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53B5DE4-8EB0-4716-9D60-7CB79FB5A27B}">
  <a:tblStyle styleId="{053B5DE4-8EB0-4716-9D60-7CB79FB5A2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b252767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b252767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Google Maps Plot Markers:</a:t>
            </a:r>
            <a:r>
              <a:rPr lang="en"/>
              <a:t> The idea is that using Google Maps API we can drop points based on plot location and tie that to the person info corresponding with the plot.</a:t>
            </a:r>
            <a:br>
              <a:rPr lang="en"/>
            </a:b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fc35c8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2fc35c8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Editing Database info:</a:t>
            </a:r>
            <a:r>
              <a:rPr lang="en">
                <a:solidFill>
                  <a:schemeClr val="dk1"/>
                </a:solidFill>
              </a:rPr>
              <a:t> Editing data is difficult thing to manage when saving and keeping track of most updated information. (CRUD).</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fc35c871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fc35c871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Mobile Compatibility:</a:t>
            </a:r>
            <a:r>
              <a:rPr lang="en">
                <a:solidFill>
                  <a:schemeClr val="dk1"/>
                </a:solidFill>
              </a:rPr>
              <a:t> This will bring another thing to consider when it comes to UI.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d8374205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d8374205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FRONT-END:  </a:t>
            </a:r>
            <a:r>
              <a:rPr lang="en"/>
              <a:t>React-based framework for building server-rendered and static websites.</a:t>
            </a:r>
            <a:endParaRPr/>
          </a:p>
          <a:p>
            <a:pPr indent="-298450" lvl="0" marL="457200" rtl="0" algn="l">
              <a:lnSpc>
                <a:spcPct val="115000"/>
              </a:lnSpc>
              <a:spcBef>
                <a:spcPts val="0"/>
              </a:spcBef>
              <a:spcAft>
                <a:spcPts val="0"/>
              </a:spcAft>
              <a:buSzPts val="1100"/>
              <a:buChar char="➔"/>
            </a:pPr>
            <a:r>
              <a:rPr lang="en"/>
              <a:t>BACK-END:  Deploys and hosts the Next.js application with serverless functions.</a:t>
            </a:r>
            <a:endParaRPr/>
          </a:p>
          <a:p>
            <a:pPr indent="-298450" lvl="0" marL="457200" rtl="0" algn="l">
              <a:lnSpc>
                <a:spcPct val="115000"/>
              </a:lnSpc>
              <a:spcBef>
                <a:spcPts val="0"/>
              </a:spcBef>
              <a:spcAft>
                <a:spcPts val="0"/>
              </a:spcAft>
              <a:buSzPts val="1100"/>
              <a:buChar char="➔"/>
            </a:pPr>
            <a:r>
              <a:rPr lang="en"/>
              <a:t>DATABASE: Stores and manages application data.</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3bee12f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3bee12f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fd8a6f7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fd8a6f7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 Real Problem:</a:t>
            </a:r>
            <a:r>
              <a:rPr lang="en"/>
              <a:t> The idea for our project came from seeing how the Mallorys Cemetery in Chapmansboro keeps their records. Each staff member keeps a copy of the record for the dead, which is just a large piece of paper with the name of all people buried there. Anytime a new person is buried, all the staff have to pen in the new name for their copy. This </a:t>
            </a:r>
            <a:r>
              <a:rPr lang="en"/>
              <a:t>redundancy</a:t>
            </a:r>
            <a:r>
              <a:rPr lang="en"/>
              <a:t> increases the chance for human error.</a:t>
            </a:r>
            <a:br>
              <a:rPr lang="en"/>
            </a:br>
            <a:r>
              <a:rPr b="1" lang="en"/>
              <a:t>Our Solution:</a:t>
            </a:r>
            <a:r>
              <a:rPr b="1" lang="en" sz="1200">
                <a:solidFill>
                  <a:schemeClr val="dk1"/>
                </a:solidFill>
              </a:rPr>
              <a:t> </a:t>
            </a:r>
            <a:r>
              <a:rPr lang="en" sz="1200">
                <a:solidFill>
                  <a:schemeClr val="dk1"/>
                </a:solidFill>
              </a:rPr>
              <a:t>We figured this was problem that could be solved by moving the records into a digital database, but since we don’t want this capstone to be easy for us, their be some added features. To start off, we’re making this project web-based, so the public can look up who’s buried where. And the “where” won’t just be plot numbers, cause this database will also keep record for multiple cemeteries</a:t>
            </a:r>
            <a:r>
              <a:rPr lang="en" sz="1200">
                <a:solidFill>
                  <a:schemeClr val="dk1"/>
                </a:solidFill>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b2527676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b2527676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Controlling privileges:</a:t>
            </a:r>
            <a:r>
              <a:rPr lang="en"/>
              <a:t> </a:t>
            </a:r>
            <a:r>
              <a:rPr lang="en"/>
              <a:t>Requiem</a:t>
            </a:r>
            <a:r>
              <a:rPr lang="en"/>
              <a:t> </a:t>
            </a:r>
            <a:r>
              <a:rPr lang="en"/>
              <a:t>Registry will be accessible by both the public and the staff running it, but to avoid unauthorized access, this division will be implemented with the definition of two kinds of users.</a:t>
            </a:r>
            <a:br>
              <a:rPr lang="en"/>
            </a:br>
            <a:r>
              <a:rPr b="1" lang="en"/>
              <a:t>Administrator User:</a:t>
            </a:r>
            <a:r>
              <a:rPr lang="en"/>
              <a:t> Admin user</a:t>
            </a:r>
            <a:r>
              <a:rPr lang="en"/>
              <a:t>s</a:t>
            </a:r>
            <a:r>
              <a:rPr lang="en"/>
              <a:t> will be required to login via their Google account. Admin users will have the </a:t>
            </a:r>
            <a:r>
              <a:rPr lang="en"/>
              <a:t>privilege</a:t>
            </a:r>
            <a:r>
              <a:rPr lang="en"/>
              <a:t> to edit </a:t>
            </a:r>
            <a:r>
              <a:rPr lang="en"/>
              <a:t>info on the website.</a:t>
            </a:r>
            <a:br>
              <a:rPr lang="en"/>
            </a:br>
            <a:r>
              <a:rPr b="1" lang="en"/>
              <a:t>General User:</a:t>
            </a:r>
            <a:r>
              <a:rPr lang="en"/>
              <a:t> Anyone that can access the website via URL is general user no need for login credentials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b252767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b252767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Main Page:</a:t>
            </a:r>
            <a:r>
              <a:rPr lang="en"/>
              <a:t> This is the website’s home page and will be the first thing the public sees. Here, information for the Cemetery currently selected will be visible, this include its name, a description, and its address.</a:t>
            </a:r>
            <a:endParaRPr/>
          </a:p>
          <a:p>
            <a:pPr indent="0" lvl="0" marL="0" rtl="0" algn="l">
              <a:spcBef>
                <a:spcPts val="0"/>
              </a:spcBef>
              <a:spcAft>
                <a:spcPts val="0"/>
              </a:spcAft>
              <a:buNone/>
            </a:pPr>
            <a:r>
              <a:rPr b="1" lang="en"/>
              <a:t>Cemetery drop-down menu:</a:t>
            </a:r>
            <a:r>
              <a:rPr lang="en"/>
              <a:t> The selected cemetery can be changed with the use of a drop-down menu on the page, which will also update the cemetery information.</a:t>
            </a:r>
            <a:endParaRPr/>
          </a:p>
          <a:p>
            <a:pPr indent="0" lvl="0" marL="0" rtl="0" algn="l">
              <a:spcBef>
                <a:spcPts val="0"/>
              </a:spcBef>
              <a:spcAft>
                <a:spcPts val="0"/>
              </a:spcAft>
              <a:buNone/>
            </a:pPr>
            <a:r>
              <a:rPr b="1" lang="en"/>
              <a:t>Person </a:t>
            </a:r>
            <a:r>
              <a:rPr b="1" lang="en"/>
              <a:t>search bar:</a:t>
            </a:r>
            <a:r>
              <a:rPr lang="en"/>
              <a:t> </a:t>
            </a:r>
            <a:r>
              <a:rPr lang="en"/>
              <a:t>Changing</a:t>
            </a:r>
            <a:r>
              <a:rPr lang="en"/>
              <a:t> cemeteries will also affect who can be found with the main page’s search bar, which is the tool users will use to look up those buried in the cemetery. Our plan is that queries with only one exact match will load that person’s page, while queries with </a:t>
            </a:r>
            <a:r>
              <a:rPr lang="en"/>
              <a:t>multiple</a:t>
            </a:r>
            <a:r>
              <a:rPr lang="en"/>
              <a:t> matches will show a list of those results.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b2527676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b2527676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Admin page will have a navigation bar or a sub menu on the left side of the screen.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the admin successfully logs in, it will look just like main page, but that navigation bar will appear on the left.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serve as the admin hub =&gt; then there will be the 4 options listed, each of these will come up in place of where the home page was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Nav Bar </a:t>
            </a:r>
            <a:r>
              <a:rPr lang="en"/>
              <a:t>will</a:t>
            </a:r>
            <a:r>
              <a:rPr lang="en"/>
              <a:t> stay so user can quickly switch pages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Cemetery - list of cemeteries, add, edit each one, each </a:t>
            </a:r>
            <a:r>
              <a:rPr lang="en"/>
              <a:t>cemetery will have a name, description, address, and capacity.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Person - This will be a list of people and is where managing people will take place. Adding people with their info, as well as editing or remove people.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Plot- This will just be a simplified view of the plots and person that is associated with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Map- This is where the user will add plots to the map, then once a plot is added connect a person object to the plot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Plot page servers as a more streamline view of plots if the map is not preferred by user.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f7c05e2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f7c05e2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Requiem</a:t>
            </a:r>
            <a:r>
              <a:rPr lang="en"/>
              <a:t> Registry can keep records for plots of </a:t>
            </a:r>
            <a:r>
              <a:rPr lang="en"/>
              <a:t>multiple</a:t>
            </a:r>
            <a:r>
              <a:rPr lang="en"/>
              <a:t> cemeteries. With that in mind, this page will be where the admin can add new cemeteries,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Information stored for each cemetery will include its name, an optional description, its current number of plots it has (which is called its capacity), and its address.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 the information of existing cemeteries,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even remove </a:t>
            </a:r>
            <a:r>
              <a:rPr lang="en"/>
              <a:t>cemeteries from the database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a:t>
            </a:r>
            <a:r>
              <a:rPr lang="en"/>
              <a:t> </a:t>
            </a:r>
            <a:r>
              <a:rPr lang="en"/>
              <a:t>information</a:t>
            </a:r>
            <a:r>
              <a:rPr lang="en"/>
              <a:t> will come into play with the main user page - plots page - and map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users </a:t>
            </a:r>
            <a:r>
              <a:rPr lang="en"/>
              <a:t>will select which cemetery to see or edit if they are admin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cemetery page will be the first time in the user flow of the program. That’s why it will be the first option on the navigation bar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b252767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b252767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Person Page:</a:t>
            </a:r>
            <a:r>
              <a:rPr lang="en"/>
              <a:t> This is where a person’s information can be found. This includes their first and last Name, Date of birth, Date of death, and number of the plot they are </a:t>
            </a:r>
            <a:r>
              <a:rPr lang="en"/>
              <a:t>associated</a:t>
            </a:r>
            <a:r>
              <a:rPr lang="en"/>
              <a:t> with. </a:t>
            </a:r>
            <a:endParaRPr/>
          </a:p>
          <a:p>
            <a:pPr indent="0" lvl="0" marL="0" rtl="0" algn="l">
              <a:spcBef>
                <a:spcPts val="0"/>
              </a:spcBef>
              <a:spcAft>
                <a:spcPts val="0"/>
              </a:spcAft>
              <a:buNone/>
            </a:pPr>
            <a:r>
              <a:rPr lang="en"/>
              <a:t>There will also be entry for middle name and suffix if applicable.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page will be utilized by both types of users, with the Administrator having the </a:t>
            </a:r>
            <a:r>
              <a:rPr lang="en"/>
              <a:t>ability</a:t>
            </a:r>
            <a:r>
              <a:rPr lang="en"/>
              <a:t> to edit the data, and the general user only being able to view the data.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 pictures are just a quick example i put together in figma to show that there are two different privilege levels with person data. Read only for general user - read write for admin user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300">
                <a:solidFill>
                  <a:schemeClr val="dk1"/>
                </a:solidFill>
                <a:latin typeface="Lato"/>
                <a:ea typeface="Lato"/>
                <a:cs typeface="Lato"/>
                <a:sym typeface="Lato"/>
              </a:rPr>
              <a:t>Person Info : </a:t>
            </a:r>
            <a:endParaRPr sz="1300">
              <a:solidFill>
                <a:schemeClr val="dk1"/>
              </a:solidFill>
              <a:latin typeface="Lato"/>
              <a:ea typeface="Lato"/>
              <a:cs typeface="Lato"/>
              <a:sym typeface="Lato"/>
            </a:endParaRPr>
          </a:p>
          <a:p>
            <a:pPr indent="457200" lvl="0" marL="0" rtl="0" algn="l">
              <a:lnSpc>
                <a:spcPct val="115000"/>
              </a:lnSpc>
              <a:spcBef>
                <a:spcPts val="1200"/>
              </a:spcBef>
              <a:spcAft>
                <a:spcPts val="0"/>
              </a:spcAft>
              <a:buNone/>
            </a:pPr>
            <a:r>
              <a:rPr lang="en">
                <a:solidFill>
                  <a:schemeClr val="dk1"/>
                </a:solidFill>
                <a:latin typeface="Lato"/>
                <a:ea typeface="Lato"/>
                <a:cs typeface="Lato"/>
                <a:sym typeface="Lato"/>
              </a:rPr>
              <a:t>Adding, Editing, and Deleting  people from data base. </a:t>
            </a:r>
            <a:endParaRPr>
              <a:solidFill>
                <a:schemeClr val="dk1"/>
              </a:solidFill>
              <a:latin typeface="Lato"/>
              <a:ea typeface="Lato"/>
              <a:cs typeface="Lato"/>
              <a:sym typeface="Lato"/>
            </a:endParaRPr>
          </a:p>
          <a:p>
            <a:pPr indent="457200" lvl="0" marL="0" rtl="0" algn="l">
              <a:lnSpc>
                <a:spcPct val="115000"/>
              </a:lnSpc>
              <a:spcBef>
                <a:spcPts val="1200"/>
              </a:spcBef>
              <a:spcAft>
                <a:spcPts val="0"/>
              </a:spcAft>
              <a:buNone/>
            </a:pPr>
            <a:r>
              <a:rPr lang="en">
                <a:solidFill>
                  <a:schemeClr val="dk1"/>
                </a:solidFill>
                <a:latin typeface="Lato"/>
                <a:ea typeface="Lato"/>
                <a:cs typeface="Lato"/>
                <a:sym typeface="Lato"/>
              </a:rPr>
              <a:t>These functionalities will only be accessible in the person page.</a:t>
            </a:r>
            <a:endParaRPr>
              <a:solidFill>
                <a:schemeClr val="dk1"/>
              </a:solidFill>
              <a:latin typeface="Lato"/>
              <a:ea typeface="Lato"/>
              <a:cs typeface="Lato"/>
              <a:sym typeface="Lato"/>
            </a:endParaRPr>
          </a:p>
          <a:p>
            <a:pPr indent="0" lvl="0" marL="0" rtl="0" algn="l">
              <a:lnSpc>
                <a:spcPct val="115000"/>
              </a:lnSpc>
              <a:spcBef>
                <a:spcPts val="1200"/>
              </a:spcBef>
              <a:spcAft>
                <a:spcPts val="0"/>
              </a:spcAft>
              <a:buNone/>
            </a:pPr>
            <a:r>
              <a:rPr lang="en">
                <a:solidFill>
                  <a:schemeClr val="dk1"/>
                </a:solidFill>
                <a:latin typeface="Lato"/>
                <a:ea typeface="Lato"/>
                <a:cs typeface="Lato"/>
                <a:sym typeface="Lato"/>
              </a:rPr>
              <a:t>This information will appear all throughout website, the map will have a pop up with person info, the main page will show person  page information on successful search and plots page will show person info associated to plot. </a:t>
            </a:r>
            <a:endParaRPr>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lang="en">
                <a:solidFill>
                  <a:schemeClr val="dk1"/>
                </a:solidFill>
                <a:latin typeface="Lato"/>
                <a:ea typeface="Lato"/>
                <a:cs typeface="Lato"/>
                <a:sym typeface="Lato"/>
              </a:rPr>
              <a:t>There will be a search bar at the top of this page so the admin can search for a person in list.</a:t>
            </a:r>
            <a:endParaRPr>
              <a:solidFill>
                <a:schemeClr val="dk1"/>
              </a:solidFill>
              <a:latin typeface="Lato"/>
              <a:ea typeface="Lato"/>
              <a:cs typeface="Lato"/>
              <a:sym typeface="La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fc35c871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fc35c871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plot list will serve as a way to quickly see what plots you have.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will be a drop down choice box - this will include cemeteries in database, once the user makes selection the plots </a:t>
            </a:r>
            <a:r>
              <a:rPr lang="en"/>
              <a:t>associated</a:t>
            </a:r>
            <a:r>
              <a:rPr lang="en"/>
              <a:t> with that </a:t>
            </a:r>
            <a:r>
              <a:rPr lang="en"/>
              <a:t>cemetery</a:t>
            </a:r>
            <a:r>
              <a:rPr lang="en"/>
              <a:t> will be seen in the list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This list will have a search bar to quickly find a plot of you know it number or information on the </a:t>
            </a:r>
            <a:r>
              <a:rPr lang="en"/>
              <a:t>person</a:t>
            </a:r>
            <a:r>
              <a:rPr lang="en"/>
              <a:t> assigned to it.</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The point of this page is to have a list for data, in </a:t>
            </a:r>
            <a:r>
              <a:rPr lang="en"/>
              <a:t>comparison</a:t>
            </a:r>
            <a:r>
              <a:rPr lang="en"/>
              <a:t> to a map.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will not be a way to edit plots on this page, the sole purpose of this is to VIEW the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d8374205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d837420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page will be </a:t>
            </a:r>
            <a:r>
              <a:rPr lang="en"/>
              <a:t>where</a:t>
            </a:r>
            <a:r>
              <a:rPr lang="en"/>
              <a:t> users connect person objects to plot objects.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map will need the user to add plots to the map - this can be </a:t>
            </a:r>
            <a:r>
              <a:rPr lang="en"/>
              <a:t>achieved</a:t>
            </a:r>
            <a:r>
              <a:rPr lang="en"/>
              <a:t> by pressing add plot button then moving mouse over map where the plot should be located and clicking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UI will then </a:t>
            </a:r>
            <a:r>
              <a:rPr lang="en"/>
              <a:t>display</a:t>
            </a:r>
            <a:r>
              <a:rPr lang="en"/>
              <a:t> a plot on the map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user clicks that plot then a pop up window will appear - the pop up window will show a list of the people in the database - the user can </a:t>
            </a:r>
            <a:r>
              <a:rPr lang="en"/>
              <a:t>select</a:t>
            </a:r>
            <a:r>
              <a:rPr lang="en"/>
              <a:t> a name to </a:t>
            </a:r>
            <a:r>
              <a:rPr lang="en"/>
              <a:t>connect</a:t>
            </a:r>
            <a:r>
              <a:rPr lang="en"/>
              <a:t> the person with that plot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 plot already has a person, the user can change it to a different person, or </a:t>
            </a:r>
            <a:r>
              <a:rPr lang="en"/>
              <a:t>just</a:t>
            </a:r>
            <a:r>
              <a:rPr lang="en"/>
              <a:t> remove the person to make the plot empty.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viewing the map, clicking on the plot will show a popup of the </a:t>
            </a:r>
            <a:r>
              <a:rPr lang="en"/>
              <a:t>person</a:t>
            </a:r>
            <a:r>
              <a:rPr lang="en"/>
              <a:t> information </a:t>
            </a:r>
            <a:r>
              <a:rPr lang="en"/>
              <a:t>associated - if the user wants to see more on the person they can click at the bottom of pop up a link to direct them to the person page</a:t>
            </a:r>
            <a:endParaRPr/>
          </a:p>
          <a:p>
            <a:pPr indent="0" lvl="0" marL="0" rtl="0" algn="l">
              <a:spcBef>
                <a:spcPts val="0"/>
              </a:spcBef>
              <a:spcAft>
                <a:spcPts val="0"/>
              </a:spcAft>
              <a:buNone/>
            </a:pPr>
            <a:r>
              <a:rPr lang="en"/>
              <a:t>	This will be an option that way if you miss clicked you aren’t having to navigate pages too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a:t>
            </a:r>
            <a:r>
              <a:rPr lang="en"/>
              <a:t>reference</a:t>
            </a:r>
            <a:r>
              <a:rPr lang="en"/>
              <a:t> as to why moving people from plots is </a:t>
            </a:r>
            <a:r>
              <a:rPr lang="en"/>
              <a:t>necessary - sometimes people will purchase multiple plots for family, or purchase a plot and end up selling it. Therefore we need the ability to switch names on plots is vital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Requiem Registry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Cook, Gamboa, Hicks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Interesting Risky Difficult </a:t>
            </a:r>
            <a:r>
              <a:rPr lang="en"/>
              <a:t>Requirements</a:t>
            </a:r>
            <a:r>
              <a:rPr lang="en"/>
              <a:t> </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Maps Plot Markers (Interesting &amp; Difficult)</a:t>
            </a:r>
            <a:endParaRPr/>
          </a:p>
          <a:p>
            <a:pPr indent="-298450" lvl="1" marL="914400" rtl="0" algn="l">
              <a:spcBef>
                <a:spcPts val="0"/>
              </a:spcBef>
              <a:spcAft>
                <a:spcPts val="0"/>
              </a:spcAft>
              <a:buSzPts val="1100"/>
              <a:buChar char="◆"/>
            </a:pPr>
            <a:r>
              <a:rPr lang="en"/>
              <a:t>Visualize plot locations on the map</a:t>
            </a:r>
            <a:endParaRPr/>
          </a:p>
          <a:p>
            <a:pPr indent="-298450" lvl="1" marL="914400" rtl="0" algn="l">
              <a:spcBef>
                <a:spcPts val="0"/>
              </a:spcBef>
              <a:spcAft>
                <a:spcPts val="0"/>
              </a:spcAft>
              <a:buSzPts val="1100"/>
              <a:buChar char="◆"/>
            </a:pPr>
            <a:r>
              <a:rPr lang="en"/>
              <a:t>Add new plots to map with point &amp; click feature</a:t>
            </a:r>
            <a:endParaRPr/>
          </a:p>
          <a:p>
            <a:pPr indent="-298450" lvl="1" marL="914400" rtl="0" algn="l">
              <a:spcBef>
                <a:spcPts val="0"/>
              </a:spcBef>
              <a:spcAft>
                <a:spcPts val="0"/>
              </a:spcAft>
              <a:buSzPts val="1100"/>
              <a:buChar char="◆"/>
            </a:pPr>
            <a:r>
              <a:rPr lang="en"/>
              <a:t>Unfamiliarity</a:t>
            </a:r>
            <a:r>
              <a:rPr lang="en"/>
              <a:t> with Google Maps API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Risky Difficult Requirements </a:t>
            </a:r>
            <a:endParaRPr/>
          </a:p>
          <a:p>
            <a:pPr indent="0" lvl="0" marL="0" rtl="0" algn="l">
              <a:spcBef>
                <a:spcPts val="0"/>
              </a:spcBef>
              <a:spcAft>
                <a:spcPts val="0"/>
              </a:spcAft>
              <a:buNone/>
            </a:pPr>
            <a:r>
              <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Editing Database info (Difficult &amp; Risky)</a:t>
            </a:r>
            <a:endParaRPr/>
          </a:p>
          <a:p>
            <a:pPr indent="-298450" lvl="1" marL="914400" rtl="0" algn="l">
              <a:spcBef>
                <a:spcPts val="0"/>
              </a:spcBef>
              <a:spcAft>
                <a:spcPts val="0"/>
              </a:spcAft>
              <a:buSzPts val="1100"/>
              <a:buChar char="◆"/>
            </a:pPr>
            <a:r>
              <a:rPr lang="en"/>
              <a:t>Making sure to accurately implement CRUD.</a:t>
            </a:r>
            <a:endParaRPr/>
          </a:p>
          <a:p>
            <a:pPr indent="-298450" lvl="1" marL="914400" rtl="0" algn="l">
              <a:spcBef>
                <a:spcPts val="0"/>
              </a:spcBef>
              <a:spcAft>
                <a:spcPts val="0"/>
              </a:spcAft>
              <a:buSzPts val="1100"/>
              <a:buChar char="◆"/>
            </a:pPr>
            <a:r>
              <a:rPr lang="en"/>
              <a:t>Editing data will introduce concern with making sure updates reach database correctly.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Interesting Risky Difficult Requirements </a:t>
            </a:r>
            <a:endParaRPr/>
          </a:p>
          <a:p>
            <a:pPr indent="0" lvl="0" marL="0" rtl="0" algn="l">
              <a:spcBef>
                <a:spcPts val="0"/>
              </a:spcBef>
              <a:spcAft>
                <a:spcPts val="0"/>
              </a:spcAft>
              <a:buNone/>
            </a:pPr>
            <a:r>
              <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Mobile Compatibility (Difficult)</a:t>
            </a:r>
            <a:endParaRPr/>
          </a:p>
          <a:p>
            <a:pPr indent="-298450" lvl="1" marL="914400" rtl="0" algn="l">
              <a:spcBef>
                <a:spcPts val="0"/>
              </a:spcBef>
              <a:spcAft>
                <a:spcPts val="0"/>
              </a:spcAft>
              <a:buSzPts val="1100"/>
              <a:buChar char="◆"/>
            </a:pPr>
            <a:r>
              <a:rPr lang="en"/>
              <a:t>Resizing components </a:t>
            </a:r>
            <a:endParaRPr/>
          </a:p>
          <a:p>
            <a:pPr indent="-298450" lvl="1" marL="914400" rtl="0" algn="l">
              <a:spcBef>
                <a:spcPts val="0"/>
              </a:spcBef>
              <a:spcAft>
                <a:spcPts val="0"/>
              </a:spcAft>
              <a:buSzPts val="1100"/>
              <a:buChar char="◆"/>
            </a:pPr>
            <a:r>
              <a:rPr lang="en"/>
              <a:t>Keeping efficiency possible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 Stack </a:t>
            </a:r>
            <a:endParaRPr/>
          </a:p>
        </p:txBody>
      </p:sp>
      <p:graphicFrame>
        <p:nvGraphicFramePr>
          <p:cNvPr id="209" name="Google Shape;209;p25"/>
          <p:cNvGraphicFramePr/>
          <p:nvPr/>
        </p:nvGraphicFramePr>
        <p:xfrm>
          <a:off x="952500" y="2373650"/>
          <a:ext cx="3000000" cy="3000000"/>
        </p:xfrm>
        <a:graphic>
          <a:graphicData uri="http://schemas.openxmlformats.org/drawingml/2006/table">
            <a:tbl>
              <a:tblPr>
                <a:noFill/>
                <a:tableStyleId>{053B5DE4-8EB0-4716-9D60-7CB79FB5A27B}</a:tableStyleId>
              </a:tblPr>
              <a:tblGrid>
                <a:gridCol w="2413000"/>
                <a:gridCol w="2413000"/>
                <a:gridCol w="2413000"/>
              </a:tblGrid>
              <a:tr h="381000">
                <a:tc>
                  <a:txBody>
                    <a:bodyPr/>
                    <a:lstStyle/>
                    <a:p>
                      <a:pPr indent="0" lvl="0" marL="0" rtl="0" algn="l">
                        <a:lnSpc>
                          <a:spcPct val="115000"/>
                        </a:lnSpc>
                        <a:spcBef>
                          <a:spcPts val="0"/>
                        </a:spcBef>
                        <a:spcAft>
                          <a:spcPts val="0"/>
                        </a:spcAft>
                        <a:buNone/>
                      </a:pPr>
                      <a:r>
                        <a:rPr lang="en" sz="1100">
                          <a:solidFill>
                            <a:schemeClr val="lt1"/>
                          </a:solidFill>
                        </a:rPr>
                        <a:t>Front-end &amp; Back-end</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rPr>
                        <a:t>Next.js</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rPr>
                        <a:t>Web Framework</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100">
                          <a:solidFill>
                            <a:schemeClr val="lt1"/>
                          </a:solidFill>
                        </a:rPr>
                        <a:t>Hosting &amp; Development</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rPr>
                        <a:t>Vercel </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rPr>
                        <a:t>Hosting Platform</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 sz="1100">
                          <a:solidFill>
                            <a:schemeClr val="lt1"/>
                          </a:solidFill>
                        </a:rPr>
                        <a:t>Database</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rPr>
                        <a:t>PostgreSQL</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rPr>
                        <a:t>Relational Database </a:t>
                      </a:r>
                      <a:endParaRPr sz="1100">
                        <a:solidFill>
                          <a:schemeClr val="lt1"/>
                        </a:solidFill>
                      </a:endParaRPr>
                    </a:p>
                  </a:txBody>
                  <a:tcPr marT="63500" marB="63500" marR="63500" marL="63500">
                    <a:lnL cap="flat" cmpd="sng" w="12700">
                      <a:solidFill>
                        <a:srgbClr val="82C7A5"/>
                      </a:solidFill>
                      <a:prstDash val="solid"/>
                      <a:round/>
                      <a:headEnd len="sm" w="sm" type="none"/>
                      <a:tailEnd len="sm" w="sm" type="none"/>
                    </a:lnL>
                    <a:lnR cap="flat" cmpd="sng" w="12700">
                      <a:solidFill>
                        <a:srgbClr val="82C7A5"/>
                      </a:solidFill>
                      <a:prstDash val="solid"/>
                      <a:round/>
                      <a:headEnd len="sm" w="sm" type="none"/>
                      <a:tailEnd len="sm" w="sm" type="none"/>
                    </a:lnR>
                    <a:lnT cap="flat" cmpd="sng" w="12700">
                      <a:solidFill>
                        <a:srgbClr val="82C7A5"/>
                      </a:solidFill>
                      <a:prstDash val="solid"/>
                      <a:round/>
                      <a:headEnd len="sm" w="sm" type="none"/>
                      <a:tailEnd len="sm" w="sm" type="none"/>
                    </a:lnT>
                    <a:lnB cap="flat" cmpd="sng" w="12700">
                      <a:solidFill>
                        <a:srgbClr val="82C7A5"/>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6"/>
          <p:cNvPicPr preferRelativeResize="0"/>
          <p:nvPr/>
        </p:nvPicPr>
        <p:blipFill>
          <a:blip r:embed="rId3">
            <a:alphaModFix/>
          </a:blip>
          <a:stretch>
            <a:fillRect/>
          </a:stretch>
        </p:blipFill>
        <p:spPr>
          <a:xfrm>
            <a:off x="430525" y="2603075"/>
            <a:ext cx="3428150" cy="2437175"/>
          </a:xfrm>
          <a:prstGeom prst="rect">
            <a:avLst/>
          </a:prstGeom>
          <a:noFill/>
          <a:ln>
            <a:noFill/>
          </a:ln>
        </p:spPr>
      </p:pic>
      <p:pic>
        <p:nvPicPr>
          <p:cNvPr id="215" name="Google Shape;215;p26"/>
          <p:cNvPicPr preferRelativeResize="0"/>
          <p:nvPr/>
        </p:nvPicPr>
        <p:blipFill>
          <a:blip r:embed="rId4">
            <a:alphaModFix/>
          </a:blip>
          <a:stretch>
            <a:fillRect/>
          </a:stretch>
        </p:blipFill>
        <p:spPr>
          <a:xfrm>
            <a:off x="1111201" y="24"/>
            <a:ext cx="3516150" cy="2499730"/>
          </a:xfrm>
          <a:prstGeom prst="rect">
            <a:avLst/>
          </a:prstGeom>
          <a:noFill/>
          <a:ln>
            <a:noFill/>
          </a:ln>
        </p:spPr>
      </p:pic>
      <p:pic>
        <p:nvPicPr>
          <p:cNvPr id="216" name="Google Shape;216;p26"/>
          <p:cNvPicPr preferRelativeResize="0"/>
          <p:nvPr/>
        </p:nvPicPr>
        <p:blipFill>
          <a:blip r:embed="rId5">
            <a:alphaModFix/>
          </a:blip>
          <a:stretch>
            <a:fillRect/>
          </a:stretch>
        </p:blipFill>
        <p:spPr>
          <a:xfrm>
            <a:off x="4102774" y="2571775"/>
            <a:ext cx="3516150" cy="2499772"/>
          </a:xfrm>
          <a:prstGeom prst="rect">
            <a:avLst/>
          </a:prstGeom>
          <a:noFill/>
          <a:ln>
            <a:noFill/>
          </a:ln>
        </p:spPr>
      </p:pic>
      <p:pic>
        <p:nvPicPr>
          <p:cNvPr id="217" name="Google Shape;217;p26"/>
          <p:cNvPicPr preferRelativeResize="0"/>
          <p:nvPr/>
        </p:nvPicPr>
        <p:blipFill>
          <a:blip r:embed="rId6">
            <a:alphaModFix/>
          </a:blip>
          <a:stretch>
            <a:fillRect/>
          </a:stretch>
        </p:blipFill>
        <p:spPr>
          <a:xfrm>
            <a:off x="4861900" y="0"/>
            <a:ext cx="3516150" cy="249976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real problem</a:t>
            </a:r>
            <a:endParaRPr/>
          </a:p>
          <a:p>
            <a:pPr indent="-298450" lvl="1" marL="914400" rtl="0" algn="l">
              <a:spcBef>
                <a:spcPts val="0"/>
              </a:spcBef>
              <a:spcAft>
                <a:spcPts val="0"/>
              </a:spcAft>
              <a:buSzPts val="1100"/>
              <a:buChar char="◆"/>
            </a:pPr>
            <a:r>
              <a:rPr lang="en"/>
              <a:t>Mallory’s Cemetery record keeping system</a:t>
            </a:r>
            <a:endParaRPr/>
          </a:p>
          <a:p>
            <a:pPr indent="-298450" lvl="2" marL="1371600" rtl="0" algn="l">
              <a:spcBef>
                <a:spcPts val="0"/>
              </a:spcBef>
              <a:spcAft>
                <a:spcPts val="0"/>
              </a:spcAft>
              <a:buSzPts val="1100"/>
              <a:buChar char="●"/>
            </a:pPr>
            <a:r>
              <a:rPr lang="en"/>
              <a:t>Paper spreadsheets of persons’ names and plots</a:t>
            </a:r>
            <a:endParaRPr/>
          </a:p>
          <a:p>
            <a:pPr indent="-298450" lvl="2" marL="1371600" rtl="0" algn="l">
              <a:spcBef>
                <a:spcPts val="0"/>
              </a:spcBef>
              <a:spcAft>
                <a:spcPts val="0"/>
              </a:spcAft>
              <a:buSzPts val="1100"/>
              <a:buChar char="●"/>
            </a:pPr>
            <a:r>
              <a:rPr lang="en"/>
              <a:t>Redundant copies</a:t>
            </a:r>
            <a:endParaRPr/>
          </a:p>
          <a:p>
            <a:pPr indent="-298450" lvl="2" marL="1371600" rtl="0" algn="l">
              <a:spcBef>
                <a:spcPts val="0"/>
              </a:spcBef>
              <a:spcAft>
                <a:spcPts val="0"/>
              </a:spcAft>
              <a:buSzPts val="1100"/>
              <a:buChar char="●"/>
            </a:pPr>
            <a:r>
              <a:rPr lang="en"/>
              <a:t>Names added manually</a:t>
            </a:r>
            <a:endParaRPr/>
          </a:p>
          <a:p>
            <a:pPr indent="-311150" lvl="0" marL="457200" rtl="0" algn="l">
              <a:spcBef>
                <a:spcPts val="0"/>
              </a:spcBef>
              <a:spcAft>
                <a:spcPts val="0"/>
              </a:spcAft>
              <a:buSzPts val="1300"/>
              <a:buChar char="➔"/>
            </a:pPr>
            <a:r>
              <a:rPr lang="en"/>
              <a:t>Our solution</a:t>
            </a:r>
            <a:endParaRPr/>
          </a:p>
          <a:p>
            <a:pPr indent="-298450" lvl="1" marL="914400" rtl="0" algn="l">
              <a:spcBef>
                <a:spcPts val="0"/>
              </a:spcBef>
              <a:spcAft>
                <a:spcPts val="0"/>
              </a:spcAft>
              <a:buSzPts val="1100"/>
              <a:buChar char="◆"/>
            </a:pPr>
            <a:r>
              <a:rPr lang="en"/>
              <a:t>A digital database for the dead with additional features</a:t>
            </a:r>
            <a:endParaRPr/>
          </a:p>
          <a:p>
            <a:pPr indent="-298450" lvl="2" marL="1371600" rtl="0" algn="l">
              <a:spcBef>
                <a:spcPts val="0"/>
              </a:spcBef>
              <a:spcAft>
                <a:spcPts val="0"/>
              </a:spcAft>
              <a:buSzPts val="1100"/>
              <a:buChar char="●"/>
            </a:pPr>
            <a:r>
              <a:rPr lang="en"/>
              <a:t>Accessible via the web</a:t>
            </a:r>
            <a:endParaRPr/>
          </a:p>
          <a:p>
            <a:pPr indent="-298450" lvl="2" marL="1371600" rtl="0" algn="l">
              <a:spcBef>
                <a:spcPts val="0"/>
              </a:spcBef>
              <a:spcAft>
                <a:spcPts val="0"/>
              </a:spcAft>
              <a:buSzPts val="1100"/>
              <a:buChar char="●"/>
            </a:pPr>
            <a:r>
              <a:rPr lang="en"/>
              <a:t>Public page for searching the dead</a:t>
            </a:r>
            <a:endParaRPr/>
          </a:p>
          <a:p>
            <a:pPr indent="-298450" lvl="2" marL="1371600" rtl="0" algn="l">
              <a:spcBef>
                <a:spcPts val="0"/>
              </a:spcBef>
              <a:spcAft>
                <a:spcPts val="0"/>
              </a:spcAft>
              <a:buSzPts val="1100"/>
              <a:buChar char="●"/>
            </a:pPr>
            <a:r>
              <a:rPr lang="en"/>
              <a:t>Can be used for multiple cemeteries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297500" y="1570600"/>
            <a:ext cx="7038900" cy="3305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Controlling </a:t>
            </a:r>
            <a:r>
              <a:rPr lang="en"/>
              <a:t>privileges</a:t>
            </a:r>
            <a:endParaRPr/>
          </a:p>
          <a:p>
            <a:pPr indent="-298450" lvl="1" marL="914400" rtl="0" algn="l">
              <a:spcBef>
                <a:spcPts val="0"/>
              </a:spcBef>
              <a:spcAft>
                <a:spcPts val="0"/>
              </a:spcAft>
              <a:buSzPts val="1100"/>
              <a:buChar char="◆"/>
            </a:pPr>
            <a:r>
              <a:rPr lang="en"/>
              <a:t>Two types of users</a:t>
            </a:r>
            <a:endParaRPr/>
          </a:p>
          <a:p>
            <a:pPr indent="-311150" lvl="0" marL="457200" rtl="0" algn="l">
              <a:spcBef>
                <a:spcPts val="0"/>
              </a:spcBef>
              <a:spcAft>
                <a:spcPts val="0"/>
              </a:spcAft>
              <a:buSzPts val="1300"/>
              <a:buChar char="➔"/>
            </a:pPr>
            <a:r>
              <a:rPr lang="en"/>
              <a:t>Administrator</a:t>
            </a:r>
            <a:r>
              <a:rPr lang="en"/>
              <a:t> user</a:t>
            </a:r>
            <a:endParaRPr/>
          </a:p>
          <a:p>
            <a:pPr indent="-298450" lvl="1" marL="914400" rtl="0" algn="l">
              <a:spcBef>
                <a:spcPts val="0"/>
              </a:spcBef>
              <a:spcAft>
                <a:spcPts val="0"/>
              </a:spcAft>
              <a:buSzPts val="1100"/>
              <a:buChar char="◆"/>
            </a:pPr>
            <a:r>
              <a:rPr lang="en"/>
              <a:t>Login via Google account</a:t>
            </a:r>
            <a:endParaRPr/>
          </a:p>
          <a:p>
            <a:pPr indent="-298450" lvl="1" marL="914400" rtl="0" algn="l">
              <a:spcBef>
                <a:spcPts val="0"/>
              </a:spcBef>
              <a:spcAft>
                <a:spcPts val="0"/>
              </a:spcAft>
              <a:buSzPts val="1100"/>
              <a:buChar char="◆"/>
            </a:pPr>
            <a:r>
              <a:rPr lang="en"/>
              <a:t>Access to writing </a:t>
            </a:r>
            <a:r>
              <a:rPr lang="en"/>
              <a:t>privileges</a:t>
            </a:r>
            <a:endParaRPr/>
          </a:p>
          <a:p>
            <a:pPr indent="-311150" lvl="0" marL="457200" rtl="0" algn="l">
              <a:spcBef>
                <a:spcPts val="0"/>
              </a:spcBef>
              <a:spcAft>
                <a:spcPts val="0"/>
              </a:spcAft>
              <a:buSzPts val="1300"/>
              <a:buChar char="➔"/>
            </a:pPr>
            <a:r>
              <a:rPr lang="en"/>
              <a:t>General user </a:t>
            </a:r>
            <a:endParaRPr/>
          </a:p>
          <a:p>
            <a:pPr indent="-298450" lvl="1" marL="914400" rtl="0" algn="l">
              <a:spcBef>
                <a:spcPts val="0"/>
              </a:spcBef>
              <a:spcAft>
                <a:spcPts val="0"/>
              </a:spcAft>
              <a:buSzPts val="1100"/>
              <a:buChar char="◆"/>
            </a:pPr>
            <a:r>
              <a:rPr lang="en"/>
              <a:t>No login</a:t>
            </a:r>
            <a:endParaRPr/>
          </a:p>
          <a:p>
            <a:pPr indent="-298450" lvl="1" marL="914400" rtl="0" algn="l">
              <a:spcBef>
                <a:spcPts val="0"/>
              </a:spcBef>
              <a:spcAft>
                <a:spcPts val="0"/>
              </a:spcAft>
              <a:buSzPts val="1100"/>
              <a:buChar char="◆"/>
            </a:pPr>
            <a:r>
              <a:rPr lang="en"/>
              <a:t>Read only access</a:t>
            </a:r>
            <a:endParaRPr/>
          </a:p>
          <a:p>
            <a:pPr indent="0" lvl="0" marL="0" rtl="0" algn="l">
              <a:spcBef>
                <a:spcPts val="1200"/>
              </a:spcBef>
              <a:spcAft>
                <a:spcPts val="1200"/>
              </a:spcAft>
              <a:buNone/>
            </a:pPr>
            <a:r>
              <a:t/>
            </a:r>
            <a:endParaRPr/>
          </a:p>
        </p:txBody>
      </p:sp>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Main Page</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website’s home page</a:t>
            </a:r>
            <a:endParaRPr/>
          </a:p>
          <a:p>
            <a:pPr indent="-298450" lvl="1" marL="914400" rtl="0" algn="l">
              <a:spcBef>
                <a:spcPts val="0"/>
              </a:spcBef>
              <a:spcAft>
                <a:spcPts val="0"/>
              </a:spcAft>
              <a:buSzPts val="1100"/>
              <a:buChar char="◆"/>
            </a:pPr>
            <a:r>
              <a:rPr lang="en"/>
              <a:t>Show selected cemetery’s info</a:t>
            </a:r>
            <a:endParaRPr/>
          </a:p>
          <a:p>
            <a:pPr indent="-298450" lvl="2" marL="1371600" rtl="0" algn="l">
              <a:spcBef>
                <a:spcPts val="0"/>
              </a:spcBef>
              <a:spcAft>
                <a:spcPts val="0"/>
              </a:spcAft>
              <a:buSzPts val="1100"/>
              <a:buChar char="●"/>
            </a:pPr>
            <a:r>
              <a:rPr lang="en"/>
              <a:t>Name</a:t>
            </a:r>
            <a:endParaRPr/>
          </a:p>
          <a:p>
            <a:pPr indent="-298450" lvl="2" marL="1371600" rtl="0" algn="l">
              <a:spcBef>
                <a:spcPts val="0"/>
              </a:spcBef>
              <a:spcAft>
                <a:spcPts val="0"/>
              </a:spcAft>
              <a:buSzPts val="1100"/>
              <a:buChar char="●"/>
            </a:pPr>
            <a:r>
              <a:rPr lang="en"/>
              <a:t>Description</a:t>
            </a:r>
            <a:endParaRPr/>
          </a:p>
          <a:p>
            <a:pPr indent="-298450" lvl="2" marL="1371600" rtl="0" algn="l">
              <a:spcBef>
                <a:spcPts val="0"/>
              </a:spcBef>
              <a:spcAft>
                <a:spcPts val="0"/>
              </a:spcAft>
              <a:buSzPts val="1100"/>
              <a:buChar char="●"/>
            </a:pPr>
            <a:r>
              <a:rPr lang="en"/>
              <a:t>Address</a:t>
            </a:r>
            <a:endParaRPr/>
          </a:p>
          <a:p>
            <a:pPr indent="-311150" lvl="0" marL="457200" rtl="0" algn="l">
              <a:spcBef>
                <a:spcPts val="0"/>
              </a:spcBef>
              <a:spcAft>
                <a:spcPts val="0"/>
              </a:spcAft>
              <a:buSzPts val="1300"/>
              <a:buChar char="➔"/>
            </a:pPr>
            <a:r>
              <a:rPr lang="en"/>
              <a:t>Cemetery drop-down menu </a:t>
            </a:r>
            <a:endParaRPr/>
          </a:p>
          <a:p>
            <a:pPr indent="-298450" lvl="1" marL="914400" rtl="0" algn="l">
              <a:spcBef>
                <a:spcPts val="0"/>
              </a:spcBef>
              <a:spcAft>
                <a:spcPts val="0"/>
              </a:spcAft>
              <a:buSzPts val="1100"/>
              <a:buChar char="◆"/>
            </a:pPr>
            <a:r>
              <a:rPr lang="en"/>
              <a:t>Selection will update cemetery info shown</a:t>
            </a:r>
            <a:endParaRPr/>
          </a:p>
          <a:p>
            <a:pPr indent="-311150" lvl="0" marL="457200" rtl="0" algn="l">
              <a:spcBef>
                <a:spcPts val="0"/>
              </a:spcBef>
              <a:spcAft>
                <a:spcPts val="0"/>
              </a:spcAft>
              <a:buSzPts val="1300"/>
              <a:buChar char="➔"/>
            </a:pPr>
            <a:r>
              <a:rPr lang="en"/>
              <a:t>Deceased search bar </a:t>
            </a:r>
            <a:endParaRPr/>
          </a:p>
          <a:p>
            <a:pPr indent="-298450" lvl="1" marL="914400" rtl="0" algn="l">
              <a:spcBef>
                <a:spcPts val="0"/>
              </a:spcBef>
              <a:spcAft>
                <a:spcPts val="0"/>
              </a:spcAft>
              <a:buSzPts val="1100"/>
              <a:buChar char="◆"/>
            </a:pPr>
            <a:r>
              <a:rPr lang="en"/>
              <a:t>Successful </a:t>
            </a:r>
            <a:r>
              <a:rPr lang="en"/>
              <a:t>search</a:t>
            </a:r>
            <a:r>
              <a:rPr lang="en"/>
              <a:t> will bring up a page for that </a:t>
            </a:r>
            <a:r>
              <a:rPr lang="en"/>
              <a:t>specific</a:t>
            </a:r>
            <a:r>
              <a:rPr lang="en"/>
              <a:t> person.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Administrator Page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Admin Page with the following sub pages: </a:t>
            </a:r>
            <a:endParaRPr/>
          </a:p>
          <a:p>
            <a:pPr indent="-298450" lvl="1" marL="914400" rtl="0" algn="l">
              <a:spcBef>
                <a:spcPts val="0"/>
              </a:spcBef>
              <a:spcAft>
                <a:spcPts val="0"/>
              </a:spcAft>
              <a:buSzPts val="1100"/>
              <a:buChar char="◆"/>
            </a:pPr>
            <a:r>
              <a:rPr lang="en"/>
              <a:t>Cemetery Page</a:t>
            </a:r>
            <a:endParaRPr/>
          </a:p>
          <a:p>
            <a:pPr indent="-298450" lvl="2" marL="1371600" rtl="0" algn="l">
              <a:spcBef>
                <a:spcPts val="0"/>
              </a:spcBef>
              <a:spcAft>
                <a:spcPts val="0"/>
              </a:spcAft>
              <a:buSzPts val="1100"/>
              <a:buChar char="●"/>
            </a:pPr>
            <a:r>
              <a:rPr lang="en"/>
              <a:t>Add, edit, delete </a:t>
            </a:r>
            <a:r>
              <a:rPr lang="en"/>
              <a:t>cemeteries</a:t>
            </a:r>
            <a:r>
              <a:rPr lang="en"/>
              <a:t> </a:t>
            </a:r>
            <a:endParaRPr/>
          </a:p>
          <a:p>
            <a:pPr indent="-298450" lvl="1" marL="914400" rtl="0" algn="l">
              <a:spcBef>
                <a:spcPts val="0"/>
              </a:spcBef>
              <a:spcAft>
                <a:spcPts val="0"/>
              </a:spcAft>
              <a:buSzPts val="1100"/>
              <a:buChar char="◆"/>
            </a:pPr>
            <a:r>
              <a:rPr lang="en"/>
              <a:t>Person Page</a:t>
            </a:r>
            <a:endParaRPr/>
          </a:p>
          <a:p>
            <a:pPr indent="-298450" lvl="2" marL="1371600" rtl="0" algn="l">
              <a:spcBef>
                <a:spcPts val="0"/>
              </a:spcBef>
              <a:spcAft>
                <a:spcPts val="0"/>
              </a:spcAft>
              <a:buSzPts val="1100"/>
              <a:buChar char="●"/>
            </a:pPr>
            <a:r>
              <a:rPr lang="en"/>
              <a:t>Add, edit, delete people to database</a:t>
            </a:r>
            <a:endParaRPr/>
          </a:p>
          <a:p>
            <a:pPr indent="-298450" lvl="1" marL="914400" rtl="0" algn="l">
              <a:spcBef>
                <a:spcPts val="0"/>
              </a:spcBef>
              <a:spcAft>
                <a:spcPts val="0"/>
              </a:spcAft>
              <a:buSzPts val="1100"/>
              <a:buChar char="◆"/>
            </a:pPr>
            <a:r>
              <a:rPr lang="en"/>
              <a:t>Plot Page </a:t>
            </a:r>
            <a:endParaRPr/>
          </a:p>
          <a:p>
            <a:pPr indent="-298450" lvl="2" marL="1371600" rtl="0" algn="l">
              <a:spcBef>
                <a:spcPts val="0"/>
              </a:spcBef>
              <a:spcAft>
                <a:spcPts val="0"/>
              </a:spcAft>
              <a:buSzPts val="1100"/>
              <a:buChar char="●"/>
            </a:pPr>
            <a:r>
              <a:rPr lang="en"/>
              <a:t>A list view of plots. </a:t>
            </a:r>
            <a:endParaRPr/>
          </a:p>
          <a:p>
            <a:pPr indent="-298450" lvl="1" marL="914400" rtl="0" algn="l">
              <a:spcBef>
                <a:spcPts val="0"/>
              </a:spcBef>
              <a:spcAft>
                <a:spcPts val="0"/>
              </a:spcAft>
              <a:buSzPts val="1100"/>
              <a:buChar char="◆"/>
            </a:pPr>
            <a:r>
              <a:rPr lang="en"/>
              <a:t>Map Page</a:t>
            </a:r>
            <a:endParaRPr/>
          </a:p>
          <a:p>
            <a:pPr indent="-298450" lvl="2" marL="1371600" rtl="0" algn="l">
              <a:spcBef>
                <a:spcPts val="0"/>
              </a:spcBef>
              <a:spcAft>
                <a:spcPts val="0"/>
              </a:spcAft>
              <a:buSzPts val="1100"/>
              <a:buChar char="●"/>
            </a:pPr>
            <a:r>
              <a:rPr lang="en"/>
              <a:t>Google Maps API to allow points to be set on plots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Cemetery Page</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page for managing Requiem Registry’s cemeteries</a:t>
            </a:r>
            <a:endParaRPr/>
          </a:p>
          <a:p>
            <a:pPr indent="-311150" lvl="0" marL="457200" rtl="0" algn="l">
              <a:spcBef>
                <a:spcPts val="0"/>
              </a:spcBef>
              <a:spcAft>
                <a:spcPts val="0"/>
              </a:spcAft>
              <a:buSzPts val="1300"/>
              <a:buChar char="➔"/>
            </a:pPr>
            <a:r>
              <a:rPr lang="en"/>
              <a:t>Functions</a:t>
            </a:r>
            <a:endParaRPr/>
          </a:p>
          <a:p>
            <a:pPr indent="-298450" lvl="1" marL="914400" rtl="0" algn="l">
              <a:spcBef>
                <a:spcPts val="0"/>
              </a:spcBef>
              <a:spcAft>
                <a:spcPts val="0"/>
              </a:spcAft>
              <a:buSzPts val="1100"/>
              <a:buChar char="◆"/>
            </a:pPr>
            <a:r>
              <a:rPr lang="en"/>
              <a:t>Add cemetery</a:t>
            </a:r>
            <a:endParaRPr/>
          </a:p>
          <a:p>
            <a:pPr indent="-298450" lvl="1" marL="914400" rtl="0" algn="l">
              <a:spcBef>
                <a:spcPts val="0"/>
              </a:spcBef>
              <a:spcAft>
                <a:spcPts val="0"/>
              </a:spcAft>
              <a:buSzPts val="1100"/>
              <a:buChar char="◆"/>
            </a:pPr>
            <a:r>
              <a:rPr lang="en"/>
              <a:t>Update cemetery</a:t>
            </a:r>
            <a:endParaRPr/>
          </a:p>
          <a:p>
            <a:pPr indent="-298450" lvl="1" marL="914400" rtl="0" algn="l">
              <a:spcBef>
                <a:spcPts val="0"/>
              </a:spcBef>
              <a:spcAft>
                <a:spcPts val="0"/>
              </a:spcAft>
              <a:buSzPts val="1100"/>
              <a:buChar char="◆"/>
            </a:pPr>
            <a:r>
              <a:rPr lang="en"/>
              <a:t>Remove cemetery</a:t>
            </a:r>
            <a:endParaRPr/>
          </a:p>
          <a:p>
            <a:pPr indent="-311150" lvl="0" marL="457200" rtl="0" algn="l">
              <a:spcBef>
                <a:spcPts val="0"/>
              </a:spcBef>
              <a:spcAft>
                <a:spcPts val="0"/>
              </a:spcAft>
              <a:buSzPts val="1300"/>
              <a:buChar char="➔"/>
            </a:pPr>
            <a:r>
              <a:rPr lang="en"/>
              <a:t>Each cemetery as a name, description, capacity, and address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Person Page</a:t>
            </a:r>
            <a:endParaRPr/>
          </a:p>
        </p:txBody>
      </p:sp>
      <p:sp>
        <p:nvSpPr>
          <p:cNvPr id="171" name="Google Shape;171;p19"/>
          <p:cNvSpPr txBox="1"/>
          <p:nvPr>
            <p:ph idx="1" type="body"/>
          </p:nvPr>
        </p:nvSpPr>
        <p:spPr>
          <a:xfrm>
            <a:off x="1040075" y="1275975"/>
            <a:ext cx="3798900" cy="2415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Contains a person’s information</a:t>
            </a:r>
            <a:endParaRPr/>
          </a:p>
          <a:p>
            <a:pPr indent="-298450" lvl="1" marL="914400" rtl="0" algn="l">
              <a:spcBef>
                <a:spcPts val="0"/>
              </a:spcBef>
              <a:spcAft>
                <a:spcPts val="0"/>
              </a:spcAft>
              <a:buSzPts val="1100"/>
              <a:buChar char="◆"/>
            </a:pPr>
            <a:r>
              <a:rPr lang="en"/>
              <a:t>Name </a:t>
            </a:r>
            <a:endParaRPr/>
          </a:p>
          <a:p>
            <a:pPr indent="-298450" lvl="1" marL="914400" rtl="0" algn="l">
              <a:spcBef>
                <a:spcPts val="0"/>
              </a:spcBef>
              <a:spcAft>
                <a:spcPts val="0"/>
              </a:spcAft>
              <a:buSzPts val="1100"/>
              <a:buChar char="◆"/>
            </a:pPr>
            <a:r>
              <a:rPr lang="en"/>
              <a:t>Date of birth</a:t>
            </a:r>
            <a:endParaRPr/>
          </a:p>
          <a:p>
            <a:pPr indent="-298450" lvl="1" marL="914400" rtl="0" algn="l">
              <a:spcBef>
                <a:spcPts val="0"/>
              </a:spcBef>
              <a:spcAft>
                <a:spcPts val="0"/>
              </a:spcAft>
              <a:buSzPts val="1100"/>
              <a:buChar char="◆"/>
            </a:pPr>
            <a:r>
              <a:rPr lang="en"/>
              <a:t>Date of death</a:t>
            </a:r>
            <a:endParaRPr/>
          </a:p>
          <a:p>
            <a:pPr indent="-298450" lvl="1" marL="914400" rtl="0" algn="l">
              <a:spcBef>
                <a:spcPts val="0"/>
              </a:spcBef>
              <a:spcAft>
                <a:spcPts val="0"/>
              </a:spcAft>
              <a:buSzPts val="1100"/>
              <a:buChar char="◆"/>
            </a:pPr>
            <a:r>
              <a:rPr lang="en"/>
              <a:t>Plot number</a:t>
            </a:r>
            <a:endParaRPr/>
          </a:p>
          <a:p>
            <a:pPr indent="-311150" lvl="0" marL="457200" rtl="0" algn="l">
              <a:spcBef>
                <a:spcPts val="0"/>
              </a:spcBef>
              <a:spcAft>
                <a:spcPts val="0"/>
              </a:spcAft>
              <a:buSzPts val="1300"/>
              <a:buChar char="➔"/>
            </a:pPr>
            <a:r>
              <a:rPr lang="en"/>
              <a:t>U</a:t>
            </a:r>
            <a:r>
              <a:rPr lang="en"/>
              <a:t>tilized</a:t>
            </a:r>
            <a:r>
              <a:rPr lang="en"/>
              <a:t> by both </a:t>
            </a:r>
            <a:r>
              <a:rPr lang="en"/>
              <a:t>types</a:t>
            </a:r>
            <a:r>
              <a:rPr lang="en"/>
              <a:t> of users </a:t>
            </a:r>
            <a:endParaRPr/>
          </a:p>
          <a:p>
            <a:pPr indent="-298450" lvl="1" marL="914400" rtl="0" algn="l">
              <a:spcBef>
                <a:spcPts val="0"/>
              </a:spcBef>
              <a:spcAft>
                <a:spcPts val="0"/>
              </a:spcAft>
              <a:buSzPts val="1100"/>
              <a:buChar char="◆"/>
            </a:pPr>
            <a:r>
              <a:rPr lang="en"/>
              <a:t>Admin can edit person information</a:t>
            </a:r>
            <a:endParaRPr/>
          </a:p>
          <a:p>
            <a:pPr indent="-298450" lvl="1" marL="914400" rtl="0" algn="l">
              <a:spcBef>
                <a:spcPts val="0"/>
              </a:spcBef>
              <a:spcAft>
                <a:spcPts val="0"/>
              </a:spcAft>
              <a:buSzPts val="1100"/>
              <a:buChar char="◆"/>
            </a:pPr>
            <a:r>
              <a:rPr lang="en"/>
              <a:t>Users can only view the person information</a:t>
            </a:r>
            <a:endParaRPr/>
          </a:p>
        </p:txBody>
      </p:sp>
      <p:pic>
        <p:nvPicPr>
          <p:cNvPr id="172" name="Google Shape;172;p19"/>
          <p:cNvPicPr preferRelativeResize="0"/>
          <p:nvPr/>
        </p:nvPicPr>
        <p:blipFill>
          <a:blip r:embed="rId3">
            <a:alphaModFix/>
          </a:blip>
          <a:stretch>
            <a:fillRect/>
          </a:stretch>
        </p:blipFill>
        <p:spPr>
          <a:xfrm>
            <a:off x="6970600" y="689825"/>
            <a:ext cx="2117925" cy="2969375"/>
          </a:xfrm>
          <a:prstGeom prst="rect">
            <a:avLst/>
          </a:prstGeom>
          <a:noFill/>
          <a:ln>
            <a:noFill/>
          </a:ln>
        </p:spPr>
      </p:pic>
      <p:pic>
        <p:nvPicPr>
          <p:cNvPr id="173" name="Google Shape;173;p19"/>
          <p:cNvPicPr preferRelativeResize="0"/>
          <p:nvPr/>
        </p:nvPicPr>
        <p:blipFill>
          <a:blip r:embed="rId4">
            <a:alphaModFix/>
          </a:blip>
          <a:stretch>
            <a:fillRect/>
          </a:stretch>
        </p:blipFill>
        <p:spPr>
          <a:xfrm>
            <a:off x="4960069" y="745850"/>
            <a:ext cx="2010532" cy="296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Plot Page</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This will be a list of the plots.</a:t>
            </a:r>
            <a:endParaRPr/>
          </a:p>
          <a:p>
            <a:pPr indent="-311150" lvl="0" marL="457200" rtl="0" algn="l">
              <a:spcBef>
                <a:spcPts val="0"/>
              </a:spcBef>
              <a:spcAft>
                <a:spcPts val="0"/>
              </a:spcAft>
              <a:buSzPts val="1300"/>
              <a:buChar char="➔"/>
            </a:pPr>
            <a:r>
              <a:rPr lang="en"/>
              <a:t>The list will show a </a:t>
            </a:r>
            <a:r>
              <a:rPr lang="en"/>
              <a:t>brief</a:t>
            </a:r>
            <a:r>
              <a:rPr lang="en"/>
              <a:t> </a:t>
            </a:r>
            <a:r>
              <a:rPr lang="en"/>
              <a:t>description</a:t>
            </a:r>
            <a:r>
              <a:rPr lang="en"/>
              <a:t> of the person that is </a:t>
            </a:r>
            <a:r>
              <a:rPr lang="en"/>
              <a:t>associated</a:t>
            </a:r>
            <a:r>
              <a:rPr lang="en"/>
              <a:t> to the plot if applicable.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 Page</a:t>
            </a:r>
            <a:endParaRPr/>
          </a:p>
        </p:txBody>
      </p:sp>
      <p:sp>
        <p:nvSpPr>
          <p:cNvPr id="185" name="Google Shape;185;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Adding plots</a:t>
            </a:r>
            <a:endParaRPr/>
          </a:p>
          <a:p>
            <a:pPr indent="-298450" lvl="1" marL="914400" rtl="0" algn="l">
              <a:spcBef>
                <a:spcPts val="0"/>
              </a:spcBef>
              <a:spcAft>
                <a:spcPts val="0"/>
              </a:spcAft>
              <a:buSzPts val="1100"/>
              <a:buChar char="◆"/>
            </a:pPr>
            <a:r>
              <a:rPr lang="en"/>
              <a:t>Button to add plots to map. The admin will click where they would like the plot to be and that point on the map will now be </a:t>
            </a:r>
            <a:r>
              <a:rPr lang="en"/>
              <a:t>associated</a:t>
            </a:r>
            <a:r>
              <a:rPr lang="en"/>
              <a:t> to a new plot. </a:t>
            </a:r>
            <a:endParaRPr/>
          </a:p>
          <a:p>
            <a:pPr indent="-298450" lvl="1" marL="914400" rtl="0" algn="l">
              <a:spcBef>
                <a:spcPts val="0"/>
              </a:spcBef>
              <a:spcAft>
                <a:spcPts val="0"/>
              </a:spcAft>
              <a:buSzPts val="1100"/>
              <a:buChar char="◆"/>
            </a:pPr>
            <a:r>
              <a:rPr lang="en"/>
              <a:t>The plot number will be </a:t>
            </a:r>
            <a:r>
              <a:rPr lang="en"/>
              <a:t>auto</a:t>
            </a:r>
            <a:r>
              <a:rPr lang="en"/>
              <a:t> generated by the database. </a:t>
            </a:r>
            <a:endParaRPr/>
          </a:p>
          <a:p>
            <a:pPr indent="-311150" lvl="0" marL="457200" rtl="0" algn="l">
              <a:spcBef>
                <a:spcPts val="0"/>
              </a:spcBef>
              <a:spcAft>
                <a:spcPts val="0"/>
              </a:spcAft>
              <a:buSzPts val="1300"/>
              <a:buChar char="➔"/>
            </a:pPr>
            <a:r>
              <a:rPr lang="en"/>
              <a:t>Clicking</a:t>
            </a:r>
            <a:r>
              <a:rPr lang="en"/>
              <a:t> on a plot to connect people to plots</a:t>
            </a:r>
            <a:endParaRPr/>
          </a:p>
          <a:p>
            <a:pPr indent="-298450" lvl="1" marL="914400" rtl="0" algn="l">
              <a:spcBef>
                <a:spcPts val="0"/>
              </a:spcBef>
              <a:spcAft>
                <a:spcPts val="0"/>
              </a:spcAft>
              <a:buSzPts val="1100"/>
              <a:buChar char="◆"/>
            </a:pPr>
            <a:r>
              <a:rPr lang="en"/>
              <a:t>Once a plot is added to the map, the plot can be connected to a person.</a:t>
            </a:r>
            <a:endParaRPr/>
          </a:p>
          <a:p>
            <a:pPr indent="-298450" lvl="1" marL="914400" rtl="0" algn="l">
              <a:spcBef>
                <a:spcPts val="0"/>
              </a:spcBef>
              <a:spcAft>
                <a:spcPts val="0"/>
              </a:spcAft>
              <a:buSzPts val="1100"/>
              <a:buChar char="◆"/>
            </a:pPr>
            <a:r>
              <a:rPr lang="en"/>
              <a:t>The plot will give the user a pop up window</a:t>
            </a:r>
            <a:endParaRPr/>
          </a:p>
          <a:p>
            <a:pPr indent="-298450" lvl="1" marL="914400" rtl="0" algn="l">
              <a:spcBef>
                <a:spcPts val="0"/>
              </a:spcBef>
              <a:spcAft>
                <a:spcPts val="0"/>
              </a:spcAft>
              <a:buSzPts val="1100"/>
              <a:buChar char="◆"/>
            </a:pPr>
            <a:r>
              <a:rPr lang="en"/>
              <a:t>The </a:t>
            </a:r>
            <a:r>
              <a:rPr lang="en"/>
              <a:t>window</a:t>
            </a:r>
            <a:r>
              <a:rPr lang="en"/>
              <a:t> will allow the user to select a person to add to plot.</a:t>
            </a:r>
            <a:endParaRPr/>
          </a:p>
          <a:p>
            <a:pPr indent="-298450" lvl="1" marL="914400" rtl="0" algn="l">
              <a:spcBef>
                <a:spcPts val="0"/>
              </a:spcBef>
              <a:spcAft>
                <a:spcPts val="0"/>
              </a:spcAft>
              <a:buSzPts val="1100"/>
              <a:buChar char="◆"/>
            </a:pPr>
            <a:r>
              <a:rPr lang="en"/>
              <a:t>If the plot already has a person </a:t>
            </a:r>
            <a:r>
              <a:rPr lang="en"/>
              <a:t>associated</a:t>
            </a:r>
            <a:r>
              <a:rPr lang="en"/>
              <a:t> </a:t>
            </a:r>
            <a:r>
              <a:rPr lang="en"/>
              <a:t>with it, the user can remove the person, or replace the person with someone else.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