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4" r:id="rId2"/>
    <p:sldId id="258" r:id="rId3"/>
    <p:sldId id="270" r:id="rId4"/>
    <p:sldId id="271" r:id="rId5"/>
    <p:sldId id="272" r:id="rId6"/>
    <p:sldId id="273" r:id="rId7"/>
    <p:sldId id="262" r:id="rId8"/>
    <p:sldId id="276" r:id="rId9"/>
    <p:sldId id="265" r:id="rId10"/>
    <p:sldId id="266" r:id="rId11"/>
    <p:sldId id="267" r:id="rId12"/>
    <p:sldId id="268" r:id="rId13"/>
    <p:sldId id="260" r:id="rId14"/>
    <p:sldId id="277" r:id="rId15"/>
    <p:sldId id="278" r:id="rId16"/>
    <p:sldId id="26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87EF-267D-48D2-9737-61A72E553E0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C512-0623-4349-814D-0A828D59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3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87EF-267D-48D2-9737-61A72E553E0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C512-0623-4349-814D-0A828D59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8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87EF-267D-48D2-9737-61A72E553E0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C512-0623-4349-814D-0A828D59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5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87EF-267D-48D2-9737-61A72E553E0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C512-0623-4349-814D-0A828D59B3B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4712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87EF-267D-48D2-9737-61A72E553E0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C512-0623-4349-814D-0A828D59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93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87EF-267D-48D2-9737-61A72E553E0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C512-0623-4349-814D-0A828D59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38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87EF-267D-48D2-9737-61A72E553E0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C512-0623-4349-814D-0A828D59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2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87EF-267D-48D2-9737-61A72E553E0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C512-0623-4349-814D-0A828D59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38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87EF-267D-48D2-9737-61A72E553E0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C512-0623-4349-814D-0A828D59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87EF-267D-48D2-9737-61A72E553E0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C512-0623-4349-814D-0A828D59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7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87EF-267D-48D2-9737-61A72E553E0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C512-0623-4349-814D-0A828D59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1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87EF-267D-48D2-9737-61A72E553E0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C512-0623-4349-814D-0A828D59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0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87EF-267D-48D2-9737-61A72E553E0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C512-0623-4349-814D-0A828D59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4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87EF-267D-48D2-9737-61A72E553E0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C512-0623-4349-814D-0A828D59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7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87EF-267D-48D2-9737-61A72E553E0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C512-0623-4349-814D-0A828D59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6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87EF-267D-48D2-9737-61A72E553E0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C512-0623-4349-814D-0A828D59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1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87EF-267D-48D2-9737-61A72E553E0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C512-0623-4349-814D-0A828D59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0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B787EF-267D-48D2-9737-61A72E553E0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5C512-0623-4349-814D-0A828D59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0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atausa.io/profile/acs_ind/0901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luvaccineapi.hhs.gov/#!/trends/get_vaccination_rates_trends_year_national_json" TargetMode="External"/><Relationship Id="rId2" Type="http://schemas.openxmlformats.org/officeDocument/2006/relationships/hyperlink" Target="https://www.cdc.gov/flu/about/qa/vaccineeffect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ensus.gov/data/tables/time-series/demo/health-insurance/historical-series/hic.html" TargetMode="External"/><Relationship Id="rId4" Type="http://schemas.openxmlformats.org/officeDocument/2006/relationships/hyperlink" Target="https://gis.cdc.gov/grasp/fluview/fluportaldashboard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45AF-1043-42E8-946B-5C6F4CE55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D41CF-9026-408E-941C-D3D99A530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9B59A-EB47-491F-8A15-6AC635B58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5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370FC585-C395-4009-BAEA-294D4920A2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3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55AFED-A8DE-4DED-AFA6-0AE918917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14" y="176753"/>
            <a:ext cx="8462128" cy="634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98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AF8B-EEF8-44F7-816B-780B83059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2859741"/>
            <a:ext cx="2604247" cy="353163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Number of people getting the flu shot is increasing every year</a:t>
            </a:r>
          </a:p>
          <a:p>
            <a:r>
              <a:rPr lang="en-US" sz="2000" dirty="0"/>
              <a:t>All states are slowly increasing the number of people getting a flu shot every year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AF592-1C1B-4AA1-87C6-08530DD09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DB0E24-12EC-48E9-A585-C9C4B6C1A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71" y="541805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34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C56A7E4-6236-4804-A80E-1EDA78EC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51" y="443061"/>
            <a:ext cx="2630078" cy="3245916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Populations within each state are increasing every year</a:t>
            </a:r>
          </a:p>
          <a:p>
            <a:r>
              <a:rPr lang="en-US" sz="2000" dirty="0"/>
              <a:t>Federal government recommends a 70% vaccination rate per state.</a:t>
            </a:r>
          </a:p>
          <a:p>
            <a:r>
              <a:rPr lang="en-US" sz="2000" dirty="0"/>
              <a:t>Florida???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4AC1BD-49D1-4722-B645-8D8409B22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8ABA1C-0788-479D-8360-819B4921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54" y="3844739"/>
            <a:ext cx="19621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28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25435-2453-5440-BFEC-13DF4D8FD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951895"/>
            <a:ext cx="11558941" cy="1733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0EBCEA-4F91-AF4C-81AA-F187A08A4E78}"/>
              </a:ext>
            </a:extLst>
          </p:cNvPr>
          <p:cNvSpPr txBox="1"/>
          <p:nvPr/>
        </p:nvSpPr>
        <p:spPr>
          <a:xfrm>
            <a:off x="1723697" y="4681307"/>
            <a:ext cx="865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Florida county has the gets the most vaccines?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41BADA-5265-EC43-A05B-526A132D6918}"/>
              </a:ext>
            </a:extLst>
          </p:cNvPr>
          <p:cNvSpPr/>
          <p:nvPr/>
        </p:nvSpPr>
        <p:spPr>
          <a:xfrm>
            <a:off x="8215532" y="2052125"/>
            <a:ext cx="450166" cy="153337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02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0EBCEA-4F91-AF4C-81AA-F187A08A4E78}"/>
              </a:ext>
            </a:extLst>
          </p:cNvPr>
          <p:cNvSpPr txBox="1"/>
          <p:nvPr/>
        </p:nvSpPr>
        <p:spPr>
          <a:xfrm>
            <a:off x="640484" y="3977921"/>
            <a:ext cx="86500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County: Palm Beach</a:t>
            </a:r>
          </a:p>
          <a:p>
            <a:endParaRPr lang="en-US" sz="2400" dirty="0"/>
          </a:p>
          <a:p>
            <a:r>
              <a:rPr lang="en-US" sz="2400" dirty="0"/>
              <a:t>Age Distribution: </a:t>
            </a:r>
            <a:r>
              <a:rPr lang="en-US" sz="2000" dirty="0"/>
              <a:t>21.6% who were 65 years of age or older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sz="2400" dirty="0"/>
              <a:t>The largest industries: 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Healthcare &amp; Social Assistance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945B9D-F4B9-BC47-AA8E-2BF80EDC9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4" y="885986"/>
            <a:ext cx="11354441" cy="27856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A16C58-7D51-5B49-A882-0CCED32C02CE}"/>
              </a:ext>
            </a:extLst>
          </p:cNvPr>
          <p:cNvSpPr/>
          <p:nvPr/>
        </p:nvSpPr>
        <p:spPr>
          <a:xfrm>
            <a:off x="8595360" y="2613967"/>
            <a:ext cx="189180" cy="73414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09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3894-30CC-47B4-8BFA-DC96C075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B503-2F9F-420F-AFE7-FF230E1D8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https://www.cdc.gov/flu/about/qa/vaccineeffect.htm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https://fluvaccineapi.hhs.gov/#!/trends/get_vaccination_rates_trends_year_national_json</a:t>
            </a:r>
            <a:endParaRPr lang="en-US" dirty="0"/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https://gis.cdc.gov/grasp/fluview/fluportaldashboard.html</a:t>
            </a:r>
            <a:endParaRPr lang="en-US" dirty="0"/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https://www.census.gov/data/tables/time-series/demo/health-insurance/historical-series/hic.html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62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64A3-1A33-4769-AD9B-E23AA7AC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58" y="2586318"/>
            <a:ext cx="9404723" cy="2043954"/>
          </a:xfrm>
        </p:spPr>
        <p:txBody>
          <a:bodyPr/>
          <a:lstStyle/>
          <a:p>
            <a:pPr algn="ctr"/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0862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392D2-37EC-4C6E-8796-A08F0E89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Research Questions</a:t>
            </a:r>
          </a:p>
        </p:txBody>
      </p:sp>
      <p:sp useBgFill="1">
        <p:nvSpPr>
          <p:cNvPr id="22" name="Freeform: Shape 14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C166A-A9FF-4966-8BD7-01DB12563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7153602" cy="392423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How many people get the flu vaccine every year?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How many people get the flu every year?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Is there a correlation between the number of people getting the flu versus the number of people getting the flu shot?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How effective is the flu vaccine?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Are there any differences between the most densely populated states in relation to flu vaccination rates?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ED4780-382D-4DAD-915F-F1D5EE404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872" y="2877823"/>
            <a:ext cx="3413671" cy="30029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09058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5AA9-761F-4840-8498-9BF4849D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040"/>
          </a:xfrm>
        </p:spPr>
        <p:txBody>
          <a:bodyPr/>
          <a:lstStyle/>
          <a:p>
            <a:pPr algn="ctr"/>
            <a:r>
              <a:rPr lang="en-US" dirty="0"/>
              <a:t>Influenza in the US: Fast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515F-9AE4-4197-874D-954BD1C07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75" y="1295401"/>
            <a:ext cx="10928412" cy="5136776"/>
          </a:xfrm>
        </p:spPr>
        <p:txBody>
          <a:bodyPr>
            <a:normAutofit/>
          </a:bodyPr>
          <a:lstStyle/>
          <a:p>
            <a:r>
              <a:rPr lang="en-US" dirty="0"/>
              <a:t>CDC estimates each year 5% to 20% of the U.S. population contracts the flu, tens of thousands are hospitalized, and between 3,000 and 49,000 Americans die from flu-related illness</a:t>
            </a:r>
          </a:p>
          <a:p>
            <a:r>
              <a:rPr lang="en-US" dirty="0"/>
              <a:t>CDC estimates that the flu costs the United States about $27 billion each year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$10.4 billion a year in direct medical expenses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$16.3 billion in lost earnings annually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A chunk of those billions is spent formulating, growing and distributing millions of doses of the annual flu vaccine, which reduces the risk of illness by 40% - 60% at best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The flu vaccine is the only one that has to be reformulated and administered every year - grown in eggs, a process that takes around six months</a:t>
            </a:r>
          </a:p>
          <a:p>
            <a:r>
              <a:rPr lang="en-US" dirty="0"/>
              <a:t>2018 is the 100th anniversary of the 1918 global influenza pandemic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Also known as the Spanish flu, the worldwide outbreak infected ~ 500 million people, nearly a third of the planet's population then, and killed between 50M -100M victim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More than 25% of the U.S. population was sickened, and about 675,000 Americans died</a:t>
            </a:r>
          </a:p>
        </p:txBody>
      </p:sp>
    </p:spTree>
    <p:extLst>
      <p:ext uri="{BB962C8B-B14F-4D97-AF65-F5344CB8AC3E}">
        <p14:creationId xmlns:p14="http://schemas.microsoft.com/office/powerpoint/2010/main" val="261585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21D7D1-D1B1-407F-9769-31D2CF396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92" y="659256"/>
            <a:ext cx="3897297" cy="752294"/>
          </a:xfrm>
        </p:spPr>
        <p:txBody>
          <a:bodyPr>
            <a:normAutofit fontScale="90000"/>
          </a:bodyPr>
          <a:lstStyle/>
          <a:p>
            <a:r>
              <a:rPr lang="en-US" dirty="0"/>
              <a:t>Influenza Viral Surveillance 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6929A81-07AE-47DD-828A-0E3C0B18A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8737" y="895064"/>
            <a:ext cx="7012920" cy="525969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F884D0-06EC-4971-A809-28D1AC56E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193" y="1411550"/>
            <a:ext cx="3897296" cy="478719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and typing has increased tremendously since the late 1990s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bacterial and viral infections that are not varieties of the influenza virus exhibit similar, if not identical, symptoms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Rhinovirus – which causes the common cold – is one of many that can result in “flu-like” or ILI – “Influenza-like-illness” 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Roughly 25% or less of all specimens tested each year test positive for a strain of influenza viruses of Types A &amp;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flu vaccine is formulated each year to protect against what epidemiologists believe will be the most prevalent strains of Type A viruses in a given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flu vaccine won’t protect you from anything but the specific strains for which it is formulated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Efficacy is difficult to determine because of the high reported rate of ILI that isn’t caused by influenza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9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643017-C11B-4C79-A2C7-77E0DE99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53" y="349623"/>
            <a:ext cx="3471168" cy="978589"/>
          </a:xfrm>
        </p:spPr>
        <p:txBody>
          <a:bodyPr/>
          <a:lstStyle/>
          <a:p>
            <a:pPr algn="ctr"/>
            <a:r>
              <a:rPr lang="en-US" sz="3200" dirty="0"/>
              <a:t>Profiling a Problem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60361A6-C95D-49B9-9B50-67449A97B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6050" y="621554"/>
            <a:ext cx="7523446" cy="561489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0481B5-1B8C-4158-9661-A3BD23DE0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7110" y="1594293"/>
            <a:ext cx="3595454" cy="456894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Flu specimens tested each year provide a trend of flu type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Type A flu viruses are more contagious and severe than Type B, and are the strains that we inoculate against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H1N1 (swine flu) and H3N2 (bird flu) variants are typically of the greatest concern as pandemic health risks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Flu seasons seemingly vary in severity due to the type of flu strain and the relative number of people that do not have any immunity against it</a:t>
            </a:r>
          </a:p>
        </p:txBody>
      </p:sp>
    </p:spTree>
    <p:extLst>
      <p:ext uri="{BB962C8B-B14F-4D97-AF65-F5344CB8AC3E}">
        <p14:creationId xmlns:p14="http://schemas.microsoft.com/office/powerpoint/2010/main" val="108754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11856E-C892-4A50-AEF3-22421D8B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47" y="290004"/>
            <a:ext cx="4021583" cy="105022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US Health Insurance Coverage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A40488-996C-4D0E-AC00-161BEFBCE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8868" y="237566"/>
            <a:ext cx="7593132" cy="417254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DFC11D-1D95-47A4-85A1-265BC45C9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703" y="1589104"/>
            <a:ext cx="3915051" cy="467409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flu vaccine is covered by all health insurance, although some require a small co-pay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of 2017 US Census data on health care coverage reported that less than 9% of the US population was not covered by some form of health care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information was significant when analyzing flu vaccine rates nation 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wanted to understand if not having health care coverage was a barrier to getting the vaccine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CDC estimated 41.8M Americans were vaccinated in the 2016-17 flu season, or about 13% of the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91% of Americans have access to the vaccine, but only 13% get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more people that contract the flu, the faster and further it spreads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E95F96-4243-4F76-9188-949F569E1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460" y="4625266"/>
            <a:ext cx="6927180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7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B93994C-1BCB-47EC-AFF7-9C5F8137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42" y="0"/>
            <a:ext cx="9296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2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9D2CD52-B0FD-498A-BB65-C81110DAE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471" y="0"/>
            <a:ext cx="9192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0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863E20-44B6-4568-BBF7-3B4C0B92E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27" y="232012"/>
            <a:ext cx="8686800" cy="64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46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784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3</vt:lpstr>
      <vt:lpstr>Ion</vt:lpstr>
      <vt:lpstr>PowerPoint Presentation</vt:lpstr>
      <vt:lpstr>Research Questions</vt:lpstr>
      <vt:lpstr>Influenza in the US: Fast Facts</vt:lpstr>
      <vt:lpstr>Influenza Viral Surveillance </vt:lpstr>
      <vt:lpstr>Profiling a Problem</vt:lpstr>
      <vt:lpstr>US Health Insurance Coverage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Yanjun Zhou</cp:lastModifiedBy>
  <cp:revision>10</cp:revision>
  <dcterms:created xsi:type="dcterms:W3CDTF">2018-10-12T23:30:46Z</dcterms:created>
  <dcterms:modified xsi:type="dcterms:W3CDTF">2018-10-13T13:11:30Z</dcterms:modified>
</cp:coreProperties>
</file>