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94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272415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 h="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9525">
            <a:solidFill>
              <a:srgbClr val="9389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367740"/>
            <a:ext cx="86817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59" y="1429257"/>
            <a:ext cx="8539480" cy="133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94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hyperlink" Target="http://www.demandmetric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hyperlink" Target="http://www.demandmetric.com/content/vision-statement-worksheet" TargetMode="Externa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hyperlink" Target="http://www.demandmetric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Relationship Id="rId4" Type="http://schemas.openxmlformats.org/officeDocument/2006/relationships/hyperlink" Target="http://www.demandmetric.com/content/marketing-and-business-alignment-tool" TargetMode="External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hyperlink" Target="http://www.demandmetric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Relationship Id="rId5" Type="http://schemas.openxmlformats.org/officeDocument/2006/relationships/hyperlink" Target="http://www.demandmetric.com/content/core-competencies-assessment" TargetMode="External"/><Relationship Id="rId6" Type="http://schemas.openxmlformats.org/officeDocument/2006/relationships/image" Target="../media/image46.png"/><Relationship Id="rId7" Type="http://schemas.openxmlformats.org/officeDocument/2006/relationships/hyperlink" Target="http://www.demandmetric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content/business-strategy-metrics-dashboard" TargetMode="External"/><Relationship Id="rId3" Type="http://schemas.openxmlformats.org/officeDocument/2006/relationships/image" Target="../media/image47.png"/><Relationship Id="rId4" Type="http://schemas.openxmlformats.org/officeDocument/2006/relationships/image" Target="../media/image48.jpg"/><Relationship Id="rId5" Type="http://schemas.openxmlformats.org/officeDocument/2006/relationships/image" Target="../media/image49.png"/><Relationship Id="rId6" Type="http://schemas.openxmlformats.org/officeDocument/2006/relationships/image" Target="../media/image42.png"/><Relationship Id="rId7" Type="http://schemas.openxmlformats.org/officeDocument/2006/relationships/hyperlink" Target="http://www.demandmetric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content/swot-analysis-tool" TargetMode="External"/><Relationship Id="rId3" Type="http://schemas.openxmlformats.org/officeDocument/2006/relationships/hyperlink" Target="http://www.demandmetric.com/content/gap-analysis-tool-advanced" TargetMode="External"/><Relationship Id="rId4" Type="http://schemas.openxmlformats.org/officeDocument/2006/relationships/image" Target="../media/image50.png"/><Relationship Id="rId5" Type="http://schemas.openxmlformats.org/officeDocument/2006/relationships/image" Target="../media/image51.jp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hyperlink" Target="http://www.demandmetric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jp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hyperlink" Target="http://www.demandmetric.com/content/brand-assessment-tool" TargetMode="External"/><Relationship Id="rId7" Type="http://schemas.openxmlformats.org/officeDocument/2006/relationships/hyperlink" Target="http://www.demandmetric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42.png"/><Relationship Id="rId6" Type="http://schemas.openxmlformats.org/officeDocument/2006/relationships/hyperlink" Target="http://www.demandmetric.com/content/crm-program-metrics-dashboard" TargetMode="External"/><Relationship Id="rId7" Type="http://schemas.openxmlformats.org/officeDocument/2006/relationships/hyperlink" Target="http://www.demandmetric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Relationship Id="rId10" Type="http://schemas.openxmlformats.org/officeDocument/2006/relationships/hyperlink" Target="http://www.demandmetric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jp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hyperlink" Target="http://www.demandmetric.com/content/step-industry-analysis-tool" TargetMode="External"/><Relationship Id="rId7" Type="http://schemas.openxmlformats.org/officeDocument/2006/relationships/hyperlink" Target="http://www.demandmetric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content/competitive-analysis-tool" TargetMode="External"/><Relationship Id="rId3" Type="http://schemas.openxmlformats.org/officeDocument/2006/relationships/image" Target="../media/image65.png"/><Relationship Id="rId4" Type="http://schemas.openxmlformats.org/officeDocument/2006/relationships/image" Target="../media/image66.jpg"/><Relationship Id="rId5" Type="http://schemas.openxmlformats.org/officeDocument/2006/relationships/image" Target="../media/image45.png"/><Relationship Id="rId6" Type="http://schemas.openxmlformats.org/officeDocument/2006/relationships/hyperlink" Target="http://www.demandmetric.com/content/competitor-analysis-tool" TargetMode="External"/><Relationship Id="rId7" Type="http://schemas.openxmlformats.org/officeDocument/2006/relationships/image" Target="../media/image46.png"/><Relationship Id="rId8" Type="http://schemas.openxmlformats.org/officeDocument/2006/relationships/hyperlink" Target="http://www.demandmetric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jpg"/><Relationship Id="rId4" Type="http://schemas.openxmlformats.org/officeDocument/2006/relationships/image" Target="../media/image29.png"/><Relationship Id="rId5" Type="http://schemas.openxmlformats.org/officeDocument/2006/relationships/hyperlink" Target="http://www.demandmetric.com/content/balanced-scorecard-strategy-map" TargetMode="External"/><Relationship Id="rId6" Type="http://schemas.openxmlformats.org/officeDocument/2006/relationships/image" Target="../media/image69.png"/><Relationship Id="rId7" Type="http://schemas.openxmlformats.org/officeDocument/2006/relationships/hyperlink" Target="http://www.demandmetric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jpg"/><Relationship Id="rId4" Type="http://schemas.openxmlformats.org/officeDocument/2006/relationships/image" Target="../media/image72.png"/><Relationship Id="rId5" Type="http://schemas.openxmlformats.org/officeDocument/2006/relationships/hyperlink" Target="http://www.demandmetric.com/content/marketing-strategy-scorecard" TargetMode="External"/><Relationship Id="rId6" Type="http://schemas.openxmlformats.org/officeDocument/2006/relationships/image" Target="../media/image73.png"/><Relationship Id="rId7" Type="http://schemas.openxmlformats.org/officeDocument/2006/relationships/hyperlink" Target="http://www.demandmetric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content/market-requirements-document" TargetMode="External"/><Relationship Id="rId3" Type="http://schemas.openxmlformats.org/officeDocument/2006/relationships/image" Target="../media/image74.png"/><Relationship Id="rId4" Type="http://schemas.openxmlformats.org/officeDocument/2006/relationships/image" Target="../media/image75.jpg"/><Relationship Id="rId5" Type="http://schemas.openxmlformats.org/officeDocument/2006/relationships/image" Target="../media/image27.png"/><Relationship Id="rId6" Type="http://schemas.openxmlformats.org/officeDocument/2006/relationships/image" Target="../media/image76.png"/><Relationship Id="rId7" Type="http://schemas.openxmlformats.org/officeDocument/2006/relationships/hyperlink" Target="http://www.demandmetric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27.png"/><Relationship Id="rId5" Type="http://schemas.openxmlformats.org/officeDocument/2006/relationships/hyperlink" Target="http://www.demandmetric.com/content/product-marketing-plan-methodology" TargetMode="External"/><Relationship Id="rId6" Type="http://schemas.openxmlformats.org/officeDocument/2006/relationships/hyperlink" Target="http://www.demandmetric.com/content/product-development-strategy-methodology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26.jpg"/><Relationship Id="rId9" Type="http://schemas.openxmlformats.org/officeDocument/2006/relationships/image" Target="../media/image28.png"/><Relationship Id="rId10" Type="http://schemas.openxmlformats.org/officeDocument/2006/relationships/hyperlink" Target="http://www.demandmetric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png"/><Relationship Id="rId3" Type="http://schemas.openxmlformats.org/officeDocument/2006/relationships/image" Target="../media/image80.jpg"/><Relationship Id="rId4" Type="http://schemas.openxmlformats.org/officeDocument/2006/relationships/hyperlink" Target="http://www.demandmetric.com/content/brand-strategy-scorecard" TargetMode="External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hyperlink" Target="http://www.demandmetric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jpg"/><Relationship Id="rId4" Type="http://schemas.openxmlformats.org/officeDocument/2006/relationships/hyperlink" Target="http://www.demandmetric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premium-content/partnerships-and-channels" TargetMode="External"/><Relationship Id="rId3" Type="http://schemas.openxmlformats.org/officeDocument/2006/relationships/image" Target="../media/image81.png"/><Relationship Id="rId4" Type="http://schemas.openxmlformats.org/officeDocument/2006/relationships/image" Target="../media/image82.jpg"/><Relationship Id="rId5" Type="http://schemas.openxmlformats.org/officeDocument/2006/relationships/hyperlink" Target="http://www.demandmetric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content/marketing-communications-planning-guide" TargetMode="External"/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image" Target="../media/image83.png"/><Relationship Id="rId6" Type="http://schemas.openxmlformats.org/officeDocument/2006/relationships/image" Target="../media/image30.png"/><Relationship Id="rId7" Type="http://schemas.openxmlformats.org/officeDocument/2006/relationships/hyperlink" Target="http://www.demandmetric.com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mandmetric.com/premium-content?topics=11" TargetMode="External"/><Relationship Id="rId3" Type="http://schemas.openxmlformats.org/officeDocument/2006/relationships/hyperlink" Target="http://www.demandmetric.com/premium-content?topics=41" TargetMode="External"/><Relationship Id="rId4" Type="http://schemas.openxmlformats.org/officeDocument/2006/relationships/hyperlink" Target="http://www.demandmetric.com/premium-content?topics=6" TargetMode="External"/><Relationship Id="rId5" Type="http://schemas.openxmlformats.org/officeDocument/2006/relationships/hyperlink" Target="http://www.demandmetric.com/content/lead-acquisition-model" TargetMode="External"/><Relationship Id="rId6" Type="http://schemas.openxmlformats.org/officeDocument/2006/relationships/hyperlink" Target="http://www.demandmetric.com/content/responsibility-assignment-matrix" TargetMode="External"/><Relationship Id="rId7" Type="http://schemas.openxmlformats.org/officeDocument/2006/relationships/hyperlink" Target="http://www.demandmetric.com/content/performance-review-template" TargetMode="External"/><Relationship Id="rId8" Type="http://schemas.openxmlformats.org/officeDocument/2006/relationships/hyperlink" Target="http://www.demandmetric.com/content/interview-evaluation-matrix" TargetMode="External"/><Relationship Id="rId9" Type="http://schemas.openxmlformats.org/officeDocument/2006/relationships/hyperlink" Target="http://www.demandmetric.com/premium-content?content_type=25" TargetMode="External"/><Relationship Id="rId10" Type="http://schemas.openxmlformats.org/officeDocument/2006/relationships/hyperlink" Target="http://www.demandmetric.com/content/management-leadership-assessment" TargetMode="External"/><Relationship Id="rId11" Type="http://schemas.openxmlformats.org/officeDocument/2006/relationships/image" Target="../media/image84.png"/><Relationship Id="rId12" Type="http://schemas.openxmlformats.org/officeDocument/2006/relationships/image" Target="../media/image85.jpg"/><Relationship Id="rId13" Type="http://schemas.openxmlformats.org/officeDocument/2006/relationships/image" Target="../media/image86.png"/><Relationship Id="rId14" Type="http://schemas.openxmlformats.org/officeDocument/2006/relationships/image" Target="../media/image87.jpg"/><Relationship Id="rId15" Type="http://schemas.openxmlformats.org/officeDocument/2006/relationships/image" Target="../media/image88.png"/><Relationship Id="rId16" Type="http://schemas.openxmlformats.org/officeDocument/2006/relationships/image" Target="../media/image89.jpg"/><Relationship Id="rId17" Type="http://schemas.openxmlformats.org/officeDocument/2006/relationships/image" Target="../media/image90.png"/><Relationship Id="rId18" Type="http://schemas.openxmlformats.org/officeDocument/2006/relationships/image" Target="../media/image91.jpg"/><Relationship Id="rId19" Type="http://schemas.openxmlformats.org/officeDocument/2006/relationships/hyperlink" Target="http://www.demandmetric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andmetric.com/content/marketing-budget-template" TargetMode="External"/><Relationship Id="rId3" Type="http://schemas.openxmlformats.org/officeDocument/2006/relationships/image" Target="../media/image92.png"/><Relationship Id="rId4" Type="http://schemas.openxmlformats.org/officeDocument/2006/relationships/image" Target="../media/image93.jp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hyperlink" Target="http://www.demandmetric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mandmetric.com/content/analysis-planning/balanced-scorecard-strategy-map" TargetMode="External"/><Relationship Id="rId3" Type="http://schemas.openxmlformats.org/officeDocument/2006/relationships/hyperlink" Target="http://www.demandmetric.com/content/key-marketing-metrics-dashboard" TargetMode="External"/><Relationship Id="rId4" Type="http://schemas.openxmlformats.org/officeDocument/2006/relationships/image" Target="../media/image96.png"/><Relationship Id="rId5" Type="http://schemas.openxmlformats.org/officeDocument/2006/relationships/image" Target="../media/image97.jp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hyperlink" Target="http://www.demandmetric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andmetric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demandmetric.com" TargetMode="External"/><Relationship Id="rId3" Type="http://schemas.openxmlformats.org/officeDocument/2006/relationships/image" Target="../media/image21.jpg"/><Relationship Id="rId4" Type="http://schemas.openxmlformats.org/officeDocument/2006/relationships/hyperlink" Target="http://www.demandmetric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png"/><Relationship Id="rId7" Type="http://schemas.openxmlformats.org/officeDocument/2006/relationships/hyperlink" Target="http://www.demandmetric.com/content/product-marketing-plan-methodology" TargetMode="External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hyperlink" Target="http://www.demandmetric.com/content/marketing-communications-planning-guide" TargetMode="External"/><Relationship Id="rId11" Type="http://schemas.openxmlformats.org/officeDocument/2006/relationships/image" Target="../media/image30.png"/><Relationship Id="rId12" Type="http://schemas.openxmlformats.org/officeDocument/2006/relationships/image" Target="../media/image21.jpg"/><Relationship Id="rId13" Type="http://schemas.openxmlformats.org/officeDocument/2006/relationships/hyperlink" Target="http://www.demandmetric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andmetric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demandmetric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bout.zappos.com/our-unique-culture/zappos-core-values" TargetMode="External"/><Relationship Id="rId3" Type="http://schemas.openxmlformats.org/officeDocument/2006/relationships/hyperlink" Target="http://www.demandmetric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hyperlink" Target="http://www.demandmetric.com/content/core-values-worksheet" TargetMode="External"/><Relationship Id="rId6" Type="http://schemas.openxmlformats.org/officeDocument/2006/relationships/image" Target="../media/image34.png"/><Relationship Id="rId7" Type="http://schemas.openxmlformats.org/officeDocument/2006/relationships/hyperlink" Target="http://www.demandmetric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8317" y="1828622"/>
            <a:ext cx="137223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8317" y="2209876"/>
            <a:ext cx="204851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1484" algn="l"/>
              </a:tabLst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04	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57149"/>
            <a:ext cx="4449826" cy="502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12917" y="988619"/>
            <a:ext cx="2564765" cy="788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sz="2000" spc="-430" b="1">
                <a:solidFill>
                  <a:srgbClr val="FFFFFF"/>
                </a:solidFill>
                <a:latin typeface="Arial"/>
                <a:cs typeface="Arial"/>
              </a:rPr>
              <a:t>0101</a:t>
            </a:r>
            <a:r>
              <a:rPr dirty="0" sz="2000" spc="-430">
                <a:solidFill>
                  <a:srgbClr val="FFFFFF"/>
                </a:solidFill>
                <a:latin typeface="Arial"/>
                <a:cs typeface="Arial"/>
              </a:rPr>
              <a:t>ExVeacluuetisve</a:t>
            </a:r>
            <a:r>
              <a:rPr dirty="0" sz="2000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sz="2000" spc="-36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r>
              <a:rPr dirty="0" baseline="-16666" sz="3000" spc="-547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r>
              <a:rPr dirty="0" sz="2000" spc="-365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baseline="-16666" sz="3000" spc="-547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365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baseline="-16666" sz="3000" spc="-547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36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16666" sz="3000" spc="-547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2000" spc="-365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baseline="-16666" sz="3000" spc="-547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36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0717" y="1962099"/>
            <a:ext cx="140271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33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4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717" y="2419604"/>
            <a:ext cx="15849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1484" algn="l"/>
              </a:tabLst>
            </a:pP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bje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2917" y="2591180"/>
            <a:ext cx="1998345" cy="615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2325"/>
              </a:lnSpc>
              <a:spcBef>
                <a:spcPts val="90"/>
              </a:spcBef>
              <a:tabLst>
                <a:tab pos="461645" algn="l"/>
              </a:tabLst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05	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ts val="2325"/>
              </a:lnSpc>
            </a:pPr>
            <a:r>
              <a:rPr dirty="0" baseline="-20833" sz="3000" spc="-472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dirty="0" sz="2000" spc="-315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dirty="0" sz="2000" spc="-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baseline="-20833" sz="3000" spc="-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400">
                <a:solidFill>
                  <a:srgbClr val="FFFFFF"/>
                </a:solidFill>
                <a:latin typeface="Arial"/>
                <a:cs typeface="Arial"/>
              </a:rPr>
              <a:t>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0717" y="3334639"/>
            <a:ext cx="302514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309" algn="l"/>
              </a:tabLst>
            </a:pP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06	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2921685"/>
            <a:ext cx="4310380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Follow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this </a:t>
            </a:r>
            <a:r>
              <a:rPr dirty="0" sz="2000" spc="-5" b="1">
                <a:solidFill>
                  <a:srgbClr val="49452A"/>
                </a:solidFill>
                <a:latin typeface="Arial"/>
                <a:cs typeface="Arial"/>
              </a:rPr>
              <a:t>simple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,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step-by-step, </a:t>
            </a:r>
            <a:r>
              <a:rPr dirty="0" sz="1800">
                <a:solidFill>
                  <a:srgbClr val="49452A"/>
                </a:solidFill>
                <a:latin typeface="Arial"/>
                <a:cs typeface="Arial"/>
              </a:rPr>
              <a:t>methodology 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49452A"/>
                </a:solidFill>
                <a:latin typeface="Arial"/>
                <a:cs typeface="Arial"/>
              </a:rPr>
              <a:t>develop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2000" spc="-5" b="1">
                <a:solidFill>
                  <a:srgbClr val="49452A"/>
                </a:solidFill>
                <a:latin typeface="Arial"/>
                <a:cs typeface="Arial"/>
              </a:rPr>
              <a:t>corporate </a:t>
            </a:r>
            <a:r>
              <a:rPr dirty="0" sz="1800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800" b="1">
                <a:solidFill>
                  <a:srgbClr val="49452A"/>
                </a:solidFill>
                <a:latin typeface="Arial"/>
                <a:cs typeface="Arial"/>
              </a:rPr>
              <a:t>strategy 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that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supports </a:t>
            </a:r>
            <a:r>
              <a:rPr dirty="0" sz="1600" spc="-5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20">
                <a:solidFill>
                  <a:srgbClr val="49452A"/>
                </a:solidFill>
                <a:latin typeface="Arial"/>
                <a:cs typeface="Arial"/>
              </a:rPr>
              <a:t>company’s </a:t>
            </a:r>
            <a:r>
              <a:rPr dirty="0" sz="1800" spc="-5" b="1">
                <a:solidFill>
                  <a:srgbClr val="49452A"/>
                </a:solidFill>
                <a:latin typeface="Arial"/>
                <a:cs typeface="Arial"/>
              </a:rPr>
              <a:t>values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49452A"/>
                </a:solidFill>
                <a:latin typeface="Arial"/>
                <a:cs typeface="Arial"/>
              </a:rPr>
              <a:t>vision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3738" y="284845"/>
            <a:ext cx="374650" cy="314960"/>
            <a:chOff x="303738" y="284845"/>
            <a:chExt cx="374650" cy="314960"/>
          </a:xfrm>
        </p:grpSpPr>
        <p:sp>
          <p:nvSpPr>
            <p:cNvPr id="12" name="object 12"/>
            <p:cNvSpPr/>
            <p:nvPr/>
          </p:nvSpPr>
          <p:spPr>
            <a:xfrm>
              <a:off x="386750" y="349789"/>
              <a:ext cx="241080" cy="216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733" y="287527"/>
              <a:ext cx="250190" cy="294005"/>
            </a:xfrm>
            <a:custGeom>
              <a:avLst/>
              <a:gdLst/>
              <a:ahLst/>
              <a:cxnLst/>
              <a:rect l="l" t="t" r="r" b="b"/>
              <a:pathLst>
                <a:path w="250190" h="294005">
                  <a:moveTo>
                    <a:pt x="247967" y="39141"/>
                  </a:moveTo>
                  <a:lnTo>
                    <a:pt x="245960" y="28651"/>
                  </a:lnTo>
                  <a:lnTo>
                    <a:pt x="243039" y="18567"/>
                  </a:lnTo>
                  <a:lnTo>
                    <a:pt x="239141" y="8991"/>
                  </a:lnTo>
                  <a:lnTo>
                    <a:pt x="234137" y="0"/>
                  </a:lnTo>
                  <a:lnTo>
                    <a:pt x="161759" y="0"/>
                  </a:lnTo>
                  <a:lnTo>
                    <a:pt x="173558" y="4025"/>
                  </a:lnTo>
                  <a:lnTo>
                    <a:pt x="185039" y="8229"/>
                  </a:lnTo>
                  <a:lnTo>
                    <a:pt x="196329" y="12763"/>
                  </a:lnTo>
                  <a:lnTo>
                    <a:pt x="218338" y="22631"/>
                  </a:lnTo>
                  <a:lnTo>
                    <a:pt x="228549" y="27800"/>
                  </a:lnTo>
                  <a:lnTo>
                    <a:pt x="238353" y="33299"/>
                  </a:lnTo>
                  <a:lnTo>
                    <a:pt x="247967" y="39141"/>
                  </a:lnTo>
                  <a:close/>
                </a:path>
                <a:path w="250190" h="294005">
                  <a:moveTo>
                    <a:pt x="250088" y="51600"/>
                  </a:moveTo>
                  <a:lnTo>
                    <a:pt x="226568" y="37084"/>
                  </a:lnTo>
                  <a:lnTo>
                    <a:pt x="200736" y="24244"/>
                  </a:lnTo>
                  <a:lnTo>
                    <a:pt x="172720" y="13068"/>
                  </a:lnTo>
                  <a:lnTo>
                    <a:pt x="142608" y="3568"/>
                  </a:lnTo>
                  <a:lnTo>
                    <a:pt x="137287" y="1790"/>
                  </a:lnTo>
                  <a:lnTo>
                    <a:pt x="133032" y="901"/>
                  </a:lnTo>
                  <a:lnTo>
                    <a:pt x="127711" y="0"/>
                  </a:lnTo>
                  <a:lnTo>
                    <a:pt x="36182" y="0"/>
                  </a:lnTo>
                  <a:lnTo>
                    <a:pt x="21996" y="2349"/>
                  </a:lnTo>
                  <a:lnTo>
                    <a:pt x="10502" y="8788"/>
                  </a:lnTo>
                  <a:lnTo>
                    <a:pt x="2806" y="18389"/>
                  </a:lnTo>
                  <a:lnTo>
                    <a:pt x="0" y="30251"/>
                  </a:lnTo>
                  <a:lnTo>
                    <a:pt x="0" y="286423"/>
                  </a:lnTo>
                  <a:lnTo>
                    <a:pt x="1066" y="289991"/>
                  </a:lnTo>
                  <a:lnTo>
                    <a:pt x="3187" y="293547"/>
                  </a:lnTo>
                  <a:lnTo>
                    <a:pt x="15328" y="291211"/>
                  </a:lnTo>
                  <a:lnTo>
                    <a:pt x="27673" y="288201"/>
                  </a:lnTo>
                  <a:lnTo>
                    <a:pt x="40005" y="284543"/>
                  </a:lnTo>
                  <a:lnTo>
                    <a:pt x="52146" y="280200"/>
                  </a:lnTo>
                  <a:lnTo>
                    <a:pt x="41935" y="276694"/>
                  </a:lnTo>
                  <a:lnTo>
                    <a:pt x="31851" y="272834"/>
                  </a:lnTo>
                  <a:lnTo>
                    <a:pt x="21920" y="268693"/>
                  </a:lnTo>
                  <a:lnTo>
                    <a:pt x="11709" y="264185"/>
                  </a:lnTo>
                  <a:lnTo>
                    <a:pt x="8509" y="263296"/>
                  </a:lnTo>
                  <a:lnTo>
                    <a:pt x="6731" y="261810"/>
                  </a:lnTo>
                  <a:lnTo>
                    <a:pt x="8509" y="262407"/>
                  </a:lnTo>
                  <a:lnTo>
                    <a:pt x="13830" y="263296"/>
                  </a:lnTo>
                  <a:lnTo>
                    <a:pt x="55054" y="272834"/>
                  </a:lnTo>
                  <a:lnTo>
                    <a:pt x="67043" y="274866"/>
                  </a:lnTo>
                  <a:lnTo>
                    <a:pt x="85547" y="266331"/>
                  </a:lnTo>
                  <a:lnTo>
                    <a:pt x="96481" y="260629"/>
                  </a:lnTo>
                  <a:lnTo>
                    <a:pt x="104165" y="256628"/>
                  </a:lnTo>
                  <a:lnTo>
                    <a:pt x="140474" y="233057"/>
                  </a:lnTo>
                  <a:lnTo>
                    <a:pt x="179870" y="199669"/>
                  </a:lnTo>
                  <a:lnTo>
                    <a:pt x="210934" y="163423"/>
                  </a:lnTo>
                  <a:lnTo>
                    <a:pt x="233273" y="125717"/>
                  </a:lnTo>
                  <a:lnTo>
                    <a:pt x="246456" y="87972"/>
                  </a:lnTo>
                  <a:lnTo>
                    <a:pt x="250088" y="5160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4380" y="287516"/>
              <a:ext cx="364490" cy="312420"/>
            </a:xfrm>
            <a:custGeom>
              <a:avLst/>
              <a:gdLst/>
              <a:ahLst/>
              <a:cxnLst/>
              <a:rect l="l" t="t" r="r" b="b"/>
              <a:pathLst>
                <a:path w="364490" h="312420">
                  <a:moveTo>
                    <a:pt x="326719" y="0"/>
                  </a:moveTo>
                  <a:lnTo>
                    <a:pt x="224554" y="0"/>
                  </a:lnTo>
                  <a:lnTo>
                    <a:pt x="229310" y="4846"/>
                  </a:lnTo>
                  <a:lnTo>
                    <a:pt x="233867" y="10021"/>
                  </a:lnTo>
                  <a:lnTo>
                    <a:pt x="251158" y="47151"/>
                  </a:lnTo>
                  <a:lnTo>
                    <a:pt x="294295" y="79475"/>
                  </a:lnTo>
                  <a:lnTo>
                    <a:pt x="327351" y="114195"/>
                  </a:lnTo>
                  <a:lnTo>
                    <a:pt x="349470" y="150003"/>
                  </a:lnTo>
                  <a:lnTo>
                    <a:pt x="359792" y="185587"/>
                  </a:lnTo>
                  <a:lnTo>
                    <a:pt x="357462" y="219640"/>
                  </a:lnTo>
                  <a:lnTo>
                    <a:pt x="312360" y="276334"/>
                  </a:lnTo>
                  <a:lnTo>
                    <a:pt x="272840" y="294009"/>
                  </a:lnTo>
                  <a:lnTo>
                    <a:pt x="225220" y="303777"/>
                  </a:lnTo>
                  <a:lnTo>
                    <a:pt x="171658" y="305539"/>
                  </a:lnTo>
                  <a:lnTo>
                    <a:pt x="114312" y="299197"/>
                  </a:lnTo>
                  <a:lnTo>
                    <a:pt x="55341" y="284651"/>
                  </a:lnTo>
                  <a:lnTo>
                    <a:pt x="41755" y="290337"/>
                  </a:lnTo>
                  <a:lnTo>
                    <a:pt x="28069" y="295438"/>
                  </a:lnTo>
                  <a:lnTo>
                    <a:pt x="14184" y="300038"/>
                  </a:lnTo>
                  <a:lnTo>
                    <a:pt x="0" y="304222"/>
                  </a:lnTo>
                  <a:lnTo>
                    <a:pt x="5786" y="307724"/>
                  </a:lnTo>
                  <a:lnTo>
                    <a:pt x="11972" y="310226"/>
                  </a:lnTo>
                  <a:lnTo>
                    <a:pt x="18557" y="311727"/>
                  </a:lnTo>
                  <a:lnTo>
                    <a:pt x="25541" y="312227"/>
                  </a:lnTo>
                  <a:lnTo>
                    <a:pt x="326719" y="312227"/>
                  </a:lnTo>
                  <a:lnTo>
                    <a:pt x="341070" y="309879"/>
                  </a:lnTo>
                  <a:lnTo>
                    <a:pt x="352926" y="303443"/>
                  </a:lnTo>
                  <a:lnTo>
                    <a:pt x="360990" y="293839"/>
                  </a:lnTo>
                  <a:lnTo>
                    <a:pt x="363966" y="281983"/>
                  </a:lnTo>
                  <a:lnTo>
                    <a:pt x="363966" y="30252"/>
                  </a:lnTo>
                  <a:lnTo>
                    <a:pt x="360990" y="18398"/>
                  </a:lnTo>
                  <a:lnTo>
                    <a:pt x="352926" y="8791"/>
                  </a:lnTo>
                  <a:lnTo>
                    <a:pt x="341070" y="2351"/>
                  </a:lnTo>
                  <a:lnTo>
                    <a:pt x="32671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6920" y="284847"/>
              <a:ext cx="367665" cy="308610"/>
            </a:xfrm>
            <a:custGeom>
              <a:avLst/>
              <a:gdLst/>
              <a:ahLst/>
              <a:cxnLst/>
              <a:rect l="l" t="t" r="r" b="b"/>
              <a:pathLst>
                <a:path w="367665" h="308609">
                  <a:moveTo>
                    <a:pt x="3543" y="264490"/>
                  </a:moveTo>
                  <a:lnTo>
                    <a:pt x="3200" y="264198"/>
                  </a:lnTo>
                  <a:lnTo>
                    <a:pt x="0" y="263309"/>
                  </a:lnTo>
                  <a:lnTo>
                    <a:pt x="3543" y="264490"/>
                  </a:lnTo>
                  <a:close/>
                </a:path>
                <a:path w="367665" h="308609">
                  <a:moveTo>
                    <a:pt x="230949" y="901"/>
                  </a:moveTo>
                  <a:lnTo>
                    <a:pt x="229882" y="0"/>
                  </a:lnTo>
                  <a:lnTo>
                    <a:pt x="229882" y="901"/>
                  </a:lnTo>
                  <a:lnTo>
                    <a:pt x="230949" y="1803"/>
                  </a:lnTo>
                  <a:lnTo>
                    <a:pt x="230949" y="901"/>
                  </a:lnTo>
                  <a:close/>
                </a:path>
                <a:path w="367665" h="308609">
                  <a:moveTo>
                    <a:pt x="367245" y="188264"/>
                  </a:moveTo>
                  <a:lnTo>
                    <a:pt x="356920" y="152679"/>
                  </a:lnTo>
                  <a:lnTo>
                    <a:pt x="334810" y="116865"/>
                  </a:lnTo>
                  <a:lnTo>
                    <a:pt x="320903" y="102273"/>
                  </a:lnTo>
                  <a:lnTo>
                    <a:pt x="320903" y="165900"/>
                  </a:lnTo>
                  <a:lnTo>
                    <a:pt x="312889" y="200152"/>
                  </a:lnTo>
                  <a:lnTo>
                    <a:pt x="287934" y="232727"/>
                  </a:lnTo>
                  <a:lnTo>
                    <a:pt x="249389" y="257479"/>
                  </a:lnTo>
                  <a:lnTo>
                    <a:pt x="200025" y="273875"/>
                  </a:lnTo>
                  <a:lnTo>
                    <a:pt x="142582" y="281330"/>
                  </a:lnTo>
                  <a:lnTo>
                    <a:pt x="79819" y="279323"/>
                  </a:lnTo>
                  <a:lnTo>
                    <a:pt x="83007" y="278434"/>
                  </a:lnTo>
                  <a:lnTo>
                    <a:pt x="84607" y="277545"/>
                  </a:lnTo>
                  <a:lnTo>
                    <a:pt x="86207" y="276656"/>
                  </a:lnTo>
                  <a:lnTo>
                    <a:pt x="89395" y="275767"/>
                  </a:lnTo>
                  <a:lnTo>
                    <a:pt x="140081" y="246189"/>
                  </a:lnTo>
                  <a:lnTo>
                    <a:pt x="183007" y="212610"/>
                  </a:lnTo>
                  <a:lnTo>
                    <a:pt x="217373" y="176364"/>
                  </a:lnTo>
                  <a:lnTo>
                    <a:pt x="242328" y="138772"/>
                  </a:lnTo>
                  <a:lnTo>
                    <a:pt x="257060" y="101193"/>
                  </a:lnTo>
                  <a:lnTo>
                    <a:pt x="260743" y="64947"/>
                  </a:lnTo>
                  <a:lnTo>
                    <a:pt x="293433" y="96710"/>
                  </a:lnTo>
                  <a:lnTo>
                    <a:pt x="313956" y="130886"/>
                  </a:lnTo>
                  <a:lnTo>
                    <a:pt x="320903" y="165900"/>
                  </a:lnTo>
                  <a:lnTo>
                    <a:pt x="320903" y="102273"/>
                  </a:lnTo>
                  <a:lnTo>
                    <a:pt x="301752" y="82156"/>
                  </a:lnTo>
                  <a:lnTo>
                    <a:pt x="278790" y="64947"/>
                  </a:lnTo>
                  <a:lnTo>
                    <a:pt x="258610" y="49822"/>
                  </a:lnTo>
                  <a:lnTo>
                    <a:pt x="241325" y="12700"/>
                  </a:lnTo>
                  <a:lnTo>
                    <a:pt x="230949" y="1803"/>
                  </a:lnTo>
                  <a:lnTo>
                    <a:pt x="230949" y="2679"/>
                  </a:lnTo>
                  <a:lnTo>
                    <a:pt x="235953" y="11671"/>
                  </a:lnTo>
                  <a:lnTo>
                    <a:pt x="239852" y="21247"/>
                  </a:lnTo>
                  <a:lnTo>
                    <a:pt x="242773" y="31330"/>
                  </a:lnTo>
                  <a:lnTo>
                    <a:pt x="244779" y="41821"/>
                  </a:lnTo>
                  <a:lnTo>
                    <a:pt x="235165" y="35979"/>
                  </a:lnTo>
                  <a:lnTo>
                    <a:pt x="225361" y="30480"/>
                  </a:lnTo>
                  <a:lnTo>
                    <a:pt x="181851" y="10909"/>
                  </a:lnTo>
                  <a:lnTo>
                    <a:pt x="158572" y="2679"/>
                  </a:lnTo>
                  <a:lnTo>
                    <a:pt x="124523" y="2679"/>
                  </a:lnTo>
                  <a:lnTo>
                    <a:pt x="129844" y="3581"/>
                  </a:lnTo>
                  <a:lnTo>
                    <a:pt x="134099" y="4470"/>
                  </a:lnTo>
                  <a:lnTo>
                    <a:pt x="139420" y="6248"/>
                  </a:lnTo>
                  <a:lnTo>
                    <a:pt x="169532" y="15748"/>
                  </a:lnTo>
                  <a:lnTo>
                    <a:pt x="197548" y="26924"/>
                  </a:lnTo>
                  <a:lnTo>
                    <a:pt x="223380" y="39763"/>
                  </a:lnTo>
                  <a:lnTo>
                    <a:pt x="246900" y="54279"/>
                  </a:lnTo>
                  <a:lnTo>
                    <a:pt x="243268" y="90652"/>
                  </a:lnTo>
                  <a:lnTo>
                    <a:pt x="230085" y="128397"/>
                  </a:lnTo>
                  <a:lnTo>
                    <a:pt x="207746" y="166103"/>
                  </a:lnTo>
                  <a:lnTo>
                    <a:pt x="176682" y="202349"/>
                  </a:lnTo>
                  <a:lnTo>
                    <a:pt x="137287" y="235737"/>
                  </a:lnTo>
                  <a:lnTo>
                    <a:pt x="100977" y="259308"/>
                  </a:lnTo>
                  <a:lnTo>
                    <a:pt x="63855" y="277545"/>
                  </a:lnTo>
                  <a:lnTo>
                    <a:pt x="51866" y="275513"/>
                  </a:lnTo>
                  <a:lnTo>
                    <a:pt x="39776" y="273316"/>
                  </a:lnTo>
                  <a:lnTo>
                    <a:pt x="27495" y="270789"/>
                  </a:lnTo>
                  <a:lnTo>
                    <a:pt x="14897" y="267754"/>
                  </a:lnTo>
                  <a:lnTo>
                    <a:pt x="10642" y="265976"/>
                  </a:lnTo>
                  <a:lnTo>
                    <a:pt x="5321" y="265087"/>
                  </a:lnTo>
                  <a:lnTo>
                    <a:pt x="3543" y="264490"/>
                  </a:lnTo>
                  <a:lnTo>
                    <a:pt x="5321" y="265976"/>
                  </a:lnTo>
                  <a:lnTo>
                    <a:pt x="8521" y="266865"/>
                  </a:lnTo>
                  <a:lnTo>
                    <a:pt x="18732" y="271373"/>
                  </a:lnTo>
                  <a:lnTo>
                    <a:pt x="28740" y="275539"/>
                  </a:lnTo>
                  <a:lnTo>
                    <a:pt x="38747" y="279374"/>
                  </a:lnTo>
                  <a:lnTo>
                    <a:pt x="48958" y="282879"/>
                  </a:lnTo>
                  <a:lnTo>
                    <a:pt x="36817" y="287223"/>
                  </a:lnTo>
                  <a:lnTo>
                    <a:pt x="24485" y="290880"/>
                  </a:lnTo>
                  <a:lnTo>
                    <a:pt x="12141" y="293890"/>
                  </a:lnTo>
                  <a:lnTo>
                    <a:pt x="0" y="296227"/>
                  </a:lnTo>
                  <a:lnTo>
                    <a:pt x="2133" y="300672"/>
                  </a:lnTo>
                  <a:lnTo>
                    <a:pt x="4254" y="303339"/>
                  </a:lnTo>
                  <a:lnTo>
                    <a:pt x="7454" y="306895"/>
                  </a:lnTo>
                  <a:lnTo>
                    <a:pt x="21640" y="302717"/>
                  </a:lnTo>
                  <a:lnTo>
                    <a:pt x="35521" y="298107"/>
                  </a:lnTo>
                  <a:lnTo>
                    <a:pt x="49212" y="293014"/>
                  </a:lnTo>
                  <a:lnTo>
                    <a:pt x="62788" y="287324"/>
                  </a:lnTo>
                  <a:lnTo>
                    <a:pt x="121767" y="301879"/>
                  </a:lnTo>
                  <a:lnTo>
                    <a:pt x="179108" y="308216"/>
                  </a:lnTo>
                  <a:lnTo>
                    <a:pt x="232676" y="306451"/>
                  </a:lnTo>
                  <a:lnTo>
                    <a:pt x="280289" y="296684"/>
                  </a:lnTo>
                  <a:lnTo>
                    <a:pt x="301218" y="287324"/>
                  </a:lnTo>
                  <a:lnTo>
                    <a:pt x="314604" y="281330"/>
                  </a:lnTo>
                  <a:lnTo>
                    <a:pt x="319811" y="279006"/>
                  </a:lnTo>
                  <a:lnTo>
                    <a:pt x="349072" y="253530"/>
                  </a:lnTo>
                  <a:lnTo>
                    <a:pt x="364921" y="222313"/>
                  </a:lnTo>
                  <a:lnTo>
                    <a:pt x="367245" y="1882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811387" y="444080"/>
            <a:ext cx="231994" cy="155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2327" y="471423"/>
            <a:ext cx="169545" cy="128905"/>
          </a:xfrm>
          <a:custGeom>
            <a:avLst/>
            <a:gdLst/>
            <a:ahLst/>
            <a:cxnLst/>
            <a:rect l="l" t="t" r="r" b="b"/>
            <a:pathLst>
              <a:path w="169544" h="128904">
                <a:moveTo>
                  <a:pt x="169214" y="109855"/>
                </a:moveTo>
                <a:lnTo>
                  <a:pt x="30861" y="109855"/>
                </a:lnTo>
                <a:lnTo>
                  <a:pt x="30861" y="70535"/>
                </a:lnTo>
                <a:lnTo>
                  <a:pt x="112826" y="70535"/>
                </a:lnTo>
                <a:lnTo>
                  <a:pt x="112826" y="52044"/>
                </a:lnTo>
                <a:lnTo>
                  <a:pt x="30861" y="52044"/>
                </a:lnTo>
                <a:lnTo>
                  <a:pt x="30861" y="18503"/>
                </a:lnTo>
                <a:lnTo>
                  <a:pt x="167093" y="18503"/>
                </a:lnTo>
                <a:lnTo>
                  <a:pt x="167093" y="0"/>
                </a:lnTo>
                <a:lnTo>
                  <a:pt x="0" y="0"/>
                </a:lnTo>
                <a:lnTo>
                  <a:pt x="0" y="18503"/>
                </a:lnTo>
                <a:lnTo>
                  <a:pt x="0" y="52044"/>
                </a:lnTo>
                <a:lnTo>
                  <a:pt x="0" y="70535"/>
                </a:lnTo>
                <a:lnTo>
                  <a:pt x="0" y="109855"/>
                </a:lnTo>
                <a:lnTo>
                  <a:pt x="0" y="128358"/>
                </a:lnTo>
                <a:lnTo>
                  <a:pt x="169214" y="128358"/>
                </a:lnTo>
                <a:lnTo>
                  <a:pt x="169214" y="1098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315820" y="471655"/>
            <a:ext cx="706120" cy="128270"/>
            <a:chOff x="1315820" y="471655"/>
            <a:chExt cx="706120" cy="128270"/>
          </a:xfrm>
        </p:grpSpPr>
        <p:sp>
          <p:nvSpPr>
            <p:cNvPr id="19" name="object 19"/>
            <p:cNvSpPr/>
            <p:nvPr/>
          </p:nvSpPr>
          <p:spPr>
            <a:xfrm>
              <a:off x="1315820" y="471655"/>
              <a:ext cx="214969" cy="1280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69114" y="471655"/>
              <a:ext cx="223481" cy="128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28801" y="471655"/>
              <a:ext cx="192628" cy="1280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2074624" y="471655"/>
            <a:ext cx="199021" cy="128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6052" y="444080"/>
            <a:ext cx="249019" cy="1556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50413" y="471423"/>
            <a:ext cx="168275" cy="128905"/>
          </a:xfrm>
          <a:custGeom>
            <a:avLst/>
            <a:gdLst/>
            <a:ahLst/>
            <a:cxnLst/>
            <a:rect l="l" t="t" r="r" b="b"/>
            <a:pathLst>
              <a:path w="168275" h="128904">
                <a:moveTo>
                  <a:pt x="168135" y="109855"/>
                </a:moveTo>
                <a:lnTo>
                  <a:pt x="30861" y="109855"/>
                </a:lnTo>
                <a:lnTo>
                  <a:pt x="30861" y="70535"/>
                </a:lnTo>
                <a:lnTo>
                  <a:pt x="112814" y="70535"/>
                </a:lnTo>
                <a:lnTo>
                  <a:pt x="112814" y="52044"/>
                </a:lnTo>
                <a:lnTo>
                  <a:pt x="30861" y="52044"/>
                </a:lnTo>
                <a:lnTo>
                  <a:pt x="30861" y="18503"/>
                </a:lnTo>
                <a:lnTo>
                  <a:pt x="167093" y="18503"/>
                </a:lnTo>
                <a:lnTo>
                  <a:pt x="167093" y="0"/>
                </a:lnTo>
                <a:lnTo>
                  <a:pt x="0" y="0"/>
                </a:lnTo>
                <a:lnTo>
                  <a:pt x="0" y="18503"/>
                </a:lnTo>
                <a:lnTo>
                  <a:pt x="0" y="52044"/>
                </a:lnTo>
                <a:lnTo>
                  <a:pt x="0" y="70535"/>
                </a:lnTo>
                <a:lnTo>
                  <a:pt x="0" y="109855"/>
                </a:lnTo>
                <a:lnTo>
                  <a:pt x="0" y="128358"/>
                </a:lnTo>
                <a:lnTo>
                  <a:pt x="168135" y="128358"/>
                </a:lnTo>
                <a:lnTo>
                  <a:pt x="168135" y="1098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2854" y="471423"/>
            <a:ext cx="189865" cy="128905"/>
          </a:xfrm>
          <a:custGeom>
            <a:avLst/>
            <a:gdLst/>
            <a:ahLst/>
            <a:cxnLst/>
            <a:rect l="l" t="t" r="r" b="b"/>
            <a:pathLst>
              <a:path w="189864" h="128904">
                <a:moveTo>
                  <a:pt x="189433" y="0"/>
                </a:moveTo>
                <a:lnTo>
                  <a:pt x="0" y="0"/>
                </a:lnTo>
                <a:lnTo>
                  <a:pt x="0" y="18503"/>
                </a:lnTo>
                <a:lnTo>
                  <a:pt x="78740" y="18503"/>
                </a:lnTo>
                <a:lnTo>
                  <a:pt x="78740" y="128358"/>
                </a:lnTo>
                <a:lnTo>
                  <a:pt x="110667" y="128358"/>
                </a:lnTo>
                <a:lnTo>
                  <a:pt x="110667" y="18503"/>
                </a:lnTo>
                <a:lnTo>
                  <a:pt x="189433" y="18503"/>
                </a:lnTo>
                <a:lnTo>
                  <a:pt x="18943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6566" y="471655"/>
            <a:ext cx="185157" cy="128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2834" y="471653"/>
            <a:ext cx="32384" cy="128270"/>
          </a:xfrm>
          <a:custGeom>
            <a:avLst/>
            <a:gdLst/>
            <a:ahLst/>
            <a:cxnLst/>
            <a:rect l="l" t="t" r="r" b="b"/>
            <a:pathLst>
              <a:path w="32385" h="128270">
                <a:moveTo>
                  <a:pt x="31927" y="0"/>
                </a:moveTo>
                <a:lnTo>
                  <a:pt x="0" y="0"/>
                </a:lnTo>
                <a:lnTo>
                  <a:pt x="0" y="128091"/>
                </a:lnTo>
                <a:lnTo>
                  <a:pt x="31927" y="128091"/>
                </a:lnTo>
                <a:lnTo>
                  <a:pt x="3192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9037" y="471655"/>
            <a:ext cx="178763" cy="1280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91" y="299075"/>
            <a:ext cx="51435" cy="69850"/>
          </a:xfrm>
          <a:custGeom>
            <a:avLst/>
            <a:gdLst/>
            <a:ahLst/>
            <a:cxnLst/>
            <a:rect l="l" t="t" r="r" b="b"/>
            <a:pathLst>
              <a:path w="51434" h="69850">
                <a:moveTo>
                  <a:pt x="28734" y="0"/>
                </a:moveTo>
                <a:lnTo>
                  <a:pt x="0" y="0"/>
                </a:lnTo>
                <a:lnTo>
                  <a:pt x="0" y="69394"/>
                </a:lnTo>
                <a:lnTo>
                  <a:pt x="31931" y="69394"/>
                </a:lnTo>
                <a:lnTo>
                  <a:pt x="38324" y="67616"/>
                </a:lnTo>
                <a:lnTo>
                  <a:pt x="43640" y="64059"/>
                </a:lnTo>
                <a:lnTo>
                  <a:pt x="44489" y="63167"/>
                </a:lnTo>
                <a:lnTo>
                  <a:pt x="8512" y="63167"/>
                </a:lnTo>
                <a:lnTo>
                  <a:pt x="8512" y="35593"/>
                </a:lnTo>
                <a:lnTo>
                  <a:pt x="43640" y="35593"/>
                </a:lnTo>
                <a:lnTo>
                  <a:pt x="40443" y="33815"/>
                </a:lnTo>
                <a:lnTo>
                  <a:pt x="37246" y="32924"/>
                </a:lnTo>
                <a:lnTo>
                  <a:pt x="32972" y="31146"/>
                </a:lnTo>
                <a:lnTo>
                  <a:pt x="36169" y="30255"/>
                </a:lnTo>
                <a:lnTo>
                  <a:pt x="37235" y="29366"/>
                </a:lnTo>
                <a:lnTo>
                  <a:pt x="8512" y="29366"/>
                </a:lnTo>
                <a:lnTo>
                  <a:pt x="8512" y="6238"/>
                </a:lnTo>
                <a:lnTo>
                  <a:pt x="39014" y="6238"/>
                </a:lnTo>
                <a:lnTo>
                  <a:pt x="36169" y="2671"/>
                </a:lnTo>
                <a:lnTo>
                  <a:pt x="31931" y="1801"/>
                </a:lnTo>
                <a:lnTo>
                  <a:pt x="28734" y="0"/>
                </a:lnTo>
                <a:close/>
              </a:path>
              <a:path w="51434" h="69850">
                <a:moveTo>
                  <a:pt x="43640" y="35593"/>
                </a:moveTo>
                <a:lnTo>
                  <a:pt x="20221" y="35593"/>
                </a:lnTo>
                <a:lnTo>
                  <a:pt x="25537" y="36484"/>
                </a:lnTo>
                <a:lnTo>
                  <a:pt x="28734" y="36484"/>
                </a:lnTo>
                <a:lnTo>
                  <a:pt x="32972" y="37373"/>
                </a:lnTo>
                <a:lnTo>
                  <a:pt x="36169" y="39150"/>
                </a:lnTo>
                <a:lnTo>
                  <a:pt x="38324" y="41819"/>
                </a:lnTo>
                <a:lnTo>
                  <a:pt x="40443" y="43599"/>
                </a:lnTo>
                <a:lnTo>
                  <a:pt x="41485" y="46268"/>
                </a:lnTo>
                <a:lnTo>
                  <a:pt x="41485" y="54272"/>
                </a:lnTo>
                <a:lnTo>
                  <a:pt x="39366" y="56941"/>
                </a:lnTo>
                <a:lnTo>
                  <a:pt x="35127" y="60501"/>
                </a:lnTo>
                <a:lnTo>
                  <a:pt x="31931" y="61390"/>
                </a:lnTo>
                <a:lnTo>
                  <a:pt x="29811" y="62278"/>
                </a:lnTo>
                <a:lnTo>
                  <a:pt x="25537" y="63167"/>
                </a:lnTo>
                <a:lnTo>
                  <a:pt x="44489" y="63167"/>
                </a:lnTo>
                <a:lnTo>
                  <a:pt x="47878" y="59610"/>
                </a:lnTo>
                <a:lnTo>
                  <a:pt x="51075" y="55163"/>
                </a:lnTo>
                <a:lnTo>
                  <a:pt x="51075" y="47157"/>
                </a:lnTo>
                <a:lnTo>
                  <a:pt x="49997" y="44488"/>
                </a:lnTo>
                <a:lnTo>
                  <a:pt x="48956" y="41819"/>
                </a:lnTo>
                <a:lnTo>
                  <a:pt x="46837" y="40042"/>
                </a:lnTo>
                <a:lnTo>
                  <a:pt x="45759" y="37373"/>
                </a:lnTo>
                <a:lnTo>
                  <a:pt x="43640" y="35593"/>
                </a:lnTo>
                <a:close/>
              </a:path>
              <a:path w="51434" h="69850">
                <a:moveTo>
                  <a:pt x="39014" y="6238"/>
                </a:moveTo>
                <a:lnTo>
                  <a:pt x="24460" y="6238"/>
                </a:lnTo>
                <a:lnTo>
                  <a:pt x="28734" y="7130"/>
                </a:lnTo>
                <a:lnTo>
                  <a:pt x="30853" y="8907"/>
                </a:lnTo>
                <a:lnTo>
                  <a:pt x="34050" y="10687"/>
                </a:lnTo>
                <a:lnTo>
                  <a:pt x="35127" y="13356"/>
                </a:lnTo>
                <a:lnTo>
                  <a:pt x="35127" y="19582"/>
                </a:lnTo>
                <a:lnTo>
                  <a:pt x="19144" y="29366"/>
                </a:lnTo>
                <a:lnTo>
                  <a:pt x="37235" y="29366"/>
                </a:lnTo>
                <a:lnTo>
                  <a:pt x="39366" y="27589"/>
                </a:lnTo>
                <a:lnTo>
                  <a:pt x="41485" y="24920"/>
                </a:lnTo>
                <a:lnTo>
                  <a:pt x="42562" y="23140"/>
                </a:lnTo>
                <a:lnTo>
                  <a:pt x="43640" y="19582"/>
                </a:lnTo>
                <a:lnTo>
                  <a:pt x="43640" y="13356"/>
                </a:lnTo>
                <a:lnTo>
                  <a:pt x="42562" y="10687"/>
                </a:lnTo>
                <a:lnTo>
                  <a:pt x="39014" y="6238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9743" y="315989"/>
            <a:ext cx="65405" cy="54610"/>
          </a:xfrm>
          <a:custGeom>
            <a:avLst/>
            <a:gdLst/>
            <a:ahLst/>
            <a:cxnLst/>
            <a:rect l="l" t="t" r="r" b="b"/>
            <a:pathLst>
              <a:path w="65405" h="54610">
                <a:moveTo>
                  <a:pt x="31931" y="0"/>
                </a:moveTo>
                <a:lnTo>
                  <a:pt x="0" y="20459"/>
                </a:lnTo>
                <a:lnTo>
                  <a:pt x="0" y="33800"/>
                </a:lnTo>
                <a:lnTo>
                  <a:pt x="32972" y="54260"/>
                </a:lnTo>
                <a:lnTo>
                  <a:pt x="37246" y="54260"/>
                </a:lnTo>
                <a:lnTo>
                  <a:pt x="41485" y="53371"/>
                </a:lnTo>
                <a:lnTo>
                  <a:pt x="44682" y="52480"/>
                </a:lnTo>
                <a:lnTo>
                  <a:pt x="48956" y="51591"/>
                </a:lnTo>
                <a:lnTo>
                  <a:pt x="52117" y="49814"/>
                </a:lnTo>
                <a:lnTo>
                  <a:pt x="53554" y="48033"/>
                </a:lnTo>
                <a:lnTo>
                  <a:pt x="25537" y="48033"/>
                </a:lnTo>
                <a:lnTo>
                  <a:pt x="20221" y="46253"/>
                </a:lnTo>
                <a:lnTo>
                  <a:pt x="10631" y="38250"/>
                </a:lnTo>
                <a:lnTo>
                  <a:pt x="8512" y="33800"/>
                </a:lnTo>
                <a:lnTo>
                  <a:pt x="8512" y="27574"/>
                </a:lnTo>
                <a:lnTo>
                  <a:pt x="64903" y="27574"/>
                </a:lnTo>
                <a:lnTo>
                  <a:pt x="63960" y="21348"/>
                </a:lnTo>
                <a:lnTo>
                  <a:pt x="9554" y="21348"/>
                </a:lnTo>
                <a:lnTo>
                  <a:pt x="10631" y="16901"/>
                </a:lnTo>
                <a:lnTo>
                  <a:pt x="13828" y="13341"/>
                </a:lnTo>
                <a:lnTo>
                  <a:pt x="17025" y="10675"/>
                </a:lnTo>
                <a:lnTo>
                  <a:pt x="21263" y="8006"/>
                </a:lnTo>
                <a:lnTo>
                  <a:pt x="26579" y="6226"/>
                </a:lnTo>
                <a:lnTo>
                  <a:pt x="53391" y="6226"/>
                </a:lnTo>
                <a:lnTo>
                  <a:pt x="52276" y="5253"/>
                </a:lnTo>
                <a:lnTo>
                  <a:pt x="46289" y="2223"/>
                </a:lnTo>
                <a:lnTo>
                  <a:pt x="39507" y="528"/>
                </a:lnTo>
                <a:lnTo>
                  <a:pt x="31931" y="0"/>
                </a:lnTo>
                <a:close/>
              </a:path>
              <a:path w="65405" h="54610">
                <a:moveTo>
                  <a:pt x="55313" y="35581"/>
                </a:moveTo>
                <a:lnTo>
                  <a:pt x="53194" y="39138"/>
                </a:lnTo>
                <a:lnTo>
                  <a:pt x="51075" y="41807"/>
                </a:lnTo>
                <a:lnTo>
                  <a:pt x="48956" y="42696"/>
                </a:lnTo>
                <a:lnTo>
                  <a:pt x="46801" y="44476"/>
                </a:lnTo>
                <a:lnTo>
                  <a:pt x="44682" y="45365"/>
                </a:lnTo>
                <a:lnTo>
                  <a:pt x="35091" y="48033"/>
                </a:lnTo>
                <a:lnTo>
                  <a:pt x="53554" y="48033"/>
                </a:lnTo>
                <a:lnTo>
                  <a:pt x="54272" y="47145"/>
                </a:lnTo>
                <a:lnTo>
                  <a:pt x="57468" y="45365"/>
                </a:lnTo>
                <a:lnTo>
                  <a:pt x="60665" y="41807"/>
                </a:lnTo>
                <a:lnTo>
                  <a:pt x="62784" y="38250"/>
                </a:lnTo>
                <a:lnTo>
                  <a:pt x="55313" y="35581"/>
                </a:lnTo>
                <a:close/>
              </a:path>
              <a:path w="65405" h="54610">
                <a:moveTo>
                  <a:pt x="53391" y="6226"/>
                </a:moveTo>
                <a:lnTo>
                  <a:pt x="36169" y="6226"/>
                </a:lnTo>
                <a:lnTo>
                  <a:pt x="45759" y="8895"/>
                </a:lnTo>
                <a:lnTo>
                  <a:pt x="48956" y="10675"/>
                </a:lnTo>
                <a:lnTo>
                  <a:pt x="51075" y="13341"/>
                </a:lnTo>
                <a:lnTo>
                  <a:pt x="53194" y="15121"/>
                </a:lnTo>
                <a:lnTo>
                  <a:pt x="54272" y="17790"/>
                </a:lnTo>
                <a:lnTo>
                  <a:pt x="55313" y="21348"/>
                </a:lnTo>
                <a:lnTo>
                  <a:pt x="63960" y="21348"/>
                </a:lnTo>
                <a:lnTo>
                  <a:pt x="63826" y="20459"/>
                </a:lnTo>
                <a:lnTo>
                  <a:pt x="61707" y="14233"/>
                </a:lnTo>
                <a:lnTo>
                  <a:pt x="57468" y="9783"/>
                </a:lnTo>
                <a:lnTo>
                  <a:pt x="53391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05125" y="31598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42562" y="0"/>
                </a:moveTo>
                <a:lnTo>
                  <a:pt x="27656" y="0"/>
                </a:lnTo>
                <a:lnTo>
                  <a:pt x="22341" y="888"/>
                </a:lnTo>
                <a:lnTo>
                  <a:pt x="17025" y="3557"/>
                </a:lnTo>
                <a:lnTo>
                  <a:pt x="11673" y="5337"/>
                </a:lnTo>
                <a:lnTo>
                  <a:pt x="7435" y="8895"/>
                </a:lnTo>
                <a:lnTo>
                  <a:pt x="1041" y="17790"/>
                </a:lnTo>
                <a:lnTo>
                  <a:pt x="0" y="22236"/>
                </a:lnTo>
                <a:lnTo>
                  <a:pt x="0" y="34692"/>
                </a:lnTo>
                <a:lnTo>
                  <a:pt x="34050" y="54260"/>
                </a:lnTo>
                <a:lnTo>
                  <a:pt x="40407" y="54260"/>
                </a:lnTo>
                <a:lnTo>
                  <a:pt x="45759" y="53371"/>
                </a:lnTo>
                <a:lnTo>
                  <a:pt x="51075" y="50702"/>
                </a:lnTo>
                <a:lnTo>
                  <a:pt x="56391" y="48922"/>
                </a:lnTo>
                <a:lnTo>
                  <a:pt x="57802" y="48033"/>
                </a:lnTo>
                <a:lnTo>
                  <a:pt x="29776" y="48033"/>
                </a:lnTo>
                <a:lnTo>
                  <a:pt x="24460" y="47145"/>
                </a:lnTo>
                <a:lnTo>
                  <a:pt x="21263" y="45365"/>
                </a:lnTo>
                <a:lnTo>
                  <a:pt x="17025" y="43587"/>
                </a:lnTo>
                <a:lnTo>
                  <a:pt x="13828" y="40918"/>
                </a:lnTo>
                <a:lnTo>
                  <a:pt x="11673" y="37358"/>
                </a:lnTo>
                <a:lnTo>
                  <a:pt x="9554" y="33800"/>
                </a:lnTo>
                <a:lnTo>
                  <a:pt x="8512" y="30243"/>
                </a:lnTo>
                <a:lnTo>
                  <a:pt x="8512" y="21348"/>
                </a:lnTo>
                <a:lnTo>
                  <a:pt x="10631" y="16010"/>
                </a:lnTo>
                <a:lnTo>
                  <a:pt x="15947" y="12452"/>
                </a:lnTo>
                <a:lnTo>
                  <a:pt x="20221" y="8006"/>
                </a:lnTo>
                <a:lnTo>
                  <a:pt x="26579" y="6226"/>
                </a:lnTo>
                <a:lnTo>
                  <a:pt x="57450" y="6226"/>
                </a:lnTo>
                <a:lnTo>
                  <a:pt x="56391" y="5337"/>
                </a:lnTo>
                <a:lnTo>
                  <a:pt x="53194" y="3557"/>
                </a:lnTo>
                <a:lnTo>
                  <a:pt x="49997" y="2668"/>
                </a:lnTo>
                <a:lnTo>
                  <a:pt x="46801" y="888"/>
                </a:lnTo>
                <a:lnTo>
                  <a:pt x="42562" y="0"/>
                </a:lnTo>
                <a:close/>
              </a:path>
              <a:path w="62865" h="54610">
                <a:moveTo>
                  <a:pt x="56391" y="39138"/>
                </a:moveTo>
                <a:lnTo>
                  <a:pt x="51075" y="45365"/>
                </a:lnTo>
                <a:lnTo>
                  <a:pt x="43604" y="48033"/>
                </a:lnTo>
                <a:lnTo>
                  <a:pt x="57802" y="48033"/>
                </a:lnTo>
                <a:lnTo>
                  <a:pt x="60629" y="46253"/>
                </a:lnTo>
                <a:lnTo>
                  <a:pt x="62784" y="42696"/>
                </a:lnTo>
                <a:lnTo>
                  <a:pt x="56391" y="39138"/>
                </a:lnTo>
                <a:close/>
              </a:path>
              <a:path w="62865" h="54610">
                <a:moveTo>
                  <a:pt x="57450" y="6226"/>
                </a:moveTo>
                <a:lnTo>
                  <a:pt x="43604" y="6226"/>
                </a:lnTo>
                <a:lnTo>
                  <a:pt x="51075" y="8895"/>
                </a:lnTo>
                <a:lnTo>
                  <a:pt x="56391" y="15121"/>
                </a:lnTo>
                <a:lnTo>
                  <a:pt x="62784" y="11564"/>
                </a:lnTo>
                <a:lnTo>
                  <a:pt x="61707" y="8895"/>
                </a:lnTo>
                <a:lnTo>
                  <a:pt x="58510" y="7115"/>
                </a:lnTo>
                <a:lnTo>
                  <a:pt x="57450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59429" y="315989"/>
            <a:ext cx="65405" cy="54610"/>
          </a:xfrm>
          <a:custGeom>
            <a:avLst/>
            <a:gdLst/>
            <a:ahLst/>
            <a:cxnLst/>
            <a:rect l="l" t="t" r="r" b="b"/>
            <a:pathLst>
              <a:path w="65405" h="54610">
                <a:moveTo>
                  <a:pt x="42562" y="0"/>
                </a:moveTo>
                <a:lnTo>
                  <a:pt x="32972" y="0"/>
                </a:lnTo>
                <a:lnTo>
                  <a:pt x="26019" y="500"/>
                </a:lnTo>
                <a:lnTo>
                  <a:pt x="0" y="19570"/>
                </a:lnTo>
                <a:lnTo>
                  <a:pt x="0" y="34692"/>
                </a:lnTo>
                <a:lnTo>
                  <a:pt x="3196" y="40918"/>
                </a:lnTo>
                <a:lnTo>
                  <a:pt x="9590" y="46253"/>
                </a:lnTo>
                <a:lnTo>
                  <a:pt x="14905" y="51591"/>
                </a:lnTo>
                <a:lnTo>
                  <a:pt x="23418" y="54260"/>
                </a:lnTo>
                <a:lnTo>
                  <a:pt x="42562" y="54260"/>
                </a:lnTo>
                <a:lnTo>
                  <a:pt x="49997" y="51591"/>
                </a:lnTo>
                <a:lnTo>
                  <a:pt x="53564" y="48033"/>
                </a:lnTo>
                <a:lnTo>
                  <a:pt x="27656" y="48033"/>
                </a:lnTo>
                <a:lnTo>
                  <a:pt x="24460" y="47145"/>
                </a:lnTo>
                <a:lnTo>
                  <a:pt x="20221" y="45365"/>
                </a:lnTo>
                <a:lnTo>
                  <a:pt x="17025" y="43587"/>
                </a:lnTo>
                <a:lnTo>
                  <a:pt x="13828" y="40918"/>
                </a:lnTo>
                <a:lnTo>
                  <a:pt x="11709" y="37358"/>
                </a:lnTo>
                <a:lnTo>
                  <a:pt x="9590" y="34692"/>
                </a:lnTo>
                <a:lnTo>
                  <a:pt x="8512" y="31131"/>
                </a:lnTo>
                <a:lnTo>
                  <a:pt x="8512" y="21348"/>
                </a:lnTo>
                <a:lnTo>
                  <a:pt x="10631" y="16010"/>
                </a:lnTo>
                <a:lnTo>
                  <a:pt x="15947" y="12452"/>
                </a:lnTo>
                <a:lnTo>
                  <a:pt x="20221" y="8006"/>
                </a:lnTo>
                <a:lnTo>
                  <a:pt x="25537" y="6226"/>
                </a:lnTo>
                <a:lnTo>
                  <a:pt x="54258" y="6226"/>
                </a:lnTo>
                <a:lnTo>
                  <a:pt x="49997" y="2668"/>
                </a:lnTo>
                <a:lnTo>
                  <a:pt x="42562" y="0"/>
                </a:lnTo>
                <a:close/>
              </a:path>
              <a:path w="65405" h="54610">
                <a:moveTo>
                  <a:pt x="54258" y="6226"/>
                </a:moveTo>
                <a:lnTo>
                  <a:pt x="39366" y="6226"/>
                </a:lnTo>
                <a:lnTo>
                  <a:pt x="44682" y="8006"/>
                </a:lnTo>
                <a:lnTo>
                  <a:pt x="54272" y="16010"/>
                </a:lnTo>
                <a:lnTo>
                  <a:pt x="56391" y="21348"/>
                </a:lnTo>
                <a:lnTo>
                  <a:pt x="56391" y="31131"/>
                </a:lnTo>
                <a:lnTo>
                  <a:pt x="55349" y="34692"/>
                </a:lnTo>
                <a:lnTo>
                  <a:pt x="53194" y="37358"/>
                </a:lnTo>
                <a:lnTo>
                  <a:pt x="51075" y="40918"/>
                </a:lnTo>
                <a:lnTo>
                  <a:pt x="48956" y="43587"/>
                </a:lnTo>
                <a:lnTo>
                  <a:pt x="44682" y="45365"/>
                </a:lnTo>
                <a:lnTo>
                  <a:pt x="41485" y="47145"/>
                </a:lnTo>
                <a:lnTo>
                  <a:pt x="37246" y="48033"/>
                </a:lnTo>
                <a:lnTo>
                  <a:pt x="53564" y="48033"/>
                </a:lnTo>
                <a:lnTo>
                  <a:pt x="55349" y="46253"/>
                </a:lnTo>
                <a:lnTo>
                  <a:pt x="61707" y="40918"/>
                </a:lnTo>
                <a:lnTo>
                  <a:pt x="64903" y="34692"/>
                </a:lnTo>
                <a:lnTo>
                  <a:pt x="64903" y="19570"/>
                </a:lnTo>
                <a:lnTo>
                  <a:pt x="61707" y="13341"/>
                </a:lnTo>
                <a:lnTo>
                  <a:pt x="56391" y="8006"/>
                </a:lnTo>
                <a:lnTo>
                  <a:pt x="54258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18007" y="315989"/>
            <a:ext cx="92710" cy="52705"/>
          </a:xfrm>
          <a:custGeom>
            <a:avLst/>
            <a:gdLst/>
            <a:ahLst/>
            <a:cxnLst/>
            <a:rect l="l" t="t" r="r" b="b"/>
            <a:pathLst>
              <a:path w="92709" h="52704">
                <a:moveTo>
                  <a:pt x="8512" y="888"/>
                </a:moveTo>
                <a:lnTo>
                  <a:pt x="0" y="888"/>
                </a:lnTo>
                <a:lnTo>
                  <a:pt x="0" y="52480"/>
                </a:lnTo>
                <a:lnTo>
                  <a:pt x="8512" y="52480"/>
                </a:lnTo>
                <a:lnTo>
                  <a:pt x="8512" y="19570"/>
                </a:lnTo>
                <a:lnTo>
                  <a:pt x="10631" y="16901"/>
                </a:lnTo>
                <a:lnTo>
                  <a:pt x="11709" y="13341"/>
                </a:lnTo>
                <a:lnTo>
                  <a:pt x="13828" y="10675"/>
                </a:lnTo>
                <a:lnTo>
                  <a:pt x="15429" y="9783"/>
                </a:lnTo>
                <a:lnTo>
                  <a:pt x="8512" y="9783"/>
                </a:lnTo>
                <a:lnTo>
                  <a:pt x="8512" y="888"/>
                </a:lnTo>
                <a:close/>
              </a:path>
              <a:path w="92709" h="52704">
                <a:moveTo>
                  <a:pt x="45220" y="6226"/>
                </a:moveTo>
                <a:lnTo>
                  <a:pt x="30853" y="6226"/>
                </a:lnTo>
                <a:lnTo>
                  <a:pt x="34050" y="7115"/>
                </a:lnTo>
                <a:lnTo>
                  <a:pt x="36169" y="8006"/>
                </a:lnTo>
                <a:lnTo>
                  <a:pt x="40443" y="11564"/>
                </a:lnTo>
                <a:lnTo>
                  <a:pt x="41485" y="13341"/>
                </a:lnTo>
                <a:lnTo>
                  <a:pt x="41485" y="16010"/>
                </a:lnTo>
                <a:lnTo>
                  <a:pt x="42562" y="20459"/>
                </a:lnTo>
                <a:lnTo>
                  <a:pt x="42562" y="52480"/>
                </a:lnTo>
                <a:lnTo>
                  <a:pt x="49997" y="52480"/>
                </a:lnTo>
                <a:lnTo>
                  <a:pt x="49997" y="24905"/>
                </a:lnTo>
                <a:lnTo>
                  <a:pt x="51075" y="19570"/>
                </a:lnTo>
                <a:lnTo>
                  <a:pt x="52152" y="16901"/>
                </a:lnTo>
                <a:lnTo>
                  <a:pt x="54272" y="13341"/>
                </a:lnTo>
                <a:lnTo>
                  <a:pt x="54978" y="12452"/>
                </a:lnTo>
                <a:lnTo>
                  <a:pt x="48956" y="12452"/>
                </a:lnTo>
                <a:lnTo>
                  <a:pt x="47878" y="8895"/>
                </a:lnTo>
                <a:lnTo>
                  <a:pt x="45759" y="7115"/>
                </a:lnTo>
                <a:lnTo>
                  <a:pt x="45220" y="6226"/>
                </a:lnTo>
                <a:close/>
              </a:path>
              <a:path w="92709" h="52704">
                <a:moveTo>
                  <a:pt x="88335" y="6226"/>
                </a:moveTo>
                <a:lnTo>
                  <a:pt x="73416" y="6226"/>
                </a:lnTo>
                <a:lnTo>
                  <a:pt x="76613" y="7115"/>
                </a:lnTo>
                <a:lnTo>
                  <a:pt x="78732" y="8006"/>
                </a:lnTo>
                <a:lnTo>
                  <a:pt x="80887" y="9783"/>
                </a:lnTo>
                <a:lnTo>
                  <a:pt x="81928" y="10675"/>
                </a:lnTo>
                <a:lnTo>
                  <a:pt x="83006" y="13341"/>
                </a:lnTo>
                <a:lnTo>
                  <a:pt x="84048" y="15121"/>
                </a:lnTo>
                <a:lnTo>
                  <a:pt x="85125" y="18679"/>
                </a:lnTo>
                <a:lnTo>
                  <a:pt x="85125" y="52480"/>
                </a:lnTo>
                <a:lnTo>
                  <a:pt x="92560" y="52480"/>
                </a:lnTo>
                <a:lnTo>
                  <a:pt x="92560" y="13341"/>
                </a:lnTo>
                <a:lnTo>
                  <a:pt x="90441" y="9783"/>
                </a:lnTo>
                <a:lnTo>
                  <a:pt x="89399" y="7115"/>
                </a:lnTo>
                <a:lnTo>
                  <a:pt x="88335" y="6226"/>
                </a:lnTo>
                <a:close/>
              </a:path>
              <a:path w="92709" h="52704">
                <a:moveTo>
                  <a:pt x="76613" y="0"/>
                </a:moveTo>
                <a:lnTo>
                  <a:pt x="67023" y="0"/>
                </a:lnTo>
                <a:lnTo>
                  <a:pt x="62784" y="888"/>
                </a:lnTo>
                <a:lnTo>
                  <a:pt x="58510" y="2668"/>
                </a:lnTo>
                <a:lnTo>
                  <a:pt x="52152" y="8006"/>
                </a:lnTo>
                <a:lnTo>
                  <a:pt x="48956" y="12452"/>
                </a:lnTo>
                <a:lnTo>
                  <a:pt x="54978" y="12452"/>
                </a:lnTo>
                <a:lnTo>
                  <a:pt x="56391" y="10675"/>
                </a:lnTo>
                <a:lnTo>
                  <a:pt x="62784" y="7115"/>
                </a:lnTo>
                <a:lnTo>
                  <a:pt x="65981" y="6226"/>
                </a:lnTo>
                <a:lnTo>
                  <a:pt x="88335" y="6226"/>
                </a:lnTo>
                <a:lnTo>
                  <a:pt x="86203" y="4446"/>
                </a:lnTo>
                <a:lnTo>
                  <a:pt x="79809" y="888"/>
                </a:lnTo>
                <a:lnTo>
                  <a:pt x="76613" y="0"/>
                </a:lnTo>
                <a:close/>
              </a:path>
              <a:path w="92709" h="52704">
                <a:moveTo>
                  <a:pt x="35091" y="0"/>
                </a:moveTo>
                <a:lnTo>
                  <a:pt x="24460" y="0"/>
                </a:lnTo>
                <a:lnTo>
                  <a:pt x="20221" y="888"/>
                </a:lnTo>
                <a:lnTo>
                  <a:pt x="10631" y="6226"/>
                </a:lnTo>
                <a:lnTo>
                  <a:pt x="8512" y="9783"/>
                </a:lnTo>
                <a:lnTo>
                  <a:pt x="15429" y="9783"/>
                </a:lnTo>
                <a:lnTo>
                  <a:pt x="20221" y="7115"/>
                </a:lnTo>
                <a:lnTo>
                  <a:pt x="24460" y="6226"/>
                </a:lnTo>
                <a:lnTo>
                  <a:pt x="45220" y="6226"/>
                </a:lnTo>
                <a:lnTo>
                  <a:pt x="44682" y="5337"/>
                </a:lnTo>
                <a:lnTo>
                  <a:pt x="40443" y="1780"/>
                </a:lnTo>
                <a:lnTo>
                  <a:pt x="38288" y="888"/>
                </a:lnTo>
                <a:lnTo>
                  <a:pt x="35091" y="0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4242" y="315989"/>
            <a:ext cx="64135" cy="54610"/>
          </a:xfrm>
          <a:custGeom>
            <a:avLst/>
            <a:gdLst/>
            <a:ahLst/>
            <a:cxnLst/>
            <a:rect l="l" t="t" r="r" b="b"/>
            <a:pathLst>
              <a:path w="64135" h="54610">
                <a:moveTo>
                  <a:pt x="30853" y="0"/>
                </a:moveTo>
                <a:lnTo>
                  <a:pt x="0" y="20459"/>
                </a:lnTo>
                <a:lnTo>
                  <a:pt x="0" y="33800"/>
                </a:lnTo>
                <a:lnTo>
                  <a:pt x="2119" y="40027"/>
                </a:lnTo>
                <a:lnTo>
                  <a:pt x="8512" y="46253"/>
                </a:lnTo>
                <a:lnTo>
                  <a:pt x="13828" y="51591"/>
                </a:lnTo>
                <a:lnTo>
                  <a:pt x="21263" y="54260"/>
                </a:lnTo>
                <a:lnTo>
                  <a:pt x="36169" y="54260"/>
                </a:lnTo>
                <a:lnTo>
                  <a:pt x="40443" y="53371"/>
                </a:lnTo>
                <a:lnTo>
                  <a:pt x="43640" y="52480"/>
                </a:lnTo>
                <a:lnTo>
                  <a:pt x="47878" y="51591"/>
                </a:lnTo>
                <a:lnTo>
                  <a:pt x="51075" y="49814"/>
                </a:lnTo>
                <a:lnTo>
                  <a:pt x="53202" y="48033"/>
                </a:lnTo>
                <a:lnTo>
                  <a:pt x="24460" y="48033"/>
                </a:lnTo>
                <a:lnTo>
                  <a:pt x="19144" y="46253"/>
                </a:lnTo>
                <a:lnTo>
                  <a:pt x="14905" y="42696"/>
                </a:lnTo>
                <a:lnTo>
                  <a:pt x="10631" y="38250"/>
                </a:lnTo>
                <a:lnTo>
                  <a:pt x="7435" y="33800"/>
                </a:lnTo>
                <a:lnTo>
                  <a:pt x="7435" y="27574"/>
                </a:lnTo>
                <a:lnTo>
                  <a:pt x="63862" y="27574"/>
                </a:lnTo>
                <a:lnTo>
                  <a:pt x="63862" y="21348"/>
                </a:lnTo>
                <a:lnTo>
                  <a:pt x="8512" y="21348"/>
                </a:lnTo>
                <a:lnTo>
                  <a:pt x="10631" y="16901"/>
                </a:lnTo>
                <a:lnTo>
                  <a:pt x="12750" y="13341"/>
                </a:lnTo>
                <a:lnTo>
                  <a:pt x="15947" y="10675"/>
                </a:lnTo>
                <a:lnTo>
                  <a:pt x="20221" y="8006"/>
                </a:lnTo>
                <a:lnTo>
                  <a:pt x="25537" y="6226"/>
                </a:lnTo>
                <a:lnTo>
                  <a:pt x="52313" y="6226"/>
                </a:lnTo>
                <a:lnTo>
                  <a:pt x="51198" y="5253"/>
                </a:lnTo>
                <a:lnTo>
                  <a:pt x="45211" y="2223"/>
                </a:lnTo>
                <a:lnTo>
                  <a:pt x="38430" y="528"/>
                </a:lnTo>
                <a:lnTo>
                  <a:pt x="30853" y="0"/>
                </a:lnTo>
                <a:close/>
              </a:path>
              <a:path w="64135" h="54610">
                <a:moveTo>
                  <a:pt x="54272" y="35581"/>
                </a:moveTo>
                <a:lnTo>
                  <a:pt x="52152" y="39138"/>
                </a:lnTo>
                <a:lnTo>
                  <a:pt x="49997" y="41807"/>
                </a:lnTo>
                <a:lnTo>
                  <a:pt x="47878" y="42696"/>
                </a:lnTo>
                <a:lnTo>
                  <a:pt x="45759" y="44476"/>
                </a:lnTo>
                <a:lnTo>
                  <a:pt x="43640" y="45365"/>
                </a:lnTo>
                <a:lnTo>
                  <a:pt x="34050" y="48033"/>
                </a:lnTo>
                <a:lnTo>
                  <a:pt x="53202" y="48033"/>
                </a:lnTo>
                <a:lnTo>
                  <a:pt x="56391" y="45365"/>
                </a:lnTo>
                <a:lnTo>
                  <a:pt x="59587" y="41807"/>
                </a:lnTo>
                <a:lnTo>
                  <a:pt x="61707" y="38250"/>
                </a:lnTo>
                <a:lnTo>
                  <a:pt x="54272" y="35581"/>
                </a:lnTo>
                <a:close/>
              </a:path>
              <a:path w="64135" h="54610">
                <a:moveTo>
                  <a:pt x="52313" y="6226"/>
                </a:moveTo>
                <a:lnTo>
                  <a:pt x="35127" y="6226"/>
                </a:lnTo>
                <a:lnTo>
                  <a:pt x="38324" y="7115"/>
                </a:lnTo>
                <a:lnTo>
                  <a:pt x="42562" y="8006"/>
                </a:lnTo>
                <a:lnTo>
                  <a:pt x="45759" y="8895"/>
                </a:lnTo>
                <a:lnTo>
                  <a:pt x="47878" y="10675"/>
                </a:lnTo>
                <a:lnTo>
                  <a:pt x="49997" y="13341"/>
                </a:lnTo>
                <a:lnTo>
                  <a:pt x="52152" y="15121"/>
                </a:lnTo>
                <a:lnTo>
                  <a:pt x="53194" y="17790"/>
                </a:lnTo>
                <a:lnTo>
                  <a:pt x="54272" y="21348"/>
                </a:lnTo>
                <a:lnTo>
                  <a:pt x="63862" y="21348"/>
                </a:lnTo>
                <a:lnTo>
                  <a:pt x="63862" y="20459"/>
                </a:lnTo>
                <a:lnTo>
                  <a:pt x="61707" y="14233"/>
                </a:lnTo>
                <a:lnTo>
                  <a:pt x="56391" y="9783"/>
                </a:lnTo>
                <a:lnTo>
                  <a:pt x="52313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70286" y="299075"/>
            <a:ext cx="94715" cy="693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56521" y="315989"/>
            <a:ext cx="65405" cy="54610"/>
          </a:xfrm>
          <a:custGeom>
            <a:avLst/>
            <a:gdLst/>
            <a:ahLst/>
            <a:cxnLst/>
            <a:rect l="l" t="t" r="r" b="b"/>
            <a:pathLst>
              <a:path w="65405" h="54610">
                <a:moveTo>
                  <a:pt x="31931" y="0"/>
                </a:moveTo>
                <a:lnTo>
                  <a:pt x="22376" y="0"/>
                </a:lnTo>
                <a:lnTo>
                  <a:pt x="14905" y="2668"/>
                </a:lnTo>
                <a:lnTo>
                  <a:pt x="8512" y="8006"/>
                </a:lnTo>
                <a:lnTo>
                  <a:pt x="3196" y="13341"/>
                </a:lnTo>
                <a:lnTo>
                  <a:pt x="0" y="19570"/>
                </a:lnTo>
                <a:lnTo>
                  <a:pt x="0" y="34692"/>
                </a:lnTo>
                <a:lnTo>
                  <a:pt x="3196" y="40918"/>
                </a:lnTo>
                <a:lnTo>
                  <a:pt x="8512" y="46253"/>
                </a:lnTo>
                <a:lnTo>
                  <a:pt x="14905" y="51591"/>
                </a:lnTo>
                <a:lnTo>
                  <a:pt x="22376" y="54260"/>
                </a:lnTo>
                <a:lnTo>
                  <a:pt x="41521" y="54260"/>
                </a:lnTo>
                <a:lnTo>
                  <a:pt x="48956" y="51591"/>
                </a:lnTo>
                <a:lnTo>
                  <a:pt x="53218" y="48033"/>
                </a:lnTo>
                <a:lnTo>
                  <a:pt x="27692" y="48033"/>
                </a:lnTo>
                <a:lnTo>
                  <a:pt x="23418" y="47145"/>
                </a:lnTo>
                <a:lnTo>
                  <a:pt x="20221" y="45365"/>
                </a:lnTo>
                <a:lnTo>
                  <a:pt x="15983" y="43587"/>
                </a:lnTo>
                <a:lnTo>
                  <a:pt x="13864" y="40918"/>
                </a:lnTo>
                <a:lnTo>
                  <a:pt x="11709" y="37358"/>
                </a:lnTo>
                <a:lnTo>
                  <a:pt x="9590" y="34692"/>
                </a:lnTo>
                <a:lnTo>
                  <a:pt x="8512" y="31131"/>
                </a:lnTo>
                <a:lnTo>
                  <a:pt x="8512" y="21348"/>
                </a:lnTo>
                <a:lnTo>
                  <a:pt x="10667" y="16010"/>
                </a:lnTo>
                <a:lnTo>
                  <a:pt x="20221" y="8006"/>
                </a:lnTo>
                <a:lnTo>
                  <a:pt x="25573" y="6226"/>
                </a:lnTo>
                <a:lnTo>
                  <a:pt x="53796" y="6226"/>
                </a:lnTo>
                <a:lnTo>
                  <a:pt x="51251" y="4503"/>
                </a:lnTo>
                <a:lnTo>
                  <a:pt x="45377" y="2001"/>
                </a:lnTo>
                <a:lnTo>
                  <a:pt x="38905" y="500"/>
                </a:lnTo>
                <a:lnTo>
                  <a:pt x="31931" y="0"/>
                </a:lnTo>
                <a:close/>
              </a:path>
              <a:path w="65405" h="54610">
                <a:moveTo>
                  <a:pt x="53796" y="6226"/>
                </a:moveTo>
                <a:lnTo>
                  <a:pt x="38324" y="6226"/>
                </a:lnTo>
                <a:lnTo>
                  <a:pt x="44717" y="8006"/>
                </a:lnTo>
                <a:lnTo>
                  <a:pt x="48956" y="12452"/>
                </a:lnTo>
                <a:lnTo>
                  <a:pt x="54308" y="16010"/>
                </a:lnTo>
                <a:lnTo>
                  <a:pt x="56427" y="21348"/>
                </a:lnTo>
                <a:lnTo>
                  <a:pt x="56427" y="31131"/>
                </a:lnTo>
                <a:lnTo>
                  <a:pt x="55349" y="34692"/>
                </a:lnTo>
                <a:lnTo>
                  <a:pt x="53230" y="37358"/>
                </a:lnTo>
                <a:lnTo>
                  <a:pt x="51111" y="40918"/>
                </a:lnTo>
                <a:lnTo>
                  <a:pt x="47914" y="43587"/>
                </a:lnTo>
                <a:lnTo>
                  <a:pt x="44717" y="45365"/>
                </a:lnTo>
                <a:lnTo>
                  <a:pt x="40443" y="47145"/>
                </a:lnTo>
                <a:lnTo>
                  <a:pt x="36205" y="48033"/>
                </a:lnTo>
                <a:lnTo>
                  <a:pt x="53218" y="48033"/>
                </a:lnTo>
                <a:lnTo>
                  <a:pt x="61743" y="40918"/>
                </a:lnTo>
                <a:lnTo>
                  <a:pt x="64939" y="34692"/>
                </a:lnTo>
                <a:lnTo>
                  <a:pt x="64939" y="19570"/>
                </a:lnTo>
                <a:lnTo>
                  <a:pt x="61743" y="13341"/>
                </a:lnTo>
                <a:lnTo>
                  <a:pt x="56427" y="8006"/>
                </a:lnTo>
                <a:lnTo>
                  <a:pt x="53796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1903" y="315989"/>
            <a:ext cx="31115" cy="52705"/>
          </a:xfrm>
          <a:custGeom>
            <a:avLst/>
            <a:gdLst/>
            <a:ahLst/>
            <a:cxnLst/>
            <a:rect l="l" t="t" r="r" b="b"/>
            <a:pathLst>
              <a:path w="31114" h="52704">
                <a:moveTo>
                  <a:pt x="8512" y="888"/>
                </a:moveTo>
                <a:lnTo>
                  <a:pt x="0" y="888"/>
                </a:lnTo>
                <a:lnTo>
                  <a:pt x="0" y="52480"/>
                </a:lnTo>
                <a:lnTo>
                  <a:pt x="8512" y="52480"/>
                </a:lnTo>
                <a:lnTo>
                  <a:pt x="8512" y="20459"/>
                </a:lnTo>
                <a:lnTo>
                  <a:pt x="9590" y="17790"/>
                </a:lnTo>
                <a:lnTo>
                  <a:pt x="10667" y="13341"/>
                </a:lnTo>
                <a:lnTo>
                  <a:pt x="12786" y="10675"/>
                </a:lnTo>
                <a:lnTo>
                  <a:pt x="14905" y="8895"/>
                </a:lnTo>
                <a:lnTo>
                  <a:pt x="8512" y="8895"/>
                </a:lnTo>
                <a:lnTo>
                  <a:pt x="8512" y="888"/>
                </a:lnTo>
                <a:close/>
              </a:path>
              <a:path w="31114" h="52704">
                <a:moveTo>
                  <a:pt x="28734" y="0"/>
                </a:moveTo>
                <a:lnTo>
                  <a:pt x="18102" y="0"/>
                </a:lnTo>
                <a:lnTo>
                  <a:pt x="15983" y="1780"/>
                </a:lnTo>
                <a:lnTo>
                  <a:pt x="12786" y="3557"/>
                </a:lnTo>
                <a:lnTo>
                  <a:pt x="10667" y="5337"/>
                </a:lnTo>
                <a:lnTo>
                  <a:pt x="8512" y="8895"/>
                </a:lnTo>
                <a:lnTo>
                  <a:pt x="14905" y="8895"/>
                </a:lnTo>
                <a:lnTo>
                  <a:pt x="18102" y="7115"/>
                </a:lnTo>
                <a:lnTo>
                  <a:pt x="20221" y="6226"/>
                </a:lnTo>
                <a:lnTo>
                  <a:pt x="28225" y="6226"/>
                </a:lnTo>
                <a:lnTo>
                  <a:pt x="30889" y="1780"/>
                </a:lnTo>
                <a:lnTo>
                  <a:pt x="28734" y="0"/>
                </a:lnTo>
                <a:close/>
              </a:path>
              <a:path w="31114" h="52704">
                <a:moveTo>
                  <a:pt x="28225" y="6226"/>
                </a:moveTo>
                <a:lnTo>
                  <a:pt x="25537" y="6226"/>
                </a:lnTo>
                <a:lnTo>
                  <a:pt x="27692" y="7115"/>
                </a:lnTo>
                <a:lnTo>
                  <a:pt x="28225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25799" y="315989"/>
            <a:ext cx="64135" cy="54610"/>
          </a:xfrm>
          <a:custGeom>
            <a:avLst/>
            <a:gdLst/>
            <a:ahLst/>
            <a:cxnLst/>
            <a:rect l="l" t="t" r="r" b="b"/>
            <a:pathLst>
              <a:path w="64135" h="54610">
                <a:moveTo>
                  <a:pt x="31931" y="0"/>
                </a:moveTo>
                <a:lnTo>
                  <a:pt x="0" y="20459"/>
                </a:lnTo>
                <a:lnTo>
                  <a:pt x="0" y="33800"/>
                </a:lnTo>
                <a:lnTo>
                  <a:pt x="32972" y="54260"/>
                </a:lnTo>
                <a:lnTo>
                  <a:pt x="37246" y="54260"/>
                </a:lnTo>
                <a:lnTo>
                  <a:pt x="41485" y="53371"/>
                </a:lnTo>
                <a:lnTo>
                  <a:pt x="44682" y="52480"/>
                </a:lnTo>
                <a:lnTo>
                  <a:pt x="48956" y="51591"/>
                </a:lnTo>
                <a:lnTo>
                  <a:pt x="52152" y="49814"/>
                </a:lnTo>
                <a:lnTo>
                  <a:pt x="53566" y="48033"/>
                </a:lnTo>
                <a:lnTo>
                  <a:pt x="25537" y="48033"/>
                </a:lnTo>
                <a:lnTo>
                  <a:pt x="20221" y="46253"/>
                </a:lnTo>
                <a:lnTo>
                  <a:pt x="14905" y="42696"/>
                </a:lnTo>
                <a:lnTo>
                  <a:pt x="10631" y="38250"/>
                </a:lnTo>
                <a:lnTo>
                  <a:pt x="8512" y="33800"/>
                </a:lnTo>
                <a:lnTo>
                  <a:pt x="8512" y="27574"/>
                </a:lnTo>
                <a:lnTo>
                  <a:pt x="63862" y="27574"/>
                </a:lnTo>
                <a:lnTo>
                  <a:pt x="63862" y="21348"/>
                </a:lnTo>
                <a:lnTo>
                  <a:pt x="9554" y="21348"/>
                </a:lnTo>
                <a:lnTo>
                  <a:pt x="10631" y="16901"/>
                </a:lnTo>
                <a:lnTo>
                  <a:pt x="13828" y="13341"/>
                </a:lnTo>
                <a:lnTo>
                  <a:pt x="17025" y="10675"/>
                </a:lnTo>
                <a:lnTo>
                  <a:pt x="21263" y="8006"/>
                </a:lnTo>
                <a:lnTo>
                  <a:pt x="26579" y="6226"/>
                </a:lnTo>
                <a:lnTo>
                  <a:pt x="53391" y="6226"/>
                </a:lnTo>
                <a:lnTo>
                  <a:pt x="52276" y="5253"/>
                </a:lnTo>
                <a:lnTo>
                  <a:pt x="46289" y="2223"/>
                </a:lnTo>
                <a:lnTo>
                  <a:pt x="39507" y="528"/>
                </a:lnTo>
                <a:lnTo>
                  <a:pt x="31931" y="0"/>
                </a:lnTo>
                <a:close/>
              </a:path>
              <a:path w="64135" h="54610">
                <a:moveTo>
                  <a:pt x="55313" y="35581"/>
                </a:moveTo>
                <a:lnTo>
                  <a:pt x="53194" y="39138"/>
                </a:lnTo>
                <a:lnTo>
                  <a:pt x="51075" y="41807"/>
                </a:lnTo>
                <a:lnTo>
                  <a:pt x="48956" y="42696"/>
                </a:lnTo>
                <a:lnTo>
                  <a:pt x="46801" y="44476"/>
                </a:lnTo>
                <a:lnTo>
                  <a:pt x="43640" y="45365"/>
                </a:lnTo>
                <a:lnTo>
                  <a:pt x="41485" y="46253"/>
                </a:lnTo>
                <a:lnTo>
                  <a:pt x="35127" y="48033"/>
                </a:lnTo>
                <a:lnTo>
                  <a:pt x="53566" y="48033"/>
                </a:lnTo>
                <a:lnTo>
                  <a:pt x="54272" y="47145"/>
                </a:lnTo>
                <a:lnTo>
                  <a:pt x="57468" y="45365"/>
                </a:lnTo>
                <a:lnTo>
                  <a:pt x="59587" y="41807"/>
                </a:lnTo>
                <a:lnTo>
                  <a:pt x="62784" y="38250"/>
                </a:lnTo>
                <a:lnTo>
                  <a:pt x="55313" y="35581"/>
                </a:lnTo>
                <a:close/>
              </a:path>
              <a:path w="64135" h="54610">
                <a:moveTo>
                  <a:pt x="53391" y="6226"/>
                </a:moveTo>
                <a:lnTo>
                  <a:pt x="36169" y="6226"/>
                </a:lnTo>
                <a:lnTo>
                  <a:pt x="45759" y="8895"/>
                </a:lnTo>
                <a:lnTo>
                  <a:pt x="48956" y="10675"/>
                </a:lnTo>
                <a:lnTo>
                  <a:pt x="51075" y="13341"/>
                </a:lnTo>
                <a:lnTo>
                  <a:pt x="53194" y="15121"/>
                </a:lnTo>
                <a:lnTo>
                  <a:pt x="54272" y="17790"/>
                </a:lnTo>
                <a:lnTo>
                  <a:pt x="55313" y="21348"/>
                </a:lnTo>
                <a:lnTo>
                  <a:pt x="63862" y="21348"/>
                </a:lnTo>
                <a:lnTo>
                  <a:pt x="63862" y="20459"/>
                </a:lnTo>
                <a:lnTo>
                  <a:pt x="61707" y="14233"/>
                </a:lnTo>
                <a:lnTo>
                  <a:pt x="57468" y="9783"/>
                </a:lnTo>
                <a:lnTo>
                  <a:pt x="53391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7605" y="297303"/>
            <a:ext cx="50165" cy="73025"/>
          </a:xfrm>
          <a:custGeom>
            <a:avLst/>
            <a:gdLst/>
            <a:ahLst/>
            <a:cxnLst/>
            <a:rect l="l" t="t" r="r" b="b"/>
            <a:pathLst>
              <a:path w="50164" h="73025">
                <a:moveTo>
                  <a:pt x="7435" y="55154"/>
                </a:moveTo>
                <a:lnTo>
                  <a:pt x="0" y="58712"/>
                </a:lnTo>
                <a:lnTo>
                  <a:pt x="4238" y="64050"/>
                </a:lnTo>
                <a:lnTo>
                  <a:pt x="7435" y="67607"/>
                </a:lnTo>
                <a:lnTo>
                  <a:pt x="11709" y="70276"/>
                </a:lnTo>
                <a:lnTo>
                  <a:pt x="15947" y="72056"/>
                </a:lnTo>
                <a:lnTo>
                  <a:pt x="20221" y="72945"/>
                </a:lnTo>
                <a:lnTo>
                  <a:pt x="31931" y="72945"/>
                </a:lnTo>
                <a:lnTo>
                  <a:pt x="38288" y="71165"/>
                </a:lnTo>
                <a:lnTo>
                  <a:pt x="43608" y="66719"/>
                </a:lnTo>
                <a:lnTo>
                  <a:pt x="18066" y="66719"/>
                </a:lnTo>
                <a:lnTo>
                  <a:pt x="12750" y="62272"/>
                </a:lnTo>
                <a:lnTo>
                  <a:pt x="7435" y="55154"/>
                </a:lnTo>
                <a:close/>
              </a:path>
              <a:path w="50164" h="73025">
                <a:moveTo>
                  <a:pt x="29776" y="0"/>
                </a:moveTo>
                <a:lnTo>
                  <a:pt x="19144" y="0"/>
                </a:lnTo>
                <a:lnTo>
                  <a:pt x="12750" y="3572"/>
                </a:lnTo>
                <a:lnTo>
                  <a:pt x="10631" y="5343"/>
                </a:lnTo>
                <a:lnTo>
                  <a:pt x="8512" y="8009"/>
                </a:lnTo>
                <a:lnTo>
                  <a:pt x="6357" y="10678"/>
                </a:lnTo>
                <a:lnTo>
                  <a:pt x="5315" y="13347"/>
                </a:lnTo>
                <a:lnTo>
                  <a:pt x="5315" y="19573"/>
                </a:lnTo>
                <a:lnTo>
                  <a:pt x="7435" y="23131"/>
                </a:lnTo>
                <a:lnTo>
                  <a:pt x="10631" y="26691"/>
                </a:lnTo>
                <a:lnTo>
                  <a:pt x="11709" y="28469"/>
                </a:lnTo>
                <a:lnTo>
                  <a:pt x="15947" y="32026"/>
                </a:lnTo>
                <a:lnTo>
                  <a:pt x="23382" y="36475"/>
                </a:lnTo>
                <a:lnTo>
                  <a:pt x="29776" y="40921"/>
                </a:lnTo>
                <a:lnTo>
                  <a:pt x="35091" y="44482"/>
                </a:lnTo>
                <a:lnTo>
                  <a:pt x="37246" y="48039"/>
                </a:lnTo>
                <a:lnTo>
                  <a:pt x="39366" y="49817"/>
                </a:lnTo>
                <a:lnTo>
                  <a:pt x="40443" y="52486"/>
                </a:lnTo>
                <a:lnTo>
                  <a:pt x="40443" y="58712"/>
                </a:lnTo>
                <a:lnTo>
                  <a:pt x="38288" y="60492"/>
                </a:lnTo>
                <a:lnTo>
                  <a:pt x="37246" y="62272"/>
                </a:lnTo>
                <a:lnTo>
                  <a:pt x="35091" y="64050"/>
                </a:lnTo>
                <a:lnTo>
                  <a:pt x="30853" y="65830"/>
                </a:lnTo>
                <a:lnTo>
                  <a:pt x="27656" y="66719"/>
                </a:lnTo>
                <a:lnTo>
                  <a:pt x="43608" y="66719"/>
                </a:lnTo>
                <a:lnTo>
                  <a:pt x="46801" y="64050"/>
                </a:lnTo>
                <a:lnTo>
                  <a:pt x="49997" y="59604"/>
                </a:lnTo>
                <a:lnTo>
                  <a:pt x="49997" y="50708"/>
                </a:lnTo>
                <a:lnTo>
                  <a:pt x="24460" y="28469"/>
                </a:lnTo>
                <a:lnTo>
                  <a:pt x="15947" y="21354"/>
                </a:lnTo>
                <a:lnTo>
                  <a:pt x="15947" y="20465"/>
                </a:lnTo>
                <a:lnTo>
                  <a:pt x="14870" y="18685"/>
                </a:lnTo>
                <a:lnTo>
                  <a:pt x="14870" y="13347"/>
                </a:lnTo>
                <a:lnTo>
                  <a:pt x="15947" y="11570"/>
                </a:lnTo>
                <a:lnTo>
                  <a:pt x="20221" y="8009"/>
                </a:lnTo>
                <a:lnTo>
                  <a:pt x="22341" y="7121"/>
                </a:lnTo>
                <a:lnTo>
                  <a:pt x="44682" y="7121"/>
                </a:lnTo>
                <a:lnTo>
                  <a:pt x="40443" y="3572"/>
                </a:lnTo>
                <a:lnTo>
                  <a:pt x="37246" y="1771"/>
                </a:lnTo>
                <a:lnTo>
                  <a:pt x="34050" y="900"/>
                </a:lnTo>
                <a:lnTo>
                  <a:pt x="29776" y="0"/>
                </a:lnTo>
                <a:close/>
              </a:path>
              <a:path w="50164" h="73025">
                <a:moveTo>
                  <a:pt x="44682" y="7121"/>
                </a:moveTo>
                <a:lnTo>
                  <a:pt x="30853" y="7121"/>
                </a:lnTo>
                <a:lnTo>
                  <a:pt x="32972" y="8901"/>
                </a:lnTo>
                <a:lnTo>
                  <a:pt x="35091" y="9789"/>
                </a:lnTo>
                <a:lnTo>
                  <a:pt x="41485" y="15127"/>
                </a:lnTo>
                <a:lnTo>
                  <a:pt x="47878" y="11570"/>
                </a:lnTo>
                <a:lnTo>
                  <a:pt x="44682" y="712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29122" y="297303"/>
            <a:ext cx="31115" cy="71755"/>
          </a:xfrm>
          <a:custGeom>
            <a:avLst/>
            <a:gdLst/>
            <a:ahLst/>
            <a:cxnLst/>
            <a:rect l="l" t="t" r="r" b="b"/>
            <a:pathLst>
              <a:path w="31114" h="71754">
                <a:moveTo>
                  <a:pt x="18102" y="0"/>
                </a:moveTo>
                <a:lnTo>
                  <a:pt x="10667" y="0"/>
                </a:lnTo>
                <a:lnTo>
                  <a:pt x="10667" y="19573"/>
                </a:lnTo>
                <a:lnTo>
                  <a:pt x="0" y="19573"/>
                </a:lnTo>
                <a:lnTo>
                  <a:pt x="0" y="25800"/>
                </a:lnTo>
                <a:lnTo>
                  <a:pt x="10667" y="25800"/>
                </a:lnTo>
                <a:lnTo>
                  <a:pt x="10667" y="71165"/>
                </a:lnTo>
                <a:lnTo>
                  <a:pt x="18102" y="71165"/>
                </a:lnTo>
                <a:lnTo>
                  <a:pt x="18102" y="25800"/>
                </a:lnTo>
                <a:lnTo>
                  <a:pt x="30889" y="25800"/>
                </a:lnTo>
                <a:lnTo>
                  <a:pt x="30889" y="19573"/>
                </a:lnTo>
                <a:lnTo>
                  <a:pt x="18102" y="19573"/>
                </a:lnTo>
                <a:lnTo>
                  <a:pt x="18102" y="0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48334" y="315989"/>
            <a:ext cx="31115" cy="52705"/>
          </a:xfrm>
          <a:custGeom>
            <a:avLst/>
            <a:gdLst/>
            <a:ahLst/>
            <a:cxnLst/>
            <a:rect l="l" t="t" r="r" b="b"/>
            <a:pathLst>
              <a:path w="31114" h="52704">
                <a:moveTo>
                  <a:pt x="8512" y="888"/>
                </a:moveTo>
                <a:lnTo>
                  <a:pt x="0" y="888"/>
                </a:lnTo>
                <a:lnTo>
                  <a:pt x="0" y="52480"/>
                </a:lnTo>
                <a:lnTo>
                  <a:pt x="8512" y="52480"/>
                </a:lnTo>
                <a:lnTo>
                  <a:pt x="8512" y="20459"/>
                </a:lnTo>
                <a:lnTo>
                  <a:pt x="9590" y="17790"/>
                </a:lnTo>
                <a:lnTo>
                  <a:pt x="10631" y="13341"/>
                </a:lnTo>
                <a:lnTo>
                  <a:pt x="12750" y="10675"/>
                </a:lnTo>
                <a:lnTo>
                  <a:pt x="14905" y="8895"/>
                </a:lnTo>
                <a:lnTo>
                  <a:pt x="8512" y="8895"/>
                </a:lnTo>
                <a:lnTo>
                  <a:pt x="8512" y="888"/>
                </a:lnTo>
                <a:close/>
              </a:path>
              <a:path w="31114" h="52704">
                <a:moveTo>
                  <a:pt x="28734" y="0"/>
                </a:moveTo>
                <a:lnTo>
                  <a:pt x="18102" y="0"/>
                </a:lnTo>
                <a:lnTo>
                  <a:pt x="15947" y="1780"/>
                </a:lnTo>
                <a:lnTo>
                  <a:pt x="12750" y="3557"/>
                </a:lnTo>
                <a:lnTo>
                  <a:pt x="10631" y="5337"/>
                </a:lnTo>
                <a:lnTo>
                  <a:pt x="8512" y="8895"/>
                </a:lnTo>
                <a:lnTo>
                  <a:pt x="14905" y="8895"/>
                </a:lnTo>
                <a:lnTo>
                  <a:pt x="18102" y="7115"/>
                </a:lnTo>
                <a:lnTo>
                  <a:pt x="20221" y="6226"/>
                </a:lnTo>
                <a:lnTo>
                  <a:pt x="27321" y="6226"/>
                </a:lnTo>
                <a:lnTo>
                  <a:pt x="30853" y="1780"/>
                </a:lnTo>
                <a:lnTo>
                  <a:pt x="28734" y="0"/>
                </a:lnTo>
                <a:close/>
              </a:path>
              <a:path w="31114" h="52704">
                <a:moveTo>
                  <a:pt x="27321" y="6226"/>
                </a:moveTo>
                <a:lnTo>
                  <a:pt x="25537" y="6226"/>
                </a:lnTo>
                <a:lnTo>
                  <a:pt x="26615" y="7115"/>
                </a:lnTo>
                <a:lnTo>
                  <a:pt x="27321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62194" y="315989"/>
            <a:ext cx="65405" cy="54610"/>
          </a:xfrm>
          <a:custGeom>
            <a:avLst/>
            <a:gdLst/>
            <a:ahLst/>
            <a:cxnLst/>
            <a:rect l="l" t="t" r="r" b="b"/>
            <a:pathLst>
              <a:path w="65405" h="54610">
                <a:moveTo>
                  <a:pt x="37246" y="0"/>
                </a:moveTo>
                <a:lnTo>
                  <a:pt x="23418" y="0"/>
                </a:lnTo>
                <a:lnTo>
                  <a:pt x="15983" y="2668"/>
                </a:lnTo>
                <a:lnTo>
                  <a:pt x="3196" y="13341"/>
                </a:lnTo>
                <a:lnTo>
                  <a:pt x="0" y="19570"/>
                </a:lnTo>
                <a:lnTo>
                  <a:pt x="0" y="34692"/>
                </a:lnTo>
                <a:lnTo>
                  <a:pt x="3196" y="40918"/>
                </a:lnTo>
                <a:lnTo>
                  <a:pt x="15983" y="51591"/>
                </a:lnTo>
                <a:lnTo>
                  <a:pt x="23418" y="54260"/>
                </a:lnTo>
                <a:lnTo>
                  <a:pt x="37246" y="54260"/>
                </a:lnTo>
                <a:lnTo>
                  <a:pt x="41521" y="53371"/>
                </a:lnTo>
                <a:lnTo>
                  <a:pt x="50033" y="49814"/>
                </a:lnTo>
                <a:lnTo>
                  <a:pt x="52860" y="48033"/>
                </a:lnTo>
                <a:lnTo>
                  <a:pt x="28734" y="48033"/>
                </a:lnTo>
                <a:lnTo>
                  <a:pt x="24496" y="47145"/>
                </a:lnTo>
                <a:lnTo>
                  <a:pt x="21299" y="45365"/>
                </a:lnTo>
                <a:lnTo>
                  <a:pt x="17025" y="43587"/>
                </a:lnTo>
                <a:lnTo>
                  <a:pt x="13828" y="40918"/>
                </a:lnTo>
                <a:lnTo>
                  <a:pt x="9590" y="33800"/>
                </a:lnTo>
                <a:lnTo>
                  <a:pt x="8512" y="30243"/>
                </a:lnTo>
                <a:lnTo>
                  <a:pt x="8512" y="23128"/>
                </a:lnTo>
                <a:lnTo>
                  <a:pt x="9590" y="19570"/>
                </a:lnTo>
                <a:lnTo>
                  <a:pt x="11709" y="16901"/>
                </a:lnTo>
                <a:lnTo>
                  <a:pt x="13828" y="13341"/>
                </a:lnTo>
                <a:lnTo>
                  <a:pt x="17025" y="10675"/>
                </a:lnTo>
                <a:lnTo>
                  <a:pt x="21299" y="8895"/>
                </a:lnTo>
                <a:lnTo>
                  <a:pt x="24496" y="7115"/>
                </a:lnTo>
                <a:lnTo>
                  <a:pt x="28734" y="6226"/>
                </a:lnTo>
                <a:lnTo>
                  <a:pt x="52860" y="6226"/>
                </a:lnTo>
                <a:lnTo>
                  <a:pt x="50033" y="4446"/>
                </a:lnTo>
                <a:lnTo>
                  <a:pt x="46837" y="2668"/>
                </a:lnTo>
                <a:lnTo>
                  <a:pt x="42562" y="888"/>
                </a:lnTo>
                <a:lnTo>
                  <a:pt x="37246" y="0"/>
                </a:lnTo>
                <a:close/>
              </a:path>
              <a:path w="65405" h="54610">
                <a:moveTo>
                  <a:pt x="64939" y="43587"/>
                </a:moveTo>
                <a:lnTo>
                  <a:pt x="57468" y="43587"/>
                </a:lnTo>
                <a:lnTo>
                  <a:pt x="57468" y="52480"/>
                </a:lnTo>
                <a:lnTo>
                  <a:pt x="64939" y="52480"/>
                </a:lnTo>
                <a:lnTo>
                  <a:pt x="64939" y="43587"/>
                </a:lnTo>
                <a:close/>
              </a:path>
              <a:path w="65405" h="54610">
                <a:moveTo>
                  <a:pt x="52860" y="6226"/>
                </a:moveTo>
                <a:lnTo>
                  <a:pt x="40443" y="6226"/>
                </a:lnTo>
                <a:lnTo>
                  <a:pt x="45759" y="8006"/>
                </a:lnTo>
                <a:lnTo>
                  <a:pt x="55349" y="16010"/>
                </a:lnTo>
                <a:lnTo>
                  <a:pt x="57468" y="21348"/>
                </a:lnTo>
                <a:lnTo>
                  <a:pt x="57468" y="31131"/>
                </a:lnTo>
                <a:lnTo>
                  <a:pt x="56427" y="34692"/>
                </a:lnTo>
                <a:lnTo>
                  <a:pt x="54272" y="37358"/>
                </a:lnTo>
                <a:lnTo>
                  <a:pt x="52152" y="40918"/>
                </a:lnTo>
                <a:lnTo>
                  <a:pt x="48956" y="43587"/>
                </a:lnTo>
                <a:lnTo>
                  <a:pt x="45759" y="45365"/>
                </a:lnTo>
                <a:lnTo>
                  <a:pt x="41521" y="47145"/>
                </a:lnTo>
                <a:lnTo>
                  <a:pt x="37246" y="48033"/>
                </a:lnTo>
                <a:lnTo>
                  <a:pt x="52860" y="48033"/>
                </a:lnTo>
                <a:lnTo>
                  <a:pt x="54272" y="47145"/>
                </a:lnTo>
                <a:lnTo>
                  <a:pt x="57468" y="43587"/>
                </a:lnTo>
                <a:lnTo>
                  <a:pt x="64939" y="43587"/>
                </a:lnTo>
                <a:lnTo>
                  <a:pt x="64939" y="10675"/>
                </a:lnTo>
                <a:lnTo>
                  <a:pt x="57468" y="10675"/>
                </a:lnTo>
                <a:lnTo>
                  <a:pt x="54272" y="7115"/>
                </a:lnTo>
                <a:lnTo>
                  <a:pt x="52860" y="6226"/>
                </a:lnTo>
                <a:close/>
              </a:path>
              <a:path w="65405" h="54610">
                <a:moveTo>
                  <a:pt x="64939" y="888"/>
                </a:moveTo>
                <a:lnTo>
                  <a:pt x="57468" y="888"/>
                </a:lnTo>
                <a:lnTo>
                  <a:pt x="57468" y="10675"/>
                </a:lnTo>
                <a:lnTo>
                  <a:pt x="64939" y="10675"/>
                </a:lnTo>
                <a:lnTo>
                  <a:pt x="64939" y="888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20772" y="297303"/>
            <a:ext cx="31115" cy="71755"/>
          </a:xfrm>
          <a:custGeom>
            <a:avLst/>
            <a:gdLst/>
            <a:ahLst/>
            <a:cxnLst/>
            <a:rect l="l" t="t" r="r" b="b"/>
            <a:pathLst>
              <a:path w="31114" h="71754">
                <a:moveTo>
                  <a:pt x="18102" y="0"/>
                </a:moveTo>
                <a:lnTo>
                  <a:pt x="10631" y="0"/>
                </a:lnTo>
                <a:lnTo>
                  <a:pt x="10631" y="19573"/>
                </a:lnTo>
                <a:lnTo>
                  <a:pt x="0" y="19573"/>
                </a:lnTo>
                <a:lnTo>
                  <a:pt x="0" y="25800"/>
                </a:lnTo>
                <a:lnTo>
                  <a:pt x="10631" y="25800"/>
                </a:lnTo>
                <a:lnTo>
                  <a:pt x="10631" y="71165"/>
                </a:lnTo>
                <a:lnTo>
                  <a:pt x="18102" y="71165"/>
                </a:lnTo>
                <a:lnTo>
                  <a:pt x="18102" y="25800"/>
                </a:lnTo>
                <a:lnTo>
                  <a:pt x="30853" y="25800"/>
                </a:lnTo>
                <a:lnTo>
                  <a:pt x="30853" y="19573"/>
                </a:lnTo>
                <a:lnTo>
                  <a:pt x="18102" y="19573"/>
                </a:lnTo>
                <a:lnTo>
                  <a:pt x="18102" y="0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39984" y="315989"/>
            <a:ext cx="64135" cy="54610"/>
          </a:xfrm>
          <a:custGeom>
            <a:avLst/>
            <a:gdLst/>
            <a:ahLst/>
            <a:cxnLst/>
            <a:rect l="l" t="t" r="r" b="b"/>
            <a:pathLst>
              <a:path w="64135" h="54610">
                <a:moveTo>
                  <a:pt x="31895" y="0"/>
                </a:moveTo>
                <a:lnTo>
                  <a:pt x="24335" y="528"/>
                </a:lnTo>
                <a:lnTo>
                  <a:pt x="17671" y="2223"/>
                </a:lnTo>
                <a:lnTo>
                  <a:pt x="12004" y="5253"/>
                </a:lnTo>
                <a:lnTo>
                  <a:pt x="7435" y="9783"/>
                </a:lnTo>
                <a:lnTo>
                  <a:pt x="2119" y="14233"/>
                </a:lnTo>
                <a:lnTo>
                  <a:pt x="0" y="20459"/>
                </a:lnTo>
                <a:lnTo>
                  <a:pt x="0" y="33800"/>
                </a:lnTo>
                <a:lnTo>
                  <a:pt x="3160" y="40027"/>
                </a:lnTo>
                <a:lnTo>
                  <a:pt x="8512" y="46253"/>
                </a:lnTo>
                <a:lnTo>
                  <a:pt x="13828" y="51591"/>
                </a:lnTo>
                <a:lnTo>
                  <a:pt x="22341" y="54260"/>
                </a:lnTo>
                <a:lnTo>
                  <a:pt x="37246" y="54260"/>
                </a:lnTo>
                <a:lnTo>
                  <a:pt x="40443" y="53371"/>
                </a:lnTo>
                <a:lnTo>
                  <a:pt x="44682" y="52480"/>
                </a:lnTo>
                <a:lnTo>
                  <a:pt x="47878" y="51591"/>
                </a:lnTo>
                <a:lnTo>
                  <a:pt x="51075" y="49814"/>
                </a:lnTo>
                <a:lnTo>
                  <a:pt x="53207" y="48033"/>
                </a:lnTo>
                <a:lnTo>
                  <a:pt x="24460" y="48033"/>
                </a:lnTo>
                <a:lnTo>
                  <a:pt x="19144" y="46253"/>
                </a:lnTo>
                <a:lnTo>
                  <a:pt x="14870" y="42696"/>
                </a:lnTo>
                <a:lnTo>
                  <a:pt x="10631" y="38250"/>
                </a:lnTo>
                <a:lnTo>
                  <a:pt x="8512" y="33800"/>
                </a:lnTo>
                <a:lnTo>
                  <a:pt x="8512" y="27574"/>
                </a:lnTo>
                <a:lnTo>
                  <a:pt x="63826" y="27574"/>
                </a:lnTo>
                <a:lnTo>
                  <a:pt x="63826" y="21348"/>
                </a:lnTo>
                <a:lnTo>
                  <a:pt x="8512" y="21348"/>
                </a:lnTo>
                <a:lnTo>
                  <a:pt x="10631" y="16901"/>
                </a:lnTo>
                <a:lnTo>
                  <a:pt x="12750" y="13341"/>
                </a:lnTo>
                <a:lnTo>
                  <a:pt x="15947" y="10675"/>
                </a:lnTo>
                <a:lnTo>
                  <a:pt x="20221" y="8006"/>
                </a:lnTo>
                <a:lnTo>
                  <a:pt x="25537" y="6226"/>
                </a:lnTo>
                <a:lnTo>
                  <a:pt x="53391" y="6226"/>
                </a:lnTo>
                <a:lnTo>
                  <a:pt x="52275" y="5253"/>
                </a:lnTo>
                <a:lnTo>
                  <a:pt x="46284" y="2223"/>
                </a:lnTo>
                <a:lnTo>
                  <a:pt x="39492" y="528"/>
                </a:lnTo>
                <a:lnTo>
                  <a:pt x="31895" y="0"/>
                </a:lnTo>
                <a:close/>
              </a:path>
              <a:path w="64135" h="54610">
                <a:moveTo>
                  <a:pt x="55313" y="35581"/>
                </a:moveTo>
                <a:lnTo>
                  <a:pt x="53194" y="39138"/>
                </a:lnTo>
                <a:lnTo>
                  <a:pt x="49997" y="41807"/>
                </a:lnTo>
                <a:lnTo>
                  <a:pt x="47878" y="42696"/>
                </a:lnTo>
                <a:lnTo>
                  <a:pt x="45759" y="44476"/>
                </a:lnTo>
                <a:lnTo>
                  <a:pt x="43604" y="45365"/>
                </a:lnTo>
                <a:lnTo>
                  <a:pt x="37246" y="47145"/>
                </a:lnTo>
                <a:lnTo>
                  <a:pt x="35091" y="48033"/>
                </a:lnTo>
                <a:lnTo>
                  <a:pt x="53207" y="48033"/>
                </a:lnTo>
                <a:lnTo>
                  <a:pt x="54272" y="47145"/>
                </a:lnTo>
                <a:lnTo>
                  <a:pt x="57468" y="45365"/>
                </a:lnTo>
                <a:lnTo>
                  <a:pt x="61707" y="38250"/>
                </a:lnTo>
                <a:lnTo>
                  <a:pt x="55313" y="35581"/>
                </a:lnTo>
                <a:close/>
              </a:path>
              <a:path w="64135" h="54610">
                <a:moveTo>
                  <a:pt x="53391" y="6226"/>
                </a:moveTo>
                <a:lnTo>
                  <a:pt x="35091" y="6226"/>
                </a:lnTo>
                <a:lnTo>
                  <a:pt x="39366" y="7115"/>
                </a:lnTo>
                <a:lnTo>
                  <a:pt x="45759" y="8895"/>
                </a:lnTo>
                <a:lnTo>
                  <a:pt x="48956" y="10675"/>
                </a:lnTo>
                <a:lnTo>
                  <a:pt x="49997" y="13341"/>
                </a:lnTo>
                <a:lnTo>
                  <a:pt x="52117" y="15121"/>
                </a:lnTo>
                <a:lnTo>
                  <a:pt x="54272" y="17790"/>
                </a:lnTo>
                <a:lnTo>
                  <a:pt x="55313" y="21348"/>
                </a:lnTo>
                <a:lnTo>
                  <a:pt x="63826" y="21348"/>
                </a:lnTo>
                <a:lnTo>
                  <a:pt x="63826" y="20459"/>
                </a:lnTo>
                <a:lnTo>
                  <a:pt x="61707" y="14233"/>
                </a:lnTo>
                <a:lnTo>
                  <a:pt x="57468" y="9783"/>
                </a:lnTo>
                <a:lnTo>
                  <a:pt x="53391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94288" y="315989"/>
            <a:ext cx="64903" cy="72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51789" y="295532"/>
            <a:ext cx="13335" cy="73025"/>
          </a:xfrm>
          <a:custGeom>
            <a:avLst/>
            <a:gdLst/>
            <a:ahLst/>
            <a:cxnLst/>
            <a:rect l="l" t="t" r="r" b="b"/>
            <a:pathLst>
              <a:path w="13335" h="73025">
                <a:moveTo>
                  <a:pt x="8512" y="0"/>
                </a:moveTo>
                <a:lnTo>
                  <a:pt x="4274" y="0"/>
                </a:lnTo>
                <a:lnTo>
                  <a:pt x="2119" y="1771"/>
                </a:lnTo>
                <a:lnTo>
                  <a:pt x="0" y="2671"/>
                </a:lnTo>
                <a:lnTo>
                  <a:pt x="0" y="8003"/>
                </a:lnTo>
                <a:lnTo>
                  <a:pt x="3196" y="10672"/>
                </a:lnTo>
                <a:lnTo>
                  <a:pt x="9590" y="10672"/>
                </a:lnTo>
                <a:lnTo>
                  <a:pt x="10631" y="9780"/>
                </a:lnTo>
                <a:lnTo>
                  <a:pt x="12786" y="8003"/>
                </a:lnTo>
                <a:lnTo>
                  <a:pt x="12786" y="2671"/>
                </a:lnTo>
                <a:lnTo>
                  <a:pt x="10631" y="1771"/>
                </a:lnTo>
                <a:lnTo>
                  <a:pt x="8512" y="0"/>
                </a:lnTo>
                <a:close/>
              </a:path>
              <a:path w="13335" h="73025">
                <a:moveTo>
                  <a:pt x="10631" y="21345"/>
                </a:moveTo>
                <a:lnTo>
                  <a:pt x="2119" y="21345"/>
                </a:lnTo>
                <a:lnTo>
                  <a:pt x="2119" y="72936"/>
                </a:lnTo>
                <a:lnTo>
                  <a:pt x="10631" y="72936"/>
                </a:lnTo>
                <a:lnTo>
                  <a:pt x="10631" y="2134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5017" y="31598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4" h="54610">
                <a:moveTo>
                  <a:pt x="42562" y="0"/>
                </a:moveTo>
                <a:lnTo>
                  <a:pt x="27692" y="0"/>
                </a:lnTo>
                <a:lnTo>
                  <a:pt x="22341" y="888"/>
                </a:lnTo>
                <a:lnTo>
                  <a:pt x="17025" y="3557"/>
                </a:lnTo>
                <a:lnTo>
                  <a:pt x="11709" y="5337"/>
                </a:lnTo>
                <a:lnTo>
                  <a:pt x="7470" y="8895"/>
                </a:lnTo>
                <a:lnTo>
                  <a:pt x="1077" y="17790"/>
                </a:lnTo>
                <a:lnTo>
                  <a:pt x="0" y="22236"/>
                </a:lnTo>
                <a:lnTo>
                  <a:pt x="0" y="34692"/>
                </a:lnTo>
                <a:lnTo>
                  <a:pt x="34050" y="54260"/>
                </a:lnTo>
                <a:lnTo>
                  <a:pt x="40443" y="54260"/>
                </a:lnTo>
                <a:lnTo>
                  <a:pt x="45759" y="53371"/>
                </a:lnTo>
                <a:lnTo>
                  <a:pt x="51075" y="50702"/>
                </a:lnTo>
                <a:lnTo>
                  <a:pt x="56427" y="48922"/>
                </a:lnTo>
                <a:lnTo>
                  <a:pt x="57479" y="48033"/>
                </a:lnTo>
                <a:lnTo>
                  <a:pt x="29811" y="48033"/>
                </a:lnTo>
                <a:lnTo>
                  <a:pt x="24496" y="47145"/>
                </a:lnTo>
                <a:lnTo>
                  <a:pt x="21299" y="45365"/>
                </a:lnTo>
                <a:lnTo>
                  <a:pt x="17025" y="43587"/>
                </a:lnTo>
                <a:lnTo>
                  <a:pt x="13828" y="40918"/>
                </a:lnTo>
                <a:lnTo>
                  <a:pt x="7470" y="30243"/>
                </a:lnTo>
                <a:lnTo>
                  <a:pt x="7470" y="21348"/>
                </a:lnTo>
                <a:lnTo>
                  <a:pt x="10631" y="16010"/>
                </a:lnTo>
                <a:lnTo>
                  <a:pt x="20221" y="8006"/>
                </a:lnTo>
                <a:lnTo>
                  <a:pt x="26615" y="6226"/>
                </a:lnTo>
                <a:lnTo>
                  <a:pt x="57485" y="6226"/>
                </a:lnTo>
                <a:lnTo>
                  <a:pt x="56427" y="5337"/>
                </a:lnTo>
                <a:lnTo>
                  <a:pt x="53230" y="3557"/>
                </a:lnTo>
                <a:lnTo>
                  <a:pt x="50033" y="2668"/>
                </a:lnTo>
                <a:lnTo>
                  <a:pt x="46837" y="888"/>
                </a:lnTo>
                <a:lnTo>
                  <a:pt x="42562" y="0"/>
                </a:lnTo>
                <a:close/>
              </a:path>
              <a:path w="62864" h="54610">
                <a:moveTo>
                  <a:pt x="56427" y="39138"/>
                </a:moveTo>
                <a:lnTo>
                  <a:pt x="51075" y="45365"/>
                </a:lnTo>
                <a:lnTo>
                  <a:pt x="43640" y="48033"/>
                </a:lnTo>
                <a:lnTo>
                  <a:pt x="57479" y="48033"/>
                </a:lnTo>
                <a:lnTo>
                  <a:pt x="59587" y="46253"/>
                </a:lnTo>
                <a:lnTo>
                  <a:pt x="62784" y="42696"/>
                </a:lnTo>
                <a:lnTo>
                  <a:pt x="56427" y="39138"/>
                </a:lnTo>
                <a:close/>
              </a:path>
              <a:path w="62864" h="54610">
                <a:moveTo>
                  <a:pt x="57485" y="6226"/>
                </a:moveTo>
                <a:lnTo>
                  <a:pt x="43640" y="6226"/>
                </a:lnTo>
                <a:lnTo>
                  <a:pt x="51075" y="8895"/>
                </a:lnTo>
                <a:lnTo>
                  <a:pt x="56427" y="15121"/>
                </a:lnTo>
                <a:lnTo>
                  <a:pt x="62784" y="11564"/>
                </a:lnTo>
                <a:lnTo>
                  <a:pt x="60665" y="8895"/>
                </a:lnTo>
                <a:lnTo>
                  <a:pt x="57485" y="6226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1140" y="800922"/>
            <a:ext cx="3673475" cy="10439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3000" spc="-10">
                <a:solidFill>
                  <a:srgbClr val="49452A"/>
                </a:solidFill>
                <a:latin typeface="Carlito"/>
                <a:cs typeface="Carlito"/>
              </a:rPr>
              <a:t>Developing </a:t>
            </a:r>
            <a:r>
              <a:rPr dirty="0" sz="3000">
                <a:solidFill>
                  <a:srgbClr val="49452A"/>
                </a:solidFill>
                <a:latin typeface="Carlito"/>
                <a:cs typeface="Carlito"/>
              </a:rPr>
              <a:t>a </a:t>
            </a:r>
            <a:r>
              <a:rPr dirty="0" sz="3000" spc="-15">
                <a:solidFill>
                  <a:srgbClr val="49452A"/>
                </a:solidFill>
                <a:latin typeface="Carlito"/>
                <a:cs typeface="Carlito"/>
              </a:rPr>
              <a:t>Corporate  Marketing</a:t>
            </a:r>
            <a:r>
              <a:rPr dirty="0" sz="3000" spc="-65">
                <a:solidFill>
                  <a:srgbClr val="49452A"/>
                </a:solidFill>
                <a:latin typeface="Carlito"/>
                <a:cs typeface="Carlito"/>
              </a:rPr>
              <a:t> </a:t>
            </a:r>
            <a:r>
              <a:rPr dirty="0" sz="3000" spc="-15">
                <a:solidFill>
                  <a:srgbClr val="49452A"/>
                </a:solidFill>
                <a:latin typeface="Carlito"/>
                <a:cs typeface="Carlito"/>
              </a:rPr>
              <a:t>Strategy: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140" y="1990470"/>
            <a:ext cx="4070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974707"/>
                </a:solidFill>
                <a:latin typeface="Arial"/>
                <a:cs typeface="Arial"/>
              </a:rPr>
              <a:t>a proven </a:t>
            </a:r>
            <a:r>
              <a:rPr dirty="0" sz="1800">
                <a:solidFill>
                  <a:srgbClr val="974707"/>
                </a:solidFill>
                <a:latin typeface="Arial"/>
                <a:cs typeface="Arial"/>
              </a:rPr>
              <a:t>approach and premium</a:t>
            </a:r>
            <a:r>
              <a:rPr dirty="0" sz="1800" spc="-10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974707"/>
                </a:solidFill>
                <a:latin typeface="Arial"/>
                <a:cs typeface="Arial"/>
              </a:rPr>
              <a:t>tool-kit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4939" y="4973218"/>
            <a:ext cx="292417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© </a:t>
            </a:r>
            <a:r>
              <a:rPr dirty="0" sz="800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2012 </a:t>
            </a:r>
            <a:r>
              <a:rPr dirty="0" sz="800" spc="-70" b="1">
                <a:solidFill>
                  <a:srgbClr val="938953"/>
                </a:solidFill>
                <a:latin typeface="Arial"/>
                <a:cs typeface="Arial"/>
                <a:hlinkClick r:id="rId14"/>
              </a:rPr>
              <a:t>Demand </a:t>
            </a:r>
            <a:r>
              <a:rPr dirty="0" sz="800" spc="-30" b="1">
                <a:solidFill>
                  <a:srgbClr val="938953"/>
                </a:solidFill>
                <a:latin typeface="Arial"/>
                <a:cs typeface="Arial"/>
                <a:hlinkClick r:id="rId14"/>
              </a:rPr>
              <a:t>Metric </a:t>
            </a:r>
            <a:r>
              <a:rPr dirty="0" sz="800" spc="-55" b="1">
                <a:solidFill>
                  <a:srgbClr val="938953"/>
                </a:solidFill>
                <a:latin typeface="Arial"/>
                <a:cs typeface="Arial"/>
                <a:hlinkClick r:id="rId14"/>
              </a:rPr>
              <a:t>Research </a:t>
            </a:r>
            <a:r>
              <a:rPr dirty="0" sz="800" spc="-45" b="1">
                <a:solidFill>
                  <a:srgbClr val="938953"/>
                </a:solidFill>
                <a:latin typeface="Arial"/>
                <a:cs typeface="Arial"/>
                <a:hlinkClick r:id="rId14"/>
              </a:rPr>
              <a:t>Corporation</a:t>
            </a:r>
            <a:r>
              <a:rPr dirty="0" sz="800" spc="-45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. </a:t>
            </a:r>
            <a:r>
              <a:rPr dirty="0" sz="800" spc="-5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All Rights</a:t>
            </a:r>
            <a:r>
              <a:rPr dirty="0" sz="800" spc="200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 </a:t>
            </a:r>
            <a:r>
              <a:rPr dirty="0" sz="800" spc="-5">
                <a:solidFill>
                  <a:srgbClr val="938953"/>
                </a:solidFill>
                <a:latin typeface="Konatu"/>
                <a:cs typeface="Konatu"/>
                <a:hlinkClick r:id="rId14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4089"/>
            <a:ext cx="8336280" cy="30670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40">
                <a:solidFill>
                  <a:srgbClr val="800000"/>
                </a:solidFill>
                <a:latin typeface="Arial"/>
                <a:cs typeface="Arial"/>
              </a:rPr>
              <a:t>STAGE </a:t>
            </a:r>
            <a:r>
              <a:rPr dirty="0" sz="3400" spc="5">
                <a:solidFill>
                  <a:srgbClr val="800000"/>
                </a:solidFill>
                <a:latin typeface="Arial"/>
                <a:cs typeface="Arial"/>
              </a:rPr>
              <a:t>02 –</a:t>
            </a:r>
            <a:r>
              <a:rPr dirty="0" sz="3400" spc="-5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800000"/>
                </a:solidFill>
                <a:latin typeface="Arial"/>
                <a:cs typeface="Arial"/>
              </a:rPr>
              <a:t>VISION</a:t>
            </a:r>
            <a:endParaRPr sz="3400">
              <a:latin typeface="Arial"/>
              <a:cs typeface="Arial"/>
            </a:endParaRPr>
          </a:p>
          <a:p>
            <a:pPr algn="just" marL="40005" marR="5080">
              <a:lnSpc>
                <a:spcPct val="150100"/>
              </a:lnSpc>
              <a:spcBef>
                <a:spcPts val="1120"/>
              </a:spcBef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200" spc="-5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firm’s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 vision</a:t>
            </a:r>
            <a:r>
              <a:rPr dirty="0" sz="12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shaped</a:t>
            </a:r>
            <a:r>
              <a:rPr dirty="0" sz="12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 its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core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r>
              <a:rPr dirty="0" sz="12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ideally</a:t>
            </a:r>
            <a:r>
              <a:rPr dirty="0" sz="12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articulated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embodied</a:t>
            </a:r>
            <a:r>
              <a:rPr dirty="0" sz="12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 its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leader.</a:t>
            </a:r>
            <a:r>
              <a:rPr dirty="0" sz="1200" spc="2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All</a:t>
            </a:r>
            <a:r>
              <a:rPr dirty="0" sz="12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functions</a:t>
            </a:r>
            <a:r>
              <a:rPr dirty="0" sz="12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within</a:t>
            </a:r>
            <a:r>
              <a:rPr dirty="0" sz="12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firm 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are optimized for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achieving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vision.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represents a preferred future destination, and the strategy you develop </a:t>
            </a:r>
            <a:r>
              <a:rPr dirty="0" sz="1200" spc="45">
                <a:solidFill>
                  <a:srgbClr val="800000"/>
                </a:solidFill>
                <a:latin typeface="Arial"/>
                <a:cs typeface="Arial"/>
              </a:rPr>
              <a:t>is 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map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help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get you</a:t>
            </a:r>
            <a:r>
              <a:rPr dirty="0" sz="12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algn="just" marL="40005">
              <a:lnSpc>
                <a:spcPct val="100000"/>
              </a:lnSpc>
            </a:pP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Some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fundamental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truths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about</a:t>
            </a:r>
            <a:r>
              <a:rPr dirty="0" sz="12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579755" indent="-36068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79755" algn="l"/>
                <a:tab pos="580390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firm’s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leader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owns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 casts the</a:t>
            </a:r>
            <a:r>
              <a:rPr dirty="0" sz="1200" spc="-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vision.</a:t>
            </a:r>
            <a:endParaRPr sz="1200">
              <a:latin typeface="Arial"/>
              <a:cs typeface="Arial"/>
            </a:endParaRPr>
          </a:p>
          <a:p>
            <a:pPr marL="579755" indent="-36068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579755" algn="l"/>
                <a:tab pos="580390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Vision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just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set of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words, but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actions that support</a:t>
            </a:r>
            <a:r>
              <a:rPr dirty="0" sz="1200" spc="-19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579755" indent="-36068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579755" algn="l"/>
                <a:tab pos="580390" algn="l"/>
              </a:tabLst>
            </a:pP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Without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 meaningful,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well-articulated</a:t>
            </a:r>
            <a:r>
              <a:rPr dirty="0" sz="1200" spc="-9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vision,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firm</a:t>
            </a:r>
            <a:r>
              <a:rPr dirty="0" sz="12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cannot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achieve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its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greatest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success.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9925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361899"/>
            <a:ext cx="9925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77137"/>
            <a:ext cx="8505825" cy="3340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STEP 1 – What </a:t>
            </a:r>
            <a:r>
              <a:rPr dirty="0" sz="3200">
                <a:solidFill>
                  <a:srgbClr val="800000"/>
                </a:solidFill>
                <a:latin typeface="Arial"/>
                <a:cs typeface="Arial"/>
              </a:rPr>
              <a:t>Business </a:t>
            </a: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dirty="0" sz="3200" spc="-20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dirty="0" sz="3200" spc="-5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in?</a:t>
            </a:r>
            <a:endParaRPr sz="32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65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How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firm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positioned?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example, 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when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asked 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what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business Harley Davidson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is in,</a:t>
            </a:r>
            <a:r>
              <a:rPr dirty="0" sz="1400" spc="2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most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people respond, “motorcycles”.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Harley Davidson executive,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however,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gave this</a:t>
            </a:r>
            <a:r>
              <a:rPr dirty="0" sz="1400" spc="3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answer: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2628900" marR="1714500" indent="-811530">
              <a:lnSpc>
                <a:spcPts val="1320"/>
              </a:lnSpc>
              <a:spcBef>
                <a:spcPts val="5"/>
              </a:spcBef>
            </a:pPr>
            <a:r>
              <a:rPr dirty="0" sz="1150" spc="35" i="1">
                <a:solidFill>
                  <a:srgbClr val="800000"/>
                </a:solidFill>
                <a:latin typeface="Arial"/>
                <a:cs typeface="Arial"/>
              </a:rPr>
              <a:t>“</a:t>
            </a:r>
            <a:r>
              <a:rPr dirty="0" sz="1100" spc="35" i="1">
                <a:solidFill>
                  <a:srgbClr val="800000"/>
                </a:solidFill>
                <a:latin typeface="Arial"/>
                <a:cs typeface="Arial"/>
              </a:rPr>
              <a:t>What</a:t>
            </a:r>
            <a:r>
              <a:rPr dirty="0" sz="1100" spc="-6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5" i="1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sell</a:t>
            </a:r>
            <a:r>
              <a:rPr dirty="0" sz="1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dirty="0" sz="1100" spc="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1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ability</a:t>
            </a:r>
            <a:r>
              <a:rPr dirty="0" sz="11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dirty="0" sz="11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a 43-year-old</a:t>
            </a:r>
            <a:r>
              <a:rPr dirty="0" sz="1100" spc="-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accountant</a:t>
            </a:r>
            <a:r>
              <a:rPr dirty="0" sz="1100" spc="-8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11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dress</a:t>
            </a:r>
            <a:r>
              <a:rPr dirty="0" sz="1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 black</a:t>
            </a:r>
            <a:r>
              <a:rPr dirty="0" sz="11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leather, 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ride</a:t>
            </a:r>
            <a:r>
              <a:rPr dirty="0" sz="11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through</a:t>
            </a:r>
            <a:r>
              <a:rPr dirty="0" sz="1100" spc="-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small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5" i="1">
                <a:solidFill>
                  <a:srgbClr val="800000"/>
                </a:solidFill>
                <a:latin typeface="Arial"/>
                <a:cs typeface="Arial"/>
              </a:rPr>
              <a:t>towns</a:t>
            </a:r>
            <a:r>
              <a:rPr dirty="0" sz="1100" spc="-6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5" i="1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100" spc="-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dirty="0" sz="11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people</a:t>
            </a:r>
            <a:r>
              <a:rPr dirty="0" sz="1100" spc="-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11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 i="1">
                <a:solidFill>
                  <a:srgbClr val="800000"/>
                </a:solidFill>
                <a:latin typeface="Arial"/>
                <a:cs typeface="Arial"/>
              </a:rPr>
              <a:t>afraid</a:t>
            </a:r>
            <a:r>
              <a:rPr dirty="0" sz="11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1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40" i="1">
                <a:solidFill>
                  <a:srgbClr val="800000"/>
                </a:solidFill>
                <a:latin typeface="Arial"/>
                <a:cs typeface="Arial"/>
              </a:rPr>
              <a:t>him.</a:t>
            </a:r>
            <a:r>
              <a:rPr dirty="0" sz="1150" spc="40" i="1">
                <a:solidFill>
                  <a:srgbClr val="800000"/>
                </a:solidFill>
                <a:latin typeface="Arial"/>
                <a:cs typeface="Arial"/>
              </a:rPr>
              <a:t>”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algn="just" marL="295910" marR="5080" indent="-271780">
              <a:lnSpc>
                <a:spcPct val="160800"/>
              </a:lnSpc>
              <a:buFont typeface="Wingdings"/>
              <a:buChar char=""/>
              <a:tabLst>
                <a:tab pos="296545" algn="l"/>
              </a:tabLst>
            </a:pP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Resist the temptation of providing the 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“easy”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answer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this question. Focus on the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answer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that positions 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company uniquely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based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its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core competencies (Step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4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of this Stage)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reveals the value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your 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firm provides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to its</a:t>
            </a:r>
            <a:r>
              <a:rPr dirty="0" sz="1400" spc="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9111" y="2767583"/>
            <a:ext cx="2966085" cy="1643380"/>
            <a:chOff x="5849111" y="2767583"/>
            <a:chExt cx="2966085" cy="1643380"/>
          </a:xfrm>
        </p:grpSpPr>
        <p:sp>
          <p:nvSpPr>
            <p:cNvPr id="3" name="object 3"/>
            <p:cNvSpPr/>
            <p:nvPr/>
          </p:nvSpPr>
          <p:spPr>
            <a:xfrm>
              <a:off x="5849111" y="2767583"/>
              <a:ext cx="2965704" cy="164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43599" y="2809493"/>
              <a:ext cx="2837561" cy="1514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38773" y="2804731"/>
              <a:ext cx="2847340" cy="1524635"/>
            </a:xfrm>
            <a:custGeom>
              <a:avLst/>
              <a:gdLst/>
              <a:ahLst/>
              <a:cxnLst/>
              <a:rect l="l" t="t" r="r" b="b"/>
              <a:pathLst>
                <a:path w="2847340" h="1524635">
                  <a:moveTo>
                    <a:pt x="0" y="1524381"/>
                  </a:moveTo>
                  <a:lnTo>
                    <a:pt x="2847085" y="1524381"/>
                  </a:lnTo>
                  <a:lnTo>
                    <a:pt x="2847085" y="0"/>
                  </a:lnTo>
                  <a:lnTo>
                    <a:pt x="0" y="0"/>
                  </a:lnTo>
                  <a:lnTo>
                    <a:pt x="0" y="1524381"/>
                  </a:lnTo>
                  <a:close/>
                </a:path>
              </a:pathLst>
            </a:custGeom>
            <a:ln w="9524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7340" y="1377137"/>
            <a:ext cx="8264525" cy="1795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STEP 2 – Marketing Implications of the</a:t>
            </a:r>
            <a:r>
              <a:rPr dirty="0" sz="32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800000"/>
                </a:solidFill>
                <a:latin typeface="Arial"/>
                <a:cs typeface="Arial"/>
              </a:rPr>
              <a:t>Vision</a:t>
            </a:r>
            <a:endParaRPr sz="32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65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use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Vision Statement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Worksheet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summarize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your 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company’s</a:t>
            </a:r>
            <a:r>
              <a:rPr dirty="0" sz="1400" spc="1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vision. Consider the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vision to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understand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its implications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marketing</a:t>
            </a:r>
            <a:r>
              <a:rPr dirty="0" sz="1400" spc="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strategy.</a:t>
            </a:r>
            <a:endParaRPr sz="1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94"/>
              </a:spcBef>
            </a:pP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complete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this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step,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determine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how to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answer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following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in light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your</a:t>
            </a:r>
            <a:r>
              <a:rPr dirty="0" sz="1200" spc="-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276" y="3341288"/>
            <a:ext cx="4100195" cy="9404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15">
                <a:solidFill>
                  <a:srgbClr val="800000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business are you</a:t>
            </a:r>
            <a:r>
              <a:rPr dirty="0" sz="1200" spc="-204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in?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15">
                <a:solidFill>
                  <a:srgbClr val="800000"/>
                </a:solidFill>
                <a:latin typeface="Arial"/>
                <a:cs typeface="Arial"/>
              </a:rPr>
              <a:t>What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markets does our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direct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us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1200" spc="-229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serve?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15">
                <a:solidFill>
                  <a:srgbClr val="800000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opportunities exist within these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dirty="0" sz="1200" spc="-2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uniquely qualified to</a:t>
            </a:r>
            <a:r>
              <a:rPr dirty="0" sz="1200" spc="-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exploit?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361899"/>
            <a:ext cx="9925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73695" y="3683101"/>
            <a:ext cx="1446530" cy="386080"/>
            <a:chOff x="7473695" y="3683101"/>
            <a:chExt cx="1446530" cy="386080"/>
          </a:xfrm>
        </p:grpSpPr>
        <p:sp>
          <p:nvSpPr>
            <p:cNvPr id="13" name="object 13"/>
            <p:cNvSpPr/>
            <p:nvPr/>
          </p:nvSpPr>
          <p:spPr>
            <a:xfrm>
              <a:off x="7473695" y="3697223"/>
              <a:ext cx="1389888" cy="371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35544" y="3687864"/>
              <a:ext cx="1379855" cy="321945"/>
            </a:xfrm>
            <a:custGeom>
              <a:avLst/>
              <a:gdLst/>
              <a:ahLst/>
              <a:cxnLst/>
              <a:rect l="l" t="t" r="r" b="b"/>
              <a:pathLst>
                <a:path w="1379854" h="321945">
                  <a:moveTo>
                    <a:pt x="1379854" y="0"/>
                  </a:moveTo>
                  <a:lnTo>
                    <a:pt x="0" y="0"/>
                  </a:lnTo>
                  <a:lnTo>
                    <a:pt x="0" y="321386"/>
                  </a:lnTo>
                  <a:lnTo>
                    <a:pt x="1379854" y="321386"/>
                  </a:lnTo>
                  <a:lnTo>
                    <a:pt x="1379854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35544" y="3687864"/>
              <a:ext cx="1379855" cy="321945"/>
            </a:xfrm>
            <a:custGeom>
              <a:avLst/>
              <a:gdLst/>
              <a:ahLst/>
              <a:cxnLst/>
              <a:rect l="l" t="t" r="r" b="b"/>
              <a:pathLst>
                <a:path w="1379854" h="321945">
                  <a:moveTo>
                    <a:pt x="0" y="321386"/>
                  </a:moveTo>
                  <a:lnTo>
                    <a:pt x="1379854" y="321386"/>
                  </a:lnTo>
                  <a:lnTo>
                    <a:pt x="1379854" y="0"/>
                  </a:lnTo>
                  <a:lnTo>
                    <a:pt x="0" y="0"/>
                  </a:lnTo>
                  <a:lnTo>
                    <a:pt x="0" y="32138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40307" y="3692626"/>
            <a:ext cx="1240790" cy="312420"/>
          </a:xfrm>
          <a:prstGeom prst="rect">
            <a:avLst/>
          </a:prstGeom>
          <a:solidFill>
            <a:srgbClr val="974707"/>
          </a:solidFill>
        </p:spPr>
        <p:txBody>
          <a:bodyPr wrap="square" lIns="0" tIns="47625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37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96528" y="4017264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2444" y="4509617"/>
            <a:ext cx="77609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dirty="0" sz="11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example,</a:t>
            </a:r>
            <a:r>
              <a:rPr dirty="0" sz="11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800000"/>
                </a:solidFill>
                <a:latin typeface="Arial"/>
                <a:cs typeface="Arial"/>
              </a:rPr>
              <a:t>Zappos</a:t>
            </a:r>
            <a:r>
              <a:rPr dirty="0" sz="1100" spc="-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CEO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Tony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Hsieh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 speaks</a:t>
            </a:r>
            <a:r>
              <a:rPr dirty="0" sz="11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800000"/>
                </a:solidFill>
                <a:latin typeface="Arial"/>
                <a:cs typeface="Arial"/>
              </a:rPr>
              <a:t>about</a:t>
            </a:r>
            <a:r>
              <a:rPr dirty="0" sz="1100" spc="-5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his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vision</a:t>
            </a:r>
            <a:r>
              <a:rPr dirty="0" sz="1100" spc="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dirty="0" sz="11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service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 quality</a:t>
            </a:r>
            <a:r>
              <a:rPr dirty="0" sz="11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excellence</a:t>
            </a:r>
            <a:r>
              <a:rPr dirty="0" sz="11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when</a:t>
            </a:r>
            <a:r>
              <a:rPr dirty="0" sz="11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he says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“customer</a:t>
            </a:r>
            <a:r>
              <a:rPr dirty="0" sz="11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service 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shouldn’t</a:t>
            </a:r>
            <a:r>
              <a:rPr dirty="0" sz="11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just</a:t>
            </a:r>
            <a:r>
              <a:rPr dirty="0" sz="11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department,</a:t>
            </a:r>
            <a:r>
              <a:rPr dirty="0" sz="1100" spc="-8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dirty="0" sz="11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should</a:t>
            </a:r>
            <a:r>
              <a:rPr dirty="0" sz="11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0000"/>
                </a:solidFill>
                <a:latin typeface="Arial"/>
                <a:cs typeface="Arial"/>
              </a:rPr>
              <a:t>whole</a:t>
            </a:r>
            <a:r>
              <a:rPr dirty="0" sz="11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800000"/>
                </a:solidFill>
                <a:latin typeface="Arial"/>
                <a:cs typeface="Arial"/>
              </a:rPr>
              <a:t>company.”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8735" y="3201034"/>
            <a:ext cx="2864485" cy="1544955"/>
            <a:chOff x="5888735" y="3201034"/>
            <a:chExt cx="2864485" cy="1544955"/>
          </a:xfrm>
        </p:grpSpPr>
        <p:sp>
          <p:nvSpPr>
            <p:cNvPr id="3" name="object 3"/>
            <p:cNvSpPr/>
            <p:nvPr/>
          </p:nvSpPr>
          <p:spPr>
            <a:xfrm>
              <a:off x="5888735" y="3227831"/>
              <a:ext cx="2825495" cy="1517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43599" y="3210559"/>
              <a:ext cx="2799842" cy="14947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38773" y="3205797"/>
              <a:ext cx="2809875" cy="1504315"/>
            </a:xfrm>
            <a:custGeom>
              <a:avLst/>
              <a:gdLst/>
              <a:ahLst/>
              <a:cxnLst/>
              <a:rect l="l" t="t" r="r" b="b"/>
              <a:pathLst>
                <a:path w="2809875" h="1504314">
                  <a:moveTo>
                    <a:pt x="0" y="1504314"/>
                  </a:moveTo>
                  <a:lnTo>
                    <a:pt x="2809367" y="1504314"/>
                  </a:lnTo>
                  <a:lnTo>
                    <a:pt x="2809367" y="0"/>
                  </a:lnTo>
                  <a:lnTo>
                    <a:pt x="0" y="0"/>
                  </a:lnTo>
                  <a:lnTo>
                    <a:pt x="0" y="1504314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361899"/>
            <a:ext cx="9925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377137"/>
            <a:ext cx="8365490" cy="2219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STEP 3 – Marketing Alignment </a:t>
            </a:r>
            <a:r>
              <a:rPr dirty="0" sz="3200" spc="-1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dirty="0" sz="3200" spc="-229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800000"/>
                </a:solidFill>
                <a:latin typeface="Arial"/>
                <a:cs typeface="Arial"/>
              </a:rPr>
              <a:t>Business</a:t>
            </a:r>
            <a:endParaRPr sz="3200">
              <a:latin typeface="Arial"/>
              <a:cs typeface="Arial"/>
            </a:endParaRPr>
          </a:p>
          <a:p>
            <a:pPr marL="295910" marR="5080" indent="-271780">
              <a:lnSpc>
                <a:spcPct val="160900"/>
              </a:lnSpc>
              <a:spcBef>
                <a:spcPts val="6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Marketing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Business Alignment </a:t>
            </a:r>
            <a:r>
              <a:rPr dirty="0" u="sng" sz="14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Tool</a:t>
            </a:r>
            <a:r>
              <a:rPr dirty="0" sz="1400" spc="-45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assess the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marketing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organization’s 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alignment with the business.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Focus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on improving alignment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between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and the business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areas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indicated of the</a:t>
            </a:r>
            <a:r>
              <a:rPr dirty="0" sz="1400" spc="1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assessment.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Firms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 that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culturally</a:t>
            </a:r>
            <a:r>
              <a:rPr dirty="0" sz="1200" spc="-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embraced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their</a:t>
            </a:r>
            <a:r>
              <a:rPr dirty="0" sz="12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typically</a:t>
            </a:r>
            <a:r>
              <a:rPr dirty="0" sz="1200" spc="-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great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business</a:t>
            </a:r>
            <a:r>
              <a:rPr dirty="0" sz="1200" spc="-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unit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alignment.</a:t>
            </a:r>
            <a:r>
              <a:rPr dirty="0" sz="12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800000"/>
                </a:solidFill>
                <a:latin typeface="Arial"/>
                <a:cs typeface="Arial"/>
              </a:rPr>
              <a:t>What</a:t>
            </a:r>
            <a:r>
              <a:rPr dirty="0" sz="1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12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assessment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 will</a:t>
            </a:r>
            <a:r>
              <a:rPr dirty="0" sz="12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tell</a:t>
            </a:r>
            <a:r>
              <a:rPr dirty="0" sz="12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you: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276" y="3765570"/>
            <a:ext cx="4612005" cy="11690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If alignment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between marketing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 the business </a:t>
            </a:r>
            <a:r>
              <a:rPr dirty="0" sz="1200" spc="1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effective,</a:t>
            </a:r>
            <a:r>
              <a:rPr dirty="0" sz="1200" spc="-2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culture will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facilitate</a:t>
            </a:r>
            <a:r>
              <a:rPr dirty="0" sz="1200" spc="-254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 success of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your marketing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strategy.</a:t>
            </a:r>
            <a:endParaRPr sz="1200">
              <a:latin typeface="Arial"/>
              <a:cs typeface="Arial"/>
            </a:endParaRPr>
          </a:p>
          <a:p>
            <a:pPr marL="241300" marR="46355" indent="-228600">
              <a:lnSpc>
                <a:spcPct val="125000"/>
              </a:lnSpc>
              <a:spcBef>
                <a:spcPts val="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marketing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 the business are misaligned, cultural barriers  will impair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marketing’s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ability to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execute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marketing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strategy,</a:t>
            </a:r>
            <a:r>
              <a:rPr dirty="0" sz="1200" spc="-204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no 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matter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how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brilliant </a:t>
            </a:r>
            <a:r>
              <a:rPr dirty="0" sz="1200" spc="1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dirty="0" sz="1200" spc="-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is.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07223" y="4058792"/>
            <a:ext cx="1337310" cy="415925"/>
            <a:chOff x="7507223" y="4058792"/>
            <a:chExt cx="1337310" cy="415925"/>
          </a:xfrm>
        </p:grpSpPr>
        <p:sp>
          <p:nvSpPr>
            <p:cNvPr id="13" name="object 13"/>
            <p:cNvSpPr/>
            <p:nvPr/>
          </p:nvSpPr>
          <p:spPr>
            <a:xfrm>
              <a:off x="8720327" y="4364735"/>
              <a:ext cx="121920" cy="1097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07223" y="4096511"/>
              <a:ext cx="1258824" cy="3078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3799" y="406355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43799" y="406355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543800" y="4063555"/>
            <a:ext cx="1204595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5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3911" y="3358895"/>
            <a:ext cx="2901315" cy="1584960"/>
            <a:chOff x="6153911" y="3358895"/>
            <a:chExt cx="2901315" cy="1584960"/>
          </a:xfrm>
        </p:grpSpPr>
        <p:sp>
          <p:nvSpPr>
            <p:cNvPr id="3" name="object 3"/>
            <p:cNvSpPr/>
            <p:nvPr/>
          </p:nvSpPr>
          <p:spPr>
            <a:xfrm>
              <a:off x="6153911" y="3358895"/>
              <a:ext cx="2849880" cy="1584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48399" y="3400678"/>
              <a:ext cx="2721736" cy="1457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43573" y="3395916"/>
              <a:ext cx="2731770" cy="1466850"/>
            </a:xfrm>
            <a:custGeom>
              <a:avLst/>
              <a:gdLst/>
              <a:ahLst/>
              <a:cxnLst/>
              <a:rect l="l" t="t" r="r" b="b"/>
              <a:pathLst>
                <a:path w="2731770" h="1466850">
                  <a:moveTo>
                    <a:pt x="0" y="1466596"/>
                  </a:moveTo>
                  <a:lnTo>
                    <a:pt x="2731262" y="1466596"/>
                  </a:lnTo>
                  <a:lnTo>
                    <a:pt x="2731262" y="0"/>
                  </a:lnTo>
                  <a:lnTo>
                    <a:pt x="0" y="0"/>
                  </a:lnTo>
                  <a:lnTo>
                    <a:pt x="0" y="1466596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93151" y="4203191"/>
              <a:ext cx="1307592" cy="356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4873" y="419417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4873" y="419417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79500" y="3301573"/>
            <a:ext cx="2717165" cy="13982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Strategic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Planning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dirty="0" sz="1200" spc="-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Governance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Customer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dirty="0" sz="1200" spc="-9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Demand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Generation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r>
              <a:rPr dirty="0" sz="12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Measurement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Market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Intelligence &amp;</a:t>
            </a:r>
            <a:r>
              <a:rPr dirty="0" sz="1200" spc="-8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Research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361899"/>
            <a:ext cx="9925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665" y="3255853"/>
            <a:ext cx="2119630" cy="13982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Organizational</a:t>
            </a:r>
            <a:r>
              <a:rPr dirty="0" sz="1200" spc="-114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Development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Human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 Resources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Systems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dirty="0" sz="1200" spc="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Technology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dirty="0" sz="12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Development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1377137"/>
            <a:ext cx="7880350" cy="176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STEP 4 – Identify Core</a:t>
            </a:r>
            <a:r>
              <a:rPr dirty="0" sz="32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Competencies</a:t>
            </a:r>
            <a:endParaRPr sz="32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65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Core Competencies Assessment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identify 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firm’s core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00000"/>
                </a:solidFill>
                <a:latin typeface="Arial"/>
                <a:cs typeface="Arial"/>
              </a:rPr>
              <a:t>competencies.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215"/>
              </a:spcBef>
            </a:pP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Core values shape your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firm’s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vision.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Pursuit of the 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vision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creates core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competencies.</a:t>
            </a:r>
            <a:endParaRPr sz="12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725"/>
              </a:spcBef>
            </a:pP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12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assessment</a:t>
            </a:r>
            <a:r>
              <a:rPr dirty="0" sz="1200" spc="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dirty="0" sz="12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you</a:t>
            </a:r>
            <a:r>
              <a:rPr dirty="0" sz="1200" spc="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review</a:t>
            </a:r>
            <a:r>
              <a:rPr dirty="0" sz="1200" spc="-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rate</a:t>
            </a:r>
            <a:r>
              <a:rPr dirty="0" sz="1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your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00000"/>
                </a:solidFill>
                <a:latin typeface="Arial"/>
                <a:cs typeface="Arial"/>
              </a:rPr>
              <a:t>firm’s</a:t>
            </a:r>
            <a:r>
              <a:rPr dirty="0" sz="1200" spc="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competencies</a:t>
            </a:r>
            <a:r>
              <a:rPr dirty="0" sz="12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areas</a:t>
            </a:r>
            <a:r>
              <a:rPr dirty="0" sz="12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of: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9636" y="4198937"/>
            <a:ext cx="121094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5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30640" y="4492752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7137"/>
            <a:ext cx="8336915" cy="273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5">
                <a:solidFill>
                  <a:srgbClr val="403052"/>
                </a:solidFill>
                <a:latin typeface="Arial"/>
                <a:cs typeface="Arial"/>
              </a:rPr>
              <a:t>STAGE </a:t>
            </a:r>
            <a:r>
              <a:rPr dirty="0" sz="3200" spc="-5">
                <a:solidFill>
                  <a:srgbClr val="403052"/>
                </a:solidFill>
                <a:latin typeface="Arial"/>
                <a:cs typeface="Arial"/>
              </a:rPr>
              <a:t>03 – ASSESS CURRENT</a:t>
            </a:r>
            <a:r>
              <a:rPr dirty="0" sz="3200" spc="-9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200" spc="-35">
                <a:solidFill>
                  <a:srgbClr val="403052"/>
                </a:solidFill>
                <a:latin typeface="Arial"/>
                <a:cs typeface="Arial"/>
              </a:rPr>
              <a:t>SITUATION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This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stage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is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diagnostic</a:t>
            </a:r>
            <a:r>
              <a:rPr dirty="0" sz="1400" spc="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and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involves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detailed</a:t>
            </a:r>
            <a:r>
              <a:rPr dirty="0" sz="1400" spc="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research</a:t>
            </a:r>
            <a:r>
              <a:rPr dirty="0" sz="1400" spc="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and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analysis,</a:t>
            </a:r>
            <a:r>
              <a:rPr dirty="0" sz="1400" spc="9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during</a:t>
            </a:r>
            <a:r>
              <a:rPr dirty="0" sz="1400" spc="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which</a:t>
            </a:r>
            <a:r>
              <a:rPr dirty="0" sz="1400" spc="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</a:t>
            </a:r>
            <a:r>
              <a:rPr dirty="0" sz="1400" spc="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will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consider: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4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company</a:t>
            </a:r>
            <a:endParaRPr sz="140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spcBef>
                <a:spcPts val="844"/>
              </a:spcBef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4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brand</a:t>
            </a:r>
            <a:endParaRPr sz="140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4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4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industry</a:t>
            </a:r>
            <a:endParaRPr sz="140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spcBef>
                <a:spcPts val="844"/>
              </a:spcBef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4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competitors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1377137"/>
            <a:ext cx="7713980" cy="227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1 –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Current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Company</a:t>
            </a:r>
            <a:r>
              <a:rPr dirty="0" sz="3000" spc="-18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Status</a:t>
            </a:r>
            <a:endParaRPr sz="3000">
              <a:latin typeface="Arial"/>
              <a:cs typeface="Arial"/>
            </a:endParaRPr>
          </a:p>
          <a:p>
            <a:pPr marL="295910" marR="5080" indent="-271780">
              <a:lnSpc>
                <a:spcPct val="161500"/>
              </a:lnSpc>
              <a:spcBef>
                <a:spcPts val="80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 Use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our</a:t>
            </a:r>
            <a:r>
              <a:rPr dirty="0" sz="1400" spc="-1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Business Strategy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Metrics Dashboard</a:t>
            </a:r>
            <a:r>
              <a:rPr dirty="0" sz="1400" spc="-1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develop, track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and </a:t>
            </a:r>
            <a:r>
              <a:rPr dirty="0" sz="1400" spc="-20">
                <a:solidFill>
                  <a:srgbClr val="403052"/>
                </a:solidFill>
                <a:latin typeface="Arial"/>
                <a:cs typeface="Arial"/>
              </a:rPr>
              <a:t>analyze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key 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performance metrics for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1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firm.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Choose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metrics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that have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meaning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for your 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company,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not</a:t>
            </a:r>
            <a:r>
              <a:rPr dirty="0" sz="1200" spc="-9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just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marketing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function.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Some 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examples</a:t>
            </a:r>
            <a:r>
              <a:rPr dirty="0" sz="1200" spc="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28" y="3829322"/>
            <a:ext cx="1050925" cy="6388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Growth</a:t>
            </a:r>
            <a:r>
              <a:rPr dirty="0" sz="12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rate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Profit/loss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636" y="4629099"/>
            <a:ext cx="77425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Review</a:t>
            </a:r>
            <a:r>
              <a:rPr dirty="0" sz="1100" spc="5">
                <a:solidFill>
                  <a:srgbClr val="403052"/>
                </a:solidFill>
                <a:latin typeface="Arial"/>
                <a:cs typeface="Arial"/>
              </a:rPr>
              <a:t> enough</a:t>
            </a:r>
            <a:r>
              <a:rPr dirty="0" sz="1100" spc="-8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data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determine</a:t>
            </a:r>
            <a:r>
              <a:rPr dirty="0" sz="1100" spc="-5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trends</a:t>
            </a:r>
            <a:r>
              <a:rPr dirty="0" sz="1100" spc="-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403052"/>
                </a:solidFill>
                <a:latin typeface="Arial"/>
                <a:cs typeface="Arial"/>
              </a:rPr>
              <a:t>for</a:t>
            </a:r>
            <a:r>
              <a:rPr dirty="0" sz="11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each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03052"/>
                </a:solidFill>
                <a:latin typeface="Arial"/>
                <a:cs typeface="Arial"/>
              </a:rPr>
              <a:t>metric.</a:t>
            </a:r>
            <a:r>
              <a:rPr dirty="0" sz="1100" spc="28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403052"/>
                </a:solidFill>
                <a:latin typeface="Arial"/>
                <a:cs typeface="Arial"/>
              </a:rPr>
              <a:t>Which</a:t>
            </a:r>
            <a:r>
              <a:rPr dirty="0" sz="1100" spc="-6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trends</a:t>
            </a:r>
            <a:r>
              <a:rPr dirty="0" sz="11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403052"/>
                </a:solidFill>
                <a:latin typeface="Arial"/>
                <a:cs typeface="Arial"/>
              </a:rPr>
              <a:t>does</a:t>
            </a:r>
            <a:r>
              <a:rPr dirty="0" sz="1100" spc="-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1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marketing</a:t>
            </a:r>
            <a:r>
              <a:rPr dirty="0" sz="1100" spc="-5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strategy</a:t>
            </a:r>
            <a:r>
              <a:rPr dirty="0" sz="11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403052"/>
                </a:solidFill>
                <a:latin typeface="Arial"/>
                <a:cs typeface="Arial"/>
              </a:rPr>
              <a:t>need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help</a:t>
            </a:r>
            <a:r>
              <a:rPr dirty="0" sz="1100" spc="-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or</a:t>
            </a:r>
            <a:r>
              <a:rPr dirty="0" sz="11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exploit?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2558" y="3851268"/>
            <a:ext cx="1824355" cy="6362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Cost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per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sale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Revenue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per</a:t>
            </a:r>
            <a:r>
              <a:rPr dirty="0" sz="1200" spc="-114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employee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Headcount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88735" y="2867088"/>
            <a:ext cx="2802890" cy="1437005"/>
            <a:chOff x="5888735" y="2867088"/>
            <a:chExt cx="2802890" cy="1437005"/>
          </a:xfrm>
        </p:grpSpPr>
        <p:sp>
          <p:nvSpPr>
            <p:cNvPr id="11" name="object 11"/>
            <p:cNvSpPr/>
            <p:nvPr/>
          </p:nvSpPr>
          <p:spPr>
            <a:xfrm>
              <a:off x="5888735" y="2892551"/>
              <a:ext cx="2642616" cy="1411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43599" y="2876613"/>
              <a:ext cx="2616200" cy="1385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38773" y="2871850"/>
              <a:ext cx="2625725" cy="1395730"/>
            </a:xfrm>
            <a:custGeom>
              <a:avLst/>
              <a:gdLst/>
              <a:ahLst/>
              <a:cxnLst/>
              <a:rect l="l" t="t" r="r" b="b"/>
              <a:pathLst>
                <a:path w="2625725" h="1395729">
                  <a:moveTo>
                    <a:pt x="0" y="1395349"/>
                  </a:moveTo>
                  <a:lnTo>
                    <a:pt x="2625725" y="1395349"/>
                  </a:lnTo>
                  <a:lnTo>
                    <a:pt x="2625725" y="0"/>
                  </a:lnTo>
                  <a:lnTo>
                    <a:pt x="0" y="0"/>
                  </a:lnTo>
                  <a:lnTo>
                    <a:pt x="0" y="1395349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67927" y="4044695"/>
              <a:ext cx="121920" cy="1097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54823" y="3776471"/>
              <a:ext cx="1258824" cy="307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91399" y="374332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91399" y="374332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391400" y="3743325"/>
            <a:ext cx="1173480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7137"/>
            <a:ext cx="8239125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2 – Company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Strengths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&amp;</a:t>
            </a:r>
            <a:r>
              <a:rPr dirty="0" sz="3000" spc="-19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Weaknesses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8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SWOT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Analysis 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Template</a:t>
            </a:r>
            <a:r>
              <a:rPr dirty="0" sz="1400" spc="-2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assess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firm’s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internal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strengths,</a:t>
            </a:r>
            <a:r>
              <a:rPr dirty="0" sz="1400" spc="3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weaknesses,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opportunities and</a:t>
            </a:r>
            <a:r>
              <a:rPr dirty="0" sz="1400" spc="7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threats.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636" y="3015233"/>
            <a:ext cx="41421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An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effective </a:t>
            </a: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SWOT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analysis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has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 following</a:t>
            </a:r>
            <a:r>
              <a:rPr dirty="0" sz="1200" spc="-254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characteristics: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31" y="3307705"/>
            <a:ext cx="6552565" cy="15144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713740" indent="-17145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714375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It </a:t>
            </a: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is</a:t>
            </a:r>
            <a:r>
              <a:rPr dirty="0" sz="12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honest</a:t>
            </a:r>
            <a:endParaRPr sz="1200">
              <a:latin typeface="Arial"/>
              <a:cs typeface="Arial"/>
            </a:endParaRPr>
          </a:p>
          <a:p>
            <a:pPr marL="713740" indent="-17145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14375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It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broad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in</a:t>
            </a:r>
            <a:r>
              <a:rPr dirty="0" sz="1200" spc="-10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focus</a:t>
            </a:r>
            <a:endParaRPr sz="1200">
              <a:latin typeface="Arial"/>
              <a:cs typeface="Arial"/>
            </a:endParaRPr>
          </a:p>
          <a:p>
            <a:pPr marL="713740" indent="-17145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714375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It considers multiple 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time</a:t>
            </a:r>
            <a:r>
              <a:rPr dirty="0" sz="1200" spc="-1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horizons</a:t>
            </a:r>
            <a:endParaRPr sz="1200">
              <a:latin typeface="Arial"/>
              <a:cs typeface="Arial"/>
            </a:endParaRPr>
          </a:p>
          <a:p>
            <a:pPr marL="713740" indent="-17145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714375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It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is</a:t>
            </a:r>
            <a:r>
              <a:rPr dirty="0" sz="12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built</a:t>
            </a:r>
            <a:r>
              <a:rPr dirty="0" sz="1200" spc="-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on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 perceptions</a:t>
            </a:r>
            <a:r>
              <a:rPr dirty="0" sz="1200" spc="-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from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several</a:t>
            </a:r>
            <a:r>
              <a:rPr dirty="0" sz="12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individuals</a:t>
            </a:r>
            <a:r>
              <a:rPr dirty="0" sz="1200" spc="-7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or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groups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in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 firm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283845" algn="l"/>
                <a:tab pos="284480" algn="l"/>
              </a:tabLst>
            </a:pP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Additional</a:t>
            </a:r>
            <a:r>
              <a:rPr dirty="0" sz="11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Resource</a:t>
            </a:r>
            <a:r>
              <a:rPr dirty="0" sz="1100" spc="-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– The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GAP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Analysis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Tool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100" spc="-10">
                <a:solidFill>
                  <a:srgbClr val="403052"/>
                </a:solidFill>
                <a:latin typeface="Arial"/>
                <a:cs typeface="Arial"/>
              </a:rPr>
              <a:t>will</a:t>
            </a:r>
            <a:r>
              <a:rPr dirty="0" sz="1100" spc="5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lead</a:t>
            </a:r>
            <a:r>
              <a:rPr dirty="0" sz="11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you</a:t>
            </a:r>
            <a:r>
              <a:rPr dirty="0" sz="11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through</a:t>
            </a:r>
            <a:r>
              <a:rPr dirty="0" sz="11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a deeper,</a:t>
            </a:r>
            <a:r>
              <a:rPr dirty="0" sz="1100" spc="-5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functional</a:t>
            </a:r>
            <a:r>
              <a:rPr dirty="0" sz="1100" spc="-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3052"/>
                </a:solidFill>
                <a:latin typeface="Arial"/>
                <a:cs typeface="Arial"/>
              </a:rPr>
              <a:t>assessment.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18959" y="2559557"/>
            <a:ext cx="1925320" cy="1957705"/>
            <a:chOff x="6918959" y="2559557"/>
            <a:chExt cx="1925320" cy="1957705"/>
          </a:xfrm>
        </p:grpSpPr>
        <p:sp>
          <p:nvSpPr>
            <p:cNvPr id="10" name="object 10"/>
            <p:cNvSpPr/>
            <p:nvPr/>
          </p:nvSpPr>
          <p:spPr>
            <a:xfrm>
              <a:off x="6918959" y="2584703"/>
              <a:ext cx="1776983" cy="1932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73061" y="2569082"/>
              <a:ext cx="1751076" cy="1907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68235" y="2564320"/>
              <a:ext cx="1760855" cy="1917700"/>
            </a:xfrm>
            <a:custGeom>
              <a:avLst/>
              <a:gdLst/>
              <a:ahLst/>
              <a:cxnLst/>
              <a:rect l="l" t="t" r="r" b="b"/>
              <a:pathLst>
                <a:path w="1760854" h="1917700">
                  <a:moveTo>
                    <a:pt x="0" y="1917192"/>
                  </a:moveTo>
                  <a:lnTo>
                    <a:pt x="1760601" y="1917192"/>
                  </a:lnTo>
                  <a:lnTo>
                    <a:pt x="1760601" y="0"/>
                  </a:lnTo>
                  <a:lnTo>
                    <a:pt x="0" y="0"/>
                  </a:lnTo>
                  <a:lnTo>
                    <a:pt x="0" y="1917192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0327" y="3133343"/>
              <a:ext cx="121920" cy="112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07223" y="2868167"/>
              <a:ext cx="1258824" cy="3078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3799" y="2832607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43799" y="2832607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543800" y="2832607"/>
            <a:ext cx="1185545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444" y="3112134"/>
            <a:ext cx="538861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This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assessment</a:t>
            </a:r>
            <a:r>
              <a:rPr dirty="0" sz="12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will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help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later</a:t>
            </a:r>
            <a:r>
              <a:rPr dirty="0" sz="1200" spc="-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stage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of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this</a:t>
            </a:r>
            <a:r>
              <a:rPr dirty="0" sz="12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methodology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by: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363220" indent="-17399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6322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Ensuring</a:t>
            </a:r>
            <a:r>
              <a:rPr dirty="0" sz="12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there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brand</a:t>
            </a:r>
            <a:r>
              <a:rPr dirty="0" sz="1200" spc="-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plan</a:t>
            </a:r>
            <a:r>
              <a:rPr dirty="0" sz="1200" spc="-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that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integrates</a:t>
            </a:r>
            <a:r>
              <a:rPr dirty="0" sz="12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 marketing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strategy.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28" y="3926535"/>
            <a:ext cx="378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669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Leveraging</a:t>
            </a:r>
            <a:r>
              <a:rPr dirty="0" sz="1200" spc="-7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brand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effectively</a:t>
            </a:r>
            <a:r>
              <a:rPr dirty="0" sz="1200" spc="-7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throughout</a:t>
            </a:r>
            <a:r>
              <a:rPr dirty="0" sz="1200" spc="-7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firm.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0111" y="3098038"/>
            <a:ext cx="2690495" cy="1419225"/>
            <a:chOff x="6230111" y="3098038"/>
            <a:chExt cx="2690495" cy="1419225"/>
          </a:xfrm>
        </p:grpSpPr>
        <p:sp>
          <p:nvSpPr>
            <p:cNvPr id="9" name="object 9"/>
            <p:cNvSpPr/>
            <p:nvPr/>
          </p:nvSpPr>
          <p:spPr>
            <a:xfrm>
              <a:off x="6230111" y="3124200"/>
              <a:ext cx="2542032" cy="1392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85610" y="3107563"/>
              <a:ext cx="2514600" cy="1369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80784" y="3102800"/>
              <a:ext cx="2524125" cy="1379220"/>
            </a:xfrm>
            <a:custGeom>
              <a:avLst/>
              <a:gdLst/>
              <a:ahLst/>
              <a:cxnLst/>
              <a:rect l="l" t="t" r="r" b="b"/>
              <a:pathLst>
                <a:path w="2524125" h="1379220">
                  <a:moveTo>
                    <a:pt x="0" y="1378712"/>
                  </a:moveTo>
                  <a:lnTo>
                    <a:pt x="2524124" y="1378712"/>
                  </a:lnTo>
                  <a:lnTo>
                    <a:pt x="2524124" y="0"/>
                  </a:lnTo>
                  <a:lnTo>
                    <a:pt x="0" y="0"/>
                  </a:lnTo>
                  <a:lnTo>
                    <a:pt x="0" y="1378712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96527" y="4120896"/>
              <a:ext cx="121920" cy="112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83423" y="3855720"/>
              <a:ext cx="1258824" cy="3078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0000" y="3820718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0000" y="3820718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20000" y="3820718"/>
            <a:ext cx="1184910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6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377137"/>
            <a:ext cx="8531225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3 –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Current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Brand</a:t>
            </a:r>
            <a:r>
              <a:rPr dirty="0" sz="3000" spc="-1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Status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8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use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Brand Assessment </a:t>
            </a:r>
            <a:r>
              <a:rPr dirty="0" u="sng" sz="14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Tool</a:t>
            </a:r>
            <a:r>
              <a:rPr dirty="0" sz="1400" spc="-45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perform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an in-depth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analysis</a:t>
            </a:r>
            <a:r>
              <a:rPr dirty="0" sz="1400" spc="19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of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brand.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Conduct this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assessment regardless of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whether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or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not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Brand Equity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is a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strength based on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 </a:t>
            </a:r>
            <a:r>
              <a:rPr dirty="0" sz="1400" spc="10">
                <a:solidFill>
                  <a:srgbClr val="403052"/>
                </a:solidFill>
                <a:latin typeface="Arial"/>
                <a:cs typeface="Arial"/>
              </a:rPr>
              <a:t>SWOT</a:t>
            </a:r>
            <a:r>
              <a:rPr dirty="0" sz="1400" spc="40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8735" y="3248050"/>
            <a:ext cx="2879090" cy="1516380"/>
            <a:chOff x="5888735" y="3248050"/>
            <a:chExt cx="2879090" cy="1516380"/>
          </a:xfrm>
        </p:grpSpPr>
        <p:sp>
          <p:nvSpPr>
            <p:cNvPr id="3" name="object 3"/>
            <p:cNvSpPr/>
            <p:nvPr/>
          </p:nvSpPr>
          <p:spPr>
            <a:xfrm>
              <a:off x="5888735" y="3273551"/>
              <a:ext cx="2767584" cy="1490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43599" y="3257575"/>
              <a:ext cx="2743200" cy="1464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38773" y="3252812"/>
              <a:ext cx="2752725" cy="1474470"/>
            </a:xfrm>
            <a:custGeom>
              <a:avLst/>
              <a:gdLst/>
              <a:ahLst/>
              <a:cxnLst/>
              <a:rect l="l" t="t" r="r" b="b"/>
              <a:pathLst>
                <a:path w="2752725" h="1474470">
                  <a:moveTo>
                    <a:pt x="0" y="1473962"/>
                  </a:moveTo>
                  <a:lnTo>
                    <a:pt x="2752725" y="1473962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1473962"/>
                  </a:lnTo>
                  <a:close/>
                </a:path>
              </a:pathLst>
            </a:custGeom>
            <a:ln w="9524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4127" y="4413503"/>
              <a:ext cx="121920" cy="1097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31023" y="4145280"/>
              <a:ext cx="1258824" cy="3078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7599" y="4112412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7599" y="4112412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28" y="3500162"/>
            <a:ext cx="2345055" cy="10445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30">
                <a:solidFill>
                  <a:srgbClr val="403052"/>
                </a:solidFill>
                <a:latin typeface="Arial"/>
                <a:cs typeface="Arial"/>
              </a:rPr>
              <a:t>Total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customer</a:t>
            </a:r>
            <a:r>
              <a:rPr dirty="0" sz="1200" spc="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accounts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New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accounts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Key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accounts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Retention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Revenue or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profit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per</a:t>
            </a:r>
            <a:r>
              <a:rPr dirty="0" sz="1200" spc="-20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7600" y="4112412"/>
            <a:ext cx="1224280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5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6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1377137"/>
            <a:ext cx="8203565" cy="194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4 –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Current Customer</a:t>
            </a:r>
            <a:r>
              <a:rPr dirty="0" sz="3000" spc="-1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Status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8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</a:t>
            </a:r>
            <a:r>
              <a:rPr dirty="0" u="dbl" sz="1400" spc="10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Even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if</a:t>
            </a:r>
            <a:r>
              <a:rPr dirty="0" sz="140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403052"/>
                </a:solidFill>
                <a:latin typeface="Arial"/>
                <a:cs typeface="Arial"/>
              </a:rPr>
              <a:t>you</a:t>
            </a:r>
            <a:r>
              <a:rPr dirty="0" sz="1400" spc="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do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not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use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 a</a:t>
            </a:r>
            <a:r>
              <a:rPr dirty="0" sz="1400" spc="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CRM</a:t>
            </a:r>
            <a:r>
              <a:rPr dirty="0" sz="1400" spc="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system</a:t>
            </a:r>
            <a:r>
              <a:rPr dirty="0" sz="1400" spc="6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</a:t>
            </a:r>
            <a:r>
              <a:rPr dirty="0" sz="1400" spc="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manage</a:t>
            </a:r>
            <a:r>
              <a:rPr dirty="0" sz="1400" spc="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customer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relationships,</a:t>
            </a:r>
            <a:r>
              <a:rPr dirty="0" sz="1400" spc="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use</a:t>
            </a:r>
            <a:r>
              <a:rPr dirty="0" sz="1400" spc="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400" spc="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CRM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Program Metrics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Dashboard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develop, track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and </a:t>
            </a:r>
            <a:r>
              <a:rPr dirty="0" sz="1400" spc="-20">
                <a:solidFill>
                  <a:srgbClr val="403052"/>
                </a:solidFill>
                <a:latin typeface="Arial"/>
                <a:cs typeface="Arial"/>
              </a:rPr>
              <a:t>analyze </a:t>
            </a:r>
            <a:r>
              <a:rPr dirty="0" sz="1400">
                <a:solidFill>
                  <a:srgbClr val="403052"/>
                </a:solidFill>
                <a:latin typeface="Arial"/>
                <a:cs typeface="Arial"/>
              </a:rPr>
              <a:t>key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customer</a:t>
            </a:r>
            <a:r>
              <a:rPr dirty="0" sz="1400" spc="3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metrics.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317500" marR="3518535">
              <a:lnSpc>
                <a:spcPct val="111700"/>
              </a:lnSpc>
              <a:spcBef>
                <a:spcPts val="5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Here are 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some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customer metrics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you 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may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wish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include in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  dashboard/assessment: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1410969"/>
            <a:ext cx="50412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0"/>
              </a:spcBef>
              <a:buFont typeface="Wingdings"/>
              <a:buChar char=""/>
              <a:tabLst>
                <a:tab pos="372110" algn="l"/>
                <a:tab pos="372745" algn="l"/>
              </a:tabLst>
            </a:pPr>
            <a:r>
              <a:rPr dirty="0" sz="1400" spc="-7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help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develop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Corporate </a:t>
            </a:r>
            <a:r>
              <a:rPr dirty="0" sz="1400" spc="-10" b="1">
                <a:solidFill>
                  <a:srgbClr val="49452A"/>
                </a:solidFill>
                <a:latin typeface="Arial"/>
                <a:cs typeface="Arial"/>
              </a:rPr>
              <a:t>Marketing Strategy</a:t>
            </a:r>
            <a:r>
              <a:rPr dirty="0" sz="1400" spc="305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1956942"/>
            <a:ext cx="364045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90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</a:t>
            </a:r>
            <a:r>
              <a:rPr dirty="0" sz="1400" spc="-20">
                <a:solidFill>
                  <a:srgbClr val="49452A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aligned with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corporate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values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229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2469260"/>
            <a:ext cx="49606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90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Provides the foundation for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product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planning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2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2978657"/>
            <a:ext cx="47047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90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Drives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Communications process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2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80759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What</a:t>
            </a:r>
            <a:r>
              <a:rPr dirty="0" spc="-260"/>
              <a:t> </a:t>
            </a:r>
            <a:r>
              <a:rPr dirty="0" spc="-155"/>
              <a:t>is</a:t>
            </a:r>
            <a:r>
              <a:rPr dirty="0" spc="-210"/>
              <a:t> </a:t>
            </a:r>
            <a:r>
              <a:rPr dirty="0" spc="25"/>
              <a:t>the</a:t>
            </a:r>
            <a:r>
              <a:rPr dirty="0" spc="-240"/>
              <a:t> </a:t>
            </a:r>
            <a:r>
              <a:rPr dirty="0" spc="-70"/>
              <a:t>purpose</a:t>
            </a:r>
            <a:r>
              <a:rPr dirty="0" spc="-210"/>
              <a:t> </a:t>
            </a:r>
            <a:r>
              <a:rPr dirty="0" spc="114"/>
              <a:t>of</a:t>
            </a:r>
            <a:r>
              <a:rPr dirty="0" spc="-225"/>
              <a:t> </a:t>
            </a:r>
            <a:r>
              <a:rPr dirty="0" spc="-20"/>
              <a:t>this</a:t>
            </a:r>
            <a:r>
              <a:rPr dirty="0" spc="-235"/>
              <a:t> </a:t>
            </a:r>
            <a:r>
              <a:rPr dirty="0" spc="-70"/>
              <a:t>methodology?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853237" y="1371599"/>
            <a:ext cx="1602740" cy="1271905"/>
            <a:chOff x="6853237" y="1371599"/>
            <a:chExt cx="1602740" cy="1271905"/>
          </a:xfrm>
        </p:grpSpPr>
        <p:sp>
          <p:nvSpPr>
            <p:cNvPr id="9" name="object 9"/>
            <p:cNvSpPr/>
            <p:nvPr/>
          </p:nvSpPr>
          <p:spPr>
            <a:xfrm>
              <a:off x="6858000" y="2358770"/>
              <a:ext cx="1593215" cy="280035"/>
            </a:xfrm>
            <a:custGeom>
              <a:avLst/>
              <a:gdLst/>
              <a:ahLst/>
              <a:cxnLst/>
              <a:rect l="l" t="t" r="r" b="b"/>
              <a:pathLst>
                <a:path w="1593215" h="280035">
                  <a:moveTo>
                    <a:pt x="762000" y="0"/>
                  </a:moveTo>
                  <a:lnTo>
                    <a:pt x="762000" y="190626"/>
                  </a:lnTo>
                  <a:lnTo>
                    <a:pt x="1592960" y="190626"/>
                  </a:lnTo>
                  <a:lnTo>
                    <a:pt x="1592960" y="279526"/>
                  </a:lnTo>
                </a:path>
                <a:path w="1593215" h="280035">
                  <a:moveTo>
                    <a:pt x="762000" y="126"/>
                  </a:moveTo>
                  <a:lnTo>
                    <a:pt x="762000" y="190753"/>
                  </a:lnTo>
                  <a:lnTo>
                    <a:pt x="0" y="190753"/>
                  </a:lnTo>
                  <a:lnTo>
                    <a:pt x="0" y="279653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31736" y="1371599"/>
              <a:ext cx="1069848" cy="1063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78040" y="1542287"/>
              <a:ext cx="987551" cy="868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344536" y="1690496"/>
            <a:ext cx="659765" cy="5384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 indent="8890">
              <a:lnSpc>
                <a:spcPct val="90100"/>
              </a:lnSpc>
              <a:spcBef>
                <a:spcPts val="240"/>
              </a:spcBef>
            </a:pPr>
            <a:r>
              <a:rPr dirty="0" sz="1200" spc="5">
                <a:solidFill>
                  <a:srgbClr val="49452A"/>
                </a:solidFill>
                <a:latin typeface="Carlito"/>
                <a:cs typeface="Carlito"/>
              </a:rPr>
              <a:t>C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o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r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p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o</a:t>
            </a:r>
            <a:r>
              <a:rPr dirty="0" sz="1200" spc="-35">
                <a:solidFill>
                  <a:srgbClr val="49452A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a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t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e  </a:t>
            </a:r>
            <a:r>
              <a:rPr dirty="0" sz="1200" spc="5">
                <a:solidFill>
                  <a:srgbClr val="49452A"/>
                </a:solidFill>
                <a:latin typeface="Carlito"/>
                <a:cs typeface="Carlito"/>
              </a:rPr>
              <a:t>M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a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r</a:t>
            </a:r>
            <a:r>
              <a:rPr dirty="0" sz="1200" spc="-40">
                <a:solidFill>
                  <a:srgbClr val="49452A"/>
                </a:solidFill>
                <a:latin typeface="Carlito"/>
                <a:cs typeface="Carlito"/>
              </a:rPr>
              <a:t>k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et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i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ng  Strategy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75832" y="2602991"/>
            <a:ext cx="1130935" cy="1009015"/>
            <a:chOff x="6275832" y="2602991"/>
            <a:chExt cx="1130935" cy="1009015"/>
          </a:xfrm>
        </p:grpSpPr>
        <p:sp>
          <p:nvSpPr>
            <p:cNvPr id="14" name="object 14"/>
            <p:cNvSpPr/>
            <p:nvPr/>
          </p:nvSpPr>
          <p:spPr>
            <a:xfrm>
              <a:off x="6275832" y="2602991"/>
              <a:ext cx="1057656" cy="1008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16040" y="2767583"/>
              <a:ext cx="990600" cy="786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582282" y="2875533"/>
            <a:ext cx="657860" cy="53784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 indent="635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Product 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A  Ma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r</a:t>
            </a:r>
            <a:r>
              <a:rPr dirty="0" sz="1200" spc="-45">
                <a:solidFill>
                  <a:srgbClr val="49452A"/>
                </a:solidFill>
                <a:latin typeface="Carlito"/>
                <a:cs typeface="Carlito"/>
              </a:rPr>
              <a:t>k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e</a:t>
            </a:r>
            <a:r>
              <a:rPr dirty="0" sz="1200" spc="5">
                <a:solidFill>
                  <a:srgbClr val="49452A"/>
                </a:solidFill>
                <a:latin typeface="Carlito"/>
                <a:cs typeface="Carlito"/>
              </a:rPr>
              <a:t>t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i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n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g  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Plan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06511" y="2602991"/>
            <a:ext cx="1100455" cy="1009015"/>
            <a:chOff x="7906511" y="2602991"/>
            <a:chExt cx="1100455" cy="1009015"/>
          </a:xfrm>
        </p:grpSpPr>
        <p:sp>
          <p:nvSpPr>
            <p:cNvPr id="18" name="object 18"/>
            <p:cNvSpPr/>
            <p:nvPr/>
          </p:nvSpPr>
          <p:spPr>
            <a:xfrm>
              <a:off x="7906511" y="2602991"/>
              <a:ext cx="1057655" cy="1008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10143" y="2764535"/>
              <a:ext cx="996696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181213" y="2874644"/>
            <a:ext cx="657860" cy="5384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 indent="1905">
              <a:lnSpc>
                <a:spcPct val="90100"/>
              </a:lnSpc>
              <a:spcBef>
                <a:spcPts val="240"/>
              </a:spcBef>
            </a:pP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Product 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B  Ma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r</a:t>
            </a:r>
            <a:r>
              <a:rPr dirty="0" sz="1200" spc="-45">
                <a:solidFill>
                  <a:srgbClr val="49452A"/>
                </a:solidFill>
                <a:latin typeface="Carlito"/>
                <a:cs typeface="Carlito"/>
              </a:rPr>
              <a:t>k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e</a:t>
            </a:r>
            <a:r>
              <a:rPr dirty="0" sz="1200" spc="5">
                <a:solidFill>
                  <a:srgbClr val="49452A"/>
                </a:solidFill>
                <a:latin typeface="Carlito"/>
                <a:cs typeface="Carlito"/>
              </a:rPr>
              <a:t>t</a:t>
            </a:r>
            <a:r>
              <a:rPr dirty="0" sz="1200" spc="-15">
                <a:solidFill>
                  <a:srgbClr val="49452A"/>
                </a:solidFill>
                <a:latin typeface="Carlito"/>
                <a:cs typeface="Carlito"/>
              </a:rPr>
              <a:t>i</a:t>
            </a: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n</a:t>
            </a:r>
            <a:r>
              <a:rPr dirty="0" sz="1200">
                <a:solidFill>
                  <a:srgbClr val="49452A"/>
                </a:solidFill>
                <a:latin typeface="Carlito"/>
                <a:cs typeface="Carlito"/>
              </a:rPr>
              <a:t>g  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Plan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4431" y="2550159"/>
            <a:ext cx="2273935" cy="1826895"/>
            <a:chOff x="6504431" y="2550159"/>
            <a:chExt cx="2273935" cy="1826895"/>
          </a:xfrm>
        </p:grpSpPr>
        <p:sp>
          <p:nvSpPr>
            <p:cNvPr id="22" name="object 22"/>
            <p:cNvSpPr/>
            <p:nvPr/>
          </p:nvSpPr>
          <p:spPr>
            <a:xfrm>
              <a:off x="7619999" y="2550159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w="0" h="1143000">
                  <a:moveTo>
                    <a:pt x="0" y="11430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04431" y="3669791"/>
              <a:ext cx="2231135" cy="707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14159" y="3831335"/>
              <a:ext cx="2164079" cy="4876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660895" y="3969816"/>
            <a:ext cx="2033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9452A"/>
                </a:solidFill>
                <a:latin typeface="Carlito"/>
                <a:cs typeface="Carlito"/>
              </a:rPr>
              <a:t>Marketing 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Communications</a:t>
            </a:r>
            <a:r>
              <a:rPr dirty="0" sz="1200" spc="-25">
                <a:solidFill>
                  <a:srgbClr val="49452A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Carlito"/>
                <a:cs typeface="Carlito"/>
              </a:rPr>
              <a:t>Plan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2835097"/>
            <a:ext cx="4495800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analysis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considers the</a:t>
            </a:r>
            <a:r>
              <a:rPr dirty="0" sz="1200" spc="-204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417830" indent="-229235">
              <a:lnSpc>
                <a:spcPct val="100000"/>
              </a:lnSpc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How well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prepared are you for the forces of change</a:t>
            </a:r>
            <a:r>
              <a:rPr dirty="0" sz="1200" spc="-20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affecting</a:t>
            </a:r>
            <a:endParaRPr sz="1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industry?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41783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Which</a:t>
            </a:r>
            <a:r>
              <a:rPr dirty="0" sz="1200" spc="-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strategies</a:t>
            </a:r>
            <a:r>
              <a:rPr dirty="0" sz="12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tactics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should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you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avoid</a:t>
            </a:r>
            <a:r>
              <a:rPr dirty="0" sz="1200" spc="-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because</a:t>
            </a:r>
            <a:r>
              <a:rPr dirty="0" sz="1200" spc="-4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they</a:t>
            </a:r>
            <a:endParaRPr sz="1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65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are destined to fail for reasons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beyond your</a:t>
            </a:r>
            <a:r>
              <a:rPr dirty="0" sz="1200" spc="-229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control?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44" y="4443780"/>
            <a:ext cx="4817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scope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of the </a:t>
            </a: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SWOT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analysis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completed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in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Step 2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is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200" spc="-18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business.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3600" y="2912998"/>
            <a:ext cx="2976880" cy="1833245"/>
            <a:chOff x="5943600" y="2912998"/>
            <a:chExt cx="2976880" cy="1833245"/>
          </a:xfrm>
        </p:grpSpPr>
        <p:sp>
          <p:nvSpPr>
            <p:cNvPr id="9" name="object 9"/>
            <p:cNvSpPr/>
            <p:nvPr/>
          </p:nvSpPr>
          <p:spPr>
            <a:xfrm>
              <a:off x="5943600" y="2938271"/>
              <a:ext cx="2813304" cy="1807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96305" y="2922523"/>
              <a:ext cx="2790189" cy="1782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91478" y="2917761"/>
              <a:ext cx="2799715" cy="1792605"/>
            </a:xfrm>
            <a:custGeom>
              <a:avLst/>
              <a:gdLst/>
              <a:ahLst/>
              <a:cxnLst/>
              <a:rect l="l" t="t" r="r" b="b"/>
              <a:pathLst>
                <a:path w="2799715" h="1792604">
                  <a:moveTo>
                    <a:pt x="0" y="1792351"/>
                  </a:moveTo>
                  <a:lnTo>
                    <a:pt x="2799715" y="1792351"/>
                  </a:lnTo>
                  <a:lnTo>
                    <a:pt x="2799715" y="0"/>
                  </a:lnTo>
                  <a:lnTo>
                    <a:pt x="0" y="0"/>
                  </a:lnTo>
                  <a:lnTo>
                    <a:pt x="0" y="1792351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96527" y="3483863"/>
              <a:ext cx="121920" cy="1097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83423" y="3215639"/>
              <a:ext cx="1258824" cy="3078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0000" y="31813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0000" y="31813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20000" y="3181350"/>
            <a:ext cx="1171575" cy="304800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6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377137"/>
            <a:ext cx="8293100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5 –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Current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Industry</a:t>
            </a:r>
            <a:r>
              <a:rPr dirty="0" sz="3000" spc="-15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Status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8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STEP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Industry Analysis </a:t>
            </a:r>
            <a:r>
              <a:rPr dirty="0" u="sng" sz="14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Tool</a:t>
            </a:r>
            <a:r>
              <a:rPr dirty="0" sz="1400" spc="-45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(also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referred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as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PEST)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20">
                <a:solidFill>
                  <a:srgbClr val="403052"/>
                </a:solidFill>
                <a:latin typeface="Arial"/>
                <a:cs typeface="Arial"/>
              </a:rPr>
              <a:t>analyze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400" spc="19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industry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from political, economic, social and technological</a:t>
            </a:r>
            <a:r>
              <a:rPr dirty="0" sz="1400" spc="2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perspectives.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030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361899"/>
            <a:ext cx="14166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868" y="2987801"/>
            <a:ext cx="466661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This</a:t>
            </a:r>
            <a:r>
              <a:rPr dirty="0" sz="1200" spc="-5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tool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looks</a:t>
            </a:r>
            <a:r>
              <a:rPr dirty="0" sz="1200" spc="-4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at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r>
              <a:rPr dirty="0" sz="1200" spc="-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competitive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playing</a:t>
            </a:r>
            <a:r>
              <a:rPr dirty="0" sz="1200" spc="-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field</a:t>
            </a:r>
            <a:r>
              <a:rPr dirty="0" sz="1200" spc="-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at</a:t>
            </a: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corporate</a:t>
            </a:r>
            <a:r>
              <a:rPr dirty="0" sz="1200" spc="-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03052"/>
                </a:solidFill>
                <a:latin typeface="Arial"/>
                <a:cs typeface="Arial"/>
              </a:rPr>
              <a:t>level.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51815">
              <a:lnSpc>
                <a:spcPct val="111700"/>
              </a:lnSpc>
            </a:pPr>
            <a:r>
              <a:rPr dirty="0" sz="1200" spc="20">
                <a:solidFill>
                  <a:srgbClr val="403052"/>
                </a:solidFill>
                <a:latin typeface="Arial"/>
                <a:cs typeface="Arial"/>
              </a:rPr>
              <a:t>We 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recommend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deferring the product analysis to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200" spc="-23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Product 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Marketing Plan</a:t>
            </a:r>
            <a:r>
              <a:rPr dirty="0" sz="1200" spc="-9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3982051"/>
            <a:ext cx="4236085" cy="434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15">
                <a:solidFill>
                  <a:srgbClr val="403052"/>
                </a:solidFill>
                <a:latin typeface="Arial"/>
                <a:cs typeface="Arial"/>
              </a:rPr>
              <a:t>However, </a:t>
            </a:r>
            <a:r>
              <a:rPr dirty="0" sz="1200" spc="10">
                <a:solidFill>
                  <a:srgbClr val="403052"/>
                </a:solidFill>
                <a:latin typeface="Arial"/>
                <a:cs typeface="Arial"/>
              </a:rPr>
              <a:t>if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you need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conduct an assessment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03052"/>
                </a:solidFill>
                <a:latin typeface="Arial"/>
                <a:cs typeface="Arial"/>
              </a:rPr>
              <a:t>competitive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products </a:t>
            </a:r>
            <a:r>
              <a:rPr dirty="0" sz="1200" spc="-10">
                <a:solidFill>
                  <a:srgbClr val="403052"/>
                </a:solidFill>
                <a:latin typeface="Arial"/>
                <a:cs typeface="Arial"/>
              </a:rPr>
              <a:t>immediately, </a:t>
            </a:r>
            <a:r>
              <a:rPr dirty="0" sz="1200">
                <a:solidFill>
                  <a:srgbClr val="403052"/>
                </a:solidFill>
                <a:latin typeface="Arial"/>
                <a:cs typeface="Arial"/>
              </a:rPr>
              <a:t>use the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Competitive Analysis</a:t>
            </a:r>
            <a:r>
              <a:rPr dirty="0" u="sng" sz="1200" spc="-25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Tool</a:t>
            </a:r>
            <a:r>
              <a:rPr dirty="0" sz="1200" spc="-20">
                <a:solidFill>
                  <a:srgbClr val="40305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64260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59715" algn="l"/>
              </a:tabLst>
            </a:pP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Sit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437765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25311" y="3032759"/>
            <a:ext cx="2825115" cy="1530350"/>
            <a:chOff x="5925311" y="3032759"/>
            <a:chExt cx="2825115" cy="1530350"/>
          </a:xfrm>
        </p:grpSpPr>
        <p:sp>
          <p:nvSpPr>
            <p:cNvPr id="9" name="object 9"/>
            <p:cNvSpPr/>
            <p:nvPr/>
          </p:nvSpPr>
          <p:spPr>
            <a:xfrm>
              <a:off x="5925311" y="3032759"/>
              <a:ext cx="2724912" cy="1530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19799" y="3076574"/>
              <a:ext cx="2597150" cy="140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14973" y="3071812"/>
              <a:ext cx="2606675" cy="1409700"/>
            </a:xfrm>
            <a:custGeom>
              <a:avLst/>
              <a:gdLst/>
              <a:ahLst/>
              <a:cxnLst/>
              <a:rect l="l" t="t" r="r" b="b"/>
              <a:pathLst>
                <a:path w="2606675" h="1409700">
                  <a:moveTo>
                    <a:pt x="0" y="1409700"/>
                  </a:moveTo>
                  <a:lnTo>
                    <a:pt x="2606675" y="1409700"/>
                  </a:lnTo>
                  <a:lnTo>
                    <a:pt x="2606675" y="0"/>
                  </a:lnTo>
                  <a:lnTo>
                    <a:pt x="0" y="0"/>
                  </a:lnTo>
                  <a:lnTo>
                    <a:pt x="0" y="1409700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88351" y="3974591"/>
              <a:ext cx="1307592" cy="356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50073" y="396557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50073" y="396557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54836" y="3970337"/>
            <a:ext cx="1162050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6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25840" y="4264152"/>
            <a:ext cx="121920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7340" y="1377137"/>
            <a:ext cx="7986395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03052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6 – </a:t>
            </a:r>
            <a:r>
              <a:rPr dirty="0" sz="3000" spc="5">
                <a:solidFill>
                  <a:srgbClr val="403052"/>
                </a:solidFill>
                <a:latin typeface="Arial"/>
                <a:cs typeface="Arial"/>
              </a:rPr>
              <a:t>Current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Competitive</a:t>
            </a:r>
            <a:r>
              <a:rPr dirty="0" sz="3000" spc="-17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3052"/>
                </a:solidFill>
                <a:latin typeface="Arial"/>
                <a:cs typeface="Arial"/>
              </a:rPr>
              <a:t>Situation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83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Competitor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Analysis 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Template</a:t>
            </a:r>
            <a:r>
              <a:rPr dirty="0" sz="1400" spc="-25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assess the competitive </a:t>
            </a:r>
            <a:r>
              <a:rPr dirty="0" sz="1400" spc="-15">
                <a:solidFill>
                  <a:srgbClr val="403052"/>
                </a:solidFill>
                <a:latin typeface="Arial"/>
                <a:cs typeface="Arial"/>
              </a:rPr>
              <a:t>playing</a:t>
            </a:r>
            <a:r>
              <a:rPr dirty="0" sz="1400" spc="65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3052"/>
                </a:solidFill>
                <a:latin typeface="Arial"/>
                <a:cs typeface="Arial"/>
              </a:rPr>
              <a:t>field </a:t>
            </a:r>
            <a:r>
              <a:rPr dirty="0" sz="1400" spc="-5">
                <a:solidFill>
                  <a:srgbClr val="403052"/>
                </a:solidFill>
                <a:latin typeface="Arial"/>
                <a:cs typeface="Arial"/>
              </a:rPr>
              <a:t>in </a:t>
            </a: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your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25">
                <a:solidFill>
                  <a:srgbClr val="403052"/>
                </a:solidFill>
                <a:latin typeface="Arial"/>
                <a:cs typeface="Arial"/>
              </a:rPr>
              <a:t>industry.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4089"/>
            <a:ext cx="8366125" cy="3035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40">
                <a:solidFill>
                  <a:srgbClr val="974707"/>
                </a:solidFill>
                <a:latin typeface="Arial"/>
                <a:cs typeface="Arial"/>
              </a:rPr>
              <a:t>STAGE </a:t>
            </a:r>
            <a:r>
              <a:rPr dirty="0" sz="3400" spc="5">
                <a:solidFill>
                  <a:srgbClr val="974707"/>
                </a:solidFill>
                <a:latin typeface="Arial"/>
                <a:cs typeface="Arial"/>
              </a:rPr>
              <a:t>04 –</a:t>
            </a:r>
            <a:r>
              <a:rPr dirty="0" sz="3400" spc="-5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3400" spc="5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1120"/>
              </a:spcBef>
            </a:pPr>
            <a:r>
              <a:rPr dirty="0" sz="1200" spc="-70">
                <a:solidFill>
                  <a:srgbClr val="974707"/>
                </a:solidFill>
                <a:latin typeface="Arial"/>
                <a:cs typeface="Arial"/>
              </a:rPr>
              <a:t>To</a:t>
            </a:r>
            <a:r>
              <a:rPr dirty="0" sz="1200" spc="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this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point,</a:t>
            </a:r>
            <a:r>
              <a:rPr dirty="0" sz="1200" spc="-6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you’ve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done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in-depth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 research</a:t>
            </a:r>
            <a:r>
              <a:rPr dirty="0" sz="1200" spc="-8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and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analysis</a:t>
            </a:r>
            <a:r>
              <a:rPr dirty="0" sz="1200" spc="-6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preparation</a:t>
            </a:r>
            <a:r>
              <a:rPr dirty="0" sz="1200" spc="-8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for</a:t>
            </a:r>
            <a:r>
              <a:rPr dirty="0" sz="1200" spc="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setting</a:t>
            </a:r>
            <a:r>
              <a:rPr dirty="0" sz="1200" spc="-3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r>
              <a:rPr dirty="0" sz="1200" spc="-3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and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developing</a:t>
            </a:r>
            <a:r>
              <a:rPr dirty="0" sz="1200" spc="-6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your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 Marketing  </a:t>
            </a: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Strategy.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In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Stage,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you’ll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determine </a:t>
            </a:r>
            <a:r>
              <a:rPr dirty="0" sz="1200" spc="-5" b="1">
                <a:solidFill>
                  <a:srgbClr val="974707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you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want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to accomplish – your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objectives.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In the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next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Stage,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you’ll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determine  </a:t>
            </a:r>
            <a:r>
              <a:rPr dirty="0" sz="1200" spc="-5" b="1">
                <a:solidFill>
                  <a:srgbClr val="974707"/>
                </a:solidFill>
                <a:latin typeface="Arial"/>
                <a:cs typeface="Arial"/>
              </a:rPr>
              <a:t>how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accomplish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these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objectives. </a:t>
            </a:r>
            <a:r>
              <a:rPr dirty="0" sz="1200" spc="-20">
                <a:solidFill>
                  <a:srgbClr val="974707"/>
                </a:solidFill>
                <a:latin typeface="Arial"/>
                <a:cs typeface="Arial"/>
              </a:rPr>
              <a:t>You’ll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use the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insights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you’ve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gained from the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first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three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Stages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of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methodology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to  guide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your efforts.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In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Stage, you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will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deal with </a:t>
            </a: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two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sets of</a:t>
            </a:r>
            <a:r>
              <a:rPr dirty="0" sz="1200" spc="-15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15" b="1">
                <a:solidFill>
                  <a:srgbClr val="974707"/>
                </a:solidFill>
                <a:latin typeface="Arial"/>
                <a:cs typeface="Arial"/>
              </a:rPr>
              <a:t>Business</a:t>
            </a:r>
            <a:r>
              <a:rPr dirty="0" sz="1400" spc="25" b="1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74707"/>
              </a:buClr>
              <a:buFont typeface="Wingdings"/>
              <a:buChar char=""/>
            </a:pPr>
            <a:endParaRPr sz="125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dirty="0" sz="1400" spc="-10" b="1">
                <a:solidFill>
                  <a:srgbClr val="974707"/>
                </a:solidFill>
                <a:latin typeface="Arial"/>
                <a:cs typeface="Arial"/>
              </a:rPr>
              <a:t>Marketing</a:t>
            </a:r>
            <a:r>
              <a:rPr dirty="0" sz="1400" spc="20" b="1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The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two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will,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of course,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ideally</a:t>
            </a:r>
            <a:r>
              <a:rPr dirty="0" sz="1200" spc="-15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align.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6891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Obje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4001393"/>
            <a:ext cx="2092325" cy="848994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Maximize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profit</a:t>
            </a:r>
            <a:endParaRPr sz="1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Grow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market</a:t>
            </a: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share</a:t>
            </a:r>
            <a:endParaRPr sz="1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Increase shareholder</a:t>
            </a:r>
            <a:r>
              <a:rPr dirty="0" sz="1200" spc="-16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6891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Obje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77711" y="3444239"/>
            <a:ext cx="2766695" cy="1478280"/>
            <a:chOff x="6077711" y="3444239"/>
            <a:chExt cx="2766695" cy="1478280"/>
          </a:xfrm>
        </p:grpSpPr>
        <p:sp>
          <p:nvSpPr>
            <p:cNvPr id="8" name="object 8"/>
            <p:cNvSpPr/>
            <p:nvPr/>
          </p:nvSpPr>
          <p:spPr>
            <a:xfrm>
              <a:off x="6077711" y="3444239"/>
              <a:ext cx="2682240" cy="147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72199" y="3486213"/>
              <a:ext cx="2554224" cy="1350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67373" y="3481450"/>
              <a:ext cx="2564130" cy="1360170"/>
            </a:xfrm>
            <a:custGeom>
              <a:avLst/>
              <a:gdLst/>
              <a:ahLst/>
              <a:cxnLst/>
              <a:rect l="l" t="t" r="r" b="b"/>
              <a:pathLst>
                <a:path w="2564129" h="1360170">
                  <a:moveTo>
                    <a:pt x="0" y="1359916"/>
                  </a:moveTo>
                  <a:lnTo>
                    <a:pt x="2563749" y="1359916"/>
                  </a:lnTo>
                  <a:lnTo>
                    <a:pt x="2563749" y="0"/>
                  </a:lnTo>
                  <a:lnTo>
                    <a:pt x="0" y="0"/>
                  </a:lnTo>
                  <a:lnTo>
                    <a:pt x="0" y="1359916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82839" y="4258055"/>
              <a:ext cx="1307592" cy="356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43800" y="42481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43800" y="42481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548562" y="4252912"/>
            <a:ext cx="117792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5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20328" y="4547615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7340" y="1377137"/>
            <a:ext cx="8170545" cy="262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974707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974707"/>
                </a:solidFill>
                <a:latin typeface="Arial"/>
                <a:cs typeface="Arial"/>
              </a:rPr>
              <a:t>1 – Business</a:t>
            </a:r>
            <a:r>
              <a:rPr dirty="0" sz="3000" spc="-9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endParaRPr sz="3000">
              <a:latin typeface="Arial"/>
              <a:cs typeface="Arial"/>
            </a:endParaRPr>
          </a:p>
          <a:p>
            <a:pPr marL="295910" marR="5080" indent="-271780">
              <a:lnSpc>
                <a:spcPct val="160800"/>
              </a:lnSpc>
              <a:spcBef>
                <a:spcPts val="27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Ensure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understanding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of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firm’s business objectives. </a:t>
            </a:r>
            <a:r>
              <a:rPr dirty="0" sz="1400" spc="-20">
                <a:solidFill>
                  <a:srgbClr val="974707"/>
                </a:solidFill>
                <a:latin typeface="Arial"/>
                <a:cs typeface="Arial"/>
              </a:rPr>
              <a:t>If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firm’s business  objectives are unknown or undocumented, use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Balanced Scorecard Strategy </a:t>
            </a:r>
            <a:r>
              <a:rPr dirty="0" u="sng" sz="14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Map</a:t>
            </a:r>
            <a:r>
              <a:rPr dirty="0" sz="1400" spc="-2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identify and  document</a:t>
            </a:r>
            <a:r>
              <a:rPr dirty="0" sz="1400" spc="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85"/>
              </a:spcBef>
            </a:pP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In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some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cases, business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 and marketing objectives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are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one and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the</a:t>
            </a:r>
            <a:r>
              <a:rPr dirty="0" sz="1200" spc="-20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same.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17500" marR="2693670">
              <a:lnSpc>
                <a:spcPct val="100000"/>
              </a:lnSpc>
            </a:pP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Typically,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marketing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objectives are a subset of business objectives, contain 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more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detail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are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more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refined. </a:t>
            </a: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Examples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of </a:t>
            </a: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common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business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objectives 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6271" y="3291839"/>
            <a:ext cx="2934335" cy="1487805"/>
            <a:chOff x="5986271" y="3291839"/>
            <a:chExt cx="2934335" cy="1487805"/>
          </a:xfrm>
        </p:grpSpPr>
        <p:sp>
          <p:nvSpPr>
            <p:cNvPr id="3" name="object 3"/>
            <p:cNvSpPr/>
            <p:nvPr/>
          </p:nvSpPr>
          <p:spPr>
            <a:xfrm>
              <a:off x="5986271" y="3291839"/>
              <a:ext cx="2843783" cy="1487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81902" y="3333711"/>
              <a:ext cx="2714117" cy="1359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7203" y="3328949"/>
              <a:ext cx="2724150" cy="1369060"/>
            </a:xfrm>
            <a:custGeom>
              <a:avLst/>
              <a:gdLst/>
              <a:ahLst/>
              <a:cxnLst/>
              <a:rect l="l" t="t" r="r" b="b"/>
              <a:pathLst>
                <a:path w="2724150" h="1369060">
                  <a:moveTo>
                    <a:pt x="0" y="1368805"/>
                  </a:moveTo>
                  <a:lnTo>
                    <a:pt x="2723642" y="1368805"/>
                  </a:lnTo>
                  <a:lnTo>
                    <a:pt x="2723642" y="0"/>
                  </a:lnTo>
                  <a:lnTo>
                    <a:pt x="0" y="0"/>
                  </a:lnTo>
                  <a:lnTo>
                    <a:pt x="0" y="1368805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9039" y="4117847"/>
              <a:ext cx="1307592" cy="356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9999" y="410861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19999" y="410861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7340" y="1377137"/>
            <a:ext cx="831342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974707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974707"/>
                </a:solidFill>
                <a:latin typeface="Arial"/>
                <a:cs typeface="Arial"/>
              </a:rPr>
              <a:t>2 – Marketing</a:t>
            </a:r>
            <a:r>
              <a:rPr dirty="0" sz="3000" spc="-114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29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Action</a:t>
            </a:r>
            <a:r>
              <a:rPr dirty="0" u="dbl" sz="1400" spc="15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 </a:t>
            </a:r>
            <a:r>
              <a:rPr dirty="0" u="dbl" sz="1400" spc="-15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4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–</a:t>
            </a:r>
            <a:r>
              <a:rPr dirty="0" sz="1400" spc="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Determine</a:t>
            </a:r>
            <a:r>
              <a:rPr dirty="0" sz="1400" spc="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974707"/>
                </a:solidFill>
                <a:latin typeface="Arial"/>
                <a:cs typeface="Arial"/>
              </a:rPr>
              <a:t>what</a:t>
            </a:r>
            <a:r>
              <a:rPr dirty="0" sz="1400" spc="4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</a:t>
            </a:r>
            <a:r>
              <a:rPr dirty="0" sz="1400" spc="7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974707"/>
                </a:solidFill>
                <a:latin typeface="Arial"/>
                <a:cs typeface="Arial"/>
              </a:rPr>
              <a:t>want</a:t>
            </a:r>
            <a:r>
              <a:rPr dirty="0" sz="1400" spc="4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to</a:t>
            </a:r>
            <a:r>
              <a:rPr dirty="0" sz="1400" spc="1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accomplish</a:t>
            </a:r>
            <a:r>
              <a:rPr dirty="0" sz="1400" spc="2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with</a:t>
            </a:r>
            <a:r>
              <a:rPr dirty="0" sz="1400" spc="4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the</a:t>
            </a:r>
            <a:r>
              <a:rPr dirty="0" sz="1400" spc="2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Marketing</a:t>
            </a:r>
            <a:r>
              <a:rPr dirty="0" sz="1400" spc="4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Strategy</a:t>
            </a:r>
            <a:r>
              <a:rPr dirty="0" sz="1400" spc="5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</a:t>
            </a:r>
            <a:r>
              <a:rPr dirty="0" sz="1400" spc="7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are</a:t>
            </a:r>
            <a:r>
              <a:rPr dirty="0" sz="1400" spc="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developing.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35"/>
              </a:spcBef>
            </a:pP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Use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the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Marketing Strategy Scorecard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document these</a:t>
            </a:r>
            <a:r>
              <a:rPr dirty="0" sz="1400" spc="2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objectives.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 spc="-10">
                <a:solidFill>
                  <a:srgbClr val="974707"/>
                </a:solidFill>
                <a:latin typeface="Arial"/>
                <a:cs typeface="Arial"/>
              </a:rPr>
              <a:t>Examples</a:t>
            </a:r>
            <a:r>
              <a:rPr dirty="0" sz="1200" spc="2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of how</a:t>
            </a:r>
            <a:r>
              <a:rPr dirty="0" sz="1200" spc="-2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business</a:t>
            </a:r>
            <a:r>
              <a:rPr dirty="0" sz="1200" spc="-7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r>
              <a:rPr dirty="0" sz="1200" spc="-2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can</a:t>
            </a:r>
            <a:r>
              <a:rPr dirty="0" sz="1200" spc="-2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974707"/>
                </a:solidFill>
                <a:latin typeface="Arial"/>
                <a:cs typeface="Arial"/>
              </a:rPr>
              <a:t>drive</a:t>
            </a:r>
            <a:r>
              <a:rPr dirty="0" sz="1200" spc="-4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74707"/>
                </a:solidFill>
                <a:latin typeface="Arial"/>
                <a:cs typeface="Arial"/>
              </a:rPr>
              <a:t>marketing</a:t>
            </a:r>
            <a:r>
              <a:rPr dirty="0" sz="1200" spc="-2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r>
              <a:rPr dirty="0" sz="1200" spc="-4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provided</a:t>
            </a:r>
            <a:r>
              <a:rPr dirty="0" sz="1200" spc="-7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74707"/>
                </a:solidFill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361899"/>
            <a:ext cx="16891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Obje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5632" y="3210242"/>
          <a:ext cx="5026660" cy="157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80"/>
                <a:gridCol w="2691765"/>
              </a:tblGrid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40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r>
                        <a:rPr dirty="0" sz="1600" spc="-4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439293">
                <a:tc rowSpan="2"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100" spc="-1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Maximize</a:t>
                      </a:r>
                      <a:r>
                        <a:rPr dirty="0" sz="1100" spc="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profits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1015" marR="159385" indent="-338455">
                        <a:lnSpc>
                          <a:spcPts val="1270"/>
                        </a:lnSpc>
                        <a:spcBef>
                          <a:spcPts val="440"/>
                        </a:spcBef>
                      </a:pP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dirty="0" sz="1100" spc="-5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100" spc="-5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penetration</a:t>
                      </a:r>
                      <a:r>
                        <a:rPr dirty="0" sz="1100" spc="-9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5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current  products </a:t>
                      </a:r>
                      <a:r>
                        <a:rPr dirty="0" sz="1100" spc="-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dirty="0" sz="1100" spc="-13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Improve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1100" spc="-9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retention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Grow market</a:t>
                      </a:r>
                      <a:r>
                        <a:rPr dirty="0" sz="1100" spc="-7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share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4420" marR="311785" indent="-7594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Develop </a:t>
                      </a:r>
                      <a:r>
                        <a:rPr dirty="0" sz="1100" spc="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markets </a:t>
                      </a:r>
                      <a:r>
                        <a:rPr dirty="0" sz="1100" spc="1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100" spc="-235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existing  products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3175">
                      <a:solidFill>
                        <a:srgbClr val="DDD9C3"/>
                      </a:solidFill>
                      <a:prstDash val="solid"/>
                    </a:lnL>
                    <a:lnR w="3175">
                      <a:solidFill>
                        <a:srgbClr val="DDD9C3"/>
                      </a:solidFill>
                      <a:prstDash val="solid"/>
                    </a:lnR>
                    <a:lnT w="3175">
                      <a:solidFill>
                        <a:srgbClr val="DDD9C3"/>
                      </a:solidFill>
                      <a:prstDash val="solid"/>
                    </a:lnT>
                    <a:lnB w="3175">
                      <a:solidFill>
                        <a:srgbClr val="DDD9C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624762" y="4113377"/>
            <a:ext cx="117157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5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6528" y="4407408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4089"/>
            <a:ext cx="8607425" cy="2815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40">
                <a:solidFill>
                  <a:srgbClr val="17375E"/>
                </a:solidFill>
                <a:latin typeface="Arial"/>
                <a:cs typeface="Arial"/>
              </a:rPr>
              <a:t>STAGE </a:t>
            </a:r>
            <a:r>
              <a:rPr dirty="0" sz="3400" spc="5">
                <a:solidFill>
                  <a:srgbClr val="17375E"/>
                </a:solidFill>
                <a:latin typeface="Arial"/>
                <a:cs typeface="Arial"/>
              </a:rPr>
              <a:t>05 – </a:t>
            </a:r>
            <a:r>
              <a:rPr dirty="0" sz="3400" spc="-20">
                <a:solidFill>
                  <a:srgbClr val="17375E"/>
                </a:solidFill>
                <a:latin typeface="Arial"/>
                <a:cs typeface="Arial"/>
              </a:rPr>
              <a:t>CREATE/REFINE</a:t>
            </a:r>
            <a:r>
              <a:rPr dirty="0" sz="3400" spc="-9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400" spc="-35">
                <a:solidFill>
                  <a:srgbClr val="17375E"/>
                </a:solidFill>
                <a:latin typeface="Arial"/>
                <a:cs typeface="Arial"/>
              </a:rPr>
              <a:t>STRATEGY</a:t>
            </a:r>
            <a:endParaRPr sz="3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905"/>
              </a:spcBef>
            </a:pP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this Stage,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will articulate coherent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actions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that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achieve </a:t>
            </a: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objectives –</a:t>
            </a:r>
            <a:r>
              <a:rPr dirty="0" sz="1400" spc="3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strategy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each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45"/>
              </a:spcBef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following</a:t>
            </a:r>
            <a:r>
              <a:rPr dirty="0" sz="1400" spc="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areas: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628650" indent="-360680">
              <a:lnSpc>
                <a:spcPct val="100000"/>
              </a:lnSpc>
              <a:buFont typeface="Wingdings"/>
              <a:buChar char=""/>
              <a:tabLst>
                <a:tab pos="628015" algn="l"/>
                <a:tab pos="629285" algn="l"/>
              </a:tabLst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Markets</a:t>
            </a:r>
            <a:endParaRPr sz="1400">
              <a:latin typeface="Arial"/>
              <a:cs typeface="Arial"/>
            </a:endParaRPr>
          </a:p>
          <a:p>
            <a:pPr marL="628650" indent="-360680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8015" algn="l"/>
                <a:tab pos="629285" algn="l"/>
              </a:tabLst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 marL="628650" indent="-360680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8015" algn="l"/>
                <a:tab pos="629285" algn="l"/>
              </a:tabLst>
            </a:pP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  <a:p>
            <a:pPr marL="628650" indent="-360680">
              <a:lnSpc>
                <a:spcPct val="100000"/>
              </a:lnSpc>
              <a:spcBef>
                <a:spcPts val="845"/>
              </a:spcBef>
              <a:buFont typeface="Wingdings"/>
              <a:buChar char=""/>
              <a:tabLst>
                <a:tab pos="628015" algn="l"/>
                <a:tab pos="629285" algn="l"/>
              </a:tabLst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Infrastructure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3064001"/>
            <a:ext cx="309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Consider the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risk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each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 these</a:t>
            </a:r>
            <a:r>
              <a:rPr dirty="0" sz="1200" spc="-17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strategies: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829" y="3448303"/>
            <a:ext cx="948055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lowest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risk 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moderate</a:t>
            </a:r>
            <a:r>
              <a:rPr dirty="0" sz="1200" spc="-10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risk 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moderate</a:t>
            </a:r>
            <a:r>
              <a:rPr dirty="0" sz="1200" spc="-10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risk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" y="3448303"/>
            <a:ext cx="2552065" cy="8401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penetration: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Product</a:t>
            </a:r>
            <a:r>
              <a:rPr dirty="0" sz="12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development: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 development: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Product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diversification: highest</a:t>
            </a:r>
            <a:r>
              <a:rPr dirty="0" sz="1200" spc="-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risk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377137"/>
            <a:ext cx="8475345" cy="119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1 – Markets and</a:t>
            </a:r>
            <a:r>
              <a:rPr dirty="0" sz="3000" spc="-1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Products</a:t>
            </a:r>
            <a:endParaRPr sz="3000">
              <a:latin typeface="Arial"/>
              <a:cs typeface="Arial"/>
            </a:endParaRPr>
          </a:p>
          <a:p>
            <a:pPr marL="295910" marR="5080" indent="-271780">
              <a:lnSpc>
                <a:spcPct val="161500"/>
              </a:lnSpc>
              <a:spcBef>
                <a:spcPts val="204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Based on the assessment of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situation completed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Stage 3,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objectives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from 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Stage 4, determine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which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markets to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pursue and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with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which</a:t>
            </a:r>
            <a:r>
              <a:rPr dirty="0" sz="1400" spc="2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56250" y="3022600"/>
          <a:ext cx="3219450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055"/>
                <a:gridCol w="1617980"/>
              </a:tblGrid>
              <a:tr h="69723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400" spc="-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Penetration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400" spc="-1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75057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-10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Market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-1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5" b="1">
                          <a:solidFill>
                            <a:srgbClr val="49452A"/>
                          </a:solidFill>
                          <a:latin typeface="Arial"/>
                          <a:cs typeface="Arial"/>
                        </a:rPr>
                        <a:t>Diversification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033264" y="3056636"/>
            <a:ext cx="495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5">
                <a:latin typeface="Arial"/>
                <a:cs typeface="Arial"/>
              </a:rPr>
              <a:t>u</a:t>
            </a:r>
            <a:r>
              <a:rPr dirty="0" sz="1100" spc="-10">
                <a:latin typeface="Arial"/>
                <a:cs typeface="Arial"/>
              </a:rPr>
              <a:t>rr</a:t>
            </a:r>
            <a:r>
              <a:rPr dirty="0" sz="1100" spc="10">
                <a:latin typeface="Arial"/>
                <a:cs typeface="Arial"/>
              </a:rPr>
              <a:t>en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1720" y="3590290"/>
            <a:ext cx="601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Markets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5664" y="4227982"/>
            <a:ext cx="307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N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5205" y="4484014"/>
            <a:ext cx="495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5">
                <a:latin typeface="Arial"/>
                <a:cs typeface="Arial"/>
              </a:rPr>
              <a:t>u</a:t>
            </a:r>
            <a:r>
              <a:rPr dirty="0" sz="1100" spc="-10">
                <a:latin typeface="Arial"/>
                <a:cs typeface="Arial"/>
              </a:rPr>
              <a:t>rr</a:t>
            </a:r>
            <a:r>
              <a:rPr dirty="0" sz="1100" spc="10">
                <a:latin typeface="Arial"/>
                <a:cs typeface="Arial"/>
              </a:rPr>
              <a:t>en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5142" y="4484014"/>
            <a:ext cx="307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N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6498" y="4712614"/>
            <a:ext cx="6877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3110831"/>
            <a:ext cx="2058670" cy="434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is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market</a:t>
            </a:r>
            <a:r>
              <a:rPr dirty="0" sz="1200" spc="-1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share?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20">
                <a:solidFill>
                  <a:srgbClr val="17375E"/>
                </a:solidFill>
                <a:latin typeface="Arial"/>
                <a:cs typeface="Arial"/>
              </a:rPr>
              <a:t>Who 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market</a:t>
            </a:r>
            <a:r>
              <a:rPr dirty="0" sz="1200" spc="-1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leader?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96" y="3742131"/>
            <a:ext cx="6366510" cy="102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new markets,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consider: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640080" indent="-1714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07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How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accessible are these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new</a:t>
            </a:r>
            <a:r>
              <a:rPr dirty="0" sz="1200" spc="-1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markets?</a:t>
            </a:r>
            <a:endParaRPr sz="1200">
              <a:latin typeface="Arial"/>
              <a:cs typeface="Arial"/>
            </a:endParaRPr>
          </a:p>
          <a:p>
            <a:pPr marL="640080" indent="-17145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40715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size 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market</a:t>
            </a:r>
            <a:r>
              <a:rPr dirty="0" sz="1200" spc="-1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potential?</a:t>
            </a:r>
            <a:endParaRPr sz="1200">
              <a:latin typeface="Arial"/>
              <a:cs typeface="Arial"/>
            </a:endParaRPr>
          </a:p>
          <a:p>
            <a:pPr marL="640080" indent="-17145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6407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Do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these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markets know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you have solutions that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can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solve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problems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they are</a:t>
            </a:r>
            <a:r>
              <a:rPr dirty="0" sz="1200" spc="-1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having?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78407"/>
            <a:ext cx="8437245" cy="154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2 – </a:t>
            </a:r>
            <a:r>
              <a:rPr dirty="0" sz="3000" spc="5">
                <a:solidFill>
                  <a:srgbClr val="17375E"/>
                </a:solidFill>
                <a:latin typeface="Arial"/>
                <a:cs typeface="Arial"/>
              </a:rPr>
              <a:t>Market</a:t>
            </a:r>
            <a:r>
              <a:rPr dirty="0" sz="3000" spc="-10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Plan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128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Market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Requirements Document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analyze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opportunity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chosen</a:t>
            </a:r>
            <a:r>
              <a:rPr dirty="0" sz="1400" spc="29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market(s).</a:t>
            </a:r>
            <a:endParaRPr sz="1400">
              <a:latin typeface="Arial"/>
              <a:cs typeface="Arial"/>
            </a:endParaRPr>
          </a:p>
          <a:p>
            <a:pPr marL="253365" marR="1265555">
              <a:lnSpc>
                <a:spcPts val="2710"/>
              </a:lnSpc>
              <a:spcBef>
                <a:spcPts val="254"/>
              </a:spcBef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Regardless</a:t>
            </a:r>
            <a:r>
              <a:rPr dirty="0" sz="1200" spc="-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which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approach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from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Step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1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choose,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will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need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develop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plan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that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market. 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For current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markets,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consider: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25311" y="2855975"/>
            <a:ext cx="2919095" cy="1579245"/>
            <a:chOff x="5925311" y="2855975"/>
            <a:chExt cx="2919095" cy="1579245"/>
          </a:xfrm>
        </p:grpSpPr>
        <p:sp>
          <p:nvSpPr>
            <p:cNvPr id="10" name="object 10"/>
            <p:cNvSpPr/>
            <p:nvPr/>
          </p:nvSpPr>
          <p:spPr>
            <a:xfrm>
              <a:off x="5925311" y="2855975"/>
              <a:ext cx="2831591" cy="1578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19799" y="2899257"/>
              <a:ext cx="2704211" cy="14505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14973" y="2894494"/>
              <a:ext cx="2713990" cy="1460500"/>
            </a:xfrm>
            <a:custGeom>
              <a:avLst/>
              <a:gdLst/>
              <a:ahLst/>
              <a:cxnLst/>
              <a:rect l="l" t="t" r="r" b="b"/>
              <a:pathLst>
                <a:path w="2713990" h="1460500">
                  <a:moveTo>
                    <a:pt x="0" y="1460119"/>
                  </a:moveTo>
                  <a:lnTo>
                    <a:pt x="2713735" y="1460119"/>
                  </a:lnTo>
                  <a:lnTo>
                    <a:pt x="2713735" y="0"/>
                  </a:lnTo>
                  <a:lnTo>
                    <a:pt x="0" y="0"/>
                  </a:lnTo>
                  <a:lnTo>
                    <a:pt x="0" y="1460119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82839" y="3090671"/>
              <a:ext cx="1307592" cy="35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3800" y="30797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3800" y="30797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48562" y="3084512"/>
            <a:ext cx="117538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873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0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20328" y="3377183"/>
            <a:ext cx="121920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3311" y="3520439"/>
            <a:ext cx="2538095" cy="1430020"/>
            <a:chOff x="5163311" y="3520439"/>
            <a:chExt cx="2538095" cy="1430020"/>
          </a:xfrm>
        </p:grpSpPr>
        <p:sp>
          <p:nvSpPr>
            <p:cNvPr id="3" name="object 3"/>
            <p:cNvSpPr/>
            <p:nvPr/>
          </p:nvSpPr>
          <p:spPr>
            <a:xfrm>
              <a:off x="5163311" y="3520439"/>
              <a:ext cx="2450591" cy="1429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57799" y="3562311"/>
              <a:ext cx="2324100" cy="13006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52973" y="3557549"/>
              <a:ext cx="2333625" cy="1310640"/>
            </a:xfrm>
            <a:custGeom>
              <a:avLst/>
              <a:gdLst/>
              <a:ahLst/>
              <a:cxnLst/>
              <a:rect l="l" t="t" r="r" b="b"/>
              <a:pathLst>
                <a:path w="2333625" h="1310639">
                  <a:moveTo>
                    <a:pt x="0" y="1310132"/>
                  </a:moveTo>
                  <a:lnTo>
                    <a:pt x="2333625" y="1310132"/>
                  </a:lnTo>
                  <a:lnTo>
                    <a:pt x="2333625" y="0"/>
                  </a:lnTo>
                  <a:lnTo>
                    <a:pt x="0" y="0"/>
                  </a:lnTo>
                  <a:lnTo>
                    <a:pt x="0" y="1310132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9839" y="3837431"/>
              <a:ext cx="1307591" cy="356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00800" y="382714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00800" y="382714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1377137"/>
            <a:ext cx="6773545" cy="83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3 –</a:t>
            </a:r>
            <a:r>
              <a:rPr dirty="0" sz="3000" spc="-3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Products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Put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 strategy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place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support the choice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made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1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of this</a:t>
            </a:r>
            <a:r>
              <a:rPr dirty="0" sz="1400" spc="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Stage.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520518"/>
            <a:ext cx="3702050" cy="923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If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strategy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calls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for using current</a:t>
            </a:r>
            <a:r>
              <a:rPr dirty="0" sz="1400" spc="2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products,</a:t>
            </a:r>
            <a:endParaRPr sz="1400">
              <a:latin typeface="Arial"/>
              <a:cs typeface="Arial"/>
            </a:endParaRPr>
          </a:p>
          <a:p>
            <a:pPr marL="12700" marR="147320">
              <a:lnSpc>
                <a:spcPct val="160000"/>
              </a:lnSpc>
              <a:spcBef>
                <a:spcPts val="25"/>
              </a:spcBef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use the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Product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Marketing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Plan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methodology 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develop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 marketing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plan for</a:t>
            </a:r>
            <a:r>
              <a:rPr dirty="0" sz="1400" spc="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8464" y="2410239"/>
            <a:ext cx="4129404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If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strategy calls for developing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products,  use the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Product Development Strategy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methodology 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develop market-driven</a:t>
            </a:r>
            <a:r>
              <a:rPr dirty="0" sz="1400" spc="5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solutions.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7512" y="3529583"/>
            <a:ext cx="2461895" cy="1414780"/>
            <a:chOff x="667512" y="3529583"/>
            <a:chExt cx="2461895" cy="1414780"/>
          </a:xfrm>
        </p:grpSpPr>
        <p:sp>
          <p:nvSpPr>
            <p:cNvPr id="17" name="object 17"/>
            <p:cNvSpPr/>
            <p:nvPr/>
          </p:nvSpPr>
          <p:spPr>
            <a:xfrm>
              <a:off x="667512" y="3529583"/>
              <a:ext cx="2414016" cy="1414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2000" y="3572509"/>
              <a:ext cx="2286000" cy="12852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7237" y="3567747"/>
              <a:ext cx="2295525" cy="1294765"/>
            </a:xfrm>
            <a:custGeom>
              <a:avLst/>
              <a:gdLst/>
              <a:ahLst/>
              <a:cxnLst/>
              <a:rect l="l" t="t" r="r" b="b"/>
              <a:pathLst>
                <a:path w="2295525" h="1294764">
                  <a:moveTo>
                    <a:pt x="0" y="1294764"/>
                  </a:moveTo>
                  <a:lnTo>
                    <a:pt x="2295525" y="1294764"/>
                  </a:lnTo>
                  <a:lnTo>
                    <a:pt x="2295525" y="0"/>
                  </a:lnTo>
                  <a:lnTo>
                    <a:pt x="0" y="0"/>
                  </a:lnTo>
                  <a:lnTo>
                    <a:pt x="0" y="1294764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67840" y="3837431"/>
              <a:ext cx="1307591" cy="356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28800" y="382714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28800" y="382714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833562" y="3831907"/>
            <a:ext cx="121475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5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05327" y="4126991"/>
            <a:ext cx="121919" cy="109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405562" y="3831907"/>
            <a:ext cx="117665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6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77328" y="4126991"/>
            <a:ext cx="121920" cy="109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10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0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8944" y="3291839"/>
            <a:ext cx="2642870" cy="1618615"/>
            <a:chOff x="6028944" y="3291839"/>
            <a:chExt cx="2642870" cy="1618615"/>
          </a:xfrm>
        </p:grpSpPr>
        <p:sp>
          <p:nvSpPr>
            <p:cNvPr id="3" name="object 3"/>
            <p:cNvSpPr/>
            <p:nvPr/>
          </p:nvSpPr>
          <p:spPr>
            <a:xfrm>
              <a:off x="6028944" y="3291839"/>
              <a:ext cx="2642616" cy="1618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23686" y="3333711"/>
              <a:ext cx="2514600" cy="1490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18860" y="3328949"/>
              <a:ext cx="2524125" cy="1499870"/>
            </a:xfrm>
            <a:custGeom>
              <a:avLst/>
              <a:gdLst/>
              <a:ahLst/>
              <a:cxnLst/>
              <a:rect l="l" t="t" r="r" b="b"/>
              <a:pathLst>
                <a:path w="2524125" h="1499870">
                  <a:moveTo>
                    <a:pt x="0" y="1499615"/>
                  </a:moveTo>
                  <a:lnTo>
                    <a:pt x="2524124" y="1499615"/>
                  </a:lnTo>
                  <a:lnTo>
                    <a:pt x="2524124" y="0"/>
                  </a:lnTo>
                  <a:lnTo>
                    <a:pt x="0" y="0"/>
                  </a:lnTo>
                  <a:lnTo>
                    <a:pt x="0" y="1499615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7340" y="1356816"/>
            <a:ext cx="8044180" cy="220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4 –Brand</a:t>
            </a:r>
            <a:r>
              <a:rPr dirty="0" sz="3000" spc="-1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 spc="5">
                <a:solidFill>
                  <a:srgbClr val="17375E"/>
                </a:solidFill>
                <a:latin typeface="Arial"/>
                <a:cs typeface="Arial"/>
              </a:rPr>
              <a:t>Strategy</a:t>
            </a:r>
            <a:endParaRPr sz="3000">
              <a:latin typeface="Arial"/>
              <a:cs typeface="Arial"/>
            </a:endParaRPr>
          </a:p>
          <a:p>
            <a:pPr marL="295910" marR="86995" indent="-271780">
              <a:lnSpc>
                <a:spcPct val="161500"/>
              </a:lnSpc>
              <a:spcBef>
                <a:spcPts val="36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Use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Brand Strategy Scorecard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to document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branding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objectives,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initiatives, 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measures,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400" spc="5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targets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Review the results of the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Brand Assessment you completed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3.</a:t>
            </a:r>
            <a:r>
              <a:rPr dirty="0" sz="1200" spc="3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Include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Marketing Strategy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a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plan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implement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recommendations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from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this</a:t>
            </a:r>
            <a:r>
              <a:rPr dirty="0" sz="1200" spc="-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assessment.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Brand Assessment recommendations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fall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into these</a:t>
            </a:r>
            <a:r>
              <a:rPr dirty="0" sz="1200" spc="-19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categories: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596" y="3735468"/>
            <a:ext cx="1699895" cy="8401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Brand</a:t>
            </a:r>
            <a:r>
              <a:rPr dirty="0" sz="1200" spc="-3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Brand</a:t>
            </a:r>
            <a:r>
              <a:rPr dirty="0" sz="1200" spc="-10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Alignment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Brand</a:t>
            </a:r>
            <a:r>
              <a:rPr dirty="0" sz="1200" spc="-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Brand</a:t>
            </a:r>
            <a:r>
              <a:rPr dirty="0" sz="1200" spc="-3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Execution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06640" y="4180052"/>
            <a:ext cx="1361440" cy="370840"/>
            <a:chOff x="7406640" y="4180052"/>
            <a:chExt cx="1361440" cy="370840"/>
          </a:xfrm>
        </p:grpSpPr>
        <p:sp>
          <p:nvSpPr>
            <p:cNvPr id="13" name="object 13"/>
            <p:cNvSpPr/>
            <p:nvPr/>
          </p:nvSpPr>
          <p:spPr>
            <a:xfrm>
              <a:off x="7406640" y="4194048"/>
              <a:ext cx="1307592" cy="356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67600" y="418481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67600" y="418481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472362" y="4189577"/>
            <a:ext cx="1165860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44128" y="4483608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/>
              <a:t>This </a:t>
            </a:r>
            <a:r>
              <a:rPr dirty="0" spc="-5"/>
              <a:t>methodology consists of six stages, </a:t>
            </a:r>
            <a:r>
              <a:rPr dirty="0"/>
              <a:t>each </a:t>
            </a:r>
            <a:r>
              <a:rPr dirty="0" spc="-5"/>
              <a:t>with </a:t>
            </a:r>
            <a:r>
              <a:rPr dirty="0"/>
              <a:t>a </a:t>
            </a:r>
            <a:r>
              <a:rPr dirty="0" spc="-5"/>
              <a:t>description, steps and </a:t>
            </a:r>
            <a:r>
              <a:rPr dirty="0"/>
              <a:t>action</a:t>
            </a:r>
            <a:r>
              <a:rPr dirty="0" spc="434"/>
              <a:t> </a:t>
            </a:r>
            <a:r>
              <a:rPr dirty="0"/>
              <a:t>items.</a:t>
            </a:r>
          </a:p>
          <a:p>
            <a:pPr marL="17780" marR="5715">
              <a:lnSpc>
                <a:spcPct val="218900"/>
              </a:lnSpc>
              <a:tabLst>
                <a:tab pos="734060" algn="l"/>
                <a:tab pos="1371600" algn="l"/>
                <a:tab pos="2164080" algn="l"/>
                <a:tab pos="2797810" algn="l"/>
                <a:tab pos="3243580" algn="l"/>
                <a:tab pos="4185285" algn="l"/>
                <a:tab pos="4764405" algn="l"/>
                <a:tab pos="5051425" algn="l"/>
                <a:tab pos="6289040" algn="l"/>
                <a:tab pos="6779895" algn="l"/>
                <a:tab pos="7697470" algn="l"/>
                <a:tab pos="8209915" algn="l"/>
              </a:tabLst>
            </a:pPr>
            <a:r>
              <a:rPr dirty="0" spc="5"/>
              <a:t>A</a:t>
            </a:r>
            <a:r>
              <a:rPr dirty="0" spc="-10"/>
              <a:t>c</a:t>
            </a:r>
            <a:r>
              <a:rPr dirty="0" spc="5"/>
              <a:t>t</a:t>
            </a:r>
            <a:r>
              <a:rPr dirty="0"/>
              <a:t>i</a:t>
            </a:r>
            <a:r>
              <a:rPr dirty="0"/>
              <a:t>o</a:t>
            </a:r>
            <a:r>
              <a:rPr dirty="0" spc="5"/>
              <a:t>n</a:t>
            </a:r>
            <a:r>
              <a:rPr dirty="0"/>
              <a:t>	</a:t>
            </a:r>
            <a:r>
              <a:rPr dirty="0"/>
              <a:t>i</a:t>
            </a:r>
            <a:r>
              <a:rPr dirty="0" spc="5"/>
              <a:t>t</a:t>
            </a:r>
            <a:r>
              <a:rPr dirty="0" spc="-30"/>
              <a:t>e</a:t>
            </a:r>
            <a:r>
              <a:rPr dirty="0" spc="5"/>
              <a:t>ms</a:t>
            </a:r>
            <a:r>
              <a:rPr dirty="0"/>
              <a:t>	</a:t>
            </a:r>
            <a:r>
              <a:rPr dirty="0"/>
              <a:t>i</a:t>
            </a:r>
            <a:r>
              <a:rPr dirty="0" spc="-25"/>
              <a:t>n</a:t>
            </a:r>
            <a:r>
              <a:rPr dirty="0" spc="10"/>
              <a:t>c</a:t>
            </a:r>
            <a:r>
              <a:rPr dirty="0"/>
              <a:t>l</a:t>
            </a:r>
            <a:r>
              <a:rPr dirty="0"/>
              <a:t>u</a:t>
            </a:r>
            <a:r>
              <a:rPr dirty="0" spc="-5"/>
              <a:t>d</a:t>
            </a:r>
            <a:r>
              <a:rPr dirty="0" spc="5"/>
              <a:t>e</a:t>
            </a:r>
            <a:r>
              <a:rPr dirty="0"/>
              <a:t>	</a:t>
            </a:r>
            <a:r>
              <a:rPr dirty="0" spc="-30"/>
              <a:t>u</a:t>
            </a:r>
            <a:r>
              <a:rPr dirty="0" spc="10"/>
              <a:t>s</a:t>
            </a:r>
            <a:r>
              <a:rPr dirty="0"/>
              <a:t>i</a:t>
            </a:r>
            <a:r>
              <a:rPr dirty="0"/>
              <a:t>n</a:t>
            </a:r>
            <a:r>
              <a:rPr dirty="0" spc="5"/>
              <a:t>g</a:t>
            </a:r>
            <a:r>
              <a:rPr dirty="0"/>
              <a:t>	</a:t>
            </a:r>
            <a:r>
              <a:rPr dirty="0" spc="-5"/>
              <a:t>ou</a:t>
            </a:r>
            <a:r>
              <a:rPr dirty="0"/>
              <a:t>r</a:t>
            </a:r>
            <a:r>
              <a:rPr dirty="0"/>
              <a:t>	</a:t>
            </a:r>
            <a:r>
              <a:rPr dirty="0" spc="-5"/>
              <a:t>p</a:t>
            </a:r>
            <a:r>
              <a:rPr dirty="0" spc="-10"/>
              <a:t>r</a:t>
            </a:r>
            <a:r>
              <a:rPr dirty="0" spc="-5"/>
              <a:t>e</a:t>
            </a:r>
            <a:r>
              <a:rPr dirty="0" spc="5"/>
              <a:t>mi</a:t>
            </a:r>
            <a:r>
              <a:rPr dirty="0" spc="-30"/>
              <a:t>u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5"/>
              <a:t>t</a:t>
            </a:r>
            <a:r>
              <a:rPr dirty="0" spc="-5"/>
              <a:t>oo</a:t>
            </a:r>
            <a:r>
              <a:rPr dirty="0" spc="-25"/>
              <a:t>l</a:t>
            </a:r>
            <a:r>
              <a:rPr dirty="0" spc="5"/>
              <a:t>s</a:t>
            </a:r>
            <a:r>
              <a:rPr dirty="0"/>
              <a:t>	</a:t>
            </a:r>
            <a:r>
              <a:rPr dirty="0" spc="5"/>
              <a:t>&amp;</a:t>
            </a:r>
            <a:r>
              <a:rPr dirty="0"/>
              <a:t>	</a:t>
            </a:r>
            <a:r>
              <a:rPr dirty="0" spc="5"/>
              <a:t>t</a:t>
            </a:r>
            <a:r>
              <a:rPr dirty="0" spc="-30"/>
              <a:t>e</a:t>
            </a:r>
            <a:r>
              <a:rPr dirty="0" spc="5"/>
              <a:t>m</a:t>
            </a:r>
            <a:r>
              <a:rPr dirty="0"/>
              <a:t>p</a:t>
            </a:r>
            <a:r>
              <a:rPr dirty="0"/>
              <a:t>l</a:t>
            </a:r>
            <a:r>
              <a:rPr dirty="0"/>
              <a:t>a</a:t>
            </a:r>
            <a:r>
              <a:rPr dirty="0" spc="5"/>
              <a:t>t</a:t>
            </a:r>
            <a:r>
              <a:rPr dirty="0" spc="-30"/>
              <a:t>e</a:t>
            </a:r>
            <a:r>
              <a:rPr dirty="0" spc="15"/>
              <a:t>s</a:t>
            </a:r>
            <a:r>
              <a:rPr dirty="0"/>
              <a:t>.</a:t>
            </a:r>
            <a:r>
              <a:rPr dirty="0"/>
              <a:t>	</a:t>
            </a:r>
            <a:r>
              <a:rPr dirty="0"/>
              <a:t>O</a:t>
            </a:r>
            <a:r>
              <a:rPr dirty="0" spc="-5"/>
              <a:t>u</a:t>
            </a:r>
            <a:r>
              <a:rPr dirty="0"/>
              <a:t>r</a:t>
            </a:r>
            <a:r>
              <a:rPr dirty="0"/>
              <a:t>	</a:t>
            </a:r>
            <a:r>
              <a:rPr dirty="0"/>
              <a:t>i</a:t>
            </a:r>
            <a:r>
              <a:rPr dirty="0"/>
              <a:t>n</a:t>
            </a:r>
            <a:r>
              <a:rPr dirty="0" spc="5"/>
              <a:t>t</a:t>
            </a:r>
            <a:r>
              <a:rPr dirty="0" spc="-5"/>
              <a:t>e</a:t>
            </a:r>
            <a:r>
              <a:rPr dirty="0" spc="-30"/>
              <a:t>n</a:t>
            </a:r>
            <a:r>
              <a:rPr dirty="0" spc="5"/>
              <a:t>t</a:t>
            </a:r>
            <a:r>
              <a:rPr dirty="0"/>
              <a:t>i</a:t>
            </a:r>
            <a:r>
              <a:rPr dirty="0"/>
              <a:t>o</a:t>
            </a:r>
            <a:r>
              <a:rPr dirty="0" spc="5"/>
              <a:t>n</a:t>
            </a:r>
            <a:r>
              <a:rPr dirty="0"/>
              <a:t>	</a:t>
            </a:r>
            <a:r>
              <a:rPr dirty="0" spc="-35"/>
              <a:t>w</a:t>
            </a:r>
            <a:r>
              <a:rPr dirty="0"/>
              <a:t>i</a:t>
            </a:r>
            <a:r>
              <a:rPr dirty="0" spc="5"/>
              <a:t>t</a:t>
            </a:r>
            <a:r>
              <a:rPr dirty="0" spc="5"/>
              <a:t>h</a:t>
            </a:r>
            <a:r>
              <a:rPr dirty="0"/>
              <a:t>	</a:t>
            </a:r>
            <a:r>
              <a:rPr dirty="0" spc="5"/>
              <a:t>t</a:t>
            </a:r>
            <a:r>
              <a:rPr dirty="0" spc="-30"/>
              <a:t>h</a:t>
            </a:r>
            <a:r>
              <a:rPr dirty="0"/>
              <a:t>is  </a:t>
            </a:r>
            <a:r>
              <a:rPr dirty="0"/>
              <a:t>methodology is </a:t>
            </a:r>
            <a:r>
              <a:rPr dirty="0" spc="5"/>
              <a:t>to </a:t>
            </a:r>
            <a:r>
              <a:rPr dirty="0" spc="-5"/>
              <a:t>help</a:t>
            </a:r>
            <a:r>
              <a:rPr dirty="0" spc="-95"/>
              <a:t> </a:t>
            </a:r>
            <a:r>
              <a:rPr dirty="0" spc="-5"/>
              <a:t>you: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79508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How</a:t>
            </a:r>
            <a:r>
              <a:rPr dirty="0" spc="-229"/>
              <a:t> </a:t>
            </a:r>
            <a:r>
              <a:rPr dirty="0" spc="150"/>
              <a:t>to</a:t>
            </a:r>
            <a:r>
              <a:rPr dirty="0" spc="-220"/>
              <a:t> </a:t>
            </a:r>
            <a:r>
              <a:rPr dirty="0" spc="-180"/>
              <a:t>use</a:t>
            </a:r>
            <a:r>
              <a:rPr dirty="0" spc="-215"/>
              <a:t> </a:t>
            </a:r>
            <a:r>
              <a:rPr dirty="0" spc="-20"/>
              <a:t>this</a:t>
            </a:r>
            <a:r>
              <a:rPr dirty="0" spc="-229"/>
              <a:t> </a:t>
            </a:r>
            <a:r>
              <a:rPr dirty="0" spc="-40"/>
              <a:t>consulting</a:t>
            </a:r>
            <a:r>
              <a:rPr dirty="0" spc="-225"/>
              <a:t> </a:t>
            </a:r>
            <a:r>
              <a:rPr dirty="0" spc="-20"/>
              <a:t>methodology: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52984" y="3243072"/>
            <a:ext cx="8638540" cy="1548765"/>
            <a:chOff x="252984" y="3243072"/>
            <a:chExt cx="8638540" cy="1548765"/>
          </a:xfrm>
        </p:grpSpPr>
        <p:sp>
          <p:nvSpPr>
            <p:cNvPr id="6" name="object 6"/>
            <p:cNvSpPr/>
            <p:nvPr/>
          </p:nvSpPr>
          <p:spPr>
            <a:xfrm>
              <a:off x="252984" y="3243072"/>
              <a:ext cx="8638032" cy="1548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800" y="3257550"/>
              <a:ext cx="8534400" cy="1447800"/>
            </a:xfrm>
            <a:custGeom>
              <a:avLst/>
              <a:gdLst/>
              <a:ahLst/>
              <a:cxnLst/>
              <a:rect l="l" t="t" r="r" b="b"/>
              <a:pathLst>
                <a:path w="8534400" h="1447800">
                  <a:moveTo>
                    <a:pt x="8409813" y="0"/>
                  </a:moveTo>
                  <a:lnTo>
                    <a:pt x="124536" y="0"/>
                  </a:lnTo>
                  <a:lnTo>
                    <a:pt x="76059" y="9786"/>
                  </a:lnTo>
                  <a:lnTo>
                    <a:pt x="36474" y="36480"/>
                  </a:lnTo>
                  <a:lnTo>
                    <a:pt x="9786" y="76080"/>
                  </a:lnTo>
                  <a:lnTo>
                    <a:pt x="0" y="124587"/>
                  </a:lnTo>
                  <a:lnTo>
                    <a:pt x="0" y="1323263"/>
                  </a:lnTo>
                  <a:lnTo>
                    <a:pt x="9786" y="1371740"/>
                  </a:lnTo>
                  <a:lnTo>
                    <a:pt x="36474" y="1411325"/>
                  </a:lnTo>
                  <a:lnTo>
                    <a:pt x="76059" y="1438013"/>
                  </a:lnTo>
                  <a:lnTo>
                    <a:pt x="124536" y="1447800"/>
                  </a:lnTo>
                  <a:lnTo>
                    <a:pt x="8409813" y="1447800"/>
                  </a:lnTo>
                  <a:lnTo>
                    <a:pt x="8458319" y="1438013"/>
                  </a:lnTo>
                  <a:lnTo>
                    <a:pt x="8497919" y="1411325"/>
                  </a:lnTo>
                  <a:lnTo>
                    <a:pt x="8524613" y="1371740"/>
                  </a:lnTo>
                  <a:lnTo>
                    <a:pt x="8534400" y="1323263"/>
                  </a:lnTo>
                  <a:lnTo>
                    <a:pt x="8534400" y="124587"/>
                  </a:lnTo>
                  <a:lnTo>
                    <a:pt x="8524613" y="76080"/>
                  </a:lnTo>
                  <a:lnTo>
                    <a:pt x="8497919" y="36480"/>
                  </a:lnTo>
                  <a:lnTo>
                    <a:pt x="8458319" y="9786"/>
                  </a:lnTo>
                  <a:lnTo>
                    <a:pt x="8409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800" y="3257550"/>
              <a:ext cx="8534400" cy="1447800"/>
            </a:xfrm>
            <a:custGeom>
              <a:avLst/>
              <a:gdLst/>
              <a:ahLst/>
              <a:cxnLst/>
              <a:rect l="l" t="t" r="r" b="b"/>
              <a:pathLst>
                <a:path w="8534400" h="1447800">
                  <a:moveTo>
                    <a:pt x="0" y="124587"/>
                  </a:moveTo>
                  <a:lnTo>
                    <a:pt x="9786" y="76080"/>
                  </a:lnTo>
                  <a:lnTo>
                    <a:pt x="36474" y="36480"/>
                  </a:lnTo>
                  <a:lnTo>
                    <a:pt x="76059" y="9786"/>
                  </a:lnTo>
                  <a:lnTo>
                    <a:pt x="124536" y="0"/>
                  </a:lnTo>
                  <a:lnTo>
                    <a:pt x="8409813" y="0"/>
                  </a:lnTo>
                  <a:lnTo>
                    <a:pt x="8458319" y="9786"/>
                  </a:lnTo>
                  <a:lnTo>
                    <a:pt x="8497919" y="36480"/>
                  </a:lnTo>
                  <a:lnTo>
                    <a:pt x="8524613" y="76080"/>
                  </a:lnTo>
                  <a:lnTo>
                    <a:pt x="8534400" y="124587"/>
                  </a:lnTo>
                  <a:lnTo>
                    <a:pt x="8534400" y="1323263"/>
                  </a:lnTo>
                  <a:lnTo>
                    <a:pt x="8524613" y="1371740"/>
                  </a:lnTo>
                  <a:lnTo>
                    <a:pt x="8497919" y="1411325"/>
                  </a:lnTo>
                  <a:lnTo>
                    <a:pt x="8458319" y="1438013"/>
                  </a:lnTo>
                  <a:lnTo>
                    <a:pt x="8409813" y="1447800"/>
                  </a:lnTo>
                  <a:lnTo>
                    <a:pt x="124536" y="1447800"/>
                  </a:lnTo>
                  <a:lnTo>
                    <a:pt x="76059" y="1438013"/>
                  </a:lnTo>
                  <a:lnTo>
                    <a:pt x="36474" y="1411325"/>
                  </a:lnTo>
                  <a:lnTo>
                    <a:pt x="9786" y="1371740"/>
                  </a:lnTo>
                  <a:lnTo>
                    <a:pt x="0" y="1323263"/>
                  </a:lnTo>
                  <a:lnTo>
                    <a:pt x="0" y="124587"/>
                  </a:lnTo>
                  <a:close/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5731" y="3392500"/>
            <a:ext cx="8395335" cy="1104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4480" algn="l"/>
              </a:tabLst>
            </a:pPr>
            <a:r>
              <a:rPr dirty="0" u="sng" sz="1400" spc="-15" b="1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Identify</a:t>
            </a:r>
            <a:r>
              <a:rPr dirty="0" sz="1400" spc="-15" b="1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the foundation of any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marketing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strategy: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</a:t>
            </a:r>
            <a:r>
              <a:rPr dirty="0" sz="1400" spc="9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corporate values and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vision.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74707"/>
              </a:buClr>
              <a:buFont typeface="Arial"/>
              <a:buAutoNum type="arabicPeriod"/>
            </a:pPr>
            <a:endParaRPr sz="15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AutoNum type="arabicPeriod"/>
              <a:tabLst>
                <a:tab pos="284480" algn="l"/>
              </a:tabLst>
            </a:pPr>
            <a:r>
              <a:rPr dirty="0" u="sng" sz="1400" spc="-25" b="1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Analyze</a:t>
            </a:r>
            <a:r>
              <a:rPr dirty="0" sz="1400" spc="-25" b="1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assess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current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situation: competitiveness, products,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industry, </a:t>
            </a:r>
            <a:r>
              <a:rPr dirty="0" sz="1400" spc="-15">
                <a:solidFill>
                  <a:srgbClr val="974707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other</a:t>
            </a:r>
            <a:r>
              <a:rPr dirty="0" sz="1400" spc="33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forces.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74707"/>
              </a:buClr>
              <a:buFont typeface="Arial"/>
              <a:buAutoNum type="arabicPeriod"/>
            </a:pPr>
            <a:endParaRPr sz="15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AutoNum type="arabicPeriod"/>
              <a:tabLst>
                <a:tab pos="284480" algn="l"/>
              </a:tabLst>
            </a:pPr>
            <a:r>
              <a:rPr dirty="0" u="sng" sz="1400" spc="-10" b="1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Plan</a:t>
            </a:r>
            <a:r>
              <a:rPr dirty="0" sz="1400" spc="-10" b="1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using the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classic marketing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mix, craft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strategy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drive </a:t>
            </a:r>
            <a:r>
              <a:rPr dirty="0" sz="1400" spc="-25">
                <a:solidFill>
                  <a:srgbClr val="974707"/>
                </a:solidFill>
                <a:latin typeface="Arial"/>
                <a:cs typeface="Arial"/>
              </a:rPr>
              <a:t>your</a:t>
            </a:r>
            <a:r>
              <a:rPr dirty="0" sz="1400" spc="105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974707"/>
                </a:solidFill>
                <a:latin typeface="Arial"/>
                <a:cs typeface="Arial"/>
              </a:rPr>
              <a:t>firm’s success in its chosen </a:t>
            </a:r>
            <a:r>
              <a:rPr dirty="0" sz="1400" spc="-5">
                <a:solidFill>
                  <a:srgbClr val="974707"/>
                </a:solidFill>
                <a:latin typeface="Arial"/>
                <a:cs typeface="Arial"/>
              </a:rPr>
              <a:t>markets.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77137"/>
            <a:ext cx="8549640" cy="119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5 – Partnerships &amp;</a:t>
            </a:r>
            <a:r>
              <a:rPr dirty="0" sz="3000" spc="-28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Alliances</a:t>
            </a:r>
            <a:endParaRPr sz="3000">
              <a:latin typeface="Arial"/>
              <a:cs typeface="Arial"/>
            </a:endParaRPr>
          </a:p>
          <a:p>
            <a:pPr marL="295910" marR="5080" indent="-271780">
              <a:lnSpc>
                <a:spcPct val="161500"/>
              </a:lnSpc>
              <a:spcBef>
                <a:spcPts val="204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Visit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Partnerships &amp;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Channels</a:t>
            </a:r>
            <a:r>
              <a:rPr dirty="0" sz="1400" spc="-1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section of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our website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for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full set of tools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 resources 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help evaluate, measure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manage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partnerships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partnering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strategy.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3038093"/>
            <a:ext cx="5285105" cy="1450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6854">
              <a:lnSpc>
                <a:spcPct val="111700"/>
              </a:lnSpc>
              <a:spcBef>
                <a:spcPts val="100"/>
              </a:spcBef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Determine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if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have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right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set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partnerships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alliances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in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place</a:t>
            </a:r>
            <a:r>
              <a:rPr dirty="0" sz="1200" spc="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to  support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strategy.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Ask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yourself the following</a:t>
            </a:r>
            <a:r>
              <a:rPr dirty="0" sz="1200" spc="-2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256540" indent="-170815">
              <a:lnSpc>
                <a:spcPct val="100000"/>
              </a:lnSpc>
              <a:buFont typeface="Wingdings"/>
              <a:buChar char=""/>
              <a:tabLst>
                <a:tab pos="256540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are the goals of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partnering</a:t>
            </a:r>
            <a:r>
              <a:rPr dirty="0" sz="1200" spc="-229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strategy?</a:t>
            </a:r>
            <a:endParaRPr sz="1200">
              <a:latin typeface="Arial"/>
              <a:cs typeface="Arial"/>
            </a:endParaRPr>
          </a:p>
          <a:p>
            <a:pPr marL="256540" indent="-17081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256540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How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effective are your current partnerships</a:t>
            </a:r>
            <a:r>
              <a:rPr dirty="0" sz="1200" spc="-2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and how do you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measure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marL="256540" indent="-170815">
              <a:lnSpc>
                <a:spcPct val="100000"/>
              </a:lnSpc>
              <a:spcBef>
                <a:spcPts val="140"/>
              </a:spcBef>
              <a:buFont typeface="Wingdings"/>
              <a:buChar char=""/>
              <a:tabLst>
                <a:tab pos="256540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</a:t>
            </a:r>
            <a:r>
              <a:rPr dirty="0" sz="1200" spc="-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gaps</a:t>
            </a:r>
            <a:r>
              <a:rPr dirty="0" sz="12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exist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your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current</a:t>
            </a:r>
            <a:r>
              <a:rPr dirty="0" sz="1200" spc="-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line-up</a:t>
            </a:r>
            <a:r>
              <a:rPr dirty="0" sz="1200" spc="-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 partners?</a:t>
            </a:r>
            <a:endParaRPr sz="1200">
              <a:latin typeface="Arial"/>
              <a:cs typeface="Arial"/>
            </a:endParaRPr>
          </a:p>
          <a:p>
            <a:pPr marL="25654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56540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can your partners do that you</a:t>
            </a:r>
            <a:r>
              <a:rPr dirty="0" sz="1200" spc="-2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cannot?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41135" y="3019386"/>
            <a:ext cx="2938780" cy="1470660"/>
            <a:chOff x="6041135" y="3019386"/>
            <a:chExt cx="2938780" cy="1470660"/>
          </a:xfrm>
        </p:grpSpPr>
        <p:sp>
          <p:nvSpPr>
            <p:cNvPr id="9" name="object 9"/>
            <p:cNvSpPr/>
            <p:nvPr/>
          </p:nvSpPr>
          <p:spPr>
            <a:xfrm>
              <a:off x="6041135" y="3044951"/>
              <a:ext cx="2898648" cy="144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9" y="3028911"/>
              <a:ext cx="2874009" cy="14199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1173" y="3024149"/>
              <a:ext cx="2883535" cy="1430020"/>
            </a:xfrm>
            <a:custGeom>
              <a:avLst/>
              <a:gdLst/>
              <a:ahLst/>
              <a:cxnLst/>
              <a:rect l="l" t="t" r="r" b="b"/>
              <a:pathLst>
                <a:path w="2883534" h="1430020">
                  <a:moveTo>
                    <a:pt x="0" y="1429511"/>
                  </a:moveTo>
                  <a:lnTo>
                    <a:pt x="2883535" y="1429511"/>
                  </a:lnTo>
                  <a:lnTo>
                    <a:pt x="2883535" y="0"/>
                  </a:lnTo>
                  <a:lnTo>
                    <a:pt x="0" y="0"/>
                  </a:lnTo>
                  <a:lnTo>
                    <a:pt x="0" y="1429511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5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5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5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5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5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77137"/>
            <a:ext cx="8206105" cy="2708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6 –</a:t>
            </a:r>
            <a:r>
              <a:rPr dirty="0" sz="30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endParaRPr sz="3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290"/>
              </a:spcBef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Develop</a:t>
            </a:r>
            <a:r>
              <a:rPr dirty="0" sz="1400" spc="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Marketing</a:t>
            </a:r>
            <a:r>
              <a:rPr dirty="0" sz="1400" spc="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r>
              <a:rPr dirty="0" sz="1400" spc="5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Plan</a:t>
            </a:r>
            <a:r>
              <a:rPr dirty="0" sz="1400" spc="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support</a:t>
            </a:r>
            <a:r>
              <a:rPr dirty="0" sz="1400" spc="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this</a:t>
            </a:r>
            <a:r>
              <a:rPr dirty="0" sz="1400" spc="3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strategy</a:t>
            </a:r>
            <a:r>
              <a:rPr dirty="0" sz="1400" spc="5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400" spc="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</a:t>
            </a:r>
            <a:r>
              <a:rPr dirty="0" sz="1400" spc="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Marketing</a:t>
            </a:r>
            <a:r>
              <a:rPr dirty="0" sz="1400" spc="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plans</a:t>
            </a:r>
            <a:r>
              <a:rPr dirty="0" sz="1400" spc="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</a:t>
            </a:r>
            <a:endParaRPr sz="14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035"/>
              </a:spcBef>
            </a:pP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created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3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of this</a:t>
            </a:r>
            <a:r>
              <a:rPr dirty="0" sz="1400" spc="8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Stage.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1200" spc="-35">
                <a:solidFill>
                  <a:srgbClr val="17375E"/>
                </a:solidFill>
                <a:latin typeface="Arial"/>
                <a:cs typeface="Arial"/>
              </a:rPr>
              <a:t>Your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Marketing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Plan will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provide detail</a:t>
            </a:r>
            <a:r>
              <a:rPr dirty="0" sz="1200" spc="-204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on: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332740" indent="-171450">
              <a:lnSpc>
                <a:spcPct val="100000"/>
              </a:lnSpc>
              <a:buFont typeface="Wingdings"/>
              <a:buChar char=""/>
              <a:tabLst>
                <a:tab pos="333375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What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needs</a:t>
            </a:r>
            <a:r>
              <a:rPr dirty="0" sz="1200" spc="-13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communicating</a:t>
            </a:r>
            <a:endParaRPr sz="1200">
              <a:latin typeface="Arial"/>
              <a:cs typeface="Arial"/>
            </a:endParaRPr>
          </a:p>
          <a:p>
            <a:pPr marL="332740" indent="-17145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333375" algn="l"/>
              </a:tabLst>
            </a:pPr>
            <a:r>
              <a:rPr dirty="0" sz="1200" spc="20">
                <a:solidFill>
                  <a:srgbClr val="17375E"/>
                </a:solidFill>
                <a:latin typeface="Arial"/>
                <a:cs typeface="Arial"/>
              </a:rPr>
              <a:t>Who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needs</a:t>
            </a:r>
            <a:r>
              <a:rPr dirty="0" sz="1200" spc="-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receive</a:t>
            </a:r>
            <a:r>
              <a:rPr dirty="0" sz="1200" spc="-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(Internal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200" spc="-9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External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audiences)</a:t>
            </a:r>
            <a:endParaRPr sz="1200">
              <a:latin typeface="Arial"/>
              <a:cs typeface="Arial"/>
            </a:endParaRPr>
          </a:p>
          <a:p>
            <a:pPr marL="332740" indent="-17145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333375" algn="l"/>
              </a:tabLst>
            </a:pP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Which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channels to</a:t>
            </a:r>
            <a:r>
              <a:rPr dirty="0" sz="1200" spc="-19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  <a:p>
            <a:pPr marL="332740" indent="-171450">
              <a:lnSpc>
                <a:spcPct val="100000"/>
              </a:lnSpc>
              <a:spcBef>
                <a:spcPts val="140"/>
              </a:spcBef>
              <a:buFont typeface="Wingdings"/>
              <a:buChar char=""/>
              <a:tabLst>
                <a:tab pos="333375" algn="l"/>
              </a:tabLst>
            </a:pPr>
            <a:r>
              <a:rPr dirty="0" sz="1200" spc="15">
                <a:solidFill>
                  <a:srgbClr val="17375E"/>
                </a:solidFill>
                <a:latin typeface="Arial"/>
                <a:cs typeface="Arial"/>
              </a:rPr>
              <a:t>When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communications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need to</a:t>
            </a:r>
            <a:r>
              <a:rPr dirty="0" sz="1200" spc="-1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occur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96" y="3219417"/>
            <a:ext cx="1294765" cy="12490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Events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Public</a:t>
            </a:r>
            <a:r>
              <a:rPr dirty="0" sz="1200" spc="-1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Relations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Advertising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Social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Media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Web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200" spc="-1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Online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Others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77137"/>
            <a:ext cx="8319134" cy="1666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6 </a:t>
            </a:r>
            <a:r>
              <a:rPr dirty="0" sz="3000" spc="5">
                <a:solidFill>
                  <a:srgbClr val="17375E"/>
                </a:solidFill>
                <a:latin typeface="Arial"/>
                <a:cs typeface="Arial"/>
              </a:rPr>
              <a:t>(cont.)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–</a:t>
            </a:r>
            <a:r>
              <a:rPr dirty="0" sz="3000" spc="-10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endParaRPr sz="3000">
              <a:latin typeface="Arial"/>
              <a:cs typeface="Arial"/>
            </a:endParaRPr>
          </a:p>
          <a:p>
            <a:pPr marL="24765" marR="100330">
              <a:lnSpc>
                <a:spcPct val="161500"/>
              </a:lnSpc>
              <a:spcBef>
                <a:spcPts val="805"/>
              </a:spcBef>
            </a:pPr>
            <a:r>
              <a:rPr dirty="0" sz="1400" spc="-20">
                <a:solidFill>
                  <a:srgbClr val="17375E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classic 4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P’s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of Marketing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Product,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Price, Place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Promotion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Communications 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Plan is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primarily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concerned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with</a:t>
            </a:r>
            <a:r>
              <a:rPr dirty="0" sz="1400" spc="1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Promotion.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Marketing</a:t>
            </a:r>
            <a:r>
              <a:rPr dirty="0" sz="12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Plan</a:t>
            </a:r>
            <a:r>
              <a:rPr dirty="0" sz="12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often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quite</a:t>
            </a:r>
            <a:r>
              <a:rPr dirty="0" sz="1200" spc="-3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detailed</a:t>
            </a:r>
            <a:r>
              <a:rPr dirty="0" sz="1200" spc="-8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and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includes</a:t>
            </a:r>
            <a:r>
              <a:rPr dirty="0" sz="1200" spc="-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all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through</a:t>
            </a:r>
            <a:r>
              <a:rPr dirty="0" sz="12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all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channels</a:t>
            </a:r>
            <a:r>
              <a:rPr dirty="0" sz="1200" spc="-5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such</a:t>
            </a:r>
            <a:r>
              <a:rPr dirty="0" sz="12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31" y="4610506"/>
            <a:ext cx="81083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90"/>
              </a:spcBef>
              <a:buFont typeface="Wingdings"/>
              <a:buChar char=""/>
              <a:tabLst>
                <a:tab pos="283845" algn="l"/>
                <a:tab pos="284480" algn="l"/>
              </a:tabLst>
            </a:pPr>
            <a:r>
              <a:rPr dirty="0" u="dbl" sz="1400" spc="-1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Helpful</a:t>
            </a:r>
            <a:r>
              <a:rPr dirty="0" u="dbl" sz="1400" spc="2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 </a:t>
            </a:r>
            <a:r>
              <a:rPr dirty="0" u="dbl" sz="1400" spc="-1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h</a:t>
            </a:r>
            <a:r>
              <a:rPr dirty="0" u="sng" sz="1400" spc="-1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in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</a:t>
            </a:r>
            <a:r>
              <a:rPr dirty="0" sz="1400" spc="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Use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MarCom</a:t>
            </a:r>
            <a:r>
              <a:rPr dirty="0" u="sng" sz="140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Plan</a:t>
            </a:r>
            <a:r>
              <a:rPr dirty="0" u="sng" sz="14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Methodology</a:t>
            </a:r>
            <a:r>
              <a:rPr dirty="0" sz="1400" spc="8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help</a:t>
            </a:r>
            <a:r>
              <a:rPr dirty="0" sz="1400" spc="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</a:t>
            </a:r>
            <a:r>
              <a:rPr dirty="0" sz="1400" spc="7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outline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your</a:t>
            </a:r>
            <a:r>
              <a:rPr dirty="0" sz="1400" spc="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r>
              <a:rPr dirty="0" sz="1400" spc="5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strategy.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53911" y="3154679"/>
            <a:ext cx="2461895" cy="1408430"/>
            <a:chOff x="6153911" y="3154679"/>
            <a:chExt cx="2461895" cy="1408430"/>
          </a:xfrm>
        </p:grpSpPr>
        <p:sp>
          <p:nvSpPr>
            <p:cNvPr id="10" name="object 10"/>
            <p:cNvSpPr/>
            <p:nvPr/>
          </p:nvSpPr>
          <p:spPr>
            <a:xfrm>
              <a:off x="6153911" y="3154679"/>
              <a:ext cx="2404872" cy="1408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48399" y="3196208"/>
              <a:ext cx="2275967" cy="1280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43573" y="3191446"/>
              <a:ext cx="2286000" cy="1290320"/>
            </a:xfrm>
            <a:custGeom>
              <a:avLst/>
              <a:gdLst/>
              <a:ahLst/>
              <a:cxnLst/>
              <a:rect l="l" t="t" r="r" b="b"/>
              <a:pathLst>
                <a:path w="2286000" h="1290320">
                  <a:moveTo>
                    <a:pt x="0" y="1290065"/>
                  </a:moveTo>
                  <a:lnTo>
                    <a:pt x="2285492" y="1290065"/>
                  </a:lnTo>
                  <a:lnTo>
                    <a:pt x="2285492" y="0"/>
                  </a:lnTo>
                  <a:lnTo>
                    <a:pt x="0" y="0"/>
                  </a:lnTo>
                  <a:lnTo>
                    <a:pt x="0" y="1290065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54239" y="3419855"/>
              <a:ext cx="1307592" cy="356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15200" y="34099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15200" y="34099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319962" y="3414712"/>
            <a:ext cx="120459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873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0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91728" y="3724655"/>
            <a:ext cx="121920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761963"/>
            <a:ext cx="973455" cy="6388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135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echn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dirty="0" sz="1200" spc="20">
                <a:solidFill>
                  <a:srgbClr val="17375E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g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Processes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829" y="2761963"/>
            <a:ext cx="6217920" cy="6388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Examples: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CRM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or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Marketing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Automation</a:t>
            </a:r>
            <a:r>
              <a:rPr dirty="0" sz="1200" spc="-75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Examples: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Sales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or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Lead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nurturing</a:t>
            </a:r>
            <a:r>
              <a:rPr dirty="0" sz="1200" spc="-75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processes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solidFill>
                  <a:srgbClr val="17375E"/>
                </a:solidFill>
                <a:latin typeface="Arial"/>
                <a:cs typeface="Arial"/>
              </a:rPr>
              <a:t>Examples: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Staffing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,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performance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reviews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,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8"/>
              </a:rPr>
              <a:t>hiring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, </a:t>
            </a:r>
            <a:r>
              <a:rPr dirty="0" u="sng" sz="1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9"/>
              </a:rPr>
              <a:t>job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9"/>
              </a:rPr>
              <a:t>descriptions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or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0"/>
              </a:rPr>
              <a:t>leadership</a:t>
            </a:r>
            <a:r>
              <a:rPr dirty="0" u="sng" sz="1200" spc="-1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0"/>
              </a:rPr>
              <a:t>development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340" y="36189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egy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2890" algn="l"/>
              </a:tabLst>
            </a:pP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377137"/>
            <a:ext cx="7118984" cy="120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17375E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7 –</a:t>
            </a:r>
            <a:r>
              <a:rPr dirty="0" sz="30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17375E"/>
                </a:solidFill>
                <a:latin typeface="Arial"/>
                <a:cs typeface="Arial"/>
              </a:rPr>
              <a:t>Infrastructure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99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Identify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the infrastructure requirements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17375E"/>
                </a:solidFill>
                <a:latin typeface="Arial"/>
                <a:cs typeface="Arial"/>
              </a:rPr>
              <a:t>support </a:t>
            </a:r>
            <a:r>
              <a:rPr dirty="0" sz="1400" spc="-10">
                <a:solidFill>
                  <a:srgbClr val="17375E"/>
                </a:solidFill>
                <a:latin typeface="Arial"/>
                <a:cs typeface="Arial"/>
              </a:rPr>
              <a:t>this </a:t>
            </a:r>
            <a:r>
              <a:rPr dirty="0" sz="1400" spc="-5">
                <a:solidFill>
                  <a:srgbClr val="17375E"/>
                </a:solidFill>
                <a:latin typeface="Arial"/>
                <a:cs typeface="Arial"/>
              </a:rPr>
              <a:t>marketing</a:t>
            </a:r>
            <a:r>
              <a:rPr dirty="0" sz="1400" spc="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17375E"/>
                </a:solidFill>
                <a:latin typeface="Arial"/>
                <a:cs typeface="Arial"/>
              </a:rPr>
              <a:t>strategy.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These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375E"/>
                </a:solidFill>
                <a:latin typeface="Arial"/>
                <a:cs typeface="Arial"/>
              </a:rPr>
              <a:t>requirements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often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fall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into</a:t>
            </a:r>
            <a:r>
              <a:rPr dirty="0" sz="1200" spc="-4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one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following</a:t>
            </a:r>
            <a:r>
              <a:rPr dirty="0" sz="1200" spc="-8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areas</a:t>
            </a:r>
            <a:r>
              <a:rPr dirty="0" sz="1200" spc="-2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(click</a:t>
            </a:r>
            <a:r>
              <a:rPr dirty="0" sz="1200" spc="-4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17375E"/>
                </a:solidFill>
                <a:latin typeface="Arial"/>
                <a:cs typeface="Arial"/>
              </a:rPr>
              <a:t>links</a:t>
            </a:r>
            <a:r>
              <a:rPr dirty="0" sz="1200" spc="-6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to</a:t>
            </a:r>
            <a:r>
              <a:rPr dirty="0" sz="1200" spc="1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see</a:t>
            </a:r>
            <a:r>
              <a:rPr dirty="0" sz="1200" spc="-1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related</a:t>
            </a:r>
            <a:r>
              <a:rPr dirty="0" sz="1200" spc="-6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375E"/>
                </a:solidFill>
                <a:latin typeface="Arial"/>
                <a:cs typeface="Arial"/>
              </a:rPr>
              <a:t>resources):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79335" y="3596792"/>
            <a:ext cx="2026920" cy="1073150"/>
            <a:chOff x="6879335" y="3596792"/>
            <a:chExt cx="2026920" cy="1073150"/>
          </a:xfrm>
        </p:grpSpPr>
        <p:sp>
          <p:nvSpPr>
            <p:cNvPr id="10" name="object 10"/>
            <p:cNvSpPr/>
            <p:nvPr/>
          </p:nvSpPr>
          <p:spPr>
            <a:xfrm>
              <a:off x="6879335" y="3624072"/>
              <a:ext cx="1987296" cy="10454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34199" y="3606317"/>
              <a:ext cx="1962403" cy="1020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29373" y="3601554"/>
              <a:ext cx="1972310" cy="1029969"/>
            </a:xfrm>
            <a:custGeom>
              <a:avLst/>
              <a:gdLst/>
              <a:ahLst/>
              <a:cxnLst/>
              <a:rect l="l" t="t" r="r" b="b"/>
              <a:pathLst>
                <a:path w="1972309" h="1029970">
                  <a:moveTo>
                    <a:pt x="0" y="1029538"/>
                  </a:moveTo>
                  <a:lnTo>
                    <a:pt x="1971928" y="1029538"/>
                  </a:lnTo>
                  <a:lnTo>
                    <a:pt x="1971928" y="0"/>
                  </a:lnTo>
                  <a:lnTo>
                    <a:pt x="0" y="0"/>
                  </a:lnTo>
                  <a:lnTo>
                    <a:pt x="0" y="1029538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612135" y="3601986"/>
            <a:ext cx="2045335" cy="1080135"/>
            <a:chOff x="2612135" y="3601986"/>
            <a:chExt cx="2045335" cy="1080135"/>
          </a:xfrm>
        </p:grpSpPr>
        <p:sp>
          <p:nvSpPr>
            <p:cNvPr id="14" name="object 14"/>
            <p:cNvSpPr/>
            <p:nvPr/>
          </p:nvSpPr>
          <p:spPr>
            <a:xfrm>
              <a:off x="2612135" y="3627120"/>
              <a:ext cx="2005584" cy="10546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66999" y="3611511"/>
              <a:ext cx="1980692" cy="10295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62173" y="3606749"/>
              <a:ext cx="1990725" cy="1039494"/>
            </a:xfrm>
            <a:custGeom>
              <a:avLst/>
              <a:gdLst/>
              <a:ahLst/>
              <a:cxnLst/>
              <a:rect l="l" t="t" r="r" b="b"/>
              <a:pathLst>
                <a:path w="1990725" h="1039495">
                  <a:moveTo>
                    <a:pt x="0" y="1039063"/>
                  </a:moveTo>
                  <a:lnTo>
                    <a:pt x="1990217" y="1039063"/>
                  </a:lnTo>
                  <a:lnTo>
                    <a:pt x="1990217" y="0"/>
                  </a:lnTo>
                  <a:lnTo>
                    <a:pt x="0" y="0"/>
                  </a:lnTo>
                  <a:lnTo>
                    <a:pt x="0" y="1039063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78536" y="3611524"/>
            <a:ext cx="2045970" cy="1082675"/>
            <a:chOff x="478536" y="3611524"/>
            <a:chExt cx="2045970" cy="1082675"/>
          </a:xfrm>
        </p:grpSpPr>
        <p:sp>
          <p:nvSpPr>
            <p:cNvPr id="18" name="object 18"/>
            <p:cNvSpPr/>
            <p:nvPr/>
          </p:nvSpPr>
          <p:spPr>
            <a:xfrm>
              <a:off x="478536" y="3636264"/>
              <a:ext cx="2005583" cy="1057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3400" y="3621049"/>
              <a:ext cx="1981200" cy="10297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8637" y="3616287"/>
              <a:ext cx="1990725" cy="1039494"/>
            </a:xfrm>
            <a:custGeom>
              <a:avLst/>
              <a:gdLst/>
              <a:ahLst/>
              <a:cxnLst/>
              <a:rect l="l" t="t" r="r" b="b"/>
              <a:pathLst>
                <a:path w="1990725" h="1039495">
                  <a:moveTo>
                    <a:pt x="0" y="1039304"/>
                  </a:moveTo>
                  <a:lnTo>
                    <a:pt x="1990725" y="1039304"/>
                  </a:lnTo>
                  <a:lnTo>
                    <a:pt x="1990725" y="0"/>
                  </a:lnTo>
                  <a:lnTo>
                    <a:pt x="0" y="0"/>
                  </a:lnTo>
                  <a:lnTo>
                    <a:pt x="0" y="1039304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745735" y="3596792"/>
            <a:ext cx="2055495" cy="1085215"/>
            <a:chOff x="4745735" y="3596792"/>
            <a:chExt cx="2055495" cy="1085215"/>
          </a:xfrm>
        </p:grpSpPr>
        <p:sp>
          <p:nvSpPr>
            <p:cNvPr id="22" name="object 22"/>
            <p:cNvSpPr/>
            <p:nvPr/>
          </p:nvSpPr>
          <p:spPr>
            <a:xfrm>
              <a:off x="4745735" y="3624072"/>
              <a:ext cx="2017775" cy="10576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00599" y="3606317"/>
              <a:ext cx="1990725" cy="10347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5773" y="3601554"/>
              <a:ext cx="2000250" cy="1044575"/>
            </a:xfrm>
            <a:custGeom>
              <a:avLst/>
              <a:gdLst/>
              <a:ahLst/>
              <a:cxnLst/>
              <a:rect l="l" t="t" r="r" b="b"/>
              <a:pathLst>
                <a:path w="2000250" h="1044575">
                  <a:moveTo>
                    <a:pt x="0" y="1044257"/>
                  </a:moveTo>
                  <a:lnTo>
                    <a:pt x="2000250" y="1044257"/>
                  </a:lnTo>
                  <a:lnTo>
                    <a:pt x="2000250" y="0"/>
                  </a:lnTo>
                  <a:lnTo>
                    <a:pt x="0" y="0"/>
                  </a:lnTo>
                  <a:lnTo>
                    <a:pt x="0" y="1044257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19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19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19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19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9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87909"/>
            <a:ext cx="2205990" cy="899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100"/>
              </a:spcBef>
            </a:pPr>
            <a:r>
              <a:rPr dirty="0" sz="2800" spc="5"/>
              <a:t>Budget &amp;  </a:t>
            </a:r>
            <a:r>
              <a:rPr dirty="0" sz="2800" spc="-10"/>
              <a:t>M</a:t>
            </a:r>
            <a:r>
              <a:rPr dirty="0" sz="2800" spc="5"/>
              <a:t>ea</a:t>
            </a:r>
            <a:r>
              <a:rPr dirty="0" sz="2800" spc="5"/>
              <a:t>s</a:t>
            </a:r>
            <a:r>
              <a:rPr dirty="0" sz="2800"/>
              <a:t>ure</a:t>
            </a:r>
            <a:r>
              <a:rPr dirty="0" sz="2800" spc="-10"/>
              <a:t>m</a:t>
            </a:r>
            <a:r>
              <a:rPr dirty="0" sz="2800"/>
              <a:t>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917" y="113754"/>
            <a:ext cx="236728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71780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74089"/>
            <a:ext cx="8515350" cy="2950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40">
                <a:solidFill>
                  <a:srgbClr val="66831F"/>
                </a:solidFill>
                <a:latin typeface="Arial"/>
                <a:cs typeface="Arial"/>
              </a:rPr>
              <a:t>STAGE </a:t>
            </a:r>
            <a:r>
              <a:rPr dirty="0" sz="3400" spc="5">
                <a:solidFill>
                  <a:srgbClr val="66831F"/>
                </a:solidFill>
                <a:latin typeface="Arial"/>
                <a:cs typeface="Arial"/>
              </a:rPr>
              <a:t>06 – BUDGET &amp;</a:t>
            </a:r>
            <a:r>
              <a:rPr dirty="0" sz="3400" spc="-21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66831F"/>
                </a:solidFill>
                <a:latin typeface="Arial"/>
                <a:cs typeface="Arial"/>
              </a:rPr>
              <a:t>MEASUREMENT</a:t>
            </a:r>
            <a:endParaRPr sz="3400">
              <a:latin typeface="Arial"/>
              <a:cs typeface="Arial"/>
            </a:endParaRPr>
          </a:p>
          <a:p>
            <a:pPr marL="24765" marR="5080">
              <a:lnSpc>
                <a:spcPct val="141400"/>
              </a:lnSpc>
              <a:spcBef>
                <a:spcPts val="375"/>
              </a:spcBef>
            </a:pPr>
            <a:r>
              <a:rPr dirty="0" sz="1600" spc="15">
                <a:solidFill>
                  <a:srgbClr val="66831F"/>
                </a:solidFill>
                <a:latin typeface="Arial"/>
                <a:cs typeface="Arial"/>
              </a:rPr>
              <a:t>With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the </a:t>
            </a:r>
            <a:r>
              <a:rPr dirty="0" sz="1600" spc="5">
                <a:solidFill>
                  <a:srgbClr val="66831F"/>
                </a:solidFill>
                <a:latin typeface="Arial"/>
                <a:cs typeface="Arial"/>
              </a:rPr>
              <a:t>major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elements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of your Marketing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Strategy in place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as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a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result of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Stages </a:t>
            </a:r>
            <a:r>
              <a:rPr dirty="0" sz="1600" spc="10">
                <a:solidFill>
                  <a:srgbClr val="66831F"/>
                </a:solidFill>
                <a:latin typeface="Arial"/>
                <a:cs typeface="Arial"/>
              </a:rPr>
              <a:t>1-5,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you </a:t>
            </a:r>
            <a:r>
              <a:rPr dirty="0" sz="1600" spc="-10">
                <a:solidFill>
                  <a:srgbClr val="66831F"/>
                </a:solidFill>
                <a:latin typeface="Arial"/>
                <a:cs typeface="Arial"/>
              </a:rPr>
              <a:t>will 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finish this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process by considering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budget and how you </a:t>
            </a:r>
            <a:r>
              <a:rPr dirty="0" sz="1600" spc="-10">
                <a:solidFill>
                  <a:srgbClr val="66831F"/>
                </a:solidFill>
                <a:latin typeface="Arial"/>
                <a:cs typeface="Arial"/>
              </a:rPr>
              <a:t>will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measure </a:t>
            </a:r>
            <a:r>
              <a:rPr dirty="0" sz="1600" spc="-5">
                <a:solidFill>
                  <a:srgbClr val="66831F"/>
                </a:solidFill>
                <a:latin typeface="Arial"/>
                <a:cs typeface="Arial"/>
              </a:rPr>
              <a:t>your strategy’s</a:t>
            </a:r>
            <a:r>
              <a:rPr dirty="0" sz="1600" spc="-8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66831F"/>
                </a:solidFill>
                <a:latin typeface="Arial"/>
                <a:cs typeface="Arial"/>
              </a:rPr>
              <a:t>results.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400" spc="-20">
                <a:solidFill>
                  <a:srgbClr val="66831F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this Stage, </a:t>
            </a:r>
            <a:r>
              <a:rPr dirty="0" sz="1400" spc="-25">
                <a:solidFill>
                  <a:srgbClr val="66831F"/>
                </a:solidFill>
                <a:latin typeface="Arial"/>
                <a:cs typeface="Arial"/>
              </a:rPr>
              <a:t>you</a:t>
            </a:r>
            <a:r>
              <a:rPr dirty="0" sz="1400" spc="16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will: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"/>
              <a:cs typeface="Arial"/>
            </a:endParaRPr>
          </a:p>
          <a:p>
            <a:pPr marL="600710" marR="1437640" indent="-180340">
              <a:lnSpc>
                <a:spcPct val="107100"/>
              </a:lnSpc>
              <a:buFont typeface="Wingdings"/>
              <a:buChar char=""/>
              <a:tabLst>
                <a:tab pos="601345" algn="l"/>
              </a:tabLst>
            </a:pP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Make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sure </a:t>
            </a:r>
            <a:r>
              <a:rPr dirty="0" sz="1400" spc="-25">
                <a:solidFill>
                  <a:srgbClr val="66831F"/>
                </a:solidFill>
                <a:latin typeface="Arial"/>
                <a:cs typeface="Arial"/>
              </a:rPr>
              <a:t>you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have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consolidated, comprehensive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view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of the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budget required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support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this</a:t>
            </a:r>
            <a:r>
              <a:rPr dirty="0" sz="1400" spc="6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831F"/>
              </a:buClr>
              <a:buFont typeface="Wingdings"/>
              <a:buChar char=""/>
            </a:pPr>
            <a:endParaRPr sz="1650">
              <a:latin typeface="Arial"/>
              <a:cs typeface="Arial"/>
            </a:endParaRPr>
          </a:p>
          <a:p>
            <a:pPr marL="600710" indent="-180340">
              <a:lnSpc>
                <a:spcPct val="100000"/>
              </a:lnSpc>
              <a:buFont typeface="Wingdings"/>
              <a:buChar char=""/>
              <a:tabLst>
                <a:tab pos="601345" algn="l"/>
              </a:tabLst>
            </a:pP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Ensure that the right metrics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and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tracking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mechanisms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are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in</a:t>
            </a:r>
            <a:r>
              <a:rPr dirty="0" sz="1400" spc="20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place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3619317"/>
            <a:ext cx="4731385" cy="9404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Product Marketing Plan</a:t>
            </a:r>
            <a:r>
              <a:rPr dirty="0" sz="1200" spc="-10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budget(s)</a:t>
            </a:r>
            <a:endParaRPr sz="12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Marketing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Communications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Plan</a:t>
            </a:r>
            <a:r>
              <a:rPr dirty="0" sz="1200" spc="-114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budget</a:t>
            </a:r>
            <a:endParaRPr sz="12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Marketing</a:t>
            </a:r>
            <a:r>
              <a:rPr dirty="0" sz="1200" spc="-4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Strategy</a:t>
            </a:r>
            <a:r>
              <a:rPr dirty="0" sz="1200" spc="-2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budget</a:t>
            </a:r>
            <a:r>
              <a:rPr dirty="0" sz="1200" spc="-4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items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 not included</a:t>
            </a:r>
            <a:r>
              <a:rPr dirty="0" sz="1200" spc="-6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66831F"/>
                </a:solidFill>
                <a:latin typeface="Arial"/>
                <a:cs typeface="Arial"/>
              </a:rPr>
              <a:t>in</a:t>
            </a:r>
            <a:r>
              <a:rPr dirty="0" sz="1200" spc="-4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above,</a:t>
            </a:r>
            <a:r>
              <a:rPr dirty="0" sz="1200" spc="-4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such</a:t>
            </a:r>
            <a:r>
              <a:rPr dirty="0" sz="1200" spc="-2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Infrastructure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(Stage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5,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Step</a:t>
            </a:r>
            <a:r>
              <a:rPr dirty="0" sz="1200" spc="-9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7)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137"/>
            <a:ext cx="8303895" cy="2069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66831F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66831F"/>
                </a:solidFill>
                <a:latin typeface="Arial"/>
                <a:cs typeface="Arial"/>
              </a:rPr>
              <a:t>1 – Consolidate </a:t>
            </a:r>
            <a:r>
              <a:rPr dirty="0" sz="3000" spc="-75">
                <a:solidFill>
                  <a:srgbClr val="66831F"/>
                </a:solidFill>
                <a:latin typeface="Arial"/>
                <a:cs typeface="Arial"/>
              </a:rPr>
              <a:t>Your</a:t>
            </a:r>
            <a:r>
              <a:rPr dirty="0" sz="3000" spc="-20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3000" spc="5">
                <a:solidFill>
                  <a:srgbClr val="66831F"/>
                </a:solidFill>
                <a:latin typeface="Arial"/>
                <a:cs typeface="Arial"/>
              </a:rPr>
              <a:t>Budget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99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66831F"/>
                </a:solidFill>
                <a:uFill>
                  <a:solidFill>
                    <a:srgbClr val="66831F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66831F"/>
                </a:solidFill>
                <a:uFill>
                  <a:solidFill>
                    <a:srgbClr val="66831F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– The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Product Marketing Plans (Stage 5, Step 3) and the Marketing Communications</a:t>
            </a:r>
            <a:r>
              <a:rPr dirty="0" sz="1400" spc="1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 marL="295910" marR="574040">
              <a:lnSpc>
                <a:spcPct val="160200"/>
              </a:lnSpc>
              <a:spcBef>
                <a:spcPts val="20"/>
              </a:spcBef>
            </a:pP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(Stage 5, Step 6) both include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budgets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support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them. Use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our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Marketing Budget 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Template</a:t>
            </a:r>
            <a:r>
              <a:rPr dirty="0" sz="1400" spc="-2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consolidate individual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budgets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into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one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master</a:t>
            </a:r>
            <a:r>
              <a:rPr dirty="0" sz="1400" spc="21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budget.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55"/>
              </a:spcBef>
            </a:pPr>
            <a:r>
              <a:rPr dirty="0" sz="1200" spc="-35">
                <a:solidFill>
                  <a:srgbClr val="66831F"/>
                </a:solidFill>
                <a:latin typeface="Arial"/>
                <a:cs typeface="Arial"/>
              </a:rPr>
              <a:t>Your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marketing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strategy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budget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will</a:t>
            </a:r>
            <a:r>
              <a:rPr dirty="0" sz="1200" spc="-8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include: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87909"/>
            <a:ext cx="2205990" cy="899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100"/>
              </a:spcBef>
            </a:pPr>
            <a:r>
              <a:rPr dirty="0" sz="2800" spc="5"/>
              <a:t>Budget &amp;  </a:t>
            </a:r>
            <a:r>
              <a:rPr dirty="0" sz="2800" spc="-10"/>
              <a:t>M</a:t>
            </a:r>
            <a:r>
              <a:rPr dirty="0" sz="2800" spc="5"/>
              <a:t>ea</a:t>
            </a:r>
            <a:r>
              <a:rPr dirty="0" sz="2800" spc="5"/>
              <a:t>s</a:t>
            </a:r>
            <a:r>
              <a:rPr dirty="0" sz="2800"/>
              <a:t>ure</a:t>
            </a:r>
            <a:r>
              <a:rPr dirty="0" sz="2800" spc="-10"/>
              <a:t>m</a:t>
            </a:r>
            <a:r>
              <a:rPr dirty="0" sz="2800"/>
              <a:t>ent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6728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71780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3703" y="3194303"/>
            <a:ext cx="2830830" cy="1527175"/>
            <a:chOff x="6013703" y="3194303"/>
            <a:chExt cx="2830830" cy="1527175"/>
          </a:xfrm>
        </p:grpSpPr>
        <p:sp>
          <p:nvSpPr>
            <p:cNvPr id="9" name="object 9"/>
            <p:cNvSpPr/>
            <p:nvPr/>
          </p:nvSpPr>
          <p:spPr>
            <a:xfrm>
              <a:off x="6013703" y="3194303"/>
              <a:ext cx="2718816" cy="1527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19875" y="3228974"/>
              <a:ext cx="2589149" cy="140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15049" y="3224212"/>
              <a:ext cx="2599055" cy="1409700"/>
            </a:xfrm>
            <a:custGeom>
              <a:avLst/>
              <a:gdLst/>
              <a:ahLst/>
              <a:cxnLst/>
              <a:rect l="l" t="t" r="r" b="b"/>
              <a:pathLst>
                <a:path w="2599054" h="1409700">
                  <a:moveTo>
                    <a:pt x="0" y="1409700"/>
                  </a:moveTo>
                  <a:lnTo>
                    <a:pt x="2598674" y="1409700"/>
                  </a:lnTo>
                  <a:lnTo>
                    <a:pt x="2598674" y="0"/>
                  </a:lnTo>
                  <a:lnTo>
                    <a:pt x="0" y="0"/>
                  </a:lnTo>
                  <a:lnTo>
                    <a:pt x="0" y="14097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20327" y="4398263"/>
              <a:ext cx="121920" cy="1097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82839" y="4105655"/>
              <a:ext cx="1307592" cy="3566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3799" y="40957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3799" y="40957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43800" y="4095750"/>
            <a:ext cx="1170305" cy="304800"/>
          </a:xfrm>
          <a:prstGeom prst="rect">
            <a:avLst/>
          </a:prstGeom>
          <a:solidFill>
            <a:srgbClr val="974707"/>
          </a:solidFill>
          <a:ln w="9525">
            <a:solidFill>
              <a:srgbClr val="EDEBE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4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3772092"/>
            <a:ext cx="3803015" cy="48323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Ensure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that the </a:t>
            </a:r>
            <a:r>
              <a:rPr dirty="0" sz="1200" spc="-10">
                <a:solidFill>
                  <a:srgbClr val="66831F"/>
                </a:solidFill>
                <a:latin typeface="Arial"/>
                <a:cs typeface="Arial"/>
              </a:rPr>
              <a:t>measurement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systems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are </a:t>
            </a:r>
            <a:r>
              <a:rPr dirty="0" sz="1200" spc="5">
                <a:solidFill>
                  <a:srgbClr val="66831F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place</a:t>
            </a:r>
            <a:r>
              <a:rPr dirty="0" sz="1200" spc="-9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track progress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toward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these</a:t>
            </a:r>
            <a:r>
              <a:rPr dirty="0" sz="1200" spc="-9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objectives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4458075"/>
            <a:ext cx="3999865" cy="48323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Consider other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measurements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you should add to</a:t>
            </a:r>
            <a:r>
              <a:rPr dirty="0" sz="1200" spc="-17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ensure</a:t>
            </a:r>
            <a:endParaRPr sz="12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your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strategy </a:t>
            </a:r>
            <a:r>
              <a:rPr dirty="0" sz="1200" spc="5">
                <a:solidFill>
                  <a:srgbClr val="66831F"/>
                </a:solidFill>
                <a:latin typeface="Arial"/>
                <a:cs typeface="Arial"/>
              </a:rPr>
              <a:t>is</a:t>
            </a:r>
            <a:r>
              <a:rPr dirty="0" sz="1200" spc="-6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effective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87909"/>
            <a:ext cx="2205990" cy="899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100"/>
              </a:spcBef>
            </a:pPr>
            <a:r>
              <a:rPr dirty="0" sz="2800" spc="5"/>
              <a:t>Budget &amp;  </a:t>
            </a:r>
            <a:r>
              <a:rPr dirty="0" sz="2800" spc="-10"/>
              <a:t>M</a:t>
            </a:r>
            <a:r>
              <a:rPr dirty="0" sz="2800" spc="5"/>
              <a:t>ea</a:t>
            </a:r>
            <a:r>
              <a:rPr dirty="0" sz="2800" spc="5"/>
              <a:t>s</a:t>
            </a:r>
            <a:r>
              <a:rPr dirty="0" sz="2800"/>
              <a:t>ure</a:t>
            </a:r>
            <a:r>
              <a:rPr dirty="0" sz="2800" spc="-10"/>
              <a:t>m</a:t>
            </a:r>
            <a:r>
              <a:rPr dirty="0" sz="2800"/>
              <a:t>ent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8760" algn="l"/>
              </a:tabLst>
            </a:pP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6728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71780" algn="l"/>
              </a:tabLst>
            </a:pP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186779"/>
            <a:ext cx="8178800" cy="241236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3000" spc="-5">
                <a:solidFill>
                  <a:srgbClr val="66831F"/>
                </a:solidFill>
                <a:latin typeface="Arial"/>
                <a:cs typeface="Arial"/>
              </a:rPr>
              <a:t>STEP </a:t>
            </a:r>
            <a:r>
              <a:rPr dirty="0" sz="3000">
                <a:solidFill>
                  <a:srgbClr val="66831F"/>
                </a:solidFill>
                <a:latin typeface="Arial"/>
                <a:cs typeface="Arial"/>
              </a:rPr>
              <a:t>2 – Fine </a:t>
            </a:r>
            <a:r>
              <a:rPr dirty="0" sz="3000" spc="-30">
                <a:solidFill>
                  <a:srgbClr val="66831F"/>
                </a:solidFill>
                <a:latin typeface="Arial"/>
                <a:cs typeface="Arial"/>
              </a:rPr>
              <a:t>Tune </a:t>
            </a:r>
            <a:r>
              <a:rPr dirty="0" sz="3000" spc="-10">
                <a:solidFill>
                  <a:srgbClr val="66831F"/>
                </a:solidFill>
                <a:latin typeface="Arial"/>
                <a:cs typeface="Arial"/>
              </a:rPr>
              <a:t>your</a:t>
            </a:r>
            <a:r>
              <a:rPr dirty="0" sz="3000" spc="-11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66831F"/>
                </a:solidFill>
                <a:latin typeface="Arial"/>
                <a:cs typeface="Arial"/>
              </a:rPr>
              <a:t>Dashboard</a:t>
            </a:r>
            <a:endParaRPr sz="3000">
              <a:latin typeface="Arial"/>
              <a:cs typeface="Arial"/>
            </a:endParaRPr>
          </a:p>
          <a:p>
            <a:pPr marL="295910" indent="-271780">
              <a:lnSpc>
                <a:spcPct val="100000"/>
              </a:lnSpc>
              <a:spcBef>
                <a:spcPts val="690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dirty="0" u="dbl" sz="1400" spc="-5">
                <a:solidFill>
                  <a:srgbClr val="66831F"/>
                </a:solidFill>
                <a:uFill>
                  <a:solidFill>
                    <a:srgbClr val="66831F"/>
                  </a:solidFill>
                </a:uFill>
                <a:latin typeface="Arial"/>
                <a:cs typeface="Arial"/>
              </a:rPr>
              <a:t>Action </a:t>
            </a:r>
            <a:r>
              <a:rPr dirty="0" u="dbl" sz="1400" spc="-15">
                <a:solidFill>
                  <a:srgbClr val="66831F"/>
                </a:solidFill>
                <a:uFill>
                  <a:solidFill>
                    <a:srgbClr val="66831F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Review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Balanced Scorecard Strategy </a:t>
            </a:r>
            <a:r>
              <a:rPr dirty="0" u="sng" sz="14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Map</a:t>
            </a:r>
            <a:r>
              <a:rPr dirty="0" sz="1400" spc="-2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from Stage 4, Step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1</a:t>
            </a:r>
            <a:r>
              <a:rPr dirty="0" sz="1400" spc="8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and the Marketing</a:t>
            </a:r>
            <a:endParaRPr sz="1400">
              <a:latin typeface="Arial"/>
              <a:cs typeface="Arial"/>
            </a:endParaRPr>
          </a:p>
          <a:p>
            <a:pPr marL="295910" marR="5080">
              <a:lnSpc>
                <a:spcPct val="160800"/>
              </a:lnSpc>
              <a:spcBef>
                <a:spcPts val="15"/>
              </a:spcBef>
            </a:pP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Strategy Scorecard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from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Stage 4, Step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2.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Make any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necessary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changes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</a:t>
            </a:r>
            <a:r>
              <a:rPr dirty="0" sz="1400" spc="-25">
                <a:solidFill>
                  <a:srgbClr val="66831F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Balanced Scorecard  Strategy </a:t>
            </a:r>
            <a:r>
              <a:rPr dirty="0" sz="1400" spc="-25">
                <a:solidFill>
                  <a:srgbClr val="66831F"/>
                </a:solidFill>
                <a:latin typeface="Arial"/>
                <a:cs typeface="Arial"/>
              </a:rPr>
              <a:t>Map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include the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appropriate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elements of this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Marketing </a:t>
            </a:r>
            <a:r>
              <a:rPr dirty="0" sz="1400" spc="-25">
                <a:solidFill>
                  <a:srgbClr val="66831F"/>
                </a:solidFill>
                <a:latin typeface="Arial"/>
                <a:cs typeface="Arial"/>
              </a:rPr>
              <a:t>Strategy. Finally,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use the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Key 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Marketing 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Metrics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Dashboard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define, track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&amp; </a:t>
            </a:r>
            <a:r>
              <a:rPr dirty="0" sz="1400" spc="-15">
                <a:solidFill>
                  <a:srgbClr val="66831F"/>
                </a:solidFill>
                <a:latin typeface="Arial"/>
                <a:cs typeface="Arial"/>
              </a:rPr>
              <a:t>report </a:t>
            </a:r>
            <a:r>
              <a:rPr dirty="0" sz="1400" spc="-10">
                <a:solidFill>
                  <a:srgbClr val="66831F"/>
                </a:solidFill>
                <a:latin typeface="Arial"/>
                <a:cs typeface="Arial"/>
              </a:rPr>
              <a:t>on </a:t>
            </a:r>
            <a:r>
              <a:rPr dirty="0" sz="1400">
                <a:solidFill>
                  <a:srgbClr val="66831F"/>
                </a:solidFill>
                <a:latin typeface="Arial"/>
                <a:cs typeface="Arial"/>
              </a:rPr>
              <a:t>key</a:t>
            </a:r>
            <a:r>
              <a:rPr dirty="0" sz="1400" spc="285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66831F"/>
                </a:solidFill>
                <a:latin typeface="Arial"/>
                <a:cs typeface="Arial"/>
              </a:rPr>
              <a:t>metrics.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Carefully review the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metrics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66831F"/>
                </a:solidFill>
                <a:latin typeface="Arial"/>
                <a:cs typeface="Arial"/>
              </a:rPr>
              <a:t>systems </a:t>
            </a:r>
            <a:r>
              <a:rPr dirty="0" sz="1200">
                <a:solidFill>
                  <a:srgbClr val="66831F"/>
                </a:solidFill>
                <a:latin typeface="Arial"/>
                <a:cs typeface="Arial"/>
              </a:rPr>
              <a:t>for capturing</a:t>
            </a:r>
            <a:r>
              <a:rPr dirty="0" sz="1200" spc="-200">
                <a:solidFill>
                  <a:srgbClr val="66831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6831F"/>
                </a:solidFill>
                <a:latin typeface="Arial"/>
                <a:cs typeface="Arial"/>
              </a:rPr>
              <a:t>them: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36920" y="3319271"/>
            <a:ext cx="3159760" cy="1542415"/>
            <a:chOff x="5836920" y="3319271"/>
            <a:chExt cx="3159760" cy="1542415"/>
          </a:xfrm>
        </p:grpSpPr>
        <p:sp>
          <p:nvSpPr>
            <p:cNvPr id="10" name="object 10"/>
            <p:cNvSpPr/>
            <p:nvPr/>
          </p:nvSpPr>
          <p:spPr>
            <a:xfrm>
              <a:off x="5836920" y="3319271"/>
              <a:ext cx="3069335" cy="1542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43600" y="3355555"/>
              <a:ext cx="2939669" cy="14114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38774" y="3350793"/>
              <a:ext cx="2949575" cy="1421130"/>
            </a:xfrm>
            <a:custGeom>
              <a:avLst/>
              <a:gdLst/>
              <a:ahLst/>
              <a:cxnLst/>
              <a:rect l="l" t="t" r="r" b="b"/>
              <a:pathLst>
                <a:path w="2949575" h="1421129">
                  <a:moveTo>
                    <a:pt x="0" y="1421003"/>
                  </a:moveTo>
                  <a:lnTo>
                    <a:pt x="2949194" y="1421003"/>
                  </a:lnTo>
                  <a:lnTo>
                    <a:pt x="2949194" y="0"/>
                  </a:lnTo>
                  <a:lnTo>
                    <a:pt x="0" y="0"/>
                  </a:lnTo>
                  <a:lnTo>
                    <a:pt x="0" y="1421003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72727" y="4474463"/>
              <a:ext cx="121920" cy="1097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5240" y="4181855"/>
              <a:ext cx="1307592" cy="3566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96200" y="41719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96200" y="417194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96200" y="4171950"/>
            <a:ext cx="1191895" cy="304800"/>
          </a:xfrm>
          <a:prstGeom prst="rect">
            <a:avLst/>
          </a:prstGeom>
          <a:solidFill>
            <a:srgbClr val="974707"/>
          </a:solidFill>
          <a:ln w="9525">
            <a:solidFill>
              <a:srgbClr val="EDEBE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35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8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8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48101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A </a:t>
            </a:r>
            <a:r>
              <a:rPr dirty="0" spc="-150"/>
              <a:t>Final </a:t>
            </a:r>
            <a:r>
              <a:rPr dirty="0" spc="-60"/>
              <a:t>Word </a:t>
            </a:r>
            <a:r>
              <a:rPr dirty="0" spc="-25"/>
              <a:t>on</a:t>
            </a:r>
            <a:r>
              <a:rPr dirty="0" spc="-585"/>
              <a:t> </a:t>
            </a:r>
            <a:r>
              <a:rPr dirty="0" spc="-60"/>
              <a:t>Strategy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137105"/>
            <a:ext cx="8407400" cy="8235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49452A"/>
                </a:solidFill>
                <a:latin typeface="Arial"/>
                <a:cs typeface="Arial"/>
              </a:rPr>
              <a:t>“However </a:t>
            </a:r>
            <a:r>
              <a:rPr dirty="0" sz="1800" b="1" i="1">
                <a:solidFill>
                  <a:srgbClr val="49452A"/>
                </a:solidFill>
                <a:latin typeface="Arial"/>
                <a:cs typeface="Arial"/>
              </a:rPr>
              <a:t>beautiful the </a:t>
            </a:r>
            <a:r>
              <a:rPr dirty="0" sz="1800" spc="-10" b="1" i="1">
                <a:solidFill>
                  <a:srgbClr val="49452A"/>
                </a:solidFill>
                <a:latin typeface="Arial"/>
                <a:cs typeface="Arial"/>
              </a:rPr>
              <a:t>strategy, </a:t>
            </a:r>
            <a:r>
              <a:rPr dirty="0" sz="1800" b="1" i="1">
                <a:solidFill>
                  <a:srgbClr val="49452A"/>
                </a:solidFill>
                <a:latin typeface="Arial"/>
                <a:cs typeface="Arial"/>
              </a:rPr>
              <a:t>you should occasionally look at the</a:t>
            </a:r>
            <a:r>
              <a:rPr dirty="0" sz="1800" spc="-100" b="1" i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49452A"/>
                </a:solidFill>
                <a:latin typeface="Arial"/>
                <a:cs typeface="Arial"/>
              </a:rPr>
              <a:t>results.</a:t>
            </a:r>
            <a:r>
              <a:rPr dirty="0" sz="1800">
                <a:solidFill>
                  <a:srgbClr val="49452A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algn="r" marR="3409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Sir </a:t>
            </a:r>
            <a:r>
              <a:rPr dirty="0" sz="1400">
                <a:solidFill>
                  <a:srgbClr val="49452A"/>
                </a:solidFill>
                <a:latin typeface="Arial"/>
                <a:cs typeface="Arial"/>
              </a:rPr>
              <a:t>Winston</a:t>
            </a:r>
            <a:r>
              <a:rPr dirty="0" sz="1400" spc="-8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Churchill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939" y="1333956"/>
            <a:ext cx="8743315" cy="2790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72110" algn="l"/>
                <a:tab pos="37274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At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end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any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business</a:t>
            </a:r>
            <a:r>
              <a:rPr dirty="0" sz="1400" spc="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process,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it’s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9452A"/>
                </a:solidFill>
                <a:latin typeface="Arial"/>
                <a:cs typeface="Arial"/>
              </a:rPr>
              <a:t>always</a:t>
            </a:r>
            <a:r>
              <a:rPr dirty="0" sz="1400" spc="9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good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idea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review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it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identify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areas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for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improvement.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9452A"/>
              </a:buClr>
              <a:buFont typeface="Wingdings"/>
              <a:buChar char=""/>
            </a:pP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72110" algn="l"/>
                <a:tab pos="372745" algn="l"/>
              </a:tabLst>
            </a:pP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Demand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Metric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has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tools</a:t>
            </a:r>
            <a:r>
              <a:rPr dirty="0" sz="1400" spc="2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expertise</a:t>
            </a:r>
            <a:r>
              <a:rPr dirty="0" sz="1400" spc="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help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</a:t>
            </a:r>
            <a:r>
              <a:rPr dirty="0" sz="1400" spc="6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build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an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effective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Marketing</a:t>
            </a:r>
            <a:r>
              <a:rPr dirty="0" sz="1400" spc="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Create or audit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</a:t>
            </a:r>
            <a:r>
              <a:rPr dirty="0" sz="1400" spc="20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Assist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with using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any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of the tools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referenced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this</a:t>
            </a:r>
            <a:r>
              <a:rPr dirty="0" sz="1400" spc="25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methodology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»	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Provide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hands-on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assistance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accelerate achieving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department’s</a:t>
            </a:r>
            <a:r>
              <a:rPr dirty="0" sz="1400" spc="5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goals.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algn="ctr" marL="84455">
              <a:lnSpc>
                <a:spcPct val="100000"/>
              </a:lnSpc>
            </a:pPr>
            <a:r>
              <a:rPr dirty="0" sz="1400" spc="-60" b="1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 b="1">
                <a:solidFill>
                  <a:srgbClr val="49452A"/>
                </a:solidFill>
                <a:latin typeface="Arial"/>
                <a:cs typeface="Arial"/>
              </a:rPr>
              <a:t>learn more, simply 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contact </a:t>
            </a:r>
            <a:r>
              <a:rPr dirty="0" sz="1400" spc="-10" b="1">
                <a:solidFill>
                  <a:srgbClr val="49452A"/>
                </a:solidFill>
                <a:latin typeface="Arial"/>
                <a:cs typeface="Arial"/>
              </a:rPr>
              <a:t>Demand Metric:</a:t>
            </a:r>
            <a:r>
              <a:rPr dirty="0" sz="1400" spc="254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u="sng" sz="14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info@demandmetric.com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21297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4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4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57753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What </a:t>
            </a:r>
            <a:r>
              <a:rPr dirty="0" spc="-155"/>
              <a:t>is </a:t>
            </a:r>
            <a:r>
              <a:rPr dirty="0" spc="-235"/>
              <a:t>a </a:t>
            </a:r>
            <a:r>
              <a:rPr dirty="0" spc="-15"/>
              <a:t>Marketing</a:t>
            </a:r>
            <a:r>
              <a:rPr dirty="0" spc="-530"/>
              <a:t> </a:t>
            </a:r>
            <a:r>
              <a:rPr dirty="0" spc="-140"/>
              <a:t>Strategy?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6064"/>
            <a:ext cx="8227059" cy="324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strategies are often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called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plans or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communications plans.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Demand  Metric believes the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strategy is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separate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unique.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The marketing strategy should </a:t>
            </a:r>
            <a:r>
              <a:rPr dirty="0" sz="1400">
                <a:solidFill>
                  <a:srgbClr val="49452A"/>
                </a:solidFill>
                <a:latin typeface="Arial"/>
                <a:cs typeface="Arial"/>
              </a:rPr>
              <a:t>ideally 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flow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from corporate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heavily influenced by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corporate</a:t>
            </a:r>
            <a:r>
              <a:rPr dirty="0" sz="1400" spc="7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values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vision.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just" marL="12700" marR="7620">
              <a:lnSpc>
                <a:spcPct val="150200"/>
              </a:lnSpc>
            </a:pPr>
            <a:r>
              <a:rPr dirty="0" sz="1400" spc="-7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use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metaphor,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corporate </a:t>
            </a:r>
            <a:r>
              <a:rPr dirty="0" sz="1400">
                <a:solidFill>
                  <a:srgbClr val="49452A"/>
                </a:solidFill>
                <a:latin typeface="Arial"/>
                <a:cs typeface="Arial"/>
              </a:rPr>
              <a:t>strategy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is a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book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with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the marketing </a:t>
            </a:r>
            <a:r>
              <a:rPr dirty="0" sz="1400">
                <a:solidFill>
                  <a:srgbClr val="49452A"/>
                </a:solidFill>
                <a:latin typeface="Arial"/>
                <a:cs typeface="Arial"/>
              </a:rPr>
              <a:t>strategy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as one of </a:t>
            </a:r>
            <a:r>
              <a:rPr dirty="0" sz="1400">
                <a:solidFill>
                  <a:srgbClr val="49452A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most 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prominent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chapters.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Other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chapters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in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book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might</a:t>
            </a:r>
            <a:r>
              <a:rPr dirty="0" sz="1400" spc="13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be: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51815" algn="l"/>
                <a:tab pos="553085" algn="l"/>
                <a:tab pos="2533650" algn="l"/>
                <a:tab pos="2872105" algn="l"/>
              </a:tabLst>
            </a:pPr>
            <a:r>
              <a:rPr dirty="0" baseline="1984" sz="2100" spc="-22" b="1">
                <a:solidFill>
                  <a:srgbClr val="49452A"/>
                </a:solidFill>
                <a:latin typeface="Arial"/>
                <a:cs typeface="Arial"/>
              </a:rPr>
              <a:t>Operations</a:t>
            </a:r>
            <a:r>
              <a:rPr dirty="0" baseline="1984" sz="2100" spc="142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baseline="1984" sz="2100" spc="-22" b="1">
                <a:solidFill>
                  <a:srgbClr val="49452A"/>
                </a:solidFill>
                <a:latin typeface="Arial"/>
                <a:cs typeface="Arial"/>
              </a:rPr>
              <a:t>strategy	</a:t>
            </a:r>
            <a:r>
              <a:rPr dirty="0" sz="1400" spc="-10">
                <a:solidFill>
                  <a:srgbClr val="49452A"/>
                </a:solidFill>
                <a:latin typeface="Wingdings"/>
                <a:cs typeface="Wingdings"/>
              </a:rPr>
              <a:t></a:t>
            </a:r>
            <a:r>
              <a:rPr dirty="0" sz="1400" spc="-10">
                <a:solidFill>
                  <a:srgbClr val="49452A"/>
                </a:solidFill>
                <a:latin typeface="Times New Roman"/>
                <a:cs typeface="Times New Roman"/>
              </a:rPr>
              <a:t>	</a:t>
            </a:r>
            <a:r>
              <a:rPr dirty="0" sz="1400" spc="-10" b="1">
                <a:solidFill>
                  <a:srgbClr val="49452A"/>
                </a:solidFill>
                <a:latin typeface="Arial"/>
                <a:cs typeface="Arial"/>
              </a:rPr>
              <a:t>Human 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Resources</a:t>
            </a:r>
            <a:r>
              <a:rPr dirty="0" sz="1400" spc="80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9452A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552450" indent="-36068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  <a:tab pos="2533650" algn="l"/>
                <a:tab pos="2872105" algn="l"/>
              </a:tabLst>
            </a:pPr>
            <a:r>
              <a:rPr dirty="0" baseline="3968" sz="2100" spc="-22" b="1">
                <a:solidFill>
                  <a:srgbClr val="49452A"/>
                </a:solidFill>
                <a:latin typeface="Arial"/>
                <a:cs typeface="Arial"/>
              </a:rPr>
              <a:t>Finance</a:t>
            </a:r>
            <a:r>
              <a:rPr dirty="0" baseline="3968" sz="2100" spc="89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baseline="3968" sz="2100" spc="-22" b="1">
                <a:solidFill>
                  <a:srgbClr val="49452A"/>
                </a:solidFill>
                <a:latin typeface="Arial"/>
                <a:cs typeface="Arial"/>
              </a:rPr>
              <a:t>strategy	</a:t>
            </a:r>
            <a:r>
              <a:rPr dirty="0" sz="1400" spc="-10">
                <a:solidFill>
                  <a:srgbClr val="49452A"/>
                </a:solidFill>
                <a:latin typeface="Wingdings"/>
                <a:cs typeface="Wingdings"/>
              </a:rPr>
              <a:t></a:t>
            </a:r>
            <a:r>
              <a:rPr dirty="0" sz="1400" spc="-10">
                <a:solidFill>
                  <a:srgbClr val="49452A"/>
                </a:solidFill>
                <a:latin typeface="Times New Roman"/>
                <a:cs typeface="Times New Roman"/>
              </a:rPr>
              <a:t>	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Development</a:t>
            </a:r>
            <a:r>
              <a:rPr dirty="0" sz="1400" spc="80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49452A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9511" y="3459479"/>
            <a:ext cx="2405380" cy="1408430"/>
            <a:chOff x="5239511" y="3459479"/>
            <a:chExt cx="2405380" cy="1408430"/>
          </a:xfrm>
        </p:grpSpPr>
        <p:sp>
          <p:nvSpPr>
            <p:cNvPr id="3" name="object 3"/>
            <p:cNvSpPr/>
            <p:nvPr/>
          </p:nvSpPr>
          <p:spPr>
            <a:xfrm>
              <a:off x="5239511" y="3459479"/>
              <a:ext cx="2404872" cy="1408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3999" y="3501008"/>
              <a:ext cx="2275967" cy="1280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29173" y="3496246"/>
              <a:ext cx="2286000" cy="1290320"/>
            </a:xfrm>
            <a:custGeom>
              <a:avLst/>
              <a:gdLst/>
              <a:ahLst/>
              <a:cxnLst/>
              <a:rect l="l" t="t" r="r" b="b"/>
              <a:pathLst>
                <a:path w="2286000" h="1290320">
                  <a:moveTo>
                    <a:pt x="0" y="1290065"/>
                  </a:moveTo>
                  <a:lnTo>
                    <a:pt x="2285492" y="1290065"/>
                  </a:lnTo>
                  <a:lnTo>
                    <a:pt x="2285492" y="0"/>
                  </a:lnTo>
                  <a:lnTo>
                    <a:pt x="0" y="0"/>
                  </a:lnTo>
                  <a:lnTo>
                    <a:pt x="0" y="1290065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19911" y="3453383"/>
            <a:ext cx="2414270" cy="1414780"/>
            <a:chOff x="819911" y="3453383"/>
            <a:chExt cx="2414270" cy="1414780"/>
          </a:xfrm>
        </p:grpSpPr>
        <p:sp>
          <p:nvSpPr>
            <p:cNvPr id="7" name="object 7"/>
            <p:cNvSpPr/>
            <p:nvPr/>
          </p:nvSpPr>
          <p:spPr>
            <a:xfrm>
              <a:off x="819911" y="3453383"/>
              <a:ext cx="2414016" cy="14142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399" y="3496309"/>
              <a:ext cx="2286000" cy="12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9637" y="3491547"/>
              <a:ext cx="2295525" cy="1294765"/>
            </a:xfrm>
            <a:custGeom>
              <a:avLst/>
              <a:gdLst/>
              <a:ahLst/>
              <a:cxnLst/>
              <a:rect l="l" t="t" r="r" b="b"/>
              <a:pathLst>
                <a:path w="2295525" h="1294764">
                  <a:moveTo>
                    <a:pt x="0" y="1294764"/>
                  </a:moveTo>
                  <a:lnTo>
                    <a:pt x="2295525" y="1294764"/>
                  </a:lnTo>
                  <a:lnTo>
                    <a:pt x="2295525" y="0"/>
                  </a:lnTo>
                  <a:lnTo>
                    <a:pt x="0" y="0"/>
                  </a:lnTo>
                  <a:lnTo>
                    <a:pt x="0" y="1294764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63023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Scope</a:t>
            </a:r>
            <a:r>
              <a:rPr dirty="0" spc="-240"/>
              <a:t> </a:t>
            </a:r>
            <a:r>
              <a:rPr dirty="0" spc="114"/>
              <a:t>of</a:t>
            </a:r>
            <a:r>
              <a:rPr dirty="0" spc="-220"/>
              <a:t> </a:t>
            </a:r>
            <a:r>
              <a:rPr dirty="0" spc="25"/>
              <a:t>the</a:t>
            </a:r>
            <a:r>
              <a:rPr dirty="0" spc="-245"/>
              <a:t> </a:t>
            </a:r>
            <a:r>
              <a:rPr dirty="0" spc="-15"/>
              <a:t>Marketing</a:t>
            </a:r>
            <a:r>
              <a:rPr dirty="0" spc="-235"/>
              <a:t> </a:t>
            </a:r>
            <a:r>
              <a:rPr dirty="0" spc="-65"/>
              <a:t>Strategy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920239" y="3746182"/>
            <a:ext cx="1361440" cy="372110"/>
            <a:chOff x="1920239" y="3746182"/>
            <a:chExt cx="1361440" cy="372110"/>
          </a:xfrm>
        </p:grpSpPr>
        <p:sp>
          <p:nvSpPr>
            <p:cNvPr id="13" name="object 13"/>
            <p:cNvSpPr/>
            <p:nvPr/>
          </p:nvSpPr>
          <p:spPr>
            <a:xfrm>
              <a:off x="1920239" y="3761232"/>
              <a:ext cx="1307591" cy="3566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81199" y="375094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95400" y="3047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81199" y="3750945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799"/>
                  </a:moveTo>
                  <a:lnTo>
                    <a:pt x="1295400" y="3047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85962" y="3755707"/>
            <a:ext cx="121475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69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309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7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7727" y="4050791"/>
            <a:ext cx="121920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339840" y="3709987"/>
            <a:ext cx="1361440" cy="371475"/>
            <a:chOff x="6339840" y="3709987"/>
            <a:chExt cx="1361440" cy="371475"/>
          </a:xfrm>
        </p:grpSpPr>
        <p:sp>
          <p:nvSpPr>
            <p:cNvPr id="19" name="object 19"/>
            <p:cNvSpPr/>
            <p:nvPr/>
          </p:nvSpPr>
          <p:spPr>
            <a:xfrm>
              <a:off x="6339840" y="3724655"/>
              <a:ext cx="1307591" cy="3566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00800" y="3714750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00800" y="3714750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05562" y="3719512"/>
            <a:ext cx="1204595" cy="295275"/>
          </a:xfrm>
          <a:prstGeom prst="rect">
            <a:avLst/>
          </a:prstGeom>
          <a:solidFill>
            <a:srgbClr val="974707"/>
          </a:solidFill>
        </p:spPr>
        <p:txBody>
          <a:bodyPr wrap="square" lIns="0" tIns="3937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1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77328" y="4029455"/>
            <a:ext cx="121920" cy="109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7340" y="1266064"/>
            <a:ext cx="8227059" cy="2078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This methodology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helps you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develop a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corporate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strategy,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aligned with corporate strategy 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and 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vision, </a:t>
            </a:r>
            <a:r>
              <a:rPr dirty="0" sz="1400" spc="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guide your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efforts toward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a specific set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of outcomes. </a:t>
            </a:r>
            <a:r>
              <a:rPr dirty="0" sz="1400" spc="-40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20">
                <a:solidFill>
                  <a:srgbClr val="49452A"/>
                </a:solidFill>
                <a:latin typeface="Arial"/>
                <a:cs typeface="Arial"/>
              </a:rPr>
              <a:t>strategy,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then  lets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</a:t>
            </a:r>
            <a:r>
              <a:rPr dirty="0" sz="1400" spc="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craft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specific,</a:t>
            </a:r>
            <a:r>
              <a:rPr dirty="0" sz="1400" spc="2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detailed</a:t>
            </a:r>
            <a:r>
              <a:rPr dirty="0" sz="1400" spc="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plans</a:t>
            </a:r>
            <a:r>
              <a:rPr dirty="0" sz="1400" spc="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in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these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areas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that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will</a:t>
            </a:r>
            <a:r>
              <a:rPr dirty="0" sz="1400" spc="2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put</a:t>
            </a:r>
            <a:r>
              <a:rPr dirty="0" sz="14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your</a:t>
            </a:r>
            <a:r>
              <a:rPr dirty="0" sz="1400" spc="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</a:t>
            </a:r>
            <a:r>
              <a:rPr dirty="0" sz="1400" spc="5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into</a:t>
            </a:r>
            <a:r>
              <a:rPr dirty="0" sz="14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action.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Demand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Metric has separate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methodologies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help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</a:t>
            </a:r>
            <a:r>
              <a:rPr dirty="0" sz="1400" spc="30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create: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1035"/>
              </a:spcBef>
              <a:tabLst>
                <a:tab pos="4415155" algn="l"/>
              </a:tabLst>
            </a:pPr>
            <a:r>
              <a:rPr dirty="0" sz="1800" b="1">
                <a:solidFill>
                  <a:srgbClr val="49452A"/>
                </a:solidFill>
                <a:latin typeface="Arial"/>
                <a:cs typeface="Arial"/>
              </a:rPr>
              <a:t>Product</a:t>
            </a:r>
            <a:r>
              <a:rPr dirty="0" sz="1800" spc="-10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9452A"/>
                </a:solidFill>
                <a:latin typeface="Arial"/>
                <a:cs typeface="Arial"/>
              </a:rPr>
              <a:t>Marketing</a:t>
            </a:r>
            <a:r>
              <a:rPr dirty="0" sz="1800" spc="-25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9452A"/>
                </a:solidFill>
                <a:latin typeface="Arial"/>
                <a:cs typeface="Arial"/>
              </a:rPr>
              <a:t>Plans	Marketing Communications</a:t>
            </a:r>
            <a:r>
              <a:rPr dirty="0" sz="1800" spc="-90" b="1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9452A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1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1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1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1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1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949"/>
            <a:ext cx="8991600" cy="762000"/>
          </a:xfrm>
          <a:custGeom>
            <a:avLst/>
            <a:gdLst/>
            <a:ahLst/>
            <a:cxnLst/>
            <a:rect l="l" t="t" r="r" b="b"/>
            <a:pathLst>
              <a:path w="8991600" h="762000">
                <a:moveTo>
                  <a:pt x="8870569" y="0"/>
                </a:moveTo>
                <a:lnTo>
                  <a:pt x="0" y="0"/>
                </a:lnTo>
                <a:lnTo>
                  <a:pt x="0" y="762000"/>
                </a:lnTo>
                <a:lnTo>
                  <a:pt x="8870569" y="762000"/>
                </a:lnTo>
                <a:lnTo>
                  <a:pt x="8917662" y="752482"/>
                </a:lnTo>
                <a:lnTo>
                  <a:pt x="8956135" y="726535"/>
                </a:lnTo>
                <a:lnTo>
                  <a:pt x="8982082" y="688062"/>
                </a:lnTo>
                <a:lnTo>
                  <a:pt x="8991600" y="640969"/>
                </a:lnTo>
                <a:lnTo>
                  <a:pt x="8991600" y="121031"/>
                </a:lnTo>
                <a:lnTo>
                  <a:pt x="8982082" y="73937"/>
                </a:lnTo>
                <a:lnTo>
                  <a:pt x="8956135" y="35464"/>
                </a:lnTo>
                <a:lnTo>
                  <a:pt x="8917662" y="9517"/>
                </a:lnTo>
                <a:lnTo>
                  <a:pt x="8870569" y="0"/>
                </a:lnTo>
                <a:close/>
              </a:path>
            </a:pathLst>
          </a:custGeom>
          <a:solidFill>
            <a:srgbClr val="6683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1407413"/>
            <a:ext cx="8081009" cy="3421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49452A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49452A"/>
                </a:solidFill>
                <a:latin typeface="Arial"/>
                <a:cs typeface="Arial"/>
              </a:rPr>
              <a:t>01 </a:t>
            </a:r>
            <a:r>
              <a:rPr dirty="0" sz="1600">
                <a:solidFill>
                  <a:srgbClr val="49452A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49452A"/>
                </a:solidFill>
                <a:latin typeface="Arial"/>
                <a:cs typeface="Arial"/>
              </a:rPr>
              <a:t>Core </a:t>
            </a:r>
            <a:r>
              <a:rPr dirty="0" sz="1600" spc="-2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6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9452A"/>
                </a:solidFill>
                <a:latin typeface="Arial"/>
                <a:cs typeface="Arial"/>
              </a:rPr>
              <a:t>Worksheet</a:t>
            </a:r>
            <a:endParaRPr sz="1600">
              <a:latin typeface="Arial"/>
              <a:cs typeface="Arial"/>
            </a:endParaRPr>
          </a:p>
          <a:p>
            <a:pPr marL="12700" marR="271780">
              <a:lnSpc>
                <a:spcPct val="228300"/>
              </a:lnSpc>
              <a:spcBef>
                <a:spcPts val="15"/>
              </a:spcBef>
            </a:pP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800000"/>
                </a:solidFill>
                <a:latin typeface="Arial"/>
                <a:cs typeface="Arial"/>
              </a:rPr>
              <a:t>02 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– Vision Statement Worksheet, Business</a:t>
            </a:r>
            <a:r>
              <a:rPr dirty="0" sz="1600" spc="-3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Alignment </a:t>
            </a:r>
            <a:r>
              <a:rPr dirty="0" sz="1600" spc="-5">
                <a:solidFill>
                  <a:srgbClr val="800000"/>
                </a:solidFill>
                <a:latin typeface="Arial"/>
                <a:cs typeface="Arial"/>
              </a:rPr>
              <a:t>and Core 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Competencies  </a:t>
            </a:r>
            <a:r>
              <a:rPr dirty="0" sz="1600">
                <a:solidFill>
                  <a:srgbClr val="403052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403052"/>
                </a:solidFill>
                <a:latin typeface="Arial"/>
                <a:cs typeface="Arial"/>
              </a:rPr>
              <a:t>03 </a:t>
            </a:r>
            <a:r>
              <a:rPr dirty="0" sz="1600">
                <a:solidFill>
                  <a:srgbClr val="403052"/>
                </a:solidFill>
                <a:latin typeface="Arial"/>
                <a:cs typeface="Arial"/>
              </a:rPr>
              <a:t>– </a:t>
            </a:r>
            <a:r>
              <a:rPr dirty="0" sz="1600" spc="15">
                <a:solidFill>
                  <a:srgbClr val="403052"/>
                </a:solidFill>
                <a:latin typeface="Arial"/>
                <a:cs typeface="Arial"/>
              </a:rPr>
              <a:t>SWOT </a:t>
            </a:r>
            <a:r>
              <a:rPr dirty="0" sz="1600">
                <a:solidFill>
                  <a:srgbClr val="403052"/>
                </a:solidFill>
                <a:latin typeface="Arial"/>
                <a:cs typeface="Arial"/>
              </a:rPr>
              <a:t>Analysis, </a:t>
            </a:r>
            <a:r>
              <a:rPr dirty="0" sz="1600" spc="-5">
                <a:solidFill>
                  <a:srgbClr val="403052"/>
                </a:solidFill>
                <a:latin typeface="Arial"/>
                <a:cs typeface="Arial"/>
              </a:rPr>
              <a:t>Brand </a:t>
            </a:r>
            <a:r>
              <a:rPr dirty="0" sz="1600">
                <a:solidFill>
                  <a:srgbClr val="403052"/>
                </a:solidFill>
                <a:latin typeface="Arial"/>
                <a:cs typeface="Arial"/>
              </a:rPr>
              <a:t>Assessment, </a:t>
            </a:r>
            <a:r>
              <a:rPr dirty="0" sz="1600" spc="5">
                <a:solidFill>
                  <a:srgbClr val="403052"/>
                </a:solidFill>
                <a:latin typeface="Arial"/>
                <a:cs typeface="Arial"/>
              </a:rPr>
              <a:t>PEST </a:t>
            </a:r>
            <a:r>
              <a:rPr dirty="0" sz="1600">
                <a:solidFill>
                  <a:srgbClr val="403052"/>
                </a:solidFill>
                <a:latin typeface="Arial"/>
                <a:cs typeface="Arial"/>
              </a:rPr>
              <a:t>Analysis, Competitor Analysis  </a:t>
            </a:r>
            <a:r>
              <a:rPr dirty="0" sz="1600">
                <a:solidFill>
                  <a:srgbClr val="974707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974707"/>
                </a:solidFill>
                <a:latin typeface="Arial"/>
                <a:cs typeface="Arial"/>
              </a:rPr>
              <a:t>04 </a:t>
            </a:r>
            <a:r>
              <a:rPr dirty="0" sz="1600">
                <a:solidFill>
                  <a:srgbClr val="974707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974707"/>
                </a:solidFill>
                <a:latin typeface="Arial"/>
                <a:cs typeface="Arial"/>
              </a:rPr>
              <a:t>Marketing </a:t>
            </a:r>
            <a:r>
              <a:rPr dirty="0" sz="1600">
                <a:solidFill>
                  <a:srgbClr val="974707"/>
                </a:solidFill>
                <a:latin typeface="Arial"/>
                <a:cs typeface="Arial"/>
              </a:rPr>
              <a:t>Objectives</a:t>
            </a:r>
            <a:r>
              <a:rPr dirty="0" sz="1600" spc="-7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974707"/>
                </a:solidFill>
                <a:latin typeface="Arial"/>
                <a:cs typeface="Arial"/>
              </a:rPr>
              <a:t>Scorecard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17375E"/>
                </a:solidFill>
                <a:latin typeface="Arial"/>
                <a:cs typeface="Arial"/>
              </a:rPr>
              <a:t>05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17375E"/>
                </a:solidFill>
                <a:latin typeface="Arial"/>
                <a:cs typeface="Arial"/>
              </a:rPr>
              <a:t>Market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Requirements, </a:t>
            </a:r>
            <a:r>
              <a:rPr dirty="0" sz="1600" spc="-5">
                <a:solidFill>
                  <a:srgbClr val="17375E"/>
                </a:solidFill>
                <a:latin typeface="Arial"/>
                <a:cs typeface="Arial"/>
              </a:rPr>
              <a:t>Product Marketing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Plans, </a:t>
            </a:r>
            <a:r>
              <a:rPr dirty="0" sz="1600" spc="-5">
                <a:solidFill>
                  <a:srgbClr val="17375E"/>
                </a:solidFill>
                <a:latin typeface="Arial"/>
                <a:cs typeface="Arial"/>
              </a:rPr>
              <a:t>Product Development</a:t>
            </a:r>
            <a:r>
              <a:rPr dirty="0" sz="1600" spc="-2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Plans,</a:t>
            </a:r>
            <a:endParaRPr sz="16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17375E"/>
                </a:solidFill>
                <a:latin typeface="Arial"/>
                <a:cs typeface="Arial"/>
              </a:rPr>
              <a:t>Marketing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Communications</a:t>
            </a:r>
            <a:r>
              <a:rPr dirty="0" sz="1600" spc="-75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7375E"/>
                </a:solidFill>
                <a:latin typeface="Arial"/>
                <a:cs typeface="Arial"/>
              </a:rPr>
              <a:t>Plan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4F6128"/>
                </a:solidFill>
                <a:latin typeface="Arial"/>
                <a:cs typeface="Arial"/>
              </a:rPr>
              <a:t>Stage </a:t>
            </a:r>
            <a:r>
              <a:rPr dirty="0" sz="1600" spc="-5">
                <a:solidFill>
                  <a:srgbClr val="4F6128"/>
                </a:solidFill>
                <a:latin typeface="Arial"/>
                <a:cs typeface="Arial"/>
              </a:rPr>
              <a:t>06 </a:t>
            </a:r>
            <a:r>
              <a:rPr dirty="0" sz="1600">
                <a:solidFill>
                  <a:srgbClr val="4F6128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4F6128"/>
                </a:solidFill>
                <a:latin typeface="Arial"/>
                <a:cs typeface="Arial"/>
              </a:rPr>
              <a:t>Consolidated Budget, Marketing </a:t>
            </a:r>
            <a:r>
              <a:rPr dirty="0" sz="1600">
                <a:solidFill>
                  <a:srgbClr val="4F6128"/>
                </a:solidFill>
                <a:latin typeface="Arial"/>
                <a:cs typeface="Arial"/>
              </a:rPr>
              <a:t>Strategy</a:t>
            </a:r>
            <a:r>
              <a:rPr dirty="0" sz="1600" spc="-95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F6128"/>
                </a:solidFill>
                <a:latin typeface="Arial"/>
                <a:cs typeface="Arial"/>
              </a:rPr>
              <a:t>Dashboard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2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2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367740"/>
            <a:ext cx="69335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Outputs</a:t>
            </a:r>
            <a:r>
              <a:rPr dirty="0" spc="-225"/>
              <a:t> </a:t>
            </a:r>
            <a:r>
              <a:rPr dirty="0" spc="65"/>
              <a:t>from</a:t>
            </a:r>
            <a:r>
              <a:rPr dirty="0" spc="-235"/>
              <a:t> </a:t>
            </a:r>
            <a:r>
              <a:rPr dirty="0" spc="-20"/>
              <a:t>this</a:t>
            </a:r>
            <a:r>
              <a:rPr dirty="0" spc="-240"/>
              <a:t> </a:t>
            </a:r>
            <a:r>
              <a:rPr dirty="0" spc="-110"/>
              <a:t>Planning</a:t>
            </a:r>
            <a:r>
              <a:rPr dirty="0" spc="-245"/>
              <a:t> </a:t>
            </a:r>
            <a:r>
              <a:rPr dirty="0" spc="-170"/>
              <a:t>Process: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361899"/>
            <a:ext cx="10890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2410" algn="l"/>
              </a:tabLst>
            </a:pP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74089"/>
            <a:ext cx="8559800" cy="23050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40">
                <a:solidFill>
                  <a:srgbClr val="49452A"/>
                </a:solidFill>
                <a:latin typeface="Arial"/>
                <a:cs typeface="Arial"/>
              </a:rPr>
              <a:t>STAGE </a:t>
            </a:r>
            <a:r>
              <a:rPr dirty="0" sz="3400" spc="5">
                <a:solidFill>
                  <a:srgbClr val="49452A"/>
                </a:solidFill>
                <a:latin typeface="Arial"/>
                <a:cs typeface="Arial"/>
              </a:rPr>
              <a:t>01 – </a:t>
            </a:r>
            <a:r>
              <a:rPr dirty="0" sz="3400" spc="-25">
                <a:solidFill>
                  <a:srgbClr val="49452A"/>
                </a:solidFill>
                <a:latin typeface="Arial"/>
                <a:cs typeface="Arial"/>
              </a:rPr>
              <a:t>CORPORATE</a:t>
            </a:r>
            <a:r>
              <a:rPr dirty="0" sz="3400" spc="-15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3400" spc="-35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endParaRPr sz="34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610"/>
              </a:spcBef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place</a:t>
            </a:r>
            <a:r>
              <a:rPr dirty="0" sz="1200" spc="-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to</a:t>
            </a:r>
            <a:r>
              <a:rPr dirty="0" sz="12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begin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any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strategic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planning</a:t>
            </a:r>
            <a:r>
              <a:rPr dirty="0" sz="1200" spc="-8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process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with</a:t>
            </a:r>
            <a:r>
              <a:rPr dirty="0" sz="12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corporate</a:t>
            </a:r>
            <a:r>
              <a:rPr dirty="0" sz="1200" spc="-6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values.</a:t>
            </a:r>
            <a:r>
              <a:rPr dirty="0" sz="1200" spc="30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Every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firm</a:t>
            </a:r>
            <a:r>
              <a:rPr dirty="0" sz="1200" spc="-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set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core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that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usu</a:t>
            </a:r>
            <a:r>
              <a:rPr dirty="0" sz="1200" spc="-2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ally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put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place</a:t>
            </a:r>
            <a:r>
              <a:rPr dirty="0" sz="1200" spc="-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when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 a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company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founded.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Often,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these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7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well-articulated,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documented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fully-integrated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into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720"/>
              </a:spcBef>
            </a:pP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firm’s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culture.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Even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if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firm’s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 aren’t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documented,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they exist and will require identification as part of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this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24765" marR="46355">
              <a:lnSpc>
                <a:spcPct val="150000"/>
              </a:lnSpc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During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this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stage,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you’ll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examine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your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core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to</a:t>
            </a:r>
            <a:r>
              <a:rPr dirty="0" sz="12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understand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how</a:t>
            </a:r>
            <a:r>
              <a:rPr dirty="0" sz="1200" spc="-2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they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should</a:t>
            </a:r>
            <a:r>
              <a:rPr dirty="0" sz="1200" spc="-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influence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development</a:t>
            </a:r>
            <a:r>
              <a:rPr dirty="0" sz="1200" spc="-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your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marketing 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strategy.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4933949"/>
            <a:ext cx="803275" cy="2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259023"/>
            <a:ext cx="310959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Deliver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WOW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through</a:t>
            </a:r>
            <a:r>
              <a:rPr dirty="0" sz="1200" spc="-18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Font typeface="Wingdings"/>
              <a:buChar char=""/>
              <a:tabLst>
                <a:tab pos="183515" algn="l"/>
              </a:tabLst>
            </a:pP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Embrace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drive</a:t>
            </a:r>
            <a:r>
              <a:rPr dirty="0" sz="1200" spc="-5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Create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fun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and a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little</a:t>
            </a:r>
            <a:r>
              <a:rPr dirty="0" sz="1200" spc="-1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weirdness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Be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adventurous, creative and</a:t>
            </a:r>
            <a:r>
              <a:rPr dirty="0" sz="1200" spc="-1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open-minded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Font typeface="Wingdings"/>
              <a:buChar char=""/>
              <a:tabLst>
                <a:tab pos="183515" algn="l"/>
              </a:tabLst>
            </a:pP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Pursue growth and</a:t>
            </a:r>
            <a:r>
              <a:rPr dirty="0" sz="1200" spc="-5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361899"/>
            <a:ext cx="10890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3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3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5873" y="3289503"/>
            <a:ext cx="440817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Build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open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honest</a:t>
            </a:r>
            <a:r>
              <a:rPr dirty="0" sz="1200" spc="-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relationships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through</a:t>
            </a:r>
            <a:r>
              <a:rPr dirty="0" sz="1200" spc="-5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Build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positive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team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family</a:t>
            </a:r>
            <a:r>
              <a:rPr dirty="0" sz="1200" spc="-2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spirit</a:t>
            </a:r>
            <a:endParaRPr sz="12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Do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more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with</a:t>
            </a:r>
            <a:r>
              <a:rPr dirty="0" sz="1200" spc="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less</a:t>
            </a:r>
            <a:endParaRPr sz="12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Be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passionate and</a:t>
            </a:r>
            <a:r>
              <a:rPr dirty="0" sz="1200" spc="-9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determined</a:t>
            </a:r>
            <a:endParaRPr sz="12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Be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 humble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2410" algn="l"/>
              </a:tabLst>
            </a:pP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377137"/>
            <a:ext cx="8491855" cy="169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49452A"/>
                </a:solidFill>
                <a:latin typeface="Arial"/>
                <a:cs typeface="Arial"/>
              </a:rPr>
              <a:t>STEP 1 – Review </a:t>
            </a:r>
            <a:r>
              <a:rPr dirty="0" sz="3200" spc="-10">
                <a:solidFill>
                  <a:srgbClr val="49452A"/>
                </a:solidFill>
                <a:latin typeface="Arial"/>
                <a:cs typeface="Arial"/>
              </a:rPr>
              <a:t>“Core </a:t>
            </a:r>
            <a:r>
              <a:rPr dirty="0" sz="3200" spc="-40">
                <a:solidFill>
                  <a:srgbClr val="49452A"/>
                </a:solidFill>
                <a:latin typeface="Arial"/>
                <a:cs typeface="Arial"/>
              </a:rPr>
              <a:t>Values” </a:t>
            </a:r>
            <a:r>
              <a:rPr dirty="0" sz="3200" spc="-5">
                <a:solidFill>
                  <a:srgbClr val="49452A"/>
                </a:solidFill>
                <a:latin typeface="Arial"/>
                <a:cs typeface="Arial"/>
              </a:rPr>
              <a:t>Case</a:t>
            </a:r>
            <a:r>
              <a:rPr dirty="0" sz="3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9452A"/>
                </a:solidFill>
                <a:latin typeface="Arial"/>
                <a:cs typeface="Arial"/>
              </a:rPr>
              <a:t>Study</a:t>
            </a:r>
            <a:endParaRPr sz="3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2075"/>
              </a:spcBef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</a:t>
            </a:r>
            <a:r>
              <a:rPr dirty="0" sz="1200" spc="-5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firm’s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 core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5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should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exert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 the strongest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influence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on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its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culture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how</a:t>
            </a:r>
            <a:r>
              <a:rPr dirty="0" sz="1200" spc="-3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it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manages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its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brand.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Zappos</a:t>
            </a:r>
            <a:r>
              <a:rPr dirty="0" sz="1200" spc="-3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provides</a:t>
            </a:r>
            <a:r>
              <a:rPr dirty="0" sz="1200" spc="-6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excellent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example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company</a:t>
            </a:r>
            <a:r>
              <a:rPr dirty="0" sz="1200" spc="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that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integrates</a:t>
            </a:r>
            <a:r>
              <a:rPr dirty="0" sz="1200" spc="-6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its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core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4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with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its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operations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and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marketing</a:t>
            </a:r>
            <a:r>
              <a:rPr dirty="0" sz="1200" spc="-3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strategy.</a:t>
            </a:r>
            <a:endParaRPr sz="1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Those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10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are: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25311" y="3246119"/>
            <a:ext cx="2926080" cy="1621790"/>
            <a:chOff x="5925311" y="3246119"/>
            <a:chExt cx="2926080" cy="1621790"/>
          </a:xfrm>
        </p:grpSpPr>
        <p:sp>
          <p:nvSpPr>
            <p:cNvPr id="3" name="object 3"/>
            <p:cNvSpPr/>
            <p:nvPr/>
          </p:nvSpPr>
          <p:spPr>
            <a:xfrm>
              <a:off x="5925311" y="3246119"/>
              <a:ext cx="2926080" cy="1621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19799" y="3287267"/>
              <a:ext cx="2799206" cy="1494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14973" y="3282505"/>
              <a:ext cx="2809240" cy="1504315"/>
            </a:xfrm>
            <a:custGeom>
              <a:avLst/>
              <a:gdLst/>
              <a:ahLst/>
              <a:cxnLst/>
              <a:rect l="l" t="t" r="r" b="b"/>
              <a:pathLst>
                <a:path w="2809240" h="1504314">
                  <a:moveTo>
                    <a:pt x="0" y="1503806"/>
                  </a:moveTo>
                  <a:lnTo>
                    <a:pt x="2808731" y="1503806"/>
                  </a:lnTo>
                  <a:lnTo>
                    <a:pt x="2808731" y="0"/>
                  </a:lnTo>
                  <a:lnTo>
                    <a:pt x="0" y="0"/>
                  </a:lnTo>
                  <a:lnTo>
                    <a:pt x="0" y="1503806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2400" y="133349"/>
            <a:ext cx="8991600" cy="1066800"/>
          </a:xfrm>
          <a:custGeom>
            <a:avLst/>
            <a:gdLst/>
            <a:ahLst/>
            <a:cxnLst/>
            <a:rect l="l" t="t" r="r" b="b"/>
            <a:pathLst>
              <a:path w="8991600" h="1066800">
                <a:moveTo>
                  <a:pt x="8991600" y="0"/>
                </a:moveTo>
                <a:lnTo>
                  <a:pt x="169456" y="0"/>
                </a:lnTo>
                <a:lnTo>
                  <a:pt x="124408" y="6049"/>
                </a:lnTo>
                <a:lnTo>
                  <a:pt x="83929" y="23123"/>
                </a:lnTo>
                <a:lnTo>
                  <a:pt x="49633" y="49609"/>
                </a:lnTo>
                <a:lnTo>
                  <a:pt x="23136" y="83895"/>
                </a:lnTo>
                <a:lnTo>
                  <a:pt x="6053" y="124368"/>
                </a:lnTo>
                <a:lnTo>
                  <a:pt x="0" y="169418"/>
                </a:lnTo>
                <a:lnTo>
                  <a:pt x="0" y="897382"/>
                </a:lnTo>
                <a:lnTo>
                  <a:pt x="6053" y="942431"/>
                </a:lnTo>
                <a:lnTo>
                  <a:pt x="23136" y="982904"/>
                </a:lnTo>
                <a:lnTo>
                  <a:pt x="49633" y="1017190"/>
                </a:lnTo>
                <a:lnTo>
                  <a:pt x="83929" y="1043676"/>
                </a:lnTo>
                <a:lnTo>
                  <a:pt x="124408" y="1060750"/>
                </a:lnTo>
                <a:lnTo>
                  <a:pt x="169456" y="1066800"/>
                </a:lnTo>
                <a:lnTo>
                  <a:pt x="8991600" y="1066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361899"/>
            <a:ext cx="10890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029" y="118312"/>
            <a:ext cx="1053465" cy="93154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32410" algn="l"/>
              </a:tabLst>
            </a:pP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62890" algn="l"/>
              </a:tabLst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6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6065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917" y="113754"/>
            <a:ext cx="2352040" cy="9359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274955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26924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445"/>
              </a:spcBef>
              <a:buAutoNum type="arabicPeriod" startAt="4"/>
              <a:tabLst>
                <a:tab pos="28130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Budget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2840" y="4188294"/>
            <a:ext cx="1445895" cy="387350"/>
            <a:chOff x="7482840" y="4188294"/>
            <a:chExt cx="1445895" cy="387350"/>
          </a:xfrm>
        </p:grpSpPr>
        <p:sp>
          <p:nvSpPr>
            <p:cNvPr id="11" name="object 11"/>
            <p:cNvSpPr/>
            <p:nvPr/>
          </p:nvSpPr>
          <p:spPr>
            <a:xfrm>
              <a:off x="7482840" y="4203191"/>
              <a:ext cx="1389888" cy="371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43800" y="4193057"/>
              <a:ext cx="1379855" cy="321945"/>
            </a:xfrm>
            <a:custGeom>
              <a:avLst/>
              <a:gdLst/>
              <a:ahLst/>
              <a:cxnLst/>
              <a:rect l="l" t="t" r="r" b="b"/>
              <a:pathLst>
                <a:path w="1379854" h="321945">
                  <a:moveTo>
                    <a:pt x="1379854" y="0"/>
                  </a:moveTo>
                  <a:lnTo>
                    <a:pt x="0" y="0"/>
                  </a:lnTo>
                  <a:lnTo>
                    <a:pt x="0" y="321386"/>
                  </a:lnTo>
                  <a:lnTo>
                    <a:pt x="1379854" y="321386"/>
                  </a:lnTo>
                  <a:lnTo>
                    <a:pt x="1379854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43800" y="4193057"/>
              <a:ext cx="1379855" cy="321945"/>
            </a:xfrm>
            <a:custGeom>
              <a:avLst/>
              <a:gdLst/>
              <a:ahLst/>
              <a:cxnLst/>
              <a:rect l="l" t="t" r="r" b="b"/>
              <a:pathLst>
                <a:path w="1379854" h="321945">
                  <a:moveTo>
                    <a:pt x="0" y="321386"/>
                  </a:moveTo>
                  <a:lnTo>
                    <a:pt x="1379854" y="321386"/>
                  </a:lnTo>
                  <a:lnTo>
                    <a:pt x="1379854" y="0"/>
                  </a:lnTo>
                  <a:lnTo>
                    <a:pt x="0" y="0"/>
                  </a:lnTo>
                  <a:lnTo>
                    <a:pt x="0" y="32138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548562" y="4197819"/>
            <a:ext cx="1270635" cy="312420"/>
          </a:xfrm>
          <a:prstGeom prst="rect">
            <a:avLst/>
          </a:prstGeom>
          <a:solidFill>
            <a:srgbClr val="974707"/>
          </a:solidFill>
        </p:spPr>
        <p:txBody>
          <a:bodyPr wrap="square" lIns="0" tIns="47625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37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  <a:hlinkClick r:id="rId5"/>
              </a:rPr>
              <a:t>Download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1377137"/>
            <a:ext cx="8581390" cy="273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49452A"/>
                </a:solidFill>
                <a:latin typeface="Arial"/>
                <a:cs typeface="Arial"/>
              </a:rPr>
              <a:t>STEP 2 – Examine </a:t>
            </a:r>
            <a:r>
              <a:rPr dirty="0" sz="3200" spc="-90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3200" spc="-5">
                <a:solidFill>
                  <a:srgbClr val="49452A"/>
                </a:solidFill>
                <a:latin typeface="Arial"/>
                <a:cs typeface="Arial"/>
              </a:rPr>
              <a:t>Core</a:t>
            </a:r>
            <a:r>
              <a:rPr dirty="0" sz="3200" spc="3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3200" spc="-45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  <a:p>
            <a:pPr marL="401320" marR="5080" indent="-287020">
              <a:lnSpc>
                <a:spcPct val="150100"/>
              </a:lnSpc>
              <a:spcBef>
                <a:spcPts val="695"/>
              </a:spcBef>
              <a:buFont typeface="Wingdings"/>
              <a:buChar char=""/>
              <a:tabLst>
                <a:tab pos="401320" algn="l"/>
                <a:tab pos="401955" algn="l"/>
              </a:tabLst>
            </a:pPr>
            <a:r>
              <a:rPr dirty="0" u="sng" sz="1400" spc="-5">
                <a:solidFill>
                  <a:srgbClr val="49452A"/>
                </a:solidFill>
                <a:uFill>
                  <a:solidFill>
                    <a:srgbClr val="49452A"/>
                  </a:solidFill>
                </a:uFill>
                <a:latin typeface="Arial"/>
                <a:cs typeface="Arial"/>
              </a:rPr>
              <a:t>Action </a:t>
            </a:r>
            <a:r>
              <a:rPr dirty="0" u="sng" sz="1400" spc="-15">
                <a:solidFill>
                  <a:srgbClr val="49452A"/>
                </a:solidFill>
                <a:uFill>
                  <a:solidFill>
                    <a:srgbClr val="49452A"/>
                  </a:solidFill>
                </a:uFill>
                <a:latin typeface="Arial"/>
                <a:cs typeface="Arial"/>
              </a:rPr>
              <a:t>Item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–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use the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Core 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Values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Worksheet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identify each of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firm’s core values. Determine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how 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they can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should influence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marketing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 development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49452A"/>
                </a:solidFill>
                <a:latin typeface="Arial"/>
                <a:cs typeface="Arial"/>
              </a:rPr>
              <a:t>ensure </a:t>
            </a:r>
            <a:r>
              <a:rPr dirty="0" sz="1400" spc="-25">
                <a:solidFill>
                  <a:srgbClr val="49452A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strategy </a:t>
            </a:r>
            <a:r>
              <a:rPr dirty="0" sz="1400" spc="-5">
                <a:solidFill>
                  <a:srgbClr val="49452A"/>
                </a:solidFill>
                <a:latin typeface="Arial"/>
                <a:cs typeface="Arial"/>
              </a:rPr>
              <a:t>is in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alignment  with core</a:t>
            </a:r>
            <a:r>
              <a:rPr dirty="0" sz="1400" spc="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9452A"/>
                </a:solidFill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9452A"/>
              </a:buClr>
              <a:buFont typeface="Wingdings"/>
              <a:buChar char=""/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9452A"/>
              </a:buClr>
              <a:buFont typeface="Wingdings"/>
              <a:buChar char=""/>
            </a:pPr>
            <a:endParaRPr sz="12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Having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strong set of Core 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Values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is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important</a:t>
            </a:r>
            <a:r>
              <a:rPr dirty="0" sz="1200" spc="-15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because: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lvl="1" marL="564515" marR="3451225" indent="-170815">
              <a:lnSpc>
                <a:spcPct val="100000"/>
              </a:lnSpc>
              <a:buFont typeface="Wingdings"/>
              <a:buChar char=""/>
              <a:tabLst>
                <a:tab pos="565150" algn="l"/>
              </a:tabLst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Core values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can shape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 culture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character of the </a:t>
            </a:r>
            <a:r>
              <a:rPr dirty="0" sz="1200" spc="-10">
                <a:solidFill>
                  <a:srgbClr val="49452A"/>
                </a:solidFill>
                <a:latin typeface="Arial"/>
                <a:cs typeface="Arial"/>
              </a:rPr>
              <a:t>company</a:t>
            </a:r>
            <a:r>
              <a:rPr dirty="0" sz="1200" spc="-21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by  providing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strong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sense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200" spc="-1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identity.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644" y="4266082"/>
            <a:ext cx="445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Core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values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can</a:t>
            </a:r>
            <a:r>
              <a:rPr dirty="0" sz="1200" spc="-2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provide</a:t>
            </a:r>
            <a:r>
              <a:rPr dirty="0" sz="1200" spc="-6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thread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continuity</a:t>
            </a:r>
            <a:r>
              <a:rPr dirty="0" sz="1200" spc="-7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that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can</a:t>
            </a:r>
            <a:r>
              <a:rPr dirty="0" sz="1200" spc="-1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hold</a:t>
            </a:r>
            <a:r>
              <a:rPr dirty="0" sz="1200" spc="-45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  organization together </a:t>
            </a:r>
            <a:r>
              <a:rPr dirty="0" sz="1200" spc="5">
                <a:solidFill>
                  <a:srgbClr val="49452A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49452A"/>
                </a:solidFill>
                <a:latin typeface="Arial"/>
                <a:cs typeface="Arial"/>
              </a:rPr>
              <a:t>the face of</a:t>
            </a:r>
            <a:r>
              <a:rPr dirty="0" sz="1200" spc="-190">
                <a:solidFill>
                  <a:srgbClr val="49452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9452A"/>
                </a:solidFill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05671" y="4520183"/>
            <a:ext cx="121920" cy="112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9976" y="4987363"/>
            <a:ext cx="292290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0"/>
              </a:lnSpc>
            </a:pPr>
            <a:r>
              <a:rPr dirty="0" sz="800" spc="-1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© </a:t>
            </a:r>
            <a:r>
              <a:rPr dirty="0" sz="800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2012 </a:t>
            </a:r>
            <a:r>
              <a:rPr dirty="0" sz="800" spc="-7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Demand </a:t>
            </a:r>
            <a:r>
              <a:rPr dirty="0" sz="800" spc="-30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Metric </a:t>
            </a:r>
            <a:r>
              <a:rPr dirty="0" sz="800" spc="-5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Research </a:t>
            </a:r>
            <a:r>
              <a:rPr dirty="0" sz="800" spc="-45" b="1">
                <a:solidFill>
                  <a:srgbClr val="C4BC96"/>
                </a:solidFill>
                <a:latin typeface="Arial"/>
                <a:cs typeface="Arial"/>
                <a:hlinkClick r:id="rId7"/>
              </a:rPr>
              <a:t>Corporation</a:t>
            </a:r>
            <a:r>
              <a:rPr dirty="0" sz="800" spc="-4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.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All Rights</a:t>
            </a:r>
            <a:r>
              <a:rPr dirty="0" sz="800" spc="18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 </a:t>
            </a:r>
            <a:r>
              <a:rPr dirty="0" sz="800" spc="-5">
                <a:solidFill>
                  <a:srgbClr val="C4BC96"/>
                </a:solidFill>
                <a:latin typeface="Konatu"/>
                <a:cs typeface="Konatu"/>
                <a:hlinkClick r:id="rId7"/>
              </a:rPr>
              <a:t>Reserved.</a:t>
            </a:r>
            <a:endParaRPr sz="800">
              <a:latin typeface="Konatu"/>
              <a:cs typeface="Kona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Demand Metric Analysts</dc:creator>
  <dc:title>Slide 1</dc:title>
  <dcterms:created xsi:type="dcterms:W3CDTF">2023-11-10T04:59:54Z</dcterms:created>
  <dcterms:modified xsi:type="dcterms:W3CDTF">2023-11-10T04:59:54Z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2023-11-10T00:00:00Z</vt:filetime>
  </property>
</Properties>
</file>