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502400" cy="1060450"/>
  <p:notesSz cx="6502400" cy="10604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8156" y="328739"/>
            <a:ext cx="5532437" cy="222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6312" y="593852"/>
            <a:ext cx="4556125" cy="265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5437" y="243903"/>
            <a:ext cx="2831306" cy="699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352006" y="243903"/>
            <a:ext cx="2831306" cy="699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403" y="232773"/>
            <a:ext cx="565150" cy="142875"/>
          </a:xfrm>
          <a:custGeom>
            <a:avLst/>
            <a:gdLst/>
            <a:ahLst/>
            <a:cxnLst/>
            <a:rect l="l" t="t" r="r" b="b"/>
            <a:pathLst>
              <a:path w="565150" h="142875">
                <a:moveTo>
                  <a:pt x="529034" y="0"/>
                </a:moveTo>
                <a:lnTo>
                  <a:pt x="36002" y="0"/>
                </a:lnTo>
                <a:lnTo>
                  <a:pt x="21988" y="2829"/>
                </a:lnTo>
                <a:lnTo>
                  <a:pt x="10544" y="10544"/>
                </a:lnTo>
                <a:lnTo>
                  <a:pt x="2829" y="21988"/>
                </a:lnTo>
                <a:lnTo>
                  <a:pt x="0" y="36002"/>
                </a:lnTo>
                <a:lnTo>
                  <a:pt x="0" y="106540"/>
                </a:lnTo>
                <a:lnTo>
                  <a:pt x="2829" y="120553"/>
                </a:lnTo>
                <a:lnTo>
                  <a:pt x="10544" y="131997"/>
                </a:lnTo>
                <a:lnTo>
                  <a:pt x="21988" y="139713"/>
                </a:lnTo>
                <a:lnTo>
                  <a:pt x="36002" y="142542"/>
                </a:lnTo>
                <a:lnTo>
                  <a:pt x="529034" y="142542"/>
                </a:lnTo>
                <a:lnTo>
                  <a:pt x="543048" y="139713"/>
                </a:lnTo>
                <a:lnTo>
                  <a:pt x="554491" y="131997"/>
                </a:lnTo>
                <a:lnTo>
                  <a:pt x="562207" y="120553"/>
                </a:lnTo>
                <a:lnTo>
                  <a:pt x="565036" y="106540"/>
                </a:lnTo>
                <a:lnTo>
                  <a:pt x="565036" y="36002"/>
                </a:lnTo>
                <a:lnTo>
                  <a:pt x="562207" y="21988"/>
                </a:lnTo>
                <a:lnTo>
                  <a:pt x="554491" y="10544"/>
                </a:lnTo>
                <a:lnTo>
                  <a:pt x="543048" y="2829"/>
                </a:lnTo>
                <a:lnTo>
                  <a:pt x="52903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6488" y="32126"/>
            <a:ext cx="1615773" cy="24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5437" y="243903"/>
            <a:ext cx="5857875" cy="699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212975" y="986218"/>
            <a:ext cx="2082800" cy="53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5437" y="986218"/>
            <a:ext cx="1497012" cy="53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86300" y="986218"/>
            <a:ext cx="1497012" cy="53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874" y="230538"/>
            <a:ext cx="506095" cy="142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Times New Roman"/>
                <a:cs typeface="Times New Roman"/>
              </a:rPr>
              <a:t>smart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meter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5614" y="227712"/>
            <a:ext cx="466725" cy="153035"/>
          </a:xfrm>
          <a:custGeom>
            <a:avLst/>
            <a:gdLst/>
            <a:ahLst/>
            <a:cxnLst/>
            <a:rect l="l" t="t" r="r" b="b"/>
            <a:pathLst>
              <a:path w="466725" h="153035">
                <a:moveTo>
                  <a:pt x="430650" y="0"/>
                </a:moveTo>
                <a:lnTo>
                  <a:pt x="36002" y="0"/>
                </a:lnTo>
                <a:lnTo>
                  <a:pt x="21988" y="2829"/>
                </a:lnTo>
                <a:lnTo>
                  <a:pt x="10544" y="10544"/>
                </a:lnTo>
                <a:lnTo>
                  <a:pt x="2829" y="21988"/>
                </a:lnTo>
                <a:lnTo>
                  <a:pt x="0" y="36002"/>
                </a:lnTo>
                <a:lnTo>
                  <a:pt x="0" y="116663"/>
                </a:lnTo>
                <a:lnTo>
                  <a:pt x="2829" y="130677"/>
                </a:lnTo>
                <a:lnTo>
                  <a:pt x="10544" y="142120"/>
                </a:lnTo>
                <a:lnTo>
                  <a:pt x="21988" y="149836"/>
                </a:lnTo>
                <a:lnTo>
                  <a:pt x="36002" y="152665"/>
                </a:lnTo>
                <a:lnTo>
                  <a:pt x="430650" y="152665"/>
                </a:lnTo>
                <a:lnTo>
                  <a:pt x="444664" y="149836"/>
                </a:lnTo>
                <a:lnTo>
                  <a:pt x="456108" y="142120"/>
                </a:lnTo>
                <a:lnTo>
                  <a:pt x="463824" y="130677"/>
                </a:lnTo>
                <a:lnTo>
                  <a:pt x="466653" y="116663"/>
                </a:lnTo>
                <a:lnTo>
                  <a:pt x="466653" y="36002"/>
                </a:lnTo>
                <a:lnTo>
                  <a:pt x="463824" y="21988"/>
                </a:lnTo>
                <a:lnTo>
                  <a:pt x="456108" y="10544"/>
                </a:lnTo>
                <a:lnTo>
                  <a:pt x="444664" y="2829"/>
                </a:lnTo>
                <a:lnTo>
                  <a:pt x="43065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75067" y="214701"/>
            <a:ext cx="408305" cy="142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Times New Roman"/>
                <a:cs typeface="Times New Roman"/>
              </a:rPr>
              <a:t>prosumer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4548" y="170117"/>
            <a:ext cx="371475" cy="267970"/>
          </a:xfrm>
          <a:custGeom>
            <a:avLst/>
            <a:gdLst/>
            <a:ahLst/>
            <a:cxnLst/>
            <a:rect l="l" t="t" r="r" b="b"/>
            <a:pathLst>
              <a:path w="371475" h="267970">
                <a:moveTo>
                  <a:pt x="335199" y="0"/>
                </a:moveTo>
                <a:lnTo>
                  <a:pt x="36002" y="0"/>
                </a:lnTo>
                <a:lnTo>
                  <a:pt x="21988" y="2829"/>
                </a:lnTo>
                <a:lnTo>
                  <a:pt x="10544" y="10544"/>
                </a:lnTo>
                <a:lnTo>
                  <a:pt x="2829" y="21988"/>
                </a:lnTo>
                <a:lnTo>
                  <a:pt x="0" y="36002"/>
                </a:lnTo>
                <a:lnTo>
                  <a:pt x="0" y="231852"/>
                </a:lnTo>
                <a:lnTo>
                  <a:pt x="2829" y="245866"/>
                </a:lnTo>
                <a:lnTo>
                  <a:pt x="10544" y="257310"/>
                </a:lnTo>
                <a:lnTo>
                  <a:pt x="21988" y="265026"/>
                </a:lnTo>
                <a:lnTo>
                  <a:pt x="36002" y="267855"/>
                </a:lnTo>
                <a:lnTo>
                  <a:pt x="335199" y="267855"/>
                </a:lnTo>
                <a:lnTo>
                  <a:pt x="349213" y="265026"/>
                </a:lnTo>
                <a:lnTo>
                  <a:pt x="360656" y="257310"/>
                </a:lnTo>
                <a:lnTo>
                  <a:pt x="368372" y="245866"/>
                </a:lnTo>
                <a:lnTo>
                  <a:pt x="371201" y="231852"/>
                </a:lnTo>
                <a:lnTo>
                  <a:pt x="371201" y="36002"/>
                </a:lnTo>
                <a:lnTo>
                  <a:pt x="368372" y="21988"/>
                </a:lnTo>
                <a:lnTo>
                  <a:pt x="360656" y="10544"/>
                </a:lnTo>
                <a:lnTo>
                  <a:pt x="349213" y="2829"/>
                </a:lnTo>
                <a:lnTo>
                  <a:pt x="33519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4548" y="170117"/>
            <a:ext cx="371475" cy="267970"/>
          </a:xfrm>
          <a:custGeom>
            <a:avLst/>
            <a:gdLst/>
            <a:ahLst/>
            <a:cxnLst/>
            <a:rect l="l" t="t" r="r" b="b"/>
            <a:pathLst>
              <a:path w="371475" h="267970">
                <a:moveTo>
                  <a:pt x="335199" y="0"/>
                </a:moveTo>
                <a:lnTo>
                  <a:pt x="36002" y="0"/>
                </a:lnTo>
                <a:lnTo>
                  <a:pt x="21988" y="2829"/>
                </a:lnTo>
                <a:lnTo>
                  <a:pt x="10544" y="10544"/>
                </a:lnTo>
                <a:lnTo>
                  <a:pt x="2829" y="21988"/>
                </a:lnTo>
                <a:lnTo>
                  <a:pt x="0" y="36002"/>
                </a:lnTo>
                <a:lnTo>
                  <a:pt x="0" y="231852"/>
                </a:lnTo>
                <a:lnTo>
                  <a:pt x="2829" y="245866"/>
                </a:lnTo>
                <a:lnTo>
                  <a:pt x="10544" y="257310"/>
                </a:lnTo>
                <a:lnTo>
                  <a:pt x="21988" y="265026"/>
                </a:lnTo>
                <a:lnTo>
                  <a:pt x="36002" y="267855"/>
                </a:lnTo>
                <a:lnTo>
                  <a:pt x="335199" y="267855"/>
                </a:lnTo>
                <a:lnTo>
                  <a:pt x="349213" y="265026"/>
                </a:lnTo>
                <a:lnTo>
                  <a:pt x="360656" y="257310"/>
                </a:lnTo>
                <a:lnTo>
                  <a:pt x="368372" y="245866"/>
                </a:lnTo>
                <a:lnTo>
                  <a:pt x="371201" y="231852"/>
                </a:lnTo>
                <a:lnTo>
                  <a:pt x="371201" y="36002"/>
                </a:lnTo>
                <a:lnTo>
                  <a:pt x="368372" y="21988"/>
                </a:lnTo>
                <a:lnTo>
                  <a:pt x="360656" y="10544"/>
                </a:lnTo>
                <a:lnTo>
                  <a:pt x="349213" y="2829"/>
                </a:lnTo>
                <a:lnTo>
                  <a:pt x="3351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53983" y="189492"/>
            <a:ext cx="31242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ts val="900"/>
              </a:lnSpc>
            </a:pPr>
            <a:r>
              <a:rPr dirty="0" sz="800" spc="-5">
                <a:latin typeface="Times New Roman"/>
                <a:cs typeface="Times New Roman"/>
              </a:rPr>
              <a:t>mixing  service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2060" y="170775"/>
            <a:ext cx="946150" cy="266700"/>
          </a:xfrm>
          <a:custGeom>
            <a:avLst/>
            <a:gdLst/>
            <a:ahLst/>
            <a:cxnLst/>
            <a:rect l="l" t="t" r="r" b="b"/>
            <a:pathLst>
              <a:path w="946150" h="266700">
                <a:moveTo>
                  <a:pt x="909832" y="0"/>
                </a:moveTo>
                <a:lnTo>
                  <a:pt x="36002" y="0"/>
                </a:lnTo>
                <a:lnTo>
                  <a:pt x="21988" y="2829"/>
                </a:lnTo>
                <a:lnTo>
                  <a:pt x="10544" y="10544"/>
                </a:lnTo>
                <a:lnTo>
                  <a:pt x="2829" y="21988"/>
                </a:lnTo>
                <a:lnTo>
                  <a:pt x="0" y="36002"/>
                </a:lnTo>
                <a:lnTo>
                  <a:pt x="0" y="230537"/>
                </a:lnTo>
                <a:lnTo>
                  <a:pt x="2829" y="244551"/>
                </a:lnTo>
                <a:lnTo>
                  <a:pt x="10544" y="255995"/>
                </a:lnTo>
                <a:lnTo>
                  <a:pt x="21988" y="263710"/>
                </a:lnTo>
                <a:lnTo>
                  <a:pt x="36002" y="266540"/>
                </a:lnTo>
                <a:lnTo>
                  <a:pt x="909832" y="266540"/>
                </a:lnTo>
                <a:lnTo>
                  <a:pt x="923846" y="263710"/>
                </a:lnTo>
                <a:lnTo>
                  <a:pt x="935290" y="255995"/>
                </a:lnTo>
                <a:lnTo>
                  <a:pt x="943005" y="244551"/>
                </a:lnTo>
                <a:lnTo>
                  <a:pt x="945834" y="230537"/>
                </a:lnTo>
                <a:lnTo>
                  <a:pt x="945834" y="36002"/>
                </a:lnTo>
                <a:lnTo>
                  <a:pt x="943005" y="21988"/>
                </a:lnTo>
                <a:lnTo>
                  <a:pt x="935290" y="10544"/>
                </a:lnTo>
                <a:lnTo>
                  <a:pt x="923846" y="2829"/>
                </a:lnTo>
                <a:lnTo>
                  <a:pt x="909832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71481" y="167927"/>
            <a:ext cx="887094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39395">
              <a:lnSpc>
                <a:spcPts val="900"/>
              </a:lnSpc>
            </a:pPr>
            <a:r>
              <a:rPr dirty="0" sz="800" spc="-5">
                <a:latin typeface="Times New Roman"/>
                <a:cs typeface="Times New Roman"/>
              </a:rPr>
              <a:t>prosumer  (anonymous</a:t>
            </a:r>
            <a:r>
              <a:rPr dirty="0" sz="800" spc="-55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address)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4662" y="447671"/>
            <a:ext cx="377190" cy="288925"/>
          </a:xfrm>
          <a:custGeom>
            <a:avLst/>
            <a:gdLst/>
            <a:ahLst/>
            <a:cxnLst/>
            <a:rect l="l" t="t" r="r" b="b"/>
            <a:pathLst>
              <a:path w="377189" h="288925">
                <a:moveTo>
                  <a:pt x="340664" y="0"/>
                </a:moveTo>
                <a:lnTo>
                  <a:pt x="36002" y="0"/>
                </a:lnTo>
                <a:lnTo>
                  <a:pt x="21988" y="2829"/>
                </a:lnTo>
                <a:lnTo>
                  <a:pt x="10544" y="10544"/>
                </a:lnTo>
                <a:lnTo>
                  <a:pt x="2829" y="21988"/>
                </a:lnTo>
                <a:lnTo>
                  <a:pt x="0" y="36002"/>
                </a:lnTo>
                <a:lnTo>
                  <a:pt x="0" y="252755"/>
                </a:lnTo>
                <a:lnTo>
                  <a:pt x="2829" y="266769"/>
                </a:lnTo>
                <a:lnTo>
                  <a:pt x="10544" y="278212"/>
                </a:lnTo>
                <a:lnTo>
                  <a:pt x="21988" y="285928"/>
                </a:lnTo>
                <a:lnTo>
                  <a:pt x="36002" y="288757"/>
                </a:lnTo>
                <a:lnTo>
                  <a:pt x="340664" y="288757"/>
                </a:lnTo>
                <a:lnTo>
                  <a:pt x="354678" y="285928"/>
                </a:lnTo>
                <a:lnTo>
                  <a:pt x="366122" y="278212"/>
                </a:lnTo>
                <a:lnTo>
                  <a:pt x="373838" y="266769"/>
                </a:lnTo>
                <a:lnTo>
                  <a:pt x="376667" y="252755"/>
                </a:lnTo>
                <a:lnTo>
                  <a:pt x="376667" y="36002"/>
                </a:lnTo>
                <a:lnTo>
                  <a:pt x="373838" y="21988"/>
                </a:lnTo>
                <a:lnTo>
                  <a:pt x="366122" y="10544"/>
                </a:lnTo>
                <a:lnTo>
                  <a:pt x="354678" y="2829"/>
                </a:lnTo>
                <a:lnTo>
                  <a:pt x="34066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94662" y="447671"/>
            <a:ext cx="377190" cy="288925"/>
          </a:xfrm>
          <a:custGeom>
            <a:avLst/>
            <a:gdLst/>
            <a:ahLst/>
            <a:cxnLst/>
            <a:rect l="l" t="t" r="r" b="b"/>
            <a:pathLst>
              <a:path w="377189" h="288925">
                <a:moveTo>
                  <a:pt x="340664" y="0"/>
                </a:moveTo>
                <a:lnTo>
                  <a:pt x="36002" y="0"/>
                </a:lnTo>
                <a:lnTo>
                  <a:pt x="21988" y="2829"/>
                </a:lnTo>
                <a:lnTo>
                  <a:pt x="10544" y="10544"/>
                </a:lnTo>
                <a:lnTo>
                  <a:pt x="2829" y="21988"/>
                </a:lnTo>
                <a:lnTo>
                  <a:pt x="0" y="36002"/>
                </a:lnTo>
                <a:lnTo>
                  <a:pt x="0" y="252755"/>
                </a:lnTo>
                <a:lnTo>
                  <a:pt x="2829" y="266769"/>
                </a:lnTo>
                <a:lnTo>
                  <a:pt x="10544" y="278212"/>
                </a:lnTo>
                <a:lnTo>
                  <a:pt x="21988" y="285928"/>
                </a:lnTo>
                <a:lnTo>
                  <a:pt x="36002" y="288757"/>
                </a:lnTo>
                <a:lnTo>
                  <a:pt x="340664" y="288757"/>
                </a:lnTo>
                <a:lnTo>
                  <a:pt x="354678" y="285928"/>
                </a:lnTo>
                <a:lnTo>
                  <a:pt x="366122" y="278212"/>
                </a:lnTo>
                <a:lnTo>
                  <a:pt x="373838" y="266769"/>
                </a:lnTo>
                <a:lnTo>
                  <a:pt x="376667" y="252755"/>
                </a:lnTo>
                <a:lnTo>
                  <a:pt x="376667" y="36002"/>
                </a:lnTo>
                <a:lnTo>
                  <a:pt x="373838" y="21988"/>
                </a:lnTo>
                <a:lnTo>
                  <a:pt x="366122" y="10544"/>
                </a:lnTo>
                <a:lnTo>
                  <a:pt x="354678" y="2829"/>
                </a:lnTo>
                <a:lnTo>
                  <a:pt x="34066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64993" y="792613"/>
            <a:ext cx="700405" cy="175260"/>
          </a:xfrm>
          <a:custGeom>
            <a:avLst/>
            <a:gdLst/>
            <a:ahLst/>
            <a:cxnLst/>
            <a:rect l="l" t="t" r="r" b="b"/>
            <a:pathLst>
              <a:path w="700404" h="175259">
                <a:moveTo>
                  <a:pt x="663965" y="0"/>
                </a:moveTo>
                <a:lnTo>
                  <a:pt x="36002" y="0"/>
                </a:lnTo>
                <a:lnTo>
                  <a:pt x="21988" y="2829"/>
                </a:lnTo>
                <a:lnTo>
                  <a:pt x="10544" y="10544"/>
                </a:lnTo>
                <a:lnTo>
                  <a:pt x="2829" y="21988"/>
                </a:lnTo>
                <a:lnTo>
                  <a:pt x="0" y="36002"/>
                </a:lnTo>
                <a:lnTo>
                  <a:pt x="0" y="138880"/>
                </a:lnTo>
                <a:lnTo>
                  <a:pt x="2829" y="152894"/>
                </a:lnTo>
                <a:lnTo>
                  <a:pt x="10544" y="164338"/>
                </a:lnTo>
                <a:lnTo>
                  <a:pt x="21988" y="172053"/>
                </a:lnTo>
                <a:lnTo>
                  <a:pt x="36002" y="174883"/>
                </a:lnTo>
                <a:lnTo>
                  <a:pt x="663965" y="174883"/>
                </a:lnTo>
                <a:lnTo>
                  <a:pt x="677979" y="172053"/>
                </a:lnTo>
                <a:lnTo>
                  <a:pt x="689422" y="164338"/>
                </a:lnTo>
                <a:lnTo>
                  <a:pt x="697138" y="152894"/>
                </a:lnTo>
                <a:lnTo>
                  <a:pt x="699967" y="138880"/>
                </a:lnTo>
                <a:lnTo>
                  <a:pt x="699967" y="36002"/>
                </a:lnTo>
                <a:lnTo>
                  <a:pt x="697138" y="21988"/>
                </a:lnTo>
                <a:lnTo>
                  <a:pt x="689422" y="10544"/>
                </a:lnTo>
                <a:lnTo>
                  <a:pt x="677979" y="2829"/>
                </a:lnTo>
                <a:lnTo>
                  <a:pt x="66396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90032" y="746784"/>
            <a:ext cx="946150" cy="266700"/>
          </a:xfrm>
          <a:custGeom>
            <a:avLst/>
            <a:gdLst/>
            <a:ahLst/>
            <a:cxnLst/>
            <a:rect l="l" t="t" r="r" b="b"/>
            <a:pathLst>
              <a:path w="946150" h="266700">
                <a:moveTo>
                  <a:pt x="909832" y="0"/>
                </a:moveTo>
                <a:lnTo>
                  <a:pt x="36002" y="0"/>
                </a:lnTo>
                <a:lnTo>
                  <a:pt x="21988" y="2829"/>
                </a:lnTo>
                <a:lnTo>
                  <a:pt x="10544" y="10544"/>
                </a:lnTo>
                <a:lnTo>
                  <a:pt x="2829" y="21988"/>
                </a:lnTo>
                <a:lnTo>
                  <a:pt x="0" y="36002"/>
                </a:lnTo>
                <a:lnTo>
                  <a:pt x="0" y="230537"/>
                </a:lnTo>
                <a:lnTo>
                  <a:pt x="2829" y="244551"/>
                </a:lnTo>
                <a:lnTo>
                  <a:pt x="10544" y="255995"/>
                </a:lnTo>
                <a:lnTo>
                  <a:pt x="21988" y="263710"/>
                </a:lnTo>
                <a:lnTo>
                  <a:pt x="36002" y="266539"/>
                </a:lnTo>
                <a:lnTo>
                  <a:pt x="909832" y="266539"/>
                </a:lnTo>
                <a:lnTo>
                  <a:pt x="923846" y="263710"/>
                </a:lnTo>
                <a:lnTo>
                  <a:pt x="935290" y="255995"/>
                </a:lnTo>
                <a:lnTo>
                  <a:pt x="943005" y="244551"/>
                </a:lnTo>
                <a:lnTo>
                  <a:pt x="945834" y="230537"/>
                </a:lnTo>
                <a:lnTo>
                  <a:pt x="945834" y="36002"/>
                </a:lnTo>
                <a:lnTo>
                  <a:pt x="943005" y="21988"/>
                </a:lnTo>
                <a:lnTo>
                  <a:pt x="935290" y="10544"/>
                </a:lnTo>
                <a:lnTo>
                  <a:pt x="923846" y="2829"/>
                </a:lnTo>
                <a:lnTo>
                  <a:pt x="909832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19478" y="743923"/>
            <a:ext cx="887094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39395">
              <a:lnSpc>
                <a:spcPts val="900"/>
              </a:lnSpc>
            </a:pPr>
            <a:r>
              <a:rPr dirty="0" sz="800" spc="-5">
                <a:latin typeface="Times New Roman"/>
                <a:cs typeface="Times New Roman"/>
              </a:rPr>
              <a:t>prosumer  (anonymous</a:t>
            </a:r>
            <a:r>
              <a:rPr dirty="0" sz="800" spc="-55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address)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004" y="741395"/>
            <a:ext cx="946150" cy="277495"/>
          </a:xfrm>
          <a:custGeom>
            <a:avLst/>
            <a:gdLst/>
            <a:ahLst/>
            <a:cxnLst/>
            <a:rect l="l" t="t" r="r" b="b"/>
            <a:pathLst>
              <a:path w="946150" h="277494">
                <a:moveTo>
                  <a:pt x="909832" y="0"/>
                </a:moveTo>
                <a:lnTo>
                  <a:pt x="36002" y="0"/>
                </a:lnTo>
                <a:lnTo>
                  <a:pt x="21988" y="2829"/>
                </a:lnTo>
                <a:lnTo>
                  <a:pt x="10545" y="10544"/>
                </a:lnTo>
                <a:lnTo>
                  <a:pt x="2829" y="21988"/>
                </a:lnTo>
                <a:lnTo>
                  <a:pt x="0" y="36002"/>
                </a:lnTo>
                <a:lnTo>
                  <a:pt x="0" y="241316"/>
                </a:lnTo>
                <a:lnTo>
                  <a:pt x="2829" y="255330"/>
                </a:lnTo>
                <a:lnTo>
                  <a:pt x="10545" y="266774"/>
                </a:lnTo>
                <a:lnTo>
                  <a:pt x="21988" y="274490"/>
                </a:lnTo>
                <a:lnTo>
                  <a:pt x="36002" y="277319"/>
                </a:lnTo>
                <a:lnTo>
                  <a:pt x="909832" y="277319"/>
                </a:lnTo>
                <a:lnTo>
                  <a:pt x="923846" y="274490"/>
                </a:lnTo>
                <a:lnTo>
                  <a:pt x="935290" y="266774"/>
                </a:lnTo>
                <a:lnTo>
                  <a:pt x="943005" y="255330"/>
                </a:lnTo>
                <a:lnTo>
                  <a:pt x="945835" y="241316"/>
                </a:lnTo>
                <a:lnTo>
                  <a:pt x="945835" y="36002"/>
                </a:lnTo>
                <a:lnTo>
                  <a:pt x="943005" y="21988"/>
                </a:lnTo>
                <a:lnTo>
                  <a:pt x="935290" y="10544"/>
                </a:lnTo>
                <a:lnTo>
                  <a:pt x="923846" y="2829"/>
                </a:lnTo>
                <a:lnTo>
                  <a:pt x="909832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476" y="749321"/>
            <a:ext cx="887094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89865">
              <a:lnSpc>
                <a:spcPts val="900"/>
              </a:lnSpc>
            </a:pPr>
            <a:r>
              <a:rPr dirty="0" sz="800" spc="-5">
                <a:latin typeface="Times New Roman"/>
                <a:cs typeface="Times New Roman"/>
              </a:rPr>
              <a:t>smart meter  (anonymous</a:t>
            </a:r>
            <a:r>
              <a:rPr dirty="0" sz="800" spc="-55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address)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3972" y="304045"/>
            <a:ext cx="786130" cy="0"/>
          </a:xfrm>
          <a:custGeom>
            <a:avLst/>
            <a:gdLst/>
            <a:ahLst/>
            <a:cxnLst/>
            <a:rect l="l" t="t" r="r" b="b"/>
            <a:pathLst>
              <a:path w="786130" h="0">
                <a:moveTo>
                  <a:pt x="0" y="0"/>
                </a:moveTo>
                <a:lnTo>
                  <a:pt x="78580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84594" y="28380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0" y="0"/>
                </a:moveTo>
                <a:lnTo>
                  <a:pt x="15182" y="20243"/>
                </a:lnTo>
                <a:lnTo>
                  <a:pt x="0" y="40487"/>
                </a:lnTo>
                <a:lnTo>
                  <a:pt x="40487" y="202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18815" y="38004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70">
                <a:moveTo>
                  <a:pt x="102500" y="51250"/>
                </a:moveTo>
                <a:lnTo>
                  <a:pt x="98472" y="31301"/>
                </a:lnTo>
                <a:lnTo>
                  <a:pt x="87489" y="15010"/>
                </a:lnTo>
                <a:lnTo>
                  <a:pt x="71199" y="4027"/>
                </a:lnTo>
                <a:lnTo>
                  <a:pt x="51250" y="0"/>
                </a:lnTo>
                <a:lnTo>
                  <a:pt x="31301" y="4027"/>
                </a:lnTo>
                <a:lnTo>
                  <a:pt x="15010" y="15010"/>
                </a:lnTo>
                <a:lnTo>
                  <a:pt x="4027" y="31301"/>
                </a:lnTo>
                <a:lnTo>
                  <a:pt x="0" y="51250"/>
                </a:lnTo>
                <a:lnTo>
                  <a:pt x="4027" y="71199"/>
                </a:lnTo>
                <a:lnTo>
                  <a:pt x="15010" y="87489"/>
                </a:lnTo>
                <a:lnTo>
                  <a:pt x="31301" y="98473"/>
                </a:lnTo>
                <a:lnTo>
                  <a:pt x="51250" y="102500"/>
                </a:lnTo>
                <a:lnTo>
                  <a:pt x="71199" y="98473"/>
                </a:lnTo>
                <a:lnTo>
                  <a:pt x="87489" y="87489"/>
                </a:lnTo>
                <a:lnTo>
                  <a:pt x="98472" y="71199"/>
                </a:lnTo>
                <a:lnTo>
                  <a:pt x="102500" y="5125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76479" y="32126"/>
            <a:ext cx="686435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55575">
              <a:lnSpc>
                <a:spcPts val="900"/>
              </a:lnSpc>
            </a:pPr>
            <a:r>
              <a:rPr dirty="0" sz="800" spc="-5">
                <a:latin typeface="Times New Roman"/>
                <a:cs typeface="Times New Roman"/>
              </a:rPr>
              <a:t>1 energy  production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asset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32799" y="304045"/>
            <a:ext cx="746125" cy="0"/>
          </a:xfrm>
          <a:custGeom>
            <a:avLst/>
            <a:gdLst/>
            <a:ahLst/>
            <a:cxnLst/>
            <a:rect l="l" t="t" r="r" b="b"/>
            <a:pathLst>
              <a:path w="746125" h="0">
                <a:moveTo>
                  <a:pt x="0" y="0"/>
                </a:moveTo>
                <a:lnTo>
                  <a:pt x="745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63528" y="28380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0" y="0"/>
                </a:moveTo>
                <a:lnTo>
                  <a:pt x="15182" y="20243"/>
                </a:lnTo>
                <a:lnTo>
                  <a:pt x="0" y="40487"/>
                </a:lnTo>
                <a:lnTo>
                  <a:pt x="40487" y="202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17669" y="38004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70">
                <a:moveTo>
                  <a:pt x="102500" y="51250"/>
                </a:moveTo>
                <a:lnTo>
                  <a:pt x="98472" y="31301"/>
                </a:lnTo>
                <a:lnTo>
                  <a:pt x="87489" y="15010"/>
                </a:lnTo>
                <a:lnTo>
                  <a:pt x="71199" y="4027"/>
                </a:lnTo>
                <a:lnTo>
                  <a:pt x="51250" y="0"/>
                </a:lnTo>
                <a:lnTo>
                  <a:pt x="31301" y="4027"/>
                </a:lnTo>
                <a:lnTo>
                  <a:pt x="15010" y="15010"/>
                </a:lnTo>
                <a:lnTo>
                  <a:pt x="4027" y="31301"/>
                </a:lnTo>
                <a:lnTo>
                  <a:pt x="0" y="51250"/>
                </a:lnTo>
                <a:lnTo>
                  <a:pt x="4027" y="71199"/>
                </a:lnTo>
                <a:lnTo>
                  <a:pt x="15010" y="87489"/>
                </a:lnTo>
                <a:lnTo>
                  <a:pt x="31301" y="98473"/>
                </a:lnTo>
                <a:lnTo>
                  <a:pt x="51250" y="102500"/>
                </a:lnTo>
                <a:lnTo>
                  <a:pt x="71199" y="98473"/>
                </a:lnTo>
                <a:lnTo>
                  <a:pt x="87489" y="87489"/>
                </a:lnTo>
                <a:lnTo>
                  <a:pt x="98472" y="71199"/>
                </a:lnTo>
                <a:lnTo>
                  <a:pt x="102500" y="5125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75346" y="32126"/>
            <a:ext cx="686435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55575">
              <a:lnSpc>
                <a:spcPts val="900"/>
              </a:lnSpc>
            </a:pPr>
            <a:r>
              <a:rPr dirty="0" sz="800" spc="-5">
                <a:latin typeface="Times New Roman"/>
                <a:cs typeface="Times New Roman"/>
              </a:rPr>
              <a:t>2 energy  production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asset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16281" y="304045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 h="0">
                <a:moveTo>
                  <a:pt x="0" y="0"/>
                </a:moveTo>
                <a:lnTo>
                  <a:pt x="77994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81040" y="28380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0" y="0"/>
                </a:moveTo>
                <a:lnTo>
                  <a:pt x="15182" y="20243"/>
                </a:lnTo>
                <a:lnTo>
                  <a:pt x="0" y="40487"/>
                </a:lnTo>
                <a:lnTo>
                  <a:pt x="40487" y="202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17779" y="38127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266" y="51633"/>
                </a:moveTo>
                <a:lnTo>
                  <a:pt x="99208" y="31535"/>
                </a:lnTo>
                <a:lnTo>
                  <a:pt x="88143" y="15122"/>
                </a:lnTo>
                <a:lnTo>
                  <a:pt x="71731" y="4057"/>
                </a:lnTo>
                <a:lnTo>
                  <a:pt x="51633" y="0"/>
                </a:lnTo>
                <a:lnTo>
                  <a:pt x="31535" y="4057"/>
                </a:lnTo>
                <a:lnTo>
                  <a:pt x="15122" y="15122"/>
                </a:lnTo>
                <a:lnTo>
                  <a:pt x="4057" y="31535"/>
                </a:lnTo>
                <a:lnTo>
                  <a:pt x="0" y="51633"/>
                </a:lnTo>
                <a:lnTo>
                  <a:pt x="4057" y="71731"/>
                </a:lnTo>
                <a:lnTo>
                  <a:pt x="15122" y="88143"/>
                </a:lnTo>
                <a:lnTo>
                  <a:pt x="31535" y="99208"/>
                </a:lnTo>
                <a:lnTo>
                  <a:pt x="51633" y="103266"/>
                </a:lnTo>
                <a:lnTo>
                  <a:pt x="71731" y="99208"/>
                </a:lnTo>
                <a:lnTo>
                  <a:pt x="88143" y="88143"/>
                </a:lnTo>
                <a:lnTo>
                  <a:pt x="99208" y="71731"/>
                </a:lnTo>
                <a:lnTo>
                  <a:pt x="103266" y="5163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1705" marR="5080" indent="155575">
              <a:lnSpc>
                <a:spcPts val="900"/>
              </a:lnSpc>
            </a:pPr>
            <a:r>
              <a:rPr dirty="0" spc="-5"/>
              <a:t>3 energy  production</a:t>
            </a:r>
            <a:r>
              <a:rPr dirty="0" spc="-50"/>
              <a:t> </a:t>
            </a:r>
            <a:r>
              <a:rPr dirty="0" spc="-5"/>
              <a:t>asset</a:t>
            </a:r>
          </a:p>
        </p:txBody>
      </p:sp>
      <p:sp>
        <p:nvSpPr>
          <p:cNvPr id="29" name="object 29"/>
          <p:cNvSpPr/>
          <p:nvPr/>
        </p:nvSpPr>
        <p:spPr>
          <a:xfrm>
            <a:off x="5108042" y="407791"/>
            <a:ext cx="641985" cy="135255"/>
          </a:xfrm>
          <a:custGeom>
            <a:avLst/>
            <a:gdLst/>
            <a:ahLst/>
            <a:cxnLst/>
            <a:rect l="l" t="t" r="r" b="b"/>
            <a:pathLst>
              <a:path w="641985" h="135254">
                <a:moveTo>
                  <a:pt x="0" y="0"/>
                </a:moveTo>
                <a:lnTo>
                  <a:pt x="641707" y="135162"/>
                </a:lnTo>
              </a:path>
            </a:pathLst>
          </a:custGeom>
          <a:ln w="506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30719" y="520012"/>
            <a:ext cx="43815" cy="40005"/>
          </a:xfrm>
          <a:custGeom>
            <a:avLst/>
            <a:gdLst/>
            <a:ahLst/>
            <a:cxnLst/>
            <a:rect l="l" t="t" r="r" b="b"/>
            <a:pathLst>
              <a:path w="43814" h="40004">
                <a:moveTo>
                  <a:pt x="8345" y="0"/>
                </a:moveTo>
                <a:lnTo>
                  <a:pt x="19031" y="22941"/>
                </a:lnTo>
                <a:lnTo>
                  <a:pt x="0" y="39623"/>
                </a:lnTo>
                <a:lnTo>
                  <a:pt x="43796" y="28157"/>
                </a:lnTo>
                <a:lnTo>
                  <a:pt x="8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98656" y="148676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500" y="51250"/>
                </a:moveTo>
                <a:lnTo>
                  <a:pt x="98473" y="31301"/>
                </a:lnTo>
                <a:lnTo>
                  <a:pt x="87489" y="15010"/>
                </a:lnTo>
                <a:lnTo>
                  <a:pt x="71199" y="4027"/>
                </a:lnTo>
                <a:lnTo>
                  <a:pt x="51250" y="0"/>
                </a:lnTo>
                <a:lnTo>
                  <a:pt x="31301" y="4027"/>
                </a:lnTo>
                <a:lnTo>
                  <a:pt x="15010" y="15010"/>
                </a:lnTo>
                <a:lnTo>
                  <a:pt x="4027" y="31301"/>
                </a:lnTo>
                <a:lnTo>
                  <a:pt x="0" y="51250"/>
                </a:lnTo>
                <a:lnTo>
                  <a:pt x="4027" y="71199"/>
                </a:lnTo>
                <a:lnTo>
                  <a:pt x="15010" y="87489"/>
                </a:lnTo>
                <a:lnTo>
                  <a:pt x="31301" y="98473"/>
                </a:lnTo>
                <a:lnTo>
                  <a:pt x="51250" y="102500"/>
                </a:lnTo>
                <a:lnTo>
                  <a:pt x="71199" y="98473"/>
                </a:lnTo>
                <a:lnTo>
                  <a:pt x="87489" y="87489"/>
                </a:lnTo>
                <a:lnTo>
                  <a:pt x="98473" y="71199"/>
                </a:lnTo>
                <a:lnTo>
                  <a:pt x="102500" y="5125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09873" y="635918"/>
            <a:ext cx="765175" cy="161290"/>
          </a:xfrm>
          <a:custGeom>
            <a:avLst/>
            <a:gdLst/>
            <a:ahLst/>
            <a:cxnLst/>
            <a:rect l="l" t="t" r="r" b="b"/>
            <a:pathLst>
              <a:path w="765175" h="161290">
                <a:moveTo>
                  <a:pt x="764641" y="0"/>
                </a:moveTo>
                <a:lnTo>
                  <a:pt x="0" y="161021"/>
                </a:lnTo>
              </a:path>
            </a:pathLst>
          </a:custGeom>
          <a:ln w="506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85108" y="773999"/>
            <a:ext cx="43815" cy="40005"/>
          </a:xfrm>
          <a:custGeom>
            <a:avLst/>
            <a:gdLst/>
            <a:ahLst/>
            <a:cxnLst/>
            <a:rect l="l" t="t" r="r" b="b"/>
            <a:pathLst>
              <a:path w="43814" h="40005">
                <a:moveTo>
                  <a:pt x="43794" y="39623"/>
                </a:moveTo>
                <a:lnTo>
                  <a:pt x="24764" y="22940"/>
                </a:lnTo>
                <a:lnTo>
                  <a:pt x="35452" y="0"/>
                </a:lnTo>
                <a:lnTo>
                  <a:pt x="0" y="28154"/>
                </a:lnTo>
                <a:lnTo>
                  <a:pt x="43794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311903" y="142794"/>
            <a:ext cx="1115060" cy="822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5755" marR="5080" indent="-313690">
              <a:lnSpc>
                <a:spcPts val="900"/>
              </a:lnSpc>
            </a:pPr>
            <a:r>
              <a:rPr dirty="0" sz="800" spc="-5">
                <a:latin typeface="Times New Roman"/>
                <a:cs typeface="Times New Roman"/>
              </a:rPr>
              <a:t>4 energy production asset,  energy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ask</a:t>
            </a:r>
            <a:endParaRPr sz="800">
              <a:latin typeface="Times New Roman"/>
              <a:cs typeface="Times New Roman"/>
            </a:endParaRPr>
          </a:p>
          <a:p>
            <a:pPr marL="524510" marR="289560" indent="81280">
              <a:lnSpc>
                <a:spcPts val="900"/>
              </a:lnSpc>
              <a:spcBef>
                <a:spcPts val="755"/>
              </a:spcBef>
            </a:pPr>
            <a:r>
              <a:rPr dirty="0" sz="800" spc="-5">
                <a:latin typeface="Times New Roman"/>
                <a:cs typeface="Times New Roman"/>
              </a:rPr>
              <a:t>bid  </a:t>
            </a:r>
            <a:r>
              <a:rPr dirty="0" sz="800" spc="-5">
                <a:latin typeface="Times New Roman"/>
                <a:cs typeface="Times New Roman"/>
              </a:rPr>
              <a:t>storage</a:t>
            </a:r>
            <a:endParaRPr sz="800">
              <a:latin typeface="Times New Roman"/>
              <a:cs typeface="Times New Roman"/>
            </a:endParaRPr>
          </a:p>
          <a:p>
            <a:pPr marL="181610" marR="720725" indent="-69850">
              <a:lnSpc>
                <a:spcPts val="900"/>
              </a:lnSpc>
              <a:spcBef>
                <a:spcPts val="180"/>
              </a:spcBef>
            </a:pPr>
            <a:r>
              <a:rPr dirty="0" sz="800" spc="-5">
                <a:latin typeface="Times New Roman"/>
                <a:cs typeface="Times New Roman"/>
              </a:rPr>
              <a:t>ene</a:t>
            </a:r>
            <a:r>
              <a:rPr dirty="0" sz="800" spc="-20">
                <a:latin typeface="Times New Roman"/>
                <a:cs typeface="Times New Roman"/>
              </a:rPr>
              <a:t>r</a:t>
            </a:r>
            <a:r>
              <a:rPr dirty="0" sz="800" spc="-5">
                <a:latin typeface="Times New Roman"/>
                <a:cs typeface="Times New Roman"/>
              </a:rPr>
              <a:t>gy  </a:t>
            </a:r>
            <a:r>
              <a:rPr dirty="0" sz="800" spc="-5">
                <a:latin typeface="Times New Roman"/>
                <a:cs typeface="Times New Roman"/>
              </a:rPr>
              <a:t>ask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36215" y="518997"/>
            <a:ext cx="1607820" cy="262255"/>
          </a:xfrm>
          <a:custGeom>
            <a:avLst/>
            <a:gdLst/>
            <a:ahLst/>
            <a:cxnLst/>
            <a:rect l="l" t="t" r="r" b="b"/>
            <a:pathLst>
              <a:path w="1607820" h="262255">
                <a:moveTo>
                  <a:pt x="1607593" y="261639"/>
                </a:moveTo>
                <a:lnTo>
                  <a:pt x="1561425" y="234028"/>
                </a:lnTo>
                <a:lnTo>
                  <a:pt x="1515276" y="207964"/>
                </a:lnTo>
                <a:lnTo>
                  <a:pt x="1469144" y="183447"/>
                </a:lnTo>
                <a:lnTo>
                  <a:pt x="1423030" y="160474"/>
                </a:lnTo>
                <a:lnTo>
                  <a:pt x="1376932" y="139044"/>
                </a:lnTo>
                <a:lnTo>
                  <a:pt x="1330852" y="119155"/>
                </a:lnTo>
                <a:lnTo>
                  <a:pt x="1284787" y="100805"/>
                </a:lnTo>
                <a:lnTo>
                  <a:pt x="1238739" y="83992"/>
                </a:lnTo>
                <a:lnTo>
                  <a:pt x="1192706" y="68714"/>
                </a:lnTo>
                <a:lnTo>
                  <a:pt x="1146688" y="54970"/>
                </a:lnTo>
                <a:lnTo>
                  <a:pt x="1100684" y="42758"/>
                </a:lnTo>
                <a:lnTo>
                  <a:pt x="1054695" y="32077"/>
                </a:lnTo>
                <a:lnTo>
                  <a:pt x="1008720" y="22923"/>
                </a:lnTo>
                <a:lnTo>
                  <a:pt x="962758" y="15296"/>
                </a:lnTo>
                <a:lnTo>
                  <a:pt x="916810" y="9194"/>
                </a:lnTo>
                <a:lnTo>
                  <a:pt x="870874" y="4616"/>
                </a:lnTo>
                <a:lnTo>
                  <a:pt x="824951" y="1558"/>
                </a:lnTo>
                <a:lnTo>
                  <a:pt x="779039" y="20"/>
                </a:lnTo>
                <a:lnTo>
                  <a:pt x="733140" y="0"/>
                </a:lnTo>
                <a:lnTo>
                  <a:pt x="687251" y="1495"/>
                </a:lnTo>
                <a:lnTo>
                  <a:pt x="641373" y="4505"/>
                </a:lnTo>
                <a:lnTo>
                  <a:pt x="595506" y="9027"/>
                </a:lnTo>
                <a:lnTo>
                  <a:pt x="549648" y="15060"/>
                </a:lnTo>
                <a:lnTo>
                  <a:pt x="503800" y="22601"/>
                </a:lnTo>
                <a:lnTo>
                  <a:pt x="457962" y="31650"/>
                </a:lnTo>
                <a:lnTo>
                  <a:pt x="412132" y="42204"/>
                </a:lnTo>
                <a:lnTo>
                  <a:pt x="366311" y="54262"/>
                </a:lnTo>
                <a:lnTo>
                  <a:pt x="320498" y="67821"/>
                </a:lnTo>
                <a:lnTo>
                  <a:pt x="274692" y="82880"/>
                </a:lnTo>
                <a:lnTo>
                  <a:pt x="228894" y="99438"/>
                </a:lnTo>
                <a:lnTo>
                  <a:pt x="183103" y="117492"/>
                </a:lnTo>
                <a:lnTo>
                  <a:pt x="137318" y="137040"/>
                </a:lnTo>
                <a:lnTo>
                  <a:pt x="91540" y="158082"/>
                </a:lnTo>
                <a:lnTo>
                  <a:pt x="45767" y="180614"/>
                </a:lnTo>
                <a:lnTo>
                  <a:pt x="0" y="20463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13949" y="698591"/>
            <a:ext cx="45720" cy="37465"/>
          </a:xfrm>
          <a:custGeom>
            <a:avLst/>
            <a:gdLst/>
            <a:ahLst/>
            <a:cxnLst/>
            <a:rect l="l" t="t" r="r" b="b"/>
            <a:pathLst>
              <a:path w="45719" h="37465">
                <a:moveTo>
                  <a:pt x="45264" y="35625"/>
                </a:moveTo>
                <a:lnTo>
                  <a:pt x="22265" y="25042"/>
                </a:lnTo>
                <a:lnTo>
                  <a:pt x="25986" y="0"/>
                </a:lnTo>
                <a:lnTo>
                  <a:pt x="0" y="37090"/>
                </a:lnTo>
                <a:lnTo>
                  <a:pt x="45264" y="3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73050" y="570597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66" y="51633"/>
                </a:moveTo>
                <a:lnTo>
                  <a:pt x="99208" y="31535"/>
                </a:lnTo>
                <a:lnTo>
                  <a:pt x="88143" y="15122"/>
                </a:lnTo>
                <a:lnTo>
                  <a:pt x="71731" y="4057"/>
                </a:lnTo>
                <a:lnTo>
                  <a:pt x="51633" y="0"/>
                </a:lnTo>
                <a:lnTo>
                  <a:pt x="31535" y="4057"/>
                </a:lnTo>
                <a:lnTo>
                  <a:pt x="15122" y="15122"/>
                </a:lnTo>
                <a:lnTo>
                  <a:pt x="4057" y="31535"/>
                </a:lnTo>
                <a:lnTo>
                  <a:pt x="0" y="51633"/>
                </a:lnTo>
                <a:lnTo>
                  <a:pt x="4057" y="71731"/>
                </a:lnTo>
                <a:lnTo>
                  <a:pt x="15122" y="88143"/>
                </a:lnTo>
                <a:lnTo>
                  <a:pt x="31535" y="99208"/>
                </a:lnTo>
                <a:lnTo>
                  <a:pt x="51633" y="103266"/>
                </a:lnTo>
                <a:lnTo>
                  <a:pt x="71731" y="99208"/>
                </a:lnTo>
                <a:lnTo>
                  <a:pt x="88143" y="88143"/>
                </a:lnTo>
                <a:lnTo>
                  <a:pt x="99208" y="71731"/>
                </a:lnTo>
                <a:lnTo>
                  <a:pt x="103266" y="5163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00630" y="564599"/>
            <a:ext cx="1069975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86055">
              <a:lnSpc>
                <a:spcPts val="900"/>
              </a:lnSpc>
            </a:pPr>
            <a:r>
              <a:rPr dirty="0" sz="800" spc="-5">
                <a:latin typeface="Times New Roman"/>
                <a:cs typeface="Times New Roman"/>
              </a:rPr>
              <a:t>5 </a:t>
            </a:r>
            <a:r>
              <a:rPr dirty="0" sz="800" spc="-10">
                <a:latin typeface="Times New Roman"/>
                <a:cs typeface="Times New Roman"/>
              </a:rPr>
              <a:t>financial </a:t>
            </a:r>
            <a:r>
              <a:rPr dirty="0" sz="800" spc="-5">
                <a:latin typeface="Times New Roman"/>
                <a:cs typeface="Times New Roman"/>
              </a:rPr>
              <a:t>asset,  energy consumption</a:t>
            </a:r>
            <a:r>
              <a:rPr dirty="0" sz="800" spc="-4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asset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94399" y="453426"/>
            <a:ext cx="76835" cy="314325"/>
          </a:xfrm>
          <a:custGeom>
            <a:avLst/>
            <a:gdLst/>
            <a:ahLst/>
            <a:cxnLst/>
            <a:rect l="l" t="t" r="r" b="b"/>
            <a:pathLst>
              <a:path w="76835" h="314325">
                <a:moveTo>
                  <a:pt x="46919" y="0"/>
                </a:moveTo>
                <a:lnTo>
                  <a:pt x="22126" y="37496"/>
                </a:lnTo>
                <a:lnTo>
                  <a:pt x="6691" y="80409"/>
                </a:lnTo>
                <a:lnTo>
                  <a:pt x="0" y="126285"/>
                </a:lnTo>
                <a:lnTo>
                  <a:pt x="1439" y="172670"/>
                </a:lnTo>
                <a:lnTo>
                  <a:pt x="10397" y="217109"/>
                </a:lnTo>
                <a:lnTo>
                  <a:pt x="26260" y="257150"/>
                </a:lnTo>
                <a:lnTo>
                  <a:pt x="48414" y="290337"/>
                </a:lnTo>
                <a:lnTo>
                  <a:pt x="76248" y="31421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47140" y="742419"/>
            <a:ext cx="45720" cy="38735"/>
          </a:xfrm>
          <a:custGeom>
            <a:avLst/>
            <a:gdLst/>
            <a:ahLst/>
            <a:cxnLst/>
            <a:rect l="l" t="t" r="r" b="b"/>
            <a:pathLst>
              <a:path w="45720" h="38734">
                <a:moveTo>
                  <a:pt x="20977" y="0"/>
                </a:moveTo>
                <a:lnTo>
                  <a:pt x="23507" y="25225"/>
                </a:lnTo>
                <a:lnTo>
                  <a:pt x="0" y="34718"/>
                </a:lnTo>
                <a:lnTo>
                  <a:pt x="45207" y="38336"/>
                </a:lnTo>
                <a:lnTo>
                  <a:pt x="20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5852" y="486232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66" y="51633"/>
                </a:moveTo>
                <a:lnTo>
                  <a:pt x="99208" y="31535"/>
                </a:lnTo>
                <a:lnTo>
                  <a:pt x="88143" y="15122"/>
                </a:lnTo>
                <a:lnTo>
                  <a:pt x="71731" y="4057"/>
                </a:lnTo>
                <a:lnTo>
                  <a:pt x="51633" y="0"/>
                </a:lnTo>
                <a:lnTo>
                  <a:pt x="31535" y="4057"/>
                </a:lnTo>
                <a:lnTo>
                  <a:pt x="15122" y="15122"/>
                </a:lnTo>
                <a:lnTo>
                  <a:pt x="4057" y="31535"/>
                </a:lnTo>
                <a:lnTo>
                  <a:pt x="0" y="51633"/>
                </a:lnTo>
                <a:lnTo>
                  <a:pt x="4057" y="71731"/>
                </a:lnTo>
                <a:lnTo>
                  <a:pt x="15122" y="88143"/>
                </a:lnTo>
                <a:lnTo>
                  <a:pt x="31535" y="99208"/>
                </a:lnTo>
                <a:lnTo>
                  <a:pt x="51633" y="103266"/>
                </a:lnTo>
                <a:lnTo>
                  <a:pt x="71731" y="99208"/>
                </a:lnTo>
                <a:lnTo>
                  <a:pt x="88143" y="88143"/>
                </a:lnTo>
                <a:lnTo>
                  <a:pt x="99208" y="71731"/>
                </a:lnTo>
                <a:lnTo>
                  <a:pt x="103266" y="5163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294417" y="480233"/>
            <a:ext cx="826135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1765" marR="5080" indent="154940">
              <a:lnSpc>
                <a:spcPts val="900"/>
              </a:lnSpc>
            </a:pPr>
            <a:r>
              <a:rPr dirty="0" sz="800" spc="-5">
                <a:latin typeface="Times New Roman"/>
                <a:cs typeface="Times New Roman"/>
              </a:rPr>
              <a:t>5 energy  production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asset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800" spc="-5">
                <a:latin typeface="Times New Roman"/>
                <a:cs typeface="Times New Roman"/>
              </a:rPr>
              <a:t>other</a:t>
            </a:r>
            <a:r>
              <a:rPr dirty="0" sz="800" spc="-6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prosumer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29676" y="880054"/>
            <a:ext cx="1040130" cy="0"/>
          </a:xfrm>
          <a:custGeom>
            <a:avLst/>
            <a:gdLst/>
            <a:ahLst/>
            <a:cxnLst/>
            <a:rect l="l" t="t" r="r" b="b"/>
            <a:pathLst>
              <a:path w="1040130" h="0">
                <a:moveTo>
                  <a:pt x="103982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04371" y="859810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40487" y="40487"/>
                </a:moveTo>
                <a:lnTo>
                  <a:pt x="25305" y="20243"/>
                </a:lnTo>
                <a:lnTo>
                  <a:pt x="40487" y="0"/>
                </a:lnTo>
                <a:lnTo>
                  <a:pt x="0" y="20243"/>
                </a:lnTo>
                <a:lnTo>
                  <a:pt x="40487" y="40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74641" y="614123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5" h="103504">
                <a:moveTo>
                  <a:pt x="103266" y="51633"/>
                </a:moveTo>
                <a:lnTo>
                  <a:pt x="99208" y="31535"/>
                </a:lnTo>
                <a:lnTo>
                  <a:pt x="88143" y="15122"/>
                </a:lnTo>
                <a:lnTo>
                  <a:pt x="71731" y="4057"/>
                </a:lnTo>
                <a:lnTo>
                  <a:pt x="51633" y="0"/>
                </a:lnTo>
                <a:lnTo>
                  <a:pt x="31535" y="4057"/>
                </a:lnTo>
                <a:lnTo>
                  <a:pt x="15122" y="15122"/>
                </a:lnTo>
                <a:lnTo>
                  <a:pt x="4057" y="31535"/>
                </a:lnTo>
                <a:lnTo>
                  <a:pt x="0" y="51633"/>
                </a:lnTo>
                <a:lnTo>
                  <a:pt x="4057" y="71731"/>
                </a:lnTo>
                <a:lnTo>
                  <a:pt x="15122" y="88143"/>
                </a:lnTo>
                <a:lnTo>
                  <a:pt x="31535" y="99208"/>
                </a:lnTo>
                <a:lnTo>
                  <a:pt x="51633" y="103266"/>
                </a:lnTo>
                <a:lnTo>
                  <a:pt x="71731" y="99208"/>
                </a:lnTo>
                <a:lnTo>
                  <a:pt x="88143" y="88143"/>
                </a:lnTo>
                <a:lnTo>
                  <a:pt x="99208" y="71731"/>
                </a:lnTo>
                <a:lnTo>
                  <a:pt x="103266" y="5163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002234" y="608135"/>
            <a:ext cx="1069975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86055">
              <a:lnSpc>
                <a:spcPts val="900"/>
              </a:lnSpc>
            </a:pPr>
            <a:r>
              <a:rPr dirty="0" sz="800" spc="-5">
                <a:latin typeface="Times New Roman"/>
                <a:cs typeface="Times New Roman"/>
              </a:rPr>
              <a:t>6 </a:t>
            </a:r>
            <a:r>
              <a:rPr dirty="0" sz="800" spc="-10">
                <a:latin typeface="Times New Roman"/>
                <a:cs typeface="Times New Roman"/>
              </a:rPr>
              <a:t>financial </a:t>
            </a:r>
            <a:r>
              <a:rPr dirty="0" sz="800" spc="-5">
                <a:latin typeface="Times New Roman"/>
                <a:cs typeface="Times New Roman"/>
              </a:rPr>
              <a:t>asset,  energy consumption</a:t>
            </a:r>
            <a:r>
              <a:rPr dirty="0" sz="800" spc="-4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asset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Privacy, Safety, and Security in IoT-Based Transactive Energy Systems using Distributed Ledgers</dc:title>
  <dcterms:created xsi:type="dcterms:W3CDTF">2017-10-19T21:09:05Z</dcterms:created>
  <dcterms:modified xsi:type="dcterms:W3CDTF">2017-10-19T21:09:05Z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2017-10-19T00:00:00Z</vt:filetime>
  </property>
  <property fmtid="{D5CDD505-2E9C-101B-9397-08002B2CF9AE}" pid="3" name="Creator">
    <vt:lpwstr>LaTeX with hyperref package</vt:lpwstr>
  </property>
  <property fmtid="{D5CDD505-2E9C-101B-9397-08002B2CF9AE}" pid="4" name="LastSaved">
    <vt:filetime>2017-10-20T00:00:00Z</vt:filetime>
  </property>
</Properties>
</file>