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xSync\Box%20Sync\Projects\Siemens-2017\transactive-blockchain\code\PhaseII\data\withBattery\prosumer_1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xSync\Box%20Sync\Projects\Siemens-2017\transactive-blockchain\code\PhaseII\data\withBattery\prosumer_10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prosumer_101!$C$1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prosumer_101!$C$2:$C$49</c:f>
              <c:numCache>
                <c:formatCode>General</c:formatCode>
                <c:ptCount val="4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1.3</c:v>
                </c:pt>
                <c:pt idx="4">
                  <c:v>14</c:v>
                </c:pt>
                <c:pt idx="5">
                  <c:v>3.8</c:v>
                </c:pt>
                <c:pt idx="6">
                  <c:v>4.2</c:v>
                </c:pt>
                <c:pt idx="7">
                  <c:v>4.7</c:v>
                </c:pt>
                <c:pt idx="8">
                  <c:v>5.2</c:v>
                </c:pt>
                <c:pt idx="9">
                  <c:v>5.6</c:v>
                </c:pt>
                <c:pt idx="10">
                  <c:v>6.1</c:v>
                </c:pt>
                <c:pt idx="11">
                  <c:v>6.7</c:v>
                </c:pt>
                <c:pt idx="12">
                  <c:v>14</c:v>
                </c:pt>
                <c:pt idx="13">
                  <c:v>7.7</c:v>
                </c:pt>
                <c:pt idx="14">
                  <c:v>8.1</c:v>
                </c:pt>
                <c:pt idx="15">
                  <c:v>8.4</c:v>
                </c:pt>
                <c:pt idx="16">
                  <c:v>8.6</c:v>
                </c:pt>
                <c:pt idx="17">
                  <c:v>8.9</c:v>
                </c:pt>
                <c:pt idx="18">
                  <c:v>9.1</c:v>
                </c:pt>
                <c:pt idx="19">
                  <c:v>9.1999999999999993</c:v>
                </c:pt>
                <c:pt idx="20">
                  <c:v>9.3000000000000007</c:v>
                </c:pt>
                <c:pt idx="21">
                  <c:v>9.4</c:v>
                </c:pt>
                <c:pt idx="22">
                  <c:v>4.8</c:v>
                </c:pt>
                <c:pt idx="23">
                  <c:v>14</c:v>
                </c:pt>
                <c:pt idx="24">
                  <c:v>9.3000000000000007</c:v>
                </c:pt>
                <c:pt idx="25">
                  <c:v>9.1999999999999993</c:v>
                </c:pt>
                <c:pt idx="26">
                  <c:v>9.1</c:v>
                </c:pt>
                <c:pt idx="27">
                  <c:v>8.8000000000000007</c:v>
                </c:pt>
                <c:pt idx="28">
                  <c:v>8.6</c:v>
                </c:pt>
                <c:pt idx="29">
                  <c:v>8.3000000000000007</c:v>
                </c:pt>
                <c:pt idx="30">
                  <c:v>8</c:v>
                </c:pt>
                <c:pt idx="31">
                  <c:v>1</c:v>
                </c:pt>
                <c:pt idx="32">
                  <c:v>14</c:v>
                </c:pt>
                <c:pt idx="33">
                  <c:v>6.9</c:v>
                </c:pt>
                <c:pt idx="34">
                  <c:v>6.5</c:v>
                </c:pt>
                <c:pt idx="35">
                  <c:v>6</c:v>
                </c:pt>
                <c:pt idx="36">
                  <c:v>5.6</c:v>
                </c:pt>
                <c:pt idx="37">
                  <c:v>5.0999999999999996</c:v>
                </c:pt>
                <c:pt idx="38">
                  <c:v>4.5999999999999996</c:v>
                </c:pt>
                <c:pt idx="39">
                  <c:v>4.2</c:v>
                </c:pt>
                <c:pt idx="40">
                  <c:v>3.7</c:v>
                </c:pt>
                <c:pt idx="41">
                  <c:v>3.2</c:v>
                </c:pt>
                <c:pt idx="42">
                  <c:v>2.8</c:v>
                </c:pt>
                <c:pt idx="43">
                  <c:v>2.4</c:v>
                </c:pt>
                <c:pt idx="44">
                  <c:v>2</c:v>
                </c:pt>
                <c:pt idx="45">
                  <c:v>1.6</c:v>
                </c:pt>
                <c:pt idx="46">
                  <c:v>1.3</c:v>
                </c:pt>
                <c:pt idx="4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E5-41C7-A433-B72DB84302F7}"/>
            </c:ext>
          </c:extLst>
        </c:ser>
        <c:ser>
          <c:idx val="1"/>
          <c:order val="1"/>
          <c:tx>
            <c:strRef>
              <c:f>prosumer_101!$D$1</c:f>
              <c:strCache>
                <c:ptCount val="1"/>
                <c:pt idx="0">
                  <c:v>Availability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prosumer_101!$D$2:$D$49</c:f>
              <c:numCache>
                <c:formatCode>General</c:formatCode>
                <c:ptCount val="4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5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5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E5-41C7-A433-B72DB8430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32334920"/>
        <c:axId val="232334592"/>
      </c:barChart>
      <c:catAx>
        <c:axId val="232334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334592"/>
        <c:crosses val="autoZero"/>
        <c:auto val="1"/>
        <c:lblAlgn val="ctr"/>
        <c:lblOffset val="100"/>
        <c:noMultiLvlLbl val="0"/>
      </c:catAx>
      <c:valAx>
        <c:axId val="23233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33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prosumer_101!$C$1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prosumer_101!$C$2:$C$49</c:f>
              <c:numCache>
                <c:formatCode>General</c:formatCode>
                <c:ptCount val="4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1.3</c:v>
                </c:pt>
                <c:pt idx="4">
                  <c:v>14</c:v>
                </c:pt>
                <c:pt idx="5">
                  <c:v>3.8</c:v>
                </c:pt>
                <c:pt idx="6">
                  <c:v>4.2</c:v>
                </c:pt>
                <c:pt idx="7">
                  <c:v>4.7</c:v>
                </c:pt>
                <c:pt idx="8">
                  <c:v>5.2</c:v>
                </c:pt>
                <c:pt idx="9">
                  <c:v>5.6</c:v>
                </c:pt>
                <c:pt idx="10">
                  <c:v>6.1</c:v>
                </c:pt>
                <c:pt idx="11">
                  <c:v>6.7</c:v>
                </c:pt>
                <c:pt idx="12">
                  <c:v>14</c:v>
                </c:pt>
                <c:pt idx="13">
                  <c:v>7.7</c:v>
                </c:pt>
                <c:pt idx="14">
                  <c:v>8.1</c:v>
                </c:pt>
                <c:pt idx="15">
                  <c:v>8.4</c:v>
                </c:pt>
                <c:pt idx="16">
                  <c:v>8.6</c:v>
                </c:pt>
                <c:pt idx="17">
                  <c:v>8.9</c:v>
                </c:pt>
                <c:pt idx="18">
                  <c:v>9.1</c:v>
                </c:pt>
                <c:pt idx="19">
                  <c:v>9.1999999999999993</c:v>
                </c:pt>
                <c:pt idx="20">
                  <c:v>9.3000000000000007</c:v>
                </c:pt>
                <c:pt idx="21">
                  <c:v>9.4</c:v>
                </c:pt>
                <c:pt idx="22">
                  <c:v>4.8</c:v>
                </c:pt>
                <c:pt idx="23">
                  <c:v>14</c:v>
                </c:pt>
                <c:pt idx="24">
                  <c:v>9.3000000000000007</c:v>
                </c:pt>
                <c:pt idx="25">
                  <c:v>9.1999999999999993</c:v>
                </c:pt>
                <c:pt idx="26">
                  <c:v>9.1</c:v>
                </c:pt>
                <c:pt idx="27">
                  <c:v>8.8000000000000007</c:v>
                </c:pt>
                <c:pt idx="28">
                  <c:v>8.6</c:v>
                </c:pt>
                <c:pt idx="29">
                  <c:v>8.3000000000000007</c:v>
                </c:pt>
                <c:pt idx="30">
                  <c:v>8</c:v>
                </c:pt>
                <c:pt idx="31">
                  <c:v>1</c:v>
                </c:pt>
                <c:pt idx="32">
                  <c:v>14</c:v>
                </c:pt>
                <c:pt idx="33">
                  <c:v>6.9</c:v>
                </c:pt>
                <c:pt idx="34">
                  <c:v>6.5</c:v>
                </c:pt>
                <c:pt idx="35">
                  <c:v>6</c:v>
                </c:pt>
                <c:pt idx="36">
                  <c:v>5.6</c:v>
                </c:pt>
                <c:pt idx="37">
                  <c:v>5.0999999999999996</c:v>
                </c:pt>
                <c:pt idx="38">
                  <c:v>4.5999999999999996</c:v>
                </c:pt>
                <c:pt idx="39">
                  <c:v>4.2</c:v>
                </c:pt>
                <c:pt idx="40">
                  <c:v>3.7</c:v>
                </c:pt>
                <c:pt idx="41">
                  <c:v>3.2</c:v>
                </c:pt>
                <c:pt idx="42">
                  <c:v>2.8</c:v>
                </c:pt>
                <c:pt idx="43">
                  <c:v>2.4</c:v>
                </c:pt>
                <c:pt idx="44">
                  <c:v>2</c:v>
                </c:pt>
                <c:pt idx="45">
                  <c:v>1.6</c:v>
                </c:pt>
                <c:pt idx="46">
                  <c:v>1.3</c:v>
                </c:pt>
                <c:pt idx="4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A-4CA5-BC04-BF01C4D41249}"/>
            </c:ext>
          </c:extLst>
        </c:ser>
        <c:ser>
          <c:idx val="1"/>
          <c:order val="1"/>
          <c:tx>
            <c:strRef>
              <c:f>prosumer_101!$D$1</c:f>
              <c:strCache>
                <c:ptCount val="1"/>
                <c:pt idx="0">
                  <c:v>Availability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prosumer_101!$D$2:$D$49</c:f>
              <c:numCache>
                <c:formatCode>General</c:formatCode>
                <c:ptCount val="4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5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5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EA-4CA5-BC04-BF01C4D41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6245768"/>
        <c:axId val="416246096"/>
      </c:barChart>
      <c:catAx>
        <c:axId val="416245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246096"/>
        <c:crosses val="autoZero"/>
        <c:auto val="1"/>
        <c:lblAlgn val="ctr"/>
        <c:lblOffset val="100"/>
        <c:noMultiLvlLbl val="0"/>
      </c:catAx>
      <c:valAx>
        <c:axId val="416246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24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3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4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E29F-4E22-4DD4-B5D1-E0A309FE988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3829-CAE3-41A1-89F8-C9339F18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296653" y="2130354"/>
            <a:ext cx="3086224" cy="9016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22142" y="2130355"/>
            <a:ext cx="1532586" cy="9016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Trade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02" y="2252300"/>
            <a:ext cx="692332" cy="692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22" y="2252301"/>
            <a:ext cx="702425" cy="70242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0" idx="1"/>
          </p:cNvCxnSpPr>
          <p:nvPr/>
        </p:nvCxnSpPr>
        <p:spPr>
          <a:xfrm>
            <a:off x="1978651" y="4208780"/>
            <a:ext cx="6746251" cy="433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24901" y="3889944"/>
            <a:ext cx="171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Sequence of events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0565" y="2413800"/>
            <a:ext cx="72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62829" y="2413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44" y="2130355"/>
            <a:ext cx="936223" cy="936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59291" y="2413799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inverter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650" y="1593299"/>
            <a:ext cx="743828" cy="7686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145" y="1593299"/>
            <a:ext cx="743828" cy="768622"/>
          </a:xfrm>
          <a:prstGeom prst="rect">
            <a:avLst/>
          </a:prstGeom>
        </p:spPr>
      </p:pic>
      <p:cxnSp>
        <p:nvCxnSpPr>
          <p:cNvPr id="24" name="Curved Connector 23"/>
          <p:cNvCxnSpPr>
            <a:stCxn id="4" idx="0"/>
            <a:endCxn id="5" idx="0"/>
          </p:cNvCxnSpPr>
          <p:nvPr/>
        </p:nvCxnSpPr>
        <p:spPr>
          <a:xfrm rot="5400000" flipH="1" flipV="1">
            <a:off x="4002501" y="1543067"/>
            <a:ext cx="12700" cy="1418466"/>
          </a:xfrm>
          <a:prstGeom prst="curvedConnector3">
            <a:avLst>
              <a:gd name="adj1" fmla="val 4740843"/>
            </a:avLst>
          </a:prstGeom>
          <a:ln w="38100">
            <a:solidFill>
              <a:srgbClr val="395D89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0952" y="1246392"/>
            <a:ext cx="29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agree on trade parameters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26351" y="3889945"/>
            <a:ext cx="2208409" cy="890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Financial transaction</a:t>
            </a:r>
          </a:p>
          <a:p>
            <a:pPr algn="ctr"/>
            <a:r>
              <a:rPr lang="en-US" dirty="0"/>
              <a:t>(amount of energy, financial value, etc.)</a:t>
            </a:r>
          </a:p>
        </p:txBody>
      </p:sp>
      <p:cxnSp>
        <p:nvCxnSpPr>
          <p:cNvPr id="31" name="Elbow Connector 30"/>
          <p:cNvCxnSpPr>
            <a:stCxn id="4" idx="2"/>
            <a:endCxn id="29" idx="0"/>
          </p:cNvCxnSpPr>
          <p:nvPr/>
        </p:nvCxnSpPr>
        <p:spPr>
          <a:xfrm rot="16200000" flipH="1">
            <a:off x="3039255" y="3198645"/>
            <a:ext cx="945312" cy="437287"/>
          </a:xfrm>
          <a:prstGeom prst="bentConnector3">
            <a:avLst>
              <a:gd name="adj1" fmla="val 21353"/>
            </a:avLst>
          </a:prstGeom>
          <a:ln w="38100">
            <a:solidFill>
              <a:srgbClr val="395D89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29" idx="0"/>
          </p:cNvCxnSpPr>
          <p:nvPr/>
        </p:nvCxnSpPr>
        <p:spPr>
          <a:xfrm rot="5400000">
            <a:off x="3753537" y="2931746"/>
            <a:ext cx="935219" cy="981179"/>
          </a:xfrm>
          <a:prstGeom prst="bentConnector3">
            <a:avLst>
              <a:gd name="adj1" fmla="val 20352"/>
            </a:avLst>
          </a:prstGeom>
          <a:ln w="38100">
            <a:solidFill>
              <a:srgbClr val="395D89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6004" y="3188606"/>
            <a:ext cx="191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sign and publish transaction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214" y="1383869"/>
            <a:ext cx="858600" cy="858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433677" y="2345309"/>
            <a:ext cx="258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validate energy </a:t>
            </a:r>
            <a:br>
              <a:rPr lang="en-US" dirty="0"/>
            </a:br>
            <a:r>
              <a:rPr lang="en-US" dirty="0"/>
              <a:t>production/consumption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11143" y="3889945"/>
            <a:ext cx="2846610" cy="890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Energy transaction</a:t>
            </a:r>
          </a:p>
          <a:p>
            <a:pPr algn="ctr"/>
            <a:r>
              <a:rPr lang="en-US" dirty="0"/>
              <a:t>(amount of energy, financial transaction ID, etc.)</a:t>
            </a:r>
          </a:p>
        </p:txBody>
      </p:sp>
      <p:cxnSp>
        <p:nvCxnSpPr>
          <p:cNvPr id="49" name="Elbow Connector 48"/>
          <p:cNvCxnSpPr>
            <a:endCxn id="47" idx="0"/>
          </p:cNvCxnSpPr>
          <p:nvPr/>
        </p:nvCxnSpPr>
        <p:spPr>
          <a:xfrm rot="16200000" flipH="1">
            <a:off x="6016592" y="3172088"/>
            <a:ext cx="945314" cy="490398"/>
          </a:xfrm>
          <a:prstGeom prst="bentConnector3">
            <a:avLst>
              <a:gd name="adj1" fmla="val 50000"/>
            </a:avLst>
          </a:prstGeom>
          <a:ln w="38100">
            <a:solidFill>
              <a:srgbClr val="395D89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42100" y="3283333"/>
            <a:ext cx="358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sign and record actual energy  transfer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010880" y="2528554"/>
            <a:ext cx="813931" cy="8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9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616333"/>
              </p:ext>
            </p:extLst>
          </p:nvPr>
        </p:nvGraphicFramePr>
        <p:xfrm>
          <a:off x="2752725" y="900112"/>
          <a:ext cx="6686550" cy="5057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305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102557"/>
              </p:ext>
            </p:extLst>
          </p:nvPr>
        </p:nvGraphicFramePr>
        <p:xfrm>
          <a:off x="2269330" y="395287"/>
          <a:ext cx="7653339" cy="606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14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26" t="1980" r="12541" b="-1980"/>
          <a:stretch/>
        </p:blipFill>
        <p:spPr>
          <a:xfrm>
            <a:off x="2002536" y="324695"/>
            <a:ext cx="7152508" cy="64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Energy Trade 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Trade Example</dc:title>
  <dc:creator>abhishek</dc:creator>
  <cp:lastModifiedBy>abhishek</cp:lastModifiedBy>
  <cp:revision>4</cp:revision>
  <dcterms:created xsi:type="dcterms:W3CDTF">2017-10-06T15:49:10Z</dcterms:created>
  <dcterms:modified xsi:type="dcterms:W3CDTF">2017-10-07T01:05:40Z</dcterms:modified>
</cp:coreProperties>
</file>