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sldIdLst>
    <p:sldId id="305" r:id="rId2"/>
    <p:sldId id="318" r:id="rId3"/>
    <p:sldId id="336" r:id="rId4"/>
    <p:sldId id="286" r:id="rId5"/>
    <p:sldId id="308" r:id="rId6"/>
    <p:sldId id="309" r:id="rId7"/>
    <p:sldId id="306" r:id="rId8"/>
    <p:sldId id="295" r:id="rId9"/>
    <p:sldId id="323" r:id="rId10"/>
    <p:sldId id="261" r:id="rId11"/>
    <p:sldId id="313" r:id="rId12"/>
    <p:sldId id="325" r:id="rId13"/>
    <p:sldId id="303" r:id="rId14"/>
    <p:sldId id="326" r:id="rId15"/>
    <p:sldId id="327" r:id="rId16"/>
    <p:sldId id="291" r:id="rId17"/>
    <p:sldId id="331" r:id="rId18"/>
    <p:sldId id="338" r:id="rId19"/>
    <p:sldId id="330" r:id="rId20"/>
    <p:sldId id="339" r:id="rId21"/>
    <p:sldId id="272" r:id="rId22"/>
    <p:sldId id="337" r:id="rId23"/>
    <p:sldId id="332" r:id="rId24"/>
    <p:sldId id="333" r:id="rId25"/>
    <p:sldId id="334" r:id="rId26"/>
    <p:sldId id="335" r:id="rId27"/>
    <p:sldId id="292" r:id="rId28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000"/>
    <a:srgbClr val="A3CA4E"/>
    <a:srgbClr val="D94C40"/>
    <a:srgbClr val="D2A448"/>
    <a:srgbClr val="974706"/>
    <a:srgbClr val="0E1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6"/>
    <p:restoredTop sz="94586"/>
  </p:normalViewPr>
  <p:slideViewPr>
    <p:cSldViewPr snapToGrid="0">
      <p:cViewPr>
        <p:scale>
          <a:sx n="49" d="100"/>
          <a:sy n="49" d="100"/>
        </p:scale>
        <p:origin x="1152" y="1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64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414462" y="1162050"/>
            <a:ext cx="4181475" cy="31368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64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643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5551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643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8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76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977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168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21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231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998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97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313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726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643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48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963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643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806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238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0728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12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262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6433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8650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965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84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96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35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31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61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95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01039" y="4473892"/>
            <a:ext cx="5608319" cy="36604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25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265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/>
          <p:cNvPicPr preferRelativeResize="0"/>
          <p:nvPr/>
        </p:nvPicPr>
        <p:blipFill rotWithShape="1">
          <a:blip r:embed="rId2">
            <a:alphaModFix/>
          </a:blip>
          <a:srcRect l="5207" t="3034" r="2141" b="5914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66462" y="1279954"/>
            <a:ext cx="7086599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952259" y="2749976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64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 descr="ISIS_PPT_P1_r2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178418"/>
            <a:ext cx="8229600" cy="783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E1C58"/>
              </a:buClr>
              <a:buFont typeface="Calibri"/>
              <a:buNone/>
              <a:defRPr sz="4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140609"/>
            <a:ext cx="4040187" cy="21435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0E1C5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45026" y="1140609"/>
            <a:ext cx="4041774" cy="21435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0E1C5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0" y="5859885"/>
            <a:ext cx="9144000" cy="998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3"/>
          </p:nvPr>
        </p:nvSpPr>
        <p:spPr>
          <a:xfrm>
            <a:off x="4646612" y="3576937"/>
            <a:ext cx="4040187" cy="2282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0E1C5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4"/>
          </p:nvPr>
        </p:nvSpPr>
        <p:spPr>
          <a:xfrm>
            <a:off x="457200" y="3576939"/>
            <a:ext cx="4040187" cy="2282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0E1C5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88391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4343400" cy="518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990600"/>
            <a:ext cx="4343400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4648200" y="3657600"/>
            <a:ext cx="4343400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ließ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48762" y="1628679"/>
            <a:ext cx="8445284" cy="486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4198" marR="0" lvl="1" indent="-99961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99944"/>
              <a:buFont typeface="Noto Sans Symbols"/>
              <a:buChar char="−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74806" marR="0" lvl="2" indent="-68469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99944"/>
              <a:buFont typeface="Noto Sans Symbols"/>
              <a:buChar char="−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38984" marR="0" lvl="3" indent="-65947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99944"/>
              <a:buFont typeface="Noto Sans Symbols"/>
              <a:buChar char="−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11492" marR="0" lvl="4" indent="-59055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99944"/>
              <a:buFont typeface="Noto Sans Symbols"/>
              <a:buChar char="−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2">
            <a:alphaModFix/>
          </a:blip>
          <a:srcRect l="71304" t="91374" r="3019"/>
          <a:stretch/>
        </p:blipFill>
        <p:spPr>
          <a:xfrm>
            <a:off x="6888943" y="6184283"/>
            <a:ext cx="2007274" cy="6737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68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ree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70052" y="1412875"/>
            <a:ext cx="8312185" cy="253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76288" algn="l" rtl="0">
              <a:spcBef>
                <a:spcPts val="210"/>
              </a:spcBef>
              <a:buClr>
                <a:schemeClr val="dk1"/>
              </a:buClr>
              <a:buSzPct val="104900"/>
              <a:buFont typeface="Arial"/>
              <a:buChar char="•"/>
              <a:defRPr sz="10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2">
            <a:alphaModFix/>
          </a:blip>
          <a:srcRect l="71304" t="91374" r="3019"/>
          <a:stretch/>
        </p:blipFill>
        <p:spPr>
          <a:xfrm>
            <a:off x="6888943" y="6184283"/>
            <a:ext cx="2007274" cy="67371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/>
          </p:nvPr>
        </p:nvSpPr>
        <p:spPr>
          <a:xfrm>
            <a:off x="342265" y="489302"/>
            <a:ext cx="8433475" cy="6589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Arial"/>
              <a:buNone/>
              <a:defRPr sz="2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1"/>
          </p:nvPr>
        </p:nvSpPr>
        <p:spPr>
          <a:xfrm>
            <a:off x="342267" y="1158613"/>
            <a:ext cx="8433476" cy="4429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rgbClr val="01B5E0"/>
              </a:buClr>
              <a:buFont typeface="Arial"/>
              <a:buNone/>
              <a:defRPr sz="2000" b="0" i="0" u="none" strike="noStrike" cap="none">
                <a:solidFill>
                  <a:srgbClr val="01B5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 descr="ISIS_PPT_P1_r2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E1C58"/>
              </a:buClr>
              <a:buFont typeface="Calibri"/>
              <a:buNone/>
              <a:defRPr sz="4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17683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0E1C58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0E1C58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noth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new_isis_ppt_bg_no_foot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50" y="0"/>
            <a:ext cx="9137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17683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0E1C58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0E1C58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57767"/>
            <a:ext cx="8229600" cy="764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E1C58"/>
              </a:buClr>
              <a:buFont typeface="Calibri"/>
              <a:buNone/>
              <a:defRPr sz="3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 descr="ISIS_PPT_P1_r2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78418"/>
            <a:ext cx="8229600" cy="783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0E1C58"/>
              </a:buClr>
              <a:buFont typeface="Calibri"/>
              <a:buNone/>
              <a:defRPr sz="4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140608"/>
            <a:ext cx="4040187" cy="21435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0E1C5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645026" y="1140608"/>
            <a:ext cx="4041774" cy="21435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0E1C5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0" y="5859885"/>
            <a:ext cx="9144000" cy="998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46612" y="3576937"/>
            <a:ext cx="4040187" cy="2282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0E1C5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57200" y="3576939"/>
            <a:ext cx="4040187" cy="2282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0E1C5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0E1C58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5859885"/>
            <a:ext cx="9144000" cy="998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Shape 60" descr="ISIS_PPT_P1_r2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68" descr="ISIS_PPT_P1_r2.pdf"/>
          <p:cNvPicPr preferRelativeResize="0"/>
          <p:nvPr/>
        </p:nvPicPr>
        <p:blipFill rotWithShape="1">
          <a:blip r:embed="rId2">
            <a:alphaModFix/>
          </a:blip>
          <a:srcRect t="17959"/>
          <a:stretch/>
        </p:blipFill>
        <p:spPr>
          <a:xfrm>
            <a:off x="0" y="1231601"/>
            <a:ext cx="9144000" cy="562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Shape 76" descr="ISIS_PPT_P1_r2.pdf"/>
          <p:cNvPicPr preferRelativeResize="0"/>
          <p:nvPr/>
        </p:nvPicPr>
        <p:blipFill rotWithShape="1">
          <a:blip r:embed="rId2">
            <a:alphaModFix/>
          </a:blip>
          <a:srcRect t="17959"/>
          <a:stretch/>
        </p:blipFill>
        <p:spPr>
          <a:xfrm>
            <a:off x="0" y="1231601"/>
            <a:ext cx="9144000" cy="562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SIS_PPT_P1_r2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178418"/>
            <a:ext cx="8229600" cy="6683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309018" y="-674984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ISIS_PPT_P1_r2.pdf"/>
          <p:cNvPicPr preferRelativeResize="0"/>
          <p:nvPr/>
        </p:nvPicPr>
        <p:blipFill rotWithShape="1">
          <a:blip r:embed="rId2">
            <a:alphaModFix/>
          </a:blip>
          <a:srcRect t="17959"/>
          <a:stretch/>
        </p:blipFill>
        <p:spPr>
          <a:xfrm>
            <a:off x="0" y="1231601"/>
            <a:ext cx="9144000" cy="562639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4889608" y="2014429"/>
            <a:ext cx="5536982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698608" y="33231"/>
            <a:ext cx="553698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gridwiseac.org/pdfs/te_infographics_061014_pnnl_sa_103395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436913" y="1306370"/>
            <a:ext cx="7557942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 b="0" i="0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Blockchain-enabled </a:t>
            </a:r>
            <a:r>
              <a:rPr lang="en-US" sz="3959" dirty="0"/>
              <a:t>M</a:t>
            </a:r>
            <a:r>
              <a:rPr lang="en-US" sz="3959" b="0" i="0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iddleware </a:t>
            </a:r>
            <a:r>
              <a:rPr lang="en-US" sz="3959" b="0" i="0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3959" b="0" i="0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Distributed </a:t>
            </a:r>
            <a:r>
              <a:rPr lang="en-US" sz="3959" dirty="0"/>
              <a:t>E</a:t>
            </a:r>
            <a:r>
              <a:rPr lang="en-US" sz="3959" b="0" i="0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mbedded </a:t>
            </a:r>
            <a:r>
              <a:rPr lang="en-US" sz="3959" dirty="0"/>
              <a:t>D</a:t>
            </a:r>
            <a:r>
              <a:rPr lang="en-US" sz="3959" b="0" i="0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evices</a:t>
            </a:r>
            <a:br>
              <a:rPr lang="en-US" sz="3959" b="0" i="0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9" b="0" i="0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/>
              <a:t> </a:t>
            </a:r>
            <a:r>
              <a:rPr lang="en-US" sz="2800" dirty="0" smtClean="0"/>
              <a:t>with a T</a:t>
            </a:r>
            <a:r>
              <a:rPr lang="en-US" sz="2800" b="0" i="0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ransactive </a:t>
            </a:r>
            <a:r>
              <a:rPr lang="en-US" sz="2800" dirty="0"/>
              <a:t>M</a:t>
            </a:r>
            <a:r>
              <a:rPr lang="en-US" sz="2800" b="0" i="0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icrogrid </a:t>
            </a:r>
            <a:r>
              <a:rPr lang="en-US" sz="2800" dirty="0"/>
              <a:t>A</a:t>
            </a:r>
            <a:r>
              <a:rPr lang="en-US" sz="2800" b="0" i="0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pplication</a:t>
            </a:r>
            <a:endParaRPr lang="en-US" sz="3959" b="0" i="0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342543" y="3351161"/>
            <a:ext cx="7387490" cy="20769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u="none" strike="noStrike" cap="none" dirty="0" smtClean="0">
                <a:solidFill>
                  <a:schemeClr val="lt1"/>
                </a:solidFill>
                <a:sym typeface="Calibri"/>
              </a:rPr>
              <a:t>Aron Laszka</a:t>
            </a:r>
          </a:p>
          <a:p>
            <a:pPr>
              <a:spcBef>
                <a:spcPts val="0"/>
              </a:spcBef>
              <a:buSzPct val="25000"/>
            </a:pPr>
            <a:r>
              <a:rPr lang="en-US" sz="2800" dirty="0"/>
              <a:t>Abhishek Dubey</a:t>
            </a:r>
          </a:p>
          <a:p>
            <a:pPr>
              <a:spcBef>
                <a:spcPts val="560"/>
              </a:spcBef>
              <a:buSzPct val="25000"/>
            </a:pPr>
            <a:r>
              <a:rPr lang="en-US" sz="2800" dirty="0" smtClean="0"/>
              <a:t>Doug </a:t>
            </a:r>
            <a:r>
              <a:rPr lang="en-US" sz="2800" dirty="0"/>
              <a:t>Schmidt</a:t>
            </a:r>
            <a:br>
              <a:rPr lang="en-US" sz="2800" dirty="0"/>
            </a:br>
            <a:r>
              <a:rPr lang="en-US" sz="2800" dirty="0"/>
              <a:t>Michael Walker</a:t>
            </a: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dirty="0" smtClean="0"/>
              <a:t>In collaboration with Gabor Karsai</a:t>
            </a:r>
            <a:endParaRPr lang="en-US" sz="2800" b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800" b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800" b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0" marR="0" lvl="0" indent="0" algn="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2800" b="0" u="none" strike="noStrike" cap="none" dirty="0">
              <a:solidFill>
                <a:schemeClr val="lt1"/>
              </a:solidFill>
              <a:sym typeface="Calibri"/>
            </a:endParaRPr>
          </a:p>
          <a:p>
            <a:pPr marL="0" marR="0" lvl="0" indent="0" algn="r" rtl="0">
              <a:spcBef>
                <a:spcPts val="560"/>
              </a:spcBef>
              <a:buClr>
                <a:schemeClr val="lt1"/>
              </a:buClr>
              <a:buSzPct val="25000"/>
              <a:buFont typeface="Arial"/>
              <a:buNone/>
            </a:pPr>
            <a:endParaRPr sz="2800" b="0" u="none" strike="noStrike" cap="none" dirty="0">
              <a:solidFill>
                <a:schemeClr val="lt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-1483" y="926760"/>
            <a:ext cx="4259718" cy="45896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3363" lvl="0" indent="-233363">
              <a:spcBef>
                <a:spcPts val="600"/>
              </a:spcBef>
              <a:buSzPct val="101818"/>
            </a:pPr>
            <a:r>
              <a:rPr lang="en-US" sz="2240" dirty="0" smtClean="0"/>
              <a:t>Programming</a:t>
            </a:r>
            <a:r>
              <a:rPr lang="en-US" sz="2240" dirty="0"/>
              <a:t>, </a:t>
            </a:r>
            <a:r>
              <a:rPr lang="en-US" sz="2240" dirty="0" smtClean="0"/>
              <a:t>developing &amp; managing decentralized &amp; distributed </a:t>
            </a:r>
            <a:r>
              <a:rPr lang="en-US" sz="2240" dirty="0"/>
              <a:t>networks is </a:t>
            </a:r>
            <a:r>
              <a:rPr lang="en-US" sz="2240" dirty="0" smtClean="0"/>
              <a:t>hard</a:t>
            </a:r>
            <a:endParaRPr lang="en-US" sz="2240" dirty="0"/>
          </a:p>
          <a:p>
            <a:pPr marL="233363" lvl="0" indent="-233363">
              <a:spcBef>
                <a:spcPts val="600"/>
              </a:spcBef>
              <a:buSzPct val="101818"/>
            </a:pPr>
            <a:r>
              <a:rPr lang="en-US" sz="2240" dirty="0"/>
              <a:t>A number of services that are orthogonal to the </a:t>
            </a:r>
            <a:r>
              <a:rPr lang="en-US" sz="2240" dirty="0" smtClean="0"/>
              <a:t>application </a:t>
            </a:r>
            <a:r>
              <a:rPr lang="en-US" sz="2240" dirty="0"/>
              <a:t>logic are required</a:t>
            </a:r>
          </a:p>
          <a:p>
            <a:pPr marL="457200" lvl="1" indent="-228600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/>
              <a:t>Time synchronization</a:t>
            </a:r>
          </a:p>
          <a:p>
            <a:pPr marL="457200" lvl="1" indent="-228600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/>
              <a:t>Messaging </a:t>
            </a:r>
            <a:r>
              <a:rPr lang="en-US" sz="2240" dirty="0" smtClean="0"/>
              <a:t>middleware</a:t>
            </a:r>
            <a:endParaRPr lang="en-US" sz="2240" dirty="0"/>
          </a:p>
          <a:p>
            <a:pPr marL="457200" lvl="1" indent="-228600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 smtClean="0"/>
              <a:t>Consensus &amp; coordination </a:t>
            </a:r>
            <a:r>
              <a:rPr lang="en-US" sz="2240" dirty="0"/>
              <a:t>m</a:t>
            </a:r>
            <a:r>
              <a:rPr lang="en-US" sz="2240" dirty="0" smtClean="0"/>
              <a:t>echanisms</a:t>
            </a:r>
            <a:endParaRPr lang="en-US" sz="2240" dirty="0"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0" y="31480"/>
            <a:ext cx="9144000" cy="824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000" dirty="0"/>
              <a:t>Middleware </a:t>
            </a:r>
            <a:r>
              <a:rPr lang="en-US" sz="4000" dirty="0" smtClean="0"/>
              <a:t>for </a:t>
            </a:r>
            <a:r>
              <a:rPr lang="en-US" sz="4000" dirty="0"/>
              <a:t>Decentralized Computing</a:t>
            </a:r>
            <a:endParaRPr lang="en-US" sz="4000" b="0" i="0" u="none" strike="noStrike" cap="none" dirty="0">
              <a:solidFill>
                <a:srgbClr val="0E1C58"/>
              </a:solidFill>
              <a:sym typeface="Calibri"/>
            </a:endParaRPr>
          </a:p>
        </p:txBody>
      </p:sp>
      <p:sp>
        <p:nvSpPr>
          <p:cNvPr id="9" name="Shape 164"/>
          <p:cNvSpPr txBox="1">
            <a:spLocks/>
          </p:cNvSpPr>
          <p:nvPr/>
        </p:nvSpPr>
        <p:spPr>
          <a:xfrm>
            <a:off x="4634753" y="926759"/>
            <a:ext cx="4204452" cy="45896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E1C58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E1C58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1C58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1C58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1C58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33363" lvl="1" indent="-233363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 smtClean="0"/>
              <a:t>Fault-tolerant &amp; scalable real-time market implementation</a:t>
            </a:r>
          </a:p>
          <a:p>
            <a:pPr marL="233363" lvl="1" indent="-233363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 smtClean="0"/>
              <a:t>Tamper-proof auditable transaction records</a:t>
            </a:r>
          </a:p>
          <a:p>
            <a:pPr marL="233363" lvl="1" indent="-233363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 smtClean="0"/>
              <a:t>Discovery &amp; deployment Mechanisms</a:t>
            </a:r>
          </a:p>
          <a:p>
            <a:pPr marL="233363" lvl="1" indent="-233363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 smtClean="0"/>
              <a:t>Fault-detection &amp; recovery mechanisms</a:t>
            </a:r>
          </a:p>
          <a:p>
            <a:pPr marL="233363" lvl="1" indent="-233363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 smtClean="0"/>
              <a:t>Distributed security mechanisms</a:t>
            </a:r>
          </a:p>
          <a:p>
            <a:pPr lvl="1" indent="-285750">
              <a:spcBef>
                <a:spcPts val="280"/>
              </a:spcBef>
              <a:buFont typeface="Arial"/>
              <a:buNone/>
            </a:pP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312" y="1575242"/>
            <a:ext cx="5013509" cy="252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72844" y="960462"/>
            <a:ext cx="5156367" cy="6147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Funded by ARPA-E under Award #: DE-AR0000666, PI: Gabor Karsai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359820" y="960463"/>
            <a:ext cx="3784179" cy="58975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230188" marR="0" lvl="0" indent="-2301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open source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platform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run Smart Grid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&amp; demonstrate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through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</a:t>
            </a:r>
            <a:r>
              <a:rPr lang="en-US" sz="18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lang="en-US" sz="1800" dirty="0">
              <a:solidFill>
                <a:schemeClr val="dk1"/>
              </a:solidFill>
            </a:endParaRPr>
          </a:p>
          <a:p>
            <a:pPr marL="230188" marR="0" lvl="0" indent="-2301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platform defines:</a:t>
            </a:r>
          </a:p>
          <a:p>
            <a:pPr marL="512763" marR="0" lvl="1" indent="-28575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model (for distributed real-time software)</a:t>
            </a:r>
          </a:p>
          <a:p>
            <a:pPr marL="512763" marR="0" lvl="1" indent="-28575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</a:t>
            </a:r>
            <a:endParaRPr lang="en-US" sz="16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4213" lvl="1" indent="-2270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Time synchronization</a:t>
            </a:r>
          </a:p>
          <a:p>
            <a:pPr marL="684213" lvl="1" indent="-2270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Messaging middleware</a:t>
            </a:r>
          </a:p>
          <a:p>
            <a:pPr marL="684213" lvl="1" indent="-2270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Consensus &amp; coordination mechanisms</a:t>
            </a:r>
          </a:p>
          <a:p>
            <a:pPr marL="684213" lvl="1" indent="-2270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Discovery &amp; deployment mechanisms</a:t>
            </a:r>
          </a:p>
          <a:p>
            <a:pPr marL="684213" lvl="1" indent="-2270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Fault-detection &amp; recovery mechanisms</a:t>
            </a:r>
          </a:p>
          <a:p>
            <a:pPr marL="684213" lvl="1" indent="-22701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Distributed security mechanisms</a:t>
            </a:r>
          </a:p>
          <a:p>
            <a:pPr marL="512763" marR="0" lvl="1" indent="-28575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toolkit (for 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&amp; deploying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apps)</a:t>
            </a:r>
          </a:p>
          <a:p>
            <a:pPr marL="230188" marR="0" lvl="0" indent="-230188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Uniqueness:</a:t>
            </a:r>
          </a:p>
          <a:p>
            <a:pPr marL="512763" marR="0" lvl="1" indent="-28575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distributed applications  not only on networking</a:t>
            </a:r>
          </a:p>
          <a:p>
            <a:pPr marL="512763" marR="0" lvl="1" indent="-28575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resilience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fault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recovery</a:t>
            </a:r>
          </a:p>
          <a:p>
            <a:pPr marL="512763" marR="0" lvl="1" indent="-28575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2666"/>
              <a:buFont typeface="Arial"/>
              <a:buChar char="–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maintain confidentiality, integrity, 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 sz="154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67"/>
          <p:cNvSpPr txBox="1">
            <a:spLocks noGrp="1"/>
          </p:cNvSpPr>
          <p:nvPr>
            <p:ph type="title"/>
          </p:nvPr>
        </p:nvSpPr>
        <p:spPr>
          <a:xfrm>
            <a:off x="0" y="31480"/>
            <a:ext cx="9144000" cy="824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4000" dirty="0"/>
              <a:t>Middleware </a:t>
            </a:r>
            <a:r>
              <a:rPr lang="en-US" sz="4000" dirty="0" smtClean="0"/>
              <a:t>for </a:t>
            </a:r>
            <a:r>
              <a:rPr lang="en-US" sz="4000" dirty="0"/>
              <a:t>Decentralized Computing</a:t>
            </a:r>
            <a:endParaRPr lang="en-US" sz="4000" b="0" i="0" u="none" strike="noStrike" cap="none" dirty="0">
              <a:solidFill>
                <a:srgbClr val="0E1C58"/>
              </a:solidFill>
              <a:sym typeface="Calibri"/>
            </a:endParaRPr>
          </a:p>
        </p:txBody>
      </p:sp>
      <p:pic>
        <p:nvPicPr>
          <p:cNvPr id="8" name="Shape 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312" y="4223955"/>
            <a:ext cx="4609433" cy="2594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94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78780" y="1009565"/>
            <a:ext cx="8408020" cy="4525963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Towards distributed energy networks</a:t>
            </a:r>
          </a:p>
          <a:p>
            <a:pPr marL="403225" indent="-200025"/>
            <a:r>
              <a:rPr lang="en-US" sz="2800" dirty="0" smtClean="0">
                <a:solidFill>
                  <a:schemeClr val="tx1"/>
                </a:solidFill>
              </a:rPr>
              <a:t>What computation platforms &amp; services are required to realize these systems?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Middleware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for decentralized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omputing </a:t>
            </a:r>
          </a:p>
          <a:p>
            <a:pPr marL="860425" lvl="1" indent="-225425"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Can it manage both physical &amp; financial transactions?</a:t>
            </a:r>
          </a:p>
          <a:p>
            <a:pPr marL="457200" indent="-254000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implementation of a blockchain-enabled middleware platform &amp; its application in distributed energy networks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7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 smtClean="0">
                <a:solidFill>
                  <a:schemeClr val="tx1"/>
                </a:solidFill>
              </a:rPr>
              <a:t>What’s Missing?</a:t>
            </a:r>
            <a:endParaRPr lang="en-US" spc="-2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48" y="1008402"/>
            <a:ext cx="4946904" cy="4699537"/>
          </a:xfrm>
        </p:spPr>
        <p:txBody>
          <a:bodyPr/>
          <a:lstStyle/>
          <a:p>
            <a:pPr marL="233363" indent="-233363">
              <a:spcBef>
                <a:spcPts val="600"/>
              </a:spcBef>
            </a:pPr>
            <a:r>
              <a:rPr lang="en-US" sz="1800" dirty="0" smtClean="0"/>
              <a:t>We need to explore </a:t>
            </a:r>
            <a:r>
              <a:rPr lang="en-US" sz="1800" dirty="0"/>
              <a:t>the interactions between </a:t>
            </a:r>
            <a:r>
              <a:rPr lang="en-US" sz="1800" dirty="0" smtClean="0"/>
              <a:t>what </a:t>
            </a:r>
            <a:r>
              <a:rPr lang="en-US" sz="1800" dirty="0"/>
              <a:t>happens when we operate at the boundary of </a:t>
            </a:r>
            <a:r>
              <a:rPr lang="en-US" sz="1800" dirty="0" smtClean="0"/>
              <a:t>the interaction of  </a:t>
            </a:r>
            <a:r>
              <a:rPr lang="en-US" sz="1800" dirty="0"/>
              <a:t>power management in a community &amp; the financial trades in the microgrid</a:t>
            </a:r>
          </a:p>
          <a:p>
            <a:pPr marL="233363" indent="-233363">
              <a:spcBef>
                <a:spcPts val="600"/>
              </a:spcBef>
            </a:pPr>
            <a:r>
              <a:rPr lang="en-US" sz="1800" dirty="0" smtClean="0"/>
              <a:t>Can </a:t>
            </a:r>
            <a:r>
              <a:rPr lang="en-US" sz="1800" dirty="0"/>
              <a:t>we ensure that the system is </a:t>
            </a:r>
            <a:r>
              <a:rPr lang="en-US" sz="1800" dirty="0" smtClean="0"/>
              <a:t>resilient and stable under </a:t>
            </a:r>
            <a:r>
              <a:rPr lang="en-US" sz="1800" dirty="0"/>
              <a:t>those </a:t>
            </a:r>
            <a:r>
              <a:rPr lang="en-US" sz="1800" dirty="0" smtClean="0"/>
              <a:t>conditions. Towards, that:</a:t>
            </a:r>
            <a:endParaRPr lang="en-US" sz="2200" dirty="0" smtClean="0"/>
          </a:p>
          <a:p>
            <a:pPr marL="457200" lvl="1" indent="-223838">
              <a:spcBef>
                <a:spcPts val="600"/>
              </a:spcBef>
            </a:pPr>
            <a:r>
              <a:rPr lang="en-US" sz="1800" dirty="0" smtClean="0"/>
              <a:t>Can we provide the full traceability for the transactions</a:t>
            </a:r>
          </a:p>
          <a:p>
            <a:pPr marL="457200" lvl="1" indent="-223838">
              <a:spcBef>
                <a:spcPts val="600"/>
              </a:spcBef>
            </a:pPr>
            <a:r>
              <a:rPr lang="en-US" sz="1800" dirty="0" smtClean="0"/>
              <a:t>Can we ensure that </a:t>
            </a:r>
            <a:r>
              <a:rPr lang="en-US" sz="1800" dirty="0"/>
              <a:t>a prosumer cannot sell more power than it </a:t>
            </a:r>
            <a:r>
              <a:rPr lang="en-US" sz="1800" dirty="0" smtClean="0"/>
              <a:t>generates</a:t>
            </a:r>
            <a:endParaRPr lang="en-US" sz="1800" dirty="0"/>
          </a:p>
          <a:p>
            <a:pPr marL="457200" lvl="1" indent="-223838">
              <a:spcBef>
                <a:spcPts val="600"/>
              </a:spcBef>
            </a:pPr>
            <a:r>
              <a:rPr lang="en-US" sz="1800" dirty="0" smtClean="0"/>
              <a:t>Can we ensure </a:t>
            </a:r>
            <a:r>
              <a:rPr lang="en-US" sz="1800" dirty="0"/>
              <a:t>a prosumer cannot execute pure financial transactions i.e., all transactions should require transfer of energy</a:t>
            </a:r>
          </a:p>
          <a:p>
            <a:pPr marL="457200" lvl="1" indent="-223838">
              <a:spcBef>
                <a:spcPts val="600"/>
              </a:spcBef>
            </a:pPr>
            <a:endParaRPr lang="en-US" sz="1800" dirty="0" smtClean="0"/>
          </a:p>
          <a:p>
            <a:pPr marL="287338" lvl="1" indent="-223838">
              <a:spcBef>
                <a:spcPts val="600"/>
              </a:spcBef>
            </a:pPr>
            <a:endParaRPr lang="en-US" sz="20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3"/>
          <a:srcRect t="8098" r="31684"/>
          <a:stretch/>
        </p:blipFill>
        <p:spPr>
          <a:xfrm>
            <a:off x="4996152" y="1247192"/>
            <a:ext cx="4147848" cy="3740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8073" y="5061608"/>
            <a:ext cx="3811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Source: </a:t>
            </a:r>
            <a:r>
              <a:rPr lang="en-US" sz="1200" dirty="0" smtClean="0">
                <a:solidFill>
                  <a:schemeClr val="tx1"/>
                </a:solidFill>
                <a:hlinkClick r:id="rId4"/>
              </a:rPr>
              <a:t>www.gridwiseac.org/pdfs/te_infographics_061014_pnnl_sa_103395.pdf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78780" y="1009565"/>
            <a:ext cx="8408020" cy="4525963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Towards distributed energy networks</a:t>
            </a:r>
          </a:p>
          <a:p>
            <a:pPr marL="403225" indent="-200025">
              <a:buClr>
                <a:schemeClr val="bg1">
                  <a:lumMod val="75000"/>
                </a:schemeClr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What computation platforms &amp; services are required to realize these systems?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Middleware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for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ecentralized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omputing </a:t>
            </a:r>
          </a:p>
          <a:p>
            <a:pPr marL="860425" lvl="1" indent="-22542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Can it manage both physical &amp; financial transactions?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254000"/>
            <a:r>
              <a:rPr lang="en-US" dirty="0" smtClean="0">
                <a:solidFill>
                  <a:schemeClr val="tx1"/>
                </a:solidFill>
              </a:rPr>
              <a:t>Proposed implementation of a blockchain-enabled middleware platform &amp; its application in distributed energy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Middleware for </a:t>
            </a:r>
            <a:r>
              <a:rPr lang="en-US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Transactive </a:t>
            </a:r>
            <a:r>
              <a:rPr lang="en-US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endParaRPr lang="en-US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324943" y="2156780"/>
            <a:ext cx="8494109" cy="3256469"/>
            <a:chOff x="2655" y="342970"/>
            <a:chExt cx="8494109" cy="3256469"/>
          </a:xfrm>
        </p:grpSpPr>
        <p:sp>
          <p:nvSpPr>
            <p:cNvPr id="268" name="Shape 268"/>
            <p:cNvSpPr/>
            <p:nvPr/>
          </p:nvSpPr>
          <p:spPr>
            <a:xfrm>
              <a:off x="2655" y="342970"/>
              <a:ext cx="2589667" cy="604800"/>
            </a:xfrm>
            <a:prstGeom prst="rect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w="9525" cap="flat" cmpd="sng">
              <a:solidFill>
                <a:srgbClr val="BF504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655" y="342970"/>
              <a:ext cx="2589667" cy="604800"/>
            </a:xfrm>
            <a:prstGeom prst="rect">
              <a:avLst/>
            </a:prstGeom>
            <a:noFill/>
            <a:ln>
              <a:noFill/>
            </a:ln>
          </p:spPr>
          <p:txBody>
            <a:bodyPr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Distributed Ledger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2655" y="947770"/>
              <a:ext cx="2589667" cy="2651669"/>
            </a:xfrm>
            <a:prstGeom prst="rect">
              <a:avLst/>
            </a:prstGeom>
            <a:solidFill>
              <a:srgbClr val="E7CFCF">
                <a:alpha val="89803"/>
              </a:srgbClr>
            </a:solidFill>
            <a:ln w="9525" cap="flat" cmpd="sng">
              <a:solidFill>
                <a:srgbClr val="E7CFCF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2655" y="947770"/>
              <a:ext cx="2589667" cy="2651669"/>
            </a:xfrm>
            <a:prstGeom prst="rect">
              <a:avLst/>
            </a:prstGeom>
            <a:noFill/>
            <a:ln>
              <a:noFill/>
            </a:ln>
          </p:spPr>
          <p:txBody>
            <a:bodyPr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stores transactions that specify energy trades, record energy </a:t>
              </a:r>
              <a:r>
                <a:rPr lang="en-US" sz="21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production &amp; consumption, &amp; change </a:t>
              </a: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regulatory policies for the microgrid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2954876" y="342970"/>
              <a:ext cx="2589667" cy="604800"/>
            </a:xfrm>
            <a:prstGeom prst="rect">
              <a:avLst/>
            </a:prstGeom>
            <a:gradFill>
              <a:gsLst>
                <a:gs pos="0">
                  <a:srgbClr val="CA9E42"/>
                </a:gs>
                <a:gs pos="100000">
                  <a:srgbClr val="FFD99A"/>
                </a:gs>
              </a:gsLst>
              <a:lin ang="16200000" scaled="0"/>
            </a:gradFill>
            <a:ln w="9525" cap="flat" cmpd="sng">
              <a:solidFill>
                <a:srgbClr val="BB995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2954876" y="342970"/>
              <a:ext cx="2589667" cy="604800"/>
            </a:xfrm>
            <a:prstGeom prst="rect">
              <a:avLst/>
            </a:prstGeom>
            <a:noFill/>
            <a:ln>
              <a:noFill/>
            </a:ln>
          </p:spPr>
          <p:txBody>
            <a:bodyPr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Trading Platform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2954876" y="947770"/>
              <a:ext cx="2589667" cy="2651669"/>
            </a:xfrm>
            <a:prstGeom prst="rect">
              <a:avLst/>
            </a:prstGeom>
            <a:solidFill>
              <a:srgbClr val="E5DECE">
                <a:alpha val="89803"/>
              </a:srgbClr>
            </a:solidFill>
            <a:ln w="9525" cap="flat" cmpd="sng">
              <a:solidFill>
                <a:srgbClr val="E5DECE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2954876" y="947770"/>
              <a:ext cx="2589667" cy="2651669"/>
            </a:xfrm>
            <a:prstGeom prst="rect">
              <a:avLst/>
            </a:prstGeom>
            <a:noFill/>
            <a:ln>
              <a:noFill/>
            </a:ln>
          </p:spPr>
          <p:txBody>
            <a:bodyPr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serving as a database for bids, enables prosumers to find trade partners without communicating with all potential partners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5907098" y="342970"/>
              <a:ext cx="2589667" cy="604800"/>
            </a:xfrm>
            <a:prstGeom prst="rect">
              <a:avLst/>
            </a:prstGeom>
            <a:gradFill>
              <a:gsLst>
                <a:gs pos="0">
                  <a:srgbClr val="9DC749"/>
                </a:gs>
                <a:gs pos="100000">
                  <a:srgbClr val="D9FF9D"/>
                </a:gs>
              </a:gsLst>
              <a:lin ang="16200000" scaled="0"/>
            </a:gradFill>
            <a:ln w="9525" cap="flat" cmpd="sng">
              <a:solidFill>
                <a:srgbClr val="99B958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5907098" y="342970"/>
              <a:ext cx="2589667" cy="604800"/>
            </a:xfrm>
            <a:prstGeom prst="rect">
              <a:avLst/>
            </a:prstGeom>
            <a:noFill/>
            <a:ln>
              <a:noFill/>
            </a:ln>
          </p:spPr>
          <p:txBody>
            <a:bodyPr lIns="149350" tIns="85325" rIns="149350" bIns="85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Controller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5907098" y="947770"/>
              <a:ext cx="2589667" cy="2651669"/>
            </a:xfrm>
            <a:prstGeom prst="rect">
              <a:avLst/>
            </a:prstGeom>
            <a:solidFill>
              <a:srgbClr val="DCE4CF">
                <a:alpha val="89803"/>
              </a:srgbClr>
            </a:solidFill>
            <a:ln w="9525" cap="flat" cmpd="sng">
              <a:solidFill>
                <a:srgbClr val="DCE4CF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907098" y="947770"/>
              <a:ext cx="2589667" cy="2651669"/>
            </a:xfrm>
            <a:prstGeom prst="rect">
              <a:avLst/>
            </a:prstGeom>
            <a:noFill/>
            <a:ln>
              <a:noFill/>
            </a:ln>
          </p:spPr>
          <p:txBody>
            <a:bodyPr lIns="112000" tIns="112000" rIns="149350" bIns="168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stabilizes load within the </a:t>
              </a:r>
              <a:r>
                <a:rPr lang="en-US" sz="21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microgrid &amp; controls </a:t>
              </a:r>
              <a:r>
                <a:rPr lang="en-US" sz="2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based on the load in the rest of the grid</a:t>
              </a:r>
            </a:p>
          </p:txBody>
        </p:sp>
      </p:grpSp>
      <p:sp>
        <p:nvSpPr>
          <p:cNvPr id="280" name="Shape 280"/>
          <p:cNvSpPr txBox="1"/>
          <p:nvPr/>
        </p:nvSpPr>
        <p:spPr>
          <a:xfrm>
            <a:off x="3551046" y="1290590"/>
            <a:ext cx="231578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services:</a:t>
            </a:r>
          </a:p>
        </p:txBody>
      </p:sp>
    </p:spTree>
    <p:extLst>
      <p:ext uri="{BB962C8B-B14F-4D97-AF65-F5344CB8AC3E}">
        <p14:creationId xmlns:p14="http://schemas.microsoft.com/office/powerpoint/2010/main" val="3787656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8" y="1784039"/>
            <a:ext cx="8405218" cy="3318984"/>
          </a:xfrm>
          <a:prstGeom prst="rect">
            <a:avLst/>
          </a:prstGeom>
        </p:spPr>
      </p:pic>
      <p:sp>
        <p:nvSpPr>
          <p:cNvPr id="285" name="Shape 285"/>
          <p:cNvSpPr/>
          <p:nvPr/>
        </p:nvSpPr>
        <p:spPr>
          <a:xfrm>
            <a:off x="6903627" y="1698214"/>
            <a:ext cx="1928950" cy="1428348"/>
          </a:xfrm>
          <a:prstGeom prst="rect">
            <a:avLst/>
          </a:prstGeom>
          <a:solidFill>
            <a:srgbClr val="A3CA4E">
              <a:alpha val="20000"/>
            </a:srgbClr>
          </a:solidFill>
          <a:ln w="9525" cap="flat" cmpd="sng">
            <a:solidFill>
              <a:srgbClr val="4F612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6011035" y="3553940"/>
            <a:ext cx="1526036" cy="1607407"/>
          </a:xfrm>
          <a:prstGeom prst="rect">
            <a:avLst/>
          </a:prstGeom>
          <a:solidFill>
            <a:srgbClr val="D94C40">
              <a:alpha val="20000"/>
            </a:srgbClr>
          </a:solidFill>
          <a:ln w="9525" cap="flat" cmpd="sng">
            <a:solidFill>
              <a:srgbClr val="63242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5812251" y="5162317"/>
            <a:ext cx="192360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Ledger</a:t>
            </a:r>
          </a:p>
        </p:txBody>
      </p:sp>
      <p:sp>
        <p:nvSpPr>
          <p:cNvPr id="288" name="Shape 288"/>
          <p:cNvSpPr/>
          <p:nvPr/>
        </p:nvSpPr>
        <p:spPr>
          <a:xfrm>
            <a:off x="352299" y="3553940"/>
            <a:ext cx="1498016" cy="1611823"/>
          </a:xfrm>
          <a:prstGeom prst="rect">
            <a:avLst/>
          </a:prstGeom>
          <a:solidFill>
            <a:srgbClr val="D2A448">
              <a:alpha val="20000"/>
            </a:srgbClr>
          </a:solidFill>
          <a:ln w="9525" cap="flat" cmpd="sng">
            <a:solidFill>
              <a:srgbClr val="97480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Distributed Architecture</a:t>
            </a:r>
            <a:endParaRPr lang="en-US" sz="400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214403" y="5174534"/>
            <a:ext cx="177380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Trading Platform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7304967" y="1327912"/>
            <a:ext cx="112627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57200" y="1013545"/>
            <a:ext cx="6008146" cy="1492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0E1C5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RIAPS nodes implement these services:</a:t>
            </a:r>
          </a:p>
        </p:txBody>
      </p:sp>
    </p:spTree>
    <p:extLst>
      <p:ext uri="{BB962C8B-B14F-4D97-AF65-F5344CB8AC3E}">
        <p14:creationId xmlns:p14="http://schemas.microsoft.com/office/powerpoint/2010/main" val="3944458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Transactive Energy </a:t>
            </a:r>
            <a:r>
              <a:rPr lang="en-US" sz="440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lang="en-US" sz="440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593831" y="1824264"/>
            <a:ext cx="1652336" cy="657726"/>
          </a:xfrm>
          <a:prstGeom prst="ellipse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DSO</a:t>
            </a:r>
          </a:p>
        </p:txBody>
      </p:sp>
      <p:sp>
        <p:nvSpPr>
          <p:cNvPr id="336" name="Shape 336"/>
          <p:cNvSpPr/>
          <p:nvPr/>
        </p:nvSpPr>
        <p:spPr>
          <a:xfrm>
            <a:off x="6587800" y="2904995"/>
            <a:ext cx="548639" cy="545431"/>
          </a:xfrm>
          <a:prstGeom prst="ellipse">
            <a:avLst/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1783770" y="2904995"/>
            <a:ext cx="548639" cy="545431"/>
          </a:xfrm>
          <a:prstGeom prst="ellipse">
            <a:avLst/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6587800" y="4454669"/>
            <a:ext cx="548639" cy="548639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7136441" y="2854545"/>
            <a:ext cx="125656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</a:t>
            </a:r>
            <a:b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ledger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527073" y="2854543"/>
            <a:ext cx="1256561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</a:t>
            </a:r>
            <a:b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ledger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7136441" y="4544323"/>
            <a:ext cx="1917769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Prosumer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(trading and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algorithm)</a:t>
            </a:r>
          </a:p>
        </p:txBody>
      </p:sp>
      <p:cxnSp>
        <p:nvCxnSpPr>
          <p:cNvPr id="342" name="Shape 342"/>
          <p:cNvCxnSpPr>
            <a:stCxn id="336" idx="4"/>
            <a:endCxn id="338" idx="0"/>
          </p:cNvCxnSpPr>
          <p:nvPr/>
        </p:nvCxnSpPr>
        <p:spPr>
          <a:xfrm>
            <a:off x="6862120" y="3450426"/>
            <a:ext cx="0" cy="1004243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3" name="Shape 343"/>
          <p:cNvCxnSpPr>
            <a:stCxn id="335" idx="5"/>
            <a:endCxn id="336" idx="1"/>
          </p:cNvCxnSpPr>
          <p:nvPr/>
        </p:nvCxnSpPr>
        <p:spPr>
          <a:xfrm>
            <a:off x="5004188" y="2385668"/>
            <a:ext cx="1663958" cy="599204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4" name="Shape 344"/>
          <p:cNvCxnSpPr>
            <a:stCxn id="337" idx="7"/>
            <a:endCxn id="335" idx="3"/>
          </p:cNvCxnSpPr>
          <p:nvPr/>
        </p:nvCxnSpPr>
        <p:spPr>
          <a:xfrm flipV="1">
            <a:off x="2252063" y="2385668"/>
            <a:ext cx="1583747" cy="599204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5" name="Shape 345"/>
          <p:cNvSpPr txBox="1"/>
          <p:nvPr/>
        </p:nvSpPr>
        <p:spPr>
          <a:xfrm>
            <a:off x="3254670" y="5016242"/>
            <a:ext cx="230281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production /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consumption / storage</a:t>
            </a:r>
          </a:p>
        </p:txBody>
      </p:sp>
      <p:sp>
        <p:nvSpPr>
          <p:cNvPr id="346" name="Shape 346"/>
          <p:cNvSpPr/>
          <p:nvPr/>
        </p:nvSpPr>
        <p:spPr>
          <a:xfrm>
            <a:off x="1783770" y="4454669"/>
            <a:ext cx="548639" cy="548639"/>
          </a:xfrm>
          <a:prstGeom prst="diamond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99209" y="4544323"/>
            <a:ext cx="138595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meter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7020937" y="3603254"/>
            <a:ext cx="191744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&amp; future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prices</a:t>
            </a:r>
          </a:p>
        </p:txBody>
      </p:sp>
      <p:cxnSp>
        <p:nvCxnSpPr>
          <p:cNvPr id="349" name="Shape 349"/>
          <p:cNvCxnSpPr>
            <a:stCxn id="338" idx="1"/>
            <a:endCxn id="345" idx="3"/>
          </p:cNvCxnSpPr>
          <p:nvPr/>
        </p:nvCxnSpPr>
        <p:spPr>
          <a:xfrm flipH="1">
            <a:off x="5557600" y="4728989"/>
            <a:ext cx="1030200" cy="610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50" name="Shape 350"/>
          <p:cNvCxnSpPr>
            <a:stCxn id="345" idx="1"/>
            <a:endCxn id="346" idx="3"/>
          </p:cNvCxnSpPr>
          <p:nvPr/>
        </p:nvCxnSpPr>
        <p:spPr>
          <a:xfrm rot="10800000">
            <a:off x="2332470" y="4728907"/>
            <a:ext cx="922200" cy="6105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1" name="Shape 351"/>
          <p:cNvSpPr txBox="1"/>
          <p:nvPr/>
        </p:nvSpPr>
        <p:spPr>
          <a:xfrm>
            <a:off x="1865863" y="5178344"/>
            <a:ext cx="99918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957003" y="5181833"/>
            <a:ext cx="8502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</a:p>
        </p:txBody>
      </p:sp>
      <p:cxnSp>
        <p:nvCxnSpPr>
          <p:cNvPr id="353" name="Shape 353"/>
          <p:cNvCxnSpPr>
            <a:stCxn id="338" idx="1"/>
            <a:endCxn id="337" idx="5"/>
          </p:cNvCxnSpPr>
          <p:nvPr/>
        </p:nvCxnSpPr>
        <p:spPr>
          <a:xfrm flipH="1" flipV="1">
            <a:off x="2252063" y="3370549"/>
            <a:ext cx="4335737" cy="135844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4" name="Shape 354"/>
          <p:cNvSpPr txBox="1"/>
          <p:nvPr/>
        </p:nvSpPr>
        <p:spPr>
          <a:xfrm>
            <a:off x="4230064" y="3362000"/>
            <a:ext cx="167770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buy/sell energy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advance</a:t>
            </a:r>
          </a:p>
        </p:txBody>
      </p:sp>
      <p:cxnSp>
        <p:nvCxnSpPr>
          <p:cNvPr id="355" name="Shape 355"/>
          <p:cNvCxnSpPr>
            <a:stCxn id="346" idx="0"/>
            <a:endCxn id="337" idx="4"/>
          </p:cNvCxnSpPr>
          <p:nvPr/>
        </p:nvCxnSpPr>
        <p:spPr>
          <a:xfrm flipV="1">
            <a:off x="2058090" y="3450426"/>
            <a:ext cx="0" cy="1004243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56" name="Shape 356"/>
          <p:cNvSpPr txBox="1"/>
          <p:nvPr/>
        </p:nvSpPr>
        <p:spPr>
          <a:xfrm>
            <a:off x="74706" y="3730063"/>
            <a:ext cx="183361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actual net consumption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25097" y="2080103"/>
            <a:ext cx="23024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measured / forecasted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microgrid load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714618" y="1177933"/>
            <a:ext cx="230248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measured / forecasted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load</a:t>
            </a:r>
          </a:p>
        </p:txBody>
      </p:sp>
      <p:cxnSp>
        <p:nvCxnSpPr>
          <p:cNvPr id="359" name="Shape 359"/>
          <p:cNvCxnSpPr>
            <a:stCxn id="358" idx="3"/>
            <a:endCxn id="335" idx="1"/>
          </p:cNvCxnSpPr>
          <p:nvPr/>
        </p:nvCxnSpPr>
        <p:spPr>
          <a:xfrm>
            <a:off x="3017107" y="1501099"/>
            <a:ext cx="818703" cy="419487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1" name="Shape 371"/>
          <p:cNvSpPr txBox="1"/>
          <p:nvPr/>
        </p:nvSpPr>
        <p:spPr>
          <a:xfrm>
            <a:off x="5786007" y="2218602"/>
            <a:ext cx="12570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policy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90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38" grpId="0" animBg="1"/>
      <p:bldP spid="339" grpId="0"/>
      <p:bldP spid="340" grpId="0"/>
      <p:bldP spid="341" grpId="0"/>
      <p:bldP spid="345" grpId="0"/>
      <p:bldP spid="346" grpId="0" animBg="1"/>
      <p:bldP spid="347" grpId="0"/>
      <p:bldP spid="348" grpId="0"/>
      <p:bldP spid="351" grpId="0"/>
      <p:bldP spid="352" grpId="0"/>
      <p:bldP spid="354" grpId="0"/>
      <p:bldP spid="356" grpId="0"/>
      <p:bldP spid="357" grpId="0"/>
      <p:bldP spid="358" grpId="0"/>
      <p:bldP spid="3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Transactive Energy </a:t>
            </a:r>
            <a:r>
              <a:rPr lang="en-US" sz="440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lang="en-US" sz="440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Shape 360"/>
          <p:cNvGrpSpPr/>
          <p:nvPr/>
        </p:nvGrpSpPr>
        <p:grpSpPr>
          <a:xfrm>
            <a:off x="680484" y="4685941"/>
            <a:ext cx="7783032" cy="664260"/>
            <a:chOff x="2052" y="0"/>
            <a:chExt cx="4504192" cy="664260"/>
          </a:xfrm>
        </p:grpSpPr>
        <p:sp>
          <p:nvSpPr>
            <p:cNvPr id="361" name="Shape 361"/>
            <p:cNvSpPr/>
            <p:nvPr/>
          </p:nvSpPr>
          <p:spPr>
            <a:xfrm>
              <a:off x="2052" y="0"/>
              <a:ext cx="1393041" cy="66426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21508" y="19455"/>
              <a:ext cx="1354128" cy="625348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grid &amp; microgrid </a:t>
              </a:r>
              <a:r>
                <a:rPr lang="en-US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load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1566796" y="119218"/>
              <a:ext cx="364009" cy="42582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ABBEDC"/>
                </a:gs>
                <a:gs pos="100000">
                  <a:srgbClr val="C7DD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1566796" y="204382"/>
              <a:ext cx="254805" cy="25549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081905" y="0"/>
              <a:ext cx="863991" cy="66426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2101360" y="19455"/>
              <a:ext cx="825078" cy="625348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 signal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3117599" y="119218"/>
              <a:ext cx="364009" cy="425822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ABBEDC"/>
                </a:gs>
                <a:gs pos="100000">
                  <a:srgbClr val="C7DD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 txBox="1"/>
            <p:nvPr/>
          </p:nvSpPr>
          <p:spPr>
            <a:xfrm>
              <a:off x="3117599" y="204382"/>
              <a:ext cx="254805" cy="25549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632707" y="0"/>
              <a:ext cx="873537" cy="66426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3652162" y="19455"/>
              <a:ext cx="834625" cy="625348"/>
            </a:xfrm>
            <a:prstGeom prst="rect">
              <a:avLst/>
            </a:prstGeom>
            <a:noFill/>
            <a:ln>
              <a:noFill/>
            </a:ln>
          </p:spPr>
          <p:txBody>
            <a:bodyPr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 policy</a:t>
              </a:r>
            </a:p>
          </p:txBody>
        </p:sp>
      </p:grpSp>
      <p:sp>
        <p:nvSpPr>
          <p:cNvPr id="372" name="Shape 372"/>
          <p:cNvSpPr txBox="1"/>
          <p:nvPr/>
        </p:nvSpPr>
        <p:spPr>
          <a:xfrm>
            <a:off x="2753056" y="5417950"/>
            <a:ext cx="181229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algorithm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5459476" y="5415908"/>
            <a:ext cx="1774868" cy="3635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 algorithm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80484" y="4378088"/>
            <a:ext cx="1825210" cy="4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00913" y="3242672"/>
            <a:ext cx="12" cy="118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817418" y="3652474"/>
            <a:ext cx="1645920" cy="207952"/>
          </a:xfrm>
          <a:custGeom>
            <a:avLst/>
            <a:gdLst>
              <a:gd name="connsiteX0" fmla="*/ 0 w 1717964"/>
              <a:gd name="connsiteY0" fmla="*/ 123693 h 207952"/>
              <a:gd name="connsiteX1" fmla="*/ 159327 w 1717964"/>
              <a:gd name="connsiteY1" fmla="*/ 33638 h 207952"/>
              <a:gd name="connsiteX2" fmla="*/ 284018 w 1717964"/>
              <a:gd name="connsiteY2" fmla="*/ 130620 h 207952"/>
              <a:gd name="connsiteX3" fmla="*/ 415637 w 1717964"/>
              <a:gd name="connsiteY3" fmla="*/ 165256 h 207952"/>
              <a:gd name="connsiteX4" fmla="*/ 526473 w 1717964"/>
              <a:gd name="connsiteY4" fmla="*/ 95984 h 207952"/>
              <a:gd name="connsiteX5" fmla="*/ 755073 w 1717964"/>
              <a:gd name="connsiteY5" fmla="*/ 206820 h 207952"/>
              <a:gd name="connsiteX6" fmla="*/ 893618 w 1717964"/>
              <a:gd name="connsiteY6" fmla="*/ 12856 h 207952"/>
              <a:gd name="connsiteX7" fmla="*/ 1226127 w 1717964"/>
              <a:gd name="connsiteY7" fmla="*/ 33638 h 207952"/>
              <a:gd name="connsiteX8" fmla="*/ 1413164 w 1717964"/>
              <a:gd name="connsiteY8" fmla="*/ 158329 h 207952"/>
              <a:gd name="connsiteX9" fmla="*/ 1579418 w 1717964"/>
              <a:gd name="connsiteY9" fmla="*/ 158329 h 207952"/>
              <a:gd name="connsiteX10" fmla="*/ 1717964 w 1717964"/>
              <a:gd name="connsiteY10" fmla="*/ 116765 h 20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7964" h="207952">
                <a:moveTo>
                  <a:pt x="0" y="123693"/>
                </a:moveTo>
                <a:cubicBezTo>
                  <a:pt x="55995" y="78088"/>
                  <a:pt x="111991" y="32483"/>
                  <a:pt x="159327" y="33638"/>
                </a:cubicBezTo>
                <a:cubicBezTo>
                  <a:pt x="206663" y="34792"/>
                  <a:pt x="241300" y="108684"/>
                  <a:pt x="284018" y="130620"/>
                </a:cubicBezTo>
                <a:cubicBezTo>
                  <a:pt x="326736" y="152556"/>
                  <a:pt x="375228" y="171029"/>
                  <a:pt x="415637" y="165256"/>
                </a:cubicBezTo>
                <a:cubicBezTo>
                  <a:pt x="456046" y="159483"/>
                  <a:pt x="469900" y="89057"/>
                  <a:pt x="526473" y="95984"/>
                </a:cubicBezTo>
                <a:cubicBezTo>
                  <a:pt x="583046" y="102911"/>
                  <a:pt x="693882" y="220675"/>
                  <a:pt x="755073" y="206820"/>
                </a:cubicBezTo>
                <a:cubicBezTo>
                  <a:pt x="816264" y="192965"/>
                  <a:pt x="815109" y="41720"/>
                  <a:pt x="893618" y="12856"/>
                </a:cubicBezTo>
                <a:cubicBezTo>
                  <a:pt x="972127" y="-16008"/>
                  <a:pt x="1139536" y="9392"/>
                  <a:pt x="1226127" y="33638"/>
                </a:cubicBezTo>
                <a:cubicBezTo>
                  <a:pt x="1312718" y="57883"/>
                  <a:pt x="1354282" y="137547"/>
                  <a:pt x="1413164" y="158329"/>
                </a:cubicBezTo>
                <a:cubicBezTo>
                  <a:pt x="1472046" y="179111"/>
                  <a:pt x="1528618" y="165256"/>
                  <a:pt x="1579418" y="158329"/>
                </a:cubicBezTo>
                <a:cubicBezTo>
                  <a:pt x="1630218" y="151402"/>
                  <a:pt x="1717964" y="116765"/>
                  <a:pt x="1717964" y="1167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680484" y="2571662"/>
            <a:ext cx="1825210" cy="4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00912" y="1491236"/>
            <a:ext cx="1" cy="118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817418" y="1576237"/>
            <a:ext cx="1645920" cy="837588"/>
          </a:xfrm>
          <a:custGeom>
            <a:avLst/>
            <a:gdLst>
              <a:gd name="connsiteX0" fmla="*/ 0 w 1717964"/>
              <a:gd name="connsiteY0" fmla="*/ 123693 h 207952"/>
              <a:gd name="connsiteX1" fmla="*/ 159327 w 1717964"/>
              <a:gd name="connsiteY1" fmla="*/ 33638 h 207952"/>
              <a:gd name="connsiteX2" fmla="*/ 284018 w 1717964"/>
              <a:gd name="connsiteY2" fmla="*/ 130620 h 207952"/>
              <a:gd name="connsiteX3" fmla="*/ 415637 w 1717964"/>
              <a:gd name="connsiteY3" fmla="*/ 165256 h 207952"/>
              <a:gd name="connsiteX4" fmla="*/ 526473 w 1717964"/>
              <a:gd name="connsiteY4" fmla="*/ 95984 h 207952"/>
              <a:gd name="connsiteX5" fmla="*/ 755073 w 1717964"/>
              <a:gd name="connsiteY5" fmla="*/ 206820 h 207952"/>
              <a:gd name="connsiteX6" fmla="*/ 893618 w 1717964"/>
              <a:gd name="connsiteY6" fmla="*/ 12856 h 207952"/>
              <a:gd name="connsiteX7" fmla="*/ 1226127 w 1717964"/>
              <a:gd name="connsiteY7" fmla="*/ 33638 h 207952"/>
              <a:gd name="connsiteX8" fmla="*/ 1413164 w 1717964"/>
              <a:gd name="connsiteY8" fmla="*/ 158329 h 207952"/>
              <a:gd name="connsiteX9" fmla="*/ 1579418 w 1717964"/>
              <a:gd name="connsiteY9" fmla="*/ 158329 h 207952"/>
              <a:gd name="connsiteX10" fmla="*/ 1717964 w 1717964"/>
              <a:gd name="connsiteY10" fmla="*/ 116765 h 207952"/>
              <a:gd name="connsiteX0" fmla="*/ 0 w 1717964"/>
              <a:gd name="connsiteY0" fmla="*/ 311761 h 311761"/>
              <a:gd name="connsiteX1" fmla="*/ 159327 w 1717964"/>
              <a:gd name="connsiteY1" fmla="*/ 33638 h 311761"/>
              <a:gd name="connsiteX2" fmla="*/ 284018 w 1717964"/>
              <a:gd name="connsiteY2" fmla="*/ 130620 h 311761"/>
              <a:gd name="connsiteX3" fmla="*/ 415637 w 1717964"/>
              <a:gd name="connsiteY3" fmla="*/ 165256 h 311761"/>
              <a:gd name="connsiteX4" fmla="*/ 526473 w 1717964"/>
              <a:gd name="connsiteY4" fmla="*/ 95984 h 311761"/>
              <a:gd name="connsiteX5" fmla="*/ 755073 w 1717964"/>
              <a:gd name="connsiteY5" fmla="*/ 206820 h 311761"/>
              <a:gd name="connsiteX6" fmla="*/ 893618 w 1717964"/>
              <a:gd name="connsiteY6" fmla="*/ 12856 h 311761"/>
              <a:gd name="connsiteX7" fmla="*/ 1226127 w 1717964"/>
              <a:gd name="connsiteY7" fmla="*/ 33638 h 311761"/>
              <a:gd name="connsiteX8" fmla="*/ 1413164 w 1717964"/>
              <a:gd name="connsiteY8" fmla="*/ 158329 h 311761"/>
              <a:gd name="connsiteX9" fmla="*/ 1579418 w 1717964"/>
              <a:gd name="connsiteY9" fmla="*/ 158329 h 311761"/>
              <a:gd name="connsiteX10" fmla="*/ 1717964 w 1717964"/>
              <a:gd name="connsiteY10" fmla="*/ 116765 h 311761"/>
              <a:gd name="connsiteX0" fmla="*/ 0 w 1717964"/>
              <a:gd name="connsiteY0" fmla="*/ 311761 h 311761"/>
              <a:gd name="connsiteX1" fmla="*/ 178783 w 1717964"/>
              <a:gd name="connsiteY1" fmla="*/ 195766 h 311761"/>
              <a:gd name="connsiteX2" fmla="*/ 284018 w 1717964"/>
              <a:gd name="connsiteY2" fmla="*/ 130620 h 311761"/>
              <a:gd name="connsiteX3" fmla="*/ 415637 w 1717964"/>
              <a:gd name="connsiteY3" fmla="*/ 165256 h 311761"/>
              <a:gd name="connsiteX4" fmla="*/ 526473 w 1717964"/>
              <a:gd name="connsiteY4" fmla="*/ 95984 h 311761"/>
              <a:gd name="connsiteX5" fmla="*/ 755073 w 1717964"/>
              <a:gd name="connsiteY5" fmla="*/ 206820 h 311761"/>
              <a:gd name="connsiteX6" fmla="*/ 893618 w 1717964"/>
              <a:gd name="connsiteY6" fmla="*/ 12856 h 311761"/>
              <a:gd name="connsiteX7" fmla="*/ 1226127 w 1717964"/>
              <a:gd name="connsiteY7" fmla="*/ 33638 h 311761"/>
              <a:gd name="connsiteX8" fmla="*/ 1413164 w 1717964"/>
              <a:gd name="connsiteY8" fmla="*/ 158329 h 311761"/>
              <a:gd name="connsiteX9" fmla="*/ 1579418 w 1717964"/>
              <a:gd name="connsiteY9" fmla="*/ 158329 h 311761"/>
              <a:gd name="connsiteX10" fmla="*/ 1717964 w 1717964"/>
              <a:gd name="connsiteY10" fmla="*/ 116765 h 311761"/>
              <a:gd name="connsiteX0" fmla="*/ 0 w 1717964"/>
              <a:gd name="connsiteY0" fmla="*/ 311761 h 467922"/>
              <a:gd name="connsiteX1" fmla="*/ 178783 w 1717964"/>
              <a:gd name="connsiteY1" fmla="*/ 195766 h 467922"/>
              <a:gd name="connsiteX2" fmla="*/ 394265 w 1717964"/>
              <a:gd name="connsiteY2" fmla="*/ 467846 h 467922"/>
              <a:gd name="connsiteX3" fmla="*/ 415637 w 1717964"/>
              <a:gd name="connsiteY3" fmla="*/ 165256 h 467922"/>
              <a:gd name="connsiteX4" fmla="*/ 526473 w 1717964"/>
              <a:gd name="connsiteY4" fmla="*/ 95984 h 467922"/>
              <a:gd name="connsiteX5" fmla="*/ 755073 w 1717964"/>
              <a:gd name="connsiteY5" fmla="*/ 206820 h 467922"/>
              <a:gd name="connsiteX6" fmla="*/ 893618 w 1717964"/>
              <a:gd name="connsiteY6" fmla="*/ 12856 h 467922"/>
              <a:gd name="connsiteX7" fmla="*/ 1226127 w 1717964"/>
              <a:gd name="connsiteY7" fmla="*/ 33638 h 467922"/>
              <a:gd name="connsiteX8" fmla="*/ 1413164 w 1717964"/>
              <a:gd name="connsiteY8" fmla="*/ 158329 h 467922"/>
              <a:gd name="connsiteX9" fmla="*/ 1579418 w 1717964"/>
              <a:gd name="connsiteY9" fmla="*/ 158329 h 467922"/>
              <a:gd name="connsiteX10" fmla="*/ 1717964 w 1717964"/>
              <a:gd name="connsiteY10" fmla="*/ 116765 h 467922"/>
              <a:gd name="connsiteX0" fmla="*/ 0 w 1717964"/>
              <a:gd name="connsiteY0" fmla="*/ 311761 h 476342"/>
              <a:gd name="connsiteX1" fmla="*/ 178783 w 1717964"/>
              <a:gd name="connsiteY1" fmla="*/ 195766 h 476342"/>
              <a:gd name="connsiteX2" fmla="*/ 394265 w 1717964"/>
              <a:gd name="connsiteY2" fmla="*/ 467846 h 476342"/>
              <a:gd name="connsiteX3" fmla="*/ 512914 w 1717964"/>
              <a:gd name="connsiteY3" fmla="*/ 379264 h 476342"/>
              <a:gd name="connsiteX4" fmla="*/ 526473 w 1717964"/>
              <a:gd name="connsiteY4" fmla="*/ 95984 h 476342"/>
              <a:gd name="connsiteX5" fmla="*/ 755073 w 1717964"/>
              <a:gd name="connsiteY5" fmla="*/ 206820 h 476342"/>
              <a:gd name="connsiteX6" fmla="*/ 893618 w 1717964"/>
              <a:gd name="connsiteY6" fmla="*/ 12856 h 476342"/>
              <a:gd name="connsiteX7" fmla="*/ 1226127 w 1717964"/>
              <a:gd name="connsiteY7" fmla="*/ 33638 h 476342"/>
              <a:gd name="connsiteX8" fmla="*/ 1413164 w 1717964"/>
              <a:gd name="connsiteY8" fmla="*/ 158329 h 476342"/>
              <a:gd name="connsiteX9" fmla="*/ 1579418 w 1717964"/>
              <a:gd name="connsiteY9" fmla="*/ 158329 h 476342"/>
              <a:gd name="connsiteX10" fmla="*/ 1717964 w 1717964"/>
              <a:gd name="connsiteY10" fmla="*/ 116765 h 476342"/>
              <a:gd name="connsiteX0" fmla="*/ 0 w 1717964"/>
              <a:gd name="connsiteY0" fmla="*/ 311761 h 474293"/>
              <a:gd name="connsiteX1" fmla="*/ 178783 w 1717964"/>
              <a:gd name="connsiteY1" fmla="*/ 195766 h 474293"/>
              <a:gd name="connsiteX2" fmla="*/ 394265 w 1717964"/>
              <a:gd name="connsiteY2" fmla="*/ 467846 h 474293"/>
              <a:gd name="connsiteX3" fmla="*/ 512914 w 1717964"/>
              <a:gd name="connsiteY3" fmla="*/ 379264 h 474293"/>
              <a:gd name="connsiteX4" fmla="*/ 630235 w 1717964"/>
              <a:gd name="connsiteY4" fmla="*/ 271082 h 474293"/>
              <a:gd name="connsiteX5" fmla="*/ 755073 w 1717964"/>
              <a:gd name="connsiteY5" fmla="*/ 206820 h 474293"/>
              <a:gd name="connsiteX6" fmla="*/ 893618 w 1717964"/>
              <a:gd name="connsiteY6" fmla="*/ 12856 h 474293"/>
              <a:gd name="connsiteX7" fmla="*/ 1226127 w 1717964"/>
              <a:gd name="connsiteY7" fmla="*/ 33638 h 474293"/>
              <a:gd name="connsiteX8" fmla="*/ 1413164 w 1717964"/>
              <a:gd name="connsiteY8" fmla="*/ 158329 h 474293"/>
              <a:gd name="connsiteX9" fmla="*/ 1579418 w 1717964"/>
              <a:gd name="connsiteY9" fmla="*/ 158329 h 474293"/>
              <a:gd name="connsiteX10" fmla="*/ 1717964 w 1717964"/>
              <a:gd name="connsiteY10" fmla="*/ 116765 h 474293"/>
              <a:gd name="connsiteX0" fmla="*/ 0 w 1717964"/>
              <a:gd name="connsiteY0" fmla="*/ 399808 h 562340"/>
              <a:gd name="connsiteX1" fmla="*/ 178783 w 1717964"/>
              <a:gd name="connsiteY1" fmla="*/ 283813 h 562340"/>
              <a:gd name="connsiteX2" fmla="*/ 394265 w 1717964"/>
              <a:gd name="connsiteY2" fmla="*/ 555893 h 562340"/>
              <a:gd name="connsiteX3" fmla="*/ 512914 w 1717964"/>
              <a:gd name="connsiteY3" fmla="*/ 467311 h 562340"/>
              <a:gd name="connsiteX4" fmla="*/ 630235 w 1717964"/>
              <a:gd name="connsiteY4" fmla="*/ 359129 h 562340"/>
              <a:gd name="connsiteX5" fmla="*/ 774528 w 1717964"/>
              <a:gd name="connsiteY5" fmla="*/ 9522 h 562340"/>
              <a:gd name="connsiteX6" fmla="*/ 893618 w 1717964"/>
              <a:gd name="connsiteY6" fmla="*/ 100903 h 562340"/>
              <a:gd name="connsiteX7" fmla="*/ 1226127 w 1717964"/>
              <a:gd name="connsiteY7" fmla="*/ 121685 h 562340"/>
              <a:gd name="connsiteX8" fmla="*/ 1413164 w 1717964"/>
              <a:gd name="connsiteY8" fmla="*/ 246376 h 562340"/>
              <a:gd name="connsiteX9" fmla="*/ 1579418 w 1717964"/>
              <a:gd name="connsiteY9" fmla="*/ 246376 h 562340"/>
              <a:gd name="connsiteX10" fmla="*/ 1717964 w 1717964"/>
              <a:gd name="connsiteY10" fmla="*/ 204812 h 562340"/>
              <a:gd name="connsiteX0" fmla="*/ 0 w 1717964"/>
              <a:gd name="connsiteY0" fmla="*/ 676278 h 838810"/>
              <a:gd name="connsiteX1" fmla="*/ 178783 w 1717964"/>
              <a:gd name="connsiteY1" fmla="*/ 560283 h 838810"/>
              <a:gd name="connsiteX2" fmla="*/ 394265 w 1717964"/>
              <a:gd name="connsiteY2" fmla="*/ 832363 h 838810"/>
              <a:gd name="connsiteX3" fmla="*/ 512914 w 1717964"/>
              <a:gd name="connsiteY3" fmla="*/ 743781 h 838810"/>
              <a:gd name="connsiteX4" fmla="*/ 630235 w 1717964"/>
              <a:gd name="connsiteY4" fmla="*/ 635599 h 838810"/>
              <a:gd name="connsiteX5" fmla="*/ 774528 w 1717964"/>
              <a:gd name="connsiteY5" fmla="*/ 285992 h 838810"/>
              <a:gd name="connsiteX6" fmla="*/ 990894 w 1717964"/>
              <a:gd name="connsiteY6" fmla="*/ 1237 h 838810"/>
              <a:gd name="connsiteX7" fmla="*/ 1226127 w 1717964"/>
              <a:gd name="connsiteY7" fmla="*/ 398155 h 838810"/>
              <a:gd name="connsiteX8" fmla="*/ 1413164 w 1717964"/>
              <a:gd name="connsiteY8" fmla="*/ 522846 h 838810"/>
              <a:gd name="connsiteX9" fmla="*/ 1579418 w 1717964"/>
              <a:gd name="connsiteY9" fmla="*/ 522846 h 838810"/>
              <a:gd name="connsiteX10" fmla="*/ 1717964 w 1717964"/>
              <a:gd name="connsiteY10" fmla="*/ 481282 h 838810"/>
              <a:gd name="connsiteX0" fmla="*/ 0 w 1717964"/>
              <a:gd name="connsiteY0" fmla="*/ 676278 h 834217"/>
              <a:gd name="connsiteX1" fmla="*/ 120418 w 1717964"/>
              <a:gd name="connsiteY1" fmla="*/ 793746 h 834217"/>
              <a:gd name="connsiteX2" fmla="*/ 394265 w 1717964"/>
              <a:gd name="connsiteY2" fmla="*/ 832363 h 834217"/>
              <a:gd name="connsiteX3" fmla="*/ 512914 w 1717964"/>
              <a:gd name="connsiteY3" fmla="*/ 743781 h 834217"/>
              <a:gd name="connsiteX4" fmla="*/ 630235 w 1717964"/>
              <a:gd name="connsiteY4" fmla="*/ 635599 h 834217"/>
              <a:gd name="connsiteX5" fmla="*/ 774528 w 1717964"/>
              <a:gd name="connsiteY5" fmla="*/ 285992 h 834217"/>
              <a:gd name="connsiteX6" fmla="*/ 990894 w 1717964"/>
              <a:gd name="connsiteY6" fmla="*/ 1237 h 834217"/>
              <a:gd name="connsiteX7" fmla="*/ 1226127 w 1717964"/>
              <a:gd name="connsiteY7" fmla="*/ 398155 h 834217"/>
              <a:gd name="connsiteX8" fmla="*/ 1413164 w 1717964"/>
              <a:gd name="connsiteY8" fmla="*/ 522846 h 834217"/>
              <a:gd name="connsiteX9" fmla="*/ 1579418 w 1717964"/>
              <a:gd name="connsiteY9" fmla="*/ 522846 h 834217"/>
              <a:gd name="connsiteX10" fmla="*/ 1717964 w 1717964"/>
              <a:gd name="connsiteY10" fmla="*/ 481282 h 834217"/>
              <a:gd name="connsiteX0" fmla="*/ 0 w 1717964"/>
              <a:gd name="connsiteY0" fmla="*/ 680412 h 838351"/>
              <a:gd name="connsiteX1" fmla="*/ 120418 w 1717964"/>
              <a:gd name="connsiteY1" fmla="*/ 797880 h 838351"/>
              <a:gd name="connsiteX2" fmla="*/ 394265 w 1717964"/>
              <a:gd name="connsiteY2" fmla="*/ 836497 h 838351"/>
              <a:gd name="connsiteX3" fmla="*/ 512914 w 1717964"/>
              <a:gd name="connsiteY3" fmla="*/ 747915 h 838351"/>
              <a:gd name="connsiteX4" fmla="*/ 630235 w 1717964"/>
              <a:gd name="connsiteY4" fmla="*/ 639733 h 838351"/>
              <a:gd name="connsiteX5" fmla="*/ 774528 w 1717964"/>
              <a:gd name="connsiteY5" fmla="*/ 290126 h 838351"/>
              <a:gd name="connsiteX6" fmla="*/ 990894 w 1717964"/>
              <a:gd name="connsiteY6" fmla="*/ 5371 h 838351"/>
              <a:gd name="connsiteX7" fmla="*/ 1232612 w 1717964"/>
              <a:gd name="connsiteY7" fmla="*/ 136399 h 838351"/>
              <a:gd name="connsiteX8" fmla="*/ 1413164 w 1717964"/>
              <a:gd name="connsiteY8" fmla="*/ 526980 h 838351"/>
              <a:gd name="connsiteX9" fmla="*/ 1579418 w 1717964"/>
              <a:gd name="connsiteY9" fmla="*/ 526980 h 838351"/>
              <a:gd name="connsiteX10" fmla="*/ 1717964 w 1717964"/>
              <a:gd name="connsiteY10" fmla="*/ 485416 h 838351"/>
              <a:gd name="connsiteX0" fmla="*/ 0 w 1717964"/>
              <a:gd name="connsiteY0" fmla="*/ 679233 h 837172"/>
              <a:gd name="connsiteX1" fmla="*/ 120418 w 1717964"/>
              <a:gd name="connsiteY1" fmla="*/ 796701 h 837172"/>
              <a:gd name="connsiteX2" fmla="*/ 394265 w 1717964"/>
              <a:gd name="connsiteY2" fmla="*/ 835318 h 837172"/>
              <a:gd name="connsiteX3" fmla="*/ 512914 w 1717964"/>
              <a:gd name="connsiteY3" fmla="*/ 746736 h 837172"/>
              <a:gd name="connsiteX4" fmla="*/ 630235 w 1717964"/>
              <a:gd name="connsiteY4" fmla="*/ 638554 h 837172"/>
              <a:gd name="connsiteX5" fmla="*/ 774528 w 1717964"/>
              <a:gd name="connsiteY5" fmla="*/ 288947 h 837172"/>
              <a:gd name="connsiteX6" fmla="*/ 990894 w 1717964"/>
              <a:gd name="connsiteY6" fmla="*/ 4192 h 837172"/>
              <a:gd name="connsiteX7" fmla="*/ 1232612 w 1717964"/>
              <a:gd name="connsiteY7" fmla="*/ 135220 h 837172"/>
              <a:gd name="connsiteX8" fmla="*/ 1367769 w 1717964"/>
              <a:gd name="connsiteY8" fmla="*/ 357188 h 837172"/>
              <a:gd name="connsiteX9" fmla="*/ 1579418 w 1717964"/>
              <a:gd name="connsiteY9" fmla="*/ 525801 h 837172"/>
              <a:gd name="connsiteX10" fmla="*/ 1717964 w 1717964"/>
              <a:gd name="connsiteY10" fmla="*/ 484237 h 837172"/>
              <a:gd name="connsiteX0" fmla="*/ 0 w 1717964"/>
              <a:gd name="connsiteY0" fmla="*/ 679233 h 837172"/>
              <a:gd name="connsiteX1" fmla="*/ 120418 w 1717964"/>
              <a:gd name="connsiteY1" fmla="*/ 796701 h 837172"/>
              <a:gd name="connsiteX2" fmla="*/ 394265 w 1717964"/>
              <a:gd name="connsiteY2" fmla="*/ 835318 h 837172"/>
              <a:gd name="connsiteX3" fmla="*/ 512914 w 1717964"/>
              <a:gd name="connsiteY3" fmla="*/ 746736 h 837172"/>
              <a:gd name="connsiteX4" fmla="*/ 630235 w 1717964"/>
              <a:gd name="connsiteY4" fmla="*/ 638554 h 837172"/>
              <a:gd name="connsiteX5" fmla="*/ 774528 w 1717964"/>
              <a:gd name="connsiteY5" fmla="*/ 288947 h 837172"/>
              <a:gd name="connsiteX6" fmla="*/ 990894 w 1717964"/>
              <a:gd name="connsiteY6" fmla="*/ 4192 h 837172"/>
              <a:gd name="connsiteX7" fmla="*/ 1232612 w 1717964"/>
              <a:gd name="connsiteY7" fmla="*/ 135220 h 837172"/>
              <a:gd name="connsiteX8" fmla="*/ 1367769 w 1717964"/>
              <a:gd name="connsiteY8" fmla="*/ 357188 h 837172"/>
              <a:gd name="connsiteX9" fmla="*/ 1579418 w 1717964"/>
              <a:gd name="connsiteY9" fmla="*/ 143180 h 837172"/>
              <a:gd name="connsiteX10" fmla="*/ 1717964 w 1717964"/>
              <a:gd name="connsiteY10" fmla="*/ 484237 h 837172"/>
              <a:gd name="connsiteX0" fmla="*/ 0 w 1717964"/>
              <a:gd name="connsiteY0" fmla="*/ 678779 h 836718"/>
              <a:gd name="connsiteX1" fmla="*/ 120418 w 1717964"/>
              <a:gd name="connsiteY1" fmla="*/ 796247 h 836718"/>
              <a:gd name="connsiteX2" fmla="*/ 394265 w 1717964"/>
              <a:gd name="connsiteY2" fmla="*/ 834864 h 836718"/>
              <a:gd name="connsiteX3" fmla="*/ 512914 w 1717964"/>
              <a:gd name="connsiteY3" fmla="*/ 746282 h 836718"/>
              <a:gd name="connsiteX4" fmla="*/ 630235 w 1717964"/>
              <a:gd name="connsiteY4" fmla="*/ 638100 h 836718"/>
              <a:gd name="connsiteX5" fmla="*/ 774528 w 1717964"/>
              <a:gd name="connsiteY5" fmla="*/ 288493 h 836718"/>
              <a:gd name="connsiteX6" fmla="*/ 990894 w 1717964"/>
              <a:gd name="connsiteY6" fmla="*/ 3738 h 836718"/>
              <a:gd name="connsiteX7" fmla="*/ 1232612 w 1717964"/>
              <a:gd name="connsiteY7" fmla="*/ 134766 h 836718"/>
              <a:gd name="connsiteX8" fmla="*/ 1374255 w 1717964"/>
              <a:gd name="connsiteY8" fmla="*/ 265943 h 836718"/>
              <a:gd name="connsiteX9" fmla="*/ 1579418 w 1717964"/>
              <a:gd name="connsiteY9" fmla="*/ 142726 h 836718"/>
              <a:gd name="connsiteX10" fmla="*/ 1717964 w 1717964"/>
              <a:gd name="connsiteY10" fmla="*/ 483783 h 836718"/>
              <a:gd name="connsiteX0" fmla="*/ 0 w 1737420"/>
              <a:gd name="connsiteY0" fmla="*/ 678779 h 836718"/>
              <a:gd name="connsiteX1" fmla="*/ 120418 w 1737420"/>
              <a:gd name="connsiteY1" fmla="*/ 796247 h 836718"/>
              <a:gd name="connsiteX2" fmla="*/ 394265 w 1737420"/>
              <a:gd name="connsiteY2" fmla="*/ 834864 h 836718"/>
              <a:gd name="connsiteX3" fmla="*/ 512914 w 1737420"/>
              <a:gd name="connsiteY3" fmla="*/ 746282 h 836718"/>
              <a:gd name="connsiteX4" fmla="*/ 630235 w 1737420"/>
              <a:gd name="connsiteY4" fmla="*/ 638100 h 836718"/>
              <a:gd name="connsiteX5" fmla="*/ 774528 w 1737420"/>
              <a:gd name="connsiteY5" fmla="*/ 288493 h 836718"/>
              <a:gd name="connsiteX6" fmla="*/ 990894 w 1737420"/>
              <a:gd name="connsiteY6" fmla="*/ 3738 h 836718"/>
              <a:gd name="connsiteX7" fmla="*/ 1232612 w 1737420"/>
              <a:gd name="connsiteY7" fmla="*/ 134766 h 836718"/>
              <a:gd name="connsiteX8" fmla="*/ 1374255 w 1737420"/>
              <a:gd name="connsiteY8" fmla="*/ 265943 h 836718"/>
              <a:gd name="connsiteX9" fmla="*/ 1579418 w 1737420"/>
              <a:gd name="connsiteY9" fmla="*/ 142726 h 836718"/>
              <a:gd name="connsiteX10" fmla="*/ 1737420 w 1737420"/>
              <a:gd name="connsiteY10" fmla="*/ 42796 h 836718"/>
              <a:gd name="connsiteX0" fmla="*/ 0 w 1737420"/>
              <a:gd name="connsiteY0" fmla="*/ 679759 h 837698"/>
              <a:gd name="connsiteX1" fmla="*/ 120418 w 1737420"/>
              <a:gd name="connsiteY1" fmla="*/ 797227 h 837698"/>
              <a:gd name="connsiteX2" fmla="*/ 394265 w 1737420"/>
              <a:gd name="connsiteY2" fmla="*/ 835844 h 837698"/>
              <a:gd name="connsiteX3" fmla="*/ 512914 w 1737420"/>
              <a:gd name="connsiteY3" fmla="*/ 747262 h 837698"/>
              <a:gd name="connsiteX4" fmla="*/ 630235 w 1737420"/>
              <a:gd name="connsiteY4" fmla="*/ 639080 h 837698"/>
              <a:gd name="connsiteX5" fmla="*/ 774528 w 1737420"/>
              <a:gd name="connsiteY5" fmla="*/ 289473 h 837698"/>
              <a:gd name="connsiteX6" fmla="*/ 990894 w 1737420"/>
              <a:gd name="connsiteY6" fmla="*/ 4718 h 837698"/>
              <a:gd name="connsiteX7" fmla="*/ 1167761 w 1737420"/>
              <a:gd name="connsiteY7" fmla="*/ 122775 h 837698"/>
              <a:gd name="connsiteX8" fmla="*/ 1374255 w 1737420"/>
              <a:gd name="connsiteY8" fmla="*/ 266923 h 837698"/>
              <a:gd name="connsiteX9" fmla="*/ 1579418 w 1737420"/>
              <a:gd name="connsiteY9" fmla="*/ 143706 h 837698"/>
              <a:gd name="connsiteX10" fmla="*/ 1737420 w 1737420"/>
              <a:gd name="connsiteY10" fmla="*/ 43776 h 837698"/>
              <a:gd name="connsiteX0" fmla="*/ 0 w 1737420"/>
              <a:gd name="connsiteY0" fmla="*/ 678862 h 836801"/>
              <a:gd name="connsiteX1" fmla="*/ 120418 w 1737420"/>
              <a:gd name="connsiteY1" fmla="*/ 796330 h 836801"/>
              <a:gd name="connsiteX2" fmla="*/ 394265 w 1737420"/>
              <a:gd name="connsiteY2" fmla="*/ 834947 h 836801"/>
              <a:gd name="connsiteX3" fmla="*/ 512914 w 1737420"/>
              <a:gd name="connsiteY3" fmla="*/ 746365 h 836801"/>
              <a:gd name="connsiteX4" fmla="*/ 630235 w 1737420"/>
              <a:gd name="connsiteY4" fmla="*/ 638183 h 836801"/>
              <a:gd name="connsiteX5" fmla="*/ 774528 w 1737420"/>
              <a:gd name="connsiteY5" fmla="*/ 288576 h 836801"/>
              <a:gd name="connsiteX6" fmla="*/ 990894 w 1737420"/>
              <a:gd name="connsiteY6" fmla="*/ 3821 h 836801"/>
              <a:gd name="connsiteX7" fmla="*/ 1167761 w 1737420"/>
              <a:gd name="connsiteY7" fmla="*/ 121878 h 836801"/>
              <a:gd name="connsiteX8" fmla="*/ 1380740 w 1737420"/>
              <a:gd name="connsiteY8" fmla="*/ 84443 h 836801"/>
              <a:gd name="connsiteX9" fmla="*/ 1579418 w 1737420"/>
              <a:gd name="connsiteY9" fmla="*/ 142809 h 836801"/>
              <a:gd name="connsiteX10" fmla="*/ 1737420 w 1737420"/>
              <a:gd name="connsiteY10" fmla="*/ 42879 h 836801"/>
              <a:gd name="connsiteX0" fmla="*/ 0 w 1737420"/>
              <a:gd name="connsiteY0" fmla="*/ 678862 h 836801"/>
              <a:gd name="connsiteX1" fmla="*/ 120418 w 1737420"/>
              <a:gd name="connsiteY1" fmla="*/ 796330 h 836801"/>
              <a:gd name="connsiteX2" fmla="*/ 394265 w 1737420"/>
              <a:gd name="connsiteY2" fmla="*/ 834947 h 836801"/>
              <a:gd name="connsiteX3" fmla="*/ 512914 w 1737420"/>
              <a:gd name="connsiteY3" fmla="*/ 746365 h 836801"/>
              <a:gd name="connsiteX4" fmla="*/ 682116 w 1737420"/>
              <a:gd name="connsiteY4" fmla="*/ 741945 h 836801"/>
              <a:gd name="connsiteX5" fmla="*/ 774528 w 1737420"/>
              <a:gd name="connsiteY5" fmla="*/ 288576 h 836801"/>
              <a:gd name="connsiteX6" fmla="*/ 990894 w 1737420"/>
              <a:gd name="connsiteY6" fmla="*/ 3821 h 836801"/>
              <a:gd name="connsiteX7" fmla="*/ 1167761 w 1737420"/>
              <a:gd name="connsiteY7" fmla="*/ 121878 h 836801"/>
              <a:gd name="connsiteX8" fmla="*/ 1380740 w 1737420"/>
              <a:gd name="connsiteY8" fmla="*/ 84443 h 836801"/>
              <a:gd name="connsiteX9" fmla="*/ 1579418 w 1737420"/>
              <a:gd name="connsiteY9" fmla="*/ 142809 h 836801"/>
              <a:gd name="connsiteX10" fmla="*/ 1737420 w 1737420"/>
              <a:gd name="connsiteY10" fmla="*/ 42879 h 836801"/>
              <a:gd name="connsiteX0" fmla="*/ 0 w 1737420"/>
              <a:gd name="connsiteY0" fmla="*/ 678862 h 836801"/>
              <a:gd name="connsiteX1" fmla="*/ 120418 w 1737420"/>
              <a:gd name="connsiteY1" fmla="*/ 796330 h 836801"/>
              <a:gd name="connsiteX2" fmla="*/ 355354 w 1737420"/>
              <a:gd name="connsiteY2" fmla="*/ 834947 h 836801"/>
              <a:gd name="connsiteX3" fmla="*/ 512914 w 1737420"/>
              <a:gd name="connsiteY3" fmla="*/ 746365 h 836801"/>
              <a:gd name="connsiteX4" fmla="*/ 682116 w 1737420"/>
              <a:gd name="connsiteY4" fmla="*/ 741945 h 836801"/>
              <a:gd name="connsiteX5" fmla="*/ 774528 w 1737420"/>
              <a:gd name="connsiteY5" fmla="*/ 288576 h 836801"/>
              <a:gd name="connsiteX6" fmla="*/ 990894 w 1737420"/>
              <a:gd name="connsiteY6" fmla="*/ 3821 h 836801"/>
              <a:gd name="connsiteX7" fmla="*/ 1167761 w 1737420"/>
              <a:gd name="connsiteY7" fmla="*/ 121878 h 836801"/>
              <a:gd name="connsiteX8" fmla="*/ 1380740 w 1737420"/>
              <a:gd name="connsiteY8" fmla="*/ 84443 h 836801"/>
              <a:gd name="connsiteX9" fmla="*/ 1579418 w 1737420"/>
              <a:gd name="connsiteY9" fmla="*/ 142809 h 836801"/>
              <a:gd name="connsiteX10" fmla="*/ 1737420 w 1737420"/>
              <a:gd name="connsiteY10" fmla="*/ 42879 h 836801"/>
              <a:gd name="connsiteX0" fmla="*/ 0 w 1737420"/>
              <a:gd name="connsiteY0" fmla="*/ 678862 h 835418"/>
              <a:gd name="connsiteX1" fmla="*/ 133388 w 1737420"/>
              <a:gd name="connsiteY1" fmla="*/ 776875 h 835418"/>
              <a:gd name="connsiteX2" fmla="*/ 355354 w 1737420"/>
              <a:gd name="connsiteY2" fmla="*/ 834947 h 835418"/>
              <a:gd name="connsiteX3" fmla="*/ 512914 w 1737420"/>
              <a:gd name="connsiteY3" fmla="*/ 746365 h 835418"/>
              <a:gd name="connsiteX4" fmla="*/ 682116 w 1737420"/>
              <a:gd name="connsiteY4" fmla="*/ 741945 h 835418"/>
              <a:gd name="connsiteX5" fmla="*/ 774528 w 1737420"/>
              <a:gd name="connsiteY5" fmla="*/ 288576 h 835418"/>
              <a:gd name="connsiteX6" fmla="*/ 990894 w 1737420"/>
              <a:gd name="connsiteY6" fmla="*/ 3821 h 835418"/>
              <a:gd name="connsiteX7" fmla="*/ 1167761 w 1737420"/>
              <a:gd name="connsiteY7" fmla="*/ 121878 h 835418"/>
              <a:gd name="connsiteX8" fmla="*/ 1380740 w 1737420"/>
              <a:gd name="connsiteY8" fmla="*/ 84443 h 835418"/>
              <a:gd name="connsiteX9" fmla="*/ 1579418 w 1737420"/>
              <a:gd name="connsiteY9" fmla="*/ 142809 h 835418"/>
              <a:gd name="connsiteX10" fmla="*/ 1737420 w 1737420"/>
              <a:gd name="connsiteY10" fmla="*/ 42879 h 835418"/>
              <a:gd name="connsiteX0" fmla="*/ 0 w 1737420"/>
              <a:gd name="connsiteY0" fmla="*/ 681032 h 837588"/>
              <a:gd name="connsiteX1" fmla="*/ 133388 w 1737420"/>
              <a:gd name="connsiteY1" fmla="*/ 779045 h 837588"/>
              <a:gd name="connsiteX2" fmla="*/ 355354 w 1737420"/>
              <a:gd name="connsiteY2" fmla="*/ 837117 h 837588"/>
              <a:gd name="connsiteX3" fmla="*/ 512914 w 1737420"/>
              <a:gd name="connsiteY3" fmla="*/ 748535 h 837588"/>
              <a:gd name="connsiteX4" fmla="*/ 682116 w 1737420"/>
              <a:gd name="connsiteY4" fmla="*/ 744115 h 837588"/>
              <a:gd name="connsiteX5" fmla="*/ 878290 w 1737420"/>
              <a:gd name="connsiteY5" fmla="*/ 342627 h 837588"/>
              <a:gd name="connsiteX6" fmla="*/ 990894 w 1737420"/>
              <a:gd name="connsiteY6" fmla="*/ 5991 h 837588"/>
              <a:gd name="connsiteX7" fmla="*/ 1167761 w 1737420"/>
              <a:gd name="connsiteY7" fmla="*/ 124048 h 837588"/>
              <a:gd name="connsiteX8" fmla="*/ 1380740 w 1737420"/>
              <a:gd name="connsiteY8" fmla="*/ 86613 h 837588"/>
              <a:gd name="connsiteX9" fmla="*/ 1579418 w 1737420"/>
              <a:gd name="connsiteY9" fmla="*/ 144979 h 837588"/>
              <a:gd name="connsiteX10" fmla="*/ 1737420 w 1737420"/>
              <a:gd name="connsiteY10" fmla="*/ 45049 h 83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7420" h="837588">
                <a:moveTo>
                  <a:pt x="0" y="681032"/>
                </a:moveTo>
                <a:cubicBezTo>
                  <a:pt x="55995" y="635427"/>
                  <a:pt x="74163" y="753031"/>
                  <a:pt x="133388" y="779045"/>
                </a:cubicBezTo>
                <a:cubicBezTo>
                  <a:pt x="192613" y="805059"/>
                  <a:pt x="292100" y="842202"/>
                  <a:pt x="355354" y="837117"/>
                </a:cubicBezTo>
                <a:cubicBezTo>
                  <a:pt x="418608" y="832032"/>
                  <a:pt x="458454" y="764035"/>
                  <a:pt x="512914" y="748535"/>
                </a:cubicBezTo>
                <a:cubicBezTo>
                  <a:pt x="567374" y="733035"/>
                  <a:pt x="621220" y="811766"/>
                  <a:pt x="682116" y="744115"/>
                </a:cubicBezTo>
                <a:cubicBezTo>
                  <a:pt x="743012" y="676464"/>
                  <a:pt x="826827" y="465648"/>
                  <a:pt x="878290" y="342627"/>
                </a:cubicBezTo>
                <a:cubicBezTo>
                  <a:pt x="929753" y="219606"/>
                  <a:pt x="942649" y="42421"/>
                  <a:pt x="990894" y="5991"/>
                </a:cubicBezTo>
                <a:cubicBezTo>
                  <a:pt x="1039139" y="-30439"/>
                  <a:pt x="1102787" y="110611"/>
                  <a:pt x="1167761" y="124048"/>
                </a:cubicBezTo>
                <a:cubicBezTo>
                  <a:pt x="1232735" y="137485"/>
                  <a:pt x="1312131" y="83125"/>
                  <a:pt x="1380740" y="86613"/>
                </a:cubicBezTo>
                <a:cubicBezTo>
                  <a:pt x="1449349" y="90101"/>
                  <a:pt x="1519972" y="151906"/>
                  <a:pt x="1579418" y="144979"/>
                </a:cubicBezTo>
                <a:cubicBezTo>
                  <a:pt x="1638864" y="138052"/>
                  <a:pt x="1737420" y="45049"/>
                  <a:pt x="1737420" y="45049"/>
                </a:cubicBezTo>
              </a:path>
            </a:pathLst>
          </a:custGeom>
          <a:noFill/>
          <a:ln>
            <a:gradFill flip="none" rotWithShape="1">
              <a:gsLst>
                <a:gs pos="0">
                  <a:srgbClr val="FF0000"/>
                </a:gs>
                <a:gs pos="50000">
                  <a:schemeClr val="bg2"/>
                </a:gs>
                <a:gs pos="35000">
                  <a:srgbClr val="FF0000"/>
                </a:gs>
                <a:gs pos="65000">
                  <a:srgbClr val="FF000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00912" y="1998601"/>
            <a:ext cx="1645920" cy="6485"/>
          </a:xfrm>
          <a:prstGeom prst="line">
            <a:avLst/>
          </a:prstGeom>
          <a:ln w="254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95997" y="1843551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desired</a:t>
            </a:r>
            <a:br>
              <a:rPr lang="en-US" smtClean="0"/>
            </a:br>
            <a:r>
              <a:rPr lang="en-US" smtClean="0"/>
              <a:t>load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8702" y="1109878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Forecasted grid load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688702" y="2858741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Forecasted microgrid load</a:t>
            </a:r>
            <a:endParaRPr lang="en-US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618944" y="1636640"/>
            <a:ext cx="1916362" cy="2352549"/>
            <a:chOff x="3618944" y="1636640"/>
            <a:chExt cx="1916362" cy="235254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618944" y="3882617"/>
              <a:ext cx="1825210" cy="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3739373" y="2273541"/>
              <a:ext cx="6192" cy="1715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45429" y="2610556"/>
              <a:ext cx="5486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842709" y="3560134"/>
              <a:ext cx="54864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294069" y="2819356"/>
              <a:ext cx="2743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568389" y="3333320"/>
              <a:ext cx="2743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4844037" y="3332807"/>
              <a:ext cx="1847" cy="219456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293639" y="2612872"/>
              <a:ext cx="1847" cy="20116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566542" y="2815503"/>
              <a:ext cx="1847" cy="512064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627411" y="1636640"/>
              <a:ext cx="19078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Control signal</a:t>
              </a:r>
            </a:p>
            <a:p>
              <a:r>
                <a:rPr lang="en-US" sz="1600" dirty="0" smtClean="0"/>
                <a:t>(for microgrid load)</a:t>
              </a:r>
              <a:endParaRPr lang="en-US" sz="16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56192" y="1888562"/>
            <a:ext cx="2697609" cy="2096313"/>
            <a:chOff x="6156192" y="1888562"/>
            <a:chExt cx="2697609" cy="2096313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6156192" y="3878303"/>
              <a:ext cx="1825210" cy="4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6276621" y="2269227"/>
              <a:ext cx="6192" cy="1715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156192" y="188856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/>
                <a:t>Price policy</a:t>
              </a:r>
              <a:endParaRPr lang="en-US" sz="1600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H="1">
              <a:off x="7385832" y="2518950"/>
              <a:ext cx="548640" cy="0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6288552" y="3183143"/>
              <a:ext cx="548640" cy="0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7111512" y="2669510"/>
              <a:ext cx="274320" cy="0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837192" y="2956329"/>
              <a:ext cx="274320" cy="0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6834017" y="2955816"/>
              <a:ext cx="1847" cy="219456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7384415" y="2521266"/>
              <a:ext cx="1847" cy="13716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7111512" y="2665657"/>
              <a:ext cx="1847" cy="27432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7381363" y="2863197"/>
              <a:ext cx="548640" cy="0"/>
            </a:xfrm>
            <a:prstGeom prst="line">
              <a:avLst/>
            </a:prstGeom>
            <a:ln w="25400">
              <a:solidFill>
                <a:srgbClr val="397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284083" y="3527390"/>
              <a:ext cx="548640" cy="0"/>
            </a:xfrm>
            <a:prstGeom prst="line">
              <a:avLst/>
            </a:prstGeom>
            <a:ln w="25400">
              <a:solidFill>
                <a:srgbClr val="397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7107043" y="3127261"/>
              <a:ext cx="274320" cy="0"/>
            </a:xfrm>
            <a:prstGeom prst="line">
              <a:avLst/>
            </a:prstGeom>
            <a:ln w="25400">
              <a:solidFill>
                <a:srgbClr val="397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832723" y="3344718"/>
              <a:ext cx="274320" cy="0"/>
            </a:xfrm>
            <a:prstGeom prst="line">
              <a:avLst/>
            </a:prstGeom>
            <a:ln w="25400">
              <a:solidFill>
                <a:srgbClr val="397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6829548" y="3344205"/>
              <a:ext cx="1847" cy="182880"/>
            </a:xfrm>
            <a:prstGeom prst="line">
              <a:avLst/>
            </a:prstGeom>
            <a:ln w="12700">
              <a:solidFill>
                <a:srgbClr val="397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 flipV="1">
              <a:off x="7379946" y="2865513"/>
              <a:ext cx="1847" cy="256032"/>
            </a:xfrm>
            <a:prstGeom prst="line">
              <a:avLst/>
            </a:prstGeom>
            <a:ln w="12700">
              <a:solidFill>
                <a:srgbClr val="397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7107043" y="3128432"/>
              <a:ext cx="1847" cy="210312"/>
            </a:xfrm>
            <a:prstGeom prst="line">
              <a:avLst/>
            </a:prstGeom>
            <a:ln w="12700">
              <a:solidFill>
                <a:srgbClr val="397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96351" y="1959805"/>
              <a:ext cx="1457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DSO price</a:t>
              </a:r>
            </a:p>
            <a:p>
              <a:r>
                <a:rPr lang="en-US" dirty="0" smtClean="0"/>
                <a:t>for consumption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397937" y="2901091"/>
              <a:ext cx="12779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DSO price</a:t>
              </a:r>
            </a:p>
            <a:p>
              <a:r>
                <a:rPr lang="en-US" dirty="0" smtClean="0"/>
                <a:t>for production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282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77" y="1834814"/>
            <a:ext cx="6610494" cy="2321242"/>
          </a:xfrm>
          <a:prstGeom prst="rect">
            <a:avLst/>
          </a:prstGeom>
        </p:spPr>
      </p:pic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Energy Trading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-1" y="917137"/>
            <a:ext cx="9144001" cy="962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0188" marR="0" lvl="0" indent="-2301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1C58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Time is divided into fixed-length intervals based on how often the DSO control signal may change</a:t>
            </a:r>
          </a:p>
          <a:p>
            <a:pPr marL="460375" marR="0" lvl="1" indent="-227013" algn="l" rtl="0">
              <a:lnSpc>
                <a:spcPct val="80000"/>
              </a:lnSpc>
              <a:spcBef>
                <a:spcPts val="392"/>
              </a:spcBef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default </a:t>
            </a: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length in </a:t>
            </a: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our implementation is </a:t>
            </a: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4 sec (can be changed for each deployment)</a:t>
            </a:r>
            <a:endParaRPr lang="en-US" sz="196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Shape 321"/>
          <p:cNvGrpSpPr/>
          <p:nvPr/>
        </p:nvGrpSpPr>
        <p:grpSpPr>
          <a:xfrm>
            <a:off x="457200" y="4087931"/>
            <a:ext cx="8229200" cy="1685310"/>
            <a:chOff x="0" y="25"/>
            <a:chExt cx="8229200" cy="1685310"/>
          </a:xfrm>
        </p:grpSpPr>
        <p:sp>
          <p:nvSpPr>
            <p:cNvPr id="322" name="Shape 322"/>
            <p:cNvSpPr/>
            <p:nvPr/>
          </p:nvSpPr>
          <p:spPr>
            <a:xfrm rot="5400000">
              <a:off x="4508994" y="-2969411"/>
              <a:ext cx="680247" cy="676016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1469038" y="103752"/>
              <a:ext cx="6726955" cy="613833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prosumer buys/sells energy 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from/to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prosumer or the 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DSO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buy/sell </a:t>
              </a:r>
              <a:r>
                <a:rPr lang="en-US" sz="18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advance</a:t>
              </a:r>
              <a:r>
                <a:rPr lang="en-US" sz="1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DSO may set rules and regulations on timing</a:t>
              </a:r>
              <a:endPara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25"/>
              <a:ext cx="1468638" cy="8212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40092" y="40117"/>
              <a:ext cx="1388453" cy="741101"/>
            </a:xfrm>
            <a:prstGeom prst="rect">
              <a:avLst/>
            </a:prstGeom>
            <a:noFill/>
            <a:ln>
              <a:noFill/>
            </a:ln>
          </p:spPr>
          <p:txBody>
            <a:bodyPr lIns="72375" tIns="36175" rIns="72375" bIns="36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Financial Transaction</a:t>
              </a:r>
            </a:p>
          </p:txBody>
        </p:sp>
        <p:sp>
          <p:nvSpPr>
            <p:cNvPr id="326" name="Shape 326"/>
            <p:cNvSpPr/>
            <p:nvPr/>
          </p:nvSpPr>
          <p:spPr>
            <a:xfrm rot="5400000">
              <a:off x="4516521" y="-2102631"/>
              <a:ext cx="665123" cy="675297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1472592" y="973765"/>
              <a:ext cx="6720510" cy="600184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tamper-proof smart meter of the prosumer records actual energy production or consumption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0" y="862375"/>
              <a:ext cx="1472193" cy="82296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40173" y="902550"/>
              <a:ext cx="1391845" cy="742613"/>
            </a:xfrm>
            <a:prstGeom prst="rect">
              <a:avLst/>
            </a:prstGeom>
            <a:noFill/>
            <a:ln>
              <a:noFill/>
            </a:ln>
          </p:spPr>
          <p:txBody>
            <a:bodyPr lIns="72375" tIns="36175" rIns="72375" bIns="36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Energy Transaction</a:t>
              </a:r>
            </a:p>
          </p:txBody>
        </p:sp>
      </p:grpSp>
      <p:sp>
        <p:nvSpPr>
          <p:cNvPr id="14" name="Shape 311"/>
          <p:cNvSpPr/>
          <p:nvPr/>
        </p:nvSpPr>
        <p:spPr>
          <a:xfrm>
            <a:off x="355600" y="4944291"/>
            <a:ext cx="8420099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312"/>
          <p:cNvSpPr/>
          <p:nvPr/>
        </p:nvSpPr>
        <p:spPr>
          <a:xfrm>
            <a:off x="4826000" y="1959424"/>
            <a:ext cx="2146300" cy="15457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312"/>
          <p:cNvSpPr/>
          <p:nvPr/>
        </p:nvSpPr>
        <p:spPr>
          <a:xfrm>
            <a:off x="4826000" y="1996773"/>
            <a:ext cx="373017" cy="15457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4266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780" y="1009565"/>
            <a:ext cx="840802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 Towards distributed energy networks</a:t>
            </a:r>
          </a:p>
          <a:p>
            <a:pPr marL="403225" indent="-200025"/>
            <a:r>
              <a:rPr lang="en-US" sz="2800" dirty="0" smtClean="0">
                <a:solidFill>
                  <a:schemeClr val="tx1"/>
                </a:solidFill>
              </a:rPr>
              <a:t>What computation platforms &amp; services are required to realize these systems?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Middleware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dirty="0" smtClean="0">
                <a:solidFill>
                  <a:schemeClr val="tx1"/>
                </a:solidFill>
              </a:rPr>
              <a:t>ecentralized 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omputing </a:t>
            </a:r>
          </a:p>
          <a:p>
            <a:pPr marL="860425" lvl="1" indent="-225425"/>
            <a:r>
              <a:rPr lang="en-US" sz="2400" dirty="0">
                <a:solidFill>
                  <a:schemeClr val="tx1"/>
                </a:solidFill>
              </a:rPr>
              <a:t>Can it manage both physical &amp; financial transactions?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254000"/>
            <a:r>
              <a:rPr lang="en-US" dirty="0" smtClean="0">
                <a:solidFill>
                  <a:schemeClr val="tx1"/>
                </a:solidFill>
              </a:rPr>
              <a:t>Proposed implementation of a blockchain-enabled middleware platform &amp; its application in distributed energy networks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6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77" y="1834814"/>
            <a:ext cx="6610494" cy="2321242"/>
          </a:xfrm>
          <a:prstGeom prst="rect">
            <a:avLst/>
          </a:prstGeom>
        </p:spPr>
      </p:pic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Energy Trading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-1" y="917137"/>
            <a:ext cx="9144001" cy="9622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0188" marR="0" lvl="0" indent="-2301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1C58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Time is divided into fixed-length intervals based on how often the DSO control signal may change</a:t>
            </a:r>
          </a:p>
          <a:p>
            <a:pPr marL="460375" marR="0" lvl="1" indent="-227013" algn="l" rtl="0">
              <a:lnSpc>
                <a:spcPct val="80000"/>
              </a:lnSpc>
              <a:spcBef>
                <a:spcPts val="392"/>
              </a:spcBef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default </a:t>
            </a: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interval </a:t>
            </a: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in our implementation is </a:t>
            </a: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4s (can be changed for each deployment)</a:t>
            </a:r>
            <a:endParaRPr lang="en-US" sz="196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Shape 321"/>
          <p:cNvGrpSpPr/>
          <p:nvPr/>
        </p:nvGrpSpPr>
        <p:grpSpPr>
          <a:xfrm>
            <a:off x="457200" y="4087931"/>
            <a:ext cx="8229200" cy="1685310"/>
            <a:chOff x="0" y="25"/>
            <a:chExt cx="8229200" cy="1685310"/>
          </a:xfrm>
        </p:grpSpPr>
        <p:sp>
          <p:nvSpPr>
            <p:cNvPr id="322" name="Shape 322"/>
            <p:cNvSpPr/>
            <p:nvPr/>
          </p:nvSpPr>
          <p:spPr>
            <a:xfrm rot="5400000">
              <a:off x="4508994" y="-2969411"/>
              <a:ext cx="680247" cy="676016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1469038" y="103752"/>
              <a:ext cx="6726955" cy="613833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prosumer buys/sells energy 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from/to 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another prosumer or the </a:t>
              </a:r>
              <a:r>
                <a:rPr lang="en-US" sz="1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DSO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buy/sell </a:t>
              </a:r>
              <a:r>
                <a:rPr lang="en-US" sz="1800" b="1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advance</a:t>
              </a:r>
              <a:r>
                <a:rPr lang="en-US" sz="1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DSO may set rules and regulations on timing</a:t>
              </a:r>
              <a:endPara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25"/>
              <a:ext cx="1468638" cy="82128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40092" y="40117"/>
              <a:ext cx="1388453" cy="741101"/>
            </a:xfrm>
            <a:prstGeom prst="rect">
              <a:avLst/>
            </a:prstGeom>
            <a:noFill/>
            <a:ln>
              <a:noFill/>
            </a:ln>
          </p:spPr>
          <p:txBody>
            <a:bodyPr lIns="72375" tIns="36175" rIns="72375" bIns="36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Financial Transaction</a:t>
              </a:r>
            </a:p>
          </p:txBody>
        </p:sp>
        <p:sp>
          <p:nvSpPr>
            <p:cNvPr id="326" name="Shape 326"/>
            <p:cNvSpPr/>
            <p:nvPr/>
          </p:nvSpPr>
          <p:spPr>
            <a:xfrm rot="5400000">
              <a:off x="4516521" y="-2102631"/>
              <a:ext cx="665123" cy="675297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1472592" y="973765"/>
              <a:ext cx="6720510" cy="600184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34275" rIns="68575" bIns="342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tamper-proof smart meter of the prosumer records actual energy production or consumption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0" y="862375"/>
              <a:ext cx="1472193" cy="82296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40173" y="902550"/>
              <a:ext cx="1391845" cy="742613"/>
            </a:xfrm>
            <a:prstGeom prst="rect">
              <a:avLst/>
            </a:prstGeom>
            <a:noFill/>
            <a:ln>
              <a:noFill/>
            </a:ln>
          </p:spPr>
          <p:txBody>
            <a:bodyPr lIns="72375" tIns="36175" rIns="72375" bIns="36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Energy 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6552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Ledger </a:t>
            </a:r>
            <a:r>
              <a:rPr lang="en-US" sz="440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lang="en-US" sz="440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200722" y="1132229"/>
            <a:ext cx="5477702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0188" lvl="0" indent="-230188">
              <a:spcBef>
                <a:spcPts val="0"/>
              </a:spcBef>
              <a:buSzPct val="98666"/>
            </a:pPr>
            <a:r>
              <a:rPr lang="en-US" sz="2400" b="1" dirty="0"/>
              <a:t>Ledger:</a:t>
            </a:r>
            <a:r>
              <a:rPr lang="en-US" sz="2400" dirty="0"/>
              <a:t> list of transactions specifying energy trades, recording energy production &amp; consumption, </a:t>
            </a:r>
            <a:r>
              <a:rPr lang="en-US" sz="2400" dirty="0" smtClean="0"/>
              <a:t>and </a:t>
            </a:r>
            <a:r>
              <a:rPr lang="en-US" sz="2400" dirty="0"/>
              <a:t>regulating the microgrid</a:t>
            </a:r>
          </a:p>
          <a:p>
            <a:pPr marL="460375" lvl="1" indent="-233363">
              <a:spcBef>
                <a:spcPts val="518"/>
              </a:spcBef>
              <a:buSzPct val="99615"/>
            </a:pPr>
            <a:r>
              <a:rPr lang="en-US" sz="2000" dirty="0"/>
              <a:t>secure from tampering &amp; revisions</a:t>
            </a:r>
          </a:p>
          <a:p>
            <a:pPr marL="230188" lvl="0" indent="-230188">
              <a:spcBef>
                <a:spcPts val="592"/>
              </a:spcBef>
              <a:buSzPct val="98666"/>
            </a:pPr>
            <a:r>
              <a:rPr lang="en-US" sz="2400" dirty="0"/>
              <a:t>Transactions are signed &amp; submitted by nodes</a:t>
            </a:r>
          </a:p>
          <a:p>
            <a:pPr marL="230188" lvl="0" indent="-230188">
              <a:spcBef>
                <a:spcPts val="592"/>
              </a:spcBef>
              <a:buSzPct val="98666"/>
            </a:pPr>
            <a:r>
              <a:rPr lang="en-US" sz="2400" dirty="0"/>
              <a:t>Distributed ledger for reliability &amp; security</a:t>
            </a:r>
          </a:p>
          <a:p>
            <a:pPr marL="460375" lvl="1" indent="-227013">
              <a:spcBef>
                <a:spcPts val="518"/>
              </a:spcBef>
              <a:buSzPct val="99615"/>
            </a:pPr>
            <a:r>
              <a:rPr lang="en-US" sz="2000" dirty="0"/>
              <a:t>implemented by one or </a:t>
            </a:r>
            <a:r>
              <a:rPr lang="en-US" sz="2000" u="sng" dirty="0"/>
              <a:t>many</a:t>
            </a:r>
            <a:r>
              <a:rPr lang="en-US" sz="2000" dirty="0"/>
              <a:t> ledger nodes</a:t>
            </a:r>
          </a:p>
          <a:p>
            <a:pPr marL="460375" lvl="1" indent="-227013">
              <a:spcBef>
                <a:spcPts val="518"/>
              </a:spcBef>
              <a:buSzPct val="99615"/>
            </a:pPr>
            <a:r>
              <a:rPr lang="en-US" sz="2000" dirty="0"/>
              <a:t>ledger nodes must </a:t>
            </a:r>
            <a:r>
              <a:rPr lang="en-US" sz="2000" b="1" dirty="0"/>
              <a:t>reach consensus </a:t>
            </a:r>
            <a:r>
              <a:rPr lang="en-US" sz="2000" dirty="0"/>
              <a:t>on which transactions are recorded in the ledger</a:t>
            </a:r>
          </a:p>
        </p:txBody>
      </p:sp>
      <p:pic>
        <p:nvPicPr>
          <p:cNvPr id="4" name="Picture 6" descr="Image result for ethere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91" y="1065791"/>
            <a:ext cx="1627505" cy="16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Bitc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15" y="1324573"/>
            <a:ext cx="908775" cy="90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hyperledg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50" y="2908900"/>
            <a:ext cx="3393907" cy="10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Ledger </a:t>
            </a:r>
            <a:r>
              <a:rPr lang="en-US" sz="440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lang="en-US" sz="440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200722" y="1132229"/>
            <a:ext cx="5477702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0188" lvl="0" indent="-230188">
              <a:spcBef>
                <a:spcPts val="0"/>
              </a:spcBef>
              <a:buSzPct val="98666"/>
            </a:pPr>
            <a:r>
              <a:rPr lang="en-US" sz="2400" b="1" dirty="0"/>
              <a:t>Ledger:</a:t>
            </a:r>
            <a:r>
              <a:rPr lang="en-US" sz="2400" dirty="0"/>
              <a:t> list of transactions specifying energy trades, recording energy production &amp; consumption, </a:t>
            </a:r>
            <a:r>
              <a:rPr lang="en-US" sz="2400" dirty="0" smtClean="0"/>
              <a:t>and </a:t>
            </a:r>
            <a:r>
              <a:rPr lang="en-US" sz="2400" dirty="0"/>
              <a:t>regulating the microgrid</a:t>
            </a:r>
          </a:p>
          <a:p>
            <a:pPr marL="460375" lvl="1" indent="-233363">
              <a:spcBef>
                <a:spcPts val="518"/>
              </a:spcBef>
              <a:buSzPct val="99615"/>
            </a:pPr>
            <a:r>
              <a:rPr lang="en-US" sz="2000" dirty="0"/>
              <a:t>secure from tampering &amp; revisions</a:t>
            </a:r>
          </a:p>
          <a:p>
            <a:pPr marL="230188" lvl="0" indent="-230188">
              <a:spcBef>
                <a:spcPts val="592"/>
              </a:spcBef>
              <a:buSzPct val="98666"/>
            </a:pPr>
            <a:r>
              <a:rPr lang="en-US" sz="2400" dirty="0"/>
              <a:t>Transactions are signed &amp; submitted by nodes</a:t>
            </a:r>
          </a:p>
          <a:p>
            <a:pPr marL="230188" lvl="0" indent="-230188">
              <a:spcBef>
                <a:spcPts val="592"/>
              </a:spcBef>
              <a:buSzPct val="98666"/>
            </a:pPr>
            <a:r>
              <a:rPr lang="en-US" sz="2400" dirty="0"/>
              <a:t>Distributed ledger for reliability &amp; security</a:t>
            </a:r>
          </a:p>
          <a:p>
            <a:pPr marL="460375" lvl="1" indent="-227013">
              <a:spcBef>
                <a:spcPts val="518"/>
              </a:spcBef>
              <a:buSzPct val="99615"/>
            </a:pPr>
            <a:r>
              <a:rPr lang="en-US" sz="2000" dirty="0"/>
              <a:t>implemented by one or </a:t>
            </a:r>
            <a:r>
              <a:rPr lang="en-US" sz="2000" u="sng" dirty="0"/>
              <a:t>many</a:t>
            </a:r>
            <a:r>
              <a:rPr lang="en-US" sz="2000" dirty="0"/>
              <a:t> ledger nodes</a:t>
            </a:r>
          </a:p>
          <a:p>
            <a:pPr marL="460375" lvl="1" indent="-227013">
              <a:spcBef>
                <a:spcPts val="518"/>
              </a:spcBef>
              <a:buSzPct val="99615"/>
            </a:pPr>
            <a:r>
              <a:rPr lang="en-US" sz="2000" dirty="0"/>
              <a:t>ledger nodes must </a:t>
            </a:r>
            <a:r>
              <a:rPr lang="en-US" sz="2000" b="1" dirty="0"/>
              <a:t>reach consensus </a:t>
            </a:r>
            <a:r>
              <a:rPr lang="en-US" sz="2000" dirty="0"/>
              <a:t>on which transactions are recorded in the ledger</a:t>
            </a:r>
          </a:p>
        </p:txBody>
      </p:sp>
      <p:pic>
        <p:nvPicPr>
          <p:cNvPr id="4" name="Picture 6" descr="Image result for ethere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991" y="1065791"/>
            <a:ext cx="1627505" cy="16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Bitc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15" y="1324573"/>
            <a:ext cx="908775" cy="90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hyperledg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50" y="2908900"/>
            <a:ext cx="3393907" cy="103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69992" y="3539268"/>
            <a:ext cx="2782338" cy="47075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61306" y="4130823"/>
            <a:ext cx="24051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charset="0"/>
                <a:ea typeface="Calibri" charset="0"/>
                <a:cs typeface="Calibri" charset="0"/>
              </a:rPr>
              <a:t>We are planning to use this because of its modular structure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41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Consensus Service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16328" y="940067"/>
            <a:ext cx="8229600" cy="26767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0188" marR="0" lvl="0" indent="-23018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E1C58"/>
              </a:buClr>
              <a:buSzPct val="10074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Ledger nodes </a:t>
            </a:r>
            <a:r>
              <a:rPr lang="en-US" sz="2400" b="1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must reach consensus </a:t>
            </a:r>
            <a:r>
              <a:rPr lang="en-US" sz="2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on which transactions are </a:t>
            </a:r>
            <a:r>
              <a:rPr lang="en-US" sz="240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valid &amp; recorded </a:t>
            </a:r>
            <a:r>
              <a:rPr lang="en-US" sz="2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on the ledger</a:t>
            </a:r>
          </a:p>
          <a:p>
            <a:pPr marL="230188" marR="0" lvl="0" indent="-230188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0E1C58"/>
              </a:buClr>
              <a:buSzPct val="10074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Consensus algorithm</a:t>
            </a:r>
          </a:p>
          <a:p>
            <a:pPr marL="460375" marR="0" lvl="1" indent="-227013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0E1C58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must be </a:t>
            </a:r>
            <a:r>
              <a:rPr lang="en-US" sz="238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secure &amp; reliable</a:t>
            </a:r>
            <a:endParaRPr lang="en-US" sz="238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marR="0" lvl="1" indent="-227013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rgbClr val="0E1C58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must happen in a matter of seconds (due to the timing constraints of electricity control)</a:t>
            </a:r>
          </a:p>
          <a:p>
            <a:pPr marL="460375" marR="0" lvl="1" indent="-227013" algn="l" rtl="0">
              <a:lnSpc>
                <a:spcPct val="80000"/>
              </a:lnSpc>
              <a:spcBef>
                <a:spcPts val="476"/>
              </a:spcBef>
              <a:buClr>
                <a:srgbClr val="0E1C58"/>
              </a:buClr>
              <a:buSzPct val="99166"/>
              <a:buFont typeface="Arial"/>
              <a:buChar char="–"/>
            </a:pPr>
            <a:r>
              <a:rPr lang="en-US" sz="238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approaches: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555188" y="3641748"/>
            <a:ext cx="8017935" cy="1518078"/>
            <a:chOff x="195959" y="478"/>
            <a:chExt cx="8017935" cy="1518078"/>
          </a:xfrm>
        </p:grpSpPr>
        <p:sp>
          <p:nvSpPr>
            <p:cNvPr id="387" name="Shape 387"/>
            <p:cNvSpPr/>
            <p:nvPr/>
          </p:nvSpPr>
          <p:spPr>
            <a:xfrm>
              <a:off x="195959" y="478"/>
              <a:ext cx="2530130" cy="1518078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195959" y="478"/>
              <a:ext cx="2530130" cy="1518078"/>
            </a:xfrm>
            <a:prstGeom prst="rect">
              <a:avLst/>
            </a:prstGeom>
            <a:noFill/>
            <a:ln>
              <a:noFill/>
            </a:ln>
          </p:spPr>
          <p:txBody>
            <a:bodyPr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 with proof-of-work system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7705" y="478"/>
              <a:ext cx="2530130" cy="1518078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2947705" y="478"/>
              <a:ext cx="2530130" cy="1518078"/>
            </a:xfrm>
            <a:prstGeom prst="rect">
              <a:avLst/>
            </a:prstGeom>
            <a:noFill/>
            <a:ln>
              <a:noFill/>
            </a:ln>
          </p:spPr>
          <p:txBody>
            <a:bodyPr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 with proof-of-stake system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5683764" y="478"/>
              <a:ext cx="2530130" cy="1518078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39999" dist="20000" dir="5400000" rotWithShape="0">
                <a:srgbClr val="000000">
                  <a:alpha val="37647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 txBox="1"/>
            <p:nvPr/>
          </p:nvSpPr>
          <p:spPr>
            <a:xfrm>
              <a:off x="5683764" y="478"/>
              <a:ext cx="2530130" cy="1518078"/>
            </a:xfrm>
            <a:prstGeom prst="rect">
              <a:avLst/>
            </a:prstGeom>
            <a:noFill/>
            <a:ln>
              <a:noFill/>
            </a:ln>
          </p:spPr>
          <p:txBody>
            <a:bodyPr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Practical Byzantine Fault Tolerance (PBFT)</a:t>
              </a:r>
            </a:p>
          </p:txBody>
        </p:sp>
      </p:grpSp>
      <p:cxnSp>
        <p:nvCxnSpPr>
          <p:cNvPr id="393" name="Shape 393"/>
          <p:cNvCxnSpPr/>
          <p:nvPr/>
        </p:nvCxnSpPr>
        <p:spPr>
          <a:xfrm rot="10800000" flipH="1">
            <a:off x="375557" y="3641268"/>
            <a:ext cx="2841171" cy="1518558"/>
          </a:xfrm>
          <a:prstGeom prst="straightConnector1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Shape 394"/>
          <p:cNvCxnSpPr/>
          <p:nvPr/>
        </p:nvCxnSpPr>
        <p:spPr>
          <a:xfrm>
            <a:off x="375557" y="3641269"/>
            <a:ext cx="2841171" cy="1518558"/>
          </a:xfrm>
          <a:prstGeom prst="straightConnector1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Shape 395"/>
          <p:cNvSpPr txBox="1"/>
          <p:nvPr/>
        </p:nvSpPr>
        <p:spPr>
          <a:xfrm>
            <a:off x="446894" y="5335950"/>
            <a:ext cx="790495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popular, but it is computationally </a:t>
            </a:r>
            <a:r>
              <a:rPr lang="en-US" sz="20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&amp; has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unpredictable timing</a:t>
            </a:r>
          </a:p>
        </p:txBody>
      </p:sp>
    </p:spTree>
    <p:extLst>
      <p:ext uri="{BB962C8B-B14F-4D97-AF65-F5344CB8AC3E}">
        <p14:creationId xmlns:p14="http://schemas.microsoft.com/office/powerpoint/2010/main" val="2235351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Protection Invariant</a:t>
            </a:r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-1" y="942121"/>
            <a:ext cx="9144002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0188" marR="0" lvl="0" indent="-230188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98666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E1C58"/>
                </a:solidFill>
                <a:sym typeface="Calibri"/>
              </a:rPr>
              <a:t>Without protection, a malfunctioning </a:t>
            </a:r>
            <a: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  <a:t/>
            </a:r>
            <a:b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  <a:t>or </a:t>
            </a:r>
            <a:r>
              <a:rPr lang="en-US" sz="2400" b="0" i="0" u="none" strike="noStrike" cap="none" dirty="0">
                <a:solidFill>
                  <a:srgbClr val="0E1C58"/>
                </a:solidFill>
                <a:sym typeface="Calibri"/>
              </a:rPr>
              <a:t>malicious prosumer node may </a:t>
            </a:r>
            <a: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  <a:t/>
            </a:r>
            <a:b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  <a:t>destabilize </a:t>
            </a:r>
            <a:r>
              <a:rPr lang="en-US" sz="2400" b="0" i="0" u="none" strike="noStrike" cap="none" dirty="0">
                <a:solidFill>
                  <a:srgbClr val="0E1C58"/>
                </a:solidFill>
                <a:sym typeface="Calibri"/>
              </a:rPr>
              <a:t>the grid </a:t>
            </a:r>
            <a: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  <a:t>thru </a:t>
            </a:r>
            <a:r>
              <a:rPr lang="en-US" sz="2400" b="0" i="0" u="none" strike="noStrike" cap="none" dirty="0">
                <a:solidFill>
                  <a:srgbClr val="0E1C58"/>
                </a:solidFill>
                <a:sym typeface="Calibri"/>
              </a:rPr>
              <a:t>energy </a:t>
            </a:r>
            <a: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  <a:t>trades</a:t>
            </a:r>
            <a:endParaRPr lang="en-US" sz="2400" dirty="0"/>
          </a:p>
          <a:p>
            <a:pPr marL="460375" lvl="1" indent="-230188">
              <a:spcBef>
                <a:spcPts val="600"/>
              </a:spcBef>
              <a:buSzPct val="98666"/>
            </a:pPr>
            <a:r>
              <a:rPr lang="en-US" sz="2000" dirty="0" smtClean="0"/>
              <a:t>e.g., promising to generate an enormous </a:t>
            </a:r>
            <a:br>
              <a:rPr lang="en-US" sz="2000" dirty="0" smtClean="0"/>
            </a:br>
            <a:r>
              <a:rPr lang="en-US" sz="2000" dirty="0" smtClean="0"/>
              <a:t>amount of energy but failing to deliver </a:t>
            </a:r>
          </a:p>
          <a:p>
            <a:pPr marL="230188" indent="-230188">
              <a:spcBef>
                <a:spcPts val="600"/>
              </a:spcBef>
              <a:buSzPct val="98666"/>
            </a:pPr>
            <a: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  <a:t>Ledger </a:t>
            </a:r>
            <a:r>
              <a:rPr lang="en-US" sz="2400" b="0" i="0" u="none" strike="noStrike" cap="none" dirty="0">
                <a:solidFill>
                  <a:srgbClr val="0E1C58"/>
                </a:solidFill>
                <a:sym typeface="Calibri"/>
              </a:rPr>
              <a:t>nodes must validate </a:t>
            </a:r>
            <a: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  <a:t>transactions </a:t>
            </a:r>
            <a:b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</a:br>
            <a:r>
              <a:rPr lang="en-US" sz="2400" b="0" i="0" u="none" strike="noStrike" cap="none" dirty="0" smtClean="0">
                <a:solidFill>
                  <a:srgbClr val="0E1C58"/>
                </a:solidFill>
                <a:sym typeface="Calibri"/>
              </a:rPr>
              <a:t>&amp; reject </a:t>
            </a:r>
            <a:r>
              <a:rPr lang="en-US" sz="2400" b="0" i="0" u="none" strike="noStrike" cap="none" dirty="0">
                <a:solidFill>
                  <a:srgbClr val="0E1C58"/>
                </a:solidFill>
                <a:sym typeface="Calibri"/>
              </a:rPr>
              <a:t>potentially dangerous ones</a:t>
            </a:r>
          </a:p>
          <a:p>
            <a:pPr marL="230188" marR="0" lvl="0" indent="-230188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98666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E1C58"/>
                </a:solidFill>
                <a:sym typeface="Calibri"/>
              </a:rPr>
              <a:t>Safety validation</a:t>
            </a:r>
          </a:p>
          <a:p>
            <a:pPr marL="460375" marR="0" lvl="1" indent="-227013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99615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rgbClr val="0E1C58"/>
                </a:solidFill>
                <a:sym typeface="Calibri"/>
              </a:rPr>
              <a:t>every prosumer node has a maximum net </a:t>
            </a:r>
            <a:r>
              <a:rPr lang="en-US" sz="2000" b="0" i="0" u="none" strike="noStrike" cap="none" dirty="0" smtClean="0">
                <a:solidFill>
                  <a:srgbClr val="0E1C58"/>
                </a:solidFill>
                <a:sym typeface="Calibri"/>
              </a:rPr>
              <a:t>consumption &amp; maximum </a:t>
            </a:r>
            <a:r>
              <a:rPr lang="en-US" sz="2000" b="0" i="0" u="none" strike="noStrike" cap="none" dirty="0">
                <a:solidFill>
                  <a:srgbClr val="0E1C58"/>
                </a:solidFill>
                <a:sym typeface="Calibri"/>
              </a:rPr>
              <a:t>net </a:t>
            </a:r>
            <a:r>
              <a:rPr lang="en-US" sz="2000" b="0" i="0" u="none" strike="noStrike" cap="none" dirty="0" smtClean="0">
                <a:solidFill>
                  <a:srgbClr val="0E1C58"/>
                </a:solidFill>
                <a:sym typeface="Calibri"/>
              </a:rPr>
              <a:t/>
            </a:r>
            <a:br>
              <a:rPr lang="en-US" sz="2000" b="0" i="0" u="none" strike="noStrike" cap="none" dirty="0" smtClean="0">
                <a:solidFill>
                  <a:srgbClr val="0E1C58"/>
                </a:solidFill>
                <a:sym typeface="Calibri"/>
              </a:rPr>
            </a:br>
            <a:r>
              <a:rPr lang="en-US" sz="2000" b="0" i="0" u="none" strike="noStrike" cap="none" dirty="0" smtClean="0">
                <a:solidFill>
                  <a:srgbClr val="0E1C58"/>
                </a:solidFill>
                <a:sym typeface="Calibri"/>
              </a:rPr>
              <a:t>production </a:t>
            </a:r>
            <a:r>
              <a:rPr lang="en-US" sz="2000" b="0" i="0" u="none" strike="noStrike" cap="none" dirty="0">
                <a:solidFill>
                  <a:srgbClr val="0E1C58"/>
                </a:solidFill>
                <a:sym typeface="Calibri"/>
              </a:rPr>
              <a:t>value</a:t>
            </a:r>
          </a:p>
          <a:p>
            <a:pPr marL="460375" marR="0" lvl="1" indent="-227013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99615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rgbClr val="0E1C58"/>
                </a:solidFill>
                <a:sym typeface="Calibri"/>
              </a:rPr>
              <a:t>in every time interval, the net energy </a:t>
            </a:r>
            <a:r>
              <a:rPr lang="en-US" sz="2000" b="0" i="0" u="none" strike="noStrike" cap="none" dirty="0" smtClean="0">
                <a:solidFill>
                  <a:srgbClr val="0E1C58"/>
                </a:solidFill>
                <a:sym typeface="Calibri"/>
              </a:rPr>
              <a:t>bought/ sold by the prosumer </a:t>
            </a:r>
            <a:r>
              <a:rPr lang="en-US" sz="2000" b="0" i="0" u="none" strike="noStrike" cap="none" dirty="0">
                <a:solidFill>
                  <a:srgbClr val="0E1C58"/>
                </a:solidFill>
                <a:sym typeface="Calibri"/>
              </a:rPr>
              <a:t>in advance </a:t>
            </a:r>
            <a:r>
              <a:rPr lang="en-US" sz="2000" b="0" i="0" u="none" strike="noStrike" cap="none" dirty="0" smtClean="0">
                <a:solidFill>
                  <a:srgbClr val="0E1C58"/>
                </a:solidFill>
                <a:sym typeface="Calibri"/>
              </a:rPr>
              <a:t/>
            </a:r>
            <a:br>
              <a:rPr lang="en-US" sz="2000" b="0" i="0" u="none" strike="noStrike" cap="none" dirty="0" smtClean="0">
                <a:solidFill>
                  <a:srgbClr val="0E1C58"/>
                </a:solidFill>
                <a:sym typeface="Calibri"/>
              </a:rPr>
            </a:br>
            <a:r>
              <a:rPr lang="en-US" sz="2000" b="0" i="0" u="none" strike="noStrike" cap="none" dirty="0" smtClean="0">
                <a:solidFill>
                  <a:srgbClr val="0E1C58"/>
                </a:solidFill>
                <a:sym typeface="Calibri"/>
              </a:rPr>
              <a:t>must </a:t>
            </a:r>
            <a:r>
              <a:rPr lang="en-US" sz="2000" b="0" i="0" u="none" strike="noStrike" cap="none" dirty="0">
                <a:solidFill>
                  <a:srgbClr val="0E1C58"/>
                </a:solidFill>
                <a:sym typeface="Calibri"/>
              </a:rPr>
              <a:t>not exceed the maximum</a:t>
            </a:r>
          </a:p>
          <a:p>
            <a:pPr marL="460375" marR="0" lvl="1" indent="-227013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99615"/>
              <a:buFont typeface="Arial"/>
              <a:buChar char="–"/>
            </a:pPr>
            <a:r>
              <a:rPr lang="en-US" sz="2000" b="0" i="0" u="none" strike="noStrike" cap="none" dirty="0" smtClean="0">
                <a:solidFill>
                  <a:srgbClr val="0E1C58"/>
                </a:solidFill>
                <a:sym typeface="Calibri"/>
              </a:rPr>
              <a:t>transactions </a:t>
            </a:r>
            <a:r>
              <a:rPr lang="en-US" sz="2000" b="0" i="0" u="none" strike="noStrike" cap="none" dirty="0">
                <a:solidFill>
                  <a:srgbClr val="0E1C58"/>
                </a:solidFill>
                <a:sym typeface="Calibri"/>
              </a:rPr>
              <a:t>that would violate this rule are rejected</a:t>
            </a:r>
          </a:p>
          <a:p>
            <a:pPr marL="342900" marR="0" lvl="0" indent="-342900" algn="l" rtl="0">
              <a:spcBef>
                <a:spcPts val="600"/>
              </a:spcBef>
              <a:buClr>
                <a:srgbClr val="0E1C58"/>
              </a:buClr>
              <a:buSzPct val="98666"/>
              <a:buFont typeface="Arial"/>
              <a:buNone/>
            </a:pPr>
            <a:endParaRPr sz="1800" b="0" i="0" u="none" strike="noStrike" cap="none" dirty="0">
              <a:solidFill>
                <a:srgbClr val="0E1C58"/>
              </a:solidFill>
              <a:sym typeface="Calibri"/>
            </a:endParaRPr>
          </a:p>
        </p:txBody>
      </p:sp>
      <p:pic>
        <p:nvPicPr>
          <p:cNvPr id="5" name="Picture 2" descr="Image result for Stop si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30" y="1354583"/>
            <a:ext cx="2298104" cy="221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34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0" y="66286"/>
            <a:ext cx="9144000" cy="783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Regulatory Transactions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457200" y="117683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E1C5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Enable </a:t>
            </a:r>
            <a:r>
              <a:rPr lang="en-US" sz="280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regulating </a:t>
            </a:r>
            <a:r>
              <a:rPr lang="en-US" sz="28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the microgrid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E1C58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must be </a:t>
            </a:r>
            <a:r>
              <a:rPr lang="en-US" sz="240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signed &amp; submitted </a:t>
            </a:r>
            <a:r>
              <a:rPr lang="en-US" sz="24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by the DSO node</a:t>
            </a:r>
          </a:p>
          <a:p>
            <a:pPr marL="342900" marR="0" lvl="0" indent="-342900" algn="l" rtl="0">
              <a:spcBef>
                <a:spcPts val="640"/>
              </a:spcBef>
              <a:buClr>
                <a:srgbClr val="0E1C58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Essential regulatory transactions</a:t>
            </a:r>
          </a:p>
        </p:txBody>
      </p:sp>
      <p:grpSp>
        <p:nvGrpSpPr>
          <p:cNvPr id="409" name="Shape 409"/>
          <p:cNvGrpSpPr/>
          <p:nvPr/>
        </p:nvGrpSpPr>
        <p:grpSpPr>
          <a:xfrm>
            <a:off x="792897" y="2857533"/>
            <a:ext cx="7558202" cy="2845226"/>
            <a:chOff x="335697" y="34"/>
            <a:chExt cx="7558202" cy="2845226"/>
          </a:xfrm>
        </p:grpSpPr>
        <p:sp>
          <p:nvSpPr>
            <p:cNvPr id="410" name="Shape 410"/>
            <p:cNvSpPr/>
            <p:nvPr/>
          </p:nvSpPr>
          <p:spPr>
            <a:xfrm rot="5400000">
              <a:off x="4422427" y="-2207935"/>
              <a:ext cx="1110331" cy="58038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2075666" y="193029"/>
              <a:ext cx="5749654" cy="1001928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changes energy prices for the microgrid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 be used to influence </a:t>
              </a:r>
              <a:r>
                <a:rPr lang="en-US" sz="20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demand &amp; supply</a:t>
              </a:r>
              <a:endPara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335697" y="34"/>
              <a:ext cx="1739967" cy="138791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403450" y="67785"/>
              <a:ext cx="1604462" cy="1252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 Policy</a:t>
              </a:r>
            </a:p>
          </p:txBody>
        </p:sp>
        <p:sp>
          <p:nvSpPr>
            <p:cNvPr id="414" name="Shape 414"/>
            <p:cNvSpPr/>
            <p:nvPr/>
          </p:nvSpPr>
          <p:spPr>
            <a:xfrm rot="5400000">
              <a:off x="4430744" y="-757812"/>
              <a:ext cx="1108078" cy="581823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7E7">
                <a:alpha val="89803"/>
              </a:srgbClr>
            </a:solidFill>
            <a:ln w="9525" cap="flat" cmpd="sng">
              <a:solidFill>
                <a:srgbClr val="CFD7E7">
                  <a:alpha val="89803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2075666" y="1651357"/>
              <a:ext cx="5764142" cy="999893"/>
            </a:xfrm>
            <a:prstGeom prst="rect">
              <a:avLst/>
            </a:prstGeom>
            <a:noFill/>
            <a:ln>
              <a:noFill/>
            </a:ln>
          </p:spPr>
          <p:txBody>
            <a:bodyPr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prohibits accepting transactions from certain nodes</a:t>
              </a: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 be used to remove nodes that have been compromised or left the system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335697" y="1457345"/>
              <a:ext cx="1739967" cy="138791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>
              <a:noFill/>
            </a:ln>
            <a:effectLst>
              <a:outerShdw blurRad="39999" dist="23000" dir="5400000" rotWithShape="0">
                <a:srgbClr val="000000">
                  <a:alpha val="34901"/>
                </a:srgbClr>
              </a:outerShdw>
            </a:effectLst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403450" y="1525098"/>
              <a:ext cx="1604462" cy="125241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Certificate Revocation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989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56791"/>
            <a:ext cx="9104881" cy="4553407"/>
          </a:xfrm>
        </p:spPr>
        <p:txBody>
          <a:bodyPr>
            <a:noAutofit/>
          </a:bodyPr>
          <a:lstStyle/>
          <a:p>
            <a:pPr marL="257175" indent="-257175">
              <a:spcBef>
                <a:spcPts val="600"/>
              </a:spcBef>
            </a:pPr>
            <a:r>
              <a:rPr lang="en-US" sz="2400" dirty="0" smtClean="0"/>
              <a:t>Energy evolution: from centralized to decentralized &amp; distributed energy systems</a:t>
            </a:r>
          </a:p>
          <a:p>
            <a:pPr marL="512763" lvl="1" indent="-230188">
              <a:spcBef>
                <a:spcPts val="600"/>
              </a:spcBef>
            </a:pPr>
            <a:r>
              <a:rPr lang="en-US" sz="2400" dirty="0" smtClean="0"/>
              <a:t>transactive energy systems can maintain the reliability &amp; security of the power system</a:t>
            </a:r>
          </a:p>
          <a:p>
            <a:pPr marL="230188" indent="-230188">
              <a:spcBef>
                <a:spcPts val="600"/>
              </a:spcBef>
            </a:pPr>
            <a:r>
              <a:rPr lang="en-US" sz="2400" dirty="0" smtClean="0"/>
              <a:t>RIAPS: open-source software platform for running distributed Smart Grid applications</a:t>
            </a:r>
          </a:p>
          <a:p>
            <a:pPr marL="230188" indent="-230188">
              <a:spcBef>
                <a:spcPts val="600"/>
              </a:spcBef>
            </a:pPr>
            <a:r>
              <a:rPr lang="en-US" sz="2400" dirty="0" smtClean="0"/>
              <a:t>Extending RIAPS for transactive energy use case</a:t>
            </a:r>
          </a:p>
          <a:p>
            <a:pPr marL="512763" lvl="1" indent="-228600">
              <a:spcBef>
                <a:spcPts val="600"/>
              </a:spcBef>
              <a:tabLst>
                <a:tab pos="512763" algn="l"/>
              </a:tabLst>
            </a:pPr>
            <a:r>
              <a:rPr lang="en-US" sz="2400" dirty="0" smtClean="0"/>
              <a:t>distributed ledger with consensus service</a:t>
            </a:r>
          </a:p>
          <a:p>
            <a:pPr marL="512763" lvl="1" indent="-228600">
              <a:spcBef>
                <a:spcPts val="600"/>
              </a:spcBef>
              <a:tabLst>
                <a:tab pos="512763" algn="l"/>
              </a:tabLst>
            </a:pPr>
            <a:r>
              <a:rPr lang="en-US" sz="2400" dirty="0" smtClean="0"/>
              <a:t>trading platform for fast &amp; scalable energy trading</a:t>
            </a:r>
          </a:p>
          <a:p>
            <a:pPr marL="512763" lvl="1" indent="-228600">
              <a:spcBef>
                <a:spcPts val="600"/>
              </a:spcBef>
              <a:tabLst>
                <a:tab pos="512763" algn="l"/>
              </a:tabLst>
            </a:pPr>
            <a:r>
              <a:rPr lang="en-US" sz="2400" dirty="0" smtClean="0"/>
              <a:t>controller for adjusting microgrid load through prices</a:t>
            </a:r>
          </a:p>
          <a:p>
            <a:pPr marL="257175" indent="-257175">
              <a:spcBef>
                <a:spcPts val="600"/>
              </a:spcBef>
            </a:pPr>
            <a:r>
              <a:rPr lang="en-US" sz="2400" dirty="0" smtClean="0"/>
              <a:t>Implementation idea: RIAPS (additional services) + </a:t>
            </a:r>
            <a:r>
              <a:rPr lang="en-US" sz="2400" dirty="0" err="1" smtClean="0"/>
              <a:t>Hyperledger</a:t>
            </a:r>
            <a:endParaRPr lang="en-US" sz="2400" dirty="0" smtClean="0"/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155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endParaRPr lang="en-US" dirty="0" smtClean="0"/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r>
              <a:rPr lang="en-US" dirty="0" smtClean="0"/>
              <a:t>Thank you for your attention!</a:t>
            </a:r>
          </a:p>
          <a:p>
            <a:pPr marL="203200" indent="0">
              <a:buNone/>
            </a:pPr>
            <a:endParaRPr lang="en-US" dirty="0"/>
          </a:p>
          <a:p>
            <a:pPr marL="203200" indent="0" algn="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2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780" y="1009565"/>
            <a:ext cx="840802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 Towards distributed energy networks</a:t>
            </a:r>
          </a:p>
          <a:p>
            <a:pPr marL="403225" indent="-200025">
              <a:buClr>
                <a:schemeClr val="bg1">
                  <a:lumMod val="75000"/>
                </a:schemeClr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What computation platforms &amp; services are required to realize these systems?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Middleware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for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ecentralized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omputing </a:t>
            </a:r>
          </a:p>
          <a:p>
            <a:pPr marL="860425" lvl="1" indent="-22542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Can it manage both physical &amp; financial transactions?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254000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implementation of a blockchain-enabled middleware platform &amp; its application in distributed energy networks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70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Energy Networks</a:t>
            </a:r>
            <a:endParaRPr lang="en-US" dirty="0"/>
          </a:p>
        </p:txBody>
      </p:sp>
      <p:pic>
        <p:nvPicPr>
          <p:cNvPr id="13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r="64668" b="10154"/>
          <a:stretch/>
        </p:blipFill>
        <p:spPr>
          <a:xfrm>
            <a:off x="551669" y="1628860"/>
            <a:ext cx="1578215" cy="25416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4797" y="4522888"/>
            <a:ext cx="2851247" cy="13234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Traditional networks with transmission system operators, distribution system operators &amp; radial distribution systems to communities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0926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Energy Networks</a:t>
            </a:r>
          </a:p>
        </p:txBody>
      </p:sp>
      <p:pic>
        <p:nvPicPr>
          <p:cNvPr id="13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r="64668" b="10154"/>
          <a:stretch/>
        </p:blipFill>
        <p:spPr>
          <a:xfrm>
            <a:off x="551669" y="1628860"/>
            <a:ext cx="1578215" cy="254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l="34583" r="34211" b="10994"/>
          <a:stretch/>
        </p:blipFill>
        <p:spPr>
          <a:xfrm>
            <a:off x="3738445" y="1694618"/>
            <a:ext cx="1393903" cy="25179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2442117" y="2565170"/>
            <a:ext cx="947853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0105" y="4522888"/>
            <a:ext cx="2851247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Network of distribution feeders with some microgrids with tightly integrated distributed energy resources</a:t>
            </a:r>
          </a:p>
        </p:txBody>
      </p:sp>
    </p:spTree>
    <p:extLst>
      <p:ext uri="{BB962C8B-B14F-4D97-AF65-F5344CB8AC3E}">
        <p14:creationId xmlns:p14="http://schemas.microsoft.com/office/powerpoint/2010/main" val="49010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Energy Networks</a:t>
            </a:r>
          </a:p>
        </p:txBody>
      </p:sp>
      <p:pic>
        <p:nvPicPr>
          <p:cNvPr id="13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r="64668" b="10154"/>
          <a:stretch/>
        </p:blipFill>
        <p:spPr>
          <a:xfrm>
            <a:off x="551669" y="1628860"/>
            <a:ext cx="1578215" cy="254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l="34583" r="34211" b="10994"/>
          <a:stretch/>
        </p:blipFill>
        <p:spPr>
          <a:xfrm>
            <a:off x="3738445" y="1694618"/>
            <a:ext cx="1393903" cy="25179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2442117" y="2565170"/>
            <a:ext cx="947853" cy="613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 l="65549" b="11337"/>
          <a:stretch/>
        </p:blipFill>
        <p:spPr>
          <a:xfrm>
            <a:off x="7273132" y="1645587"/>
            <a:ext cx="1647592" cy="256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ight Arrow 15"/>
          <p:cNvSpPr/>
          <p:nvPr/>
        </p:nvSpPr>
        <p:spPr>
          <a:xfrm>
            <a:off x="5519726" y="2478941"/>
            <a:ext cx="1399482" cy="613317"/>
          </a:xfrm>
          <a:prstGeom prst="right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75413" y="4522888"/>
            <a:ext cx="2851247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Network of transactive microgrids with limited role of distribution system operators</a:t>
            </a:r>
            <a:endParaRPr lang="en-US" sz="1600" i="1" dirty="0"/>
          </a:p>
          <a:p>
            <a:pPr algn="ctr"/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20105" y="4522888"/>
            <a:ext cx="2851247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Network of distribution feeders with some microgrids with tightly integrated distributed energy resources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97" y="4522888"/>
            <a:ext cx="2851247" cy="13234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Traditional networks with transmission system operators, distribution system operators &amp; radial distribution systems to communities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385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8305" y="3972883"/>
            <a:ext cx="5256400" cy="2825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https://cdn-images-1.medium.com/max/800/1*nnpzTe1hx74WKICL3Gj34A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4450" y="1017803"/>
            <a:ext cx="4466792" cy="28289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0" y="22515"/>
            <a:ext cx="9144000" cy="824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Decentralization in Electrical Networks</a:t>
            </a:r>
            <a:endParaRPr lang="en-US" sz="400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0" y="934242"/>
            <a:ext cx="4977857" cy="48113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0188" marR="0" lvl="0" indent="-230188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Decentralized analysis, </a:t>
            </a:r>
            <a:r>
              <a:rPr lang="en-US" sz="224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computation </a:t>
            </a:r>
            <a:br>
              <a:rPr lang="en-US" sz="224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4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&amp; control </a:t>
            </a:r>
            <a:r>
              <a:rPr lang="en-US" sz="224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is necessary for enabling </a:t>
            </a:r>
            <a:r>
              <a:rPr lang="en-US" sz="224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24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4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24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next generation of smart </a:t>
            </a:r>
            <a:r>
              <a:rPr lang="en-US" sz="224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24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4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electrical networks </a:t>
            </a:r>
            <a:endParaRPr lang="en-US" sz="224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0188" marR="0" lvl="0" indent="-230188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101818"/>
              <a:buFont typeface="Arial"/>
              <a:buChar char="•"/>
            </a:pPr>
            <a:r>
              <a:rPr lang="en-US" sz="224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Advantages of decentralization</a:t>
            </a:r>
          </a:p>
          <a:p>
            <a:pPr marL="512763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Improved </a:t>
            </a: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cyber &amp; physical </a:t>
            </a: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reliability by removing single point of failures</a:t>
            </a:r>
          </a:p>
          <a:p>
            <a:pPr marL="512763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dirty="0"/>
              <a:t>F</a:t>
            </a: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aster </a:t>
            </a: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decision making by avoiding network penalties due to round-trip </a:t>
            </a: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the cloud</a:t>
            </a:r>
          </a:p>
          <a:p>
            <a:pPr marL="512763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Improved </a:t>
            </a: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lang="en-US" sz="196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2763" marR="0" lvl="1" indent="-285750" algn="l" rtl="0">
              <a:spcBef>
                <a:spcPts val="600"/>
              </a:spcBef>
              <a:spcAft>
                <a:spcPts val="0"/>
              </a:spcAft>
              <a:buClr>
                <a:srgbClr val="0E1C58"/>
              </a:buClr>
              <a:buSzPct val="98000"/>
              <a:buFont typeface="Arial"/>
              <a:buChar char="–"/>
            </a:pP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Better integration with </a:t>
            </a: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60" b="0" i="0" u="none" strike="noStrike" cap="none" dirty="0" smtClean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hierarchical </a:t>
            </a:r>
            <a:r>
              <a:rPr lang="en-US" sz="1960" b="0" i="0" u="none" strike="noStrike" cap="none" dirty="0">
                <a:solidFill>
                  <a:srgbClr val="0E1C58"/>
                </a:solidFill>
                <a:latin typeface="Calibri"/>
                <a:ea typeface="Calibri"/>
                <a:cs typeface="Calibri"/>
                <a:sym typeface="Calibri"/>
              </a:rPr>
              <a:t>control systems </a:t>
            </a:r>
          </a:p>
          <a:p>
            <a:pPr marL="342900" marR="0" lvl="0" indent="-342900" algn="l" rtl="0">
              <a:spcBef>
                <a:spcPts val="600"/>
              </a:spcBef>
              <a:buClr>
                <a:srgbClr val="0E1C58"/>
              </a:buClr>
              <a:buSzPct val="101818"/>
              <a:buFont typeface="Arial"/>
              <a:buNone/>
            </a:pPr>
            <a:endParaRPr sz="2240" b="0" i="0" u="none" strike="noStrike" cap="none" dirty="0">
              <a:solidFill>
                <a:srgbClr val="0E1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5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0" y="22515"/>
            <a:ext cx="9144000" cy="8243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E1C58"/>
              </a:buClr>
              <a:buSzPct val="25000"/>
              <a:buFont typeface="Calibri"/>
              <a:buNone/>
            </a:pPr>
            <a:r>
              <a:rPr lang="en-US" dirty="0" smtClean="0"/>
              <a:t>Towards Distributed Energy Networks</a:t>
            </a:r>
            <a:endParaRPr lang="en-US" b="0" i="0" u="none" strike="noStrike" cap="none" dirty="0">
              <a:solidFill>
                <a:srgbClr val="0E1C58"/>
              </a:solidFill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0" y="919188"/>
            <a:ext cx="4211832" cy="48113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3363" lvl="0" indent="-233363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 smtClean="0"/>
              <a:t>Energy distribution networks </a:t>
            </a:r>
            <a:r>
              <a:rPr lang="en-US" sz="2240" dirty="0"/>
              <a:t>can be made </a:t>
            </a:r>
            <a:r>
              <a:rPr lang="en-US" sz="2240" dirty="0" smtClean="0"/>
              <a:t>self-sustaining by allowing them to</a:t>
            </a:r>
            <a:endParaRPr lang="en-US" sz="2240" dirty="0"/>
          </a:p>
          <a:p>
            <a:pPr marL="457200" lvl="1" indent="-223838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/>
              <a:t>Exchange energy from nearby microgrids</a:t>
            </a:r>
          </a:p>
          <a:p>
            <a:pPr marL="457200" lvl="1" indent="-223838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/>
              <a:t>Balance </a:t>
            </a:r>
            <a:r>
              <a:rPr lang="en-US" sz="2240" dirty="0" smtClean="0"/>
              <a:t>storage &amp; production </a:t>
            </a:r>
            <a:r>
              <a:rPr lang="en-US" sz="2240" dirty="0"/>
              <a:t>to maintain a stable load demand to the </a:t>
            </a:r>
            <a:r>
              <a:rPr lang="en-US" sz="2240" dirty="0" smtClean="0"/>
              <a:t>DSO. </a:t>
            </a:r>
            <a:r>
              <a:rPr lang="en-US" sz="2240" b="1" dirty="0" smtClean="0"/>
              <a:t>[Transactive Energy]</a:t>
            </a:r>
            <a:endParaRPr lang="en-US" sz="2240" b="1" dirty="0"/>
          </a:p>
          <a:p>
            <a:pPr marL="457200" lvl="1" indent="-223838">
              <a:spcBef>
                <a:spcPts val="600"/>
              </a:spcBef>
              <a:buSzPct val="101818"/>
              <a:buFont typeface="Arial"/>
              <a:buChar char="•"/>
            </a:pPr>
            <a:r>
              <a:rPr lang="en-US" sz="2240" dirty="0"/>
              <a:t>Support Islanding operations </a:t>
            </a:r>
            <a:r>
              <a:rPr lang="en-US" sz="2240" b="1" dirty="0" smtClean="0"/>
              <a:t>[if </a:t>
            </a:r>
            <a:r>
              <a:rPr lang="en-US" sz="2240" b="1" dirty="0"/>
              <a:t>the conditions require it]</a:t>
            </a:r>
            <a:endParaRPr sz="2240" b="1" dirty="0"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Shape 157" descr="https://cdn-images-1.medium.com/max/800/1*nnpzTe1hx74WKICL3Gj34A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023" y="1017803"/>
            <a:ext cx="4466792" cy="282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23" y="3539310"/>
            <a:ext cx="4652061" cy="2597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278780" y="1009565"/>
            <a:ext cx="8408020" cy="4525963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Towards distributed energy networks</a:t>
            </a:r>
          </a:p>
          <a:p>
            <a:pPr marL="403225" indent="-200025"/>
            <a:r>
              <a:rPr lang="en-US" sz="2800" dirty="0" smtClean="0">
                <a:solidFill>
                  <a:schemeClr val="tx1"/>
                </a:solidFill>
              </a:rPr>
              <a:t>What computation platforms &amp; services are required to realize these systems?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Middleware </a:t>
            </a:r>
            <a:r>
              <a:rPr lang="en-US" sz="2400" dirty="0" smtClean="0">
                <a:solidFill>
                  <a:schemeClr val="tx1"/>
                </a:solidFill>
              </a:rPr>
              <a:t>for decentralized 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omputing </a:t>
            </a:r>
          </a:p>
          <a:p>
            <a:pPr marL="860425" lvl="1" indent="-225425">
              <a:buClr>
                <a:schemeClr val="bg1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Can it manage both physical &amp; financial transactions?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254000">
              <a:buClr>
                <a:schemeClr val="bg1">
                  <a:lumMod val="75000"/>
                </a:schemeClr>
              </a:buClr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Proposed implementation of a blockchain-enabled middleware platform &amp; its application in distributed energy networks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4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crosoftCPSWorkshopDubey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1303</Words>
  <Application>Microsoft Macintosh PowerPoint</Application>
  <PresentationFormat>On-screen Show (4:3)</PresentationFormat>
  <Paragraphs>231</Paragraphs>
  <Slides>27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Noto Sans Symbols</vt:lpstr>
      <vt:lpstr>Arial</vt:lpstr>
      <vt:lpstr>MicrosoftCPSWorkshopDubey</vt:lpstr>
      <vt:lpstr>Blockchain-enabled Middleware for Distributed Embedded Devices   with a Transactive Microgrid Application</vt:lpstr>
      <vt:lpstr>Outline</vt:lpstr>
      <vt:lpstr>Outline</vt:lpstr>
      <vt:lpstr>The Evolution of Energy Networks</vt:lpstr>
      <vt:lpstr>The Evolution of Energy Networks</vt:lpstr>
      <vt:lpstr>The Evolution of Energy Networks</vt:lpstr>
      <vt:lpstr>Decentralization in Electrical Networks</vt:lpstr>
      <vt:lpstr>Towards Distributed Energy Networks</vt:lpstr>
      <vt:lpstr>Outline</vt:lpstr>
      <vt:lpstr>Middleware for Decentralized Computing</vt:lpstr>
      <vt:lpstr>Middleware for Decentralized Computing</vt:lpstr>
      <vt:lpstr>Outline</vt:lpstr>
      <vt:lpstr>What’s Missing?</vt:lpstr>
      <vt:lpstr>Outline</vt:lpstr>
      <vt:lpstr>Middleware for Transactive Energy</vt:lpstr>
      <vt:lpstr>Distributed Architecture</vt:lpstr>
      <vt:lpstr>Transactive Energy System</vt:lpstr>
      <vt:lpstr>Transactive Energy Algorithms</vt:lpstr>
      <vt:lpstr>Energy Trading</vt:lpstr>
      <vt:lpstr>Energy Trading</vt:lpstr>
      <vt:lpstr>Ledger Service</vt:lpstr>
      <vt:lpstr>Ledger Service</vt:lpstr>
      <vt:lpstr>Consensus Service</vt:lpstr>
      <vt:lpstr>Protection Invariant</vt:lpstr>
      <vt:lpstr>Regulatory Transactions</vt:lpstr>
      <vt:lpstr>Concluding Remarks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enabled middleware for distributed embedded devices  A transactive microgrid application</dc:title>
  <dc:creator>abhishek</dc:creator>
  <cp:lastModifiedBy>Microsoft Office User</cp:lastModifiedBy>
  <cp:revision>147</cp:revision>
  <cp:lastPrinted>2017-05-05T17:32:46Z</cp:lastPrinted>
  <dcterms:modified xsi:type="dcterms:W3CDTF">2017-05-05T17:32:54Z</dcterms:modified>
</cp:coreProperties>
</file>