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18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D380-ACD2-4BDA-90F0-CFE1C8D894B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BB17-3A82-4210-A843-3DB9B809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3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D380-ACD2-4BDA-90F0-CFE1C8D894B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BB17-3A82-4210-A843-3DB9B809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7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D380-ACD2-4BDA-90F0-CFE1C8D894B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BB17-3A82-4210-A843-3DB9B809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D380-ACD2-4BDA-90F0-CFE1C8D894B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BB17-3A82-4210-A843-3DB9B809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3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D380-ACD2-4BDA-90F0-CFE1C8D894B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BB17-3A82-4210-A843-3DB9B809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2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D380-ACD2-4BDA-90F0-CFE1C8D894B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BB17-3A82-4210-A843-3DB9B809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9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D380-ACD2-4BDA-90F0-CFE1C8D894B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BB17-3A82-4210-A843-3DB9B809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8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D380-ACD2-4BDA-90F0-CFE1C8D894B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BB17-3A82-4210-A843-3DB9B809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0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D380-ACD2-4BDA-90F0-CFE1C8D894B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BB17-3A82-4210-A843-3DB9B809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4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D380-ACD2-4BDA-90F0-CFE1C8D894B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BB17-3A82-4210-A843-3DB9B809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3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D380-ACD2-4BDA-90F0-CFE1C8D894B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BB17-3A82-4210-A843-3DB9B809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5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1D380-ACD2-4BDA-90F0-CFE1C8D894B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DBB17-3A82-4210-A843-3DB9B809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8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7tR-6DnBqk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1" y="41099"/>
            <a:ext cx="8608218" cy="804128"/>
          </a:xfrm>
        </p:spPr>
        <p:txBody>
          <a:bodyPr>
            <a:normAutofit/>
          </a:bodyPr>
          <a:lstStyle/>
          <a:p>
            <a:r>
              <a:rPr lang="en-US" sz="2400" dirty="0"/>
              <a:t>Example Application: Private And Decentralized Energy Transactions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944"/>
            <a:ext cx="4420028" cy="1972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06218"/>
            <a:ext cx="4420028" cy="197224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2210014" y="2915184"/>
            <a:ext cx="0" cy="89103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17064" y="2915184"/>
            <a:ext cx="225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Energy Exchange</a:t>
            </a:r>
          </a:p>
          <a:p>
            <a:r>
              <a:rPr lang="en-US" dirty="0"/>
              <a:t>Reduces Dependence on the Grid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29" y="911555"/>
            <a:ext cx="184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Participant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752431"/>
            <a:ext cx="184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Participant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792" y="964995"/>
            <a:ext cx="4598208" cy="147942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869354" y="2334109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PETra</a:t>
            </a:r>
            <a:r>
              <a:rPr lang="en-US" dirty="0"/>
              <a:t> Framework</a:t>
            </a:r>
          </a:p>
        </p:txBody>
      </p:sp>
      <p:sp>
        <p:nvSpPr>
          <p:cNvPr id="22" name="Wolke 102"/>
          <p:cNvSpPr/>
          <p:nvPr/>
        </p:nvSpPr>
        <p:spPr bwMode="auto">
          <a:xfrm>
            <a:off x="4981210" y="3181570"/>
            <a:ext cx="3931746" cy="2840393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53972" tIns="53972" rIns="53972" bIns="5397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434" fontAlgn="base">
              <a:spcBef>
                <a:spcPct val="50000"/>
              </a:spcBef>
              <a:spcAft>
                <a:spcPct val="0"/>
              </a:spcAft>
            </a:pPr>
            <a:endParaRPr lang="en-AU" sz="900" dirty="0">
              <a:solidFill>
                <a:srgbClr val="000000"/>
              </a:solidFill>
              <a:latin typeface="Arial" charset="0"/>
              <a:ea typeface="ヒラギノ角ゴ Pro W3" charset="0"/>
            </a:endParaRPr>
          </a:p>
        </p:txBody>
      </p:sp>
      <p:sp>
        <p:nvSpPr>
          <p:cNvPr id="23" name="Ellipse 8"/>
          <p:cNvSpPr/>
          <p:nvPr/>
        </p:nvSpPr>
        <p:spPr bwMode="auto">
          <a:xfrm>
            <a:off x="6306912" y="3931654"/>
            <a:ext cx="896271" cy="839756"/>
          </a:xfrm>
          <a:prstGeom prst="ellipse">
            <a:avLst/>
          </a:prstGeom>
          <a:noFill/>
          <a:ln w="19050">
            <a:solidFill>
              <a:srgbClr val="50BED7"/>
            </a:solidFill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685434" fontAlgn="base">
              <a:spcBef>
                <a:spcPct val="50000"/>
              </a:spcBef>
              <a:spcAft>
                <a:spcPct val="0"/>
              </a:spcAft>
            </a:pPr>
            <a:endParaRPr lang="en-AU" sz="1799" dirty="0">
              <a:solidFill>
                <a:srgbClr val="000000"/>
              </a:solidFill>
              <a:latin typeface="Arial" charset="0"/>
              <a:ea typeface="ヒラギノ角ゴ Pro W3" charset="0"/>
            </a:endParaRPr>
          </a:p>
        </p:txBody>
      </p:sp>
      <p:cxnSp>
        <p:nvCxnSpPr>
          <p:cNvPr id="24" name="Gerade Verbindung 10"/>
          <p:cNvCxnSpPr/>
          <p:nvPr/>
        </p:nvCxnSpPr>
        <p:spPr bwMode="auto">
          <a:xfrm>
            <a:off x="4896350" y="4329431"/>
            <a:ext cx="1410561" cy="11384"/>
          </a:xfrm>
          <a:prstGeom prst="line">
            <a:avLst/>
          </a:prstGeom>
          <a:noFill/>
          <a:ln w="19050">
            <a:solidFill>
              <a:srgbClr val="50BED7"/>
            </a:solidFill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Gerade Verbindung 12"/>
          <p:cNvCxnSpPr/>
          <p:nvPr/>
        </p:nvCxnSpPr>
        <p:spPr bwMode="auto">
          <a:xfrm>
            <a:off x="6191084" y="435431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Gerade Verbindung 16"/>
          <p:cNvCxnSpPr/>
          <p:nvPr/>
        </p:nvCxnSpPr>
        <p:spPr bwMode="auto">
          <a:xfrm flipV="1">
            <a:off x="5598777" y="4340815"/>
            <a:ext cx="0" cy="215912"/>
          </a:xfrm>
          <a:prstGeom prst="line">
            <a:avLst/>
          </a:prstGeom>
          <a:noFill/>
          <a:ln w="19050">
            <a:solidFill>
              <a:srgbClr val="50BED7"/>
            </a:solidFill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Gerade Verbindung 19"/>
          <p:cNvCxnSpPr/>
          <p:nvPr/>
        </p:nvCxnSpPr>
        <p:spPr bwMode="auto">
          <a:xfrm flipV="1">
            <a:off x="5841677" y="4113519"/>
            <a:ext cx="0" cy="215912"/>
          </a:xfrm>
          <a:prstGeom prst="line">
            <a:avLst/>
          </a:prstGeom>
          <a:noFill/>
          <a:ln w="19050">
            <a:solidFill>
              <a:srgbClr val="50BED7"/>
            </a:solidFill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Gerade Verbindung 20"/>
          <p:cNvCxnSpPr/>
          <p:nvPr/>
        </p:nvCxnSpPr>
        <p:spPr bwMode="auto">
          <a:xfrm flipV="1">
            <a:off x="5051176" y="4331892"/>
            <a:ext cx="0" cy="215912"/>
          </a:xfrm>
          <a:prstGeom prst="line">
            <a:avLst/>
          </a:prstGeom>
          <a:noFill/>
          <a:ln w="19050">
            <a:solidFill>
              <a:srgbClr val="50BED7"/>
            </a:solidFill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9" name="Gruppieren 25"/>
          <p:cNvGrpSpPr/>
          <p:nvPr/>
        </p:nvGrpSpPr>
        <p:grpSpPr>
          <a:xfrm>
            <a:off x="4788395" y="4660356"/>
            <a:ext cx="446039" cy="276174"/>
            <a:chOff x="1012176" y="4371236"/>
            <a:chExt cx="595029" cy="368424"/>
          </a:xfrm>
        </p:grpSpPr>
        <p:sp>
          <p:nvSpPr>
            <p:cNvPr id="30" name="Rechteck 80"/>
            <p:cNvSpPr/>
            <p:nvPr/>
          </p:nvSpPr>
          <p:spPr bwMode="auto">
            <a:xfrm>
              <a:off x="1012176" y="4371236"/>
              <a:ext cx="595029" cy="3684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 type="triangle"/>
            </a:ln>
            <a:effectLst/>
            <a:extLst/>
          </p:spPr>
          <p:txBody>
            <a:bodyPr vert="horz" wrap="square" lIns="26986" tIns="26986" rIns="26986" bIns="2698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750" dirty="0">
                <a:solidFill>
                  <a:srgbClr val="000000"/>
                </a:solidFill>
                <a:latin typeface="Arial" charset="0"/>
                <a:ea typeface="ヒラギノ角ゴ Pro W3" charset="0"/>
              </a:endParaRPr>
            </a:p>
          </p:txBody>
        </p:sp>
        <p:sp>
          <p:nvSpPr>
            <p:cNvPr id="31" name="Freeform 9"/>
            <p:cNvSpPr>
              <a:spLocks noEditPoints="1"/>
            </p:cNvSpPr>
            <p:nvPr/>
          </p:nvSpPr>
          <p:spPr bwMode="gray">
            <a:xfrm>
              <a:off x="1165675" y="4426309"/>
              <a:ext cx="288031" cy="258279"/>
            </a:xfrm>
            <a:custGeom>
              <a:avLst/>
              <a:gdLst>
                <a:gd name="T0" fmla="*/ 691 w 1432"/>
                <a:gd name="T1" fmla="*/ 399 h 1034"/>
                <a:gd name="T2" fmla="*/ 463 w 1432"/>
                <a:gd name="T3" fmla="*/ 399 h 1034"/>
                <a:gd name="T4" fmla="*/ 442 w 1432"/>
                <a:gd name="T5" fmla="*/ 506 h 1034"/>
                <a:gd name="T6" fmla="*/ 691 w 1432"/>
                <a:gd name="T7" fmla="*/ 506 h 1034"/>
                <a:gd name="T8" fmla="*/ 691 w 1432"/>
                <a:gd name="T9" fmla="*/ 399 h 1034"/>
                <a:gd name="T10" fmla="*/ 413 w 1432"/>
                <a:gd name="T11" fmla="*/ 399 h 1034"/>
                <a:gd name="T12" fmla="*/ 185 w 1432"/>
                <a:gd name="T13" fmla="*/ 399 h 1034"/>
                <a:gd name="T14" fmla="*/ 150 w 1432"/>
                <a:gd name="T15" fmla="*/ 506 h 1034"/>
                <a:gd name="T16" fmla="*/ 399 w 1432"/>
                <a:gd name="T17" fmla="*/ 506 h 1034"/>
                <a:gd name="T18" fmla="*/ 413 w 1432"/>
                <a:gd name="T19" fmla="*/ 399 h 1034"/>
                <a:gd name="T20" fmla="*/ 691 w 1432"/>
                <a:gd name="T21" fmla="*/ 235 h 1034"/>
                <a:gd name="T22" fmla="*/ 492 w 1432"/>
                <a:gd name="T23" fmla="*/ 235 h 1034"/>
                <a:gd name="T24" fmla="*/ 470 w 1432"/>
                <a:gd name="T25" fmla="*/ 349 h 1034"/>
                <a:gd name="T26" fmla="*/ 691 w 1432"/>
                <a:gd name="T27" fmla="*/ 349 h 1034"/>
                <a:gd name="T28" fmla="*/ 691 w 1432"/>
                <a:gd name="T29" fmla="*/ 235 h 1034"/>
                <a:gd name="T30" fmla="*/ 442 w 1432"/>
                <a:gd name="T31" fmla="*/ 235 h 1034"/>
                <a:gd name="T32" fmla="*/ 249 w 1432"/>
                <a:gd name="T33" fmla="*/ 235 h 1034"/>
                <a:gd name="T34" fmla="*/ 207 w 1432"/>
                <a:gd name="T35" fmla="*/ 349 h 1034"/>
                <a:gd name="T36" fmla="*/ 427 w 1432"/>
                <a:gd name="T37" fmla="*/ 349 h 1034"/>
                <a:gd name="T38" fmla="*/ 442 w 1432"/>
                <a:gd name="T39" fmla="*/ 235 h 1034"/>
                <a:gd name="T40" fmla="*/ 734 w 1432"/>
                <a:gd name="T41" fmla="*/ 399 h 1034"/>
                <a:gd name="T42" fmla="*/ 969 w 1432"/>
                <a:gd name="T43" fmla="*/ 399 h 1034"/>
                <a:gd name="T44" fmla="*/ 983 w 1432"/>
                <a:gd name="T45" fmla="*/ 506 h 1034"/>
                <a:gd name="T46" fmla="*/ 734 w 1432"/>
                <a:gd name="T47" fmla="*/ 506 h 1034"/>
                <a:gd name="T48" fmla="*/ 734 w 1432"/>
                <a:gd name="T49" fmla="*/ 399 h 1034"/>
                <a:gd name="T50" fmla="*/ 1012 w 1432"/>
                <a:gd name="T51" fmla="*/ 399 h 1034"/>
                <a:gd name="T52" fmla="*/ 1240 w 1432"/>
                <a:gd name="T53" fmla="*/ 399 h 1034"/>
                <a:gd name="T54" fmla="*/ 1282 w 1432"/>
                <a:gd name="T55" fmla="*/ 506 h 1034"/>
                <a:gd name="T56" fmla="*/ 1033 w 1432"/>
                <a:gd name="T57" fmla="*/ 506 h 1034"/>
                <a:gd name="T58" fmla="*/ 1012 w 1432"/>
                <a:gd name="T59" fmla="*/ 399 h 1034"/>
                <a:gd name="T60" fmla="*/ 734 w 1432"/>
                <a:gd name="T61" fmla="*/ 235 h 1034"/>
                <a:gd name="T62" fmla="*/ 940 w 1432"/>
                <a:gd name="T63" fmla="*/ 235 h 1034"/>
                <a:gd name="T64" fmla="*/ 955 w 1432"/>
                <a:gd name="T65" fmla="*/ 349 h 1034"/>
                <a:gd name="T66" fmla="*/ 734 w 1432"/>
                <a:gd name="T67" fmla="*/ 349 h 1034"/>
                <a:gd name="T68" fmla="*/ 734 w 1432"/>
                <a:gd name="T69" fmla="*/ 235 h 1034"/>
                <a:gd name="T70" fmla="*/ 983 w 1432"/>
                <a:gd name="T71" fmla="*/ 235 h 1034"/>
                <a:gd name="T72" fmla="*/ 1183 w 1432"/>
                <a:gd name="T73" fmla="*/ 235 h 1034"/>
                <a:gd name="T74" fmla="*/ 1225 w 1432"/>
                <a:gd name="T75" fmla="*/ 349 h 1034"/>
                <a:gd name="T76" fmla="*/ 1005 w 1432"/>
                <a:gd name="T77" fmla="*/ 349 h 1034"/>
                <a:gd name="T78" fmla="*/ 983 w 1432"/>
                <a:gd name="T79" fmla="*/ 235 h 1034"/>
                <a:gd name="T80" fmla="*/ 1254 w 1432"/>
                <a:gd name="T81" fmla="*/ 171 h 1034"/>
                <a:gd name="T82" fmla="*/ 506 w 1432"/>
                <a:gd name="T83" fmla="*/ 171 h 1034"/>
                <a:gd name="T84" fmla="*/ 506 w 1432"/>
                <a:gd name="T85" fmla="*/ 0 h 1034"/>
                <a:gd name="T86" fmla="*/ 356 w 1432"/>
                <a:gd name="T87" fmla="*/ 0 h 1034"/>
                <a:gd name="T88" fmla="*/ 356 w 1432"/>
                <a:gd name="T89" fmla="*/ 171 h 1034"/>
                <a:gd name="T90" fmla="*/ 178 w 1432"/>
                <a:gd name="T91" fmla="*/ 171 h 1034"/>
                <a:gd name="T92" fmla="*/ 0 w 1432"/>
                <a:gd name="T93" fmla="*/ 599 h 1034"/>
                <a:gd name="T94" fmla="*/ 178 w 1432"/>
                <a:gd name="T95" fmla="*/ 599 h 1034"/>
                <a:gd name="T96" fmla="*/ 178 w 1432"/>
                <a:gd name="T97" fmla="*/ 1034 h 1034"/>
                <a:gd name="T98" fmla="*/ 1254 w 1432"/>
                <a:gd name="T99" fmla="*/ 1034 h 1034"/>
                <a:gd name="T100" fmla="*/ 1254 w 1432"/>
                <a:gd name="T101" fmla="*/ 599 h 1034"/>
                <a:gd name="T102" fmla="*/ 1432 w 1432"/>
                <a:gd name="T103" fmla="*/ 599 h 1034"/>
                <a:gd name="T104" fmla="*/ 1254 w 1432"/>
                <a:gd name="T105" fmla="*/ 171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32" h="1034">
                  <a:moveTo>
                    <a:pt x="691" y="399"/>
                  </a:moveTo>
                  <a:lnTo>
                    <a:pt x="463" y="399"/>
                  </a:lnTo>
                  <a:lnTo>
                    <a:pt x="442" y="506"/>
                  </a:lnTo>
                  <a:lnTo>
                    <a:pt x="691" y="506"/>
                  </a:lnTo>
                  <a:lnTo>
                    <a:pt x="691" y="399"/>
                  </a:lnTo>
                  <a:close/>
                  <a:moveTo>
                    <a:pt x="413" y="399"/>
                  </a:moveTo>
                  <a:lnTo>
                    <a:pt x="185" y="399"/>
                  </a:lnTo>
                  <a:lnTo>
                    <a:pt x="150" y="506"/>
                  </a:lnTo>
                  <a:lnTo>
                    <a:pt x="399" y="506"/>
                  </a:lnTo>
                  <a:lnTo>
                    <a:pt x="413" y="399"/>
                  </a:lnTo>
                  <a:close/>
                  <a:moveTo>
                    <a:pt x="691" y="235"/>
                  </a:moveTo>
                  <a:lnTo>
                    <a:pt x="492" y="235"/>
                  </a:lnTo>
                  <a:lnTo>
                    <a:pt x="470" y="349"/>
                  </a:lnTo>
                  <a:lnTo>
                    <a:pt x="691" y="349"/>
                  </a:lnTo>
                  <a:lnTo>
                    <a:pt x="691" y="235"/>
                  </a:lnTo>
                  <a:close/>
                  <a:moveTo>
                    <a:pt x="442" y="235"/>
                  </a:moveTo>
                  <a:lnTo>
                    <a:pt x="249" y="235"/>
                  </a:lnTo>
                  <a:lnTo>
                    <a:pt x="207" y="349"/>
                  </a:lnTo>
                  <a:lnTo>
                    <a:pt x="427" y="349"/>
                  </a:lnTo>
                  <a:lnTo>
                    <a:pt x="442" y="235"/>
                  </a:lnTo>
                  <a:close/>
                  <a:moveTo>
                    <a:pt x="734" y="399"/>
                  </a:moveTo>
                  <a:lnTo>
                    <a:pt x="969" y="399"/>
                  </a:lnTo>
                  <a:lnTo>
                    <a:pt x="983" y="506"/>
                  </a:lnTo>
                  <a:lnTo>
                    <a:pt x="734" y="506"/>
                  </a:lnTo>
                  <a:lnTo>
                    <a:pt x="734" y="399"/>
                  </a:lnTo>
                  <a:close/>
                  <a:moveTo>
                    <a:pt x="1012" y="399"/>
                  </a:moveTo>
                  <a:lnTo>
                    <a:pt x="1240" y="399"/>
                  </a:lnTo>
                  <a:lnTo>
                    <a:pt x="1282" y="506"/>
                  </a:lnTo>
                  <a:lnTo>
                    <a:pt x="1033" y="506"/>
                  </a:lnTo>
                  <a:lnTo>
                    <a:pt x="1012" y="399"/>
                  </a:lnTo>
                  <a:close/>
                  <a:moveTo>
                    <a:pt x="734" y="235"/>
                  </a:moveTo>
                  <a:lnTo>
                    <a:pt x="940" y="235"/>
                  </a:lnTo>
                  <a:lnTo>
                    <a:pt x="955" y="349"/>
                  </a:lnTo>
                  <a:lnTo>
                    <a:pt x="734" y="349"/>
                  </a:lnTo>
                  <a:lnTo>
                    <a:pt x="734" y="235"/>
                  </a:lnTo>
                  <a:close/>
                  <a:moveTo>
                    <a:pt x="983" y="235"/>
                  </a:moveTo>
                  <a:lnTo>
                    <a:pt x="1183" y="235"/>
                  </a:lnTo>
                  <a:lnTo>
                    <a:pt x="1225" y="349"/>
                  </a:lnTo>
                  <a:lnTo>
                    <a:pt x="1005" y="349"/>
                  </a:lnTo>
                  <a:lnTo>
                    <a:pt x="983" y="235"/>
                  </a:lnTo>
                  <a:close/>
                  <a:moveTo>
                    <a:pt x="1254" y="171"/>
                  </a:moveTo>
                  <a:lnTo>
                    <a:pt x="506" y="171"/>
                  </a:lnTo>
                  <a:lnTo>
                    <a:pt x="506" y="0"/>
                  </a:lnTo>
                  <a:lnTo>
                    <a:pt x="356" y="0"/>
                  </a:lnTo>
                  <a:lnTo>
                    <a:pt x="356" y="171"/>
                  </a:lnTo>
                  <a:lnTo>
                    <a:pt x="178" y="171"/>
                  </a:lnTo>
                  <a:lnTo>
                    <a:pt x="0" y="599"/>
                  </a:lnTo>
                  <a:lnTo>
                    <a:pt x="178" y="599"/>
                  </a:lnTo>
                  <a:lnTo>
                    <a:pt x="178" y="1034"/>
                  </a:lnTo>
                  <a:lnTo>
                    <a:pt x="1254" y="1034"/>
                  </a:lnTo>
                  <a:lnTo>
                    <a:pt x="1254" y="599"/>
                  </a:lnTo>
                  <a:lnTo>
                    <a:pt x="1432" y="599"/>
                  </a:lnTo>
                  <a:lnTo>
                    <a:pt x="1254" y="171"/>
                  </a:lnTo>
                  <a:close/>
                </a:path>
              </a:pathLst>
            </a:custGeom>
            <a:solidFill>
              <a:srgbClr val="505A64"/>
            </a:solidFill>
            <a:ln>
              <a:noFill/>
            </a:ln>
            <a:extLst/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AU" sz="1349" dirty="0"/>
            </a:p>
          </p:txBody>
        </p:sp>
      </p:grpSp>
      <p:cxnSp>
        <p:nvCxnSpPr>
          <p:cNvPr id="32" name="Gerade Verbindung 42"/>
          <p:cNvCxnSpPr/>
          <p:nvPr/>
        </p:nvCxnSpPr>
        <p:spPr bwMode="auto">
          <a:xfrm flipH="1" flipV="1">
            <a:off x="6758978" y="4784897"/>
            <a:ext cx="7121" cy="1190593"/>
          </a:xfrm>
          <a:prstGeom prst="line">
            <a:avLst/>
          </a:prstGeom>
          <a:noFill/>
          <a:ln w="19050">
            <a:solidFill>
              <a:srgbClr val="50BED7"/>
            </a:solidFill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Gerade Verbindung 46"/>
          <p:cNvCxnSpPr/>
          <p:nvPr/>
        </p:nvCxnSpPr>
        <p:spPr bwMode="auto">
          <a:xfrm flipV="1">
            <a:off x="5301898" y="4109835"/>
            <a:ext cx="0" cy="215912"/>
          </a:xfrm>
          <a:prstGeom prst="line">
            <a:avLst/>
          </a:prstGeom>
          <a:noFill/>
          <a:ln w="19050">
            <a:solidFill>
              <a:srgbClr val="50BED7"/>
            </a:solidFill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Gerade Verbindung 47"/>
          <p:cNvCxnSpPr/>
          <p:nvPr/>
        </p:nvCxnSpPr>
        <p:spPr bwMode="auto">
          <a:xfrm>
            <a:off x="6550212" y="5142038"/>
            <a:ext cx="215888" cy="0"/>
          </a:xfrm>
          <a:prstGeom prst="line">
            <a:avLst/>
          </a:prstGeom>
          <a:noFill/>
          <a:ln w="19050">
            <a:solidFill>
              <a:srgbClr val="50BED7"/>
            </a:solidFill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Gerade Verbindung 50"/>
          <p:cNvCxnSpPr/>
          <p:nvPr/>
        </p:nvCxnSpPr>
        <p:spPr bwMode="auto">
          <a:xfrm>
            <a:off x="6550212" y="5591084"/>
            <a:ext cx="215888" cy="0"/>
          </a:xfrm>
          <a:prstGeom prst="line">
            <a:avLst/>
          </a:prstGeom>
          <a:noFill/>
          <a:ln w="19050">
            <a:solidFill>
              <a:srgbClr val="50BED7"/>
            </a:solidFill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Gerade Verbindung 51"/>
          <p:cNvCxnSpPr/>
          <p:nvPr/>
        </p:nvCxnSpPr>
        <p:spPr bwMode="auto">
          <a:xfrm>
            <a:off x="6758978" y="5360767"/>
            <a:ext cx="215888" cy="0"/>
          </a:xfrm>
          <a:prstGeom prst="line">
            <a:avLst/>
          </a:prstGeom>
          <a:noFill/>
          <a:ln w="19050">
            <a:solidFill>
              <a:srgbClr val="50BED7"/>
            </a:solidFill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Rechteck 53"/>
          <p:cNvSpPr/>
          <p:nvPr/>
        </p:nvSpPr>
        <p:spPr bwMode="auto">
          <a:xfrm>
            <a:off x="6678010" y="4703945"/>
            <a:ext cx="134930" cy="134930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P</a:t>
            </a:r>
          </a:p>
        </p:txBody>
      </p:sp>
      <p:sp>
        <p:nvSpPr>
          <p:cNvPr id="38" name="Rechteck 54"/>
          <p:cNvSpPr/>
          <p:nvPr/>
        </p:nvSpPr>
        <p:spPr bwMode="auto">
          <a:xfrm>
            <a:off x="6408121" y="5074573"/>
            <a:ext cx="134930" cy="134930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P</a:t>
            </a:r>
          </a:p>
        </p:txBody>
      </p:sp>
      <p:sp>
        <p:nvSpPr>
          <p:cNvPr id="39" name="Rechteck 56"/>
          <p:cNvSpPr/>
          <p:nvPr/>
        </p:nvSpPr>
        <p:spPr bwMode="auto">
          <a:xfrm>
            <a:off x="6969417" y="5280719"/>
            <a:ext cx="134930" cy="134930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P</a:t>
            </a:r>
          </a:p>
        </p:txBody>
      </p:sp>
      <p:sp>
        <p:nvSpPr>
          <p:cNvPr id="40" name="Rechteck 57"/>
          <p:cNvSpPr/>
          <p:nvPr/>
        </p:nvSpPr>
        <p:spPr bwMode="auto">
          <a:xfrm>
            <a:off x="6408121" y="5523619"/>
            <a:ext cx="134930" cy="134930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P</a:t>
            </a:r>
          </a:p>
        </p:txBody>
      </p:sp>
      <p:grpSp>
        <p:nvGrpSpPr>
          <p:cNvPr id="41" name="Gruppieren 30"/>
          <p:cNvGrpSpPr/>
          <p:nvPr/>
        </p:nvGrpSpPr>
        <p:grpSpPr>
          <a:xfrm>
            <a:off x="7144124" y="5210097"/>
            <a:ext cx="446039" cy="276174"/>
            <a:chOff x="4135994" y="5609739"/>
            <a:chExt cx="595029" cy="368424"/>
          </a:xfrm>
        </p:grpSpPr>
        <p:sp>
          <p:nvSpPr>
            <p:cNvPr id="42" name="Rechteck 86"/>
            <p:cNvSpPr/>
            <p:nvPr/>
          </p:nvSpPr>
          <p:spPr bwMode="auto">
            <a:xfrm>
              <a:off x="4135994" y="5609739"/>
              <a:ext cx="595029" cy="3684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 type="triangle"/>
            </a:ln>
            <a:effectLst/>
            <a:extLst/>
          </p:spPr>
          <p:txBody>
            <a:bodyPr vert="horz" wrap="square" lIns="26986" tIns="26986" rIns="26986" bIns="2698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750" dirty="0">
                <a:solidFill>
                  <a:srgbClr val="000000"/>
                </a:solidFill>
                <a:latin typeface="Arial" charset="0"/>
                <a:ea typeface="ヒラギノ角ゴ Pro W3" charset="0"/>
              </a:endParaRPr>
            </a:p>
          </p:txBody>
        </p:sp>
        <p:sp>
          <p:nvSpPr>
            <p:cNvPr id="43" name="Freeform 9"/>
            <p:cNvSpPr>
              <a:spLocks noEditPoints="1"/>
            </p:cNvSpPr>
            <p:nvPr/>
          </p:nvSpPr>
          <p:spPr bwMode="gray">
            <a:xfrm>
              <a:off x="4289493" y="5664812"/>
              <a:ext cx="288031" cy="258279"/>
            </a:xfrm>
            <a:custGeom>
              <a:avLst/>
              <a:gdLst>
                <a:gd name="T0" fmla="*/ 691 w 1432"/>
                <a:gd name="T1" fmla="*/ 399 h 1034"/>
                <a:gd name="T2" fmla="*/ 463 w 1432"/>
                <a:gd name="T3" fmla="*/ 399 h 1034"/>
                <a:gd name="T4" fmla="*/ 442 w 1432"/>
                <a:gd name="T5" fmla="*/ 506 h 1034"/>
                <a:gd name="T6" fmla="*/ 691 w 1432"/>
                <a:gd name="T7" fmla="*/ 506 h 1034"/>
                <a:gd name="T8" fmla="*/ 691 w 1432"/>
                <a:gd name="T9" fmla="*/ 399 h 1034"/>
                <a:gd name="T10" fmla="*/ 413 w 1432"/>
                <a:gd name="T11" fmla="*/ 399 h 1034"/>
                <a:gd name="T12" fmla="*/ 185 w 1432"/>
                <a:gd name="T13" fmla="*/ 399 h 1034"/>
                <a:gd name="T14" fmla="*/ 150 w 1432"/>
                <a:gd name="T15" fmla="*/ 506 h 1034"/>
                <a:gd name="T16" fmla="*/ 399 w 1432"/>
                <a:gd name="T17" fmla="*/ 506 h 1034"/>
                <a:gd name="T18" fmla="*/ 413 w 1432"/>
                <a:gd name="T19" fmla="*/ 399 h 1034"/>
                <a:gd name="T20" fmla="*/ 691 w 1432"/>
                <a:gd name="T21" fmla="*/ 235 h 1034"/>
                <a:gd name="T22" fmla="*/ 492 w 1432"/>
                <a:gd name="T23" fmla="*/ 235 h 1034"/>
                <a:gd name="T24" fmla="*/ 470 w 1432"/>
                <a:gd name="T25" fmla="*/ 349 h 1034"/>
                <a:gd name="T26" fmla="*/ 691 w 1432"/>
                <a:gd name="T27" fmla="*/ 349 h 1034"/>
                <a:gd name="T28" fmla="*/ 691 w 1432"/>
                <a:gd name="T29" fmla="*/ 235 h 1034"/>
                <a:gd name="T30" fmla="*/ 442 w 1432"/>
                <a:gd name="T31" fmla="*/ 235 h 1034"/>
                <a:gd name="T32" fmla="*/ 249 w 1432"/>
                <a:gd name="T33" fmla="*/ 235 h 1034"/>
                <a:gd name="T34" fmla="*/ 207 w 1432"/>
                <a:gd name="T35" fmla="*/ 349 h 1034"/>
                <a:gd name="T36" fmla="*/ 427 w 1432"/>
                <a:gd name="T37" fmla="*/ 349 h 1034"/>
                <a:gd name="T38" fmla="*/ 442 w 1432"/>
                <a:gd name="T39" fmla="*/ 235 h 1034"/>
                <a:gd name="T40" fmla="*/ 734 w 1432"/>
                <a:gd name="T41" fmla="*/ 399 h 1034"/>
                <a:gd name="T42" fmla="*/ 969 w 1432"/>
                <a:gd name="T43" fmla="*/ 399 h 1034"/>
                <a:gd name="T44" fmla="*/ 983 w 1432"/>
                <a:gd name="T45" fmla="*/ 506 h 1034"/>
                <a:gd name="T46" fmla="*/ 734 w 1432"/>
                <a:gd name="T47" fmla="*/ 506 h 1034"/>
                <a:gd name="T48" fmla="*/ 734 w 1432"/>
                <a:gd name="T49" fmla="*/ 399 h 1034"/>
                <a:gd name="T50" fmla="*/ 1012 w 1432"/>
                <a:gd name="T51" fmla="*/ 399 h 1034"/>
                <a:gd name="T52" fmla="*/ 1240 w 1432"/>
                <a:gd name="T53" fmla="*/ 399 h 1034"/>
                <a:gd name="T54" fmla="*/ 1282 w 1432"/>
                <a:gd name="T55" fmla="*/ 506 h 1034"/>
                <a:gd name="T56" fmla="*/ 1033 w 1432"/>
                <a:gd name="T57" fmla="*/ 506 h 1034"/>
                <a:gd name="T58" fmla="*/ 1012 w 1432"/>
                <a:gd name="T59" fmla="*/ 399 h 1034"/>
                <a:gd name="T60" fmla="*/ 734 w 1432"/>
                <a:gd name="T61" fmla="*/ 235 h 1034"/>
                <a:gd name="T62" fmla="*/ 940 w 1432"/>
                <a:gd name="T63" fmla="*/ 235 h 1034"/>
                <a:gd name="T64" fmla="*/ 955 w 1432"/>
                <a:gd name="T65" fmla="*/ 349 h 1034"/>
                <a:gd name="T66" fmla="*/ 734 w 1432"/>
                <a:gd name="T67" fmla="*/ 349 h 1034"/>
                <a:gd name="T68" fmla="*/ 734 w 1432"/>
                <a:gd name="T69" fmla="*/ 235 h 1034"/>
                <a:gd name="T70" fmla="*/ 983 w 1432"/>
                <a:gd name="T71" fmla="*/ 235 h 1034"/>
                <a:gd name="T72" fmla="*/ 1183 w 1432"/>
                <a:gd name="T73" fmla="*/ 235 h 1034"/>
                <a:gd name="T74" fmla="*/ 1225 w 1432"/>
                <a:gd name="T75" fmla="*/ 349 h 1034"/>
                <a:gd name="T76" fmla="*/ 1005 w 1432"/>
                <a:gd name="T77" fmla="*/ 349 h 1034"/>
                <a:gd name="T78" fmla="*/ 983 w 1432"/>
                <a:gd name="T79" fmla="*/ 235 h 1034"/>
                <a:gd name="T80" fmla="*/ 1254 w 1432"/>
                <a:gd name="T81" fmla="*/ 171 h 1034"/>
                <a:gd name="T82" fmla="*/ 506 w 1432"/>
                <a:gd name="T83" fmla="*/ 171 h 1034"/>
                <a:gd name="T84" fmla="*/ 506 w 1432"/>
                <a:gd name="T85" fmla="*/ 0 h 1034"/>
                <a:gd name="T86" fmla="*/ 356 w 1432"/>
                <a:gd name="T87" fmla="*/ 0 h 1034"/>
                <a:gd name="T88" fmla="*/ 356 w 1432"/>
                <a:gd name="T89" fmla="*/ 171 h 1034"/>
                <a:gd name="T90" fmla="*/ 178 w 1432"/>
                <a:gd name="T91" fmla="*/ 171 h 1034"/>
                <a:gd name="T92" fmla="*/ 0 w 1432"/>
                <a:gd name="T93" fmla="*/ 599 h 1034"/>
                <a:gd name="T94" fmla="*/ 178 w 1432"/>
                <a:gd name="T95" fmla="*/ 599 h 1034"/>
                <a:gd name="T96" fmla="*/ 178 w 1432"/>
                <a:gd name="T97" fmla="*/ 1034 h 1034"/>
                <a:gd name="T98" fmla="*/ 1254 w 1432"/>
                <a:gd name="T99" fmla="*/ 1034 h 1034"/>
                <a:gd name="T100" fmla="*/ 1254 w 1432"/>
                <a:gd name="T101" fmla="*/ 599 h 1034"/>
                <a:gd name="T102" fmla="*/ 1432 w 1432"/>
                <a:gd name="T103" fmla="*/ 599 h 1034"/>
                <a:gd name="T104" fmla="*/ 1254 w 1432"/>
                <a:gd name="T105" fmla="*/ 171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32" h="1034">
                  <a:moveTo>
                    <a:pt x="691" y="399"/>
                  </a:moveTo>
                  <a:lnTo>
                    <a:pt x="463" y="399"/>
                  </a:lnTo>
                  <a:lnTo>
                    <a:pt x="442" y="506"/>
                  </a:lnTo>
                  <a:lnTo>
                    <a:pt x="691" y="506"/>
                  </a:lnTo>
                  <a:lnTo>
                    <a:pt x="691" y="399"/>
                  </a:lnTo>
                  <a:close/>
                  <a:moveTo>
                    <a:pt x="413" y="399"/>
                  </a:moveTo>
                  <a:lnTo>
                    <a:pt x="185" y="399"/>
                  </a:lnTo>
                  <a:lnTo>
                    <a:pt x="150" y="506"/>
                  </a:lnTo>
                  <a:lnTo>
                    <a:pt x="399" y="506"/>
                  </a:lnTo>
                  <a:lnTo>
                    <a:pt x="413" y="399"/>
                  </a:lnTo>
                  <a:close/>
                  <a:moveTo>
                    <a:pt x="691" y="235"/>
                  </a:moveTo>
                  <a:lnTo>
                    <a:pt x="492" y="235"/>
                  </a:lnTo>
                  <a:lnTo>
                    <a:pt x="470" y="349"/>
                  </a:lnTo>
                  <a:lnTo>
                    <a:pt x="691" y="349"/>
                  </a:lnTo>
                  <a:lnTo>
                    <a:pt x="691" y="235"/>
                  </a:lnTo>
                  <a:close/>
                  <a:moveTo>
                    <a:pt x="442" y="235"/>
                  </a:moveTo>
                  <a:lnTo>
                    <a:pt x="249" y="235"/>
                  </a:lnTo>
                  <a:lnTo>
                    <a:pt x="207" y="349"/>
                  </a:lnTo>
                  <a:lnTo>
                    <a:pt x="427" y="349"/>
                  </a:lnTo>
                  <a:lnTo>
                    <a:pt x="442" y="235"/>
                  </a:lnTo>
                  <a:close/>
                  <a:moveTo>
                    <a:pt x="734" y="399"/>
                  </a:moveTo>
                  <a:lnTo>
                    <a:pt x="969" y="399"/>
                  </a:lnTo>
                  <a:lnTo>
                    <a:pt x="983" y="506"/>
                  </a:lnTo>
                  <a:lnTo>
                    <a:pt x="734" y="506"/>
                  </a:lnTo>
                  <a:lnTo>
                    <a:pt x="734" y="399"/>
                  </a:lnTo>
                  <a:close/>
                  <a:moveTo>
                    <a:pt x="1012" y="399"/>
                  </a:moveTo>
                  <a:lnTo>
                    <a:pt x="1240" y="399"/>
                  </a:lnTo>
                  <a:lnTo>
                    <a:pt x="1282" y="506"/>
                  </a:lnTo>
                  <a:lnTo>
                    <a:pt x="1033" y="506"/>
                  </a:lnTo>
                  <a:lnTo>
                    <a:pt x="1012" y="399"/>
                  </a:lnTo>
                  <a:close/>
                  <a:moveTo>
                    <a:pt x="734" y="235"/>
                  </a:moveTo>
                  <a:lnTo>
                    <a:pt x="940" y="235"/>
                  </a:lnTo>
                  <a:lnTo>
                    <a:pt x="955" y="349"/>
                  </a:lnTo>
                  <a:lnTo>
                    <a:pt x="734" y="349"/>
                  </a:lnTo>
                  <a:lnTo>
                    <a:pt x="734" y="235"/>
                  </a:lnTo>
                  <a:close/>
                  <a:moveTo>
                    <a:pt x="983" y="235"/>
                  </a:moveTo>
                  <a:lnTo>
                    <a:pt x="1183" y="235"/>
                  </a:lnTo>
                  <a:lnTo>
                    <a:pt x="1225" y="349"/>
                  </a:lnTo>
                  <a:lnTo>
                    <a:pt x="1005" y="349"/>
                  </a:lnTo>
                  <a:lnTo>
                    <a:pt x="983" y="235"/>
                  </a:lnTo>
                  <a:close/>
                  <a:moveTo>
                    <a:pt x="1254" y="171"/>
                  </a:moveTo>
                  <a:lnTo>
                    <a:pt x="506" y="171"/>
                  </a:lnTo>
                  <a:lnTo>
                    <a:pt x="506" y="0"/>
                  </a:lnTo>
                  <a:lnTo>
                    <a:pt x="356" y="0"/>
                  </a:lnTo>
                  <a:lnTo>
                    <a:pt x="356" y="171"/>
                  </a:lnTo>
                  <a:lnTo>
                    <a:pt x="178" y="171"/>
                  </a:lnTo>
                  <a:lnTo>
                    <a:pt x="0" y="599"/>
                  </a:lnTo>
                  <a:lnTo>
                    <a:pt x="178" y="599"/>
                  </a:lnTo>
                  <a:lnTo>
                    <a:pt x="178" y="1034"/>
                  </a:lnTo>
                  <a:lnTo>
                    <a:pt x="1254" y="1034"/>
                  </a:lnTo>
                  <a:lnTo>
                    <a:pt x="1254" y="599"/>
                  </a:lnTo>
                  <a:lnTo>
                    <a:pt x="1432" y="599"/>
                  </a:lnTo>
                  <a:lnTo>
                    <a:pt x="1254" y="171"/>
                  </a:lnTo>
                  <a:close/>
                </a:path>
              </a:pathLst>
            </a:custGeom>
            <a:solidFill>
              <a:srgbClr val="505A64"/>
            </a:solidFill>
            <a:ln>
              <a:noFill/>
            </a:ln>
            <a:extLst/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AU" sz="1349" dirty="0"/>
            </a:p>
          </p:txBody>
        </p:sp>
      </p:grpSp>
      <p:grpSp>
        <p:nvGrpSpPr>
          <p:cNvPr id="44" name="Gruppieren 31"/>
          <p:cNvGrpSpPr/>
          <p:nvPr/>
        </p:nvGrpSpPr>
        <p:grpSpPr>
          <a:xfrm>
            <a:off x="5908068" y="5452997"/>
            <a:ext cx="446039" cy="276174"/>
            <a:chOff x="2515815" y="5249391"/>
            <a:chExt cx="595029" cy="368424"/>
          </a:xfrm>
        </p:grpSpPr>
        <p:sp>
          <p:nvSpPr>
            <p:cNvPr id="45" name="Rechteck 92"/>
            <p:cNvSpPr/>
            <p:nvPr/>
          </p:nvSpPr>
          <p:spPr bwMode="auto">
            <a:xfrm>
              <a:off x="2515815" y="5249391"/>
              <a:ext cx="595029" cy="3684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 type="triangle"/>
            </a:ln>
            <a:effectLst/>
            <a:extLst/>
          </p:spPr>
          <p:txBody>
            <a:bodyPr vert="horz" wrap="square" lIns="26986" tIns="26986" rIns="26986" bIns="2698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750" dirty="0">
                <a:solidFill>
                  <a:srgbClr val="000000"/>
                </a:solidFill>
                <a:latin typeface="Arial" charset="0"/>
                <a:ea typeface="ヒラギノ角ゴ Pro W3" charset="0"/>
              </a:endParaRPr>
            </a:p>
          </p:txBody>
        </p:sp>
        <p:sp>
          <p:nvSpPr>
            <p:cNvPr id="46" name="Freeform 9"/>
            <p:cNvSpPr>
              <a:spLocks noEditPoints="1"/>
            </p:cNvSpPr>
            <p:nvPr/>
          </p:nvSpPr>
          <p:spPr bwMode="gray">
            <a:xfrm>
              <a:off x="2669314" y="5304463"/>
              <a:ext cx="288031" cy="258279"/>
            </a:xfrm>
            <a:custGeom>
              <a:avLst/>
              <a:gdLst>
                <a:gd name="T0" fmla="*/ 691 w 1432"/>
                <a:gd name="T1" fmla="*/ 399 h 1034"/>
                <a:gd name="T2" fmla="*/ 463 w 1432"/>
                <a:gd name="T3" fmla="*/ 399 h 1034"/>
                <a:gd name="T4" fmla="*/ 442 w 1432"/>
                <a:gd name="T5" fmla="*/ 506 h 1034"/>
                <a:gd name="T6" fmla="*/ 691 w 1432"/>
                <a:gd name="T7" fmla="*/ 506 h 1034"/>
                <a:gd name="T8" fmla="*/ 691 w 1432"/>
                <a:gd name="T9" fmla="*/ 399 h 1034"/>
                <a:gd name="T10" fmla="*/ 413 w 1432"/>
                <a:gd name="T11" fmla="*/ 399 h 1034"/>
                <a:gd name="T12" fmla="*/ 185 w 1432"/>
                <a:gd name="T13" fmla="*/ 399 h 1034"/>
                <a:gd name="T14" fmla="*/ 150 w 1432"/>
                <a:gd name="T15" fmla="*/ 506 h 1034"/>
                <a:gd name="T16" fmla="*/ 399 w 1432"/>
                <a:gd name="T17" fmla="*/ 506 h 1034"/>
                <a:gd name="T18" fmla="*/ 413 w 1432"/>
                <a:gd name="T19" fmla="*/ 399 h 1034"/>
                <a:gd name="T20" fmla="*/ 691 w 1432"/>
                <a:gd name="T21" fmla="*/ 235 h 1034"/>
                <a:gd name="T22" fmla="*/ 492 w 1432"/>
                <a:gd name="T23" fmla="*/ 235 h 1034"/>
                <a:gd name="T24" fmla="*/ 470 w 1432"/>
                <a:gd name="T25" fmla="*/ 349 h 1034"/>
                <a:gd name="T26" fmla="*/ 691 w 1432"/>
                <a:gd name="T27" fmla="*/ 349 h 1034"/>
                <a:gd name="T28" fmla="*/ 691 w 1432"/>
                <a:gd name="T29" fmla="*/ 235 h 1034"/>
                <a:gd name="T30" fmla="*/ 442 w 1432"/>
                <a:gd name="T31" fmla="*/ 235 h 1034"/>
                <a:gd name="T32" fmla="*/ 249 w 1432"/>
                <a:gd name="T33" fmla="*/ 235 h 1034"/>
                <a:gd name="T34" fmla="*/ 207 w 1432"/>
                <a:gd name="T35" fmla="*/ 349 h 1034"/>
                <a:gd name="T36" fmla="*/ 427 w 1432"/>
                <a:gd name="T37" fmla="*/ 349 h 1034"/>
                <a:gd name="T38" fmla="*/ 442 w 1432"/>
                <a:gd name="T39" fmla="*/ 235 h 1034"/>
                <a:gd name="T40" fmla="*/ 734 w 1432"/>
                <a:gd name="T41" fmla="*/ 399 h 1034"/>
                <a:gd name="T42" fmla="*/ 969 w 1432"/>
                <a:gd name="T43" fmla="*/ 399 h 1034"/>
                <a:gd name="T44" fmla="*/ 983 w 1432"/>
                <a:gd name="T45" fmla="*/ 506 h 1034"/>
                <a:gd name="T46" fmla="*/ 734 w 1432"/>
                <a:gd name="T47" fmla="*/ 506 h 1034"/>
                <a:gd name="T48" fmla="*/ 734 w 1432"/>
                <a:gd name="T49" fmla="*/ 399 h 1034"/>
                <a:gd name="T50" fmla="*/ 1012 w 1432"/>
                <a:gd name="T51" fmla="*/ 399 h 1034"/>
                <a:gd name="T52" fmla="*/ 1240 w 1432"/>
                <a:gd name="T53" fmla="*/ 399 h 1034"/>
                <a:gd name="T54" fmla="*/ 1282 w 1432"/>
                <a:gd name="T55" fmla="*/ 506 h 1034"/>
                <a:gd name="T56" fmla="*/ 1033 w 1432"/>
                <a:gd name="T57" fmla="*/ 506 h 1034"/>
                <a:gd name="T58" fmla="*/ 1012 w 1432"/>
                <a:gd name="T59" fmla="*/ 399 h 1034"/>
                <a:gd name="T60" fmla="*/ 734 w 1432"/>
                <a:gd name="T61" fmla="*/ 235 h 1034"/>
                <a:gd name="T62" fmla="*/ 940 w 1432"/>
                <a:gd name="T63" fmla="*/ 235 h 1034"/>
                <a:gd name="T64" fmla="*/ 955 w 1432"/>
                <a:gd name="T65" fmla="*/ 349 h 1034"/>
                <a:gd name="T66" fmla="*/ 734 w 1432"/>
                <a:gd name="T67" fmla="*/ 349 h 1034"/>
                <a:gd name="T68" fmla="*/ 734 w 1432"/>
                <a:gd name="T69" fmla="*/ 235 h 1034"/>
                <a:gd name="T70" fmla="*/ 983 w 1432"/>
                <a:gd name="T71" fmla="*/ 235 h 1034"/>
                <a:gd name="T72" fmla="*/ 1183 w 1432"/>
                <a:gd name="T73" fmla="*/ 235 h 1034"/>
                <a:gd name="T74" fmla="*/ 1225 w 1432"/>
                <a:gd name="T75" fmla="*/ 349 h 1034"/>
                <a:gd name="T76" fmla="*/ 1005 w 1432"/>
                <a:gd name="T77" fmla="*/ 349 h 1034"/>
                <a:gd name="T78" fmla="*/ 983 w 1432"/>
                <a:gd name="T79" fmla="*/ 235 h 1034"/>
                <a:gd name="T80" fmla="*/ 1254 w 1432"/>
                <a:gd name="T81" fmla="*/ 171 h 1034"/>
                <a:gd name="T82" fmla="*/ 506 w 1432"/>
                <a:gd name="T83" fmla="*/ 171 h 1034"/>
                <a:gd name="T84" fmla="*/ 506 w 1432"/>
                <a:gd name="T85" fmla="*/ 0 h 1034"/>
                <a:gd name="T86" fmla="*/ 356 w 1432"/>
                <a:gd name="T87" fmla="*/ 0 h 1034"/>
                <a:gd name="T88" fmla="*/ 356 w 1432"/>
                <a:gd name="T89" fmla="*/ 171 h 1034"/>
                <a:gd name="T90" fmla="*/ 178 w 1432"/>
                <a:gd name="T91" fmla="*/ 171 h 1034"/>
                <a:gd name="T92" fmla="*/ 0 w 1432"/>
                <a:gd name="T93" fmla="*/ 599 h 1034"/>
                <a:gd name="T94" fmla="*/ 178 w 1432"/>
                <a:gd name="T95" fmla="*/ 599 h 1034"/>
                <a:gd name="T96" fmla="*/ 178 w 1432"/>
                <a:gd name="T97" fmla="*/ 1034 h 1034"/>
                <a:gd name="T98" fmla="*/ 1254 w 1432"/>
                <a:gd name="T99" fmla="*/ 1034 h 1034"/>
                <a:gd name="T100" fmla="*/ 1254 w 1432"/>
                <a:gd name="T101" fmla="*/ 599 h 1034"/>
                <a:gd name="T102" fmla="*/ 1432 w 1432"/>
                <a:gd name="T103" fmla="*/ 599 h 1034"/>
                <a:gd name="T104" fmla="*/ 1254 w 1432"/>
                <a:gd name="T105" fmla="*/ 171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32" h="1034">
                  <a:moveTo>
                    <a:pt x="691" y="399"/>
                  </a:moveTo>
                  <a:lnTo>
                    <a:pt x="463" y="399"/>
                  </a:lnTo>
                  <a:lnTo>
                    <a:pt x="442" y="506"/>
                  </a:lnTo>
                  <a:lnTo>
                    <a:pt x="691" y="506"/>
                  </a:lnTo>
                  <a:lnTo>
                    <a:pt x="691" y="399"/>
                  </a:lnTo>
                  <a:close/>
                  <a:moveTo>
                    <a:pt x="413" y="399"/>
                  </a:moveTo>
                  <a:lnTo>
                    <a:pt x="185" y="399"/>
                  </a:lnTo>
                  <a:lnTo>
                    <a:pt x="150" y="506"/>
                  </a:lnTo>
                  <a:lnTo>
                    <a:pt x="399" y="506"/>
                  </a:lnTo>
                  <a:lnTo>
                    <a:pt x="413" y="399"/>
                  </a:lnTo>
                  <a:close/>
                  <a:moveTo>
                    <a:pt x="691" y="235"/>
                  </a:moveTo>
                  <a:lnTo>
                    <a:pt x="492" y="235"/>
                  </a:lnTo>
                  <a:lnTo>
                    <a:pt x="470" y="349"/>
                  </a:lnTo>
                  <a:lnTo>
                    <a:pt x="691" y="349"/>
                  </a:lnTo>
                  <a:lnTo>
                    <a:pt x="691" y="235"/>
                  </a:lnTo>
                  <a:close/>
                  <a:moveTo>
                    <a:pt x="442" y="235"/>
                  </a:moveTo>
                  <a:lnTo>
                    <a:pt x="249" y="235"/>
                  </a:lnTo>
                  <a:lnTo>
                    <a:pt x="207" y="349"/>
                  </a:lnTo>
                  <a:lnTo>
                    <a:pt x="427" y="349"/>
                  </a:lnTo>
                  <a:lnTo>
                    <a:pt x="442" y="235"/>
                  </a:lnTo>
                  <a:close/>
                  <a:moveTo>
                    <a:pt x="734" y="399"/>
                  </a:moveTo>
                  <a:lnTo>
                    <a:pt x="969" y="399"/>
                  </a:lnTo>
                  <a:lnTo>
                    <a:pt x="983" y="506"/>
                  </a:lnTo>
                  <a:lnTo>
                    <a:pt x="734" y="506"/>
                  </a:lnTo>
                  <a:lnTo>
                    <a:pt x="734" y="399"/>
                  </a:lnTo>
                  <a:close/>
                  <a:moveTo>
                    <a:pt x="1012" y="399"/>
                  </a:moveTo>
                  <a:lnTo>
                    <a:pt x="1240" y="399"/>
                  </a:lnTo>
                  <a:lnTo>
                    <a:pt x="1282" y="506"/>
                  </a:lnTo>
                  <a:lnTo>
                    <a:pt x="1033" y="506"/>
                  </a:lnTo>
                  <a:lnTo>
                    <a:pt x="1012" y="399"/>
                  </a:lnTo>
                  <a:close/>
                  <a:moveTo>
                    <a:pt x="734" y="235"/>
                  </a:moveTo>
                  <a:lnTo>
                    <a:pt x="940" y="235"/>
                  </a:lnTo>
                  <a:lnTo>
                    <a:pt x="955" y="349"/>
                  </a:lnTo>
                  <a:lnTo>
                    <a:pt x="734" y="349"/>
                  </a:lnTo>
                  <a:lnTo>
                    <a:pt x="734" y="235"/>
                  </a:lnTo>
                  <a:close/>
                  <a:moveTo>
                    <a:pt x="983" y="235"/>
                  </a:moveTo>
                  <a:lnTo>
                    <a:pt x="1183" y="235"/>
                  </a:lnTo>
                  <a:lnTo>
                    <a:pt x="1225" y="349"/>
                  </a:lnTo>
                  <a:lnTo>
                    <a:pt x="1005" y="349"/>
                  </a:lnTo>
                  <a:lnTo>
                    <a:pt x="983" y="235"/>
                  </a:lnTo>
                  <a:close/>
                  <a:moveTo>
                    <a:pt x="1254" y="171"/>
                  </a:moveTo>
                  <a:lnTo>
                    <a:pt x="506" y="171"/>
                  </a:lnTo>
                  <a:lnTo>
                    <a:pt x="506" y="0"/>
                  </a:lnTo>
                  <a:lnTo>
                    <a:pt x="356" y="0"/>
                  </a:lnTo>
                  <a:lnTo>
                    <a:pt x="356" y="171"/>
                  </a:lnTo>
                  <a:lnTo>
                    <a:pt x="178" y="171"/>
                  </a:lnTo>
                  <a:lnTo>
                    <a:pt x="0" y="599"/>
                  </a:lnTo>
                  <a:lnTo>
                    <a:pt x="178" y="599"/>
                  </a:lnTo>
                  <a:lnTo>
                    <a:pt x="178" y="1034"/>
                  </a:lnTo>
                  <a:lnTo>
                    <a:pt x="1254" y="1034"/>
                  </a:lnTo>
                  <a:lnTo>
                    <a:pt x="1254" y="599"/>
                  </a:lnTo>
                  <a:lnTo>
                    <a:pt x="1432" y="599"/>
                  </a:lnTo>
                  <a:lnTo>
                    <a:pt x="1254" y="171"/>
                  </a:lnTo>
                  <a:close/>
                </a:path>
              </a:pathLst>
            </a:custGeom>
            <a:solidFill>
              <a:srgbClr val="505A64"/>
            </a:solidFill>
            <a:ln>
              <a:noFill/>
            </a:ln>
            <a:extLst/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AU" sz="1349" dirty="0"/>
            </a:p>
          </p:txBody>
        </p:sp>
      </p:grpSp>
      <p:grpSp>
        <p:nvGrpSpPr>
          <p:cNvPr id="47" name="Gruppieren 32"/>
          <p:cNvGrpSpPr/>
          <p:nvPr/>
        </p:nvGrpSpPr>
        <p:grpSpPr>
          <a:xfrm>
            <a:off x="5908068" y="5003951"/>
            <a:ext cx="446039" cy="276174"/>
            <a:chOff x="2515815" y="4554817"/>
            <a:chExt cx="595029" cy="368424"/>
          </a:xfrm>
        </p:grpSpPr>
        <p:sp>
          <p:nvSpPr>
            <p:cNvPr id="48" name="Rechteck 84"/>
            <p:cNvSpPr/>
            <p:nvPr/>
          </p:nvSpPr>
          <p:spPr bwMode="auto">
            <a:xfrm>
              <a:off x="2515815" y="4554817"/>
              <a:ext cx="595029" cy="3684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 type="triangle"/>
            </a:ln>
            <a:effectLst/>
            <a:extLst/>
          </p:spPr>
          <p:txBody>
            <a:bodyPr vert="horz" wrap="square" lIns="26986" tIns="26986" rIns="26986" bIns="2698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750" dirty="0">
                <a:solidFill>
                  <a:srgbClr val="000000"/>
                </a:solidFill>
                <a:latin typeface="Arial" charset="0"/>
                <a:ea typeface="ヒラギノ角ゴ Pro W3" charset="0"/>
              </a:endParaRPr>
            </a:p>
          </p:txBody>
        </p:sp>
        <p:sp>
          <p:nvSpPr>
            <p:cNvPr id="49" name="Freeform 21"/>
            <p:cNvSpPr>
              <a:spLocks noEditPoints="1"/>
            </p:cNvSpPr>
            <p:nvPr/>
          </p:nvSpPr>
          <p:spPr bwMode="gray">
            <a:xfrm>
              <a:off x="2669314" y="4609889"/>
              <a:ext cx="288031" cy="258279"/>
            </a:xfrm>
            <a:custGeom>
              <a:avLst/>
              <a:gdLst>
                <a:gd name="T0" fmla="*/ 634 w 1311"/>
                <a:gd name="T1" fmla="*/ 707 h 943"/>
                <a:gd name="T2" fmla="*/ 299 w 1311"/>
                <a:gd name="T3" fmla="*/ 707 h 943"/>
                <a:gd name="T4" fmla="*/ 299 w 1311"/>
                <a:gd name="T5" fmla="*/ 557 h 943"/>
                <a:gd name="T6" fmla="*/ 634 w 1311"/>
                <a:gd name="T7" fmla="*/ 557 h 943"/>
                <a:gd name="T8" fmla="*/ 634 w 1311"/>
                <a:gd name="T9" fmla="*/ 707 h 943"/>
                <a:gd name="T10" fmla="*/ 1147 w 1311"/>
                <a:gd name="T11" fmla="*/ 157 h 943"/>
                <a:gd name="T12" fmla="*/ 470 w 1311"/>
                <a:gd name="T13" fmla="*/ 157 h 943"/>
                <a:gd name="T14" fmla="*/ 470 w 1311"/>
                <a:gd name="T15" fmla="*/ 0 h 943"/>
                <a:gd name="T16" fmla="*/ 328 w 1311"/>
                <a:gd name="T17" fmla="*/ 0 h 943"/>
                <a:gd name="T18" fmla="*/ 328 w 1311"/>
                <a:gd name="T19" fmla="*/ 157 h 943"/>
                <a:gd name="T20" fmla="*/ 164 w 1311"/>
                <a:gd name="T21" fmla="*/ 157 h 943"/>
                <a:gd name="T22" fmla="*/ 0 w 1311"/>
                <a:gd name="T23" fmla="*/ 550 h 943"/>
                <a:gd name="T24" fmla="*/ 164 w 1311"/>
                <a:gd name="T25" fmla="*/ 550 h 943"/>
                <a:gd name="T26" fmla="*/ 164 w 1311"/>
                <a:gd name="T27" fmla="*/ 943 h 943"/>
                <a:gd name="T28" fmla="*/ 1147 w 1311"/>
                <a:gd name="T29" fmla="*/ 943 h 943"/>
                <a:gd name="T30" fmla="*/ 1147 w 1311"/>
                <a:gd name="T31" fmla="*/ 550 h 943"/>
                <a:gd name="T32" fmla="*/ 1311 w 1311"/>
                <a:gd name="T33" fmla="*/ 550 h 943"/>
                <a:gd name="T34" fmla="*/ 1147 w 1311"/>
                <a:gd name="T35" fmla="*/ 157 h 943"/>
                <a:gd name="T36" fmla="*/ 784 w 1311"/>
                <a:gd name="T37" fmla="*/ 850 h 943"/>
                <a:gd name="T38" fmla="*/ 784 w 1311"/>
                <a:gd name="T39" fmla="*/ 557 h 943"/>
                <a:gd name="T40" fmla="*/ 983 w 1311"/>
                <a:gd name="T41" fmla="*/ 557 h 943"/>
                <a:gd name="T42" fmla="*/ 983 w 1311"/>
                <a:gd name="T43" fmla="*/ 850 h 943"/>
                <a:gd name="T44" fmla="*/ 784 w 1311"/>
                <a:gd name="T45" fmla="*/ 850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11" h="943">
                  <a:moveTo>
                    <a:pt x="634" y="707"/>
                  </a:moveTo>
                  <a:lnTo>
                    <a:pt x="299" y="707"/>
                  </a:lnTo>
                  <a:lnTo>
                    <a:pt x="299" y="557"/>
                  </a:lnTo>
                  <a:lnTo>
                    <a:pt x="634" y="557"/>
                  </a:lnTo>
                  <a:lnTo>
                    <a:pt x="634" y="707"/>
                  </a:lnTo>
                  <a:close/>
                  <a:moveTo>
                    <a:pt x="1147" y="157"/>
                  </a:moveTo>
                  <a:lnTo>
                    <a:pt x="470" y="157"/>
                  </a:lnTo>
                  <a:lnTo>
                    <a:pt x="470" y="0"/>
                  </a:lnTo>
                  <a:lnTo>
                    <a:pt x="328" y="0"/>
                  </a:lnTo>
                  <a:lnTo>
                    <a:pt x="328" y="157"/>
                  </a:lnTo>
                  <a:lnTo>
                    <a:pt x="164" y="157"/>
                  </a:lnTo>
                  <a:lnTo>
                    <a:pt x="0" y="550"/>
                  </a:lnTo>
                  <a:lnTo>
                    <a:pt x="164" y="550"/>
                  </a:lnTo>
                  <a:lnTo>
                    <a:pt x="164" y="943"/>
                  </a:lnTo>
                  <a:lnTo>
                    <a:pt x="1147" y="943"/>
                  </a:lnTo>
                  <a:lnTo>
                    <a:pt x="1147" y="550"/>
                  </a:lnTo>
                  <a:lnTo>
                    <a:pt x="1311" y="550"/>
                  </a:lnTo>
                  <a:lnTo>
                    <a:pt x="1147" y="157"/>
                  </a:lnTo>
                  <a:close/>
                  <a:moveTo>
                    <a:pt x="784" y="850"/>
                  </a:moveTo>
                  <a:lnTo>
                    <a:pt x="784" y="557"/>
                  </a:lnTo>
                  <a:lnTo>
                    <a:pt x="983" y="557"/>
                  </a:lnTo>
                  <a:lnTo>
                    <a:pt x="983" y="850"/>
                  </a:lnTo>
                  <a:lnTo>
                    <a:pt x="784" y="850"/>
                  </a:lnTo>
                  <a:close/>
                </a:path>
              </a:pathLst>
            </a:custGeom>
            <a:solidFill>
              <a:srgbClr val="505A64"/>
            </a:solidFill>
            <a:ln>
              <a:noFill/>
            </a:ln>
            <a:extLst/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defTabSz="685434">
                <a:defRPr/>
              </a:pPr>
              <a:endParaRPr lang="en-AU" sz="1349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0" name="Rechteck 65"/>
          <p:cNvSpPr/>
          <p:nvPr/>
        </p:nvSpPr>
        <p:spPr bwMode="auto">
          <a:xfrm>
            <a:off x="5234433" y="4046054"/>
            <a:ext cx="134930" cy="134930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P</a:t>
            </a:r>
          </a:p>
        </p:txBody>
      </p:sp>
      <p:grpSp>
        <p:nvGrpSpPr>
          <p:cNvPr id="51" name="Gruppieren 27"/>
          <p:cNvGrpSpPr/>
          <p:nvPr/>
        </p:nvGrpSpPr>
        <p:grpSpPr>
          <a:xfrm>
            <a:off x="5618658" y="3738135"/>
            <a:ext cx="446039" cy="276174"/>
            <a:chOff x="2119770" y="3140968"/>
            <a:chExt cx="595029" cy="368424"/>
          </a:xfrm>
        </p:grpSpPr>
        <p:sp>
          <p:nvSpPr>
            <p:cNvPr id="52" name="Rechteck 83"/>
            <p:cNvSpPr/>
            <p:nvPr/>
          </p:nvSpPr>
          <p:spPr bwMode="auto">
            <a:xfrm>
              <a:off x="2119770" y="3140968"/>
              <a:ext cx="595029" cy="3684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 type="triangle"/>
            </a:ln>
            <a:effectLst/>
            <a:extLst/>
          </p:spPr>
          <p:txBody>
            <a:bodyPr vert="horz" wrap="square" lIns="26986" tIns="26986" rIns="26986" bIns="2698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750" dirty="0">
                <a:solidFill>
                  <a:srgbClr val="000000"/>
                </a:solidFill>
                <a:latin typeface="Arial" charset="0"/>
                <a:ea typeface="ヒラギノ角ゴ Pro W3" charset="0"/>
              </a:endParaRPr>
            </a:p>
          </p:txBody>
        </p:sp>
        <p:sp>
          <p:nvSpPr>
            <p:cNvPr id="53" name="Freeform 21"/>
            <p:cNvSpPr>
              <a:spLocks noEditPoints="1"/>
            </p:cNvSpPr>
            <p:nvPr/>
          </p:nvSpPr>
          <p:spPr bwMode="gray">
            <a:xfrm>
              <a:off x="2273269" y="3196040"/>
              <a:ext cx="288031" cy="258279"/>
            </a:xfrm>
            <a:custGeom>
              <a:avLst/>
              <a:gdLst>
                <a:gd name="T0" fmla="*/ 634 w 1311"/>
                <a:gd name="T1" fmla="*/ 707 h 943"/>
                <a:gd name="T2" fmla="*/ 299 w 1311"/>
                <a:gd name="T3" fmla="*/ 707 h 943"/>
                <a:gd name="T4" fmla="*/ 299 w 1311"/>
                <a:gd name="T5" fmla="*/ 557 h 943"/>
                <a:gd name="T6" fmla="*/ 634 w 1311"/>
                <a:gd name="T7" fmla="*/ 557 h 943"/>
                <a:gd name="T8" fmla="*/ 634 w 1311"/>
                <a:gd name="T9" fmla="*/ 707 h 943"/>
                <a:gd name="T10" fmla="*/ 1147 w 1311"/>
                <a:gd name="T11" fmla="*/ 157 h 943"/>
                <a:gd name="T12" fmla="*/ 470 w 1311"/>
                <a:gd name="T13" fmla="*/ 157 h 943"/>
                <a:gd name="T14" fmla="*/ 470 w 1311"/>
                <a:gd name="T15" fmla="*/ 0 h 943"/>
                <a:gd name="T16" fmla="*/ 328 w 1311"/>
                <a:gd name="T17" fmla="*/ 0 h 943"/>
                <a:gd name="T18" fmla="*/ 328 w 1311"/>
                <a:gd name="T19" fmla="*/ 157 h 943"/>
                <a:gd name="T20" fmla="*/ 164 w 1311"/>
                <a:gd name="T21" fmla="*/ 157 h 943"/>
                <a:gd name="T22" fmla="*/ 0 w 1311"/>
                <a:gd name="T23" fmla="*/ 550 h 943"/>
                <a:gd name="T24" fmla="*/ 164 w 1311"/>
                <a:gd name="T25" fmla="*/ 550 h 943"/>
                <a:gd name="T26" fmla="*/ 164 w 1311"/>
                <a:gd name="T27" fmla="*/ 943 h 943"/>
                <a:gd name="T28" fmla="*/ 1147 w 1311"/>
                <a:gd name="T29" fmla="*/ 943 h 943"/>
                <a:gd name="T30" fmla="*/ 1147 w 1311"/>
                <a:gd name="T31" fmla="*/ 550 h 943"/>
                <a:gd name="T32" fmla="*/ 1311 w 1311"/>
                <a:gd name="T33" fmla="*/ 550 h 943"/>
                <a:gd name="T34" fmla="*/ 1147 w 1311"/>
                <a:gd name="T35" fmla="*/ 157 h 943"/>
                <a:gd name="T36" fmla="*/ 784 w 1311"/>
                <a:gd name="T37" fmla="*/ 850 h 943"/>
                <a:gd name="T38" fmla="*/ 784 w 1311"/>
                <a:gd name="T39" fmla="*/ 557 h 943"/>
                <a:gd name="T40" fmla="*/ 983 w 1311"/>
                <a:gd name="T41" fmla="*/ 557 h 943"/>
                <a:gd name="T42" fmla="*/ 983 w 1311"/>
                <a:gd name="T43" fmla="*/ 850 h 943"/>
                <a:gd name="T44" fmla="*/ 784 w 1311"/>
                <a:gd name="T45" fmla="*/ 850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11" h="943">
                  <a:moveTo>
                    <a:pt x="634" y="707"/>
                  </a:moveTo>
                  <a:lnTo>
                    <a:pt x="299" y="707"/>
                  </a:lnTo>
                  <a:lnTo>
                    <a:pt x="299" y="557"/>
                  </a:lnTo>
                  <a:lnTo>
                    <a:pt x="634" y="557"/>
                  </a:lnTo>
                  <a:lnTo>
                    <a:pt x="634" y="707"/>
                  </a:lnTo>
                  <a:close/>
                  <a:moveTo>
                    <a:pt x="1147" y="157"/>
                  </a:moveTo>
                  <a:lnTo>
                    <a:pt x="470" y="157"/>
                  </a:lnTo>
                  <a:lnTo>
                    <a:pt x="470" y="0"/>
                  </a:lnTo>
                  <a:lnTo>
                    <a:pt x="328" y="0"/>
                  </a:lnTo>
                  <a:lnTo>
                    <a:pt x="328" y="157"/>
                  </a:lnTo>
                  <a:lnTo>
                    <a:pt x="164" y="157"/>
                  </a:lnTo>
                  <a:lnTo>
                    <a:pt x="0" y="550"/>
                  </a:lnTo>
                  <a:lnTo>
                    <a:pt x="164" y="550"/>
                  </a:lnTo>
                  <a:lnTo>
                    <a:pt x="164" y="943"/>
                  </a:lnTo>
                  <a:lnTo>
                    <a:pt x="1147" y="943"/>
                  </a:lnTo>
                  <a:lnTo>
                    <a:pt x="1147" y="550"/>
                  </a:lnTo>
                  <a:lnTo>
                    <a:pt x="1311" y="550"/>
                  </a:lnTo>
                  <a:lnTo>
                    <a:pt x="1147" y="157"/>
                  </a:lnTo>
                  <a:close/>
                  <a:moveTo>
                    <a:pt x="784" y="850"/>
                  </a:moveTo>
                  <a:lnTo>
                    <a:pt x="784" y="557"/>
                  </a:lnTo>
                  <a:lnTo>
                    <a:pt x="983" y="557"/>
                  </a:lnTo>
                  <a:lnTo>
                    <a:pt x="983" y="850"/>
                  </a:lnTo>
                  <a:lnTo>
                    <a:pt x="784" y="850"/>
                  </a:lnTo>
                  <a:close/>
                </a:path>
              </a:pathLst>
            </a:custGeom>
            <a:solidFill>
              <a:srgbClr val="505A64"/>
            </a:solidFill>
            <a:ln>
              <a:noFill/>
            </a:ln>
            <a:extLst/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defTabSz="685434">
                <a:defRPr/>
              </a:pPr>
              <a:endParaRPr lang="en-AU" sz="1349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4" name="Rechteck 71"/>
          <p:cNvSpPr/>
          <p:nvPr/>
        </p:nvSpPr>
        <p:spPr bwMode="auto">
          <a:xfrm>
            <a:off x="5531312" y="4482074"/>
            <a:ext cx="134930" cy="134930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P</a:t>
            </a:r>
          </a:p>
        </p:txBody>
      </p:sp>
      <p:sp>
        <p:nvSpPr>
          <p:cNvPr id="55" name="Rechteck 72"/>
          <p:cNvSpPr/>
          <p:nvPr/>
        </p:nvSpPr>
        <p:spPr bwMode="auto">
          <a:xfrm>
            <a:off x="4951057" y="4466836"/>
            <a:ext cx="134930" cy="134930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P</a:t>
            </a:r>
          </a:p>
        </p:txBody>
      </p:sp>
      <p:grpSp>
        <p:nvGrpSpPr>
          <p:cNvPr id="56" name="Gruppieren 34"/>
          <p:cNvGrpSpPr/>
          <p:nvPr/>
        </p:nvGrpSpPr>
        <p:grpSpPr>
          <a:xfrm>
            <a:off x="5369364" y="4664952"/>
            <a:ext cx="446039" cy="276174"/>
            <a:chOff x="1787205" y="4377367"/>
            <a:chExt cx="595029" cy="368424"/>
          </a:xfrm>
        </p:grpSpPr>
        <p:sp>
          <p:nvSpPr>
            <p:cNvPr id="57" name="Rechteck 90"/>
            <p:cNvSpPr/>
            <p:nvPr/>
          </p:nvSpPr>
          <p:spPr bwMode="auto">
            <a:xfrm>
              <a:off x="1787205" y="4377367"/>
              <a:ext cx="595029" cy="3684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 type="triangle"/>
            </a:ln>
            <a:effectLst/>
            <a:extLst/>
          </p:spPr>
          <p:txBody>
            <a:bodyPr vert="horz" wrap="square" lIns="26986" tIns="26986" rIns="26986" bIns="2698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750" dirty="0">
                <a:solidFill>
                  <a:srgbClr val="000000"/>
                </a:solidFill>
                <a:latin typeface="Arial" charset="0"/>
                <a:ea typeface="ヒラギノ角ゴ Pro W3" charset="0"/>
              </a:endParaRPr>
            </a:p>
          </p:txBody>
        </p:sp>
        <p:sp>
          <p:nvSpPr>
            <p:cNvPr id="58" name="Freeform 9"/>
            <p:cNvSpPr>
              <a:spLocks noEditPoints="1"/>
            </p:cNvSpPr>
            <p:nvPr/>
          </p:nvSpPr>
          <p:spPr bwMode="gray">
            <a:xfrm>
              <a:off x="1940720" y="4435579"/>
              <a:ext cx="288000" cy="252000"/>
            </a:xfrm>
            <a:custGeom>
              <a:avLst/>
              <a:gdLst>
                <a:gd name="T0" fmla="*/ 1019 w 1226"/>
                <a:gd name="T1" fmla="*/ 622 h 922"/>
                <a:gd name="T2" fmla="*/ 1019 w 1226"/>
                <a:gd name="T3" fmla="*/ 672 h 922"/>
                <a:gd name="T4" fmla="*/ 805 w 1226"/>
                <a:gd name="T5" fmla="*/ 672 h 922"/>
                <a:gd name="T6" fmla="*/ 805 w 1226"/>
                <a:gd name="T7" fmla="*/ 622 h 922"/>
                <a:gd name="T8" fmla="*/ 1019 w 1226"/>
                <a:gd name="T9" fmla="*/ 622 h 922"/>
                <a:gd name="T10" fmla="*/ 1033 w 1226"/>
                <a:gd name="T11" fmla="*/ 172 h 922"/>
                <a:gd name="T12" fmla="*/ 1033 w 1226"/>
                <a:gd name="T13" fmla="*/ 86 h 922"/>
                <a:gd name="T14" fmla="*/ 948 w 1226"/>
                <a:gd name="T15" fmla="*/ 86 h 922"/>
                <a:gd name="T16" fmla="*/ 948 w 1226"/>
                <a:gd name="T17" fmla="*/ 0 h 922"/>
                <a:gd name="T18" fmla="*/ 884 w 1226"/>
                <a:gd name="T19" fmla="*/ 0 h 922"/>
                <a:gd name="T20" fmla="*/ 884 w 1226"/>
                <a:gd name="T21" fmla="*/ 86 h 922"/>
                <a:gd name="T22" fmla="*/ 798 w 1226"/>
                <a:gd name="T23" fmla="*/ 86 h 922"/>
                <a:gd name="T24" fmla="*/ 798 w 1226"/>
                <a:gd name="T25" fmla="*/ 172 h 922"/>
                <a:gd name="T26" fmla="*/ 435 w 1226"/>
                <a:gd name="T27" fmla="*/ 172 h 922"/>
                <a:gd name="T28" fmla="*/ 435 w 1226"/>
                <a:gd name="T29" fmla="*/ 86 h 922"/>
                <a:gd name="T30" fmla="*/ 349 w 1226"/>
                <a:gd name="T31" fmla="*/ 86 h 922"/>
                <a:gd name="T32" fmla="*/ 349 w 1226"/>
                <a:gd name="T33" fmla="*/ 0 h 922"/>
                <a:gd name="T34" fmla="*/ 278 w 1226"/>
                <a:gd name="T35" fmla="*/ 0 h 922"/>
                <a:gd name="T36" fmla="*/ 278 w 1226"/>
                <a:gd name="T37" fmla="*/ 86 h 922"/>
                <a:gd name="T38" fmla="*/ 192 w 1226"/>
                <a:gd name="T39" fmla="*/ 86 h 922"/>
                <a:gd name="T40" fmla="*/ 192 w 1226"/>
                <a:gd name="T41" fmla="*/ 172 h 922"/>
                <a:gd name="T42" fmla="*/ 0 w 1226"/>
                <a:gd name="T43" fmla="*/ 172 h 922"/>
                <a:gd name="T44" fmla="*/ 0 w 1226"/>
                <a:gd name="T45" fmla="*/ 922 h 922"/>
                <a:gd name="T46" fmla="*/ 1226 w 1226"/>
                <a:gd name="T47" fmla="*/ 922 h 922"/>
                <a:gd name="T48" fmla="*/ 1226 w 1226"/>
                <a:gd name="T49" fmla="*/ 172 h 922"/>
                <a:gd name="T50" fmla="*/ 1033 w 1226"/>
                <a:gd name="T51" fmla="*/ 172 h 922"/>
                <a:gd name="T52" fmla="*/ 1169 w 1226"/>
                <a:gd name="T53" fmla="*/ 865 h 922"/>
                <a:gd name="T54" fmla="*/ 64 w 1226"/>
                <a:gd name="T55" fmla="*/ 865 h 922"/>
                <a:gd name="T56" fmla="*/ 64 w 1226"/>
                <a:gd name="T57" fmla="*/ 364 h 922"/>
                <a:gd name="T58" fmla="*/ 1169 w 1226"/>
                <a:gd name="T59" fmla="*/ 364 h 922"/>
                <a:gd name="T60" fmla="*/ 1169 w 1226"/>
                <a:gd name="T61" fmla="*/ 865 h 922"/>
                <a:gd name="T62" fmla="*/ 292 w 1226"/>
                <a:gd name="T63" fmla="*/ 543 h 922"/>
                <a:gd name="T64" fmla="*/ 335 w 1226"/>
                <a:gd name="T65" fmla="*/ 543 h 922"/>
                <a:gd name="T66" fmla="*/ 335 w 1226"/>
                <a:gd name="T67" fmla="*/ 622 h 922"/>
                <a:gd name="T68" fmla="*/ 420 w 1226"/>
                <a:gd name="T69" fmla="*/ 622 h 922"/>
                <a:gd name="T70" fmla="*/ 420 w 1226"/>
                <a:gd name="T71" fmla="*/ 672 h 922"/>
                <a:gd name="T72" fmla="*/ 335 w 1226"/>
                <a:gd name="T73" fmla="*/ 672 h 922"/>
                <a:gd name="T74" fmla="*/ 335 w 1226"/>
                <a:gd name="T75" fmla="*/ 750 h 922"/>
                <a:gd name="T76" fmla="*/ 292 w 1226"/>
                <a:gd name="T77" fmla="*/ 750 h 922"/>
                <a:gd name="T78" fmla="*/ 292 w 1226"/>
                <a:gd name="T79" fmla="*/ 672 h 922"/>
                <a:gd name="T80" fmla="*/ 207 w 1226"/>
                <a:gd name="T81" fmla="*/ 672 h 922"/>
                <a:gd name="T82" fmla="*/ 207 w 1226"/>
                <a:gd name="T83" fmla="*/ 622 h 922"/>
                <a:gd name="T84" fmla="*/ 292 w 1226"/>
                <a:gd name="T85" fmla="*/ 622 h 922"/>
                <a:gd name="T86" fmla="*/ 292 w 1226"/>
                <a:gd name="T87" fmla="*/ 543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26" h="922">
                  <a:moveTo>
                    <a:pt x="1019" y="622"/>
                  </a:moveTo>
                  <a:lnTo>
                    <a:pt x="1019" y="672"/>
                  </a:lnTo>
                  <a:lnTo>
                    <a:pt x="805" y="672"/>
                  </a:lnTo>
                  <a:lnTo>
                    <a:pt x="805" y="622"/>
                  </a:lnTo>
                  <a:lnTo>
                    <a:pt x="1019" y="622"/>
                  </a:lnTo>
                  <a:close/>
                  <a:moveTo>
                    <a:pt x="1033" y="172"/>
                  </a:moveTo>
                  <a:lnTo>
                    <a:pt x="1033" y="86"/>
                  </a:lnTo>
                  <a:lnTo>
                    <a:pt x="948" y="86"/>
                  </a:lnTo>
                  <a:lnTo>
                    <a:pt x="948" y="0"/>
                  </a:lnTo>
                  <a:lnTo>
                    <a:pt x="884" y="0"/>
                  </a:lnTo>
                  <a:lnTo>
                    <a:pt x="884" y="86"/>
                  </a:lnTo>
                  <a:lnTo>
                    <a:pt x="798" y="86"/>
                  </a:lnTo>
                  <a:lnTo>
                    <a:pt x="798" y="172"/>
                  </a:lnTo>
                  <a:lnTo>
                    <a:pt x="435" y="172"/>
                  </a:lnTo>
                  <a:lnTo>
                    <a:pt x="435" y="86"/>
                  </a:lnTo>
                  <a:lnTo>
                    <a:pt x="349" y="86"/>
                  </a:lnTo>
                  <a:lnTo>
                    <a:pt x="349" y="0"/>
                  </a:lnTo>
                  <a:lnTo>
                    <a:pt x="278" y="0"/>
                  </a:lnTo>
                  <a:lnTo>
                    <a:pt x="278" y="86"/>
                  </a:lnTo>
                  <a:lnTo>
                    <a:pt x="192" y="86"/>
                  </a:lnTo>
                  <a:lnTo>
                    <a:pt x="192" y="172"/>
                  </a:lnTo>
                  <a:lnTo>
                    <a:pt x="0" y="172"/>
                  </a:lnTo>
                  <a:lnTo>
                    <a:pt x="0" y="922"/>
                  </a:lnTo>
                  <a:lnTo>
                    <a:pt x="1226" y="922"/>
                  </a:lnTo>
                  <a:lnTo>
                    <a:pt x="1226" y="172"/>
                  </a:lnTo>
                  <a:lnTo>
                    <a:pt x="1033" y="172"/>
                  </a:lnTo>
                  <a:close/>
                  <a:moveTo>
                    <a:pt x="1169" y="865"/>
                  </a:moveTo>
                  <a:lnTo>
                    <a:pt x="64" y="865"/>
                  </a:lnTo>
                  <a:lnTo>
                    <a:pt x="64" y="364"/>
                  </a:lnTo>
                  <a:lnTo>
                    <a:pt x="1169" y="364"/>
                  </a:lnTo>
                  <a:lnTo>
                    <a:pt x="1169" y="865"/>
                  </a:lnTo>
                  <a:close/>
                  <a:moveTo>
                    <a:pt x="292" y="543"/>
                  </a:moveTo>
                  <a:lnTo>
                    <a:pt x="335" y="543"/>
                  </a:lnTo>
                  <a:lnTo>
                    <a:pt x="335" y="622"/>
                  </a:lnTo>
                  <a:lnTo>
                    <a:pt x="420" y="622"/>
                  </a:lnTo>
                  <a:lnTo>
                    <a:pt x="420" y="672"/>
                  </a:lnTo>
                  <a:lnTo>
                    <a:pt x="335" y="672"/>
                  </a:lnTo>
                  <a:lnTo>
                    <a:pt x="335" y="750"/>
                  </a:lnTo>
                  <a:lnTo>
                    <a:pt x="292" y="750"/>
                  </a:lnTo>
                  <a:lnTo>
                    <a:pt x="292" y="672"/>
                  </a:lnTo>
                  <a:lnTo>
                    <a:pt x="207" y="672"/>
                  </a:lnTo>
                  <a:lnTo>
                    <a:pt x="207" y="622"/>
                  </a:lnTo>
                  <a:lnTo>
                    <a:pt x="292" y="622"/>
                  </a:lnTo>
                  <a:lnTo>
                    <a:pt x="292" y="543"/>
                  </a:lnTo>
                  <a:close/>
                </a:path>
              </a:pathLst>
            </a:custGeom>
            <a:solidFill>
              <a:srgbClr val="505A64"/>
            </a:solidFill>
            <a:ln>
              <a:noFill/>
            </a:ln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AU" sz="1349" dirty="0"/>
            </a:p>
          </p:txBody>
        </p:sp>
      </p:grpSp>
      <p:sp>
        <p:nvSpPr>
          <p:cNvPr id="59" name="Rechteck 88"/>
          <p:cNvSpPr/>
          <p:nvPr/>
        </p:nvSpPr>
        <p:spPr bwMode="auto">
          <a:xfrm>
            <a:off x="6667127" y="3858850"/>
            <a:ext cx="175840" cy="161255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TM</a:t>
            </a:r>
          </a:p>
        </p:txBody>
      </p:sp>
      <p:sp>
        <p:nvSpPr>
          <p:cNvPr id="60" name="Wolke 89"/>
          <p:cNvSpPr/>
          <p:nvPr/>
        </p:nvSpPr>
        <p:spPr bwMode="auto">
          <a:xfrm>
            <a:off x="7236227" y="3757902"/>
            <a:ext cx="1472352" cy="1143058"/>
          </a:xfrm>
          <a:prstGeom prst="cloud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53972" tIns="53972" rIns="53972" bIns="5397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434" fontAlgn="base">
              <a:spcBef>
                <a:spcPct val="50000"/>
              </a:spcBef>
              <a:spcAft>
                <a:spcPct val="0"/>
              </a:spcAft>
            </a:pPr>
            <a:r>
              <a:rPr lang="en-AU" sz="900" b="1" dirty="0" err="1">
                <a:solidFill>
                  <a:srgbClr val="000000"/>
                </a:solidFill>
                <a:latin typeface="Arial" charset="0"/>
                <a:ea typeface="ヒラギノ角ゴ Pro W3" charset="0"/>
              </a:rPr>
              <a:t>PETra</a:t>
            </a:r>
            <a:endParaRPr lang="en-AU" sz="900" b="1" dirty="0">
              <a:solidFill>
                <a:srgbClr val="000000"/>
              </a:solidFill>
              <a:latin typeface="Arial" charset="0"/>
              <a:ea typeface="ヒラギノ角ゴ Pro W3" charset="0"/>
            </a:endParaRPr>
          </a:p>
        </p:txBody>
      </p:sp>
      <p:grpSp>
        <p:nvGrpSpPr>
          <p:cNvPr id="61" name="Gruppieren 26"/>
          <p:cNvGrpSpPr/>
          <p:nvPr/>
        </p:nvGrpSpPr>
        <p:grpSpPr>
          <a:xfrm>
            <a:off x="5085987" y="3743931"/>
            <a:ext cx="446039" cy="276174"/>
            <a:chOff x="1409173" y="3148700"/>
            <a:chExt cx="595029" cy="368424"/>
          </a:xfrm>
        </p:grpSpPr>
        <p:sp>
          <p:nvSpPr>
            <p:cNvPr id="62" name="Rechteck 70"/>
            <p:cNvSpPr/>
            <p:nvPr/>
          </p:nvSpPr>
          <p:spPr bwMode="auto">
            <a:xfrm>
              <a:off x="1409173" y="3148700"/>
              <a:ext cx="595029" cy="3684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 type="triangle"/>
            </a:ln>
            <a:effectLst/>
            <a:extLst/>
          </p:spPr>
          <p:txBody>
            <a:bodyPr vert="horz" wrap="square" lIns="26986" tIns="26986" rIns="26986" bIns="2698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750" dirty="0">
                <a:solidFill>
                  <a:srgbClr val="000000"/>
                </a:solidFill>
                <a:latin typeface="Arial" charset="0"/>
                <a:ea typeface="ヒラギノ角ゴ Pro W3" charset="0"/>
              </a:endParaRPr>
            </a:p>
          </p:txBody>
        </p:sp>
        <p:sp>
          <p:nvSpPr>
            <p:cNvPr id="63" name="Freeform 9"/>
            <p:cNvSpPr>
              <a:spLocks noEditPoints="1"/>
            </p:cNvSpPr>
            <p:nvPr/>
          </p:nvSpPr>
          <p:spPr bwMode="gray">
            <a:xfrm>
              <a:off x="1562672" y="3203772"/>
              <a:ext cx="288031" cy="258279"/>
            </a:xfrm>
            <a:custGeom>
              <a:avLst/>
              <a:gdLst>
                <a:gd name="T0" fmla="*/ 691 w 1432"/>
                <a:gd name="T1" fmla="*/ 399 h 1034"/>
                <a:gd name="T2" fmla="*/ 463 w 1432"/>
                <a:gd name="T3" fmla="*/ 399 h 1034"/>
                <a:gd name="T4" fmla="*/ 442 w 1432"/>
                <a:gd name="T5" fmla="*/ 506 h 1034"/>
                <a:gd name="T6" fmla="*/ 691 w 1432"/>
                <a:gd name="T7" fmla="*/ 506 h 1034"/>
                <a:gd name="T8" fmla="*/ 691 w 1432"/>
                <a:gd name="T9" fmla="*/ 399 h 1034"/>
                <a:gd name="T10" fmla="*/ 413 w 1432"/>
                <a:gd name="T11" fmla="*/ 399 h 1034"/>
                <a:gd name="T12" fmla="*/ 185 w 1432"/>
                <a:gd name="T13" fmla="*/ 399 h 1034"/>
                <a:gd name="T14" fmla="*/ 150 w 1432"/>
                <a:gd name="T15" fmla="*/ 506 h 1034"/>
                <a:gd name="T16" fmla="*/ 399 w 1432"/>
                <a:gd name="T17" fmla="*/ 506 h 1034"/>
                <a:gd name="T18" fmla="*/ 413 w 1432"/>
                <a:gd name="T19" fmla="*/ 399 h 1034"/>
                <a:gd name="T20" fmla="*/ 691 w 1432"/>
                <a:gd name="T21" fmla="*/ 235 h 1034"/>
                <a:gd name="T22" fmla="*/ 492 w 1432"/>
                <a:gd name="T23" fmla="*/ 235 h 1034"/>
                <a:gd name="T24" fmla="*/ 470 w 1432"/>
                <a:gd name="T25" fmla="*/ 349 h 1034"/>
                <a:gd name="T26" fmla="*/ 691 w 1432"/>
                <a:gd name="T27" fmla="*/ 349 h 1034"/>
                <a:gd name="T28" fmla="*/ 691 w 1432"/>
                <a:gd name="T29" fmla="*/ 235 h 1034"/>
                <a:gd name="T30" fmla="*/ 442 w 1432"/>
                <a:gd name="T31" fmla="*/ 235 h 1034"/>
                <a:gd name="T32" fmla="*/ 249 w 1432"/>
                <a:gd name="T33" fmla="*/ 235 h 1034"/>
                <a:gd name="T34" fmla="*/ 207 w 1432"/>
                <a:gd name="T35" fmla="*/ 349 h 1034"/>
                <a:gd name="T36" fmla="*/ 427 w 1432"/>
                <a:gd name="T37" fmla="*/ 349 h 1034"/>
                <a:gd name="T38" fmla="*/ 442 w 1432"/>
                <a:gd name="T39" fmla="*/ 235 h 1034"/>
                <a:gd name="T40" fmla="*/ 734 w 1432"/>
                <a:gd name="T41" fmla="*/ 399 h 1034"/>
                <a:gd name="T42" fmla="*/ 969 w 1432"/>
                <a:gd name="T43" fmla="*/ 399 h 1034"/>
                <a:gd name="T44" fmla="*/ 983 w 1432"/>
                <a:gd name="T45" fmla="*/ 506 h 1034"/>
                <a:gd name="T46" fmla="*/ 734 w 1432"/>
                <a:gd name="T47" fmla="*/ 506 h 1034"/>
                <a:gd name="T48" fmla="*/ 734 w 1432"/>
                <a:gd name="T49" fmla="*/ 399 h 1034"/>
                <a:gd name="T50" fmla="*/ 1012 w 1432"/>
                <a:gd name="T51" fmla="*/ 399 h 1034"/>
                <a:gd name="T52" fmla="*/ 1240 w 1432"/>
                <a:gd name="T53" fmla="*/ 399 h 1034"/>
                <a:gd name="T54" fmla="*/ 1282 w 1432"/>
                <a:gd name="T55" fmla="*/ 506 h 1034"/>
                <a:gd name="T56" fmla="*/ 1033 w 1432"/>
                <a:gd name="T57" fmla="*/ 506 h 1034"/>
                <a:gd name="T58" fmla="*/ 1012 w 1432"/>
                <a:gd name="T59" fmla="*/ 399 h 1034"/>
                <a:gd name="T60" fmla="*/ 734 w 1432"/>
                <a:gd name="T61" fmla="*/ 235 h 1034"/>
                <a:gd name="T62" fmla="*/ 940 w 1432"/>
                <a:gd name="T63" fmla="*/ 235 h 1034"/>
                <a:gd name="T64" fmla="*/ 955 w 1432"/>
                <a:gd name="T65" fmla="*/ 349 h 1034"/>
                <a:gd name="T66" fmla="*/ 734 w 1432"/>
                <a:gd name="T67" fmla="*/ 349 h 1034"/>
                <a:gd name="T68" fmla="*/ 734 w 1432"/>
                <a:gd name="T69" fmla="*/ 235 h 1034"/>
                <a:gd name="T70" fmla="*/ 983 w 1432"/>
                <a:gd name="T71" fmla="*/ 235 h 1034"/>
                <a:gd name="T72" fmla="*/ 1183 w 1432"/>
                <a:gd name="T73" fmla="*/ 235 h 1034"/>
                <a:gd name="T74" fmla="*/ 1225 w 1432"/>
                <a:gd name="T75" fmla="*/ 349 h 1034"/>
                <a:gd name="T76" fmla="*/ 1005 w 1432"/>
                <a:gd name="T77" fmla="*/ 349 h 1034"/>
                <a:gd name="T78" fmla="*/ 983 w 1432"/>
                <a:gd name="T79" fmla="*/ 235 h 1034"/>
                <a:gd name="T80" fmla="*/ 1254 w 1432"/>
                <a:gd name="T81" fmla="*/ 171 h 1034"/>
                <a:gd name="T82" fmla="*/ 506 w 1432"/>
                <a:gd name="T83" fmla="*/ 171 h 1034"/>
                <a:gd name="T84" fmla="*/ 506 w 1432"/>
                <a:gd name="T85" fmla="*/ 0 h 1034"/>
                <a:gd name="T86" fmla="*/ 356 w 1432"/>
                <a:gd name="T87" fmla="*/ 0 h 1034"/>
                <a:gd name="T88" fmla="*/ 356 w 1432"/>
                <a:gd name="T89" fmla="*/ 171 h 1034"/>
                <a:gd name="T90" fmla="*/ 178 w 1432"/>
                <a:gd name="T91" fmla="*/ 171 h 1034"/>
                <a:gd name="T92" fmla="*/ 0 w 1432"/>
                <a:gd name="T93" fmla="*/ 599 h 1034"/>
                <a:gd name="T94" fmla="*/ 178 w 1432"/>
                <a:gd name="T95" fmla="*/ 599 h 1034"/>
                <a:gd name="T96" fmla="*/ 178 w 1432"/>
                <a:gd name="T97" fmla="*/ 1034 h 1034"/>
                <a:gd name="T98" fmla="*/ 1254 w 1432"/>
                <a:gd name="T99" fmla="*/ 1034 h 1034"/>
                <a:gd name="T100" fmla="*/ 1254 w 1432"/>
                <a:gd name="T101" fmla="*/ 599 h 1034"/>
                <a:gd name="T102" fmla="*/ 1432 w 1432"/>
                <a:gd name="T103" fmla="*/ 599 h 1034"/>
                <a:gd name="T104" fmla="*/ 1254 w 1432"/>
                <a:gd name="T105" fmla="*/ 171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32" h="1034">
                  <a:moveTo>
                    <a:pt x="691" y="399"/>
                  </a:moveTo>
                  <a:lnTo>
                    <a:pt x="463" y="399"/>
                  </a:lnTo>
                  <a:lnTo>
                    <a:pt x="442" y="506"/>
                  </a:lnTo>
                  <a:lnTo>
                    <a:pt x="691" y="506"/>
                  </a:lnTo>
                  <a:lnTo>
                    <a:pt x="691" y="399"/>
                  </a:lnTo>
                  <a:close/>
                  <a:moveTo>
                    <a:pt x="413" y="399"/>
                  </a:moveTo>
                  <a:lnTo>
                    <a:pt x="185" y="399"/>
                  </a:lnTo>
                  <a:lnTo>
                    <a:pt x="150" y="506"/>
                  </a:lnTo>
                  <a:lnTo>
                    <a:pt x="399" y="506"/>
                  </a:lnTo>
                  <a:lnTo>
                    <a:pt x="413" y="399"/>
                  </a:lnTo>
                  <a:close/>
                  <a:moveTo>
                    <a:pt x="691" y="235"/>
                  </a:moveTo>
                  <a:lnTo>
                    <a:pt x="492" y="235"/>
                  </a:lnTo>
                  <a:lnTo>
                    <a:pt x="470" y="349"/>
                  </a:lnTo>
                  <a:lnTo>
                    <a:pt x="691" y="349"/>
                  </a:lnTo>
                  <a:lnTo>
                    <a:pt x="691" y="235"/>
                  </a:lnTo>
                  <a:close/>
                  <a:moveTo>
                    <a:pt x="442" y="235"/>
                  </a:moveTo>
                  <a:lnTo>
                    <a:pt x="249" y="235"/>
                  </a:lnTo>
                  <a:lnTo>
                    <a:pt x="207" y="349"/>
                  </a:lnTo>
                  <a:lnTo>
                    <a:pt x="427" y="349"/>
                  </a:lnTo>
                  <a:lnTo>
                    <a:pt x="442" y="235"/>
                  </a:lnTo>
                  <a:close/>
                  <a:moveTo>
                    <a:pt x="734" y="399"/>
                  </a:moveTo>
                  <a:lnTo>
                    <a:pt x="969" y="399"/>
                  </a:lnTo>
                  <a:lnTo>
                    <a:pt x="983" y="506"/>
                  </a:lnTo>
                  <a:lnTo>
                    <a:pt x="734" y="506"/>
                  </a:lnTo>
                  <a:lnTo>
                    <a:pt x="734" y="399"/>
                  </a:lnTo>
                  <a:close/>
                  <a:moveTo>
                    <a:pt x="1012" y="399"/>
                  </a:moveTo>
                  <a:lnTo>
                    <a:pt x="1240" y="399"/>
                  </a:lnTo>
                  <a:lnTo>
                    <a:pt x="1282" y="506"/>
                  </a:lnTo>
                  <a:lnTo>
                    <a:pt x="1033" y="506"/>
                  </a:lnTo>
                  <a:lnTo>
                    <a:pt x="1012" y="399"/>
                  </a:lnTo>
                  <a:close/>
                  <a:moveTo>
                    <a:pt x="734" y="235"/>
                  </a:moveTo>
                  <a:lnTo>
                    <a:pt x="940" y="235"/>
                  </a:lnTo>
                  <a:lnTo>
                    <a:pt x="955" y="349"/>
                  </a:lnTo>
                  <a:lnTo>
                    <a:pt x="734" y="349"/>
                  </a:lnTo>
                  <a:lnTo>
                    <a:pt x="734" y="235"/>
                  </a:lnTo>
                  <a:close/>
                  <a:moveTo>
                    <a:pt x="983" y="235"/>
                  </a:moveTo>
                  <a:lnTo>
                    <a:pt x="1183" y="235"/>
                  </a:lnTo>
                  <a:lnTo>
                    <a:pt x="1225" y="349"/>
                  </a:lnTo>
                  <a:lnTo>
                    <a:pt x="1005" y="349"/>
                  </a:lnTo>
                  <a:lnTo>
                    <a:pt x="983" y="235"/>
                  </a:lnTo>
                  <a:close/>
                  <a:moveTo>
                    <a:pt x="1254" y="171"/>
                  </a:moveTo>
                  <a:lnTo>
                    <a:pt x="506" y="171"/>
                  </a:lnTo>
                  <a:lnTo>
                    <a:pt x="506" y="0"/>
                  </a:lnTo>
                  <a:lnTo>
                    <a:pt x="356" y="0"/>
                  </a:lnTo>
                  <a:lnTo>
                    <a:pt x="356" y="171"/>
                  </a:lnTo>
                  <a:lnTo>
                    <a:pt x="178" y="171"/>
                  </a:lnTo>
                  <a:lnTo>
                    <a:pt x="0" y="599"/>
                  </a:lnTo>
                  <a:lnTo>
                    <a:pt x="178" y="599"/>
                  </a:lnTo>
                  <a:lnTo>
                    <a:pt x="178" y="1034"/>
                  </a:lnTo>
                  <a:lnTo>
                    <a:pt x="1254" y="1034"/>
                  </a:lnTo>
                  <a:lnTo>
                    <a:pt x="1254" y="599"/>
                  </a:lnTo>
                  <a:lnTo>
                    <a:pt x="1432" y="599"/>
                  </a:lnTo>
                  <a:lnTo>
                    <a:pt x="1254" y="171"/>
                  </a:lnTo>
                  <a:close/>
                </a:path>
              </a:pathLst>
            </a:custGeom>
            <a:solidFill>
              <a:srgbClr val="505A64"/>
            </a:solidFill>
            <a:ln>
              <a:noFill/>
            </a:ln>
            <a:extLst/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AU" sz="1349" dirty="0"/>
            </a:p>
          </p:txBody>
        </p:sp>
      </p:grpSp>
      <p:sp>
        <p:nvSpPr>
          <p:cNvPr id="64" name="Rechteck 61"/>
          <p:cNvSpPr/>
          <p:nvPr/>
        </p:nvSpPr>
        <p:spPr bwMode="auto">
          <a:xfrm>
            <a:off x="5760725" y="4035013"/>
            <a:ext cx="134930" cy="134930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P</a:t>
            </a:r>
          </a:p>
        </p:txBody>
      </p:sp>
      <p:sp>
        <p:nvSpPr>
          <p:cNvPr id="65" name="Ellipse 77"/>
          <p:cNvSpPr/>
          <p:nvPr/>
        </p:nvSpPr>
        <p:spPr bwMode="auto">
          <a:xfrm>
            <a:off x="4783313" y="3029848"/>
            <a:ext cx="1156124" cy="48623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 type="triangle"/>
          </a:ln>
          <a:effectLst/>
          <a:extLst/>
        </p:spPr>
        <p:txBody>
          <a:bodyPr vert="horz" wrap="square" lIns="26986" tIns="26986" rIns="26986" bIns="26986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434" fontAlgn="base">
              <a:spcBef>
                <a:spcPct val="50000"/>
              </a:spcBef>
              <a:spcAft>
                <a:spcPct val="0"/>
              </a:spcAft>
            </a:pPr>
            <a:r>
              <a:rPr lang="en-AU" sz="750" dirty="0">
                <a:solidFill>
                  <a:srgbClr val="000000"/>
                </a:solidFill>
                <a:latin typeface="Arial" charset="0"/>
                <a:ea typeface="ヒラギノ角ゴ Pro W3" charset="0"/>
              </a:rPr>
              <a:t>Conventional energy market</a:t>
            </a:r>
          </a:p>
        </p:txBody>
      </p:sp>
      <p:cxnSp>
        <p:nvCxnSpPr>
          <p:cNvPr id="66" name="Gerade Verbindung mit Pfeil 78"/>
          <p:cNvCxnSpPr>
            <a:endCxn id="68" idx="1"/>
          </p:cNvCxnSpPr>
          <p:nvPr/>
        </p:nvCxnSpPr>
        <p:spPr bwMode="auto">
          <a:xfrm>
            <a:off x="6381662" y="3279109"/>
            <a:ext cx="0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feld 81"/>
          <p:cNvSpPr txBox="1"/>
          <p:nvPr/>
        </p:nvSpPr>
        <p:spPr>
          <a:xfrm>
            <a:off x="6818261" y="3559173"/>
            <a:ext cx="615553" cy="2539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AU" sz="750" dirty="0"/>
              <a:t>Energy demand</a:t>
            </a:r>
            <a:br>
              <a:rPr lang="en-AU" sz="750" dirty="0"/>
            </a:br>
            <a:r>
              <a:rPr lang="en-AU" sz="750" dirty="0"/>
              <a:t>and surplus.</a:t>
            </a:r>
          </a:p>
        </p:txBody>
      </p:sp>
      <p:sp>
        <p:nvSpPr>
          <p:cNvPr id="68" name="Rechteck 91"/>
          <p:cNvSpPr/>
          <p:nvPr/>
        </p:nvSpPr>
        <p:spPr bwMode="auto">
          <a:xfrm>
            <a:off x="6381663" y="3065374"/>
            <a:ext cx="880756" cy="42747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 type="triangle"/>
          </a:ln>
          <a:effectLst/>
          <a:extLst/>
        </p:spPr>
        <p:txBody>
          <a:bodyPr vert="horz" wrap="square" lIns="26986" tIns="26986" rIns="26986" bIns="26986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750" dirty="0">
                <a:solidFill>
                  <a:srgbClr val="000000"/>
                </a:solidFill>
                <a:latin typeface="Arial" charset="0"/>
                <a:ea typeface="ヒラギノ角ゴ Pro W3" charset="0"/>
              </a:rPr>
              <a:t>Energy Retailer, or DSO</a:t>
            </a:r>
          </a:p>
        </p:txBody>
      </p:sp>
      <p:cxnSp>
        <p:nvCxnSpPr>
          <p:cNvPr id="69" name="Gerade Verbindung 94"/>
          <p:cNvCxnSpPr/>
          <p:nvPr/>
        </p:nvCxnSpPr>
        <p:spPr bwMode="auto">
          <a:xfrm flipV="1">
            <a:off x="6755982" y="3492844"/>
            <a:ext cx="0" cy="397808"/>
          </a:xfrm>
          <a:prstGeom prst="line">
            <a:avLst/>
          </a:prstGeom>
          <a:noFill/>
          <a:ln w="19050">
            <a:solidFill>
              <a:srgbClr val="50BED7"/>
            </a:solidFill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0" name="Gerade Verbindung 95"/>
          <p:cNvCxnSpPr>
            <a:stCxn id="68" idx="1"/>
            <a:endCxn id="65" idx="6"/>
          </p:cNvCxnSpPr>
          <p:nvPr/>
        </p:nvCxnSpPr>
        <p:spPr bwMode="auto">
          <a:xfrm flipH="1" flipV="1">
            <a:off x="5939437" y="3272964"/>
            <a:ext cx="442225" cy="6146"/>
          </a:xfrm>
          <a:prstGeom prst="line">
            <a:avLst/>
          </a:prstGeom>
          <a:noFill/>
          <a:ln w="19050">
            <a:solidFill>
              <a:srgbClr val="50BED7"/>
            </a:solidFill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Rechteck 88"/>
          <p:cNvSpPr/>
          <p:nvPr/>
        </p:nvSpPr>
        <p:spPr bwMode="auto">
          <a:xfrm>
            <a:off x="6191630" y="4260188"/>
            <a:ext cx="175840" cy="161255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TM</a:t>
            </a:r>
          </a:p>
        </p:txBody>
      </p:sp>
      <p:sp>
        <p:nvSpPr>
          <p:cNvPr id="72" name="Rechteck 88"/>
          <p:cNvSpPr/>
          <p:nvPr/>
        </p:nvSpPr>
        <p:spPr bwMode="auto">
          <a:xfrm>
            <a:off x="5751571" y="4029728"/>
            <a:ext cx="175840" cy="161255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TM</a:t>
            </a:r>
          </a:p>
        </p:txBody>
      </p:sp>
      <p:sp>
        <p:nvSpPr>
          <p:cNvPr id="73" name="Rechteck 88"/>
          <p:cNvSpPr/>
          <p:nvPr/>
        </p:nvSpPr>
        <p:spPr bwMode="auto">
          <a:xfrm>
            <a:off x="5516006" y="4476699"/>
            <a:ext cx="175840" cy="161255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TM</a:t>
            </a:r>
          </a:p>
        </p:txBody>
      </p:sp>
      <p:sp>
        <p:nvSpPr>
          <p:cNvPr id="74" name="Rechteck 88"/>
          <p:cNvSpPr/>
          <p:nvPr/>
        </p:nvSpPr>
        <p:spPr bwMode="auto">
          <a:xfrm>
            <a:off x="5223850" y="4038254"/>
            <a:ext cx="175840" cy="161255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TM</a:t>
            </a:r>
          </a:p>
        </p:txBody>
      </p:sp>
      <p:sp>
        <p:nvSpPr>
          <p:cNvPr id="75" name="Rechteck 88"/>
          <p:cNvSpPr/>
          <p:nvPr/>
        </p:nvSpPr>
        <p:spPr bwMode="auto">
          <a:xfrm>
            <a:off x="4951057" y="4465237"/>
            <a:ext cx="175840" cy="161255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TM</a:t>
            </a:r>
          </a:p>
        </p:txBody>
      </p:sp>
      <p:sp>
        <p:nvSpPr>
          <p:cNvPr id="76" name="Rechteck 88"/>
          <p:cNvSpPr/>
          <p:nvPr/>
        </p:nvSpPr>
        <p:spPr bwMode="auto">
          <a:xfrm>
            <a:off x="6651381" y="4697223"/>
            <a:ext cx="175840" cy="161255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TM</a:t>
            </a:r>
          </a:p>
        </p:txBody>
      </p:sp>
      <p:sp>
        <p:nvSpPr>
          <p:cNvPr id="77" name="Rechteck 88"/>
          <p:cNvSpPr/>
          <p:nvPr/>
        </p:nvSpPr>
        <p:spPr bwMode="auto">
          <a:xfrm>
            <a:off x="6394578" y="5061411"/>
            <a:ext cx="175840" cy="161255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TM</a:t>
            </a:r>
          </a:p>
        </p:txBody>
      </p:sp>
      <p:sp>
        <p:nvSpPr>
          <p:cNvPr id="78" name="Rechteck 88"/>
          <p:cNvSpPr/>
          <p:nvPr/>
        </p:nvSpPr>
        <p:spPr bwMode="auto">
          <a:xfrm>
            <a:off x="6948142" y="5267556"/>
            <a:ext cx="175840" cy="161255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TM</a:t>
            </a:r>
          </a:p>
        </p:txBody>
      </p:sp>
      <p:sp>
        <p:nvSpPr>
          <p:cNvPr id="79" name="Rechteck 88"/>
          <p:cNvSpPr/>
          <p:nvPr/>
        </p:nvSpPr>
        <p:spPr bwMode="auto">
          <a:xfrm>
            <a:off x="6387903" y="5506226"/>
            <a:ext cx="175840" cy="161255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TM</a:t>
            </a:r>
          </a:p>
        </p:txBody>
      </p:sp>
      <p:sp>
        <p:nvSpPr>
          <p:cNvPr id="80" name="Rechteck 17"/>
          <p:cNvSpPr/>
          <p:nvPr/>
        </p:nvSpPr>
        <p:spPr bwMode="auto">
          <a:xfrm>
            <a:off x="6812940" y="6139556"/>
            <a:ext cx="215888" cy="215888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TM</a:t>
            </a:r>
          </a:p>
        </p:txBody>
      </p:sp>
      <p:sp>
        <p:nvSpPr>
          <p:cNvPr id="81" name="Textfeld 18"/>
          <p:cNvSpPr txBox="1"/>
          <p:nvPr/>
        </p:nvSpPr>
        <p:spPr>
          <a:xfrm>
            <a:off x="7123982" y="6176208"/>
            <a:ext cx="854401" cy="1523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AU" sz="900" dirty="0" err="1"/>
              <a:t>Transactive</a:t>
            </a:r>
            <a:r>
              <a:rPr lang="en-AU" sz="900" dirty="0"/>
              <a:t> Meter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1737" y="6434254"/>
            <a:ext cx="588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use case for integration of RIAPS and Blockchains</a:t>
            </a:r>
          </a:p>
        </p:txBody>
      </p:sp>
    </p:spTree>
    <p:extLst>
      <p:ext uri="{BB962C8B-B14F-4D97-AF65-F5344CB8AC3E}">
        <p14:creationId xmlns:p14="http://schemas.microsoft.com/office/powerpoint/2010/main" val="77749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C9A37-2898-484D-B140-BC001B6F8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282"/>
            <a:ext cx="9144000" cy="51279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062FD5-E7F0-4A54-89D7-1F3002B5747C}"/>
              </a:ext>
            </a:extLst>
          </p:cNvPr>
          <p:cNvSpPr/>
          <p:nvPr/>
        </p:nvSpPr>
        <p:spPr>
          <a:xfrm>
            <a:off x="0" y="5532435"/>
            <a:ext cx="9144000" cy="1325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54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C9A37-2898-484D-B140-BC001B6F8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282"/>
            <a:ext cx="9144000" cy="51279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062FD5-E7F0-4A54-89D7-1F3002B5747C}"/>
              </a:ext>
            </a:extLst>
          </p:cNvPr>
          <p:cNvSpPr/>
          <p:nvPr/>
        </p:nvSpPr>
        <p:spPr>
          <a:xfrm>
            <a:off x="0" y="6128951"/>
            <a:ext cx="9144000" cy="729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87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C9A37-2898-484D-B140-BC001B6F8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282"/>
            <a:ext cx="9144000" cy="51279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062FD5-E7F0-4A54-89D7-1F3002B5747C}"/>
              </a:ext>
            </a:extLst>
          </p:cNvPr>
          <p:cNvSpPr/>
          <p:nvPr/>
        </p:nvSpPr>
        <p:spPr>
          <a:xfrm>
            <a:off x="0" y="6345195"/>
            <a:ext cx="9144000" cy="512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17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C9A37-2898-484D-B140-BC001B6F8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282"/>
            <a:ext cx="9144000" cy="512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74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45" y="1152287"/>
            <a:ext cx="2222572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We used real-world energy production / consumption data from a German </a:t>
            </a:r>
            <a:r>
              <a:rPr lang="en-US" sz="1600" dirty="0" err="1"/>
              <a:t>microgrid</a:t>
            </a:r>
            <a:r>
              <a:rPr lang="en-US" sz="1600" dirty="0"/>
              <a:t> provided by Siemens, CT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We deployed our system on a </a:t>
            </a:r>
            <a:r>
              <a:rPr lang="en-US" sz="1600" b="1" dirty="0"/>
              <a:t>private</a:t>
            </a:r>
            <a:r>
              <a:rPr lang="en-US" sz="1600" dirty="0"/>
              <a:t> Ethereum network </a:t>
            </a:r>
            <a:endParaRPr lang="en-US" sz="1600" dirty="0" smtClean="0"/>
          </a:p>
          <a:p>
            <a:pPr>
              <a:spcAft>
                <a:spcPts val="600"/>
              </a:spcAft>
            </a:pPr>
            <a:r>
              <a:rPr lang="en-US" sz="1600" dirty="0" smtClean="0"/>
              <a:t>5 producers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~97 consumers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85" y="-92074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Evaluation</a:t>
            </a:r>
          </a:p>
        </p:txBody>
      </p:sp>
      <p:pic>
        <p:nvPicPr>
          <p:cNvPr id="9" name="Online Media 8">
            <a:hlinkClick r:id="" action="ppaction://media"/>
            <a:extLst>
              <a:ext uri="{FF2B5EF4-FFF2-40B4-BE49-F238E27FC236}">
                <a16:creationId xmlns:a16="http://schemas.microsoft.com/office/drawing/2014/main" id="{94E480FF-5629-4F5A-A451-CD85793EBDF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54285" y="98486"/>
            <a:ext cx="5791674" cy="3506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03A1F9-E288-4BE2-912B-257CFCB67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882" y="3740597"/>
            <a:ext cx="5193778" cy="291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5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C9A37-2898-484D-B140-BC001B6F8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282"/>
            <a:ext cx="9144000" cy="51279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062FD5-E7F0-4A54-89D7-1F3002B5747C}"/>
              </a:ext>
            </a:extLst>
          </p:cNvPr>
          <p:cNvSpPr/>
          <p:nvPr/>
        </p:nvSpPr>
        <p:spPr>
          <a:xfrm>
            <a:off x="0" y="2397211"/>
            <a:ext cx="9144000" cy="4460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3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C9A37-2898-484D-B140-BC001B6F8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282"/>
            <a:ext cx="9144000" cy="51279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062FD5-E7F0-4A54-89D7-1F3002B5747C}"/>
              </a:ext>
            </a:extLst>
          </p:cNvPr>
          <p:cNvSpPr/>
          <p:nvPr/>
        </p:nvSpPr>
        <p:spPr>
          <a:xfrm>
            <a:off x="0" y="2644346"/>
            <a:ext cx="9144000" cy="4213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5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C9A37-2898-484D-B140-BC001B6F8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282"/>
            <a:ext cx="9144000" cy="51279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062FD5-E7F0-4A54-89D7-1F3002B5747C}"/>
              </a:ext>
            </a:extLst>
          </p:cNvPr>
          <p:cNvSpPr/>
          <p:nvPr/>
        </p:nvSpPr>
        <p:spPr>
          <a:xfrm>
            <a:off x="0" y="2829697"/>
            <a:ext cx="9144000" cy="4028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7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C9A37-2898-484D-B140-BC001B6F8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282"/>
            <a:ext cx="9144000" cy="51279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062FD5-E7F0-4A54-89D7-1F3002B5747C}"/>
              </a:ext>
            </a:extLst>
          </p:cNvPr>
          <p:cNvSpPr/>
          <p:nvPr/>
        </p:nvSpPr>
        <p:spPr>
          <a:xfrm>
            <a:off x="0" y="3700849"/>
            <a:ext cx="9144000" cy="3157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0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C9A37-2898-484D-B140-BC001B6F8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282"/>
            <a:ext cx="9144000" cy="51279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062FD5-E7F0-4A54-89D7-1F3002B5747C}"/>
              </a:ext>
            </a:extLst>
          </p:cNvPr>
          <p:cNvSpPr/>
          <p:nvPr/>
        </p:nvSpPr>
        <p:spPr>
          <a:xfrm>
            <a:off x="0" y="4120977"/>
            <a:ext cx="9144000" cy="2737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8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C9A37-2898-484D-B140-BC001B6F8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282"/>
            <a:ext cx="9144000" cy="51279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062FD5-E7F0-4A54-89D7-1F3002B5747C}"/>
              </a:ext>
            </a:extLst>
          </p:cNvPr>
          <p:cNvSpPr/>
          <p:nvPr/>
        </p:nvSpPr>
        <p:spPr>
          <a:xfrm>
            <a:off x="0" y="4744995"/>
            <a:ext cx="9144000" cy="2113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75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C9A37-2898-484D-B140-BC001B6F8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282"/>
            <a:ext cx="9144000" cy="51279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062FD5-E7F0-4A54-89D7-1F3002B5747C}"/>
              </a:ext>
            </a:extLst>
          </p:cNvPr>
          <p:cNvSpPr/>
          <p:nvPr/>
        </p:nvSpPr>
        <p:spPr>
          <a:xfrm>
            <a:off x="0" y="4992129"/>
            <a:ext cx="9144000" cy="1865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C9A37-2898-484D-B140-BC001B6F8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282"/>
            <a:ext cx="9144000" cy="51279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062FD5-E7F0-4A54-89D7-1F3002B5747C}"/>
              </a:ext>
            </a:extLst>
          </p:cNvPr>
          <p:cNvSpPr/>
          <p:nvPr/>
        </p:nvSpPr>
        <p:spPr>
          <a:xfrm>
            <a:off x="0" y="5152768"/>
            <a:ext cx="9144000" cy="1705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13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</TotalTime>
  <Words>118</Words>
  <Application>Microsoft Office PowerPoint</Application>
  <PresentationFormat>On-screen Show (4:3)</PresentationFormat>
  <Paragraphs>48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ヒラギノ角ゴ Pro W3</vt:lpstr>
      <vt:lpstr>Office Theme</vt:lpstr>
      <vt:lpstr>Example Application: Private And Decentralized Energy Transactions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Evaluation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D</dc:creator>
  <cp:lastModifiedBy>Abhishek D</cp:lastModifiedBy>
  <cp:revision>14</cp:revision>
  <dcterms:created xsi:type="dcterms:W3CDTF">2018-02-04T23:24:01Z</dcterms:created>
  <dcterms:modified xsi:type="dcterms:W3CDTF">2018-02-06T17:59:21Z</dcterms:modified>
</cp:coreProperties>
</file>