
<file path=[Content_Types].xml><?xml version="1.0" encoding="utf-8"?>
<Types xmlns="http://schemas.openxmlformats.org/package/2006/content-types">
  <Default ContentType="image/jpeg" Extension="jpeg"/>
  <Default ContentType="image/jpeg" Extension="jp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ms-office.chartex+xml" PartName="/ppt/charts/chartEx1.xml"/>
  <Override ContentType="application/vnd.ms-office.chartex+xml" PartName="/ppt/charts/chartEx2.xml"/>
  <Override ContentType="application/vnd.ms-office.chartcolorstyle+xml" PartName="/ppt/charts/colors1.xml"/>
  <Override ContentType="application/vnd.ms-office.chartcolorstyle+xml" PartName="/ppt/charts/colors2.xml"/>
  <Override ContentType="application/vnd.ms-office.chartstyle+xml" PartName="/ppt/charts/style1.xml"/>
  <Override ContentType="application/vnd.ms-office.chartstyle+xml" PartName="/ppt/charts/style2.xml"/>
  <Override ContentType="application/vnd.openxmlformats-officedocument.presentationml.commentAuthors+xml" PartName="/ppt/commentAuthors.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p="http://schemas.openxmlformats.org/presentationml/2006/main" xmlns:s="http://schemas.openxmlformats.org/officeDocument/2006/sharedTypes" xmlns:r="http://schemas.openxmlformats.org/officeDocument/2006/relationships" saveSubsetFonts="1">
  <p:sldMasterIdLst>
    <p:sldMasterId r:id="rId4" id="2147483648"/>
  </p:sldMasterIdLst>
  <p:notesMasterIdLst>
    <p:notesMasterId r:id="rId5"/>
  </p:notesMasterIdLst>
  <p:sldIdLst>
    <p:sldId r:id="rId6" id="256"/>
    <p:sldId r:id="rId7" id="257"/>
    <p:sldId r:id="rId8" id="258"/>
    <p:sldId r:id="rId9" id="259"/>
    <p:sldId r:id="rId10" id="260"/>
    <p:sldId r:id="rId11" id="261"/>
    <p:sldId r:id="rId12" id="262"/>
    <p:sldId r:id="rId13" id="263"/>
    <p:sldId r:id="rId14" id="264"/>
    <p:sldId r:id="rId15" id="265"/>
    <p:sldId r:id="rId16" id="266"/>
    <p:sldId r:id="rId17" id="267"/>
    <p:sldId r:id="rId18" id="268"/>
    <p:sldId r:id="rId19" id="269"/>
    <p:sldId r:id="rId20" id="270"/>
    <p:sldId r:id="rId21" id="271"/>
    <p:sldId r:id="rId22" id="272"/>
    <p:sldId r:id="rId23" id="273"/>
    <p:sldId r:id="rId24" id="274"/>
    <p:sldId r:id="rId25" id="275"/>
    <p:sldId r:id="rId26" id="276"/>
    <p:sldId r:id="rId27" id="277"/>
    <p:sldId r:id="rId28" id="278"/>
    <p:sldId r:id="rId29" id="279"/>
    <p:sldId r:id="rId30" id="280"/>
    <p:sldId r:id="rId31" id="281"/>
    <p:sldId r:id="rId32" id="282"/>
    <p:sldId r:id="rId33" id="283"/>
    <p:sldId r:id="rId34" id="284"/>
    <p:sldId r:id="rId35" id="285"/>
    <p:sldId r:id="rId36" id="286"/>
    <p:sldId r:id="rId37" id="287"/>
    <p:sldId r:id="rId38" id="288"/>
    <p:sldId r:id="rId39" id="289"/>
    <p:sldId r:id="rId40" id="290"/>
    <p:sldId r:id="rId41" id="291"/>
    <p:sldId r:id="rId42" id="292"/>
    <p:sldId r:id="rId43" id="293"/>
    <p:sldId r:id="rId44" id="294"/>
    <p:sldId r:id="rId45" id="295"/>
    <p:sldId r:id="rId46" id="296"/>
    <p:sldId r:id="rId47" id="297"/>
    <p:sldId r:id="rId48" id="298"/>
    <p:sldId r:id="rId49" id="299"/>
  </p:sldIdLst>
  <p:sldSz cx="12192000" cy="6858000"/>
  <p:notesSz xmlns:c="http://schemas.openxmlformats.org/drawingml/2006/chart" xmlns:pic="http://schemas.openxmlformats.org/drawingml/2006/picture" xmlns:dgm="http://schemas.openxmlformats.org/drawingml/2006/diagram" cx="6858000" cy="9144000"/>
  <p:defaultTextStyle xmlns:c="http://schemas.openxmlformats.org/drawingml/2006/chart" xmlns:pic="http://schemas.openxmlformats.org/drawingml/2006/picture" xmlns:dgm="http://schemas.openxmlformats.org/drawingml/2006/diagram">
    <a:defPPr>
      <a:defRPr lang="en-US">
        <a:uFillTx/>
      </a:defRPr>
    </a:defPPr>
    <a:lvl1pPr algn="l" defTabSz="914400" eaLnBrk="1" hangingPunct="1" latinLnBrk="0" marL="0" rtl="0">
      <a:defRPr kern="1200" sz="1800">
        <a:solidFill>
          <a:schemeClr val="tx1"/>
        </a:solidFill>
        <a:uFillTx/>
        <a:latin typeface="+mn-lt"/>
        <a:ea typeface="+mn-ea"/>
        <a:cs typeface="+mn-cs"/>
      </a:defRPr>
    </a:lvl1pPr>
    <a:lvl2pPr algn="l" defTabSz="914400" eaLnBrk="1" hangingPunct="1" latinLnBrk="0" marL="457200" rtl="0">
      <a:defRPr kern="1200" sz="1800">
        <a:solidFill>
          <a:schemeClr val="tx1"/>
        </a:solidFill>
        <a:uFillTx/>
        <a:latin typeface="+mn-lt"/>
        <a:ea typeface="+mn-ea"/>
        <a:cs typeface="+mn-cs"/>
      </a:defRPr>
    </a:lvl2pPr>
    <a:lvl3pPr algn="l" defTabSz="914400" eaLnBrk="1" hangingPunct="1" latinLnBrk="0" marL="914400" rtl="0">
      <a:defRPr kern="1200" sz="1800">
        <a:solidFill>
          <a:schemeClr val="tx1"/>
        </a:solidFill>
        <a:uFillTx/>
        <a:latin typeface="+mn-lt"/>
        <a:ea typeface="+mn-ea"/>
        <a:cs typeface="+mn-cs"/>
      </a:defRPr>
    </a:lvl3pPr>
    <a:lvl4pPr algn="l" defTabSz="914400" eaLnBrk="1" hangingPunct="1" latinLnBrk="0" marL="1371600" rtl="0">
      <a:defRPr kern="1200" sz="1800">
        <a:solidFill>
          <a:schemeClr val="tx1"/>
        </a:solidFill>
        <a:uFillTx/>
        <a:latin typeface="+mn-lt"/>
        <a:ea typeface="+mn-ea"/>
        <a:cs typeface="+mn-cs"/>
      </a:defRPr>
    </a:lvl4pPr>
    <a:lvl5pPr algn="l" defTabSz="914400" eaLnBrk="1" hangingPunct="1" latinLnBrk="0" marL="1828800" rtl="0">
      <a:defRPr kern="1200" sz="1800">
        <a:solidFill>
          <a:schemeClr val="tx1"/>
        </a:solidFill>
        <a:uFillTx/>
        <a:latin typeface="+mn-lt"/>
        <a:ea typeface="+mn-ea"/>
        <a:cs typeface="+mn-cs"/>
      </a:defRPr>
    </a:lvl5pPr>
    <a:lvl6pPr algn="l" defTabSz="914400" eaLnBrk="1" hangingPunct="1" latinLnBrk="0" marL="2286000" rtl="0">
      <a:defRPr kern="1200" sz="1800">
        <a:solidFill>
          <a:schemeClr val="tx1"/>
        </a:solidFill>
        <a:uFillTx/>
        <a:latin typeface="+mn-lt"/>
        <a:ea typeface="+mn-ea"/>
        <a:cs typeface="+mn-cs"/>
      </a:defRPr>
    </a:lvl6pPr>
    <a:lvl7pPr algn="l" defTabSz="914400" eaLnBrk="1" hangingPunct="1" latinLnBrk="0" marL="2743200" rtl="0">
      <a:defRPr kern="1200" sz="1800">
        <a:solidFill>
          <a:schemeClr val="tx1"/>
        </a:solidFill>
        <a:uFillTx/>
        <a:latin typeface="+mn-lt"/>
        <a:ea typeface="+mn-ea"/>
        <a:cs typeface="+mn-cs"/>
      </a:defRPr>
    </a:lvl7pPr>
    <a:lvl8pPr algn="l" defTabSz="914400" eaLnBrk="1" hangingPunct="1" latinLnBrk="0" marL="3200400" rtl="0">
      <a:defRPr kern="1200" sz="1800">
        <a:solidFill>
          <a:schemeClr val="tx1"/>
        </a:solidFill>
        <a:uFillTx/>
        <a:latin typeface="+mn-lt"/>
        <a:ea typeface="+mn-ea"/>
        <a:cs typeface="+mn-cs"/>
      </a:defRPr>
    </a:lvl8pPr>
    <a:lvl9pPr algn="l" defTabSz="914400" eaLnBrk="1" hangingPunct="1" latinLnBrk="0" marL="3657600" rtl="0">
      <a:defRPr kern="1200" sz="1800">
        <a:solidFill>
          <a:schemeClr val="tx1"/>
        </a:solidFill>
        <a:uFillTx/>
        <a:latin typeface="+mn-lt"/>
        <a:ea typeface="+mn-ea"/>
        <a:cs typeface="+mn-cs"/>
      </a:defRPr>
    </a:lvl9pPr>
  </p:defaultTextStyle>
</p:presentation>
</file>

<file path=ppt/commentAuthors.xml><?xml version="1.0" encoding="utf-8"?>
<p:cmAuthorLst xmlns:a="http://schemas.openxmlformats.org/drawingml/2006/main" xmlns:p="http://schemas.openxmlformats.org/presentationml/2006/main" xmlns:s="http://schemas.openxmlformats.org/officeDocument/2006/sharedTypes" xmlns:r="http://schemas.openxmlformats.org/officeDocument/2006/relationships">
  <p:cmAuthor clrIdx="0" id="0" initials="ES" lastIdx="2" name="Eisele, Scott"/>
</p:cmAuthorLst>
</file>

<file path=ppt/presProps.xml><?xml version="1.0" encoding="utf-8"?>
<p:presentationPr xmlns:a="http://schemas.openxmlformats.org/drawingml/2006/main" xmlns:p="http://schemas.openxmlformats.org/presentationml/2006/main" xmlns:s="http://schemas.openxmlformats.org/officeDocument/2006/sharedTypes" xmlns:r="http://schemas.openxmlformats.org/officeDocument/2006/relationships">
  <p:showPr showNarration="1">
    <p:present/>
    <p:sldAll/>
    <p:penClr xmlns:c="http://schemas.openxmlformats.org/drawingml/2006/chart" xmlns:pic="http://schemas.openxmlformats.org/drawingml/2006/picture" xmlns:dgm="http://schemas.openxmlformats.org/drawingml/2006/diagram">
      <a:srgbClr val="FF0000"/>
    </p:penClr>
  </p:showPr>
</p:presentationPr>
</file>

<file path=ppt/tableStyles.xml><?xml version="1.0" encoding="utf-8"?>
<a:tblStyleLst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def="{5C22544A-7EE6-4342-B048-85BDC9FD1C3A}">
  <a:tblStyle styleId="{5C22544A-7EE6-4342-B048-85BDC9FD1C3A}" styleName="Medium Style 2 - Accent 1">
    <a:wholeTbl>
      <a:tcTxStyle>
        <a:fontRef idx="minor">
          <a:srgbClr val="000000"/>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cmpd="sng" w="38100">
              <a:solidFill>
                <a:schemeClr val="lt1"/>
              </a:solidFill>
            </a:ln>
          </a:top>
        </a:tcBdr>
        <a:fill>
          <a:solidFill>
            <a:schemeClr val="accent1"/>
          </a:solidFill>
        </a:fill>
      </a:tcStyle>
    </a:lastRow>
    <a:firstRow>
      <a:tcTxStyle b="on">
        <a:fontRef idx="minor">
          <a:srgbClr val="000000"/>
        </a:fontRef>
        <a:schemeClr val="lt1"/>
      </a:tcTxStyle>
      <a:tcStyle>
        <a:tcBdr>
          <a:bottom>
            <a:ln cmpd="sng" w="38100">
              <a:solidFill>
                <a:schemeClr val="lt1"/>
              </a:solidFill>
            </a:ln>
          </a:bottom>
        </a:tcBdr>
        <a:fill>
          <a:solidFill>
            <a:schemeClr val="accent1"/>
          </a:solidFill>
        </a:fill>
      </a:tcStyle>
    </a:firstRow>
  </a:tblStyle>
  <a:tblStyle styleId="{073A0DAA-6AF3-43AB-8588-CEC1D06C72B9}" styleName="Medium Style 2">
    <a:wholeTbl>
      <a:tcTxStyle>
        <a:fontRef idx="minor">
          <a:srgbClr val="000000"/>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srgbClr val="000000"/>
        </a:fontRef>
        <a:schemeClr val="lt1"/>
      </a:tcTxStyle>
      <a:tcStyle>
        <a:tcBdr/>
        <a:fill>
          <a:solidFill>
            <a:schemeClr val="dk1"/>
          </a:solidFill>
        </a:fill>
      </a:tcStyle>
    </a:lastCol>
    <a:firstCol>
      <a:tcTxStyle b="on">
        <a:fontRef idx="minor">
          <a:srgbClr val="000000"/>
        </a:fontRef>
        <a:schemeClr val="lt1"/>
      </a:tcTxStyle>
      <a:tcStyle>
        <a:tcBdr/>
        <a:fill>
          <a:solidFill>
            <a:schemeClr val="dk1"/>
          </a:solidFill>
        </a:fill>
      </a:tcStyle>
    </a:firstCol>
    <a:lastRow>
      <a:tcTxStyle b="on">
        <a:fontRef idx="minor">
          <a:srgbClr val="000000"/>
        </a:fontRef>
        <a:schemeClr val="lt1"/>
      </a:tcTxStyle>
      <a:tcStyle>
        <a:tcBdr>
          <a:top>
            <a:ln cmpd="sng" w="38100">
              <a:solidFill>
                <a:schemeClr val="lt1"/>
              </a:solidFill>
            </a:ln>
          </a:top>
        </a:tcBdr>
        <a:fill>
          <a:solidFill>
            <a:schemeClr val="dk1"/>
          </a:solidFill>
        </a:fill>
      </a:tcStyle>
    </a:lastRow>
    <a:firstRow>
      <a:tcTxStyle b="on">
        <a:fontRef idx="minor">
          <a:srgbClr val="000000"/>
        </a:fontRef>
        <a:schemeClr val="lt1"/>
      </a:tcTxStyle>
      <a:tcStyle>
        <a:tcBdr>
          <a:bottom>
            <a:ln cmpd="sng" w="38100">
              <a:solidFill>
                <a:schemeClr val="lt1"/>
              </a:solidFill>
            </a:ln>
          </a:bottom>
        </a:tcBdr>
        <a:fill>
          <a:solidFill>
            <a:schemeClr val="dk1"/>
          </a:solidFill>
        </a:fill>
      </a:tcStyle>
    </a:firstRow>
  </a:tblStyle>
</a:tblStyleLst>
</file>

<file path=ppt/viewProps.xml><?xml version="1.0" encoding="utf-8"?>
<p:viewPr xmlns:a="http://schemas.openxmlformats.org/drawingml/2006/main" xmlns:p="http://schemas.openxmlformats.org/presentationml/2006/main" xmlns:s="http://schemas.openxmlformats.org/officeDocument/2006/sharedTypes" xmlns:r="http://schemas.openxmlformats.org/officeDocument/2006/relationships">
  <p:normalViewPr>
    <p:restoredLeft sz="15620"/>
    <p:restoredTop autoAdjust="0" sz="79497"/>
  </p:normalViewPr>
  <p:slideViewPr>
    <p:cSldViewPr snapToGrid="0">
      <p:cViewPr varScale="1">
        <p:scale xmlns:c="http://schemas.openxmlformats.org/drawingml/2006/chart" xmlns:pic="http://schemas.openxmlformats.org/drawingml/2006/picture" xmlns:dgm="http://schemas.openxmlformats.org/drawingml/2006/diagram">
          <a:sx d="100" n="68"/>
          <a:sy d="100" n="68"/>
        </p:scale>
        <p:origin xmlns:c="http://schemas.openxmlformats.org/drawingml/2006/chart" xmlns:pic="http://schemas.openxmlformats.org/drawingml/2006/picture" xmlns:dgm="http://schemas.openxmlformats.org/drawingml/2006/diagram" x="514" y="62"/>
      </p:cViewPr>
    </p:cSldViewPr>
  </p:slideViewPr>
  <p:notesTextViewPr>
    <p:cViewPr>
      <p:scale xmlns:c="http://schemas.openxmlformats.org/drawingml/2006/chart" xmlns:pic="http://schemas.openxmlformats.org/drawingml/2006/picture" xmlns:dgm="http://schemas.openxmlformats.org/drawingml/2006/diagram">
        <a:sx d="1" n="1"/>
        <a:sy d="1" n="1"/>
      </p:scale>
      <p:origin xmlns:c="http://schemas.openxmlformats.org/drawingml/2006/chart" xmlns:pic="http://schemas.openxmlformats.org/drawingml/2006/picture" xmlns:dgm="http://schemas.openxmlformats.org/drawingml/2006/diagram" x="0" y="0"/>
    </p:cViewPr>
  </p:notesTextViewPr>
  <p:gridSpacing xmlns:c="http://schemas.openxmlformats.org/drawingml/2006/chart" xmlns:pic="http://schemas.openxmlformats.org/drawingml/2006/picture" xmlns:dgm="http://schemas.openxmlformats.org/drawingml/2006/diagram" cx="76200" cy="76200"/>
</p:viewPr>
</file>

<file path=ppt/_rels/presentation.xml.rels><?xml version="1.0" standalone="yes" ?><Relationships xmlns="http://schemas.openxmlformats.org/package/2006/relationships"><Relationship Id="rId1" Target="presProps.xml" Type="http://schemas.openxmlformats.org/officeDocument/2006/relationships/presProps"></Relationship><Relationship Id="rId2" Target="tableStyles.xml" Type="http://schemas.openxmlformats.org/officeDocument/2006/relationships/tableStyles"></Relationship><Relationship Id="rId3" Target="viewProps.xml" Type="http://schemas.openxmlformats.org/officeDocument/2006/relationships/viewProps"></Relationship><Relationship Id="rId4" Target="slideMasters/slideMaster1.xml" Type="http://schemas.openxmlformats.org/officeDocument/2006/relationships/slideMaster"></Relationship><Relationship Id="rId5" Target="notesMasters/notesMaster1.xml" Type="http://schemas.openxmlformats.org/officeDocument/2006/relationships/notesMaster"></Relationship><Relationship Id="rId6" Target="slides/slide1.xml" Type="http://schemas.openxmlformats.org/officeDocument/2006/relationships/slide"></Relationship><Relationship Id="rId7" Target="slides/slide2.xml" Type="http://schemas.openxmlformats.org/officeDocument/2006/relationships/slide"></Relationship><Relationship Id="rId8" Target="slides/slide3.xml" Type="http://schemas.openxmlformats.org/officeDocument/2006/relationships/slide"></Relationship><Relationship Id="rId9" Target="slides/slide4.xml" Type="http://schemas.openxmlformats.org/officeDocument/2006/relationships/slide"></Relationship><Relationship Id="rId10" Target="slides/slide5.xml" Type="http://schemas.openxmlformats.org/officeDocument/2006/relationships/slide"></Relationship><Relationship Id="rId11" Target="slides/slide6.xml" Type="http://schemas.openxmlformats.org/officeDocument/2006/relationships/slide"></Relationship><Relationship Id="rId12" Target="slides/slide7.xml" Type="http://schemas.openxmlformats.org/officeDocument/2006/relationships/slide"></Relationship><Relationship Id="rId13" Target="slides/slide8.xml" Type="http://schemas.openxmlformats.org/officeDocument/2006/relationships/slide"></Relationship><Relationship Id="rId14" Target="slides/slide9.xml" Type="http://schemas.openxmlformats.org/officeDocument/2006/relationships/slide"></Relationship><Relationship Id="rId15" Target="slides/slide10.xml" Type="http://schemas.openxmlformats.org/officeDocument/2006/relationships/slide"></Relationship><Relationship Id="rId16" Target="slides/slide11.xml" Type="http://schemas.openxmlformats.org/officeDocument/2006/relationships/slide"></Relationship><Relationship Id="rId17" Target="slides/slide12.xml" Type="http://schemas.openxmlformats.org/officeDocument/2006/relationships/slide"></Relationship><Relationship Id="rId18" Target="slides/slide13.xml" Type="http://schemas.openxmlformats.org/officeDocument/2006/relationships/slide"></Relationship><Relationship Id="rId19" Target="slides/slide14.xml" Type="http://schemas.openxmlformats.org/officeDocument/2006/relationships/slide"></Relationship><Relationship Id="rId20" Target="slides/slide15.xml" Type="http://schemas.openxmlformats.org/officeDocument/2006/relationships/slide"></Relationship><Relationship Id="rId21" Target="slides/slide16.xml" Type="http://schemas.openxmlformats.org/officeDocument/2006/relationships/slide"></Relationship><Relationship Id="rId22" Target="slides/slide17.xml" Type="http://schemas.openxmlformats.org/officeDocument/2006/relationships/slide"></Relationship><Relationship Id="rId23" Target="slides/slide18.xml" Type="http://schemas.openxmlformats.org/officeDocument/2006/relationships/slide"></Relationship><Relationship Id="rId24" Target="slides/slide19.xml" Type="http://schemas.openxmlformats.org/officeDocument/2006/relationships/slide"></Relationship><Relationship Id="rId25" Target="slides/slide20.xml" Type="http://schemas.openxmlformats.org/officeDocument/2006/relationships/slide"></Relationship><Relationship Id="rId26" Target="slides/slide21.xml" Type="http://schemas.openxmlformats.org/officeDocument/2006/relationships/slide"></Relationship><Relationship Id="rId27" Target="slides/slide22.xml" Type="http://schemas.openxmlformats.org/officeDocument/2006/relationships/slide"></Relationship><Relationship Id="rId28" Target="slides/slide23.xml" Type="http://schemas.openxmlformats.org/officeDocument/2006/relationships/slide"></Relationship><Relationship Id="rId29" Target="slides/slide24.xml" Type="http://schemas.openxmlformats.org/officeDocument/2006/relationships/slide"></Relationship><Relationship Id="rId30" Target="slides/slide25.xml" Type="http://schemas.openxmlformats.org/officeDocument/2006/relationships/slide"></Relationship><Relationship Id="rId31" Target="slides/slide26.xml" Type="http://schemas.openxmlformats.org/officeDocument/2006/relationships/slide"></Relationship><Relationship Id="rId32" Target="slides/slide27.xml" Type="http://schemas.openxmlformats.org/officeDocument/2006/relationships/slide"></Relationship><Relationship Id="rId33" Target="slides/slide28.xml" Type="http://schemas.openxmlformats.org/officeDocument/2006/relationships/slide"></Relationship><Relationship Id="rId34" Target="slides/slide29.xml" Type="http://schemas.openxmlformats.org/officeDocument/2006/relationships/slide"></Relationship><Relationship Id="rId35" Target="slides/slide30.xml" Type="http://schemas.openxmlformats.org/officeDocument/2006/relationships/slide"></Relationship><Relationship Id="rId36" Target="slides/slide31.xml" Type="http://schemas.openxmlformats.org/officeDocument/2006/relationships/slide"></Relationship><Relationship Id="rId37" Target="slides/slide32.xml" Type="http://schemas.openxmlformats.org/officeDocument/2006/relationships/slide"></Relationship><Relationship Id="rId38" Target="slides/slide33.xml" Type="http://schemas.openxmlformats.org/officeDocument/2006/relationships/slide"></Relationship><Relationship Id="rId39" Target="slides/slide34.xml" Type="http://schemas.openxmlformats.org/officeDocument/2006/relationships/slide"></Relationship><Relationship Id="rId40" Target="slides/slide35.xml" Type="http://schemas.openxmlformats.org/officeDocument/2006/relationships/slide"></Relationship><Relationship Id="rId41" Target="slides/slide36.xml" Type="http://schemas.openxmlformats.org/officeDocument/2006/relationships/slide"></Relationship><Relationship Id="rId42" Target="slides/slide37.xml" Type="http://schemas.openxmlformats.org/officeDocument/2006/relationships/slide"></Relationship><Relationship Id="rId43" Target="slides/slide38.xml" Type="http://schemas.openxmlformats.org/officeDocument/2006/relationships/slide"></Relationship><Relationship Id="rId44" Target="slides/slide39.xml" Type="http://schemas.openxmlformats.org/officeDocument/2006/relationships/slide"></Relationship><Relationship Id="rId45" Target="slides/slide40.xml" Type="http://schemas.openxmlformats.org/officeDocument/2006/relationships/slide"></Relationship><Relationship Id="rId46" Target="slides/slide41.xml" Type="http://schemas.openxmlformats.org/officeDocument/2006/relationships/slide"></Relationship><Relationship Id="rId47" Target="slides/slide42.xml" Type="http://schemas.openxmlformats.org/officeDocument/2006/relationships/slide"></Relationship><Relationship Id="rId48" Target="slides/slide43.xml" Type="http://schemas.openxmlformats.org/officeDocument/2006/relationships/slide"></Relationship><Relationship Id="rId49" Target="slides/slide44.xml" Type="http://schemas.openxmlformats.org/officeDocument/2006/relationships/slide"></Relationship><Relationship Id="rId50" Target="theme/theme1.xml" Type="http://schemas.openxmlformats.org/officeDocument/2006/relationships/theme"></Relationship><Relationship Id="rId51" Target="commentAuthors.xml" Type="http://schemas.openxmlformats.org/officeDocument/2006/relationships/commentAuthors"></Relationship></Relationships>
</file>

<file path=ppt/notesMasters/_rels/notesMaster1.xml.rels><?xml version="1.0" standalone="yes" ?><Relationships xmlns="http://schemas.openxmlformats.org/package/2006/relationships"><Relationship Id="rId1" Target="../theme/theme2.xml" Type="http://schemas.openxmlformats.org/officeDocument/2006/relationships/theme"></Relationship></Relationships>
</file>

<file path=ppt/notesMasters/notesMaster1.xml><?xml version="1.0" encoding="utf-8"?>
<p:notesMaster xmlns:a="http://schemas.openxmlformats.org/drawingml/2006/main" xmlns:p="http://schemas.openxmlformats.org/presentationml/2006/main" xmlns:s="http://schemas.openxmlformats.org/officeDocument/2006/sharedTypes" xmlns:r="http://schemas.openxmlformats.org/officeDocument/2006/relationships">
  <p:cSld>
    <p:bg>
      <p:bgRef xmlns:c="http://schemas.openxmlformats.org/drawingml/2006/chart" xmlns:pic="http://schemas.openxmlformats.org/drawingml/2006/picture" xmlns:dgm="http://schemas.openxmlformats.org/drawingml/2006/diagram" idx="1001">
        <a:schemeClr val="bg1"/>
      </p:bgRef>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Header Placeholder 1"/>
          <p:cNvSpPr xmlns:c="http://schemas.openxmlformats.org/drawingml/2006/chart" xmlns:pic="http://schemas.openxmlformats.org/drawingml/2006/picture" xmlns:dgm="http://schemas.openxmlformats.org/drawingml/2006/diagram">
            <a:spLocks noGrp="1"/>
          </p:cNvSpPr>
          <p:nvPr>
            <p:ph sz="quarter" type="hdr"/>
          </p:nvPr>
        </p:nvSpPr>
        <p:spPr xmlns:c="http://schemas.openxmlformats.org/drawingml/2006/chart" xmlns:pic="http://schemas.openxmlformats.org/drawingml/2006/picture" xmlns:dgm="http://schemas.openxmlformats.org/drawingml/2006/diagram">
          <a:xfrm>
            <a:off x="0" y="0"/>
            <a:ext cx="2971800" cy="458788"/>
          </a:xfrm>
          <a:prstGeom prst="rect">
            <a:avLst/>
          </a:prstGeom>
        </p:spPr>
        <p:txBody xmlns:c="http://schemas.openxmlformats.org/drawingml/2006/chart" xmlns:pic="http://schemas.openxmlformats.org/drawingml/2006/picture" xmlns:dgm="http://schemas.openxmlformats.org/drawingml/2006/diagram">
          <a:bodyPr bIns="45720" lIns="91440" rIns="91440" rtlCol="0" tIns="45720" vert="horz"/>
          <a:lstStyle>
            <a:lvl1pPr algn="l">
              <a:defRPr sz="1200">
                <a:uFillTx/>
              </a:defRPr>
            </a:lvl1pPr>
          </a:lstStyle>
          <a:p>
            <a:endParaRPr lang="en-US">
              <a:uFillTx/>
            </a:endParaRPr>
          </a:p>
        </p:txBody>
      </p:sp>
      <p:sp>
        <p:nvSpPr>
          <p:cNvPr xmlns:c="http://schemas.openxmlformats.org/drawingml/2006/chart" xmlns:pic="http://schemas.openxmlformats.org/drawingml/2006/picture" xmlns:dgm="http://schemas.openxmlformats.org/drawingml/2006/diagram" id="3" name="Date Placeholder 2"/>
          <p:cNvSpPr xmlns:c="http://schemas.openxmlformats.org/drawingml/2006/chart" xmlns:pic="http://schemas.openxmlformats.org/drawingml/2006/picture" xmlns:dgm="http://schemas.openxmlformats.org/drawingml/2006/diagram">
            <a:spLocks noGrp="1"/>
          </p:cNvSpPr>
          <p:nvPr>
            <p:ph idx="1" type="dt"/>
          </p:nvPr>
        </p:nvSpPr>
        <p:spPr xmlns:c="http://schemas.openxmlformats.org/drawingml/2006/chart" xmlns:pic="http://schemas.openxmlformats.org/drawingml/2006/picture" xmlns:dgm="http://schemas.openxmlformats.org/drawingml/2006/diagram">
          <a:xfrm>
            <a:off x="3884613" y="0"/>
            <a:ext cx="2971800" cy="458788"/>
          </a:xfrm>
          <a:prstGeom prst="rect">
            <a:avLst/>
          </a:prstGeom>
        </p:spPr>
        <p:txBody xmlns:c="http://schemas.openxmlformats.org/drawingml/2006/chart" xmlns:pic="http://schemas.openxmlformats.org/drawingml/2006/picture" xmlns:dgm="http://schemas.openxmlformats.org/drawingml/2006/diagram">
          <a:bodyPr bIns="45720" lIns="91440" rIns="91440" rtlCol="0" tIns="45720" vert="horz"/>
          <a:lstStyle>
            <a:lvl1pPr algn="r">
              <a:defRPr sz="1200">
                <a:uFillTx/>
              </a:defRPr>
            </a:lvl1pPr>
          </a:lstStyle>
          <a:p>
            <a:fld id="{D9C4218A-2E90-4AF3-8CFE-EB7248EEAD7B}" type="datetimeFigureOut">
              <a:rPr lang="en-US" smtClean="0">
                <a:uFillTx/>
              </a:rPr>
              <a:t>2/3/2019</a:t>
            </a:fld>
            <a:endParaRPr lang="en-US">
              <a:uFillTx/>
            </a:endParaRPr>
          </a:p>
        </p:txBody>
      </p:sp>
      <p:sp>
        <p:nvSpPr>
          <p:cNvPr xmlns:c="http://schemas.openxmlformats.org/drawingml/2006/chart" xmlns:pic="http://schemas.openxmlformats.org/drawingml/2006/picture" xmlns:dgm="http://schemas.openxmlformats.org/drawingml/2006/diagram" id="4" name="Slide Image Placeholder 3"/>
          <p:cNvSpPr xmlns:c="http://schemas.openxmlformats.org/drawingml/2006/chart" xmlns:pic="http://schemas.openxmlformats.org/drawingml/2006/picture" xmlns:dgm="http://schemas.openxmlformats.org/drawingml/2006/diagram">
            <a:spLocks noChangeAspect="1" noGrp="1" noRot="1"/>
          </p:cNvSpPr>
          <p:nvPr>
            <p:ph idx="2" type="sldImg"/>
          </p:nvPr>
        </p:nvSpPr>
        <p:spPr xmlns:c="http://schemas.openxmlformats.org/drawingml/2006/chart" xmlns:pic="http://schemas.openxmlformats.org/drawingml/2006/picture" xmlns:dgm="http://schemas.openxmlformats.org/drawingml/2006/diagram">
          <a:xfrm>
            <a:off x="685800" y="1143000"/>
            <a:ext cx="5486400" cy="3086100"/>
          </a:xfrm>
          <a:prstGeom prst="rect">
            <a:avLst/>
          </a:prstGeom>
          <a:noFill/>
          <a:ln w="12700">
            <a:solidFill>
              <a:srgbClr val="000000"/>
            </a:solidFill>
          </a:ln>
        </p:spPr>
        <p:txBody xmlns:c="http://schemas.openxmlformats.org/drawingml/2006/chart" xmlns:pic="http://schemas.openxmlformats.org/drawingml/2006/picture" xmlns:dgm="http://schemas.openxmlformats.org/drawingml/2006/diagram">
          <a:bodyPr anchor="ctr" bIns="45720" lIns="91440" rIns="91440" rtlCol="0" tIns="45720" vert="horz"/>
          <a:lstStyle/>
          <a:p>
            <a:endParaRPr lang="en-US">
              <a:uFillTx/>
            </a:endParaRPr>
          </a:p>
        </p:txBody>
      </p:sp>
      <p:sp>
        <p:nvSpPr>
          <p:cNvPr xmlns:c="http://schemas.openxmlformats.org/drawingml/2006/chart" xmlns:pic="http://schemas.openxmlformats.org/drawingml/2006/picture" xmlns:dgm="http://schemas.openxmlformats.org/drawingml/2006/diagram" id="5" name="Notes Placeholder 4"/>
          <p:cNvSpPr xmlns:c="http://schemas.openxmlformats.org/drawingml/2006/chart" xmlns:pic="http://schemas.openxmlformats.org/drawingml/2006/picture" xmlns:dgm="http://schemas.openxmlformats.org/drawingml/2006/diagram">
            <a:spLocks noGrp="1"/>
          </p:cNvSpPr>
          <p:nvPr>
            <p:ph idx="3" sz="quarter" type="body"/>
          </p:nvPr>
        </p:nvSpPr>
        <p:spPr xmlns:c="http://schemas.openxmlformats.org/drawingml/2006/chart" xmlns:pic="http://schemas.openxmlformats.org/drawingml/2006/picture" xmlns:dgm="http://schemas.openxmlformats.org/drawingml/2006/diagram">
          <a:xfrm>
            <a:off x="685800" y="4400550"/>
            <a:ext cx="5486400" cy="3600450"/>
          </a:xfrm>
          <a:prstGeom prst="rect">
            <a:avLst/>
          </a:prstGeom>
        </p:spPr>
        <p:txBody xmlns:c="http://schemas.openxmlformats.org/drawingml/2006/chart" xmlns:pic="http://schemas.openxmlformats.org/drawingml/2006/picture" xmlns:dgm="http://schemas.openxmlformats.org/drawingml/2006/diagram">
          <a:bodyPr bIns="45720" lIns="91440" rIns="91440" rtlCol="0" tIns="45720" vert="horz"/>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xmlns:c="http://schemas.openxmlformats.org/drawingml/2006/chart" xmlns:pic="http://schemas.openxmlformats.org/drawingml/2006/picture" xmlns:dgm="http://schemas.openxmlformats.org/drawingml/2006/diagram" id="6" name="Footer Placeholder 5"/>
          <p:cNvSpPr xmlns:c="http://schemas.openxmlformats.org/drawingml/2006/chart" xmlns:pic="http://schemas.openxmlformats.org/drawingml/2006/picture" xmlns:dgm="http://schemas.openxmlformats.org/drawingml/2006/diagram">
            <a:spLocks noGrp="1"/>
          </p:cNvSpPr>
          <p:nvPr>
            <p:ph idx="4" sz="quarter" type="ftr"/>
          </p:nvPr>
        </p:nvSpPr>
        <p:spPr xmlns:c="http://schemas.openxmlformats.org/drawingml/2006/chart" xmlns:pic="http://schemas.openxmlformats.org/drawingml/2006/picture" xmlns:dgm="http://schemas.openxmlformats.org/drawingml/2006/diagram">
          <a:xfrm>
            <a:off x="0" y="8685213"/>
            <a:ext cx="2971800" cy="458787"/>
          </a:xfrm>
          <a:prstGeom prst="rect">
            <a:avLst/>
          </a:prstGeom>
        </p:spPr>
        <p:txBody xmlns:c="http://schemas.openxmlformats.org/drawingml/2006/chart" xmlns:pic="http://schemas.openxmlformats.org/drawingml/2006/picture" xmlns:dgm="http://schemas.openxmlformats.org/drawingml/2006/diagram">
          <a:bodyPr anchor="b" bIns="45720" lIns="91440" rIns="91440" rtlCol="0" tIns="45720" vert="horz"/>
          <a:lstStyle>
            <a:lvl1pPr algn="l">
              <a:defRPr sz="1200">
                <a:uFillTx/>
              </a:defRPr>
            </a:lvl1pPr>
          </a:lstStyle>
          <a:p>
            <a:endParaRPr lang="en-US">
              <a:uFillTx/>
            </a:endParaRPr>
          </a:p>
        </p:txBody>
      </p:sp>
      <p:sp>
        <p:nvSpPr>
          <p:cNvPr xmlns:c="http://schemas.openxmlformats.org/drawingml/2006/chart" xmlns:pic="http://schemas.openxmlformats.org/drawingml/2006/picture" xmlns:dgm="http://schemas.openxmlformats.org/drawingml/2006/diagram" id="7" name="Slide Number Placeholder 6"/>
          <p:cNvSpPr xmlns:c="http://schemas.openxmlformats.org/drawingml/2006/chart" xmlns:pic="http://schemas.openxmlformats.org/drawingml/2006/picture" xmlns:dgm="http://schemas.openxmlformats.org/drawingml/2006/diagram">
            <a:spLocks noGrp="1"/>
          </p:cNvSpPr>
          <p:nvPr>
            <p:ph idx="5" sz="quarter" type="sldNum"/>
          </p:nvPr>
        </p:nvSpPr>
        <p:spPr xmlns:c="http://schemas.openxmlformats.org/drawingml/2006/chart" xmlns:pic="http://schemas.openxmlformats.org/drawingml/2006/picture" xmlns:dgm="http://schemas.openxmlformats.org/drawingml/2006/diagram">
          <a:xfrm>
            <a:off x="3884613" y="8685213"/>
            <a:ext cx="2971800" cy="458787"/>
          </a:xfrm>
          <a:prstGeom prst="rect">
            <a:avLst/>
          </a:prstGeom>
        </p:spPr>
        <p:txBody xmlns:c="http://schemas.openxmlformats.org/drawingml/2006/chart" xmlns:pic="http://schemas.openxmlformats.org/drawingml/2006/picture" xmlns:dgm="http://schemas.openxmlformats.org/drawingml/2006/diagram">
          <a:bodyPr anchor="b" bIns="45720" lIns="91440" rIns="91440" rtlCol="0" tIns="45720" vert="horz"/>
          <a:lstStyle>
            <a:lvl1pPr algn="r">
              <a:defRPr sz="1200">
                <a:uFillTx/>
              </a:defRPr>
            </a:lvl1pPr>
          </a:lstStyle>
          <a:p>
            <a:fld id="{D83626A1-3406-4D2F-9881-7C14C89254D5}" type="slidenum">
              <a:rPr lang="en-US" smtClean="0">
                <a:uFillTx/>
              </a:rPr>
              <a:t>‹#›</a:t>
            </a:fld>
            <a:endParaRPr lang="en-US">
              <a:uFillTx/>
            </a:endParaRPr>
          </a:p>
        </p:txBody>
      </p:sp>
    </p:spTree>
  </p:cSld>
  <p:clrMap xmlns:c="http://schemas.openxmlformats.org/drawingml/2006/chart" xmlns:pic="http://schemas.openxmlformats.org/drawingml/2006/picture" xmlns:dgm="http://schemas.openxmlformats.org/drawingml/2006/diagram" accent1="accent1" accent2="accent2" accent3="accent3" accent4="accent4" accent5="accent5" accent6="accent6" bg1="lt1" bg2="lt2" folHlink="folHlink" hlink="hlink" tx1="dk1" tx2="dk2"/>
  <p:notesStyle xmlns:c="http://schemas.openxmlformats.org/drawingml/2006/chart" xmlns:pic="http://schemas.openxmlformats.org/drawingml/2006/picture" xmlns:dgm="http://schemas.openxmlformats.org/drawingml/2006/diagram">
    <a:lvl1pPr algn="l" defTabSz="914400" eaLnBrk="1" hangingPunct="1" latinLnBrk="0" marL="0" rtl="0">
      <a:defRPr kern="1200" sz="1200">
        <a:solidFill>
          <a:schemeClr val="tx1"/>
        </a:solidFill>
        <a:uFillTx/>
        <a:latin typeface="+mn-lt"/>
        <a:ea typeface="+mn-ea"/>
        <a:cs typeface="+mn-cs"/>
      </a:defRPr>
    </a:lvl1pPr>
    <a:lvl2pPr algn="l" defTabSz="914400" eaLnBrk="1" hangingPunct="1" latinLnBrk="0" marL="457200" rtl="0">
      <a:defRPr kern="1200" sz="1200">
        <a:solidFill>
          <a:schemeClr val="tx1"/>
        </a:solidFill>
        <a:uFillTx/>
        <a:latin typeface="+mn-lt"/>
        <a:ea typeface="+mn-ea"/>
        <a:cs typeface="+mn-cs"/>
      </a:defRPr>
    </a:lvl2pPr>
    <a:lvl3pPr algn="l" defTabSz="914400" eaLnBrk="1" hangingPunct="1" latinLnBrk="0" marL="914400" rtl="0">
      <a:defRPr kern="1200" sz="1200">
        <a:solidFill>
          <a:schemeClr val="tx1"/>
        </a:solidFill>
        <a:uFillTx/>
        <a:latin typeface="+mn-lt"/>
        <a:ea typeface="+mn-ea"/>
        <a:cs typeface="+mn-cs"/>
      </a:defRPr>
    </a:lvl3pPr>
    <a:lvl4pPr algn="l" defTabSz="914400" eaLnBrk="1" hangingPunct="1" latinLnBrk="0" marL="1371600" rtl="0">
      <a:defRPr kern="1200" sz="1200">
        <a:solidFill>
          <a:schemeClr val="tx1"/>
        </a:solidFill>
        <a:uFillTx/>
        <a:latin typeface="+mn-lt"/>
        <a:ea typeface="+mn-ea"/>
        <a:cs typeface="+mn-cs"/>
      </a:defRPr>
    </a:lvl4pPr>
    <a:lvl5pPr algn="l" defTabSz="914400" eaLnBrk="1" hangingPunct="1" latinLnBrk="0" marL="1828800" rtl="0">
      <a:defRPr kern="1200" sz="1200">
        <a:solidFill>
          <a:schemeClr val="tx1"/>
        </a:solidFill>
        <a:uFillTx/>
        <a:latin typeface="+mn-lt"/>
        <a:ea typeface="+mn-ea"/>
        <a:cs typeface="+mn-cs"/>
      </a:defRPr>
    </a:lvl5pPr>
    <a:lvl6pPr algn="l" defTabSz="914400" eaLnBrk="1" hangingPunct="1" latinLnBrk="0" marL="2286000" rtl="0">
      <a:defRPr kern="1200" sz="1200">
        <a:solidFill>
          <a:schemeClr val="tx1"/>
        </a:solidFill>
        <a:uFillTx/>
        <a:latin typeface="+mn-lt"/>
        <a:ea typeface="+mn-ea"/>
        <a:cs typeface="+mn-cs"/>
      </a:defRPr>
    </a:lvl6pPr>
    <a:lvl7pPr algn="l" defTabSz="914400" eaLnBrk="1" hangingPunct="1" latinLnBrk="0" marL="2743200" rtl="0">
      <a:defRPr kern="1200" sz="1200">
        <a:solidFill>
          <a:schemeClr val="tx1"/>
        </a:solidFill>
        <a:uFillTx/>
        <a:latin typeface="+mn-lt"/>
        <a:ea typeface="+mn-ea"/>
        <a:cs typeface="+mn-cs"/>
      </a:defRPr>
    </a:lvl7pPr>
    <a:lvl8pPr algn="l" defTabSz="914400" eaLnBrk="1" hangingPunct="1" latinLnBrk="0" marL="3200400" rtl="0">
      <a:defRPr kern="1200" sz="1200">
        <a:solidFill>
          <a:schemeClr val="tx1"/>
        </a:solidFill>
        <a:uFillTx/>
        <a:latin typeface="+mn-lt"/>
        <a:ea typeface="+mn-ea"/>
        <a:cs typeface="+mn-cs"/>
      </a:defRPr>
    </a:lvl8pPr>
    <a:lvl9pPr algn="l" defTabSz="914400" eaLnBrk="1" hangingPunct="1" latinLnBrk="0" marL="3657600" rtl="0">
      <a:defRPr kern="1200" sz="1200">
        <a:solidFill>
          <a:schemeClr val="tx1"/>
        </a:solidFill>
        <a:uFillTx/>
        <a:latin typeface="+mn-lt"/>
        <a:ea typeface="+mn-ea"/>
        <a:cs typeface="+mn-cs"/>
      </a:defRPr>
    </a:lvl9pPr>
  </p:notesStyle>
</p:notesMaster>
</file>

<file path=ppt/notesSlides/_rels/notesSlide1.xml.rels><?xml version="1.0" standalone="yes" ?><Relationships xmlns="http://schemas.openxmlformats.org/package/2006/relationships"><Relationship Id="rId1" Target="../slides/slide6.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0.xml.rels><?xml version="1.0" standalone="yes" ?><Relationships xmlns="http://schemas.openxmlformats.org/package/2006/relationships"><Relationship Id="rId1" Target="../slides/slide28.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1.xml.rels><?xml version="1.0" standalone="yes" ?><Relationships xmlns="http://schemas.openxmlformats.org/package/2006/relationships"><Relationship Id="rId1" Target="../slides/slide29.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2.xml.rels><?xml version="1.0" standalone="yes" ?><Relationships xmlns="http://schemas.openxmlformats.org/package/2006/relationships"><Relationship Id="rId1" Target="../slides/slide30.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3.xml.rels><?xml version="1.0" standalone="yes" ?><Relationships xmlns="http://schemas.openxmlformats.org/package/2006/relationships"><Relationship Id="rId1" Target="../slides/slide31.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4.xml.rels><?xml version="1.0" standalone="yes" ?><Relationships xmlns="http://schemas.openxmlformats.org/package/2006/relationships"><Relationship Id="rId1" Target="../slides/slide32.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5.xml.rels><?xml version="1.0" standalone="yes" ?><Relationships xmlns="http://schemas.openxmlformats.org/package/2006/relationships"><Relationship Id="rId1" Target="../slides/slide33.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6.xml.rels><?xml version="1.0" standalone="yes" ?><Relationships xmlns="http://schemas.openxmlformats.org/package/2006/relationships"><Relationship Id="rId1" Target="../slides/slide34.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7.xml.rels><?xml version="1.0" standalone="yes" ?><Relationships xmlns="http://schemas.openxmlformats.org/package/2006/relationships"><Relationship Id="rId1" Target="../slides/slide35.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8.xml.rels><?xml version="1.0" standalone="yes" ?><Relationships xmlns="http://schemas.openxmlformats.org/package/2006/relationships"><Relationship Id="rId1" Target="../slides/slide36.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9.xml.rels><?xml version="1.0" standalone="yes" ?><Relationships xmlns="http://schemas.openxmlformats.org/package/2006/relationships"><Relationship Id="rId1" Target="../slides/slide37.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xml.rels><?xml version="1.0" standalone="yes" ?><Relationships xmlns="http://schemas.openxmlformats.org/package/2006/relationships"><Relationship Id="rId1" Target="../slides/slide7.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0.xml.rels><?xml version="1.0" standalone="yes" ?><Relationships xmlns="http://schemas.openxmlformats.org/package/2006/relationships"><Relationship Id="rId1" Target="../slides/slide38.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1.xml.rels><?xml version="1.0" standalone="yes" ?><Relationships xmlns="http://schemas.openxmlformats.org/package/2006/relationships"><Relationship Id="rId1" Target="../slides/slide42.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2.xml.rels><?xml version="1.0" standalone="yes" ?><Relationships xmlns="http://schemas.openxmlformats.org/package/2006/relationships"><Relationship Id="rId1" Target="../slides/slide43.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3.xml.rels><?xml version="1.0" standalone="yes" ?><Relationships xmlns="http://schemas.openxmlformats.org/package/2006/relationships"><Relationship Id="rId1" Target="../slides/slide8.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4.xml.rels><?xml version="1.0" standalone="yes" ?><Relationships xmlns="http://schemas.openxmlformats.org/package/2006/relationships"><Relationship Id="rId1" Target="../slides/slide16.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5.xml.rels><?xml version="1.0" standalone="yes" ?><Relationships xmlns="http://schemas.openxmlformats.org/package/2006/relationships"><Relationship Id="rId1" Target="../slides/slide19.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6.xml.rels><?xml version="1.0" standalone="yes" ?><Relationships xmlns="http://schemas.openxmlformats.org/package/2006/relationships"><Relationship Id="rId1" Target="../slides/slide21.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7.xml.rels><?xml version="1.0" standalone="yes" ?><Relationships xmlns="http://schemas.openxmlformats.org/package/2006/relationships"><Relationship Id="rId1" Target="../slides/slide23.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8.xml.rels><?xml version="1.0" standalone="yes" ?><Relationships xmlns="http://schemas.openxmlformats.org/package/2006/relationships"><Relationship Id="rId1" Target="../slides/slide25.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9.xml.rels><?xml version="1.0" standalone="yes" ?><Relationships xmlns="http://schemas.openxmlformats.org/package/2006/relationships"><Relationship Id="rId1" Target="../slides/slide26.xml" Type="http://schemas.openxmlformats.org/officeDocument/2006/relationships/slide"></Relationship><Relationship Id="rId2" Target="../notesMasters/notesMaster1.xml" Type="http://schemas.openxmlformats.org/officeDocument/2006/relationships/notesMaster"></Relationship></Relationships>
</file>

<file path=ppt/notesSlides/notesSlide1.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7" name="Rectangle 7"/>
          <p:cNvSpPr xmlns:c="http://schemas.openxmlformats.org/drawingml/2006/chart" xmlns:pic="http://schemas.openxmlformats.org/drawingml/2006/picture" xmlns:dgm="http://schemas.openxmlformats.org/drawingml/2006/diagram">
            <a:spLocks noChangeArrowheads="1" noGrp="1"/>
          </p:cNvSpPr>
          <p:nvPr>
            <p:ph idx="5"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097C8EFD-A1EF-42DA-8C5D-2A4E5E90179D}" type="slidenum">
              <a:rPr altLang="en-US" lang="zh-CN">
                <a:uFillTx/>
              </a:rPr>
              <a:pPr/>
              <a:t>6</a:t>
            </a:fld>
            <a:endParaRPr altLang="zh-CN" lang="en-US">
              <a:uFillTx/>
            </a:endParaRPr>
          </a:p>
        </p:txBody>
      </p:sp>
      <p:sp>
        <p:nvSpPr>
          <p:cNvPr xmlns:c="http://schemas.openxmlformats.org/drawingml/2006/chart" xmlns:pic="http://schemas.openxmlformats.org/drawingml/2006/picture" xmlns:dgm="http://schemas.openxmlformats.org/drawingml/2006/diagram" id="139266" name="Rectangle 2"/>
          <p:cNvSpPr xmlns:c="http://schemas.openxmlformats.org/drawingml/2006/chart" xmlns:pic="http://schemas.openxmlformats.org/drawingml/2006/picture" xmlns:dgm="http://schemas.openxmlformats.org/drawingml/2006/diagram">
            <a:spLocks noChangeArrowheads="1" noChangeAspect="1" noGrp="1" noRot="1" noTextEdi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139267" name="Rectangle 3"/>
          <p:cNvSpPr xmlns:c="http://schemas.openxmlformats.org/drawingml/2006/chart" xmlns:pic="http://schemas.openxmlformats.org/drawingml/2006/picture" xmlns:dgm="http://schemas.openxmlformats.org/drawingml/2006/diagram">
            <a:spLocks noChangeArrowheads="1"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altLang="en-US" lang="zh-CN">
              <a:uFillTx/>
              <a:ea charset="-122" panose="02010600030101010101" pitchFamily="2" typeface="宋体"/>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10.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Slide Image Placeholder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Notes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dirty="0" lang="en-US">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5"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D83626A1-3406-4D2F-9881-7C14C89254D5}" type="slidenum">
              <a:rPr lang="en-US" smtClean="0">
                <a:uFillTx/>
              </a:rPr>
              <a:t>28</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11.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Slide Image Placeholder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Notes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dirty="0" lang="en-US">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5"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D83626A1-3406-4D2F-9881-7C14C89254D5}" type="slidenum">
              <a:rPr lang="en-US" smtClean="0">
                <a:uFillTx/>
              </a:rPr>
              <a:t>29</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12.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Slide Image Placeholder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Notes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algn="l" defTabSz="914400" eaLnBrk="1" fontAlgn="auto" hangingPunct="1" indent="0" latinLnBrk="0" lvl="0" marL="0" marR="0" rtl="0">
              <a:lnSpc>
                <a:spcPct val="100000"/>
              </a:lnSpc>
              <a:spcBef>
                <a:spcPts val="0"/>
              </a:spcBef>
              <a:spcAft>
                <a:spcPts val="0"/>
              </a:spcAft>
              <a:buFontTx/>
              <a:buNone/>
              <a:defRPr>
                <a:uFillTx/>
              </a:defRPr>
            </a:pPr>
            <a:r>
              <a:rPr dirty="0" lang="en-US">
                <a:uFillTx/>
              </a:rPr>
              <a:t>Recall throughput is reported by the subscriber and will not count dropped packets.</a:t>
            </a:r>
          </a:p>
          <a:p>
            <a:endParaRPr dirty="0" lang="en-US">
              <a:uFillTx/>
            </a:endParaRPr>
          </a:p>
          <a:p>
            <a:pPr algn="l" defTabSz="914400" eaLnBrk="1" fontAlgn="auto" hangingPunct="1" indent="0" latinLnBrk="0" lvl="0" marL="0" marR="0" rtl="0">
              <a:lnSpc>
                <a:spcPct val="100000"/>
              </a:lnSpc>
              <a:spcBef>
                <a:spcPts val="0"/>
              </a:spcBef>
              <a:spcAft>
                <a:spcPts val="0"/>
              </a:spcAft>
              <a:buFontTx/>
              <a:buNone/>
              <a:defRPr>
                <a:uFillTx/>
              </a:defRPr>
            </a:pPr>
            <a:r>
              <a:rPr dirty="0" lang="en-US">
                <a:uFillTx/>
              </a:rPr>
              <a:t>The CPU utilization drops as the packet size increases due to additional wait in the sending process. Recall the bottleneck slide (27).</a:t>
            </a:r>
          </a:p>
          <a:p>
            <a:endParaRPr dirty="0" lang="en-US">
              <a:uFillTx/>
            </a:endParaRPr>
          </a:p>
          <a:p>
            <a:r>
              <a:rPr b="0" dirty="0" i="0" kern="1200" lang="en-US" sz="1200">
                <a:solidFill>
                  <a:schemeClr val="tx1"/>
                </a:solidFill>
                <a:effectLst/>
                <a:uFillTx/>
                <a:latin typeface="+mn-lt"/>
                <a:ea typeface="+mn-ea"/>
                <a:cs typeface="+mn-cs"/>
              </a:rPr>
              <a:t>At low message size best effort(UDP) and reliable(TCP) have similar performance. However as the message size increases best effort lags behind. This is due network</a:t>
            </a:r>
          </a:p>
          <a:p>
            <a:r>
              <a:rPr b="0" dirty="0" i="0" kern="1200" lang="en-US" sz="1200">
                <a:solidFill>
                  <a:schemeClr val="tx1"/>
                </a:solidFill>
                <a:effectLst/>
                <a:uFillTx/>
                <a:latin typeface="+mn-lt"/>
                <a:ea typeface="+mn-ea"/>
                <a:cs typeface="+mn-cs"/>
              </a:rPr>
              <a:t>congestion and packet loss when using best effort (pink, right plot) where the percent of lost messages (</a:t>
            </a:r>
            <a:r>
              <a:rPr b="0" dirty="0" err="1" i="0" kern="1200" lang="en-US" sz="1200">
                <a:solidFill>
                  <a:schemeClr val="tx1"/>
                </a:solidFill>
                <a:effectLst/>
                <a:uFillTx/>
                <a:latin typeface="+mn-lt"/>
                <a:ea typeface="+mn-ea"/>
                <a:cs typeface="+mn-cs"/>
              </a:rPr>
              <a:t>lost_best</a:t>
            </a:r>
            <a:r>
              <a:rPr b="0" dirty="0" i="0" kern="1200" lang="en-US" sz="1200">
                <a:solidFill>
                  <a:schemeClr val="tx1"/>
                </a:solidFill>
                <a:effectLst/>
                <a:uFillTx/>
                <a:latin typeface="+mn-lt"/>
                <a:ea typeface="+mn-ea"/>
                <a:cs typeface="+mn-cs"/>
              </a:rPr>
              <a:t>[%]) increases for messages larger than 2048 bytes,</a:t>
            </a:r>
          </a:p>
          <a:p>
            <a:endParaRPr b="0" dirty="0" i="0" kern="1200" lang="en-US" sz="1200">
              <a:solidFill>
                <a:schemeClr val="tx1"/>
              </a:solidFill>
              <a:effectLst/>
              <a:uFillTx/>
              <a:latin typeface="+mn-lt"/>
              <a:ea typeface="+mn-ea"/>
              <a:cs typeface="+mn-cs"/>
            </a:endParaRPr>
          </a:p>
          <a:p>
            <a:pPr algn="l" defTabSz="914400" eaLnBrk="1" fontAlgn="auto" hangingPunct="1" indent="0" latinLnBrk="0" lvl="0" marL="0" marR="0" rtl="0">
              <a:lnSpc>
                <a:spcPct val="100000"/>
              </a:lnSpc>
              <a:spcBef>
                <a:spcPts val="0"/>
              </a:spcBef>
              <a:spcAft>
                <a:spcPts val="0"/>
              </a:spcAft>
              <a:buFontTx/>
              <a:buNone/>
              <a:defRPr>
                <a:uFillTx/>
              </a:defRPr>
            </a:pPr>
            <a:r>
              <a:rPr b="0" dirty="0" i="0" kern="1200" lang="en-US" sz="1200">
                <a:solidFill>
                  <a:schemeClr val="tx1"/>
                </a:solidFill>
                <a:effectLst/>
                <a:uFillTx/>
                <a:latin typeface="+mn-lt"/>
                <a:ea typeface="+mn-ea"/>
                <a:cs typeface="+mn-cs"/>
              </a:rPr>
              <a:t>and recovers when the UDP publisher is forced to slow down with larger messages. Reliable communication does not have this problem as it uses TCP protocol and </a:t>
            </a:r>
            <a:r>
              <a:rPr b="0" dirty="0" err="1" i="0" kern="1200" lang="en-US" sz="1200">
                <a:solidFill>
                  <a:schemeClr val="tx1"/>
                </a:solidFill>
                <a:effectLst/>
                <a:uFillTx/>
                <a:latin typeface="+mn-lt"/>
                <a:ea typeface="+mn-ea"/>
                <a:cs typeface="+mn-cs"/>
              </a:rPr>
              <a:t>and</a:t>
            </a:r>
            <a:r>
              <a:rPr b="0" dirty="0" i="0" kern="1200" lang="en-US" sz="1200">
                <a:solidFill>
                  <a:schemeClr val="tx1"/>
                </a:solidFill>
                <a:effectLst/>
                <a:uFillTx/>
                <a:latin typeface="+mn-lt"/>
                <a:ea typeface="+mn-ea"/>
                <a:cs typeface="+mn-cs"/>
              </a:rPr>
              <a:t> waits for acknowledgement from the subscriber before sending the next message. The bottleneck for DDS is not clear as the CPU utilization is rather low, however based on the packet loss behavior the network is the bottleneck for 4096 - 16384 byte messages. Also recall that the CPU will never reach 100% due </a:t>
            </a:r>
            <a:r>
              <a:rPr dirty="0" lang="en-US">
                <a:uFillTx/>
              </a:rPr>
              <a:t>to different waits in the pub/sub loops. </a:t>
            </a: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5"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D83626A1-3406-4D2F-9881-7C14C89254D5}" type="slidenum">
              <a:rPr lang="en-US" smtClean="0">
                <a:uFillTx/>
              </a:rPr>
              <a:t>30</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13.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Slide Image Placeholder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Notes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algn="l" defTabSz="914400" eaLnBrk="1" fontAlgn="auto" hangingPunct="1" indent="0" latinLnBrk="0" lvl="0" marL="0" marR="0" rtl="0">
              <a:lnSpc>
                <a:spcPct val="100000"/>
              </a:lnSpc>
              <a:spcBef>
                <a:spcPts val="0"/>
              </a:spcBef>
              <a:spcAft>
                <a:spcPts val="0"/>
              </a:spcAft>
              <a:buFontTx/>
              <a:buNone/>
              <a:defRPr>
                <a:uFillTx/>
              </a:defRPr>
            </a:pPr>
            <a:endParaRPr dirty="0" lang="en-US">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5"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D83626A1-3406-4D2F-9881-7C14C89254D5}" type="slidenum">
              <a:rPr lang="en-US" smtClean="0">
                <a:uFillTx/>
              </a:rPr>
              <a:t>31</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14.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Slide Image Placeholder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Notes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algn="l" defTabSz="914400" eaLnBrk="1" fontAlgn="auto" hangingPunct="1" indent="0" latinLnBrk="0" lvl="0" marL="0" marR="0" rtl="0">
              <a:lnSpc>
                <a:spcPct val="100000"/>
              </a:lnSpc>
              <a:spcBef>
                <a:spcPts val="0"/>
              </a:spcBef>
              <a:spcAft>
                <a:spcPts val="0"/>
              </a:spcAft>
              <a:buFontTx/>
              <a:buNone/>
              <a:defRPr>
                <a:uFillTx/>
              </a:defRPr>
            </a:pPr>
            <a:endParaRPr dirty="0" lang="en-US">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5"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D83626A1-3406-4D2F-9881-7C14C89254D5}" type="slidenum">
              <a:rPr lang="en-US" smtClean="0">
                <a:uFillTx/>
              </a:rPr>
              <a:t>32</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15.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Slide Image Placeholder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Notes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err="1" lang="en-US">
                <a:uFillTx/>
              </a:rPr>
              <a:t>qperf</a:t>
            </a:r>
            <a:r>
              <a:rPr dirty="0" lang="en-US">
                <a:uFillTx/>
              </a:rPr>
              <a:t> predictably had the best performance, since it is the lowest level protocol. </a:t>
            </a:r>
            <a:r>
              <a:rPr dirty="0" err="1" lang="en-US">
                <a:uFillTx/>
              </a:rPr>
              <a:t>ZeroMQ</a:t>
            </a:r>
            <a:r>
              <a:rPr dirty="0" lang="en-US">
                <a:uFillTx/>
              </a:rPr>
              <a:t> had performance comparable to </a:t>
            </a:r>
            <a:r>
              <a:rPr dirty="0" err="1" lang="en-US">
                <a:uFillTx/>
              </a:rPr>
              <a:t>qperf</a:t>
            </a:r>
            <a:r>
              <a:rPr dirty="0" lang="en-US">
                <a:uFillTx/>
              </a:rPr>
              <a:t> for messages up to 256 bytes. For messages up to 16384 bytes </a:t>
            </a:r>
            <a:r>
              <a:rPr dirty="0" err="1" lang="en-US">
                <a:uFillTx/>
              </a:rPr>
              <a:t>ZeroMQ</a:t>
            </a:r>
            <a:r>
              <a:rPr dirty="0" lang="en-US">
                <a:uFillTx/>
              </a:rPr>
              <a:t> had better performance than DDS, but at the largest size tested, DDS had the advantage using reliable communication. DDS performed relatively poorly for small messages. As a disclaimer the </a:t>
            </a:r>
            <a:r>
              <a:rPr dirty="0" err="1" lang="en-US">
                <a:uFillTx/>
              </a:rPr>
              <a:t>ZeroMQ</a:t>
            </a:r>
            <a:r>
              <a:rPr dirty="0" lang="en-US">
                <a:uFillTx/>
              </a:rPr>
              <a:t> CPU utilization was not an output of the tool used.</a:t>
            </a: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5"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D83626A1-3406-4D2F-9881-7C14C89254D5}" type="slidenum">
              <a:rPr lang="en-US" smtClean="0">
                <a:uFillTx/>
              </a:rPr>
              <a:t>33</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16.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Slide Image Placeholder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Notes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err="1" lang="en-US" u="sng">
                <a:uFillTx/>
              </a:rPr>
              <a:t>qperf</a:t>
            </a:r>
            <a:r>
              <a:rPr dirty="0" lang="en-US" u="sng">
                <a:uFillTx/>
              </a:rPr>
              <a:t> predictably had the best performance, since it is the lowest level protocol. </a:t>
            </a:r>
            <a:r>
              <a:rPr dirty="0" err="1" lang="en-US" u="sng">
                <a:uFillTx/>
              </a:rPr>
              <a:t>ZeroMQ</a:t>
            </a:r>
            <a:r>
              <a:rPr dirty="0" lang="en-US" u="sng">
                <a:uFillTx/>
              </a:rPr>
              <a:t> had performance comparable to </a:t>
            </a:r>
            <a:r>
              <a:rPr dirty="0" err="1" lang="en-US" u="sng">
                <a:uFillTx/>
              </a:rPr>
              <a:t>qperf</a:t>
            </a:r>
            <a:r>
              <a:rPr dirty="0" lang="en-US" u="sng">
                <a:uFillTx/>
              </a:rPr>
              <a:t> for messages up to 256 bytes. For messages up to 16384 bytes </a:t>
            </a:r>
            <a:r>
              <a:rPr dirty="0" err="1" lang="en-US" u="sng">
                <a:uFillTx/>
              </a:rPr>
              <a:t>ZeroMQ</a:t>
            </a:r>
            <a:r>
              <a:rPr dirty="0" lang="en-US" u="sng">
                <a:uFillTx/>
              </a:rPr>
              <a:t> had better performance than DDS, but at the largest size tested, DDS had the advantage using reliable communication. DDS performed relatively poorly for small messages. As a disclaimer the </a:t>
            </a:r>
            <a:r>
              <a:rPr dirty="0" err="1" lang="en-US" u="sng">
                <a:uFillTx/>
              </a:rPr>
              <a:t>ZeroMQ</a:t>
            </a:r>
            <a:r>
              <a:rPr dirty="0" lang="en-US" u="sng">
                <a:uFillTx/>
              </a:rPr>
              <a:t> CPU utilization was not an output of the tool used.</a:t>
            </a: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5"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D83626A1-3406-4D2F-9881-7C14C89254D5}" type="slidenum">
              <a:rPr lang="en-US" smtClean="0">
                <a:uFillTx/>
              </a:rPr>
              <a:t>34</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17.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Slide Image Placeholder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Notes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dirty="0" lang="en-US">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5"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D83626A1-3406-4D2F-9881-7C14C89254D5}" type="slidenum">
              <a:rPr lang="en-US" smtClean="0">
                <a:uFillTx/>
              </a:rPr>
              <a:t>35</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18.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Slide Image Placeholder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Notes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Best effort has good throughput because the network is not congested, this is apparent in the figure on the right since 0% of packets are lost  (right light blue dash dot).</a:t>
            </a:r>
          </a:p>
          <a:p>
            <a:endParaRPr dirty="0" lang="en-US">
              <a:uFillTx/>
            </a:endParaRPr>
          </a:p>
          <a:p>
            <a:r>
              <a:rPr dirty="0" lang="en-US">
                <a:uFillTx/>
              </a:rPr>
              <a:t>The increase in throughput for reliable messages with multiple subscribers indicates that the subscriber or the network was a bottleneck in some capacity in the 1-to-1 case and since they are loaded less now more messages can be transmitted. </a:t>
            </a:r>
          </a:p>
          <a:p>
            <a:endParaRPr dirty="0" lang="en-US">
              <a:uFillTx/>
            </a:endParaRPr>
          </a:p>
          <a:p>
            <a:r>
              <a:rPr dirty="0" lang="en-US">
                <a:uFillTx/>
              </a:rPr>
              <a:t>The higher and eventually constant best effort throughput (best-multi) along with the dropping </a:t>
            </a:r>
            <a:r>
              <a:rPr dirty="0" err="1" lang="en-US">
                <a:uFillTx/>
              </a:rPr>
              <a:t>cpu</a:t>
            </a:r>
            <a:r>
              <a:rPr dirty="0" lang="en-US">
                <a:uFillTx/>
              </a:rPr>
              <a:t> utilization indicates the bottleneck has something to do with processing large messaging for sending that does not involve the process being monitored. </a:t>
            </a:r>
          </a:p>
          <a:p>
            <a:endParaRPr dirty="0" lang="en-US">
              <a:uFillTx/>
            </a:endParaRPr>
          </a:p>
          <a:p>
            <a:r>
              <a:rPr dirty="0" lang="en-US">
                <a:uFillTx/>
              </a:rPr>
              <a:t>The throughput for the multi subscriber case is summed across all the subscribers.</a:t>
            </a: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5"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D83626A1-3406-4D2F-9881-7C14C89254D5}" type="slidenum">
              <a:rPr lang="en-US" smtClean="0">
                <a:uFillTx/>
              </a:rPr>
              <a:t>36</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19.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Slide Image Placeholder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Notes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dirty="0" lang="en-US">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5"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D83626A1-3406-4D2F-9881-7C14C89254D5}" type="slidenum">
              <a:rPr lang="en-US" smtClean="0">
                <a:uFillTx/>
              </a:rPr>
              <a:t>37</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2.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7" name="Rectangle 7"/>
          <p:cNvSpPr xmlns:c="http://schemas.openxmlformats.org/drawingml/2006/chart" xmlns:pic="http://schemas.openxmlformats.org/drawingml/2006/picture" xmlns:dgm="http://schemas.openxmlformats.org/drawingml/2006/diagram">
            <a:spLocks noChangeArrowheads="1" noGrp="1"/>
          </p:cNvSpPr>
          <p:nvPr>
            <p:ph idx="5"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E5A300CB-8CD5-4582-9A46-045027A9F7A2}" type="slidenum">
              <a:rPr altLang="en-US" lang="zh-CN">
                <a:uFillTx/>
              </a:rPr>
              <a:pPr/>
              <a:t>7</a:t>
            </a:fld>
            <a:endParaRPr altLang="zh-CN" lang="en-US">
              <a:uFillTx/>
            </a:endParaRPr>
          </a:p>
        </p:txBody>
      </p:sp>
      <p:sp>
        <p:nvSpPr>
          <p:cNvPr xmlns:c="http://schemas.openxmlformats.org/drawingml/2006/chart" xmlns:pic="http://schemas.openxmlformats.org/drawingml/2006/picture" xmlns:dgm="http://schemas.openxmlformats.org/drawingml/2006/diagram" id="347138" name="Rectangle 2"/>
          <p:cNvSpPr xmlns:c="http://schemas.openxmlformats.org/drawingml/2006/chart" xmlns:pic="http://schemas.openxmlformats.org/drawingml/2006/picture" xmlns:dgm="http://schemas.openxmlformats.org/drawingml/2006/diagram">
            <a:spLocks noChangeArrowheads="1" noChangeAspect="1" noGrp="1" noRot="1" noTextEdi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47139" name="Rectangle 3"/>
          <p:cNvSpPr xmlns:c="http://schemas.openxmlformats.org/drawingml/2006/chart" xmlns:pic="http://schemas.openxmlformats.org/drawingml/2006/picture" xmlns:dgm="http://schemas.openxmlformats.org/drawingml/2006/diagram">
            <a:spLocks noChangeArrowheads="1"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altLang="en-US" lang="zh-CN">
              <a:uFillTx/>
              <a:ea charset="-122" panose="02010600030101010101" pitchFamily="2" typeface="宋体"/>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20.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Slide Image Placeholder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Notes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dirty="0" lang="en-US">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5"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D83626A1-3406-4D2F-9881-7C14C89254D5}" type="slidenum">
              <a:rPr lang="en-US" smtClean="0">
                <a:uFillTx/>
              </a:rPr>
              <a:t>38</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21.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Slide Image Placeholder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Notes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b="0" dirty="0" i="0" kern="1200" lang="en-US" sz="1200">
                <a:solidFill>
                  <a:schemeClr val="tx1"/>
                </a:solidFill>
                <a:effectLst/>
                <a:uFillTx/>
                <a:latin typeface="+mn-lt"/>
                <a:ea typeface="+mn-ea"/>
                <a:cs typeface="+mn-cs"/>
              </a:rPr>
              <a:t>The drop in best effort throughput is caused by the RT 99 policy. This is because the publisher is able to send packets more frequently, increasing network congestion, resulting in more dropped packets. The throughput begins to recover with larger messages because it has to wait longer before sending another message</a:t>
            </a:r>
          </a:p>
          <a:p>
            <a:endParaRPr dirty="0" lang="en-US">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5"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D83626A1-3406-4D2F-9881-7C14C89254D5}" type="slidenum">
              <a:rPr lang="en-US" smtClean="0">
                <a:uFillTx/>
              </a:rPr>
              <a:t>42</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22.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Slide Image Placeholder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Notes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The latency was not significantly impacted by the real time priority, this is because the latency test does not stress the system as can be seen by the low </a:t>
            </a:r>
            <a:r>
              <a:rPr lang="en-US">
                <a:uFillTx/>
              </a:rPr>
              <a:t>CPU utilization. </a:t>
            </a: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5"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D83626A1-3406-4D2F-9881-7C14C89254D5}" type="slidenum">
              <a:rPr lang="en-US" smtClean="0">
                <a:uFillTx/>
              </a:rPr>
              <a:t>43</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3.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7" name="Rectangle 7"/>
          <p:cNvSpPr xmlns:c="http://schemas.openxmlformats.org/drawingml/2006/chart" xmlns:pic="http://schemas.openxmlformats.org/drawingml/2006/picture" xmlns:dgm="http://schemas.openxmlformats.org/drawingml/2006/diagram">
            <a:spLocks noChangeArrowheads="1" noGrp="1"/>
          </p:cNvSpPr>
          <p:nvPr>
            <p:ph idx="5"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E5A300CB-8CD5-4582-9A46-045027A9F7A2}" type="slidenum">
              <a:rPr altLang="en-US" lang="zh-CN">
                <a:uFillTx/>
              </a:rPr>
              <a:pPr/>
              <a:t>8</a:t>
            </a:fld>
            <a:endParaRPr altLang="zh-CN" lang="en-US">
              <a:uFillTx/>
            </a:endParaRPr>
          </a:p>
        </p:txBody>
      </p:sp>
      <p:sp>
        <p:nvSpPr>
          <p:cNvPr xmlns:c="http://schemas.openxmlformats.org/drawingml/2006/chart" xmlns:pic="http://schemas.openxmlformats.org/drawingml/2006/picture" xmlns:dgm="http://schemas.openxmlformats.org/drawingml/2006/diagram" id="347138" name="Rectangle 2"/>
          <p:cNvSpPr xmlns:c="http://schemas.openxmlformats.org/drawingml/2006/chart" xmlns:pic="http://schemas.openxmlformats.org/drawingml/2006/picture" xmlns:dgm="http://schemas.openxmlformats.org/drawingml/2006/diagram">
            <a:spLocks noChangeArrowheads="1" noChangeAspect="1" noGrp="1" noRot="1" noTextEdi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47139" name="Rectangle 3"/>
          <p:cNvSpPr xmlns:c="http://schemas.openxmlformats.org/drawingml/2006/chart" xmlns:pic="http://schemas.openxmlformats.org/drawingml/2006/picture" xmlns:dgm="http://schemas.openxmlformats.org/drawingml/2006/diagram">
            <a:spLocks noChangeArrowheads="1"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altLang="en-US" lang="zh-CN">
              <a:uFillTx/>
              <a:ea charset="-122" panose="02010600030101010101" pitchFamily="2" typeface="宋体"/>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4.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Slide Image Placeholder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Notes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The </a:t>
            </a:r>
            <a:r>
              <a:rPr dirty="0" err="1" lang="en-US">
                <a:uFillTx/>
              </a:rPr>
              <a:t>Beaglebones</a:t>
            </a:r>
            <a:r>
              <a:rPr dirty="0" lang="en-US">
                <a:uFillTx/>
              </a:rPr>
              <a:t> are connected to two independent networks, the Data plane  and the Control </a:t>
            </a:r>
            <a:r>
              <a:rPr dirty="0" err="1" lang="en-US">
                <a:uFillTx/>
              </a:rPr>
              <a:t>plance</a:t>
            </a:r>
            <a:r>
              <a:rPr dirty="0" lang="en-US">
                <a:uFillTx/>
              </a:rPr>
              <a:t>. </a:t>
            </a:r>
          </a:p>
          <a:p>
            <a:r>
              <a:rPr dirty="0" lang="en-US">
                <a:uFillTx/>
              </a:rPr>
              <a:t>In the Data plane there are 4 router each with its own subnet and with 8 </a:t>
            </a:r>
            <a:r>
              <a:rPr dirty="0" err="1" lang="en-US">
                <a:uFillTx/>
              </a:rPr>
              <a:t>bbbs</a:t>
            </a:r>
            <a:r>
              <a:rPr dirty="0" lang="en-US">
                <a:uFillTx/>
              </a:rPr>
              <a:t> connected to it. The 4 routers are daisy chained together and if a </a:t>
            </a:r>
            <a:r>
              <a:rPr dirty="0" err="1" lang="en-US">
                <a:uFillTx/>
              </a:rPr>
              <a:t>bbb</a:t>
            </a:r>
            <a:r>
              <a:rPr dirty="0" lang="en-US">
                <a:uFillTx/>
              </a:rPr>
              <a:t> tries to communicate with a </a:t>
            </a:r>
            <a:r>
              <a:rPr dirty="0" err="1" lang="en-US">
                <a:uFillTx/>
              </a:rPr>
              <a:t>bbb</a:t>
            </a:r>
            <a:r>
              <a:rPr dirty="0" lang="en-US">
                <a:uFillTx/>
              </a:rPr>
              <a:t> in another subnet the message is forwarded. </a:t>
            </a:r>
          </a:p>
          <a:p>
            <a:r>
              <a:rPr dirty="0" lang="en-US">
                <a:uFillTx/>
              </a:rPr>
              <a:t>The control plan is such that all the devices receive an </a:t>
            </a:r>
            <a:r>
              <a:rPr dirty="0" err="1" lang="en-US">
                <a:uFillTx/>
              </a:rPr>
              <a:t>ip</a:t>
            </a:r>
            <a:r>
              <a:rPr dirty="0" lang="en-US">
                <a:uFillTx/>
              </a:rPr>
              <a:t> address from a single router. The physical topology was determined by the hardware we had available.</a:t>
            </a:r>
          </a:p>
          <a:p>
            <a:endParaRPr dirty="0" lang="en-US">
              <a:uFillTx/>
            </a:endParaRPr>
          </a:p>
          <a:p>
            <a:r>
              <a:rPr dirty="0" lang="en-US">
                <a:uFillTx/>
              </a:rPr>
              <a:t>For the experiments presented we used the control plane because it was easier to use, and we weren’t concerned with what the topology was, just the performance with a given topology. </a:t>
            </a: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5"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D83626A1-3406-4D2F-9881-7C14C89254D5}" type="slidenum">
              <a:rPr lang="en-US" smtClean="0">
                <a:uFillTx/>
              </a:rPr>
              <a:t>16</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5.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Slide Image Placeholder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Notes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kern="1200" lang="en-US" sz="1200">
                <a:solidFill>
                  <a:schemeClr val="tx1"/>
                </a:solidFill>
                <a:effectLst/>
                <a:uFillTx/>
                <a:latin typeface="+mn-lt"/>
                <a:ea typeface="+mn-ea"/>
                <a:cs typeface="+mn-cs"/>
              </a:rPr>
              <a:t>for </a:t>
            </a:r>
            <a:r>
              <a:rPr dirty="0" err="1" kern="1200" lang="en-US" sz="1200">
                <a:solidFill>
                  <a:schemeClr val="tx1"/>
                </a:solidFill>
                <a:effectLst/>
                <a:uFillTx/>
                <a:latin typeface="+mn-lt"/>
                <a:ea typeface="+mn-ea"/>
                <a:cs typeface="+mn-cs"/>
              </a:rPr>
              <a:t>tcp</a:t>
            </a:r>
            <a:r>
              <a:rPr dirty="0" kern="1200" lang="en-US" sz="1200">
                <a:solidFill>
                  <a:schemeClr val="tx1"/>
                </a:solidFill>
                <a:effectLst/>
                <a:uFillTx/>
                <a:latin typeface="+mn-lt"/>
                <a:ea typeface="+mn-ea"/>
                <a:cs typeface="+mn-cs"/>
              </a:rPr>
              <a:t> communication (yellow) the subscriber (dashed) </a:t>
            </a:r>
            <a:r>
              <a:rPr dirty="0" err="1" kern="1200" lang="en-US" sz="1200">
                <a:solidFill>
                  <a:schemeClr val="tx1"/>
                </a:solidFill>
                <a:effectLst/>
                <a:uFillTx/>
                <a:latin typeface="+mn-lt"/>
                <a:ea typeface="+mn-ea"/>
                <a:cs typeface="+mn-cs"/>
              </a:rPr>
              <a:t>cpu</a:t>
            </a:r>
            <a:r>
              <a:rPr dirty="0" kern="1200" lang="en-US" sz="1200">
                <a:solidFill>
                  <a:schemeClr val="tx1"/>
                </a:solidFill>
                <a:effectLst/>
                <a:uFillTx/>
                <a:latin typeface="+mn-lt"/>
                <a:ea typeface="+mn-ea"/>
                <a:cs typeface="+mn-cs"/>
              </a:rPr>
              <a:t> is at or near 100 percent utilization, indicating the subscriber </a:t>
            </a:r>
            <a:r>
              <a:rPr dirty="0" err="1" kern="1200" lang="en-US" sz="1200">
                <a:solidFill>
                  <a:schemeClr val="tx1"/>
                </a:solidFill>
                <a:effectLst/>
                <a:uFillTx/>
                <a:latin typeface="+mn-lt"/>
                <a:ea typeface="+mn-ea"/>
                <a:cs typeface="+mn-cs"/>
              </a:rPr>
              <a:t>cpu</a:t>
            </a:r>
            <a:r>
              <a:rPr dirty="0" kern="1200" lang="en-US" sz="1200">
                <a:solidFill>
                  <a:schemeClr val="tx1"/>
                </a:solidFill>
                <a:effectLst/>
                <a:uFillTx/>
                <a:latin typeface="+mn-lt"/>
                <a:ea typeface="+mn-ea"/>
                <a:cs typeface="+mn-cs"/>
              </a:rPr>
              <a:t> or it’s I/O is the communication bottleneck for </a:t>
            </a:r>
            <a:r>
              <a:rPr dirty="0" err="1" kern="1200" lang="en-US" sz="1200">
                <a:solidFill>
                  <a:schemeClr val="tx1"/>
                </a:solidFill>
                <a:effectLst/>
                <a:uFillTx/>
                <a:latin typeface="+mn-lt"/>
                <a:ea typeface="+mn-ea"/>
                <a:cs typeface="+mn-cs"/>
              </a:rPr>
              <a:t>tcp</a:t>
            </a:r>
            <a:r>
              <a:rPr dirty="0" kern="1200" lang="en-US" sz="1200">
                <a:solidFill>
                  <a:schemeClr val="tx1"/>
                </a:solidFill>
                <a:effectLst/>
                <a:uFillTx/>
                <a:latin typeface="+mn-lt"/>
                <a:ea typeface="+mn-ea"/>
                <a:cs typeface="+mn-cs"/>
              </a:rPr>
              <a:t>. The </a:t>
            </a:r>
            <a:r>
              <a:rPr dirty="0" err="1" kern="1200" lang="en-US" sz="1200">
                <a:solidFill>
                  <a:schemeClr val="tx1"/>
                </a:solidFill>
                <a:effectLst/>
                <a:uFillTx/>
                <a:latin typeface="+mn-lt"/>
                <a:ea typeface="+mn-ea"/>
                <a:cs typeface="+mn-cs"/>
              </a:rPr>
              <a:t>tcp</a:t>
            </a:r>
            <a:r>
              <a:rPr dirty="0" kern="1200" lang="en-US" sz="1200">
                <a:solidFill>
                  <a:schemeClr val="tx1"/>
                </a:solidFill>
                <a:effectLst/>
                <a:uFillTx/>
                <a:latin typeface="+mn-lt"/>
                <a:ea typeface="+mn-ea"/>
                <a:cs typeface="+mn-cs"/>
              </a:rPr>
              <a:t> publisher on the other hand starts at high utilization but decreases as the message size increases. This is because </a:t>
            </a:r>
            <a:r>
              <a:rPr dirty="0" err="1" kern="1200" lang="en-US" sz="1200">
                <a:solidFill>
                  <a:schemeClr val="tx1"/>
                </a:solidFill>
                <a:effectLst/>
                <a:uFillTx/>
                <a:latin typeface="+mn-lt"/>
                <a:ea typeface="+mn-ea"/>
                <a:cs typeface="+mn-cs"/>
              </a:rPr>
              <a:t>tcp</a:t>
            </a:r>
            <a:r>
              <a:rPr dirty="0" kern="1200" lang="en-US" sz="1200">
                <a:solidFill>
                  <a:schemeClr val="tx1"/>
                </a:solidFill>
                <a:effectLst/>
                <a:uFillTx/>
                <a:latin typeface="+mn-lt"/>
                <a:ea typeface="+mn-ea"/>
                <a:cs typeface="+mn-cs"/>
              </a:rPr>
              <a:t> waits for packet to be acknowledged before sending the next packet, so, since the subscriber cannot handle more load the publisher must slow down and thus has lower utilization. After messages of 256 bytes the publisher </a:t>
            </a:r>
            <a:r>
              <a:rPr dirty="0" err="1" kern="1200" lang="en-US" sz="1200">
                <a:solidFill>
                  <a:schemeClr val="tx1"/>
                </a:solidFill>
                <a:effectLst/>
                <a:uFillTx/>
                <a:latin typeface="+mn-lt"/>
                <a:ea typeface="+mn-ea"/>
                <a:cs typeface="+mn-cs"/>
              </a:rPr>
              <a:t>cpu</a:t>
            </a:r>
            <a:r>
              <a:rPr dirty="0" kern="1200" lang="en-US" sz="1200">
                <a:solidFill>
                  <a:schemeClr val="tx1"/>
                </a:solidFill>
                <a:effectLst/>
                <a:uFillTx/>
                <a:latin typeface="+mn-lt"/>
                <a:ea typeface="+mn-ea"/>
                <a:cs typeface="+mn-cs"/>
              </a:rPr>
              <a:t> remain approximately flat, which makes sense as the amount of work being done or throughput is also approximately flat</a:t>
            </a:r>
          </a:p>
          <a:p>
            <a:endParaRPr dirty="0" lang="en-US">
              <a:uFillTx/>
            </a:endParaRPr>
          </a:p>
          <a:p>
            <a:r>
              <a:rPr dirty="0" kern="1200" lang="en-US" sz="1200">
                <a:solidFill>
                  <a:schemeClr val="tx1"/>
                </a:solidFill>
                <a:effectLst/>
                <a:uFillTx/>
                <a:latin typeface="+mn-lt"/>
                <a:ea typeface="+mn-ea"/>
                <a:cs typeface="+mn-cs"/>
              </a:rPr>
              <a:t>the </a:t>
            </a:r>
            <a:r>
              <a:rPr dirty="0" err="1" kern="1200" lang="en-US" sz="1200">
                <a:solidFill>
                  <a:schemeClr val="tx1"/>
                </a:solidFill>
                <a:effectLst/>
                <a:uFillTx/>
                <a:latin typeface="+mn-lt"/>
                <a:ea typeface="+mn-ea"/>
                <a:cs typeface="+mn-cs"/>
              </a:rPr>
              <a:t>udp</a:t>
            </a:r>
            <a:r>
              <a:rPr dirty="0" kern="1200" lang="en-US" sz="1200">
                <a:solidFill>
                  <a:schemeClr val="tx1"/>
                </a:solidFill>
                <a:effectLst/>
                <a:uFillTx/>
                <a:latin typeface="+mn-lt"/>
                <a:ea typeface="+mn-ea"/>
                <a:cs typeface="+mn-cs"/>
              </a:rPr>
              <a:t> communication (green) in we note that initially the publisher (solid) </a:t>
            </a:r>
            <a:r>
              <a:rPr dirty="0" err="1" kern="1200" lang="en-US" sz="1200">
                <a:solidFill>
                  <a:schemeClr val="tx1"/>
                </a:solidFill>
                <a:effectLst/>
                <a:uFillTx/>
                <a:latin typeface="+mn-lt"/>
                <a:ea typeface="+mn-ea"/>
                <a:cs typeface="+mn-cs"/>
              </a:rPr>
              <a:t>cpu</a:t>
            </a:r>
            <a:r>
              <a:rPr dirty="0" kern="1200" lang="en-US" sz="1200">
                <a:solidFill>
                  <a:schemeClr val="tx1"/>
                </a:solidFill>
                <a:effectLst/>
                <a:uFillTx/>
                <a:latin typeface="+mn-lt"/>
                <a:ea typeface="+mn-ea"/>
                <a:cs typeface="+mn-cs"/>
              </a:rPr>
              <a:t> is at 100% utilization, until messages of size 2048 bytes when it drops, as does the subscriber (dashed) </a:t>
            </a:r>
            <a:r>
              <a:rPr dirty="0" err="1" kern="1200" lang="en-US" sz="1200">
                <a:solidFill>
                  <a:schemeClr val="tx1"/>
                </a:solidFill>
                <a:effectLst/>
                <a:uFillTx/>
                <a:latin typeface="+mn-lt"/>
                <a:ea typeface="+mn-ea"/>
                <a:cs typeface="+mn-cs"/>
              </a:rPr>
              <a:t>cpu</a:t>
            </a:r>
            <a:r>
              <a:rPr dirty="0" kern="1200" lang="en-US" sz="1200">
                <a:solidFill>
                  <a:schemeClr val="tx1"/>
                </a:solidFill>
                <a:effectLst/>
                <a:uFillTx/>
                <a:latin typeface="+mn-lt"/>
                <a:ea typeface="+mn-ea"/>
                <a:cs typeface="+mn-cs"/>
              </a:rPr>
              <a:t> and the throughput (green). This indicates that the network becomes congested at around 2048 bytes and packets are being dropped, since the publisher pushes packets as fast as possible without waiting for the subscriber to catch up. As the message size continues</a:t>
            </a:r>
          </a:p>
          <a:p>
            <a:r>
              <a:rPr dirty="0" kern="1200" lang="en-US" sz="1200">
                <a:solidFill>
                  <a:schemeClr val="tx1"/>
                </a:solidFill>
                <a:effectLst/>
                <a:uFillTx/>
                <a:latin typeface="+mn-lt"/>
                <a:ea typeface="+mn-ea"/>
                <a:cs typeface="+mn-cs"/>
              </a:rPr>
              <a:t>to increase the </a:t>
            </a:r>
            <a:r>
              <a:rPr dirty="0" err="1" kern="1200" lang="en-US" sz="1200">
                <a:solidFill>
                  <a:schemeClr val="tx1"/>
                </a:solidFill>
                <a:effectLst/>
                <a:uFillTx/>
                <a:latin typeface="+mn-lt"/>
                <a:ea typeface="+mn-ea"/>
                <a:cs typeface="+mn-cs"/>
              </a:rPr>
              <a:t>udp</a:t>
            </a:r>
            <a:r>
              <a:rPr dirty="0" kern="1200" lang="en-US" sz="1200">
                <a:solidFill>
                  <a:schemeClr val="tx1"/>
                </a:solidFill>
                <a:effectLst/>
                <a:uFillTx/>
                <a:latin typeface="+mn-lt"/>
                <a:ea typeface="+mn-ea"/>
                <a:cs typeface="+mn-cs"/>
              </a:rPr>
              <a:t> publisher is slowed down by the larger message size, and happens to approach the same utilization as the </a:t>
            </a:r>
            <a:r>
              <a:rPr dirty="0" err="1" kern="1200" lang="en-US" sz="1200">
                <a:solidFill>
                  <a:schemeClr val="tx1"/>
                </a:solidFill>
                <a:effectLst/>
                <a:uFillTx/>
                <a:latin typeface="+mn-lt"/>
                <a:ea typeface="+mn-ea"/>
                <a:cs typeface="+mn-cs"/>
              </a:rPr>
              <a:t>tcp</a:t>
            </a:r>
            <a:r>
              <a:rPr dirty="0" kern="1200" lang="en-US" sz="1200">
                <a:solidFill>
                  <a:schemeClr val="tx1"/>
                </a:solidFill>
                <a:effectLst/>
                <a:uFillTx/>
                <a:latin typeface="+mn-lt"/>
                <a:ea typeface="+mn-ea"/>
                <a:cs typeface="+mn-cs"/>
              </a:rPr>
              <a:t> publisher, reducing the congestion and allowing the packets to get through and be processed by the </a:t>
            </a:r>
            <a:r>
              <a:rPr dirty="0" err="1" kern="1200" lang="en-US" sz="1200">
                <a:solidFill>
                  <a:schemeClr val="tx1"/>
                </a:solidFill>
                <a:effectLst/>
                <a:uFillTx/>
                <a:latin typeface="+mn-lt"/>
                <a:ea typeface="+mn-ea"/>
                <a:cs typeface="+mn-cs"/>
              </a:rPr>
              <a:t>udp</a:t>
            </a:r>
            <a:r>
              <a:rPr dirty="0" kern="1200" lang="en-US" sz="1200">
                <a:solidFill>
                  <a:schemeClr val="tx1"/>
                </a:solidFill>
                <a:effectLst/>
                <a:uFillTx/>
                <a:latin typeface="+mn-lt"/>
                <a:ea typeface="+mn-ea"/>
                <a:cs typeface="+mn-cs"/>
              </a:rPr>
              <a:t> subscriber whose </a:t>
            </a:r>
            <a:r>
              <a:rPr dirty="0" err="1" kern="1200" lang="en-US" sz="1200">
                <a:solidFill>
                  <a:schemeClr val="tx1"/>
                </a:solidFill>
                <a:effectLst/>
                <a:uFillTx/>
                <a:latin typeface="+mn-lt"/>
                <a:ea typeface="+mn-ea"/>
                <a:cs typeface="+mn-cs"/>
              </a:rPr>
              <a:t>cpu</a:t>
            </a:r>
            <a:r>
              <a:rPr dirty="0" kern="1200" lang="en-US" sz="1200">
                <a:solidFill>
                  <a:schemeClr val="tx1"/>
                </a:solidFill>
                <a:effectLst/>
                <a:uFillTx/>
                <a:latin typeface="+mn-lt"/>
                <a:ea typeface="+mn-ea"/>
                <a:cs typeface="+mn-cs"/>
              </a:rPr>
              <a:t> utilization approaches that of the </a:t>
            </a:r>
            <a:r>
              <a:rPr dirty="0" err="1" kern="1200" lang="en-US" sz="1200">
                <a:solidFill>
                  <a:schemeClr val="tx1"/>
                </a:solidFill>
                <a:effectLst/>
                <a:uFillTx/>
                <a:latin typeface="+mn-lt"/>
                <a:ea typeface="+mn-ea"/>
                <a:cs typeface="+mn-cs"/>
              </a:rPr>
              <a:t>tcp</a:t>
            </a:r>
            <a:r>
              <a:rPr dirty="0" kern="1200" lang="en-US" sz="1200">
                <a:solidFill>
                  <a:schemeClr val="tx1"/>
                </a:solidFill>
                <a:effectLst/>
                <a:uFillTx/>
                <a:latin typeface="+mn-lt"/>
                <a:ea typeface="+mn-ea"/>
                <a:cs typeface="+mn-cs"/>
              </a:rPr>
              <a:t> subscriber.</a:t>
            </a:r>
          </a:p>
          <a:p>
            <a:r>
              <a:rPr dirty="0" kern="1200" lang="en-US" sz="1200">
                <a:solidFill>
                  <a:schemeClr val="tx1"/>
                </a:solidFill>
                <a:effectLst/>
                <a:uFillTx/>
                <a:latin typeface="+mn-lt"/>
                <a:ea typeface="+mn-ea"/>
                <a:cs typeface="+mn-cs"/>
              </a:rPr>
              <a:t>This indicates that for messages from 64 - 1024 bytes the publisher </a:t>
            </a:r>
            <a:r>
              <a:rPr dirty="0" err="1" kern="1200" lang="en-US" sz="1200">
                <a:solidFill>
                  <a:schemeClr val="tx1"/>
                </a:solidFill>
                <a:effectLst/>
                <a:uFillTx/>
                <a:latin typeface="+mn-lt"/>
                <a:ea typeface="+mn-ea"/>
                <a:cs typeface="+mn-cs"/>
              </a:rPr>
              <a:t>cpu</a:t>
            </a:r>
            <a:r>
              <a:rPr dirty="0" kern="1200" lang="en-US" sz="1200">
                <a:solidFill>
                  <a:schemeClr val="tx1"/>
                </a:solidFill>
                <a:effectLst/>
                <a:uFillTx/>
                <a:latin typeface="+mn-lt"/>
                <a:ea typeface="+mn-ea"/>
                <a:cs typeface="+mn-cs"/>
              </a:rPr>
              <a:t> or its I/O is the bottleneck, then from 2048 - 16384 bytes the network is the bottleneck, and at 32768 bytes the subscriber or its I/O is the bottleneck</a:t>
            </a:r>
          </a:p>
          <a:p>
            <a:endParaRPr dirty="0" lang="en-US">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5"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D83626A1-3406-4D2F-9881-7C14C89254D5}" type="slidenum">
              <a:rPr lang="en-US" smtClean="0">
                <a:uFillTx/>
              </a:rPr>
              <a:t>19</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6.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Slide Image Placeholder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Notes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dirty="0" lang="en-US">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5"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D83626A1-3406-4D2F-9881-7C14C89254D5}" type="slidenum">
              <a:rPr lang="en-US" smtClean="0">
                <a:uFillTx/>
              </a:rPr>
              <a:t>21</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7.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Slide Image Placeholder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Notes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dirty="0" lang="en-US">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5"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D83626A1-3406-4D2F-9881-7C14C89254D5}" type="slidenum">
              <a:rPr lang="en-US" smtClean="0">
                <a:uFillTx/>
              </a:rPr>
              <a:t>23</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8.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1383"/>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384" name="Google Shape;1384;g468fb7e14c_3_11:notes"/>
          <p:cNvSpPr xmlns:c="http://schemas.openxmlformats.org/drawingml/2006/chart" xmlns:pic="http://schemas.openxmlformats.org/drawingml/2006/picture" xmlns:dgm="http://schemas.openxmlformats.org/drawingml/2006/diagram">
            <a:spLocks noChangeAspect="1" noGrp="1" noRot="1"/>
          </p:cNvSpPr>
          <p:nvPr>
            <p:ph idx="2" type="sldImg"/>
          </p:nvPr>
        </p:nvSpPr>
        <p:spPr xmlns:c="http://schemas.openxmlformats.org/drawingml/2006/chart" xmlns:pic="http://schemas.openxmlformats.org/drawingml/2006/picture" xmlns:dgm="http://schemas.openxmlformats.org/drawingml/2006/diagram">
          <a:xfrm>
            <a:off x="3810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1385" name="Google Shape;1385;g468fb7e14c_3_11:notes"/>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85800" y="4343400"/>
            <a:ext cx="5486400" cy="4114800"/>
          </a:xfrm>
          <a:prstGeom prst="rect">
            <a:avLst/>
          </a:prstGeom>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Autofit/>
          </a:bodyPr>
          <a:lstStyle/>
          <a:p>
            <a:pPr algn="l" indent="0" lvl="0" marL="457200" rtl="0">
              <a:lnSpc>
                <a:spcPct val="120000"/>
              </a:lnSpc>
              <a:spcBef>
                <a:spcPts val="0"/>
              </a:spcBef>
              <a:spcAft>
                <a:spcPts val="0"/>
              </a:spcAft>
              <a:buNone/>
            </a:pPr>
            <a:endParaRPr sz="1100">
              <a:uFillTx/>
              <a:latin typeface="Arial"/>
              <a:ea typeface="Arial"/>
              <a:cs typeface="Arial"/>
              <a:sym typeface="Arial"/>
            </a:endParaRPr>
          </a:p>
        </p:txBody>
      </p:sp>
      <p:sp>
        <p:nvSpPr>
          <p:cNvPr xmlns:c="http://schemas.openxmlformats.org/drawingml/2006/chart" xmlns:pic="http://schemas.openxmlformats.org/drawingml/2006/picture" xmlns:dgm="http://schemas.openxmlformats.org/drawingml/2006/diagram" id="1386" name="Google Shape;1386;g468fb7e14c_3_11:notes"/>
          <p:cNvSpPr xmlns:c="http://schemas.openxmlformats.org/drawingml/2006/chart" xmlns:pic="http://schemas.openxmlformats.org/drawingml/2006/picture" xmlns:dgm="http://schemas.openxmlformats.org/drawingml/2006/diagram" txBox="1">
            <a:spLocks noGrp="1"/>
          </p:cNvSpPr>
          <p:nvPr>
            <p:ph idx="12" type="sldNum"/>
          </p:nvPr>
        </p:nvSpPr>
        <p:spPr xmlns:c="http://schemas.openxmlformats.org/drawingml/2006/chart" xmlns:pic="http://schemas.openxmlformats.org/drawingml/2006/picture" xmlns:dgm="http://schemas.openxmlformats.org/drawingml/2006/diagram">
          <a:xfrm>
            <a:off x="3884613" y="8685213"/>
            <a:ext cx="2971800" cy="457200"/>
          </a:xfrm>
          <a:prstGeom prst="rect">
            <a:avLst/>
          </a:prstGeom>
        </p:spPr>
        <p:txBody xmlns:c="http://schemas.openxmlformats.org/drawingml/2006/chart" xmlns:pic="http://schemas.openxmlformats.org/drawingml/2006/picture" xmlns:dgm="http://schemas.openxmlformats.org/drawingml/2006/diagram">
          <a:bodyPr anchor="b" anchorCtr="0" bIns="45700" lIns="91425" rIns="91425" spcFirstLastPara="1" tIns="45700" wrap="square">
            <a:noAutofit/>
          </a:bodyPr>
          <a:lstStyle/>
          <a:p>
            <a:pPr algn="r" indent="0" lvl="0" marL="0" rtl="0">
              <a:spcBef>
                <a:spcPts val="0"/>
              </a:spcBef>
              <a:spcAft>
                <a:spcPts val="0"/>
              </a:spcAft>
              <a:buClr>
                <a:srgbClr val="000000"/>
              </a:buClr>
              <a:buFont typeface="Arial"/>
              <a:buNone/>
            </a:pPr>
            <a:fld id="{00000000-1234-1234-1234-123412341234}" type="slidenum">
              <a:rPr lang="en-US">
                <a:uFillTx/>
              </a:rPr>
              <a:t>25</a:t>
            </a:fld>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9.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1383"/>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384" name="Google Shape;1384;g468fb7e14c_3_11:notes"/>
          <p:cNvSpPr xmlns:c="http://schemas.openxmlformats.org/drawingml/2006/chart" xmlns:pic="http://schemas.openxmlformats.org/drawingml/2006/picture" xmlns:dgm="http://schemas.openxmlformats.org/drawingml/2006/diagram">
            <a:spLocks noChangeAspect="1" noGrp="1" noRot="1"/>
          </p:cNvSpPr>
          <p:nvPr>
            <p:ph idx="2" type="sldImg"/>
          </p:nvPr>
        </p:nvSpPr>
        <p:spPr xmlns:c="http://schemas.openxmlformats.org/drawingml/2006/chart" xmlns:pic="http://schemas.openxmlformats.org/drawingml/2006/picture" xmlns:dgm="http://schemas.openxmlformats.org/drawingml/2006/diagram">
          <a:xfrm>
            <a:off x="381000" y="685800"/>
            <a:ext cx="6096000" cy="3429000"/>
          </a:xfrm>
          <a:custGeom>
            <a:avLst/>
            <a:gdLst/>
            <a:ahLst/>
            <a:cxnLst/>
            <a:rect b="b" l="l" r="r" t="t"/>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1385" name="Google Shape;1385;g468fb7e14c_3_11:notes"/>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85800" y="4343400"/>
            <a:ext cx="5486400" cy="4114800"/>
          </a:xfrm>
          <a:prstGeom prst="rect">
            <a:avLst/>
          </a:prstGeom>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Autofit/>
          </a:bodyPr>
          <a:lstStyle/>
          <a:p>
            <a:pPr algn="l" indent="0" lvl="0" marL="457200" rtl="0">
              <a:lnSpc>
                <a:spcPct val="120000"/>
              </a:lnSpc>
              <a:spcBef>
                <a:spcPts val="0"/>
              </a:spcBef>
              <a:spcAft>
                <a:spcPts val="0"/>
              </a:spcAft>
              <a:buNone/>
            </a:pPr>
            <a:endParaRPr sz="1100">
              <a:uFillTx/>
              <a:latin typeface="Arial"/>
              <a:ea typeface="Arial"/>
              <a:cs typeface="Arial"/>
              <a:sym typeface="Arial"/>
            </a:endParaRPr>
          </a:p>
        </p:txBody>
      </p:sp>
      <p:sp>
        <p:nvSpPr>
          <p:cNvPr xmlns:c="http://schemas.openxmlformats.org/drawingml/2006/chart" xmlns:pic="http://schemas.openxmlformats.org/drawingml/2006/picture" xmlns:dgm="http://schemas.openxmlformats.org/drawingml/2006/diagram" id="1386" name="Google Shape;1386;g468fb7e14c_3_11:notes"/>
          <p:cNvSpPr xmlns:c="http://schemas.openxmlformats.org/drawingml/2006/chart" xmlns:pic="http://schemas.openxmlformats.org/drawingml/2006/picture" xmlns:dgm="http://schemas.openxmlformats.org/drawingml/2006/diagram" txBox="1">
            <a:spLocks noGrp="1"/>
          </p:cNvSpPr>
          <p:nvPr>
            <p:ph idx="12" type="sldNum"/>
          </p:nvPr>
        </p:nvSpPr>
        <p:spPr xmlns:c="http://schemas.openxmlformats.org/drawingml/2006/chart" xmlns:pic="http://schemas.openxmlformats.org/drawingml/2006/picture" xmlns:dgm="http://schemas.openxmlformats.org/drawingml/2006/diagram">
          <a:xfrm>
            <a:off x="3884613" y="8685213"/>
            <a:ext cx="2971800" cy="457200"/>
          </a:xfrm>
          <a:prstGeom prst="rect">
            <a:avLst/>
          </a:prstGeom>
        </p:spPr>
        <p:txBody xmlns:c="http://schemas.openxmlformats.org/drawingml/2006/chart" xmlns:pic="http://schemas.openxmlformats.org/drawingml/2006/picture" xmlns:dgm="http://schemas.openxmlformats.org/drawingml/2006/diagram">
          <a:bodyPr anchor="b" anchorCtr="0" bIns="45700" lIns="91425" rIns="91425" spcFirstLastPara="1" tIns="45700" wrap="square">
            <a:noAutofit/>
          </a:bodyPr>
          <a:lstStyle/>
          <a:p>
            <a:pPr algn="r" indent="0" lvl="0" marL="0" rtl="0">
              <a:spcBef>
                <a:spcPts val="0"/>
              </a:spcBef>
              <a:spcAft>
                <a:spcPts val="0"/>
              </a:spcAft>
              <a:buClr>
                <a:srgbClr val="000000"/>
              </a:buClr>
              <a:buFont typeface="Arial"/>
              <a:buNone/>
            </a:pPr>
            <a:fld id="{00000000-1234-1234-1234-123412341234}" type="slidenum">
              <a:rPr lang="en-US">
                <a:uFillTx/>
              </a:rPr>
              <a:t>26</a:t>
            </a:fld>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slideLayouts/_rels/slideLayout1.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0.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1.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2.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3.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4.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5.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6.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7.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8.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9.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slideLayout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itle">
  <p:cSld name="Title Slide">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a:xfrm>
            <a:off x="1524000" y="1122363"/>
            <a:ext cx="9144000" cy="2387600"/>
          </a:xfrm>
        </p:spPr>
        <p:txBody xmlns:c="http://schemas.openxmlformats.org/drawingml/2006/chart" xmlns:pic="http://schemas.openxmlformats.org/drawingml/2006/picture" xmlns:dgm="http://schemas.openxmlformats.org/drawingml/2006/diagram">
          <a:bodyPr anchor="b"/>
          <a:lstStyle>
            <a:lvl1pPr algn="ctr">
              <a:defRPr sz="6000">
                <a:uFillTx/>
              </a:defRPr>
            </a:lvl1pPr>
          </a:lstStyle>
          <a:p>
            <a:r>
              <a:rPr lang="en-US">
                <a:uFillTx/>
              </a:rPr>
              <a:t>Click to edit Master title style</a:t>
            </a:r>
          </a:p>
        </p:txBody>
      </p:sp>
      <p:sp>
        <p:nvSpPr>
          <p:cNvPr xmlns:c="http://schemas.openxmlformats.org/drawingml/2006/chart" xmlns:pic="http://schemas.openxmlformats.org/drawingml/2006/picture" xmlns:dgm="http://schemas.openxmlformats.org/drawingml/2006/diagram" id="3" name="Subtitle 2"/>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a:xfrm>
            <a:off x="1524000" y="3602038"/>
            <a:ext cx="9144000" cy="1655762"/>
          </a:xfrm>
        </p:spPr>
        <p:txBody xmlns:c="http://schemas.openxmlformats.org/drawingml/2006/chart" xmlns:pic="http://schemas.openxmlformats.org/drawingml/2006/picture" xmlns:dgm="http://schemas.openxmlformats.org/drawingml/2006/diagram">
          <a:bodyPr/>
          <a:lstStyle>
            <a:lvl1pPr algn="ctr" indent="0" marL="0">
              <a:buNone/>
              <a:defRPr sz="2400">
                <a:uFillTx/>
              </a:defRPr>
            </a:lvl1pPr>
            <a:lvl2pPr algn="ctr" indent="0" marL="457200">
              <a:buNone/>
              <a:defRPr sz="2000">
                <a:uFillTx/>
              </a:defRPr>
            </a:lvl2pPr>
            <a:lvl3pPr algn="ctr" indent="0" marL="914400">
              <a:buNone/>
              <a:defRPr sz="1800">
                <a:uFillTx/>
              </a:defRPr>
            </a:lvl3pPr>
            <a:lvl4pPr algn="ctr" indent="0" marL="1371600">
              <a:buNone/>
              <a:defRPr sz="1600">
                <a:uFillTx/>
              </a:defRPr>
            </a:lvl4pPr>
            <a:lvl5pPr algn="ctr" indent="0" marL="1828800">
              <a:buNone/>
              <a:defRPr sz="1600">
                <a:uFillTx/>
              </a:defRPr>
            </a:lvl5pPr>
            <a:lvl6pPr algn="ctr" indent="0" marL="2286000">
              <a:buNone/>
              <a:defRPr sz="1600">
                <a:uFillTx/>
              </a:defRPr>
            </a:lvl6pPr>
            <a:lvl7pPr algn="ctr" indent="0" marL="2743200">
              <a:buNone/>
              <a:defRPr sz="1600">
                <a:uFillTx/>
              </a:defRPr>
            </a:lvl7pPr>
            <a:lvl8pPr algn="ctr" indent="0" marL="3200400">
              <a:buNone/>
              <a:defRPr sz="1600">
                <a:uFillTx/>
              </a:defRPr>
            </a:lvl8pPr>
            <a:lvl9pPr algn="ctr" indent="0" marL="3657600">
              <a:buNone/>
              <a:defRPr sz="1600">
                <a:uFillTx/>
              </a:defRPr>
            </a:lvl9pPr>
          </a:lstStyle>
          <a:p>
            <a:r>
              <a:rPr lang="en-US">
                <a:uFillTx/>
              </a:rPr>
              <a:t>Click to edit Master subtitle style</a:t>
            </a: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228C01D9-F3CE-4CF4-9E7C-37B2D5F9BF96}" type="datetimeFigureOut">
              <a:rPr lang="en-US" smtClean="0">
                <a:uFillTx/>
              </a:rPr>
              <a:t>2/3/2019</a:t>
            </a:fld>
            <a:endParaRPr lang="en-US">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F792F2A-BBBF-4CB0-89C9-9DD7EB5AF946}" type="slidenum">
              <a:rPr lang="en-US" smtClean="0">
                <a:uFillTx/>
              </a:r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10.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vertTx">
  <p:cSld name="Title and Vertical Tex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Click to edit Master title style</a:t>
            </a:r>
          </a:p>
        </p:txBody>
      </p:sp>
      <p:sp>
        <p:nvSpPr>
          <p:cNvPr xmlns:c="http://schemas.openxmlformats.org/drawingml/2006/chart" xmlns:pic="http://schemas.openxmlformats.org/drawingml/2006/picture" xmlns:dgm="http://schemas.openxmlformats.org/drawingml/2006/diagram" id="3" name="Vertical Text Placeholder 2"/>
          <p:cNvSpPr xmlns:c="http://schemas.openxmlformats.org/drawingml/2006/chart" xmlns:pic="http://schemas.openxmlformats.org/drawingml/2006/picture" xmlns:dgm="http://schemas.openxmlformats.org/drawingml/2006/diagram">
            <a:spLocks noGrp="1"/>
          </p:cNvSpPr>
          <p:nvPr>
            <p:ph idx="1" orient="vert"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vert="eaVert"/>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228C01D9-F3CE-4CF4-9E7C-37B2D5F9BF96}" type="datetimeFigureOut">
              <a:rPr lang="en-US" smtClean="0">
                <a:uFillTx/>
              </a:rPr>
              <a:t>2/3/2019</a:t>
            </a:fld>
            <a:endParaRPr lang="en-US">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F792F2A-BBBF-4CB0-89C9-9DD7EB5AF946}" type="slidenum">
              <a:rPr lang="en-US" smtClean="0">
                <a:uFillTx/>
              </a:r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1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vertTitleAndTx">
  <p:cSld name="Vertical Title and Tex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Vertical Title 1"/>
          <p:cNvSpPr xmlns:c="http://schemas.openxmlformats.org/drawingml/2006/chart" xmlns:pic="http://schemas.openxmlformats.org/drawingml/2006/picture" xmlns:dgm="http://schemas.openxmlformats.org/drawingml/2006/diagram">
            <a:spLocks noGrp="1"/>
          </p:cNvSpPr>
          <p:nvPr>
            <p:ph orient="vert" type="title"/>
          </p:nvPr>
        </p:nvSpPr>
        <p:spPr xmlns:c="http://schemas.openxmlformats.org/drawingml/2006/chart" xmlns:pic="http://schemas.openxmlformats.org/drawingml/2006/picture" xmlns:dgm="http://schemas.openxmlformats.org/drawingml/2006/diagram">
          <a:xfrm>
            <a:off x="8724900" y="365125"/>
            <a:ext cx="2628900" cy="5811838"/>
          </a:xfrm>
        </p:spPr>
        <p:txBody xmlns:c="http://schemas.openxmlformats.org/drawingml/2006/chart" xmlns:pic="http://schemas.openxmlformats.org/drawingml/2006/picture" xmlns:dgm="http://schemas.openxmlformats.org/drawingml/2006/diagram">
          <a:bodyPr vert="eaVert"/>
          <a:lstStyle/>
          <a:p>
            <a:r>
              <a:rPr lang="en-US">
                <a:uFillTx/>
              </a:rPr>
              <a:t>Click to edit Master title style</a:t>
            </a:r>
          </a:p>
        </p:txBody>
      </p:sp>
      <p:sp>
        <p:nvSpPr>
          <p:cNvPr xmlns:c="http://schemas.openxmlformats.org/drawingml/2006/chart" xmlns:pic="http://schemas.openxmlformats.org/drawingml/2006/picture" xmlns:dgm="http://schemas.openxmlformats.org/drawingml/2006/diagram" id="3" name="Vertical Text Placeholder 2"/>
          <p:cNvSpPr xmlns:c="http://schemas.openxmlformats.org/drawingml/2006/chart" xmlns:pic="http://schemas.openxmlformats.org/drawingml/2006/picture" xmlns:dgm="http://schemas.openxmlformats.org/drawingml/2006/diagram">
            <a:spLocks noGrp="1"/>
          </p:cNvSpPr>
          <p:nvPr>
            <p:ph idx="1" orient="vert" type="body"/>
          </p:nvPr>
        </p:nvSpPr>
        <p:spPr xmlns:c="http://schemas.openxmlformats.org/drawingml/2006/chart" xmlns:pic="http://schemas.openxmlformats.org/drawingml/2006/picture" xmlns:dgm="http://schemas.openxmlformats.org/drawingml/2006/diagram">
          <a:xfrm>
            <a:off x="838200" y="365125"/>
            <a:ext cx="7734300" cy="5811838"/>
          </a:xfrm>
        </p:spPr>
        <p:txBody xmlns:c="http://schemas.openxmlformats.org/drawingml/2006/chart" xmlns:pic="http://schemas.openxmlformats.org/drawingml/2006/picture" xmlns:dgm="http://schemas.openxmlformats.org/drawingml/2006/diagram">
          <a:bodyPr vert="eaVert"/>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228C01D9-F3CE-4CF4-9E7C-37B2D5F9BF96}" type="datetimeFigureOut">
              <a:rPr lang="en-US" smtClean="0">
                <a:uFillTx/>
              </a:rPr>
              <a:t>2/3/2019</a:t>
            </a:fld>
            <a:endParaRPr lang="en-US">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F792F2A-BBBF-4CB0-89C9-9DD7EB5AF946}" type="slidenum">
              <a:rPr lang="en-US" smtClean="0">
                <a:uFillTx/>
              </a:r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2.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obj">
  <p:cSld name="Title and Conten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Click to edit Master title style</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228C01D9-F3CE-4CF4-9E7C-37B2D5F9BF96}" type="datetimeFigureOut">
              <a:rPr lang="en-US" smtClean="0">
                <a:uFillTx/>
              </a:rPr>
              <a:t>2/3/2019</a:t>
            </a:fld>
            <a:endParaRPr lang="en-US">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F792F2A-BBBF-4CB0-89C9-9DD7EB5AF946}" type="slidenum">
              <a:rPr lang="en-US" smtClean="0">
                <a:uFillTx/>
              </a:r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3.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secHead">
  <p:cSld name="Section Header">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831850" y="1709738"/>
            <a:ext cx="10515600" cy="2852737"/>
          </a:xfrm>
        </p:spPr>
        <p:txBody xmlns:c="http://schemas.openxmlformats.org/drawingml/2006/chart" xmlns:pic="http://schemas.openxmlformats.org/drawingml/2006/picture" xmlns:dgm="http://schemas.openxmlformats.org/drawingml/2006/diagram">
          <a:bodyPr anchor="b"/>
          <a:lstStyle>
            <a:lvl1pPr>
              <a:defRPr sz="6000">
                <a:uFillTx/>
              </a:defRPr>
            </a:lvl1pPr>
          </a:lstStyle>
          <a:p>
            <a:r>
              <a:rPr lang="en-US">
                <a:uFillTx/>
              </a:rPr>
              <a:t>Click to edit Master title style</a:t>
            </a:r>
          </a:p>
        </p:txBody>
      </p:sp>
      <p:sp>
        <p:nvSpPr>
          <p:cNvPr xmlns:c="http://schemas.openxmlformats.org/drawingml/2006/chart" xmlns:pic="http://schemas.openxmlformats.org/drawingml/2006/picture" xmlns:dgm="http://schemas.openxmlformats.org/drawingml/2006/diagram" id="3" name="Text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a:xfrm>
            <a:off x="831850" y="4589463"/>
            <a:ext cx="10515600" cy="1500187"/>
          </a:xfrm>
        </p:spPr>
        <p:txBody xmlns:c="http://schemas.openxmlformats.org/drawingml/2006/chart" xmlns:pic="http://schemas.openxmlformats.org/drawingml/2006/picture" xmlns:dgm="http://schemas.openxmlformats.org/drawingml/2006/diagram">
          <a:bodyPr/>
          <a:lstStyle>
            <a:lvl1pPr indent="0" marL="0">
              <a:buNone/>
              <a:defRPr sz="2400">
                <a:solidFill>
                  <a:schemeClr val="tx1">
                    <a:tint val="75000"/>
                  </a:schemeClr>
                </a:solidFill>
                <a:uFillTx/>
              </a:defRPr>
            </a:lvl1pPr>
            <a:lvl2pPr indent="0" marL="457200">
              <a:buNone/>
              <a:defRPr sz="2000">
                <a:solidFill>
                  <a:schemeClr val="tx1">
                    <a:tint val="75000"/>
                  </a:schemeClr>
                </a:solidFill>
                <a:uFillTx/>
              </a:defRPr>
            </a:lvl2pPr>
            <a:lvl3pPr indent="0" marL="914400">
              <a:buNone/>
              <a:defRPr sz="1800">
                <a:solidFill>
                  <a:schemeClr val="tx1">
                    <a:tint val="75000"/>
                  </a:schemeClr>
                </a:solidFill>
                <a:uFillTx/>
              </a:defRPr>
            </a:lvl3pPr>
            <a:lvl4pPr indent="0" marL="1371600">
              <a:buNone/>
              <a:defRPr sz="1600">
                <a:solidFill>
                  <a:schemeClr val="tx1">
                    <a:tint val="75000"/>
                  </a:schemeClr>
                </a:solidFill>
                <a:uFillTx/>
              </a:defRPr>
            </a:lvl4pPr>
            <a:lvl5pPr indent="0" marL="1828800">
              <a:buNone/>
              <a:defRPr sz="1600">
                <a:solidFill>
                  <a:schemeClr val="tx1">
                    <a:tint val="75000"/>
                  </a:schemeClr>
                </a:solidFill>
                <a:uFillTx/>
              </a:defRPr>
            </a:lvl5pPr>
            <a:lvl6pPr indent="0" marL="2286000">
              <a:buNone/>
              <a:defRPr sz="1600">
                <a:solidFill>
                  <a:schemeClr val="tx1">
                    <a:tint val="75000"/>
                  </a:schemeClr>
                </a:solidFill>
                <a:uFillTx/>
              </a:defRPr>
            </a:lvl6pPr>
            <a:lvl7pPr indent="0" marL="2743200">
              <a:buNone/>
              <a:defRPr sz="1600">
                <a:solidFill>
                  <a:schemeClr val="tx1">
                    <a:tint val="75000"/>
                  </a:schemeClr>
                </a:solidFill>
                <a:uFillTx/>
              </a:defRPr>
            </a:lvl7pPr>
            <a:lvl8pPr indent="0" marL="3200400">
              <a:buNone/>
              <a:defRPr sz="1600">
                <a:solidFill>
                  <a:schemeClr val="tx1">
                    <a:tint val="75000"/>
                  </a:schemeClr>
                </a:solidFill>
                <a:uFillTx/>
              </a:defRPr>
            </a:lvl8pPr>
            <a:lvl9pPr indent="0" marL="3657600">
              <a:buNone/>
              <a:defRPr sz="1600">
                <a:solidFill>
                  <a:schemeClr val="tx1">
                    <a:tint val="75000"/>
                  </a:schemeClr>
                </a:solidFill>
                <a:uFillTx/>
              </a:defRPr>
            </a:lvl9pPr>
          </a:lstStyle>
          <a:p>
            <a:pPr lvl="0"/>
            <a:r>
              <a:rPr lang="en-US">
                <a:uFillTx/>
              </a:rPr>
              <a:t>Edit Master text styles</a:t>
            </a: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228C01D9-F3CE-4CF4-9E7C-37B2D5F9BF96}" type="datetimeFigureOut">
              <a:rPr lang="en-US" smtClean="0">
                <a:uFillTx/>
              </a:rPr>
              <a:t>2/3/2019</a:t>
            </a:fld>
            <a:endParaRPr lang="en-US">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F792F2A-BBBF-4CB0-89C9-9DD7EB5AF946}" type="slidenum">
              <a:rPr lang="en-US" smtClean="0">
                <a:uFillTx/>
              </a:r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4.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woObj">
  <p:cSld name="Two Conten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Click to edit Master title style</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sz="half"/>
          </p:nvPr>
        </p:nvSpPr>
        <p:spPr xmlns:c="http://schemas.openxmlformats.org/drawingml/2006/chart" xmlns:pic="http://schemas.openxmlformats.org/drawingml/2006/picture" xmlns:dgm="http://schemas.openxmlformats.org/drawingml/2006/diagram">
          <a:xfrm>
            <a:off x="838200" y="1825625"/>
            <a:ext cx="5181600" cy="4351338"/>
          </a:xfrm>
        </p:spPr>
        <p:txBody xmlns:c="http://schemas.openxmlformats.org/drawingml/2006/chart" xmlns:pic="http://schemas.openxmlformats.org/drawingml/2006/picture" xmlns:dgm="http://schemas.openxmlformats.org/drawingml/2006/diagram">
          <a:body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xmlns:c="http://schemas.openxmlformats.org/drawingml/2006/chart" xmlns:pic="http://schemas.openxmlformats.org/drawingml/2006/picture" xmlns:dgm="http://schemas.openxmlformats.org/drawingml/2006/diagram" id="4" name="Content Placeholder 3"/>
          <p:cNvSpPr xmlns:c="http://schemas.openxmlformats.org/drawingml/2006/chart" xmlns:pic="http://schemas.openxmlformats.org/drawingml/2006/picture" xmlns:dgm="http://schemas.openxmlformats.org/drawingml/2006/diagram">
            <a:spLocks noGrp="1"/>
          </p:cNvSpPr>
          <p:nvPr>
            <p:ph idx="2" sz="half"/>
          </p:nvPr>
        </p:nvSpPr>
        <p:spPr xmlns:c="http://schemas.openxmlformats.org/drawingml/2006/chart" xmlns:pic="http://schemas.openxmlformats.org/drawingml/2006/picture" xmlns:dgm="http://schemas.openxmlformats.org/drawingml/2006/diagram">
          <a:xfrm>
            <a:off x="6172200" y="1825625"/>
            <a:ext cx="5181600" cy="4351338"/>
          </a:xfrm>
        </p:spPr>
        <p:txBody xmlns:c="http://schemas.openxmlformats.org/drawingml/2006/chart" xmlns:pic="http://schemas.openxmlformats.org/drawingml/2006/picture" xmlns:dgm="http://schemas.openxmlformats.org/drawingml/2006/diagram">
          <a:body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xmlns:c="http://schemas.openxmlformats.org/drawingml/2006/chart" xmlns:pic="http://schemas.openxmlformats.org/drawingml/2006/picture" xmlns:dgm="http://schemas.openxmlformats.org/drawingml/2006/diagram" id="5" name="Date Placeholder 4"/>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228C01D9-F3CE-4CF4-9E7C-37B2D5F9BF96}" type="datetimeFigureOut">
              <a:rPr lang="en-US" smtClean="0">
                <a:uFillTx/>
              </a:rPr>
              <a:t>2/3/2019</a:t>
            </a:fld>
            <a:endParaRPr lang="en-US">
              <a:uFillTx/>
            </a:endParaRPr>
          </a:p>
        </p:txBody>
      </p:sp>
      <p:sp>
        <p:nvSpPr>
          <p:cNvPr xmlns:c="http://schemas.openxmlformats.org/drawingml/2006/chart" xmlns:pic="http://schemas.openxmlformats.org/drawingml/2006/picture" xmlns:dgm="http://schemas.openxmlformats.org/drawingml/2006/diagram" id="6" name="Footer Placeholder 5"/>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7" name="Slide Number Placeholder 6"/>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F792F2A-BBBF-4CB0-89C9-9DD7EB5AF946}" type="slidenum">
              <a:rPr lang="en-US" smtClean="0">
                <a:uFillTx/>
              </a:r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5.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woTxTwoObj">
  <p:cSld name="Comparison">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839788" y="365125"/>
            <a:ext cx="10515600" cy="1325563"/>
          </a:xfrm>
        </p:spPr>
        <p:txBody xmlns:c="http://schemas.openxmlformats.org/drawingml/2006/chart" xmlns:pic="http://schemas.openxmlformats.org/drawingml/2006/picture" xmlns:dgm="http://schemas.openxmlformats.org/drawingml/2006/diagram">
          <a:bodyPr/>
          <a:lstStyle/>
          <a:p>
            <a:r>
              <a:rPr lang="en-US">
                <a:uFillTx/>
              </a:rPr>
              <a:t>Click to edit Master title style</a:t>
            </a:r>
          </a:p>
        </p:txBody>
      </p:sp>
      <p:sp>
        <p:nvSpPr>
          <p:cNvPr xmlns:c="http://schemas.openxmlformats.org/drawingml/2006/chart" xmlns:pic="http://schemas.openxmlformats.org/drawingml/2006/picture" xmlns:dgm="http://schemas.openxmlformats.org/drawingml/2006/diagram" id="3" name="Text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a:xfrm>
            <a:off x="839788" y="1681163"/>
            <a:ext cx="5157787" cy="823912"/>
          </a:xfrm>
        </p:spPr>
        <p:txBody xmlns:c="http://schemas.openxmlformats.org/drawingml/2006/chart" xmlns:pic="http://schemas.openxmlformats.org/drawingml/2006/picture" xmlns:dgm="http://schemas.openxmlformats.org/drawingml/2006/diagram">
          <a:bodyPr anchor="b"/>
          <a:lstStyle>
            <a:lvl1pPr indent="0" marL="0">
              <a:buNone/>
              <a:defRPr b="1" sz="2400">
                <a:uFillTx/>
              </a:defRPr>
            </a:lvl1pPr>
            <a:lvl2pPr indent="0" marL="457200">
              <a:buNone/>
              <a:defRPr b="1" sz="2000">
                <a:uFillTx/>
              </a:defRPr>
            </a:lvl2pPr>
            <a:lvl3pPr indent="0" marL="914400">
              <a:buNone/>
              <a:defRPr b="1" sz="1800">
                <a:uFillTx/>
              </a:defRPr>
            </a:lvl3pPr>
            <a:lvl4pPr indent="0" marL="1371600">
              <a:buNone/>
              <a:defRPr b="1" sz="1600">
                <a:uFillTx/>
              </a:defRPr>
            </a:lvl4pPr>
            <a:lvl5pPr indent="0" marL="1828800">
              <a:buNone/>
              <a:defRPr b="1" sz="1600">
                <a:uFillTx/>
              </a:defRPr>
            </a:lvl5pPr>
            <a:lvl6pPr indent="0" marL="2286000">
              <a:buNone/>
              <a:defRPr b="1" sz="1600">
                <a:uFillTx/>
              </a:defRPr>
            </a:lvl6pPr>
            <a:lvl7pPr indent="0" marL="2743200">
              <a:buNone/>
              <a:defRPr b="1" sz="1600">
                <a:uFillTx/>
              </a:defRPr>
            </a:lvl7pPr>
            <a:lvl8pPr indent="0" marL="3200400">
              <a:buNone/>
              <a:defRPr b="1" sz="1600">
                <a:uFillTx/>
              </a:defRPr>
            </a:lvl8pPr>
            <a:lvl9pPr indent="0" marL="3657600">
              <a:buNone/>
              <a:defRPr b="1" sz="1600">
                <a:uFillTx/>
              </a:defRPr>
            </a:lvl9pPr>
          </a:lstStyle>
          <a:p>
            <a:pPr lvl="0"/>
            <a:r>
              <a:rPr lang="en-US">
                <a:uFillTx/>
              </a:rPr>
              <a:t>Edit Master text styles</a:t>
            </a:r>
          </a:p>
        </p:txBody>
      </p:sp>
      <p:sp>
        <p:nvSpPr>
          <p:cNvPr xmlns:c="http://schemas.openxmlformats.org/drawingml/2006/chart" xmlns:pic="http://schemas.openxmlformats.org/drawingml/2006/picture" xmlns:dgm="http://schemas.openxmlformats.org/drawingml/2006/diagram" id="4" name="Content Placeholder 3"/>
          <p:cNvSpPr xmlns:c="http://schemas.openxmlformats.org/drawingml/2006/chart" xmlns:pic="http://schemas.openxmlformats.org/drawingml/2006/picture" xmlns:dgm="http://schemas.openxmlformats.org/drawingml/2006/diagram">
            <a:spLocks noGrp="1"/>
          </p:cNvSpPr>
          <p:nvPr>
            <p:ph idx="2" sz="half"/>
          </p:nvPr>
        </p:nvSpPr>
        <p:spPr xmlns:c="http://schemas.openxmlformats.org/drawingml/2006/chart" xmlns:pic="http://schemas.openxmlformats.org/drawingml/2006/picture" xmlns:dgm="http://schemas.openxmlformats.org/drawingml/2006/diagram">
          <a:xfrm>
            <a:off x="839788" y="2505075"/>
            <a:ext cx="5157787" cy="3684588"/>
          </a:xfrm>
        </p:spPr>
        <p:txBody xmlns:c="http://schemas.openxmlformats.org/drawingml/2006/chart" xmlns:pic="http://schemas.openxmlformats.org/drawingml/2006/picture" xmlns:dgm="http://schemas.openxmlformats.org/drawingml/2006/diagram">
          <a:body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xmlns:c="http://schemas.openxmlformats.org/drawingml/2006/chart" xmlns:pic="http://schemas.openxmlformats.org/drawingml/2006/picture" xmlns:dgm="http://schemas.openxmlformats.org/drawingml/2006/diagram" id="5" name="Text Placeholder 4"/>
          <p:cNvSpPr xmlns:c="http://schemas.openxmlformats.org/drawingml/2006/chart" xmlns:pic="http://schemas.openxmlformats.org/drawingml/2006/picture" xmlns:dgm="http://schemas.openxmlformats.org/drawingml/2006/diagram">
            <a:spLocks noGrp="1"/>
          </p:cNvSpPr>
          <p:nvPr>
            <p:ph idx="3" sz="quarter" type="body"/>
          </p:nvPr>
        </p:nvSpPr>
        <p:spPr xmlns:c="http://schemas.openxmlformats.org/drawingml/2006/chart" xmlns:pic="http://schemas.openxmlformats.org/drawingml/2006/picture" xmlns:dgm="http://schemas.openxmlformats.org/drawingml/2006/diagram">
          <a:xfrm>
            <a:off x="6172200" y="1681163"/>
            <a:ext cx="5183188" cy="823912"/>
          </a:xfrm>
        </p:spPr>
        <p:txBody xmlns:c="http://schemas.openxmlformats.org/drawingml/2006/chart" xmlns:pic="http://schemas.openxmlformats.org/drawingml/2006/picture" xmlns:dgm="http://schemas.openxmlformats.org/drawingml/2006/diagram">
          <a:bodyPr anchor="b"/>
          <a:lstStyle>
            <a:lvl1pPr indent="0" marL="0">
              <a:buNone/>
              <a:defRPr b="1" sz="2400">
                <a:uFillTx/>
              </a:defRPr>
            </a:lvl1pPr>
            <a:lvl2pPr indent="0" marL="457200">
              <a:buNone/>
              <a:defRPr b="1" sz="2000">
                <a:uFillTx/>
              </a:defRPr>
            </a:lvl2pPr>
            <a:lvl3pPr indent="0" marL="914400">
              <a:buNone/>
              <a:defRPr b="1" sz="1800">
                <a:uFillTx/>
              </a:defRPr>
            </a:lvl3pPr>
            <a:lvl4pPr indent="0" marL="1371600">
              <a:buNone/>
              <a:defRPr b="1" sz="1600">
                <a:uFillTx/>
              </a:defRPr>
            </a:lvl4pPr>
            <a:lvl5pPr indent="0" marL="1828800">
              <a:buNone/>
              <a:defRPr b="1" sz="1600">
                <a:uFillTx/>
              </a:defRPr>
            </a:lvl5pPr>
            <a:lvl6pPr indent="0" marL="2286000">
              <a:buNone/>
              <a:defRPr b="1" sz="1600">
                <a:uFillTx/>
              </a:defRPr>
            </a:lvl6pPr>
            <a:lvl7pPr indent="0" marL="2743200">
              <a:buNone/>
              <a:defRPr b="1" sz="1600">
                <a:uFillTx/>
              </a:defRPr>
            </a:lvl7pPr>
            <a:lvl8pPr indent="0" marL="3200400">
              <a:buNone/>
              <a:defRPr b="1" sz="1600">
                <a:uFillTx/>
              </a:defRPr>
            </a:lvl8pPr>
            <a:lvl9pPr indent="0" marL="3657600">
              <a:buNone/>
              <a:defRPr b="1" sz="1600">
                <a:uFillTx/>
              </a:defRPr>
            </a:lvl9pPr>
          </a:lstStyle>
          <a:p>
            <a:pPr lvl="0"/>
            <a:r>
              <a:rPr lang="en-US">
                <a:uFillTx/>
              </a:rPr>
              <a:t>Edit Master text styles</a:t>
            </a:r>
          </a:p>
        </p:txBody>
      </p:sp>
      <p:sp>
        <p:nvSpPr>
          <p:cNvPr xmlns:c="http://schemas.openxmlformats.org/drawingml/2006/chart" xmlns:pic="http://schemas.openxmlformats.org/drawingml/2006/picture" xmlns:dgm="http://schemas.openxmlformats.org/drawingml/2006/diagram" id="6" name="Content Placeholder 5"/>
          <p:cNvSpPr xmlns:c="http://schemas.openxmlformats.org/drawingml/2006/chart" xmlns:pic="http://schemas.openxmlformats.org/drawingml/2006/picture" xmlns:dgm="http://schemas.openxmlformats.org/drawingml/2006/diagram">
            <a:spLocks noGrp="1"/>
          </p:cNvSpPr>
          <p:nvPr>
            <p:ph idx="4" sz="quarter"/>
          </p:nvPr>
        </p:nvSpPr>
        <p:spPr xmlns:c="http://schemas.openxmlformats.org/drawingml/2006/chart" xmlns:pic="http://schemas.openxmlformats.org/drawingml/2006/picture" xmlns:dgm="http://schemas.openxmlformats.org/drawingml/2006/diagram">
          <a:xfrm>
            <a:off x="6172200" y="2505075"/>
            <a:ext cx="5183188" cy="3684588"/>
          </a:xfrm>
        </p:spPr>
        <p:txBody xmlns:c="http://schemas.openxmlformats.org/drawingml/2006/chart" xmlns:pic="http://schemas.openxmlformats.org/drawingml/2006/picture" xmlns:dgm="http://schemas.openxmlformats.org/drawingml/2006/diagram">
          <a:body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xmlns:c="http://schemas.openxmlformats.org/drawingml/2006/chart" xmlns:pic="http://schemas.openxmlformats.org/drawingml/2006/picture" xmlns:dgm="http://schemas.openxmlformats.org/drawingml/2006/diagram" id="7" name="Date Placeholder 6"/>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228C01D9-F3CE-4CF4-9E7C-37B2D5F9BF96}" type="datetimeFigureOut">
              <a:rPr lang="en-US" smtClean="0">
                <a:uFillTx/>
              </a:rPr>
              <a:t>2/3/2019</a:t>
            </a:fld>
            <a:endParaRPr lang="en-US">
              <a:uFillTx/>
            </a:endParaRPr>
          </a:p>
        </p:txBody>
      </p:sp>
      <p:sp>
        <p:nvSpPr>
          <p:cNvPr xmlns:c="http://schemas.openxmlformats.org/drawingml/2006/chart" xmlns:pic="http://schemas.openxmlformats.org/drawingml/2006/picture" xmlns:dgm="http://schemas.openxmlformats.org/drawingml/2006/diagram" id="8" name="Footer Placeholder 7"/>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9" name="Slide Number Placeholder 8"/>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F792F2A-BBBF-4CB0-89C9-9DD7EB5AF946}" type="slidenum">
              <a:rPr lang="en-US" smtClean="0">
                <a:uFillTx/>
              </a:r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6.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itleOnly">
  <p:cSld name="Title Only">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Click to edit Master title style</a:t>
            </a:r>
          </a:p>
        </p:txBody>
      </p:sp>
      <p:sp>
        <p:nvSpPr>
          <p:cNvPr xmlns:c="http://schemas.openxmlformats.org/drawingml/2006/chart" xmlns:pic="http://schemas.openxmlformats.org/drawingml/2006/picture" xmlns:dgm="http://schemas.openxmlformats.org/drawingml/2006/diagram" id="3" name="Date Placeholder 2"/>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228C01D9-F3CE-4CF4-9E7C-37B2D5F9BF96}" type="datetimeFigureOut">
              <a:rPr lang="en-US" smtClean="0">
                <a:uFillTx/>
              </a:rPr>
              <a:t>2/3/2019</a:t>
            </a:fld>
            <a:endParaRPr lang="en-US">
              <a:uFillTx/>
            </a:endParaRP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5" name="Slide Number Placeholder 4"/>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F792F2A-BBBF-4CB0-89C9-9DD7EB5AF946}" type="slidenum">
              <a:rPr lang="en-US" smtClean="0">
                <a:uFillTx/>
              </a:r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7.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blank">
  <p:cSld name="Blank">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Date Placeholder 1"/>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228C01D9-F3CE-4CF4-9E7C-37B2D5F9BF96}" type="datetimeFigureOut">
              <a:rPr lang="en-US" smtClean="0">
                <a:uFillTx/>
              </a:rPr>
              <a:t>2/3/2019</a:t>
            </a:fld>
            <a:endParaRPr lang="en-US">
              <a:uFillTx/>
            </a:endParaRPr>
          </a:p>
        </p:txBody>
      </p:sp>
      <p:sp>
        <p:nvSpPr>
          <p:cNvPr xmlns:c="http://schemas.openxmlformats.org/drawingml/2006/chart" xmlns:pic="http://schemas.openxmlformats.org/drawingml/2006/picture" xmlns:dgm="http://schemas.openxmlformats.org/drawingml/2006/diagram" id="3" name="Footer Placeholder 2"/>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F792F2A-BBBF-4CB0-89C9-9DD7EB5AF946}" type="slidenum">
              <a:rPr lang="en-US" smtClean="0">
                <a:uFillTx/>
              </a:r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8.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objTx">
  <p:cSld name="Content with Caption">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839788" y="457200"/>
            <a:ext cx="3932237" cy="1600200"/>
          </a:xfrm>
        </p:spPr>
        <p:txBody xmlns:c="http://schemas.openxmlformats.org/drawingml/2006/chart" xmlns:pic="http://schemas.openxmlformats.org/drawingml/2006/picture" xmlns:dgm="http://schemas.openxmlformats.org/drawingml/2006/diagram">
          <a:bodyPr anchor="b"/>
          <a:lstStyle>
            <a:lvl1pPr>
              <a:defRPr sz="3200">
                <a:uFillTx/>
              </a:defRPr>
            </a:lvl1pPr>
          </a:lstStyle>
          <a:p>
            <a:r>
              <a:rPr lang="en-US">
                <a:uFillTx/>
              </a:rPr>
              <a:t>Click to edit Master title style</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5183188" y="987425"/>
            <a:ext cx="6172200" cy="4873625"/>
          </a:xfrm>
        </p:spPr>
        <p:txBody xmlns:c="http://schemas.openxmlformats.org/drawingml/2006/chart" xmlns:pic="http://schemas.openxmlformats.org/drawingml/2006/picture" xmlns:dgm="http://schemas.openxmlformats.org/drawingml/2006/diagram">
          <a:bodyPr/>
          <a:lstStyle>
            <a:lvl1pPr>
              <a:defRPr sz="3200">
                <a:uFillTx/>
              </a:defRPr>
            </a:lvl1pPr>
            <a:lvl2pPr>
              <a:defRPr sz="2800">
                <a:uFillTx/>
              </a:defRPr>
            </a:lvl2pPr>
            <a:lvl3pPr>
              <a:defRPr sz="2400">
                <a:uFillTx/>
              </a:defRPr>
            </a:lvl3pPr>
            <a:lvl4pPr>
              <a:defRPr sz="2000">
                <a:uFillTx/>
              </a:defRPr>
            </a:lvl4pPr>
            <a:lvl5pPr>
              <a:defRPr sz="2000">
                <a:uFillTx/>
              </a:defRPr>
            </a:lvl5pPr>
            <a:lvl6pPr>
              <a:defRPr sz="2000">
                <a:uFillTx/>
              </a:defRPr>
            </a:lvl6pPr>
            <a:lvl7pPr>
              <a:defRPr sz="2000">
                <a:uFillTx/>
              </a:defRPr>
            </a:lvl7pPr>
            <a:lvl8pPr>
              <a:defRPr sz="2000">
                <a:uFillTx/>
              </a:defRPr>
            </a:lvl8pPr>
            <a:lvl9pPr>
              <a:defRPr sz="2000">
                <a:uFillTx/>
              </a:defRPr>
            </a:lvl9p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xmlns:c="http://schemas.openxmlformats.org/drawingml/2006/chart" xmlns:pic="http://schemas.openxmlformats.org/drawingml/2006/picture" xmlns:dgm="http://schemas.openxmlformats.org/drawingml/2006/diagram" id="4" name="Text Placeholder 3"/>
          <p:cNvSpPr xmlns:c="http://schemas.openxmlformats.org/drawingml/2006/chart" xmlns:pic="http://schemas.openxmlformats.org/drawingml/2006/picture" xmlns:dgm="http://schemas.openxmlformats.org/drawingml/2006/diagram">
            <a:spLocks noGrp="1"/>
          </p:cNvSpPr>
          <p:nvPr>
            <p:ph idx="2" sz="half" type="body"/>
          </p:nvPr>
        </p:nvSpPr>
        <p:spPr xmlns:c="http://schemas.openxmlformats.org/drawingml/2006/chart" xmlns:pic="http://schemas.openxmlformats.org/drawingml/2006/picture" xmlns:dgm="http://schemas.openxmlformats.org/drawingml/2006/diagram">
          <a:xfrm>
            <a:off x="839788" y="2057400"/>
            <a:ext cx="3932237" cy="3811588"/>
          </a:xfrm>
        </p:spPr>
        <p:txBody xmlns:c="http://schemas.openxmlformats.org/drawingml/2006/chart" xmlns:pic="http://schemas.openxmlformats.org/drawingml/2006/picture" xmlns:dgm="http://schemas.openxmlformats.org/drawingml/2006/diagram">
          <a:bodyPr/>
          <a:lstStyle>
            <a:lvl1pPr indent="0" marL="0">
              <a:buNone/>
              <a:defRPr sz="1600">
                <a:uFillTx/>
              </a:defRPr>
            </a:lvl1pPr>
            <a:lvl2pPr indent="0" marL="457200">
              <a:buNone/>
              <a:defRPr sz="1400">
                <a:uFillTx/>
              </a:defRPr>
            </a:lvl2pPr>
            <a:lvl3pPr indent="0" marL="914400">
              <a:buNone/>
              <a:defRPr sz="1200">
                <a:uFillTx/>
              </a:defRPr>
            </a:lvl3pPr>
            <a:lvl4pPr indent="0" marL="1371600">
              <a:buNone/>
              <a:defRPr sz="1000">
                <a:uFillTx/>
              </a:defRPr>
            </a:lvl4pPr>
            <a:lvl5pPr indent="0" marL="1828800">
              <a:buNone/>
              <a:defRPr sz="1000">
                <a:uFillTx/>
              </a:defRPr>
            </a:lvl5pPr>
            <a:lvl6pPr indent="0" marL="2286000">
              <a:buNone/>
              <a:defRPr sz="1000">
                <a:uFillTx/>
              </a:defRPr>
            </a:lvl6pPr>
            <a:lvl7pPr indent="0" marL="2743200">
              <a:buNone/>
              <a:defRPr sz="1000">
                <a:uFillTx/>
              </a:defRPr>
            </a:lvl7pPr>
            <a:lvl8pPr indent="0" marL="3200400">
              <a:buNone/>
              <a:defRPr sz="1000">
                <a:uFillTx/>
              </a:defRPr>
            </a:lvl8pPr>
            <a:lvl9pPr indent="0" marL="3657600">
              <a:buNone/>
              <a:defRPr sz="1000">
                <a:uFillTx/>
              </a:defRPr>
            </a:lvl9pPr>
          </a:lstStyle>
          <a:p>
            <a:pPr lvl="0"/>
            <a:r>
              <a:rPr lang="en-US">
                <a:uFillTx/>
              </a:rPr>
              <a:t>Edit Master text styles</a:t>
            </a:r>
          </a:p>
        </p:txBody>
      </p:sp>
      <p:sp>
        <p:nvSpPr>
          <p:cNvPr xmlns:c="http://schemas.openxmlformats.org/drawingml/2006/chart" xmlns:pic="http://schemas.openxmlformats.org/drawingml/2006/picture" xmlns:dgm="http://schemas.openxmlformats.org/drawingml/2006/diagram" id="5" name="Date Placeholder 4"/>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228C01D9-F3CE-4CF4-9E7C-37B2D5F9BF96}" type="datetimeFigureOut">
              <a:rPr lang="en-US" smtClean="0">
                <a:uFillTx/>
              </a:rPr>
              <a:t>2/3/2019</a:t>
            </a:fld>
            <a:endParaRPr lang="en-US">
              <a:uFillTx/>
            </a:endParaRPr>
          </a:p>
        </p:txBody>
      </p:sp>
      <p:sp>
        <p:nvSpPr>
          <p:cNvPr xmlns:c="http://schemas.openxmlformats.org/drawingml/2006/chart" xmlns:pic="http://schemas.openxmlformats.org/drawingml/2006/picture" xmlns:dgm="http://schemas.openxmlformats.org/drawingml/2006/diagram" id="6" name="Footer Placeholder 5"/>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7" name="Slide Number Placeholder 6"/>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F792F2A-BBBF-4CB0-89C9-9DD7EB5AF946}" type="slidenum">
              <a:rPr lang="en-US" smtClean="0">
                <a:uFillTx/>
              </a:r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9.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picTx">
  <p:cSld name="Picture with Caption">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839788" y="457200"/>
            <a:ext cx="3932237" cy="1600200"/>
          </a:xfrm>
        </p:spPr>
        <p:txBody xmlns:c="http://schemas.openxmlformats.org/drawingml/2006/chart" xmlns:pic="http://schemas.openxmlformats.org/drawingml/2006/picture" xmlns:dgm="http://schemas.openxmlformats.org/drawingml/2006/diagram">
          <a:bodyPr anchor="b"/>
          <a:lstStyle>
            <a:lvl1pPr>
              <a:defRPr sz="3200">
                <a:uFillTx/>
              </a:defRPr>
            </a:lvl1pPr>
          </a:lstStyle>
          <a:p>
            <a:r>
              <a:rPr lang="en-US">
                <a:uFillTx/>
              </a:rPr>
              <a:t>Click to edit Master title style</a:t>
            </a:r>
          </a:p>
        </p:txBody>
      </p:sp>
      <p:sp>
        <p:nvSpPr>
          <p:cNvPr xmlns:c="http://schemas.openxmlformats.org/drawingml/2006/chart" xmlns:pic="http://schemas.openxmlformats.org/drawingml/2006/picture" xmlns:dgm="http://schemas.openxmlformats.org/drawingml/2006/diagram" id="3" name="Picture Placeholder 2"/>
          <p:cNvSpPr xmlns:c="http://schemas.openxmlformats.org/drawingml/2006/chart" xmlns:pic="http://schemas.openxmlformats.org/drawingml/2006/picture" xmlns:dgm="http://schemas.openxmlformats.org/drawingml/2006/diagram">
            <a:spLocks noGrp="1"/>
          </p:cNvSpPr>
          <p:nvPr>
            <p:ph idx="1" type="pic"/>
          </p:nvPr>
        </p:nvSpPr>
        <p:spPr xmlns:c="http://schemas.openxmlformats.org/drawingml/2006/chart" xmlns:pic="http://schemas.openxmlformats.org/drawingml/2006/picture" xmlns:dgm="http://schemas.openxmlformats.org/drawingml/2006/diagram">
          <a:xfrm>
            <a:off x="5183188" y="987425"/>
            <a:ext cx="6172200" cy="4873625"/>
          </a:xfrm>
        </p:spPr>
        <p:txBody xmlns:c="http://schemas.openxmlformats.org/drawingml/2006/chart" xmlns:pic="http://schemas.openxmlformats.org/drawingml/2006/picture" xmlns:dgm="http://schemas.openxmlformats.org/drawingml/2006/diagram">
          <a:bodyPr/>
          <a:lstStyle>
            <a:lvl1pPr indent="0" marL="0">
              <a:buNone/>
              <a:defRPr sz="3200">
                <a:uFillTx/>
              </a:defRPr>
            </a:lvl1pPr>
            <a:lvl2pPr indent="0" marL="457200">
              <a:buNone/>
              <a:defRPr sz="2800">
                <a:uFillTx/>
              </a:defRPr>
            </a:lvl2pPr>
            <a:lvl3pPr indent="0" marL="914400">
              <a:buNone/>
              <a:defRPr sz="2400">
                <a:uFillTx/>
              </a:defRPr>
            </a:lvl3pPr>
            <a:lvl4pPr indent="0" marL="1371600">
              <a:buNone/>
              <a:defRPr sz="2000">
                <a:uFillTx/>
              </a:defRPr>
            </a:lvl4pPr>
            <a:lvl5pPr indent="0" marL="1828800">
              <a:buNone/>
              <a:defRPr sz="2000">
                <a:uFillTx/>
              </a:defRPr>
            </a:lvl5pPr>
            <a:lvl6pPr indent="0" marL="2286000">
              <a:buNone/>
              <a:defRPr sz="2000">
                <a:uFillTx/>
              </a:defRPr>
            </a:lvl6pPr>
            <a:lvl7pPr indent="0" marL="2743200">
              <a:buNone/>
              <a:defRPr sz="2000">
                <a:uFillTx/>
              </a:defRPr>
            </a:lvl7pPr>
            <a:lvl8pPr indent="0" marL="3200400">
              <a:buNone/>
              <a:defRPr sz="2000">
                <a:uFillTx/>
              </a:defRPr>
            </a:lvl8pPr>
            <a:lvl9pPr indent="0" marL="3657600">
              <a:buNone/>
              <a:defRPr sz="2000">
                <a:uFillTx/>
              </a:defRPr>
            </a:lvl9pPr>
          </a:lstStyle>
          <a:p>
            <a:endParaRPr lang="en-US">
              <a:uFillTx/>
            </a:endParaRPr>
          </a:p>
        </p:txBody>
      </p:sp>
      <p:sp>
        <p:nvSpPr>
          <p:cNvPr xmlns:c="http://schemas.openxmlformats.org/drawingml/2006/chart" xmlns:pic="http://schemas.openxmlformats.org/drawingml/2006/picture" xmlns:dgm="http://schemas.openxmlformats.org/drawingml/2006/diagram" id="4" name="Text Placeholder 3"/>
          <p:cNvSpPr xmlns:c="http://schemas.openxmlformats.org/drawingml/2006/chart" xmlns:pic="http://schemas.openxmlformats.org/drawingml/2006/picture" xmlns:dgm="http://schemas.openxmlformats.org/drawingml/2006/diagram">
            <a:spLocks noGrp="1"/>
          </p:cNvSpPr>
          <p:nvPr>
            <p:ph idx="2" sz="half" type="body"/>
          </p:nvPr>
        </p:nvSpPr>
        <p:spPr xmlns:c="http://schemas.openxmlformats.org/drawingml/2006/chart" xmlns:pic="http://schemas.openxmlformats.org/drawingml/2006/picture" xmlns:dgm="http://schemas.openxmlformats.org/drawingml/2006/diagram">
          <a:xfrm>
            <a:off x="839788" y="2057400"/>
            <a:ext cx="3932237" cy="3811588"/>
          </a:xfrm>
        </p:spPr>
        <p:txBody xmlns:c="http://schemas.openxmlformats.org/drawingml/2006/chart" xmlns:pic="http://schemas.openxmlformats.org/drawingml/2006/picture" xmlns:dgm="http://schemas.openxmlformats.org/drawingml/2006/diagram">
          <a:bodyPr/>
          <a:lstStyle>
            <a:lvl1pPr indent="0" marL="0">
              <a:buNone/>
              <a:defRPr sz="1600">
                <a:uFillTx/>
              </a:defRPr>
            </a:lvl1pPr>
            <a:lvl2pPr indent="0" marL="457200">
              <a:buNone/>
              <a:defRPr sz="1400">
                <a:uFillTx/>
              </a:defRPr>
            </a:lvl2pPr>
            <a:lvl3pPr indent="0" marL="914400">
              <a:buNone/>
              <a:defRPr sz="1200">
                <a:uFillTx/>
              </a:defRPr>
            </a:lvl3pPr>
            <a:lvl4pPr indent="0" marL="1371600">
              <a:buNone/>
              <a:defRPr sz="1000">
                <a:uFillTx/>
              </a:defRPr>
            </a:lvl4pPr>
            <a:lvl5pPr indent="0" marL="1828800">
              <a:buNone/>
              <a:defRPr sz="1000">
                <a:uFillTx/>
              </a:defRPr>
            </a:lvl5pPr>
            <a:lvl6pPr indent="0" marL="2286000">
              <a:buNone/>
              <a:defRPr sz="1000">
                <a:uFillTx/>
              </a:defRPr>
            </a:lvl6pPr>
            <a:lvl7pPr indent="0" marL="2743200">
              <a:buNone/>
              <a:defRPr sz="1000">
                <a:uFillTx/>
              </a:defRPr>
            </a:lvl7pPr>
            <a:lvl8pPr indent="0" marL="3200400">
              <a:buNone/>
              <a:defRPr sz="1000">
                <a:uFillTx/>
              </a:defRPr>
            </a:lvl8pPr>
            <a:lvl9pPr indent="0" marL="3657600">
              <a:buNone/>
              <a:defRPr sz="1000">
                <a:uFillTx/>
              </a:defRPr>
            </a:lvl9pPr>
          </a:lstStyle>
          <a:p>
            <a:pPr lvl="0"/>
            <a:r>
              <a:rPr lang="en-US">
                <a:uFillTx/>
              </a:rPr>
              <a:t>Edit Master text styles</a:t>
            </a:r>
          </a:p>
        </p:txBody>
      </p:sp>
      <p:sp>
        <p:nvSpPr>
          <p:cNvPr xmlns:c="http://schemas.openxmlformats.org/drawingml/2006/chart" xmlns:pic="http://schemas.openxmlformats.org/drawingml/2006/picture" xmlns:dgm="http://schemas.openxmlformats.org/drawingml/2006/diagram" id="5" name="Date Placeholder 4"/>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228C01D9-F3CE-4CF4-9E7C-37B2D5F9BF96}" type="datetimeFigureOut">
              <a:rPr lang="en-US" smtClean="0">
                <a:uFillTx/>
              </a:rPr>
              <a:t>2/3/2019</a:t>
            </a:fld>
            <a:endParaRPr lang="en-US">
              <a:uFillTx/>
            </a:endParaRPr>
          </a:p>
        </p:txBody>
      </p:sp>
      <p:sp>
        <p:nvSpPr>
          <p:cNvPr xmlns:c="http://schemas.openxmlformats.org/drawingml/2006/chart" xmlns:pic="http://schemas.openxmlformats.org/drawingml/2006/picture" xmlns:dgm="http://schemas.openxmlformats.org/drawingml/2006/diagram" id="6" name="Footer Placeholder 5"/>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7" name="Slide Number Placeholder 6"/>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9F792F2A-BBBF-4CB0-89C9-9DD7EB5AF946}" type="slidenum">
              <a:rPr lang="en-US" smtClean="0">
                <a:uFillTx/>
              </a:r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Masters/_rels/slideMaster1.xml.rels><?xml version="1.0" standalone="yes" ?><Relationships xmlns="http://schemas.openxmlformats.org/package/2006/relationships"><Relationship Id="rId1" Target="../slideLayouts/slideLayout1.xml" Type="http://schemas.openxmlformats.org/officeDocument/2006/relationships/slideLayout"></Relationship><Relationship Id="rId2" Target="../slideLayouts/slideLayout2.xml" Type="http://schemas.openxmlformats.org/officeDocument/2006/relationships/slideLayout"></Relationship><Relationship Id="rId3" Target="../slideLayouts/slideLayout3.xml" Type="http://schemas.openxmlformats.org/officeDocument/2006/relationships/slideLayout"></Relationship><Relationship Id="rId4" Target="../slideLayouts/slideLayout4.xml" Type="http://schemas.openxmlformats.org/officeDocument/2006/relationships/slideLayout"></Relationship><Relationship Id="rId5" Target="../slideLayouts/slideLayout5.xml" Type="http://schemas.openxmlformats.org/officeDocument/2006/relationships/slideLayout"></Relationship><Relationship Id="rId6" Target="../slideLayouts/slideLayout6.xml" Type="http://schemas.openxmlformats.org/officeDocument/2006/relationships/slideLayout"></Relationship><Relationship Id="rId7" Target="../slideLayouts/slideLayout7.xml" Type="http://schemas.openxmlformats.org/officeDocument/2006/relationships/slideLayout"></Relationship><Relationship Id="rId8" Target="../slideLayouts/slideLayout8.xml" Type="http://schemas.openxmlformats.org/officeDocument/2006/relationships/slideLayout"></Relationship><Relationship Id="rId9" Target="../slideLayouts/slideLayout9.xml" Type="http://schemas.openxmlformats.org/officeDocument/2006/relationships/slideLayout"></Relationship><Relationship Id="rId10" Target="../slideLayouts/slideLayout10.xml" Type="http://schemas.openxmlformats.org/officeDocument/2006/relationships/slideLayout"></Relationship><Relationship Id="rId11" Target="../slideLayouts/slideLayout11.xml" Type="http://schemas.openxmlformats.org/officeDocument/2006/relationships/slideLayout"></Relationship><Relationship Id="rId12" Target="../theme/theme1.xml" Type="http://schemas.openxmlformats.org/officeDocument/2006/relationships/theme"></Relationship></Relationships>
</file>

<file path=ppt/slideMasters/slideMaster1.xml><?xml version="1.0" encoding="utf-8"?>
<p:sldMaster xmlns:a="http://schemas.openxmlformats.org/drawingml/2006/main" xmlns:p="http://schemas.openxmlformats.org/presentationml/2006/main" xmlns:s="http://schemas.openxmlformats.org/officeDocument/2006/sharedTypes" xmlns:r="http://schemas.openxmlformats.org/officeDocument/2006/relationships">
  <p:cSld>
    <p:bg>
      <p:bgRef xmlns:c="http://schemas.openxmlformats.org/drawingml/2006/chart" xmlns:pic="http://schemas.openxmlformats.org/drawingml/2006/picture" xmlns:dgm="http://schemas.openxmlformats.org/drawingml/2006/diagram" idx="1001">
        <a:schemeClr val="bg1"/>
      </p:bgRef>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Placeholder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838200" y="365125"/>
            <a:ext cx="10515600" cy="1325563"/>
          </a:xfrm>
          <a:prstGeom prst="rect">
            <a:avLst/>
          </a:prstGeom>
        </p:spPr>
        <p:txBody xmlns:c="http://schemas.openxmlformats.org/drawingml/2006/chart" xmlns:pic="http://schemas.openxmlformats.org/drawingml/2006/picture" xmlns:dgm="http://schemas.openxmlformats.org/drawingml/2006/diagram">
          <a:bodyPr anchor="ctr" bIns="45720" lIns="91440" rIns="91440" rtlCol="0" tIns="45720" vert="horz">
            <a:normAutofit/>
          </a:bodyPr>
          <a:lstStyle/>
          <a:p>
            <a:r>
              <a:rPr lang="en-US">
                <a:uFillTx/>
              </a:rPr>
              <a:t>Click to edit Master title style</a:t>
            </a:r>
          </a:p>
        </p:txBody>
      </p:sp>
      <p:sp>
        <p:nvSpPr>
          <p:cNvPr xmlns:c="http://schemas.openxmlformats.org/drawingml/2006/chart" xmlns:pic="http://schemas.openxmlformats.org/drawingml/2006/picture" xmlns:dgm="http://schemas.openxmlformats.org/drawingml/2006/diagram" id="3" name="Text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a:xfrm>
            <a:off x="838200" y="1825625"/>
            <a:ext cx="10515600" cy="4351338"/>
          </a:xfrm>
          <a:prstGeom prst="rect">
            <a:avLst/>
          </a:prstGeom>
        </p:spPr>
        <p:txBody xmlns:c="http://schemas.openxmlformats.org/drawingml/2006/chart" xmlns:pic="http://schemas.openxmlformats.org/drawingml/2006/picture" xmlns:dgm="http://schemas.openxmlformats.org/drawingml/2006/diagram">
          <a:bodyPr bIns="45720" lIns="91440" rIns="91440" rtlCol="0" tIns="45720" vert="horz">
            <a:normAutofit/>
          </a:body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2" sz="half" type="dt"/>
          </p:nvPr>
        </p:nvSpPr>
        <p:spPr xmlns:c="http://schemas.openxmlformats.org/drawingml/2006/chart" xmlns:pic="http://schemas.openxmlformats.org/drawingml/2006/picture" xmlns:dgm="http://schemas.openxmlformats.org/drawingml/2006/diagram">
          <a:xfrm>
            <a:off x="838200" y="6356350"/>
            <a:ext cx="2743200" cy="365125"/>
          </a:xfrm>
          <a:prstGeom prst="rect">
            <a:avLst/>
          </a:prstGeom>
        </p:spPr>
        <p:txBody xmlns:c="http://schemas.openxmlformats.org/drawingml/2006/chart" xmlns:pic="http://schemas.openxmlformats.org/drawingml/2006/picture" xmlns:dgm="http://schemas.openxmlformats.org/drawingml/2006/diagram">
          <a:bodyPr anchor="ctr" bIns="45720" lIns="91440" rIns="91440" rtlCol="0" tIns="45720" vert="horz"/>
          <a:lstStyle>
            <a:lvl1pPr algn="l">
              <a:defRPr sz="1200">
                <a:solidFill>
                  <a:schemeClr val="tx1">
                    <a:tint val="75000"/>
                  </a:schemeClr>
                </a:solidFill>
                <a:uFillTx/>
              </a:defRPr>
            </a:lvl1pPr>
          </a:lstStyle>
          <a:p>
            <a:fld id="{228C01D9-F3CE-4CF4-9E7C-37B2D5F9BF96}" type="datetimeFigureOut">
              <a:rPr lang="en-US" smtClean="0">
                <a:uFillTx/>
              </a:rPr>
              <a:t>2/3/2019</a:t>
            </a:fld>
            <a:endParaRPr lang="en-US">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3" sz="quarter" type="ftr"/>
          </p:nvPr>
        </p:nvSpPr>
        <p:spPr xmlns:c="http://schemas.openxmlformats.org/drawingml/2006/chart" xmlns:pic="http://schemas.openxmlformats.org/drawingml/2006/picture" xmlns:dgm="http://schemas.openxmlformats.org/drawingml/2006/diagram">
          <a:xfrm>
            <a:off x="4038600" y="6356350"/>
            <a:ext cx="4114800" cy="365125"/>
          </a:xfrm>
          <a:prstGeom prst="rect">
            <a:avLst/>
          </a:prstGeom>
        </p:spPr>
        <p:txBody xmlns:c="http://schemas.openxmlformats.org/drawingml/2006/chart" xmlns:pic="http://schemas.openxmlformats.org/drawingml/2006/picture" xmlns:dgm="http://schemas.openxmlformats.org/drawingml/2006/diagram">
          <a:bodyPr anchor="ctr" bIns="45720" lIns="91440" rIns="91440" rtlCol="0" tIns="45720" vert="horz"/>
          <a:lstStyle>
            <a:lvl1pPr algn="ctr">
              <a:defRPr sz="1200">
                <a:solidFill>
                  <a:schemeClr val="tx1">
                    <a:tint val="75000"/>
                  </a:schemeClr>
                </a:solidFill>
                <a:uFillTx/>
              </a:defRPr>
            </a:lvl1pPr>
          </a:lstStyle>
          <a:p>
            <a:endParaRPr lang="en-US">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4" sz="quarter" type="sldNum"/>
          </p:nvPr>
        </p:nvSpPr>
        <p:spPr xmlns:c="http://schemas.openxmlformats.org/drawingml/2006/chart" xmlns:pic="http://schemas.openxmlformats.org/drawingml/2006/picture" xmlns:dgm="http://schemas.openxmlformats.org/drawingml/2006/diagram">
          <a:xfrm>
            <a:off x="8610600" y="6356350"/>
            <a:ext cx="2743200" cy="365125"/>
          </a:xfrm>
          <a:prstGeom prst="rect">
            <a:avLst/>
          </a:prstGeom>
        </p:spPr>
        <p:txBody xmlns:c="http://schemas.openxmlformats.org/drawingml/2006/chart" xmlns:pic="http://schemas.openxmlformats.org/drawingml/2006/picture" xmlns:dgm="http://schemas.openxmlformats.org/drawingml/2006/diagram">
          <a:bodyPr anchor="ctr" bIns="45720" lIns="91440" rIns="91440" rtlCol="0" tIns="45720" vert="horz"/>
          <a:lstStyle>
            <a:lvl1pPr algn="r">
              <a:defRPr sz="1200">
                <a:solidFill>
                  <a:schemeClr val="tx1">
                    <a:tint val="75000"/>
                  </a:schemeClr>
                </a:solidFill>
                <a:uFillTx/>
              </a:defRPr>
            </a:lvl1pPr>
          </a:lstStyle>
          <a:p>
            <a:fld id="{9F792F2A-BBBF-4CB0-89C9-9DD7EB5AF946}" type="slidenum">
              <a:rPr lang="en-US" smtClean="0">
                <a:uFillTx/>
              </a:rPr>
              <a:t>‹#›</a:t>
            </a:fld>
            <a:endParaRPr lang="en-US">
              <a:uFillTx/>
            </a:endParaRPr>
          </a:p>
        </p:txBody>
      </p:sp>
    </p:spTree>
  </p:cSld>
  <p:clrMap xmlns:c="http://schemas.openxmlformats.org/drawingml/2006/chart" xmlns:pic="http://schemas.openxmlformats.org/drawingml/2006/picture" xmlns:dgm="http://schemas.openxmlformats.org/drawingml/2006/diagram" accent1="accent1" accent2="accent2" accent3="accent3" accent4="accent4" accent5="accent5" accent6="accent6" bg1="lt1" bg2="lt2" folHlink="folHlink" hlink="hlink" tx1="dk1" tx2="dk2"/>
  <p:sldLayoutIdLst>
    <p:sldLayoutId r:id="rId1" id="2147483661"/>
    <p:sldLayoutId r:id="rId2" id="2147483662"/>
    <p:sldLayoutId r:id="rId3" id="2147483663"/>
    <p:sldLayoutId r:id="rId4" id="2147483664"/>
    <p:sldLayoutId r:id="rId5" id="2147483665"/>
    <p:sldLayoutId r:id="rId6" id="2147483666"/>
    <p:sldLayoutId r:id="rId7" id="2147483667"/>
    <p:sldLayoutId r:id="rId8" id="2147483668"/>
    <p:sldLayoutId r:id="rId9" id="2147483669"/>
    <p:sldLayoutId r:id="rId10" id="2147483670"/>
    <p:sldLayoutId r:id="rId11" id="2147483671"/>
  </p:sldLayoutIdLst>
  <p:txStyles>
    <p:titleStyle xmlns:c="http://schemas.openxmlformats.org/drawingml/2006/chart" xmlns:pic="http://schemas.openxmlformats.org/drawingml/2006/picture" xmlns:dgm="http://schemas.openxmlformats.org/drawingml/2006/diagram">
      <a:lvl1pPr algn="l" defTabSz="914400" eaLnBrk="1" hangingPunct="1" latinLnBrk="0" rtl="0">
        <a:lnSpc>
          <a:spcPct val="90000"/>
        </a:lnSpc>
        <a:spcBef>
          <a:spcPct val="0"/>
        </a:spcBef>
        <a:buNone/>
        <a:defRPr kern="1200" sz="4400">
          <a:solidFill>
            <a:schemeClr val="tx1"/>
          </a:solidFill>
          <a:uFillTx/>
          <a:latin typeface="+mj-lt"/>
          <a:ea typeface="+mj-ea"/>
          <a:cs typeface="+mj-cs"/>
        </a:defRPr>
      </a:lvl1pPr>
    </p:titleStyle>
    <p:bodyStyle xmlns:c="http://schemas.openxmlformats.org/drawingml/2006/chart" xmlns:pic="http://schemas.openxmlformats.org/drawingml/2006/picture" xmlns:dgm="http://schemas.openxmlformats.org/drawingml/2006/diagram">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uFillTx/>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uFillTx/>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uFillTx/>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9pPr>
    </p:bodyStyle>
    <p:otherStyle xmlns:c="http://schemas.openxmlformats.org/drawingml/2006/chart" xmlns:pic="http://schemas.openxmlformats.org/drawingml/2006/picture" xmlns:dgm="http://schemas.openxmlformats.org/drawingml/2006/diagram">
      <a:defPPr>
        <a:defRPr lang="en-US">
          <a:uFillTx/>
        </a:defRPr>
      </a:defPPr>
      <a:lvl1pPr algn="l" defTabSz="914400" eaLnBrk="1" hangingPunct="1" latinLnBrk="0" marL="0" rtl="0">
        <a:defRPr kern="1200" sz="1800">
          <a:solidFill>
            <a:schemeClr val="tx1"/>
          </a:solidFill>
          <a:uFillTx/>
          <a:latin typeface="+mn-lt"/>
          <a:ea typeface="+mn-ea"/>
          <a:cs typeface="+mn-cs"/>
        </a:defRPr>
      </a:lvl1pPr>
      <a:lvl2pPr algn="l" defTabSz="914400" eaLnBrk="1" hangingPunct="1" latinLnBrk="0" marL="457200" rtl="0">
        <a:defRPr kern="1200" sz="1800">
          <a:solidFill>
            <a:schemeClr val="tx1"/>
          </a:solidFill>
          <a:uFillTx/>
          <a:latin typeface="+mn-lt"/>
          <a:ea typeface="+mn-ea"/>
          <a:cs typeface="+mn-cs"/>
        </a:defRPr>
      </a:lvl2pPr>
      <a:lvl3pPr algn="l" defTabSz="914400" eaLnBrk="1" hangingPunct="1" latinLnBrk="0" marL="914400" rtl="0">
        <a:defRPr kern="1200" sz="1800">
          <a:solidFill>
            <a:schemeClr val="tx1"/>
          </a:solidFill>
          <a:uFillTx/>
          <a:latin typeface="+mn-lt"/>
          <a:ea typeface="+mn-ea"/>
          <a:cs typeface="+mn-cs"/>
        </a:defRPr>
      </a:lvl3pPr>
      <a:lvl4pPr algn="l" defTabSz="914400" eaLnBrk="1" hangingPunct="1" latinLnBrk="0" marL="1371600" rtl="0">
        <a:defRPr kern="1200" sz="1800">
          <a:solidFill>
            <a:schemeClr val="tx1"/>
          </a:solidFill>
          <a:uFillTx/>
          <a:latin typeface="+mn-lt"/>
          <a:ea typeface="+mn-ea"/>
          <a:cs typeface="+mn-cs"/>
        </a:defRPr>
      </a:lvl4pPr>
      <a:lvl5pPr algn="l" defTabSz="914400" eaLnBrk="1" hangingPunct="1" latinLnBrk="0" marL="1828800" rtl="0">
        <a:defRPr kern="1200" sz="1800">
          <a:solidFill>
            <a:schemeClr val="tx1"/>
          </a:solidFill>
          <a:uFillTx/>
          <a:latin typeface="+mn-lt"/>
          <a:ea typeface="+mn-ea"/>
          <a:cs typeface="+mn-cs"/>
        </a:defRPr>
      </a:lvl5pPr>
      <a:lvl6pPr algn="l" defTabSz="914400" eaLnBrk="1" hangingPunct="1" latinLnBrk="0" marL="2286000" rtl="0">
        <a:defRPr kern="1200" sz="1800">
          <a:solidFill>
            <a:schemeClr val="tx1"/>
          </a:solidFill>
          <a:uFillTx/>
          <a:latin typeface="+mn-lt"/>
          <a:ea typeface="+mn-ea"/>
          <a:cs typeface="+mn-cs"/>
        </a:defRPr>
      </a:lvl6pPr>
      <a:lvl7pPr algn="l" defTabSz="914400" eaLnBrk="1" hangingPunct="1" latinLnBrk="0" marL="2743200" rtl="0">
        <a:defRPr kern="1200" sz="1800">
          <a:solidFill>
            <a:schemeClr val="tx1"/>
          </a:solidFill>
          <a:uFillTx/>
          <a:latin typeface="+mn-lt"/>
          <a:ea typeface="+mn-ea"/>
          <a:cs typeface="+mn-cs"/>
        </a:defRPr>
      </a:lvl7pPr>
      <a:lvl8pPr algn="l" defTabSz="914400" eaLnBrk="1" hangingPunct="1" latinLnBrk="0" marL="3200400" rtl="0">
        <a:defRPr kern="1200" sz="1800">
          <a:solidFill>
            <a:schemeClr val="tx1"/>
          </a:solidFill>
          <a:uFillTx/>
          <a:latin typeface="+mn-lt"/>
          <a:ea typeface="+mn-ea"/>
          <a:cs typeface="+mn-cs"/>
        </a:defRPr>
      </a:lvl8pPr>
      <a:lvl9pPr algn="l" defTabSz="914400" eaLnBrk="1" hangingPunct="1" latinLnBrk="0" marL="3657600" rtl="0">
        <a:defRPr kern="1200" sz="1800">
          <a:solidFill>
            <a:schemeClr val="tx1"/>
          </a:solidFill>
          <a:uFillTx/>
          <a:latin typeface="+mn-lt"/>
          <a:ea typeface="+mn-ea"/>
          <a:cs typeface="+mn-cs"/>
        </a:defRPr>
      </a:lvl9pPr>
    </p:otherStyle>
  </p:txStyles>
</p:sldMaster>
</file>

<file path=ppt/slides/_rels/slide1.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10.xml.rels><?xml version="1.0" standalone="yes" ?><Relationships xmlns="http://schemas.openxmlformats.org/package/2006/relationships"><Relationship Id="rId1" Target="../slideLayouts/slideLayout2.xml" Type="http://schemas.openxmlformats.org/officeDocument/2006/relationships/slideLayout"></Relationship><Relationship Id="rId2" Target="https://www.omg.org/spec/DDSI-RTPS/" TargetMode="External" Type="http://schemas.openxmlformats.org/officeDocument/2006/relationships/hyperlink"></Relationship><Relationship Id="rId3" Target="../media/image3.png" Type="http://schemas.openxmlformats.org/officeDocument/2006/relationships/image"></Relationship></Relationships>
</file>

<file path=ppt/slides/_rels/slide11.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4.png" Type="http://schemas.openxmlformats.org/officeDocument/2006/relationships/image"></Relationship></Relationships>
</file>

<file path=ppt/slides/_rels/slide12.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13.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14.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15.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5.jpeg" Type="http://schemas.openxmlformats.org/officeDocument/2006/relationships/image"></Relationship></Relationships>
</file>

<file path=ppt/slides/_rels/slide16.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4.xml" Type="http://schemas.openxmlformats.org/officeDocument/2006/relationships/notesSlide"></Relationship><Relationship Id="rId3" Target="../media/image6.png" Type="http://schemas.openxmlformats.org/officeDocument/2006/relationships/image"></Relationship><Relationship Id="rId4" Target="../media/image7.png" Type="http://schemas.openxmlformats.org/officeDocument/2006/relationships/image"></Relationship></Relationships>
</file>

<file path=ppt/slides/_rels/slide17.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18.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19.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5.xml" Type="http://schemas.openxmlformats.org/officeDocument/2006/relationships/notesSlide"></Relationship><Relationship Id="rId3" Target="../media/image8.png" Type="http://schemas.openxmlformats.org/officeDocument/2006/relationships/image"></Relationship><Relationship Id="rId4" Target="../media/image9.png" Type="http://schemas.openxmlformats.org/officeDocument/2006/relationships/image"></Relationship><Relationship Id="rId5" Target="../media/image10.png" Type="http://schemas.openxmlformats.org/officeDocument/2006/relationships/image"></Relationship></Relationships>
</file>

<file path=ppt/slides/_rels/slide2.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1.png" Type="http://schemas.openxmlformats.org/officeDocument/2006/relationships/image"></Relationship><Relationship Id="rId3" Target="../media/image2.jpg" Type="http://schemas.openxmlformats.org/officeDocument/2006/relationships/image"></Relationship></Relationships>
</file>

<file path=ppt/slides/_rels/slide20.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11.png" Type="http://schemas.openxmlformats.org/officeDocument/2006/relationships/image"></Relationship></Relationships>
</file>

<file path=ppt/slides/_rels/slide21.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6.xml" Type="http://schemas.openxmlformats.org/officeDocument/2006/relationships/notesSlide"></Relationship></Relationships>
</file>

<file path=ppt/slides/_rels/slide22.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23.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7.xml" Type="http://schemas.openxmlformats.org/officeDocument/2006/relationships/notesSlide"></Relationship></Relationships>
</file>

<file path=ppt/slides/_rels/slide24.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25.xml.rels><?xml version="1.0" standalone="yes" ?><Relationships xmlns="http://schemas.openxmlformats.org/package/2006/relationships"><Relationship Id="rId1" Target="../slideLayouts/slideLayout7.xml" Type="http://schemas.openxmlformats.org/officeDocument/2006/relationships/slideLayout"></Relationship><Relationship Id="rId2" Target="../notesSlides/notesSlide8.xml" Type="http://schemas.openxmlformats.org/officeDocument/2006/relationships/notesSlide"></Relationship><Relationship Id="rId3" Target="../media/image14.png" Type="http://schemas.openxmlformats.org/officeDocument/2006/relationships/image"></Relationship></Relationships>
</file>

<file path=ppt/slides/_rels/slide26.xml.rels><?xml version="1.0" standalone="yes" ?><Relationships xmlns="http://schemas.openxmlformats.org/package/2006/relationships"><Relationship Id="rId1" Target="../slideLayouts/slideLayout7.xml" Type="http://schemas.openxmlformats.org/officeDocument/2006/relationships/slideLayout"></Relationship><Relationship Id="rId2" Target="../notesSlides/notesSlide9.xml" Type="http://schemas.openxmlformats.org/officeDocument/2006/relationships/notesSlide"></Relationship><Relationship Id="rId3" Target="../media/image14.png" Type="http://schemas.openxmlformats.org/officeDocument/2006/relationships/image"></Relationship></Relationships>
</file>

<file path=ppt/slides/_rels/slide27.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28.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10.xml" Type="http://schemas.openxmlformats.org/officeDocument/2006/relationships/notesSlide"></Relationship></Relationships>
</file>

<file path=ppt/slides/_rels/slide29.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11.xml" Type="http://schemas.openxmlformats.org/officeDocument/2006/relationships/notesSlide"></Relationship></Relationships>
</file>

<file path=ppt/slides/_rels/slide3.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1.png" Type="http://schemas.openxmlformats.org/officeDocument/2006/relationships/image"></Relationship><Relationship Id="rId3" Target="../media/image2.jpg" Type="http://schemas.openxmlformats.org/officeDocument/2006/relationships/image"></Relationship></Relationships>
</file>

<file path=ppt/slides/_rels/slide30.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12.xml" Type="http://schemas.openxmlformats.org/officeDocument/2006/relationships/notesSlide"></Relationship><Relationship Id="rId3" Target="../media/image15.png" Type="http://schemas.openxmlformats.org/officeDocument/2006/relationships/image"></Relationship><Relationship Id="rId4" Target="../media/image16.png" Type="http://schemas.openxmlformats.org/officeDocument/2006/relationships/image"></Relationship><Relationship Id="rId5" Target="../media/image17.png" Type="http://schemas.openxmlformats.org/officeDocument/2006/relationships/image"></Relationship><Relationship Id="rId6" Target="../media/image18.png" Type="http://schemas.openxmlformats.org/officeDocument/2006/relationships/image"></Relationship></Relationships>
</file>

<file path=ppt/slides/_rels/slide31.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13.xml" Type="http://schemas.openxmlformats.org/officeDocument/2006/relationships/notesSlide"></Relationship><Relationship Id="rId3" Target="../media/image18.png" Type="http://schemas.openxmlformats.org/officeDocument/2006/relationships/image"></Relationship><Relationship Id="rId4" Target="../media/image17.png" Type="http://schemas.openxmlformats.org/officeDocument/2006/relationships/image"></Relationship><Relationship Id="rId5" Target="../media/image15.png" Type="http://schemas.openxmlformats.org/officeDocument/2006/relationships/image"></Relationship><Relationship Id="rId6" Target="../media/image16.png" Type="http://schemas.openxmlformats.org/officeDocument/2006/relationships/image"></Relationship></Relationships>
</file>

<file path=ppt/slides/_rels/slide32.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14.xml" Type="http://schemas.openxmlformats.org/officeDocument/2006/relationships/notesSlide"></Relationship><Relationship Id="rId3" Target="../media/image16.png" Type="http://schemas.openxmlformats.org/officeDocument/2006/relationships/image"></Relationship><Relationship Id="rId4" Target="../media/image15.png" Type="http://schemas.openxmlformats.org/officeDocument/2006/relationships/image"></Relationship><Relationship Id="rId5" Target="../media/image17.png" Type="http://schemas.openxmlformats.org/officeDocument/2006/relationships/image"></Relationship><Relationship Id="rId6" Target="../media/image18.png" Type="http://schemas.openxmlformats.org/officeDocument/2006/relationships/image"></Relationship></Relationships>
</file>

<file path=ppt/slides/_rels/slide33.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15.xml" Type="http://schemas.openxmlformats.org/officeDocument/2006/relationships/notesSlide"></Relationship><Relationship Id="rId3" Target="../media/image19.png" Type="http://schemas.openxmlformats.org/officeDocument/2006/relationships/image"></Relationship><Relationship Id="rId4" Target="../media/image20.png" Type="http://schemas.openxmlformats.org/officeDocument/2006/relationships/image"></Relationship></Relationships>
</file>

<file path=ppt/slides/_rels/slide34.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16.xml" Type="http://schemas.openxmlformats.org/officeDocument/2006/relationships/notesSlide"></Relationship><Relationship Id="rId3" Target="../media/image19.png" Type="http://schemas.openxmlformats.org/officeDocument/2006/relationships/image"></Relationship><Relationship Id="rId4" Target="../media/image20.png" Type="http://schemas.openxmlformats.org/officeDocument/2006/relationships/image"></Relationship></Relationships>
</file>

<file path=ppt/slides/_rels/slide35.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17.xml" Type="http://schemas.openxmlformats.org/officeDocument/2006/relationships/notesSlide"></Relationship></Relationships>
</file>

<file path=ppt/slides/_rels/slide36.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18.xml" Type="http://schemas.openxmlformats.org/officeDocument/2006/relationships/notesSlide"></Relationship><Relationship Id="rId3" Target="../media/image21.png" Type="http://schemas.openxmlformats.org/officeDocument/2006/relationships/image"></Relationship><Relationship Id="rId4" Target="../media/image22.png" Type="http://schemas.openxmlformats.org/officeDocument/2006/relationships/image"></Relationship><Relationship Id="rId5" Target="../media/image23.png" Type="http://schemas.openxmlformats.org/officeDocument/2006/relationships/image"></Relationship><Relationship Id="rId6" Target="../media/image24.png" Type="http://schemas.openxmlformats.org/officeDocument/2006/relationships/image"></Relationship></Relationships>
</file>

<file path=ppt/slides/_rels/slide37.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19.xml" Type="http://schemas.openxmlformats.org/officeDocument/2006/relationships/notesSlide"></Relationship><Relationship Id="rId3" Target="../media/image24.png" Type="http://schemas.openxmlformats.org/officeDocument/2006/relationships/image"></Relationship><Relationship Id="rId4" Target="../media/image23.png" Type="http://schemas.openxmlformats.org/officeDocument/2006/relationships/image"></Relationship><Relationship Id="rId5" Target="../media/image21.png" Type="http://schemas.openxmlformats.org/officeDocument/2006/relationships/image"></Relationship><Relationship Id="rId6" Target="../media/image22.png" Type="http://schemas.openxmlformats.org/officeDocument/2006/relationships/image"></Relationship></Relationships>
</file>

<file path=ppt/slides/_rels/slide38.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20.xml" Type="http://schemas.openxmlformats.org/officeDocument/2006/relationships/notesSlide"></Relationship><Relationship Id="rId3" Target="../media/image22.png" Type="http://schemas.openxmlformats.org/officeDocument/2006/relationships/image"></Relationship><Relationship Id="rId4" Target="../media/image21.png" Type="http://schemas.openxmlformats.org/officeDocument/2006/relationships/image"></Relationship><Relationship Id="rId5" Target="../media/image23.png" Type="http://schemas.openxmlformats.org/officeDocument/2006/relationships/image"></Relationship><Relationship Id="rId6" Target="../media/image24.png" Type="http://schemas.openxmlformats.org/officeDocument/2006/relationships/image"></Relationship></Relationships>
</file>

<file path=ppt/slides/_rels/slide39.xml.rels><?xml version="1.0" standalone="yes" ?><Relationships xmlns="http://schemas.openxmlformats.org/package/2006/relationships"><Relationship Id="rId1" Target="../slideLayouts/slideLayout3.xml" Type="http://schemas.openxmlformats.org/officeDocument/2006/relationships/slideLayout"></Relationship></Relationships>
</file>

<file path=ppt/slides/_rels/slide4.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40.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41.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42.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21.xml" Type="http://schemas.openxmlformats.org/officeDocument/2006/relationships/notesSlide"></Relationship><Relationship Id="rId3" Target="../media/image25.png" Type="http://schemas.openxmlformats.org/officeDocument/2006/relationships/image"></Relationship><Relationship Id="rId4" Target="../media/image26.png" Type="http://schemas.openxmlformats.org/officeDocument/2006/relationships/image"></Relationship><Relationship Id="rId5" Target="../media/image27.png" Type="http://schemas.openxmlformats.org/officeDocument/2006/relationships/image"></Relationship></Relationships>
</file>

<file path=ppt/slides/_rels/slide43.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22.xml" Type="http://schemas.openxmlformats.org/officeDocument/2006/relationships/notesSlide"></Relationship><Relationship Id="rId3" Target="../media/image28.png" Type="http://schemas.openxmlformats.org/officeDocument/2006/relationships/image"></Relationship><Relationship Id="rId4" Target="../media/image29.png" Type="http://schemas.openxmlformats.org/officeDocument/2006/relationships/image"></Relationship></Relationships>
</file>

<file path=ppt/slides/_rels/slide44.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5.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6.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1.xml" Type="http://schemas.openxmlformats.org/officeDocument/2006/relationships/notesSlide"></Relationship></Relationships>
</file>

<file path=ppt/slides/_rels/slide7.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2.xml" Type="http://schemas.openxmlformats.org/officeDocument/2006/relationships/notesSlide"></Relationship></Relationships>
</file>

<file path=ppt/slides/_rels/slide8.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3.xml" Type="http://schemas.openxmlformats.org/officeDocument/2006/relationships/notesSlide"></Relationship></Relationships>
</file>

<file path=ppt/slides/_rels/slide9.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slide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a:xfrm>
            <a:off x="1335524" y="804334"/>
            <a:ext cx="9144000" cy="4290185"/>
          </a:xfrm>
        </p:spPr>
        <p:txBody xmlns:c="http://schemas.openxmlformats.org/drawingml/2006/chart" xmlns:pic="http://schemas.openxmlformats.org/drawingml/2006/picture" xmlns:dgm="http://schemas.openxmlformats.org/drawingml/2006/diagram">
          <a:bodyPr>
            <a:normAutofit fontScale="90000"/>
          </a:bodyPr>
          <a:lstStyle/>
          <a:p>
            <a:r>
              <a:rPr dirty="0" lang="en-US">
                <a:uFillTx/>
              </a:rPr>
              <a:t>Understanding the Requirements and Capabilities of Publish/Subscribe Middleware for Industrial IoT Applications</a:t>
            </a:r>
          </a:p>
        </p:txBody>
      </p:sp>
      <p:sp>
        <p:nvSpPr>
          <p:cNvPr xmlns:c="http://schemas.openxmlformats.org/drawingml/2006/chart" xmlns:pic="http://schemas.openxmlformats.org/drawingml/2006/picture" xmlns:dgm="http://schemas.openxmlformats.org/drawingml/2006/diagram" id="4" name="Rectangle 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565411" y="4885804"/>
            <a:ext cx="9894405" cy="923330"/>
          </a:xfrm>
          <a:prstGeom prst="rect">
            <a:avLst/>
          </a:prstGeom>
        </p:spPr>
        <p:txBody xmlns:c="http://schemas.openxmlformats.org/drawingml/2006/chart" xmlns:pic="http://schemas.openxmlformats.org/drawingml/2006/picture" xmlns:dgm="http://schemas.openxmlformats.org/drawingml/2006/diagram">
          <a:bodyPr wrap="square">
            <a:spAutoFit/>
          </a:bodyPr>
          <a:lstStyle/>
          <a:p>
            <a:r>
              <a:rPr dirty="0" lang="en-US">
                <a:uFillTx/>
                <a:latin charset="0" panose="020B0604020202020204" pitchFamily="34" typeface="Arial"/>
              </a:rPr>
              <a:t>Scott Eisele   Shweta </a:t>
            </a:r>
            <a:r>
              <a:rPr dirty="0" err="1" lang="en-US">
                <a:uFillTx/>
                <a:latin charset="0" panose="020B0604020202020204" pitchFamily="34" typeface="Arial"/>
              </a:rPr>
              <a:t>Khare</a:t>
            </a:r>
            <a:r>
              <a:rPr dirty="0" lang="en-US">
                <a:uFillTx/>
                <a:latin charset="0" panose="020B0604020202020204" pitchFamily="34" typeface="Arial"/>
              </a:rPr>
              <a:t>     Aniruddha Gokhale    Doug Schmidt     Abhishek Dubey</a:t>
            </a:r>
          </a:p>
          <a:p>
            <a:br>
              <a:rPr dirty="0" lang="en-US">
                <a:uFillTx/>
              </a:rPr>
            </a:br>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838200" y="1825625"/>
            <a:ext cx="6375400" cy="4351338"/>
          </a:xfrm>
        </p:spPr>
        <p:txBody xmlns:c="http://schemas.openxmlformats.org/drawingml/2006/chart" xmlns:pic="http://schemas.openxmlformats.org/drawingml/2006/picture" xmlns:dgm="http://schemas.openxmlformats.org/drawingml/2006/diagram">
          <a:bodyPr>
            <a:normAutofit fontScale="77500" lnSpcReduction="20000"/>
          </a:bodyPr>
          <a:lstStyle/>
          <a:p>
            <a:r>
              <a:rPr dirty="0" lang="en-US">
                <a:uFillTx/>
                <a:hlinkClick r:id="rId2"/>
              </a:rPr>
              <a:t>https://www.omg.org/spec/DDSI-RTPS/</a:t>
            </a:r>
            <a:endParaRPr dirty="0" lang="en-US">
              <a:uFillTx/>
            </a:endParaRPr>
          </a:p>
          <a:p>
            <a:r>
              <a:rPr dirty="0" lang="en-US">
                <a:uFillTx/>
              </a:rPr>
              <a:t>Designed to be able to run over multicast and connectionless best-effort transports such as UDP/IP </a:t>
            </a:r>
          </a:p>
          <a:p>
            <a:r>
              <a:rPr dirty="0" lang="en-US">
                <a:uFillTx/>
              </a:rPr>
              <a:t>Plug-and-play connectivity so that new applications and services are automatically discovered, and applications can join and leave the network at any time without the need for reconfiguration. </a:t>
            </a:r>
          </a:p>
          <a:p>
            <a:pPr lvl="1"/>
            <a:r>
              <a:rPr dirty="0" lang="en-US">
                <a:uFillTx/>
              </a:rPr>
              <a:t>That is the publisher and subscribers discover each other dynamically.</a:t>
            </a:r>
          </a:p>
          <a:p>
            <a:r>
              <a:rPr dirty="0" lang="en-US">
                <a:uFillTx/>
              </a:rPr>
              <a:t>Discovery can be controlled using</a:t>
            </a:r>
          </a:p>
          <a:p>
            <a:pPr lvl="1"/>
            <a:r>
              <a:rPr dirty="0" lang="en-US">
                <a:uFillTx/>
              </a:rPr>
              <a:t>Domains – completely separate DDS Network Domains</a:t>
            </a:r>
          </a:p>
          <a:p>
            <a:pPr lvl="1"/>
            <a:r>
              <a:rPr dirty="0" lang="en-US">
                <a:uFillTx/>
              </a:rPr>
              <a:t>Partitions – A domain can have several partitions. The messages do not cross partition boundary.</a:t>
            </a:r>
          </a:p>
        </p:txBody>
      </p:sp>
      <p:pic>
        <p:nvPicPr>
          <p:cNvPr xmlns:c="http://schemas.openxmlformats.org/drawingml/2006/chart" xmlns:pic="http://schemas.openxmlformats.org/drawingml/2006/picture" xmlns:dgm="http://schemas.openxmlformats.org/drawingml/2006/diagram" descr="http://download.prismtech.com/docs/Vortex/html/ospl/DDSTutorial/_images/Domains-partitions-01.png" id="1026"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3" cstate="print"/>
          <a:srcRect/>
          <a:stretch>
            <a:fillRect/>
          </a:stretch>
        </p:blipFill>
        <p:spPr xmlns:c="http://schemas.openxmlformats.org/drawingml/2006/chart" xmlns:pic="http://schemas.openxmlformats.org/drawingml/2006/picture" xmlns:dgm="http://schemas.openxmlformats.org/drawingml/2006/diagram" bwMode="auto">
          <a:xfrm>
            <a:off x="7213600" y="1690688"/>
            <a:ext cx="4909274" cy="3258458"/>
          </a:xfrm>
          <a:prstGeom prst="rect">
            <a:avLst/>
          </a:prstGeom>
          <a:noFill/>
        </p:spPr>
      </p:pic>
      <p:sp>
        <p:nvSpPr>
          <p:cNvPr xmlns:c="http://schemas.openxmlformats.org/drawingml/2006/chart" xmlns:pic="http://schemas.openxmlformats.org/drawingml/2006/picture" xmlns:dgm="http://schemas.openxmlformats.org/drawingml/2006/diagram" id="4" name="TextBox 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641080" y="5166360"/>
            <a:ext cx="1357231"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dirty="0" lang="en-US">
                <a:uFillTx/>
              </a:rPr>
              <a:t>(source: RTI)</a:t>
            </a:r>
          </a:p>
        </p:txBody>
      </p:sp>
      <p:sp>
        <p:nvSpPr>
          <p:cNvPr xmlns:c="http://schemas.openxmlformats.org/drawingml/2006/chart" xmlns:pic="http://schemas.openxmlformats.org/drawingml/2006/picture" xmlns:dgm="http://schemas.openxmlformats.org/drawingml/2006/diagram" id="9"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838200" y="365125"/>
            <a:ext cx="10515600" cy="1325563"/>
          </a:xfrm>
        </p:spPr>
        <p:txBody xmlns:c="http://schemas.openxmlformats.org/drawingml/2006/chart" xmlns:pic="http://schemas.openxmlformats.org/drawingml/2006/picture" xmlns:dgm="http://schemas.openxmlformats.org/drawingml/2006/diagram">
          <a:bodyPr/>
          <a:lstStyle/>
          <a:p>
            <a:r>
              <a:rPr dirty="0" lang="en-US">
                <a:uFillTx/>
              </a:rPr>
              <a:t>RTPS Protocol – Real-Time Publish Subscribe</a:t>
            </a:r>
          </a:p>
        </p:txBody>
      </p:sp>
    </p:spTree>
  </p:cSld>
  <p:clrMapOvr xmlns:c="http://schemas.openxmlformats.org/drawingml/2006/chart" xmlns:pic="http://schemas.openxmlformats.org/drawingml/2006/picture" xmlns:dgm="http://schemas.openxmlformats.org/drawingml/2006/diagram">
    <a:masterClrMapping/>
  </p:clrMapOvr>
</p:sld>
</file>

<file path=ppt/slides/slide1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noFill/>
        <a:effectLst/>
      </p:bgPr>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0" y="-14026"/>
            <a:ext cx="10515600" cy="1325563"/>
          </a:xfrm>
        </p:spPr>
        <p:txBody xmlns:c="http://schemas.openxmlformats.org/drawingml/2006/chart" xmlns:pic="http://schemas.openxmlformats.org/drawingml/2006/picture" xmlns:dgm="http://schemas.openxmlformats.org/drawingml/2006/diagram">
          <a:bodyPr/>
          <a:lstStyle/>
          <a:p>
            <a:r>
              <a:rPr dirty="0" lang="en-US">
                <a:uFillTx/>
              </a:rPr>
              <a:t>RTPS Minimum Overhead</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421640" y="1428052"/>
            <a:ext cx="5218764" cy="4748911"/>
          </a:xfrm>
        </p:spPr>
        <p:txBody xmlns:c="http://schemas.openxmlformats.org/drawingml/2006/chart" xmlns:pic="http://schemas.openxmlformats.org/drawingml/2006/picture" xmlns:dgm="http://schemas.openxmlformats.org/drawingml/2006/diagram">
          <a:bodyPr>
            <a:normAutofit/>
          </a:bodyPr>
          <a:lstStyle/>
          <a:p>
            <a:r>
              <a:rPr dirty="0" lang="en-US">
                <a:uFillTx/>
              </a:rPr>
              <a:t>DDS-RTPS protocol the "minimal" overhead to send application data on the wire is 48 bytes</a:t>
            </a:r>
          </a:p>
          <a:p>
            <a:r>
              <a:rPr dirty="0" lang="en-US">
                <a:uFillTx/>
              </a:rPr>
              <a:t>Time stamp adds another 12 bytes</a:t>
            </a:r>
          </a:p>
          <a:p>
            <a:r>
              <a:rPr dirty="0" lang="en-US">
                <a:uFillTx/>
              </a:rPr>
              <a:t>If the topic has keys then key value adds another 16 bytes overhead</a:t>
            </a:r>
          </a:p>
        </p:txBody>
      </p:sp>
      <p:pic>
        <p:nvPicPr>
          <p:cNvPr xmlns:c="http://schemas.openxmlformats.org/drawingml/2006/chart" xmlns:pic="http://schemas.openxmlformats.org/drawingml/2006/picture" xmlns:dgm="http://schemas.openxmlformats.org/drawingml/2006/diagram" id="7" name="Picture 6"/>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6096000" y="935926"/>
            <a:ext cx="5048250" cy="4638675"/>
          </a:xfrm>
          <a:prstGeom prst="rect">
            <a:avLst/>
          </a:prstGeom>
        </p:spPr>
      </p:pic>
      <p:sp>
        <p:nvSpPr>
          <p:cNvPr xmlns:c="http://schemas.openxmlformats.org/drawingml/2006/chart" xmlns:pic="http://schemas.openxmlformats.org/drawingml/2006/picture" xmlns:dgm="http://schemas.openxmlformats.org/drawingml/2006/diagram" id="8" name="TextBox 7"/>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763256" y="5807631"/>
            <a:ext cx="1232197"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dirty="0" lang="en-US">
                <a:uFillTx/>
              </a:rPr>
              <a:t>Source: RTI</a:t>
            </a:r>
          </a:p>
        </p:txBody>
      </p:sp>
    </p:spTree>
  </p:cSld>
  <p:clrMapOvr xmlns:c="http://schemas.openxmlformats.org/drawingml/2006/chart" xmlns:pic="http://schemas.openxmlformats.org/drawingml/2006/picture" xmlns:dgm="http://schemas.openxmlformats.org/drawingml/2006/diagram">
    <a:masterClrMapping/>
  </p:clrMapOvr>
</p:sld>
</file>

<file path=ppt/slides/slide1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Evaluation Questions</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Evaluate the latency and throughput for packets sent using RTI DDS on arm architecture for various payload sides</a:t>
            </a:r>
          </a:p>
          <a:p>
            <a:pPr lvl="1"/>
            <a:r>
              <a:rPr dirty="0" lang="en-US">
                <a:uFillTx/>
              </a:rPr>
              <a:t>Arm architecture has been chosen as it is a common embedded system target.</a:t>
            </a:r>
          </a:p>
          <a:p>
            <a:pPr indent="0" lvl="1" marL="457200">
              <a:buNone/>
            </a:pPr>
            <a:endParaRPr dirty="0" lang="en-US">
              <a:uFillTx/>
            </a:endParaRPr>
          </a:p>
          <a:p>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Title 3"/>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Evaluation Environment</a:t>
            </a:r>
          </a:p>
        </p:txBody>
      </p:sp>
      <p:sp>
        <p:nvSpPr>
          <p:cNvPr xmlns:c="http://schemas.openxmlformats.org/drawingml/2006/chart" xmlns:pic="http://schemas.openxmlformats.org/drawingml/2006/picture" xmlns:dgm="http://schemas.openxmlformats.org/drawingml/2006/diagram" id="5" name="Subtitle 4"/>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Systems and software used</a:t>
            </a:r>
          </a:p>
        </p:txBody>
      </p:sp>
      <p:graphicFrame>
        <p:nvGraphicFramePr>
          <p:cNvPr xmlns:c="http://schemas.openxmlformats.org/drawingml/2006/chart" xmlns:pic="http://schemas.openxmlformats.org/drawingml/2006/picture" xmlns:dgm="http://schemas.openxmlformats.org/drawingml/2006/diagram" id="5" name="Table 4"/>
          <p:cNvGraphicFramePr xmlns:c="http://schemas.openxmlformats.org/drawingml/2006/chart" xmlns:pic="http://schemas.openxmlformats.org/drawingml/2006/picture" xmlns:dgm="http://schemas.openxmlformats.org/drawingml/2006/diagram">
            <a:graphicFrameLocks noGrp="1"/>
          </p:cNvGraphicFramePr>
          <p:nvPr/>
        </p:nvGraphicFramePr>
        <p:xfrm xmlns:c="http://schemas.openxmlformats.org/drawingml/2006/chart" xmlns:pic="http://schemas.openxmlformats.org/drawingml/2006/picture" xmlns:dgm="http://schemas.openxmlformats.org/drawingml/2006/diagram">
          <a:off x="2708413" y="1988448"/>
          <a:ext cx="6312176" cy="2237427"/>
        </p:xfrm>
        <a:graphic xmlns:c="http://schemas.openxmlformats.org/drawingml/2006/chart" xmlns:pic="http://schemas.openxmlformats.org/drawingml/2006/picture" xmlns:dgm="http://schemas.openxmlformats.org/drawingml/2006/diagram">
          <a:graphicData uri="http://schemas.openxmlformats.org/drawingml/2006/table">
            <a:tbl>
              <a:tblPr firstRow="1">
                <a:tableStyleId>{073A0DAA-6AF3-43AB-8588-CEC1D06C72B9}</a:tableStyleId>
              </a:tblPr>
              <a:tblGrid>
                <a:gridCol w="2466047"/>
                <a:gridCol w="3846129"/>
              </a:tblGrid>
              <a:tr h="180975">
                <a:tc>
                  <a:txBody>
                    <a:bodyPr/>
                    <a:lstStyle/>
                    <a:p>
                      <a:pPr algn="l" fontAlgn="b"/>
                      <a:r>
                        <a:rPr lang="en-US" strike="noStrike" sz="1600" u="none">
                          <a:effectLst/>
                          <a:uFillTx/>
                        </a:rPr>
                        <a:t>Version of DDS</a:t>
                      </a:r>
                      <a:endParaRPr b="1" i="0" lang="en-US" strike="noStrike" sz="1600" u="none">
                        <a:solidFill>
                          <a:srgbClr val="FFFFFF"/>
                        </a:solidFill>
                        <a:effectLst/>
                        <a:uFillTx/>
                        <a:latin charset="0" panose="020F0502020204030204" pitchFamily="34" typeface="Calibri"/>
                      </a:endParaRPr>
                    </a:p>
                  </a:txBody>
                  <a:tcPr anchor="b" marB="0" marL="4763" marR="4763" marT="4763"/>
                </a:tc>
                <a:tc>
                  <a:txBody>
                    <a:bodyPr/>
                    <a:lstStyle/>
                    <a:p>
                      <a:pPr algn="l" fontAlgn="b"/>
                      <a:r>
                        <a:rPr lang="en-US" strike="noStrike" sz="1600" u="none">
                          <a:effectLst/>
                          <a:uFillTx/>
                        </a:rPr>
                        <a:t>Connext DDS Professional (RTI)</a:t>
                      </a:r>
                      <a:endParaRPr b="1" i="0" lang="en-US" strike="noStrike" sz="1600" u="none">
                        <a:solidFill>
                          <a:srgbClr val="FFFFFF"/>
                        </a:solidFill>
                        <a:effectLst/>
                        <a:uFillTx/>
                        <a:latin charset="0" panose="020F0502020204030204" pitchFamily="34" typeface="Calibri"/>
                      </a:endParaRPr>
                    </a:p>
                  </a:txBody>
                  <a:tcPr anchor="b" marB="0" marL="4763" marR="4763" marT="4763"/>
                </a:tc>
              </a:tr>
              <a:tr h="180975">
                <a:tc>
                  <a:txBody>
                    <a:bodyPr/>
                    <a:lstStyle/>
                    <a:p>
                      <a:pPr algn="l" fontAlgn="b"/>
                      <a:r>
                        <a:rPr lang="en-US" strike="noStrike" sz="1600" u="none">
                          <a:effectLst/>
                          <a:uFillTx/>
                        </a:rPr>
                        <a:t>Version of qperf</a:t>
                      </a:r>
                      <a:endParaRPr b="0" i="0" lang="en-US" strike="noStrike" sz="1600" u="none">
                        <a:solidFill>
                          <a:srgbClr val="000000"/>
                        </a:solidFill>
                        <a:effectLst/>
                        <a:uFillTx/>
                        <a:latin charset="0" panose="020F0502020204030204" pitchFamily="34" typeface="Calibri"/>
                      </a:endParaRPr>
                    </a:p>
                  </a:txBody>
                  <a:tcPr anchor="b" marB="0" marL="4763" marR="4763" marT="4763"/>
                </a:tc>
                <a:tc>
                  <a:txBody>
                    <a:bodyPr/>
                    <a:lstStyle/>
                    <a:p>
                      <a:pPr algn="l" fontAlgn="b"/>
                      <a:r>
                        <a:rPr lang="en-US" strike="noStrike" sz="1600" u="none">
                          <a:effectLst/>
                          <a:uFillTx/>
                        </a:rPr>
                        <a:t>0.4.10</a:t>
                      </a:r>
                      <a:endParaRPr b="0" i="0" lang="en-US" strike="noStrike" sz="1600" u="none">
                        <a:solidFill>
                          <a:srgbClr val="000000"/>
                        </a:solidFill>
                        <a:effectLst/>
                        <a:uFillTx/>
                        <a:latin charset="0" panose="020F0502020204030204" pitchFamily="34" typeface="Calibri"/>
                      </a:endParaRPr>
                    </a:p>
                  </a:txBody>
                  <a:tcPr anchor="b" marB="0" marL="4763" marR="4763" marT="4763"/>
                </a:tc>
              </a:tr>
              <a:tr h="180975">
                <a:tc>
                  <a:txBody>
                    <a:bodyPr/>
                    <a:lstStyle/>
                    <a:p>
                      <a:pPr algn="l" fontAlgn="b"/>
                      <a:r>
                        <a:rPr lang="en-US" strike="noStrike" sz="1600" u="none">
                          <a:effectLst/>
                          <a:uFillTx/>
                        </a:rPr>
                        <a:t>Version of ZeroMQ</a:t>
                      </a:r>
                      <a:endParaRPr b="0" i="0" lang="en-US" strike="noStrike" sz="1600" u="none">
                        <a:solidFill>
                          <a:srgbClr val="000000"/>
                        </a:solidFill>
                        <a:effectLst/>
                        <a:uFillTx/>
                        <a:latin charset="0" panose="020F0502020204030204" pitchFamily="34" typeface="Calibri"/>
                      </a:endParaRPr>
                    </a:p>
                  </a:txBody>
                  <a:tcPr anchor="b" marB="0" marL="4763" marR="4763" marT="4763"/>
                </a:tc>
                <a:tc>
                  <a:txBody>
                    <a:bodyPr/>
                    <a:lstStyle/>
                    <a:p>
                      <a:pPr algn="l" fontAlgn="b"/>
                      <a:r>
                        <a:rPr lang="en-US" strike="noStrike" sz="1600" u="none">
                          <a:effectLst/>
                          <a:uFillTx/>
                        </a:rPr>
                        <a:t>17.1.2</a:t>
                      </a:r>
                      <a:endParaRPr b="0" i="0" lang="en-US" strike="noStrike" sz="1600" u="none">
                        <a:solidFill>
                          <a:srgbClr val="000000"/>
                        </a:solidFill>
                        <a:effectLst/>
                        <a:uFillTx/>
                        <a:latin charset="0" panose="020F0502020204030204" pitchFamily="34" typeface="Calibri"/>
                      </a:endParaRPr>
                    </a:p>
                  </a:txBody>
                  <a:tcPr anchor="b" marB="0" marL="4763" marR="4763" marT="4763"/>
                </a:tc>
              </a:tr>
              <a:tr h="180975">
                <a:tc>
                  <a:txBody>
                    <a:bodyPr/>
                    <a:lstStyle/>
                    <a:p>
                      <a:pPr algn="l" fontAlgn="b"/>
                      <a:r>
                        <a:rPr lang="en-US" strike="noStrike" sz="1600" u="none">
                          <a:effectLst/>
                          <a:uFillTx/>
                        </a:rPr>
                        <a:t>Scale of system</a:t>
                      </a:r>
                      <a:endParaRPr b="0" i="0" lang="en-US" strike="noStrike" sz="1600" u="none">
                        <a:solidFill>
                          <a:srgbClr val="000000"/>
                        </a:solidFill>
                        <a:effectLst/>
                        <a:uFillTx/>
                        <a:latin charset="0" panose="020F0502020204030204" pitchFamily="34" typeface="Calibri"/>
                      </a:endParaRPr>
                    </a:p>
                  </a:txBody>
                  <a:tcPr anchor="b" marB="0" marL="4763" marR="4763" marT="4763"/>
                </a:tc>
                <a:tc>
                  <a:txBody>
                    <a:bodyPr/>
                    <a:lstStyle/>
                    <a:p>
                      <a:pPr algn="l" fontAlgn="b"/>
                      <a:r>
                        <a:rPr lang="en-US" strike="noStrike" sz="1600" u="none">
                          <a:effectLst/>
                          <a:uFillTx/>
                        </a:rPr>
                        <a:t>28 devices</a:t>
                      </a:r>
                      <a:endParaRPr b="0" i="0" lang="en-US" strike="noStrike" sz="1600" u="none">
                        <a:solidFill>
                          <a:srgbClr val="000000"/>
                        </a:solidFill>
                        <a:effectLst/>
                        <a:uFillTx/>
                        <a:latin charset="0" panose="020F0502020204030204" pitchFamily="34" typeface="Calibri"/>
                      </a:endParaRPr>
                    </a:p>
                  </a:txBody>
                  <a:tcPr anchor="b" marB="0" marL="4763" marR="4763" marT="4763"/>
                </a:tc>
              </a:tr>
              <a:tr h="180975">
                <a:tc>
                  <a:txBody>
                    <a:bodyPr/>
                    <a:lstStyle/>
                    <a:p>
                      <a:pPr algn="l" fontAlgn="b"/>
                      <a:r>
                        <a:rPr lang="en-US" strike="noStrike" sz="1600" u="none">
                          <a:effectLst/>
                          <a:uFillTx/>
                        </a:rPr>
                        <a:t>Target device hardware</a:t>
                      </a:r>
                      <a:endParaRPr b="0" i="0" lang="en-US" strike="noStrike" sz="1600" u="none">
                        <a:solidFill>
                          <a:srgbClr val="000000"/>
                        </a:solidFill>
                        <a:effectLst/>
                        <a:uFillTx/>
                        <a:latin charset="0" panose="020F0502020204030204" pitchFamily="34" typeface="Calibri"/>
                      </a:endParaRPr>
                    </a:p>
                  </a:txBody>
                  <a:tcPr anchor="b" marB="0" marL="4763" marR="4763" marT="4763"/>
                </a:tc>
                <a:tc>
                  <a:txBody>
                    <a:bodyPr/>
                    <a:lstStyle/>
                    <a:p>
                      <a:pPr algn="l" fontAlgn="b"/>
                      <a:r>
                        <a:rPr lang="en-US" strike="noStrike" sz="1600" u="none">
                          <a:effectLst/>
                          <a:uFillTx/>
                        </a:rPr>
                        <a:t>Beaglebone</a:t>
                      </a:r>
                      <a:endParaRPr b="0" i="0" lang="en-US" strike="noStrike" sz="1600" u="none">
                        <a:solidFill>
                          <a:srgbClr val="000000"/>
                        </a:solidFill>
                        <a:effectLst/>
                        <a:uFillTx/>
                        <a:latin charset="0" panose="020F0502020204030204" pitchFamily="34" typeface="Calibri"/>
                      </a:endParaRPr>
                    </a:p>
                  </a:txBody>
                  <a:tcPr anchor="b" marB="0" marL="4763" marR="4763" marT="4763"/>
                </a:tc>
              </a:tr>
              <a:tr h="180975">
                <a:tc>
                  <a:txBody>
                    <a:bodyPr/>
                    <a:lstStyle/>
                    <a:p>
                      <a:pPr algn="l" fontAlgn="b"/>
                      <a:r>
                        <a:rPr lang="en-US" strike="noStrike" sz="1600" u="none">
                          <a:effectLst/>
                          <a:uFillTx/>
                        </a:rPr>
                        <a:t>Network topology</a:t>
                      </a:r>
                      <a:endParaRPr b="0" i="0" lang="en-US" strike="noStrike" sz="1600" u="none">
                        <a:solidFill>
                          <a:srgbClr val="000000"/>
                        </a:solidFill>
                        <a:effectLst/>
                        <a:uFillTx/>
                        <a:latin charset="0" panose="020F0502020204030204" pitchFamily="34" typeface="Calibri"/>
                      </a:endParaRPr>
                    </a:p>
                  </a:txBody>
                  <a:tcPr anchor="b" marB="0" marL="4763" marR="4763" marT="4763"/>
                </a:tc>
                <a:tc>
                  <a:txBody>
                    <a:bodyPr/>
                    <a:lstStyle/>
                    <a:p>
                      <a:pPr algn="l" fontAlgn="b"/>
                      <a:r>
                        <a:rPr lang="en-US" strike="noStrike" sz="1600" u="none">
                          <a:effectLst/>
                          <a:uFillTx/>
                        </a:rPr>
                        <a:t>Star</a:t>
                      </a:r>
                      <a:endParaRPr b="0" i="0" lang="en-US" strike="noStrike" sz="1600" u="none">
                        <a:solidFill>
                          <a:srgbClr val="000000"/>
                        </a:solidFill>
                        <a:effectLst/>
                        <a:uFillTx/>
                        <a:latin charset="0" panose="020F0502020204030204" pitchFamily="34" typeface="Calibri"/>
                      </a:endParaRPr>
                    </a:p>
                  </a:txBody>
                  <a:tcPr anchor="b" marB="0" marL="4763" marR="4763" marT="4763"/>
                </a:tc>
              </a:tr>
              <a:tr h="180975">
                <a:tc>
                  <a:txBody>
                    <a:bodyPr/>
                    <a:lstStyle/>
                    <a:p>
                      <a:pPr algn="l" fontAlgn="b"/>
                      <a:r>
                        <a:rPr lang="en-US" strike="noStrike" sz="1600" u="none">
                          <a:effectLst/>
                          <a:uFillTx/>
                        </a:rPr>
                        <a:t>Data rate</a:t>
                      </a:r>
                      <a:endParaRPr b="0" i="0" lang="en-US" strike="noStrike" sz="1600" u="none">
                        <a:solidFill>
                          <a:srgbClr val="000000"/>
                        </a:solidFill>
                        <a:effectLst/>
                        <a:uFillTx/>
                        <a:latin charset="0" panose="020F0502020204030204" pitchFamily="34" typeface="Calibri"/>
                      </a:endParaRPr>
                    </a:p>
                  </a:txBody>
                  <a:tcPr anchor="b" marB="0" marL="4763" marR="4763" marT="4763"/>
                </a:tc>
                <a:tc>
                  <a:txBody>
                    <a:bodyPr/>
                    <a:lstStyle/>
                    <a:p>
                      <a:pPr algn="l" fontAlgn="b"/>
                      <a:r>
                        <a:rPr lang="en-US" strike="noStrike" sz="1600" u="none">
                          <a:effectLst/>
                          <a:uFillTx/>
                        </a:rPr>
                        <a:t>Varying (increasing in powers)</a:t>
                      </a:r>
                      <a:endParaRPr b="0" i="0" lang="en-US" strike="noStrike" sz="1600" u="none">
                        <a:solidFill>
                          <a:srgbClr val="000000"/>
                        </a:solidFill>
                        <a:effectLst/>
                        <a:uFillTx/>
                        <a:latin charset="0" panose="020F0502020204030204" pitchFamily="34" typeface="Calibri"/>
                      </a:endParaRPr>
                    </a:p>
                  </a:txBody>
                  <a:tcPr anchor="b" marB="0" marL="4763" marR="4763" marT="4763"/>
                </a:tc>
              </a:tr>
              <a:tr h="180975">
                <a:tc>
                  <a:txBody>
                    <a:bodyPr/>
                    <a:lstStyle/>
                    <a:p>
                      <a:pPr algn="l" fontAlgn="b"/>
                      <a:r>
                        <a:rPr lang="en-US" strike="noStrike" sz="1600" u="none">
                          <a:effectLst/>
                          <a:uFillTx/>
                        </a:rPr>
                        <a:t>Network bandwidth</a:t>
                      </a:r>
                      <a:endParaRPr b="0" i="0" lang="en-US" strike="noStrike" sz="1600" u="none">
                        <a:solidFill>
                          <a:srgbClr val="000000"/>
                        </a:solidFill>
                        <a:effectLst/>
                        <a:uFillTx/>
                        <a:latin charset="0" panose="020F0502020204030204" pitchFamily="34" typeface="Calibri"/>
                      </a:endParaRPr>
                    </a:p>
                  </a:txBody>
                  <a:tcPr anchor="b" marB="0" marL="4763" marR="4763" marT="4763"/>
                </a:tc>
                <a:tc>
                  <a:txBody>
                    <a:bodyPr/>
                    <a:lstStyle/>
                    <a:p>
                      <a:pPr algn="l" fontAlgn="b"/>
                      <a:r>
                        <a:rPr lang="en-US" strike="noStrike" sz="1600" u="none">
                          <a:effectLst/>
                          <a:uFillTx/>
                        </a:rPr>
                        <a:t>&lt; 100Mbps</a:t>
                      </a:r>
                      <a:endParaRPr b="0" i="0" lang="en-US" strike="noStrike" sz="1600" u="none">
                        <a:solidFill>
                          <a:srgbClr val="000000"/>
                        </a:solidFill>
                        <a:effectLst/>
                        <a:uFillTx/>
                        <a:latin charset="0" panose="020F0502020204030204" pitchFamily="34" typeface="Calibri"/>
                      </a:endParaRPr>
                    </a:p>
                  </a:txBody>
                  <a:tcPr anchor="b" marB="0" marL="4763" marR="4763" marT="4763"/>
                </a:tc>
              </a:tr>
              <a:tr h="180975">
                <a:tc>
                  <a:txBody>
                    <a:bodyPr/>
                    <a:lstStyle/>
                    <a:p>
                      <a:pPr algn="l" fontAlgn="b"/>
                      <a:r>
                        <a:rPr lang="en-US" strike="noStrike" sz="1600" u="none">
                          <a:effectLst/>
                          <a:uFillTx/>
                        </a:rPr>
                        <a:t>Latency</a:t>
                      </a:r>
                      <a:endParaRPr b="0" i="0" lang="en-US" strike="noStrike" sz="1600" u="none">
                        <a:solidFill>
                          <a:srgbClr val="000000"/>
                        </a:solidFill>
                        <a:effectLst/>
                        <a:uFillTx/>
                        <a:latin charset="0" panose="020F0502020204030204" pitchFamily="34" typeface="Calibri"/>
                      </a:endParaRPr>
                    </a:p>
                  </a:txBody>
                  <a:tcPr anchor="b" marB="0" marL="4763" marR="4763" marT="4763"/>
                </a:tc>
                <a:tc>
                  <a:txBody>
                    <a:bodyPr/>
                    <a:lstStyle/>
                    <a:p>
                      <a:pPr algn="l" fontAlgn="b"/>
                      <a:r>
                        <a:rPr dirty="0" lang="en-US" strike="noStrike" sz="1600" u="none">
                          <a:effectLst/>
                          <a:uFillTx/>
                        </a:rPr>
                        <a:t>Publisher clock for round trip timings</a:t>
                      </a:r>
                      <a:endParaRPr b="0" dirty="0" i="0" lang="en-US" strike="noStrike" sz="1600" u="none">
                        <a:solidFill>
                          <a:srgbClr val="000000"/>
                        </a:solidFill>
                        <a:effectLst/>
                        <a:uFillTx/>
                        <a:latin charset="0" panose="020F0502020204030204" pitchFamily="34" typeface="Calibri"/>
                      </a:endParaRPr>
                    </a:p>
                  </a:txBody>
                  <a:tcPr anchor="b" marB="0" marL="4763" marR="4763" marT="4763"/>
                </a:tc>
              </a:tr>
            </a:tbl>
          </a:graphicData>
        </a:graphic>
      </p:graphicFrame>
    </p:spTree>
  </p:cSld>
  <p:clrMapOvr xmlns:c="http://schemas.openxmlformats.org/drawingml/2006/chart" xmlns:pic="http://schemas.openxmlformats.org/drawingml/2006/picture" xmlns:dgm="http://schemas.openxmlformats.org/drawingml/2006/diagram">
    <a:masterClrMapping/>
  </p:clrMapOvr>
</p:sld>
</file>

<file path=ppt/slides/slide1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Test Node- </a:t>
            </a:r>
            <a:r>
              <a:rPr dirty="0" err="1" lang="en-US">
                <a:uFillTx/>
              </a:rPr>
              <a:t>Beaglebone</a:t>
            </a:r>
            <a:r>
              <a:rPr dirty="0" lang="en-US">
                <a:uFillTx/>
              </a:rPr>
              <a:t> Black</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838200" y="1825625"/>
            <a:ext cx="5882640" cy="4351338"/>
          </a:xfrm>
        </p:spPr>
        <p:txBody xmlns:c="http://schemas.openxmlformats.org/drawingml/2006/chart" xmlns:pic="http://schemas.openxmlformats.org/drawingml/2006/picture" xmlns:dgm="http://schemas.openxmlformats.org/drawingml/2006/diagram">
          <a:bodyPr>
            <a:normAutofit fontScale="92500"/>
          </a:bodyPr>
          <a:lstStyle/>
          <a:p>
            <a:r>
              <a:rPr dirty="0" lang="en-US">
                <a:uFillTx/>
              </a:rPr>
              <a:t>512MB DDR3 RAM</a:t>
            </a:r>
          </a:p>
          <a:p>
            <a:r>
              <a:rPr dirty="0" lang="en-US">
                <a:uFillTx/>
              </a:rPr>
              <a:t>4GB 8-bit </a:t>
            </a:r>
            <a:r>
              <a:rPr dirty="0" err="1" lang="en-US">
                <a:uFillTx/>
              </a:rPr>
              <a:t>eMMC</a:t>
            </a:r>
            <a:r>
              <a:rPr dirty="0" lang="en-US">
                <a:uFillTx/>
              </a:rPr>
              <a:t> on-board flash storage</a:t>
            </a:r>
          </a:p>
          <a:p>
            <a:r>
              <a:rPr dirty="0" lang="en-US">
                <a:uFillTx/>
              </a:rPr>
              <a:t>3D graphics accelerator</a:t>
            </a:r>
          </a:p>
          <a:p>
            <a:r>
              <a:rPr dirty="0" lang="en-US">
                <a:uFillTx/>
              </a:rPr>
              <a:t>NEON floating-point accelerator</a:t>
            </a:r>
          </a:p>
          <a:p>
            <a:r>
              <a:rPr dirty="0" lang="en-US">
                <a:uFillTx/>
              </a:rPr>
              <a:t>2x PRU 32-bit microcontrollers</a:t>
            </a:r>
          </a:p>
          <a:p>
            <a:r>
              <a:rPr dirty="0" lang="en-US">
                <a:uFillTx/>
              </a:rPr>
              <a:t>32 GB class 10 SD Card</a:t>
            </a:r>
          </a:p>
          <a:p>
            <a:r>
              <a:rPr dirty="0" lang="en-US">
                <a:uFillTx/>
              </a:rPr>
              <a:t>32-bit Ubuntu 18.04 operating systems</a:t>
            </a:r>
          </a:p>
          <a:p>
            <a:r>
              <a:rPr dirty="0" lang="en-US">
                <a:uFillTx/>
              </a:rPr>
              <a:t>10/100 </a:t>
            </a:r>
            <a:r>
              <a:rPr dirty="0" err="1" lang="en-US">
                <a:uFillTx/>
              </a:rPr>
              <a:t>ethernet</a:t>
            </a:r>
            <a:endParaRPr dirty="0" lang="en-US">
              <a:uFillTx/>
            </a:endParaRPr>
          </a:p>
        </p:txBody>
      </p:sp>
      <p:pic>
        <p:nvPicPr>
          <p:cNvPr xmlns:c="http://schemas.openxmlformats.org/drawingml/2006/chart" xmlns:pic="http://schemas.openxmlformats.org/drawingml/2006/picture" xmlns:dgm="http://schemas.openxmlformats.org/drawingml/2006/diagram" descr="https://beagleboard.org/static/ti/product_detail_black_sm.jpg" id="3074"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bwMode="auto">
          <a:xfrm>
            <a:off x="9001125" y="2419223"/>
            <a:ext cx="2352675" cy="2914650"/>
          </a:xfrm>
          <a:prstGeom prst="rect">
            <a:avLst/>
          </a:prstGeom>
          <a:noFill/>
        </p:spPr>
      </p:pic>
      <p:sp>
        <p:nvSpPr>
          <p:cNvPr xmlns:c="http://schemas.openxmlformats.org/drawingml/2006/chart" xmlns:pic="http://schemas.openxmlformats.org/drawingml/2006/picture" xmlns:dgm="http://schemas.openxmlformats.org/drawingml/2006/diagram" id="4" name="Rectangle 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8201961" y="5603486"/>
            <a:ext cx="3791423" cy="369332"/>
          </a:xfrm>
          <a:prstGeom prst="rect">
            <a:avLst/>
          </a:prstGeom>
        </p:spPr>
        <p:txBody xmlns:c="http://schemas.openxmlformats.org/drawingml/2006/chart" xmlns:pic="http://schemas.openxmlformats.org/drawingml/2006/picture" xmlns:dgm="http://schemas.openxmlformats.org/drawingml/2006/diagram">
          <a:bodyPr wrap="none">
            <a:spAutoFit/>
          </a:bodyPr>
          <a:lstStyle/>
          <a:p>
            <a:r>
              <a:rPr dirty="0" lang="en-US">
                <a:uFillTx/>
              </a:rPr>
              <a:t>Source: https://beagleboard.org/black</a:t>
            </a:r>
          </a:p>
        </p:txBody>
      </p:sp>
    </p:spTree>
  </p:cSld>
  <p:clrMapOvr xmlns:c="http://schemas.openxmlformats.org/drawingml/2006/chart" xmlns:pic="http://schemas.openxmlformats.org/drawingml/2006/picture" xmlns:dgm="http://schemas.openxmlformats.org/drawingml/2006/diagram">
    <a:masterClrMapping/>
  </p:clrMapOvr>
</p:sld>
</file>

<file path=ppt/slides/slide1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Network Testbed</a:t>
            </a:r>
          </a:p>
        </p:txBody>
      </p:sp>
      <p:sp>
        <p:nvSpPr>
          <p:cNvPr xmlns:c="http://schemas.openxmlformats.org/drawingml/2006/chart" xmlns:pic="http://schemas.openxmlformats.org/drawingml/2006/picture" xmlns:dgm="http://schemas.openxmlformats.org/drawingml/2006/diagram" id="5"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737152" y="1526657"/>
            <a:ext cx="5358848" cy="4351338"/>
          </a:xfrm>
        </p:spPr>
        <p:txBody xmlns:c="http://schemas.openxmlformats.org/drawingml/2006/chart" xmlns:pic="http://schemas.openxmlformats.org/drawingml/2006/picture" xmlns:dgm="http://schemas.openxmlformats.org/drawingml/2006/diagram">
          <a:bodyPr>
            <a:normAutofit/>
          </a:bodyPr>
          <a:lstStyle/>
          <a:p>
            <a:r>
              <a:rPr dirty="0" lang="en-US">
                <a:uFillTx/>
              </a:rPr>
              <a:t>27 </a:t>
            </a:r>
            <a:r>
              <a:rPr dirty="0" err="1" lang="en-US">
                <a:uFillTx/>
              </a:rPr>
              <a:t>Beaglebones</a:t>
            </a:r>
            <a:endParaRPr dirty="0" lang="en-US">
              <a:uFillTx/>
            </a:endParaRPr>
          </a:p>
          <a:p>
            <a:r>
              <a:rPr dirty="0" lang="en-US">
                <a:uFillTx/>
              </a:rPr>
              <a:t>Separate control and data plane</a:t>
            </a:r>
          </a:p>
          <a:p>
            <a:r>
              <a:rPr dirty="0" lang="en-US">
                <a:uFillTx/>
              </a:rPr>
              <a:t>The network uses </a:t>
            </a:r>
            <a:r>
              <a:rPr dirty="0" err="1" lang="en-US">
                <a:uFillTx/>
              </a:rPr>
              <a:t>microtik</a:t>
            </a:r>
            <a:r>
              <a:rPr dirty="0" lang="en-US">
                <a:uFillTx/>
              </a:rPr>
              <a:t> </a:t>
            </a:r>
            <a:r>
              <a:rPr dirty="0" err="1" lang="en-US">
                <a:uFillTx/>
              </a:rPr>
              <a:t>routerboard</a:t>
            </a:r>
            <a:r>
              <a:rPr dirty="0" lang="en-US">
                <a:uFillTx/>
              </a:rPr>
              <a:t> with </a:t>
            </a:r>
          </a:p>
          <a:p>
            <a:pPr indent="-342900" lvl="1" marL="800100"/>
            <a:r>
              <a:rPr dirty="0" lang="en-US">
                <a:uFillTx/>
              </a:rPr>
              <a:t>Five 1gpbs ports</a:t>
            </a:r>
          </a:p>
          <a:p>
            <a:pPr indent="-342900" lvl="1" marL="800100"/>
            <a:r>
              <a:rPr dirty="0" lang="en-US">
                <a:uFillTx/>
              </a:rPr>
              <a:t>Five 100mbps ports</a:t>
            </a:r>
          </a:p>
          <a:p>
            <a:pPr indent="-342900" lvl="1" marL="800100"/>
            <a:r>
              <a:rPr dirty="0" lang="en-US">
                <a:uFillTx/>
              </a:rPr>
              <a:t>2.4 </a:t>
            </a:r>
            <a:r>
              <a:rPr dirty="0" err="1" lang="en-US">
                <a:uFillTx/>
              </a:rPr>
              <a:t>Ghz</a:t>
            </a:r>
            <a:r>
              <a:rPr dirty="0" lang="en-US">
                <a:uFillTx/>
              </a:rPr>
              <a:t> Arm processor</a:t>
            </a:r>
          </a:p>
          <a:p>
            <a:pPr indent="-342900" lvl="1" marL="800100"/>
            <a:r>
              <a:rPr dirty="0" lang="en-US">
                <a:uFillTx/>
              </a:rPr>
              <a:t>802.11bgn wireless AP</a:t>
            </a:r>
          </a:p>
          <a:p>
            <a:endParaRPr dirty="0" lang="en-US">
              <a:uFillTx/>
            </a:endParaRPr>
          </a:p>
          <a:p>
            <a:endParaRPr dirty="0" lang="en-US">
              <a:uFillTx/>
            </a:endParaRPr>
          </a:p>
        </p:txBody>
      </p:sp>
      <p:pic>
        <p:nvPicPr>
          <p:cNvPr xmlns:c="http://schemas.openxmlformats.org/drawingml/2006/chart" xmlns:pic="http://schemas.openxmlformats.org/drawingml/2006/picture" xmlns:dgm="http://schemas.openxmlformats.org/drawingml/2006/diagram" id="4" name="Picture 3"/>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6622754" y="213774"/>
            <a:ext cx="4670624" cy="3488552"/>
          </a:xfrm>
          <a:prstGeom prst="rect">
            <a:avLst/>
          </a:prstGeom>
        </p:spPr>
      </p:pic>
      <p:sp>
        <p:nvSpPr>
          <p:cNvPr xmlns:c="http://schemas.openxmlformats.org/drawingml/2006/chart" xmlns:pic="http://schemas.openxmlformats.org/drawingml/2006/picture" xmlns:dgm="http://schemas.openxmlformats.org/drawingml/2006/diagram" id="8" name="Title 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866540" y="3651199"/>
            <a:ext cx="4457049" cy="662781"/>
          </a:xfrm>
          <a:prstGeom prst="rect">
            <a:avLst/>
          </a:prstGeom>
        </p:spPr>
        <p:txBody xmlns:c="http://schemas.openxmlformats.org/drawingml/2006/chart" xmlns:pic="http://schemas.openxmlformats.org/drawingml/2006/picture" xmlns:dgm="http://schemas.openxmlformats.org/drawingml/2006/diagram">
          <a:bodyPr anchor="ctr" bIns="45720" lIns="91440" rIns="91440" rtlCol="0" tIns="45720" vert="horz">
            <a:normAutofit/>
          </a:bodyPr>
          <a:lstStyle>
            <a:lvl1pPr algn="l" defTabSz="914400" eaLnBrk="1" hangingPunct="1" latinLnBrk="0" rtl="0">
              <a:lnSpc>
                <a:spcPct val="90000"/>
              </a:lnSpc>
              <a:spcBef>
                <a:spcPct val="0"/>
              </a:spcBef>
              <a:buNone/>
              <a:defRPr kern="1200" sz="4400">
                <a:solidFill>
                  <a:schemeClr val="tx1"/>
                </a:solidFill>
                <a:uFillTx/>
                <a:latin typeface="+mj-lt"/>
                <a:ea typeface="+mj-ea"/>
                <a:cs typeface="+mj-cs"/>
              </a:defRPr>
            </a:lvl1pPr>
          </a:lstStyle>
          <a:p>
            <a:r>
              <a:rPr dirty="0" lang="en-US" sz="2400">
                <a:uFillTx/>
              </a:rPr>
              <a:t>Network topology of Data Plane</a:t>
            </a:r>
          </a:p>
        </p:txBody>
      </p:sp>
      <p:pic>
        <p:nvPicPr>
          <p:cNvPr xmlns:c="http://schemas.openxmlformats.org/drawingml/2006/chart" xmlns:pic="http://schemas.openxmlformats.org/drawingml/2006/picture" xmlns:dgm="http://schemas.openxmlformats.org/drawingml/2006/diagram" descr="A picture containing text  Description automatically generated" id="9" name="Content Placeholder 4"/>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4"/>
          <a:stretch>
            <a:fillRect/>
          </a:stretch>
        </p:blipFill>
        <p:spPr xmlns:c="http://schemas.openxmlformats.org/drawingml/2006/chart" xmlns:pic="http://schemas.openxmlformats.org/drawingml/2006/picture" xmlns:dgm="http://schemas.openxmlformats.org/drawingml/2006/diagram">
          <a:xfrm>
            <a:off x="5401917" y="4272071"/>
            <a:ext cx="5891461" cy="2585929"/>
          </a:xfrm>
          <a:prstGeom prst="rect">
            <a:avLst/>
          </a:prstGeom>
        </p:spPr>
      </p:pic>
      <p:sp>
        <p:nvSpPr>
          <p:cNvPr xmlns:c="http://schemas.openxmlformats.org/drawingml/2006/chart" xmlns:pic="http://schemas.openxmlformats.org/drawingml/2006/picture" xmlns:dgm="http://schemas.openxmlformats.org/drawingml/2006/diagram" id="10" name="Title 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584697" y="5952318"/>
            <a:ext cx="4457049" cy="662781"/>
          </a:xfrm>
          <a:prstGeom prst="rect">
            <a:avLst/>
          </a:prstGeom>
        </p:spPr>
        <p:txBody xmlns:c="http://schemas.openxmlformats.org/drawingml/2006/chart" xmlns:pic="http://schemas.openxmlformats.org/drawingml/2006/picture" xmlns:dgm="http://schemas.openxmlformats.org/drawingml/2006/diagram">
          <a:bodyPr anchor="ctr" bIns="45720" lIns="91440" rIns="91440" rtlCol="0" tIns="45720" vert="horz">
            <a:normAutofit/>
          </a:bodyPr>
          <a:lstStyle>
            <a:lvl1pPr algn="l" defTabSz="914400" eaLnBrk="1" hangingPunct="1" latinLnBrk="0" rtl="0">
              <a:lnSpc>
                <a:spcPct val="90000"/>
              </a:lnSpc>
              <a:spcBef>
                <a:spcPct val="0"/>
              </a:spcBef>
              <a:buNone/>
              <a:defRPr kern="1200" sz="4400">
                <a:solidFill>
                  <a:schemeClr val="tx1"/>
                </a:solidFill>
                <a:uFillTx/>
                <a:latin typeface="+mj-lt"/>
                <a:ea typeface="+mj-ea"/>
                <a:cs typeface="+mj-cs"/>
              </a:defRPr>
            </a:lvl1pPr>
          </a:lstStyle>
          <a:p>
            <a:r>
              <a:rPr dirty="0" lang="en-US" sz="2400">
                <a:uFillTx/>
              </a:rPr>
              <a:t>Network topology of Control Plane</a:t>
            </a:r>
          </a:p>
        </p:txBody>
      </p:sp>
    </p:spTree>
  </p:cSld>
  <p:clrMapOvr xmlns:c="http://schemas.openxmlformats.org/drawingml/2006/chart" xmlns:pic="http://schemas.openxmlformats.org/drawingml/2006/picture" xmlns:dgm="http://schemas.openxmlformats.org/drawingml/2006/diagram">
    <a:masterClrMapping/>
  </p:clrMapOvr>
</p:sld>
</file>

<file path=ppt/slides/slide1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Establishing the Baseline of the Network</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838200" y="1752954"/>
            <a:ext cx="10515600" cy="4351338"/>
          </a:xfrm>
        </p:spPr>
        <p:txBody xmlns:c="http://schemas.openxmlformats.org/drawingml/2006/chart" xmlns:pic="http://schemas.openxmlformats.org/drawingml/2006/picture" xmlns:dgm="http://schemas.openxmlformats.org/drawingml/2006/diagram">
          <a:bodyPr/>
          <a:lstStyle/>
          <a:p>
            <a:r>
              <a:rPr dirty="0" lang="en-US">
                <a:uFillTx/>
                <a:ea typeface="Calibri"/>
                <a:cs typeface="Calibri"/>
                <a:sym typeface="Calibri"/>
              </a:rPr>
              <a:t>To establish the base line we used </a:t>
            </a:r>
            <a:r>
              <a:rPr dirty="0" err="1" lang="en-US">
                <a:uFillTx/>
                <a:ea typeface="Calibri"/>
                <a:cs typeface="Calibri"/>
                <a:sym typeface="Calibri"/>
              </a:rPr>
              <a:t>qperf</a:t>
            </a:r>
            <a:endParaRPr dirty="0" lang="en-US">
              <a:uFillTx/>
              <a:ea typeface="Calibri"/>
              <a:cs typeface="Calibri"/>
              <a:sym typeface="Calibri"/>
            </a:endParaRPr>
          </a:p>
          <a:p>
            <a:pPr lvl="1"/>
            <a:r>
              <a:rPr dirty="0" lang="en-US">
                <a:uFillTx/>
                <a:ea typeface="Calibri"/>
                <a:cs typeface="Calibri"/>
                <a:sym typeface="Calibri"/>
              </a:rPr>
              <a:t>It is a c library that uses raw sockets to measure the bandwidth and latency between two nodes. It can be configured to use TCP/IP as well as RDMA transports.</a:t>
            </a:r>
          </a:p>
          <a:p>
            <a:pPr lvl="1"/>
            <a:r>
              <a:rPr dirty="0" lang="en-US">
                <a:uFillTx/>
              </a:rPr>
              <a:t>On one of the nodes, </a:t>
            </a:r>
            <a:r>
              <a:rPr dirty="0" err="1" lang="en-US">
                <a:uFillTx/>
              </a:rPr>
              <a:t>qperf</a:t>
            </a:r>
            <a:r>
              <a:rPr dirty="0" lang="en-US">
                <a:uFillTx/>
              </a:rPr>
              <a:t> is typically run with no arguments designating it the server node. </a:t>
            </a:r>
          </a:p>
          <a:p>
            <a:pPr lvl="1"/>
            <a:r>
              <a:rPr dirty="0" lang="en-US">
                <a:uFillTx/>
              </a:rPr>
              <a:t>One may then run </a:t>
            </a:r>
            <a:r>
              <a:rPr dirty="0" err="1" lang="en-US">
                <a:uFillTx/>
              </a:rPr>
              <a:t>qperf</a:t>
            </a:r>
            <a:r>
              <a:rPr dirty="0" lang="en-US">
                <a:uFillTx/>
              </a:rPr>
              <a:t> on a client node to obtain measurements such as bandwidth, latency and </a:t>
            </a:r>
            <a:r>
              <a:rPr dirty="0" err="1" lang="en-US">
                <a:uFillTx/>
              </a:rPr>
              <a:t>cpu</a:t>
            </a:r>
            <a:r>
              <a:rPr dirty="0" lang="en-US">
                <a:uFillTx/>
              </a:rPr>
              <a:t> utilization.</a:t>
            </a:r>
          </a:p>
          <a:p>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Experiment 1	</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ea typeface="Calibri"/>
                <a:cs typeface="Calibri"/>
                <a:sym typeface="Calibri"/>
              </a:rPr>
              <a:t>Measure the latency and throughput between two nodes while varying the message size from 64 to 32768 bytes, doubling for each sample. The CPU utilization on the local and remote nodes was also measured.  </a:t>
            </a:r>
          </a:p>
          <a:p>
            <a:r>
              <a:rPr dirty="0" lang="en-US">
                <a:uFillTx/>
                <a:ea typeface="Calibri"/>
                <a:cs typeface="Calibri"/>
                <a:sym typeface="Calibri"/>
              </a:rPr>
              <a:t>The 1-N </a:t>
            </a:r>
            <a:r>
              <a:rPr dirty="0" err="1" lang="en-US">
                <a:uFillTx/>
                <a:ea typeface="Calibri"/>
                <a:cs typeface="Calibri"/>
                <a:sym typeface="Calibri"/>
              </a:rPr>
              <a:t>qperf</a:t>
            </a:r>
            <a:r>
              <a:rPr dirty="0" lang="en-US">
                <a:uFillTx/>
                <a:ea typeface="Calibri"/>
                <a:cs typeface="Calibri"/>
                <a:sym typeface="Calibri"/>
              </a:rPr>
              <a:t> test is a succession of 1-1 </a:t>
            </a:r>
            <a:r>
              <a:rPr dirty="0" err="1" lang="en-US">
                <a:uFillTx/>
                <a:ea typeface="Calibri"/>
                <a:cs typeface="Calibri"/>
                <a:sym typeface="Calibri"/>
              </a:rPr>
              <a:t>qperf</a:t>
            </a:r>
            <a:r>
              <a:rPr dirty="0" lang="en-US">
                <a:uFillTx/>
                <a:ea typeface="Calibri"/>
                <a:cs typeface="Calibri"/>
                <a:sym typeface="Calibri"/>
              </a:rPr>
              <a:t> tests run in sequence as </a:t>
            </a:r>
            <a:r>
              <a:rPr dirty="0" err="1" lang="en-US">
                <a:uFillTx/>
                <a:ea typeface="Calibri"/>
                <a:cs typeface="Calibri"/>
                <a:sym typeface="Calibri"/>
              </a:rPr>
              <a:t>qperf</a:t>
            </a:r>
            <a:r>
              <a:rPr dirty="0" lang="en-US">
                <a:uFillTx/>
                <a:ea typeface="Calibri"/>
                <a:cs typeface="Calibri"/>
                <a:sym typeface="Calibri"/>
              </a:rPr>
              <a:t> has only one publisher and it will need to send out all messages in sequence.  Therefore, to establish the baseline 1-1 test is the best option.</a:t>
            </a:r>
          </a:p>
          <a:p>
            <a:endParaRPr dirty="0" lang="en-US">
              <a:uFillTx/>
            </a:endParaRPr>
          </a:p>
        </p:txBody>
      </p:sp>
      <p:sp>
        <p:nvSpPr>
          <p:cNvPr xmlns:c="http://schemas.openxmlformats.org/drawingml/2006/chart" xmlns:pic="http://schemas.openxmlformats.org/drawingml/2006/picture" xmlns:dgm="http://schemas.openxmlformats.org/drawingml/2006/diagram" id="4" name="Rectangle: Rounded Corners 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822744" y="5098840"/>
            <a:ext cx="1223237" cy="1067717"/>
          </a:xfrm>
          <a:prstGeom prst="roundRect">
            <a:avLst/>
          </a:prstGeom>
          <a:solidFill>
            <a:schemeClr val="accent1">
              <a:lumMod val="40000"/>
              <a:lumOff val="60000"/>
            </a:schemeClr>
          </a:solidFill>
          <a:effectLst>
            <a:outerShdw algn="tr" blurRad="50800" dir="8100000" dist="38100" rotWithShape="0">
              <a:srgbClr val="000000">
                <a:alpha val="40000"/>
              </a:srgbClr>
            </a:outerShdw>
          </a:effectLst>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t" rtlCol="0"/>
          <a:lstStyle/>
          <a:p>
            <a:r>
              <a:rPr dirty="0" lang="en-US">
                <a:solidFill>
                  <a:schemeClr val="tx1"/>
                </a:solidFill>
                <a:uFillTx/>
              </a:rPr>
              <a:t>Peer1</a:t>
            </a:r>
          </a:p>
          <a:p>
            <a:r>
              <a:rPr dirty="0" lang="en-US">
                <a:solidFill>
                  <a:schemeClr val="tx1"/>
                </a:solidFill>
                <a:uFillTx/>
              </a:rPr>
              <a:t>$ </a:t>
            </a:r>
            <a:r>
              <a:rPr dirty="0" err="1" lang="en-US">
                <a:solidFill>
                  <a:schemeClr val="tx1"/>
                </a:solidFill>
                <a:uFillTx/>
              </a:rPr>
              <a:t>qperf</a:t>
            </a:r>
            <a:endParaRPr dirty="0" lang="en-US">
              <a:solidFill>
                <a:schemeClr val="tx1"/>
              </a:solidFill>
              <a:uFillTx/>
            </a:endParaRPr>
          </a:p>
        </p:txBody>
      </p:sp>
      <p:sp>
        <p:nvSpPr>
          <p:cNvPr xmlns:c="http://schemas.openxmlformats.org/drawingml/2006/chart" xmlns:pic="http://schemas.openxmlformats.org/drawingml/2006/picture" xmlns:dgm="http://schemas.openxmlformats.org/drawingml/2006/diagram" id="5" name="Rectangle: Rounded Corners 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4681001" y="5098841"/>
            <a:ext cx="5292620" cy="1067718"/>
          </a:xfrm>
          <a:prstGeom prst="roundRect">
            <a:avLst/>
          </a:prstGeom>
          <a:solidFill>
            <a:schemeClr val="accent1">
              <a:lumMod val="40000"/>
              <a:lumOff val="60000"/>
            </a:schemeClr>
          </a:solidFill>
          <a:effectLst>
            <a:outerShdw algn="tr" blurRad="50800" dir="8100000" dist="38100" rotWithShape="0">
              <a:srgbClr val="000000">
                <a:alpha val="40000"/>
              </a:srgbClr>
            </a:outerShdw>
          </a:effectLst>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t" rtlCol="0"/>
          <a:lstStyle/>
          <a:p>
            <a:r>
              <a:rPr dirty="0" lang="en-US">
                <a:solidFill>
                  <a:schemeClr val="tx1"/>
                </a:solidFill>
                <a:uFillTx/>
              </a:rPr>
              <a:t>Peer2</a:t>
            </a:r>
          </a:p>
          <a:p>
            <a:r>
              <a:rPr dirty="0" lang="en-US">
                <a:solidFill>
                  <a:schemeClr val="tx1"/>
                </a:solidFill>
                <a:uFillTx/>
              </a:rPr>
              <a:t>$ </a:t>
            </a:r>
            <a:r>
              <a:rPr dirty="0" err="1" lang="en-US">
                <a:solidFill>
                  <a:schemeClr val="tx1"/>
                </a:solidFill>
                <a:uFillTx/>
              </a:rPr>
              <a:t>qperf</a:t>
            </a:r>
            <a:r>
              <a:rPr dirty="0" lang="en-US">
                <a:solidFill>
                  <a:schemeClr val="tx1"/>
                </a:solidFill>
                <a:uFillTx/>
              </a:rPr>
              <a:t> -</a:t>
            </a:r>
            <a:r>
              <a:rPr dirty="0" err="1" lang="en-US">
                <a:solidFill>
                  <a:schemeClr val="tx1"/>
                </a:solidFill>
                <a:uFillTx/>
              </a:rPr>
              <a:t>uu</a:t>
            </a:r>
            <a:r>
              <a:rPr dirty="0" lang="en-US">
                <a:solidFill>
                  <a:schemeClr val="tx1"/>
                </a:solidFill>
                <a:uFillTx/>
              </a:rPr>
              <a:t> -</a:t>
            </a:r>
            <a:r>
              <a:rPr dirty="0" err="1" lang="en-US">
                <a:solidFill>
                  <a:schemeClr val="tx1"/>
                </a:solidFill>
                <a:uFillTx/>
              </a:rPr>
              <a:t>oo</a:t>
            </a:r>
            <a:r>
              <a:rPr dirty="0" lang="en-US">
                <a:solidFill>
                  <a:schemeClr val="tx1"/>
                </a:solidFill>
                <a:uFillTx/>
              </a:rPr>
              <a:t> m:64:32K:*2 -v peer1 </a:t>
            </a:r>
            <a:r>
              <a:rPr dirty="0" err="1" lang="en-US">
                <a:solidFill>
                  <a:schemeClr val="tx1"/>
                </a:solidFill>
                <a:uFillTx/>
              </a:rPr>
              <a:t>tcp_bw</a:t>
            </a:r>
            <a:r>
              <a:rPr dirty="0" lang="en-US">
                <a:solidFill>
                  <a:schemeClr val="tx1"/>
                </a:solidFill>
                <a:uFillTx/>
              </a:rPr>
              <a:t> </a:t>
            </a:r>
            <a:r>
              <a:rPr dirty="0" err="1" lang="en-US">
                <a:solidFill>
                  <a:schemeClr val="tx1"/>
                </a:solidFill>
                <a:uFillTx/>
              </a:rPr>
              <a:t>tcp_lat</a:t>
            </a:r>
            <a:endParaRPr dirty="0" lang="en-US">
              <a:solidFill>
                <a:schemeClr val="tx1"/>
              </a:solidFill>
              <a:uFillTx/>
            </a:endParaRPr>
          </a:p>
          <a:p>
            <a:endParaRPr dirty="0" lang="en-US">
              <a:solidFill>
                <a:schemeClr val="tx1"/>
              </a:solidFill>
              <a:uFillTx/>
            </a:endParaRPr>
          </a:p>
        </p:txBody>
      </p:sp>
      <p:cxnSp>
        <p:nvCxnSpPr>
          <p:cNvPr xmlns:c="http://schemas.openxmlformats.org/drawingml/2006/chart" xmlns:pic="http://schemas.openxmlformats.org/drawingml/2006/picture" xmlns:dgm="http://schemas.openxmlformats.org/drawingml/2006/diagram" id="6" name="Connector: Elbow 5"/>
          <p:cNvCxnSpPr xmlns:c="http://schemas.openxmlformats.org/drawingml/2006/chart" xmlns:pic="http://schemas.openxmlformats.org/drawingml/2006/picture" xmlns:dgm="http://schemas.openxmlformats.org/drawingml/2006/diagram">
            <a:stCxn id="4" idx="3"/>
            <a:endCxn id="5" idx="1"/>
          </p:cNvCxnSpPr>
          <p:nvPr/>
        </p:nvCxnSpPr>
        <p:spPr xmlns:c="http://schemas.openxmlformats.org/drawingml/2006/chart" xmlns:pic="http://schemas.openxmlformats.org/drawingml/2006/picture" xmlns:dgm="http://schemas.openxmlformats.org/drawingml/2006/diagram">
          <a:xfrm>
            <a:off x="3045981" y="5632699"/>
            <a:ext cx="1635020" cy="1"/>
          </a:xfrm>
          <a:prstGeom prst="bentConnector3">
            <a:avLst/>
          </a:prstGeom>
          <a:ln w="50800">
            <a:headEnd type="triangle"/>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Tree>
  </p:cSld>
  <p:clrMapOvr xmlns:c="http://schemas.openxmlformats.org/drawingml/2006/chart" xmlns:pic="http://schemas.openxmlformats.org/drawingml/2006/picture" xmlns:dgm="http://schemas.openxmlformats.org/drawingml/2006/diagram">
    <a:masterClrMapping/>
  </p:clrMapOvr>
</p:sld>
</file>

<file path=ppt/slides/slide1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275084" y="-78257"/>
            <a:ext cx="10515600" cy="1325563"/>
          </a:xfrm>
        </p:spPr>
        <p:txBody xmlns:c="http://schemas.openxmlformats.org/drawingml/2006/chart" xmlns:pic="http://schemas.openxmlformats.org/drawingml/2006/picture" xmlns:dgm="http://schemas.openxmlformats.org/drawingml/2006/diagram">
          <a:bodyPr/>
          <a:lstStyle/>
          <a:p>
            <a:r>
              <a:rPr dirty="0" lang="en-US">
                <a:uFillTx/>
              </a:rPr>
              <a:t>Bandwidth and Latency</a:t>
            </a:r>
          </a:p>
        </p:txBody>
      </p:sp>
      <p:pic>
        <p:nvPicPr>
          <p:cNvPr xmlns:c="http://schemas.openxmlformats.org/drawingml/2006/chart" xmlns:pic="http://schemas.openxmlformats.org/drawingml/2006/picture" xmlns:dgm="http://schemas.openxmlformats.org/drawingml/2006/diagram" id="8194"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3"/>
          <a:srcRect/>
          <a:stretch>
            <a:fillRect/>
          </a:stretch>
        </p:blipFill>
        <p:spPr xmlns:c="http://schemas.openxmlformats.org/drawingml/2006/chart" xmlns:pic="http://schemas.openxmlformats.org/drawingml/2006/picture" xmlns:dgm="http://schemas.openxmlformats.org/drawingml/2006/diagram" bwMode="auto">
          <a:xfrm>
            <a:off x="309864" y="1192681"/>
            <a:ext cx="3605173" cy="2229789"/>
          </a:xfrm>
          <a:prstGeom prst="rect">
            <a:avLst/>
          </a:prstGeom>
          <a:noFill/>
        </p:spPr>
      </p:pic>
      <p:pic>
        <p:nvPicPr>
          <p:cNvPr xmlns:c="http://schemas.openxmlformats.org/drawingml/2006/chart" xmlns:pic="http://schemas.openxmlformats.org/drawingml/2006/picture" xmlns:dgm="http://schemas.openxmlformats.org/drawingml/2006/diagram" id="8196" name="Picture 4"/>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4"/>
          <a:srcRect/>
          <a:stretch>
            <a:fillRect/>
          </a:stretch>
        </p:blipFill>
        <p:spPr xmlns:c="http://schemas.openxmlformats.org/drawingml/2006/chart" xmlns:pic="http://schemas.openxmlformats.org/drawingml/2006/picture" xmlns:dgm="http://schemas.openxmlformats.org/drawingml/2006/diagram" bwMode="auto">
          <a:xfrm>
            <a:off x="7969770" y="1086925"/>
            <a:ext cx="3947146" cy="2441298"/>
          </a:xfrm>
          <a:prstGeom prst="rect">
            <a:avLst/>
          </a:prstGeom>
          <a:noFill/>
        </p:spPr>
      </p:pic>
      <p:sp>
        <p:nvSpPr>
          <p:cNvPr xmlns:c="http://schemas.openxmlformats.org/drawingml/2006/chart" xmlns:pic="http://schemas.openxmlformats.org/drawingml/2006/picture" xmlns:dgm="http://schemas.openxmlformats.org/drawingml/2006/diagram" id="3" name="Rectangle 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75084" y="3871951"/>
            <a:ext cx="5715485" cy="2862322"/>
          </a:xfrm>
          <a:prstGeom prst="rect">
            <a:avLst/>
          </a:prstGeom>
        </p:spPr>
        <p:txBody xmlns:c="http://schemas.openxmlformats.org/drawingml/2006/chart" xmlns:pic="http://schemas.openxmlformats.org/drawingml/2006/picture" xmlns:dgm="http://schemas.openxmlformats.org/drawingml/2006/diagram">
          <a:bodyPr wrap="square">
            <a:spAutoFit/>
          </a:bodyPr>
          <a:lstStyle/>
          <a:p>
            <a:pPr indent="-285750" marL="285750">
              <a:buFont charset="0" panose="020B0604020202020204" pitchFamily="34" typeface="Arial"/>
              <a:buChar char="•"/>
            </a:pPr>
            <a:r>
              <a:rPr b="1" dirty="0" lang="en-US">
                <a:uFillTx/>
              </a:rPr>
              <a:t>TCP</a:t>
            </a:r>
            <a:r>
              <a:rPr dirty="0" lang="en-US">
                <a:uFillTx/>
              </a:rPr>
              <a:t>: communication (yellow) the subscriber (dashed) </a:t>
            </a:r>
            <a:r>
              <a:rPr dirty="0" err="1" lang="en-US">
                <a:uFillTx/>
              </a:rPr>
              <a:t>cpu</a:t>
            </a:r>
            <a:r>
              <a:rPr dirty="0" lang="en-US">
                <a:uFillTx/>
              </a:rPr>
              <a:t> is at or near 100 percent utilization, indicating the subscriber </a:t>
            </a:r>
            <a:r>
              <a:rPr dirty="0" err="1" lang="en-US">
                <a:uFillTx/>
              </a:rPr>
              <a:t>cpu</a:t>
            </a:r>
            <a:r>
              <a:rPr dirty="0" lang="en-US">
                <a:uFillTx/>
              </a:rPr>
              <a:t> or it’s I/O is the communication bottleneck for </a:t>
            </a:r>
            <a:r>
              <a:rPr dirty="0" err="1" lang="en-US">
                <a:uFillTx/>
              </a:rPr>
              <a:t>tcp</a:t>
            </a:r>
            <a:r>
              <a:rPr dirty="0" lang="en-US">
                <a:uFillTx/>
              </a:rPr>
              <a:t>.</a:t>
            </a:r>
          </a:p>
          <a:p>
            <a:pPr indent="-285750" marL="285750">
              <a:buFont charset="0" panose="020B0604020202020204" pitchFamily="34" typeface="Arial"/>
              <a:buChar char="•"/>
            </a:pPr>
            <a:r>
              <a:rPr dirty="0" lang="en-US">
                <a:uFillTx/>
              </a:rPr>
              <a:t>The </a:t>
            </a:r>
            <a:r>
              <a:rPr dirty="0" err="1" lang="en-US">
                <a:uFillTx/>
              </a:rPr>
              <a:t>tcp</a:t>
            </a:r>
            <a:r>
              <a:rPr dirty="0" lang="en-US">
                <a:uFillTx/>
              </a:rPr>
              <a:t> publisher on the other hand starts at high utilization but decreases as the message size increases. This is because </a:t>
            </a:r>
            <a:r>
              <a:rPr dirty="0" err="1" lang="en-US">
                <a:uFillTx/>
              </a:rPr>
              <a:t>tcp</a:t>
            </a:r>
            <a:r>
              <a:rPr dirty="0" lang="en-US">
                <a:uFillTx/>
              </a:rPr>
              <a:t> waits for packet to be acknowledged before sending the next packet, so, since the subscriber cannot handle more load the publisher must slow down and thus has lower utilization.</a:t>
            </a:r>
          </a:p>
        </p:txBody>
      </p:sp>
      <p:sp>
        <p:nvSpPr>
          <p:cNvPr xmlns:c="http://schemas.openxmlformats.org/drawingml/2006/chart" xmlns:pic="http://schemas.openxmlformats.org/drawingml/2006/picture" xmlns:dgm="http://schemas.openxmlformats.org/drawingml/2006/diagram" id="5" name="Rectangle 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6233840" y="4148950"/>
            <a:ext cx="6096000" cy="2308324"/>
          </a:xfrm>
          <a:prstGeom prst="rect">
            <a:avLst/>
          </a:prstGeom>
        </p:spPr>
        <p:txBody xmlns:c="http://schemas.openxmlformats.org/drawingml/2006/chart" xmlns:pic="http://schemas.openxmlformats.org/drawingml/2006/picture" xmlns:dgm="http://schemas.openxmlformats.org/drawingml/2006/diagram">
          <a:bodyPr>
            <a:spAutoFit/>
          </a:bodyPr>
          <a:lstStyle/>
          <a:p>
            <a:pPr indent="-285750" marL="285750">
              <a:buFont charset="0" panose="020B0604020202020204" pitchFamily="34" typeface="Arial"/>
              <a:buChar char="•"/>
            </a:pPr>
            <a:r>
              <a:rPr b="1" dirty="0" lang="en-US">
                <a:uFillTx/>
              </a:rPr>
              <a:t>UDP:</a:t>
            </a:r>
            <a:r>
              <a:rPr dirty="0" lang="en-US">
                <a:uFillTx/>
              </a:rPr>
              <a:t> communication (green) in we note that initially the publisher (solid) </a:t>
            </a:r>
            <a:r>
              <a:rPr dirty="0" err="1" lang="en-US">
                <a:uFillTx/>
              </a:rPr>
              <a:t>cpu</a:t>
            </a:r>
            <a:r>
              <a:rPr dirty="0" lang="en-US">
                <a:uFillTx/>
              </a:rPr>
              <a:t> is at 100% utilization, until messages of size 2048 bytes when it drops, as does the subscriber (dashed) </a:t>
            </a:r>
            <a:r>
              <a:rPr dirty="0" err="1" lang="en-US">
                <a:uFillTx/>
              </a:rPr>
              <a:t>cpu</a:t>
            </a:r>
            <a:r>
              <a:rPr dirty="0" lang="en-US">
                <a:uFillTx/>
              </a:rPr>
              <a:t> and the throughput (green).</a:t>
            </a:r>
          </a:p>
          <a:p>
            <a:pPr indent="-285750" marL="285750">
              <a:buFont charset="0" panose="020B0604020202020204" pitchFamily="34" typeface="Arial"/>
              <a:buChar char="•"/>
            </a:pPr>
            <a:r>
              <a:rPr dirty="0" lang="en-US">
                <a:uFillTx/>
              </a:rPr>
              <a:t> This indicates that the network becomes congested at around 2048 bytes and packets are being dropped, since the publisher pushes packets as fast as possible without waiting for the subscriber to catch up</a:t>
            </a:r>
          </a:p>
        </p:txBody>
      </p:sp>
      <p:pic>
        <p:nvPicPr>
          <p:cNvPr xmlns:c="http://schemas.openxmlformats.org/drawingml/2006/chart" xmlns:pic="http://schemas.openxmlformats.org/drawingml/2006/picture" xmlns:dgm="http://schemas.openxmlformats.org/drawingml/2006/diagram" id="8" name="Picture 2"/>
          <p:cNvPicPr xmlns:c="http://schemas.openxmlformats.org/drawingml/2006/chart" xmlns:pic="http://schemas.openxmlformats.org/drawingml/2006/picture" xmlns:dgm="http://schemas.openxmlformats.org/drawingml/2006/diagram">
            <a:picLocks noChangeArrowheads="1" noChangeAspect="1" noGrp="1"/>
          </p:cNvPicPr>
          <p:nvPr>
            <p:ph idx="1"/>
          </p:nvPr>
        </p:nvPicPr>
        <p:blipFill xmlns:c="http://schemas.openxmlformats.org/drawingml/2006/chart" xmlns:pic="http://schemas.openxmlformats.org/drawingml/2006/picture" xmlns:dgm="http://schemas.openxmlformats.org/drawingml/2006/diagram">
          <a:blip r:embed="rId5"/>
          <a:srcRect/>
          <a:stretch>
            <a:fillRect/>
          </a:stretch>
        </p:blipFill>
        <p:spPr xmlns:c="http://schemas.openxmlformats.org/drawingml/2006/chart" xmlns:pic="http://schemas.openxmlformats.org/drawingml/2006/picture" xmlns:dgm="http://schemas.openxmlformats.org/drawingml/2006/diagram" bwMode="auto">
          <a:xfrm>
            <a:off x="3990587" y="1047407"/>
            <a:ext cx="4074934" cy="2520335"/>
          </a:xfrm>
          <a:prstGeom prst="rect">
            <a:avLst/>
          </a:prstGeom>
          <a:noFill/>
        </p:spPr>
      </p:pic>
    </p:spTree>
  </p:cSld>
  <p:clrMapOvr xmlns:c="http://schemas.openxmlformats.org/drawingml/2006/chart" xmlns:pic="http://schemas.openxmlformats.org/drawingml/2006/picture" xmlns:dgm="http://schemas.openxmlformats.org/drawingml/2006/diagram">
    <a:masterClrMapping/>
  </p:clrMapOvr>
</p:sld>
</file>

<file path=ppt/slides/slide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838200" y="131445"/>
            <a:ext cx="10515600" cy="1325563"/>
          </a:xfrm>
        </p:spPr>
        <p:txBody xmlns:c="http://schemas.openxmlformats.org/drawingml/2006/chart" xmlns:pic="http://schemas.openxmlformats.org/drawingml/2006/picture" xmlns:dgm="http://schemas.openxmlformats.org/drawingml/2006/diagram">
          <a:bodyPr/>
          <a:lstStyle/>
          <a:p>
            <a:r>
              <a:rPr dirty="0" lang="en-US">
                <a:uFillTx/>
              </a:rPr>
              <a:t>Smart Industrial Internet of Things</a:t>
            </a:r>
          </a:p>
        </p:txBody>
      </p:sp>
      <p:pic>
        <p:nvPicPr>
          <p:cNvPr xmlns:c="http://schemas.openxmlformats.org/drawingml/2006/chart" xmlns:pic="http://schemas.openxmlformats.org/drawingml/2006/picture" xmlns:dgm="http://schemas.openxmlformats.org/drawingml/2006/diagram" id="4" name="Picture 3"/>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rotWithShape="1">
          <a:blip r:embed="rId2"/>
          <a:srcRect b="-336" l="22808" r="161" t="83"/>
          <a:stretch/>
        </p:blipFill>
        <p:spPr xmlns:c="http://schemas.openxmlformats.org/drawingml/2006/chart" xmlns:pic="http://schemas.openxmlformats.org/drawingml/2006/picture" xmlns:dgm="http://schemas.openxmlformats.org/drawingml/2006/diagram">
          <a:xfrm>
            <a:off x="7391401" y="1524001"/>
            <a:ext cx="2631001" cy="2309691"/>
          </a:xfrm>
          <a:prstGeom prst="rect">
            <a:avLst/>
          </a:prstGeom>
        </p:spPr>
      </p:pic>
      <p:sp>
        <p:nvSpPr>
          <p:cNvPr xmlns:c="http://schemas.openxmlformats.org/drawingml/2006/chart" xmlns:pic="http://schemas.openxmlformats.org/drawingml/2006/picture" xmlns:dgm="http://schemas.openxmlformats.org/drawingml/2006/diagram" id="5" name="TextBox 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010400" y="4343400"/>
            <a:ext cx="3200400" cy="923330"/>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dirty="0" lang="en-US">
                <a:uFillTx/>
              </a:rPr>
              <a:t>Continuous Monitoring, Prognosis and optimization across the cluster of wind mills</a:t>
            </a:r>
          </a:p>
        </p:txBody>
      </p:sp>
      <p:pic>
        <p:nvPicPr>
          <p:cNvPr xmlns:c="http://schemas.openxmlformats.org/drawingml/2006/chart" xmlns:pic="http://schemas.openxmlformats.org/drawingml/2006/picture" xmlns:dgm="http://schemas.openxmlformats.org/drawingml/2006/diagram" descr="&lt;strong&gt;Industrial IoT&lt;/strong&gt; Applications will Blossom in Asia-Pacific ..." id="6" name="Picture 5"/>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1905000" y="1519288"/>
            <a:ext cx="4486244" cy="2290713"/>
          </a:xfrm>
          <a:prstGeom prst="rect">
            <a:avLst/>
          </a:prstGeom>
        </p:spPr>
      </p:pic>
      <p:sp>
        <p:nvSpPr>
          <p:cNvPr xmlns:c="http://schemas.openxmlformats.org/drawingml/2006/chart" xmlns:pic="http://schemas.openxmlformats.org/drawingml/2006/picture" xmlns:dgm="http://schemas.openxmlformats.org/drawingml/2006/diagram" id="7" name="TextBox 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743200" y="4343400"/>
            <a:ext cx="3200400" cy="923330"/>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dirty="0" lang="en-US">
                <a:uFillTx/>
              </a:rPr>
              <a:t>Continuous Monitoring, Prognosis and optimization across smart factories</a:t>
            </a:r>
          </a:p>
        </p:txBody>
      </p:sp>
    </p:spTree>
  </p:cSld>
  <p:clrMapOvr xmlns:c="http://schemas.openxmlformats.org/drawingml/2006/chart" xmlns:pic="http://schemas.openxmlformats.org/drawingml/2006/picture" xmlns:dgm="http://schemas.openxmlformats.org/drawingml/2006/diagram">
    <a:masterClrMapping/>
  </p:clrMapOvr>
</p:sld>
</file>

<file path=ppt/slides/slide2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Network Latency</a:t>
            </a:r>
          </a:p>
        </p:txBody>
      </p:sp>
      <p:pic>
        <p:nvPicPr>
          <p:cNvPr xmlns:c="http://schemas.openxmlformats.org/drawingml/2006/chart" xmlns:pic="http://schemas.openxmlformats.org/drawingml/2006/picture" xmlns:dgm="http://schemas.openxmlformats.org/drawingml/2006/diagram" id="4" name="Google Shape;184;p30"/>
          <p:cNvPicPr xmlns:c="http://schemas.openxmlformats.org/drawingml/2006/chart" xmlns:pic="http://schemas.openxmlformats.org/drawingml/2006/picture" xmlns:dgm="http://schemas.openxmlformats.org/drawingml/2006/diagram" preferRelativeResize="0">
            <a:picLocks noGrp="1"/>
          </p:cNvPicPr>
          <p:nvPr>
            <p:ph idx="1"/>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793771" y="1839658"/>
            <a:ext cx="5889328" cy="4107010"/>
          </a:xfrm>
          <a:prstGeom prst="rect">
            <a:avLst/>
          </a:prstGeom>
          <a:noFill/>
          <a:ln>
            <a:solidFill>
              <a:schemeClr val="tx1"/>
            </a:solidFill>
          </a:ln>
        </p:spPr>
      </p:pic>
      <p:sp>
        <p:nvSpPr>
          <p:cNvPr xmlns:c="http://schemas.openxmlformats.org/drawingml/2006/chart" xmlns:pic="http://schemas.openxmlformats.org/drawingml/2006/picture" xmlns:dgm="http://schemas.openxmlformats.org/drawingml/2006/diagram" id="5" name="Oval 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624953" y="4095915"/>
            <a:ext cx="863483" cy="621689"/>
          </a:xfrm>
          <a:prstGeom prst="ellipse">
            <a:avLst/>
          </a:prstGeom>
          <a:solidFill>
            <a:schemeClr val="accent1">
              <a:alpha val="39000"/>
            </a:schemeClr>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lang="en-US">
              <a:uFillTx/>
            </a:endParaRPr>
          </a:p>
        </p:txBody>
      </p:sp>
      <p:sp>
        <p:nvSpPr>
          <p:cNvPr xmlns:c="http://schemas.openxmlformats.org/drawingml/2006/chart" xmlns:pic="http://schemas.openxmlformats.org/drawingml/2006/picture" xmlns:dgm="http://schemas.openxmlformats.org/drawingml/2006/diagram" id="6" name="Rectangle 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6944392" y="2692834"/>
            <a:ext cx="4872918" cy="2031325"/>
          </a:xfrm>
          <a:prstGeom prst="rect">
            <a:avLst/>
          </a:prstGeom>
        </p:spPr>
        <p:txBody xmlns:c="http://schemas.openxmlformats.org/drawingml/2006/chart" xmlns:pic="http://schemas.openxmlformats.org/drawingml/2006/picture" xmlns:dgm="http://schemas.openxmlformats.org/drawingml/2006/diagram">
          <a:bodyPr wrap="square">
            <a:spAutoFit/>
          </a:bodyPr>
          <a:lstStyle/>
          <a:p>
            <a:pPr indent="-285750" marL="285750">
              <a:buFont charset="0" panose="020B0604020202020204" pitchFamily="34" typeface="Arial"/>
              <a:buChar char="•"/>
            </a:pPr>
            <a:r>
              <a:rPr dirty="0" lang="en-US">
                <a:solidFill>
                  <a:schemeClr val="dk2"/>
                </a:solidFill>
                <a:uFillTx/>
                <a:latin typeface="Arial Narrow"/>
                <a:ea typeface="Arial Narrow"/>
                <a:cs typeface="Arial Narrow"/>
                <a:sym typeface="Arial Narrow"/>
              </a:rPr>
              <a:t>The latency of the network stack, rather than the message size can be estimated by examining the latency of small messages. The data points in the blue circle indicate a latency of about 0.23ms due to the network. </a:t>
            </a:r>
          </a:p>
          <a:p>
            <a:pPr indent="-285750" marL="285750">
              <a:buFont charset="0" panose="020B0604020202020204" pitchFamily="34" typeface="Arial"/>
              <a:buChar char="•"/>
            </a:pPr>
            <a:r>
              <a:rPr dirty="0" lang="en-US">
                <a:solidFill>
                  <a:schemeClr val="dk2"/>
                </a:solidFill>
                <a:uFillTx/>
                <a:latin typeface="Arial Narrow"/>
                <a:sym typeface="Arial Narrow"/>
              </a:rPr>
              <a:t>We assume that at low CPU utilizations the latency is primarily due to network.</a:t>
            </a:r>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2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Experiment 2 </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838200" y="1825625"/>
            <a:ext cx="10515600" cy="4351338"/>
          </a:xfrm>
        </p:spPr>
        <p:txBody xmlns:c="http://schemas.openxmlformats.org/drawingml/2006/chart" xmlns:pic="http://schemas.openxmlformats.org/drawingml/2006/picture" xmlns:dgm="http://schemas.openxmlformats.org/drawingml/2006/diagram">
          <a:bodyPr/>
          <a:lstStyle/>
          <a:p>
            <a:r>
              <a:rPr dirty="0" lang="en-US">
                <a:uFillTx/>
                <a:ea typeface="Calibri"/>
                <a:cs typeface="Calibri"/>
                <a:sym typeface="Calibri"/>
              </a:rPr>
              <a:t>The previous test established the range of latency and throughput. To establish the baseline distribution across the network we chose a small message size and did the tests across all pairs.</a:t>
            </a:r>
          </a:p>
          <a:p>
            <a:r>
              <a:rPr dirty="0" lang="en-US">
                <a:uFillTx/>
                <a:ea typeface="Calibri"/>
                <a:cs typeface="Calibri"/>
                <a:sym typeface="Calibri"/>
              </a:rPr>
              <a:t>Measure the latency and bandwidth between all node pairs in the network with a message size of 64 bytes.</a:t>
            </a:r>
          </a:p>
          <a:p>
            <a:endParaRPr dirty="0" lang="en-US">
              <a:uFillTx/>
            </a:endParaRPr>
          </a:p>
        </p:txBody>
      </p:sp>
      <p:sp>
        <p:nvSpPr>
          <p:cNvPr xmlns:c="http://schemas.openxmlformats.org/drawingml/2006/chart" xmlns:pic="http://schemas.openxmlformats.org/drawingml/2006/picture" xmlns:dgm="http://schemas.openxmlformats.org/drawingml/2006/diagram" id="4" name="Rectangle: Rounded Corners 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616853" y="4001293"/>
            <a:ext cx="1223237" cy="1067717"/>
          </a:xfrm>
          <a:prstGeom prst="roundRect">
            <a:avLst/>
          </a:prstGeom>
          <a:solidFill>
            <a:schemeClr val="accent1">
              <a:lumMod val="40000"/>
              <a:lumOff val="60000"/>
            </a:schemeClr>
          </a:solidFill>
          <a:effectLst>
            <a:outerShdw algn="tr" blurRad="50800" dir="8100000" dist="38100" rotWithShape="0">
              <a:srgbClr val="000000">
                <a:alpha val="40000"/>
              </a:srgbClr>
            </a:outerShdw>
          </a:effectLst>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t" rtlCol="0"/>
          <a:lstStyle/>
          <a:p>
            <a:r>
              <a:rPr dirty="0" lang="en-US">
                <a:solidFill>
                  <a:schemeClr val="tx1"/>
                </a:solidFill>
                <a:uFillTx/>
              </a:rPr>
              <a:t>Peer1</a:t>
            </a:r>
          </a:p>
          <a:p>
            <a:r>
              <a:rPr dirty="0" lang="en-US">
                <a:solidFill>
                  <a:schemeClr val="tx1"/>
                </a:solidFill>
                <a:uFillTx/>
              </a:rPr>
              <a:t>$ </a:t>
            </a:r>
            <a:r>
              <a:rPr dirty="0" err="1" lang="en-US">
                <a:solidFill>
                  <a:schemeClr val="tx1"/>
                </a:solidFill>
                <a:uFillTx/>
              </a:rPr>
              <a:t>qperf</a:t>
            </a:r>
            <a:endParaRPr dirty="0" lang="en-US">
              <a:solidFill>
                <a:schemeClr val="tx1"/>
              </a:solidFill>
              <a:uFillTx/>
            </a:endParaRPr>
          </a:p>
        </p:txBody>
      </p:sp>
      <p:sp>
        <p:nvSpPr>
          <p:cNvPr xmlns:c="http://schemas.openxmlformats.org/drawingml/2006/chart" xmlns:pic="http://schemas.openxmlformats.org/drawingml/2006/picture" xmlns:dgm="http://schemas.openxmlformats.org/drawingml/2006/diagram" id="5" name="Rectangle: Rounded Corners 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4475110" y="4001294"/>
            <a:ext cx="5292620" cy="1067718"/>
          </a:xfrm>
          <a:prstGeom prst="roundRect">
            <a:avLst/>
          </a:prstGeom>
          <a:solidFill>
            <a:schemeClr val="accent1">
              <a:lumMod val="40000"/>
              <a:lumOff val="60000"/>
            </a:schemeClr>
          </a:solidFill>
          <a:effectLst>
            <a:outerShdw algn="tr" blurRad="50800" dir="8100000" dist="38100" rotWithShape="0">
              <a:srgbClr val="000000">
                <a:alpha val="40000"/>
              </a:srgbClr>
            </a:outerShdw>
          </a:effectLst>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t" rtlCol="0"/>
          <a:lstStyle/>
          <a:p>
            <a:r>
              <a:rPr dirty="0" lang="en-US">
                <a:solidFill>
                  <a:schemeClr val="tx1"/>
                </a:solidFill>
                <a:uFillTx/>
              </a:rPr>
              <a:t>Peer2</a:t>
            </a:r>
          </a:p>
          <a:p>
            <a:r>
              <a:rPr dirty="0" lang="en-US">
                <a:solidFill>
                  <a:schemeClr val="tx1"/>
                </a:solidFill>
                <a:uFillTx/>
              </a:rPr>
              <a:t>$ </a:t>
            </a:r>
            <a:r>
              <a:rPr dirty="0" err="1" lang="en-US">
                <a:solidFill>
                  <a:schemeClr val="tx1"/>
                </a:solidFill>
                <a:uFillTx/>
              </a:rPr>
              <a:t>qperf</a:t>
            </a:r>
            <a:r>
              <a:rPr dirty="0" lang="en-US">
                <a:solidFill>
                  <a:schemeClr val="tx1"/>
                </a:solidFill>
                <a:uFillTx/>
              </a:rPr>
              <a:t> -</a:t>
            </a:r>
            <a:r>
              <a:rPr dirty="0" err="1" lang="en-US">
                <a:solidFill>
                  <a:schemeClr val="tx1"/>
                </a:solidFill>
                <a:uFillTx/>
              </a:rPr>
              <a:t>uu</a:t>
            </a:r>
            <a:r>
              <a:rPr dirty="0" lang="en-US">
                <a:solidFill>
                  <a:schemeClr val="tx1"/>
                </a:solidFill>
                <a:uFillTx/>
              </a:rPr>
              <a:t> -m 64 -v peer1 </a:t>
            </a:r>
            <a:r>
              <a:rPr dirty="0" err="1" lang="en-US">
                <a:solidFill>
                  <a:schemeClr val="tx1"/>
                </a:solidFill>
                <a:uFillTx/>
              </a:rPr>
              <a:t>tcp_bw</a:t>
            </a:r>
            <a:r>
              <a:rPr dirty="0" lang="en-US">
                <a:solidFill>
                  <a:schemeClr val="tx1"/>
                </a:solidFill>
                <a:uFillTx/>
              </a:rPr>
              <a:t> </a:t>
            </a:r>
            <a:r>
              <a:rPr dirty="0" err="1" lang="en-US">
                <a:solidFill>
                  <a:schemeClr val="tx1"/>
                </a:solidFill>
                <a:uFillTx/>
              </a:rPr>
              <a:t>tcp_lat</a:t>
            </a:r>
            <a:endParaRPr dirty="0" lang="en-US">
              <a:solidFill>
                <a:schemeClr val="tx1"/>
              </a:solidFill>
              <a:uFillTx/>
            </a:endParaRPr>
          </a:p>
          <a:p>
            <a:endParaRPr dirty="0" lang="en-US">
              <a:solidFill>
                <a:schemeClr val="tx1"/>
              </a:solidFill>
              <a:uFillTx/>
            </a:endParaRPr>
          </a:p>
        </p:txBody>
      </p:sp>
      <p:cxnSp>
        <p:nvCxnSpPr>
          <p:cNvPr xmlns:c="http://schemas.openxmlformats.org/drawingml/2006/chart" xmlns:pic="http://schemas.openxmlformats.org/drawingml/2006/picture" xmlns:dgm="http://schemas.openxmlformats.org/drawingml/2006/diagram" id="6" name="Connector: Elbow 5"/>
          <p:cNvCxnSpPr xmlns:c="http://schemas.openxmlformats.org/drawingml/2006/chart" xmlns:pic="http://schemas.openxmlformats.org/drawingml/2006/picture" xmlns:dgm="http://schemas.openxmlformats.org/drawingml/2006/diagram">
            <a:stCxn id="4" idx="3"/>
            <a:endCxn id="5" idx="1"/>
          </p:cNvCxnSpPr>
          <p:nvPr/>
        </p:nvCxnSpPr>
        <p:spPr xmlns:c="http://schemas.openxmlformats.org/drawingml/2006/chart" xmlns:pic="http://schemas.openxmlformats.org/drawingml/2006/picture" xmlns:dgm="http://schemas.openxmlformats.org/drawingml/2006/diagram">
          <a:xfrm>
            <a:off x="2840090" y="4535152"/>
            <a:ext cx="1635020" cy="1"/>
          </a:xfrm>
          <a:prstGeom prst="bentConnector3">
            <a:avLst/>
          </a:prstGeom>
          <a:ln w="50800">
            <a:headEnd type="triangle"/>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Tree>
  </p:cSld>
  <p:clrMapOvr xmlns:c="http://schemas.openxmlformats.org/drawingml/2006/chart" xmlns:pic="http://schemas.openxmlformats.org/drawingml/2006/picture" xmlns:dgm="http://schemas.openxmlformats.org/drawingml/2006/diagram">
    <a:masterClrMapping/>
  </p:clrMapOvr>
</p:sld>
</file>

<file path=ppt/slides/slide2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938784" y="0"/>
            <a:ext cx="10515600" cy="1325563"/>
          </a:xfrm>
        </p:spPr>
        <p:txBody xmlns:c="http://schemas.openxmlformats.org/drawingml/2006/chart" xmlns:pic="http://schemas.openxmlformats.org/drawingml/2006/picture" xmlns:dgm="http://schemas.openxmlformats.org/drawingml/2006/diagram">
          <a:bodyPr/>
          <a:lstStyle/>
          <a:p>
            <a:r>
              <a:rPr dirty="0" lang="en-US">
                <a:uFillTx/>
              </a:rPr>
              <a:t>Maximum Sustained Bandwidth and Latency histogram – across all pairs</a:t>
            </a:r>
          </a:p>
        </p:txBody>
      </p:sp>
      <p:graphicFrame>
        <p:nvGraphicFramePr>
          <p:cNvPr xmlns:c="http://schemas.openxmlformats.org/drawingml/2006/chart" xmlns:pic="http://schemas.openxmlformats.org/drawingml/2006/picture" xmlns:dgm="http://schemas.openxmlformats.org/drawingml/2006/diagram" id="5" name="Table 4"/>
          <p:cNvGraphicFramePr xmlns:c="http://schemas.openxmlformats.org/drawingml/2006/chart" xmlns:pic="http://schemas.openxmlformats.org/drawingml/2006/picture" xmlns:dgm="http://schemas.openxmlformats.org/drawingml/2006/diagram">
            <a:graphicFrameLocks noGrp="1"/>
          </p:cNvGraphicFramePr>
          <p:nvPr/>
        </p:nvGraphicFramePr>
        <p:xfrm xmlns:c="http://schemas.openxmlformats.org/drawingml/2006/chart" xmlns:pic="http://schemas.openxmlformats.org/drawingml/2006/picture" xmlns:dgm="http://schemas.openxmlformats.org/drawingml/2006/diagram">
          <a:off x="1339567" y="5660121"/>
          <a:ext cx="1817116" cy="1197879"/>
        </p:xfrm>
        <a:graphic xmlns:c="http://schemas.openxmlformats.org/drawingml/2006/chart" xmlns:pic="http://schemas.openxmlformats.org/drawingml/2006/picture" xmlns:dgm="http://schemas.openxmlformats.org/drawingml/2006/diagram">
          <a:graphicData uri="http://schemas.openxmlformats.org/drawingml/2006/table">
            <a:tbl>
              <a:tblPr>
                <a:tableStyleId>{5C22544A-7EE6-4342-B048-85BDC9FD1C3A}</a:tableStyleId>
              </a:tblPr>
              <a:tblGrid>
                <a:gridCol w="929364"/>
                <a:gridCol w="887752"/>
              </a:tblGrid>
              <a:tr h="399293">
                <a:tc>
                  <a:txBody>
                    <a:bodyPr/>
                    <a:lstStyle/>
                    <a:p>
                      <a:pPr algn="l" fontAlgn="b"/>
                      <a:r>
                        <a:rPr dirty="0" lang="en-US" strike="noStrike" sz="1600" u="none">
                          <a:effectLst/>
                          <a:uFillTx/>
                        </a:rPr>
                        <a:t>Max</a:t>
                      </a:r>
                      <a:endParaRPr b="0" dirty="0" i="0" lang="en-US" strike="noStrike" sz="1600" u="none">
                        <a:solidFill>
                          <a:srgbClr val="000000"/>
                        </a:solidFill>
                        <a:effectLst/>
                        <a:uFillTx/>
                        <a:latin charset="0" panose="020F0502020204030204" pitchFamily="34" typeface="Calibri"/>
                      </a:endParaRPr>
                    </a:p>
                  </a:txBody>
                  <a:tcPr anchor="b" marB="0" marL="9525" marR="9525" marT="9525"/>
                </a:tc>
                <a:tc>
                  <a:txBody>
                    <a:bodyPr/>
                    <a:lstStyle/>
                    <a:p>
                      <a:pPr algn="r" fontAlgn="b"/>
                      <a:r>
                        <a:rPr lang="en-US" strike="noStrike" sz="1600" u="none">
                          <a:effectLst/>
                          <a:uFillTx/>
                        </a:rPr>
                        <a:t>5202.688</a:t>
                      </a:r>
                      <a:endParaRPr b="0" i="0" lang="en-US" strike="noStrike" sz="1600" u="none">
                        <a:solidFill>
                          <a:srgbClr val="000000"/>
                        </a:solidFill>
                        <a:effectLst/>
                        <a:uFillTx/>
                        <a:latin charset="0" panose="020F0502020204030204" pitchFamily="34" typeface="Calibri"/>
                      </a:endParaRPr>
                    </a:p>
                  </a:txBody>
                  <a:tcPr anchor="b" marB="0" marL="9525" marR="9525" marT="9525"/>
                </a:tc>
              </a:tr>
              <a:tr h="399293">
                <a:tc>
                  <a:txBody>
                    <a:bodyPr/>
                    <a:lstStyle/>
                    <a:p>
                      <a:pPr algn="l" fontAlgn="b"/>
                      <a:r>
                        <a:rPr dirty="0" lang="en-US" strike="noStrike" sz="1600" u="none">
                          <a:effectLst/>
                          <a:uFillTx/>
                        </a:rPr>
                        <a:t>Min</a:t>
                      </a:r>
                      <a:endParaRPr b="0" dirty="0" i="0" lang="en-US" strike="noStrike" sz="1600" u="none">
                        <a:solidFill>
                          <a:srgbClr val="000000"/>
                        </a:solidFill>
                        <a:effectLst/>
                        <a:uFillTx/>
                        <a:latin charset="0" panose="020F0502020204030204" pitchFamily="34" typeface="Calibri"/>
                      </a:endParaRPr>
                    </a:p>
                  </a:txBody>
                  <a:tcPr anchor="b" marB="0" marL="9525" marR="9525" marT="9525"/>
                </a:tc>
                <a:tc>
                  <a:txBody>
                    <a:bodyPr/>
                    <a:lstStyle/>
                    <a:p>
                      <a:pPr algn="r" fontAlgn="b"/>
                      <a:r>
                        <a:rPr lang="en-US" strike="noStrike" sz="1600" u="none">
                          <a:effectLst/>
                          <a:uFillTx/>
                        </a:rPr>
                        <a:t>1617.856</a:t>
                      </a:r>
                      <a:endParaRPr b="0" i="0" lang="en-US" strike="noStrike" sz="1600" u="none">
                        <a:solidFill>
                          <a:srgbClr val="000000"/>
                        </a:solidFill>
                        <a:effectLst/>
                        <a:uFillTx/>
                        <a:latin charset="0" panose="020F0502020204030204" pitchFamily="34" typeface="Calibri"/>
                      </a:endParaRPr>
                    </a:p>
                  </a:txBody>
                  <a:tcPr anchor="b" marB="0" marL="9525" marR="9525" marT="9525"/>
                </a:tc>
              </a:tr>
              <a:tr h="399293">
                <a:tc>
                  <a:txBody>
                    <a:bodyPr/>
                    <a:lstStyle/>
                    <a:p>
                      <a:pPr algn="l" fontAlgn="b"/>
                      <a:r>
                        <a:rPr dirty="0" err="1" lang="en-US" strike="noStrike" sz="1600" u="none">
                          <a:effectLst/>
                          <a:uFillTx/>
                        </a:rPr>
                        <a:t>avg</a:t>
                      </a:r>
                      <a:endParaRPr b="0" dirty="0" i="0" lang="en-US" strike="noStrike" sz="1600" u="none">
                        <a:solidFill>
                          <a:srgbClr val="000000"/>
                        </a:solidFill>
                        <a:effectLst/>
                        <a:uFillTx/>
                        <a:latin charset="0" panose="020F0502020204030204" pitchFamily="34" typeface="Calibri"/>
                      </a:endParaRPr>
                    </a:p>
                  </a:txBody>
                  <a:tcPr anchor="b" marB="0" marL="9525" marR="9525" marT="9525"/>
                </a:tc>
                <a:tc>
                  <a:txBody>
                    <a:bodyPr/>
                    <a:lstStyle/>
                    <a:p>
                      <a:pPr algn="r" fontAlgn="b"/>
                      <a:r>
                        <a:rPr dirty="0" lang="en-US" strike="noStrike" sz="1600" u="none">
                          <a:effectLst/>
                          <a:uFillTx/>
                        </a:rPr>
                        <a:t>4446.661</a:t>
                      </a:r>
                      <a:endParaRPr b="0" dirty="0" i="0" lang="en-US" strike="noStrike" sz="1600" u="none">
                        <a:solidFill>
                          <a:srgbClr val="000000"/>
                        </a:solidFill>
                        <a:effectLst/>
                        <a:uFillTx/>
                        <a:latin charset="0" panose="020F0502020204030204" pitchFamily="34" typeface="Calibri"/>
                      </a:endParaRPr>
                    </a:p>
                  </a:txBody>
                  <a:tcPr anchor="b" marB="0" marL="9525" marR="9525" marT="9525"/>
                </a:tc>
              </a:tr>
            </a:tbl>
          </a:graphicData>
        </a:graphic>
      </p:graphicFrame>
      <p:sp>
        <p:nvSpPr>
          <p:cNvPr xmlns:c="http://schemas.openxmlformats.org/drawingml/2006/chart" xmlns:pic="http://schemas.openxmlformats.org/drawingml/2006/picture" xmlns:dgm="http://schemas.openxmlformats.org/drawingml/2006/diagram" id="6" name="TextBox 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432200" y="5832164"/>
            <a:ext cx="1519647"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dirty="0" lang="en-US">
                <a:uFillTx/>
              </a:rPr>
              <a:t>KB per second</a:t>
            </a:r>
          </a:p>
        </p:txBody>
      </p:sp>
      <p:graphicFrame>
        <p:nvGraphicFramePr>
          <p:cNvPr xmlns:c="http://schemas.openxmlformats.org/drawingml/2006/chart" xmlns:pic="http://schemas.openxmlformats.org/drawingml/2006/picture" xmlns:dgm="http://schemas.openxmlformats.org/drawingml/2006/diagram" id="8" name="Table 7"/>
          <p:cNvGraphicFramePr xmlns:c="http://schemas.openxmlformats.org/drawingml/2006/chart" xmlns:pic="http://schemas.openxmlformats.org/drawingml/2006/picture" xmlns:dgm="http://schemas.openxmlformats.org/drawingml/2006/diagram">
            <a:graphicFrameLocks noGrp="1"/>
          </p:cNvGraphicFramePr>
          <p:nvPr/>
        </p:nvGraphicFramePr>
        <p:xfrm xmlns:c="http://schemas.openxmlformats.org/drawingml/2006/chart" xmlns:pic="http://schemas.openxmlformats.org/drawingml/2006/picture" xmlns:dgm="http://schemas.openxmlformats.org/drawingml/2006/diagram">
          <a:off x="7816118" y="5915746"/>
          <a:ext cx="2422832" cy="760095"/>
        </p:xfrm>
        <a:graphic xmlns:c="http://schemas.openxmlformats.org/drawingml/2006/chart" xmlns:pic="http://schemas.openxmlformats.org/drawingml/2006/picture" xmlns:dgm="http://schemas.openxmlformats.org/drawingml/2006/diagram">
          <a:graphicData uri="http://schemas.openxmlformats.org/drawingml/2006/table">
            <a:tbl>
              <a:tblPr>
                <a:tableStyleId>{5C22544A-7EE6-4342-B048-85BDC9FD1C3A}</a:tableStyleId>
              </a:tblPr>
              <a:tblGrid>
                <a:gridCol w="1211416"/>
                <a:gridCol w="1211416"/>
              </a:tblGrid>
              <a:tr h="190500">
                <a:tc>
                  <a:txBody>
                    <a:bodyPr/>
                    <a:lstStyle/>
                    <a:p>
                      <a:pPr algn="l" fontAlgn="b"/>
                      <a:r>
                        <a:rPr lang="en-US" strike="noStrike" sz="1600" u="none">
                          <a:effectLst/>
                          <a:uFillTx/>
                        </a:rPr>
                        <a:t>max_total</a:t>
                      </a:r>
                      <a:endParaRPr b="0" i="0" lang="en-US" strike="noStrike" sz="1600" u="none">
                        <a:solidFill>
                          <a:srgbClr val="000000"/>
                        </a:solidFill>
                        <a:effectLst/>
                        <a:uFillTx/>
                        <a:latin charset="0" panose="020F0502020204030204" pitchFamily="34" typeface="Calibri"/>
                      </a:endParaRPr>
                    </a:p>
                  </a:txBody>
                  <a:tcPr anchor="b" marB="0" marL="9525" marR="9525" marT="9525"/>
                </a:tc>
                <a:tc>
                  <a:txBody>
                    <a:bodyPr/>
                    <a:lstStyle/>
                    <a:p>
                      <a:pPr algn="r" fontAlgn="b"/>
                      <a:r>
                        <a:rPr lang="en-US" strike="noStrike" sz="1600" u="none">
                          <a:effectLst/>
                          <a:uFillTx/>
                        </a:rPr>
                        <a:t>792.707</a:t>
                      </a:r>
                      <a:endParaRPr b="0" i="0" lang="en-US" strike="noStrike" sz="1600" u="none">
                        <a:solidFill>
                          <a:srgbClr val="000000"/>
                        </a:solidFill>
                        <a:effectLst/>
                        <a:uFillTx/>
                        <a:latin charset="0" panose="020F0502020204030204" pitchFamily="34" typeface="Calibri"/>
                      </a:endParaRPr>
                    </a:p>
                  </a:txBody>
                  <a:tcPr anchor="b" marB="0" marL="9525" marR="9525" marT="9525"/>
                </a:tc>
              </a:tr>
              <a:tr h="190500">
                <a:tc>
                  <a:txBody>
                    <a:bodyPr/>
                    <a:lstStyle/>
                    <a:p>
                      <a:pPr algn="l" fontAlgn="b"/>
                      <a:r>
                        <a:rPr lang="en-US" strike="noStrike" sz="1600" u="none">
                          <a:effectLst/>
                          <a:uFillTx/>
                        </a:rPr>
                        <a:t>min_total</a:t>
                      </a:r>
                      <a:endParaRPr b="0" i="0" lang="en-US" strike="noStrike" sz="1600" u="none">
                        <a:solidFill>
                          <a:srgbClr val="000000"/>
                        </a:solidFill>
                        <a:effectLst/>
                        <a:uFillTx/>
                        <a:latin charset="0" panose="020F0502020204030204" pitchFamily="34" typeface="Calibri"/>
                      </a:endParaRPr>
                    </a:p>
                  </a:txBody>
                  <a:tcPr anchor="b" marB="0" marL="9525" marR="9525" marT="9525"/>
                </a:tc>
                <a:tc>
                  <a:txBody>
                    <a:bodyPr/>
                    <a:lstStyle/>
                    <a:p>
                      <a:pPr algn="r" fontAlgn="b"/>
                      <a:r>
                        <a:rPr lang="en-US" strike="noStrike" sz="1600" u="none">
                          <a:effectLst/>
                          <a:uFillTx/>
                        </a:rPr>
                        <a:t>203.707</a:t>
                      </a:r>
                      <a:endParaRPr b="0" i="0" lang="en-US" strike="noStrike" sz="1600" u="none">
                        <a:solidFill>
                          <a:srgbClr val="000000"/>
                        </a:solidFill>
                        <a:effectLst/>
                        <a:uFillTx/>
                        <a:latin charset="0" panose="020F0502020204030204" pitchFamily="34" typeface="Calibri"/>
                      </a:endParaRPr>
                    </a:p>
                  </a:txBody>
                  <a:tcPr anchor="b" marB="0" marL="9525" marR="9525" marT="9525"/>
                </a:tc>
              </a:tr>
              <a:tr h="190500">
                <a:tc>
                  <a:txBody>
                    <a:bodyPr/>
                    <a:lstStyle/>
                    <a:p>
                      <a:pPr algn="l" fontAlgn="b"/>
                      <a:r>
                        <a:rPr lang="en-US" strike="noStrike" sz="1600" u="none">
                          <a:effectLst/>
                          <a:uFillTx/>
                        </a:rPr>
                        <a:t>avg_total</a:t>
                      </a:r>
                      <a:endParaRPr b="0" i="0" lang="en-US" strike="noStrike" sz="1600" u="none">
                        <a:solidFill>
                          <a:srgbClr val="000000"/>
                        </a:solidFill>
                        <a:effectLst/>
                        <a:uFillTx/>
                        <a:latin charset="0" panose="020F0502020204030204" pitchFamily="34" typeface="Calibri"/>
                      </a:endParaRPr>
                    </a:p>
                  </a:txBody>
                  <a:tcPr anchor="b" marB="0" marL="9525" marR="9525" marT="9525"/>
                </a:tc>
                <a:tc>
                  <a:txBody>
                    <a:bodyPr/>
                    <a:lstStyle/>
                    <a:p>
                      <a:pPr algn="r" fontAlgn="b"/>
                      <a:r>
                        <a:rPr dirty="0" lang="en-US" strike="noStrike" sz="1600" u="none">
                          <a:effectLst/>
                          <a:uFillTx/>
                        </a:rPr>
                        <a:t>415.8146</a:t>
                      </a:r>
                      <a:endParaRPr b="0" dirty="0" i="0" lang="en-US" strike="noStrike" sz="1600" u="none">
                        <a:solidFill>
                          <a:srgbClr val="000000"/>
                        </a:solidFill>
                        <a:effectLst/>
                        <a:uFillTx/>
                        <a:latin charset="0" panose="020F0502020204030204" pitchFamily="34" typeface="Calibri"/>
                      </a:endParaRPr>
                    </a:p>
                  </a:txBody>
                  <a:tcPr anchor="b" marB="0" marL="9525" marR="9525" marT="9525"/>
                </a:tc>
              </a:tr>
            </a:tbl>
          </a:graphicData>
        </a:graphic>
      </p:graphicFrame>
      <p:sp>
        <p:nvSpPr>
          <p:cNvPr xmlns:c="http://schemas.openxmlformats.org/drawingml/2006/chart" xmlns:pic="http://schemas.openxmlformats.org/drawingml/2006/picture" xmlns:dgm="http://schemas.openxmlformats.org/drawingml/2006/diagram" id="9" name="TextBox 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0252577" y="6016830"/>
            <a:ext cx="1474250"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dirty="0" lang="en-US">
                <a:uFillTx/>
              </a:rPr>
              <a:t>microseconds</a:t>
            </a:r>
          </a:p>
        </p:txBody>
      </p:sp>
    </p:spTree>
  </p:cSld>
  <p:clrMapOvr xmlns:c="http://schemas.openxmlformats.org/drawingml/2006/chart" xmlns:pic="http://schemas.openxmlformats.org/drawingml/2006/picture" xmlns:dgm="http://schemas.openxmlformats.org/drawingml/2006/diagram">
    <a:masterClrMapping/>
  </p:clrMapOvr>
</p:sld>
</file>

<file path=ppt/slides/slide2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Note about network baselines</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Across 27^2 measurements across all pairs</a:t>
            </a:r>
          </a:p>
          <a:p>
            <a:pPr lvl="1"/>
            <a:r>
              <a:rPr dirty="0" lang="en-US">
                <a:uFillTx/>
              </a:rPr>
              <a:t>The average bandwidth is 4446.661 </a:t>
            </a:r>
            <a:r>
              <a:rPr dirty="0" err="1" lang="en-US">
                <a:uFillTx/>
              </a:rPr>
              <a:t>KBps</a:t>
            </a:r>
            <a:endParaRPr dirty="0" lang="en-US">
              <a:uFillTx/>
            </a:endParaRPr>
          </a:p>
          <a:p>
            <a:pPr lvl="1"/>
            <a:r>
              <a:rPr dirty="0" lang="en-US">
                <a:solidFill>
                  <a:srgbClr val="000000"/>
                </a:solidFill>
                <a:uFillTx/>
              </a:rPr>
              <a:t>The average latency is 415 microseconds or .415ms</a:t>
            </a:r>
          </a:p>
          <a:p>
            <a:pPr lvl="1"/>
            <a:r>
              <a:rPr dirty="0" lang="en-US">
                <a:uFillTx/>
                <a:ea typeface="Arial Narrow"/>
                <a:cs typeface="Arial Narrow"/>
                <a:sym typeface="Arial Narrow"/>
              </a:rPr>
              <a:t>The latency due to the network, rather than message size is about 0.23ms.</a:t>
            </a:r>
            <a:endParaRPr dirty="0" lang="en-US">
              <a:uFillTx/>
            </a:endParaRPr>
          </a:p>
          <a:p>
            <a:r>
              <a:rPr dirty="0" lang="en-US">
                <a:solidFill>
                  <a:srgbClr val="000000"/>
                </a:solidFill>
                <a:uFillTx/>
              </a:rPr>
              <a:t>Since this information is collected via </a:t>
            </a:r>
            <a:r>
              <a:rPr dirty="0" err="1" lang="en-US">
                <a:solidFill>
                  <a:srgbClr val="000000"/>
                </a:solidFill>
                <a:uFillTx/>
              </a:rPr>
              <a:t>qperf</a:t>
            </a:r>
            <a:r>
              <a:rPr dirty="0" lang="en-US">
                <a:solidFill>
                  <a:srgbClr val="000000"/>
                </a:solidFill>
                <a:uFillTx/>
              </a:rPr>
              <a:t>, and introduces very little overhead on top of the TCP/UDP, it will have much better performance than DDS. </a:t>
            </a:r>
          </a:p>
          <a:p>
            <a:pPr lvl="1"/>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2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Title 3"/>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DDS Tests – RTI Perf Test</a:t>
            </a:r>
          </a:p>
        </p:txBody>
      </p:sp>
      <p:sp>
        <p:nvSpPr>
          <p:cNvPr xmlns:c="http://schemas.openxmlformats.org/drawingml/2006/chart" xmlns:pic="http://schemas.openxmlformats.org/drawingml/2006/picture" xmlns:dgm="http://schemas.openxmlformats.org/drawingml/2006/diagram" id="3" name="Subtitle 2"/>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2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1387"/>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388" name="Google Shape;1388;p83"/>
          <p:cNvSpPr xmlns:c="http://schemas.openxmlformats.org/drawingml/2006/chart" xmlns:pic="http://schemas.openxmlformats.org/drawingml/2006/picture" xmlns:dgm="http://schemas.openxmlformats.org/drawingml/2006/diagram" txBox="1">
            <a:spLocks noGrp="1"/>
          </p:cNvSpPr>
          <p:nvPr>
            <p:ph idx="4294967295" type="title"/>
          </p:nvPr>
        </p:nvSpPr>
        <p:spPr xmlns:c="http://schemas.openxmlformats.org/drawingml/2006/chart" xmlns:pic="http://schemas.openxmlformats.org/drawingml/2006/picture" xmlns:dgm="http://schemas.openxmlformats.org/drawingml/2006/diagram">
          <a:xfrm>
            <a:off x="-1" y="158750"/>
            <a:ext cx="9743893" cy="784225"/>
          </a:xfrm>
          <a:prstGeom prst="rect">
            <a:avLst/>
          </a:prstGeom>
        </p:spPr>
        <p:txBody xmlns:c="http://schemas.openxmlformats.org/drawingml/2006/chart" xmlns:pic="http://schemas.openxmlformats.org/drawingml/2006/picture" xmlns:dgm="http://schemas.openxmlformats.org/drawingml/2006/diagram">
          <a:bodyPr anchor="ctr" anchorCtr="0" bIns="45700" lIns="91425" rIns="91425" rtlCol="0" spcFirstLastPara="1" tIns="45700" vert="horz" wrap="square">
            <a:noAutofit/>
          </a:bodyPr>
          <a:lstStyle/>
          <a:p>
            <a:r>
              <a:rPr dirty="0" lang="en-US">
                <a:uFillTx/>
              </a:rPr>
              <a:t>Background: RTI DDS </a:t>
            </a:r>
            <a:r>
              <a:rPr dirty="0" err="1" lang="en-US">
                <a:uFillTx/>
              </a:rPr>
              <a:t>PerfTest</a:t>
            </a:r>
            <a:r>
              <a:rPr dirty="0" lang="en-US">
                <a:uFillTx/>
              </a:rPr>
              <a:t> </a:t>
            </a:r>
            <a:endParaRPr dirty="0">
              <a:uFillTx/>
            </a:endParaRPr>
          </a:p>
        </p:txBody>
      </p:sp>
      <p:pic>
        <p:nvPicPr>
          <p:cNvPr xmlns:c="http://schemas.openxmlformats.org/drawingml/2006/chart" xmlns:pic="http://schemas.openxmlformats.org/drawingml/2006/picture" xmlns:dgm="http://schemas.openxmlformats.org/drawingml/2006/diagram" id="1389" name="Google Shape;1389;p83"/>
          <p:cNvPicPr xmlns:c="http://schemas.openxmlformats.org/drawingml/2006/chart" xmlns:pic="http://schemas.openxmlformats.org/drawingml/2006/picture" xmlns:dgm="http://schemas.openxmlformats.org/drawingml/2006/diagram" preferRelativeResize="0"/>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2723425" y="918026"/>
            <a:ext cx="7089600" cy="2357825"/>
          </a:xfrm>
          <a:prstGeom prst="rect">
            <a:avLst/>
          </a:prstGeom>
          <a:noFill/>
          <a:ln>
            <a:noFill/>
          </a:ln>
        </p:spPr>
      </p:pic>
      <p:sp>
        <p:nvSpPr>
          <p:cNvPr xmlns:c="http://schemas.openxmlformats.org/drawingml/2006/chart" xmlns:pic="http://schemas.openxmlformats.org/drawingml/2006/picture" xmlns:dgm="http://schemas.openxmlformats.org/drawingml/2006/diagram" id="1390" name="Google Shape;1390;p8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41161" y="3709536"/>
            <a:ext cx="11354637" cy="2637000"/>
          </a:xfrm>
          <a:prstGeom prst="rect">
            <a:avLst/>
          </a:prstGeom>
          <a:noFill/>
          <a:ln>
            <a:noFill/>
          </a:ln>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Autofit/>
          </a:bodyPr>
          <a:lstStyle/>
          <a:p>
            <a:pPr algn="just" indent="-317500" marL="457200">
              <a:lnSpc>
                <a:spcPct val="115000"/>
              </a:lnSpc>
              <a:buClr>
                <a:schemeClr val="dk2"/>
              </a:buClr>
              <a:buSzPts val="1400"/>
              <a:buFont typeface="Arial Narrow"/>
              <a:buChar char="●"/>
            </a:pPr>
            <a:r>
              <a:rPr dirty="0" err="1" lang="en-US">
                <a:solidFill>
                  <a:schemeClr val="dk2"/>
                </a:solidFill>
                <a:uFillTx/>
                <a:latin typeface="Arial Narrow"/>
                <a:ea typeface="Arial Narrow"/>
                <a:cs typeface="Arial Narrow"/>
                <a:sym typeface="Arial Narrow"/>
              </a:rPr>
              <a:t>Perftest</a:t>
            </a:r>
            <a:r>
              <a:rPr dirty="0" lang="en-US">
                <a:solidFill>
                  <a:schemeClr val="dk2"/>
                </a:solidFill>
                <a:uFillTx/>
                <a:latin typeface="Arial Narrow"/>
                <a:ea typeface="Arial Narrow"/>
                <a:cs typeface="Arial Narrow"/>
                <a:sym typeface="Arial Narrow"/>
              </a:rPr>
              <a:t> command-line tool is highly configurable. We used the following parameters to customize test execution:</a:t>
            </a:r>
            <a:endParaRPr dirty="0">
              <a:solidFill>
                <a:schemeClr val="dk2"/>
              </a:solidFill>
              <a:uFillTx/>
              <a:latin typeface="Arial Narrow"/>
              <a:ea typeface="Arial Narrow"/>
              <a:cs typeface="Arial Narrow"/>
              <a:sym typeface="Arial Narrow"/>
            </a:endParaRPr>
          </a:p>
          <a:p>
            <a:pPr algn="just" indent="-317500" lvl="1" marL="914400">
              <a:lnSpc>
                <a:spcPct val="115000"/>
              </a:lnSpc>
              <a:buClr>
                <a:schemeClr val="dk2"/>
              </a:buClr>
              <a:buSzPts val="1400"/>
              <a:buFont typeface="Arial Narrow"/>
              <a:buChar char="○"/>
            </a:pPr>
            <a:r>
              <a:rPr b="1" dirty="0" lang="en-US">
                <a:solidFill>
                  <a:schemeClr val="dk2"/>
                </a:solidFill>
                <a:uFillTx/>
                <a:latin typeface="Arial Narrow"/>
                <a:ea typeface="Arial Narrow"/>
                <a:cs typeface="Arial Narrow"/>
                <a:sym typeface="Arial Narrow"/>
              </a:rPr>
              <a:t>-</a:t>
            </a:r>
            <a:r>
              <a:rPr b="1" dirty="0" err="1" lang="en-US">
                <a:solidFill>
                  <a:schemeClr val="dk2"/>
                </a:solidFill>
                <a:uFillTx/>
                <a:latin typeface="Arial Narrow"/>
                <a:ea typeface="Arial Narrow"/>
                <a:cs typeface="Arial Narrow"/>
                <a:sym typeface="Arial Narrow"/>
              </a:rPr>
              <a:t>dataLen</a:t>
            </a:r>
            <a:r>
              <a:rPr b="1" dirty="0" lang="en-US">
                <a:solidFill>
                  <a:schemeClr val="dk2"/>
                </a:solidFill>
                <a:uFillTx/>
                <a:latin typeface="Arial Narrow"/>
                <a:ea typeface="Arial Narrow"/>
                <a:cs typeface="Arial Narrow"/>
                <a:sym typeface="Arial Narrow"/>
              </a:rPr>
              <a:t> &lt;bytes&gt;: </a:t>
            </a:r>
            <a:r>
              <a:rPr dirty="0" lang="en-US">
                <a:solidFill>
                  <a:schemeClr val="dk2"/>
                </a:solidFill>
                <a:uFillTx/>
                <a:latin typeface="Arial Narrow"/>
                <a:ea typeface="Arial Narrow"/>
                <a:cs typeface="Arial Narrow"/>
                <a:sym typeface="Arial Narrow"/>
              </a:rPr>
              <a:t>specifies payload size of messages sent by the publisher to the subscriber. </a:t>
            </a:r>
            <a:endParaRPr dirty="0">
              <a:solidFill>
                <a:schemeClr val="dk2"/>
              </a:solidFill>
              <a:uFillTx/>
              <a:latin typeface="Arial Narrow"/>
              <a:ea typeface="Arial Narrow"/>
              <a:cs typeface="Arial Narrow"/>
              <a:sym typeface="Arial Narrow"/>
            </a:endParaRPr>
          </a:p>
          <a:p>
            <a:pPr algn="just" indent="-317500" lvl="1" marL="914400">
              <a:lnSpc>
                <a:spcPct val="115000"/>
              </a:lnSpc>
              <a:buClr>
                <a:schemeClr val="dk2"/>
              </a:buClr>
              <a:buSzPts val="1400"/>
              <a:buFont typeface="Arial Narrow"/>
              <a:buChar char="○"/>
            </a:pPr>
            <a:r>
              <a:rPr dirty="0" lang="en-US">
                <a:solidFill>
                  <a:schemeClr val="dk2"/>
                </a:solidFill>
                <a:uFillTx/>
                <a:latin typeface="Arial Narrow"/>
                <a:ea typeface="Arial Narrow"/>
                <a:cs typeface="Arial Narrow"/>
                <a:sym typeface="Arial Narrow"/>
              </a:rPr>
              <a:t>-</a:t>
            </a:r>
            <a:r>
              <a:rPr b="1" dirty="0" err="1" lang="en-US">
                <a:solidFill>
                  <a:schemeClr val="dk2"/>
                </a:solidFill>
                <a:uFillTx/>
                <a:latin typeface="Arial Narrow"/>
                <a:ea typeface="Arial Narrow"/>
                <a:cs typeface="Arial Narrow"/>
                <a:sym typeface="Arial Narrow"/>
              </a:rPr>
              <a:t>executionTime</a:t>
            </a:r>
            <a:r>
              <a:rPr b="1" dirty="0" lang="en-US">
                <a:solidFill>
                  <a:schemeClr val="dk2"/>
                </a:solidFill>
                <a:uFillTx/>
                <a:latin typeface="Arial Narrow"/>
                <a:ea typeface="Arial Narrow"/>
                <a:cs typeface="Arial Narrow"/>
                <a:sym typeface="Arial Narrow"/>
              </a:rPr>
              <a:t> &lt;seconds&gt;: </a:t>
            </a:r>
            <a:r>
              <a:rPr dirty="0" lang="en-US">
                <a:solidFill>
                  <a:schemeClr val="dk2"/>
                </a:solidFill>
                <a:uFillTx/>
                <a:latin typeface="Arial Narrow"/>
                <a:ea typeface="Arial Narrow"/>
                <a:cs typeface="Arial Narrow"/>
                <a:sym typeface="Arial Narrow"/>
              </a:rPr>
              <a:t>specifies how long should a test run (We allow a test to run for </a:t>
            </a:r>
            <a:r>
              <a:rPr b="1" dirty="0" lang="en-US">
                <a:solidFill>
                  <a:schemeClr val="dk2"/>
                </a:solidFill>
                <a:uFillTx/>
                <a:latin typeface="Arial Narrow"/>
                <a:ea typeface="Arial Narrow"/>
                <a:cs typeface="Arial Narrow"/>
                <a:sym typeface="Arial Narrow"/>
              </a:rPr>
              <a:t>5 mins</a:t>
            </a:r>
            <a:r>
              <a:rPr dirty="0" lang="en-US">
                <a:solidFill>
                  <a:schemeClr val="dk2"/>
                </a:solidFill>
                <a:uFillTx/>
                <a:latin typeface="Arial Narrow"/>
                <a:ea typeface="Arial Narrow"/>
                <a:cs typeface="Arial Narrow"/>
                <a:sym typeface="Arial Narrow"/>
              </a:rPr>
              <a:t>) </a:t>
            </a:r>
            <a:endParaRPr dirty="0">
              <a:solidFill>
                <a:schemeClr val="dk2"/>
              </a:solidFill>
              <a:uFillTx/>
              <a:latin typeface="Arial Narrow"/>
              <a:ea typeface="Arial Narrow"/>
              <a:cs typeface="Arial Narrow"/>
              <a:sym typeface="Arial Narrow"/>
            </a:endParaRPr>
          </a:p>
          <a:p>
            <a:pPr algn="just" indent="-317500" lvl="1" marL="914400">
              <a:lnSpc>
                <a:spcPct val="115000"/>
              </a:lnSpc>
              <a:buClr>
                <a:schemeClr val="dk2"/>
              </a:buClr>
              <a:buSzPts val="1400"/>
              <a:buFont typeface="Arial Narrow"/>
              <a:buChar char="○"/>
            </a:pPr>
            <a:r>
              <a:rPr dirty="0" lang="en-US">
                <a:solidFill>
                  <a:schemeClr val="dk2"/>
                </a:solidFill>
                <a:uFillTx/>
                <a:latin typeface="Arial Narrow"/>
                <a:ea typeface="Arial Narrow"/>
                <a:cs typeface="Arial Narrow"/>
                <a:sym typeface="Arial Narrow"/>
              </a:rPr>
              <a:t>-</a:t>
            </a:r>
            <a:r>
              <a:rPr b="1" dirty="0" err="1" lang="en-US">
                <a:solidFill>
                  <a:schemeClr val="dk2"/>
                </a:solidFill>
                <a:uFillTx/>
                <a:latin typeface="Arial Narrow"/>
                <a:ea typeface="Arial Narrow"/>
                <a:cs typeface="Arial Narrow"/>
                <a:sym typeface="Arial Narrow"/>
              </a:rPr>
              <a:t>latencyTest</a:t>
            </a:r>
            <a:r>
              <a:rPr b="1" dirty="0" lang="en-US">
                <a:solidFill>
                  <a:schemeClr val="dk2"/>
                </a:solidFill>
                <a:uFillTx/>
                <a:latin typeface="Arial Narrow"/>
                <a:ea typeface="Arial Narrow"/>
                <a:cs typeface="Arial Narrow"/>
                <a:sym typeface="Arial Narrow"/>
              </a:rPr>
              <a:t>: </a:t>
            </a:r>
            <a:r>
              <a:rPr dirty="0" lang="en-US">
                <a:solidFill>
                  <a:schemeClr val="dk2"/>
                </a:solidFill>
                <a:uFillTx/>
                <a:latin typeface="Arial Narrow"/>
                <a:ea typeface="Arial Narrow"/>
                <a:cs typeface="Arial Narrow"/>
                <a:sym typeface="Arial Narrow"/>
              </a:rPr>
              <a:t>specifies that the test is a latency test. In a latency test, the publisher only sends latency pings to the subscriber to measure the baseline latency.  </a:t>
            </a:r>
            <a:endParaRPr dirty="0">
              <a:solidFill>
                <a:schemeClr val="dk2"/>
              </a:solidFill>
              <a:uFillTx/>
              <a:latin typeface="Arial Narrow"/>
              <a:ea typeface="Arial Narrow"/>
              <a:cs typeface="Arial Narrow"/>
              <a:sym typeface="Arial Narrow"/>
            </a:endParaRPr>
          </a:p>
          <a:p>
            <a:pPr algn="just" indent="-317500" lvl="1" marL="914400">
              <a:lnSpc>
                <a:spcPct val="115000"/>
              </a:lnSpc>
              <a:buClr>
                <a:schemeClr val="dk2"/>
              </a:buClr>
              <a:buSzPts val="1400"/>
              <a:buFont typeface="Arial Narrow"/>
              <a:buChar char="○"/>
            </a:pPr>
            <a:r>
              <a:rPr b="1" dirty="0" lang="en-US">
                <a:solidFill>
                  <a:schemeClr val="dk2"/>
                </a:solidFill>
                <a:uFillTx/>
                <a:latin typeface="Arial Narrow"/>
                <a:ea typeface="Arial Narrow"/>
                <a:cs typeface="Arial Narrow"/>
                <a:sym typeface="Arial Narrow"/>
              </a:rPr>
              <a:t>-</a:t>
            </a:r>
            <a:r>
              <a:rPr b="1" dirty="0" err="1" lang="en-US">
                <a:solidFill>
                  <a:schemeClr val="dk2"/>
                </a:solidFill>
                <a:uFillTx/>
                <a:latin typeface="Arial Narrow"/>
                <a:ea typeface="Arial Narrow"/>
                <a:cs typeface="Arial Narrow"/>
                <a:sym typeface="Arial Narrow"/>
              </a:rPr>
              <a:t>bestEffort</a:t>
            </a:r>
            <a:r>
              <a:rPr b="1" dirty="0" lang="en-US">
                <a:solidFill>
                  <a:schemeClr val="dk2"/>
                </a:solidFill>
                <a:uFillTx/>
                <a:latin typeface="Arial Narrow"/>
                <a:ea typeface="Arial Narrow"/>
                <a:cs typeface="Arial Narrow"/>
                <a:sym typeface="Arial Narrow"/>
              </a:rPr>
              <a:t>: </a:t>
            </a:r>
            <a:r>
              <a:rPr dirty="0" lang="en-US">
                <a:solidFill>
                  <a:schemeClr val="dk2"/>
                </a:solidFill>
                <a:uFillTx/>
                <a:latin typeface="Arial Narrow"/>
                <a:ea typeface="Arial Narrow"/>
                <a:cs typeface="Arial Narrow"/>
                <a:sym typeface="Arial Narrow"/>
              </a:rPr>
              <a:t>specifies that the test should use BEST_EFFORT </a:t>
            </a:r>
            <a:r>
              <a:rPr dirty="0" err="1" lang="en-US">
                <a:solidFill>
                  <a:schemeClr val="dk2"/>
                </a:solidFill>
                <a:uFillTx/>
                <a:latin typeface="Arial Narrow"/>
                <a:ea typeface="Arial Narrow"/>
                <a:cs typeface="Arial Narrow"/>
                <a:sym typeface="Arial Narrow"/>
              </a:rPr>
              <a:t>qos</a:t>
            </a:r>
            <a:r>
              <a:rPr dirty="0" lang="en-US">
                <a:solidFill>
                  <a:schemeClr val="dk2"/>
                </a:solidFill>
                <a:uFillTx/>
                <a:latin typeface="Arial Narrow"/>
                <a:ea typeface="Arial Narrow"/>
                <a:cs typeface="Arial Narrow"/>
                <a:sym typeface="Arial Narrow"/>
              </a:rPr>
              <a:t> settings over the default RELIABLE </a:t>
            </a:r>
            <a:r>
              <a:rPr dirty="0" err="1" lang="en-US">
                <a:solidFill>
                  <a:schemeClr val="dk2"/>
                </a:solidFill>
                <a:uFillTx/>
                <a:latin typeface="Arial Narrow"/>
                <a:ea typeface="Arial Narrow"/>
                <a:cs typeface="Arial Narrow"/>
                <a:sym typeface="Arial Narrow"/>
              </a:rPr>
              <a:t>qos</a:t>
            </a:r>
            <a:r>
              <a:rPr dirty="0" lang="en-US">
                <a:solidFill>
                  <a:schemeClr val="dk2"/>
                </a:solidFill>
                <a:uFillTx/>
                <a:latin typeface="Arial Narrow"/>
                <a:ea typeface="Arial Narrow"/>
                <a:cs typeface="Arial Narrow"/>
                <a:sym typeface="Arial Narrow"/>
              </a:rPr>
              <a:t> settings. </a:t>
            </a:r>
            <a:endParaRPr dirty="0">
              <a:solidFill>
                <a:schemeClr val="dk2"/>
              </a:solidFill>
              <a:uFillTx/>
              <a:latin typeface="Arial Narrow"/>
              <a:ea typeface="Arial Narrow"/>
              <a:cs typeface="Arial Narrow"/>
              <a:sym typeface="Arial Narrow"/>
            </a:endParaRPr>
          </a:p>
          <a:p>
            <a:pPr algn="just" indent="-317500" lvl="1" marL="914400">
              <a:lnSpc>
                <a:spcPct val="115000"/>
              </a:lnSpc>
              <a:buClr>
                <a:schemeClr val="dk2"/>
              </a:buClr>
              <a:buSzPts val="1400"/>
              <a:buFont typeface="Arial Narrow"/>
              <a:buChar char="○"/>
            </a:pPr>
            <a:r>
              <a:rPr b="1" dirty="0" lang="en-US">
                <a:solidFill>
                  <a:schemeClr val="dk2"/>
                </a:solidFill>
                <a:uFillTx/>
                <a:latin typeface="Arial Narrow"/>
                <a:ea typeface="Arial Narrow"/>
                <a:cs typeface="Arial Narrow"/>
                <a:sym typeface="Arial Narrow"/>
              </a:rPr>
              <a:t>-</a:t>
            </a:r>
            <a:r>
              <a:rPr b="1" dirty="0" err="1" lang="en-US">
                <a:solidFill>
                  <a:schemeClr val="dk2"/>
                </a:solidFill>
                <a:uFillTx/>
                <a:latin typeface="Arial Narrow"/>
                <a:ea typeface="Arial Narrow"/>
                <a:cs typeface="Arial Narrow"/>
                <a:sym typeface="Arial Narrow"/>
              </a:rPr>
              <a:t>batchSize</a:t>
            </a:r>
            <a:r>
              <a:rPr b="1" dirty="0" lang="en-US">
                <a:solidFill>
                  <a:schemeClr val="dk2"/>
                </a:solidFill>
                <a:uFillTx/>
                <a:latin typeface="Arial Narrow"/>
                <a:ea typeface="Arial Narrow"/>
                <a:cs typeface="Arial Narrow"/>
                <a:sym typeface="Arial Narrow"/>
              </a:rPr>
              <a:t> 0: </a:t>
            </a:r>
            <a:r>
              <a:rPr dirty="0" lang="en-US">
                <a:solidFill>
                  <a:schemeClr val="dk2"/>
                </a:solidFill>
                <a:uFillTx/>
                <a:latin typeface="Arial Narrow"/>
                <a:ea typeface="Arial Narrow"/>
                <a:cs typeface="Arial Narrow"/>
                <a:sym typeface="Arial Narrow"/>
              </a:rPr>
              <a:t>specifies that batching is disabled to get baseline throughput. </a:t>
            </a:r>
          </a:p>
          <a:p>
            <a:pPr algn="just" indent="-317500" marL="457200">
              <a:lnSpc>
                <a:spcPct val="115000"/>
              </a:lnSpc>
              <a:buClr>
                <a:schemeClr val="dk2"/>
              </a:buClr>
              <a:buSzPts val="1400"/>
              <a:buFont typeface="Arial Narrow"/>
              <a:buChar char="○"/>
            </a:pPr>
            <a:r>
              <a:rPr dirty="0" lang="en-US">
                <a:solidFill>
                  <a:schemeClr val="dk2"/>
                </a:solidFill>
                <a:uFillTx/>
                <a:latin typeface="Arial Narrow"/>
                <a:ea typeface="Arial Narrow"/>
                <a:cs typeface="Arial Narrow"/>
                <a:sym typeface="Arial Narrow"/>
              </a:rPr>
              <a:t>There are two types of test: throughput test and latency test.</a:t>
            </a:r>
            <a:endParaRPr dirty="0">
              <a:solidFill>
                <a:schemeClr val="dk2"/>
              </a:solidFill>
              <a:uFillTx/>
              <a:latin typeface="Arial Narrow"/>
              <a:ea typeface="Arial Narrow"/>
              <a:cs typeface="Arial Narrow"/>
              <a:sym typeface="Arial Narrow"/>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2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1387"/>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388" name="Google Shape;1388;p83"/>
          <p:cNvSpPr xmlns:c="http://schemas.openxmlformats.org/drawingml/2006/chart" xmlns:pic="http://schemas.openxmlformats.org/drawingml/2006/picture" xmlns:dgm="http://schemas.openxmlformats.org/drawingml/2006/diagram" txBox="1">
            <a:spLocks noGrp="1"/>
          </p:cNvSpPr>
          <p:nvPr>
            <p:ph idx="4294967295" type="title"/>
          </p:nvPr>
        </p:nvSpPr>
        <p:spPr xmlns:c="http://schemas.openxmlformats.org/drawingml/2006/chart" xmlns:pic="http://schemas.openxmlformats.org/drawingml/2006/picture" xmlns:dgm="http://schemas.openxmlformats.org/drawingml/2006/diagram">
          <a:xfrm>
            <a:off x="-1" y="158750"/>
            <a:ext cx="9743893" cy="784225"/>
          </a:xfrm>
          <a:prstGeom prst="rect">
            <a:avLst/>
          </a:prstGeom>
        </p:spPr>
        <p:txBody xmlns:c="http://schemas.openxmlformats.org/drawingml/2006/chart" xmlns:pic="http://schemas.openxmlformats.org/drawingml/2006/picture" xmlns:dgm="http://schemas.openxmlformats.org/drawingml/2006/diagram">
          <a:bodyPr anchor="ctr" anchorCtr="0" bIns="45700" lIns="91425" rIns="91425" rtlCol="0" spcFirstLastPara="1" tIns="45700" vert="horz" wrap="square">
            <a:noAutofit/>
          </a:bodyPr>
          <a:lstStyle/>
          <a:p>
            <a:r>
              <a:rPr dirty="0" lang="en-US">
                <a:uFillTx/>
              </a:rPr>
              <a:t>Background: RTI DDS </a:t>
            </a:r>
            <a:r>
              <a:rPr dirty="0" err="1" lang="en-US">
                <a:uFillTx/>
              </a:rPr>
              <a:t>PerfTest</a:t>
            </a:r>
            <a:r>
              <a:rPr dirty="0" lang="en-US">
                <a:uFillTx/>
              </a:rPr>
              <a:t> </a:t>
            </a:r>
            <a:endParaRPr dirty="0">
              <a:uFillTx/>
            </a:endParaRPr>
          </a:p>
        </p:txBody>
      </p:sp>
      <p:pic>
        <p:nvPicPr>
          <p:cNvPr xmlns:c="http://schemas.openxmlformats.org/drawingml/2006/chart" xmlns:pic="http://schemas.openxmlformats.org/drawingml/2006/picture" xmlns:dgm="http://schemas.openxmlformats.org/drawingml/2006/diagram" id="1389" name="Google Shape;1389;p83"/>
          <p:cNvPicPr xmlns:c="http://schemas.openxmlformats.org/drawingml/2006/chart" xmlns:pic="http://schemas.openxmlformats.org/drawingml/2006/picture" xmlns:dgm="http://schemas.openxmlformats.org/drawingml/2006/diagram" preferRelativeResize="0"/>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2723425" y="918026"/>
            <a:ext cx="7089600" cy="2357825"/>
          </a:xfrm>
          <a:prstGeom prst="rect">
            <a:avLst/>
          </a:prstGeom>
          <a:noFill/>
          <a:ln>
            <a:noFill/>
          </a:ln>
        </p:spPr>
      </p:pic>
      <p:sp>
        <p:nvSpPr>
          <p:cNvPr xmlns:c="http://schemas.openxmlformats.org/drawingml/2006/chart" xmlns:pic="http://schemas.openxmlformats.org/drawingml/2006/picture" xmlns:dgm="http://schemas.openxmlformats.org/drawingml/2006/diagram" id="5" name="Google Shape;1406;p8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 y="3652445"/>
            <a:ext cx="4822442" cy="1739700"/>
          </a:xfrm>
          <a:prstGeom prst="rect">
            <a:avLst/>
          </a:prstGeom>
          <a:noFill/>
          <a:ln>
            <a:noFill/>
          </a:ln>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Autofit/>
          </a:bodyPr>
          <a:lstStyle/>
          <a:p>
            <a:pPr algn="just" indent="-317500" marL="457200">
              <a:lnSpc>
                <a:spcPct val="115000"/>
              </a:lnSpc>
              <a:buClr>
                <a:schemeClr val="dk2"/>
              </a:buClr>
              <a:buSzPts val="1400"/>
              <a:buFont typeface="Arial Narrow"/>
              <a:buChar char="●"/>
            </a:pPr>
            <a:r>
              <a:rPr dirty="0" lang="en-US">
                <a:solidFill>
                  <a:schemeClr val="dk2"/>
                </a:solidFill>
                <a:uFillTx/>
                <a:latin typeface="Arial Narrow"/>
                <a:ea typeface="Arial Narrow"/>
                <a:cs typeface="Arial Narrow"/>
                <a:sym typeface="Arial Narrow"/>
              </a:rPr>
              <a:t>In Throughput Test: </a:t>
            </a:r>
            <a:endParaRPr dirty="0">
              <a:solidFill>
                <a:schemeClr val="dk2"/>
              </a:solidFill>
              <a:uFillTx/>
              <a:latin typeface="Arial Narrow"/>
              <a:ea typeface="Arial Narrow"/>
              <a:cs typeface="Arial Narrow"/>
              <a:sym typeface="Arial Narrow"/>
            </a:endParaRPr>
          </a:p>
          <a:p>
            <a:pPr algn="just" indent="-317500" lvl="1" marL="914400">
              <a:lnSpc>
                <a:spcPct val="115000"/>
              </a:lnSpc>
              <a:buClr>
                <a:schemeClr val="dk2"/>
              </a:buClr>
              <a:buSzPts val="1400"/>
              <a:buFont typeface="Arial Narrow"/>
              <a:buChar char="○"/>
            </a:pPr>
            <a:r>
              <a:rPr dirty="0" lang="en-US">
                <a:solidFill>
                  <a:schemeClr val="dk2"/>
                </a:solidFill>
                <a:uFillTx/>
                <a:latin typeface="Arial Narrow"/>
                <a:ea typeface="Arial Narrow"/>
                <a:cs typeface="Arial Narrow"/>
                <a:sym typeface="Arial Narrow"/>
              </a:rPr>
              <a:t>Publisher sends data samples of a specified size </a:t>
            </a:r>
            <a:r>
              <a:rPr b="1" dirty="0" lang="en-US">
                <a:solidFill>
                  <a:schemeClr val="dk2"/>
                </a:solidFill>
                <a:uFillTx/>
                <a:latin typeface="Arial Narrow"/>
                <a:ea typeface="Arial Narrow"/>
                <a:cs typeface="Arial Narrow"/>
                <a:sym typeface="Arial Narrow"/>
              </a:rPr>
              <a:t>(</a:t>
            </a:r>
            <a:r>
              <a:rPr b="1" dirty="0" err="1" lang="en-US">
                <a:solidFill>
                  <a:schemeClr val="dk2"/>
                </a:solidFill>
                <a:uFillTx/>
                <a:latin typeface="Arial Narrow"/>
                <a:ea typeface="Arial Narrow"/>
                <a:cs typeface="Arial Narrow"/>
                <a:sym typeface="Arial Narrow"/>
              </a:rPr>
              <a:t>dataLen</a:t>
            </a:r>
            <a:r>
              <a:rPr b="1" dirty="0" lang="en-US">
                <a:solidFill>
                  <a:schemeClr val="dk2"/>
                </a:solidFill>
                <a:uFillTx/>
                <a:latin typeface="Arial Narrow"/>
                <a:ea typeface="Arial Narrow"/>
                <a:cs typeface="Arial Narrow"/>
                <a:sym typeface="Arial Narrow"/>
              </a:rPr>
              <a:t>) </a:t>
            </a:r>
            <a:r>
              <a:rPr dirty="0" lang="en-US">
                <a:solidFill>
                  <a:schemeClr val="dk2"/>
                </a:solidFill>
                <a:uFillTx/>
                <a:latin typeface="Arial Narrow"/>
                <a:ea typeface="Arial Narrow"/>
                <a:cs typeface="Arial Narrow"/>
                <a:sym typeface="Arial Narrow"/>
              </a:rPr>
              <a:t>to the subscriber at a configurable rate of publication </a:t>
            </a:r>
            <a:r>
              <a:rPr b="1" dirty="0" lang="en-US">
                <a:solidFill>
                  <a:schemeClr val="dk2"/>
                </a:solidFill>
                <a:uFillTx/>
                <a:latin typeface="Arial Narrow"/>
                <a:ea typeface="Arial Narrow"/>
                <a:cs typeface="Arial Narrow"/>
                <a:sym typeface="Arial Narrow"/>
              </a:rPr>
              <a:t>(spin/sleep)</a:t>
            </a:r>
            <a:endParaRPr b="1" dirty="0">
              <a:solidFill>
                <a:schemeClr val="dk2"/>
              </a:solidFill>
              <a:uFillTx/>
              <a:latin typeface="Arial Narrow"/>
              <a:ea typeface="Arial Narrow"/>
              <a:cs typeface="Arial Narrow"/>
              <a:sym typeface="Arial Narrow"/>
            </a:endParaRPr>
          </a:p>
          <a:p>
            <a:pPr algn="just" indent="-317500" lvl="1" marL="914400">
              <a:lnSpc>
                <a:spcPct val="115000"/>
              </a:lnSpc>
              <a:buClr>
                <a:schemeClr val="dk2"/>
              </a:buClr>
              <a:buSzPts val="1400"/>
              <a:buFont typeface="Arial Narrow"/>
              <a:buChar char="○"/>
            </a:pPr>
            <a:r>
              <a:rPr b="1" dirty="0" err="1" lang="en-US">
                <a:solidFill>
                  <a:schemeClr val="dk2"/>
                </a:solidFill>
                <a:uFillTx/>
                <a:latin typeface="Arial Narrow"/>
                <a:ea typeface="Arial Narrow"/>
                <a:cs typeface="Arial Narrow"/>
                <a:sym typeface="Arial Narrow"/>
              </a:rPr>
              <a:t>latencyCount</a:t>
            </a:r>
            <a:r>
              <a:rPr b="1" dirty="0" lang="en-US">
                <a:solidFill>
                  <a:schemeClr val="dk2"/>
                </a:solidFill>
                <a:uFillTx/>
                <a:latin typeface="Arial Narrow"/>
                <a:ea typeface="Arial Narrow"/>
                <a:cs typeface="Arial Narrow"/>
                <a:sym typeface="Arial Narrow"/>
              </a:rPr>
              <a:t>, </a:t>
            </a:r>
            <a:r>
              <a:rPr dirty="0" lang="en-US">
                <a:solidFill>
                  <a:schemeClr val="dk2"/>
                </a:solidFill>
                <a:uFillTx/>
                <a:latin typeface="Arial Narrow"/>
                <a:ea typeface="Arial Narrow"/>
                <a:cs typeface="Arial Narrow"/>
                <a:sym typeface="Arial Narrow"/>
              </a:rPr>
              <a:t>i.e., the number of samples after which a latency request is sent by the publisher is set to the default value of 10,000 messages. </a:t>
            </a:r>
            <a:endParaRPr dirty="0">
              <a:solidFill>
                <a:schemeClr val="dk2"/>
              </a:solidFill>
              <a:uFillTx/>
              <a:latin typeface="Arial Narrow"/>
              <a:ea typeface="Arial Narrow"/>
              <a:cs typeface="Arial Narrow"/>
              <a:sym typeface="Arial Narrow"/>
            </a:endParaRPr>
          </a:p>
          <a:p>
            <a:pPr algn="just" indent="-317500" lvl="1" marL="914400">
              <a:lnSpc>
                <a:spcPct val="115000"/>
              </a:lnSpc>
              <a:buClr>
                <a:schemeClr val="dk2"/>
              </a:buClr>
              <a:buSzPts val="1400"/>
              <a:buFont typeface="Arial Narrow"/>
              <a:buChar char="○"/>
            </a:pPr>
            <a:r>
              <a:rPr dirty="0" lang="en-US">
                <a:solidFill>
                  <a:schemeClr val="dk2"/>
                </a:solidFill>
                <a:uFillTx/>
                <a:latin typeface="Arial Narrow"/>
                <a:ea typeface="Arial Narrow"/>
                <a:cs typeface="Arial Narrow"/>
                <a:sym typeface="Arial Narrow"/>
              </a:rPr>
              <a:t>At the end of the test, subscriber reports the observed throughput. </a:t>
            </a:r>
            <a:endParaRPr dirty="0">
              <a:solidFill>
                <a:schemeClr val="dk2"/>
              </a:solidFill>
              <a:uFillTx/>
              <a:latin typeface="Arial Narrow"/>
              <a:ea typeface="Arial Narrow"/>
              <a:cs typeface="Arial Narrow"/>
              <a:sym typeface="Arial Narrow"/>
            </a:endParaRPr>
          </a:p>
        </p:txBody>
      </p:sp>
      <p:sp>
        <p:nvSpPr>
          <p:cNvPr xmlns:c="http://schemas.openxmlformats.org/drawingml/2006/chart" xmlns:pic="http://schemas.openxmlformats.org/drawingml/2006/picture" xmlns:dgm="http://schemas.openxmlformats.org/drawingml/2006/diagram" id="6" name="Google Shape;1398;p8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346829" y="3920934"/>
            <a:ext cx="7625700" cy="1359600"/>
          </a:xfrm>
          <a:prstGeom prst="rect">
            <a:avLst/>
          </a:prstGeom>
          <a:noFill/>
          <a:ln>
            <a:noFill/>
          </a:ln>
        </p:spPr>
        <p:txBody xmlns:c="http://schemas.openxmlformats.org/drawingml/2006/chart" xmlns:pic="http://schemas.openxmlformats.org/drawingml/2006/picture" xmlns:dgm="http://schemas.openxmlformats.org/drawingml/2006/diagram">
          <a:bodyPr anchor="t" anchorCtr="0" bIns="45700" lIns="91425" rIns="91425" spcFirstLastPara="1" tIns="45700" wrap="square">
            <a:noAutofit/>
          </a:bodyPr>
          <a:lstStyle/>
          <a:p>
            <a:pPr algn="just" indent="-317500" marL="457200">
              <a:lnSpc>
                <a:spcPct val="115000"/>
              </a:lnSpc>
              <a:buClr>
                <a:schemeClr val="dk2"/>
              </a:buClr>
              <a:buSzPts val="1400"/>
              <a:buFont typeface="Arial Narrow"/>
              <a:buChar char="●"/>
            </a:pPr>
            <a:r>
              <a:rPr dirty="0" lang="en-US">
                <a:solidFill>
                  <a:schemeClr val="dk2"/>
                </a:solidFill>
                <a:uFillTx/>
                <a:latin typeface="Arial Narrow"/>
                <a:ea typeface="Arial Narrow"/>
                <a:cs typeface="Arial Narrow"/>
                <a:sym typeface="Arial Narrow"/>
              </a:rPr>
              <a:t>In Latency Test: </a:t>
            </a:r>
            <a:endParaRPr dirty="0">
              <a:solidFill>
                <a:schemeClr val="dk2"/>
              </a:solidFill>
              <a:uFillTx/>
              <a:latin typeface="Arial Narrow"/>
              <a:ea typeface="Arial Narrow"/>
              <a:cs typeface="Arial Narrow"/>
              <a:sym typeface="Arial Narrow"/>
            </a:endParaRPr>
          </a:p>
          <a:p>
            <a:pPr algn="just" indent="-317500" lvl="1" marL="914400">
              <a:lnSpc>
                <a:spcPct val="115000"/>
              </a:lnSpc>
              <a:buClr>
                <a:schemeClr val="dk2"/>
              </a:buClr>
              <a:buSzPts val="1400"/>
              <a:buFont typeface="Arial Narrow"/>
              <a:buChar char="○"/>
            </a:pPr>
            <a:r>
              <a:rPr dirty="0" lang="en-US">
                <a:solidFill>
                  <a:schemeClr val="dk2"/>
                </a:solidFill>
                <a:uFillTx/>
                <a:latin typeface="Arial Narrow"/>
                <a:ea typeface="Arial Narrow"/>
                <a:cs typeface="Arial Narrow"/>
                <a:sym typeface="Arial Narrow"/>
              </a:rPr>
              <a:t>Publisher only sends latency requests to the Subscriber. </a:t>
            </a:r>
            <a:endParaRPr dirty="0">
              <a:solidFill>
                <a:schemeClr val="dk2"/>
              </a:solidFill>
              <a:uFillTx/>
              <a:latin typeface="Arial Narrow"/>
              <a:ea typeface="Arial Narrow"/>
              <a:cs typeface="Arial Narrow"/>
              <a:sym typeface="Arial Narrow"/>
            </a:endParaRPr>
          </a:p>
          <a:p>
            <a:pPr algn="just" indent="-317500" lvl="1" marL="914400">
              <a:lnSpc>
                <a:spcPct val="115000"/>
              </a:lnSpc>
              <a:buClr>
                <a:schemeClr val="dk2"/>
              </a:buClr>
              <a:buSzPts val="1400"/>
              <a:buFont typeface="Arial Narrow"/>
              <a:buChar char="○"/>
            </a:pPr>
            <a:r>
              <a:rPr dirty="0" lang="en-US">
                <a:solidFill>
                  <a:schemeClr val="dk2"/>
                </a:solidFill>
                <a:uFillTx/>
                <a:latin typeface="Arial Narrow"/>
                <a:ea typeface="Arial Narrow"/>
                <a:cs typeface="Arial Narrow"/>
                <a:sym typeface="Arial Narrow"/>
              </a:rPr>
              <a:t>Subscriber responds to the latency request with a latency reply</a:t>
            </a:r>
            <a:endParaRPr dirty="0">
              <a:solidFill>
                <a:schemeClr val="dk2"/>
              </a:solidFill>
              <a:uFillTx/>
              <a:latin typeface="Arial Narrow"/>
              <a:ea typeface="Arial Narrow"/>
              <a:cs typeface="Arial Narrow"/>
              <a:sym typeface="Arial Narrow"/>
            </a:endParaRPr>
          </a:p>
          <a:p>
            <a:pPr algn="just" indent="-317500" lvl="1" marL="914400">
              <a:lnSpc>
                <a:spcPct val="115000"/>
              </a:lnSpc>
              <a:buClr>
                <a:schemeClr val="dk2"/>
              </a:buClr>
              <a:buSzPts val="1400"/>
              <a:buFont typeface="Arial Narrow"/>
              <a:buChar char="○"/>
            </a:pPr>
            <a:r>
              <a:rPr dirty="0" lang="en-US">
                <a:solidFill>
                  <a:schemeClr val="dk2"/>
                </a:solidFill>
                <a:uFillTx/>
                <a:latin typeface="Arial Narrow"/>
                <a:ea typeface="Arial Narrow"/>
                <a:cs typeface="Arial Narrow"/>
                <a:sym typeface="Arial Narrow"/>
              </a:rPr>
              <a:t>Publisher reports the average latency at the end of the test. </a:t>
            </a:r>
            <a:endParaRPr dirty="0">
              <a:solidFill>
                <a:schemeClr val="dk2"/>
              </a:solidFill>
              <a:uFillTx/>
              <a:latin typeface="Arial Narrow"/>
              <a:ea typeface="Arial Narrow"/>
              <a:cs typeface="Arial Narrow"/>
              <a:sym typeface="Arial Narrow"/>
            </a:endParaRPr>
          </a:p>
          <a:p>
            <a:pPr algn="just" marL="914400">
              <a:lnSpc>
                <a:spcPct val="115000"/>
              </a:lnSpc>
            </a:pPr>
            <a:endParaRPr dirty="0">
              <a:solidFill>
                <a:schemeClr val="dk2"/>
              </a:solidFill>
              <a:uFillTx/>
              <a:latin typeface="Arial Narrow"/>
              <a:ea typeface="Arial Narrow"/>
              <a:cs typeface="Arial Narrow"/>
              <a:sym typeface="Arial Narrow"/>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2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838200" y="85474"/>
            <a:ext cx="10515600" cy="1325563"/>
          </a:xfrm>
        </p:spPr>
        <p:txBody xmlns:c="http://schemas.openxmlformats.org/drawingml/2006/chart" xmlns:pic="http://schemas.openxmlformats.org/drawingml/2006/picture" xmlns:dgm="http://schemas.openxmlformats.org/drawingml/2006/diagram">
          <a:bodyPr/>
          <a:lstStyle/>
          <a:p>
            <a:r>
              <a:rPr dirty="0" lang="en-US">
                <a:uFillTx/>
              </a:rPr>
              <a:t>Background: RTI DDS </a:t>
            </a:r>
            <a:r>
              <a:rPr dirty="0" err="1" lang="en-US">
                <a:uFillTx/>
              </a:rPr>
              <a:t>PerfTest</a:t>
            </a:r>
            <a:r>
              <a:rPr dirty="0" lang="en-US">
                <a:uFillTx/>
              </a:rPr>
              <a:t> </a:t>
            </a:r>
          </a:p>
        </p:txBody>
      </p:sp>
      <p:sp>
        <p:nvSpPr>
          <p:cNvPr xmlns:c="http://schemas.openxmlformats.org/drawingml/2006/chart" xmlns:pic="http://schemas.openxmlformats.org/drawingml/2006/picture" xmlns:dgm="http://schemas.openxmlformats.org/drawingml/2006/diagram" id="6"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707571" y="1534604"/>
            <a:ext cx="6450501" cy="5032375"/>
          </a:xfrm>
        </p:spPr>
        <p:txBody xmlns:c="http://schemas.openxmlformats.org/drawingml/2006/chart" xmlns:pic="http://schemas.openxmlformats.org/drawingml/2006/picture" xmlns:dgm="http://schemas.openxmlformats.org/drawingml/2006/diagram">
          <a:bodyPr>
            <a:normAutofit/>
          </a:bodyPr>
          <a:lstStyle/>
          <a:p>
            <a:r>
              <a:rPr dirty="0" lang="en-US">
                <a:uFillTx/>
              </a:rPr>
              <a:t>The process that is writing the data, the publisher,  is trying to write as fast as it can. But it will have to wait when there is </a:t>
            </a:r>
          </a:p>
          <a:p>
            <a:pPr lvl="1"/>
            <a:r>
              <a:rPr dirty="0" lang="en-US">
                <a:uFillTx/>
              </a:rPr>
              <a:t>Network saturation</a:t>
            </a:r>
          </a:p>
          <a:p>
            <a:pPr lvl="1"/>
            <a:r>
              <a:rPr dirty="0" lang="en-US">
                <a:uFillTx/>
              </a:rPr>
              <a:t>CPU/Memory saturation</a:t>
            </a:r>
          </a:p>
          <a:p>
            <a:pPr lvl="1"/>
            <a:r>
              <a:rPr dirty="0" lang="en-US">
                <a:uFillTx/>
              </a:rPr>
              <a:t>Socket buffer size saturation -If the socket buffer’s become full the write system call (one that puts data into the socket) will become blocking.</a:t>
            </a:r>
          </a:p>
          <a:p>
            <a:pPr lvl="1"/>
            <a:r>
              <a:rPr dirty="0" lang="en-US">
                <a:uFillTx/>
              </a:rPr>
              <a:t>Or, the process is context switched out by other processes.</a:t>
            </a:r>
          </a:p>
        </p:txBody>
      </p:sp>
      <p:sp>
        <p:nvSpPr>
          <p:cNvPr xmlns:c="http://schemas.openxmlformats.org/drawingml/2006/chart" xmlns:pic="http://schemas.openxmlformats.org/drawingml/2006/picture" xmlns:dgm="http://schemas.openxmlformats.org/drawingml/2006/diagram" id="7" name="TextBox 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455436" y="2046006"/>
            <a:ext cx="3568923" cy="1200329"/>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dirty="0" lang="en-US">
                <a:uFillTx/>
              </a:rPr>
              <a:t>While true:</a:t>
            </a:r>
          </a:p>
          <a:p>
            <a:r>
              <a:rPr dirty="0" lang="en-US">
                <a:uFillTx/>
              </a:rPr>
              <a:t>	produce data</a:t>
            </a:r>
          </a:p>
          <a:p>
            <a:r>
              <a:rPr dirty="0" lang="en-US">
                <a:uFillTx/>
              </a:rPr>
              <a:t>	write data to socket</a:t>
            </a:r>
          </a:p>
          <a:p>
            <a:r>
              <a:rPr dirty="0" lang="en-US">
                <a:uFillTx/>
              </a:rPr>
              <a:t>end while</a:t>
            </a:r>
          </a:p>
        </p:txBody>
      </p:sp>
      <p:sp>
        <p:nvSpPr>
          <p:cNvPr xmlns:c="http://schemas.openxmlformats.org/drawingml/2006/chart" xmlns:pic="http://schemas.openxmlformats.org/drawingml/2006/picture" xmlns:dgm="http://schemas.openxmlformats.org/drawingml/2006/diagram" id="8" name="TextBox 7"/>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455436" y="1676674"/>
            <a:ext cx="1741182" cy="369332"/>
          </a:xfrm>
          <a:prstGeom prst="rect">
            <a:avLst/>
          </a:prstGeom>
        </p:spPr>
        <p:style xmlns:c="http://schemas.openxmlformats.org/drawingml/2006/chart" xmlns:pic="http://schemas.openxmlformats.org/drawingml/2006/picture" xmlns:dgm="http://schemas.openxmlformats.org/drawingml/2006/diagram">
          <a:lnRef idx="2">
            <a:schemeClr val="dk1"/>
          </a:lnRef>
          <a:fillRef idx="1">
            <a:schemeClr val="lt1"/>
          </a:fillRef>
          <a:effectRef idx="0">
            <a:schemeClr val="dk1"/>
          </a:effectRef>
          <a:fontRef idx="minor">
            <a:schemeClr val="dk1"/>
          </a:fontRef>
        </p:style>
        <p:txBody xmlns:c="http://schemas.openxmlformats.org/drawingml/2006/chart" xmlns:pic="http://schemas.openxmlformats.org/drawingml/2006/picture" xmlns:dgm="http://schemas.openxmlformats.org/drawingml/2006/diagram">
          <a:bodyPr rtlCol="0" wrap="none">
            <a:spAutoFit/>
          </a:bodyPr>
          <a:lstStyle/>
          <a:p>
            <a:r>
              <a:rPr dirty="0" lang="en-US">
                <a:uFillTx/>
              </a:rPr>
              <a:t>The publish loop</a:t>
            </a:r>
          </a:p>
        </p:txBody>
      </p:sp>
      <p:sp>
        <p:nvSpPr>
          <p:cNvPr xmlns:c="http://schemas.openxmlformats.org/drawingml/2006/chart" xmlns:pic="http://schemas.openxmlformats.org/drawingml/2006/picture" xmlns:dgm="http://schemas.openxmlformats.org/drawingml/2006/diagram" id="9" name="TextBox 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455436" y="3775794"/>
            <a:ext cx="3477333" cy="923330"/>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dirty="0" lang="en-US">
                <a:uFillTx/>
              </a:rPr>
              <a:t>While wait for data:</a:t>
            </a:r>
          </a:p>
          <a:p>
            <a:r>
              <a:rPr dirty="0" lang="en-US">
                <a:uFillTx/>
              </a:rPr>
              <a:t>	read data</a:t>
            </a:r>
          </a:p>
          <a:p>
            <a:r>
              <a:rPr dirty="0" lang="en-US">
                <a:uFillTx/>
              </a:rPr>
              <a:t>end while</a:t>
            </a:r>
          </a:p>
        </p:txBody>
      </p:sp>
      <p:sp>
        <p:nvSpPr>
          <p:cNvPr xmlns:c="http://schemas.openxmlformats.org/drawingml/2006/chart" xmlns:pic="http://schemas.openxmlformats.org/drawingml/2006/picture" xmlns:dgm="http://schemas.openxmlformats.org/drawingml/2006/diagram" id="10" name="TextBox 9"/>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455436" y="3406462"/>
            <a:ext cx="2001317" cy="369332"/>
          </a:xfrm>
          <a:prstGeom prst="rect">
            <a:avLst/>
          </a:prstGeom>
        </p:spPr>
        <p:style xmlns:c="http://schemas.openxmlformats.org/drawingml/2006/chart" xmlns:pic="http://schemas.openxmlformats.org/drawingml/2006/picture" xmlns:dgm="http://schemas.openxmlformats.org/drawingml/2006/diagram">
          <a:lnRef idx="2">
            <a:schemeClr val="dk1"/>
          </a:lnRef>
          <a:fillRef idx="1">
            <a:schemeClr val="lt1"/>
          </a:fillRef>
          <a:effectRef idx="0">
            <a:schemeClr val="dk1"/>
          </a:effectRef>
          <a:fontRef idx="minor">
            <a:schemeClr val="dk1"/>
          </a:fontRef>
        </p:style>
        <p:txBody xmlns:c="http://schemas.openxmlformats.org/drawingml/2006/chart" xmlns:pic="http://schemas.openxmlformats.org/drawingml/2006/picture" xmlns:dgm="http://schemas.openxmlformats.org/drawingml/2006/diagram">
          <a:bodyPr rtlCol="0" wrap="none">
            <a:spAutoFit/>
          </a:bodyPr>
          <a:lstStyle/>
          <a:p>
            <a:r>
              <a:rPr dirty="0" lang="en-US">
                <a:uFillTx/>
              </a:rPr>
              <a:t>The subscribe loop</a:t>
            </a:r>
          </a:p>
        </p:txBody>
      </p:sp>
      <p:sp>
        <p:nvSpPr>
          <p:cNvPr xmlns:c="http://schemas.openxmlformats.org/drawingml/2006/chart" xmlns:pic="http://schemas.openxmlformats.org/drawingml/2006/picture" xmlns:dgm="http://schemas.openxmlformats.org/drawingml/2006/diagram" id="11" name="TextBox 10"/>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455436" y="4699124"/>
            <a:ext cx="3346704" cy="923330"/>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dirty="0" lang="en-US">
                <a:uFillTx/>
              </a:rPr>
              <a:t>Due to different waits in the loop the CPU utilization in the results will never reach 100%</a:t>
            </a:r>
          </a:p>
        </p:txBody>
      </p:sp>
    </p:spTree>
  </p:cSld>
  <p:clrMapOvr xmlns:c="http://schemas.openxmlformats.org/drawingml/2006/chart" xmlns:pic="http://schemas.openxmlformats.org/drawingml/2006/picture" xmlns:dgm="http://schemas.openxmlformats.org/drawingml/2006/diagram">
    <a:masterClrMapping/>
  </p:clrMapOvr>
</p:sld>
</file>

<file path=ppt/slides/slide2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DDS pub/sub configuration (27 subscriber and 1 publisher)</a:t>
            </a:r>
          </a:p>
        </p:txBody>
      </p:sp>
      <p:sp>
        <p:nvSpPr>
          <p:cNvPr xmlns:c="http://schemas.openxmlformats.org/drawingml/2006/chart" xmlns:pic="http://schemas.openxmlformats.org/drawingml/2006/picture" xmlns:dgm="http://schemas.openxmlformats.org/drawingml/2006/diagram" id="4" name="Rectangle: Rounded Corners 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38188" y="1849837"/>
            <a:ext cx="4735502" cy="1776226"/>
          </a:xfrm>
          <a:prstGeom prst="roundRect">
            <a:avLst/>
          </a:prstGeom>
          <a:solidFill>
            <a:schemeClr val="accent1">
              <a:lumMod val="40000"/>
              <a:lumOff val="60000"/>
            </a:schemeClr>
          </a:solidFill>
          <a:effectLst>
            <a:outerShdw algn="tr" blurRad="50800" dir="8100000" dist="38100" rotWithShape="0">
              <a:srgbClr val="000000">
                <a:alpha val="40000"/>
              </a:srgbClr>
            </a:outerShdw>
          </a:effectLst>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t" rtlCol="0"/>
          <a:lstStyle/>
          <a:p>
            <a:r>
              <a:rPr dirty="0" lang="en-US">
                <a:solidFill>
                  <a:schemeClr val="tx1"/>
                </a:solidFill>
                <a:uFillTx/>
              </a:rPr>
              <a:t>Peer1-27</a:t>
            </a:r>
          </a:p>
          <a:p>
            <a:r>
              <a:rPr dirty="0" lang="en-US">
                <a:solidFill>
                  <a:schemeClr val="tx1"/>
                </a:solidFill>
                <a:uFillTx/>
              </a:rPr>
              <a:t>$ ./</a:t>
            </a:r>
            <a:r>
              <a:rPr dirty="0" err="1" lang="en-US">
                <a:solidFill>
                  <a:schemeClr val="tx1"/>
                </a:solidFill>
                <a:uFillTx/>
              </a:rPr>
              <a:t>perftest_cpp</a:t>
            </a:r>
            <a:r>
              <a:rPr dirty="0" lang="en-US">
                <a:solidFill>
                  <a:schemeClr val="tx1"/>
                </a:solidFill>
                <a:uFillTx/>
              </a:rPr>
              <a:t> -pub -</a:t>
            </a:r>
            <a:r>
              <a:rPr dirty="0" err="1" lang="en-US">
                <a:solidFill>
                  <a:schemeClr val="tx1"/>
                </a:solidFill>
                <a:uFillTx/>
              </a:rPr>
              <a:t>cpu</a:t>
            </a:r>
            <a:r>
              <a:rPr dirty="0" lang="en-US">
                <a:solidFill>
                  <a:schemeClr val="tx1"/>
                </a:solidFill>
                <a:uFillTx/>
              </a:rPr>
              <a:t> -</a:t>
            </a:r>
            <a:r>
              <a:rPr dirty="0" err="1" lang="en-US">
                <a:solidFill>
                  <a:schemeClr val="tx1"/>
                </a:solidFill>
                <a:uFillTx/>
              </a:rPr>
              <a:t>noPrintIntervals</a:t>
            </a:r>
            <a:r>
              <a:rPr dirty="0" lang="en-US">
                <a:solidFill>
                  <a:schemeClr val="tx1"/>
                </a:solidFill>
                <a:uFillTx/>
              </a:rPr>
              <a:t> -</a:t>
            </a:r>
            <a:r>
              <a:rPr dirty="0" err="1" lang="en-US">
                <a:solidFill>
                  <a:schemeClr val="tx1"/>
                </a:solidFill>
                <a:uFillTx/>
              </a:rPr>
              <a:t>nic</a:t>
            </a:r>
            <a:r>
              <a:rPr dirty="0" lang="en-US">
                <a:solidFill>
                  <a:schemeClr val="tx1"/>
                </a:solidFill>
                <a:uFillTx/>
              </a:rPr>
              <a:t> eth0 -transport UDPv4 -</a:t>
            </a:r>
            <a:r>
              <a:rPr dirty="0" err="1" lang="en-US">
                <a:solidFill>
                  <a:schemeClr val="tx1"/>
                </a:solidFill>
                <a:uFillTx/>
              </a:rPr>
              <a:t>dataLen</a:t>
            </a:r>
            <a:r>
              <a:rPr dirty="0" lang="en-US">
                <a:solidFill>
                  <a:schemeClr val="tx1"/>
                </a:solidFill>
                <a:uFillTx/>
              </a:rPr>
              <a:t> &lt;payload size&gt;  -</a:t>
            </a:r>
            <a:r>
              <a:rPr dirty="0" err="1" lang="en-US">
                <a:solidFill>
                  <a:schemeClr val="tx1"/>
                </a:solidFill>
                <a:uFillTx/>
              </a:rPr>
              <a:t>batchSize</a:t>
            </a:r>
            <a:r>
              <a:rPr dirty="0" lang="en-US">
                <a:solidFill>
                  <a:schemeClr val="tx1"/>
                </a:solidFill>
                <a:uFillTx/>
              </a:rPr>
              <a:t> 0 -</a:t>
            </a:r>
            <a:r>
              <a:rPr dirty="0" err="1" lang="en-US">
                <a:solidFill>
                  <a:schemeClr val="tx1"/>
                </a:solidFill>
                <a:uFillTx/>
              </a:rPr>
              <a:t>numSubscribers</a:t>
            </a:r>
            <a:r>
              <a:rPr dirty="0" lang="en-US">
                <a:solidFill>
                  <a:schemeClr val="tx1"/>
                </a:solidFill>
                <a:uFillTx/>
              </a:rPr>
              <a:t> 1 -</a:t>
            </a:r>
            <a:r>
              <a:rPr dirty="0" err="1" lang="en-US">
                <a:solidFill>
                  <a:schemeClr val="tx1"/>
                </a:solidFill>
                <a:uFillTx/>
              </a:rPr>
              <a:t>executionTime</a:t>
            </a:r>
            <a:r>
              <a:rPr dirty="0" lang="en-US">
                <a:solidFill>
                  <a:schemeClr val="tx1"/>
                </a:solidFill>
                <a:uFillTx/>
              </a:rPr>
              <a:t> 300 -</a:t>
            </a:r>
            <a:r>
              <a:rPr dirty="0" err="1" lang="en-US">
                <a:solidFill>
                  <a:schemeClr val="tx1"/>
                </a:solidFill>
                <a:uFillTx/>
              </a:rPr>
              <a:t>pidMultiPubTest</a:t>
            </a:r>
            <a:r>
              <a:rPr dirty="0" lang="en-US">
                <a:solidFill>
                  <a:schemeClr val="tx1"/>
                </a:solidFill>
                <a:uFillTx/>
              </a:rPr>
              <a:t> 0</a:t>
            </a:r>
          </a:p>
          <a:p>
            <a:endParaRPr dirty="0" lang="en-US">
              <a:solidFill>
                <a:schemeClr val="tx1"/>
              </a:solidFill>
              <a:uFillTx/>
            </a:endParaRPr>
          </a:p>
        </p:txBody>
      </p:sp>
      <p:sp>
        <p:nvSpPr>
          <p:cNvPr xmlns:c="http://schemas.openxmlformats.org/drawingml/2006/chart" xmlns:pic="http://schemas.openxmlformats.org/drawingml/2006/picture" xmlns:dgm="http://schemas.openxmlformats.org/drawingml/2006/diagram" id="5" name="Rectangle: Rounded Corners 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6431079" y="1849837"/>
            <a:ext cx="5464196" cy="1771468"/>
          </a:xfrm>
          <a:prstGeom prst="roundRect">
            <a:avLst/>
          </a:prstGeom>
          <a:solidFill>
            <a:schemeClr val="accent1">
              <a:lumMod val="40000"/>
              <a:lumOff val="60000"/>
            </a:schemeClr>
          </a:solidFill>
          <a:effectLst>
            <a:outerShdw algn="tr" blurRad="50800" dir="8100000" dist="38100" rotWithShape="0">
              <a:srgbClr val="000000">
                <a:alpha val="40000"/>
              </a:srgbClr>
            </a:outerShdw>
          </a:effectLst>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t" rtlCol="0"/>
          <a:lstStyle/>
          <a:p>
            <a:r>
              <a:rPr dirty="0" lang="en-US">
                <a:solidFill>
                  <a:schemeClr val="tx1"/>
                </a:solidFill>
                <a:uFillTx/>
              </a:rPr>
              <a:t>Peer28</a:t>
            </a:r>
          </a:p>
          <a:p>
            <a:r>
              <a:rPr dirty="0" lang="en-US">
                <a:solidFill>
                  <a:schemeClr val="tx1"/>
                </a:solidFill>
                <a:uFillTx/>
              </a:rPr>
              <a:t>$ ./</a:t>
            </a:r>
            <a:r>
              <a:rPr dirty="0" err="1" lang="en-US">
                <a:solidFill>
                  <a:schemeClr val="tx1"/>
                </a:solidFill>
                <a:uFillTx/>
              </a:rPr>
              <a:t>perftest_cpp</a:t>
            </a:r>
            <a:r>
              <a:rPr dirty="0" lang="en-US">
                <a:solidFill>
                  <a:schemeClr val="tx1"/>
                </a:solidFill>
                <a:uFillTx/>
              </a:rPr>
              <a:t> -sub -</a:t>
            </a:r>
            <a:r>
              <a:rPr dirty="0" err="1" lang="en-US">
                <a:solidFill>
                  <a:schemeClr val="tx1"/>
                </a:solidFill>
                <a:uFillTx/>
              </a:rPr>
              <a:t>cpu</a:t>
            </a:r>
            <a:r>
              <a:rPr dirty="0" lang="en-US">
                <a:solidFill>
                  <a:schemeClr val="tx1"/>
                </a:solidFill>
                <a:uFillTx/>
              </a:rPr>
              <a:t> -</a:t>
            </a:r>
            <a:r>
              <a:rPr dirty="0" err="1" lang="en-US">
                <a:solidFill>
                  <a:schemeClr val="tx1"/>
                </a:solidFill>
                <a:uFillTx/>
              </a:rPr>
              <a:t>noPrintIntervals</a:t>
            </a:r>
            <a:r>
              <a:rPr dirty="0" lang="en-US">
                <a:solidFill>
                  <a:schemeClr val="tx1"/>
                </a:solidFill>
                <a:uFillTx/>
              </a:rPr>
              <a:t> -</a:t>
            </a:r>
            <a:r>
              <a:rPr dirty="0" err="1" lang="en-US">
                <a:solidFill>
                  <a:schemeClr val="tx1"/>
                </a:solidFill>
                <a:uFillTx/>
              </a:rPr>
              <a:t>nic</a:t>
            </a:r>
            <a:r>
              <a:rPr dirty="0" lang="en-US">
                <a:solidFill>
                  <a:schemeClr val="tx1"/>
                </a:solidFill>
                <a:uFillTx/>
              </a:rPr>
              <a:t> eth0 -transport UDPv4 -</a:t>
            </a:r>
            <a:r>
              <a:rPr dirty="0" err="1" lang="en-US">
                <a:solidFill>
                  <a:schemeClr val="tx1"/>
                </a:solidFill>
                <a:uFillTx/>
              </a:rPr>
              <a:t>numPublishers</a:t>
            </a:r>
            <a:r>
              <a:rPr dirty="0" lang="en-US">
                <a:solidFill>
                  <a:schemeClr val="tx1"/>
                </a:solidFill>
                <a:uFillTx/>
              </a:rPr>
              <a:t> 1 -</a:t>
            </a:r>
            <a:r>
              <a:rPr dirty="0" err="1" lang="en-US">
                <a:solidFill>
                  <a:schemeClr val="tx1"/>
                </a:solidFill>
                <a:uFillTx/>
              </a:rPr>
              <a:t>sidMultiSubTest</a:t>
            </a:r>
            <a:r>
              <a:rPr dirty="0" lang="en-US">
                <a:solidFill>
                  <a:schemeClr val="tx1"/>
                </a:solidFill>
                <a:uFillTx/>
              </a:rPr>
              <a:t> &lt;</a:t>
            </a:r>
            <a:r>
              <a:rPr dirty="0" err="1" lang="en-US">
                <a:solidFill>
                  <a:schemeClr val="tx1"/>
                </a:solidFill>
                <a:uFillTx/>
              </a:rPr>
              <a:t>sid</a:t>
            </a:r>
            <a:r>
              <a:rPr dirty="0" lang="en-US">
                <a:solidFill>
                  <a:schemeClr val="tx1"/>
                </a:solidFill>
                <a:uFillTx/>
              </a:rPr>
              <a:t>&gt;</a:t>
            </a:r>
          </a:p>
          <a:p>
            <a:endParaRPr dirty="0" lang="en-US">
              <a:solidFill>
                <a:schemeClr val="tx1"/>
              </a:solidFill>
              <a:uFillTx/>
            </a:endParaRPr>
          </a:p>
        </p:txBody>
      </p:sp>
      <p:cxnSp>
        <p:nvCxnSpPr>
          <p:cNvPr xmlns:c="http://schemas.openxmlformats.org/drawingml/2006/chart" xmlns:pic="http://schemas.openxmlformats.org/drawingml/2006/picture" xmlns:dgm="http://schemas.openxmlformats.org/drawingml/2006/diagram" id="6" name="Connector: Elbow 5"/>
          <p:cNvCxnSpPr xmlns:c="http://schemas.openxmlformats.org/drawingml/2006/chart" xmlns:pic="http://schemas.openxmlformats.org/drawingml/2006/picture" xmlns:dgm="http://schemas.openxmlformats.org/drawingml/2006/diagram">
            <a:stCxn id="4" idx="3"/>
            <a:endCxn id="5" idx="1"/>
          </p:cNvCxnSpPr>
          <p:nvPr/>
        </p:nvCxnSpPr>
        <p:spPr xmlns:c="http://schemas.openxmlformats.org/drawingml/2006/chart" xmlns:pic="http://schemas.openxmlformats.org/drawingml/2006/picture" xmlns:dgm="http://schemas.openxmlformats.org/drawingml/2006/diagram">
          <a:xfrm flipV="1">
            <a:off x="4973690" y="2735571"/>
            <a:ext cx="1457389" cy="2379"/>
          </a:xfrm>
          <a:prstGeom prst="bentConnector3">
            <a:avLst/>
          </a:prstGeom>
          <a:ln w="50800">
            <a:headEnd type="triangle"/>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14" name="Rectangle: Rounded Corners 1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95439" y="4219810"/>
            <a:ext cx="4515483" cy="1932709"/>
          </a:xfrm>
          <a:prstGeom prst="roundRect">
            <a:avLst/>
          </a:prstGeom>
          <a:solidFill>
            <a:schemeClr val="accent1">
              <a:lumMod val="40000"/>
              <a:lumOff val="60000"/>
            </a:schemeClr>
          </a:solidFill>
          <a:effectLst>
            <a:outerShdw algn="tr" blurRad="50800" dir="8100000" dist="38100" rotWithShape="0">
              <a:srgbClr val="000000">
                <a:alpha val="40000"/>
              </a:srgbClr>
            </a:outerShdw>
          </a:effectLst>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t" rtlCol="0"/>
          <a:lstStyle/>
          <a:p>
            <a:r>
              <a:rPr dirty="0" lang="en-US">
                <a:solidFill>
                  <a:schemeClr val="tx1"/>
                </a:solidFill>
                <a:uFillTx/>
              </a:rPr>
              <a:t>Peer1-27</a:t>
            </a:r>
          </a:p>
          <a:p>
            <a:r>
              <a:rPr dirty="0" lang="en-US">
                <a:solidFill>
                  <a:schemeClr val="tx1"/>
                </a:solidFill>
                <a:uFillTx/>
              </a:rPr>
              <a:t>$ ./</a:t>
            </a:r>
            <a:r>
              <a:rPr dirty="0" err="1" lang="en-US">
                <a:solidFill>
                  <a:schemeClr val="tx1"/>
                </a:solidFill>
                <a:uFillTx/>
              </a:rPr>
              <a:t>perftest_cpp</a:t>
            </a:r>
            <a:r>
              <a:rPr dirty="0" lang="en-US">
                <a:solidFill>
                  <a:schemeClr val="tx1"/>
                </a:solidFill>
                <a:uFillTx/>
              </a:rPr>
              <a:t> -pub -</a:t>
            </a:r>
            <a:r>
              <a:rPr dirty="0" err="1" lang="en-US">
                <a:solidFill>
                  <a:schemeClr val="tx1"/>
                </a:solidFill>
                <a:uFillTx/>
              </a:rPr>
              <a:t>cpu</a:t>
            </a:r>
            <a:r>
              <a:rPr dirty="0" lang="en-US">
                <a:solidFill>
                  <a:schemeClr val="tx1"/>
                </a:solidFill>
                <a:uFillTx/>
              </a:rPr>
              <a:t> -</a:t>
            </a:r>
            <a:r>
              <a:rPr dirty="0" err="1" lang="en-US">
                <a:solidFill>
                  <a:schemeClr val="tx1"/>
                </a:solidFill>
                <a:uFillTx/>
              </a:rPr>
              <a:t>noPrintIntervals</a:t>
            </a:r>
            <a:r>
              <a:rPr dirty="0" lang="en-US">
                <a:solidFill>
                  <a:schemeClr val="tx1"/>
                </a:solidFill>
                <a:uFillTx/>
              </a:rPr>
              <a:t> -</a:t>
            </a:r>
            <a:r>
              <a:rPr dirty="0" err="1" lang="en-US">
                <a:solidFill>
                  <a:schemeClr val="tx1"/>
                </a:solidFill>
                <a:uFillTx/>
              </a:rPr>
              <a:t>nic</a:t>
            </a:r>
            <a:r>
              <a:rPr dirty="0" lang="en-US">
                <a:solidFill>
                  <a:schemeClr val="tx1"/>
                </a:solidFill>
                <a:uFillTx/>
              </a:rPr>
              <a:t> eth0 -transport UDPv4 -</a:t>
            </a:r>
            <a:r>
              <a:rPr dirty="0" err="1" lang="en-US">
                <a:solidFill>
                  <a:schemeClr val="tx1"/>
                </a:solidFill>
                <a:uFillTx/>
              </a:rPr>
              <a:t>dataLen</a:t>
            </a:r>
            <a:r>
              <a:rPr dirty="0" lang="en-US">
                <a:solidFill>
                  <a:schemeClr val="tx1"/>
                </a:solidFill>
                <a:uFillTx/>
              </a:rPr>
              <a:t> &lt;payload size&gt; -</a:t>
            </a:r>
            <a:r>
              <a:rPr dirty="0" err="1" lang="en-US">
                <a:solidFill>
                  <a:schemeClr val="tx1"/>
                </a:solidFill>
                <a:uFillTx/>
              </a:rPr>
              <a:t>batchSize</a:t>
            </a:r>
            <a:r>
              <a:rPr dirty="0" lang="en-US">
                <a:solidFill>
                  <a:schemeClr val="tx1"/>
                </a:solidFill>
                <a:uFillTx/>
              </a:rPr>
              <a:t> 0 -</a:t>
            </a:r>
            <a:r>
              <a:rPr dirty="0" err="1" lang="en-US">
                <a:solidFill>
                  <a:schemeClr val="tx1"/>
                </a:solidFill>
                <a:uFillTx/>
              </a:rPr>
              <a:t>numSubscribers</a:t>
            </a:r>
            <a:r>
              <a:rPr dirty="0" lang="en-US">
                <a:solidFill>
                  <a:schemeClr val="tx1"/>
                </a:solidFill>
                <a:uFillTx/>
              </a:rPr>
              <a:t> 1 -</a:t>
            </a:r>
            <a:r>
              <a:rPr dirty="0" err="1" lang="en-US">
                <a:solidFill>
                  <a:schemeClr val="tx1"/>
                </a:solidFill>
                <a:uFillTx/>
              </a:rPr>
              <a:t>executionTime</a:t>
            </a:r>
            <a:r>
              <a:rPr dirty="0" lang="en-US">
                <a:solidFill>
                  <a:schemeClr val="tx1"/>
                </a:solidFill>
                <a:uFillTx/>
              </a:rPr>
              <a:t> 300 -</a:t>
            </a:r>
            <a:r>
              <a:rPr dirty="0" err="1" lang="en-US">
                <a:solidFill>
                  <a:schemeClr val="tx1"/>
                </a:solidFill>
                <a:uFillTx/>
              </a:rPr>
              <a:t>pidMultiPubTest</a:t>
            </a:r>
            <a:r>
              <a:rPr dirty="0" lang="en-US">
                <a:solidFill>
                  <a:schemeClr val="tx1"/>
                </a:solidFill>
                <a:uFillTx/>
              </a:rPr>
              <a:t> 0</a:t>
            </a:r>
          </a:p>
          <a:p>
            <a:r>
              <a:rPr dirty="0" lang="en-US">
                <a:solidFill>
                  <a:schemeClr val="tx1"/>
                </a:solidFill>
                <a:uFillTx/>
              </a:rPr>
              <a:t>- </a:t>
            </a:r>
            <a:r>
              <a:rPr dirty="0" err="1" lang="en-US">
                <a:solidFill>
                  <a:schemeClr val="tx1"/>
                </a:solidFill>
                <a:uFillTx/>
              </a:rPr>
              <a:t>bestEffort</a:t>
            </a:r>
            <a:endParaRPr dirty="0" lang="en-US">
              <a:solidFill>
                <a:schemeClr val="tx1"/>
              </a:solidFill>
              <a:uFillTx/>
            </a:endParaRPr>
          </a:p>
        </p:txBody>
      </p:sp>
      <p:sp>
        <p:nvSpPr>
          <p:cNvPr xmlns:c="http://schemas.openxmlformats.org/drawingml/2006/chart" xmlns:pic="http://schemas.openxmlformats.org/drawingml/2006/picture" xmlns:dgm="http://schemas.openxmlformats.org/drawingml/2006/diagram" id="15" name="Rectangle: Rounded Corners 1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6431079" y="4219810"/>
            <a:ext cx="5292620" cy="1932709"/>
          </a:xfrm>
          <a:prstGeom prst="roundRect">
            <a:avLst/>
          </a:prstGeom>
          <a:solidFill>
            <a:schemeClr val="accent1">
              <a:lumMod val="40000"/>
              <a:lumOff val="60000"/>
            </a:schemeClr>
          </a:solidFill>
          <a:effectLst>
            <a:outerShdw algn="tr" blurRad="50800" dir="8100000" dist="38100" rotWithShape="0">
              <a:srgbClr val="000000">
                <a:alpha val="40000"/>
              </a:srgbClr>
            </a:outerShdw>
          </a:effectLst>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t" rtlCol="0"/>
          <a:lstStyle/>
          <a:p>
            <a:r>
              <a:rPr dirty="0" lang="en-US">
                <a:solidFill>
                  <a:schemeClr val="tx1"/>
                </a:solidFill>
                <a:uFillTx/>
              </a:rPr>
              <a:t>Peer28</a:t>
            </a:r>
          </a:p>
          <a:p>
            <a:r>
              <a:rPr dirty="0" lang="en-US">
                <a:solidFill>
                  <a:schemeClr val="tx1"/>
                </a:solidFill>
                <a:uFillTx/>
              </a:rPr>
              <a:t>$ ./</a:t>
            </a:r>
            <a:r>
              <a:rPr dirty="0" err="1" lang="en-US">
                <a:solidFill>
                  <a:schemeClr val="tx1"/>
                </a:solidFill>
                <a:uFillTx/>
              </a:rPr>
              <a:t>perftest_cpp</a:t>
            </a:r>
            <a:r>
              <a:rPr dirty="0" lang="en-US">
                <a:solidFill>
                  <a:schemeClr val="tx1"/>
                </a:solidFill>
                <a:uFillTx/>
              </a:rPr>
              <a:t> -sub -</a:t>
            </a:r>
            <a:r>
              <a:rPr dirty="0" err="1" lang="en-US">
                <a:solidFill>
                  <a:schemeClr val="tx1"/>
                </a:solidFill>
                <a:uFillTx/>
              </a:rPr>
              <a:t>cpu</a:t>
            </a:r>
            <a:r>
              <a:rPr dirty="0" lang="en-US">
                <a:solidFill>
                  <a:schemeClr val="tx1"/>
                </a:solidFill>
                <a:uFillTx/>
              </a:rPr>
              <a:t> -</a:t>
            </a:r>
            <a:r>
              <a:rPr dirty="0" err="1" lang="en-US">
                <a:solidFill>
                  <a:schemeClr val="tx1"/>
                </a:solidFill>
                <a:uFillTx/>
              </a:rPr>
              <a:t>noPrintIntervals</a:t>
            </a:r>
            <a:r>
              <a:rPr dirty="0" lang="en-US">
                <a:solidFill>
                  <a:schemeClr val="tx1"/>
                </a:solidFill>
                <a:uFillTx/>
              </a:rPr>
              <a:t> -</a:t>
            </a:r>
            <a:r>
              <a:rPr dirty="0" err="1" lang="en-US">
                <a:solidFill>
                  <a:schemeClr val="tx1"/>
                </a:solidFill>
                <a:uFillTx/>
              </a:rPr>
              <a:t>nic</a:t>
            </a:r>
            <a:r>
              <a:rPr dirty="0" lang="en-US">
                <a:solidFill>
                  <a:schemeClr val="tx1"/>
                </a:solidFill>
                <a:uFillTx/>
              </a:rPr>
              <a:t> eth0 -transport UDPv4 -</a:t>
            </a:r>
            <a:r>
              <a:rPr dirty="0" err="1" lang="en-US">
                <a:solidFill>
                  <a:schemeClr val="tx1"/>
                </a:solidFill>
                <a:uFillTx/>
              </a:rPr>
              <a:t>numPublishers</a:t>
            </a:r>
            <a:r>
              <a:rPr dirty="0" lang="en-US">
                <a:solidFill>
                  <a:schemeClr val="tx1"/>
                </a:solidFill>
                <a:uFillTx/>
              </a:rPr>
              <a:t> 1 -</a:t>
            </a:r>
            <a:r>
              <a:rPr dirty="0" err="1" lang="en-US">
                <a:solidFill>
                  <a:schemeClr val="tx1"/>
                </a:solidFill>
                <a:uFillTx/>
              </a:rPr>
              <a:t>sidMultiSubTest</a:t>
            </a:r>
            <a:r>
              <a:rPr dirty="0" lang="en-US">
                <a:solidFill>
                  <a:schemeClr val="tx1"/>
                </a:solidFill>
                <a:uFillTx/>
              </a:rPr>
              <a:t> &lt;</a:t>
            </a:r>
            <a:r>
              <a:rPr dirty="0" err="1" lang="en-US">
                <a:solidFill>
                  <a:schemeClr val="tx1"/>
                </a:solidFill>
                <a:uFillTx/>
              </a:rPr>
              <a:t>sid</a:t>
            </a:r>
            <a:r>
              <a:rPr dirty="0" lang="en-US">
                <a:solidFill>
                  <a:schemeClr val="tx1"/>
                </a:solidFill>
                <a:uFillTx/>
              </a:rPr>
              <a:t>&gt; -</a:t>
            </a:r>
            <a:r>
              <a:rPr dirty="0" err="1" lang="en-US">
                <a:solidFill>
                  <a:schemeClr val="tx1"/>
                </a:solidFill>
                <a:uFillTx/>
              </a:rPr>
              <a:t>bestEffort</a:t>
            </a:r>
            <a:endParaRPr dirty="0" lang="en-US">
              <a:solidFill>
                <a:schemeClr val="tx1"/>
              </a:solidFill>
              <a:uFillTx/>
            </a:endParaRPr>
          </a:p>
          <a:p>
            <a:endParaRPr dirty="0" lang="en-US">
              <a:solidFill>
                <a:schemeClr val="tx1"/>
              </a:solidFill>
              <a:uFillTx/>
            </a:endParaRPr>
          </a:p>
          <a:p>
            <a:endParaRPr dirty="0" lang="en-US">
              <a:solidFill>
                <a:schemeClr val="tx1"/>
              </a:solidFill>
              <a:uFillTx/>
            </a:endParaRPr>
          </a:p>
        </p:txBody>
      </p:sp>
      <p:cxnSp>
        <p:nvCxnSpPr>
          <p:cNvPr xmlns:c="http://schemas.openxmlformats.org/drawingml/2006/chart" xmlns:pic="http://schemas.openxmlformats.org/drawingml/2006/picture" xmlns:dgm="http://schemas.openxmlformats.org/drawingml/2006/diagram" id="16" name="Connector: Elbow 15"/>
          <p:cNvCxnSpPr xmlns:c="http://schemas.openxmlformats.org/drawingml/2006/chart" xmlns:pic="http://schemas.openxmlformats.org/drawingml/2006/picture" xmlns:dgm="http://schemas.openxmlformats.org/drawingml/2006/diagram">
            <a:stCxn id="14" idx="3"/>
            <a:endCxn id="15" idx="1"/>
          </p:cNvCxnSpPr>
          <p:nvPr/>
        </p:nvCxnSpPr>
        <p:spPr xmlns:c="http://schemas.openxmlformats.org/drawingml/2006/chart" xmlns:pic="http://schemas.openxmlformats.org/drawingml/2006/picture" xmlns:dgm="http://schemas.openxmlformats.org/drawingml/2006/diagram">
          <a:xfrm>
            <a:off x="4910922" y="5186165"/>
            <a:ext cx="1520157" cy="12700"/>
          </a:xfrm>
          <a:prstGeom prst="bentConnector3">
            <a:avLst/>
          </a:prstGeom>
          <a:ln w="50800">
            <a:headEnd type="triangle"/>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47" name="TextBox 4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454172" y="1477579"/>
            <a:ext cx="3917992"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dirty="0" lang="en-US">
                <a:uFillTx/>
              </a:rPr>
              <a:t>Reliable</a:t>
            </a:r>
          </a:p>
        </p:txBody>
      </p:sp>
      <p:sp>
        <p:nvSpPr>
          <p:cNvPr xmlns:c="http://schemas.openxmlformats.org/drawingml/2006/chart" xmlns:pic="http://schemas.openxmlformats.org/drawingml/2006/picture" xmlns:dgm="http://schemas.openxmlformats.org/drawingml/2006/diagram" id="48" name="TextBox 47"/>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455178" y="3846332"/>
            <a:ext cx="3917992"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dirty="0" lang="en-US">
                <a:uFillTx/>
              </a:rPr>
              <a:t>Best Effort</a:t>
            </a:r>
          </a:p>
        </p:txBody>
      </p:sp>
    </p:spTree>
  </p:cSld>
  <p:clrMapOvr xmlns:c="http://schemas.openxmlformats.org/drawingml/2006/chart" xmlns:pic="http://schemas.openxmlformats.org/drawingml/2006/picture" xmlns:dgm="http://schemas.openxmlformats.org/drawingml/2006/diagram">
    <a:masterClrMapping/>
  </p:clrMapOvr>
</p:sld>
</file>

<file path=ppt/slides/slide2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1 publisher and 1 subscriber</a:t>
            </a:r>
          </a:p>
        </p:txBody>
      </p:sp>
      <p:sp>
        <p:nvSpPr>
          <p:cNvPr xmlns:c="http://schemas.openxmlformats.org/drawingml/2006/chart" xmlns:pic="http://schemas.openxmlformats.org/drawingml/2006/picture" xmlns:dgm="http://schemas.openxmlformats.org/drawingml/2006/diagram" id="44" name="Content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838200" y="131445"/>
            <a:ext cx="10515600" cy="1325563"/>
          </a:xfrm>
        </p:spPr>
        <p:txBody xmlns:c="http://schemas.openxmlformats.org/drawingml/2006/chart" xmlns:pic="http://schemas.openxmlformats.org/drawingml/2006/picture" xmlns:dgm="http://schemas.openxmlformats.org/drawingml/2006/diagram">
          <a:bodyPr/>
          <a:lstStyle/>
          <a:p>
            <a:r>
              <a:rPr dirty="0" lang="en-US">
                <a:uFillTx/>
              </a:rPr>
              <a:t>Smart Industrial Internet of Things</a:t>
            </a:r>
          </a:p>
        </p:txBody>
      </p:sp>
      <p:pic>
        <p:nvPicPr>
          <p:cNvPr xmlns:c="http://schemas.openxmlformats.org/drawingml/2006/chart" xmlns:pic="http://schemas.openxmlformats.org/drawingml/2006/picture" xmlns:dgm="http://schemas.openxmlformats.org/drawingml/2006/diagram" id="4" name="Picture 3"/>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rotWithShape="1">
          <a:blip r:embed="rId2"/>
          <a:srcRect b="-336" l="22808" r="161" t="83"/>
          <a:stretch/>
        </p:blipFill>
        <p:spPr xmlns:c="http://schemas.openxmlformats.org/drawingml/2006/chart" xmlns:pic="http://schemas.openxmlformats.org/drawingml/2006/picture" xmlns:dgm="http://schemas.openxmlformats.org/drawingml/2006/diagram">
          <a:xfrm>
            <a:off x="7391401" y="1524001"/>
            <a:ext cx="2631001" cy="2309691"/>
          </a:xfrm>
          <a:prstGeom prst="rect">
            <a:avLst/>
          </a:prstGeom>
        </p:spPr>
      </p:pic>
      <p:sp>
        <p:nvSpPr>
          <p:cNvPr xmlns:c="http://schemas.openxmlformats.org/drawingml/2006/chart" xmlns:pic="http://schemas.openxmlformats.org/drawingml/2006/picture" xmlns:dgm="http://schemas.openxmlformats.org/drawingml/2006/diagram" id="5" name="TextBox 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010400" y="4343400"/>
            <a:ext cx="3200400" cy="923330"/>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dirty="0" lang="en-US">
                <a:uFillTx/>
              </a:rPr>
              <a:t>Continuous Monitoring, Prognosis and optimization across the cluster of wind mills</a:t>
            </a:r>
          </a:p>
        </p:txBody>
      </p:sp>
      <p:pic>
        <p:nvPicPr>
          <p:cNvPr xmlns:c="http://schemas.openxmlformats.org/drawingml/2006/chart" xmlns:pic="http://schemas.openxmlformats.org/drawingml/2006/picture" xmlns:dgm="http://schemas.openxmlformats.org/drawingml/2006/diagram" descr="&lt;strong&gt;Industrial IoT&lt;/strong&gt; Applications will Blossom in Asia-Pacific ..." id="6" name="Picture 5"/>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1905000" y="1519288"/>
            <a:ext cx="4486244" cy="2290713"/>
          </a:xfrm>
          <a:prstGeom prst="rect">
            <a:avLst/>
          </a:prstGeom>
        </p:spPr>
      </p:pic>
      <p:sp>
        <p:nvSpPr>
          <p:cNvPr xmlns:c="http://schemas.openxmlformats.org/drawingml/2006/chart" xmlns:pic="http://schemas.openxmlformats.org/drawingml/2006/picture" xmlns:dgm="http://schemas.openxmlformats.org/drawingml/2006/diagram" id="7" name="TextBox 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743200" y="4343400"/>
            <a:ext cx="3200400" cy="923330"/>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dirty="0" lang="en-US">
                <a:uFillTx/>
              </a:rPr>
              <a:t>Continuous Monitoring, Prognosis and optimization across smart factories</a:t>
            </a:r>
          </a:p>
        </p:txBody>
      </p:sp>
      <p:sp>
        <p:nvSpPr>
          <p:cNvPr xmlns:c="http://schemas.openxmlformats.org/drawingml/2006/chart" xmlns:pic="http://schemas.openxmlformats.org/drawingml/2006/picture" xmlns:dgm="http://schemas.openxmlformats.org/drawingml/2006/diagram" id="3" name="Rectangle 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524000" y="5776438"/>
            <a:ext cx="9321800" cy="838200"/>
          </a:xfrm>
          <a:prstGeom prst="rect">
            <a:avLst/>
          </a:prstGeom>
        </p:spPr>
        <p:style xmlns:c="http://schemas.openxmlformats.org/drawingml/2006/chart" xmlns:pic="http://schemas.openxmlformats.org/drawingml/2006/picture" xmlns:dgm="http://schemas.openxmlformats.org/drawingml/2006/diagram">
          <a:lnRef idx="2">
            <a:schemeClr val="accent1"/>
          </a:lnRef>
          <a:fillRef idx="1">
            <a:schemeClr val="lt1"/>
          </a:fillRef>
          <a:effectRef idx="0">
            <a:schemeClr val="accent1"/>
          </a:effectRef>
          <a:fontRef idx="minor">
            <a:schemeClr val="dk1"/>
          </a:fontRef>
        </p:style>
        <p:txBody xmlns:c="http://schemas.openxmlformats.org/drawingml/2006/chart" xmlns:pic="http://schemas.openxmlformats.org/drawingml/2006/picture" xmlns:dgm="http://schemas.openxmlformats.org/drawingml/2006/diagram">
          <a:bodyPr anchor="ctr" rtlCol="0"/>
          <a:lstStyle/>
          <a:p>
            <a:pPr indent="-285750" marL="285750">
              <a:buFont charset="0" panose="020B0604020202020204" pitchFamily="34" typeface="Arial"/>
              <a:buChar char="•"/>
            </a:pPr>
            <a:r>
              <a:rPr dirty="0" lang="en-US">
                <a:uFillTx/>
              </a:rPr>
              <a:t>Requires movement of data at large volume and velocity to computation nodes for analytics. </a:t>
            </a:r>
          </a:p>
          <a:p>
            <a:pPr indent="-285750" marL="285750">
              <a:buFont charset="0" panose="020B0604020202020204" pitchFamily="34" typeface="Arial"/>
              <a:buChar char="•"/>
            </a:pPr>
            <a:r>
              <a:rPr dirty="0" lang="en-US">
                <a:uFillTx/>
              </a:rPr>
              <a:t>Results have to be disseminated back to the data generation nodes for actuation.</a:t>
            </a:r>
          </a:p>
        </p:txBody>
      </p:sp>
    </p:spTree>
  </p:cSld>
  <p:clrMapOvr xmlns:c="http://schemas.openxmlformats.org/drawingml/2006/chart" xmlns:pic="http://schemas.openxmlformats.org/drawingml/2006/picture" xmlns:dgm="http://schemas.openxmlformats.org/drawingml/2006/diagram">
    <a:masterClrMapping/>
  </p:clrMapOvr>
</p:sld>
</file>

<file path=ppt/slides/slide3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403550" y="132157"/>
            <a:ext cx="10515600" cy="1325563"/>
          </a:xfrm>
        </p:spPr>
        <p:txBody xmlns:c="http://schemas.openxmlformats.org/drawingml/2006/chart" xmlns:pic="http://schemas.openxmlformats.org/drawingml/2006/picture" xmlns:dgm="http://schemas.openxmlformats.org/drawingml/2006/diagram">
          <a:bodyPr/>
          <a:lstStyle/>
          <a:p>
            <a:r>
              <a:rPr lang="en-US">
                <a:uFillTx/>
              </a:rPr>
              <a:t>Bandwidth and Latency – DDS: 1 publisher and 1 subscriber</a:t>
            </a:r>
            <a:endParaRPr dirty="0" lang="en-US">
              <a:uFillTx/>
            </a:endParaRPr>
          </a:p>
        </p:txBody>
      </p:sp>
      <p:sp>
        <p:nvSpPr>
          <p:cNvPr xmlns:c="http://schemas.openxmlformats.org/drawingml/2006/chart" xmlns:pic="http://schemas.openxmlformats.org/drawingml/2006/picture" xmlns:dgm="http://schemas.openxmlformats.org/drawingml/2006/diagram" id="4" name="TextBox 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404861" y="2459433"/>
            <a:ext cx="1714380"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dirty="0" lang="en-US">
                <a:uFillTx/>
              </a:rPr>
              <a:t>Throughput Test</a:t>
            </a:r>
          </a:p>
        </p:txBody>
      </p:sp>
      <p:sp>
        <p:nvSpPr>
          <p:cNvPr xmlns:c="http://schemas.openxmlformats.org/drawingml/2006/chart" xmlns:pic="http://schemas.openxmlformats.org/drawingml/2006/picture" xmlns:dgm="http://schemas.openxmlformats.org/drawingml/2006/diagram" id="26" name="TextBox 2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333511" y="5443761"/>
            <a:ext cx="1328762"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dirty="0" lang="en-US">
                <a:uFillTx/>
              </a:rPr>
              <a:t>Latency Test</a:t>
            </a:r>
          </a:p>
        </p:txBody>
      </p:sp>
      <p:pic>
        <p:nvPicPr>
          <p:cNvPr xmlns:c="http://schemas.openxmlformats.org/drawingml/2006/chart" xmlns:pic="http://schemas.openxmlformats.org/drawingml/2006/picture" xmlns:dgm="http://schemas.openxmlformats.org/drawingml/2006/diagram" id="3" name="Picture 2"/>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504843" y="1283796"/>
            <a:ext cx="3957516" cy="2765000"/>
          </a:xfrm>
          <a:prstGeom prst="rect">
            <a:avLst/>
          </a:prstGeom>
        </p:spPr>
      </p:pic>
      <p:pic>
        <p:nvPicPr>
          <p:cNvPr xmlns:c="http://schemas.openxmlformats.org/drawingml/2006/chart" xmlns:pic="http://schemas.openxmlformats.org/drawingml/2006/picture" xmlns:dgm="http://schemas.openxmlformats.org/drawingml/2006/diagram" id="7" name="Picture 6"/>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4"/>
          <a:stretch>
            <a:fillRect/>
          </a:stretch>
        </p:blipFill>
        <p:spPr xmlns:c="http://schemas.openxmlformats.org/drawingml/2006/chart" xmlns:pic="http://schemas.openxmlformats.org/drawingml/2006/picture" xmlns:dgm="http://schemas.openxmlformats.org/drawingml/2006/diagram">
          <a:xfrm>
            <a:off x="7726876" y="1115337"/>
            <a:ext cx="3599881" cy="2828478"/>
          </a:xfrm>
          <a:prstGeom prst="rect">
            <a:avLst/>
          </a:prstGeom>
        </p:spPr>
      </p:pic>
      <p:pic>
        <p:nvPicPr>
          <p:cNvPr xmlns:c="http://schemas.openxmlformats.org/drawingml/2006/chart" xmlns:pic="http://schemas.openxmlformats.org/drawingml/2006/picture" xmlns:dgm="http://schemas.openxmlformats.org/drawingml/2006/diagram" id="8" name="Picture 7"/>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5"/>
          <a:stretch>
            <a:fillRect/>
          </a:stretch>
        </p:blipFill>
        <p:spPr xmlns:c="http://schemas.openxmlformats.org/drawingml/2006/chart" xmlns:pic="http://schemas.openxmlformats.org/drawingml/2006/picture" xmlns:dgm="http://schemas.openxmlformats.org/drawingml/2006/diagram">
          <a:xfrm>
            <a:off x="549657" y="4092258"/>
            <a:ext cx="3912702" cy="2703006"/>
          </a:xfrm>
          <a:prstGeom prst="rect">
            <a:avLst/>
          </a:prstGeom>
        </p:spPr>
      </p:pic>
      <p:pic>
        <p:nvPicPr>
          <p:cNvPr xmlns:c="http://schemas.openxmlformats.org/drawingml/2006/chart" xmlns:pic="http://schemas.openxmlformats.org/drawingml/2006/picture" xmlns:dgm="http://schemas.openxmlformats.org/drawingml/2006/diagram" id="9" name="Picture 8"/>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6"/>
          <a:stretch>
            <a:fillRect/>
          </a:stretch>
        </p:blipFill>
        <p:spPr xmlns:c="http://schemas.openxmlformats.org/drawingml/2006/chart" xmlns:pic="http://schemas.openxmlformats.org/drawingml/2006/picture" xmlns:dgm="http://schemas.openxmlformats.org/drawingml/2006/diagram">
          <a:xfrm>
            <a:off x="7726876" y="3943815"/>
            <a:ext cx="3599881" cy="2821528"/>
          </a:xfrm>
          <a:prstGeom prst="rect">
            <a:avLst/>
          </a:prstGeom>
        </p:spPr>
      </p:pic>
    </p:spTree>
  </p:cSld>
  <p:clrMapOvr xmlns:c="http://schemas.openxmlformats.org/drawingml/2006/chart" xmlns:pic="http://schemas.openxmlformats.org/drawingml/2006/picture" xmlns:dgm="http://schemas.openxmlformats.org/drawingml/2006/diagram">
    <a:masterClrMapping/>
  </p:clrMapOvr>
</p:sld>
</file>

<file path=ppt/slides/slide3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13" name="Picture 12"/>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7726876" y="3943815"/>
            <a:ext cx="3599881" cy="2821528"/>
          </a:xfrm>
          <a:prstGeom prst="rect">
            <a:avLst/>
          </a:prstGeom>
        </p:spPr>
      </p:pic>
      <p:pic>
        <p:nvPicPr>
          <p:cNvPr xmlns:c="http://schemas.openxmlformats.org/drawingml/2006/chart" xmlns:pic="http://schemas.openxmlformats.org/drawingml/2006/picture" xmlns:dgm="http://schemas.openxmlformats.org/drawingml/2006/diagram" id="12" name="Picture 11"/>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4"/>
          <a:stretch>
            <a:fillRect/>
          </a:stretch>
        </p:blipFill>
        <p:spPr xmlns:c="http://schemas.openxmlformats.org/drawingml/2006/chart" xmlns:pic="http://schemas.openxmlformats.org/drawingml/2006/picture" xmlns:dgm="http://schemas.openxmlformats.org/drawingml/2006/diagram">
          <a:xfrm>
            <a:off x="549657" y="4092258"/>
            <a:ext cx="3912702" cy="2703006"/>
          </a:xfrm>
          <a:prstGeom prst="rect">
            <a:avLst/>
          </a:prstGeom>
        </p:spPr>
      </p:pic>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403550" y="132157"/>
            <a:ext cx="10515600" cy="1325563"/>
          </a:xfrm>
        </p:spPr>
        <p:txBody xmlns:c="http://schemas.openxmlformats.org/drawingml/2006/chart" xmlns:pic="http://schemas.openxmlformats.org/drawingml/2006/picture" xmlns:dgm="http://schemas.openxmlformats.org/drawingml/2006/diagram">
          <a:bodyPr/>
          <a:lstStyle/>
          <a:p>
            <a:r>
              <a:rPr lang="en-US">
                <a:uFillTx/>
              </a:rPr>
              <a:t>Bandwidth and Latency – DDS: 1 publisher and 1 subscriber</a:t>
            </a:r>
            <a:endParaRPr dirty="0" lang="en-US">
              <a:uFillTx/>
            </a:endParaRPr>
          </a:p>
        </p:txBody>
      </p:sp>
      <p:sp>
        <p:nvSpPr>
          <p:cNvPr xmlns:c="http://schemas.openxmlformats.org/drawingml/2006/chart" xmlns:pic="http://schemas.openxmlformats.org/drawingml/2006/picture" xmlns:dgm="http://schemas.openxmlformats.org/drawingml/2006/diagram" id="4" name="TextBox 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404861" y="2459433"/>
            <a:ext cx="1714380"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dirty="0" lang="en-US">
                <a:uFillTx/>
              </a:rPr>
              <a:t>Throughput Test</a:t>
            </a:r>
          </a:p>
        </p:txBody>
      </p:sp>
      <p:sp>
        <p:nvSpPr>
          <p:cNvPr xmlns:c="http://schemas.openxmlformats.org/drawingml/2006/chart" xmlns:pic="http://schemas.openxmlformats.org/drawingml/2006/picture" xmlns:dgm="http://schemas.openxmlformats.org/drawingml/2006/diagram" id="26" name="TextBox 2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333511" y="5443761"/>
            <a:ext cx="1328762"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dirty="0" lang="en-US">
                <a:uFillTx/>
              </a:rPr>
              <a:t>Latency Test</a:t>
            </a:r>
          </a:p>
        </p:txBody>
      </p:sp>
      <p:sp>
        <p:nvSpPr>
          <p:cNvPr xmlns:c="http://schemas.openxmlformats.org/drawingml/2006/chart" xmlns:pic="http://schemas.openxmlformats.org/drawingml/2006/picture" xmlns:dgm="http://schemas.openxmlformats.org/drawingml/2006/diagram" id="3" name="Rectangle 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64949" y="4395887"/>
            <a:ext cx="11290594" cy="2308324"/>
          </a:xfrm>
          <a:prstGeom prst="rect">
            <a:avLst/>
          </a:prstGeom>
        </p:spPr>
        <p:style xmlns:c="http://schemas.openxmlformats.org/drawingml/2006/chart" xmlns:pic="http://schemas.openxmlformats.org/drawingml/2006/picture" xmlns:dgm="http://schemas.openxmlformats.org/drawingml/2006/diagram">
          <a:lnRef idx="2">
            <a:schemeClr val="dk1">
              <a:shade val="50000"/>
            </a:schemeClr>
          </a:lnRef>
          <a:fillRef idx="1">
            <a:schemeClr val="dk1"/>
          </a:fillRef>
          <a:effectRef idx="0">
            <a:schemeClr val="dk1"/>
          </a:effectRef>
          <a:fontRef idx="minor">
            <a:schemeClr val="lt1"/>
          </a:fontRef>
        </p:style>
        <p:txBody xmlns:c="http://schemas.openxmlformats.org/drawingml/2006/chart" xmlns:pic="http://schemas.openxmlformats.org/drawingml/2006/picture" xmlns:dgm="http://schemas.openxmlformats.org/drawingml/2006/diagram">
          <a:bodyPr wrap="square">
            <a:spAutoFit/>
          </a:bodyPr>
          <a:lstStyle/>
          <a:p>
            <a:pPr indent="-285750" marL="285750">
              <a:buFont charset="0" panose="020B0604020202020204" pitchFamily="34" typeface="Arial"/>
              <a:buChar char="•"/>
            </a:pPr>
            <a:r>
              <a:rPr dirty="0" lang="en-US">
                <a:uFillTx/>
              </a:rPr>
              <a:t>At low message size best effort(UDP) and reliable(TCP) have similar performance. However as the message size increases best effort lags behind. </a:t>
            </a:r>
          </a:p>
          <a:p>
            <a:pPr indent="-285750" marL="285750">
              <a:buFont charset="0" panose="020B0604020202020204" pitchFamily="34" typeface="Arial"/>
              <a:buChar char="•"/>
            </a:pPr>
            <a:r>
              <a:rPr dirty="0" lang="en-US">
                <a:uFillTx/>
              </a:rPr>
              <a:t>This is due to network congestion and packet loss when using best effort (pink, right plot) where the percent of lost messages (</a:t>
            </a:r>
            <a:r>
              <a:rPr dirty="0" err="1" lang="en-US">
                <a:uFillTx/>
              </a:rPr>
              <a:t>lost_best</a:t>
            </a:r>
            <a:r>
              <a:rPr dirty="0" lang="en-US">
                <a:uFillTx/>
              </a:rPr>
              <a:t>[%]) increases for messages larger than 2048 bytes and recovers when the UDP publisher is forced to slow down with larger messages. </a:t>
            </a:r>
          </a:p>
          <a:p>
            <a:pPr indent="-285750" marL="285750">
              <a:buFont charset="0" panose="020B0604020202020204" pitchFamily="34" typeface="Arial"/>
              <a:buChar char="•"/>
            </a:pPr>
            <a:r>
              <a:rPr dirty="0" lang="en-US">
                <a:uFillTx/>
              </a:rPr>
              <a:t>Reliable communication does not have this problem as it uses TCP protocol and </a:t>
            </a:r>
            <a:r>
              <a:rPr dirty="0" err="1" lang="en-US">
                <a:uFillTx/>
              </a:rPr>
              <a:t>and</a:t>
            </a:r>
            <a:r>
              <a:rPr dirty="0" lang="en-US">
                <a:uFillTx/>
              </a:rPr>
              <a:t> waits for acknowledgement from the subscriber before sending the next message. </a:t>
            </a:r>
          </a:p>
          <a:p>
            <a:pPr indent="-285750" marL="285750">
              <a:buFont charset="0" panose="020B0604020202020204" pitchFamily="34" typeface="Arial"/>
              <a:buChar char="•"/>
            </a:pPr>
            <a:r>
              <a:rPr dirty="0" lang="en-US">
                <a:uFillTx/>
              </a:rPr>
              <a:t>CPU Utilization will never reach 100% due to waits in the publish subscribe loops</a:t>
            </a:r>
          </a:p>
        </p:txBody>
      </p:sp>
      <p:pic>
        <p:nvPicPr>
          <p:cNvPr xmlns:c="http://schemas.openxmlformats.org/drawingml/2006/chart" xmlns:pic="http://schemas.openxmlformats.org/drawingml/2006/picture" xmlns:dgm="http://schemas.openxmlformats.org/drawingml/2006/diagram" id="10" name="Picture 9"/>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5"/>
          <a:stretch>
            <a:fillRect/>
          </a:stretch>
        </p:blipFill>
        <p:spPr xmlns:c="http://schemas.openxmlformats.org/drawingml/2006/chart" xmlns:pic="http://schemas.openxmlformats.org/drawingml/2006/picture" xmlns:dgm="http://schemas.openxmlformats.org/drawingml/2006/diagram">
          <a:xfrm>
            <a:off x="504843" y="1283796"/>
            <a:ext cx="3957516" cy="2765000"/>
          </a:xfrm>
          <a:prstGeom prst="rect">
            <a:avLst/>
          </a:prstGeom>
        </p:spPr>
      </p:pic>
      <p:pic>
        <p:nvPicPr>
          <p:cNvPr xmlns:c="http://schemas.openxmlformats.org/drawingml/2006/chart" xmlns:pic="http://schemas.openxmlformats.org/drawingml/2006/picture" xmlns:dgm="http://schemas.openxmlformats.org/drawingml/2006/diagram" id="11" name="Picture 10"/>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6"/>
          <a:stretch>
            <a:fillRect/>
          </a:stretch>
        </p:blipFill>
        <p:spPr xmlns:c="http://schemas.openxmlformats.org/drawingml/2006/chart" xmlns:pic="http://schemas.openxmlformats.org/drawingml/2006/picture" xmlns:dgm="http://schemas.openxmlformats.org/drawingml/2006/diagram">
          <a:xfrm>
            <a:off x="7726876" y="1115337"/>
            <a:ext cx="3599881" cy="2828478"/>
          </a:xfrm>
          <a:prstGeom prst="rect">
            <a:avLst/>
          </a:prstGeom>
        </p:spPr>
      </p:pic>
    </p:spTree>
  </p:cSld>
  <p:clrMapOvr xmlns:c="http://schemas.openxmlformats.org/drawingml/2006/chart" xmlns:pic="http://schemas.openxmlformats.org/drawingml/2006/picture" xmlns:dgm="http://schemas.openxmlformats.org/drawingml/2006/diagram">
    <a:masterClrMapping/>
  </p:clrMapOvr>
</p:sld>
</file>

<file path=ppt/slides/slide3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11" name="Picture 10"/>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7726876" y="1115337"/>
            <a:ext cx="3599881" cy="2828478"/>
          </a:xfrm>
          <a:prstGeom prst="rect">
            <a:avLst/>
          </a:prstGeom>
        </p:spPr>
      </p:pic>
      <p:pic>
        <p:nvPicPr>
          <p:cNvPr xmlns:c="http://schemas.openxmlformats.org/drawingml/2006/chart" xmlns:pic="http://schemas.openxmlformats.org/drawingml/2006/picture" xmlns:dgm="http://schemas.openxmlformats.org/drawingml/2006/diagram" id="10" name="Picture 9"/>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4"/>
          <a:stretch>
            <a:fillRect/>
          </a:stretch>
        </p:blipFill>
        <p:spPr xmlns:c="http://schemas.openxmlformats.org/drawingml/2006/chart" xmlns:pic="http://schemas.openxmlformats.org/drawingml/2006/picture" xmlns:dgm="http://schemas.openxmlformats.org/drawingml/2006/diagram">
          <a:xfrm>
            <a:off x="504843" y="1283796"/>
            <a:ext cx="3957516" cy="2765000"/>
          </a:xfrm>
          <a:prstGeom prst="rect">
            <a:avLst/>
          </a:prstGeom>
        </p:spPr>
      </p:pic>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403550" y="132157"/>
            <a:ext cx="10515600" cy="1325563"/>
          </a:xfrm>
        </p:spPr>
        <p:txBody xmlns:c="http://schemas.openxmlformats.org/drawingml/2006/chart" xmlns:pic="http://schemas.openxmlformats.org/drawingml/2006/picture" xmlns:dgm="http://schemas.openxmlformats.org/drawingml/2006/diagram">
          <a:bodyPr/>
          <a:lstStyle/>
          <a:p>
            <a:r>
              <a:rPr lang="en-US">
                <a:uFillTx/>
              </a:rPr>
              <a:t>Bandwidth and Latency – DDS: 1 publisher and 1 subscriber</a:t>
            </a:r>
            <a:endParaRPr dirty="0" lang="en-US">
              <a:uFillTx/>
            </a:endParaRPr>
          </a:p>
        </p:txBody>
      </p:sp>
      <p:sp>
        <p:nvSpPr>
          <p:cNvPr xmlns:c="http://schemas.openxmlformats.org/drawingml/2006/chart" xmlns:pic="http://schemas.openxmlformats.org/drawingml/2006/picture" xmlns:dgm="http://schemas.openxmlformats.org/drawingml/2006/diagram" id="4" name="TextBox 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404861" y="2459433"/>
            <a:ext cx="1714380"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dirty="0" lang="en-US">
                <a:uFillTx/>
              </a:rPr>
              <a:t>Throughput Test</a:t>
            </a:r>
          </a:p>
        </p:txBody>
      </p:sp>
      <p:sp>
        <p:nvSpPr>
          <p:cNvPr xmlns:c="http://schemas.openxmlformats.org/drawingml/2006/chart" xmlns:pic="http://schemas.openxmlformats.org/drawingml/2006/picture" xmlns:dgm="http://schemas.openxmlformats.org/drawingml/2006/diagram" id="26" name="TextBox 2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333511" y="5443761"/>
            <a:ext cx="1328762"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dirty="0" lang="en-US">
                <a:uFillTx/>
              </a:rPr>
              <a:t>Latency Test</a:t>
            </a:r>
          </a:p>
        </p:txBody>
      </p:sp>
      <p:sp>
        <p:nvSpPr>
          <p:cNvPr xmlns:c="http://schemas.openxmlformats.org/drawingml/2006/chart" xmlns:pic="http://schemas.openxmlformats.org/drawingml/2006/picture" xmlns:dgm="http://schemas.openxmlformats.org/drawingml/2006/diagram" id="3" name="Rectangle 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728665" y="2644099"/>
            <a:ext cx="11290594" cy="923330"/>
          </a:xfrm>
          <a:prstGeom prst="rect">
            <a:avLst/>
          </a:prstGeom>
        </p:spPr>
        <p:style xmlns:c="http://schemas.openxmlformats.org/drawingml/2006/chart" xmlns:pic="http://schemas.openxmlformats.org/drawingml/2006/picture" xmlns:dgm="http://schemas.openxmlformats.org/drawingml/2006/diagram">
          <a:lnRef idx="2">
            <a:schemeClr val="dk1">
              <a:shade val="50000"/>
            </a:schemeClr>
          </a:lnRef>
          <a:fillRef idx="1">
            <a:schemeClr val="dk1"/>
          </a:fillRef>
          <a:effectRef idx="0">
            <a:schemeClr val="dk1"/>
          </a:effectRef>
          <a:fontRef idx="minor">
            <a:schemeClr val="lt1"/>
          </a:fontRef>
        </p:style>
        <p:txBody xmlns:c="http://schemas.openxmlformats.org/drawingml/2006/chart" xmlns:pic="http://schemas.openxmlformats.org/drawingml/2006/picture" xmlns:dgm="http://schemas.openxmlformats.org/drawingml/2006/diagram">
          <a:bodyPr wrap="square">
            <a:spAutoFit/>
          </a:bodyPr>
          <a:lstStyle/>
          <a:p>
            <a:pPr indent="-285750" marL="285750">
              <a:buFont charset="0" panose="020B0604020202020204" pitchFamily="34" typeface="Arial"/>
              <a:buChar char="•"/>
            </a:pPr>
            <a:r>
              <a:rPr dirty="0" lang="en-US">
                <a:uFillTx/>
              </a:rPr>
              <a:t>The latency in this test is counted only for packets that were successfully received by the subscriber. </a:t>
            </a:r>
          </a:p>
          <a:p>
            <a:pPr indent="-285750" marL="285750">
              <a:buFont charset="0" panose="020B0604020202020204" pitchFamily="34" typeface="Arial"/>
              <a:buChar char="•"/>
            </a:pPr>
            <a:r>
              <a:rPr dirty="0" lang="en-US">
                <a:uFillTx/>
              </a:rPr>
              <a:t>Latency grows with message size as expected, with best effort latency being slightly lower except for the message size of 32768 B, this is likely just noise however. </a:t>
            </a:r>
          </a:p>
        </p:txBody>
      </p:sp>
      <p:pic>
        <p:nvPicPr>
          <p:cNvPr xmlns:c="http://schemas.openxmlformats.org/drawingml/2006/chart" xmlns:pic="http://schemas.openxmlformats.org/drawingml/2006/picture" xmlns:dgm="http://schemas.openxmlformats.org/drawingml/2006/diagram" id="12" name="Picture 11"/>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5"/>
          <a:stretch>
            <a:fillRect/>
          </a:stretch>
        </p:blipFill>
        <p:spPr xmlns:c="http://schemas.openxmlformats.org/drawingml/2006/chart" xmlns:pic="http://schemas.openxmlformats.org/drawingml/2006/picture" xmlns:dgm="http://schemas.openxmlformats.org/drawingml/2006/diagram">
          <a:xfrm>
            <a:off x="549657" y="4092258"/>
            <a:ext cx="3912702" cy="2703006"/>
          </a:xfrm>
          <a:prstGeom prst="rect">
            <a:avLst/>
          </a:prstGeom>
        </p:spPr>
      </p:pic>
      <p:pic>
        <p:nvPicPr>
          <p:cNvPr xmlns:c="http://schemas.openxmlformats.org/drawingml/2006/chart" xmlns:pic="http://schemas.openxmlformats.org/drawingml/2006/picture" xmlns:dgm="http://schemas.openxmlformats.org/drawingml/2006/diagram" id="13" name="Picture 12"/>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6"/>
          <a:stretch>
            <a:fillRect/>
          </a:stretch>
        </p:blipFill>
        <p:spPr xmlns:c="http://schemas.openxmlformats.org/drawingml/2006/chart" xmlns:pic="http://schemas.openxmlformats.org/drawingml/2006/picture" xmlns:dgm="http://schemas.openxmlformats.org/drawingml/2006/diagram">
          <a:xfrm>
            <a:off x="7726876" y="3943815"/>
            <a:ext cx="3599881" cy="2821528"/>
          </a:xfrm>
          <a:prstGeom prst="rect">
            <a:avLst/>
          </a:prstGeom>
        </p:spPr>
      </p:pic>
    </p:spTree>
  </p:cSld>
  <p:clrMapOvr xmlns:c="http://schemas.openxmlformats.org/drawingml/2006/chart" xmlns:pic="http://schemas.openxmlformats.org/drawingml/2006/picture" xmlns:dgm="http://schemas.openxmlformats.org/drawingml/2006/diagram">
    <a:masterClrMapping/>
  </p:clrMapOvr>
</p:sld>
</file>

<file path=ppt/slides/slide3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bg1"/>
        </a:solidFill>
        <a:effectLst/>
      </p:bgPr>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cxnSp>
        <p:nvCxnSpPr>
          <p:cNvPr xmlns:c="http://schemas.openxmlformats.org/drawingml/2006/chart" xmlns:pic="http://schemas.openxmlformats.org/drawingml/2006/picture" xmlns:dgm="http://schemas.openxmlformats.org/drawingml/2006/diagram" id="73" name="Straight Connector 72"/>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6096000" y="477749"/>
            <a:ext cx="0" cy="3657600"/>
          </a:xfrm>
          <a:prstGeom prst="line">
            <a:avLst/>
          </a:prstGeom>
          <a:ln cmpd="dbl" w="101600">
            <a:solidFill>
              <a:srgbClr val="595959"/>
            </a:solidFill>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75" name="Rectangle 74"/>
          <p:cNvSpPr xmlns:c="http://schemas.openxmlformats.org/drawingml/2006/chart" xmlns:pic="http://schemas.openxmlformats.org/drawingml/2006/picture" xmlns:dgm="http://schemas.openxmlformats.org/drawingml/2006/diagram">
            <a:spLocks noAdjustHandles="1" noChangeArrowheads="1" noChangeAspect="1" noChangeShapeType="1" noEditPoints="1" noGrp="1" noMove="1" noResize="1" noRot="1" noTextEdit="1"/>
          </p:cNvSpPr>
          <p:nvPr/>
        </p:nvSpPr>
        <p:spPr xmlns:c="http://schemas.openxmlformats.org/drawingml/2006/chart" xmlns:pic="http://schemas.openxmlformats.org/drawingml/2006/picture" xmlns:dgm="http://schemas.openxmlformats.org/drawingml/2006/diagram" bwMode="ltGray">
          <a:xfrm>
            <a:off x="378068" y="4633546"/>
            <a:ext cx="11438793" cy="1844256"/>
          </a:xfrm>
          <a:prstGeom prst="rect">
            <a:avLst/>
          </a:prstGeom>
          <a:solidFill>
            <a:srgbClr val="404040"/>
          </a:solidFill>
          <a:ln cap="sq" cmpd="thinThick" w="127000">
            <a:solidFill>
              <a:srgbClr val="40404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lang="en-US">
              <a:uFillTx/>
            </a:endParaRPr>
          </a:p>
        </p:txBody>
      </p:sp>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434351" y="5449804"/>
            <a:ext cx="11139854" cy="930447"/>
          </a:xfrm>
        </p:spPr>
        <p:txBody xmlns:c="http://schemas.openxmlformats.org/drawingml/2006/chart" xmlns:pic="http://schemas.openxmlformats.org/drawingml/2006/picture" xmlns:dgm="http://schemas.openxmlformats.org/drawingml/2006/diagram">
          <a:bodyPr anchor="b" bIns="45720" lIns="91440" rIns="91440" rtlCol="0" tIns="45720" vert="horz">
            <a:noAutofit/>
          </a:bodyPr>
          <a:lstStyle/>
          <a:p>
            <a:pPr algn="ctr"/>
            <a:br>
              <a:rPr dirty="0" lang="en-US" sz="4800">
                <a:solidFill>
                  <a:srgbClr val="FFFFFF"/>
                </a:solidFill>
                <a:uFillTx/>
              </a:rPr>
            </a:br>
            <a:br>
              <a:rPr dirty="0" lang="en-US" sz="4800">
                <a:solidFill>
                  <a:srgbClr val="FFFFFF"/>
                </a:solidFill>
                <a:uFillTx/>
              </a:rPr>
            </a:br>
            <a:r>
              <a:rPr dirty="0" lang="en-US" sz="4800">
                <a:solidFill>
                  <a:srgbClr val="FFFFFF"/>
                </a:solidFill>
                <a:uFillTx/>
              </a:rPr>
              <a:t>Performance Comparison</a:t>
            </a:r>
            <a:br>
              <a:rPr dirty="0" lang="en-US" sz="4800">
                <a:solidFill>
                  <a:srgbClr val="FFFFFF"/>
                </a:solidFill>
                <a:uFillTx/>
              </a:rPr>
            </a:br>
            <a:r>
              <a:rPr dirty="0" lang="en-US" sz="4800">
                <a:solidFill>
                  <a:srgbClr val="FFFFFF"/>
                </a:solidFill>
                <a:uFillTx/>
              </a:rPr>
              <a:t>We did additional tests with zero MQ as well</a:t>
            </a:r>
          </a:p>
        </p:txBody>
      </p:sp>
      <p:pic>
        <p:nvPicPr>
          <p:cNvPr xmlns:c="http://schemas.openxmlformats.org/drawingml/2006/chart" xmlns:pic="http://schemas.openxmlformats.org/drawingml/2006/picture" xmlns:dgm="http://schemas.openxmlformats.org/drawingml/2006/diagram" id="4"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3"/>
          <a:srcRect/>
          <a:stretch>
            <a:fillRect/>
          </a:stretch>
        </p:blipFill>
        <p:spPr xmlns:c="http://schemas.openxmlformats.org/drawingml/2006/chart" xmlns:pic="http://schemas.openxmlformats.org/drawingml/2006/picture" xmlns:dgm="http://schemas.openxmlformats.org/drawingml/2006/diagram" bwMode="auto">
          <a:xfrm>
            <a:off x="320040" y="622035"/>
            <a:ext cx="5455917" cy="3369028"/>
          </a:xfrm>
          <a:prstGeom prst="rect">
            <a:avLst/>
          </a:prstGeom>
          <a:noFill/>
        </p:spPr>
      </p:pic>
      <p:pic>
        <p:nvPicPr>
          <p:cNvPr xmlns:c="http://schemas.openxmlformats.org/drawingml/2006/chart" xmlns:pic="http://schemas.openxmlformats.org/drawingml/2006/picture" xmlns:dgm="http://schemas.openxmlformats.org/drawingml/2006/diagram" id="11268" name="Picture 4"/>
          <p:cNvPicPr xmlns:c="http://schemas.openxmlformats.org/drawingml/2006/chart" xmlns:pic="http://schemas.openxmlformats.org/drawingml/2006/picture" xmlns:dgm="http://schemas.openxmlformats.org/drawingml/2006/diagram">
            <a:picLocks noChangeArrowheads="1" noChangeAspect="1" noGrp="1"/>
          </p:cNvPicPr>
          <p:nvPr>
            <p:ph idx="1"/>
          </p:nvPr>
        </p:nvPicPr>
        <p:blipFill xmlns:c="http://schemas.openxmlformats.org/drawingml/2006/chart" xmlns:pic="http://schemas.openxmlformats.org/drawingml/2006/picture" xmlns:dgm="http://schemas.openxmlformats.org/drawingml/2006/diagram">
          <a:blip r:embed="rId4"/>
          <a:srcRect/>
          <a:stretch>
            <a:fillRect/>
          </a:stretch>
        </p:blipFill>
        <p:spPr xmlns:c="http://schemas.openxmlformats.org/drawingml/2006/chart" xmlns:pic="http://schemas.openxmlformats.org/drawingml/2006/picture" xmlns:dgm="http://schemas.openxmlformats.org/drawingml/2006/diagram" bwMode="auto">
          <a:xfrm>
            <a:off x="6416043" y="622035"/>
            <a:ext cx="5455917" cy="3369028"/>
          </a:xfrm>
          <a:prstGeom prst="rect">
            <a:avLst/>
          </a:prstGeom>
          <a:noFill/>
        </p:spPr>
      </p:pic>
      <p:cxnSp>
        <p:nvCxnSpPr>
          <p:cNvPr xmlns:c="http://schemas.openxmlformats.org/drawingml/2006/chart" xmlns:pic="http://schemas.openxmlformats.org/drawingml/2006/picture" xmlns:dgm="http://schemas.openxmlformats.org/drawingml/2006/diagram" id="77" name="Straight Connector 76"/>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2209800" y="5738691"/>
            <a:ext cx="7772400" cy="0"/>
          </a:xfrm>
          <a:prstGeom prst="line">
            <a:avLst/>
          </a:prstGeom>
          <a:ln w="22225">
            <a:solidFill>
              <a:srgbClr val="D9D9D9"/>
            </a:solidFill>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Tree>
  </p:cSld>
  <p:clrMapOvr xmlns:c="http://schemas.openxmlformats.org/drawingml/2006/chart" xmlns:pic="http://schemas.openxmlformats.org/drawingml/2006/picture" xmlns:dgm="http://schemas.openxmlformats.org/drawingml/2006/diagram">
    <a:masterClrMapping/>
  </p:clrMapOvr>
</p:sld>
</file>

<file path=ppt/slides/slide3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bg1"/>
        </a:solidFill>
        <a:effectLst/>
      </p:bgPr>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cxnSp>
        <p:nvCxnSpPr>
          <p:cNvPr xmlns:c="http://schemas.openxmlformats.org/drawingml/2006/chart" xmlns:pic="http://schemas.openxmlformats.org/drawingml/2006/picture" xmlns:dgm="http://schemas.openxmlformats.org/drawingml/2006/diagram" id="11270" name="Straight Connector 72"/>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6096000" y="477749"/>
            <a:ext cx="0" cy="3657600"/>
          </a:xfrm>
          <a:prstGeom prst="line">
            <a:avLst/>
          </a:prstGeom>
          <a:ln cmpd="dbl" w="101600">
            <a:solidFill>
              <a:srgbClr val="595959"/>
            </a:solidFill>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11271" name="Rectangle 74"/>
          <p:cNvSpPr xmlns:c="http://schemas.openxmlformats.org/drawingml/2006/chart" xmlns:pic="http://schemas.openxmlformats.org/drawingml/2006/picture" xmlns:dgm="http://schemas.openxmlformats.org/drawingml/2006/diagram">
            <a:spLocks noAdjustHandles="1" noChangeArrowheads="1" noChangeAspect="1" noChangeShapeType="1" noEditPoints="1" noGrp="1" noMove="1" noResize="1" noRot="1" noTextEdit="1"/>
          </p:cNvSpPr>
          <p:nvPr/>
        </p:nvSpPr>
        <p:spPr xmlns:c="http://schemas.openxmlformats.org/drawingml/2006/chart" xmlns:pic="http://schemas.openxmlformats.org/drawingml/2006/picture" xmlns:dgm="http://schemas.openxmlformats.org/drawingml/2006/diagram" bwMode="ltGray">
          <a:xfrm>
            <a:off x="378068" y="4633546"/>
            <a:ext cx="11438793" cy="1844256"/>
          </a:xfrm>
          <a:prstGeom prst="rect">
            <a:avLst/>
          </a:prstGeom>
          <a:solidFill>
            <a:srgbClr val="404040"/>
          </a:solidFill>
          <a:ln cap="sq" cmpd="thinThick" w="127000">
            <a:solidFill>
              <a:srgbClr val="40404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lang="en-US">
              <a:uFillTx/>
            </a:endParaRPr>
          </a:p>
        </p:txBody>
      </p:sp>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526073" y="4756638"/>
            <a:ext cx="11139854" cy="1623613"/>
          </a:xfrm>
        </p:spPr>
        <p:txBody xmlns:c="http://schemas.openxmlformats.org/drawingml/2006/chart" xmlns:pic="http://schemas.openxmlformats.org/drawingml/2006/picture" xmlns:dgm="http://schemas.openxmlformats.org/drawingml/2006/diagram">
          <a:bodyPr anchor="b" bIns="45720" lIns="91440" rIns="91440" rtlCol="0" tIns="45720" vert="horz">
            <a:normAutofit/>
          </a:bodyPr>
          <a:lstStyle/>
          <a:p>
            <a:endParaRPr dirty="0" lang="en-US" sz="1400">
              <a:solidFill>
                <a:schemeClr val="bg1"/>
              </a:solidFill>
              <a:uFillTx/>
            </a:endParaRPr>
          </a:p>
        </p:txBody>
      </p:sp>
      <p:pic>
        <p:nvPicPr>
          <p:cNvPr xmlns:c="http://schemas.openxmlformats.org/drawingml/2006/chart" xmlns:pic="http://schemas.openxmlformats.org/drawingml/2006/picture" xmlns:dgm="http://schemas.openxmlformats.org/drawingml/2006/diagram" descr="A screenshot of a cell phone  Description generated with very high confidence" id="4"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3"/>
          <a:srcRect/>
          <a:stretch>
            <a:fillRect/>
          </a:stretch>
        </p:blipFill>
        <p:spPr xmlns:c="http://schemas.openxmlformats.org/drawingml/2006/chart" xmlns:pic="http://schemas.openxmlformats.org/drawingml/2006/picture" xmlns:dgm="http://schemas.openxmlformats.org/drawingml/2006/diagram" bwMode="auto">
          <a:xfrm>
            <a:off x="320040" y="622035"/>
            <a:ext cx="5455917" cy="3369028"/>
          </a:xfrm>
          <a:prstGeom prst="rect">
            <a:avLst/>
          </a:prstGeom>
          <a:noFill/>
        </p:spPr>
      </p:pic>
      <p:pic>
        <p:nvPicPr>
          <p:cNvPr xmlns:c="http://schemas.openxmlformats.org/drawingml/2006/chart" xmlns:pic="http://schemas.openxmlformats.org/drawingml/2006/picture" xmlns:dgm="http://schemas.openxmlformats.org/drawingml/2006/diagram" descr="A screenshot of a cell phone  Description generated with very high confidence" id="11268" name="Picture 4"/>
          <p:cNvPicPr xmlns:c="http://schemas.openxmlformats.org/drawingml/2006/chart" xmlns:pic="http://schemas.openxmlformats.org/drawingml/2006/picture" xmlns:dgm="http://schemas.openxmlformats.org/drawingml/2006/diagram">
            <a:picLocks noChangeArrowheads="1" noChangeAspect="1" noGrp="1"/>
          </p:cNvPicPr>
          <p:nvPr>
            <p:ph idx="1"/>
          </p:nvPr>
        </p:nvPicPr>
        <p:blipFill xmlns:c="http://schemas.openxmlformats.org/drawingml/2006/chart" xmlns:pic="http://schemas.openxmlformats.org/drawingml/2006/picture" xmlns:dgm="http://schemas.openxmlformats.org/drawingml/2006/diagram">
          <a:blip r:embed="rId4"/>
          <a:srcRect/>
          <a:stretch>
            <a:fillRect/>
          </a:stretch>
        </p:blipFill>
        <p:spPr xmlns:c="http://schemas.openxmlformats.org/drawingml/2006/chart" xmlns:pic="http://schemas.openxmlformats.org/drawingml/2006/picture" xmlns:dgm="http://schemas.openxmlformats.org/drawingml/2006/diagram" bwMode="auto">
          <a:xfrm>
            <a:off x="6416043" y="622035"/>
            <a:ext cx="5455917" cy="3369028"/>
          </a:xfrm>
          <a:prstGeom prst="rect">
            <a:avLst/>
          </a:prstGeom>
          <a:noFill/>
        </p:spPr>
      </p:pic>
      <p:cxnSp>
        <p:nvCxnSpPr>
          <p:cNvPr xmlns:c="http://schemas.openxmlformats.org/drawingml/2006/chart" xmlns:pic="http://schemas.openxmlformats.org/drawingml/2006/picture" xmlns:dgm="http://schemas.openxmlformats.org/drawingml/2006/diagram" id="11272" name="Straight Connector 76"/>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2209800" y="5738691"/>
            <a:ext cx="7772400" cy="0"/>
          </a:xfrm>
          <a:prstGeom prst="line">
            <a:avLst/>
          </a:prstGeom>
          <a:ln w="22225">
            <a:solidFill>
              <a:srgbClr val="D9D9D9"/>
            </a:solidFill>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11" name="Rectangle 1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450703" y="4691281"/>
            <a:ext cx="11290594" cy="1754326"/>
          </a:xfrm>
          <a:prstGeom prst="rect">
            <a:avLst/>
          </a:prstGeom>
        </p:spPr>
        <p:style xmlns:c="http://schemas.openxmlformats.org/drawingml/2006/chart" xmlns:pic="http://schemas.openxmlformats.org/drawingml/2006/picture" xmlns:dgm="http://schemas.openxmlformats.org/drawingml/2006/diagram">
          <a:lnRef idx="2">
            <a:schemeClr val="dk1">
              <a:shade val="50000"/>
            </a:schemeClr>
          </a:lnRef>
          <a:fillRef idx="1">
            <a:schemeClr val="dk1"/>
          </a:fillRef>
          <a:effectRef idx="0">
            <a:schemeClr val="dk1"/>
          </a:effectRef>
          <a:fontRef idx="minor">
            <a:schemeClr val="lt1"/>
          </a:fontRef>
        </p:style>
        <p:txBody xmlns:c="http://schemas.openxmlformats.org/drawingml/2006/chart" xmlns:pic="http://schemas.openxmlformats.org/drawingml/2006/picture" xmlns:dgm="http://schemas.openxmlformats.org/drawingml/2006/diagram">
          <a:bodyPr wrap="square">
            <a:spAutoFit/>
          </a:bodyPr>
          <a:lstStyle/>
          <a:p>
            <a:pPr indent="-285750" marL="285750">
              <a:buFont charset="0" panose="020B0604020202020204" pitchFamily="34" typeface="Arial"/>
              <a:buChar char="•"/>
            </a:pPr>
            <a:r>
              <a:rPr dirty="0" err="1" lang="en-US">
                <a:uFillTx/>
              </a:rPr>
              <a:t>qperf</a:t>
            </a:r>
            <a:r>
              <a:rPr dirty="0" lang="en-US">
                <a:uFillTx/>
              </a:rPr>
              <a:t> predictably had the best performance, since it is the lowest level protocol. </a:t>
            </a:r>
          </a:p>
          <a:p>
            <a:pPr indent="-285750" marL="285750">
              <a:buFont charset="0" panose="020B0604020202020204" pitchFamily="34" typeface="Arial"/>
              <a:buChar char="•"/>
            </a:pPr>
            <a:r>
              <a:rPr dirty="0" err="1" lang="en-US">
                <a:uFillTx/>
              </a:rPr>
              <a:t>ZeroMQ</a:t>
            </a:r>
            <a:r>
              <a:rPr dirty="0" lang="en-US">
                <a:uFillTx/>
              </a:rPr>
              <a:t> had performance comparable to </a:t>
            </a:r>
            <a:r>
              <a:rPr dirty="0" err="1" lang="en-US">
                <a:uFillTx/>
              </a:rPr>
              <a:t>qperf</a:t>
            </a:r>
            <a:r>
              <a:rPr dirty="0" lang="en-US">
                <a:uFillTx/>
              </a:rPr>
              <a:t> for messages up to 256 bytes. </a:t>
            </a:r>
          </a:p>
          <a:p>
            <a:pPr indent="-285750" marL="285750">
              <a:buFont charset="0" panose="020B0604020202020204" pitchFamily="34" typeface="Arial"/>
              <a:buChar char="•"/>
            </a:pPr>
            <a:r>
              <a:rPr dirty="0" lang="en-US">
                <a:uFillTx/>
              </a:rPr>
              <a:t>For messages up to 16384 bytes </a:t>
            </a:r>
            <a:r>
              <a:rPr dirty="0" err="1" lang="en-US">
                <a:uFillTx/>
              </a:rPr>
              <a:t>ZeroMQ</a:t>
            </a:r>
            <a:r>
              <a:rPr dirty="0" lang="en-US">
                <a:uFillTx/>
              </a:rPr>
              <a:t> had better performance than DDS, but at larger sizes tested, DDS had the advantage using reliable communication. </a:t>
            </a:r>
          </a:p>
          <a:p>
            <a:pPr indent="-285750" marL="285750">
              <a:buFont charset="0" panose="020B0604020202020204" pitchFamily="34" typeface="Arial"/>
              <a:buChar char="•"/>
            </a:pPr>
            <a:r>
              <a:rPr dirty="0" lang="en-US">
                <a:uFillTx/>
              </a:rPr>
              <a:t>DDS performed relatively poorly for small messages. As a disclaimer the </a:t>
            </a:r>
            <a:r>
              <a:rPr dirty="0" err="1" lang="en-US">
                <a:uFillTx/>
              </a:rPr>
              <a:t>ZeroMQ</a:t>
            </a:r>
            <a:r>
              <a:rPr dirty="0" lang="en-US">
                <a:uFillTx/>
              </a:rPr>
              <a:t> CPU utilization was not an output of the tool used.</a:t>
            </a:r>
          </a:p>
        </p:txBody>
      </p:sp>
    </p:spTree>
  </p:cSld>
  <p:clrMapOvr xmlns:c="http://schemas.openxmlformats.org/drawingml/2006/chart" xmlns:pic="http://schemas.openxmlformats.org/drawingml/2006/picture" xmlns:dgm="http://schemas.openxmlformats.org/drawingml/2006/diagram">
    <a:masterClrMapping/>
  </p:clrMapOvr>
</p:sld>
</file>

<file path=ppt/slides/slide3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1 publisher and 27 subscribers</a:t>
            </a:r>
          </a:p>
        </p:txBody>
      </p:sp>
      <p:sp>
        <p:nvSpPr>
          <p:cNvPr xmlns:c="http://schemas.openxmlformats.org/drawingml/2006/chart" xmlns:pic="http://schemas.openxmlformats.org/drawingml/2006/picture" xmlns:dgm="http://schemas.openxmlformats.org/drawingml/2006/diagram" id="44" name="Content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The publisher is using unicast transmission to send the data to all the subscribers with a round-robin schedule.</a:t>
            </a:r>
          </a:p>
          <a:p>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3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403550" y="132157"/>
            <a:ext cx="10515600" cy="1325563"/>
          </a:xfrm>
        </p:spPr>
        <p:txBody xmlns:c="http://schemas.openxmlformats.org/drawingml/2006/chart" xmlns:pic="http://schemas.openxmlformats.org/drawingml/2006/picture" xmlns:dgm="http://schemas.openxmlformats.org/drawingml/2006/diagram">
          <a:bodyPr/>
          <a:lstStyle/>
          <a:p>
            <a:r>
              <a:rPr dirty="0" lang="en-US">
                <a:uFillTx/>
              </a:rPr>
              <a:t>Bandwidth and Latency – DDS: 1 publisher and 27 subscribers</a:t>
            </a:r>
          </a:p>
        </p:txBody>
      </p:sp>
      <p:sp>
        <p:nvSpPr>
          <p:cNvPr xmlns:c="http://schemas.openxmlformats.org/drawingml/2006/chart" xmlns:pic="http://schemas.openxmlformats.org/drawingml/2006/picture" xmlns:dgm="http://schemas.openxmlformats.org/drawingml/2006/diagram" id="4" name="TextBox 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404861" y="2459433"/>
            <a:ext cx="1290225"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dirty="0" lang="en-US">
                <a:uFillTx/>
              </a:rPr>
              <a:t>Throughput</a:t>
            </a:r>
          </a:p>
        </p:txBody>
      </p:sp>
      <p:sp>
        <p:nvSpPr>
          <p:cNvPr xmlns:c="http://schemas.openxmlformats.org/drawingml/2006/chart" xmlns:pic="http://schemas.openxmlformats.org/drawingml/2006/picture" xmlns:dgm="http://schemas.openxmlformats.org/drawingml/2006/diagram" id="26" name="TextBox 2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333511" y="5443761"/>
            <a:ext cx="904607"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dirty="0" lang="en-US">
                <a:uFillTx/>
              </a:rPr>
              <a:t>Latency</a:t>
            </a:r>
          </a:p>
        </p:txBody>
      </p:sp>
      <p:pic>
        <p:nvPicPr>
          <p:cNvPr xmlns:c="http://schemas.openxmlformats.org/drawingml/2006/chart" xmlns:pic="http://schemas.openxmlformats.org/drawingml/2006/picture" xmlns:dgm="http://schemas.openxmlformats.org/drawingml/2006/diagram" id="3" name="Picture 2"/>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1012127" y="1334349"/>
            <a:ext cx="3509786" cy="2619499"/>
          </a:xfrm>
          <a:prstGeom prst="rect">
            <a:avLst/>
          </a:prstGeom>
        </p:spPr>
      </p:pic>
      <p:pic>
        <p:nvPicPr>
          <p:cNvPr xmlns:c="http://schemas.openxmlformats.org/drawingml/2006/chart" xmlns:pic="http://schemas.openxmlformats.org/drawingml/2006/picture" xmlns:dgm="http://schemas.openxmlformats.org/drawingml/2006/diagram" id="7" name="Picture 6"/>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4"/>
          <a:stretch>
            <a:fillRect/>
          </a:stretch>
        </p:blipFill>
        <p:spPr xmlns:c="http://schemas.openxmlformats.org/drawingml/2006/chart" xmlns:pic="http://schemas.openxmlformats.org/drawingml/2006/picture" xmlns:dgm="http://schemas.openxmlformats.org/drawingml/2006/diagram">
          <a:xfrm>
            <a:off x="7793368" y="1059156"/>
            <a:ext cx="3509786" cy="2737971"/>
          </a:xfrm>
          <a:prstGeom prst="rect">
            <a:avLst/>
          </a:prstGeom>
        </p:spPr>
      </p:pic>
      <p:pic>
        <p:nvPicPr>
          <p:cNvPr xmlns:c="http://schemas.openxmlformats.org/drawingml/2006/chart" xmlns:pic="http://schemas.openxmlformats.org/drawingml/2006/picture" xmlns:dgm="http://schemas.openxmlformats.org/drawingml/2006/diagram" id="8" name="Picture 7"/>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5"/>
          <a:stretch>
            <a:fillRect/>
          </a:stretch>
        </p:blipFill>
        <p:spPr xmlns:c="http://schemas.openxmlformats.org/drawingml/2006/chart" xmlns:pic="http://schemas.openxmlformats.org/drawingml/2006/picture" xmlns:dgm="http://schemas.openxmlformats.org/drawingml/2006/diagram">
          <a:xfrm>
            <a:off x="1012127" y="3943773"/>
            <a:ext cx="3630334" cy="2782070"/>
          </a:xfrm>
          <a:prstGeom prst="rect">
            <a:avLst/>
          </a:prstGeom>
        </p:spPr>
      </p:pic>
      <p:pic>
        <p:nvPicPr>
          <p:cNvPr xmlns:c="http://schemas.openxmlformats.org/drawingml/2006/chart" xmlns:pic="http://schemas.openxmlformats.org/drawingml/2006/picture" xmlns:dgm="http://schemas.openxmlformats.org/drawingml/2006/diagram" id="13" name="Picture 12"/>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6"/>
          <a:stretch>
            <a:fillRect/>
          </a:stretch>
        </p:blipFill>
        <p:spPr xmlns:c="http://schemas.openxmlformats.org/drawingml/2006/chart" xmlns:pic="http://schemas.openxmlformats.org/drawingml/2006/picture" xmlns:dgm="http://schemas.openxmlformats.org/drawingml/2006/diagram">
          <a:xfrm>
            <a:off x="7880559" y="3797127"/>
            <a:ext cx="3335403" cy="2989429"/>
          </a:xfrm>
          <a:prstGeom prst="rect">
            <a:avLst/>
          </a:prstGeom>
        </p:spPr>
      </p:pic>
    </p:spTree>
  </p:cSld>
  <p:clrMapOvr xmlns:c="http://schemas.openxmlformats.org/drawingml/2006/chart" xmlns:pic="http://schemas.openxmlformats.org/drawingml/2006/picture" xmlns:dgm="http://schemas.openxmlformats.org/drawingml/2006/diagram">
    <a:masterClrMapping/>
  </p:clrMapOvr>
</p:sld>
</file>

<file path=ppt/slides/slide3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17" name="Picture 16"/>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7880559" y="3797127"/>
            <a:ext cx="3335403" cy="2989429"/>
          </a:xfrm>
          <a:prstGeom prst="rect">
            <a:avLst/>
          </a:prstGeom>
        </p:spPr>
      </p:pic>
      <p:pic>
        <p:nvPicPr>
          <p:cNvPr xmlns:c="http://schemas.openxmlformats.org/drawingml/2006/chart" xmlns:pic="http://schemas.openxmlformats.org/drawingml/2006/picture" xmlns:dgm="http://schemas.openxmlformats.org/drawingml/2006/diagram" id="16" name="Picture 15"/>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4"/>
          <a:stretch>
            <a:fillRect/>
          </a:stretch>
        </p:blipFill>
        <p:spPr xmlns:c="http://schemas.openxmlformats.org/drawingml/2006/chart" xmlns:pic="http://schemas.openxmlformats.org/drawingml/2006/picture" xmlns:dgm="http://schemas.openxmlformats.org/drawingml/2006/diagram">
          <a:xfrm>
            <a:off x="1012127" y="3943773"/>
            <a:ext cx="3630334" cy="2782070"/>
          </a:xfrm>
          <a:prstGeom prst="rect">
            <a:avLst/>
          </a:prstGeom>
        </p:spPr>
      </p:pic>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403550" y="132157"/>
            <a:ext cx="10515600" cy="1325563"/>
          </a:xfrm>
        </p:spPr>
        <p:txBody xmlns:c="http://schemas.openxmlformats.org/drawingml/2006/chart" xmlns:pic="http://schemas.openxmlformats.org/drawingml/2006/picture" xmlns:dgm="http://schemas.openxmlformats.org/drawingml/2006/diagram">
          <a:bodyPr/>
          <a:lstStyle/>
          <a:p>
            <a:r>
              <a:rPr dirty="0" lang="en-US">
                <a:uFillTx/>
              </a:rPr>
              <a:t>Bandwidth and Latency – DDS: 1 publisher and 27 subscribers</a:t>
            </a:r>
          </a:p>
        </p:txBody>
      </p:sp>
      <p:sp>
        <p:nvSpPr>
          <p:cNvPr xmlns:c="http://schemas.openxmlformats.org/drawingml/2006/chart" xmlns:pic="http://schemas.openxmlformats.org/drawingml/2006/picture" xmlns:dgm="http://schemas.openxmlformats.org/drawingml/2006/diagram" id="4" name="TextBox 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404861" y="2459433"/>
            <a:ext cx="1290225"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dirty="0" lang="en-US">
                <a:uFillTx/>
              </a:rPr>
              <a:t>Throughput</a:t>
            </a:r>
          </a:p>
        </p:txBody>
      </p:sp>
      <p:sp>
        <p:nvSpPr>
          <p:cNvPr xmlns:c="http://schemas.openxmlformats.org/drawingml/2006/chart" xmlns:pic="http://schemas.openxmlformats.org/drawingml/2006/picture" xmlns:dgm="http://schemas.openxmlformats.org/drawingml/2006/diagram" id="26" name="TextBox 2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333511" y="5443761"/>
            <a:ext cx="904607"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dirty="0" lang="en-US">
                <a:uFillTx/>
              </a:rPr>
              <a:t>Latency</a:t>
            </a:r>
          </a:p>
        </p:txBody>
      </p:sp>
      <p:sp>
        <p:nvSpPr>
          <p:cNvPr xmlns:c="http://schemas.openxmlformats.org/drawingml/2006/chart" xmlns:pic="http://schemas.openxmlformats.org/drawingml/2006/picture" xmlns:dgm="http://schemas.openxmlformats.org/drawingml/2006/diagram" id="13" name="Rectangle 1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64949" y="4395887"/>
            <a:ext cx="11290594" cy="1754326"/>
          </a:xfrm>
          <a:prstGeom prst="rect">
            <a:avLst/>
          </a:prstGeom>
        </p:spPr>
        <p:style xmlns:c="http://schemas.openxmlformats.org/drawingml/2006/chart" xmlns:pic="http://schemas.openxmlformats.org/drawingml/2006/picture" xmlns:dgm="http://schemas.openxmlformats.org/drawingml/2006/diagram">
          <a:lnRef idx="2">
            <a:schemeClr val="dk1">
              <a:shade val="50000"/>
            </a:schemeClr>
          </a:lnRef>
          <a:fillRef idx="1">
            <a:schemeClr val="dk1"/>
          </a:fillRef>
          <a:effectRef idx="0">
            <a:schemeClr val="dk1"/>
          </a:effectRef>
          <a:fontRef idx="minor">
            <a:schemeClr val="lt1"/>
          </a:fontRef>
        </p:style>
        <p:txBody xmlns:c="http://schemas.openxmlformats.org/drawingml/2006/chart" xmlns:pic="http://schemas.openxmlformats.org/drawingml/2006/picture" xmlns:dgm="http://schemas.openxmlformats.org/drawingml/2006/diagram">
          <a:bodyPr wrap="square">
            <a:spAutoFit/>
          </a:bodyPr>
          <a:lstStyle/>
          <a:p>
            <a:pPr indent="-285750" marL="285750">
              <a:buFont charset="0" panose="020B0604020202020204" pitchFamily="34" typeface="Arial"/>
              <a:buChar char="•"/>
            </a:pPr>
            <a:r>
              <a:rPr dirty="0" lang="en-US">
                <a:uFillTx/>
              </a:rPr>
              <a:t>The throughput for the multi subscriber case is summed across all the subscribers.</a:t>
            </a:r>
          </a:p>
          <a:p>
            <a:pPr indent="-285750" marL="285750">
              <a:buFont charset="0" panose="020B0604020202020204" pitchFamily="34" typeface="Arial"/>
              <a:buChar char="•"/>
            </a:pPr>
            <a:r>
              <a:rPr dirty="0" lang="en-US">
                <a:uFillTx/>
              </a:rPr>
              <a:t>Best effort has good throughput because the network is not congested.</a:t>
            </a:r>
          </a:p>
          <a:p>
            <a:pPr indent="-285750" marL="285750">
              <a:buFont charset="0" panose="020B0604020202020204" pitchFamily="34" typeface="Arial"/>
              <a:buChar char="•"/>
            </a:pPr>
            <a:r>
              <a:rPr dirty="0" lang="en-US">
                <a:uFillTx/>
              </a:rPr>
              <a:t>The increase in throughput for reliable messages with multiple subscribers indicates that the subscriber node was a bottleneck in some capacity in the 1-to-1 case.</a:t>
            </a:r>
          </a:p>
          <a:p>
            <a:pPr indent="-285750" marL="285750">
              <a:buFont charset="0" panose="020B0604020202020204" pitchFamily="34" typeface="Arial"/>
              <a:buChar char="•"/>
            </a:pPr>
            <a:endParaRPr dirty="0" lang="en-US">
              <a:uFillTx/>
            </a:endParaRPr>
          </a:p>
          <a:p>
            <a:pPr indent="-285750" marL="285750">
              <a:buFont charset="0" panose="020B0604020202020204" pitchFamily="34" typeface="Arial"/>
              <a:buChar char="•"/>
            </a:pPr>
            <a:endParaRPr dirty="0" lang="en-US">
              <a:uFillTx/>
            </a:endParaRPr>
          </a:p>
        </p:txBody>
      </p:sp>
      <p:sp>
        <p:nvSpPr>
          <p:cNvPr xmlns:c="http://schemas.openxmlformats.org/drawingml/2006/chart" xmlns:pic="http://schemas.openxmlformats.org/drawingml/2006/picture" xmlns:dgm="http://schemas.openxmlformats.org/drawingml/2006/diagram" id="5" name="Content Placeholder 4"/>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pic>
        <p:nvPicPr>
          <p:cNvPr xmlns:c="http://schemas.openxmlformats.org/drawingml/2006/chart" xmlns:pic="http://schemas.openxmlformats.org/drawingml/2006/picture" xmlns:dgm="http://schemas.openxmlformats.org/drawingml/2006/diagram" id="14" name="Picture 13"/>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5"/>
          <a:stretch>
            <a:fillRect/>
          </a:stretch>
        </p:blipFill>
        <p:spPr xmlns:c="http://schemas.openxmlformats.org/drawingml/2006/chart" xmlns:pic="http://schemas.openxmlformats.org/drawingml/2006/picture" xmlns:dgm="http://schemas.openxmlformats.org/drawingml/2006/diagram">
          <a:xfrm>
            <a:off x="1012127" y="1334349"/>
            <a:ext cx="3509786" cy="2619499"/>
          </a:xfrm>
          <a:prstGeom prst="rect">
            <a:avLst/>
          </a:prstGeom>
        </p:spPr>
      </p:pic>
      <p:pic>
        <p:nvPicPr>
          <p:cNvPr xmlns:c="http://schemas.openxmlformats.org/drawingml/2006/chart" xmlns:pic="http://schemas.openxmlformats.org/drawingml/2006/picture" xmlns:dgm="http://schemas.openxmlformats.org/drawingml/2006/diagram" id="15" name="Picture 14"/>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6"/>
          <a:stretch>
            <a:fillRect/>
          </a:stretch>
        </p:blipFill>
        <p:spPr xmlns:c="http://schemas.openxmlformats.org/drawingml/2006/chart" xmlns:pic="http://schemas.openxmlformats.org/drawingml/2006/picture" xmlns:dgm="http://schemas.openxmlformats.org/drawingml/2006/diagram">
          <a:xfrm>
            <a:off x="7793368" y="1059156"/>
            <a:ext cx="3509786" cy="2737971"/>
          </a:xfrm>
          <a:prstGeom prst="rect">
            <a:avLst/>
          </a:prstGeom>
        </p:spPr>
      </p:pic>
    </p:spTree>
  </p:cSld>
  <p:clrMapOvr xmlns:c="http://schemas.openxmlformats.org/drawingml/2006/chart" xmlns:pic="http://schemas.openxmlformats.org/drawingml/2006/picture" xmlns:dgm="http://schemas.openxmlformats.org/drawingml/2006/diagram">
    <a:masterClrMapping/>
  </p:clrMapOvr>
</p:sld>
</file>

<file path=ppt/slides/slide3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15" name="Picture 14"/>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7793368" y="1059156"/>
            <a:ext cx="3509786" cy="2737971"/>
          </a:xfrm>
          <a:prstGeom prst="rect">
            <a:avLst/>
          </a:prstGeom>
        </p:spPr>
      </p:pic>
      <p:pic>
        <p:nvPicPr>
          <p:cNvPr xmlns:c="http://schemas.openxmlformats.org/drawingml/2006/chart" xmlns:pic="http://schemas.openxmlformats.org/drawingml/2006/picture" xmlns:dgm="http://schemas.openxmlformats.org/drawingml/2006/diagram" id="14" name="Picture 13"/>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4"/>
          <a:stretch>
            <a:fillRect/>
          </a:stretch>
        </p:blipFill>
        <p:spPr xmlns:c="http://schemas.openxmlformats.org/drawingml/2006/chart" xmlns:pic="http://schemas.openxmlformats.org/drawingml/2006/picture" xmlns:dgm="http://schemas.openxmlformats.org/drawingml/2006/diagram">
          <a:xfrm>
            <a:off x="1012127" y="1334349"/>
            <a:ext cx="3509786" cy="2619499"/>
          </a:xfrm>
          <a:prstGeom prst="rect">
            <a:avLst/>
          </a:prstGeom>
        </p:spPr>
      </p:pic>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403550" y="132157"/>
            <a:ext cx="10515600" cy="1325563"/>
          </a:xfrm>
        </p:spPr>
        <p:txBody xmlns:c="http://schemas.openxmlformats.org/drawingml/2006/chart" xmlns:pic="http://schemas.openxmlformats.org/drawingml/2006/picture" xmlns:dgm="http://schemas.openxmlformats.org/drawingml/2006/diagram">
          <a:bodyPr/>
          <a:lstStyle/>
          <a:p>
            <a:r>
              <a:rPr dirty="0" lang="en-US">
                <a:uFillTx/>
              </a:rPr>
              <a:t>Bandwidth and Latency – DDS: 1 publisher and 27 subscribers</a:t>
            </a:r>
          </a:p>
        </p:txBody>
      </p:sp>
      <p:sp>
        <p:nvSpPr>
          <p:cNvPr xmlns:c="http://schemas.openxmlformats.org/drawingml/2006/chart" xmlns:pic="http://schemas.openxmlformats.org/drawingml/2006/picture" xmlns:dgm="http://schemas.openxmlformats.org/drawingml/2006/diagram" id="4" name="TextBox 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404861" y="2459433"/>
            <a:ext cx="1290225"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dirty="0" lang="en-US">
                <a:uFillTx/>
              </a:rPr>
              <a:t>Throughput</a:t>
            </a:r>
          </a:p>
        </p:txBody>
      </p:sp>
      <p:sp>
        <p:nvSpPr>
          <p:cNvPr xmlns:c="http://schemas.openxmlformats.org/drawingml/2006/chart" xmlns:pic="http://schemas.openxmlformats.org/drawingml/2006/picture" xmlns:dgm="http://schemas.openxmlformats.org/drawingml/2006/diagram" id="26" name="TextBox 2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333511" y="5443761"/>
            <a:ext cx="904607"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dirty="0" lang="en-US">
                <a:uFillTx/>
              </a:rPr>
              <a:t>Latency</a:t>
            </a:r>
          </a:p>
        </p:txBody>
      </p:sp>
      <p:sp>
        <p:nvSpPr>
          <p:cNvPr xmlns:c="http://schemas.openxmlformats.org/drawingml/2006/chart" xmlns:pic="http://schemas.openxmlformats.org/drawingml/2006/picture" xmlns:dgm="http://schemas.openxmlformats.org/drawingml/2006/diagram" id="13" name="Rectangle 1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702308" y="1986598"/>
            <a:ext cx="11290594" cy="1754326"/>
          </a:xfrm>
          <a:prstGeom prst="rect">
            <a:avLst/>
          </a:prstGeom>
        </p:spPr>
        <p:style xmlns:c="http://schemas.openxmlformats.org/drawingml/2006/chart" xmlns:pic="http://schemas.openxmlformats.org/drawingml/2006/picture" xmlns:dgm="http://schemas.openxmlformats.org/drawingml/2006/diagram">
          <a:lnRef idx="2">
            <a:schemeClr val="dk1">
              <a:shade val="50000"/>
            </a:schemeClr>
          </a:lnRef>
          <a:fillRef idx="1">
            <a:schemeClr val="dk1"/>
          </a:fillRef>
          <a:effectRef idx="0">
            <a:schemeClr val="dk1"/>
          </a:effectRef>
          <a:fontRef idx="minor">
            <a:schemeClr val="lt1"/>
          </a:fontRef>
        </p:style>
        <p:txBody xmlns:c="http://schemas.openxmlformats.org/drawingml/2006/chart" xmlns:pic="http://schemas.openxmlformats.org/drawingml/2006/picture" xmlns:dgm="http://schemas.openxmlformats.org/drawingml/2006/diagram">
          <a:bodyPr wrap="square">
            <a:spAutoFit/>
          </a:bodyPr>
          <a:lstStyle/>
          <a:p>
            <a:pPr indent="-285750" marL="285750">
              <a:buFont charset="0" panose="020B0604020202020204" pitchFamily="34" typeface="Arial"/>
              <a:buChar char="•"/>
            </a:pPr>
            <a:r>
              <a:rPr dirty="0" lang="en-US">
                <a:uFillTx/>
              </a:rPr>
              <a:t>The throughput for the multi subscriber case is summed across all the subscribers.</a:t>
            </a:r>
          </a:p>
          <a:p>
            <a:pPr indent="-285750" marL="285750">
              <a:buFont charset="0" panose="020B0604020202020204" pitchFamily="34" typeface="Arial"/>
              <a:buChar char="•"/>
            </a:pPr>
            <a:r>
              <a:rPr dirty="0" lang="en-US">
                <a:uFillTx/>
              </a:rPr>
              <a:t>Best effort has good throughput because the network is not congested.</a:t>
            </a:r>
          </a:p>
          <a:p>
            <a:pPr indent="-285750" marL="285750">
              <a:buFont charset="0" panose="020B0604020202020204" pitchFamily="34" typeface="Arial"/>
              <a:buChar char="•"/>
            </a:pPr>
            <a:r>
              <a:rPr dirty="0" lang="en-US">
                <a:uFillTx/>
              </a:rPr>
              <a:t>The increase in throughput for reliable messages with multiple subscribers indicates that the subscriber node was a bottleneck in some capacity in the 1-to-1 case.</a:t>
            </a:r>
          </a:p>
          <a:p>
            <a:pPr indent="-285750" marL="285750">
              <a:buFont charset="0" panose="020B0604020202020204" pitchFamily="34" typeface="Arial"/>
              <a:buChar char="•"/>
            </a:pPr>
            <a:r>
              <a:rPr dirty="0" lang="en-US">
                <a:uFillTx/>
              </a:rPr>
              <a:t>Latency is not significantly impacted when there are multiple subscribers since the network is not congested. </a:t>
            </a:r>
          </a:p>
          <a:p>
            <a:pPr indent="-285750" marL="285750">
              <a:buFont charset="0" panose="020B0604020202020204" pitchFamily="34" typeface="Arial"/>
              <a:buChar char="•"/>
            </a:pPr>
            <a:endParaRPr dirty="0" lang="en-US">
              <a:uFillTx/>
            </a:endParaRPr>
          </a:p>
        </p:txBody>
      </p:sp>
      <p:sp>
        <p:nvSpPr>
          <p:cNvPr xmlns:c="http://schemas.openxmlformats.org/drawingml/2006/chart" xmlns:pic="http://schemas.openxmlformats.org/drawingml/2006/picture" xmlns:dgm="http://schemas.openxmlformats.org/drawingml/2006/diagram" id="5" name="Content Placeholder 4"/>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dirty="0" lang="en-US">
              <a:uFillTx/>
            </a:endParaRPr>
          </a:p>
        </p:txBody>
      </p:sp>
      <p:pic>
        <p:nvPicPr>
          <p:cNvPr xmlns:c="http://schemas.openxmlformats.org/drawingml/2006/chart" xmlns:pic="http://schemas.openxmlformats.org/drawingml/2006/picture" xmlns:dgm="http://schemas.openxmlformats.org/drawingml/2006/diagram" id="16" name="Picture 15"/>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5"/>
          <a:stretch>
            <a:fillRect/>
          </a:stretch>
        </p:blipFill>
        <p:spPr xmlns:c="http://schemas.openxmlformats.org/drawingml/2006/chart" xmlns:pic="http://schemas.openxmlformats.org/drawingml/2006/picture" xmlns:dgm="http://schemas.openxmlformats.org/drawingml/2006/diagram">
          <a:xfrm>
            <a:off x="1012127" y="3943773"/>
            <a:ext cx="3630334" cy="2782070"/>
          </a:xfrm>
          <a:prstGeom prst="rect">
            <a:avLst/>
          </a:prstGeom>
        </p:spPr>
      </p:pic>
      <p:pic>
        <p:nvPicPr>
          <p:cNvPr xmlns:c="http://schemas.openxmlformats.org/drawingml/2006/chart" xmlns:pic="http://schemas.openxmlformats.org/drawingml/2006/picture" xmlns:dgm="http://schemas.openxmlformats.org/drawingml/2006/diagram" id="17" name="Picture 16"/>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6"/>
          <a:stretch>
            <a:fillRect/>
          </a:stretch>
        </p:blipFill>
        <p:spPr xmlns:c="http://schemas.openxmlformats.org/drawingml/2006/chart" xmlns:pic="http://schemas.openxmlformats.org/drawingml/2006/picture" xmlns:dgm="http://schemas.openxmlformats.org/drawingml/2006/diagram">
          <a:xfrm>
            <a:off x="7880559" y="3797127"/>
            <a:ext cx="3335403" cy="2989429"/>
          </a:xfrm>
          <a:prstGeom prst="rect">
            <a:avLst/>
          </a:prstGeom>
        </p:spPr>
      </p:pic>
    </p:spTree>
  </p:cSld>
  <p:clrMapOvr xmlns:c="http://schemas.openxmlformats.org/drawingml/2006/chart" xmlns:pic="http://schemas.openxmlformats.org/drawingml/2006/picture" xmlns:dgm="http://schemas.openxmlformats.org/drawingml/2006/diagram">
    <a:masterClrMapping/>
  </p:clrMapOvr>
</p:sld>
</file>

<file path=ppt/slides/slide3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6" name="Title 5"/>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Understanding the impact of Scheduling policies</a:t>
            </a:r>
          </a:p>
        </p:txBody>
      </p:sp>
      <p:sp>
        <p:nvSpPr>
          <p:cNvPr xmlns:c="http://schemas.openxmlformats.org/drawingml/2006/chart" xmlns:pic="http://schemas.openxmlformats.org/drawingml/2006/picture" xmlns:dgm="http://schemas.openxmlformats.org/drawingml/2006/diagram" id="7" name="Text Placeholder 6"/>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Communication Middleware</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838200" y="1597660"/>
            <a:ext cx="10515600" cy="4895215"/>
          </a:xfrm>
        </p:spPr>
        <p:txBody xmlns:c="http://schemas.openxmlformats.org/drawingml/2006/chart" xmlns:pic="http://schemas.openxmlformats.org/drawingml/2006/picture" xmlns:dgm="http://schemas.openxmlformats.org/drawingml/2006/diagram">
          <a:bodyPr>
            <a:normAutofit/>
          </a:bodyPr>
          <a:lstStyle/>
          <a:p>
            <a:r>
              <a:rPr dirty="0" lang="en-US">
                <a:uFillTx/>
              </a:rPr>
              <a:t>Communication middleware is key for this movement of data.</a:t>
            </a:r>
          </a:p>
          <a:p>
            <a:r>
              <a:rPr dirty="0" lang="en-US">
                <a:uFillTx/>
              </a:rPr>
              <a:t>It provides necessary separation of concerns between communication patterns and computation patterns.</a:t>
            </a:r>
          </a:p>
          <a:p>
            <a:pPr lvl="1"/>
            <a:r>
              <a:rPr dirty="0" lang="en-US">
                <a:uFillTx/>
              </a:rPr>
              <a:t>It is necessary for building robust, portable and modular IoT applications.</a:t>
            </a:r>
          </a:p>
          <a:p>
            <a:r>
              <a:rPr dirty="0" lang="en-US">
                <a:uFillTx/>
              </a:rPr>
              <a:t>There are essentially four separate communication patters</a:t>
            </a:r>
          </a:p>
          <a:p>
            <a:pPr lvl="1"/>
            <a:r>
              <a:rPr dirty="0" lang="en-US">
                <a:uFillTx/>
              </a:rPr>
              <a:t>Synchronous publish/subscribe</a:t>
            </a:r>
          </a:p>
          <a:p>
            <a:pPr lvl="1"/>
            <a:r>
              <a:rPr dirty="0" lang="en-US">
                <a:uFillTx/>
              </a:rPr>
              <a:t>Asynchronous publish/subscribe</a:t>
            </a:r>
          </a:p>
          <a:p>
            <a:pPr lvl="1"/>
            <a:r>
              <a:rPr dirty="0" lang="en-US">
                <a:uFillTx/>
              </a:rPr>
              <a:t>Synchronous request/reply</a:t>
            </a:r>
          </a:p>
          <a:p>
            <a:pPr lvl="1"/>
            <a:r>
              <a:rPr dirty="0" lang="en-US">
                <a:uFillTx/>
              </a:rPr>
              <a:t>Asynchronous request/reply</a:t>
            </a:r>
          </a:p>
          <a:p>
            <a:r>
              <a:rPr dirty="0" lang="en-US">
                <a:uFillTx/>
              </a:rPr>
              <a:t>The publish subscribe pattern supports decoupling publishers from subscribers and is being investigated in this work.</a:t>
            </a:r>
          </a:p>
        </p:txBody>
      </p:sp>
    </p:spTree>
  </p:cSld>
  <p:clrMapOvr xmlns:c="http://schemas.openxmlformats.org/drawingml/2006/chart" xmlns:pic="http://schemas.openxmlformats.org/drawingml/2006/picture" xmlns:dgm="http://schemas.openxmlformats.org/drawingml/2006/diagram">
    <a:masterClrMapping/>
  </p:clrMapOvr>
</p:sld>
</file>

<file path=ppt/slides/slide4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Title 3"/>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Background</a:t>
            </a:r>
          </a:p>
        </p:txBody>
      </p:sp>
      <p:sp>
        <p:nvSpPr>
          <p:cNvPr xmlns:c="http://schemas.openxmlformats.org/drawingml/2006/chart" xmlns:pic="http://schemas.openxmlformats.org/drawingml/2006/picture" xmlns:dgm="http://schemas.openxmlformats.org/drawingml/2006/diagram" id="5" name="Content Placeholder 4"/>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Linux support two classes of scheduling policies</a:t>
            </a:r>
          </a:p>
          <a:p>
            <a:r>
              <a:rPr dirty="0" lang="en-US">
                <a:uFillTx/>
              </a:rPr>
              <a:t>Completely fair scheduling class</a:t>
            </a:r>
          </a:p>
          <a:p>
            <a:pPr lvl="1"/>
            <a:r>
              <a:rPr dirty="0" lang="en-US">
                <a:uFillTx/>
              </a:rPr>
              <a:t>Supports fairness and leads to larger context switch. All processes get time on CPU</a:t>
            </a:r>
          </a:p>
          <a:p>
            <a:r>
              <a:rPr dirty="0" lang="en-US">
                <a:uFillTx/>
              </a:rPr>
              <a:t>Real-time scheduling class</a:t>
            </a:r>
          </a:p>
          <a:p>
            <a:pPr lvl="1"/>
            <a:r>
              <a:rPr dirty="0" lang="en-US">
                <a:uFillTx/>
              </a:rPr>
              <a:t>Time is controlled via the priority assigned to the process.</a:t>
            </a:r>
          </a:p>
          <a:p>
            <a:pPr lvl="1"/>
            <a:r>
              <a:rPr dirty="0" lang="en-US">
                <a:uFillTx/>
              </a:rPr>
              <a:t>Note that </a:t>
            </a:r>
            <a:r>
              <a:rPr dirty="0" err="1" lang="en-US">
                <a:uFillTx/>
              </a:rPr>
              <a:t>linux</a:t>
            </a:r>
            <a:r>
              <a:rPr dirty="0" lang="en-US">
                <a:uFillTx/>
              </a:rPr>
              <a:t> does have real-time throttling that ensures that some CPU time is always reserved for completely fair scheduling class. </a:t>
            </a:r>
          </a:p>
          <a:p>
            <a:pPr lvl="1"/>
            <a:r>
              <a:rPr dirty="0" lang="en-US">
                <a:uFillTx/>
              </a:rPr>
              <a:t>Thus we can typically not load the CPU to 100% time with real-time tasks</a:t>
            </a:r>
          </a:p>
          <a:p>
            <a:pPr lvl="2"/>
            <a:r>
              <a:rPr dirty="0" lang="en-US">
                <a:uFillTx/>
              </a:rPr>
              <a:t>Note it is possible to turn this off, however, there is a chance that interrupts will not get enough time to run leading to a loss of control of keyboard and mouse.</a:t>
            </a:r>
          </a:p>
        </p:txBody>
      </p:sp>
    </p:spTree>
  </p:cSld>
  <p:clrMapOvr xmlns:c="http://schemas.openxmlformats.org/drawingml/2006/chart" xmlns:pic="http://schemas.openxmlformats.org/drawingml/2006/picture" xmlns:dgm="http://schemas.openxmlformats.org/drawingml/2006/diagram">
    <a:masterClrMapping/>
  </p:clrMapOvr>
</p:sld>
</file>

<file path=ppt/slides/slide4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Experiment</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Compare DDS 1-to-1 against DDS 1-to-1 with Linux Real-time scheduling</a:t>
            </a:r>
          </a:p>
          <a:p>
            <a:pPr indent="-342900" marL="342900"/>
            <a:r>
              <a:rPr dirty="0" lang="en-US">
                <a:uFillTx/>
              </a:rPr>
              <a:t>Goal – increase the CPU Utilization to identify bottlenecks</a:t>
            </a:r>
          </a:p>
          <a:p>
            <a:pPr indent="-342900" marL="342900"/>
            <a:r>
              <a:rPr dirty="0" lang="en-US">
                <a:uFillTx/>
              </a:rPr>
              <a:t>We use the RT Scheduling policy in Linux for this test. RT scheduling policy at 99 priority will not be interrupted by any other process.</a:t>
            </a:r>
          </a:p>
          <a:p>
            <a:pPr indent="-342900" marL="342900"/>
            <a:r>
              <a:rPr dirty="0" lang="en-US">
                <a:uFillTx/>
              </a:rPr>
              <a:t>The pub/sub process will get more CPU time, allowing more packets to be sent out – increasing the stress on the system.</a:t>
            </a:r>
          </a:p>
          <a:p>
            <a:pPr indent="-342900" marL="342900"/>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4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Throughput</a:t>
            </a:r>
          </a:p>
        </p:txBody>
      </p:sp>
      <p:pic>
        <p:nvPicPr>
          <p:cNvPr xmlns:c="http://schemas.openxmlformats.org/drawingml/2006/chart" xmlns:pic="http://schemas.openxmlformats.org/drawingml/2006/picture" xmlns:dgm="http://schemas.openxmlformats.org/drawingml/2006/diagram" id="3" name="Picture 2"/>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227590" y="1690689"/>
            <a:ext cx="4787186" cy="3694112"/>
          </a:xfrm>
          <a:prstGeom prst="rect">
            <a:avLst/>
          </a:prstGeom>
        </p:spPr>
      </p:pic>
      <p:pic>
        <p:nvPicPr>
          <p:cNvPr xmlns:c="http://schemas.openxmlformats.org/drawingml/2006/chart" xmlns:pic="http://schemas.openxmlformats.org/drawingml/2006/picture" xmlns:dgm="http://schemas.openxmlformats.org/drawingml/2006/diagram" id="6" name="Picture 5"/>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4"/>
          <a:stretch>
            <a:fillRect/>
          </a:stretch>
        </p:blipFill>
        <p:spPr xmlns:c="http://schemas.openxmlformats.org/drawingml/2006/chart" xmlns:pic="http://schemas.openxmlformats.org/drawingml/2006/picture" xmlns:dgm="http://schemas.openxmlformats.org/drawingml/2006/diagram">
          <a:xfrm>
            <a:off x="6477258" y="586302"/>
            <a:ext cx="4174948" cy="3270264"/>
          </a:xfrm>
          <a:prstGeom prst="rect">
            <a:avLst/>
          </a:prstGeom>
        </p:spPr>
      </p:pic>
      <p:pic>
        <p:nvPicPr>
          <p:cNvPr xmlns:c="http://schemas.openxmlformats.org/drawingml/2006/chart" xmlns:pic="http://schemas.openxmlformats.org/drawingml/2006/picture" xmlns:dgm="http://schemas.openxmlformats.org/drawingml/2006/diagram" id="7" name="Picture 6"/>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5"/>
          <a:stretch>
            <a:fillRect/>
          </a:stretch>
        </p:blipFill>
        <p:spPr xmlns:c="http://schemas.openxmlformats.org/drawingml/2006/chart" xmlns:pic="http://schemas.openxmlformats.org/drawingml/2006/picture" xmlns:dgm="http://schemas.openxmlformats.org/drawingml/2006/diagram">
          <a:xfrm>
            <a:off x="6477258" y="3842759"/>
            <a:ext cx="4174949" cy="3015241"/>
          </a:xfrm>
          <a:prstGeom prst="rect">
            <a:avLst/>
          </a:prstGeom>
        </p:spPr>
      </p:pic>
    </p:spTree>
  </p:cSld>
  <p:clrMapOvr xmlns:c="http://schemas.openxmlformats.org/drawingml/2006/chart" xmlns:pic="http://schemas.openxmlformats.org/drawingml/2006/picture" xmlns:dgm="http://schemas.openxmlformats.org/drawingml/2006/diagram">
    <a:masterClrMapping/>
  </p:clrMapOvr>
</p:sld>
</file>

<file path=ppt/slides/slide4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Latency</a:t>
            </a:r>
          </a:p>
        </p:txBody>
      </p:sp>
      <p:pic>
        <p:nvPicPr>
          <p:cNvPr xmlns:c="http://schemas.openxmlformats.org/drawingml/2006/chart" xmlns:pic="http://schemas.openxmlformats.org/drawingml/2006/picture" xmlns:dgm="http://schemas.openxmlformats.org/drawingml/2006/diagram" id="3" name="Picture 2"/>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385939" y="1622134"/>
            <a:ext cx="5351596" cy="4128880"/>
          </a:xfrm>
          <a:prstGeom prst="rect">
            <a:avLst/>
          </a:prstGeom>
        </p:spPr>
      </p:pic>
      <p:pic>
        <p:nvPicPr>
          <p:cNvPr xmlns:c="http://schemas.openxmlformats.org/drawingml/2006/chart" xmlns:pic="http://schemas.openxmlformats.org/drawingml/2006/picture" xmlns:dgm="http://schemas.openxmlformats.org/drawingml/2006/diagram" id="8" name="Picture 7"/>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4"/>
          <a:stretch>
            <a:fillRect/>
          </a:stretch>
        </p:blipFill>
        <p:spPr xmlns:c="http://schemas.openxmlformats.org/drawingml/2006/chart" xmlns:pic="http://schemas.openxmlformats.org/drawingml/2006/picture" xmlns:dgm="http://schemas.openxmlformats.org/drawingml/2006/diagram">
          <a:xfrm>
            <a:off x="6189796" y="1010241"/>
            <a:ext cx="5360257" cy="4740773"/>
          </a:xfrm>
          <a:prstGeom prst="rect">
            <a:avLst/>
          </a:prstGeom>
        </p:spPr>
      </p:pic>
    </p:spTree>
  </p:cSld>
  <p:clrMapOvr xmlns:c="http://schemas.openxmlformats.org/drawingml/2006/chart" xmlns:pic="http://schemas.openxmlformats.org/drawingml/2006/picture" xmlns:dgm="http://schemas.openxmlformats.org/drawingml/2006/diagram">
    <a:masterClrMapping/>
  </p:clrMapOvr>
</p:sld>
</file>

<file path=ppt/slides/slide4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Conclusion</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838200" y="1825624"/>
            <a:ext cx="10515600" cy="4689475"/>
          </a:xfrm>
        </p:spPr>
        <p:txBody xmlns:c="http://schemas.openxmlformats.org/drawingml/2006/chart" xmlns:pic="http://schemas.openxmlformats.org/drawingml/2006/picture" xmlns:dgm="http://schemas.openxmlformats.org/drawingml/2006/diagram">
          <a:bodyPr>
            <a:normAutofit fontScale="85000" lnSpcReduction="20000"/>
          </a:bodyPr>
          <a:lstStyle/>
          <a:p>
            <a:r>
              <a:rPr dirty="0" lang="en-US">
                <a:uFillTx/>
              </a:rPr>
              <a:t>Clearly even at real-time cases the throughput of DDS is much lower than flat socket communication (</a:t>
            </a:r>
            <a:r>
              <a:rPr dirty="0" err="1" lang="en-US">
                <a:uFillTx/>
              </a:rPr>
              <a:t>Qperf</a:t>
            </a:r>
            <a:r>
              <a:rPr dirty="0" lang="en-US">
                <a:uFillTx/>
              </a:rPr>
              <a:t> with TCP).</a:t>
            </a:r>
          </a:p>
          <a:p>
            <a:r>
              <a:rPr dirty="0" lang="en-US">
                <a:uFillTx/>
              </a:rPr>
              <a:t>The latency of best effort is lower than reliable – however at higher packet sizes its throughput degrades because of network congestion and packet loss.</a:t>
            </a:r>
          </a:p>
          <a:p>
            <a:r>
              <a:rPr dirty="0" lang="en-US">
                <a:uFillTx/>
              </a:rPr>
              <a:t>Therefore, best effort can be used at small packet sizes. </a:t>
            </a:r>
          </a:p>
          <a:p>
            <a:r>
              <a:rPr dirty="0" lang="en-US">
                <a:uFillTx/>
              </a:rPr>
              <a:t>However, at large packet sizes reliable policy should be used.</a:t>
            </a:r>
          </a:p>
          <a:p>
            <a:r>
              <a:rPr dirty="0" lang="en-US">
                <a:uFillTx/>
              </a:rPr>
              <a:t>The primary benefit of DDS is the modularity and the ability to plug and play</a:t>
            </a:r>
          </a:p>
          <a:p>
            <a:r>
              <a:rPr dirty="0" lang="en-US">
                <a:uFillTx/>
              </a:rPr>
              <a:t>A custom reliable transport layer (with minimal overhead and built over sockets using TCP) can easily achieve better performance than DDS. </a:t>
            </a:r>
          </a:p>
          <a:p>
            <a:r>
              <a:rPr dirty="0" lang="en-US">
                <a:uFillTx/>
              </a:rPr>
              <a:t>However, the portability and modularity and code reuse advantage of DDS will be lost.</a:t>
            </a:r>
          </a:p>
          <a:p>
            <a:r>
              <a:rPr dirty="0" lang="en-US">
                <a:uFillTx/>
              </a:rPr>
              <a:t>The other non-tangible advantage of DDS is the type safety and built-in-topics like heartbeat which makes the system more resilient.</a:t>
            </a:r>
          </a:p>
        </p:txBody>
      </p:sp>
    </p:spTree>
  </p:cSld>
  <p:clrMapOvr xmlns:c="http://schemas.openxmlformats.org/drawingml/2006/chart" xmlns:pic="http://schemas.openxmlformats.org/drawingml/2006/picture" xmlns:dgm="http://schemas.openxmlformats.org/drawingml/2006/diagram">
    <a:masterClrMapping/>
  </p:clrMapOvr>
</p:sld>
</file>

<file path=ppt/slides/slide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Publish/Subscribe Middleware</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fontScale="92500"/>
          </a:bodyPr>
          <a:lstStyle/>
          <a:p>
            <a:r>
              <a:rPr dirty="0" lang="en-US">
                <a:uFillTx/>
              </a:rPr>
              <a:t>There are essentially two different versions of these middleware</a:t>
            </a:r>
          </a:p>
          <a:p>
            <a:pPr lvl="1"/>
            <a:r>
              <a:rPr dirty="0" err="1" lang="en-US">
                <a:uFillTx/>
              </a:rPr>
              <a:t>Brokerless</a:t>
            </a:r>
            <a:r>
              <a:rPr dirty="0" lang="en-US">
                <a:uFillTx/>
              </a:rPr>
              <a:t> – The publishers and subscribers find each other using a set of decentralized/distributed services</a:t>
            </a:r>
          </a:p>
          <a:p>
            <a:pPr lvl="1"/>
            <a:r>
              <a:rPr dirty="0" lang="en-US">
                <a:uFillTx/>
              </a:rPr>
              <a:t>Brokered Matching – A broker is responsible for matching publishers and subscribers. But the communication is handled directly between publishers and subscribers.</a:t>
            </a:r>
          </a:p>
          <a:p>
            <a:pPr lvl="1"/>
            <a:r>
              <a:rPr dirty="0" lang="en-US">
                <a:uFillTx/>
              </a:rPr>
              <a:t>Brokered Communication – Brokers are responsible for actual data movement between publishers and subscribers. The advantage of this mechanism is that it allows data movement through heterogenous networks, e.g. MQTT. However, broker often becomes a bottleneck.</a:t>
            </a:r>
          </a:p>
          <a:p>
            <a:r>
              <a:rPr dirty="0" lang="en-US">
                <a:uFillTx/>
              </a:rPr>
              <a:t>We are interested in a specific implementation of publish subscribe middleware categories</a:t>
            </a:r>
          </a:p>
          <a:p>
            <a:pPr lvl="1"/>
            <a:r>
              <a:rPr dirty="0" lang="en-US">
                <a:uFillTx/>
              </a:rPr>
              <a:t> Those implementing an OMG standard called Data Distribution Services.</a:t>
            </a:r>
          </a:p>
        </p:txBody>
      </p:sp>
    </p:spTree>
  </p:cSld>
  <p:clrMapOvr xmlns:c="http://schemas.openxmlformats.org/drawingml/2006/chart" xmlns:pic="http://schemas.openxmlformats.org/drawingml/2006/picture" xmlns:dgm="http://schemas.openxmlformats.org/drawingml/2006/diagram">
    <a:masterClrMapping/>
  </p:clrMapOvr>
</p:sld>
</file>

<file path=ppt/slides/slide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30050" name="Rectangle 2"/>
          <p:cNvSpPr xmlns:c="http://schemas.openxmlformats.org/drawingml/2006/chart" xmlns:pic="http://schemas.openxmlformats.org/drawingml/2006/picture" xmlns:dgm="http://schemas.openxmlformats.org/drawingml/2006/diagram">
            <a:spLocks noChangeArrowheads="1" noGrp="1"/>
          </p:cNvSpPr>
          <p:nvPr>
            <p:ph type="title"/>
          </p:nvPr>
        </p:nvSpPr>
        <p:spPr xmlns:c="http://schemas.openxmlformats.org/drawingml/2006/chart" xmlns:pic="http://schemas.openxmlformats.org/drawingml/2006/picture" xmlns:dgm="http://schemas.openxmlformats.org/drawingml/2006/diagram">
          <a:xfrm>
            <a:off x="2590800" y="196376"/>
            <a:ext cx="8839200" cy="381000"/>
          </a:xfrm>
        </p:spPr>
        <p:txBody xmlns:c="http://schemas.openxmlformats.org/drawingml/2006/chart" xmlns:pic="http://schemas.openxmlformats.org/drawingml/2006/picture" xmlns:dgm="http://schemas.openxmlformats.org/drawingml/2006/diagram">
          <a:bodyPr>
            <a:normAutofit fontScale="90000"/>
          </a:bodyPr>
          <a:lstStyle/>
          <a:p>
            <a:r>
              <a:rPr altLang="zh-CN" b="1" dirty="0" lang="en-US" sz="3000">
                <a:uFillTx/>
              </a:rPr>
              <a:t>The OMG Data Distribution Service (DDS) standard</a:t>
            </a:r>
          </a:p>
        </p:txBody>
      </p:sp>
      <p:sp>
        <p:nvSpPr>
          <p:cNvPr xmlns:c="http://schemas.openxmlformats.org/drawingml/2006/chart" xmlns:pic="http://schemas.openxmlformats.org/drawingml/2006/picture" xmlns:dgm="http://schemas.openxmlformats.org/drawingml/2006/diagram" id="130054" name="Cloud"/>
          <p:cNvSpPr xmlns:c="http://schemas.openxmlformats.org/drawingml/2006/chart" xmlns:pic="http://schemas.openxmlformats.org/drawingml/2006/picture" xmlns:dgm="http://schemas.openxmlformats.org/drawingml/2006/diagram">
            <a:spLocks noChangeArrowheads="1" noChangeAspect="1" noEditPoints="1"/>
          </p:cNvSpPr>
          <p:nvPr/>
        </p:nvSpPr>
        <p:spPr xmlns:c="http://schemas.openxmlformats.org/drawingml/2006/chart" xmlns:pic="http://schemas.openxmlformats.org/drawingml/2006/picture" xmlns:dgm="http://schemas.openxmlformats.org/drawingml/2006/diagram" bwMode="auto">
          <a:xfrm>
            <a:off x="4724400" y="1219201"/>
            <a:ext cx="2743200" cy="1838325"/>
          </a:xfrm>
          <a:custGeom>
            <a:avLst/>
            <a:gdLst>
              <a:gd fmla="*/ 67 w 21600" name="T0"/>
              <a:gd fmla="*/ 10800 h 21600" name="T1"/>
              <a:gd fmla="*/ 10800 w 21600" name="T2"/>
              <a:gd fmla="*/ 21577 h 21600" name="T3"/>
              <a:gd fmla="*/ 21582 w 21600" name="T4"/>
              <a:gd fmla="*/ 10800 h 21600" name="T5"/>
              <a:gd fmla="*/ 10800 w 21600" name="T6"/>
              <a:gd fmla="*/ 1235 h 21600" name="T7"/>
              <a:gd fmla="*/ 2977 w 21600" name="T8"/>
              <a:gd fmla="*/ 3262 h 21600" name="T9"/>
              <a:gd fmla="*/ 17087 w 21600" name="T10"/>
              <a:gd fmla="*/ 17337 h 21600" name="T11"/>
            </a:gdLst>
            <a:ahLst/>
            <a:cxnLst>
              <a:cxn ang="0">
                <a:pos x="T0" y="T1"/>
              </a:cxn>
              <a:cxn ang="0">
                <a:pos x="T2" y="T3"/>
              </a:cxn>
              <a:cxn ang="0">
                <a:pos x="T4" y="T5"/>
              </a:cxn>
              <a:cxn ang="0">
                <a:pos x="T6" y="T7"/>
              </a:cxn>
            </a:cxnLst>
            <a:rect b="T11" l="T8" r="T10" t="T9"/>
            <a:pathLst>
              <a:path extrusionOk="0" h="21600" w="2160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extrusionOk="0" fill="none" h="21600" w="21600">
                <a:moveTo>
                  <a:pt x="1074" y="12702"/>
                </a:moveTo>
                <a:cubicBezTo>
                  <a:pt x="1407" y="12969"/>
                  <a:pt x="1786" y="13110"/>
                  <a:pt x="2172" y="13110"/>
                </a:cubicBezTo>
                <a:cubicBezTo>
                  <a:pt x="2228" y="13110"/>
                  <a:pt x="2285" y="13107"/>
                  <a:pt x="2341" y="13101"/>
                </a:cubicBezTo>
              </a:path>
              <a:path extrusionOk="0" fill="none" h="21600" w="21600">
                <a:moveTo>
                  <a:pt x="2909" y="17629"/>
                </a:moveTo>
                <a:cubicBezTo>
                  <a:pt x="3099" y="17599"/>
                  <a:pt x="3285" y="17535"/>
                  <a:pt x="3463" y="17439"/>
                </a:cubicBezTo>
              </a:path>
              <a:path extrusionOk="0" fill="none" h="21600" w="21600">
                <a:moveTo>
                  <a:pt x="7895" y="18680"/>
                </a:moveTo>
                <a:cubicBezTo>
                  <a:pt x="7983" y="18985"/>
                  <a:pt x="8095" y="19277"/>
                  <a:pt x="8229" y="19550"/>
                </a:cubicBezTo>
              </a:path>
              <a:path extrusionOk="0" fill="none" h="21600" w="21600">
                <a:moveTo>
                  <a:pt x="14267" y="18324"/>
                </a:moveTo>
                <a:cubicBezTo>
                  <a:pt x="14336" y="18013"/>
                  <a:pt x="14380" y="17693"/>
                  <a:pt x="14400" y="17370"/>
                </a:cubicBezTo>
              </a:path>
              <a:path extrusionOk="0" fill="none" h="21600" w="21600">
                <a:moveTo>
                  <a:pt x="18694" y="15045"/>
                </a:moveTo>
                <a:cubicBezTo>
                  <a:pt x="18694" y="15034"/>
                  <a:pt x="18695" y="15024"/>
                  <a:pt x="18695" y="15013"/>
                </a:cubicBezTo>
                <a:cubicBezTo>
                  <a:pt x="18695" y="13508"/>
                  <a:pt x="18063" y="12136"/>
                  <a:pt x="17069" y="11477"/>
                </a:cubicBezTo>
              </a:path>
              <a:path extrusionOk="0" fill="none" h="21600" w="21600">
                <a:moveTo>
                  <a:pt x="20165" y="8999"/>
                </a:moveTo>
                <a:cubicBezTo>
                  <a:pt x="20479" y="8635"/>
                  <a:pt x="20726" y="8177"/>
                  <a:pt x="20889" y="7661"/>
                </a:cubicBezTo>
              </a:path>
              <a:path extrusionOk="0" fill="none" h="21600" w="21600">
                <a:moveTo>
                  <a:pt x="19186" y="3344"/>
                </a:moveTo>
                <a:cubicBezTo>
                  <a:pt x="19186" y="3328"/>
                  <a:pt x="19187" y="3313"/>
                  <a:pt x="19187" y="3297"/>
                </a:cubicBezTo>
                <a:cubicBezTo>
                  <a:pt x="19187" y="3101"/>
                  <a:pt x="19174" y="2905"/>
                  <a:pt x="19148" y="2712"/>
                </a:cubicBezTo>
              </a:path>
              <a:path extrusionOk="0" fill="none" h="21600" w="21600">
                <a:moveTo>
                  <a:pt x="14905" y="1165"/>
                </a:moveTo>
                <a:cubicBezTo>
                  <a:pt x="14754" y="1408"/>
                  <a:pt x="14629" y="1679"/>
                  <a:pt x="14535" y="1971"/>
                </a:cubicBezTo>
              </a:path>
              <a:path extrusionOk="0" fill="none" h="21600" w="21600">
                <a:moveTo>
                  <a:pt x="11221" y="1645"/>
                </a:moveTo>
                <a:cubicBezTo>
                  <a:pt x="11140" y="1866"/>
                  <a:pt x="11080" y="2099"/>
                  <a:pt x="11041" y="2340"/>
                </a:cubicBezTo>
              </a:path>
              <a:path extrusionOk="0" fill="none" h="21600" w="21600">
                <a:moveTo>
                  <a:pt x="7645" y="3276"/>
                </a:moveTo>
                <a:cubicBezTo>
                  <a:pt x="7449" y="3016"/>
                  <a:pt x="7231" y="2790"/>
                  <a:pt x="6995" y="2602"/>
                </a:cubicBezTo>
              </a:path>
              <a:path extrusionOk="0" fill="none" h="21600" w="21600">
                <a:moveTo>
                  <a:pt x="1942" y="7186"/>
                </a:moveTo>
                <a:cubicBezTo>
                  <a:pt x="1966" y="7426"/>
                  <a:pt x="2004" y="7663"/>
                  <a:pt x="2056" y="7895"/>
                </a:cubicBezTo>
              </a:path>
            </a:pathLst>
          </a:custGeom>
          <a:solidFill>
            <a:srgbClr val="DDDDDD"/>
          </a:solidFill>
          <a:ln w="9525">
            <a:solidFill>
              <a:srgbClr val="000000"/>
            </a:solidFill>
            <a:miter lim="800000"/>
          </a:ln>
          <a:effectLst>
            <a:outerShdw algn="ctr" dir="2700000" dist="107763" rotWithShape="0">
              <a:srgbClr val="808080"/>
            </a:outerShdw>
          </a:effectLst>
        </p:spPr>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130057" name="AutoShape 9"/>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2590800" y="1205390"/>
            <a:ext cx="990600" cy="408623"/>
          </a:xfrm>
          <a:prstGeom prst="roundRect">
            <a:avLst>
              <a:gd fmla="val 16667" name="adj"/>
            </a:avLst>
          </a:prstGeom>
          <a:solidFill>
            <a:srgbClr val="CCFFCC"/>
          </a:solidFill>
          <a:ln algn="ctr" w="9525">
            <a:solidFill>
              <a:schemeClr val="tx1"/>
            </a:solidFill>
            <a:round/>
          </a:ln>
          <a:effectLst/>
        </p:spPr>
        <p:txBody xmlns:c="http://schemas.openxmlformats.org/drawingml/2006/chart" xmlns:pic="http://schemas.openxmlformats.org/drawingml/2006/picture" xmlns:dgm="http://schemas.openxmlformats.org/drawingml/2006/diagram">
          <a:bodyPr anchor="ctr">
            <a:spAutoFit/>
          </a:bodyPr>
          <a:lstStyle/>
          <a:p>
            <a:endParaRPr lang="en-US">
              <a:uFillTx/>
            </a:endParaRPr>
          </a:p>
        </p:txBody>
      </p:sp>
      <p:sp>
        <p:nvSpPr>
          <p:cNvPr xmlns:c="http://schemas.openxmlformats.org/drawingml/2006/chart" xmlns:pic="http://schemas.openxmlformats.org/drawingml/2006/picture" xmlns:dgm="http://schemas.openxmlformats.org/drawingml/2006/diagram" id="130058" name="Text Box 10"/>
          <p:cNvSpPr xmlns:c="http://schemas.openxmlformats.org/drawingml/2006/chart" xmlns:pic="http://schemas.openxmlformats.org/drawingml/2006/picture" xmlns:dgm="http://schemas.openxmlformats.org/drawingml/2006/diagram" txBox="1">
            <a:spLocks noChangeArrowheads="1"/>
          </p:cNvSpPr>
          <p:nvPr/>
        </p:nvSpPr>
        <p:spPr xmlns:c="http://schemas.openxmlformats.org/drawingml/2006/chart" xmlns:pic="http://schemas.openxmlformats.org/drawingml/2006/picture" xmlns:dgm="http://schemas.openxmlformats.org/drawingml/2006/diagram" bwMode="auto">
          <a:xfrm>
            <a:off x="2590800" y="1249364"/>
            <a:ext cx="1066800" cy="274637"/>
          </a:xfrm>
          <a:prstGeom prst="rect">
            <a:avLst/>
          </a:prstGeom>
          <a:noFill/>
          <a:ln>
            <a:noFill/>
          </a:ln>
          <a:effectLst/>
        </p:spPr>
        <p:txBody xmlns:c="http://schemas.openxmlformats.org/drawingml/2006/chart" xmlns:pic="http://schemas.openxmlformats.org/drawingml/2006/picture" xmlns:dgm="http://schemas.openxmlformats.org/drawingml/2006/diagram">
          <a:bodyPr>
            <a:spAutoFit/>
          </a:bodyPr>
          <a:lstStyle/>
          <a:p>
            <a:pPr algn="l">
              <a:lnSpc>
                <a:spcPct val="100000"/>
              </a:lnSpc>
              <a:spcBef>
                <a:spcPct val="50000"/>
              </a:spcBef>
            </a:pPr>
            <a:r>
              <a:rPr altLang="zh-CN" b="1" lang="en-US" sz="1200">
                <a:uFillTx/>
                <a:latin charset="0" panose="020B0604020202020204" pitchFamily="34" typeface="Arial"/>
              </a:rPr>
              <a:t>Application</a:t>
            </a:r>
          </a:p>
        </p:txBody>
      </p:sp>
      <p:sp>
        <p:nvSpPr>
          <p:cNvPr xmlns:c="http://schemas.openxmlformats.org/drawingml/2006/chart" xmlns:pic="http://schemas.openxmlformats.org/drawingml/2006/picture" xmlns:dgm="http://schemas.openxmlformats.org/drawingml/2006/diagram" id="130059" name="AutoShape 11"/>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2667000" y="2348390"/>
            <a:ext cx="990600" cy="408623"/>
          </a:xfrm>
          <a:prstGeom prst="roundRect">
            <a:avLst>
              <a:gd fmla="val 16667" name="adj"/>
            </a:avLst>
          </a:prstGeom>
          <a:solidFill>
            <a:srgbClr val="CCFFCC"/>
          </a:solidFill>
          <a:ln algn="ctr" w="9525">
            <a:solidFill>
              <a:schemeClr val="tx1"/>
            </a:solidFill>
            <a:round/>
          </a:ln>
          <a:effectLst/>
        </p:spPr>
        <p:txBody xmlns:c="http://schemas.openxmlformats.org/drawingml/2006/chart" xmlns:pic="http://schemas.openxmlformats.org/drawingml/2006/picture" xmlns:dgm="http://schemas.openxmlformats.org/drawingml/2006/diagram">
          <a:bodyPr anchor="ctr">
            <a:spAutoFit/>
          </a:bodyPr>
          <a:lstStyle/>
          <a:p>
            <a:endParaRPr lang="en-US">
              <a:uFillTx/>
            </a:endParaRPr>
          </a:p>
        </p:txBody>
      </p:sp>
      <p:sp>
        <p:nvSpPr>
          <p:cNvPr xmlns:c="http://schemas.openxmlformats.org/drawingml/2006/chart" xmlns:pic="http://schemas.openxmlformats.org/drawingml/2006/picture" xmlns:dgm="http://schemas.openxmlformats.org/drawingml/2006/diagram" id="130060" name="Text Box 12"/>
          <p:cNvSpPr xmlns:c="http://schemas.openxmlformats.org/drawingml/2006/chart" xmlns:pic="http://schemas.openxmlformats.org/drawingml/2006/picture" xmlns:dgm="http://schemas.openxmlformats.org/drawingml/2006/diagram" txBox="1">
            <a:spLocks noChangeArrowheads="1"/>
          </p:cNvSpPr>
          <p:nvPr/>
        </p:nvSpPr>
        <p:spPr xmlns:c="http://schemas.openxmlformats.org/drawingml/2006/chart" xmlns:pic="http://schemas.openxmlformats.org/drawingml/2006/picture" xmlns:dgm="http://schemas.openxmlformats.org/drawingml/2006/diagram" bwMode="auto">
          <a:xfrm>
            <a:off x="2667000" y="2392364"/>
            <a:ext cx="1066800" cy="274637"/>
          </a:xfrm>
          <a:prstGeom prst="rect">
            <a:avLst/>
          </a:prstGeom>
          <a:noFill/>
          <a:ln>
            <a:noFill/>
          </a:ln>
          <a:effectLst/>
        </p:spPr>
        <p:txBody xmlns:c="http://schemas.openxmlformats.org/drawingml/2006/chart" xmlns:pic="http://schemas.openxmlformats.org/drawingml/2006/picture" xmlns:dgm="http://schemas.openxmlformats.org/drawingml/2006/diagram">
          <a:bodyPr>
            <a:spAutoFit/>
          </a:bodyPr>
          <a:lstStyle/>
          <a:p>
            <a:pPr algn="l">
              <a:lnSpc>
                <a:spcPct val="100000"/>
              </a:lnSpc>
              <a:spcBef>
                <a:spcPct val="50000"/>
              </a:spcBef>
            </a:pPr>
            <a:r>
              <a:rPr altLang="zh-CN" b="1" lang="en-US" sz="1200">
                <a:uFillTx/>
                <a:latin charset="0" panose="020B0604020202020204" pitchFamily="34" typeface="Arial"/>
              </a:rPr>
              <a:t>Application</a:t>
            </a:r>
          </a:p>
        </p:txBody>
      </p:sp>
      <p:sp>
        <p:nvSpPr>
          <p:cNvPr xmlns:c="http://schemas.openxmlformats.org/drawingml/2006/chart" xmlns:pic="http://schemas.openxmlformats.org/drawingml/2006/picture" xmlns:dgm="http://schemas.openxmlformats.org/drawingml/2006/diagram" id="130061" name="AutoShape 13"/>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8686800" y="2729390"/>
            <a:ext cx="990600" cy="408623"/>
          </a:xfrm>
          <a:prstGeom prst="roundRect">
            <a:avLst>
              <a:gd fmla="val 16667" name="adj"/>
            </a:avLst>
          </a:prstGeom>
          <a:solidFill>
            <a:srgbClr val="CCFFCC"/>
          </a:solidFill>
          <a:ln algn="ctr" w="9525">
            <a:solidFill>
              <a:schemeClr val="tx1"/>
            </a:solidFill>
            <a:round/>
          </a:ln>
          <a:effectLst/>
        </p:spPr>
        <p:txBody xmlns:c="http://schemas.openxmlformats.org/drawingml/2006/chart" xmlns:pic="http://schemas.openxmlformats.org/drawingml/2006/picture" xmlns:dgm="http://schemas.openxmlformats.org/drawingml/2006/diagram">
          <a:bodyPr anchor="ctr">
            <a:spAutoFit/>
          </a:bodyPr>
          <a:lstStyle/>
          <a:p>
            <a:endParaRPr lang="en-US">
              <a:uFillTx/>
            </a:endParaRPr>
          </a:p>
        </p:txBody>
      </p:sp>
      <p:sp>
        <p:nvSpPr>
          <p:cNvPr xmlns:c="http://schemas.openxmlformats.org/drawingml/2006/chart" xmlns:pic="http://schemas.openxmlformats.org/drawingml/2006/picture" xmlns:dgm="http://schemas.openxmlformats.org/drawingml/2006/diagram" id="130062" name="Text Box 14"/>
          <p:cNvSpPr xmlns:c="http://schemas.openxmlformats.org/drawingml/2006/chart" xmlns:pic="http://schemas.openxmlformats.org/drawingml/2006/picture" xmlns:dgm="http://schemas.openxmlformats.org/drawingml/2006/diagram" txBox="1">
            <a:spLocks noChangeArrowheads="1"/>
          </p:cNvSpPr>
          <p:nvPr/>
        </p:nvSpPr>
        <p:spPr xmlns:c="http://schemas.openxmlformats.org/drawingml/2006/chart" xmlns:pic="http://schemas.openxmlformats.org/drawingml/2006/picture" xmlns:dgm="http://schemas.openxmlformats.org/drawingml/2006/diagram" bwMode="auto">
          <a:xfrm>
            <a:off x="8686800" y="2773364"/>
            <a:ext cx="1066800" cy="274637"/>
          </a:xfrm>
          <a:prstGeom prst="rect">
            <a:avLst/>
          </a:prstGeom>
          <a:noFill/>
          <a:ln>
            <a:noFill/>
          </a:ln>
          <a:effectLst/>
        </p:spPr>
        <p:txBody xmlns:c="http://schemas.openxmlformats.org/drawingml/2006/chart" xmlns:pic="http://schemas.openxmlformats.org/drawingml/2006/picture" xmlns:dgm="http://schemas.openxmlformats.org/drawingml/2006/diagram">
          <a:bodyPr>
            <a:spAutoFit/>
          </a:bodyPr>
          <a:lstStyle/>
          <a:p>
            <a:pPr algn="l">
              <a:lnSpc>
                <a:spcPct val="100000"/>
              </a:lnSpc>
              <a:spcBef>
                <a:spcPct val="50000"/>
              </a:spcBef>
            </a:pPr>
            <a:r>
              <a:rPr altLang="zh-CN" b="1" lang="en-US" sz="1200">
                <a:uFillTx/>
                <a:latin charset="0" panose="020B0604020202020204" pitchFamily="34" typeface="Arial"/>
              </a:rPr>
              <a:t>Application</a:t>
            </a:r>
          </a:p>
        </p:txBody>
      </p:sp>
      <p:sp>
        <p:nvSpPr>
          <p:cNvPr xmlns:c="http://schemas.openxmlformats.org/drawingml/2006/chart" xmlns:pic="http://schemas.openxmlformats.org/drawingml/2006/picture" xmlns:dgm="http://schemas.openxmlformats.org/drawingml/2006/diagram" id="130063" name="AutoShape 15"/>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8610600" y="1205390"/>
            <a:ext cx="990600" cy="408623"/>
          </a:xfrm>
          <a:prstGeom prst="roundRect">
            <a:avLst>
              <a:gd fmla="val 16667" name="adj"/>
            </a:avLst>
          </a:prstGeom>
          <a:solidFill>
            <a:srgbClr val="CCFFCC"/>
          </a:solidFill>
          <a:ln algn="ctr" w="9525">
            <a:solidFill>
              <a:schemeClr val="tx1"/>
            </a:solidFill>
            <a:round/>
          </a:ln>
          <a:effectLst/>
        </p:spPr>
        <p:txBody xmlns:c="http://schemas.openxmlformats.org/drawingml/2006/chart" xmlns:pic="http://schemas.openxmlformats.org/drawingml/2006/picture" xmlns:dgm="http://schemas.openxmlformats.org/drawingml/2006/diagram">
          <a:bodyPr anchor="ctr">
            <a:spAutoFit/>
          </a:bodyPr>
          <a:lstStyle/>
          <a:p>
            <a:endParaRPr lang="en-US">
              <a:uFillTx/>
            </a:endParaRPr>
          </a:p>
        </p:txBody>
      </p:sp>
      <p:sp>
        <p:nvSpPr>
          <p:cNvPr xmlns:c="http://schemas.openxmlformats.org/drawingml/2006/chart" xmlns:pic="http://schemas.openxmlformats.org/drawingml/2006/picture" xmlns:dgm="http://schemas.openxmlformats.org/drawingml/2006/diagram" id="130064" name="Text Box 16"/>
          <p:cNvSpPr xmlns:c="http://schemas.openxmlformats.org/drawingml/2006/chart" xmlns:pic="http://schemas.openxmlformats.org/drawingml/2006/picture" xmlns:dgm="http://schemas.openxmlformats.org/drawingml/2006/diagram" txBox="1">
            <a:spLocks noChangeArrowheads="1"/>
          </p:cNvSpPr>
          <p:nvPr/>
        </p:nvSpPr>
        <p:spPr xmlns:c="http://schemas.openxmlformats.org/drawingml/2006/chart" xmlns:pic="http://schemas.openxmlformats.org/drawingml/2006/picture" xmlns:dgm="http://schemas.openxmlformats.org/drawingml/2006/diagram" bwMode="auto">
          <a:xfrm>
            <a:off x="8610600" y="1249364"/>
            <a:ext cx="1066800" cy="274637"/>
          </a:xfrm>
          <a:prstGeom prst="rect">
            <a:avLst/>
          </a:prstGeom>
          <a:noFill/>
          <a:ln>
            <a:noFill/>
          </a:ln>
          <a:effectLst/>
        </p:spPr>
        <p:txBody xmlns:c="http://schemas.openxmlformats.org/drawingml/2006/chart" xmlns:pic="http://schemas.openxmlformats.org/drawingml/2006/picture" xmlns:dgm="http://schemas.openxmlformats.org/drawingml/2006/diagram">
          <a:bodyPr>
            <a:spAutoFit/>
          </a:bodyPr>
          <a:lstStyle/>
          <a:p>
            <a:pPr algn="l">
              <a:lnSpc>
                <a:spcPct val="100000"/>
              </a:lnSpc>
              <a:spcBef>
                <a:spcPct val="50000"/>
              </a:spcBef>
            </a:pPr>
            <a:r>
              <a:rPr altLang="zh-CN" b="1" lang="en-US" sz="1200">
                <a:uFillTx/>
                <a:latin charset="0" panose="020B0604020202020204" pitchFamily="34" typeface="Arial"/>
              </a:rPr>
              <a:t>Application</a:t>
            </a:r>
          </a:p>
        </p:txBody>
      </p:sp>
      <p:sp>
        <p:nvSpPr>
          <p:cNvPr xmlns:c="http://schemas.openxmlformats.org/drawingml/2006/chart" xmlns:pic="http://schemas.openxmlformats.org/drawingml/2006/picture" xmlns:dgm="http://schemas.openxmlformats.org/drawingml/2006/diagram" id="130065" name="AutoShape 17"/>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8686800" y="1891190"/>
            <a:ext cx="990600" cy="408623"/>
          </a:xfrm>
          <a:prstGeom prst="roundRect">
            <a:avLst>
              <a:gd fmla="val 16667" name="adj"/>
            </a:avLst>
          </a:prstGeom>
          <a:solidFill>
            <a:srgbClr val="CCFFCC"/>
          </a:solidFill>
          <a:ln algn="ctr" w="9525">
            <a:solidFill>
              <a:schemeClr val="tx1"/>
            </a:solidFill>
            <a:round/>
          </a:ln>
          <a:effectLst/>
        </p:spPr>
        <p:txBody xmlns:c="http://schemas.openxmlformats.org/drawingml/2006/chart" xmlns:pic="http://schemas.openxmlformats.org/drawingml/2006/picture" xmlns:dgm="http://schemas.openxmlformats.org/drawingml/2006/diagram">
          <a:bodyPr anchor="ctr">
            <a:spAutoFit/>
          </a:bodyPr>
          <a:lstStyle/>
          <a:p>
            <a:endParaRPr lang="en-US">
              <a:uFillTx/>
            </a:endParaRPr>
          </a:p>
        </p:txBody>
      </p:sp>
      <p:sp>
        <p:nvSpPr>
          <p:cNvPr xmlns:c="http://schemas.openxmlformats.org/drawingml/2006/chart" xmlns:pic="http://schemas.openxmlformats.org/drawingml/2006/picture" xmlns:dgm="http://schemas.openxmlformats.org/drawingml/2006/diagram" id="130066" name="Text Box 18"/>
          <p:cNvSpPr xmlns:c="http://schemas.openxmlformats.org/drawingml/2006/chart" xmlns:pic="http://schemas.openxmlformats.org/drawingml/2006/picture" xmlns:dgm="http://schemas.openxmlformats.org/drawingml/2006/diagram" txBox="1">
            <a:spLocks noChangeArrowheads="1"/>
          </p:cNvSpPr>
          <p:nvPr/>
        </p:nvSpPr>
        <p:spPr xmlns:c="http://schemas.openxmlformats.org/drawingml/2006/chart" xmlns:pic="http://schemas.openxmlformats.org/drawingml/2006/picture" xmlns:dgm="http://schemas.openxmlformats.org/drawingml/2006/diagram" bwMode="auto">
          <a:xfrm>
            <a:off x="8686800" y="1935164"/>
            <a:ext cx="1066800" cy="274637"/>
          </a:xfrm>
          <a:prstGeom prst="rect">
            <a:avLst/>
          </a:prstGeom>
          <a:noFill/>
          <a:ln>
            <a:noFill/>
          </a:ln>
          <a:effectLst/>
        </p:spPr>
        <p:txBody xmlns:c="http://schemas.openxmlformats.org/drawingml/2006/chart" xmlns:pic="http://schemas.openxmlformats.org/drawingml/2006/picture" xmlns:dgm="http://schemas.openxmlformats.org/drawingml/2006/diagram">
          <a:bodyPr>
            <a:spAutoFit/>
          </a:bodyPr>
          <a:lstStyle/>
          <a:p>
            <a:pPr algn="l">
              <a:lnSpc>
                <a:spcPct val="100000"/>
              </a:lnSpc>
              <a:spcBef>
                <a:spcPct val="50000"/>
              </a:spcBef>
            </a:pPr>
            <a:r>
              <a:rPr altLang="zh-CN" b="1" lang="en-US" sz="1200">
                <a:uFillTx/>
                <a:latin charset="0" panose="020B0604020202020204" pitchFamily="34" typeface="Arial"/>
              </a:rPr>
              <a:t>Application</a:t>
            </a:r>
          </a:p>
        </p:txBody>
      </p:sp>
      <p:sp>
        <p:nvSpPr>
          <p:cNvPr xmlns:c="http://schemas.openxmlformats.org/drawingml/2006/chart" xmlns:pic="http://schemas.openxmlformats.org/drawingml/2006/picture" xmlns:dgm="http://schemas.openxmlformats.org/drawingml/2006/diagram" id="130067" name="Line 19"/>
          <p:cNvSpPr xmlns:c="http://schemas.openxmlformats.org/drawingml/2006/chart" xmlns:pic="http://schemas.openxmlformats.org/drawingml/2006/picture" xmlns:dgm="http://schemas.openxmlformats.org/drawingml/2006/diagram">
            <a:spLocks noChangeShapeType="1"/>
          </p:cNvSpPr>
          <p:nvPr/>
        </p:nvSpPr>
        <p:spPr xmlns:c="http://schemas.openxmlformats.org/drawingml/2006/chart" xmlns:pic="http://schemas.openxmlformats.org/drawingml/2006/picture" xmlns:dgm="http://schemas.openxmlformats.org/drawingml/2006/diagram" bwMode="auto">
          <a:xfrm>
            <a:off x="3581400" y="1447800"/>
            <a:ext cx="1828800" cy="304800"/>
          </a:xfrm>
          <a:prstGeom prst="line">
            <a:avLst/>
          </a:prstGeom>
          <a:noFill/>
          <a:ln w="31750">
            <a:solidFill>
              <a:schemeClr val="tx1"/>
            </a:solidFill>
            <a:round/>
            <a:tailEnd len="lg" type="stealth" w="lg"/>
          </a:ln>
          <a:effectLst/>
        </p:spPr>
        <p:txBody xmlns:c="http://schemas.openxmlformats.org/drawingml/2006/chart" xmlns:pic="http://schemas.openxmlformats.org/drawingml/2006/picture" xmlns:dgm="http://schemas.openxmlformats.org/drawingml/2006/diagram">
          <a:bodyPr>
            <a:spAutoFit/>
          </a:bodyPr>
          <a:lstStyle/>
          <a:p>
            <a:endParaRPr lang="en-US">
              <a:uFillTx/>
            </a:endParaRPr>
          </a:p>
        </p:txBody>
      </p:sp>
      <p:sp>
        <p:nvSpPr>
          <p:cNvPr xmlns:c="http://schemas.openxmlformats.org/drawingml/2006/chart" xmlns:pic="http://schemas.openxmlformats.org/drawingml/2006/picture" xmlns:dgm="http://schemas.openxmlformats.org/drawingml/2006/diagram" id="130068" name="Text Box 20"/>
          <p:cNvSpPr xmlns:c="http://schemas.openxmlformats.org/drawingml/2006/chart" xmlns:pic="http://schemas.openxmlformats.org/drawingml/2006/picture" xmlns:dgm="http://schemas.openxmlformats.org/drawingml/2006/diagram" txBox="1">
            <a:spLocks noChangeArrowheads="1"/>
          </p:cNvSpPr>
          <p:nvPr/>
        </p:nvSpPr>
        <p:spPr xmlns:c="http://schemas.openxmlformats.org/drawingml/2006/chart" xmlns:pic="http://schemas.openxmlformats.org/drawingml/2006/picture" xmlns:dgm="http://schemas.openxmlformats.org/drawingml/2006/diagram" bwMode="auto">
          <a:xfrm>
            <a:off x="4759692" y="1828801"/>
            <a:ext cx="2424560" cy="366713"/>
          </a:xfrm>
          <a:prstGeom prst="rect">
            <a:avLst/>
          </a:prstGeom>
          <a:noFill/>
          <a:ln>
            <a:noFill/>
          </a:ln>
          <a:effectLst/>
        </p:spPr>
        <p:txBody xmlns:c="http://schemas.openxmlformats.org/drawingml/2006/chart" xmlns:pic="http://schemas.openxmlformats.org/drawingml/2006/picture" xmlns:dgm="http://schemas.openxmlformats.org/drawingml/2006/diagram">
          <a:bodyPr wrap="square">
            <a:spAutoFit/>
          </a:bodyPr>
          <a:lstStyle/>
          <a:p>
            <a:pPr algn="l">
              <a:lnSpc>
                <a:spcPct val="100000"/>
              </a:lnSpc>
              <a:spcBef>
                <a:spcPct val="50000"/>
              </a:spcBef>
            </a:pPr>
            <a:r>
              <a:rPr altLang="en-US" b="1" dirty="0" lang="zh-CN">
                <a:uFillTx/>
                <a:latin charset="0" panose="020B0604020202020204" pitchFamily="34" typeface="Arial"/>
              </a:rPr>
              <a:t>‘</a:t>
            </a:r>
            <a:r>
              <a:rPr altLang="zh-CN" b="1" dirty="0" lang="en-US">
                <a:uFillTx/>
                <a:latin charset="0" panose="020B0604020202020204" pitchFamily="34" typeface="Arial"/>
              </a:rPr>
              <a:t>Global’ Data Store</a:t>
            </a:r>
          </a:p>
        </p:txBody>
      </p:sp>
      <p:sp>
        <p:nvSpPr>
          <p:cNvPr xmlns:c="http://schemas.openxmlformats.org/drawingml/2006/chart" xmlns:pic="http://schemas.openxmlformats.org/drawingml/2006/picture" xmlns:dgm="http://schemas.openxmlformats.org/drawingml/2006/diagram" id="130069" name="Line 21"/>
          <p:cNvSpPr xmlns:c="http://schemas.openxmlformats.org/drawingml/2006/chart" xmlns:pic="http://schemas.openxmlformats.org/drawingml/2006/picture" xmlns:dgm="http://schemas.openxmlformats.org/drawingml/2006/diagram">
            <a:spLocks noChangeShapeType="1"/>
          </p:cNvSpPr>
          <p:nvPr/>
        </p:nvSpPr>
        <p:spPr xmlns:c="http://schemas.openxmlformats.org/drawingml/2006/chart" xmlns:pic="http://schemas.openxmlformats.org/drawingml/2006/picture" xmlns:dgm="http://schemas.openxmlformats.org/drawingml/2006/diagram" bwMode="auto">
          <a:xfrm flipV="1">
            <a:off x="3657600" y="2362200"/>
            <a:ext cx="1524000" cy="152400"/>
          </a:xfrm>
          <a:prstGeom prst="line">
            <a:avLst/>
          </a:prstGeom>
          <a:noFill/>
          <a:ln w="31750">
            <a:solidFill>
              <a:schemeClr val="tx1"/>
            </a:solidFill>
            <a:round/>
            <a:tailEnd len="lg" type="stealth" w="lg"/>
          </a:ln>
          <a:effectLst/>
        </p:spPr>
        <p:txBody xmlns:c="http://schemas.openxmlformats.org/drawingml/2006/chart" xmlns:pic="http://schemas.openxmlformats.org/drawingml/2006/picture" xmlns:dgm="http://schemas.openxmlformats.org/drawingml/2006/diagram">
          <a:bodyPr>
            <a:spAutoFit/>
          </a:bodyPr>
          <a:lstStyle/>
          <a:p>
            <a:endParaRPr lang="en-US">
              <a:uFillTx/>
            </a:endParaRPr>
          </a:p>
        </p:txBody>
      </p:sp>
      <p:sp>
        <p:nvSpPr>
          <p:cNvPr xmlns:c="http://schemas.openxmlformats.org/drawingml/2006/chart" xmlns:pic="http://schemas.openxmlformats.org/drawingml/2006/picture" xmlns:dgm="http://schemas.openxmlformats.org/drawingml/2006/diagram" id="130070" name="Line 22"/>
          <p:cNvSpPr xmlns:c="http://schemas.openxmlformats.org/drawingml/2006/chart" xmlns:pic="http://schemas.openxmlformats.org/drawingml/2006/picture" xmlns:dgm="http://schemas.openxmlformats.org/drawingml/2006/diagram">
            <a:spLocks noChangeShapeType="1"/>
          </p:cNvSpPr>
          <p:nvPr/>
        </p:nvSpPr>
        <p:spPr xmlns:c="http://schemas.openxmlformats.org/drawingml/2006/chart" xmlns:pic="http://schemas.openxmlformats.org/drawingml/2006/picture" xmlns:dgm="http://schemas.openxmlformats.org/drawingml/2006/diagram" bwMode="auto">
          <a:xfrm>
            <a:off x="6858000" y="2590800"/>
            <a:ext cx="1828800" cy="304800"/>
          </a:xfrm>
          <a:prstGeom prst="line">
            <a:avLst/>
          </a:prstGeom>
          <a:noFill/>
          <a:ln w="31750">
            <a:solidFill>
              <a:schemeClr val="tx1"/>
            </a:solidFill>
            <a:round/>
            <a:tailEnd len="lg" type="stealth" w="lg"/>
          </a:ln>
          <a:effectLst/>
        </p:spPr>
        <p:txBody xmlns:c="http://schemas.openxmlformats.org/drawingml/2006/chart" xmlns:pic="http://schemas.openxmlformats.org/drawingml/2006/picture" xmlns:dgm="http://schemas.openxmlformats.org/drawingml/2006/diagram">
          <a:bodyPr>
            <a:spAutoFit/>
          </a:bodyPr>
          <a:lstStyle/>
          <a:p>
            <a:endParaRPr lang="en-US">
              <a:uFillTx/>
            </a:endParaRPr>
          </a:p>
        </p:txBody>
      </p:sp>
      <p:sp>
        <p:nvSpPr>
          <p:cNvPr xmlns:c="http://schemas.openxmlformats.org/drawingml/2006/chart" xmlns:pic="http://schemas.openxmlformats.org/drawingml/2006/picture" xmlns:dgm="http://schemas.openxmlformats.org/drawingml/2006/diagram" id="130071" name="Line 23"/>
          <p:cNvSpPr xmlns:c="http://schemas.openxmlformats.org/drawingml/2006/chart" xmlns:pic="http://schemas.openxmlformats.org/drawingml/2006/picture" xmlns:dgm="http://schemas.openxmlformats.org/drawingml/2006/diagram">
            <a:spLocks noChangeShapeType="1"/>
          </p:cNvSpPr>
          <p:nvPr/>
        </p:nvSpPr>
        <p:spPr xmlns:c="http://schemas.openxmlformats.org/drawingml/2006/chart" xmlns:pic="http://schemas.openxmlformats.org/drawingml/2006/picture" xmlns:dgm="http://schemas.openxmlformats.org/drawingml/2006/diagram" bwMode="auto">
          <a:xfrm flipH="1" flipV="1">
            <a:off x="3657600" y="2590800"/>
            <a:ext cx="1752600" cy="152400"/>
          </a:xfrm>
          <a:prstGeom prst="line">
            <a:avLst/>
          </a:prstGeom>
          <a:noFill/>
          <a:ln w="31750">
            <a:solidFill>
              <a:schemeClr val="tx1"/>
            </a:solidFill>
            <a:round/>
            <a:tailEnd len="lg" type="stealth" w="lg"/>
          </a:ln>
          <a:effectLst/>
        </p:spPr>
        <p:txBody xmlns:c="http://schemas.openxmlformats.org/drawingml/2006/chart" xmlns:pic="http://schemas.openxmlformats.org/drawingml/2006/picture" xmlns:dgm="http://schemas.openxmlformats.org/drawingml/2006/diagram">
          <a:bodyPr>
            <a:spAutoFit/>
          </a:bodyPr>
          <a:lstStyle/>
          <a:p>
            <a:endParaRPr lang="en-US">
              <a:uFillTx/>
            </a:endParaRPr>
          </a:p>
        </p:txBody>
      </p:sp>
      <p:sp>
        <p:nvSpPr>
          <p:cNvPr xmlns:c="http://schemas.openxmlformats.org/drawingml/2006/chart" xmlns:pic="http://schemas.openxmlformats.org/drawingml/2006/picture" xmlns:dgm="http://schemas.openxmlformats.org/drawingml/2006/diagram" id="130072" name="Line 24"/>
          <p:cNvSpPr xmlns:c="http://schemas.openxmlformats.org/drawingml/2006/chart" xmlns:pic="http://schemas.openxmlformats.org/drawingml/2006/picture" xmlns:dgm="http://schemas.openxmlformats.org/drawingml/2006/diagram">
            <a:spLocks noChangeShapeType="1"/>
          </p:cNvSpPr>
          <p:nvPr/>
        </p:nvSpPr>
        <p:spPr xmlns:c="http://schemas.openxmlformats.org/drawingml/2006/chart" xmlns:pic="http://schemas.openxmlformats.org/drawingml/2006/picture" xmlns:dgm="http://schemas.openxmlformats.org/drawingml/2006/diagram" bwMode="auto">
          <a:xfrm flipV="1">
            <a:off x="7086600" y="1447800"/>
            <a:ext cx="1524000" cy="152400"/>
          </a:xfrm>
          <a:prstGeom prst="line">
            <a:avLst/>
          </a:prstGeom>
          <a:noFill/>
          <a:ln w="31750">
            <a:solidFill>
              <a:schemeClr val="tx1"/>
            </a:solidFill>
            <a:round/>
            <a:tailEnd len="lg" type="stealth" w="lg"/>
          </a:ln>
          <a:effectLst/>
        </p:spPr>
        <p:txBody xmlns:c="http://schemas.openxmlformats.org/drawingml/2006/chart" xmlns:pic="http://schemas.openxmlformats.org/drawingml/2006/picture" xmlns:dgm="http://schemas.openxmlformats.org/drawingml/2006/diagram">
          <a:bodyPr>
            <a:spAutoFit/>
          </a:bodyPr>
          <a:lstStyle/>
          <a:p>
            <a:endParaRPr lang="en-US">
              <a:uFillTx/>
            </a:endParaRPr>
          </a:p>
        </p:txBody>
      </p:sp>
      <p:sp>
        <p:nvSpPr>
          <p:cNvPr xmlns:c="http://schemas.openxmlformats.org/drawingml/2006/chart" xmlns:pic="http://schemas.openxmlformats.org/drawingml/2006/picture" xmlns:dgm="http://schemas.openxmlformats.org/drawingml/2006/diagram" id="130073" name="Line 25"/>
          <p:cNvSpPr xmlns:c="http://schemas.openxmlformats.org/drawingml/2006/chart" xmlns:pic="http://schemas.openxmlformats.org/drawingml/2006/picture" xmlns:dgm="http://schemas.openxmlformats.org/drawingml/2006/diagram">
            <a:spLocks noChangeShapeType="1"/>
          </p:cNvSpPr>
          <p:nvPr/>
        </p:nvSpPr>
        <p:spPr xmlns:c="http://schemas.openxmlformats.org/drawingml/2006/chart" xmlns:pic="http://schemas.openxmlformats.org/drawingml/2006/picture" xmlns:dgm="http://schemas.openxmlformats.org/drawingml/2006/diagram" bwMode="auto">
          <a:xfrm flipH="1">
            <a:off x="7162800" y="2133600"/>
            <a:ext cx="1524000" cy="152400"/>
          </a:xfrm>
          <a:prstGeom prst="line">
            <a:avLst/>
          </a:prstGeom>
          <a:noFill/>
          <a:ln w="31750">
            <a:solidFill>
              <a:schemeClr val="tx1"/>
            </a:solidFill>
            <a:round/>
            <a:tailEnd len="lg" type="stealth" w="lg"/>
          </a:ln>
          <a:effectLst/>
        </p:spPr>
        <p:txBody xmlns:c="http://schemas.openxmlformats.org/drawingml/2006/chart" xmlns:pic="http://schemas.openxmlformats.org/drawingml/2006/picture" xmlns:dgm="http://schemas.openxmlformats.org/drawingml/2006/diagram">
          <a:bodyPr>
            <a:spAutoFit/>
          </a:bodyPr>
          <a:lstStyle/>
          <a:p>
            <a:endParaRPr lang="en-US">
              <a:uFillTx/>
            </a:endParaRPr>
          </a:p>
        </p:txBody>
      </p:sp>
      <p:sp>
        <p:nvSpPr>
          <p:cNvPr xmlns:c="http://schemas.openxmlformats.org/drawingml/2006/chart" xmlns:pic="http://schemas.openxmlformats.org/drawingml/2006/picture" xmlns:dgm="http://schemas.openxmlformats.org/drawingml/2006/diagram" id="130074" name="Line 26"/>
          <p:cNvSpPr xmlns:c="http://schemas.openxmlformats.org/drawingml/2006/chart" xmlns:pic="http://schemas.openxmlformats.org/drawingml/2006/picture" xmlns:dgm="http://schemas.openxmlformats.org/drawingml/2006/diagram">
            <a:spLocks noChangeShapeType="1"/>
          </p:cNvSpPr>
          <p:nvPr/>
        </p:nvSpPr>
        <p:spPr xmlns:c="http://schemas.openxmlformats.org/drawingml/2006/chart" xmlns:pic="http://schemas.openxmlformats.org/drawingml/2006/picture" xmlns:dgm="http://schemas.openxmlformats.org/drawingml/2006/diagram" bwMode="auto">
          <a:xfrm flipH="1" flipV="1">
            <a:off x="7162800" y="1752600"/>
            <a:ext cx="1524000" cy="304800"/>
          </a:xfrm>
          <a:prstGeom prst="line">
            <a:avLst/>
          </a:prstGeom>
          <a:noFill/>
          <a:ln w="31750">
            <a:solidFill>
              <a:schemeClr val="tx1"/>
            </a:solidFill>
            <a:round/>
            <a:tailEnd len="lg" type="stealth" w="lg"/>
          </a:ln>
          <a:effectLst/>
        </p:spPr>
        <p:txBody xmlns:c="http://schemas.openxmlformats.org/drawingml/2006/chart" xmlns:pic="http://schemas.openxmlformats.org/drawingml/2006/picture" xmlns:dgm="http://schemas.openxmlformats.org/drawingml/2006/diagram">
          <a:bodyPr>
            <a:spAutoFit/>
          </a:bodyPr>
          <a:lstStyle/>
          <a:p>
            <a:endParaRPr lang="en-US">
              <a:uFillTx/>
            </a:endParaRPr>
          </a:p>
        </p:txBody>
      </p:sp>
      <p:sp>
        <p:nvSpPr>
          <p:cNvPr xmlns:c="http://schemas.openxmlformats.org/drawingml/2006/chart" xmlns:pic="http://schemas.openxmlformats.org/drawingml/2006/picture" xmlns:dgm="http://schemas.openxmlformats.org/drawingml/2006/diagram" id="130075" name="Text Box 27"/>
          <p:cNvSpPr xmlns:c="http://schemas.openxmlformats.org/drawingml/2006/chart" xmlns:pic="http://schemas.openxmlformats.org/drawingml/2006/picture" xmlns:dgm="http://schemas.openxmlformats.org/drawingml/2006/diagram" txBox="1">
            <a:spLocks noChangeArrowheads="1"/>
          </p:cNvSpPr>
          <p:nvPr/>
        </p:nvSpPr>
        <p:spPr xmlns:c="http://schemas.openxmlformats.org/drawingml/2006/chart" xmlns:pic="http://schemas.openxmlformats.org/drawingml/2006/picture" xmlns:dgm="http://schemas.openxmlformats.org/drawingml/2006/diagram" bwMode="auto">
          <a:xfrm rot="443976">
            <a:off x="7467600" y="2514601"/>
            <a:ext cx="457200" cy="244475"/>
          </a:xfrm>
          <a:prstGeom prst="rect">
            <a:avLst/>
          </a:prstGeom>
          <a:noFill/>
          <a:ln>
            <a:noFill/>
          </a:ln>
          <a:effectLst/>
        </p:spPr>
        <p:txBody xmlns:c="http://schemas.openxmlformats.org/drawingml/2006/chart" xmlns:pic="http://schemas.openxmlformats.org/drawingml/2006/picture" xmlns:dgm="http://schemas.openxmlformats.org/drawingml/2006/diagram">
          <a:bodyPr>
            <a:spAutoFit/>
          </a:bodyPr>
          <a:lstStyle/>
          <a:p>
            <a:pPr algn="l">
              <a:lnSpc>
                <a:spcPct val="100000"/>
              </a:lnSpc>
              <a:spcBef>
                <a:spcPct val="50000"/>
              </a:spcBef>
            </a:pPr>
            <a:r>
              <a:rPr altLang="zh-CN" b="1" lang="en-US" sz="1000">
                <a:solidFill>
                  <a:schemeClr val="bg2"/>
                </a:solidFill>
                <a:uFillTx/>
                <a:latin charset="0" panose="020B0604020202020204" pitchFamily="34" typeface="Arial"/>
              </a:rPr>
              <a:t>read</a:t>
            </a:r>
          </a:p>
        </p:txBody>
      </p:sp>
      <p:sp>
        <p:nvSpPr>
          <p:cNvPr xmlns:c="http://schemas.openxmlformats.org/drawingml/2006/chart" xmlns:pic="http://schemas.openxmlformats.org/drawingml/2006/picture" xmlns:dgm="http://schemas.openxmlformats.org/drawingml/2006/diagram" id="130076" name="Text Box 28"/>
          <p:cNvSpPr xmlns:c="http://schemas.openxmlformats.org/drawingml/2006/chart" xmlns:pic="http://schemas.openxmlformats.org/drawingml/2006/picture" xmlns:dgm="http://schemas.openxmlformats.org/drawingml/2006/diagram" txBox="1">
            <a:spLocks noChangeArrowheads="1"/>
          </p:cNvSpPr>
          <p:nvPr/>
        </p:nvSpPr>
        <p:spPr xmlns:c="http://schemas.openxmlformats.org/drawingml/2006/chart" xmlns:pic="http://schemas.openxmlformats.org/drawingml/2006/picture" xmlns:dgm="http://schemas.openxmlformats.org/drawingml/2006/diagram" bwMode="auto">
          <a:xfrm rot="-361340">
            <a:off x="7620000" y="1295401"/>
            <a:ext cx="457200" cy="244475"/>
          </a:xfrm>
          <a:prstGeom prst="rect">
            <a:avLst/>
          </a:prstGeom>
          <a:noFill/>
          <a:ln>
            <a:noFill/>
          </a:ln>
          <a:effectLst/>
        </p:spPr>
        <p:txBody xmlns:c="http://schemas.openxmlformats.org/drawingml/2006/chart" xmlns:pic="http://schemas.openxmlformats.org/drawingml/2006/picture" xmlns:dgm="http://schemas.openxmlformats.org/drawingml/2006/diagram">
          <a:bodyPr>
            <a:spAutoFit/>
          </a:bodyPr>
          <a:lstStyle/>
          <a:p>
            <a:pPr algn="l">
              <a:lnSpc>
                <a:spcPct val="100000"/>
              </a:lnSpc>
              <a:spcBef>
                <a:spcPct val="50000"/>
              </a:spcBef>
            </a:pPr>
            <a:r>
              <a:rPr altLang="zh-CN" b="1" lang="en-US" sz="1000">
                <a:solidFill>
                  <a:schemeClr val="bg2"/>
                </a:solidFill>
                <a:uFillTx/>
                <a:latin charset="0" panose="020B0604020202020204" pitchFamily="34" typeface="Arial"/>
              </a:rPr>
              <a:t>read</a:t>
            </a:r>
          </a:p>
        </p:txBody>
      </p:sp>
      <p:sp>
        <p:nvSpPr>
          <p:cNvPr xmlns:c="http://schemas.openxmlformats.org/drawingml/2006/chart" xmlns:pic="http://schemas.openxmlformats.org/drawingml/2006/picture" xmlns:dgm="http://schemas.openxmlformats.org/drawingml/2006/diagram" id="130077" name="Text Box 29"/>
          <p:cNvSpPr xmlns:c="http://schemas.openxmlformats.org/drawingml/2006/chart" xmlns:pic="http://schemas.openxmlformats.org/drawingml/2006/picture" xmlns:dgm="http://schemas.openxmlformats.org/drawingml/2006/diagram" txBox="1">
            <a:spLocks noChangeArrowheads="1"/>
          </p:cNvSpPr>
          <p:nvPr/>
        </p:nvSpPr>
        <p:spPr xmlns:c="http://schemas.openxmlformats.org/drawingml/2006/chart" xmlns:pic="http://schemas.openxmlformats.org/drawingml/2006/picture" xmlns:dgm="http://schemas.openxmlformats.org/drawingml/2006/diagram" bwMode="auto">
          <a:xfrm rot="443976">
            <a:off x="3962400" y="2590801"/>
            <a:ext cx="457200" cy="244475"/>
          </a:xfrm>
          <a:prstGeom prst="rect">
            <a:avLst/>
          </a:prstGeom>
          <a:noFill/>
          <a:ln>
            <a:noFill/>
          </a:ln>
          <a:effectLst/>
        </p:spPr>
        <p:txBody xmlns:c="http://schemas.openxmlformats.org/drawingml/2006/chart" xmlns:pic="http://schemas.openxmlformats.org/drawingml/2006/picture" xmlns:dgm="http://schemas.openxmlformats.org/drawingml/2006/diagram">
          <a:bodyPr>
            <a:spAutoFit/>
          </a:bodyPr>
          <a:lstStyle/>
          <a:p>
            <a:pPr algn="l">
              <a:lnSpc>
                <a:spcPct val="100000"/>
              </a:lnSpc>
              <a:spcBef>
                <a:spcPct val="50000"/>
              </a:spcBef>
            </a:pPr>
            <a:r>
              <a:rPr altLang="zh-CN" b="1" lang="en-US" sz="1000">
                <a:solidFill>
                  <a:schemeClr val="bg2"/>
                </a:solidFill>
                <a:uFillTx/>
                <a:latin charset="0" panose="020B0604020202020204" pitchFamily="34" typeface="Arial"/>
              </a:rPr>
              <a:t>read</a:t>
            </a:r>
          </a:p>
        </p:txBody>
      </p:sp>
      <p:sp>
        <p:nvSpPr>
          <p:cNvPr xmlns:c="http://schemas.openxmlformats.org/drawingml/2006/chart" xmlns:pic="http://schemas.openxmlformats.org/drawingml/2006/picture" xmlns:dgm="http://schemas.openxmlformats.org/drawingml/2006/diagram" id="130078" name="Text Box 30"/>
          <p:cNvSpPr xmlns:c="http://schemas.openxmlformats.org/drawingml/2006/chart" xmlns:pic="http://schemas.openxmlformats.org/drawingml/2006/picture" xmlns:dgm="http://schemas.openxmlformats.org/drawingml/2006/diagram" txBox="1">
            <a:spLocks noChangeArrowheads="1"/>
          </p:cNvSpPr>
          <p:nvPr/>
        </p:nvSpPr>
        <p:spPr xmlns:c="http://schemas.openxmlformats.org/drawingml/2006/chart" xmlns:pic="http://schemas.openxmlformats.org/drawingml/2006/picture" xmlns:dgm="http://schemas.openxmlformats.org/drawingml/2006/diagram" bwMode="auto">
          <a:xfrm rot="443976">
            <a:off x="4114801" y="1355726"/>
            <a:ext cx="538163" cy="244475"/>
          </a:xfrm>
          <a:prstGeom prst="rect">
            <a:avLst/>
          </a:prstGeom>
          <a:noFill/>
          <a:ln>
            <a:noFill/>
          </a:ln>
          <a:effectLst/>
        </p:spPr>
        <p:txBody xmlns:c="http://schemas.openxmlformats.org/drawingml/2006/chart" xmlns:pic="http://schemas.openxmlformats.org/drawingml/2006/picture" xmlns:dgm="http://schemas.openxmlformats.org/drawingml/2006/diagram">
          <a:bodyPr>
            <a:spAutoFit/>
          </a:bodyPr>
          <a:lstStyle/>
          <a:p>
            <a:pPr algn="l">
              <a:lnSpc>
                <a:spcPct val="100000"/>
              </a:lnSpc>
              <a:spcBef>
                <a:spcPct val="50000"/>
              </a:spcBef>
            </a:pPr>
            <a:r>
              <a:rPr altLang="zh-CN" b="1" lang="en-US" sz="1000">
                <a:solidFill>
                  <a:schemeClr val="bg2"/>
                </a:solidFill>
                <a:uFillTx/>
                <a:latin charset="0" panose="020B0604020202020204" pitchFamily="34" typeface="Arial"/>
              </a:rPr>
              <a:t>write</a:t>
            </a:r>
          </a:p>
        </p:txBody>
      </p:sp>
      <p:sp>
        <p:nvSpPr>
          <p:cNvPr xmlns:c="http://schemas.openxmlformats.org/drawingml/2006/chart" xmlns:pic="http://schemas.openxmlformats.org/drawingml/2006/picture" xmlns:dgm="http://schemas.openxmlformats.org/drawingml/2006/diagram" id="130079" name="Text Box 31"/>
          <p:cNvSpPr xmlns:c="http://schemas.openxmlformats.org/drawingml/2006/chart" xmlns:pic="http://schemas.openxmlformats.org/drawingml/2006/picture" xmlns:dgm="http://schemas.openxmlformats.org/drawingml/2006/diagram" txBox="1">
            <a:spLocks noChangeArrowheads="1"/>
          </p:cNvSpPr>
          <p:nvPr/>
        </p:nvSpPr>
        <p:spPr xmlns:c="http://schemas.openxmlformats.org/drawingml/2006/chart" xmlns:pic="http://schemas.openxmlformats.org/drawingml/2006/picture" xmlns:dgm="http://schemas.openxmlformats.org/drawingml/2006/diagram" bwMode="auto">
          <a:xfrm rot="443976">
            <a:off x="7996238" y="1736726"/>
            <a:ext cx="538162" cy="244475"/>
          </a:xfrm>
          <a:prstGeom prst="rect">
            <a:avLst/>
          </a:prstGeom>
          <a:noFill/>
          <a:ln>
            <a:noFill/>
          </a:ln>
          <a:effectLst/>
        </p:spPr>
        <p:txBody xmlns:c="http://schemas.openxmlformats.org/drawingml/2006/chart" xmlns:pic="http://schemas.openxmlformats.org/drawingml/2006/picture" xmlns:dgm="http://schemas.openxmlformats.org/drawingml/2006/diagram">
          <a:bodyPr>
            <a:spAutoFit/>
          </a:bodyPr>
          <a:lstStyle/>
          <a:p>
            <a:pPr algn="l">
              <a:lnSpc>
                <a:spcPct val="100000"/>
              </a:lnSpc>
              <a:spcBef>
                <a:spcPct val="50000"/>
              </a:spcBef>
            </a:pPr>
            <a:r>
              <a:rPr altLang="zh-CN" b="1" lang="en-US" sz="1000">
                <a:solidFill>
                  <a:schemeClr val="bg2"/>
                </a:solidFill>
                <a:uFillTx/>
                <a:latin charset="0" panose="020B0604020202020204" pitchFamily="34" typeface="Arial"/>
              </a:rPr>
              <a:t>write</a:t>
            </a:r>
          </a:p>
        </p:txBody>
      </p:sp>
      <p:sp>
        <p:nvSpPr>
          <p:cNvPr xmlns:c="http://schemas.openxmlformats.org/drawingml/2006/chart" xmlns:pic="http://schemas.openxmlformats.org/drawingml/2006/picture" xmlns:dgm="http://schemas.openxmlformats.org/drawingml/2006/diagram" id="130080" name="Text Box 32"/>
          <p:cNvSpPr xmlns:c="http://schemas.openxmlformats.org/drawingml/2006/chart" xmlns:pic="http://schemas.openxmlformats.org/drawingml/2006/picture" xmlns:dgm="http://schemas.openxmlformats.org/drawingml/2006/diagram" txBox="1">
            <a:spLocks noChangeArrowheads="1"/>
          </p:cNvSpPr>
          <p:nvPr/>
        </p:nvSpPr>
        <p:spPr xmlns:c="http://schemas.openxmlformats.org/drawingml/2006/chart" xmlns:pic="http://schemas.openxmlformats.org/drawingml/2006/picture" xmlns:dgm="http://schemas.openxmlformats.org/drawingml/2006/diagram" bwMode="auto">
          <a:xfrm rot="-364331">
            <a:off x="4038601" y="2209801"/>
            <a:ext cx="538163" cy="244475"/>
          </a:xfrm>
          <a:prstGeom prst="rect">
            <a:avLst/>
          </a:prstGeom>
          <a:noFill/>
          <a:ln>
            <a:noFill/>
          </a:ln>
          <a:effectLst/>
        </p:spPr>
        <p:txBody xmlns:c="http://schemas.openxmlformats.org/drawingml/2006/chart" xmlns:pic="http://schemas.openxmlformats.org/drawingml/2006/picture" xmlns:dgm="http://schemas.openxmlformats.org/drawingml/2006/diagram">
          <a:bodyPr>
            <a:spAutoFit/>
          </a:bodyPr>
          <a:lstStyle/>
          <a:p>
            <a:pPr algn="l">
              <a:lnSpc>
                <a:spcPct val="100000"/>
              </a:lnSpc>
              <a:spcBef>
                <a:spcPct val="50000"/>
              </a:spcBef>
            </a:pPr>
            <a:r>
              <a:rPr altLang="zh-CN" b="1" lang="en-US" sz="1000">
                <a:solidFill>
                  <a:schemeClr val="bg2"/>
                </a:solidFill>
                <a:uFillTx/>
                <a:latin charset="0" panose="020B0604020202020204" pitchFamily="34" typeface="Arial"/>
              </a:rPr>
              <a:t>write</a:t>
            </a:r>
          </a:p>
        </p:txBody>
      </p:sp>
      <p:sp>
        <p:nvSpPr>
          <p:cNvPr xmlns:c="http://schemas.openxmlformats.org/drawingml/2006/chart" xmlns:pic="http://schemas.openxmlformats.org/drawingml/2006/picture" xmlns:dgm="http://schemas.openxmlformats.org/drawingml/2006/diagram" id="130081" name="Text Box 33"/>
          <p:cNvSpPr xmlns:c="http://schemas.openxmlformats.org/drawingml/2006/chart" xmlns:pic="http://schemas.openxmlformats.org/drawingml/2006/picture" xmlns:dgm="http://schemas.openxmlformats.org/drawingml/2006/diagram" txBox="1">
            <a:spLocks noChangeArrowheads="1"/>
          </p:cNvSpPr>
          <p:nvPr/>
        </p:nvSpPr>
        <p:spPr xmlns:c="http://schemas.openxmlformats.org/drawingml/2006/chart" xmlns:pic="http://schemas.openxmlformats.org/drawingml/2006/picture" xmlns:dgm="http://schemas.openxmlformats.org/drawingml/2006/diagram" bwMode="auto">
          <a:xfrm rot="-364331">
            <a:off x="8072438" y="2133601"/>
            <a:ext cx="538162" cy="244475"/>
          </a:xfrm>
          <a:prstGeom prst="rect">
            <a:avLst/>
          </a:prstGeom>
          <a:noFill/>
          <a:ln>
            <a:noFill/>
          </a:ln>
          <a:effectLst/>
        </p:spPr>
        <p:txBody xmlns:c="http://schemas.openxmlformats.org/drawingml/2006/chart" xmlns:pic="http://schemas.openxmlformats.org/drawingml/2006/picture" xmlns:dgm="http://schemas.openxmlformats.org/drawingml/2006/diagram">
          <a:bodyPr>
            <a:spAutoFit/>
          </a:bodyPr>
          <a:lstStyle/>
          <a:p>
            <a:pPr algn="l">
              <a:lnSpc>
                <a:spcPct val="100000"/>
              </a:lnSpc>
              <a:spcBef>
                <a:spcPct val="50000"/>
              </a:spcBef>
            </a:pPr>
            <a:r>
              <a:rPr altLang="zh-CN" b="1" lang="en-US" sz="1000">
                <a:solidFill>
                  <a:schemeClr val="bg2"/>
                </a:solidFill>
                <a:uFillTx/>
                <a:latin charset="0" panose="020B0604020202020204" pitchFamily="34" typeface="Arial"/>
              </a:rPr>
              <a:t>write</a:t>
            </a:r>
          </a:p>
        </p:txBody>
      </p:sp>
      <p:sp>
        <p:nvSpPr>
          <p:cNvPr xmlns:c="http://schemas.openxmlformats.org/drawingml/2006/chart" xmlns:pic="http://schemas.openxmlformats.org/drawingml/2006/picture" xmlns:dgm="http://schemas.openxmlformats.org/drawingml/2006/diagram" id="130082" name="Text Box 34"/>
          <p:cNvSpPr xmlns:c="http://schemas.openxmlformats.org/drawingml/2006/chart" xmlns:pic="http://schemas.openxmlformats.org/drawingml/2006/picture" xmlns:dgm="http://schemas.openxmlformats.org/drawingml/2006/diagram" txBox="1">
            <a:spLocks noChangeArrowheads="1"/>
          </p:cNvSpPr>
          <p:nvPr/>
        </p:nvSpPr>
        <p:spPr xmlns:c="http://schemas.openxmlformats.org/drawingml/2006/chart" xmlns:pic="http://schemas.openxmlformats.org/drawingml/2006/picture" xmlns:dgm="http://schemas.openxmlformats.org/drawingml/2006/diagram" bwMode="auto">
          <a:xfrm>
            <a:off x="2590800" y="4160753"/>
            <a:ext cx="8382000" cy="366713"/>
          </a:xfrm>
          <a:prstGeom prst="rect">
            <a:avLst/>
          </a:prstGeom>
          <a:noFill/>
          <a:ln>
            <a:noFill/>
          </a:ln>
          <a:effectLst/>
        </p:spPr>
        <p:txBody xmlns:c="http://schemas.openxmlformats.org/drawingml/2006/chart" xmlns:pic="http://schemas.openxmlformats.org/drawingml/2006/picture" xmlns:dgm="http://schemas.openxmlformats.org/drawingml/2006/diagram">
          <a:bodyPr>
            <a:spAutoFit/>
          </a:bodyPr>
          <a:lstStyle>
            <a:lvl1pPr algn="l" eaLnBrk="0" hangingPunct="0" indent="-166688" marL="166688">
              <a:defRPr sz="2400">
                <a:solidFill>
                  <a:schemeClr val="tx1"/>
                </a:solidFill>
                <a:uFillTx/>
                <a:latin charset="0" panose="02020603050405020304" pitchFamily="18" typeface="Times New Roman"/>
              </a:defRPr>
            </a:lvl1pPr>
            <a:lvl2pPr algn="l" eaLnBrk="0" hangingPunct="0" indent="-4763" marL="285750">
              <a:defRPr sz="2400">
                <a:solidFill>
                  <a:schemeClr val="tx1"/>
                </a:solidFill>
                <a:uFillTx/>
                <a:latin charset="0" panose="02020603050405020304" pitchFamily="18" typeface="Times New Roman"/>
              </a:defRPr>
            </a:lvl2pPr>
            <a:lvl3pPr algn="l" eaLnBrk="0" hangingPunct="0">
              <a:defRPr sz="2400">
                <a:solidFill>
                  <a:schemeClr val="tx1"/>
                </a:solidFill>
                <a:uFillTx/>
                <a:latin charset="0" panose="02020603050405020304" pitchFamily="18" typeface="Times New Roman"/>
              </a:defRPr>
            </a:lvl3pPr>
            <a:lvl4pPr algn="l" eaLnBrk="0" hangingPunct="0">
              <a:defRPr sz="2400">
                <a:solidFill>
                  <a:schemeClr val="tx1"/>
                </a:solidFill>
                <a:uFillTx/>
                <a:latin charset="0" panose="02020603050405020304" pitchFamily="18" typeface="Times New Roman"/>
              </a:defRPr>
            </a:lvl4pPr>
            <a:lvl5pPr algn="l" eaLnBrk="0" hangingPunct="0">
              <a:defRPr sz="2400">
                <a:solidFill>
                  <a:schemeClr val="tx1"/>
                </a:solidFill>
                <a:uFillTx/>
                <a:latin charset="0" panose="02020603050405020304" pitchFamily="18" typeface="Times New Roman"/>
              </a:defRPr>
            </a:lvl5pPr>
            <a:lvl6pPr eaLnBrk="0" fontAlgn="base" hangingPunct="0">
              <a:spcBef>
                <a:spcPct val="0"/>
              </a:spcBef>
              <a:spcAft>
                <a:spcPct val="0"/>
              </a:spcAft>
              <a:defRPr sz="2400">
                <a:solidFill>
                  <a:schemeClr val="tx1"/>
                </a:solidFill>
                <a:uFillTx/>
                <a:latin charset="0" panose="02020603050405020304" pitchFamily="18" typeface="Times New Roman"/>
              </a:defRPr>
            </a:lvl6pPr>
            <a:lvl7pPr eaLnBrk="0" fontAlgn="base" hangingPunct="0">
              <a:spcBef>
                <a:spcPct val="0"/>
              </a:spcBef>
              <a:spcAft>
                <a:spcPct val="0"/>
              </a:spcAft>
              <a:defRPr sz="2400">
                <a:solidFill>
                  <a:schemeClr val="tx1"/>
                </a:solidFill>
                <a:uFillTx/>
                <a:latin charset="0" panose="02020603050405020304" pitchFamily="18" typeface="Times New Roman"/>
              </a:defRPr>
            </a:lvl7pPr>
            <a:lvl8pPr eaLnBrk="0" fontAlgn="base" hangingPunct="0">
              <a:spcBef>
                <a:spcPct val="0"/>
              </a:spcBef>
              <a:spcAft>
                <a:spcPct val="0"/>
              </a:spcAft>
              <a:defRPr sz="2400">
                <a:solidFill>
                  <a:schemeClr val="tx1"/>
                </a:solidFill>
                <a:uFillTx/>
                <a:latin charset="0" panose="02020603050405020304" pitchFamily="18" typeface="Times New Roman"/>
              </a:defRPr>
            </a:lvl8pPr>
            <a:lvl9pPr eaLnBrk="0" fontAlgn="base" hangingPunct="0">
              <a:spcBef>
                <a:spcPct val="0"/>
              </a:spcBef>
              <a:spcAft>
                <a:spcPct val="0"/>
              </a:spcAft>
              <a:defRPr sz="2400">
                <a:solidFill>
                  <a:schemeClr val="tx1"/>
                </a:solidFill>
                <a:uFillTx/>
                <a:latin charset="0" panose="02020603050405020304" pitchFamily="18" typeface="Times New Roman"/>
              </a:defRPr>
            </a:lvl9pPr>
          </a:lstStyle>
          <a:p>
            <a:pPr eaLnBrk="1" hangingPunct="1">
              <a:lnSpc>
                <a:spcPct val="100000"/>
              </a:lnSpc>
              <a:spcBef>
                <a:spcPct val="50000"/>
              </a:spcBef>
            </a:pPr>
            <a:r>
              <a:rPr altLang="zh-CN" b="1" i="1" lang="en-US" sz="1800">
                <a:solidFill>
                  <a:schemeClr val="accent2"/>
                </a:solidFill>
                <a:uFillTx/>
                <a:latin charset="0" panose="020B0604020202020204" pitchFamily="34" typeface="Arial"/>
              </a:rPr>
              <a:t>Provides flexibility, power &amp; modular structure by decoupling:</a:t>
            </a:r>
          </a:p>
        </p:txBody>
      </p:sp>
      <p:sp>
        <p:nvSpPr>
          <p:cNvPr xmlns:c="http://schemas.openxmlformats.org/drawingml/2006/chart" xmlns:pic="http://schemas.openxmlformats.org/drawingml/2006/picture" xmlns:dgm="http://schemas.openxmlformats.org/drawingml/2006/diagram" id="130083" name="AutoShape 35"/>
          <p:cNvSpPr xmlns:c="http://schemas.openxmlformats.org/drawingml/2006/chart" xmlns:pic="http://schemas.openxmlformats.org/drawingml/2006/picture" xmlns:dgm="http://schemas.openxmlformats.org/drawingml/2006/diagram">
            <a:spLocks noChangeArrowheads="1" noChangeAspect="1"/>
          </p:cNvSpPr>
          <p:nvPr/>
        </p:nvSpPr>
        <p:spPr xmlns:c="http://schemas.openxmlformats.org/drawingml/2006/chart" xmlns:pic="http://schemas.openxmlformats.org/drawingml/2006/picture" xmlns:dgm="http://schemas.openxmlformats.org/drawingml/2006/diagram" bwMode="auto">
          <a:xfrm rot="3707551">
            <a:off x="4578350" y="2736850"/>
            <a:ext cx="1036638" cy="896938"/>
          </a:xfrm>
          <a:prstGeom prst="triangle">
            <a:avLst>
              <a:gd fmla="val 50000" name="adj"/>
            </a:avLst>
          </a:prstGeom>
          <a:gradFill rotWithShape="1">
            <a:gsLst>
              <a:gs pos="0">
                <a:srgbClr val="BCBCBC">
                  <a:shade val="46275"/>
                </a:srgbClr>
              </a:gs>
              <a:gs pos="100000">
                <a:srgbClr val="BCBCBC"/>
              </a:gs>
            </a:gsLst>
            <a:lin ang="5400000" scaled="1"/>
          </a:gradFill>
          <a:ln>
            <a:noFill/>
          </a:ln>
          <a:effectLst/>
        </p:spPr>
        <p:txBody xmlns:c="http://schemas.openxmlformats.org/drawingml/2006/chart" xmlns:pic="http://schemas.openxmlformats.org/drawingml/2006/picture" xmlns:dgm="http://schemas.openxmlformats.org/drawingml/2006/diagram">
          <a:bodyPr anchor="ctr" rot="10800000" wrap="none"/>
          <a:lstStyle/>
          <a:p>
            <a:endParaRPr lang="en-US">
              <a:uFillTx/>
            </a:endParaRPr>
          </a:p>
        </p:txBody>
      </p:sp>
      <p:grpSp>
        <p:nvGrpSpPr>
          <p:cNvPr xmlns:c="http://schemas.openxmlformats.org/drawingml/2006/chart" xmlns:pic="http://schemas.openxmlformats.org/drawingml/2006/picture" xmlns:dgm="http://schemas.openxmlformats.org/drawingml/2006/diagram" id="130093" name="Group 45"/>
          <p:cNvGrpSpPr xmlns:c="http://schemas.openxmlformats.org/drawingml/2006/chart" xmlns:pic="http://schemas.openxmlformats.org/drawingml/2006/picture" xmlns:dgm="http://schemas.openxmlformats.org/drawingml/2006/diagram">
            <a:grpSpLocks noChangeAspect="1"/>
          </p:cNvGrpSpPr>
          <p:nvPr/>
        </p:nvGrpSpPr>
        <p:grpSpPr xmlns:c="http://schemas.openxmlformats.org/drawingml/2006/chart" xmlns:pic="http://schemas.openxmlformats.org/drawingml/2006/picture" xmlns:dgm="http://schemas.openxmlformats.org/drawingml/2006/diagram">
          <a:xfrm>
            <a:off x="3962400" y="2895601"/>
            <a:ext cx="1003300" cy="1184275"/>
            <a:chOff x="1694" y="1976"/>
            <a:chExt cx="700" cy="826"/>
          </a:xfrm>
        </p:grpSpPr>
        <p:sp>
          <p:nvSpPr>
            <p:cNvPr xmlns:c="http://schemas.openxmlformats.org/drawingml/2006/chart" xmlns:pic="http://schemas.openxmlformats.org/drawingml/2006/picture" xmlns:dgm="http://schemas.openxmlformats.org/drawingml/2006/diagram" id="130084" name="Rectangle 36"/>
            <p:cNvSpPr xmlns:c="http://schemas.openxmlformats.org/drawingml/2006/chart" xmlns:pic="http://schemas.openxmlformats.org/drawingml/2006/picture" xmlns:dgm="http://schemas.openxmlformats.org/drawingml/2006/diagram">
              <a:spLocks noChangeArrowheads="1" noChangeAspect="1"/>
            </p:cNvSpPr>
            <p:nvPr/>
          </p:nvSpPr>
          <p:spPr xmlns:c="http://schemas.openxmlformats.org/drawingml/2006/chart" xmlns:pic="http://schemas.openxmlformats.org/drawingml/2006/picture" xmlns:dgm="http://schemas.openxmlformats.org/drawingml/2006/diagram" bwMode="auto">
            <a:xfrm>
              <a:off x="1698" y="1976"/>
              <a:ext cx="696" cy="813"/>
            </a:xfrm>
            <a:prstGeom prst="rect">
              <a:avLst/>
            </a:prstGeom>
            <a:solidFill>
              <a:schemeClr val="bg1"/>
            </a:solidFill>
            <a:ln w="9525">
              <a:solidFill>
                <a:schemeClr val="tx1"/>
              </a:solidFill>
              <a:miter lim="800000"/>
            </a:ln>
            <a:effectLst/>
          </p:spPr>
          <p:txBody xmlns:c="http://schemas.openxmlformats.org/drawingml/2006/chart" xmlns:pic="http://schemas.openxmlformats.org/drawingml/2006/picture" xmlns:dgm="http://schemas.openxmlformats.org/drawingml/2006/diagram">
            <a:bodyPr anchor="ctr" wrap="none"/>
            <a:lstStyle/>
            <a:p>
              <a:endParaRPr lang="en-US">
                <a:uFillTx/>
              </a:endParaRPr>
            </a:p>
          </p:txBody>
        </p:sp>
        <p:sp>
          <p:nvSpPr>
            <p:cNvPr xmlns:c="http://schemas.openxmlformats.org/drawingml/2006/chart" xmlns:pic="http://schemas.openxmlformats.org/drawingml/2006/picture" xmlns:dgm="http://schemas.openxmlformats.org/drawingml/2006/diagram" id="130085" name="AutoShape 37"/>
            <p:cNvSpPr xmlns:c="http://schemas.openxmlformats.org/drawingml/2006/chart" xmlns:pic="http://schemas.openxmlformats.org/drawingml/2006/picture" xmlns:dgm="http://schemas.openxmlformats.org/drawingml/2006/diagram">
              <a:spLocks noChangeArrowheads="1" noChangeAspect="1"/>
            </p:cNvSpPr>
            <p:nvPr/>
          </p:nvSpPr>
          <p:spPr xmlns:c="http://schemas.openxmlformats.org/drawingml/2006/chart" xmlns:pic="http://schemas.openxmlformats.org/drawingml/2006/picture" xmlns:dgm="http://schemas.openxmlformats.org/drawingml/2006/diagram" bwMode="auto">
            <a:xfrm>
              <a:off x="1722" y="2201"/>
              <a:ext cx="642" cy="201"/>
            </a:xfrm>
            <a:prstGeom prst="roundRect">
              <a:avLst>
                <a:gd fmla="val 16667" name="adj"/>
              </a:avLst>
            </a:prstGeom>
            <a:solidFill>
              <a:srgbClr val="336699"/>
            </a:solidFill>
            <a:ln w="12700">
              <a:solidFill>
                <a:schemeClr val="tx1"/>
              </a:solidFill>
              <a:round/>
            </a:ln>
            <a:effectLst/>
          </p:spPr>
          <p:txBody xmlns:c="http://schemas.openxmlformats.org/drawingml/2006/chart" xmlns:pic="http://schemas.openxmlformats.org/drawingml/2006/picture" xmlns:dgm="http://schemas.openxmlformats.org/drawingml/2006/diagram">
            <a:bodyPr anchor="ctr" rot="10800000" wrap="none"/>
            <a:lstStyle/>
            <a:p>
              <a:endParaRPr lang="en-US">
                <a:uFillTx/>
              </a:endParaRPr>
            </a:p>
          </p:txBody>
        </p:sp>
        <p:sp>
          <p:nvSpPr>
            <p:cNvPr xmlns:c="http://schemas.openxmlformats.org/drawingml/2006/chart" xmlns:pic="http://schemas.openxmlformats.org/drawingml/2006/picture" xmlns:dgm="http://schemas.openxmlformats.org/drawingml/2006/diagram" id="130086" name="AutoShape 38"/>
            <p:cNvSpPr xmlns:c="http://schemas.openxmlformats.org/drawingml/2006/chart" xmlns:pic="http://schemas.openxmlformats.org/drawingml/2006/picture" xmlns:dgm="http://schemas.openxmlformats.org/drawingml/2006/diagram">
              <a:spLocks noChangeArrowheads="1" noChangeAspect="1"/>
            </p:cNvSpPr>
            <p:nvPr/>
          </p:nvSpPr>
          <p:spPr xmlns:c="http://schemas.openxmlformats.org/drawingml/2006/chart" xmlns:pic="http://schemas.openxmlformats.org/drawingml/2006/picture" xmlns:dgm="http://schemas.openxmlformats.org/drawingml/2006/diagram" bwMode="auto">
            <a:xfrm>
              <a:off x="1720" y="2612"/>
              <a:ext cx="648" cy="155"/>
            </a:xfrm>
            <a:prstGeom prst="roundRect">
              <a:avLst>
                <a:gd fmla="val 16667" name="adj"/>
              </a:avLst>
            </a:prstGeom>
            <a:solidFill>
              <a:srgbClr val="FFFF66"/>
            </a:solidFill>
            <a:ln w="12700">
              <a:solidFill>
                <a:schemeClr val="tx1"/>
              </a:solidFill>
              <a:round/>
            </a:ln>
            <a:effectLst/>
          </p:spPr>
          <p:txBody xmlns:c="http://schemas.openxmlformats.org/drawingml/2006/chart" xmlns:pic="http://schemas.openxmlformats.org/drawingml/2006/picture" xmlns:dgm="http://schemas.openxmlformats.org/drawingml/2006/diagram">
            <a:bodyPr anchor="ctr" rot="10800000" wrap="none"/>
            <a:lstStyle/>
            <a:p>
              <a:endParaRPr lang="en-US">
                <a:uFillTx/>
              </a:endParaRPr>
            </a:p>
          </p:txBody>
        </p:sp>
        <p:sp>
          <p:nvSpPr>
            <p:cNvPr xmlns:c="http://schemas.openxmlformats.org/drawingml/2006/chart" xmlns:pic="http://schemas.openxmlformats.org/drawingml/2006/picture" xmlns:dgm="http://schemas.openxmlformats.org/drawingml/2006/diagram" id="130087" name="Text Box 39"/>
            <p:cNvSpPr xmlns:c="http://schemas.openxmlformats.org/drawingml/2006/chart" xmlns:pic="http://schemas.openxmlformats.org/drawingml/2006/picture" xmlns:dgm="http://schemas.openxmlformats.org/drawingml/2006/diagram" txBox="1">
              <a:spLocks noChangeArrowheads="1" noChangeAspect="1"/>
            </p:cNvSpPr>
            <p:nvPr/>
          </p:nvSpPr>
          <p:spPr xmlns:c="http://schemas.openxmlformats.org/drawingml/2006/chart" xmlns:pic="http://schemas.openxmlformats.org/drawingml/2006/picture" xmlns:dgm="http://schemas.openxmlformats.org/drawingml/2006/diagram" bwMode="auto">
            <a:xfrm>
              <a:off x="1694" y="2601"/>
              <a:ext cx="696" cy="201"/>
            </a:xfrm>
            <a:prstGeom prst="rect">
              <a:avLst/>
            </a:prstGeom>
            <a:noFill/>
            <a:ln>
              <a:noFill/>
            </a:ln>
            <a:effectLst/>
          </p:spPr>
          <p:txBody xmlns:c="http://schemas.openxmlformats.org/drawingml/2006/chart" xmlns:pic="http://schemas.openxmlformats.org/drawingml/2006/picture" xmlns:dgm="http://schemas.openxmlformats.org/drawingml/2006/diagram">
            <a:bodyPr wrap="none">
              <a:spAutoFit/>
            </a:bodyPr>
            <a:lstStyle/>
            <a:p>
              <a:pPr eaLnBrk="0" hangingPunct="0">
                <a:lnSpc>
                  <a:spcPct val="80000"/>
                </a:lnSpc>
              </a:pPr>
              <a:r>
                <a:rPr altLang="zh-CN" b="1" lang="en-US" sz="800">
                  <a:uFillTx/>
                  <a:latin charset="0" panose="020B0604020202020204" pitchFamily="34" typeface="Arial"/>
                </a:rPr>
                <a:t>Network latency </a:t>
              </a:r>
            </a:p>
            <a:p>
              <a:pPr eaLnBrk="0" hangingPunct="0">
                <a:lnSpc>
                  <a:spcPct val="80000"/>
                </a:lnSpc>
              </a:pPr>
              <a:r>
                <a:rPr altLang="zh-CN" b="1" lang="en-US" sz="800">
                  <a:uFillTx/>
                  <a:latin charset="0" panose="020B0604020202020204" pitchFamily="34" typeface="Arial"/>
                </a:rPr>
                <a:t>&amp; bandwidth</a:t>
              </a:r>
            </a:p>
          </p:txBody>
        </p:sp>
        <p:sp>
          <p:nvSpPr>
            <p:cNvPr xmlns:c="http://schemas.openxmlformats.org/drawingml/2006/chart" xmlns:pic="http://schemas.openxmlformats.org/drawingml/2006/picture" xmlns:dgm="http://schemas.openxmlformats.org/drawingml/2006/diagram" id="130088" name="AutoShape 40"/>
            <p:cNvSpPr xmlns:c="http://schemas.openxmlformats.org/drawingml/2006/chart" xmlns:pic="http://schemas.openxmlformats.org/drawingml/2006/picture" xmlns:dgm="http://schemas.openxmlformats.org/drawingml/2006/diagram">
              <a:spLocks noChangeArrowheads="1" noChangeAspect="1"/>
            </p:cNvSpPr>
            <p:nvPr/>
          </p:nvSpPr>
          <p:spPr xmlns:c="http://schemas.openxmlformats.org/drawingml/2006/chart" xmlns:pic="http://schemas.openxmlformats.org/drawingml/2006/picture" xmlns:dgm="http://schemas.openxmlformats.org/drawingml/2006/diagram" bwMode="auto">
            <a:xfrm>
              <a:off x="1720" y="2007"/>
              <a:ext cx="648" cy="182"/>
            </a:xfrm>
            <a:prstGeom prst="roundRect">
              <a:avLst>
                <a:gd fmla="val 16667" name="adj"/>
              </a:avLst>
            </a:prstGeom>
            <a:solidFill>
              <a:srgbClr val="FFCCFF"/>
            </a:solidFill>
            <a:ln w="12700">
              <a:solidFill>
                <a:schemeClr val="tx1"/>
              </a:solidFill>
              <a:round/>
            </a:ln>
            <a:effectLst/>
          </p:spPr>
          <p:txBody xmlns:c="http://schemas.openxmlformats.org/drawingml/2006/chart" xmlns:pic="http://schemas.openxmlformats.org/drawingml/2006/picture" xmlns:dgm="http://schemas.openxmlformats.org/drawingml/2006/diagram">
            <a:bodyPr anchor="ctr" rot="10800000" wrap="none"/>
            <a:lstStyle/>
            <a:p>
              <a:endParaRPr lang="en-US">
                <a:uFillTx/>
              </a:endParaRPr>
            </a:p>
          </p:txBody>
        </p:sp>
        <p:sp>
          <p:nvSpPr>
            <p:cNvPr xmlns:c="http://schemas.openxmlformats.org/drawingml/2006/chart" xmlns:pic="http://schemas.openxmlformats.org/drawingml/2006/picture" xmlns:dgm="http://schemas.openxmlformats.org/drawingml/2006/diagram" id="130089" name="Text Box 41"/>
            <p:cNvSpPr xmlns:c="http://schemas.openxmlformats.org/drawingml/2006/chart" xmlns:pic="http://schemas.openxmlformats.org/drawingml/2006/picture" xmlns:dgm="http://schemas.openxmlformats.org/drawingml/2006/diagram" txBox="1">
              <a:spLocks noChangeArrowheads="1" noChangeAspect="1"/>
            </p:cNvSpPr>
            <p:nvPr/>
          </p:nvSpPr>
          <p:spPr xmlns:c="http://schemas.openxmlformats.org/drawingml/2006/chart" xmlns:pic="http://schemas.openxmlformats.org/drawingml/2006/picture" xmlns:dgm="http://schemas.openxmlformats.org/drawingml/2006/diagram" bwMode="auto">
            <a:xfrm>
              <a:off x="1728" y="2016"/>
              <a:ext cx="631" cy="201"/>
            </a:xfrm>
            <a:prstGeom prst="rect">
              <a:avLst/>
            </a:prstGeom>
            <a:noFill/>
            <a:ln>
              <a:noFill/>
            </a:ln>
            <a:effectLst/>
          </p:spPr>
          <p:txBody xmlns:c="http://schemas.openxmlformats.org/drawingml/2006/chart" xmlns:pic="http://schemas.openxmlformats.org/drawingml/2006/picture" xmlns:dgm="http://schemas.openxmlformats.org/drawingml/2006/diagram">
            <a:bodyPr>
              <a:spAutoFit/>
            </a:bodyPr>
            <a:lstStyle/>
            <a:p>
              <a:pPr eaLnBrk="0" hangingPunct="0">
                <a:lnSpc>
                  <a:spcPct val="80000"/>
                </a:lnSpc>
              </a:pPr>
              <a:r>
                <a:rPr altLang="zh-CN" b="1" lang="en-US" sz="800">
                  <a:uFillTx/>
                  <a:latin charset="0" panose="020B0604020202020204" pitchFamily="34" typeface="Arial"/>
                </a:rPr>
                <a:t>Workload &amp; </a:t>
              </a:r>
            </a:p>
            <a:p>
              <a:pPr eaLnBrk="0" hangingPunct="0">
                <a:lnSpc>
                  <a:spcPct val="80000"/>
                </a:lnSpc>
              </a:pPr>
              <a:r>
                <a:rPr altLang="zh-CN" b="1" lang="en-US" sz="800">
                  <a:uFillTx/>
                  <a:latin charset="0" panose="020B0604020202020204" pitchFamily="34" typeface="Arial"/>
                </a:rPr>
                <a:t>Replicas</a:t>
              </a:r>
            </a:p>
          </p:txBody>
        </p:sp>
        <p:sp>
          <p:nvSpPr>
            <p:cNvPr xmlns:c="http://schemas.openxmlformats.org/drawingml/2006/chart" xmlns:pic="http://schemas.openxmlformats.org/drawingml/2006/picture" xmlns:dgm="http://schemas.openxmlformats.org/drawingml/2006/diagram" id="130090" name="AutoShape 42"/>
            <p:cNvSpPr xmlns:c="http://schemas.openxmlformats.org/drawingml/2006/chart" xmlns:pic="http://schemas.openxmlformats.org/drawingml/2006/picture" xmlns:dgm="http://schemas.openxmlformats.org/drawingml/2006/diagram">
              <a:spLocks noChangeArrowheads="1" noChangeAspect="1"/>
            </p:cNvSpPr>
            <p:nvPr/>
          </p:nvSpPr>
          <p:spPr xmlns:c="http://schemas.openxmlformats.org/drawingml/2006/chart" xmlns:pic="http://schemas.openxmlformats.org/drawingml/2006/picture" xmlns:dgm="http://schemas.openxmlformats.org/drawingml/2006/diagram" bwMode="auto">
            <a:xfrm>
              <a:off x="1720" y="2413"/>
              <a:ext cx="648" cy="182"/>
            </a:xfrm>
            <a:prstGeom prst="roundRect">
              <a:avLst>
                <a:gd fmla="val 16667" name="adj"/>
              </a:avLst>
            </a:prstGeom>
            <a:solidFill>
              <a:srgbClr val="990000"/>
            </a:solidFill>
            <a:ln w="12700">
              <a:solidFill>
                <a:schemeClr val="tx1"/>
              </a:solidFill>
              <a:round/>
            </a:ln>
            <a:effectLst/>
          </p:spPr>
          <p:txBody xmlns:c="http://schemas.openxmlformats.org/drawingml/2006/chart" xmlns:pic="http://schemas.openxmlformats.org/drawingml/2006/picture" xmlns:dgm="http://schemas.openxmlformats.org/drawingml/2006/diagram">
            <a:bodyPr anchor="ctr" wrap="none"/>
            <a:lstStyle/>
            <a:p>
              <a:pPr>
                <a:lnSpc>
                  <a:spcPct val="100000"/>
                </a:lnSpc>
              </a:pPr>
              <a:endParaRPr altLang="en-US" lang="zh-CN" sz="2400">
                <a:solidFill>
                  <a:schemeClr val="bg1"/>
                </a:solidFill>
                <a:uFillTx/>
                <a:latin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130091" name="Text Box 43"/>
            <p:cNvSpPr xmlns:c="http://schemas.openxmlformats.org/drawingml/2006/chart" xmlns:pic="http://schemas.openxmlformats.org/drawingml/2006/picture" xmlns:dgm="http://schemas.openxmlformats.org/drawingml/2006/diagram" txBox="1">
              <a:spLocks noChangeArrowheads="1" noChangeAspect="1"/>
            </p:cNvSpPr>
            <p:nvPr/>
          </p:nvSpPr>
          <p:spPr xmlns:c="http://schemas.openxmlformats.org/drawingml/2006/chart" xmlns:pic="http://schemas.openxmlformats.org/drawingml/2006/picture" xmlns:dgm="http://schemas.openxmlformats.org/drawingml/2006/diagram" bwMode="auto">
            <a:xfrm>
              <a:off x="1720" y="2457"/>
              <a:ext cx="647" cy="132"/>
            </a:xfrm>
            <a:prstGeom prst="rect">
              <a:avLst/>
            </a:prstGeom>
            <a:noFill/>
            <a:ln>
              <a:noFill/>
            </a:ln>
            <a:effectLst/>
          </p:spPr>
          <p:txBody xmlns:c="http://schemas.openxmlformats.org/drawingml/2006/chart" xmlns:pic="http://schemas.openxmlformats.org/drawingml/2006/picture" xmlns:dgm="http://schemas.openxmlformats.org/drawingml/2006/diagram">
            <a:bodyPr wrap="none">
              <a:spAutoFit/>
            </a:bodyPr>
            <a:lstStyle/>
            <a:p>
              <a:pPr eaLnBrk="0" hangingPunct="0">
                <a:lnSpc>
                  <a:spcPct val="80000"/>
                </a:lnSpc>
              </a:pPr>
              <a:r>
                <a:rPr altLang="zh-CN" b="1" lang="en-US" sz="800">
                  <a:solidFill>
                    <a:schemeClr val="bg1"/>
                  </a:solidFill>
                  <a:uFillTx/>
                  <a:latin charset="0" panose="020B0604020202020204" pitchFamily="34" typeface="Arial"/>
                </a:rPr>
                <a:t>CPU &amp; memory</a:t>
              </a:r>
            </a:p>
          </p:txBody>
        </p:sp>
        <p:sp>
          <p:nvSpPr>
            <p:cNvPr xmlns:c="http://schemas.openxmlformats.org/drawingml/2006/chart" xmlns:pic="http://schemas.openxmlformats.org/drawingml/2006/picture" xmlns:dgm="http://schemas.openxmlformats.org/drawingml/2006/diagram" id="130092" name="Text Box 44"/>
            <p:cNvSpPr xmlns:c="http://schemas.openxmlformats.org/drawingml/2006/chart" xmlns:pic="http://schemas.openxmlformats.org/drawingml/2006/picture" xmlns:dgm="http://schemas.openxmlformats.org/drawingml/2006/diagram" txBox="1">
              <a:spLocks noChangeArrowheads="1" noChangeAspect="1"/>
            </p:cNvSpPr>
            <p:nvPr/>
          </p:nvSpPr>
          <p:spPr xmlns:c="http://schemas.openxmlformats.org/drawingml/2006/chart" xmlns:pic="http://schemas.openxmlformats.org/drawingml/2006/picture" xmlns:dgm="http://schemas.openxmlformats.org/drawingml/2006/diagram" bwMode="auto">
            <a:xfrm>
              <a:off x="1720" y="2216"/>
              <a:ext cx="650" cy="202"/>
            </a:xfrm>
            <a:prstGeom prst="rect">
              <a:avLst/>
            </a:prstGeom>
            <a:noFill/>
            <a:ln>
              <a:noFill/>
            </a:ln>
            <a:effectLst/>
          </p:spPr>
          <p:txBody xmlns:c="http://schemas.openxmlformats.org/drawingml/2006/chart" xmlns:pic="http://schemas.openxmlformats.org/drawingml/2006/picture" xmlns:dgm="http://schemas.openxmlformats.org/drawingml/2006/diagram">
            <a:bodyPr wrap="none">
              <a:spAutoFit/>
            </a:bodyPr>
            <a:lstStyle/>
            <a:p>
              <a:pPr eaLnBrk="0" hangingPunct="0">
                <a:lnSpc>
                  <a:spcPct val="80000"/>
                </a:lnSpc>
              </a:pPr>
              <a:r>
                <a:rPr altLang="zh-CN" b="1" lang="en-US" sz="800">
                  <a:solidFill>
                    <a:schemeClr val="bg1"/>
                  </a:solidFill>
                  <a:uFillTx/>
                  <a:latin charset="0" panose="020B0604020202020204" pitchFamily="34" typeface="Arial"/>
                </a:rPr>
                <a:t>Connections &amp; </a:t>
              </a:r>
            </a:p>
            <a:p>
              <a:pPr eaLnBrk="0" hangingPunct="0">
                <a:lnSpc>
                  <a:spcPct val="80000"/>
                </a:lnSpc>
              </a:pPr>
              <a:r>
                <a:rPr altLang="zh-CN" b="1" lang="en-US" sz="800">
                  <a:solidFill>
                    <a:schemeClr val="bg1"/>
                  </a:solidFill>
                  <a:uFillTx/>
                  <a:latin charset="0" panose="020B0604020202020204" pitchFamily="34" typeface="Arial"/>
                </a:rPr>
                <a:t>priority bands</a:t>
              </a:r>
            </a:p>
          </p:txBody>
        </p:sp>
      </p:grpSp>
      <p:sp>
        <p:nvSpPr>
          <p:cNvPr xmlns:c="http://schemas.openxmlformats.org/drawingml/2006/chart" xmlns:pic="http://schemas.openxmlformats.org/drawingml/2006/picture" xmlns:dgm="http://schemas.openxmlformats.org/drawingml/2006/diagram" id="130094" name="Text Box 46"/>
          <p:cNvSpPr xmlns:c="http://schemas.openxmlformats.org/drawingml/2006/chart" xmlns:pic="http://schemas.openxmlformats.org/drawingml/2006/picture" xmlns:dgm="http://schemas.openxmlformats.org/drawingml/2006/diagram" txBox="1">
            <a:spLocks noChangeArrowheads="1"/>
          </p:cNvSpPr>
          <p:nvPr/>
        </p:nvSpPr>
        <p:spPr xmlns:c="http://schemas.openxmlformats.org/drawingml/2006/chart" xmlns:pic="http://schemas.openxmlformats.org/drawingml/2006/picture" xmlns:dgm="http://schemas.openxmlformats.org/drawingml/2006/diagram" bwMode="auto">
          <a:xfrm>
            <a:off x="6160583" y="4887450"/>
            <a:ext cx="5410200" cy="1892826"/>
          </a:xfrm>
          <a:prstGeom prst="rect">
            <a:avLst/>
          </a:prstGeom>
          <a:noFill/>
          <a:ln>
            <a:noFill/>
          </a:ln>
          <a:effectLst/>
        </p:spPr>
        <p:txBody xmlns:c="http://schemas.openxmlformats.org/drawingml/2006/chart" xmlns:pic="http://schemas.openxmlformats.org/drawingml/2006/picture" xmlns:dgm="http://schemas.openxmlformats.org/drawingml/2006/diagram">
          <a:bodyPr>
            <a:spAutoFit/>
          </a:bodyPr>
          <a:lstStyle>
            <a:lvl1pPr algn="l" eaLnBrk="0" hangingPunct="0" indent="-166688" marL="166688">
              <a:defRPr sz="2400">
                <a:solidFill>
                  <a:schemeClr val="tx1"/>
                </a:solidFill>
                <a:uFillTx/>
                <a:latin charset="0" panose="02020603050405020304" pitchFamily="18" typeface="Times New Roman"/>
              </a:defRPr>
            </a:lvl1pPr>
            <a:lvl2pPr algn="l" eaLnBrk="0" hangingPunct="0" indent="-4763" marL="285750">
              <a:defRPr sz="2400">
                <a:solidFill>
                  <a:schemeClr val="tx1"/>
                </a:solidFill>
                <a:uFillTx/>
                <a:latin charset="0" panose="02020603050405020304" pitchFamily="18" typeface="Times New Roman"/>
              </a:defRPr>
            </a:lvl2pPr>
            <a:lvl3pPr algn="l" eaLnBrk="0" hangingPunct="0">
              <a:defRPr sz="2400">
                <a:solidFill>
                  <a:schemeClr val="tx1"/>
                </a:solidFill>
                <a:uFillTx/>
                <a:latin charset="0" panose="02020603050405020304" pitchFamily="18" typeface="Times New Roman"/>
              </a:defRPr>
            </a:lvl3pPr>
            <a:lvl4pPr algn="l" eaLnBrk="0" hangingPunct="0">
              <a:defRPr sz="2400">
                <a:solidFill>
                  <a:schemeClr val="tx1"/>
                </a:solidFill>
                <a:uFillTx/>
                <a:latin charset="0" panose="02020603050405020304" pitchFamily="18" typeface="Times New Roman"/>
              </a:defRPr>
            </a:lvl4pPr>
            <a:lvl5pPr algn="l" eaLnBrk="0" hangingPunct="0">
              <a:defRPr sz="2400">
                <a:solidFill>
                  <a:schemeClr val="tx1"/>
                </a:solidFill>
                <a:uFillTx/>
                <a:latin charset="0" panose="02020603050405020304" pitchFamily="18" typeface="Times New Roman"/>
              </a:defRPr>
            </a:lvl5pPr>
            <a:lvl6pPr eaLnBrk="0" fontAlgn="base" hangingPunct="0">
              <a:spcBef>
                <a:spcPct val="0"/>
              </a:spcBef>
              <a:spcAft>
                <a:spcPct val="0"/>
              </a:spcAft>
              <a:defRPr sz="2400">
                <a:solidFill>
                  <a:schemeClr val="tx1"/>
                </a:solidFill>
                <a:uFillTx/>
                <a:latin charset="0" panose="02020603050405020304" pitchFamily="18" typeface="Times New Roman"/>
              </a:defRPr>
            </a:lvl6pPr>
            <a:lvl7pPr eaLnBrk="0" fontAlgn="base" hangingPunct="0">
              <a:spcBef>
                <a:spcPct val="0"/>
              </a:spcBef>
              <a:spcAft>
                <a:spcPct val="0"/>
              </a:spcAft>
              <a:defRPr sz="2400">
                <a:solidFill>
                  <a:schemeClr val="tx1"/>
                </a:solidFill>
                <a:uFillTx/>
                <a:latin charset="0" panose="02020603050405020304" pitchFamily="18" typeface="Times New Roman"/>
              </a:defRPr>
            </a:lvl7pPr>
            <a:lvl8pPr eaLnBrk="0" fontAlgn="base" hangingPunct="0">
              <a:spcBef>
                <a:spcPct val="0"/>
              </a:spcBef>
              <a:spcAft>
                <a:spcPct val="0"/>
              </a:spcAft>
              <a:defRPr sz="2400">
                <a:solidFill>
                  <a:schemeClr val="tx1"/>
                </a:solidFill>
                <a:uFillTx/>
                <a:latin charset="0" panose="02020603050405020304" pitchFamily="18" typeface="Times New Roman"/>
              </a:defRPr>
            </a:lvl8pPr>
            <a:lvl9pPr eaLnBrk="0" fontAlgn="base" hangingPunct="0">
              <a:spcBef>
                <a:spcPct val="0"/>
              </a:spcBef>
              <a:spcAft>
                <a:spcPct val="0"/>
              </a:spcAft>
              <a:defRPr sz="2400">
                <a:solidFill>
                  <a:schemeClr val="tx1"/>
                </a:solidFill>
                <a:uFillTx/>
                <a:latin charset="0" panose="02020603050405020304" pitchFamily="18" typeface="Times New Roman"/>
              </a:defRPr>
            </a:lvl9pPr>
          </a:lstStyle>
          <a:p>
            <a:pPr eaLnBrk="1" hangingPunct="1">
              <a:lnSpc>
                <a:spcPct val="100000"/>
              </a:lnSpc>
              <a:spcBef>
                <a:spcPct val="50000"/>
              </a:spcBef>
              <a:buFontTx/>
              <a:buChar char="•"/>
            </a:pPr>
            <a:r>
              <a:rPr altLang="zh-CN" b="1" dirty="0" lang="en-US" sz="1800">
                <a:solidFill>
                  <a:srgbClr val="FF3300"/>
                </a:solidFill>
                <a:uFillTx/>
                <a:latin charset="0" panose="020B0604020202020204" pitchFamily="34" typeface="Arial"/>
              </a:rPr>
              <a:t>Time</a:t>
            </a:r>
            <a:r>
              <a:rPr altLang="zh-CN" b="1" dirty="0" lang="en-US" sz="1800">
                <a:uFillTx/>
                <a:latin charset="0" panose="020B0604020202020204" pitchFamily="34" typeface="Arial"/>
              </a:rPr>
              <a:t> – </a:t>
            </a:r>
            <a:r>
              <a:rPr altLang="zh-CN" b="1" dirty="0" err="1" lang="en-US" sz="1800">
                <a:uFillTx/>
                <a:latin charset="0" panose="020B0604020202020204" pitchFamily="34" typeface="Arial"/>
              </a:rPr>
              <a:t>async</a:t>
            </a:r>
            <a:r>
              <a:rPr altLang="zh-CN" b="1" dirty="0" lang="en-US" sz="1800">
                <a:uFillTx/>
                <a:latin charset="0" panose="020B0604020202020204" pitchFamily="34" typeface="Arial"/>
              </a:rPr>
              <a:t>, disconnected, time-sensitive, scalable, &amp; reliable data distribution </a:t>
            </a:r>
            <a:r>
              <a:rPr altLang="zh-CN" b="1" dirty="0" i="1" lang="en-US" sz="1800">
                <a:uFillTx/>
                <a:latin charset="0" panose="020B0604020202020204" pitchFamily="34" typeface="Arial"/>
              </a:rPr>
              <a:t>at multiple layers</a:t>
            </a:r>
            <a:endParaRPr altLang="zh-CN" b="1" dirty="0" lang="en-US" sz="1800">
              <a:uFillTx/>
              <a:latin charset="0" panose="020B0604020202020204" pitchFamily="34" typeface="Arial"/>
            </a:endParaRPr>
          </a:p>
          <a:p>
            <a:pPr eaLnBrk="1" hangingPunct="1">
              <a:lnSpc>
                <a:spcPct val="100000"/>
              </a:lnSpc>
              <a:spcBef>
                <a:spcPct val="50000"/>
              </a:spcBef>
              <a:buFontTx/>
              <a:buChar char="•"/>
            </a:pPr>
            <a:r>
              <a:rPr altLang="zh-CN" b="1" dirty="0" lang="en-US" sz="1800">
                <a:solidFill>
                  <a:srgbClr val="FF3300"/>
                </a:solidFill>
                <a:uFillTx/>
                <a:latin charset="0" panose="020B0604020202020204" pitchFamily="34" typeface="Arial"/>
              </a:rPr>
              <a:t>Platform</a:t>
            </a:r>
            <a:r>
              <a:rPr altLang="zh-CN" b="1" dirty="0" lang="en-US" sz="1800">
                <a:uFillTx/>
                <a:latin charset="0" panose="020B0604020202020204" pitchFamily="34" typeface="Arial"/>
              </a:rPr>
              <a:t> – It is platform independent and is supported on a number of operating systems and hardware architectures.</a:t>
            </a:r>
          </a:p>
        </p:txBody>
      </p:sp>
      <p:sp>
        <p:nvSpPr>
          <p:cNvPr xmlns:c="http://schemas.openxmlformats.org/drawingml/2006/chart" xmlns:pic="http://schemas.openxmlformats.org/drawingml/2006/picture" xmlns:dgm="http://schemas.openxmlformats.org/drawingml/2006/diagram" id="130095" name="Text Box 47"/>
          <p:cNvSpPr xmlns:c="http://schemas.openxmlformats.org/drawingml/2006/chart" xmlns:pic="http://schemas.openxmlformats.org/drawingml/2006/picture" xmlns:dgm="http://schemas.openxmlformats.org/drawingml/2006/diagram" txBox="1">
            <a:spLocks noChangeArrowheads="1"/>
          </p:cNvSpPr>
          <p:nvPr/>
        </p:nvSpPr>
        <p:spPr xmlns:c="http://schemas.openxmlformats.org/drawingml/2006/chart" xmlns:pic="http://schemas.openxmlformats.org/drawingml/2006/picture" xmlns:dgm="http://schemas.openxmlformats.org/drawingml/2006/diagram" bwMode="auto">
          <a:xfrm>
            <a:off x="854385" y="4895842"/>
            <a:ext cx="3905307" cy="1061829"/>
          </a:xfrm>
          <a:prstGeom prst="rect">
            <a:avLst/>
          </a:prstGeom>
          <a:noFill/>
          <a:ln>
            <a:noFill/>
          </a:ln>
          <a:effectLst/>
        </p:spPr>
        <p:txBody xmlns:c="http://schemas.openxmlformats.org/drawingml/2006/chart" xmlns:pic="http://schemas.openxmlformats.org/drawingml/2006/picture" xmlns:dgm="http://schemas.openxmlformats.org/drawingml/2006/diagram">
          <a:bodyPr wrap="square">
            <a:spAutoFit/>
          </a:bodyPr>
          <a:lstStyle>
            <a:lvl1pPr algn="l" eaLnBrk="0" hangingPunct="0" indent="-166688" marL="166688">
              <a:defRPr sz="2400">
                <a:solidFill>
                  <a:schemeClr val="tx1"/>
                </a:solidFill>
                <a:uFillTx/>
                <a:latin charset="0" panose="02020603050405020304" pitchFamily="18" typeface="Times New Roman"/>
              </a:defRPr>
            </a:lvl1pPr>
            <a:lvl2pPr algn="l" eaLnBrk="0" hangingPunct="0" indent="-4763" marL="285750">
              <a:defRPr sz="2400">
                <a:solidFill>
                  <a:schemeClr val="tx1"/>
                </a:solidFill>
                <a:uFillTx/>
                <a:latin charset="0" panose="02020603050405020304" pitchFamily="18" typeface="Times New Roman"/>
              </a:defRPr>
            </a:lvl2pPr>
            <a:lvl3pPr algn="l" eaLnBrk="0" hangingPunct="0">
              <a:defRPr sz="2400">
                <a:solidFill>
                  <a:schemeClr val="tx1"/>
                </a:solidFill>
                <a:uFillTx/>
                <a:latin charset="0" panose="02020603050405020304" pitchFamily="18" typeface="Times New Roman"/>
              </a:defRPr>
            </a:lvl3pPr>
            <a:lvl4pPr algn="l" eaLnBrk="0" hangingPunct="0">
              <a:defRPr sz="2400">
                <a:solidFill>
                  <a:schemeClr val="tx1"/>
                </a:solidFill>
                <a:uFillTx/>
                <a:latin charset="0" panose="02020603050405020304" pitchFamily="18" typeface="Times New Roman"/>
              </a:defRPr>
            </a:lvl4pPr>
            <a:lvl5pPr algn="l" eaLnBrk="0" hangingPunct="0">
              <a:defRPr sz="2400">
                <a:solidFill>
                  <a:schemeClr val="tx1"/>
                </a:solidFill>
                <a:uFillTx/>
                <a:latin charset="0" panose="02020603050405020304" pitchFamily="18" typeface="Times New Roman"/>
              </a:defRPr>
            </a:lvl5pPr>
            <a:lvl6pPr eaLnBrk="0" fontAlgn="base" hangingPunct="0">
              <a:spcBef>
                <a:spcPct val="0"/>
              </a:spcBef>
              <a:spcAft>
                <a:spcPct val="0"/>
              </a:spcAft>
              <a:defRPr sz="2400">
                <a:solidFill>
                  <a:schemeClr val="tx1"/>
                </a:solidFill>
                <a:uFillTx/>
                <a:latin charset="0" panose="02020603050405020304" pitchFamily="18" typeface="Times New Roman"/>
              </a:defRPr>
            </a:lvl6pPr>
            <a:lvl7pPr eaLnBrk="0" fontAlgn="base" hangingPunct="0">
              <a:spcBef>
                <a:spcPct val="0"/>
              </a:spcBef>
              <a:spcAft>
                <a:spcPct val="0"/>
              </a:spcAft>
              <a:defRPr sz="2400">
                <a:solidFill>
                  <a:schemeClr val="tx1"/>
                </a:solidFill>
                <a:uFillTx/>
                <a:latin charset="0" panose="02020603050405020304" pitchFamily="18" typeface="Times New Roman"/>
              </a:defRPr>
            </a:lvl7pPr>
            <a:lvl8pPr eaLnBrk="0" fontAlgn="base" hangingPunct="0">
              <a:spcBef>
                <a:spcPct val="0"/>
              </a:spcBef>
              <a:spcAft>
                <a:spcPct val="0"/>
              </a:spcAft>
              <a:defRPr sz="2400">
                <a:solidFill>
                  <a:schemeClr val="tx1"/>
                </a:solidFill>
                <a:uFillTx/>
                <a:latin charset="0" panose="02020603050405020304" pitchFamily="18" typeface="Times New Roman"/>
              </a:defRPr>
            </a:lvl8pPr>
            <a:lvl9pPr eaLnBrk="0" fontAlgn="base" hangingPunct="0">
              <a:spcBef>
                <a:spcPct val="0"/>
              </a:spcBef>
              <a:spcAft>
                <a:spcPct val="0"/>
              </a:spcAft>
              <a:defRPr sz="2400">
                <a:solidFill>
                  <a:schemeClr val="tx1"/>
                </a:solidFill>
                <a:uFillTx/>
                <a:latin charset="0" panose="02020603050405020304" pitchFamily="18" typeface="Times New Roman"/>
              </a:defRPr>
            </a:lvl9pPr>
          </a:lstStyle>
          <a:p>
            <a:pPr eaLnBrk="1" hangingPunct="1">
              <a:lnSpc>
                <a:spcPct val="100000"/>
              </a:lnSpc>
              <a:spcBef>
                <a:spcPct val="50000"/>
              </a:spcBef>
              <a:buFontTx/>
              <a:buChar char="•"/>
            </a:pPr>
            <a:r>
              <a:rPr altLang="zh-CN" b="1" dirty="0" lang="en-US" sz="1800">
                <a:solidFill>
                  <a:srgbClr val="FF3300"/>
                </a:solidFill>
                <a:uFillTx/>
                <a:latin charset="0" panose="020B0604020202020204" pitchFamily="34" typeface="Arial"/>
              </a:rPr>
              <a:t>Location</a:t>
            </a:r>
            <a:r>
              <a:rPr altLang="zh-CN" b="1" dirty="0" lang="en-US" sz="1800">
                <a:uFillTx/>
                <a:latin charset="0" panose="020B0604020202020204" pitchFamily="34" typeface="Arial"/>
              </a:rPr>
              <a:t> – anonymous pub/sub</a:t>
            </a:r>
          </a:p>
          <a:p>
            <a:pPr eaLnBrk="1" hangingPunct="1">
              <a:lnSpc>
                <a:spcPct val="100000"/>
              </a:lnSpc>
              <a:spcBef>
                <a:spcPct val="50000"/>
              </a:spcBef>
              <a:buFontTx/>
              <a:buChar char="•"/>
            </a:pPr>
            <a:r>
              <a:rPr altLang="zh-CN" b="1" dirty="0" lang="en-US" sz="1800">
                <a:solidFill>
                  <a:srgbClr val="FF3300"/>
                </a:solidFill>
                <a:uFillTx/>
                <a:latin charset="0" panose="020B0604020202020204" pitchFamily="34" typeface="Arial"/>
              </a:rPr>
              <a:t>Redundancy</a:t>
            </a:r>
            <a:r>
              <a:rPr altLang="zh-CN" b="1" dirty="0" lang="en-US" sz="1800">
                <a:uFillTx/>
                <a:latin charset="0" panose="020B0604020202020204" pitchFamily="34" typeface="Arial"/>
              </a:rPr>
              <a:t> – any number of readers &amp; writers</a:t>
            </a:r>
          </a:p>
        </p:txBody>
      </p:sp>
    </p:spTree>
  </p:cSld>
  <p:clrMapOvr xmlns:c="http://schemas.openxmlformats.org/drawingml/2006/chart" xmlns:pic="http://schemas.openxmlformats.org/drawingml/2006/picture" xmlns:dgm="http://schemas.openxmlformats.org/drawingml/2006/diagram">
    <a:masterClrMapping/>
  </p:clrMapOvr>
</p:sld>
</file>

<file path=ppt/slides/slide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46114" name="AutoShape 2"/>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7162800" y="3982720"/>
            <a:ext cx="1295400" cy="1066800"/>
          </a:xfrm>
          <a:prstGeom prst="roundRect">
            <a:avLst>
              <a:gd fmla="val 18421" name="adj"/>
            </a:avLst>
          </a:prstGeom>
          <a:solidFill>
            <a:srgbClr val="33CCCC"/>
          </a:solidFill>
          <a:ln algn="ctr" w="9525">
            <a:solidFill>
              <a:schemeClr val="tx1"/>
            </a:solidFill>
            <a:round/>
          </a:ln>
          <a:effectLst/>
        </p:spPr>
        <p:txBody xmlns:c="http://schemas.openxmlformats.org/drawingml/2006/chart" xmlns:pic="http://schemas.openxmlformats.org/drawingml/2006/picture" xmlns:dgm="http://schemas.openxmlformats.org/drawingml/2006/diagram">
          <a:bodyPr/>
          <a:lstStyle/>
          <a:p>
            <a:r>
              <a:rPr altLang="zh-CN" lang="en-US">
                <a:uFillTx/>
              </a:rPr>
              <a:t>node</a:t>
            </a:r>
          </a:p>
        </p:txBody>
      </p:sp>
      <p:sp>
        <p:nvSpPr>
          <p:cNvPr xmlns:c="http://schemas.openxmlformats.org/drawingml/2006/chart" xmlns:pic="http://schemas.openxmlformats.org/drawingml/2006/picture" xmlns:dgm="http://schemas.openxmlformats.org/drawingml/2006/diagram" id="346115" name="Rectangle 3"/>
          <p:cNvSpPr xmlns:c="http://schemas.openxmlformats.org/drawingml/2006/chart" xmlns:pic="http://schemas.openxmlformats.org/drawingml/2006/picture" xmlns:dgm="http://schemas.openxmlformats.org/drawingml/2006/diagram">
            <a:spLocks noChangeArrowheads="1" noGrp="1"/>
          </p:cNvSpPr>
          <p:nvPr>
            <p:ph type="title"/>
          </p:nvPr>
        </p:nvSpPr>
        <p:spPr xmlns:c="http://schemas.openxmlformats.org/drawingml/2006/chart" xmlns:pic="http://schemas.openxmlformats.org/drawingml/2006/picture" xmlns:dgm="http://schemas.openxmlformats.org/drawingml/2006/diagram">
          <a:xfrm>
            <a:off x="725488" y="-259466"/>
            <a:ext cx="10515600" cy="1325563"/>
          </a:xfrm>
        </p:spPr>
        <p:txBody xmlns:c="http://schemas.openxmlformats.org/drawingml/2006/chart" xmlns:pic="http://schemas.openxmlformats.org/drawingml/2006/picture" xmlns:dgm="http://schemas.openxmlformats.org/drawingml/2006/diagram">
          <a:bodyPr/>
          <a:lstStyle/>
          <a:p>
            <a:r>
              <a:rPr altLang="zh-CN" b="1" dirty="0" lang="en-US" sz="3000">
                <a:uFillTx/>
              </a:rPr>
              <a:t>Overview of DDS Implementation Architectures</a:t>
            </a:r>
          </a:p>
        </p:txBody>
      </p:sp>
      <p:sp>
        <p:nvSpPr>
          <p:cNvPr xmlns:c="http://schemas.openxmlformats.org/drawingml/2006/chart" xmlns:pic="http://schemas.openxmlformats.org/drawingml/2006/picture" xmlns:dgm="http://schemas.openxmlformats.org/drawingml/2006/diagram" id="346116" name="Rectangle 4"/>
          <p:cNvSpPr xmlns:c="http://schemas.openxmlformats.org/drawingml/2006/chart" xmlns:pic="http://schemas.openxmlformats.org/drawingml/2006/picture" xmlns:dgm="http://schemas.openxmlformats.org/drawingml/2006/diagram">
            <a:spLocks noChangeArrowheads="1" noGrp="1"/>
          </p:cNvSpPr>
          <p:nvPr>
            <p:ph idx="1"/>
          </p:nvPr>
        </p:nvSpPr>
        <p:spPr xmlns:c="http://schemas.openxmlformats.org/drawingml/2006/chart" xmlns:pic="http://schemas.openxmlformats.org/drawingml/2006/picture" xmlns:dgm="http://schemas.openxmlformats.org/drawingml/2006/diagram">
          <a:xfrm>
            <a:off x="546100" y="1053513"/>
            <a:ext cx="3676650" cy="5181600"/>
          </a:xfrm>
        </p:spPr>
        <p:txBody xmlns:c="http://schemas.openxmlformats.org/drawingml/2006/chart" xmlns:pic="http://schemas.openxmlformats.org/drawingml/2006/picture" xmlns:dgm="http://schemas.openxmlformats.org/drawingml/2006/diagram">
          <a:bodyPr/>
          <a:lstStyle/>
          <a:p>
            <a:pPr indent="-168275" marL="168275">
              <a:spcBef>
                <a:spcPct val="40000"/>
              </a:spcBef>
            </a:pPr>
            <a:r>
              <a:rPr altLang="zh-CN" b="1" dirty="0" lang="en-US" sz="2000">
                <a:uFillTx/>
              </a:rPr>
              <a:t>Decentralized Architecture</a:t>
            </a:r>
          </a:p>
          <a:p>
            <a:pPr indent="-169863" lvl="1" marL="517525">
              <a:spcBef>
                <a:spcPct val="40000"/>
              </a:spcBef>
            </a:pPr>
            <a:r>
              <a:rPr altLang="zh-CN" dirty="0" lang="en-US" sz="2000">
                <a:uFillTx/>
              </a:rPr>
              <a:t>embedded threads to handle communication, reliability, QoS etc.</a:t>
            </a:r>
          </a:p>
          <a:p>
            <a:pPr indent="-169863" lvl="2" marL="974725">
              <a:spcBef>
                <a:spcPct val="40000"/>
              </a:spcBef>
            </a:pPr>
            <a:r>
              <a:rPr altLang="zh-CN" dirty="0" lang="en-US" sz="1600">
                <a:uFillTx/>
              </a:rPr>
              <a:t>Example: RTI DDS</a:t>
            </a:r>
          </a:p>
          <a:p>
            <a:pPr indent="-168275" marL="168275">
              <a:spcBef>
                <a:spcPct val="40000"/>
              </a:spcBef>
            </a:pPr>
            <a:r>
              <a:rPr altLang="zh-CN" b="1" dirty="0" lang="en-US" sz="2000">
                <a:uFillTx/>
              </a:rPr>
              <a:t>Federated Architecture</a:t>
            </a:r>
          </a:p>
          <a:p>
            <a:pPr indent="-169863" lvl="1" marL="517525">
              <a:spcBef>
                <a:spcPct val="40000"/>
              </a:spcBef>
            </a:pPr>
            <a:r>
              <a:rPr altLang="zh-CN" dirty="0" lang="en-US" sz="2000">
                <a:uFillTx/>
              </a:rPr>
              <a:t>a separate daemon</a:t>
            </a:r>
            <a:br>
              <a:rPr altLang="zh-CN" dirty="0" lang="en-US" sz="2000">
                <a:uFillTx/>
              </a:rPr>
            </a:br>
            <a:r>
              <a:rPr altLang="zh-CN" dirty="0" lang="en-US" sz="2000">
                <a:uFillTx/>
              </a:rPr>
              <a:t>process to handle communication, reliability, QoS, etc.</a:t>
            </a:r>
          </a:p>
          <a:p>
            <a:pPr indent="-169863" lvl="2" marL="974725">
              <a:spcBef>
                <a:spcPct val="40000"/>
              </a:spcBef>
            </a:pPr>
            <a:r>
              <a:rPr altLang="zh-CN" dirty="0" lang="en-US" sz="1600">
                <a:uFillTx/>
              </a:rPr>
              <a:t>Example </a:t>
            </a:r>
            <a:r>
              <a:rPr altLang="zh-CN" dirty="0" err="1" lang="en-US" sz="1600">
                <a:uFillTx/>
              </a:rPr>
              <a:t>OpenSplice</a:t>
            </a:r>
            <a:endParaRPr altLang="zh-CN" dirty="0" lang="en-US" sz="1600">
              <a:uFillTx/>
            </a:endParaRPr>
          </a:p>
          <a:p>
            <a:pPr indent="-168275" marL="168275">
              <a:spcBef>
                <a:spcPct val="40000"/>
              </a:spcBef>
            </a:pPr>
            <a:r>
              <a:rPr altLang="zh-CN" b="1" dirty="0" lang="en-US" sz="2000">
                <a:uFillTx/>
              </a:rPr>
              <a:t>Centralized Architecture</a:t>
            </a:r>
          </a:p>
          <a:p>
            <a:pPr indent="-169863" lvl="1" marL="517525">
              <a:spcBef>
                <a:spcPct val="40000"/>
              </a:spcBef>
            </a:pPr>
            <a:r>
              <a:rPr altLang="zh-CN" dirty="0" lang="en-US" sz="2000">
                <a:uFillTx/>
              </a:rPr>
              <a:t>one single daemon</a:t>
            </a:r>
            <a:br>
              <a:rPr altLang="zh-CN" dirty="0" lang="en-US" sz="2000">
                <a:uFillTx/>
              </a:rPr>
            </a:br>
            <a:r>
              <a:rPr altLang="zh-CN" dirty="0" lang="en-US" sz="2000">
                <a:uFillTx/>
              </a:rPr>
              <a:t>process for domain</a:t>
            </a:r>
          </a:p>
          <a:p>
            <a:pPr indent="-169863" lvl="2" marL="974725">
              <a:spcBef>
                <a:spcPct val="40000"/>
              </a:spcBef>
            </a:pPr>
            <a:r>
              <a:rPr altLang="zh-CN" dirty="0" lang="en-US" sz="1600">
                <a:uFillTx/>
              </a:rPr>
              <a:t>Example Open DDS</a:t>
            </a:r>
          </a:p>
        </p:txBody>
      </p:sp>
      <p:sp>
        <p:nvSpPr>
          <p:cNvPr xmlns:c="http://schemas.openxmlformats.org/drawingml/2006/chart" xmlns:pic="http://schemas.openxmlformats.org/drawingml/2006/picture" xmlns:dgm="http://schemas.openxmlformats.org/drawingml/2006/diagram" id="346117" name="AutoShape 5"/>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5634038" y="1170147"/>
            <a:ext cx="703262" cy="408623"/>
          </a:xfrm>
          <a:prstGeom prst="roundRect">
            <a:avLst>
              <a:gd fmla="val 16667" name="adj"/>
            </a:avLst>
          </a:prstGeom>
          <a:solidFill>
            <a:srgbClr val="33CCCC"/>
          </a:solidFill>
          <a:ln algn="ctr" w="9525">
            <a:solidFill>
              <a:schemeClr val="tx1"/>
            </a:solidFill>
            <a:round/>
          </a:ln>
          <a:effectLst/>
        </p:spPr>
        <p:txBody xmlns:c="http://schemas.openxmlformats.org/drawingml/2006/chart" xmlns:pic="http://schemas.openxmlformats.org/drawingml/2006/picture" xmlns:dgm="http://schemas.openxmlformats.org/drawingml/2006/diagram">
          <a:bodyPr anchor="ctr" wrap="square">
            <a:spAutoFit/>
          </a:bodyPr>
          <a:lstStyle/>
          <a:p>
            <a:r>
              <a:rPr altLang="zh-CN" lang="en-US">
                <a:uFillTx/>
              </a:rPr>
              <a:t>node</a:t>
            </a:r>
          </a:p>
        </p:txBody>
      </p:sp>
      <p:sp>
        <p:nvSpPr>
          <p:cNvPr xmlns:c="http://schemas.openxmlformats.org/drawingml/2006/chart" xmlns:pic="http://schemas.openxmlformats.org/drawingml/2006/picture" xmlns:dgm="http://schemas.openxmlformats.org/drawingml/2006/diagram" id="346118" name="AutoShape 6"/>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9075825" y="1205072"/>
            <a:ext cx="713072" cy="408623"/>
          </a:xfrm>
          <a:prstGeom prst="roundRect">
            <a:avLst>
              <a:gd fmla="val 16667" name="adj"/>
            </a:avLst>
          </a:prstGeom>
          <a:solidFill>
            <a:srgbClr val="33CCCC"/>
          </a:solidFill>
          <a:ln algn="ctr" w="9525">
            <a:solidFill>
              <a:schemeClr val="tx1"/>
            </a:solidFill>
            <a:round/>
          </a:ln>
          <a:effectLst/>
        </p:spPr>
        <p:txBody xmlns:c="http://schemas.openxmlformats.org/drawingml/2006/chart" xmlns:pic="http://schemas.openxmlformats.org/drawingml/2006/picture" xmlns:dgm="http://schemas.openxmlformats.org/drawingml/2006/diagram">
          <a:bodyPr anchor="ctr" wrap="square">
            <a:spAutoFit/>
          </a:bodyPr>
          <a:lstStyle/>
          <a:p>
            <a:r>
              <a:rPr altLang="zh-CN" dirty="0" lang="en-US">
                <a:uFillTx/>
              </a:rPr>
              <a:t>node</a:t>
            </a:r>
          </a:p>
        </p:txBody>
      </p:sp>
      <p:sp>
        <p:nvSpPr>
          <p:cNvPr xmlns:c="http://schemas.openxmlformats.org/drawingml/2006/chart" xmlns:pic="http://schemas.openxmlformats.org/drawingml/2006/picture" xmlns:dgm="http://schemas.openxmlformats.org/drawingml/2006/diagram" id="346119" name="Cloud"/>
          <p:cNvSpPr xmlns:c="http://schemas.openxmlformats.org/drawingml/2006/chart" xmlns:pic="http://schemas.openxmlformats.org/drawingml/2006/picture" xmlns:dgm="http://schemas.openxmlformats.org/drawingml/2006/diagram">
            <a:spLocks noChangeArrowheads="1" noChangeAspect="1" noEditPoints="1"/>
          </p:cNvSpPr>
          <p:nvPr/>
        </p:nvSpPr>
        <p:spPr xmlns:c="http://schemas.openxmlformats.org/drawingml/2006/chart" xmlns:pic="http://schemas.openxmlformats.org/drawingml/2006/picture" xmlns:dgm="http://schemas.openxmlformats.org/drawingml/2006/diagram" bwMode="auto">
          <a:xfrm>
            <a:off x="6858000" y="1087120"/>
            <a:ext cx="1600200" cy="533400"/>
          </a:xfrm>
          <a:custGeom>
            <a:avLst/>
            <a:gdLst>
              <a:gd fmla="*/ 67 w 21600" name="T0"/>
              <a:gd fmla="*/ 10800 h 21600" name="T1"/>
              <a:gd fmla="*/ 10800 w 21600" name="T2"/>
              <a:gd fmla="*/ 21577 h 21600" name="T3"/>
              <a:gd fmla="*/ 21582 w 21600" name="T4"/>
              <a:gd fmla="*/ 10800 h 21600" name="T5"/>
              <a:gd fmla="*/ 10800 w 21600" name="T6"/>
              <a:gd fmla="*/ 1235 h 21600" name="T7"/>
              <a:gd fmla="*/ 2977 w 21600" name="T8"/>
              <a:gd fmla="*/ 3262 h 21600" name="T9"/>
              <a:gd fmla="*/ 17087 w 21600" name="T10"/>
              <a:gd fmla="*/ 17337 h 21600" name="T11"/>
            </a:gdLst>
            <a:ahLst/>
            <a:cxnLst>
              <a:cxn ang="0">
                <a:pos x="T0" y="T1"/>
              </a:cxn>
              <a:cxn ang="0">
                <a:pos x="T2" y="T3"/>
              </a:cxn>
              <a:cxn ang="0">
                <a:pos x="T4" y="T5"/>
              </a:cxn>
              <a:cxn ang="0">
                <a:pos x="T6" y="T7"/>
              </a:cxn>
            </a:cxnLst>
            <a:rect b="T11" l="T8" r="T10" t="T9"/>
            <a:pathLst>
              <a:path extrusionOk="0" h="21600" w="2160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extrusionOk="0" fill="none" h="21600" w="21600">
                <a:moveTo>
                  <a:pt x="1074" y="12702"/>
                </a:moveTo>
                <a:cubicBezTo>
                  <a:pt x="1407" y="12969"/>
                  <a:pt x="1786" y="13110"/>
                  <a:pt x="2172" y="13110"/>
                </a:cubicBezTo>
                <a:cubicBezTo>
                  <a:pt x="2228" y="13110"/>
                  <a:pt x="2285" y="13107"/>
                  <a:pt x="2341" y="13101"/>
                </a:cubicBezTo>
              </a:path>
              <a:path extrusionOk="0" fill="none" h="21600" w="21600">
                <a:moveTo>
                  <a:pt x="2909" y="17629"/>
                </a:moveTo>
                <a:cubicBezTo>
                  <a:pt x="3099" y="17599"/>
                  <a:pt x="3285" y="17535"/>
                  <a:pt x="3463" y="17439"/>
                </a:cubicBezTo>
              </a:path>
              <a:path extrusionOk="0" fill="none" h="21600" w="21600">
                <a:moveTo>
                  <a:pt x="7895" y="18680"/>
                </a:moveTo>
                <a:cubicBezTo>
                  <a:pt x="7983" y="18985"/>
                  <a:pt x="8095" y="19277"/>
                  <a:pt x="8229" y="19550"/>
                </a:cubicBezTo>
              </a:path>
              <a:path extrusionOk="0" fill="none" h="21600" w="21600">
                <a:moveTo>
                  <a:pt x="14267" y="18324"/>
                </a:moveTo>
                <a:cubicBezTo>
                  <a:pt x="14336" y="18013"/>
                  <a:pt x="14380" y="17693"/>
                  <a:pt x="14400" y="17370"/>
                </a:cubicBezTo>
              </a:path>
              <a:path extrusionOk="0" fill="none" h="21600" w="21600">
                <a:moveTo>
                  <a:pt x="18694" y="15045"/>
                </a:moveTo>
                <a:cubicBezTo>
                  <a:pt x="18694" y="15034"/>
                  <a:pt x="18695" y="15024"/>
                  <a:pt x="18695" y="15013"/>
                </a:cubicBezTo>
                <a:cubicBezTo>
                  <a:pt x="18695" y="13508"/>
                  <a:pt x="18063" y="12136"/>
                  <a:pt x="17069" y="11477"/>
                </a:cubicBezTo>
              </a:path>
              <a:path extrusionOk="0" fill="none" h="21600" w="21600">
                <a:moveTo>
                  <a:pt x="20165" y="8999"/>
                </a:moveTo>
                <a:cubicBezTo>
                  <a:pt x="20479" y="8635"/>
                  <a:pt x="20726" y="8177"/>
                  <a:pt x="20889" y="7661"/>
                </a:cubicBezTo>
              </a:path>
              <a:path extrusionOk="0" fill="none" h="21600" w="21600">
                <a:moveTo>
                  <a:pt x="19186" y="3344"/>
                </a:moveTo>
                <a:cubicBezTo>
                  <a:pt x="19186" y="3328"/>
                  <a:pt x="19187" y="3313"/>
                  <a:pt x="19187" y="3297"/>
                </a:cubicBezTo>
                <a:cubicBezTo>
                  <a:pt x="19187" y="3101"/>
                  <a:pt x="19174" y="2905"/>
                  <a:pt x="19148" y="2712"/>
                </a:cubicBezTo>
              </a:path>
              <a:path extrusionOk="0" fill="none" h="21600" w="21600">
                <a:moveTo>
                  <a:pt x="14905" y="1165"/>
                </a:moveTo>
                <a:cubicBezTo>
                  <a:pt x="14754" y="1408"/>
                  <a:pt x="14629" y="1679"/>
                  <a:pt x="14535" y="1971"/>
                </a:cubicBezTo>
              </a:path>
              <a:path extrusionOk="0" fill="none" h="21600" w="21600">
                <a:moveTo>
                  <a:pt x="11221" y="1645"/>
                </a:moveTo>
                <a:cubicBezTo>
                  <a:pt x="11140" y="1866"/>
                  <a:pt x="11080" y="2099"/>
                  <a:pt x="11041" y="2340"/>
                </a:cubicBezTo>
              </a:path>
              <a:path extrusionOk="0" fill="none" h="21600" w="21600">
                <a:moveTo>
                  <a:pt x="7645" y="3276"/>
                </a:moveTo>
                <a:cubicBezTo>
                  <a:pt x="7449" y="3016"/>
                  <a:pt x="7231" y="2790"/>
                  <a:pt x="6995" y="2602"/>
                </a:cubicBezTo>
              </a:path>
              <a:path extrusionOk="0" fill="none" h="21600" w="21600">
                <a:moveTo>
                  <a:pt x="1942" y="7186"/>
                </a:moveTo>
                <a:cubicBezTo>
                  <a:pt x="1966" y="7426"/>
                  <a:pt x="2004" y="7663"/>
                  <a:pt x="2056" y="7895"/>
                </a:cubicBezTo>
              </a:path>
            </a:pathLst>
          </a:custGeom>
          <a:solidFill>
            <a:srgbClr val="CCFFFF"/>
          </a:solidFill>
          <a:ln w="9525">
            <a:solidFill>
              <a:srgbClr val="000000"/>
            </a:solidFill>
            <a:miter lim="800000"/>
          </a:ln>
          <a:effectLst>
            <a:outerShdw algn="ctr" dir="2700000" dist="107763" rotWithShape="0">
              <a:srgbClr val="808080"/>
            </a:outerShdw>
          </a:effectLst>
        </p:spPr>
        <p:txBody xmlns:c="http://schemas.openxmlformats.org/drawingml/2006/chart" xmlns:pic="http://schemas.openxmlformats.org/drawingml/2006/picture" xmlns:dgm="http://schemas.openxmlformats.org/drawingml/2006/diagram">
          <a:bodyPr/>
          <a:lstStyle/>
          <a:p>
            <a:r>
              <a:rPr altLang="zh-CN" lang="en-US">
                <a:uFillTx/>
              </a:rPr>
              <a:t>Network</a:t>
            </a:r>
          </a:p>
        </p:txBody>
      </p:sp>
      <p:sp>
        <p:nvSpPr>
          <p:cNvPr xmlns:c="http://schemas.openxmlformats.org/drawingml/2006/chart" xmlns:pic="http://schemas.openxmlformats.org/drawingml/2006/picture" xmlns:dgm="http://schemas.openxmlformats.org/drawingml/2006/diagram" id="346120" name="Line 8"/>
          <p:cNvSpPr xmlns:c="http://schemas.openxmlformats.org/drawingml/2006/chart" xmlns:pic="http://schemas.openxmlformats.org/drawingml/2006/picture" xmlns:dgm="http://schemas.openxmlformats.org/drawingml/2006/diagram">
            <a:spLocks noChangeShapeType="1"/>
          </p:cNvSpPr>
          <p:nvPr/>
        </p:nvSpPr>
        <p:spPr xmlns:c="http://schemas.openxmlformats.org/drawingml/2006/chart" xmlns:pic="http://schemas.openxmlformats.org/drawingml/2006/picture" xmlns:dgm="http://schemas.openxmlformats.org/drawingml/2006/diagram" bwMode="auto">
          <a:xfrm>
            <a:off x="6324600" y="1391920"/>
            <a:ext cx="533400" cy="0"/>
          </a:xfrm>
          <a:prstGeom prst="line">
            <a:avLst/>
          </a:prstGeom>
          <a:noFill/>
          <a:ln w="9525">
            <a:solidFill>
              <a:schemeClr val="tx1"/>
            </a:solidFill>
            <a:round/>
            <a:tailEnd len="med" type="triangle" w="med"/>
          </a:ln>
          <a:effectLst/>
        </p:spPr>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346121" name="AutoShape 9"/>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5029200" y="2534920"/>
            <a:ext cx="1295400" cy="1143000"/>
          </a:xfrm>
          <a:prstGeom prst="roundRect">
            <a:avLst>
              <a:gd fmla="val 18421" name="adj"/>
            </a:avLst>
          </a:prstGeom>
          <a:solidFill>
            <a:srgbClr val="33CCCC"/>
          </a:solidFill>
          <a:ln algn="ctr" w="9525">
            <a:solidFill>
              <a:schemeClr val="tx1"/>
            </a:solidFill>
            <a:round/>
          </a:ln>
          <a:effectLst/>
        </p:spPr>
        <p:txBody xmlns:c="http://schemas.openxmlformats.org/drawingml/2006/chart" xmlns:pic="http://schemas.openxmlformats.org/drawingml/2006/picture" xmlns:dgm="http://schemas.openxmlformats.org/drawingml/2006/diagram">
          <a:bodyPr/>
          <a:lstStyle/>
          <a:p>
            <a:r>
              <a:rPr altLang="zh-CN" lang="en-US">
                <a:uFillTx/>
              </a:rPr>
              <a:t>node</a:t>
            </a:r>
          </a:p>
        </p:txBody>
      </p:sp>
      <p:sp>
        <p:nvSpPr>
          <p:cNvPr xmlns:c="http://schemas.openxmlformats.org/drawingml/2006/chart" xmlns:pic="http://schemas.openxmlformats.org/drawingml/2006/picture" xmlns:dgm="http://schemas.openxmlformats.org/drawingml/2006/diagram" id="346122" name="Cloud"/>
          <p:cNvSpPr xmlns:c="http://schemas.openxmlformats.org/drawingml/2006/chart" xmlns:pic="http://schemas.openxmlformats.org/drawingml/2006/picture" xmlns:dgm="http://schemas.openxmlformats.org/drawingml/2006/diagram">
            <a:spLocks noChangeArrowheads="1" noChangeAspect="1" noEditPoints="1"/>
          </p:cNvSpPr>
          <p:nvPr/>
        </p:nvSpPr>
        <p:spPr xmlns:c="http://schemas.openxmlformats.org/drawingml/2006/chart" xmlns:pic="http://schemas.openxmlformats.org/drawingml/2006/picture" xmlns:dgm="http://schemas.openxmlformats.org/drawingml/2006/diagram" bwMode="auto">
          <a:xfrm>
            <a:off x="6705600" y="2946083"/>
            <a:ext cx="2057400" cy="533400"/>
          </a:xfrm>
          <a:custGeom>
            <a:avLst/>
            <a:gdLst>
              <a:gd fmla="*/ 67 w 21600" name="T0"/>
              <a:gd fmla="*/ 10800 h 21600" name="T1"/>
              <a:gd fmla="*/ 10800 w 21600" name="T2"/>
              <a:gd fmla="*/ 21577 h 21600" name="T3"/>
              <a:gd fmla="*/ 21582 w 21600" name="T4"/>
              <a:gd fmla="*/ 10800 h 21600" name="T5"/>
              <a:gd fmla="*/ 10800 w 21600" name="T6"/>
              <a:gd fmla="*/ 1235 h 21600" name="T7"/>
              <a:gd fmla="*/ 2977 w 21600" name="T8"/>
              <a:gd fmla="*/ 3262 h 21600" name="T9"/>
              <a:gd fmla="*/ 17087 w 21600" name="T10"/>
              <a:gd fmla="*/ 17337 h 21600" name="T11"/>
            </a:gdLst>
            <a:ahLst/>
            <a:cxnLst>
              <a:cxn ang="0">
                <a:pos x="T0" y="T1"/>
              </a:cxn>
              <a:cxn ang="0">
                <a:pos x="T2" y="T3"/>
              </a:cxn>
              <a:cxn ang="0">
                <a:pos x="T4" y="T5"/>
              </a:cxn>
              <a:cxn ang="0">
                <a:pos x="T6" y="T7"/>
              </a:cxn>
            </a:cxnLst>
            <a:rect b="T11" l="T8" r="T10" t="T9"/>
            <a:pathLst>
              <a:path extrusionOk="0" h="21600" w="2160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extrusionOk="0" fill="none" h="21600" w="21600">
                <a:moveTo>
                  <a:pt x="1074" y="12702"/>
                </a:moveTo>
                <a:cubicBezTo>
                  <a:pt x="1407" y="12969"/>
                  <a:pt x="1786" y="13110"/>
                  <a:pt x="2172" y="13110"/>
                </a:cubicBezTo>
                <a:cubicBezTo>
                  <a:pt x="2228" y="13110"/>
                  <a:pt x="2285" y="13107"/>
                  <a:pt x="2341" y="13101"/>
                </a:cubicBezTo>
              </a:path>
              <a:path extrusionOk="0" fill="none" h="21600" w="21600">
                <a:moveTo>
                  <a:pt x="2909" y="17629"/>
                </a:moveTo>
                <a:cubicBezTo>
                  <a:pt x="3099" y="17599"/>
                  <a:pt x="3285" y="17535"/>
                  <a:pt x="3463" y="17439"/>
                </a:cubicBezTo>
              </a:path>
              <a:path extrusionOk="0" fill="none" h="21600" w="21600">
                <a:moveTo>
                  <a:pt x="7895" y="18680"/>
                </a:moveTo>
                <a:cubicBezTo>
                  <a:pt x="7983" y="18985"/>
                  <a:pt x="8095" y="19277"/>
                  <a:pt x="8229" y="19550"/>
                </a:cubicBezTo>
              </a:path>
              <a:path extrusionOk="0" fill="none" h="21600" w="21600">
                <a:moveTo>
                  <a:pt x="14267" y="18324"/>
                </a:moveTo>
                <a:cubicBezTo>
                  <a:pt x="14336" y="18013"/>
                  <a:pt x="14380" y="17693"/>
                  <a:pt x="14400" y="17370"/>
                </a:cubicBezTo>
              </a:path>
              <a:path extrusionOk="0" fill="none" h="21600" w="21600">
                <a:moveTo>
                  <a:pt x="18694" y="15045"/>
                </a:moveTo>
                <a:cubicBezTo>
                  <a:pt x="18694" y="15034"/>
                  <a:pt x="18695" y="15024"/>
                  <a:pt x="18695" y="15013"/>
                </a:cubicBezTo>
                <a:cubicBezTo>
                  <a:pt x="18695" y="13508"/>
                  <a:pt x="18063" y="12136"/>
                  <a:pt x="17069" y="11477"/>
                </a:cubicBezTo>
              </a:path>
              <a:path extrusionOk="0" fill="none" h="21600" w="21600">
                <a:moveTo>
                  <a:pt x="20165" y="8999"/>
                </a:moveTo>
                <a:cubicBezTo>
                  <a:pt x="20479" y="8635"/>
                  <a:pt x="20726" y="8177"/>
                  <a:pt x="20889" y="7661"/>
                </a:cubicBezTo>
              </a:path>
              <a:path extrusionOk="0" fill="none" h="21600" w="21600">
                <a:moveTo>
                  <a:pt x="19186" y="3344"/>
                </a:moveTo>
                <a:cubicBezTo>
                  <a:pt x="19186" y="3328"/>
                  <a:pt x="19187" y="3313"/>
                  <a:pt x="19187" y="3297"/>
                </a:cubicBezTo>
                <a:cubicBezTo>
                  <a:pt x="19187" y="3101"/>
                  <a:pt x="19174" y="2905"/>
                  <a:pt x="19148" y="2712"/>
                </a:cubicBezTo>
              </a:path>
              <a:path extrusionOk="0" fill="none" h="21600" w="21600">
                <a:moveTo>
                  <a:pt x="14905" y="1165"/>
                </a:moveTo>
                <a:cubicBezTo>
                  <a:pt x="14754" y="1408"/>
                  <a:pt x="14629" y="1679"/>
                  <a:pt x="14535" y="1971"/>
                </a:cubicBezTo>
              </a:path>
              <a:path extrusionOk="0" fill="none" h="21600" w="21600">
                <a:moveTo>
                  <a:pt x="11221" y="1645"/>
                </a:moveTo>
                <a:cubicBezTo>
                  <a:pt x="11140" y="1866"/>
                  <a:pt x="11080" y="2099"/>
                  <a:pt x="11041" y="2340"/>
                </a:cubicBezTo>
              </a:path>
              <a:path extrusionOk="0" fill="none" h="21600" w="21600">
                <a:moveTo>
                  <a:pt x="7645" y="3276"/>
                </a:moveTo>
                <a:cubicBezTo>
                  <a:pt x="7449" y="3016"/>
                  <a:pt x="7231" y="2790"/>
                  <a:pt x="6995" y="2602"/>
                </a:cubicBezTo>
              </a:path>
              <a:path extrusionOk="0" fill="none" h="21600" w="21600">
                <a:moveTo>
                  <a:pt x="1942" y="7186"/>
                </a:moveTo>
                <a:cubicBezTo>
                  <a:pt x="1966" y="7426"/>
                  <a:pt x="2004" y="7663"/>
                  <a:pt x="2056" y="7895"/>
                </a:cubicBezTo>
              </a:path>
            </a:pathLst>
          </a:custGeom>
          <a:solidFill>
            <a:srgbClr val="CCFFFF"/>
          </a:solidFill>
          <a:ln w="9525">
            <a:solidFill>
              <a:srgbClr val="000000"/>
            </a:solidFill>
            <a:miter lim="800000"/>
          </a:ln>
          <a:effectLst>
            <a:outerShdw algn="ctr" dir="2700000" dist="107763" rotWithShape="0">
              <a:srgbClr val="808080"/>
            </a:outerShdw>
          </a:effectLst>
        </p:spPr>
        <p:txBody xmlns:c="http://schemas.openxmlformats.org/drawingml/2006/chart" xmlns:pic="http://schemas.openxmlformats.org/drawingml/2006/picture" xmlns:dgm="http://schemas.openxmlformats.org/drawingml/2006/diagram">
          <a:bodyPr/>
          <a:lstStyle/>
          <a:p>
            <a:r>
              <a:rPr altLang="zh-CN" lang="en-US">
                <a:uFillTx/>
              </a:rPr>
              <a:t>Network</a:t>
            </a:r>
          </a:p>
        </p:txBody>
      </p:sp>
      <p:sp>
        <p:nvSpPr>
          <p:cNvPr xmlns:c="http://schemas.openxmlformats.org/drawingml/2006/chart" xmlns:pic="http://schemas.openxmlformats.org/drawingml/2006/picture" xmlns:dgm="http://schemas.openxmlformats.org/drawingml/2006/diagram" id="346123" name="AutoShape 11"/>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5113338" y="3060979"/>
            <a:ext cx="1103312" cy="470297"/>
          </a:xfrm>
          <a:prstGeom prst="roundRect">
            <a:avLst>
              <a:gd fmla="val 31440" name="adj"/>
            </a:avLst>
          </a:prstGeom>
          <a:solidFill>
            <a:srgbClr val="FFFF99"/>
          </a:solidFill>
          <a:ln algn="ctr" w="9525">
            <a:solidFill>
              <a:schemeClr val="tx1"/>
            </a:solidFill>
            <a:round/>
          </a:ln>
          <a:effectLst/>
        </p:spPr>
        <p:txBody xmlns:c="http://schemas.openxmlformats.org/drawingml/2006/chart" xmlns:pic="http://schemas.openxmlformats.org/drawingml/2006/picture" xmlns:dgm="http://schemas.openxmlformats.org/drawingml/2006/diagram">
          <a:bodyPr anchor="ctr">
            <a:spAutoFit/>
          </a:bodyPr>
          <a:lstStyle/>
          <a:p>
            <a:r>
              <a:rPr altLang="zh-CN" lang="en-US">
                <a:uFillTx/>
              </a:rPr>
              <a:t>daemon</a:t>
            </a:r>
          </a:p>
        </p:txBody>
      </p:sp>
      <p:sp>
        <p:nvSpPr>
          <p:cNvPr xmlns:c="http://schemas.openxmlformats.org/drawingml/2006/chart" xmlns:pic="http://schemas.openxmlformats.org/drawingml/2006/picture" xmlns:dgm="http://schemas.openxmlformats.org/drawingml/2006/diagram" id="346124" name="Line 12"/>
          <p:cNvSpPr xmlns:c="http://schemas.openxmlformats.org/drawingml/2006/chart" xmlns:pic="http://schemas.openxmlformats.org/drawingml/2006/picture" xmlns:dgm="http://schemas.openxmlformats.org/drawingml/2006/diagram">
            <a:spLocks noChangeShapeType="1"/>
          </p:cNvSpPr>
          <p:nvPr/>
        </p:nvSpPr>
        <p:spPr xmlns:c="http://schemas.openxmlformats.org/drawingml/2006/chart" xmlns:pic="http://schemas.openxmlformats.org/drawingml/2006/picture" xmlns:dgm="http://schemas.openxmlformats.org/drawingml/2006/diagram" bwMode="auto">
          <a:xfrm flipV="1">
            <a:off x="6172200" y="3296920"/>
            <a:ext cx="533400" cy="0"/>
          </a:xfrm>
          <a:prstGeom prst="line">
            <a:avLst/>
          </a:prstGeom>
          <a:noFill/>
          <a:ln w="9525">
            <a:solidFill>
              <a:schemeClr val="tx1"/>
            </a:solidFill>
            <a:round/>
            <a:tailEnd len="med" type="triangle" w="med"/>
          </a:ln>
          <a:effectLst/>
        </p:spPr>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346125" name="AutoShape 13"/>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5634038" y="4446747"/>
            <a:ext cx="746126" cy="408623"/>
          </a:xfrm>
          <a:prstGeom prst="roundRect">
            <a:avLst>
              <a:gd fmla="val 16667" name="adj"/>
            </a:avLst>
          </a:prstGeom>
          <a:solidFill>
            <a:srgbClr val="33CCCC"/>
          </a:solidFill>
          <a:ln algn="ctr" w="9525">
            <a:solidFill>
              <a:schemeClr val="tx1"/>
            </a:solidFill>
            <a:round/>
          </a:ln>
          <a:effectLst/>
        </p:spPr>
        <p:txBody xmlns:c="http://schemas.openxmlformats.org/drawingml/2006/chart" xmlns:pic="http://schemas.openxmlformats.org/drawingml/2006/picture" xmlns:dgm="http://schemas.openxmlformats.org/drawingml/2006/diagram">
          <a:bodyPr anchor="ctr" wrap="square">
            <a:spAutoFit/>
          </a:bodyPr>
          <a:lstStyle/>
          <a:p>
            <a:r>
              <a:rPr altLang="zh-CN" dirty="0" lang="en-US">
                <a:uFillTx/>
              </a:rPr>
              <a:t>node</a:t>
            </a:r>
          </a:p>
        </p:txBody>
      </p:sp>
      <p:sp>
        <p:nvSpPr>
          <p:cNvPr xmlns:c="http://schemas.openxmlformats.org/drawingml/2006/chart" xmlns:pic="http://schemas.openxmlformats.org/drawingml/2006/picture" xmlns:dgm="http://schemas.openxmlformats.org/drawingml/2006/diagram" id="346126" name="AutoShape 14"/>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9067800" y="4481672"/>
            <a:ext cx="721097" cy="408623"/>
          </a:xfrm>
          <a:prstGeom prst="roundRect">
            <a:avLst>
              <a:gd fmla="val 16667" name="adj"/>
            </a:avLst>
          </a:prstGeom>
          <a:solidFill>
            <a:srgbClr val="33CCCC"/>
          </a:solidFill>
          <a:ln algn="ctr" w="9525">
            <a:solidFill>
              <a:schemeClr val="tx1"/>
            </a:solidFill>
            <a:round/>
          </a:ln>
          <a:effectLst/>
        </p:spPr>
        <p:txBody xmlns:c="http://schemas.openxmlformats.org/drawingml/2006/chart" xmlns:pic="http://schemas.openxmlformats.org/drawingml/2006/picture" xmlns:dgm="http://schemas.openxmlformats.org/drawingml/2006/diagram">
          <a:bodyPr anchor="ctr" wrap="square">
            <a:spAutoFit/>
          </a:bodyPr>
          <a:lstStyle/>
          <a:p>
            <a:r>
              <a:rPr altLang="zh-CN" lang="en-US">
                <a:uFillTx/>
              </a:rPr>
              <a:t>node</a:t>
            </a:r>
          </a:p>
        </p:txBody>
      </p:sp>
      <p:sp>
        <p:nvSpPr>
          <p:cNvPr xmlns:c="http://schemas.openxmlformats.org/drawingml/2006/chart" xmlns:pic="http://schemas.openxmlformats.org/drawingml/2006/picture" xmlns:dgm="http://schemas.openxmlformats.org/drawingml/2006/diagram" id="346127" name="Cloud"/>
          <p:cNvSpPr xmlns:c="http://schemas.openxmlformats.org/drawingml/2006/chart" xmlns:pic="http://schemas.openxmlformats.org/drawingml/2006/picture" xmlns:dgm="http://schemas.openxmlformats.org/drawingml/2006/diagram">
            <a:spLocks noChangeArrowheads="1" noChangeAspect="1" noEditPoints="1"/>
          </p:cNvSpPr>
          <p:nvPr/>
        </p:nvSpPr>
        <p:spPr xmlns:c="http://schemas.openxmlformats.org/drawingml/2006/chart" xmlns:pic="http://schemas.openxmlformats.org/drawingml/2006/picture" xmlns:dgm="http://schemas.openxmlformats.org/drawingml/2006/diagram" bwMode="auto">
          <a:xfrm>
            <a:off x="6769100" y="5278120"/>
            <a:ext cx="2057400" cy="533400"/>
          </a:xfrm>
          <a:custGeom>
            <a:avLst/>
            <a:gdLst>
              <a:gd fmla="*/ 67 w 21600" name="T0"/>
              <a:gd fmla="*/ 10800 h 21600" name="T1"/>
              <a:gd fmla="*/ 10800 w 21600" name="T2"/>
              <a:gd fmla="*/ 21577 h 21600" name="T3"/>
              <a:gd fmla="*/ 21582 w 21600" name="T4"/>
              <a:gd fmla="*/ 10800 h 21600" name="T5"/>
              <a:gd fmla="*/ 10800 w 21600" name="T6"/>
              <a:gd fmla="*/ 1235 h 21600" name="T7"/>
              <a:gd fmla="*/ 2977 w 21600" name="T8"/>
              <a:gd fmla="*/ 3262 h 21600" name="T9"/>
              <a:gd fmla="*/ 17087 w 21600" name="T10"/>
              <a:gd fmla="*/ 17337 h 21600" name="T11"/>
            </a:gdLst>
            <a:ahLst/>
            <a:cxnLst>
              <a:cxn ang="0">
                <a:pos x="T0" y="T1"/>
              </a:cxn>
              <a:cxn ang="0">
                <a:pos x="T2" y="T3"/>
              </a:cxn>
              <a:cxn ang="0">
                <a:pos x="T4" y="T5"/>
              </a:cxn>
              <a:cxn ang="0">
                <a:pos x="T6" y="T7"/>
              </a:cxn>
            </a:cxnLst>
            <a:rect b="T11" l="T8" r="T10" t="T9"/>
            <a:pathLst>
              <a:path extrusionOk="0" h="21600" w="2160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extrusionOk="0" fill="none" h="21600" w="21600">
                <a:moveTo>
                  <a:pt x="1074" y="12702"/>
                </a:moveTo>
                <a:cubicBezTo>
                  <a:pt x="1407" y="12969"/>
                  <a:pt x="1786" y="13110"/>
                  <a:pt x="2172" y="13110"/>
                </a:cubicBezTo>
                <a:cubicBezTo>
                  <a:pt x="2228" y="13110"/>
                  <a:pt x="2285" y="13107"/>
                  <a:pt x="2341" y="13101"/>
                </a:cubicBezTo>
              </a:path>
              <a:path extrusionOk="0" fill="none" h="21600" w="21600">
                <a:moveTo>
                  <a:pt x="2909" y="17629"/>
                </a:moveTo>
                <a:cubicBezTo>
                  <a:pt x="3099" y="17599"/>
                  <a:pt x="3285" y="17535"/>
                  <a:pt x="3463" y="17439"/>
                </a:cubicBezTo>
              </a:path>
              <a:path extrusionOk="0" fill="none" h="21600" w="21600">
                <a:moveTo>
                  <a:pt x="7895" y="18680"/>
                </a:moveTo>
                <a:cubicBezTo>
                  <a:pt x="7983" y="18985"/>
                  <a:pt x="8095" y="19277"/>
                  <a:pt x="8229" y="19550"/>
                </a:cubicBezTo>
              </a:path>
              <a:path extrusionOk="0" fill="none" h="21600" w="21600">
                <a:moveTo>
                  <a:pt x="14267" y="18324"/>
                </a:moveTo>
                <a:cubicBezTo>
                  <a:pt x="14336" y="18013"/>
                  <a:pt x="14380" y="17693"/>
                  <a:pt x="14400" y="17370"/>
                </a:cubicBezTo>
              </a:path>
              <a:path extrusionOk="0" fill="none" h="21600" w="21600">
                <a:moveTo>
                  <a:pt x="18694" y="15045"/>
                </a:moveTo>
                <a:cubicBezTo>
                  <a:pt x="18694" y="15034"/>
                  <a:pt x="18695" y="15024"/>
                  <a:pt x="18695" y="15013"/>
                </a:cubicBezTo>
                <a:cubicBezTo>
                  <a:pt x="18695" y="13508"/>
                  <a:pt x="18063" y="12136"/>
                  <a:pt x="17069" y="11477"/>
                </a:cubicBezTo>
              </a:path>
              <a:path extrusionOk="0" fill="none" h="21600" w="21600">
                <a:moveTo>
                  <a:pt x="20165" y="8999"/>
                </a:moveTo>
                <a:cubicBezTo>
                  <a:pt x="20479" y="8635"/>
                  <a:pt x="20726" y="8177"/>
                  <a:pt x="20889" y="7661"/>
                </a:cubicBezTo>
              </a:path>
              <a:path extrusionOk="0" fill="none" h="21600" w="21600">
                <a:moveTo>
                  <a:pt x="19186" y="3344"/>
                </a:moveTo>
                <a:cubicBezTo>
                  <a:pt x="19186" y="3328"/>
                  <a:pt x="19187" y="3313"/>
                  <a:pt x="19187" y="3297"/>
                </a:cubicBezTo>
                <a:cubicBezTo>
                  <a:pt x="19187" y="3101"/>
                  <a:pt x="19174" y="2905"/>
                  <a:pt x="19148" y="2712"/>
                </a:cubicBezTo>
              </a:path>
              <a:path extrusionOk="0" fill="none" h="21600" w="21600">
                <a:moveTo>
                  <a:pt x="14905" y="1165"/>
                </a:moveTo>
                <a:cubicBezTo>
                  <a:pt x="14754" y="1408"/>
                  <a:pt x="14629" y="1679"/>
                  <a:pt x="14535" y="1971"/>
                </a:cubicBezTo>
              </a:path>
              <a:path extrusionOk="0" fill="none" h="21600" w="21600">
                <a:moveTo>
                  <a:pt x="11221" y="1645"/>
                </a:moveTo>
                <a:cubicBezTo>
                  <a:pt x="11140" y="1866"/>
                  <a:pt x="11080" y="2099"/>
                  <a:pt x="11041" y="2340"/>
                </a:cubicBezTo>
              </a:path>
              <a:path extrusionOk="0" fill="none" h="21600" w="21600">
                <a:moveTo>
                  <a:pt x="7645" y="3276"/>
                </a:moveTo>
                <a:cubicBezTo>
                  <a:pt x="7449" y="3016"/>
                  <a:pt x="7231" y="2790"/>
                  <a:pt x="6995" y="2602"/>
                </a:cubicBezTo>
              </a:path>
              <a:path extrusionOk="0" fill="none" h="21600" w="21600">
                <a:moveTo>
                  <a:pt x="1942" y="7186"/>
                </a:moveTo>
                <a:cubicBezTo>
                  <a:pt x="1966" y="7426"/>
                  <a:pt x="2004" y="7663"/>
                  <a:pt x="2056" y="7895"/>
                </a:cubicBezTo>
              </a:path>
            </a:pathLst>
          </a:custGeom>
          <a:solidFill>
            <a:srgbClr val="CCFFFF"/>
          </a:solidFill>
          <a:ln w="9525">
            <a:solidFill>
              <a:srgbClr val="000000"/>
            </a:solidFill>
            <a:miter lim="800000"/>
          </a:ln>
          <a:effectLst>
            <a:outerShdw algn="ctr" dir="2700000" dist="107763" rotWithShape="0">
              <a:srgbClr val="808080"/>
            </a:outerShdw>
          </a:effectLst>
        </p:spPr>
        <p:txBody xmlns:c="http://schemas.openxmlformats.org/drawingml/2006/chart" xmlns:pic="http://schemas.openxmlformats.org/drawingml/2006/picture" xmlns:dgm="http://schemas.openxmlformats.org/drawingml/2006/diagram">
          <a:bodyPr/>
          <a:lstStyle/>
          <a:p>
            <a:r>
              <a:rPr altLang="zh-CN" lang="en-US">
                <a:uFillTx/>
              </a:rPr>
              <a:t>Network</a:t>
            </a:r>
          </a:p>
        </p:txBody>
      </p:sp>
      <p:sp>
        <p:nvSpPr>
          <p:cNvPr xmlns:c="http://schemas.openxmlformats.org/drawingml/2006/chart" xmlns:pic="http://schemas.openxmlformats.org/drawingml/2006/picture" xmlns:dgm="http://schemas.openxmlformats.org/drawingml/2006/diagram" id="346128" name="AutoShape 16"/>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7226301" y="4474846"/>
            <a:ext cx="1122363" cy="422275"/>
          </a:xfrm>
          <a:prstGeom prst="roundRect">
            <a:avLst>
              <a:gd fmla="val 16667" name="adj"/>
            </a:avLst>
          </a:prstGeom>
          <a:solidFill>
            <a:srgbClr val="FFFF99"/>
          </a:solidFill>
          <a:ln algn="ctr" w="9525">
            <a:solidFill>
              <a:schemeClr val="tx1"/>
            </a:solidFill>
            <a:round/>
          </a:ln>
          <a:effectLst/>
        </p:spPr>
        <p:txBody xmlns:c="http://schemas.openxmlformats.org/drawingml/2006/chart" xmlns:pic="http://schemas.openxmlformats.org/drawingml/2006/picture" xmlns:dgm="http://schemas.openxmlformats.org/drawingml/2006/diagram">
          <a:bodyPr anchor="ctr">
            <a:spAutoFit/>
          </a:bodyPr>
          <a:lstStyle/>
          <a:p>
            <a:r>
              <a:rPr altLang="zh-CN" lang="en-US">
                <a:uFillTx/>
              </a:rPr>
              <a:t>daemon</a:t>
            </a:r>
          </a:p>
        </p:txBody>
      </p:sp>
      <p:sp>
        <p:nvSpPr>
          <p:cNvPr xmlns:c="http://schemas.openxmlformats.org/drawingml/2006/chart" xmlns:pic="http://schemas.openxmlformats.org/drawingml/2006/picture" xmlns:dgm="http://schemas.openxmlformats.org/drawingml/2006/diagram" id="346129" name="Line 17"/>
          <p:cNvSpPr xmlns:c="http://schemas.openxmlformats.org/drawingml/2006/chart" xmlns:pic="http://schemas.openxmlformats.org/drawingml/2006/picture" xmlns:dgm="http://schemas.openxmlformats.org/drawingml/2006/diagram">
            <a:spLocks noChangeShapeType="1"/>
          </p:cNvSpPr>
          <p:nvPr/>
        </p:nvSpPr>
        <p:spPr xmlns:c="http://schemas.openxmlformats.org/drawingml/2006/chart" xmlns:pic="http://schemas.openxmlformats.org/drawingml/2006/picture" xmlns:dgm="http://schemas.openxmlformats.org/drawingml/2006/diagram" bwMode="auto">
          <a:xfrm>
            <a:off x="6400800" y="4668520"/>
            <a:ext cx="838200" cy="0"/>
          </a:xfrm>
          <a:prstGeom prst="line">
            <a:avLst/>
          </a:prstGeom>
          <a:noFill/>
          <a:ln w="9525">
            <a:solidFill>
              <a:schemeClr val="tx1"/>
            </a:solidFill>
            <a:round/>
            <a:tailEnd len="med" type="triangle" w="med"/>
          </a:ln>
          <a:effectLst/>
        </p:spPr>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346130" name="Line 18"/>
          <p:cNvSpPr xmlns:c="http://schemas.openxmlformats.org/drawingml/2006/chart" xmlns:pic="http://schemas.openxmlformats.org/drawingml/2006/picture" xmlns:dgm="http://schemas.openxmlformats.org/drawingml/2006/diagram">
            <a:spLocks noChangeShapeType="1"/>
          </p:cNvSpPr>
          <p:nvPr/>
        </p:nvSpPr>
        <p:spPr xmlns:c="http://schemas.openxmlformats.org/drawingml/2006/chart" xmlns:pic="http://schemas.openxmlformats.org/drawingml/2006/picture" xmlns:dgm="http://schemas.openxmlformats.org/drawingml/2006/diagram" bwMode="auto">
          <a:xfrm flipH="1">
            <a:off x="8369300" y="4668520"/>
            <a:ext cx="685800" cy="0"/>
          </a:xfrm>
          <a:prstGeom prst="line">
            <a:avLst/>
          </a:prstGeom>
          <a:noFill/>
          <a:ln w="9525">
            <a:solidFill>
              <a:schemeClr val="tx1"/>
            </a:solidFill>
            <a:round/>
            <a:tailEnd len="med" type="triangle" w="med"/>
          </a:ln>
          <a:effectLst/>
        </p:spPr>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346131" name="Line 19"/>
          <p:cNvSpPr xmlns:c="http://schemas.openxmlformats.org/drawingml/2006/chart" xmlns:pic="http://schemas.openxmlformats.org/drawingml/2006/picture" xmlns:dgm="http://schemas.openxmlformats.org/drawingml/2006/diagram">
            <a:spLocks noChangeShapeType="1"/>
          </p:cNvSpPr>
          <p:nvPr/>
        </p:nvSpPr>
        <p:spPr xmlns:c="http://schemas.openxmlformats.org/drawingml/2006/chart" xmlns:pic="http://schemas.openxmlformats.org/drawingml/2006/picture" xmlns:dgm="http://schemas.openxmlformats.org/drawingml/2006/diagram" bwMode="auto">
          <a:xfrm>
            <a:off x="7835900" y="4897120"/>
            <a:ext cx="0" cy="381000"/>
          </a:xfrm>
          <a:prstGeom prst="line">
            <a:avLst/>
          </a:prstGeom>
          <a:noFill/>
          <a:ln w="9525">
            <a:solidFill>
              <a:schemeClr val="tx1"/>
            </a:solidFill>
            <a:round/>
            <a:tailEnd len="med" type="triangle" w="med"/>
          </a:ln>
          <a:effectLst/>
        </p:spPr>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346132" name="Line 20"/>
          <p:cNvSpPr xmlns:c="http://schemas.openxmlformats.org/drawingml/2006/chart" xmlns:pic="http://schemas.openxmlformats.org/drawingml/2006/picture" xmlns:dgm="http://schemas.openxmlformats.org/drawingml/2006/diagram">
            <a:spLocks noChangeShapeType="1"/>
          </p:cNvSpPr>
          <p:nvPr/>
        </p:nvSpPr>
        <p:spPr xmlns:c="http://schemas.openxmlformats.org/drawingml/2006/chart" xmlns:pic="http://schemas.openxmlformats.org/drawingml/2006/picture" xmlns:dgm="http://schemas.openxmlformats.org/drawingml/2006/diagram" bwMode="auto">
          <a:xfrm flipH="1">
            <a:off x="8458200" y="1391920"/>
            <a:ext cx="609600" cy="0"/>
          </a:xfrm>
          <a:prstGeom prst="line">
            <a:avLst/>
          </a:prstGeom>
          <a:noFill/>
          <a:ln w="9525">
            <a:solidFill>
              <a:schemeClr val="tx1"/>
            </a:solidFill>
            <a:round/>
            <a:tailEnd len="med" type="triangle" w="med"/>
          </a:ln>
          <a:effectLst/>
        </p:spPr>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346133" name="AutoShape 21"/>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9220200" y="2534921"/>
            <a:ext cx="1295400" cy="1120775"/>
          </a:xfrm>
          <a:prstGeom prst="roundRect">
            <a:avLst>
              <a:gd fmla="val 18421" name="adj"/>
            </a:avLst>
          </a:prstGeom>
          <a:solidFill>
            <a:srgbClr val="33CCCC"/>
          </a:solidFill>
          <a:ln algn="ctr" w="9525">
            <a:solidFill>
              <a:schemeClr val="tx1"/>
            </a:solidFill>
            <a:round/>
          </a:ln>
          <a:effectLst/>
        </p:spPr>
        <p:txBody xmlns:c="http://schemas.openxmlformats.org/drawingml/2006/chart" xmlns:pic="http://schemas.openxmlformats.org/drawingml/2006/picture" xmlns:dgm="http://schemas.openxmlformats.org/drawingml/2006/diagram">
          <a:bodyPr/>
          <a:lstStyle/>
          <a:p>
            <a:r>
              <a:rPr altLang="zh-CN" lang="en-US">
                <a:uFillTx/>
              </a:rPr>
              <a:t>node</a:t>
            </a:r>
          </a:p>
        </p:txBody>
      </p:sp>
      <p:sp>
        <p:nvSpPr>
          <p:cNvPr xmlns:c="http://schemas.openxmlformats.org/drawingml/2006/chart" xmlns:pic="http://schemas.openxmlformats.org/drawingml/2006/picture" xmlns:dgm="http://schemas.openxmlformats.org/drawingml/2006/diagram" id="346134" name="AutoShape 22"/>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9304338" y="3038754"/>
            <a:ext cx="1103312" cy="470297"/>
          </a:xfrm>
          <a:prstGeom prst="roundRect">
            <a:avLst>
              <a:gd fmla="val 31440" name="adj"/>
            </a:avLst>
          </a:prstGeom>
          <a:solidFill>
            <a:srgbClr val="FFFF99"/>
          </a:solidFill>
          <a:ln algn="ctr" w="9525">
            <a:solidFill>
              <a:schemeClr val="tx1"/>
            </a:solidFill>
            <a:round/>
          </a:ln>
          <a:effectLst/>
        </p:spPr>
        <p:txBody xmlns:c="http://schemas.openxmlformats.org/drawingml/2006/chart" xmlns:pic="http://schemas.openxmlformats.org/drawingml/2006/picture" xmlns:dgm="http://schemas.openxmlformats.org/drawingml/2006/diagram">
          <a:bodyPr anchor="ctr">
            <a:spAutoFit/>
          </a:bodyPr>
          <a:lstStyle/>
          <a:p>
            <a:r>
              <a:rPr altLang="zh-CN" lang="en-US">
                <a:uFillTx/>
              </a:rPr>
              <a:t>daemon</a:t>
            </a:r>
          </a:p>
        </p:txBody>
      </p:sp>
      <p:sp>
        <p:nvSpPr>
          <p:cNvPr xmlns:c="http://schemas.openxmlformats.org/drawingml/2006/chart" xmlns:pic="http://schemas.openxmlformats.org/drawingml/2006/picture" xmlns:dgm="http://schemas.openxmlformats.org/drawingml/2006/diagram" id="346135" name="Line 23"/>
          <p:cNvSpPr xmlns:c="http://schemas.openxmlformats.org/drawingml/2006/chart" xmlns:pic="http://schemas.openxmlformats.org/drawingml/2006/picture" xmlns:dgm="http://schemas.openxmlformats.org/drawingml/2006/diagram">
            <a:spLocks noChangeShapeType="1"/>
          </p:cNvSpPr>
          <p:nvPr/>
        </p:nvSpPr>
        <p:spPr xmlns:c="http://schemas.openxmlformats.org/drawingml/2006/chart" xmlns:pic="http://schemas.openxmlformats.org/drawingml/2006/picture" xmlns:dgm="http://schemas.openxmlformats.org/drawingml/2006/diagram" bwMode="auto">
          <a:xfrm flipH="1" flipV="1">
            <a:off x="8839200" y="3296920"/>
            <a:ext cx="457200" cy="0"/>
          </a:xfrm>
          <a:prstGeom prst="line">
            <a:avLst/>
          </a:prstGeom>
          <a:noFill/>
          <a:ln w="9525">
            <a:solidFill>
              <a:schemeClr val="tx1"/>
            </a:solidFill>
            <a:round/>
            <a:tailEnd len="med" type="triangle" w="med"/>
          </a:ln>
          <a:effectLst/>
        </p:spPr>
        <p:txBody xmlns:c="http://schemas.openxmlformats.org/drawingml/2006/chart" xmlns:pic="http://schemas.openxmlformats.org/drawingml/2006/picture" xmlns:dgm="http://schemas.openxmlformats.org/drawingml/2006/diagram">
          <a:bodyPr/>
          <a:lstStyle/>
          <a:p>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46114" name="AutoShape 2"/>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7162800" y="3982720"/>
            <a:ext cx="1295400" cy="1066800"/>
          </a:xfrm>
          <a:prstGeom prst="roundRect">
            <a:avLst>
              <a:gd fmla="val 18421" name="adj"/>
            </a:avLst>
          </a:prstGeom>
          <a:solidFill>
            <a:srgbClr val="33CCCC"/>
          </a:solidFill>
          <a:ln algn="ctr" w="9525">
            <a:solidFill>
              <a:schemeClr val="tx1"/>
            </a:solidFill>
            <a:round/>
          </a:ln>
          <a:effectLst/>
        </p:spPr>
        <p:txBody xmlns:c="http://schemas.openxmlformats.org/drawingml/2006/chart" xmlns:pic="http://schemas.openxmlformats.org/drawingml/2006/picture" xmlns:dgm="http://schemas.openxmlformats.org/drawingml/2006/diagram">
          <a:bodyPr/>
          <a:lstStyle/>
          <a:p>
            <a:r>
              <a:rPr altLang="zh-CN" lang="en-US">
                <a:uFillTx/>
              </a:rPr>
              <a:t>node</a:t>
            </a:r>
          </a:p>
        </p:txBody>
      </p:sp>
      <p:sp>
        <p:nvSpPr>
          <p:cNvPr xmlns:c="http://schemas.openxmlformats.org/drawingml/2006/chart" xmlns:pic="http://schemas.openxmlformats.org/drawingml/2006/picture" xmlns:dgm="http://schemas.openxmlformats.org/drawingml/2006/diagram" id="346115" name="Rectangle 3"/>
          <p:cNvSpPr xmlns:c="http://schemas.openxmlformats.org/drawingml/2006/chart" xmlns:pic="http://schemas.openxmlformats.org/drawingml/2006/picture" xmlns:dgm="http://schemas.openxmlformats.org/drawingml/2006/diagram">
            <a:spLocks noChangeArrowheads="1" noGrp="1"/>
          </p:cNvSpPr>
          <p:nvPr>
            <p:ph type="title"/>
          </p:nvPr>
        </p:nvSpPr>
        <p:spPr xmlns:c="http://schemas.openxmlformats.org/drawingml/2006/chart" xmlns:pic="http://schemas.openxmlformats.org/drawingml/2006/picture" xmlns:dgm="http://schemas.openxmlformats.org/drawingml/2006/diagram">
          <a:xfrm>
            <a:off x="725488" y="-259466"/>
            <a:ext cx="10515600" cy="1325563"/>
          </a:xfrm>
        </p:spPr>
        <p:txBody xmlns:c="http://schemas.openxmlformats.org/drawingml/2006/chart" xmlns:pic="http://schemas.openxmlformats.org/drawingml/2006/picture" xmlns:dgm="http://schemas.openxmlformats.org/drawingml/2006/diagram">
          <a:bodyPr/>
          <a:lstStyle/>
          <a:p>
            <a:r>
              <a:rPr altLang="zh-CN" b="1" dirty="0" lang="en-US" sz="3000">
                <a:uFillTx/>
              </a:rPr>
              <a:t>Overview of DDS Implementation Architectures</a:t>
            </a:r>
          </a:p>
        </p:txBody>
      </p:sp>
      <p:sp>
        <p:nvSpPr>
          <p:cNvPr xmlns:c="http://schemas.openxmlformats.org/drawingml/2006/chart" xmlns:pic="http://schemas.openxmlformats.org/drawingml/2006/picture" xmlns:dgm="http://schemas.openxmlformats.org/drawingml/2006/diagram" id="346116" name="Rectangle 4"/>
          <p:cNvSpPr xmlns:c="http://schemas.openxmlformats.org/drawingml/2006/chart" xmlns:pic="http://schemas.openxmlformats.org/drawingml/2006/picture" xmlns:dgm="http://schemas.openxmlformats.org/drawingml/2006/diagram">
            <a:spLocks noChangeArrowheads="1" noGrp="1"/>
          </p:cNvSpPr>
          <p:nvPr>
            <p:ph idx="1"/>
          </p:nvPr>
        </p:nvSpPr>
        <p:spPr xmlns:c="http://schemas.openxmlformats.org/drawingml/2006/chart" xmlns:pic="http://schemas.openxmlformats.org/drawingml/2006/picture" xmlns:dgm="http://schemas.openxmlformats.org/drawingml/2006/diagram">
          <a:xfrm>
            <a:off x="546100" y="1053513"/>
            <a:ext cx="3676650" cy="5181600"/>
          </a:xfrm>
        </p:spPr>
        <p:txBody xmlns:c="http://schemas.openxmlformats.org/drawingml/2006/chart" xmlns:pic="http://schemas.openxmlformats.org/drawingml/2006/picture" xmlns:dgm="http://schemas.openxmlformats.org/drawingml/2006/diagram">
          <a:bodyPr/>
          <a:lstStyle/>
          <a:p>
            <a:pPr indent="-168275" marL="168275">
              <a:spcBef>
                <a:spcPct val="40000"/>
              </a:spcBef>
            </a:pPr>
            <a:r>
              <a:rPr altLang="zh-CN" b="1" dirty="0" lang="en-US" sz="2000">
                <a:uFillTx/>
              </a:rPr>
              <a:t>Decentralized Architecture</a:t>
            </a:r>
          </a:p>
          <a:p>
            <a:pPr indent="-169863" lvl="1" marL="517525">
              <a:spcBef>
                <a:spcPct val="40000"/>
              </a:spcBef>
            </a:pPr>
            <a:r>
              <a:rPr altLang="zh-CN" dirty="0" lang="en-US" sz="2000">
                <a:uFillTx/>
              </a:rPr>
              <a:t>embedded threads to handle communication, reliability, QoS </a:t>
            </a:r>
            <a:r>
              <a:rPr altLang="zh-CN" dirty="0" err="1" lang="en-US" sz="2000">
                <a:uFillTx/>
              </a:rPr>
              <a:t>etc</a:t>
            </a:r>
            <a:endParaRPr altLang="zh-CN" dirty="0" lang="en-US" sz="2000">
              <a:uFillTx/>
            </a:endParaRPr>
          </a:p>
          <a:p>
            <a:pPr indent="-169863" lvl="2" marL="974725">
              <a:spcBef>
                <a:spcPct val="40000"/>
              </a:spcBef>
            </a:pPr>
            <a:r>
              <a:rPr altLang="zh-CN" dirty="0" lang="en-US" sz="1600">
                <a:uFillTx/>
              </a:rPr>
              <a:t>Example: RTI DDS</a:t>
            </a:r>
          </a:p>
          <a:p>
            <a:pPr indent="-168275" marL="168275">
              <a:spcBef>
                <a:spcPct val="40000"/>
              </a:spcBef>
            </a:pPr>
            <a:r>
              <a:rPr altLang="zh-CN" b="1" dirty="0" lang="en-US" sz="2000">
                <a:uFillTx/>
              </a:rPr>
              <a:t>Federated Architecture</a:t>
            </a:r>
          </a:p>
          <a:p>
            <a:pPr indent="-169863" lvl="1" marL="517525">
              <a:spcBef>
                <a:spcPct val="40000"/>
              </a:spcBef>
            </a:pPr>
            <a:r>
              <a:rPr altLang="zh-CN" dirty="0" lang="en-US" sz="2000">
                <a:uFillTx/>
              </a:rPr>
              <a:t>a separate daemon</a:t>
            </a:r>
            <a:br>
              <a:rPr altLang="zh-CN" dirty="0" lang="en-US" sz="2000">
                <a:uFillTx/>
              </a:rPr>
            </a:br>
            <a:r>
              <a:rPr altLang="zh-CN" dirty="0" lang="en-US" sz="2000">
                <a:uFillTx/>
              </a:rPr>
              <a:t>process to handle communication, reliability, QoS, etc.</a:t>
            </a:r>
          </a:p>
          <a:p>
            <a:pPr indent="-169863" lvl="2" marL="974725">
              <a:spcBef>
                <a:spcPct val="40000"/>
              </a:spcBef>
            </a:pPr>
            <a:r>
              <a:rPr altLang="zh-CN" dirty="0" lang="en-US" sz="1600">
                <a:uFillTx/>
              </a:rPr>
              <a:t>Example </a:t>
            </a:r>
            <a:r>
              <a:rPr altLang="zh-CN" dirty="0" err="1" lang="en-US" sz="1600">
                <a:uFillTx/>
              </a:rPr>
              <a:t>OpenSplice</a:t>
            </a:r>
            <a:endParaRPr altLang="zh-CN" dirty="0" lang="en-US" sz="1600">
              <a:uFillTx/>
            </a:endParaRPr>
          </a:p>
          <a:p>
            <a:pPr indent="-168275" marL="168275">
              <a:spcBef>
                <a:spcPct val="40000"/>
              </a:spcBef>
            </a:pPr>
            <a:r>
              <a:rPr altLang="zh-CN" b="1" dirty="0" lang="en-US" sz="2000">
                <a:uFillTx/>
              </a:rPr>
              <a:t>Centralized Architecture</a:t>
            </a:r>
          </a:p>
          <a:p>
            <a:pPr indent="-169863" lvl="1" marL="517525">
              <a:spcBef>
                <a:spcPct val="40000"/>
              </a:spcBef>
            </a:pPr>
            <a:r>
              <a:rPr altLang="zh-CN" dirty="0" lang="en-US" sz="2000">
                <a:uFillTx/>
              </a:rPr>
              <a:t>one single daemon</a:t>
            </a:r>
            <a:br>
              <a:rPr altLang="zh-CN" dirty="0" lang="en-US" sz="2000">
                <a:uFillTx/>
              </a:rPr>
            </a:br>
            <a:r>
              <a:rPr altLang="zh-CN" dirty="0" lang="en-US" sz="2000">
                <a:uFillTx/>
              </a:rPr>
              <a:t>process for domain</a:t>
            </a:r>
          </a:p>
          <a:p>
            <a:pPr indent="-169863" lvl="2" marL="974725">
              <a:spcBef>
                <a:spcPct val="40000"/>
              </a:spcBef>
            </a:pPr>
            <a:r>
              <a:rPr altLang="zh-CN" dirty="0" lang="en-US" sz="1600">
                <a:uFillTx/>
              </a:rPr>
              <a:t>Example Open DDS</a:t>
            </a:r>
          </a:p>
        </p:txBody>
      </p:sp>
      <p:sp>
        <p:nvSpPr>
          <p:cNvPr xmlns:c="http://schemas.openxmlformats.org/drawingml/2006/chart" xmlns:pic="http://schemas.openxmlformats.org/drawingml/2006/picture" xmlns:dgm="http://schemas.openxmlformats.org/drawingml/2006/diagram" id="346117" name="AutoShape 5"/>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5634038" y="1170147"/>
            <a:ext cx="703262" cy="408623"/>
          </a:xfrm>
          <a:prstGeom prst="roundRect">
            <a:avLst>
              <a:gd fmla="val 16667" name="adj"/>
            </a:avLst>
          </a:prstGeom>
          <a:solidFill>
            <a:srgbClr val="33CCCC"/>
          </a:solidFill>
          <a:ln algn="ctr" w="9525">
            <a:solidFill>
              <a:schemeClr val="tx1"/>
            </a:solidFill>
            <a:round/>
          </a:ln>
          <a:effectLst/>
        </p:spPr>
        <p:txBody xmlns:c="http://schemas.openxmlformats.org/drawingml/2006/chart" xmlns:pic="http://schemas.openxmlformats.org/drawingml/2006/picture" xmlns:dgm="http://schemas.openxmlformats.org/drawingml/2006/diagram">
          <a:bodyPr anchor="ctr" wrap="square">
            <a:spAutoFit/>
          </a:bodyPr>
          <a:lstStyle/>
          <a:p>
            <a:r>
              <a:rPr altLang="zh-CN" lang="en-US">
                <a:uFillTx/>
              </a:rPr>
              <a:t>node</a:t>
            </a:r>
          </a:p>
        </p:txBody>
      </p:sp>
      <p:sp>
        <p:nvSpPr>
          <p:cNvPr xmlns:c="http://schemas.openxmlformats.org/drawingml/2006/chart" xmlns:pic="http://schemas.openxmlformats.org/drawingml/2006/picture" xmlns:dgm="http://schemas.openxmlformats.org/drawingml/2006/diagram" id="346118" name="AutoShape 6"/>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9067800" y="1205072"/>
            <a:ext cx="762000" cy="408623"/>
          </a:xfrm>
          <a:prstGeom prst="roundRect">
            <a:avLst>
              <a:gd fmla="val 16667" name="adj"/>
            </a:avLst>
          </a:prstGeom>
          <a:solidFill>
            <a:srgbClr val="33CCCC"/>
          </a:solidFill>
          <a:ln algn="ctr" w="9525">
            <a:solidFill>
              <a:schemeClr val="tx1"/>
            </a:solidFill>
            <a:round/>
          </a:ln>
          <a:effectLst/>
        </p:spPr>
        <p:txBody xmlns:c="http://schemas.openxmlformats.org/drawingml/2006/chart" xmlns:pic="http://schemas.openxmlformats.org/drawingml/2006/picture" xmlns:dgm="http://schemas.openxmlformats.org/drawingml/2006/diagram">
          <a:bodyPr anchor="ctr" wrap="square">
            <a:spAutoFit/>
          </a:bodyPr>
          <a:lstStyle/>
          <a:p>
            <a:r>
              <a:rPr altLang="zh-CN" lang="en-US">
                <a:uFillTx/>
              </a:rPr>
              <a:t>node</a:t>
            </a:r>
          </a:p>
        </p:txBody>
      </p:sp>
      <p:sp>
        <p:nvSpPr>
          <p:cNvPr xmlns:c="http://schemas.openxmlformats.org/drawingml/2006/chart" xmlns:pic="http://schemas.openxmlformats.org/drawingml/2006/picture" xmlns:dgm="http://schemas.openxmlformats.org/drawingml/2006/diagram" id="346119" name="Cloud"/>
          <p:cNvSpPr xmlns:c="http://schemas.openxmlformats.org/drawingml/2006/chart" xmlns:pic="http://schemas.openxmlformats.org/drawingml/2006/picture" xmlns:dgm="http://schemas.openxmlformats.org/drawingml/2006/diagram">
            <a:spLocks noChangeArrowheads="1" noChangeAspect="1" noEditPoints="1"/>
          </p:cNvSpPr>
          <p:nvPr/>
        </p:nvSpPr>
        <p:spPr xmlns:c="http://schemas.openxmlformats.org/drawingml/2006/chart" xmlns:pic="http://schemas.openxmlformats.org/drawingml/2006/picture" xmlns:dgm="http://schemas.openxmlformats.org/drawingml/2006/diagram" bwMode="auto">
          <a:xfrm>
            <a:off x="6858000" y="1087120"/>
            <a:ext cx="1600200" cy="533400"/>
          </a:xfrm>
          <a:custGeom>
            <a:avLst/>
            <a:gdLst>
              <a:gd fmla="*/ 67 w 21600" name="T0"/>
              <a:gd fmla="*/ 10800 h 21600" name="T1"/>
              <a:gd fmla="*/ 10800 w 21600" name="T2"/>
              <a:gd fmla="*/ 21577 h 21600" name="T3"/>
              <a:gd fmla="*/ 21582 w 21600" name="T4"/>
              <a:gd fmla="*/ 10800 h 21600" name="T5"/>
              <a:gd fmla="*/ 10800 w 21600" name="T6"/>
              <a:gd fmla="*/ 1235 h 21600" name="T7"/>
              <a:gd fmla="*/ 2977 w 21600" name="T8"/>
              <a:gd fmla="*/ 3262 h 21600" name="T9"/>
              <a:gd fmla="*/ 17087 w 21600" name="T10"/>
              <a:gd fmla="*/ 17337 h 21600" name="T11"/>
            </a:gdLst>
            <a:ahLst/>
            <a:cxnLst>
              <a:cxn ang="0">
                <a:pos x="T0" y="T1"/>
              </a:cxn>
              <a:cxn ang="0">
                <a:pos x="T2" y="T3"/>
              </a:cxn>
              <a:cxn ang="0">
                <a:pos x="T4" y="T5"/>
              </a:cxn>
              <a:cxn ang="0">
                <a:pos x="T6" y="T7"/>
              </a:cxn>
            </a:cxnLst>
            <a:rect b="T11" l="T8" r="T10" t="T9"/>
            <a:pathLst>
              <a:path extrusionOk="0" h="21600" w="2160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extrusionOk="0" fill="none" h="21600" w="21600">
                <a:moveTo>
                  <a:pt x="1074" y="12702"/>
                </a:moveTo>
                <a:cubicBezTo>
                  <a:pt x="1407" y="12969"/>
                  <a:pt x="1786" y="13110"/>
                  <a:pt x="2172" y="13110"/>
                </a:cubicBezTo>
                <a:cubicBezTo>
                  <a:pt x="2228" y="13110"/>
                  <a:pt x="2285" y="13107"/>
                  <a:pt x="2341" y="13101"/>
                </a:cubicBezTo>
              </a:path>
              <a:path extrusionOk="0" fill="none" h="21600" w="21600">
                <a:moveTo>
                  <a:pt x="2909" y="17629"/>
                </a:moveTo>
                <a:cubicBezTo>
                  <a:pt x="3099" y="17599"/>
                  <a:pt x="3285" y="17535"/>
                  <a:pt x="3463" y="17439"/>
                </a:cubicBezTo>
              </a:path>
              <a:path extrusionOk="0" fill="none" h="21600" w="21600">
                <a:moveTo>
                  <a:pt x="7895" y="18680"/>
                </a:moveTo>
                <a:cubicBezTo>
                  <a:pt x="7983" y="18985"/>
                  <a:pt x="8095" y="19277"/>
                  <a:pt x="8229" y="19550"/>
                </a:cubicBezTo>
              </a:path>
              <a:path extrusionOk="0" fill="none" h="21600" w="21600">
                <a:moveTo>
                  <a:pt x="14267" y="18324"/>
                </a:moveTo>
                <a:cubicBezTo>
                  <a:pt x="14336" y="18013"/>
                  <a:pt x="14380" y="17693"/>
                  <a:pt x="14400" y="17370"/>
                </a:cubicBezTo>
              </a:path>
              <a:path extrusionOk="0" fill="none" h="21600" w="21600">
                <a:moveTo>
                  <a:pt x="18694" y="15045"/>
                </a:moveTo>
                <a:cubicBezTo>
                  <a:pt x="18694" y="15034"/>
                  <a:pt x="18695" y="15024"/>
                  <a:pt x="18695" y="15013"/>
                </a:cubicBezTo>
                <a:cubicBezTo>
                  <a:pt x="18695" y="13508"/>
                  <a:pt x="18063" y="12136"/>
                  <a:pt x="17069" y="11477"/>
                </a:cubicBezTo>
              </a:path>
              <a:path extrusionOk="0" fill="none" h="21600" w="21600">
                <a:moveTo>
                  <a:pt x="20165" y="8999"/>
                </a:moveTo>
                <a:cubicBezTo>
                  <a:pt x="20479" y="8635"/>
                  <a:pt x="20726" y="8177"/>
                  <a:pt x="20889" y="7661"/>
                </a:cubicBezTo>
              </a:path>
              <a:path extrusionOk="0" fill="none" h="21600" w="21600">
                <a:moveTo>
                  <a:pt x="19186" y="3344"/>
                </a:moveTo>
                <a:cubicBezTo>
                  <a:pt x="19186" y="3328"/>
                  <a:pt x="19187" y="3313"/>
                  <a:pt x="19187" y="3297"/>
                </a:cubicBezTo>
                <a:cubicBezTo>
                  <a:pt x="19187" y="3101"/>
                  <a:pt x="19174" y="2905"/>
                  <a:pt x="19148" y="2712"/>
                </a:cubicBezTo>
              </a:path>
              <a:path extrusionOk="0" fill="none" h="21600" w="21600">
                <a:moveTo>
                  <a:pt x="14905" y="1165"/>
                </a:moveTo>
                <a:cubicBezTo>
                  <a:pt x="14754" y="1408"/>
                  <a:pt x="14629" y="1679"/>
                  <a:pt x="14535" y="1971"/>
                </a:cubicBezTo>
              </a:path>
              <a:path extrusionOk="0" fill="none" h="21600" w="21600">
                <a:moveTo>
                  <a:pt x="11221" y="1645"/>
                </a:moveTo>
                <a:cubicBezTo>
                  <a:pt x="11140" y="1866"/>
                  <a:pt x="11080" y="2099"/>
                  <a:pt x="11041" y="2340"/>
                </a:cubicBezTo>
              </a:path>
              <a:path extrusionOk="0" fill="none" h="21600" w="21600">
                <a:moveTo>
                  <a:pt x="7645" y="3276"/>
                </a:moveTo>
                <a:cubicBezTo>
                  <a:pt x="7449" y="3016"/>
                  <a:pt x="7231" y="2790"/>
                  <a:pt x="6995" y="2602"/>
                </a:cubicBezTo>
              </a:path>
              <a:path extrusionOk="0" fill="none" h="21600" w="21600">
                <a:moveTo>
                  <a:pt x="1942" y="7186"/>
                </a:moveTo>
                <a:cubicBezTo>
                  <a:pt x="1966" y="7426"/>
                  <a:pt x="2004" y="7663"/>
                  <a:pt x="2056" y="7895"/>
                </a:cubicBezTo>
              </a:path>
            </a:pathLst>
          </a:custGeom>
          <a:solidFill>
            <a:srgbClr val="CCFFFF"/>
          </a:solidFill>
          <a:ln w="9525">
            <a:solidFill>
              <a:srgbClr val="000000"/>
            </a:solidFill>
            <a:miter lim="800000"/>
          </a:ln>
          <a:effectLst>
            <a:outerShdw algn="ctr" dir="2700000" dist="107763" rotWithShape="0">
              <a:srgbClr val="808080"/>
            </a:outerShdw>
          </a:effectLst>
        </p:spPr>
        <p:txBody xmlns:c="http://schemas.openxmlformats.org/drawingml/2006/chart" xmlns:pic="http://schemas.openxmlformats.org/drawingml/2006/picture" xmlns:dgm="http://schemas.openxmlformats.org/drawingml/2006/diagram">
          <a:bodyPr/>
          <a:lstStyle/>
          <a:p>
            <a:r>
              <a:rPr altLang="zh-CN" lang="en-US">
                <a:uFillTx/>
              </a:rPr>
              <a:t>Network</a:t>
            </a:r>
          </a:p>
        </p:txBody>
      </p:sp>
      <p:sp>
        <p:nvSpPr>
          <p:cNvPr xmlns:c="http://schemas.openxmlformats.org/drawingml/2006/chart" xmlns:pic="http://schemas.openxmlformats.org/drawingml/2006/picture" xmlns:dgm="http://schemas.openxmlformats.org/drawingml/2006/diagram" id="346120" name="Line 8"/>
          <p:cNvSpPr xmlns:c="http://schemas.openxmlformats.org/drawingml/2006/chart" xmlns:pic="http://schemas.openxmlformats.org/drawingml/2006/picture" xmlns:dgm="http://schemas.openxmlformats.org/drawingml/2006/diagram">
            <a:spLocks noChangeShapeType="1"/>
          </p:cNvSpPr>
          <p:nvPr/>
        </p:nvSpPr>
        <p:spPr xmlns:c="http://schemas.openxmlformats.org/drawingml/2006/chart" xmlns:pic="http://schemas.openxmlformats.org/drawingml/2006/picture" xmlns:dgm="http://schemas.openxmlformats.org/drawingml/2006/diagram" bwMode="auto">
          <a:xfrm>
            <a:off x="6324600" y="1391920"/>
            <a:ext cx="533400" cy="0"/>
          </a:xfrm>
          <a:prstGeom prst="line">
            <a:avLst/>
          </a:prstGeom>
          <a:noFill/>
          <a:ln w="9525">
            <a:solidFill>
              <a:schemeClr val="tx1"/>
            </a:solidFill>
            <a:round/>
            <a:tailEnd len="med" type="triangle" w="med"/>
          </a:ln>
          <a:effectLst/>
        </p:spPr>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346121" name="AutoShape 9"/>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5029200" y="2534920"/>
            <a:ext cx="1295400" cy="1143000"/>
          </a:xfrm>
          <a:prstGeom prst="roundRect">
            <a:avLst>
              <a:gd fmla="val 18421" name="adj"/>
            </a:avLst>
          </a:prstGeom>
          <a:solidFill>
            <a:srgbClr val="33CCCC"/>
          </a:solidFill>
          <a:ln algn="ctr" w="9525">
            <a:solidFill>
              <a:schemeClr val="tx1"/>
            </a:solidFill>
            <a:round/>
          </a:ln>
          <a:effectLst/>
        </p:spPr>
        <p:txBody xmlns:c="http://schemas.openxmlformats.org/drawingml/2006/chart" xmlns:pic="http://schemas.openxmlformats.org/drawingml/2006/picture" xmlns:dgm="http://schemas.openxmlformats.org/drawingml/2006/diagram">
          <a:bodyPr/>
          <a:lstStyle/>
          <a:p>
            <a:r>
              <a:rPr altLang="zh-CN" lang="en-US">
                <a:uFillTx/>
              </a:rPr>
              <a:t>node</a:t>
            </a:r>
          </a:p>
        </p:txBody>
      </p:sp>
      <p:sp>
        <p:nvSpPr>
          <p:cNvPr xmlns:c="http://schemas.openxmlformats.org/drawingml/2006/chart" xmlns:pic="http://schemas.openxmlformats.org/drawingml/2006/picture" xmlns:dgm="http://schemas.openxmlformats.org/drawingml/2006/diagram" id="346122" name="Cloud"/>
          <p:cNvSpPr xmlns:c="http://schemas.openxmlformats.org/drawingml/2006/chart" xmlns:pic="http://schemas.openxmlformats.org/drawingml/2006/picture" xmlns:dgm="http://schemas.openxmlformats.org/drawingml/2006/diagram">
            <a:spLocks noChangeArrowheads="1" noChangeAspect="1" noEditPoints="1"/>
          </p:cNvSpPr>
          <p:nvPr/>
        </p:nvSpPr>
        <p:spPr xmlns:c="http://schemas.openxmlformats.org/drawingml/2006/chart" xmlns:pic="http://schemas.openxmlformats.org/drawingml/2006/picture" xmlns:dgm="http://schemas.openxmlformats.org/drawingml/2006/diagram" bwMode="auto">
          <a:xfrm>
            <a:off x="6705600" y="2946083"/>
            <a:ext cx="2057400" cy="533400"/>
          </a:xfrm>
          <a:custGeom>
            <a:avLst/>
            <a:gdLst>
              <a:gd fmla="*/ 67 w 21600" name="T0"/>
              <a:gd fmla="*/ 10800 h 21600" name="T1"/>
              <a:gd fmla="*/ 10800 w 21600" name="T2"/>
              <a:gd fmla="*/ 21577 h 21600" name="T3"/>
              <a:gd fmla="*/ 21582 w 21600" name="T4"/>
              <a:gd fmla="*/ 10800 h 21600" name="T5"/>
              <a:gd fmla="*/ 10800 w 21600" name="T6"/>
              <a:gd fmla="*/ 1235 h 21600" name="T7"/>
              <a:gd fmla="*/ 2977 w 21600" name="T8"/>
              <a:gd fmla="*/ 3262 h 21600" name="T9"/>
              <a:gd fmla="*/ 17087 w 21600" name="T10"/>
              <a:gd fmla="*/ 17337 h 21600" name="T11"/>
            </a:gdLst>
            <a:ahLst/>
            <a:cxnLst>
              <a:cxn ang="0">
                <a:pos x="T0" y="T1"/>
              </a:cxn>
              <a:cxn ang="0">
                <a:pos x="T2" y="T3"/>
              </a:cxn>
              <a:cxn ang="0">
                <a:pos x="T4" y="T5"/>
              </a:cxn>
              <a:cxn ang="0">
                <a:pos x="T6" y="T7"/>
              </a:cxn>
            </a:cxnLst>
            <a:rect b="T11" l="T8" r="T10" t="T9"/>
            <a:pathLst>
              <a:path extrusionOk="0" h="21600" w="2160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extrusionOk="0" fill="none" h="21600" w="21600">
                <a:moveTo>
                  <a:pt x="1074" y="12702"/>
                </a:moveTo>
                <a:cubicBezTo>
                  <a:pt x="1407" y="12969"/>
                  <a:pt x="1786" y="13110"/>
                  <a:pt x="2172" y="13110"/>
                </a:cubicBezTo>
                <a:cubicBezTo>
                  <a:pt x="2228" y="13110"/>
                  <a:pt x="2285" y="13107"/>
                  <a:pt x="2341" y="13101"/>
                </a:cubicBezTo>
              </a:path>
              <a:path extrusionOk="0" fill="none" h="21600" w="21600">
                <a:moveTo>
                  <a:pt x="2909" y="17629"/>
                </a:moveTo>
                <a:cubicBezTo>
                  <a:pt x="3099" y="17599"/>
                  <a:pt x="3285" y="17535"/>
                  <a:pt x="3463" y="17439"/>
                </a:cubicBezTo>
              </a:path>
              <a:path extrusionOk="0" fill="none" h="21600" w="21600">
                <a:moveTo>
                  <a:pt x="7895" y="18680"/>
                </a:moveTo>
                <a:cubicBezTo>
                  <a:pt x="7983" y="18985"/>
                  <a:pt x="8095" y="19277"/>
                  <a:pt x="8229" y="19550"/>
                </a:cubicBezTo>
              </a:path>
              <a:path extrusionOk="0" fill="none" h="21600" w="21600">
                <a:moveTo>
                  <a:pt x="14267" y="18324"/>
                </a:moveTo>
                <a:cubicBezTo>
                  <a:pt x="14336" y="18013"/>
                  <a:pt x="14380" y="17693"/>
                  <a:pt x="14400" y="17370"/>
                </a:cubicBezTo>
              </a:path>
              <a:path extrusionOk="0" fill="none" h="21600" w="21600">
                <a:moveTo>
                  <a:pt x="18694" y="15045"/>
                </a:moveTo>
                <a:cubicBezTo>
                  <a:pt x="18694" y="15034"/>
                  <a:pt x="18695" y="15024"/>
                  <a:pt x="18695" y="15013"/>
                </a:cubicBezTo>
                <a:cubicBezTo>
                  <a:pt x="18695" y="13508"/>
                  <a:pt x="18063" y="12136"/>
                  <a:pt x="17069" y="11477"/>
                </a:cubicBezTo>
              </a:path>
              <a:path extrusionOk="0" fill="none" h="21600" w="21600">
                <a:moveTo>
                  <a:pt x="20165" y="8999"/>
                </a:moveTo>
                <a:cubicBezTo>
                  <a:pt x="20479" y="8635"/>
                  <a:pt x="20726" y="8177"/>
                  <a:pt x="20889" y="7661"/>
                </a:cubicBezTo>
              </a:path>
              <a:path extrusionOk="0" fill="none" h="21600" w="21600">
                <a:moveTo>
                  <a:pt x="19186" y="3344"/>
                </a:moveTo>
                <a:cubicBezTo>
                  <a:pt x="19186" y="3328"/>
                  <a:pt x="19187" y="3313"/>
                  <a:pt x="19187" y="3297"/>
                </a:cubicBezTo>
                <a:cubicBezTo>
                  <a:pt x="19187" y="3101"/>
                  <a:pt x="19174" y="2905"/>
                  <a:pt x="19148" y="2712"/>
                </a:cubicBezTo>
              </a:path>
              <a:path extrusionOk="0" fill="none" h="21600" w="21600">
                <a:moveTo>
                  <a:pt x="14905" y="1165"/>
                </a:moveTo>
                <a:cubicBezTo>
                  <a:pt x="14754" y="1408"/>
                  <a:pt x="14629" y="1679"/>
                  <a:pt x="14535" y="1971"/>
                </a:cubicBezTo>
              </a:path>
              <a:path extrusionOk="0" fill="none" h="21600" w="21600">
                <a:moveTo>
                  <a:pt x="11221" y="1645"/>
                </a:moveTo>
                <a:cubicBezTo>
                  <a:pt x="11140" y="1866"/>
                  <a:pt x="11080" y="2099"/>
                  <a:pt x="11041" y="2340"/>
                </a:cubicBezTo>
              </a:path>
              <a:path extrusionOk="0" fill="none" h="21600" w="21600">
                <a:moveTo>
                  <a:pt x="7645" y="3276"/>
                </a:moveTo>
                <a:cubicBezTo>
                  <a:pt x="7449" y="3016"/>
                  <a:pt x="7231" y="2790"/>
                  <a:pt x="6995" y="2602"/>
                </a:cubicBezTo>
              </a:path>
              <a:path extrusionOk="0" fill="none" h="21600" w="21600">
                <a:moveTo>
                  <a:pt x="1942" y="7186"/>
                </a:moveTo>
                <a:cubicBezTo>
                  <a:pt x="1966" y="7426"/>
                  <a:pt x="2004" y="7663"/>
                  <a:pt x="2056" y="7895"/>
                </a:cubicBezTo>
              </a:path>
            </a:pathLst>
          </a:custGeom>
          <a:solidFill>
            <a:srgbClr val="CCFFFF"/>
          </a:solidFill>
          <a:ln w="9525">
            <a:solidFill>
              <a:srgbClr val="000000"/>
            </a:solidFill>
            <a:miter lim="800000"/>
          </a:ln>
          <a:effectLst>
            <a:outerShdw algn="ctr" dir="2700000" dist="107763" rotWithShape="0">
              <a:srgbClr val="808080"/>
            </a:outerShdw>
          </a:effectLst>
        </p:spPr>
        <p:txBody xmlns:c="http://schemas.openxmlformats.org/drawingml/2006/chart" xmlns:pic="http://schemas.openxmlformats.org/drawingml/2006/picture" xmlns:dgm="http://schemas.openxmlformats.org/drawingml/2006/diagram">
          <a:bodyPr/>
          <a:lstStyle/>
          <a:p>
            <a:r>
              <a:rPr altLang="zh-CN" lang="en-US">
                <a:uFillTx/>
              </a:rPr>
              <a:t>Network</a:t>
            </a:r>
          </a:p>
        </p:txBody>
      </p:sp>
      <p:sp>
        <p:nvSpPr>
          <p:cNvPr xmlns:c="http://schemas.openxmlformats.org/drawingml/2006/chart" xmlns:pic="http://schemas.openxmlformats.org/drawingml/2006/picture" xmlns:dgm="http://schemas.openxmlformats.org/drawingml/2006/diagram" id="346123" name="AutoShape 11"/>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5113338" y="3060979"/>
            <a:ext cx="1103312" cy="470297"/>
          </a:xfrm>
          <a:prstGeom prst="roundRect">
            <a:avLst>
              <a:gd fmla="val 31440" name="adj"/>
            </a:avLst>
          </a:prstGeom>
          <a:solidFill>
            <a:srgbClr val="FFFF99"/>
          </a:solidFill>
          <a:ln algn="ctr" w="9525">
            <a:solidFill>
              <a:schemeClr val="tx1"/>
            </a:solidFill>
            <a:round/>
          </a:ln>
          <a:effectLst/>
        </p:spPr>
        <p:txBody xmlns:c="http://schemas.openxmlformats.org/drawingml/2006/chart" xmlns:pic="http://schemas.openxmlformats.org/drawingml/2006/picture" xmlns:dgm="http://schemas.openxmlformats.org/drawingml/2006/diagram">
          <a:bodyPr anchor="ctr">
            <a:spAutoFit/>
          </a:bodyPr>
          <a:lstStyle/>
          <a:p>
            <a:r>
              <a:rPr altLang="zh-CN" lang="en-US">
                <a:uFillTx/>
              </a:rPr>
              <a:t>daemon</a:t>
            </a:r>
          </a:p>
        </p:txBody>
      </p:sp>
      <p:sp>
        <p:nvSpPr>
          <p:cNvPr xmlns:c="http://schemas.openxmlformats.org/drawingml/2006/chart" xmlns:pic="http://schemas.openxmlformats.org/drawingml/2006/picture" xmlns:dgm="http://schemas.openxmlformats.org/drawingml/2006/diagram" id="346124" name="Line 12"/>
          <p:cNvSpPr xmlns:c="http://schemas.openxmlformats.org/drawingml/2006/chart" xmlns:pic="http://schemas.openxmlformats.org/drawingml/2006/picture" xmlns:dgm="http://schemas.openxmlformats.org/drawingml/2006/diagram">
            <a:spLocks noChangeShapeType="1"/>
          </p:cNvSpPr>
          <p:nvPr/>
        </p:nvSpPr>
        <p:spPr xmlns:c="http://schemas.openxmlformats.org/drawingml/2006/chart" xmlns:pic="http://schemas.openxmlformats.org/drawingml/2006/picture" xmlns:dgm="http://schemas.openxmlformats.org/drawingml/2006/diagram" bwMode="auto">
          <a:xfrm flipV="1">
            <a:off x="6172200" y="3296920"/>
            <a:ext cx="533400" cy="0"/>
          </a:xfrm>
          <a:prstGeom prst="line">
            <a:avLst/>
          </a:prstGeom>
          <a:noFill/>
          <a:ln w="9525">
            <a:solidFill>
              <a:schemeClr val="tx1"/>
            </a:solidFill>
            <a:round/>
            <a:tailEnd len="med" type="triangle" w="med"/>
          </a:ln>
          <a:effectLst/>
        </p:spPr>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346125" name="AutoShape 13"/>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5634038" y="4446747"/>
            <a:ext cx="746126" cy="408623"/>
          </a:xfrm>
          <a:prstGeom prst="roundRect">
            <a:avLst>
              <a:gd fmla="val 16667" name="adj"/>
            </a:avLst>
          </a:prstGeom>
          <a:solidFill>
            <a:srgbClr val="33CCCC"/>
          </a:solidFill>
          <a:ln algn="ctr" w="9525">
            <a:solidFill>
              <a:schemeClr val="tx1"/>
            </a:solidFill>
            <a:round/>
          </a:ln>
          <a:effectLst/>
        </p:spPr>
        <p:txBody xmlns:c="http://schemas.openxmlformats.org/drawingml/2006/chart" xmlns:pic="http://schemas.openxmlformats.org/drawingml/2006/picture" xmlns:dgm="http://schemas.openxmlformats.org/drawingml/2006/diagram">
          <a:bodyPr anchor="ctr" wrap="square">
            <a:spAutoFit/>
          </a:bodyPr>
          <a:lstStyle/>
          <a:p>
            <a:r>
              <a:rPr altLang="zh-CN" lang="en-US">
                <a:uFillTx/>
              </a:rPr>
              <a:t>node</a:t>
            </a:r>
          </a:p>
        </p:txBody>
      </p:sp>
      <p:sp>
        <p:nvSpPr>
          <p:cNvPr xmlns:c="http://schemas.openxmlformats.org/drawingml/2006/chart" xmlns:pic="http://schemas.openxmlformats.org/drawingml/2006/picture" xmlns:dgm="http://schemas.openxmlformats.org/drawingml/2006/diagram" id="346126" name="AutoShape 14"/>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9075736" y="4481672"/>
            <a:ext cx="754064" cy="408623"/>
          </a:xfrm>
          <a:prstGeom prst="roundRect">
            <a:avLst>
              <a:gd fmla="val 16667" name="adj"/>
            </a:avLst>
          </a:prstGeom>
          <a:solidFill>
            <a:srgbClr val="33CCCC"/>
          </a:solidFill>
          <a:ln algn="ctr" w="9525">
            <a:solidFill>
              <a:schemeClr val="tx1"/>
            </a:solidFill>
            <a:round/>
          </a:ln>
          <a:effectLst/>
        </p:spPr>
        <p:txBody xmlns:c="http://schemas.openxmlformats.org/drawingml/2006/chart" xmlns:pic="http://schemas.openxmlformats.org/drawingml/2006/picture" xmlns:dgm="http://schemas.openxmlformats.org/drawingml/2006/diagram">
          <a:bodyPr anchor="ctr" wrap="square">
            <a:spAutoFit/>
          </a:bodyPr>
          <a:lstStyle/>
          <a:p>
            <a:r>
              <a:rPr altLang="zh-CN" lang="en-US">
                <a:uFillTx/>
              </a:rPr>
              <a:t>node</a:t>
            </a:r>
          </a:p>
        </p:txBody>
      </p:sp>
      <p:sp>
        <p:nvSpPr>
          <p:cNvPr xmlns:c="http://schemas.openxmlformats.org/drawingml/2006/chart" xmlns:pic="http://schemas.openxmlformats.org/drawingml/2006/picture" xmlns:dgm="http://schemas.openxmlformats.org/drawingml/2006/diagram" id="346127" name="Cloud"/>
          <p:cNvSpPr xmlns:c="http://schemas.openxmlformats.org/drawingml/2006/chart" xmlns:pic="http://schemas.openxmlformats.org/drawingml/2006/picture" xmlns:dgm="http://schemas.openxmlformats.org/drawingml/2006/diagram">
            <a:spLocks noChangeArrowheads="1" noChangeAspect="1" noEditPoints="1"/>
          </p:cNvSpPr>
          <p:nvPr/>
        </p:nvSpPr>
        <p:spPr xmlns:c="http://schemas.openxmlformats.org/drawingml/2006/chart" xmlns:pic="http://schemas.openxmlformats.org/drawingml/2006/picture" xmlns:dgm="http://schemas.openxmlformats.org/drawingml/2006/diagram" bwMode="auto">
          <a:xfrm>
            <a:off x="6769100" y="5278120"/>
            <a:ext cx="2057400" cy="533400"/>
          </a:xfrm>
          <a:custGeom>
            <a:avLst/>
            <a:gdLst>
              <a:gd fmla="*/ 67 w 21600" name="T0"/>
              <a:gd fmla="*/ 10800 h 21600" name="T1"/>
              <a:gd fmla="*/ 10800 w 21600" name="T2"/>
              <a:gd fmla="*/ 21577 h 21600" name="T3"/>
              <a:gd fmla="*/ 21582 w 21600" name="T4"/>
              <a:gd fmla="*/ 10800 h 21600" name="T5"/>
              <a:gd fmla="*/ 10800 w 21600" name="T6"/>
              <a:gd fmla="*/ 1235 h 21600" name="T7"/>
              <a:gd fmla="*/ 2977 w 21600" name="T8"/>
              <a:gd fmla="*/ 3262 h 21600" name="T9"/>
              <a:gd fmla="*/ 17087 w 21600" name="T10"/>
              <a:gd fmla="*/ 17337 h 21600" name="T11"/>
            </a:gdLst>
            <a:ahLst/>
            <a:cxnLst>
              <a:cxn ang="0">
                <a:pos x="T0" y="T1"/>
              </a:cxn>
              <a:cxn ang="0">
                <a:pos x="T2" y="T3"/>
              </a:cxn>
              <a:cxn ang="0">
                <a:pos x="T4" y="T5"/>
              </a:cxn>
              <a:cxn ang="0">
                <a:pos x="T6" y="T7"/>
              </a:cxn>
            </a:cxnLst>
            <a:rect b="T11" l="T8" r="T10" t="T9"/>
            <a:pathLst>
              <a:path extrusionOk="0" h="21600" w="2160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extrusionOk="0" fill="none" h="21600" w="21600">
                <a:moveTo>
                  <a:pt x="1074" y="12702"/>
                </a:moveTo>
                <a:cubicBezTo>
                  <a:pt x="1407" y="12969"/>
                  <a:pt x="1786" y="13110"/>
                  <a:pt x="2172" y="13110"/>
                </a:cubicBezTo>
                <a:cubicBezTo>
                  <a:pt x="2228" y="13110"/>
                  <a:pt x="2285" y="13107"/>
                  <a:pt x="2341" y="13101"/>
                </a:cubicBezTo>
              </a:path>
              <a:path extrusionOk="0" fill="none" h="21600" w="21600">
                <a:moveTo>
                  <a:pt x="2909" y="17629"/>
                </a:moveTo>
                <a:cubicBezTo>
                  <a:pt x="3099" y="17599"/>
                  <a:pt x="3285" y="17535"/>
                  <a:pt x="3463" y="17439"/>
                </a:cubicBezTo>
              </a:path>
              <a:path extrusionOk="0" fill="none" h="21600" w="21600">
                <a:moveTo>
                  <a:pt x="7895" y="18680"/>
                </a:moveTo>
                <a:cubicBezTo>
                  <a:pt x="7983" y="18985"/>
                  <a:pt x="8095" y="19277"/>
                  <a:pt x="8229" y="19550"/>
                </a:cubicBezTo>
              </a:path>
              <a:path extrusionOk="0" fill="none" h="21600" w="21600">
                <a:moveTo>
                  <a:pt x="14267" y="18324"/>
                </a:moveTo>
                <a:cubicBezTo>
                  <a:pt x="14336" y="18013"/>
                  <a:pt x="14380" y="17693"/>
                  <a:pt x="14400" y="17370"/>
                </a:cubicBezTo>
              </a:path>
              <a:path extrusionOk="0" fill="none" h="21600" w="21600">
                <a:moveTo>
                  <a:pt x="18694" y="15045"/>
                </a:moveTo>
                <a:cubicBezTo>
                  <a:pt x="18694" y="15034"/>
                  <a:pt x="18695" y="15024"/>
                  <a:pt x="18695" y="15013"/>
                </a:cubicBezTo>
                <a:cubicBezTo>
                  <a:pt x="18695" y="13508"/>
                  <a:pt x="18063" y="12136"/>
                  <a:pt x="17069" y="11477"/>
                </a:cubicBezTo>
              </a:path>
              <a:path extrusionOk="0" fill="none" h="21600" w="21600">
                <a:moveTo>
                  <a:pt x="20165" y="8999"/>
                </a:moveTo>
                <a:cubicBezTo>
                  <a:pt x="20479" y="8635"/>
                  <a:pt x="20726" y="8177"/>
                  <a:pt x="20889" y="7661"/>
                </a:cubicBezTo>
              </a:path>
              <a:path extrusionOk="0" fill="none" h="21600" w="21600">
                <a:moveTo>
                  <a:pt x="19186" y="3344"/>
                </a:moveTo>
                <a:cubicBezTo>
                  <a:pt x="19186" y="3328"/>
                  <a:pt x="19187" y="3313"/>
                  <a:pt x="19187" y="3297"/>
                </a:cubicBezTo>
                <a:cubicBezTo>
                  <a:pt x="19187" y="3101"/>
                  <a:pt x="19174" y="2905"/>
                  <a:pt x="19148" y="2712"/>
                </a:cubicBezTo>
              </a:path>
              <a:path extrusionOk="0" fill="none" h="21600" w="21600">
                <a:moveTo>
                  <a:pt x="14905" y="1165"/>
                </a:moveTo>
                <a:cubicBezTo>
                  <a:pt x="14754" y="1408"/>
                  <a:pt x="14629" y="1679"/>
                  <a:pt x="14535" y="1971"/>
                </a:cubicBezTo>
              </a:path>
              <a:path extrusionOk="0" fill="none" h="21600" w="21600">
                <a:moveTo>
                  <a:pt x="11221" y="1645"/>
                </a:moveTo>
                <a:cubicBezTo>
                  <a:pt x="11140" y="1866"/>
                  <a:pt x="11080" y="2099"/>
                  <a:pt x="11041" y="2340"/>
                </a:cubicBezTo>
              </a:path>
              <a:path extrusionOk="0" fill="none" h="21600" w="21600">
                <a:moveTo>
                  <a:pt x="7645" y="3276"/>
                </a:moveTo>
                <a:cubicBezTo>
                  <a:pt x="7449" y="3016"/>
                  <a:pt x="7231" y="2790"/>
                  <a:pt x="6995" y="2602"/>
                </a:cubicBezTo>
              </a:path>
              <a:path extrusionOk="0" fill="none" h="21600" w="21600">
                <a:moveTo>
                  <a:pt x="1942" y="7186"/>
                </a:moveTo>
                <a:cubicBezTo>
                  <a:pt x="1966" y="7426"/>
                  <a:pt x="2004" y="7663"/>
                  <a:pt x="2056" y="7895"/>
                </a:cubicBezTo>
              </a:path>
            </a:pathLst>
          </a:custGeom>
          <a:solidFill>
            <a:srgbClr val="CCFFFF"/>
          </a:solidFill>
          <a:ln w="9525">
            <a:solidFill>
              <a:srgbClr val="000000"/>
            </a:solidFill>
            <a:miter lim="800000"/>
          </a:ln>
          <a:effectLst>
            <a:outerShdw algn="ctr" dir="2700000" dist="107763" rotWithShape="0">
              <a:srgbClr val="808080"/>
            </a:outerShdw>
          </a:effectLst>
        </p:spPr>
        <p:txBody xmlns:c="http://schemas.openxmlformats.org/drawingml/2006/chart" xmlns:pic="http://schemas.openxmlformats.org/drawingml/2006/picture" xmlns:dgm="http://schemas.openxmlformats.org/drawingml/2006/diagram">
          <a:bodyPr/>
          <a:lstStyle/>
          <a:p>
            <a:r>
              <a:rPr altLang="zh-CN" lang="en-US">
                <a:uFillTx/>
              </a:rPr>
              <a:t>Network</a:t>
            </a:r>
          </a:p>
        </p:txBody>
      </p:sp>
      <p:sp>
        <p:nvSpPr>
          <p:cNvPr xmlns:c="http://schemas.openxmlformats.org/drawingml/2006/chart" xmlns:pic="http://schemas.openxmlformats.org/drawingml/2006/picture" xmlns:dgm="http://schemas.openxmlformats.org/drawingml/2006/diagram" id="346128" name="AutoShape 16"/>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7226301" y="4474846"/>
            <a:ext cx="1122363" cy="422275"/>
          </a:xfrm>
          <a:prstGeom prst="roundRect">
            <a:avLst>
              <a:gd fmla="val 16667" name="adj"/>
            </a:avLst>
          </a:prstGeom>
          <a:solidFill>
            <a:srgbClr val="FFFF99"/>
          </a:solidFill>
          <a:ln algn="ctr" w="9525">
            <a:solidFill>
              <a:schemeClr val="tx1"/>
            </a:solidFill>
            <a:round/>
          </a:ln>
          <a:effectLst/>
        </p:spPr>
        <p:txBody xmlns:c="http://schemas.openxmlformats.org/drawingml/2006/chart" xmlns:pic="http://schemas.openxmlformats.org/drawingml/2006/picture" xmlns:dgm="http://schemas.openxmlformats.org/drawingml/2006/diagram">
          <a:bodyPr anchor="ctr">
            <a:spAutoFit/>
          </a:bodyPr>
          <a:lstStyle/>
          <a:p>
            <a:r>
              <a:rPr altLang="zh-CN" lang="en-US">
                <a:uFillTx/>
              </a:rPr>
              <a:t>daemon</a:t>
            </a:r>
          </a:p>
        </p:txBody>
      </p:sp>
      <p:sp>
        <p:nvSpPr>
          <p:cNvPr xmlns:c="http://schemas.openxmlformats.org/drawingml/2006/chart" xmlns:pic="http://schemas.openxmlformats.org/drawingml/2006/picture" xmlns:dgm="http://schemas.openxmlformats.org/drawingml/2006/diagram" id="346129" name="Line 17"/>
          <p:cNvSpPr xmlns:c="http://schemas.openxmlformats.org/drawingml/2006/chart" xmlns:pic="http://schemas.openxmlformats.org/drawingml/2006/picture" xmlns:dgm="http://schemas.openxmlformats.org/drawingml/2006/diagram">
            <a:spLocks noChangeShapeType="1"/>
          </p:cNvSpPr>
          <p:nvPr/>
        </p:nvSpPr>
        <p:spPr xmlns:c="http://schemas.openxmlformats.org/drawingml/2006/chart" xmlns:pic="http://schemas.openxmlformats.org/drawingml/2006/picture" xmlns:dgm="http://schemas.openxmlformats.org/drawingml/2006/diagram" bwMode="auto">
          <a:xfrm>
            <a:off x="6400800" y="4668520"/>
            <a:ext cx="838200" cy="0"/>
          </a:xfrm>
          <a:prstGeom prst="line">
            <a:avLst/>
          </a:prstGeom>
          <a:noFill/>
          <a:ln w="9525">
            <a:solidFill>
              <a:schemeClr val="tx1"/>
            </a:solidFill>
            <a:round/>
            <a:tailEnd len="med" type="triangle" w="med"/>
          </a:ln>
          <a:effectLst/>
        </p:spPr>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346130" name="Line 18"/>
          <p:cNvSpPr xmlns:c="http://schemas.openxmlformats.org/drawingml/2006/chart" xmlns:pic="http://schemas.openxmlformats.org/drawingml/2006/picture" xmlns:dgm="http://schemas.openxmlformats.org/drawingml/2006/diagram">
            <a:spLocks noChangeShapeType="1"/>
          </p:cNvSpPr>
          <p:nvPr/>
        </p:nvSpPr>
        <p:spPr xmlns:c="http://schemas.openxmlformats.org/drawingml/2006/chart" xmlns:pic="http://schemas.openxmlformats.org/drawingml/2006/picture" xmlns:dgm="http://schemas.openxmlformats.org/drawingml/2006/diagram" bwMode="auto">
          <a:xfrm flipH="1">
            <a:off x="8369300" y="4668520"/>
            <a:ext cx="685800" cy="0"/>
          </a:xfrm>
          <a:prstGeom prst="line">
            <a:avLst/>
          </a:prstGeom>
          <a:noFill/>
          <a:ln w="9525">
            <a:solidFill>
              <a:schemeClr val="tx1"/>
            </a:solidFill>
            <a:round/>
            <a:tailEnd len="med" type="triangle" w="med"/>
          </a:ln>
          <a:effectLst/>
        </p:spPr>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346131" name="Line 19"/>
          <p:cNvSpPr xmlns:c="http://schemas.openxmlformats.org/drawingml/2006/chart" xmlns:pic="http://schemas.openxmlformats.org/drawingml/2006/picture" xmlns:dgm="http://schemas.openxmlformats.org/drawingml/2006/diagram">
            <a:spLocks noChangeShapeType="1"/>
          </p:cNvSpPr>
          <p:nvPr/>
        </p:nvSpPr>
        <p:spPr xmlns:c="http://schemas.openxmlformats.org/drawingml/2006/chart" xmlns:pic="http://schemas.openxmlformats.org/drawingml/2006/picture" xmlns:dgm="http://schemas.openxmlformats.org/drawingml/2006/diagram" bwMode="auto">
          <a:xfrm>
            <a:off x="7835900" y="4897120"/>
            <a:ext cx="0" cy="381000"/>
          </a:xfrm>
          <a:prstGeom prst="line">
            <a:avLst/>
          </a:prstGeom>
          <a:noFill/>
          <a:ln w="9525">
            <a:solidFill>
              <a:schemeClr val="tx1"/>
            </a:solidFill>
            <a:round/>
            <a:tailEnd len="med" type="triangle" w="med"/>
          </a:ln>
          <a:effectLst/>
        </p:spPr>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346132" name="Line 20"/>
          <p:cNvSpPr xmlns:c="http://schemas.openxmlformats.org/drawingml/2006/chart" xmlns:pic="http://schemas.openxmlformats.org/drawingml/2006/picture" xmlns:dgm="http://schemas.openxmlformats.org/drawingml/2006/diagram">
            <a:spLocks noChangeShapeType="1"/>
          </p:cNvSpPr>
          <p:nvPr/>
        </p:nvSpPr>
        <p:spPr xmlns:c="http://schemas.openxmlformats.org/drawingml/2006/chart" xmlns:pic="http://schemas.openxmlformats.org/drawingml/2006/picture" xmlns:dgm="http://schemas.openxmlformats.org/drawingml/2006/diagram" bwMode="auto">
          <a:xfrm flipH="1">
            <a:off x="8458200" y="1391920"/>
            <a:ext cx="609600" cy="0"/>
          </a:xfrm>
          <a:prstGeom prst="line">
            <a:avLst/>
          </a:prstGeom>
          <a:noFill/>
          <a:ln w="9525">
            <a:solidFill>
              <a:schemeClr val="tx1"/>
            </a:solidFill>
            <a:round/>
            <a:tailEnd len="med" type="triangle" w="med"/>
          </a:ln>
          <a:effectLst/>
        </p:spPr>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346133" name="AutoShape 21"/>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9220200" y="2534921"/>
            <a:ext cx="1295400" cy="1120775"/>
          </a:xfrm>
          <a:prstGeom prst="roundRect">
            <a:avLst>
              <a:gd fmla="val 18421" name="adj"/>
            </a:avLst>
          </a:prstGeom>
          <a:solidFill>
            <a:srgbClr val="33CCCC"/>
          </a:solidFill>
          <a:ln algn="ctr" w="9525">
            <a:solidFill>
              <a:schemeClr val="tx1"/>
            </a:solidFill>
            <a:round/>
          </a:ln>
          <a:effectLst/>
        </p:spPr>
        <p:txBody xmlns:c="http://schemas.openxmlformats.org/drawingml/2006/chart" xmlns:pic="http://schemas.openxmlformats.org/drawingml/2006/picture" xmlns:dgm="http://schemas.openxmlformats.org/drawingml/2006/diagram">
          <a:bodyPr/>
          <a:lstStyle/>
          <a:p>
            <a:r>
              <a:rPr altLang="zh-CN" lang="en-US">
                <a:uFillTx/>
              </a:rPr>
              <a:t>node</a:t>
            </a:r>
          </a:p>
        </p:txBody>
      </p:sp>
      <p:sp>
        <p:nvSpPr>
          <p:cNvPr xmlns:c="http://schemas.openxmlformats.org/drawingml/2006/chart" xmlns:pic="http://schemas.openxmlformats.org/drawingml/2006/picture" xmlns:dgm="http://schemas.openxmlformats.org/drawingml/2006/diagram" id="346134" name="AutoShape 22"/>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9304338" y="3038754"/>
            <a:ext cx="1103312" cy="470297"/>
          </a:xfrm>
          <a:prstGeom prst="roundRect">
            <a:avLst>
              <a:gd fmla="val 31440" name="adj"/>
            </a:avLst>
          </a:prstGeom>
          <a:solidFill>
            <a:srgbClr val="FFFF99"/>
          </a:solidFill>
          <a:ln algn="ctr" w="9525">
            <a:solidFill>
              <a:schemeClr val="tx1"/>
            </a:solidFill>
            <a:round/>
          </a:ln>
          <a:effectLst/>
        </p:spPr>
        <p:txBody xmlns:c="http://schemas.openxmlformats.org/drawingml/2006/chart" xmlns:pic="http://schemas.openxmlformats.org/drawingml/2006/picture" xmlns:dgm="http://schemas.openxmlformats.org/drawingml/2006/diagram">
          <a:bodyPr anchor="ctr">
            <a:spAutoFit/>
          </a:bodyPr>
          <a:lstStyle/>
          <a:p>
            <a:r>
              <a:rPr altLang="zh-CN" lang="en-US">
                <a:uFillTx/>
              </a:rPr>
              <a:t>daemon</a:t>
            </a:r>
          </a:p>
        </p:txBody>
      </p:sp>
      <p:sp>
        <p:nvSpPr>
          <p:cNvPr xmlns:c="http://schemas.openxmlformats.org/drawingml/2006/chart" xmlns:pic="http://schemas.openxmlformats.org/drawingml/2006/picture" xmlns:dgm="http://schemas.openxmlformats.org/drawingml/2006/diagram" id="346135" name="Line 23"/>
          <p:cNvSpPr xmlns:c="http://schemas.openxmlformats.org/drawingml/2006/chart" xmlns:pic="http://schemas.openxmlformats.org/drawingml/2006/picture" xmlns:dgm="http://schemas.openxmlformats.org/drawingml/2006/diagram">
            <a:spLocks noChangeShapeType="1"/>
          </p:cNvSpPr>
          <p:nvPr/>
        </p:nvSpPr>
        <p:spPr xmlns:c="http://schemas.openxmlformats.org/drawingml/2006/chart" xmlns:pic="http://schemas.openxmlformats.org/drawingml/2006/picture" xmlns:dgm="http://schemas.openxmlformats.org/drawingml/2006/diagram" bwMode="auto">
          <a:xfrm flipH="1" flipV="1">
            <a:off x="8839200" y="3296920"/>
            <a:ext cx="457200" cy="0"/>
          </a:xfrm>
          <a:prstGeom prst="line">
            <a:avLst/>
          </a:prstGeom>
          <a:noFill/>
          <a:ln w="9525">
            <a:solidFill>
              <a:schemeClr val="tx1"/>
            </a:solidFill>
            <a:round/>
            <a:tailEnd len="med" type="triangle" w="med"/>
          </a:ln>
          <a:effectLst/>
        </p:spPr>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2" name="Rectangle 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885371" y="2379076"/>
            <a:ext cx="3120572" cy="364124"/>
          </a:xfrm>
          <a:prstGeom prst="rect">
            <a:avLst/>
          </a:prstGeom>
          <a:no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lang="en-US">
              <a:uFillTx/>
            </a:endParaRPr>
          </a:p>
        </p:txBody>
      </p:sp>
      <p:sp>
        <p:nvSpPr>
          <p:cNvPr xmlns:c="http://schemas.openxmlformats.org/drawingml/2006/chart" xmlns:pic="http://schemas.openxmlformats.org/drawingml/2006/picture" xmlns:dgm="http://schemas.openxmlformats.org/drawingml/2006/diagram" id="3" name="TextBox 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64987" y="6124691"/>
            <a:ext cx="10880913" cy="646331"/>
          </a:xfrm>
          <a:prstGeom prst="rect">
            <a:avLst/>
          </a:prstGeom>
        </p:spPr>
        <p:style xmlns:c="http://schemas.openxmlformats.org/drawingml/2006/chart" xmlns:pic="http://schemas.openxmlformats.org/drawingml/2006/picture" xmlns:dgm="http://schemas.openxmlformats.org/drawingml/2006/diagram">
          <a:lnRef idx="2">
            <a:schemeClr val="dk1"/>
          </a:lnRef>
          <a:fillRef idx="1">
            <a:schemeClr val="lt1"/>
          </a:fillRef>
          <a:effectRef idx="0">
            <a:schemeClr val="dk1"/>
          </a:effectRef>
          <a:fontRef idx="minor">
            <a:schemeClr val="dk1"/>
          </a:fontRef>
        </p:style>
        <p:txBody xmlns:c="http://schemas.openxmlformats.org/drawingml/2006/chart" xmlns:pic="http://schemas.openxmlformats.org/drawingml/2006/picture" xmlns:dgm="http://schemas.openxmlformats.org/drawingml/2006/diagram">
          <a:bodyPr rtlCol="0" wrap="square">
            <a:spAutoFit/>
          </a:bodyPr>
          <a:lstStyle/>
          <a:p>
            <a:r>
              <a:rPr dirty="0" lang="en-US">
                <a:uFillTx/>
              </a:rPr>
              <a:t>We are evaluating RTS DDS and Checking its performance. </a:t>
            </a:r>
          </a:p>
          <a:p>
            <a:r>
              <a:rPr dirty="0" lang="en-US">
                <a:uFillTx/>
              </a:rPr>
              <a:t>RTI DDS implements a </a:t>
            </a:r>
            <a:r>
              <a:rPr dirty="0" err="1" lang="en-US">
                <a:uFillTx/>
              </a:rPr>
              <a:t>brokerless</a:t>
            </a:r>
            <a:r>
              <a:rPr dirty="0" lang="en-US">
                <a:uFillTx/>
              </a:rPr>
              <a:t> matching mechanism called RTPS protocol</a:t>
            </a:r>
          </a:p>
        </p:txBody>
      </p:sp>
    </p:spTree>
  </p:cSld>
  <p:clrMapOvr xmlns:c="http://schemas.openxmlformats.org/drawingml/2006/chart" xmlns:pic="http://schemas.openxmlformats.org/drawingml/2006/picture" xmlns:dgm="http://schemas.openxmlformats.org/drawingml/2006/diagram">
    <a:masterClrMapping/>
  </p:clrMapOvr>
</p:sld>
</file>

<file path=ppt/slides/slide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RTPS Protocol – Real-Time Publish Subscribe</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fontScale="92500"/>
          </a:bodyPr>
          <a:lstStyle/>
          <a:p>
            <a:r>
              <a:rPr dirty="0" lang="en-US">
                <a:uFillTx/>
              </a:rPr>
              <a:t>Defined by Object Management Group</a:t>
            </a:r>
          </a:p>
          <a:p>
            <a:pPr fontAlgn="base"/>
            <a:r>
              <a:rPr dirty="0" lang="en-US">
                <a:uFillTx/>
              </a:rPr>
              <a:t>Completely decentralized architecture with dynamic discovery service that automatically establishes communication between matching peers</a:t>
            </a:r>
          </a:p>
          <a:p>
            <a:pPr fontAlgn="base"/>
            <a:r>
              <a:rPr dirty="0" lang="en-US">
                <a:uFillTx/>
              </a:rPr>
              <a:t>Rich Quality of Service (QoS) characteristics for control over every aspect of data distribution, such as data availability, resource usage, reliability, and timing</a:t>
            </a:r>
          </a:p>
          <a:p>
            <a:pPr fontAlgn="base"/>
            <a:r>
              <a:rPr dirty="0" lang="en-US">
                <a:uFillTx/>
              </a:rPr>
              <a:t>Interoperable data sharing, platform-independent extensible data modeling, encoding, and representation</a:t>
            </a:r>
          </a:p>
          <a:p>
            <a:pPr fontAlgn="base"/>
            <a:r>
              <a:rPr dirty="0" lang="en-US">
                <a:uFillTx/>
              </a:rPr>
              <a:t>Recent extensions for RPC, security, resource-constrained devices, web integration, and OPC UA integration</a:t>
            </a:r>
          </a:p>
          <a:p>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theme/theme1.xml><?xml version="1.0" encoding="utf-8"?>
<a:theme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panose="020F0302020204030204"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panose="020F0502020204030204"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algn="ctr" cap="flat" cmpd="sng" w="6350">
          <a:solidFill>
            <a:schemeClr val="phClr"/>
          </a:solidFill>
          <a:prstDash val="solid"/>
          <a:miter lim="800000"/>
        </a:ln>
        <a:ln algn="ctr" cap="flat" cmpd="sng" w="12700">
          <a:solidFill>
            <a:schemeClr val="phClr"/>
          </a:solidFill>
          <a:prstDash val="solid"/>
          <a:miter lim="800000"/>
        </a:ln>
        <a:ln algn="ctr" cap="flat" cmpd="sng" w="19050">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panose="020F0302020204030204"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panose="020F0502020204030204"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algn="ctr" cap="flat" cmpd="sng" w="6350">
          <a:solidFill>
            <a:schemeClr val="phClr"/>
          </a:solidFill>
          <a:prstDash val="solid"/>
          <a:miter lim="800000"/>
        </a:ln>
        <a:ln algn="ctr" cap="flat" cmpd="sng" w="12700">
          <a:solidFill>
            <a:schemeClr val="phClr"/>
          </a:solidFill>
          <a:prstDash val="solid"/>
          <a:miter lim="800000"/>
        </a:ln>
        <a:ln algn="ctr" cap="flat" cmpd="sng" w="19050">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otalTime>66</TotalTime>
  <Words>3887</Words>
  <Application>Microsoft Office PowerPoint</Application>
  <PresentationFormat>Widescreen</PresentationFormat>
  <Paragraphs>381</Paragraphs>
  <Slides>44</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Arial Narrow</vt:lpstr>
      <vt:lpstr>Calibri</vt:lpstr>
      <vt:lpstr>Calibri Light</vt:lpstr>
      <vt:lpstr>Office Theme</vt:lpstr>
      <vt:lpstr>Understanding the Requirements and Capabilities of Publish/Subscribe Middleware for Industrial IoT Applications</vt:lpstr>
      <vt:lpstr>Smart Industrial Internet of Things</vt:lpstr>
      <vt:lpstr>Smart Industrial Internet of Things</vt:lpstr>
      <vt:lpstr>Communication Middleware</vt:lpstr>
      <vt:lpstr>Publish/Subscribe Middleware</vt:lpstr>
      <vt:lpstr>The OMG Data Distribution Service (DDS) standard</vt:lpstr>
      <vt:lpstr>Overview of DDS Implementation Architectures</vt:lpstr>
      <vt:lpstr>Overview of DDS Implementation Architectures</vt:lpstr>
      <vt:lpstr>RTPS Protocol – Real-Time Publish Subscribe</vt:lpstr>
      <vt:lpstr>RTPS Protocol – Real-Time Publish Subscribe</vt:lpstr>
      <vt:lpstr>RTPS Minimum Overhead</vt:lpstr>
      <vt:lpstr>Evaluation Questions</vt:lpstr>
      <vt:lpstr>Evaluation Environment</vt:lpstr>
      <vt:lpstr>Systems and software used</vt:lpstr>
      <vt:lpstr>Test Node- Beaglebone Black</vt:lpstr>
      <vt:lpstr>Network Testbed</vt:lpstr>
      <vt:lpstr>Establishing the Baseline of the Network</vt:lpstr>
      <vt:lpstr>Experiment 1 </vt:lpstr>
      <vt:lpstr>Bandwidth and Latency</vt:lpstr>
      <vt:lpstr>Network Latency</vt:lpstr>
      <vt:lpstr>Experiment 2 </vt:lpstr>
      <vt:lpstr>Maximum Sustained Bandwidth and Latency histogram – across all pairs</vt:lpstr>
      <vt:lpstr>Note about network baselines</vt:lpstr>
      <vt:lpstr>DDS Tests – RTI Perf Test</vt:lpstr>
      <vt:lpstr>Background: RTI DDS PerfTest </vt:lpstr>
      <vt:lpstr>Background: RTI DDS PerfTest </vt:lpstr>
      <vt:lpstr>Background: RTI DDS PerfTest </vt:lpstr>
      <vt:lpstr>DDS pub/sub configuration (27 subscriber and 1 publisher)</vt:lpstr>
      <vt:lpstr>1 publisher and 1 subscriber</vt:lpstr>
      <vt:lpstr>Bandwidth and Latency – DDS: 1 publisher and 1 subscriber</vt:lpstr>
      <vt:lpstr>Bandwidth and Latency – DDS: 1 publisher and 1 subscriber</vt:lpstr>
      <vt:lpstr>Bandwidth and Latency – DDS: 1 publisher and 1 subscriber</vt:lpstr>
      <vt:lpstr>  Performance Comparison We did additional tests with zero MQ as well</vt:lpstr>
      <vt:lpstr>PowerPoint Presentation</vt:lpstr>
      <vt:lpstr>1 publisher and 27 subscribers</vt:lpstr>
      <vt:lpstr>Bandwidth and Latency – DDS: 1 publisher and 27 subscribers</vt:lpstr>
      <vt:lpstr>Bandwidth and Latency – DDS: 1 publisher and 27 subscribers</vt:lpstr>
      <vt:lpstr>Bandwidth and Latency – DDS: 1 publisher and 27 subscribers</vt:lpstr>
      <vt:lpstr>Understanding the impact of Scheduling policies</vt:lpstr>
      <vt:lpstr>Background</vt:lpstr>
      <vt:lpstr>Experiment</vt:lpstr>
      <vt:lpstr>Throughput</vt:lpstr>
      <vt:lpstr>Latency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the Requirements and Capabilities of Publish/Subscribe Middleware for Industrial IoT Applications</dc:title>
  <dc:creator>Abhishek Dubey</dc:creator>
  <cp:lastModifiedBy>Scott Eisele</cp:lastModifiedBy>
  <cp:revision>9</cp:revision>
  <dcterms:created xsi:type="dcterms:W3CDTF">2019-01-28T03:38:33Z</dcterms:created>
  <dcterms:modified xsi:type="dcterms:W3CDTF">2019-02-04T04:29:05Z</dcterms:modified>
</cp:coreProperties>
</file>