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8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6" r:id="rId12"/>
    <p:sldId id="296" r:id="rId13"/>
    <p:sldId id="301" r:id="rId14"/>
    <p:sldId id="302" r:id="rId15"/>
    <p:sldId id="303" r:id="rId16"/>
    <p:sldId id="304" r:id="rId17"/>
    <p:sldId id="305" r:id="rId18"/>
    <p:sldId id="306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373" autoAdjust="0"/>
  </p:normalViewPr>
  <p:slideViewPr>
    <p:cSldViewPr snapToGrid="0">
      <p:cViewPr varScale="1">
        <p:scale>
          <a:sx n="104" d="100"/>
          <a:sy n="104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7D2E86-F031-41BB-8D7D-39E024C9D199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E70C1D8-2148-4CCC-AD0F-B34CA776C0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4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C1D8-2148-4CCC-AD0F-B34CA776C0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0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2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8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87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88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1" y="1279952"/>
            <a:ext cx="7086599" cy="14700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749977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36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6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3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8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0608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5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74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2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68"/>
            <a:ext cx="8229600" cy="76452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0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907"/>
            <a:ext cx="8229600" cy="72603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6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40606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66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6832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C345-3D38-4CE2-B9D1-CA2F0BCB7BF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6CA8-A819-4C4C-A63B-F34209D84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648" y="787256"/>
            <a:ext cx="7549735" cy="30828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Providing Privacy, Safety, and Security in </a:t>
            </a:r>
            <a:r>
              <a:rPr lang="en-US" b="1" dirty="0" err="1"/>
              <a:t>IoT</a:t>
            </a:r>
            <a:r>
              <a:rPr lang="en-US" b="1" dirty="0"/>
              <a:t>-Based</a:t>
            </a:r>
            <a:br>
              <a:rPr lang="en-US" b="1" dirty="0"/>
            </a:br>
            <a:r>
              <a:rPr lang="en-US" b="1" dirty="0"/>
              <a:t>Transactive Energy Systems using Distributed Ledgers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20904" y="4804231"/>
            <a:ext cx="316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partnership with Siemens, CT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9167"/>
              </p:ext>
            </p:extLst>
          </p:nvPr>
        </p:nvGraphicFramePr>
        <p:xfrm>
          <a:off x="2742555" y="3684647"/>
          <a:ext cx="6096000" cy="6400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88086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987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Abhishek Dubey</a:t>
                      </a:r>
                    </a:p>
                    <a:p>
                      <a:r>
                        <a:rPr lang="en-US" dirty="0" smtClean="0"/>
                        <a:t>Vanderbilt University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Aron Laszka</a:t>
                      </a:r>
                    </a:p>
                    <a:p>
                      <a:r>
                        <a:rPr lang="en-US" dirty="0" smtClean="0"/>
                        <a:t>University of Houston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Transactive Energy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40865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local energy market</a:t>
            </a:r>
          </a:p>
          <a:p>
            <a:pPr lvl="1"/>
            <a:r>
              <a:rPr lang="en-US" dirty="0" smtClean="0"/>
              <a:t>A time synchronized distributed </a:t>
            </a:r>
            <a:r>
              <a:rPr lang="en-US" dirty="0" err="1" smtClean="0"/>
              <a:t>IoT</a:t>
            </a:r>
            <a:r>
              <a:rPr lang="en-US" dirty="0" smtClean="0"/>
              <a:t> Platforms problem.</a:t>
            </a:r>
          </a:p>
          <a:p>
            <a:r>
              <a:rPr lang="en-US" dirty="0" smtClean="0"/>
              <a:t>Information privacy</a:t>
            </a:r>
          </a:p>
          <a:p>
            <a:pPr lvl="1"/>
            <a:r>
              <a:rPr lang="en-US" dirty="0" smtClean="0"/>
              <a:t>A distributed protocol problem.</a:t>
            </a:r>
          </a:p>
          <a:p>
            <a:r>
              <a:rPr lang="en-US" dirty="0" smtClean="0"/>
              <a:t>Assuring integrity of finalized transactions.</a:t>
            </a:r>
          </a:p>
          <a:p>
            <a:pPr lvl="1"/>
            <a:r>
              <a:rPr lang="en-US" dirty="0" smtClean="0"/>
              <a:t>A decentralized management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72" y="1037212"/>
            <a:ext cx="4420028" cy="197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72" y="3900486"/>
            <a:ext cx="4420028" cy="197224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6933986" y="3009452"/>
            <a:ext cx="0" cy="891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1036" y="3009452"/>
            <a:ext cx="213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Exchange</a:t>
            </a:r>
          </a:p>
          <a:p>
            <a:r>
              <a:rPr lang="en-US" dirty="0" smtClean="0"/>
              <a:t>Reduce Dependence of the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RIAPS: Our baseline system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2" y="1367169"/>
            <a:ext cx="4038600" cy="2614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71560" y="1151437"/>
            <a:ext cx="4394200" cy="5046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the core of the RIAPS vision is </a:t>
            </a:r>
            <a:r>
              <a:rPr lang="en-US" b="1" u="sng" dirty="0"/>
              <a:t>a reusable technology </a:t>
            </a:r>
            <a:r>
              <a:rPr lang="en-US" dirty="0"/>
              <a:t>stack to run </a:t>
            </a:r>
            <a:r>
              <a:rPr lang="en-US" b="1" u="sng" dirty="0"/>
              <a:t>Smart Grid software applications.</a:t>
            </a:r>
            <a:r>
              <a:rPr lang="en-US" dirty="0"/>
              <a:t> A software platform defines:</a:t>
            </a:r>
          </a:p>
          <a:p>
            <a:pPr lvl="1"/>
            <a:r>
              <a:rPr lang="en-US" dirty="0"/>
              <a:t>Programming model (for distributed real-time software) on embedded nodes </a:t>
            </a:r>
            <a:r>
              <a:rPr lang="en-US" b="1" u="sng" dirty="0"/>
              <a:t>dispersed throughout the power grid.</a:t>
            </a:r>
          </a:p>
          <a:p>
            <a:pPr lvl="1"/>
            <a:r>
              <a:rPr lang="en-US" dirty="0"/>
              <a:t>Services (for application management, fault tolerance, security, time synchronization, coordination, etc.)</a:t>
            </a:r>
          </a:p>
          <a:p>
            <a:pPr lvl="1"/>
            <a:r>
              <a:rPr lang="en-US" dirty="0"/>
              <a:t>Development toolkit (for  building and deploying apps)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http://i2.kym-cdn.com/entries/icons/original/000/008/134/nokia-3310-troubleshoo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85652"/>
            <a:ext cx="846499" cy="8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ww.att.com/catalog/en/skus/images/samsung-galaxy%20s7-black%20onyx-450x3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25" y="4767560"/>
            <a:ext cx="1580153" cy="122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183565" y="5124553"/>
            <a:ext cx="1880684" cy="515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760" y="4598903"/>
            <a:ext cx="11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Device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83073" y="4299725"/>
            <a:ext cx="171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Smart Device:</a:t>
            </a:r>
          </a:p>
          <a:p>
            <a:r>
              <a:rPr lang="en-US" i="1" dirty="0" smtClean="0"/>
              <a:t>App platform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65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" y="1117343"/>
            <a:ext cx="8398907" cy="4525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 introduce </a:t>
            </a:r>
            <a:r>
              <a:rPr lang="en-US" sz="1600" b="1" dirty="0" err="1">
                <a:latin typeface="Verdana" charset="0"/>
                <a:ea typeface="Verdana" charset="0"/>
                <a:cs typeface="Verdana" charset="0"/>
              </a:rPr>
              <a:t>PETra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, a blockchain-based solution that enables consumers to trade energy without sacrificing their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privacy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provides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safety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security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for the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grid. It provides the following.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Petra solution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9965" y="17604720"/>
            <a:ext cx="1844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Verdana" charset="0"/>
                <a:ea typeface="Verdana" charset="0"/>
                <a:cs typeface="Verdana" charset="0"/>
              </a:rPr>
              <a:t>PETra</a:t>
            </a:r>
            <a:endParaRPr lang="en-US" sz="38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7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" y="1117343"/>
            <a:ext cx="8398907" cy="4525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 introduce </a:t>
            </a:r>
            <a:r>
              <a:rPr lang="en-US" sz="1600" b="1" dirty="0" err="1">
                <a:latin typeface="Verdana" charset="0"/>
                <a:ea typeface="Verdana" charset="0"/>
                <a:cs typeface="Verdana" charset="0"/>
              </a:rPr>
              <a:t>PETra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, a blockchain-based solution that enables consumers to trade energy without sacrificing their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privacy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provides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safety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security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for the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grid. It provides the following.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Petra solution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9965" y="17604720"/>
            <a:ext cx="1844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Verdana" charset="0"/>
                <a:ea typeface="Verdana" charset="0"/>
                <a:cs typeface="Verdana" charset="0"/>
              </a:rPr>
              <a:t>PETra</a:t>
            </a:r>
            <a:endParaRPr lang="en-US" sz="3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gradFill>
            <a:gsLst>
              <a:gs pos="0">
                <a:srgbClr val="CA9E42"/>
              </a:gs>
              <a:gs pos="100000">
                <a:srgbClr val="FFD99A"/>
              </a:gs>
            </a:gsLst>
            <a:lin ang="16200000" scaled="0"/>
          </a:gradFill>
          <a:ln w="9525" cap="flat" cmpd="sng">
            <a:solidFill>
              <a:srgbClr val="BB995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335"/>
          <p:cNvSpPr txBox="1"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Trading Platform</a:t>
            </a:r>
          </a:p>
        </p:txBody>
      </p:sp>
      <p:sp>
        <p:nvSpPr>
          <p:cNvPr id="8" name="Shape 336"/>
          <p:cNvSpPr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solidFill>
            <a:srgbClr val="E5DECE">
              <a:alpha val="89411"/>
            </a:srgbClr>
          </a:solidFill>
          <a:ln w="9525" cap="flat" cmpd="sng">
            <a:solidFill>
              <a:srgbClr val="E5DECE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37"/>
          <p:cNvSpPr txBox="1"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serving as a database for bids, enables prosumers to find trade partners without communicating with all potential partners</a:t>
            </a:r>
          </a:p>
        </p:txBody>
      </p:sp>
    </p:spTree>
    <p:extLst>
      <p:ext uri="{BB962C8B-B14F-4D97-AF65-F5344CB8AC3E}">
        <p14:creationId xmlns:p14="http://schemas.microsoft.com/office/powerpoint/2010/main" val="30729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" y="1117343"/>
            <a:ext cx="8398907" cy="4525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 introduce </a:t>
            </a:r>
            <a:r>
              <a:rPr lang="en-US" sz="1600" b="1" dirty="0" err="1">
                <a:latin typeface="Verdana" charset="0"/>
                <a:ea typeface="Verdana" charset="0"/>
                <a:cs typeface="Verdana" charset="0"/>
              </a:rPr>
              <a:t>PETra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, a blockchain-based solution that enables consumers to trade energy without sacrificing their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privacy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provides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safety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security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for the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grid. It provides the following.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Petra solution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9965" y="17604720"/>
            <a:ext cx="1844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Verdana" charset="0"/>
                <a:ea typeface="Verdana" charset="0"/>
                <a:cs typeface="Verdana" charset="0"/>
              </a:rPr>
              <a:t>PETra</a:t>
            </a:r>
            <a:endParaRPr lang="en-US" sz="3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gradFill>
            <a:gsLst>
              <a:gs pos="0">
                <a:srgbClr val="CA9E42"/>
              </a:gs>
              <a:gs pos="100000">
                <a:srgbClr val="FFD99A"/>
              </a:gs>
            </a:gsLst>
            <a:lin ang="16200000" scaled="0"/>
          </a:gradFill>
          <a:ln w="9525" cap="flat" cmpd="sng">
            <a:solidFill>
              <a:srgbClr val="BB995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335"/>
          <p:cNvSpPr txBox="1"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Trading Platform</a:t>
            </a:r>
          </a:p>
        </p:txBody>
      </p:sp>
      <p:sp>
        <p:nvSpPr>
          <p:cNvPr id="8" name="Shape 336"/>
          <p:cNvSpPr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solidFill>
            <a:srgbClr val="E5DECE">
              <a:alpha val="89411"/>
            </a:srgbClr>
          </a:solidFill>
          <a:ln w="9525" cap="flat" cmpd="sng">
            <a:solidFill>
              <a:srgbClr val="E5DECE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37"/>
          <p:cNvSpPr txBox="1"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serving as a database for bids, enables prosumers to find trade partners without communicating with all potential partners</a:t>
            </a:r>
          </a:p>
        </p:txBody>
      </p:sp>
      <p:sp>
        <p:nvSpPr>
          <p:cNvPr id="10" name="Shape 330"/>
          <p:cNvSpPr/>
          <p:nvPr/>
        </p:nvSpPr>
        <p:spPr>
          <a:xfrm>
            <a:off x="3399522" y="2455755"/>
            <a:ext cx="2589667" cy="604800"/>
          </a:xfrm>
          <a:prstGeom prst="rect">
            <a:avLst/>
          </a:prstGeom>
          <a:gradFill>
            <a:gsLst>
              <a:gs pos="0">
                <a:srgbClr val="D0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F50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331"/>
          <p:cNvSpPr txBox="1"/>
          <p:nvPr/>
        </p:nvSpPr>
        <p:spPr>
          <a:xfrm>
            <a:off x="3399522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Ledger</a:t>
            </a:r>
          </a:p>
        </p:txBody>
      </p:sp>
      <p:sp>
        <p:nvSpPr>
          <p:cNvPr id="12" name="Shape 332"/>
          <p:cNvSpPr/>
          <p:nvPr/>
        </p:nvSpPr>
        <p:spPr>
          <a:xfrm>
            <a:off x="3399522" y="3060556"/>
            <a:ext cx="2589667" cy="2651669"/>
          </a:xfrm>
          <a:prstGeom prst="rect">
            <a:avLst/>
          </a:prstGeom>
          <a:solidFill>
            <a:srgbClr val="E7CFCF">
              <a:alpha val="89411"/>
            </a:srgbClr>
          </a:solidFill>
          <a:ln w="9525" cap="flat" cmpd="sng">
            <a:solidFill>
              <a:srgbClr val="E7CFCF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333"/>
          <p:cNvSpPr txBox="1"/>
          <p:nvPr/>
        </p:nvSpPr>
        <p:spPr>
          <a:xfrm>
            <a:off x="3399522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transactions that specify energy trades, record energy production &amp; consumption,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records &amp; regulatory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 for the microgrid</a:t>
            </a:r>
          </a:p>
        </p:txBody>
      </p:sp>
    </p:spTree>
    <p:extLst>
      <p:ext uri="{BB962C8B-B14F-4D97-AF65-F5344CB8AC3E}">
        <p14:creationId xmlns:p14="http://schemas.microsoft.com/office/powerpoint/2010/main" val="214539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" y="1117343"/>
            <a:ext cx="8398907" cy="4525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 introduce </a:t>
            </a:r>
            <a:r>
              <a:rPr lang="en-US" sz="1600" b="1" dirty="0" err="1">
                <a:latin typeface="Verdana" charset="0"/>
                <a:ea typeface="Verdana" charset="0"/>
                <a:cs typeface="Verdana" charset="0"/>
              </a:rPr>
              <a:t>PETra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, a blockchain-based solution that enables consumers to trade energy without sacrificing their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privacy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provides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safety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security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for the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grid. It provides the following.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Petra solution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9965" y="17604720"/>
            <a:ext cx="1844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Verdana" charset="0"/>
                <a:ea typeface="Verdana" charset="0"/>
                <a:cs typeface="Verdana" charset="0"/>
              </a:rPr>
              <a:t>PETra</a:t>
            </a:r>
            <a:endParaRPr lang="en-US" sz="3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gradFill>
            <a:gsLst>
              <a:gs pos="0">
                <a:srgbClr val="CA9E42"/>
              </a:gs>
              <a:gs pos="100000">
                <a:srgbClr val="FFD99A"/>
              </a:gs>
            </a:gsLst>
            <a:lin ang="16200000" scaled="0"/>
          </a:gradFill>
          <a:ln w="9525" cap="flat" cmpd="sng">
            <a:solidFill>
              <a:srgbClr val="BB995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335"/>
          <p:cNvSpPr txBox="1"/>
          <p:nvPr/>
        </p:nvSpPr>
        <p:spPr>
          <a:xfrm>
            <a:off x="457200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Trading Platform</a:t>
            </a:r>
          </a:p>
        </p:txBody>
      </p:sp>
      <p:sp>
        <p:nvSpPr>
          <p:cNvPr id="8" name="Shape 336"/>
          <p:cNvSpPr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solidFill>
            <a:srgbClr val="E5DECE">
              <a:alpha val="89411"/>
            </a:srgbClr>
          </a:solidFill>
          <a:ln w="9525" cap="flat" cmpd="sng">
            <a:solidFill>
              <a:srgbClr val="E5DECE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37"/>
          <p:cNvSpPr txBox="1"/>
          <p:nvPr/>
        </p:nvSpPr>
        <p:spPr>
          <a:xfrm>
            <a:off x="457200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serving as a database for bids, enables prosumers to find trade partners without communicating with all potential partners</a:t>
            </a:r>
          </a:p>
        </p:txBody>
      </p:sp>
      <p:sp>
        <p:nvSpPr>
          <p:cNvPr id="16" name="Shape 338"/>
          <p:cNvSpPr/>
          <p:nvPr/>
        </p:nvSpPr>
        <p:spPr>
          <a:xfrm>
            <a:off x="6444547" y="2455755"/>
            <a:ext cx="2589667" cy="604800"/>
          </a:xfrm>
          <a:prstGeom prst="rect">
            <a:avLst/>
          </a:prstGeom>
          <a:gradFill>
            <a:gsLst>
              <a:gs pos="0">
                <a:srgbClr val="9DC749"/>
              </a:gs>
              <a:gs pos="100000">
                <a:srgbClr val="D9FF9D"/>
              </a:gs>
            </a:gsLst>
            <a:lin ang="16200000" scaled="0"/>
          </a:gradFill>
          <a:ln w="9525" cap="flat" cmpd="sng">
            <a:solidFill>
              <a:srgbClr val="99B95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339"/>
          <p:cNvSpPr txBox="1"/>
          <p:nvPr/>
        </p:nvSpPr>
        <p:spPr>
          <a:xfrm>
            <a:off x="6444547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(Future)</a:t>
            </a: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340"/>
          <p:cNvSpPr/>
          <p:nvPr/>
        </p:nvSpPr>
        <p:spPr>
          <a:xfrm>
            <a:off x="6444547" y="3060556"/>
            <a:ext cx="2589667" cy="2651669"/>
          </a:xfrm>
          <a:prstGeom prst="rect">
            <a:avLst/>
          </a:prstGeom>
          <a:solidFill>
            <a:srgbClr val="DCE4CF">
              <a:alpha val="89411"/>
            </a:srgbClr>
          </a:solidFill>
          <a:ln w="9525" cap="flat" cmpd="sng">
            <a:solidFill>
              <a:srgbClr val="DCE4CF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341"/>
          <p:cNvSpPr txBox="1"/>
          <p:nvPr/>
        </p:nvSpPr>
        <p:spPr>
          <a:xfrm>
            <a:off x="6444547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Stabilizes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within the microgrid &amp; controls it based on the load in the rest of the grid</a:t>
            </a:r>
          </a:p>
        </p:txBody>
      </p:sp>
      <p:sp>
        <p:nvSpPr>
          <p:cNvPr id="20" name="Shape 330"/>
          <p:cNvSpPr/>
          <p:nvPr/>
        </p:nvSpPr>
        <p:spPr>
          <a:xfrm>
            <a:off x="3399522" y="2455755"/>
            <a:ext cx="2589667" cy="604800"/>
          </a:xfrm>
          <a:prstGeom prst="rect">
            <a:avLst/>
          </a:prstGeom>
          <a:gradFill>
            <a:gsLst>
              <a:gs pos="0">
                <a:srgbClr val="D0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F50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331"/>
          <p:cNvSpPr txBox="1"/>
          <p:nvPr/>
        </p:nvSpPr>
        <p:spPr>
          <a:xfrm>
            <a:off x="3399522" y="2455755"/>
            <a:ext cx="2589667" cy="604800"/>
          </a:xfrm>
          <a:prstGeom prst="rect">
            <a:avLst/>
          </a:prstGeom>
          <a:noFill/>
          <a:ln>
            <a:noFill/>
          </a:ln>
        </p:spPr>
        <p:txBody>
          <a:bodyPr lIns="149350" tIns="85325" rIns="149350" bIns="85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Ledger</a:t>
            </a:r>
          </a:p>
        </p:txBody>
      </p:sp>
      <p:sp>
        <p:nvSpPr>
          <p:cNvPr id="22" name="Shape 332"/>
          <p:cNvSpPr/>
          <p:nvPr/>
        </p:nvSpPr>
        <p:spPr>
          <a:xfrm>
            <a:off x="3399522" y="3060556"/>
            <a:ext cx="2589667" cy="2651669"/>
          </a:xfrm>
          <a:prstGeom prst="rect">
            <a:avLst/>
          </a:prstGeom>
          <a:solidFill>
            <a:srgbClr val="E7CFCF">
              <a:alpha val="89411"/>
            </a:srgbClr>
          </a:solidFill>
          <a:ln w="9525" cap="flat" cmpd="sng">
            <a:solidFill>
              <a:srgbClr val="E7CFCF">
                <a:alpha val="8941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333"/>
          <p:cNvSpPr txBox="1"/>
          <p:nvPr/>
        </p:nvSpPr>
        <p:spPr>
          <a:xfrm>
            <a:off x="3399522" y="3060556"/>
            <a:ext cx="2589667" cy="2651669"/>
          </a:xfrm>
          <a:prstGeom prst="rect">
            <a:avLst/>
          </a:prstGeom>
          <a:noFill/>
          <a:ln>
            <a:noFill/>
          </a:ln>
        </p:spPr>
        <p:txBody>
          <a:bodyPr lIns="112000" tIns="112000" rIns="149350" bIns="1680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transactions that specify energy trades, record energy production &amp; consumption,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records &amp; regulatory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 for the microgrid</a:t>
            </a:r>
          </a:p>
        </p:txBody>
      </p:sp>
    </p:spTree>
    <p:extLst>
      <p:ext uri="{BB962C8B-B14F-4D97-AF65-F5344CB8AC3E}">
        <p14:creationId xmlns:p14="http://schemas.microsoft.com/office/powerpoint/2010/main" val="7136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" y="1117343"/>
            <a:ext cx="8398907" cy="45259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 introduce </a:t>
            </a:r>
            <a:r>
              <a:rPr lang="en-US" sz="1600" b="1" dirty="0" err="1">
                <a:latin typeface="Verdana" charset="0"/>
                <a:ea typeface="Verdana" charset="0"/>
                <a:cs typeface="Verdana" charset="0"/>
              </a:rPr>
              <a:t>PETra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, a blockchain-based solution that enables consumers to trade energy without sacrificing their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privacy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provides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safety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and </a:t>
            </a:r>
            <a:r>
              <a:rPr lang="en-US" sz="1600" b="1" dirty="0">
                <a:latin typeface="Verdana" charset="0"/>
                <a:ea typeface="Verdana" charset="0"/>
                <a:cs typeface="Verdana" charset="0"/>
              </a:rPr>
              <a:t>security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for the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grid. It provides the following.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Petra </a:t>
            </a:r>
            <a:r>
              <a:rPr lang="en-US" dirty="0" smtClean="0"/>
              <a:t>Trading Platform and Distributed Ledger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9965" y="17604720"/>
            <a:ext cx="1844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Verdana" charset="0"/>
                <a:ea typeface="Verdana" charset="0"/>
                <a:cs typeface="Verdana" charset="0"/>
              </a:rPr>
              <a:t>PETra</a:t>
            </a:r>
            <a:endParaRPr lang="en-US" sz="3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8647" y="4467807"/>
            <a:ext cx="50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RIAPS Node Participating in Petra-Enabled Transactive Energy Market</a:t>
            </a:r>
            <a:endParaRPr 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26" y="4467807"/>
            <a:ext cx="24257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47" y="2652567"/>
            <a:ext cx="4947728" cy="1591878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 flipV="1">
            <a:off x="5286375" y="4143375"/>
            <a:ext cx="342052" cy="2153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286375" y="2743200"/>
            <a:ext cx="2767751" cy="1724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PETRA Protocol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Trading Platform: Quantized Energy Assets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3597564" cy="4525963"/>
          </a:xfrm>
        </p:spPr>
        <p:txBody>
          <a:bodyPr/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Assets:</a:t>
            </a:r>
          </a:p>
          <a:p>
            <a:pPr marL="762000" indent="-50800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financial: fiat currency </a:t>
            </a:r>
            <a:br>
              <a:rPr lang="en-US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(e.g., USD)</a:t>
            </a:r>
          </a:p>
          <a:p>
            <a:pPr marL="762000" indent="-50800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energy production</a:t>
            </a:r>
          </a:p>
          <a:p>
            <a:pPr marL="762000" indent="-50800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energy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Electrical Energy Networks Are Changing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0" y="1717964"/>
            <a:ext cx="5597237" cy="3750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centralized to </a:t>
            </a:r>
            <a:r>
              <a:rPr lang="en-US" dirty="0" smtClean="0"/>
              <a:t>decentralized and </a:t>
            </a:r>
            <a:r>
              <a:rPr lang="en-US" dirty="0"/>
              <a:t>distributed energy systems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734" y="3686131"/>
            <a:ext cx="2601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Changing Generation Mix</a:t>
            </a:r>
            <a:endParaRPr lang="en-US" dirty="0"/>
          </a:p>
        </p:txBody>
      </p:sp>
      <p:pic>
        <p:nvPicPr>
          <p:cNvPr id="6146" name="Picture 2" descr="http://www.df-sa.es/wp-content/uploads/2013/03/photovoltaic-solar-cells-1280x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82" y="3870797"/>
            <a:ext cx="3059031" cy="17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discovermagazine.com/d-brief/files/2013/04/nuclear-power-pl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82" y="1213026"/>
            <a:ext cx="2987855" cy="199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40106" y="3686131"/>
            <a:ext cx="1928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Transactive Energy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34" y="4218339"/>
            <a:ext cx="13236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Electric Cars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8730" y="4218339"/>
            <a:ext cx="17604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Decentralization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43576" y="4208187"/>
            <a:ext cx="724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DER-s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Decentralization is the big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Energy Networks</a:t>
            </a:r>
            <a:endParaRPr lang="en-US" dirty="0"/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797" y="4522888"/>
            <a:ext cx="2851247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Traditional networks with transmission system operators, distribution system operators &amp; radial distribution systems to communities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80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Energy Networks</a:t>
            </a:r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34583" r="34211" b="10994"/>
          <a:stretch/>
        </p:blipFill>
        <p:spPr>
          <a:xfrm>
            <a:off x="3738445" y="1694618"/>
            <a:ext cx="1393903" cy="25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2442117" y="2565170"/>
            <a:ext cx="947853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0105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distribution feeders with some microgrids with tightly integrated distributed energy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1178" y="956280"/>
            <a:ext cx="3311611" cy="513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>
              <a:spcBef>
                <a:spcPts val="600"/>
              </a:spcBef>
              <a:buClr>
                <a:srgbClr val="0E1C58"/>
              </a:buClr>
              <a:buSzPct val="101818"/>
              <a:buFont typeface="Arial"/>
              <a:buChar char="•"/>
            </a:pPr>
            <a:r>
              <a:rPr lang="en-US" sz="224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Advantages of decentralization</a:t>
            </a:r>
          </a:p>
          <a:p>
            <a:pPr marL="512763" lvl="1" indent="-285750">
              <a:spcBef>
                <a:spcPts val="600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Improved cyber &amp; physical reliability by removing single point of failures</a:t>
            </a:r>
          </a:p>
          <a:p>
            <a:pPr marL="512763" lvl="1" indent="-285750">
              <a:spcBef>
                <a:spcPts val="600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dirty="0"/>
              <a:t>F</a:t>
            </a: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aster decision making by avoiding network penalties due to round-trip </a:t>
            </a:r>
            <a:r>
              <a:rPr lang="en-US" sz="1960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the cloud</a:t>
            </a:r>
          </a:p>
          <a:p>
            <a:pPr marL="512763" lvl="1" indent="-285750">
              <a:spcBef>
                <a:spcPts val="600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Improved scalability</a:t>
            </a:r>
          </a:p>
          <a:p>
            <a:pPr marL="512763" lvl="1" indent="-285750">
              <a:spcBef>
                <a:spcPts val="600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Better integration with </a:t>
            </a:r>
            <a:b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60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hierarchical control systems </a:t>
            </a:r>
          </a:p>
          <a:p>
            <a:pPr marL="342900" lvl="0" indent="-342900">
              <a:spcBef>
                <a:spcPts val="600"/>
              </a:spcBef>
              <a:buClr>
                <a:srgbClr val="0E1C58"/>
              </a:buClr>
              <a:buSzPct val="101818"/>
            </a:pPr>
            <a:endParaRPr lang="en-US" sz="2240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Energy Networks</a:t>
            </a:r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34583" r="34211" b="10994"/>
          <a:stretch/>
        </p:blipFill>
        <p:spPr>
          <a:xfrm>
            <a:off x="3738445" y="1694618"/>
            <a:ext cx="1393903" cy="25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2442117" y="2565170"/>
            <a:ext cx="947853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65549" b="11337"/>
          <a:stretch/>
        </p:blipFill>
        <p:spPr>
          <a:xfrm>
            <a:off x="7273132" y="1645587"/>
            <a:ext cx="1647592" cy="256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ight Arrow 15"/>
          <p:cNvSpPr/>
          <p:nvPr/>
        </p:nvSpPr>
        <p:spPr>
          <a:xfrm>
            <a:off x="5519726" y="2478941"/>
            <a:ext cx="1399482" cy="613317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5413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transactive microgrids with limited role of distribution system operators</a:t>
            </a:r>
            <a:endParaRPr lang="en-US" sz="1600" i="1" dirty="0"/>
          </a:p>
          <a:p>
            <a:pPr algn="ctr"/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05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distribution feeders with some microgrids with tightly integrated distributed energy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97" y="4522888"/>
            <a:ext cx="2851247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Traditional networks with transmission system operators, distribution system operators &amp; radial distribution systems to communities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710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trend of decentralization</a:t>
            </a:r>
            <a:endParaRPr lang="en-US" dirty="0"/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34583" r="34211" b="10994"/>
          <a:stretch/>
        </p:blipFill>
        <p:spPr>
          <a:xfrm>
            <a:off x="3738445" y="1694618"/>
            <a:ext cx="1393903" cy="25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2442117" y="2565170"/>
            <a:ext cx="947853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65549" b="11337"/>
          <a:stretch/>
        </p:blipFill>
        <p:spPr>
          <a:xfrm>
            <a:off x="7273132" y="1645587"/>
            <a:ext cx="1647592" cy="256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ight Arrow 15"/>
          <p:cNvSpPr/>
          <p:nvPr/>
        </p:nvSpPr>
        <p:spPr>
          <a:xfrm>
            <a:off x="5519726" y="2478941"/>
            <a:ext cx="1399482" cy="613317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5413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transactive microgrids with limited role of distribution system operators</a:t>
            </a:r>
            <a:endParaRPr lang="en-US" sz="1600" i="1" dirty="0"/>
          </a:p>
          <a:p>
            <a:pPr algn="ctr"/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05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distribution feeders with some microgrids with tightly integrated distributed energy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97" y="4522888"/>
            <a:ext cx="2851247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Traditional networks with transmission system operators, distribution system operators &amp; radial distribution systems to communities</a:t>
            </a:r>
            <a:endParaRPr lang="en-US" sz="1600" i="1" dirty="0"/>
          </a:p>
        </p:txBody>
      </p:sp>
      <p:sp>
        <p:nvSpPr>
          <p:cNvPr id="17" name="Rectangle 16"/>
          <p:cNvSpPr/>
          <p:nvPr/>
        </p:nvSpPr>
        <p:spPr>
          <a:xfrm>
            <a:off x="64797" y="6039212"/>
            <a:ext cx="9144000" cy="676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 This trend of decentralization can be seen around many other cyber-physical system applications, for example: smart manufacturing, smart cities, etc.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5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516" y="833427"/>
            <a:ext cx="8229600" cy="1835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Homes With Production and Delayed Consumption Capability are the Key to this new Trend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015"/>
            <a:ext cx="9170632" cy="40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Homes -&gt; Smart Prosumers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44"/>
            <a:ext cx="4420028" cy="197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6218"/>
            <a:ext cx="4420028" cy="197224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210014" y="2915184"/>
            <a:ext cx="0" cy="891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7064" y="2915184"/>
            <a:ext cx="213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Exchange</a:t>
            </a:r>
          </a:p>
          <a:p>
            <a:r>
              <a:rPr lang="en-US" dirty="0" smtClean="0"/>
              <a:t>Reduce Dependence of the Grid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2944"/>
            <a:ext cx="4195270" cy="2767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3" y="3806218"/>
            <a:ext cx="3714057" cy="20865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84600" y="3806218"/>
            <a:ext cx="1065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typical Generation and Consumption profile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4971096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JobTalk_old</Template>
  <TotalTime>2356</TotalTime>
  <Words>733</Words>
  <Application>Microsoft Office PowerPoint</Application>
  <PresentationFormat>On-screen Show (4:3)</PresentationFormat>
  <Paragraphs>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MicrosoftCPSWorkshopDubey</vt:lpstr>
      <vt:lpstr>Providing Privacy, Safety, and Security in IoT-Based Transactive Energy Systems using Distributed Ledgers </vt:lpstr>
      <vt:lpstr>Electrical Energy Networks Are Changing</vt:lpstr>
      <vt:lpstr>Decentralization is the big trend</vt:lpstr>
      <vt:lpstr>The Evolution of Energy Networks</vt:lpstr>
      <vt:lpstr>The Evolution of Energy Networks</vt:lpstr>
      <vt:lpstr>The Evolution of Energy Networks</vt:lpstr>
      <vt:lpstr>The trend of decentralization</vt:lpstr>
      <vt:lpstr>Smart Homes With Production and Delayed Consumption Capability are the Key to this new Trend</vt:lpstr>
      <vt:lpstr>Smart Homes -&gt; Smart Prosumers</vt:lpstr>
      <vt:lpstr>Transactive Energy </vt:lpstr>
      <vt:lpstr>RIAPS: Our baseline system model</vt:lpstr>
      <vt:lpstr>Petra solution architecture</vt:lpstr>
      <vt:lpstr>Petra solution architecture</vt:lpstr>
      <vt:lpstr>Petra solution architecture</vt:lpstr>
      <vt:lpstr>Petra solution architecture</vt:lpstr>
      <vt:lpstr>Petra Trading Platform and Distributed Ledger Architecture</vt:lpstr>
      <vt:lpstr>The PETRA Protocol</vt:lpstr>
      <vt:lpstr>Trading Platform: Quantized Energy 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525</cp:revision>
  <cp:lastPrinted>2016-02-14T23:03:40Z</cp:lastPrinted>
  <dcterms:created xsi:type="dcterms:W3CDTF">2016-02-12T23:39:17Z</dcterms:created>
  <dcterms:modified xsi:type="dcterms:W3CDTF">2017-10-18T00:31:34Z</dcterms:modified>
</cp:coreProperties>
</file>