
<file path=[Content_Types].xml><?xml version="1.0" encoding="utf-8"?>
<Types xmlns="http://schemas.openxmlformats.org/package/2006/content-types">
  <Default Extension="png" ContentType="image/png"/>
  <Default Extension="jpeg" ContentType="image/jpeg"/>
  <Default Extension="JPG" ContentType="image/.jp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39" r:id="rId3"/>
    <p:sldId id="341" r:id="rId5"/>
    <p:sldId id="333" r:id="rId6"/>
    <p:sldId id="350" r:id="rId7"/>
    <p:sldId id="346" r:id="rId8"/>
    <p:sldId id="351" r:id="rId9"/>
    <p:sldId id="367" r:id="rId10"/>
    <p:sldId id="352" r:id="rId11"/>
    <p:sldId id="353" r:id="rId12"/>
    <p:sldId id="411" r:id="rId13"/>
    <p:sldId id="354" r:id="rId14"/>
    <p:sldId id="381" r:id="rId15"/>
    <p:sldId id="356" r:id="rId16"/>
    <p:sldId id="357" r:id="rId17"/>
    <p:sldId id="412" r:id="rId18"/>
    <p:sldId id="358" r:id="rId19"/>
    <p:sldId id="401" r:id="rId20"/>
    <p:sldId id="402" r:id="rId21"/>
    <p:sldId id="403" r:id="rId22"/>
    <p:sldId id="404" r:id="rId23"/>
    <p:sldId id="364" r:id="rId24"/>
    <p:sldId id="414" r:id="rId25"/>
    <p:sldId id="397" r:id="rId26"/>
    <p:sldId id="413" r:id="rId27"/>
    <p:sldId id="405" r:id="rId28"/>
    <p:sldId id="406" r:id="rId29"/>
    <p:sldId id="407" r:id="rId30"/>
    <p:sldId id="408" r:id="rId31"/>
    <p:sldId id="368" r:id="rId32"/>
    <p:sldId id="369" r:id="rId33"/>
    <p:sldId id="370" r:id="rId34"/>
    <p:sldId id="409" r:id="rId35"/>
    <p:sldId id="371" r:id="rId36"/>
    <p:sldId id="410" r:id="rId37"/>
    <p:sldId id="395" r:id="rId38"/>
  </p:sldIdLst>
  <p:sldSz cx="12193270" cy="6858000"/>
  <p:notesSz cx="6858000" cy="9144000"/>
  <p:custDataLst>
    <p:tags r:id="rId42"/>
  </p:custDataLst>
  <p:defaultTextStyle>
    <a:defPPr marL="0" marR="0" indent="0" algn="l" defTabSz="548640" rtl="0" fontAlgn="auto" latinLnBrk="1" hangingPunct="0">
      <a:lnSpc>
        <a:spcPct val="100000"/>
      </a:lnSpc>
      <a:spcBef>
        <a:spcPts val="0"/>
      </a:spcBef>
      <a:spcAft>
        <a:spcPts val="0"/>
      </a:spcAft>
      <a:buClrTx/>
      <a:buSzTx/>
      <a:buFontTx/>
      <a:buNone/>
      <a:defRPr kumimoji="0" sz="108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1pPr>
    <a:lvl2pPr marL="0" marR="0" indent="27432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2pPr>
    <a:lvl3pPr marL="0" marR="0" indent="54864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3pPr>
    <a:lvl4pPr marL="0" marR="0" indent="82296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4pPr>
    <a:lvl5pPr marL="0" marR="0" indent="109728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5pPr>
    <a:lvl6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6pPr>
    <a:lvl7pPr marL="0" marR="0" indent="164592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7pPr>
    <a:lvl8pPr marL="0" marR="0" indent="192024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8pPr>
    <a:lvl9pPr marL="0" marR="0" indent="219456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D75"/>
    <a:srgbClr val="ED8C14"/>
    <a:srgbClr val="00589A"/>
    <a:srgbClr val="F4F4F4"/>
    <a:srgbClr val="FFFFFF"/>
    <a:srgbClr val="E5E5E5"/>
    <a:srgbClr val="BFBFBF"/>
    <a:srgbClr val="215ACD"/>
    <a:srgbClr val="376ACD"/>
    <a:srgbClr val="2D6A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7" autoAdjust="0"/>
    <p:restoredTop sz="62486" autoAdjust="0"/>
  </p:normalViewPr>
  <p:slideViewPr>
    <p:cSldViewPr snapToGrid="0" snapToObjects="1">
      <p:cViewPr varScale="1">
        <p:scale>
          <a:sx n="73" d="100"/>
          <a:sy n="73" d="100"/>
        </p:scale>
        <p:origin x="1980" y="72"/>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gs" Target="tags/tag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Shape 83"/>
          <p:cNvSpPr>
            <a:spLocks noGrp="1" noRot="1" noChangeAspect="1"/>
          </p:cNvSpPr>
          <p:nvPr>
            <p:ph type="sldImg"/>
          </p:nvPr>
        </p:nvSpPr>
        <p:spPr>
          <a:xfrm>
            <a:off x="381000" y="685800"/>
            <a:ext cx="6096000" cy="3429000"/>
          </a:xfrm>
          <a:prstGeom prst="rect">
            <a:avLst/>
          </a:prstGeom>
        </p:spPr>
        <p:txBody>
          <a:bodyPr/>
          <a:lstStyle/>
          <a:p/>
        </p:txBody>
      </p:sp>
      <p:sp>
        <p:nvSpPr>
          <p:cNvPr id="84" name="Shape 84"/>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914400" latinLnBrk="0">
      <a:defRPr sz="1200">
        <a:latin typeface="+mn-lt"/>
        <a:ea typeface="+mn-ea"/>
        <a:cs typeface="+mn-cs"/>
        <a:sym typeface="Calibri" panose="020F0502020204030204"/>
      </a:defRPr>
    </a:lvl1pPr>
    <a:lvl2pPr indent="137160" defTabSz="914400" latinLnBrk="0">
      <a:defRPr sz="1200">
        <a:latin typeface="+mn-lt"/>
        <a:ea typeface="+mn-ea"/>
        <a:cs typeface="+mn-cs"/>
        <a:sym typeface="Calibri" panose="020F0502020204030204"/>
      </a:defRPr>
    </a:lvl2pPr>
    <a:lvl3pPr indent="274320" defTabSz="914400" latinLnBrk="0">
      <a:defRPr sz="1200">
        <a:latin typeface="+mn-lt"/>
        <a:ea typeface="+mn-ea"/>
        <a:cs typeface="+mn-cs"/>
        <a:sym typeface="Calibri" panose="020F0502020204030204"/>
      </a:defRPr>
    </a:lvl3pPr>
    <a:lvl4pPr indent="411480" defTabSz="914400" latinLnBrk="0">
      <a:defRPr sz="1200">
        <a:latin typeface="+mn-lt"/>
        <a:ea typeface="+mn-ea"/>
        <a:cs typeface="+mn-cs"/>
        <a:sym typeface="Calibri" panose="020F0502020204030204"/>
      </a:defRPr>
    </a:lvl4pPr>
    <a:lvl5pPr indent="548640" defTabSz="914400" latinLnBrk="0">
      <a:defRPr sz="1200">
        <a:latin typeface="+mn-lt"/>
        <a:ea typeface="+mn-ea"/>
        <a:cs typeface="+mn-cs"/>
        <a:sym typeface="Calibri" panose="020F0502020204030204"/>
      </a:defRPr>
    </a:lvl5pPr>
    <a:lvl6pPr indent="685800" defTabSz="914400" latinLnBrk="0">
      <a:defRPr sz="1200">
        <a:latin typeface="+mn-lt"/>
        <a:ea typeface="+mn-ea"/>
        <a:cs typeface="+mn-cs"/>
        <a:sym typeface="Calibri" panose="020F0502020204030204"/>
      </a:defRPr>
    </a:lvl6pPr>
    <a:lvl7pPr indent="822960" defTabSz="914400" latinLnBrk="0">
      <a:defRPr sz="1200">
        <a:latin typeface="+mn-lt"/>
        <a:ea typeface="+mn-ea"/>
        <a:cs typeface="+mn-cs"/>
        <a:sym typeface="Calibri" panose="020F0502020204030204"/>
      </a:defRPr>
    </a:lvl7pPr>
    <a:lvl8pPr indent="960120" defTabSz="914400" latinLnBrk="0">
      <a:defRPr sz="1200">
        <a:latin typeface="+mn-lt"/>
        <a:ea typeface="+mn-ea"/>
        <a:cs typeface="+mn-cs"/>
        <a:sym typeface="Calibri" panose="020F0502020204030204"/>
      </a:defRPr>
    </a:lvl8pPr>
    <a:lvl9pPr indent="1097280" defTabSz="914400" latinLnBrk="0">
      <a:defRPr sz="12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7.wdp"/><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21"/>
            <a:ext cx="12193588" cy="6857179"/>
          </a:xfrm>
          <a:prstGeom prst="rect">
            <a:avLst/>
          </a:prstGeom>
        </p:spPr>
      </p:pic>
      <p:sp>
        <p:nvSpPr>
          <p:cNvPr id="2" name="标题 1"/>
          <p:cNvSpPr>
            <a:spLocks noGrp="1"/>
          </p:cNvSpPr>
          <p:nvPr>
            <p:ph type="title" hasCustomPrompt="1"/>
          </p:nvPr>
        </p:nvSpPr>
        <p:spPr>
          <a:xfrm>
            <a:off x="559529" y="2896455"/>
            <a:ext cx="10516970" cy="783450"/>
          </a:xfrm>
        </p:spPr>
        <p:txBody>
          <a:bodyPr>
            <a:normAutofit/>
          </a:bodyPr>
          <a:lstStyle>
            <a:lvl1pPr>
              <a:defRPr sz="4800" b="1">
                <a:solidFill>
                  <a:srgbClr val="ED8C14"/>
                </a:solidFill>
              </a:defRPr>
            </a:lvl1pPr>
          </a:lstStyle>
          <a:p>
            <a:r>
              <a:rPr kumimoji="1" lang="zh-CN" altLang="en-US" dirty="0"/>
              <a:t>单击此处编辑标题</a:t>
            </a:r>
            <a:endParaRPr kumimoji="1" lang="zh-CN" altLang="en-US" dirty="0"/>
          </a:p>
        </p:txBody>
      </p:sp>
      <p:sp>
        <p:nvSpPr>
          <p:cNvPr id="4" name="文本占位符 3"/>
          <p:cNvSpPr>
            <a:spLocks noGrp="1"/>
          </p:cNvSpPr>
          <p:nvPr>
            <p:ph type="body" sz="quarter" idx="10" hasCustomPrompt="1"/>
          </p:nvPr>
        </p:nvSpPr>
        <p:spPr>
          <a:xfrm>
            <a:off x="577450" y="3820613"/>
            <a:ext cx="5389563" cy="558800"/>
          </a:xfrm>
        </p:spPr>
        <p:txBody>
          <a:bodyPr/>
          <a:lstStyle>
            <a:lvl1pPr marL="0" indent="0">
              <a:buNone/>
              <a:defRPr/>
            </a:lvl1pPr>
          </a:lstStyle>
          <a:p>
            <a:pPr lvl="0"/>
            <a:r>
              <a:rPr kumimoji="1" lang="zh-CN" altLang="en-US" dirty="0"/>
              <a:t>单击</a:t>
            </a:r>
            <a:r>
              <a:rPr kumimoji="1" lang="zh-CN" altLang="en-US"/>
              <a:t>此处编辑副标题</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21"/>
            <a:ext cx="12193588" cy="6857179"/>
          </a:xfrm>
          <a:prstGeom prst="rect">
            <a:avLst/>
          </a:prstGeom>
        </p:spPr>
      </p:pic>
      <p:sp>
        <p:nvSpPr>
          <p:cNvPr id="4" name="标题 1"/>
          <p:cNvSpPr>
            <a:spLocks noGrp="1"/>
          </p:cNvSpPr>
          <p:nvPr>
            <p:ph type="title" hasCustomPrompt="1"/>
          </p:nvPr>
        </p:nvSpPr>
        <p:spPr>
          <a:xfrm>
            <a:off x="0" y="2260600"/>
            <a:ext cx="12193588" cy="2476500"/>
          </a:xfrm>
        </p:spPr>
        <p:txBody>
          <a:bodyPr>
            <a:noAutofit/>
          </a:bodyPr>
          <a:lstStyle>
            <a:lvl1pPr algn="ctr">
              <a:lnSpc>
                <a:spcPct val="110000"/>
              </a:lnSpc>
              <a:defRPr sz="7200" b="1">
                <a:solidFill>
                  <a:srgbClr val="ED8C14"/>
                </a:solidFill>
              </a:defRPr>
            </a:lvl1pPr>
          </a:lstStyle>
          <a:p>
            <a:r>
              <a:rPr kumimoji="1" lang="zh-CN" altLang="en-US" dirty="0"/>
              <a:t>单击此处</a:t>
            </a:r>
            <a:br>
              <a:rPr kumimoji="1" lang="en-US" altLang="zh-CN" dirty="0"/>
            </a:br>
            <a:r>
              <a:rPr kumimoji="1" lang="zh-CN" altLang="en-US" dirty="0"/>
              <a:t>编辑标题</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04383" y="0"/>
            <a:ext cx="10289205" cy="6858000"/>
          </a:xfrm>
          <a:prstGeom prst="rect">
            <a:avLst/>
          </a:prstGeom>
        </p:spPr>
      </p:pic>
      <p:sp>
        <p:nvSpPr>
          <p:cNvPr id="2" name="任意形状 1"/>
          <p:cNvSpPr/>
          <p:nvPr userDrawn="1"/>
        </p:nvSpPr>
        <p:spPr>
          <a:xfrm>
            <a:off x="-38100" y="-53355"/>
            <a:ext cx="6515100" cy="6952010"/>
          </a:xfrm>
          <a:custGeom>
            <a:avLst/>
            <a:gdLst>
              <a:gd name="connsiteX0" fmla="*/ 0 w 6438900"/>
              <a:gd name="connsiteY0" fmla="*/ 0 h 6870700"/>
              <a:gd name="connsiteX1" fmla="*/ 6438900 w 6438900"/>
              <a:gd name="connsiteY1" fmla="*/ 0 h 6870700"/>
              <a:gd name="connsiteX2" fmla="*/ 3479800 w 6438900"/>
              <a:gd name="connsiteY2" fmla="*/ 6870700 h 6870700"/>
              <a:gd name="connsiteX3" fmla="*/ 12700 w 6438900"/>
              <a:gd name="connsiteY3" fmla="*/ 6870700 h 6870700"/>
              <a:gd name="connsiteX4" fmla="*/ 12700 w 6438900"/>
              <a:gd name="connsiteY4" fmla="*/ 0 h 6870700"/>
              <a:gd name="connsiteX5" fmla="*/ 0 w 6438900"/>
              <a:gd name="connsiteY5" fmla="*/ 0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8900" h="6870700">
                <a:moveTo>
                  <a:pt x="0" y="0"/>
                </a:moveTo>
                <a:lnTo>
                  <a:pt x="6438900" y="0"/>
                </a:lnTo>
                <a:lnTo>
                  <a:pt x="3479800" y="6870700"/>
                </a:lnTo>
                <a:lnTo>
                  <a:pt x="12700" y="6870700"/>
                </a:lnTo>
                <a:lnTo>
                  <a:pt x="12700" y="0"/>
                </a:lnTo>
                <a:lnTo>
                  <a:pt x="0" y="0"/>
                </a:lnTo>
                <a:close/>
              </a:path>
            </a:pathLst>
          </a:custGeom>
          <a:gradFill>
            <a:gsLst>
              <a:gs pos="0">
                <a:srgbClr val="ED8C14"/>
              </a:gs>
              <a:gs pos="100000">
                <a:srgbClr val="FFC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1"/>
          <p:cNvSpPr>
            <a:spLocks noGrp="1"/>
          </p:cNvSpPr>
          <p:nvPr>
            <p:ph type="title" hasCustomPrompt="1"/>
          </p:nvPr>
        </p:nvSpPr>
        <p:spPr>
          <a:xfrm>
            <a:off x="686528" y="1460500"/>
            <a:ext cx="3783871" cy="3898900"/>
          </a:xfrm>
        </p:spPr>
        <p:txBody>
          <a:bodyPr>
            <a:noAutofit/>
          </a:bodyPr>
          <a:lstStyle>
            <a:lvl1pPr>
              <a:defRPr sz="8800" b="1">
                <a:solidFill>
                  <a:schemeClr val="bg1"/>
                </a:solidFill>
              </a:defRPr>
            </a:lvl1pPr>
          </a:lstStyle>
          <a:p>
            <a:r>
              <a:rPr kumimoji="1" lang="zh-CN" altLang="en-US" dirty="0"/>
              <a:t>单击此处编辑标题</a:t>
            </a:r>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radius="20"/>
                    </a14:imgEffect>
                  </a14:imgLayer>
                </a14:imgProps>
              </a:ext>
              <a:ext uri="{28A0092B-C50C-407E-A947-70E740481C1C}">
                <a14:useLocalDpi xmlns:a14="http://schemas.microsoft.com/office/drawing/2010/main" val="0"/>
              </a:ext>
            </a:extLst>
          </a:blip>
          <a:srcRect l="188" t="7777" b="7777"/>
          <a:stretch>
            <a:fillRect/>
          </a:stretch>
        </p:blipFill>
        <p:spPr>
          <a:xfrm>
            <a:off x="0" y="0"/>
            <a:ext cx="12193588" cy="6858000"/>
          </a:xfrm>
          <a:prstGeom prst="rect">
            <a:avLst/>
          </a:prstGeom>
        </p:spPr>
      </p:pic>
      <p:sp>
        <p:nvSpPr>
          <p:cNvPr id="7" name="标题 1"/>
          <p:cNvSpPr>
            <a:spLocks noGrp="1"/>
          </p:cNvSpPr>
          <p:nvPr>
            <p:ph type="title" hasCustomPrompt="1"/>
          </p:nvPr>
        </p:nvSpPr>
        <p:spPr>
          <a:xfrm>
            <a:off x="0" y="1054100"/>
            <a:ext cx="12193588" cy="3898900"/>
          </a:xfrm>
        </p:spPr>
        <p:txBody>
          <a:bodyPr>
            <a:noAutofit/>
          </a:bodyPr>
          <a:lstStyle>
            <a:lvl1pPr algn="ctr">
              <a:defRPr sz="8000" b="1">
                <a:solidFill>
                  <a:schemeClr val="bg1"/>
                </a:solidFill>
              </a:defRPr>
            </a:lvl1pPr>
          </a:lstStyle>
          <a:p>
            <a:r>
              <a:rPr kumimoji="1" lang="zh-CN" altLang="en-US" dirty="0"/>
              <a:t>单击此处编辑标题</a:t>
            </a: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descr="未标题-1-05.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标题 1"/>
          <p:cNvSpPr>
            <a:spLocks noGrp="1"/>
          </p:cNvSpPr>
          <p:nvPr>
            <p:ph type="title" hasCustomPrompt="1"/>
          </p:nvPr>
        </p:nvSpPr>
        <p:spPr>
          <a:xfrm>
            <a:off x="559529" y="2896455"/>
            <a:ext cx="10516970" cy="783450"/>
          </a:xfrm>
        </p:spPr>
        <p:txBody>
          <a:bodyPr>
            <a:normAutofit/>
          </a:bodyPr>
          <a:lstStyle>
            <a:lvl1pPr>
              <a:defRPr sz="4800" b="1">
                <a:solidFill>
                  <a:schemeClr val="bg1"/>
                </a:solidFill>
              </a:defRPr>
            </a:lvl1pPr>
          </a:lstStyle>
          <a:p>
            <a:r>
              <a:rPr kumimoji="1" lang="zh-CN" altLang="en-US" dirty="0"/>
              <a:t>单击此处编辑标题</a:t>
            </a:r>
            <a:endParaRPr kumimoji="1" lang="zh-CN" altLang="en-US" dirty="0"/>
          </a:p>
        </p:txBody>
      </p:sp>
      <p:sp>
        <p:nvSpPr>
          <p:cNvPr id="9" name="文本占位符 3"/>
          <p:cNvSpPr>
            <a:spLocks noGrp="1"/>
          </p:cNvSpPr>
          <p:nvPr>
            <p:ph type="body" sz="quarter" idx="10" hasCustomPrompt="1"/>
          </p:nvPr>
        </p:nvSpPr>
        <p:spPr>
          <a:xfrm>
            <a:off x="577450" y="3820613"/>
            <a:ext cx="5389563" cy="558800"/>
          </a:xfrm>
        </p:spPr>
        <p:txBody>
          <a:bodyPr/>
          <a:lstStyle>
            <a:lvl1pPr marL="0" indent="0">
              <a:buNone/>
              <a:defRPr/>
            </a:lvl1pPr>
          </a:lstStyle>
          <a:p>
            <a:pPr lvl="0"/>
            <a:r>
              <a:rPr kumimoji="1" lang="zh-CN" altLang="en-US" dirty="0"/>
              <a:t>单击</a:t>
            </a:r>
            <a:r>
              <a:rPr kumimoji="1" lang="zh-CN" altLang="en-US"/>
              <a:t>此处编辑副标题</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96" y="0"/>
            <a:ext cx="12185424" cy="6854952"/>
          </a:xfrm>
          <a:prstGeom prst="rect">
            <a:avLst/>
          </a:prstGeom>
        </p:spPr>
      </p:pic>
      <p:sp>
        <p:nvSpPr>
          <p:cNvPr id="8" name="标题 1"/>
          <p:cNvSpPr>
            <a:spLocks noGrp="1"/>
          </p:cNvSpPr>
          <p:nvPr>
            <p:ph type="title" hasCustomPrompt="1"/>
          </p:nvPr>
        </p:nvSpPr>
        <p:spPr>
          <a:xfrm>
            <a:off x="559529" y="2896455"/>
            <a:ext cx="10516970" cy="783450"/>
          </a:xfrm>
        </p:spPr>
        <p:txBody>
          <a:bodyPr>
            <a:normAutofit/>
          </a:bodyPr>
          <a:lstStyle>
            <a:lvl1pPr>
              <a:defRPr sz="4800" b="1">
                <a:solidFill>
                  <a:schemeClr val="bg1"/>
                </a:solidFill>
              </a:defRPr>
            </a:lvl1pPr>
          </a:lstStyle>
          <a:p>
            <a:r>
              <a:rPr kumimoji="1" lang="zh-CN" altLang="en-US" dirty="0"/>
              <a:t>单击此处编辑标题</a:t>
            </a:r>
            <a:endParaRPr kumimoji="1" lang="zh-CN" altLang="en-US" dirty="0"/>
          </a:p>
        </p:txBody>
      </p:sp>
      <p:sp>
        <p:nvSpPr>
          <p:cNvPr id="9" name="文本占位符 3"/>
          <p:cNvSpPr>
            <a:spLocks noGrp="1"/>
          </p:cNvSpPr>
          <p:nvPr>
            <p:ph type="body" sz="quarter" idx="10" hasCustomPrompt="1"/>
          </p:nvPr>
        </p:nvSpPr>
        <p:spPr>
          <a:xfrm>
            <a:off x="577450" y="3820613"/>
            <a:ext cx="5389563" cy="558800"/>
          </a:xfrm>
        </p:spPr>
        <p:txBody>
          <a:bodyPr/>
          <a:lstStyle>
            <a:lvl1pPr marL="0" indent="0">
              <a:buNone/>
              <a:defRPr>
                <a:solidFill>
                  <a:schemeClr val="bg1"/>
                </a:solidFill>
              </a:defRPr>
            </a:lvl1pPr>
          </a:lstStyle>
          <a:p>
            <a:pPr lvl="0"/>
            <a:r>
              <a:rPr kumimoji="1" lang="zh-CN" altLang="en-US" dirty="0"/>
              <a:t>单击</a:t>
            </a:r>
            <a:r>
              <a:rPr kumimoji="1" lang="zh-CN" altLang="en-US"/>
              <a:t>此处编辑副标题</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5" name="标题 1"/>
          <p:cNvSpPr>
            <a:spLocks noGrp="1"/>
          </p:cNvSpPr>
          <p:nvPr>
            <p:ph type="title" hasCustomPrompt="1"/>
          </p:nvPr>
        </p:nvSpPr>
        <p:spPr>
          <a:xfrm>
            <a:off x="559528" y="844631"/>
            <a:ext cx="10946671" cy="783450"/>
          </a:xfrm>
        </p:spPr>
        <p:txBody>
          <a:bodyPr>
            <a:normAutofit/>
          </a:bodyPr>
          <a:lstStyle>
            <a:lvl1pPr>
              <a:defRPr sz="4400" b="1">
                <a:solidFill>
                  <a:srgbClr val="4B5D75"/>
                </a:solidFill>
              </a:defRPr>
            </a:lvl1pPr>
          </a:lstStyle>
          <a:p>
            <a:r>
              <a:rPr kumimoji="1" lang="zh-CN" altLang="en-US" dirty="0"/>
              <a:t>单击此处编辑标题</a:t>
            </a:r>
            <a:endParaRPr kumimoji="1" lang="zh-CN" altLang="en-US" dirty="0"/>
          </a:p>
        </p:txBody>
      </p:sp>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197" y="6192580"/>
            <a:ext cx="2781068" cy="391010"/>
          </a:xfrm>
          <a:prstGeom prst="rect">
            <a:avLst/>
          </a:prstGeom>
        </p:spPr>
      </p:pic>
      <p:sp>
        <p:nvSpPr>
          <p:cNvPr id="16" name="矩形 1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7"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
        <p:nvSpPr>
          <p:cNvPr id="3" name="文本占位符 2"/>
          <p:cNvSpPr>
            <a:spLocks noGrp="1"/>
          </p:cNvSpPr>
          <p:nvPr>
            <p:ph type="body" sz="quarter" idx="10" hasCustomPrompt="1"/>
          </p:nvPr>
        </p:nvSpPr>
        <p:spPr>
          <a:xfrm>
            <a:off x="590550" y="2209800"/>
            <a:ext cx="10915650" cy="3581400"/>
          </a:xfrm>
        </p:spPr>
        <p:txBody>
          <a:bodyPr>
            <a:normAutofit/>
          </a:bodyPr>
          <a:lstStyle>
            <a:lvl1pPr marL="0" indent="0">
              <a:buNone/>
              <a:defRPr sz="2000"/>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kumimoji="1" lang="zh-CN" altLang="en-US" dirty="0"/>
              <a:t>单击此处编辑文本内容。</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5" name="标题 1"/>
          <p:cNvSpPr>
            <a:spLocks noGrp="1"/>
          </p:cNvSpPr>
          <p:nvPr>
            <p:ph type="title" hasCustomPrompt="1"/>
          </p:nvPr>
        </p:nvSpPr>
        <p:spPr>
          <a:xfrm>
            <a:off x="559528" y="844631"/>
            <a:ext cx="10946671" cy="783450"/>
          </a:xfrm>
        </p:spPr>
        <p:txBody>
          <a:bodyPr>
            <a:normAutofit/>
          </a:bodyPr>
          <a:lstStyle>
            <a:lvl1pPr>
              <a:defRPr sz="4400" b="1">
                <a:solidFill>
                  <a:srgbClr val="4B5D75"/>
                </a:solidFill>
              </a:defRPr>
            </a:lvl1pPr>
          </a:lstStyle>
          <a:p>
            <a:r>
              <a:rPr kumimoji="1" lang="zh-CN" altLang="en-US" dirty="0"/>
              <a:t>单击此处编辑标题</a:t>
            </a:r>
            <a:endParaRPr kumimoji="1" lang="zh-CN" altLang="en-US" dirty="0"/>
          </a:p>
        </p:txBody>
      </p:sp>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197" y="6192580"/>
            <a:ext cx="2781068" cy="391010"/>
          </a:xfrm>
          <a:prstGeom prst="rect">
            <a:avLst/>
          </a:prstGeom>
        </p:spPr>
      </p:pic>
      <p:sp>
        <p:nvSpPr>
          <p:cNvPr id="16" name="矩形 1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7"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
        <p:nvSpPr>
          <p:cNvPr id="3" name="文本占位符 2"/>
          <p:cNvSpPr>
            <a:spLocks noGrp="1"/>
          </p:cNvSpPr>
          <p:nvPr>
            <p:ph type="body" sz="quarter" idx="10" hasCustomPrompt="1"/>
          </p:nvPr>
        </p:nvSpPr>
        <p:spPr>
          <a:xfrm>
            <a:off x="590550" y="2209800"/>
            <a:ext cx="5861050" cy="3581400"/>
          </a:xfrm>
        </p:spPr>
        <p:txBody>
          <a:bodyPr>
            <a:normAutofit/>
          </a:bodyPr>
          <a:lstStyle>
            <a:lvl1pPr marL="0" indent="0">
              <a:buNone/>
              <a:defRPr sz="2000"/>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kumimoji="1" lang="zh-CN" altLang="en-US" dirty="0"/>
              <a:t>单击此处编辑文本内容。</a:t>
            </a:r>
            <a:endParaRPr kumimoji="1" lang="zh-CN" altLang="en-US" dirty="0"/>
          </a:p>
        </p:txBody>
      </p:sp>
      <p:sp>
        <p:nvSpPr>
          <p:cNvPr id="4" name="图片占位符 3"/>
          <p:cNvSpPr>
            <a:spLocks noGrp="1"/>
          </p:cNvSpPr>
          <p:nvPr>
            <p:ph type="pic" sz="quarter" idx="11"/>
          </p:nvPr>
        </p:nvSpPr>
        <p:spPr>
          <a:xfrm>
            <a:off x="6591300" y="2209800"/>
            <a:ext cx="4927600" cy="3581400"/>
          </a:xfrm>
        </p:spPr>
        <p:txBody>
          <a:bodyPr/>
          <a:lstStyle/>
          <a:p>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15" name="标题 1"/>
          <p:cNvSpPr>
            <a:spLocks noGrp="1"/>
          </p:cNvSpPr>
          <p:nvPr>
            <p:ph type="title" hasCustomPrompt="1"/>
          </p:nvPr>
        </p:nvSpPr>
        <p:spPr>
          <a:xfrm>
            <a:off x="559528" y="844631"/>
            <a:ext cx="10946671" cy="783450"/>
          </a:xfrm>
        </p:spPr>
        <p:txBody>
          <a:bodyPr>
            <a:normAutofit/>
          </a:bodyPr>
          <a:lstStyle>
            <a:lvl1pPr>
              <a:defRPr sz="4400" b="1">
                <a:solidFill>
                  <a:srgbClr val="4B5D75"/>
                </a:solidFill>
              </a:defRPr>
            </a:lvl1pPr>
          </a:lstStyle>
          <a:p>
            <a:r>
              <a:rPr kumimoji="1" lang="zh-CN" altLang="en-US" dirty="0"/>
              <a:t>单击此处编辑标题</a:t>
            </a:r>
            <a:endParaRPr kumimoji="1" lang="zh-CN" altLang="en-US" dirty="0"/>
          </a:p>
        </p:txBody>
      </p:sp>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197" y="6192580"/>
            <a:ext cx="2781068" cy="391010"/>
          </a:xfrm>
          <a:prstGeom prst="rect">
            <a:avLst/>
          </a:prstGeom>
        </p:spPr>
      </p:pic>
      <p:sp>
        <p:nvSpPr>
          <p:cNvPr id="16" name="矩形 1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7"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
        <p:nvSpPr>
          <p:cNvPr id="6" name="矩形 5"/>
          <p:cNvSpPr/>
          <p:nvPr userDrawn="1"/>
        </p:nvSpPr>
        <p:spPr>
          <a:xfrm>
            <a:off x="965200" y="1930400"/>
            <a:ext cx="2908300" cy="444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userDrawn="1"/>
        </p:nvSpPr>
        <p:spPr>
          <a:xfrm>
            <a:off x="533400" y="1765300"/>
            <a:ext cx="498855" cy="769441"/>
          </a:xfrm>
          <a:prstGeom prst="rect">
            <a:avLst/>
          </a:prstGeom>
          <a:noFill/>
        </p:spPr>
        <p:txBody>
          <a:bodyPr wrap="none" rtlCol="0">
            <a:spAutoFit/>
          </a:bodyPr>
          <a:lstStyle/>
          <a:p>
            <a:r>
              <a:rPr kumimoji="1" lang="en-US" altLang="zh-CN" sz="4400" b="1">
                <a:solidFill>
                  <a:srgbClr val="ED8C14"/>
                </a:solidFill>
              </a:rPr>
              <a:t>1</a:t>
            </a:r>
            <a:endParaRPr kumimoji="1" lang="zh-CN" altLang="en-US" sz="4400" b="1" dirty="0">
              <a:solidFill>
                <a:srgbClr val="ED8C14"/>
              </a:solidFill>
            </a:endParaRPr>
          </a:p>
        </p:txBody>
      </p:sp>
      <p:sp>
        <p:nvSpPr>
          <p:cNvPr id="21" name="标题 1"/>
          <p:cNvSpPr txBox="1"/>
          <p:nvPr userDrawn="1"/>
        </p:nvSpPr>
        <p:spPr>
          <a:xfrm>
            <a:off x="978629" y="1873331"/>
            <a:ext cx="2945671" cy="5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4B5D75"/>
                </a:solidFill>
                <a:latin typeface="微软雅黑" panose="020B0503020204020204" charset="-122"/>
                <a:ea typeface="微软雅黑" panose="020B0503020204020204" charset="-122"/>
                <a:cs typeface="微软雅黑" panose="020B0503020204020204" charset="-122"/>
              </a:defRPr>
            </a:lvl1pPr>
          </a:lstStyle>
          <a:p>
            <a:r>
              <a:rPr kumimoji="1" lang="zh-CN" altLang="en-US" sz="2400">
                <a:solidFill>
                  <a:schemeClr val="bg1"/>
                </a:solidFill>
              </a:rPr>
              <a:t>单击此处编辑标题</a:t>
            </a:r>
            <a:endParaRPr kumimoji="1" lang="zh-CN" altLang="en-US" sz="2400" dirty="0">
              <a:solidFill>
                <a:schemeClr val="bg1"/>
              </a:solidFill>
            </a:endParaRPr>
          </a:p>
        </p:txBody>
      </p:sp>
      <p:sp>
        <p:nvSpPr>
          <p:cNvPr id="22" name="矩形 21"/>
          <p:cNvSpPr/>
          <p:nvPr userDrawn="1"/>
        </p:nvSpPr>
        <p:spPr>
          <a:xfrm>
            <a:off x="4699000" y="1930400"/>
            <a:ext cx="2908300" cy="444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22"/>
          <p:cNvSpPr txBox="1"/>
          <p:nvPr userDrawn="1"/>
        </p:nvSpPr>
        <p:spPr>
          <a:xfrm>
            <a:off x="4267200" y="1765300"/>
            <a:ext cx="498855" cy="769441"/>
          </a:xfrm>
          <a:prstGeom prst="rect">
            <a:avLst/>
          </a:prstGeom>
          <a:noFill/>
        </p:spPr>
        <p:txBody>
          <a:bodyPr wrap="none" rtlCol="0">
            <a:spAutoFit/>
          </a:bodyPr>
          <a:lstStyle/>
          <a:p>
            <a:r>
              <a:rPr kumimoji="1" lang="en-US" altLang="zh-CN" sz="4400" b="1" dirty="0">
                <a:solidFill>
                  <a:srgbClr val="ED8C14"/>
                </a:solidFill>
              </a:rPr>
              <a:t>2</a:t>
            </a:r>
            <a:endParaRPr kumimoji="1" lang="zh-CN" altLang="en-US" sz="4400" b="1" dirty="0">
              <a:solidFill>
                <a:srgbClr val="ED8C14"/>
              </a:solidFill>
            </a:endParaRPr>
          </a:p>
        </p:txBody>
      </p:sp>
      <p:sp>
        <p:nvSpPr>
          <p:cNvPr id="24" name="标题 1"/>
          <p:cNvSpPr txBox="1"/>
          <p:nvPr userDrawn="1"/>
        </p:nvSpPr>
        <p:spPr>
          <a:xfrm>
            <a:off x="4712429" y="1873331"/>
            <a:ext cx="2945671" cy="5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4B5D75"/>
                </a:solidFill>
                <a:latin typeface="微软雅黑" panose="020B0503020204020204" charset="-122"/>
                <a:ea typeface="微软雅黑" panose="020B0503020204020204" charset="-122"/>
                <a:cs typeface="微软雅黑" panose="020B0503020204020204" charset="-122"/>
              </a:defRPr>
            </a:lvl1pPr>
          </a:lstStyle>
          <a:p>
            <a:r>
              <a:rPr kumimoji="1" lang="zh-CN" altLang="en-US" sz="2400">
                <a:solidFill>
                  <a:schemeClr val="bg1"/>
                </a:solidFill>
              </a:rPr>
              <a:t>单击此处编辑标题</a:t>
            </a:r>
            <a:endParaRPr kumimoji="1" lang="zh-CN" altLang="en-US" sz="2400" dirty="0">
              <a:solidFill>
                <a:schemeClr val="bg1"/>
              </a:solidFill>
            </a:endParaRPr>
          </a:p>
        </p:txBody>
      </p:sp>
      <p:sp>
        <p:nvSpPr>
          <p:cNvPr id="25" name="矩形 24"/>
          <p:cNvSpPr/>
          <p:nvPr userDrawn="1"/>
        </p:nvSpPr>
        <p:spPr>
          <a:xfrm>
            <a:off x="8572500" y="1930400"/>
            <a:ext cx="2908300" cy="444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文本框 25"/>
          <p:cNvSpPr txBox="1"/>
          <p:nvPr userDrawn="1"/>
        </p:nvSpPr>
        <p:spPr>
          <a:xfrm>
            <a:off x="8140700" y="1765300"/>
            <a:ext cx="498855" cy="769441"/>
          </a:xfrm>
          <a:prstGeom prst="rect">
            <a:avLst/>
          </a:prstGeom>
          <a:noFill/>
        </p:spPr>
        <p:txBody>
          <a:bodyPr wrap="none" rtlCol="0">
            <a:spAutoFit/>
          </a:bodyPr>
          <a:lstStyle/>
          <a:p>
            <a:r>
              <a:rPr kumimoji="1" lang="en-US" altLang="zh-CN" sz="4400" b="1" dirty="0">
                <a:solidFill>
                  <a:srgbClr val="ED8C14"/>
                </a:solidFill>
              </a:rPr>
              <a:t>3</a:t>
            </a:r>
            <a:endParaRPr kumimoji="1" lang="zh-CN" altLang="en-US" sz="4400" b="1" dirty="0">
              <a:solidFill>
                <a:srgbClr val="ED8C14"/>
              </a:solidFill>
            </a:endParaRPr>
          </a:p>
        </p:txBody>
      </p:sp>
      <p:sp>
        <p:nvSpPr>
          <p:cNvPr id="27" name="标题 1"/>
          <p:cNvSpPr txBox="1"/>
          <p:nvPr userDrawn="1"/>
        </p:nvSpPr>
        <p:spPr>
          <a:xfrm>
            <a:off x="8585929" y="1873331"/>
            <a:ext cx="2945671" cy="5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4B5D75"/>
                </a:solidFill>
                <a:latin typeface="微软雅黑" panose="020B0503020204020204" charset="-122"/>
                <a:ea typeface="微软雅黑" panose="020B0503020204020204" charset="-122"/>
                <a:cs typeface="微软雅黑" panose="020B0503020204020204" charset="-122"/>
              </a:defRPr>
            </a:lvl1pPr>
          </a:lstStyle>
          <a:p>
            <a:r>
              <a:rPr kumimoji="1" lang="zh-CN" altLang="en-US" sz="2400">
                <a:solidFill>
                  <a:schemeClr val="bg1"/>
                </a:solidFill>
              </a:rPr>
              <a:t>单击此处编辑标题</a:t>
            </a:r>
            <a:endParaRPr kumimoji="1" lang="zh-CN" altLang="en-US" sz="2400" dirty="0">
              <a:solidFill>
                <a:schemeClr val="bg1"/>
              </a:solidFill>
            </a:endParaRPr>
          </a:p>
        </p:txBody>
      </p:sp>
      <p:sp>
        <p:nvSpPr>
          <p:cNvPr id="8" name="文本占位符 7"/>
          <p:cNvSpPr>
            <a:spLocks noGrp="1"/>
          </p:cNvSpPr>
          <p:nvPr>
            <p:ph type="body" sz="quarter" idx="10" hasCustomPrompt="1"/>
          </p:nvPr>
        </p:nvSpPr>
        <p:spPr>
          <a:xfrm>
            <a:off x="571500" y="2540000"/>
            <a:ext cx="3276600" cy="3022600"/>
          </a:xfrm>
        </p:spPr>
        <p:txBody>
          <a:bodyPr>
            <a:normAutofit/>
          </a:bodyPr>
          <a:lstStyle>
            <a:lvl1pPr marL="0" indent="0" algn="just">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kumimoji="1" lang="zh-CN" altLang="en-US"/>
              <a:t>单击此处编辑文字</a:t>
            </a:r>
            <a:endParaRPr kumimoji="1" lang="zh-CN" altLang="en-US"/>
          </a:p>
        </p:txBody>
      </p:sp>
      <p:sp>
        <p:nvSpPr>
          <p:cNvPr id="31" name="文本占位符 7"/>
          <p:cNvSpPr>
            <a:spLocks noGrp="1"/>
          </p:cNvSpPr>
          <p:nvPr>
            <p:ph type="body" sz="quarter" idx="11" hasCustomPrompt="1"/>
          </p:nvPr>
        </p:nvSpPr>
        <p:spPr>
          <a:xfrm>
            <a:off x="4318000" y="2540000"/>
            <a:ext cx="3276600" cy="3022600"/>
          </a:xfrm>
        </p:spPr>
        <p:txBody>
          <a:bodyPr>
            <a:normAutofit/>
          </a:bodyPr>
          <a:lstStyle>
            <a:lvl1pPr marL="0" indent="0" algn="just">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kumimoji="1" lang="zh-CN" altLang="en-US"/>
              <a:t>单击此处编辑文字</a:t>
            </a:r>
            <a:endParaRPr kumimoji="1" lang="zh-CN" altLang="en-US"/>
          </a:p>
        </p:txBody>
      </p:sp>
      <p:sp>
        <p:nvSpPr>
          <p:cNvPr id="32" name="文本占位符 7"/>
          <p:cNvSpPr>
            <a:spLocks noGrp="1"/>
          </p:cNvSpPr>
          <p:nvPr>
            <p:ph type="body" sz="quarter" idx="12" hasCustomPrompt="1"/>
          </p:nvPr>
        </p:nvSpPr>
        <p:spPr>
          <a:xfrm>
            <a:off x="8204200" y="2540000"/>
            <a:ext cx="3276600" cy="3022600"/>
          </a:xfrm>
        </p:spPr>
        <p:txBody>
          <a:bodyPr>
            <a:normAutofit/>
          </a:bodyPr>
          <a:lstStyle>
            <a:lvl1pPr marL="0" indent="0" algn="just">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kumimoji="1" lang="zh-CN" altLang="en-US"/>
              <a:t>单击此处编辑文字</a:t>
            </a:r>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197" y="6192580"/>
            <a:ext cx="2781068" cy="391010"/>
          </a:xfrm>
          <a:prstGeom prst="rect">
            <a:avLst/>
          </a:prstGeom>
        </p:spPr>
      </p:pic>
      <p:sp>
        <p:nvSpPr>
          <p:cNvPr id="16" name="矩形 1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7"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15" name="标题 1"/>
          <p:cNvSpPr>
            <a:spLocks noGrp="1"/>
          </p:cNvSpPr>
          <p:nvPr>
            <p:ph type="title" hasCustomPrompt="1"/>
          </p:nvPr>
        </p:nvSpPr>
        <p:spPr>
          <a:xfrm>
            <a:off x="559528" y="844631"/>
            <a:ext cx="10946671" cy="783450"/>
          </a:xfrm>
        </p:spPr>
        <p:txBody>
          <a:bodyPr>
            <a:normAutofit/>
          </a:bodyPr>
          <a:lstStyle>
            <a:lvl1pPr>
              <a:defRPr sz="4400" b="1">
                <a:solidFill>
                  <a:srgbClr val="4B5D75"/>
                </a:solidFill>
              </a:defRPr>
            </a:lvl1pPr>
          </a:lstStyle>
          <a:p>
            <a:r>
              <a:rPr kumimoji="1" lang="zh-CN" altLang="en-US" dirty="0"/>
              <a:t>单击此处编辑标题</a:t>
            </a:r>
            <a:endParaRPr kumimoji="1" lang="zh-CN" altLang="en-US" dirty="0"/>
          </a:p>
        </p:txBody>
      </p:sp>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197" y="6192580"/>
            <a:ext cx="2781068" cy="391010"/>
          </a:xfrm>
          <a:prstGeom prst="rect">
            <a:avLst/>
          </a:prstGeom>
        </p:spPr>
      </p:pic>
      <p:sp>
        <p:nvSpPr>
          <p:cNvPr id="16" name="矩形 1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7"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0"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32000">
              <a:srgbClr val="FAFAFA"/>
            </a:gs>
            <a:gs pos="67000">
              <a:srgbClr val="F4F4F4"/>
            </a:gs>
            <a:gs pos="100000">
              <a:srgbClr val="FFFFFF"/>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309" y="365126"/>
            <a:ext cx="1051697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309" y="1825625"/>
            <a:ext cx="1051697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309" y="6356351"/>
            <a:ext cx="2743557" cy="365125"/>
          </a:xfrm>
          <a:prstGeom prst="rect">
            <a:avLst/>
          </a:prstGeom>
        </p:spPr>
        <p:txBody>
          <a:bodyPr vert="horz" lIns="91440" tIns="45720" rIns="91440" bIns="45720" rtlCol="0" anchor="ctr"/>
          <a:lstStyle>
            <a:lvl1pPr algn="l">
              <a:defRPr sz="1200">
                <a:solidFill>
                  <a:srgbClr val="4B5D75"/>
                </a:solidFill>
                <a:latin typeface="微软雅黑" panose="020B0503020204020204" charset="-122"/>
                <a:ea typeface="微软雅黑" panose="020B0503020204020204" charset="-122"/>
                <a:cs typeface="微软雅黑" panose="020B0503020204020204" charset="-122"/>
              </a:defRPr>
            </a:lvl1pPr>
          </a:lstStyle>
          <a:p>
            <a:fld id="{C764DE79-268F-4C1A-8933-263129D2AF90}" type="datetimeFigureOut">
              <a:rPr lang="en-US" smtClean="0"/>
            </a:fld>
            <a:endParaRPr lang="en-US" dirty="0"/>
          </a:p>
        </p:txBody>
      </p:sp>
      <p:sp>
        <p:nvSpPr>
          <p:cNvPr id="5" name="Footer Placeholder 4"/>
          <p:cNvSpPr>
            <a:spLocks noGrp="1"/>
          </p:cNvSpPr>
          <p:nvPr>
            <p:ph type="ftr" sz="quarter" idx="3"/>
          </p:nvPr>
        </p:nvSpPr>
        <p:spPr>
          <a:xfrm>
            <a:off x="4039126" y="6356351"/>
            <a:ext cx="4115336" cy="365125"/>
          </a:xfrm>
          <a:prstGeom prst="rect">
            <a:avLst/>
          </a:prstGeom>
        </p:spPr>
        <p:txBody>
          <a:bodyPr vert="horz" lIns="91440" tIns="45720" rIns="91440" bIns="45720" rtlCol="0" anchor="ctr"/>
          <a:lstStyle>
            <a:lvl1pPr algn="ctr">
              <a:defRPr sz="1200">
                <a:solidFill>
                  <a:srgbClr val="4B5D75"/>
                </a:solidFill>
                <a:latin typeface="微软雅黑" panose="020B0503020204020204" charset="-122"/>
                <a:ea typeface="微软雅黑" panose="020B0503020204020204" charset="-122"/>
                <a:cs typeface="微软雅黑" panose="020B0503020204020204" charset="-122"/>
              </a:defRPr>
            </a:lvl1pPr>
          </a:lstStyle>
          <a:p>
            <a:endParaRPr lang="en-US" dirty="0"/>
          </a:p>
        </p:txBody>
      </p:sp>
      <p:sp>
        <p:nvSpPr>
          <p:cNvPr id="6" name="Slide Number Placeholder 5"/>
          <p:cNvSpPr>
            <a:spLocks noGrp="1"/>
          </p:cNvSpPr>
          <p:nvPr>
            <p:ph type="sldNum" sz="quarter" idx="4"/>
          </p:nvPr>
        </p:nvSpPr>
        <p:spPr>
          <a:xfrm>
            <a:off x="8611722" y="6356351"/>
            <a:ext cx="2743557" cy="365125"/>
          </a:xfrm>
          <a:prstGeom prst="rect">
            <a:avLst/>
          </a:prstGeom>
        </p:spPr>
        <p:txBody>
          <a:bodyPr vert="horz" lIns="91440" tIns="45720" rIns="91440" bIns="45720" rtlCol="0" anchor="ctr"/>
          <a:lstStyle>
            <a:lvl1pPr algn="r">
              <a:defRPr sz="1200">
                <a:solidFill>
                  <a:srgbClr val="4B5D75"/>
                </a:solidFill>
                <a:latin typeface="微软雅黑" panose="020B0503020204020204" charset="-122"/>
                <a:ea typeface="微软雅黑" panose="020B0503020204020204" charset="-122"/>
                <a:cs typeface="微软雅黑" panose="020B0503020204020204" charset="-122"/>
              </a:defRPr>
            </a:lvl1pPr>
          </a:lstStyle>
          <a:p>
            <a:fld id="{48F63A3B-78C7-47BE-AE5E-E10140E0464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rgbClr val="4B5D75"/>
          </a:solidFill>
          <a:latin typeface="微软雅黑" panose="020B0503020204020204" charset="-122"/>
          <a:ea typeface="微软雅黑" panose="020B0503020204020204" charset="-122"/>
          <a:cs typeface="微软雅黑" panose="020B0503020204020204"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4B5D75"/>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4B5D75"/>
          </a:solidFill>
          <a:latin typeface="微软雅黑" panose="020B0503020204020204" charset="-122"/>
          <a:ea typeface="微软雅黑" panose="020B0503020204020204" charset="-122"/>
          <a:cs typeface="微软雅黑" panose="020B0503020204020204"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4B5D75"/>
          </a:solidFill>
          <a:latin typeface="微软雅黑" panose="020B0503020204020204" charset="-122"/>
          <a:ea typeface="微软雅黑" panose="020B0503020204020204" charset="-122"/>
          <a:cs typeface="微软雅黑" panose="020B0503020204020204"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4B5D75"/>
          </a:solidFill>
          <a:latin typeface="微软雅黑" panose="020B0503020204020204" charset="-122"/>
          <a:ea typeface="微软雅黑" panose="020B0503020204020204" charset="-122"/>
          <a:cs typeface="微软雅黑" panose="020B0503020204020204"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B5D75"/>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a:t>
            </a:r>
            <a:r>
              <a:rPr kumimoji="1" lang="zh-CN" altLang="en-US" dirty="0"/>
              <a:t>网络安全等级保护</a:t>
            </a:r>
            <a:r>
              <a:rPr kumimoji="1" lang="en-US" altLang="zh-CN" smtClean="0"/>
              <a:t>》- </a:t>
            </a:r>
            <a:r>
              <a:rPr kumimoji="1" lang="zh-CN" altLang="en-US" smtClean="0"/>
              <a:t>基础</a:t>
            </a:r>
            <a:r>
              <a:rPr kumimoji="1" lang="zh-CN" altLang="en-US" dirty="0"/>
              <a:t>知识讲解</a:t>
            </a:r>
            <a:endParaRPr kumimoji="1"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660400" y="2100638"/>
            <a:ext cx="10651613" cy="3690562"/>
          </a:xfrm>
        </p:spPr>
        <p:txBody>
          <a:bodyPr>
            <a:noAutofit/>
          </a:bodyPr>
          <a:lstStyle/>
          <a:p>
            <a:pPr marL="285750" lvl="0" indent="-285750">
              <a:lnSpc>
                <a:spcPct val="130000"/>
              </a:lnSpc>
              <a:buFont typeface="Arial" panose="020B0604020202020204" pitchFamily="34" charset="0"/>
              <a:buChar char="•"/>
            </a:pPr>
            <a:r>
              <a:rPr lang="zh-CN" altLang="en-US" sz="1500" dirty="0"/>
              <a:t>网络安全等级保护执法案例</a:t>
            </a:r>
            <a:endParaRPr lang="en-US" altLang="zh-CN" sz="1500" dirty="0"/>
          </a:p>
          <a:p>
            <a:pPr lvl="0">
              <a:lnSpc>
                <a:spcPct val="130000"/>
              </a:lnSpc>
            </a:pPr>
            <a:r>
              <a:rPr lang="zh-CN" altLang="en-US" sz="1500" dirty="0"/>
              <a:t>山西、广东、上海、四川、重庆、安徽、黑龙江、湖南等地已经出现了网络安全等级保护相关案例，涵盖教育、互联网、医疗、公共服务等领域。处罚涉及处罚对象发生了未定级备案、未按期进行等级测评、未按规定留存网络日志、未采取安全保护技术措施、未采取数据分类、重要数据备份和加密措施等违法行为。</a:t>
            </a:r>
            <a:endParaRPr lang="zh-CN" altLang="zh-CN" sz="1500" dirty="0"/>
          </a:p>
        </p:txBody>
      </p:sp>
      <p:sp>
        <p:nvSpPr>
          <p:cNvPr id="2" name="标题 1"/>
          <p:cNvSpPr>
            <a:spLocks noGrp="1"/>
          </p:cNvSpPr>
          <p:nvPr>
            <p:ph type="title"/>
          </p:nvPr>
        </p:nvSpPr>
        <p:spPr/>
        <p:txBody>
          <a:bodyPr>
            <a:normAutofit/>
          </a:bodyPr>
          <a:lstStyle/>
          <a:p>
            <a:r>
              <a:rPr kumimoji="1" lang="zh-CN" altLang="en-US" dirty="0"/>
              <a:t>等级保护制度的政策和标准</a:t>
            </a:r>
            <a:endParaRPr lang="zh-CN" altLang="zh-CN" dirty="0">
              <a:latin typeface="微软雅黑" panose="020B0503020204020204" charset="-122"/>
              <a:ea typeface="微软雅黑" panose="020B0503020204020204" charset="-122"/>
            </a:endParaRPr>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custDataLst>
              <p:tags r:id="rId1"/>
            </p:custDataLst>
          </p:nvPr>
        </p:nvPicPr>
        <p:blipFill>
          <a:blip r:embed="rId2"/>
          <a:stretch>
            <a:fillRect/>
          </a:stretch>
        </p:blipFill>
        <p:spPr>
          <a:xfrm>
            <a:off x="815975" y="1479550"/>
            <a:ext cx="10044430" cy="50907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660400" y="2100638"/>
            <a:ext cx="10651613" cy="3690562"/>
          </a:xfrm>
        </p:spPr>
        <p:txBody>
          <a:bodyPr>
            <a:noAutofit/>
          </a:bodyPr>
          <a:lstStyle/>
          <a:p>
            <a:pPr>
              <a:lnSpc>
                <a:spcPct val="130000"/>
              </a:lnSpc>
            </a:pPr>
            <a:r>
              <a:rPr lang="zh-CN" altLang="zh-CN" sz="1500" dirty="0"/>
              <a:t>（五）标准体系</a:t>
            </a:r>
            <a:endParaRPr lang="zh-CN" altLang="zh-CN" sz="1500" dirty="0"/>
          </a:p>
          <a:p>
            <a:pPr marL="285750" lvl="0" indent="-285750">
              <a:lnSpc>
                <a:spcPct val="130000"/>
              </a:lnSpc>
              <a:buFont typeface="Arial" panose="020B0604020202020204" pitchFamily="34" charset="0"/>
              <a:buChar char="•"/>
            </a:pPr>
            <a:r>
              <a:rPr lang="zh-CN" altLang="zh-CN" sz="1500" dirty="0"/>
              <a:t>《</a:t>
            </a:r>
            <a:r>
              <a:rPr lang="en-US" altLang="zh-CN" sz="1500" dirty="0"/>
              <a:t>GB 17859-1999 </a:t>
            </a:r>
            <a:r>
              <a:rPr lang="zh-CN" altLang="zh-CN" sz="1500" dirty="0"/>
              <a:t>计算机信息系统安全保护等级划分准则》</a:t>
            </a:r>
            <a:endParaRPr lang="zh-CN" altLang="zh-CN" sz="1500" dirty="0"/>
          </a:p>
          <a:p>
            <a:pPr marL="285750" lvl="0" indent="-285750">
              <a:lnSpc>
                <a:spcPct val="130000"/>
              </a:lnSpc>
              <a:buFont typeface="Arial" panose="020B0604020202020204" pitchFamily="34" charset="0"/>
              <a:buChar char="•"/>
            </a:pPr>
            <a:r>
              <a:rPr lang="en-US" altLang="zh-CN" sz="1500" dirty="0"/>
              <a:t>《GB/T 22239-2019 </a:t>
            </a:r>
            <a:r>
              <a:rPr lang="zh-CN" altLang="en-US" sz="1500" dirty="0"/>
              <a:t>信息安全技术 网络安全等级保护基本要求</a:t>
            </a:r>
            <a:r>
              <a:rPr lang="en-US" altLang="zh-CN" sz="1500" dirty="0"/>
              <a:t>》</a:t>
            </a:r>
            <a:endParaRPr lang="zh-CN" altLang="en-US" sz="1500" dirty="0"/>
          </a:p>
          <a:p>
            <a:pPr marL="285750" lvl="0" indent="-285750">
              <a:lnSpc>
                <a:spcPct val="130000"/>
              </a:lnSpc>
              <a:buFont typeface="Arial" panose="020B0604020202020204" pitchFamily="34" charset="0"/>
              <a:buChar char="•"/>
            </a:pPr>
            <a:r>
              <a:rPr lang="en-US" altLang="zh-CN" sz="1500" dirty="0"/>
              <a:t>《GB/T 22240-2008 </a:t>
            </a:r>
            <a:r>
              <a:rPr lang="zh-CN" altLang="en-US" sz="1500" dirty="0"/>
              <a:t>信息安全技术 信息系统安全等级保护定级指南</a:t>
            </a:r>
            <a:r>
              <a:rPr lang="en-US" altLang="zh-CN" sz="1500" dirty="0" smtClean="0"/>
              <a:t>》</a:t>
            </a:r>
            <a:endParaRPr lang="en-US" altLang="zh-CN" sz="1500" dirty="0" smtClean="0"/>
          </a:p>
          <a:p>
            <a:pPr marL="285750" lvl="0" indent="-285750">
              <a:lnSpc>
                <a:spcPct val="130000"/>
              </a:lnSpc>
              <a:buFont typeface="Arial" panose="020B0604020202020204" pitchFamily="34" charset="0"/>
              <a:buChar char="•"/>
            </a:pPr>
            <a:r>
              <a:rPr lang="en-US" altLang="zh-CN" sz="1500" dirty="0"/>
              <a:t>《GB/T 28448-2019 </a:t>
            </a:r>
            <a:r>
              <a:rPr lang="zh-CN" altLang="en-US" sz="1500" dirty="0"/>
              <a:t>信息安全技术 网络安全等级保护测评要求</a:t>
            </a:r>
            <a:r>
              <a:rPr lang="en-US" altLang="zh-CN" sz="1500" dirty="0"/>
              <a:t>》</a:t>
            </a:r>
            <a:endParaRPr lang="zh-CN" altLang="en-US" sz="1500" dirty="0"/>
          </a:p>
          <a:p>
            <a:pPr marL="285750" lvl="0" indent="-285750">
              <a:lnSpc>
                <a:spcPct val="130000"/>
              </a:lnSpc>
              <a:buFont typeface="Arial" panose="020B0604020202020204" pitchFamily="34" charset="0"/>
              <a:buChar char="•"/>
            </a:pPr>
            <a:r>
              <a:rPr lang="en-US" altLang="zh-CN" sz="1500" dirty="0"/>
              <a:t>《GB/T 25058-2010 </a:t>
            </a:r>
            <a:r>
              <a:rPr lang="zh-CN" altLang="en-US" sz="1500" dirty="0"/>
              <a:t>信息安全技术 信息系统安全等级保护实施指南</a:t>
            </a:r>
            <a:r>
              <a:rPr lang="en-US" altLang="zh-CN" sz="1500" dirty="0"/>
              <a:t>》</a:t>
            </a:r>
            <a:endParaRPr lang="zh-CN" altLang="en-US" sz="1500" dirty="0"/>
          </a:p>
          <a:p>
            <a:pPr marL="285750" lvl="0" indent="-285750">
              <a:lnSpc>
                <a:spcPct val="130000"/>
              </a:lnSpc>
              <a:buFont typeface="Arial" panose="020B0604020202020204" pitchFamily="34" charset="0"/>
              <a:buChar char="•"/>
            </a:pPr>
            <a:r>
              <a:rPr lang="en-US" altLang="zh-CN" sz="1500" dirty="0"/>
              <a:t>《GB/T 25070-2019 </a:t>
            </a:r>
            <a:r>
              <a:rPr lang="zh-CN" altLang="en-US" sz="1500" dirty="0"/>
              <a:t>信息安全技术 网络安全等级保护安全设计技术要求</a:t>
            </a:r>
            <a:r>
              <a:rPr lang="en-US" altLang="zh-CN" sz="1500" dirty="0"/>
              <a:t>》</a:t>
            </a:r>
            <a:endParaRPr lang="zh-CN" altLang="zh-CN" sz="1500" dirty="0"/>
          </a:p>
        </p:txBody>
      </p:sp>
      <p:sp>
        <p:nvSpPr>
          <p:cNvPr id="2" name="标题 1"/>
          <p:cNvSpPr>
            <a:spLocks noGrp="1"/>
          </p:cNvSpPr>
          <p:nvPr>
            <p:ph type="title"/>
          </p:nvPr>
        </p:nvSpPr>
        <p:spPr/>
        <p:txBody>
          <a:bodyPr>
            <a:normAutofit/>
          </a:bodyPr>
          <a:lstStyle/>
          <a:p>
            <a:r>
              <a:rPr kumimoji="1" lang="zh-CN" altLang="en-US" dirty="0"/>
              <a:t>等级保护制度的政策和标准</a:t>
            </a:r>
            <a:endParaRPr lang="zh-CN" altLang="zh-CN" dirty="0">
              <a:latin typeface="微软雅黑" panose="020B0503020204020204" charset="-122"/>
              <a:ea typeface="微软雅黑" panose="020B0503020204020204" charset="-122"/>
            </a:endParaRPr>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等级保护工作部署</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559528" y="2100638"/>
            <a:ext cx="10010426" cy="3416320"/>
          </a:xfrm>
          <a:prstGeom prst="rect">
            <a:avLst/>
          </a:prstGeom>
        </p:spPr>
        <p:txBody>
          <a:bodyPr wrap="square">
            <a:spAutoFit/>
          </a:bodyPr>
          <a:lstStyle/>
          <a:p>
            <a:pPr>
              <a:lnSpc>
                <a:spcPct val="150000"/>
              </a:lnSpc>
            </a:pPr>
            <a:r>
              <a:rPr lang="zh-CN" altLang="en-US" sz="2400" b="1" dirty="0">
                <a:solidFill>
                  <a:srgbClr val="4B5D75"/>
                </a:solidFill>
                <a:latin typeface="微软雅黑" panose="020B0503020204020204" charset="-122"/>
                <a:ea typeface="微软雅黑" panose="020B0503020204020204" charset="-122"/>
              </a:rPr>
              <a:t>工作流程分为五步</a:t>
            </a:r>
            <a:endParaRPr lang="en-US" altLang="zh-CN" sz="2400" b="1" dirty="0">
              <a:solidFill>
                <a:srgbClr val="4B5D75"/>
              </a:solidFill>
              <a:latin typeface="微软雅黑" panose="020B0503020204020204" charset="-122"/>
              <a:ea typeface="微软雅黑" panose="020B0503020204020204" charset="-122"/>
            </a:endParaRPr>
          </a:p>
          <a:p>
            <a:pPr marL="342900" indent="-342900">
              <a:lnSpc>
                <a:spcPct val="150000"/>
              </a:lnSpc>
              <a:buFont typeface="Arial" panose="020B0604020202020204" pitchFamily="34" charset="0"/>
              <a:buChar char="•"/>
            </a:pPr>
            <a:r>
              <a:rPr lang="zh-CN" altLang="en-US" sz="2400" dirty="0">
                <a:solidFill>
                  <a:srgbClr val="4B5D75"/>
                </a:solidFill>
                <a:latin typeface="微软雅黑" panose="020B0503020204020204" charset="-122"/>
                <a:ea typeface="微软雅黑" panose="020B0503020204020204" charset="-122"/>
              </a:rPr>
              <a:t>定级</a:t>
            </a:r>
            <a:endParaRPr lang="en-US" altLang="zh-CN" sz="2400" dirty="0">
              <a:solidFill>
                <a:srgbClr val="4B5D75"/>
              </a:solidFill>
              <a:latin typeface="微软雅黑" panose="020B0503020204020204" charset="-122"/>
              <a:ea typeface="微软雅黑" panose="020B0503020204020204" charset="-122"/>
            </a:endParaRPr>
          </a:p>
          <a:p>
            <a:pPr marL="342900" indent="-342900">
              <a:lnSpc>
                <a:spcPct val="150000"/>
              </a:lnSpc>
              <a:buFont typeface="Arial" panose="020B0604020202020204" pitchFamily="34" charset="0"/>
              <a:buChar char="•"/>
            </a:pPr>
            <a:r>
              <a:rPr lang="zh-CN" altLang="en-US" sz="2400" dirty="0">
                <a:solidFill>
                  <a:srgbClr val="4B5D75"/>
                </a:solidFill>
                <a:latin typeface="微软雅黑" panose="020B0503020204020204" charset="-122"/>
                <a:ea typeface="微软雅黑" panose="020B0503020204020204" charset="-122"/>
              </a:rPr>
              <a:t>备案</a:t>
            </a:r>
            <a:endParaRPr lang="en-US" altLang="zh-CN" sz="2400" dirty="0">
              <a:solidFill>
                <a:srgbClr val="4B5D75"/>
              </a:solidFill>
              <a:latin typeface="微软雅黑" panose="020B0503020204020204" charset="-122"/>
              <a:ea typeface="微软雅黑" panose="020B0503020204020204" charset="-122"/>
            </a:endParaRPr>
          </a:p>
          <a:p>
            <a:pPr marL="342900" indent="-342900">
              <a:lnSpc>
                <a:spcPct val="150000"/>
              </a:lnSpc>
              <a:buFont typeface="Arial" panose="020B0604020202020204" pitchFamily="34" charset="0"/>
              <a:buChar char="•"/>
            </a:pPr>
            <a:r>
              <a:rPr lang="zh-CN" altLang="en-US" sz="2400" dirty="0">
                <a:solidFill>
                  <a:srgbClr val="4B5D75"/>
                </a:solidFill>
                <a:latin typeface="微软雅黑" panose="020B0503020204020204" charset="-122"/>
                <a:ea typeface="微软雅黑" panose="020B0503020204020204" charset="-122"/>
              </a:rPr>
              <a:t>等保测评</a:t>
            </a:r>
            <a:endParaRPr lang="en-US" altLang="zh-CN" sz="2400" dirty="0">
              <a:solidFill>
                <a:srgbClr val="4B5D75"/>
              </a:solidFill>
              <a:latin typeface="微软雅黑" panose="020B0503020204020204" charset="-122"/>
              <a:ea typeface="微软雅黑" panose="020B0503020204020204" charset="-122"/>
            </a:endParaRPr>
          </a:p>
          <a:p>
            <a:pPr marL="342900" indent="-342900">
              <a:lnSpc>
                <a:spcPct val="150000"/>
              </a:lnSpc>
              <a:buFont typeface="Arial" panose="020B0604020202020204" pitchFamily="34" charset="0"/>
              <a:buChar char="•"/>
            </a:pPr>
            <a:r>
              <a:rPr lang="zh-CN" altLang="en-US" sz="2400" dirty="0">
                <a:solidFill>
                  <a:srgbClr val="4B5D75"/>
                </a:solidFill>
                <a:latin typeface="微软雅黑" panose="020B0503020204020204" charset="-122"/>
                <a:ea typeface="微软雅黑" panose="020B0503020204020204" charset="-122"/>
              </a:rPr>
              <a:t>建设整改</a:t>
            </a:r>
            <a:endParaRPr lang="en-US" altLang="zh-CN" sz="2400" dirty="0">
              <a:solidFill>
                <a:srgbClr val="4B5D75"/>
              </a:solidFill>
              <a:latin typeface="微软雅黑" panose="020B0503020204020204" charset="-122"/>
              <a:ea typeface="微软雅黑" panose="020B0503020204020204" charset="-122"/>
            </a:endParaRPr>
          </a:p>
          <a:p>
            <a:pPr marL="342900" indent="-342900">
              <a:lnSpc>
                <a:spcPct val="150000"/>
              </a:lnSpc>
              <a:buFont typeface="Arial" panose="020B0604020202020204" pitchFamily="34" charset="0"/>
              <a:buChar char="•"/>
            </a:pPr>
            <a:r>
              <a:rPr lang="zh-CN" altLang="en-US" sz="2400" dirty="0">
                <a:solidFill>
                  <a:srgbClr val="4B5D75"/>
                </a:solidFill>
                <a:latin typeface="微软雅黑" panose="020B0503020204020204" charset="-122"/>
                <a:ea typeface="微软雅黑" panose="020B0503020204020204" charset="-122"/>
              </a:rPr>
              <a:t>监督检查</a:t>
            </a:r>
            <a:endParaRPr lang="en-US" altLang="zh-CN" sz="2400" dirty="0">
              <a:solidFill>
                <a:srgbClr val="4B5D75"/>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660400" y="1874361"/>
            <a:ext cx="10845799" cy="4469466"/>
          </a:xfrm>
        </p:spPr>
        <p:txBody>
          <a:bodyPr>
            <a:normAutofit/>
          </a:bodyPr>
          <a:lstStyle/>
          <a:p>
            <a:pPr marL="342900" indent="-342900">
              <a:lnSpc>
                <a:spcPct val="150000"/>
              </a:lnSpc>
              <a:buFont typeface="Arial" panose="020B0604020202020204" pitchFamily="34" charset="0"/>
              <a:buChar char="•"/>
            </a:pPr>
            <a:r>
              <a:rPr lang="zh-CN" altLang="en-US" sz="2400" b="1" dirty="0">
                <a:latin typeface="微软雅黑" panose="020B0503020204020204" charset="-122"/>
                <a:ea typeface="微软雅黑" panose="020B0503020204020204" charset="-122"/>
              </a:rPr>
              <a:t>定级</a:t>
            </a:r>
            <a:endParaRPr lang="en-US" altLang="zh-CN" sz="2400" b="1" dirty="0">
              <a:latin typeface="微软雅黑" panose="020B0503020204020204" charset="-122"/>
              <a:ea typeface="微软雅黑" panose="020B0503020204020204" charset="-122"/>
            </a:endParaRPr>
          </a:p>
          <a:p>
            <a:r>
              <a:rPr lang="zh-CN" altLang="en-US" sz="2400" dirty="0"/>
              <a:t>第十六条</a:t>
            </a:r>
            <a:r>
              <a:rPr lang="en-US" altLang="zh-CN" sz="2400" dirty="0"/>
              <a:t>【</a:t>
            </a:r>
            <a:r>
              <a:rPr lang="zh-CN" altLang="en-US" sz="2400" dirty="0"/>
              <a:t>网络定级</a:t>
            </a:r>
            <a:r>
              <a:rPr lang="en-US" altLang="zh-CN" sz="2400" dirty="0"/>
              <a:t>】</a:t>
            </a:r>
            <a:r>
              <a:rPr lang="zh-CN" altLang="en-US" sz="2400" dirty="0"/>
              <a:t>网络运营者应当在规划设计阶段确定网络的安全保护等级。当网络功能、服务范围、服务对象和处理的数据等发生重大变化时，网络运营者应当依法变更网络的安全保护等级。</a:t>
            </a:r>
            <a:endParaRPr lang="en-US" altLang="zh-CN" sz="2400" dirty="0"/>
          </a:p>
          <a:p>
            <a:pPr>
              <a:lnSpc>
                <a:spcPct val="150000"/>
              </a:lnSpc>
            </a:pPr>
            <a:endParaRPr lang="en-US" altLang="zh-CN" sz="2400" b="1" dirty="0">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660400" y="2100637"/>
            <a:ext cx="10845799" cy="4243189"/>
          </a:xfrm>
        </p:spPr>
        <p:txBody>
          <a:bodyPr>
            <a:normAutofit/>
          </a:bodyPr>
          <a:lstStyle/>
          <a:p>
            <a:pPr lvl="0">
              <a:lnSpc>
                <a:spcPct val="100000"/>
              </a:lnSpc>
            </a:pPr>
            <a:r>
              <a:rPr lang="zh-CN" altLang="zh-CN" sz="2200" b="1" dirty="0" smtClean="0"/>
              <a:t>第</a:t>
            </a:r>
            <a:r>
              <a:rPr lang="zh-CN" altLang="zh-CN" sz="2200" b="1" dirty="0"/>
              <a:t>一级</a:t>
            </a:r>
            <a:r>
              <a:rPr lang="en-US" altLang="zh-CN" sz="2200" b="1" dirty="0"/>
              <a:t>  </a:t>
            </a:r>
            <a:r>
              <a:rPr lang="zh-CN" altLang="en-US" sz="2200" dirty="0"/>
              <a:t>一旦受到破坏会对相关公民、法人和其他组织的合法权益造成损害，但不危害国家安全、社会秩序和公共利益的一般网络</a:t>
            </a:r>
            <a:r>
              <a:rPr lang="zh-CN" altLang="zh-CN" sz="2200" dirty="0"/>
              <a:t>。</a:t>
            </a:r>
            <a:endParaRPr lang="zh-CN" altLang="zh-CN" sz="2200" dirty="0"/>
          </a:p>
          <a:p>
            <a:pPr lvl="0">
              <a:lnSpc>
                <a:spcPct val="100000"/>
              </a:lnSpc>
            </a:pPr>
            <a:r>
              <a:rPr lang="zh-CN" altLang="zh-CN" sz="2200" b="1" dirty="0"/>
              <a:t>第二级</a:t>
            </a:r>
            <a:r>
              <a:rPr lang="en-US" altLang="zh-CN" sz="2200" b="1" dirty="0"/>
              <a:t>  </a:t>
            </a:r>
            <a:r>
              <a:rPr lang="zh-CN" altLang="en-US" sz="2200" dirty="0"/>
              <a:t>一旦受到破坏会对相关公民、法人和其他组织的合法权益造成严重损害，或者对社会秩序和公共利益造成危害，但不危害国家安全的一般网络</a:t>
            </a:r>
            <a:r>
              <a:rPr lang="zh-CN" altLang="zh-CN" sz="2200" dirty="0"/>
              <a:t>。</a:t>
            </a:r>
            <a:endParaRPr lang="zh-CN" altLang="zh-CN" sz="2200" dirty="0"/>
          </a:p>
          <a:p>
            <a:pPr lvl="0">
              <a:lnSpc>
                <a:spcPct val="100000"/>
              </a:lnSpc>
            </a:pPr>
            <a:r>
              <a:rPr lang="zh-CN" altLang="zh-CN" sz="2200" b="1" dirty="0"/>
              <a:t>第三级</a:t>
            </a:r>
            <a:r>
              <a:rPr lang="en-US" altLang="zh-CN" sz="2200" b="1" dirty="0"/>
              <a:t>	 </a:t>
            </a:r>
            <a:r>
              <a:rPr lang="zh-CN" altLang="en-US" sz="2200" dirty="0"/>
              <a:t>一旦受到破坏会对相关公民、法人和其他组织的合法权益造成特别严重损害，或者会对社会秩序和社会公共利益造成严重危害，或者对国家安全造成危害的重要网络。</a:t>
            </a:r>
            <a:endParaRPr lang="zh-CN" altLang="zh-CN" sz="2200" dirty="0"/>
          </a:p>
          <a:p>
            <a:pPr lvl="0">
              <a:lnSpc>
                <a:spcPct val="100000"/>
              </a:lnSpc>
            </a:pPr>
            <a:r>
              <a:rPr lang="zh-CN" altLang="zh-CN" sz="2200" b="1" dirty="0"/>
              <a:t>第四级</a:t>
            </a:r>
            <a:r>
              <a:rPr lang="en-US" altLang="zh-CN" sz="2200" b="1" dirty="0"/>
              <a:t>  </a:t>
            </a:r>
            <a:r>
              <a:rPr lang="zh-CN" altLang="en-US" sz="2200" dirty="0"/>
              <a:t>一旦受到破坏会对社会秩序和公共利益造成特别严重危害，或者对国家安全造成严重危害的特别重要网络。</a:t>
            </a:r>
            <a:r>
              <a:rPr lang="zh-CN" altLang="zh-CN" sz="2200" dirty="0"/>
              <a:t>。</a:t>
            </a:r>
            <a:endParaRPr lang="zh-CN" altLang="zh-CN" sz="2200" dirty="0"/>
          </a:p>
          <a:p>
            <a:pPr>
              <a:lnSpc>
                <a:spcPct val="100000"/>
              </a:lnSpc>
            </a:pPr>
            <a:r>
              <a:rPr lang="zh-CN" altLang="zh-CN" sz="2200" b="1" dirty="0"/>
              <a:t>第五级</a:t>
            </a:r>
            <a:r>
              <a:rPr lang="en-US" altLang="zh-CN" sz="2200" b="1" dirty="0"/>
              <a:t>  </a:t>
            </a:r>
            <a:r>
              <a:rPr lang="zh-CN" altLang="en-US" sz="2200" dirty="0"/>
              <a:t>一旦受到破坏后会对国家安全造成特别严重危害的极其重要网络</a:t>
            </a:r>
            <a:r>
              <a:rPr lang="zh-CN" altLang="zh-CN" sz="2200" dirty="0"/>
              <a:t>。</a:t>
            </a:r>
            <a:endParaRPr lang="zh-CN" altLang="en-US" sz="2200" dirty="0"/>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文本占位符 3"/>
          <p:cNvSpPr>
            <a:spLocks noGrp="1"/>
          </p:cNvSpPr>
          <p:nvPr>
            <p:ph type="body" sz="quarter" idx="10"/>
          </p:nvPr>
        </p:nvSpPr>
        <p:spPr>
          <a:xfrm>
            <a:off x="590550" y="2209800"/>
            <a:ext cx="3462976" cy="2961807"/>
          </a:xfrm>
        </p:spPr>
        <p:txBody>
          <a:bodyPr>
            <a:normAutofit fontScale="92500" lnSpcReduction="20000"/>
          </a:bodyPr>
          <a:lstStyle/>
          <a:p>
            <a:pPr marL="342900" indent="-342900">
              <a:lnSpc>
                <a:spcPct val="200000"/>
              </a:lnSpc>
              <a:buFont typeface="Arial" panose="020B0604020202020204" pitchFamily="34" charset="0"/>
              <a:buChar char="•"/>
            </a:pPr>
            <a:r>
              <a:rPr lang="zh-CN" altLang="en-US" sz="2200" dirty="0"/>
              <a:t>作为定级对象的信息系统的安全保护等级由</a:t>
            </a:r>
            <a:r>
              <a:rPr lang="zh-CN" altLang="en-US" sz="2200" dirty="0">
                <a:solidFill>
                  <a:srgbClr val="FF0000"/>
                </a:solidFill>
              </a:rPr>
              <a:t>业务信息安全保护等级</a:t>
            </a:r>
            <a:r>
              <a:rPr lang="zh-CN" altLang="en-US" sz="2200" dirty="0"/>
              <a:t>和</a:t>
            </a:r>
            <a:r>
              <a:rPr lang="zh-CN" altLang="en-US" sz="2200" dirty="0">
                <a:solidFill>
                  <a:srgbClr val="FF0000"/>
                </a:solidFill>
              </a:rPr>
              <a:t>系统服务安全保护等级</a:t>
            </a:r>
            <a:r>
              <a:rPr lang="zh-CN" altLang="en-US" sz="2200" dirty="0"/>
              <a:t>的较高者决定。 </a:t>
            </a:r>
            <a:endParaRPr kumimoji="1" lang="zh-CN" altLang="en-US" sz="2200"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06427" y="1628081"/>
            <a:ext cx="7190051" cy="42636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660400" y="1874361"/>
            <a:ext cx="10845799" cy="4469466"/>
          </a:xfrm>
        </p:spPr>
        <p:txBody>
          <a:bodyPr>
            <a:normAutofit/>
          </a:bodyPr>
          <a:lstStyle/>
          <a:p>
            <a:pPr marL="342900" indent="-342900">
              <a:lnSpc>
                <a:spcPct val="150000"/>
              </a:lnSpc>
              <a:buFont typeface="Arial" panose="020B0604020202020204" pitchFamily="34" charset="0"/>
              <a:buChar char="•"/>
            </a:pPr>
            <a:r>
              <a:rPr lang="zh-CN" altLang="en-US" sz="2400" b="1" dirty="0">
                <a:latin typeface="微软雅黑" panose="020B0503020204020204" charset="-122"/>
                <a:ea typeface="微软雅黑" panose="020B0503020204020204" charset="-122"/>
              </a:rPr>
              <a:t>确定定级对象</a:t>
            </a:r>
            <a:endParaRPr lang="en-US" altLang="zh-CN" sz="2400" b="1" dirty="0">
              <a:latin typeface="微软雅黑" panose="020B0503020204020204" charset="-122"/>
              <a:ea typeface="微软雅黑" panose="020B0503020204020204" charset="-122"/>
            </a:endParaRPr>
          </a:p>
          <a:p>
            <a:pPr>
              <a:lnSpc>
                <a:spcPct val="100000"/>
              </a:lnSpc>
            </a:pPr>
            <a:r>
              <a:rPr lang="en-US" altLang="zh-CN" sz="2200" b="1" dirty="0"/>
              <a:t>a)  </a:t>
            </a:r>
            <a:r>
              <a:rPr lang="zh-CN" altLang="zh-CN" sz="2200" b="1" dirty="0"/>
              <a:t>具有唯一确定的安全责任单位</a:t>
            </a:r>
            <a:endParaRPr lang="zh-CN" altLang="zh-CN" sz="2200" dirty="0"/>
          </a:p>
          <a:p>
            <a:pPr>
              <a:lnSpc>
                <a:spcPct val="100000"/>
              </a:lnSpc>
            </a:pPr>
            <a:r>
              <a:rPr lang="en-US" altLang="zh-CN" sz="2200" dirty="0"/>
              <a:t>   </a:t>
            </a:r>
            <a:r>
              <a:rPr lang="zh-CN" altLang="zh-CN" sz="2200" dirty="0"/>
              <a:t>作为定级对象的信息系统应能够唯一地确定其安全责任单位。如果一个单位的某个下级单位负责信息系统安全建设、运行维护等过程的全部安全责任，则这个下级单位可以成为信息系统的安全责任单位；如果一个单位中的不同下级单位分别承担信息系统不同方面的安全责任，则该信息系统的安全责任单位应是这些下级单位共同所属的单位。</a:t>
            </a:r>
            <a:endParaRPr lang="zh-CN" altLang="zh-CN" sz="2200" dirty="0"/>
          </a:p>
          <a:p>
            <a:pPr>
              <a:lnSpc>
                <a:spcPct val="100000"/>
              </a:lnSpc>
            </a:pPr>
            <a:r>
              <a:rPr lang="en-US" altLang="zh-CN" sz="2200" b="1" dirty="0"/>
              <a:t>b)  </a:t>
            </a:r>
            <a:r>
              <a:rPr lang="zh-CN" altLang="zh-CN" sz="2200" b="1" dirty="0"/>
              <a:t>具有信息系统的基本要素</a:t>
            </a:r>
            <a:endParaRPr lang="zh-CN" altLang="zh-CN" sz="2200" dirty="0"/>
          </a:p>
          <a:p>
            <a:pPr>
              <a:lnSpc>
                <a:spcPct val="100000"/>
              </a:lnSpc>
            </a:pPr>
            <a:r>
              <a:rPr lang="zh-CN" altLang="zh-CN" sz="2200" dirty="0"/>
              <a:t>作为定级对象的信息系统应该是由相关的和配套的设备、设施按照一定的应用目标和规则组合而成的有形实体。应避免将某个单一的系统组件，如服务器、终端、网络设备等作为定级对象。</a:t>
            </a:r>
            <a:endParaRPr lang="en-US" altLang="zh-CN" sz="2200" dirty="0"/>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500"/>
                                        <p:tgtEl>
                                          <p:spTgt spid="7">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660400" y="2100637"/>
            <a:ext cx="10845799" cy="4243189"/>
          </a:xfrm>
        </p:spPr>
        <p:txBody>
          <a:bodyPr>
            <a:normAutofit/>
          </a:bodyPr>
          <a:lstStyle/>
          <a:p>
            <a:pPr>
              <a:lnSpc>
                <a:spcPct val="100000"/>
              </a:lnSpc>
            </a:pPr>
            <a:r>
              <a:rPr lang="en-US" altLang="zh-CN" sz="2400" b="1" dirty="0"/>
              <a:t>c)  </a:t>
            </a:r>
            <a:r>
              <a:rPr lang="zh-CN" altLang="zh-CN" sz="2400" b="1" dirty="0"/>
              <a:t>承载单一或相对独立的业务应用</a:t>
            </a:r>
            <a:endParaRPr lang="zh-CN" altLang="zh-CN" sz="2400" dirty="0"/>
          </a:p>
          <a:p>
            <a:pPr>
              <a:lnSpc>
                <a:spcPct val="100000"/>
              </a:lnSpc>
            </a:pPr>
            <a:r>
              <a:rPr lang="zh-CN" altLang="zh-CN" sz="2200" dirty="0"/>
              <a:t>定级对象承载“单一”的业务应用是指该业务应用的业务流程独立，且与其他业务应用没有数据交换，且独享所有信息处理设备。定级对象承载“相对独立”的业务应用是指其业务应用的主要业务流程独立，同时与其他业务应用有少量的数据交换，定级对象可能会与其他业务应用共享一些设备，尤其是网络传输设备。</a:t>
            </a:r>
            <a:endParaRPr lang="en-US" altLang="zh-CN" sz="2200" dirty="0"/>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660400" y="1874361"/>
            <a:ext cx="10845799" cy="4469466"/>
          </a:xfrm>
        </p:spPr>
        <p:txBody>
          <a:bodyPr>
            <a:normAutofit/>
          </a:bodyPr>
          <a:lstStyle/>
          <a:p>
            <a:pPr marL="342900" indent="-342900">
              <a:lnSpc>
                <a:spcPct val="150000"/>
              </a:lnSpc>
              <a:buFont typeface="Arial" panose="020B0604020202020204" pitchFamily="34" charset="0"/>
              <a:buChar char="•"/>
            </a:pPr>
            <a:r>
              <a:rPr lang="zh-CN" altLang="en-US" sz="2400" b="1" dirty="0">
                <a:latin typeface="微软雅黑" panose="020B0503020204020204" charset="-122"/>
                <a:ea typeface="微软雅黑" panose="020B0503020204020204" charset="-122"/>
              </a:rPr>
              <a:t>确定受侵害的客体</a:t>
            </a:r>
            <a:endParaRPr lang="en-US" altLang="zh-CN" sz="2400" b="1" dirty="0">
              <a:latin typeface="微软雅黑" panose="020B0503020204020204" charset="-122"/>
              <a:ea typeface="微软雅黑" panose="020B0503020204020204" charset="-122"/>
            </a:endParaRPr>
          </a:p>
          <a:p>
            <a:pPr>
              <a:lnSpc>
                <a:spcPct val="100000"/>
              </a:lnSpc>
            </a:pPr>
            <a:r>
              <a:rPr lang="zh-CN" altLang="en-US" sz="2400" dirty="0"/>
              <a:t>定级对象受到破坏时所侵害的客体包括</a:t>
            </a:r>
            <a:endParaRPr lang="en-US" altLang="zh-CN" sz="2400" dirty="0"/>
          </a:p>
          <a:p>
            <a:pPr marL="342900" indent="-342900">
              <a:lnSpc>
                <a:spcPct val="100000"/>
              </a:lnSpc>
              <a:buFont typeface="Wingdings" panose="05000000000000000000" pitchFamily="2" charset="2"/>
              <a:buChar char="Ø"/>
            </a:pPr>
            <a:r>
              <a:rPr lang="zh-CN" altLang="en-US" sz="2400" dirty="0"/>
              <a:t>国家安全</a:t>
            </a:r>
            <a:endParaRPr lang="en-US" altLang="zh-CN" sz="2400" dirty="0"/>
          </a:p>
          <a:p>
            <a:pPr marL="342900" indent="-342900">
              <a:lnSpc>
                <a:spcPct val="100000"/>
              </a:lnSpc>
              <a:buFont typeface="Wingdings" panose="05000000000000000000" pitchFamily="2" charset="2"/>
              <a:buChar char="Ø"/>
            </a:pPr>
            <a:r>
              <a:rPr lang="zh-CN" altLang="en-US" sz="2400" dirty="0"/>
              <a:t>社会秩序</a:t>
            </a:r>
            <a:endParaRPr lang="en-US" altLang="zh-CN" sz="2400" dirty="0"/>
          </a:p>
          <a:p>
            <a:pPr marL="342900" indent="-342900">
              <a:lnSpc>
                <a:spcPct val="100000"/>
              </a:lnSpc>
              <a:buFont typeface="Wingdings" panose="05000000000000000000" pitchFamily="2" charset="2"/>
              <a:buChar char="Ø"/>
            </a:pPr>
            <a:r>
              <a:rPr lang="zh-CN" altLang="en-US" sz="2400" dirty="0"/>
              <a:t>公众利益</a:t>
            </a:r>
            <a:endParaRPr lang="en-US" altLang="zh-CN" sz="2400" dirty="0"/>
          </a:p>
          <a:p>
            <a:pPr marL="342900" indent="-342900">
              <a:lnSpc>
                <a:spcPct val="100000"/>
              </a:lnSpc>
              <a:buFont typeface="Wingdings" panose="05000000000000000000" pitchFamily="2" charset="2"/>
              <a:buChar char="Ø"/>
            </a:pPr>
            <a:r>
              <a:rPr lang="zh-CN" altLang="en-US" sz="2400" dirty="0"/>
              <a:t>公民、法人和其他组织的合法权益</a:t>
            </a:r>
            <a:endParaRPr lang="zh-CN" altLang="zh-CN" sz="2400" dirty="0"/>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课程目标</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文本占位符 3"/>
          <p:cNvSpPr>
            <a:spLocks noGrp="1"/>
          </p:cNvSpPr>
          <p:nvPr>
            <p:ph type="body" sz="quarter" idx="10"/>
          </p:nvPr>
        </p:nvSpPr>
        <p:spPr/>
        <p:txBody>
          <a:bodyPr>
            <a:normAutofit/>
          </a:bodyPr>
          <a:lstStyle/>
          <a:p>
            <a:pPr marL="342900" indent="-342900">
              <a:lnSpc>
                <a:spcPct val="200000"/>
              </a:lnSpc>
              <a:buFont typeface="Arial" panose="020B0604020202020204" pitchFamily="34" charset="0"/>
              <a:buChar char="•"/>
            </a:pPr>
            <a:r>
              <a:rPr kumimoji="1" lang="zh-CN" altLang="en-US" sz="2800" dirty="0"/>
              <a:t>理解和认识等级保护制度</a:t>
            </a:r>
            <a:endParaRPr kumimoji="1" lang="zh-CN" altLang="en-US" sz="2800" dirty="0"/>
          </a:p>
          <a:p>
            <a:pPr marL="342900" indent="-342900">
              <a:lnSpc>
                <a:spcPct val="200000"/>
              </a:lnSpc>
              <a:buFont typeface="Arial" panose="020B0604020202020204" pitchFamily="34" charset="0"/>
              <a:buChar char="•"/>
            </a:pPr>
            <a:r>
              <a:rPr lang="zh-CN" altLang="en-US" sz="2800" dirty="0"/>
              <a:t>学习等级保护制度的政策和标准</a:t>
            </a:r>
            <a:endParaRPr kumimoji="1" lang="zh-CN" altLang="en-US" sz="2800" dirty="0"/>
          </a:p>
          <a:p>
            <a:pPr marL="342900" indent="-342900">
              <a:lnSpc>
                <a:spcPct val="200000"/>
              </a:lnSpc>
              <a:buFont typeface="Arial" panose="020B0604020202020204" pitchFamily="34" charset="0"/>
              <a:buChar char="•"/>
            </a:pPr>
            <a:r>
              <a:rPr lang="zh-CN" altLang="en-US" sz="2800" dirty="0"/>
              <a:t>等级保护工作部署</a:t>
            </a:r>
            <a:endParaRPr lang="zh-CN" altLang="en-US" sz="2800"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660400" y="1874361"/>
            <a:ext cx="10845799" cy="4469466"/>
          </a:xfrm>
        </p:spPr>
        <p:txBody>
          <a:bodyPr>
            <a:normAutofit fontScale="85000" lnSpcReduction="10000"/>
          </a:bodyPr>
          <a:lstStyle/>
          <a:p>
            <a:pPr marL="342900" indent="-342900">
              <a:lnSpc>
                <a:spcPct val="150000"/>
              </a:lnSpc>
              <a:buFont typeface="Arial" panose="020B0604020202020204" pitchFamily="34" charset="0"/>
              <a:buChar char="•"/>
            </a:pPr>
            <a:r>
              <a:rPr lang="zh-CN" altLang="en-US" sz="2400" b="1" dirty="0">
                <a:latin typeface="微软雅黑" panose="020B0503020204020204" charset="-122"/>
                <a:ea typeface="微软雅黑" panose="020B0503020204020204" charset="-122"/>
              </a:rPr>
              <a:t>确定对客体的侵害程度</a:t>
            </a:r>
            <a:endParaRPr lang="en-US" altLang="zh-CN" sz="2400" b="1" dirty="0">
              <a:latin typeface="微软雅黑" panose="020B0503020204020204" charset="-122"/>
              <a:ea typeface="微软雅黑" panose="020B0503020204020204" charset="-122"/>
            </a:endParaRPr>
          </a:p>
          <a:p>
            <a:pPr lvl="0">
              <a:lnSpc>
                <a:spcPct val="150000"/>
              </a:lnSpc>
            </a:pPr>
            <a:r>
              <a:rPr lang="zh-CN" altLang="zh-CN" sz="2400" b="1" dirty="0"/>
              <a:t>一般损害</a:t>
            </a:r>
            <a:r>
              <a:rPr lang="en-US" altLang="zh-CN" sz="2400" dirty="0"/>
              <a:t> </a:t>
            </a:r>
            <a:r>
              <a:rPr lang="zh-CN" altLang="en-US" sz="2400" dirty="0"/>
              <a:t>：</a:t>
            </a:r>
            <a:r>
              <a:rPr lang="zh-CN" altLang="zh-CN" sz="2400" dirty="0"/>
              <a:t>工作职能受到局部影响，业务能力有所降低但不影响主要功能的执行，出现较轻的法律问题，较低的财产损失，有限的社会不良影响，对其他组织和个人造成较低损害。</a:t>
            </a:r>
            <a:endParaRPr lang="en-US" altLang="zh-CN" sz="2400" dirty="0"/>
          </a:p>
          <a:p>
            <a:pPr lvl="0">
              <a:lnSpc>
                <a:spcPct val="150000"/>
              </a:lnSpc>
            </a:pPr>
            <a:r>
              <a:rPr lang="zh-CN" altLang="zh-CN" sz="2400" b="1" dirty="0"/>
              <a:t>严重损害</a:t>
            </a:r>
            <a:r>
              <a:rPr lang="en-US" altLang="zh-CN" sz="2400" dirty="0"/>
              <a:t> </a:t>
            </a:r>
            <a:r>
              <a:rPr lang="zh-CN" altLang="en-US" sz="2400" dirty="0"/>
              <a:t>：</a:t>
            </a:r>
            <a:r>
              <a:rPr lang="zh-CN" altLang="zh-CN" sz="2400" dirty="0"/>
              <a:t>工作职能受到严重影响，业务能力显著下降且严重影响主要功能执行，出现较严重的法律问题，较高的财产损失，较大范围的社会不良影响，对其他组织和个人造成较严重损害。</a:t>
            </a:r>
            <a:endParaRPr lang="en-US" altLang="zh-CN" sz="2400" dirty="0"/>
          </a:p>
          <a:p>
            <a:pPr lvl="0">
              <a:lnSpc>
                <a:spcPct val="150000"/>
              </a:lnSpc>
            </a:pPr>
            <a:r>
              <a:rPr lang="zh-CN" altLang="zh-CN" sz="2400" b="1" dirty="0"/>
              <a:t>特别严重损害</a:t>
            </a:r>
            <a:r>
              <a:rPr lang="zh-CN" altLang="en-US" sz="2400" dirty="0"/>
              <a:t>：</a:t>
            </a:r>
            <a:r>
              <a:rPr lang="zh-CN" altLang="zh-CN" sz="2400" dirty="0"/>
              <a:t>工作职能受到特别严重影响或丧失行使能力，业务能力严重下降且或功能无法执行，出现极其严重的法律问题，极高的财产损失，大范围的社会不良影响，对其他组织和个人造成非常严重损害。</a:t>
            </a:r>
            <a:endParaRPr lang="zh-CN" altLang="zh-CN" sz="2400" dirty="0"/>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4" name="表格 3"/>
          <p:cNvGraphicFramePr>
            <a:graphicFrameLocks noGrp="1"/>
          </p:cNvGraphicFramePr>
          <p:nvPr/>
        </p:nvGraphicFramePr>
        <p:xfrm>
          <a:off x="660400" y="2647952"/>
          <a:ext cx="9648000" cy="2600256"/>
        </p:xfrm>
        <a:graphic>
          <a:graphicData uri="http://schemas.openxmlformats.org/drawingml/2006/table">
            <a:tbl>
              <a:tblPr firstRow="1" bandRow="1">
                <a:tableStyleId>{00A15C55-8517-42AA-B614-E9B94910E393}</a:tableStyleId>
              </a:tblPr>
              <a:tblGrid>
                <a:gridCol w="2997200"/>
                <a:gridCol w="2209800"/>
                <a:gridCol w="2029000"/>
                <a:gridCol w="2412000"/>
              </a:tblGrid>
              <a:tr h="401863">
                <a:tc rowSpan="2">
                  <a:txBody>
                    <a:bodyPr/>
                    <a:lstStyle/>
                    <a:p>
                      <a:pPr algn="ctr"/>
                      <a:r>
                        <a:rPr lang="zh-CN" altLang="en-US" sz="2000" dirty="0"/>
                        <a:t>受侵害的客体</a:t>
                      </a:r>
                      <a:endParaRPr lang="zh-CN" altLang="en-US" sz="2000" dirty="0"/>
                    </a:p>
                  </a:txBody>
                  <a:tcPr anchor="ctr"/>
                </a:tc>
                <a:tc gridSpan="3">
                  <a:txBody>
                    <a:bodyPr/>
                    <a:lstStyle/>
                    <a:p>
                      <a:pPr algn="ctr"/>
                      <a:r>
                        <a:rPr lang="zh-CN" altLang="en-US" dirty="0"/>
                        <a:t>对客体的侵害程度</a:t>
                      </a:r>
                      <a:endParaRPr lang="zh-CN" altLang="en-US" dirty="0"/>
                    </a:p>
                  </a:txBody>
                  <a:tcPr/>
                </a:tc>
                <a:tc hMerge="1">
                  <a:tcPr/>
                </a:tc>
                <a:tc hMerge="1">
                  <a:tcPr/>
                </a:tc>
              </a:tr>
              <a:tr h="401863">
                <a:tc vMerge="1">
                  <a:tcPr/>
                </a:tc>
                <a:tc>
                  <a:txBody>
                    <a:bodyPr/>
                    <a:lstStyle/>
                    <a:p>
                      <a:pPr algn="ctr"/>
                      <a:r>
                        <a:rPr lang="zh-CN" altLang="en-US" sz="2000" dirty="0"/>
                        <a:t>一般损害</a:t>
                      </a:r>
                      <a:endParaRPr lang="zh-CN" altLang="en-US" sz="2000" dirty="0"/>
                    </a:p>
                  </a:txBody>
                  <a:tcPr anchor="ctr"/>
                </a:tc>
                <a:tc>
                  <a:txBody>
                    <a:bodyPr/>
                    <a:lstStyle/>
                    <a:p>
                      <a:pPr algn="ctr"/>
                      <a:r>
                        <a:rPr lang="zh-CN" altLang="en-US" sz="2000" dirty="0"/>
                        <a:t>严重损害</a:t>
                      </a:r>
                      <a:endParaRPr lang="zh-CN" altLang="en-US" sz="2000" dirty="0"/>
                    </a:p>
                  </a:txBody>
                  <a:tcPr anchor="ctr"/>
                </a:tc>
                <a:tc>
                  <a:txBody>
                    <a:bodyPr/>
                    <a:lstStyle/>
                    <a:p>
                      <a:pPr algn="ctr"/>
                      <a:r>
                        <a:rPr lang="zh-CN" altLang="en-US" sz="2000" dirty="0"/>
                        <a:t>特别严重损害</a:t>
                      </a:r>
                      <a:endParaRPr lang="zh-CN" altLang="en-US" sz="2000" dirty="0"/>
                    </a:p>
                  </a:txBody>
                  <a:tcPr anchor="ctr"/>
                </a:tc>
              </a:tr>
              <a:tr h="693627">
                <a:tc>
                  <a:txBody>
                    <a:bodyPr/>
                    <a:lstStyle/>
                    <a:p>
                      <a:pPr algn="ctr"/>
                      <a:r>
                        <a:rPr lang="zh-CN" altLang="en-US" sz="2000" dirty="0"/>
                        <a:t>公民、法人和其他组织的合法权益</a:t>
                      </a:r>
                      <a:endParaRPr lang="en-US" altLang="zh-CN" sz="2000" dirty="0"/>
                    </a:p>
                  </a:txBody>
                  <a:tcPr anchor="ctr"/>
                </a:tc>
                <a:tc>
                  <a:txBody>
                    <a:bodyPr/>
                    <a:lstStyle/>
                    <a:p>
                      <a:pPr algn="ctr"/>
                      <a:r>
                        <a:rPr lang="zh-CN" altLang="en-US" sz="2000" dirty="0"/>
                        <a:t>第一级</a:t>
                      </a:r>
                      <a:endParaRPr lang="zh-CN" alt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a:t>第二级</a:t>
                      </a:r>
                      <a:endParaRPr lang="zh-CN" alt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1" dirty="0">
                          <a:solidFill>
                            <a:srgbClr val="FF0000"/>
                          </a:solidFill>
                        </a:rPr>
                        <a:t>第三级</a:t>
                      </a:r>
                      <a:endParaRPr lang="zh-CN" altLang="en-US" sz="2000" b="1" dirty="0">
                        <a:solidFill>
                          <a:srgbClr val="FF0000"/>
                        </a:solidFill>
                      </a:endParaRPr>
                    </a:p>
                  </a:txBody>
                  <a:tcPr anchor="ctr"/>
                </a:tc>
              </a:tr>
              <a:tr h="693627">
                <a:tc>
                  <a:txBody>
                    <a:bodyPr/>
                    <a:lstStyle/>
                    <a:p>
                      <a:pPr algn="ctr"/>
                      <a:r>
                        <a:rPr lang="zh-CN" altLang="en-US" sz="2000" dirty="0"/>
                        <a:t>社会秩序、公共利益</a:t>
                      </a:r>
                      <a:endParaRPr lang="zh-CN" altLang="en-US" sz="2000" dirty="0"/>
                    </a:p>
                  </a:txBody>
                  <a:tcPr anchor="ctr"/>
                </a:tc>
                <a:tc>
                  <a:txBody>
                    <a:bodyPr/>
                    <a:lstStyle/>
                    <a:p>
                      <a:pPr algn="ctr"/>
                      <a:r>
                        <a:rPr lang="zh-CN" altLang="en-US" sz="2000" dirty="0"/>
                        <a:t>第二级</a:t>
                      </a:r>
                      <a:endParaRPr lang="zh-CN" alt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a:t>第三级</a:t>
                      </a:r>
                      <a:endParaRPr lang="zh-CN" alt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a:t>第四级</a:t>
                      </a:r>
                      <a:endParaRPr lang="zh-CN" altLang="en-US" sz="2000" dirty="0"/>
                    </a:p>
                  </a:txBody>
                  <a:tcPr anchor="ctr"/>
                </a:tc>
              </a:tr>
              <a:tr h="401863">
                <a:tc>
                  <a:txBody>
                    <a:bodyPr/>
                    <a:lstStyle/>
                    <a:p>
                      <a:pPr algn="ctr"/>
                      <a:r>
                        <a:rPr lang="zh-CN" altLang="en-US" sz="2000" dirty="0"/>
                        <a:t>国家安全</a:t>
                      </a:r>
                      <a:endParaRPr lang="zh-CN" altLang="en-US" sz="2000" dirty="0"/>
                    </a:p>
                  </a:txBody>
                  <a:tcPr anchor="ctr"/>
                </a:tc>
                <a:tc>
                  <a:txBody>
                    <a:bodyPr/>
                    <a:lstStyle/>
                    <a:p>
                      <a:pPr algn="ctr"/>
                      <a:r>
                        <a:rPr lang="zh-CN" altLang="en-US" sz="2000" dirty="0"/>
                        <a:t>第三级</a:t>
                      </a:r>
                      <a:endParaRPr lang="zh-CN" altLang="en-US" sz="2000" dirty="0"/>
                    </a:p>
                  </a:txBody>
                  <a:tcPr anchor="ctr"/>
                </a:tc>
                <a:tc>
                  <a:txBody>
                    <a:bodyPr/>
                    <a:lstStyle/>
                    <a:p>
                      <a:pPr algn="ctr"/>
                      <a:r>
                        <a:rPr lang="zh-CN" altLang="en-US" sz="2000" dirty="0"/>
                        <a:t>第四级</a:t>
                      </a:r>
                      <a:endParaRPr lang="zh-CN" altLang="en-US" sz="2000" dirty="0"/>
                    </a:p>
                  </a:txBody>
                  <a:tcPr anchor="ctr"/>
                </a:tc>
                <a:tc>
                  <a:txBody>
                    <a:bodyPr/>
                    <a:lstStyle/>
                    <a:p>
                      <a:pPr algn="ctr"/>
                      <a:r>
                        <a:rPr lang="zh-CN" altLang="en-US" sz="2000" dirty="0"/>
                        <a:t>第五级</a:t>
                      </a:r>
                      <a:endParaRPr lang="zh-CN" altLang="en-US" sz="2000" dirty="0"/>
                    </a:p>
                  </a:txBody>
                  <a:tcPr anchor="ctr"/>
                </a:tc>
              </a:tr>
            </a:tbl>
          </a:graphicData>
        </a:graphic>
      </p:graphicFrame>
      <p:sp>
        <p:nvSpPr>
          <p:cNvPr id="7" name="文本占位符 6"/>
          <p:cNvSpPr>
            <a:spLocks noGrp="1"/>
          </p:cNvSpPr>
          <p:nvPr>
            <p:ph type="body" sz="quarter" idx="10"/>
          </p:nvPr>
        </p:nvSpPr>
        <p:spPr>
          <a:xfrm>
            <a:off x="660400" y="1874361"/>
            <a:ext cx="10845799" cy="4469466"/>
          </a:xfrm>
        </p:spPr>
        <p:txBody>
          <a:bodyPr>
            <a:normAutofit/>
          </a:bodyPr>
          <a:lstStyle/>
          <a:p>
            <a:pPr marL="342900" indent="-342900">
              <a:lnSpc>
                <a:spcPct val="150000"/>
              </a:lnSpc>
              <a:buFont typeface="Arial" panose="020B0604020202020204" pitchFamily="34" charset="0"/>
              <a:buChar char="•"/>
            </a:pPr>
            <a:r>
              <a:rPr lang="zh-CN" altLang="en-US" sz="2400" b="1" dirty="0">
                <a:latin typeface="微软雅黑" panose="020B0503020204020204" charset="-122"/>
                <a:ea typeface="微软雅黑" panose="020B0503020204020204" charset="-122"/>
              </a:rPr>
              <a:t>定级矩阵</a:t>
            </a:r>
            <a:endParaRPr lang="en-US" altLang="zh-CN" sz="2400" b="1" dirty="0">
              <a:latin typeface="微软雅黑" panose="020B0503020204020204" charset="-122"/>
              <a:ea typeface="微软雅黑" panose="020B0503020204020204" charset="-122"/>
            </a:endParaRPr>
          </a:p>
          <a:p>
            <a:pPr marL="342900" indent="-342900">
              <a:lnSpc>
                <a:spcPct val="150000"/>
              </a:lnSpc>
              <a:buFont typeface="Arial" panose="020B0604020202020204" pitchFamily="34" charset="0"/>
              <a:buChar char="•"/>
            </a:pPr>
            <a:endParaRPr lang="en-US" altLang="zh-CN" sz="2400" b="1" dirty="0">
              <a:latin typeface="微软雅黑" panose="020B0503020204020204" charset="-122"/>
              <a:ea typeface="微软雅黑" panose="020B0503020204020204" charset="-122"/>
            </a:endParaRPr>
          </a:p>
          <a:p>
            <a:pPr marL="342900" indent="-342900">
              <a:lnSpc>
                <a:spcPct val="150000"/>
              </a:lnSpc>
              <a:buFont typeface="Arial" panose="020B0604020202020204" pitchFamily="34" charset="0"/>
              <a:buChar char="•"/>
            </a:pPr>
            <a:endParaRPr lang="en-US" altLang="zh-CN" sz="2400" b="1" dirty="0">
              <a:latin typeface="微软雅黑" panose="020B0503020204020204" charset="-122"/>
              <a:ea typeface="微软雅黑" panose="020B0503020204020204" charset="-122"/>
            </a:endParaRPr>
          </a:p>
          <a:p>
            <a:pPr marL="342900" indent="-342900">
              <a:lnSpc>
                <a:spcPct val="150000"/>
              </a:lnSpc>
              <a:buFont typeface="Arial" panose="020B0604020202020204" pitchFamily="34" charset="0"/>
              <a:buChar char="•"/>
            </a:pPr>
            <a:endParaRPr lang="en-US" altLang="zh-CN" sz="2400" b="1" dirty="0">
              <a:latin typeface="微软雅黑" panose="020B0503020204020204" charset="-122"/>
              <a:ea typeface="微软雅黑" panose="020B0503020204020204" charset="-122"/>
            </a:endParaRPr>
          </a:p>
          <a:p>
            <a:pPr>
              <a:lnSpc>
                <a:spcPct val="150000"/>
              </a:lnSpc>
            </a:pPr>
            <a:endParaRPr lang="en-US" altLang="zh-CN" sz="24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660400" y="1874361"/>
            <a:ext cx="10845799" cy="4469466"/>
          </a:xfrm>
        </p:spPr>
        <p:txBody>
          <a:bodyPr>
            <a:normAutofit/>
          </a:bodyPr>
          <a:lstStyle/>
          <a:p>
            <a:pPr marL="342900" indent="-342900">
              <a:lnSpc>
                <a:spcPct val="150000"/>
              </a:lnSpc>
              <a:buFont typeface="Arial" panose="020B0604020202020204" pitchFamily="34" charset="0"/>
              <a:buChar char="•"/>
            </a:pPr>
            <a:r>
              <a:rPr lang="zh-CN" altLang="en-US" sz="2400" b="1" dirty="0">
                <a:latin typeface="微软雅黑" panose="020B0503020204020204" charset="-122"/>
                <a:ea typeface="微软雅黑" panose="020B0503020204020204" charset="-122"/>
              </a:rPr>
              <a:t>定级评审</a:t>
            </a:r>
            <a:endParaRPr lang="en-US" altLang="zh-CN" sz="2400" b="1" dirty="0">
              <a:latin typeface="微软雅黑" panose="020B0503020204020204" charset="-122"/>
              <a:ea typeface="微软雅黑" panose="020B0503020204020204" charset="-122"/>
            </a:endParaRPr>
          </a:p>
          <a:p>
            <a:r>
              <a:rPr lang="zh-CN" altLang="en-US" sz="2400" dirty="0"/>
              <a:t>第十七条</a:t>
            </a:r>
            <a:r>
              <a:rPr lang="en-US" altLang="zh-CN" sz="2400" dirty="0"/>
              <a:t>【</a:t>
            </a:r>
            <a:r>
              <a:rPr lang="zh-CN" altLang="en-US" sz="2400" dirty="0"/>
              <a:t>定级评审</a:t>
            </a:r>
            <a:r>
              <a:rPr lang="en-US" altLang="zh-CN" sz="2400" dirty="0"/>
              <a:t>】</a:t>
            </a:r>
            <a:r>
              <a:rPr lang="zh-CN" altLang="en-US" sz="2400" dirty="0"/>
              <a:t>对拟定为第二级以上的网络，其运营者应当</a:t>
            </a:r>
            <a:r>
              <a:rPr lang="zh-CN" altLang="en-US" sz="2400" dirty="0">
                <a:solidFill>
                  <a:srgbClr val="FF0000"/>
                </a:solidFill>
              </a:rPr>
              <a:t>组织专家评审</a:t>
            </a:r>
            <a:r>
              <a:rPr lang="zh-CN" altLang="en-US" sz="2400" dirty="0"/>
              <a:t>；有行业主管部门的，应当在评审后报请主管部门核准。</a:t>
            </a:r>
            <a:endParaRPr lang="zh-CN" altLang="en-US" sz="2400" dirty="0"/>
          </a:p>
          <a:p>
            <a:r>
              <a:rPr lang="zh-CN" altLang="en-US" sz="2400" dirty="0"/>
              <a:t>跨省或者全国统一联网运行的网络由行业主管部门统一拟定安全保护等级，统一组织定级评审。</a:t>
            </a:r>
            <a:endParaRPr lang="zh-CN" altLang="en-US" sz="2400" dirty="0"/>
          </a:p>
          <a:p>
            <a:r>
              <a:rPr lang="zh-CN" altLang="en-US" sz="2400" dirty="0"/>
              <a:t>行业主管部门可以依据国家标准规范，结合本行业网络特点制定行业网络安全等级保护定级指导意见。</a:t>
            </a:r>
            <a:endParaRPr lang="en-US" altLang="zh-CN" sz="2400" b="1" dirty="0">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500"/>
                                        <p:tgtEl>
                                          <p:spTgt spid="7">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559528" y="2100637"/>
            <a:ext cx="11033705" cy="4149333"/>
          </a:xfrm>
        </p:spPr>
        <p:txBody>
          <a:bodyPr>
            <a:noAutofit/>
          </a:bodyPr>
          <a:lstStyle/>
          <a:p>
            <a:pPr marL="342900" indent="-342900">
              <a:lnSpc>
                <a:spcPct val="150000"/>
              </a:lnSpc>
              <a:buFont typeface="Arial" panose="020B0604020202020204" pitchFamily="34" charset="0"/>
              <a:buChar char="•"/>
            </a:pPr>
            <a:r>
              <a:rPr lang="zh-CN" altLang="zh-CN" sz="2400" b="1" dirty="0">
                <a:latin typeface="微软雅黑" panose="020B0503020204020204" charset="-122"/>
                <a:ea typeface="微软雅黑" panose="020B0503020204020204" charset="-122"/>
              </a:rPr>
              <a:t>备案</a:t>
            </a:r>
            <a:endParaRPr lang="zh-CN" altLang="zh-CN" sz="2400" b="1" dirty="0">
              <a:latin typeface="微软雅黑" panose="020B0503020204020204" charset="-122"/>
              <a:ea typeface="微软雅黑" panose="020B0503020204020204" charset="-122"/>
            </a:endParaRPr>
          </a:p>
          <a:p>
            <a:pPr>
              <a:lnSpc>
                <a:spcPct val="150000"/>
              </a:lnSpc>
            </a:pPr>
            <a:r>
              <a:rPr lang="zh-CN" altLang="en-US" sz="2400" dirty="0"/>
              <a:t>依据</a:t>
            </a:r>
            <a:r>
              <a:rPr lang="en-US" altLang="zh-CN" sz="2400" dirty="0"/>
              <a:t>《</a:t>
            </a:r>
            <a:r>
              <a:rPr lang="zh-CN" altLang="en-US" sz="2400" dirty="0"/>
              <a:t>网络安全等级保护条例（征求意见稿）</a:t>
            </a:r>
            <a:r>
              <a:rPr lang="en-US" altLang="zh-CN" sz="2400" dirty="0"/>
              <a:t>》</a:t>
            </a:r>
            <a:endParaRPr lang="en-US" altLang="zh-CN" sz="2400" dirty="0"/>
          </a:p>
          <a:p>
            <a:pPr>
              <a:lnSpc>
                <a:spcPct val="150000"/>
              </a:lnSpc>
            </a:pPr>
            <a:r>
              <a:rPr lang="zh-CN" altLang="en-US" sz="2200" dirty="0"/>
              <a:t>第十八条</a:t>
            </a:r>
            <a:r>
              <a:rPr lang="en-US" altLang="zh-CN" sz="2200" dirty="0"/>
              <a:t>【</a:t>
            </a:r>
            <a:r>
              <a:rPr lang="zh-CN" altLang="en-US" sz="2200" dirty="0"/>
              <a:t>定级备案</a:t>
            </a:r>
            <a:r>
              <a:rPr lang="en-US" altLang="zh-CN" sz="2200" dirty="0"/>
              <a:t>】</a:t>
            </a:r>
            <a:r>
              <a:rPr lang="zh-CN" altLang="en-US" sz="2200" dirty="0"/>
              <a:t>第二级以上网络运营者应当在网络的安全保护等级确定后</a:t>
            </a:r>
            <a:r>
              <a:rPr lang="en-US" altLang="zh-CN" sz="2200" dirty="0"/>
              <a:t>10</a:t>
            </a:r>
            <a:r>
              <a:rPr lang="zh-CN" altLang="en-US" sz="2200" dirty="0"/>
              <a:t>个工作日内，到县级以上公安机关备案。</a:t>
            </a:r>
            <a:endParaRPr lang="en-US" altLang="zh-CN" sz="2200" dirty="0"/>
          </a:p>
          <a:p>
            <a:pPr>
              <a:lnSpc>
                <a:spcPct val="150000"/>
              </a:lnSpc>
            </a:pPr>
            <a:r>
              <a:rPr lang="zh-CN" altLang="en-US" sz="2200" dirty="0"/>
              <a:t>第十九条</a:t>
            </a:r>
            <a:r>
              <a:rPr lang="en-US" altLang="zh-CN" sz="2200" dirty="0"/>
              <a:t>【</a:t>
            </a:r>
            <a:r>
              <a:rPr lang="zh-CN" altLang="en-US" sz="2200" dirty="0"/>
              <a:t>备案审核</a:t>
            </a:r>
            <a:r>
              <a:rPr lang="en-US" altLang="zh-CN" sz="2200" dirty="0"/>
              <a:t>】</a:t>
            </a:r>
            <a:r>
              <a:rPr lang="zh-CN" altLang="en-US" sz="2200" dirty="0"/>
              <a:t>公安机关应当对网络运营者提交的备案材料进行审核。对定级准确、备案材料符合要求的，应在</a:t>
            </a:r>
            <a:r>
              <a:rPr lang="en-US" altLang="zh-CN" sz="2200" dirty="0"/>
              <a:t>10</a:t>
            </a:r>
            <a:r>
              <a:rPr lang="zh-CN" altLang="en-US" sz="2200" dirty="0"/>
              <a:t>个工作日内出具网络安全等级保护备案证明。</a:t>
            </a:r>
            <a:endParaRPr lang="zh-CN" altLang="en-US" sz="2200" dirty="0"/>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516010" y="1755197"/>
            <a:ext cx="11033705" cy="4149333"/>
          </a:xfrm>
        </p:spPr>
        <p:txBody>
          <a:bodyPr>
            <a:noAutofit/>
          </a:bodyPr>
          <a:lstStyle/>
          <a:p>
            <a:pPr marL="342900" indent="-342900">
              <a:lnSpc>
                <a:spcPct val="150000"/>
              </a:lnSpc>
              <a:buFont typeface="Arial" panose="020B0604020202020204" pitchFamily="34" charset="0"/>
              <a:buChar char="•"/>
            </a:pPr>
            <a:r>
              <a:rPr lang="zh-CN" altLang="en-US" sz="2400" b="1" dirty="0">
                <a:latin typeface="微软雅黑" panose="020B0503020204020204" charset="-122"/>
                <a:ea typeface="微软雅黑" panose="020B0503020204020204" charset="-122"/>
              </a:rPr>
              <a:t>等级测评</a:t>
            </a:r>
            <a:endParaRPr lang="zh-CN" altLang="zh-CN" sz="2400" b="1" dirty="0">
              <a:latin typeface="微软雅黑" panose="020B0503020204020204" charset="-122"/>
              <a:ea typeface="微软雅黑" panose="020B0503020204020204" charset="-122"/>
            </a:endParaRPr>
          </a:p>
          <a:p>
            <a:pPr>
              <a:lnSpc>
                <a:spcPct val="150000"/>
              </a:lnSpc>
            </a:pPr>
            <a:r>
              <a:rPr lang="zh-CN" altLang="en-US" sz="2200" dirty="0"/>
              <a:t>第二十二条</a:t>
            </a:r>
            <a:r>
              <a:rPr lang="en-US" altLang="zh-CN" sz="2200" dirty="0"/>
              <a:t>【</a:t>
            </a:r>
            <a:r>
              <a:rPr lang="zh-CN" altLang="en-US" sz="2200" dirty="0"/>
              <a:t>上线检测</a:t>
            </a:r>
            <a:r>
              <a:rPr lang="en-US" altLang="zh-CN" sz="2200" dirty="0"/>
              <a:t>】</a:t>
            </a:r>
            <a:r>
              <a:rPr lang="zh-CN" altLang="en-US" sz="2200" dirty="0"/>
              <a:t>新建的第二级网络上线运行前应当按照网络安全等级保护有关标准规范，对网络的安全性进行测试。</a:t>
            </a:r>
            <a:endParaRPr lang="zh-CN" altLang="en-US" sz="2200" dirty="0"/>
          </a:p>
          <a:p>
            <a:pPr>
              <a:lnSpc>
                <a:spcPct val="150000"/>
              </a:lnSpc>
            </a:pPr>
            <a:r>
              <a:rPr lang="zh-CN" altLang="en-US" sz="2200" dirty="0"/>
              <a:t>新建的第三级以上网络上线运行前应当委托网络安全等级测评机构按照网络安全等级保护有关标准规范进行等级测评，通过等级测评后方可投入运行。</a:t>
            </a:r>
            <a:endParaRPr lang="zh-CN" altLang="en-US" sz="2200" dirty="0"/>
          </a:p>
          <a:p>
            <a:pPr>
              <a:lnSpc>
                <a:spcPct val="150000"/>
              </a:lnSpc>
            </a:pPr>
            <a:r>
              <a:rPr lang="zh-CN" altLang="en-US" sz="2200" dirty="0"/>
              <a:t>第二十三条</a:t>
            </a:r>
            <a:r>
              <a:rPr lang="en-US" altLang="zh-CN" sz="2200" dirty="0"/>
              <a:t>【</a:t>
            </a:r>
            <a:r>
              <a:rPr lang="zh-CN" altLang="en-US" sz="2200" dirty="0"/>
              <a:t>等级测评</a:t>
            </a:r>
            <a:r>
              <a:rPr lang="en-US" altLang="zh-CN" sz="2200" dirty="0"/>
              <a:t>】</a:t>
            </a:r>
            <a:r>
              <a:rPr lang="zh-CN" altLang="en-US" sz="2200" dirty="0"/>
              <a:t>第三级以上网络的运营者应当每年开展一次网络安全等级测评，发现并整改安全风险隐患，并每年将开展网络安全等级测评的工作情况及测评结果向备案的公安机关报告。</a:t>
            </a:r>
            <a:endParaRPr lang="zh-CN" altLang="en-US" sz="2200" dirty="0"/>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500"/>
                                        <p:tgtEl>
                                          <p:spTgt spid="7">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等级保护工作部署</a:t>
            </a:r>
            <a:endParaRPr lang="zh-CN" altLang="zh-CN" dirty="0">
              <a:latin typeface="微软雅黑" panose="020B0503020204020204" charset="-122"/>
              <a:ea typeface="微软雅黑" panose="020B0503020204020204" charset="-122"/>
            </a:endParaRPr>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占位符 6"/>
          <p:cNvSpPr>
            <a:spLocks noGrp="1"/>
          </p:cNvSpPr>
          <p:nvPr>
            <p:ph type="body" sz="quarter" idx="10"/>
          </p:nvPr>
        </p:nvSpPr>
        <p:spPr>
          <a:xfrm>
            <a:off x="559528" y="2131844"/>
            <a:ext cx="10752485" cy="3690562"/>
          </a:xfrm>
        </p:spPr>
        <p:txBody>
          <a:bodyPr>
            <a:normAutofit/>
          </a:bodyPr>
          <a:lstStyle/>
          <a:p>
            <a:pPr marL="342900" indent="-342900">
              <a:lnSpc>
                <a:spcPct val="150000"/>
              </a:lnSpc>
              <a:buFont typeface="Arial" panose="020B0604020202020204" pitchFamily="34" charset="0"/>
              <a:buChar char="•"/>
            </a:pPr>
            <a:r>
              <a:rPr lang="zh-CN" altLang="zh-CN" sz="2400" b="1" dirty="0">
                <a:latin typeface="微软雅黑" panose="020B0503020204020204" charset="-122"/>
                <a:ea typeface="微软雅黑" panose="020B0503020204020204" charset="-122"/>
              </a:rPr>
              <a:t>等保测</a:t>
            </a:r>
            <a:r>
              <a:rPr lang="zh-CN" altLang="en-US" sz="2400" b="1" dirty="0">
                <a:latin typeface="微软雅黑" panose="020B0503020204020204" charset="-122"/>
                <a:ea typeface="微软雅黑" panose="020B0503020204020204" charset="-122"/>
              </a:rPr>
              <a:t>评</a:t>
            </a:r>
            <a:endParaRPr lang="zh-CN" altLang="zh-CN" sz="2400" b="1" dirty="0">
              <a:latin typeface="微软雅黑" panose="020B0503020204020204" charset="-122"/>
              <a:ea typeface="微软雅黑" panose="020B0503020204020204" charset="-122"/>
            </a:endParaRPr>
          </a:p>
          <a:p>
            <a:pPr>
              <a:lnSpc>
                <a:spcPct val="150000"/>
              </a:lnSpc>
            </a:pPr>
            <a:r>
              <a:rPr lang="zh-CN" altLang="en-US" sz="2400" b="1" dirty="0"/>
              <a:t>测评方法：</a:t>
            </a:r>
            <a:r>
              <a:rPr lang="zh-CN" altLang="en-US" sz="2400" dirty="0"/>
              <a:t>针对特定的测评对象，采用相关的测评手段，遵从一定的测评规程，获取需要的证据数据，给出是否达到特定级别安全保护能力的评判。</a:t>
            </a:r>
            <a:endParaRPr lang="en-US" altLang="zh-CN" sz="2400" dirty="0"/>
          </a:p>
          <a:p>
            <a:pPr>
              <a:lnSpc>
                <a:spcPct val="150000"/>
              </a:lnSpc>
            </a:pPr>
            <a:r>
              <a:rPr lang="zh-CN" altLang="en-US" sz="2400" b="1" dirty="0"/>
              <a:t>测评对象：</a:t>
            </a:r>
            <a:r>
              <a:rPr lang="zh-CN" altLang="en-US" sz="2400" dirty="0"/>
              <a:t>可以根据类别加以描述，包括机房、业务应用软件、主机操作系统、数据库管理系统、网络互联设备、安全设备、访谈人员及安全管理文档等。</a:t>
            </a:r>
            <a:endParaRPr lang="en-US" altLang="zh-CN" sz="2400" dirty="0"/>
          </a:p>
          <a:p>
            <a:pPr>
              <a:lnSpc>
                <a:spcPct val="150000"/>
              </a:lnSpc>
            </a:pPr>
            <a:endParaRPr lang="zh-CN" altLang="en-US" sz="22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7">
                                            <p:txEl>
                                              <p:pRg st="1" end="1"/>
                                            </p:txEl>
                                          </p:spTgt>
                                        </p:tgtEl>
                                        <p:attrNameLst>
                                          <p:attrName>style.visibility</p:attrName>
                                        </p:attrNameLst>
                                      </p:cBhvr>
                                      <p:to>
                                        <p:strVal val="visible"/>
                                      </p:to>
                                    </p:set>
                                    <p:animEffect transition="in" filter="fade">
                                      <p:cBhvr>
                                        <p:cTn id="11" dur="500"/>
                                        <p:tgtEl>
                                          <p:spTgt spid="3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7">
                                            <p:txEl>
                                              <p:pRg st="2" end="2"/>
                                            </p:txEl>
                                          </p:spTgt>
                                        </p:tgtEl>
                                        <p:attrNameLst>
                                          <p:attrName>style.visibility</p:attrName>
                                        </p:attrNameLst>
                                      </p:cBhvr>
                                      <p:to>
                                        <p:strVal val="visible"/>
                                      </p:to>
                                    </p:set>
                                    <p:animEffect transition="in" filter="fade">
                                      <p:cBhvr>
                                        <p:cTn id="16"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等级保护工作部署</a:t>
            </a:r>
            <a:endParaRPr lang="zh-CN" altLang="zh-CN" dirty="0">
              <a:latin typeface="微软雅黑" panose="020B0503020204020204" charset="-122"/>
              <a:ea typeface="微软雅黑" panose="020B0503020204020204" charset="-122"/>
            </a:endParaRPr>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占位符 6"/>
          <p:cNvSpPr>
            <a:spLocks noGrp="1"/>
          </p:cNvSpPr>
          <p:nvPr>
            <p:ph type="body" sz="quarter" idx="10"/>
          </p:nvPr>
        </p:nvSpPr>
        <p:spPr>
          <a:xfrm>
            <a:off x="559528" y="2131844"/>
            <a:ext cx="10752485" cy="3690562"/>
          </a:xfrm>
        </p:spPr>
        <p:txBody>
          <a:bodyPr>
            <a:normAutofit/>
          </a:bodyPr>
          <a:lstStyle/>
          <a:p>
            <a:pPr marL="342900" indent="-342900">
              <a:lnSpc>
                <a:spcPct val="150000"/>
              </a:lnSpc>
              <a:buFont typeface="Arial" panose="020B0604020202020204" pitchFamily="34" charset="0"/>
              <a:buChar char="•"/>
            </a:pPr>
            <a:r>
              <a:rPr lang="zh-CN" altLang="zh-CN" sz="2400" b="1" dirty="0">
                <a:latin typeface="微软雅黑" panose="020B0503020204020204" charset="-122"/>
                <a:ea typeface="微软雅黑" panose="020B0503020204020204" charset="-122"/>
              </a:rPr>
              <a:t>等保测</a:t>
            </a:r>
            <a:r>
              <a:rPr lang="zh-CN" altLang="en-US" sz="2400" b="1" dirty="0">
                <a:latin typeface="微软雅黑" panose="020B0503020204020204" charset="-122"/>
                <a:ea typeface="微软雅黑" panose="020B0503020204020204" charset="-122"/>
              </a:rPr>
              <a:t>评</a:t>
            </a:r>
            <a:endParaRPr lang="zh-CN" altLang="zh-CN" sz="2400" b="1" dirty="0">
              <a:latin typeface="微软雅黑" panose="020B0503020204020204" charset="-122"/>
              <a:ea typeface="微软雅黑" panose="020B0503020204020204" charset="-122"/>
            </a:endParaRPr>
          </a:p>
          <a:p>
            <a:pPr>
              <a:lnSpc>
                <a:spcPct val="150000"/>
              </a:lnSpc>
            </a:pPr>
            <a:r>
              <a:rPr lang="zh-CN" altLang="en-US" sz="2400" b="1" dirty="0"/>
              <a:t>测评手段：</a:t>
            </a:r>
            <a:r>
              <a:rPr lang="zh-CN" altLang="en-US" sz="2400" dirty="0"/>
              <a:t>人员访谈、文档审查、配置核查、工具测试和实地察看。</a:t>
            </a:r>
            <a:endParaRPr lang="en-US" altLang="zh-CN" sz="2400" dirty="0"/>
          </a:p>
          <a:p>
            <a:pPr>
              <a:lnSpc>
                <a:spcPct val="150000"/>
              </a:lnSpc>
            </a:pPr>
            <a:r>
              <a:rPr lang="zh-CN" altLang="en-US" sz="2400" b="1" dirty="0"/>
              <a:t>测评规程：</a:t>
            </a:r>
            <a:endParaRPr lang="en-US" altLang="zh-CN" sz="2400" b="1" dirty="0"/>
          </a:p>
          <a:p>
            <a:pPr>
              <a:lnSpc>
                <a:spcPct val="150000"/>
              </a:lnSpc>
            </a:pPr>
            <a:r>
              <a:rPr lang="zh-CN" altLang="zh-CN" sz="2400" dirty="0"/>
              <a:t>《</a:t>
            </a:r>
            <a:r>
              <a:rPr lang="en-US" altLang="zh-CN" sz="2400" dirty="0"/>
              <a:t>GB/T 22239-2019 </a:t>
            </a:r>
            <a:r>
              <a:rPr lang="zh-CN" altLang="zh-CN" sz="2400" dirty="0"/>
              <a:t>信息安全技术 网络安全等级保护基本要求》</a:t>
            </a:r>
            <a:endParaRPr lang="zh-CN" altLang="zh-CN" sz="2400" dirty="0"/>
          </a:p>
          <a:p>
            <a:pPr>
              <a:lnSpc>
                <a:spcPct val="150000"/>
              </a:lnSpc>
            </a:pPr>
            <a:r>
              <a:rPr lang="zh-CN" altLang="zh-CN" sz="2400" dirty="0"/>
              <a:t>《</a:t>
            </a:r>
            <a:r>
              <a:rPr lang="en-US" altLang="zh-CN" sz="2400" dirty="0"/>
              <a:t>GB/T 28448-2019 </a:t>
            </a:r>
            <a:r>
              <a:rPr lang="zh-CN" altLang="zh-CN" sz="2400" dirty="0"/>
              <a:t>信息安全技术 网络安全等级保护测评要求》</a:t>
            </a:r>
            <a:endParaRPr lang="zh-CN" altLang="en-US" sz="22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xEl>
                                              <p:pRg st="1" end="1"/>
                                            </p:txEl>
                                          </p:spTgt>
                                        </p:tgtEl>
                                        <p:attrNameLst>
                                          <p:attrName>style.visibility</p:attrName>
                                        </p:attrNameLst>
                                      </p:cBhvr>
                                      <p:to>
                                        <p:strVal val="visible"/>
                                      </p:to>
                                    </p:set>
                                    <p:animEffect transition="in" filter="fade">
                                      <p:cBhvr>
                                        <p:cTn id="7" dur="500"/>
                                        <p:tgtEl>
                                          <p:spTgt spid="3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xEl>
                                              <p:pRg st="2" end="2"/>
                                            </p:txEl>
                                          </p:spTgt>
                                        </p:tgtEl>
                                        <p:attrNameLst>
                                          <p:attrName>style.visibility</p:attrName>
                                        </p:attrNameLst>
                                      </p:cBhvr>
                                      <p:to>
                                        <p:strVal val="visible"/>
                                      </p:to>
                                    </p:set>
                                    <p:animEffect transition="in" filter="fade">
                                      <p:cBhvr>
                                        <p:cTn id="12" dur="500"/>
                                        <p:tgtEl>
                                          <p:spTgt spid="37">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7">
                                            <p:txEl>
                                              <p:pRg st="3" end="3"/>
                                            </p:txEl>
                                          </p:spTgt>
                                        </p:tgtEl>
                                        <p:attrNameLst>
                                          <p:attrName>style.visibility</p:attrName>
                                        </p:attrNameLst>
                                      </p:cBhvr>
                                      <p:to>
                                        <p:strVal val="visible"/>
                                      </p:to>
                                    </p:set>
                                    <p:animEffect transition="in" filter="fade">
                                      <p:cBhvr>
                                        <p:cTn id="15" dur="500"/>
                                        <p:tgtEl>
                                          <p:spTgt spid="3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7">
                                            <p:txEl>
                                              <p:pRg st="4" end="4"/>
                                            </p:txEl>
                                          </p:spTgt>
                                        </p:tgtEl>
                                        <p:attrNameLst>
                                          <p:attrName>style.visibility</p:attrName>
                                        </p:attrNameLst>
                                      </p:cBhvr>
                                      <p:to>
                                        <p:strVal val="visible"/>
                                      </p:to>
                                    </p:set>
                                    <p:animEffect transition="in" filter="fade">
                                      <p:cBhvr>
                                        <p:cTn id="18" dur="500"/>
                                        <p:tgtEl>
                                          <p:spTgt spid="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等级保护工作部署</a:t>
            </a:r>
            <a:endParaRPr lang="zh-CN" altLang="zh-CN" dirty="0">
              <a:latin typeface="微软雅黑" panose="020B0503020204020204" charset="-122"/>
              <a:ea typeface="微软雅黑" panose="020B0503020204020204" charset="-122"/>
            </a:endParaRPr>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占位符 6"/>
          <p:cNvSpPr>
            <a:spLocks noGrp="1"/>
          </p:cNvSpPr>
          <p:nvPr>
            <p:ph type="body" sz="quarter" idx="10"/>
          </p:nvPr>
        </p:nvSpPr>
        <p:spPr>
          <a:xfrm>
            <a:off x="559528" y="2131844"/>
            <a:ext cx="10752485" cy="3690562"/>
          </a:xfrm>
        </p:spPr>
        <p:txBody>
          <a:bodyPr>
            <a:normAutofit/>
          </a:bodyPr>
          <a:lstStyle/>
          <a:p>
            <a:pPr marL="342900" indent="-342900">
              <a:lnSpc>
                <a:spcPct val="150000"/>
              </a:lnSpc>
              <a:buFont typeface="Arial" panose="020B0604020202020204" pitchFamily="34" charset="0"/>
              <a:buChar char="•"/>
            </a:pPr>
            <a:r>
              <a:rPr lang="zh-CN" altLang="zh-CN" sz="2400" b="1" dirty="0">
                <a:latin typeface="微软雅黑" panose="020B0503020204020204" charset="-122"/>
                <a:ea typeface="微软雅黑" panose="020B0503020204020204" charset="-122"/>
              </a:rPr>
              <a:t>等保测</a:t>
            </a:r>
            <a:r>
              <a:rPr lang="zh-CN" altLang="en-US" sz="2400" b="1" dirty="0">
                <a:latin typeface="微软雅黑" panose="020B0503020204020204" charset="-122"/>
                <a:ea typeface="微软雅黑" panose="020B0503020204020204" charset="-122"/>
              </a:rPr>
              <a:t>评 </a:t>
            </a:r>
            <a:r>
              <a:rPr lang="en-US" altLang="zh-CN" sz="2400" b="1" dirty="0">
                <a:latin typeface="微软雅黑" panose="020B0503020204020204" charset="-122"/>
                <a:ea typeface="微软雅黑" panose="020B0503020204020204" charset="-122"/>
              </a:rPr>
              <a:t>– </a:t>
            </a:r>
            <a:r>
              <a:rPr lang="zh-CN" altLang="en-US" sz="2400" b="1" dirty="0">
                <a:latin typeface="微软雅黑" panose="020B0503020204020204" charset="-122"/>
                <a:ea typeface="微软雅黑" panose="020B0503020204020204" charset="-122"/>
              </a:rPr>
              <a:t>等保</a:t>
            </a:r>
            <a:r>
              <a:rPr lang="en-US" altLang="zh-CN" sz="2400" b="1" dirty="0">
                <a:latin typeface="微软雅黑" panose="020B0503020204020204" charset="-122"/>
                <a:ea typeface="微软雅黑" panose="020B0503020204020204" charset="-122"/>
              </a:rPr>
              <a:t>2.0</a:t>
            </a:r>
            <a:r>
              <a:rPr lang="zh-CN" altLang="en-US" sz="2400" b="1" dirty="0">
                <a:latin typeface="微软雅黑" panose="020B0503020204020204" charset="-122"/>
                <a:ea typeface="微软雅黑" panose="020B0503020204020204" charset="-122"/>
              </a:rPr>
              <a:t>要求项</a:t>
            </a:r>
            <a:endParaRPr lang="zh-CN" altLang="zh-CN" sz="2400" b="1" dirty="0">
              <a:latin typeface="微软雅黑" panose="020B0503020204020204" charset="-122"/>
              <a:ea typeface="微软雅黑" panose="020B0503020204020204" charset="-122"/>
            </a:endParaRPr>
          </a:p>
          <a:p>
            <a:pPr>
              <a:lnSpc>
                <a:spcPct val="150000"/>
              </a:lnSpc>
            </a:pPr>
            <a:r>
              <a:rPr lang="zh-CN" altLang="en-US" sz="2400" dirty="0"/>
              <a:t>针对共性安全保护需求提出安全测评通用要求，针对</a:t>
            </a:r>
            <a:r>
              <a:rPr lang="zh-CN" altLang="en-US" sz="2400" dirty="0">
                <a:solidFill>
                  <a:srgbClr val="FF0000"/>
                </a:solidFill>
              </a:rPr>
              <a:t>云计算、移动互联、物联网和工业控制</a:t>
            </a:r>
            <a:r>
              <a:rPr lang="zh-CN" altLang="en-US" sz="2400" dirty="0"/>
              <a:t>等新技术、新应用领域的个性安全保护需求提出安全测评扩展要求。</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等级保护工作部署</a:t>
            </a:r>
            <a:endParaRPr lang="zh-CN" altLang="zh-CN" dirty="0">
              <a:latin typeface="微软雅黑" panose="020B0503020204020204" charset="-122"/>
              <a:ea typeface="微软雅黑" panose="020B0503020204020204" charset="-122"/>
            </a:endParaRPr>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占位符 6"/>
          <p:cNvSpPr>
            <a:spLocks noGrp="1"/>
          </p:cNvSpPr>
          <p:nvPr>
            <p:ph type="body" sz="quarter" idx="10"/>
          </p:nvPr>
        </p:nvSpPr>
        <p:spPr>
          <a:xfrm>
            <a:off x="559529" y="2131844"/>
            <a:ext cx="4850672" cy="3690562"/>
          </a:xfrm>
        </p:spPr>
        <p:txBody>
          <a:bodyPr>
            <a:normAutofit/>
          </a:bodyPr>
          <a:lstStyle/>
          <a:p>
            <a:pPr marL="342900" indent="-342900">
              <a:lnSpc>
                <a:spcPct val="150000"/>
              </a:lnSpc>
              <a:buFont typeface="Arial" panose="020B0604020202020204" pitchFamily="34" charset="0"/>
              <a:buChar char="•"/>
            </a:pPr>
            <a:r>
              <a:rPr lang="zh-CN" altLang="zh-CN" sz="2400" b="1" dirty="0">
                <a:latin typeface="微软雅黑" panose="020B0503020204020204" charset="-122"/>
                <a:ea typeface="微软雅黑" panose="020B0503020204020204" charset="-122"/>
              </a:rPr>
              <a:t>等保</a:t>
            </a:r>
            <a:r>
              <a:rPr lang="zh-CN" altLang="en-US" sz="2400" b="1" dirty="0">
                <a:latin typeface="微软雅黑" panose="020B0503020204020204" charset="-122"/>
                <a:ea typeface="微软雅黑" panose="020B0503020204020204" charset="-122"/>
              </a:rPr>
              <a:t>测评 </a:t>
            </a:r>
            <a:r>
              <a:rPr lang="en-US" altLang="zh-CN" sz="2400" b="1" dirty="0">
                <a:latin typeface="微软雅黑" panose="020B0503020204020204" charset="-122"/>
                <a:ea typeface="微软雅黑" panose="020B0503020204020204" charset="-122"/>
              </a:rPr>
              <a:t>– </a:t>
            </a:r>
            <a:r>
              <a:rPr lang="zh-CN" altLang="en-US" sz="2400" b="1" dirty="0">
                <a:latin typeface="微软雅黑" panose="020B0503020204020204" charset="-122"/>
                <a:ea typeface="微软雅黑" panose="020B0503020204020204" charset="-122"/>
              </a:rPr>
              <a:t>安全通用要求</a:t>
            </a:r>
            <a:endParaRPr lang="en-US" altLang="zh-CN" sz="2400" b="1" dirty="0">
              <a:latin typeface="微软雅黑" panose="020B0503020204020204" charset="-122"/>
              <a:ea typeface="微软雅黑" panose="020B0503020204020204" charset="-122"/>
            </a:endParaRPr>
          </a:p>
          <a:p>
            <a:pPr>
              <a:lnSpc>
                <a:spcPct val="100000"/>
              </a:lnSpc>
            </a:pPr>
            <a:r>
              <a:rPr lang="zh-CN" altLang="en-US" sz="2200" dirty="0"/>
              <a:t>网络安全拆分为安全通信网络和安全区域边界两个部分。</a:t>
            </a:r>
            <a:endParaRPr lang="en-US" altLang="zh-CN" sz="2200" dirty="0"/>
          </a:p>
          <a:p>
            <a:pPr>
              <a:lnSpc>
                <a:spcPct val="100000"/>
              </a:lnSpc>
            </a:pPr>
            <a:r>
              <a:rPr lang="zh-CN" altLang="en-US" sz="2200" dirty="0"/>
              <a:t>主机安全、应用安全和数据及备份合并到安全计算环境中。</a:t>
            </a:r>
            <a:endParaRPr lang="en-US" altLang="zh-CN" sz="2200" dirty="0"/>
          </a:p>
          <a:p>
            <a:pPr>
              <a:lnSpc>
                <a:spcPct val="100000"/>
              </a:lnSpc>
            </a:pPr>
            <a:r>
              <a:rPr lang="zh-CN" altLang="en-US" sz="2200" dirty="0"/>
              <a:t>新增安全管理中心控制项。</a:t>
            </a:r>
            <a:endParaRPr lang="zh-CN" altLang="zh-CN" sz="2200" dirty="0"/>
          </a:p>
        </p:txBody>
      </p:sp>
      <p:pic>
        <p:nvPicPr>
          <p:cNvPr id="7" name="图片 6"/>
          <p:cNvPicPr>
            <a:picLocks noChangeAspect="1"/>
          </p:cNvPicPr>
          <p:nvPr/>
        </p:nvPicPr>
        <p:blipFill>
          <a:blip r:embed="rId1"/>
          <a:stretch>
            <a:fillRect/>
          </a:stretch>
        </p:blipFill>
        <p:spPr>
          <a:xfrm>
            <a:off x="5680139" y="844631"/>
            <a:ext cx="5748643" cy="4977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7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559528" y="2100638"/>
            <a:ext cx="11033705" cy="3794835"/>
          </a:xfrm>
        </p:spPr>
        <p:txBody>
          <a:bodyPr>
            <a:noAutofit/>
          </a:bodyPr>
          <a:lstStyle/>
          <a:p>
            <a:pPr>
              <a:lnSpc>
                <a:spcPct val="150000"/>
              </a:lnSpc>
            </a:pPr>
            <a:r>
              <a:rPr lang="zh-CN" altLang="zh-CN" sz="2400" b="1" dirty="0">
                <a:latin typeface="微软雅黑" panose="020B0503020204020204" charset="-122"/>
                <a:ea typeface="微软雅黑" panose="020B0503020204020204" charset="-122"/>
              </a:rPr>
              <a:t>等保</a:t>
            </a:r>
            <a:r>
              <a:rPr lang="en-US" altLang="zh-CN" sz="2400" b="1" dirty="0">
                <a:latin typeface="微软雅黑" panose="020B0503020204020204" charset="-122"/>
                <a:ea typeface="微软雅黑" panose="020B0503020204020204" charset="-122"/>
              </a:rPr>
              <a:t>2.0-</a:t>
            </a:r>
            <a:r>
              <a:rPr lang="zh-CN" altLang="zh-CN" sz="2400" b="1" dirty="0">
                <a:latin typeface="微软雅黑" panose="020B0503020204020204" charset="-122"/>
                <a:ea typeface="微软雅黑" panose="020B0503020204020204" charset="-122"/>
              </a:rPr>
              <a:t>安全通用要求</a:t>
            </a:r>
            <a:r>
              <a:rPr lang="en-US" altLang="zh-CN" sz="2400" b="1" dirty="0">
                <a:latin typeface="微软雅黑" panose="020B0503020204020204" charset="-122"/>
                <a:ea typeface="微软雅黑" panose="020B0503020204020204" charset="-122"/>
              </a:rPr>
              <a:t>-</a:t>
            </a:r>
            <a:r>
              <a:rPr lang="zh-CN" altLang="zh-CN" sz="2400" b="1" dirty="0">
                <a:latin typeface="微软雅黑" panose="020B0503020204020204" charset="-122"/>
                <a:ea typeface="微软雅黑" panose="020B0503020204020204" charset="-122"/>
              </a:rPr>
              <a:t>第三级要求</a:t>
            </a:r>
            <a:r>
              <a:rPr lang="zh-CN" altLang="en-US" sz="2400" b="1" dirty="0">
                <a:latin typeface="微软雅黑" panose="020B0503020204020204" charset="-122"/>
                <a:ea typeface="微软雅黑" panose="020B0503020204020204" charset="-122"/>
              </a:rPr>
              <a:t>项</a:t>
            </a:r>
            <a:endParaRPr lang="zh-CN" altLang="zh-CN" sz="2400" b="1" dirty="0">
              <a:latin typeface="微软雅黑" panose="020B0503020204020204" charset="-122"/>
              <a:ea typeface="微软雅黑" panose="020B0503020204020204" charset="-122"/>
            </a:endParaRPr>
          </a:p>
          <a:p>
            <a:pPr marL="342900" lvl="0" indent="-342900">
              <a:lnSpc>
                <a:spcPct val="100000"/>
              </a:lnSpc>
              <a:buFont typeface="Arial" panose="020B0604020202020204" pitchFamily="34" charset="0"/>
              <a:buChar char="•"/>
            </a:pPr>
            <a:r>
              <a:rPr lang="zh-CN" altLang="en-US" sz="2200" dirty="0"/>
              <a:t>物理和环境安全</a:t>
            </a:r>
            <a:endParaRPr lang="zh-CN" altLang="zh-CN" sz="2200" dirty="0"/>
          </a:p>
          <a:p>
            <a:pPr>
              <a:lnSpc>
                <a:spcPct val="100000"/>
              </a:lnSpc>
            </a:pPr>
            <a:r>
              <a:rPr lang="zh-CN" altLang="en-US" sz="2200" dirty="0"/>
              <a:t>物理位置选择、物理访问控制、防盗窃和防破坏、防雷击、防火、防水、防潮、防静电、温湿度控制、电力供应和电磁防护</a:t>
            </a:r>
            <a:r>
              <a:rPr lang="zh-CN" altLang="zh-CN" sz="2200" dirty="0"/>
              <a:t>等。</a:t>
            </a:r>
            <a:endParaRPr lang="zh-CN" altLang="zh-CN" sz="2200" dirty="0"/>
          </a:p>
          <a:p>
            <a:pPr marL="342900" lvl="0" indent="-342900">
              <a:lnSpc>
                <a:spcPct val="100000"/>
              </a:lnSpc>
              <a:buFont typeface="Arial" panose="020B0604020202020204" pitchFamily="34" charset="0"/>
              <a:buChar char="•"/>
            </a:pPr>
            <a:r>
              <a:rPr lang="zh-CN" altLang="zh-CN" sz="2200" dirty="0"/>
              <a:t>安全通信网络</a:t>
            </a:r>
            <a:endParaRPr lang="zh-CN" altLang="zh-CN" sz="2200" dirty="0"/>
          </a:p>
          <a:p>
            <a:pPr>
              <a:lnSpc>
                <a:spcPct val="100000"/>
              </a:lnSpc>
            </a:pPr>
            <a:r>
              <a:rPr lang="zh-CN" altLang="en-US" sz="2200" dirty="0"/>
              <a:t>网络架构、通信传输、可信验证</a:t>
            </a:r>
            <a:r>
              <a:rPr lang="zh-CN" altLang="zh-CN" sz="2200" dirty="0"/>
              <a:t>等</a:t>
            </a:r>
            <a:r>
              <a:rPr lang="zh-CN" altLang="en-US" sz="2200" dirty="0"/>
              <a:t>。</a:t>
            </a:r>
            <a:endParaRPr lang="en-US" altLang="zh-CN" sz="2200" dirty="0"/>
          </a:p>
          <a:p>
            <a:pPr marL="342900" indent="-342900">
              <a:lnSpc>
                <a:spcPct val="100000"/>
              </a:lnSpc>
              <a:buFont typeface="Arial" panose="020B0604020202020204" pitchFamily="34" charset="0"/>
              <a:buChar char="•"/>
            </a:pPr>
            <a:r>
              <a:rPr lang="zh-CN" altLang="zh-CN" sz="2200" dirty="0"/>
              <a:t>安全区域边界</a:t>
            </a:r>
            <a:r>
              <a:rPr lang="zh-CN" altLang="en-US" sz="2200" dirty="0"/>
              <a:t>。</a:t>
            </a:r>
            <a:endParaRPr lang="zh-CN" altLang="zh-CN" sz="2200" dirty="0"/>
          </a:p>
          <a:p>
            <a:pPr>
              <a:lnSpc>
                <a:spcPct val="100000"/>
              </a:lnSpc>
            </a:pPr>
            <a:r>
              <a:rPr lang="zh-CN" altLang="en-US" sz="2200" dirty="0"/>
              <a:t>边界防护、</a:t>
            </a:r>
            <a:r>
              <a:rPr lang="zh-CN" altLang="en-US" sz="2200" dirty="0">
                <a:solidFill>
                  <a:srgbClr val="FF0000"/>
                </a:solidFill>
              </a:rPr>
              <a:t>访问控制</a:t>
            </a:r>
            <a:r>
              <a:rPr lang="zh-CN" altLang="en-US" sz="2200" dirty="0"/>
              <a:t>、</a:t>
            </a:r>
            <a:r>
              <a:rPr lang="zh-CN" altLang="en-US" sz="2200" dirty="0">
                <a:solidFill>
                  <a:srgbClr val="FF0000"/>
                </a:solidFill>
              </a:rPr>
              <a:t>入侵防范</a:t>
            </a:r>
            <a:r>
              <a:rPr lang="zh-CN" altLang="en-US" sz="2200" dirty="0"/>
              <a:t>、恶意代码、</a:t>
            </a:r>
            <a:r>
              <a:rPr lang="zh-CN" altLang="en-US" sz="2200" dirty="0">
                <a:solidFill>
                  <a:srgbClr val="FF0000"/>
                </a:solidFill>
              </a:rPr>
              <a:t>垃圾邮件防范</a:t>
            </a:r>
            <a:r>
              <a:rPr lang="zh-CN" altLang="en-US" sz="2200" dirty="0"/>
              <a:t>、安全审计和可信验证</a:t>
            </a:r>
            <a:r>
              <a:rPr lang="zh-CN" altLang="zh-CN" sz="2200" dirty="0"/>
              <a:t>等。</a:t>
            </a:r>
            <a:endParaRPr lang="zh-CN" altLang="zh-CN" sz="2200" dirty="0"/>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t>目录</a:t>
            </a:r>
            <a:endParaRPr kumimoji="1" lang="zh-CN" altLang="en-US" dirty="0"/>
          </a:p>
        </p:txBody>
      </p:sp>
      <p:grpSp>
        <p:nvGrpSpPr>
          <p:cNvPr id="4" name="组合 3"/>
          <p:cNvGrpSpPr/>
          <p:nvPr/>
        </p:nvGrpSpPr>
        <p:grpSpPr>
          <a:xfrm>
            <a:off x="4716379" y="1870628"/>
            <a:ext cx="7140325" cy="3078644"/>
            <a:chOff x="3254401" y="-90154"/>
            <a:chExt cx="2707040" cy="5348704"/>
          </a:xfrm>
        </p:grpSpPr>
        <p:sp>
          <p:nvSpPr>
            <p:cNvPr id="5" name="任意多边形 4"/>
            <p:cNvSpPr/>
            <p:nvPr/>
          </p:nvSpPr>
          <p:spPr>
            <a:xfrm>
              <a:off x="3254401" y="-90154"/>
              <a:ext cx="2707040" cy="1624224"/>
            </a:xfrm>
            <a:custGeom>
              <a:avLst/>
              <a:gdLst>
                <a:gd name="connsiteX0" fmla="*/ 0 w 2707040"/>
                <a:gd name="connsiteY0" fmla="*/ 0 h 1624224"/>
                <a:gd name="connsiteX1" fmla="*/ 2707040 w 2707040"/>
                <a:gd name="connsiteY1" fmla="*/ 0 h 1624224"/>
                <a:gd name="connsiteX2" fmla="*/ 2707040 w 2707040"/>
                <a:gd name="connsiteY2" fmla="*/ 1624224 h 1624224"/>
                <a:gd name="connsiteX3" fmla="*/ 0 w 2707040"/>
                <a:gd name="connsiteY3" fmla="*/ 1624224 h 1624224"/>
                <a:gd name="connsiteX4" fmla="*/ 0 w 2707040"/>
                <a:gd name="connsiteY4" fmla="*/ 0 h 1624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7040" h="1624224">
                  <a:moveTo>
                    <a:pt x="0" y="0"/>
                  </a:moveTo>
                  <a:lnTo>
                    <a:pt x="2707040" y="0"/>
                  </a:lnTo>
                  <a:lnTo>
                    <a:pt x="2707040" y="1624224"/>
                  </a:lnTo>
                  <a:lnTo>
                    <a:pt x="0" y="1624224"/>
                  </a:lnTo>
                  <a:lnTo>
                    <a:pt x="0" y="0"/>
                  </a:lnTo>
                  <a:close/>
                </a:path>
              </a:pathLst>
            </a:custGeom>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a:t>理解和认识等级保护制度</a:t>
              </a:r>
              <a:endParaRPr lang="zh-CN" altLang="en-US" sz="4600" b="1" kern="1200" dirty="0"/>
            </a:p>
          </p:txBody>
        </p:sp>
        <p:sp>
          <p:nvSpPr>
            <p:cNvPr id="6" name="任意多边形 5"/>
            <p:cNvSpPr/>
            <p:nvPr/>
          </p:nvSpPr>
          <p:spPr>
            <a:xfrm>
              <a:off x="3254401" y="1804774"/>
              <a:ext cx="2707040" cy="1624224"/>
            </a:xfrm>
            <a:custGeom>
              <a:avLst/>
              <a:gdLst>
                <a:gd name="connsiteX0" fmla="*/ 0 w 2707040"/>
                <a:gd name="connsiteY0" fmla="*/ 0 h 1624224"/>
                <a:gd name="connsiteX1" fmla="*/ 2707040 w 2707040"/>
                <a:gd name="connsiteY1" fmla="*/ 0 h 1624224"/>
                <a:gd name="connsiteX2" fmla="*/ 2707040 w 2707040"/>
                <a:gd name="connsiteY2" fmla="*/ 1624224 h 1624224"/>
                <a:gd name="connsiteX3" fmla="*/ 0 w 2707040"/>
                <a:gd name="connsiteY3" fmla="*/ 1624224 h 1624224"/>
                <a:gd name="connsiteX4" fmla="*/ 0 w 2707040"/>
                <a:gd name="connsiteY4" fmla="*/ 0 h 1624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7040" h="1624224">
                  <a:moveTo>
                    <a:pt x="0" y="0"/>
                  </a:moveTo>
                  <a:lnTo>
                    <a:pt x="2707040" y="0"/>
                  </a:lnTo>
                  <a:lnTo>
                    <a:pt x="2707040" y="1624224"/>
                  </a:lnTo>
                  <a:lnTo>
                    <a:pt x="0" y="1624224"/>
                  </a:lnTo>
                  <a:lnTo>
                    <a:pt x="0" y="0"/>
                  </a:lnTo>
                  <a:close/>
                </a:path>
              </a:pathLst>
            </a:custGeom>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a:t>政策和标准</a:t>
              </a:r>
              <a:endParaRPr lang="zh-CN" altLang="en-US" sz="4600" b="1" kern="1200" dirty="0"/>
            </a:p>
          </p:txBody>
        </p:sp>
        <p:sp>
          <p:nvSpPr>
            <p:cNvPr id="7" name="任意多边形 6"/>
            <p:cNvSpPr/>
            <p:nvPr/>
          </p:nvSpPr>
          <p:spPr>
            <a:xfrm>
              <a:off x="3254401" y="3634326"/>
              <a:ext cx="2707040" cy="1624224"/>
            </a:xfrm>
            <a:custGeom>
              <a:avLst/>
              <a:gdLst>
                <a:gd name="connsiteX0" fmla="*/ 0 w 2707040"/>
                <a:gd name="connsiteY0" fmla="*/ 0 h 1624224"/>
                <a:gd name="connsiteX1" fmla="*/ 2707040 w 2707040"/>
                <a:gd name="connsiteY1" fmla="*/ 0 h 1624224"/>
                <a:gd name="connsiteX2" fmla="*/ 2707040 w 2707040"/>
                <a:gd name="connsiteY2" fmla="*/ 1624224 h 1624224"/>
                <a:gd name="connsiteX3" fmla="*/ 0 w 2707040"/>
                <a:gd name="connsiteY3" fmla="*/ 1624224 h 1624224"/>
                <a:gd name="connsiteX4" fmla="*/ 0 w 2707040"/>
                <a:gd name="connsiteY4" fmla="*/ 0 h 1624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7040" h="1624224">
                  <a:moveTo>
                    <a:pt x="0" y="0"/>
                  </a:moveTo>
                  <a:lnTo>
                    <a:pt x="2707040" y="0"/>
                  </a:lnTo>
                  <a:lnTo>
                    <a:pt x="2707040" y="1624224"/>
                  </a:lnTo>
                  <a:lnTo>
                    <a:pt x="0" y="1624224"/>
                  </a:lnTo>
                  <a:lnTo>
                    <a:pt x="0" y="0"/>
                  </a:lnTo>
                  <a:close/>
                </a:path>
              </a:pathLst>
            </a:custGeom>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a:t>工作部署</a:t>
              </a:r>
              <a:endParaRPr lang="zh-CN" altLang="en-US" sz="4600" b="1" kern="1200" dirty="0"/>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660400" y="2100638"/>
            <a:ext cx="11033705" cy="3758661"/>
          </a:xfrm>
        </p:spPr>
        <p:txBody>
          <a:bodyPr>
            <a:noAutofit/>
          </a:bodyPr>
          <a:lstStyle/>
          <a:p>
            <a:pPr marL="342900" lvl="0" indent="-342900">
              <a:lnSpc>
                <a:spcPct val="100000"/>
              </a:lnSpc>
              <a:buFont typeface="Arial" panose="020B0604020202020204" pitchFamily="34" charset="0"/>
              <a:buChar char="•"/>
            </a:pPr>
            <a:r>
              <a:rPr lang="zh-CN" altLang="zh-CN" sz="2200" dirty="0"/>
              <a:t>安全计算环境</a:t>
            </a:r>
            <a:endParaRPr lang="zh-CN" altLang="zh-CN" sz="2200" dirty="0"/>
          </a:p>
          <a:p>
            <a:pPr>
              <a:lnSpc>
                <a:spcPct val="100000"/>
              </a:lnSpc>
            </a:pPr>
            <a:r>
              <a:rPr lang="zh-CN" altLang="en-US" sz="2200" dirty="0"/>
              <a:t>身份鉴别、访问控制、安全审计、入侵防范、恶意代码防范、可信验证、数据完整性、数据保密性、</a:t>
            </a:r>
            <a:r>
              <a:rPr lang="zh-CN" altLang="en-US" sz="2200" dirty="0">
                <a:solidFill>
                  <a:srgbClr val="FF0000"/>
                </a:solidFill>
              </a:rPr>
              <a:t>数据备份恢复</a:t>
            </a:r>
            <a:r>
              <a:rPr lang="zh-CN" altLang="en-US" sz="2200" dirty="0"/>
              <a:t>、剩余信息保护和</a:t>
            </a:r>
            <a:r>
              <a:rPr lang="zh-CN" altLang="en-US" sz="2200" dirty="0">
                <a:solidFill>
                  <a:srgbClr val="FF0000"/>
                </a:solidFill>
              </a:rPr>
              <a:t>个人信息保护</a:t>
            </a:r>
            <a:r>
              <a:rPr lang="zh-CN" altLang="zh-CN" sz="2200" dirty="0"/>
              <a:t>等。</a:t>
            </a:r>
            <a:endParaRPr lang="zh-CN" altLang="zh-CN" sz="2200" dirty="0"/>
          </a:p>
          <a:p>
            <a:pPr marL="342900" lvl="0" indent="-342900">
              <a:lnSpc>
                <a:spcPct val="100000"/>
              </a:lnSpc>
              <a:buFont typeface="Arial" panose="020B0604020202020204" pitchFamily="34" charset="0"/>
              <a:buChar char="•"/>
            </a:pPr>
            <a:r>
              <a:rPr lang="zh-CN" altLang="zh-CN" sz="2200" dirty="0">
                <a:solidFill>
                  <a:srgbClr val="FF0000"/>
                </a:solidFill>
              </a:rPr>
              <a:t>安全管理中心</a:t>
            </a:r>
            <a:endParaRPr lang="zh-CN" altLang="zh-CN" sz="2200" dirty="0">
              <a:solidFill>
                <a:srgbClr val="FF0000"/>
              </a:solidFill>
            </a:endParaRPr>
          </a:p>
          <a:p>
            <a:pPr>
              <a:lnSpc>
                <a:spcPct val="100000"/>
              </a:lnSpc>
            </a:pPr>
            <a:r>
              <a:rPr lang="zh-CN" altLang="en-US" sz="2200" dirty="0"/>
              <a:t>系统管理、审计管理、安全管理、集中管控</a:t>
            </a:r>
            <a:r>
              <a:rPr lang="zh-CN" altLang="zh-CN" sz="2200" dirty="0"/>
              <a:t>等。</a:t>
            </a:r>
            <a:endParaRPr lang="zh-CN" altLang="zh-CN" sz="2200" dirty="0"/>
          </a:p>
          <a:p>
            <a:pPr marL="342900" lvl="0" indent="-342900">
              <a:lnSpc>
                <a:spcPct val="100000"/>
              </a:lnSpc>
              <a:buFont typeface="Arial" panose="020B0604020202020204" pitchFamily="34" charset="0"/>
              <a:buChar char="•"/>
            </a:pPr>
            <a:r>
              <a:rPr lang="zh-CN" altLang="zh-CN" sz="2200" dirty="0"/>
              <a:t>安全</a:t>
            </a:r>
            <a:r>
              <a:rPr lang="zh-CN" altLang="en-US" sz="2200" dirty="0"/>
              <a:t>制度</a:t>
            </a:r>
            <a:r>
              <a:rPr lang="zh-CN" altLang="zh-CN" sz="2200" dirty="0"/>
              <a:t>管理</a:t>
            </a:r>
            <a:endParaRPr lang="zh-CN" altLang="zh-CN" sz="2200" dirty="0"/>
          </a:p>
          <a:p>
            <a:pPr>
              <a:lnSpc>
                <a:spcPct val="100000"/>
              </a:lnSpc>
            </a:pPr>
            <a:r>
              <a:rPr lang="zh-CN" altLang="en-US" sz="2200" dirty="0"/>
              <a:t>安全策略、管理制度、制定和发布、评审和修订</a:t>
            </a:r>
            <a:r>
              <a:rPr lang="zh-CN" altLang="zh-CN" sz="2200" dirty="0"/>
              <a:t>等。</a:t>
            </a:r>
            <a:endParaRPr lang="en-US" altLang="zh-CN" sz="2200" dirty="0"/>
          </a:p>
          <a:p>
            <a:pPr marL="342900" lvl="0" indent="-342900">
              <a:lnSpc>
                <a:spcPct val="100000"/>
              </a:lnSpc>
              <a:buFont typeface="Arial" panose="020B0604020202020204" pitchFamily="34" charset="0"/>
              <a:buChar char="•"/>
            </a:pPr>
            <a:r>
              <a:rPr lang="zh-CN" altLang="zh-CN" sz="2200" dirty="0"/>
              <a:t>安全管理机构</a:t>
            </a:r>
            <a:endParaRPr lang="zh-CN" altLang="zh-CN" sz="2200" dirty="0"/>
          </a:p>
          <a:p>
            <a:pPr>
              <a:lnSpc>
                <a:spcPct val="100000"/>
              </a:lnSpc>
            </a:pPr>
            <a:r>
              <a:rPr lang="zh-CN" altLang="en-US" sz="2200" dirty="0"/>
              <a:t>岗位设置、人员配备、授权和审批、沟通和合作、审核和检查等</a:t>
            </a:r>
            <a:r>
              <a:rPr lang="zh-CN" altLang="zh-CN" sz="2200" dirty="0"/>
              <a:t>。</a:t>
            </a:r>
            <a:endParaRPr lang="zh-CN" altLang="zh-CN" sz="2200" dirty="0"/>
          </a:p>
          <a:p>
            <a:pPr>
              <a:lnSpc>
                <a:spcPct val="100000"/>
              </a:lnSpc>
            </a:pP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660400" y="2100638"/>
            <a:ext cx="10845799" cy="4262455"/>
          </a:xfrm>
        </p:spPr>
        <p:txBody>
          <a:bodyPr>
            <a:noAutofit/>
          </a:bodyPr>
          <a:lstStyle/>
          <a:p>
            <a:pPr marL="342900" lvl="0" indent="-342900">
              <a:lnSpc>
                <a:spcPct val="100000"/>
              </a:lnSpc>
              <a:buFont typeface="Arial" panose="020B0604020202020204" pitchFamily="34" charset="0"/>
              <a:buChar char="•"/>
            </a:pPr>
            <a:r>
              <a:rPr lang="zh-CN" altLang="zh-CN" sz="2200" dirty="0"/>
              <a:t>安全管理人员</a:t>
            </a:r>
            <a:endParaRPr lang="zh-CN" altLang="zh-CN" sz="2200" dirty="0"/>
          </a:p>
          <a:p>
            <a:pPr>
              <a:lnSpc>
                <a:spcPct val="100000"/>
              </a:lnSpc>
            </a:pPr>
            <a:r>
              <a:rPr lang="zh-CN" altLang="en-US" sz="2200" dirty="0"/>
              <a:t>人员录用、人员离岗、安全意识教育和培训、外部人员访问管理</a:t>
            </a:r>
            <a:r>
              <a:rPr lang="zh-CN" altLang="zh-CN" sz="2200" dirty="0"/>
              <a:t>等</a:t>
            </a:r>
            <a:r>
              <a:rPr lang="zh-CN" altLang="en-US" sz="2200" dirty="0"/>
              <a:t>。</a:t>
            </a:r>
            <a:endParaRPr lang="zh-CN" altLang="zh-CN" sz="2200" dirty="0"/>
          </a:p>
          <a:p>
            <a:pPr marL="342900" lvl="0" indent="-342900">
              <a:lnSpc>
                <a:spcPct val="100000"/>
              </a:lnSpc>
              <a:buFont typeface="Arial" panose="020B0604020202020204" pitchFamily="34" charset="0"/>
              <a:buChar char="•"/>
            </a:pPr>
            <a:r>
              <a:rPr lang="zh-CN" altLang="zh-CN" sz="2200" dirty="0"/>
              <a:t>安全建设管理</a:t>
            </a:r>
            <a:endParaRPr lang="zh-CN" altLang="zh-CN" sz="2200" dirty="0"/>
          </a:p>
          <a:p>
            <a:pPr>
              <a:lnSpc>
                <a:spcPct val="100000"/>
              </a:lnSpc>
            </a:pPr>
            <a:r>
              <a:rPr lang="zh-CN" altLang="en-US" sz="2200" dirty="0"/>
              <a:t>定级和备案、安全方案设计、产品采购和使用、自行软件开发、外包软件开发、工程实施、测试验收、系统交付、等级测评、服务供应商选择等。</a:t>
            </a:r>
            <a:endParaRPr lang="zh-CN" altLang="zh-CN" sz="2200" dirty="0"/>
          </a:p>
          <a:p>
            <a:pPr marL="342900" lvl="0" indent="-342900">
              <a:lnSpc>
                <a:spcPct val="100000"/>
              </a:lnSpc>
              <a:buFont typeface="Arial" panose="020B0604020202020204" pitchFamily="34" charset="0"/>
              <a:buChar char="•"/>
            </a:pPr>
            <a:r>
              <a:rPr lang="zh-CN" altLang="zh-CN" sz="2200" dirty="0"/>
              <a:t>安全运维管理</a:t>
            </a:r>
            <a:endParaRPr lang="zh-CN" altLang="zh-CN" sz="2200" dirty="0"/>
          </a:p>
          <a:p>
            <a:pPr>
              <a:lnSpc>
                <a:spcPct val="100000"/>
              </a:lnSpc>
            </a:pPr>
            <a:r>
              <a:rPr lang="zh-CN" altLang="en-US" sz="2200" dirty="0"/>
              <a:t>环境管理、资产管理、介质管理、设备维护管理、漏洞和风险管理、网络和系统安全管理、恶意代码防范管理、配置管理、密码管理、变更管理、备份与恢复管理、安全事件处置、应急预案管理、外包运维管理</a:t>
            </a:r>
            <a:r>
              <a:rPr lang="zh-CN" altLang="zh-CN" sz="2200" dirty="0"/>
              <a:t>等</a:t>
            </a:r>
            <a:r>
              <a:rPr lang="zh-CN" altLang="en-US" sz="2200" dirty="0"/>
              <a:t>。</a:t>
            </a:r>
            <a:endParaRPr lang="zh-CN" altLang="en-US" sz="2200" b="1" dirty="0">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等级保护工作部署</a:t>
            </a:r>
            <a:endParaRPr lang="zh-CN" altLang="zh-CN" dirty="0">
              <a:latin typeface="微软雅黑" panose="020B0503020204020204" charset="-122"/>
              <a:ea typeface="微软雅黑" panose="020B0503020204020204" charset="-122"/>
            </a:endParaRPr>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占位符 6"/>
          <p:cNvSpPr>
            <a:spLocks noGrp="1"/>
          </p:cNvSpPr>
          <p:nvPr>
            <p:ph type="body" sz="quarter" idx="10"/>
          </p:nvPr>
        </p:nvSpPr>
        <p:spPr>
          <a:xfrm>
            <a:off x="559528" y="1886456"/>
            <a:ext cx="10752485" cy="3690562"/>
          </a:xfrm>
        </p:spPr>
        <p:txBody>
          <a:bodyPr>
            <a:normAutofit/>
          </a:bodyPr>
          <a:lstStyle/>
          <a:p>
            <a:pPr marL="342900" indent="-342900">
              <a:lnSpc>
                <a:spcPct val="150000"/>
              </a:lnSpc>
              <a:buFont typeface="Arial" panose="020B0604020202020204" pitchFamily="34" charset="0"/>
              <a:buChar char="•"/>
            </a:pPr>
            <a:r>
              <a:rPr lang="zh-CN" altLang="zh-CN" sz="2400" b="1" dirty="0">
                <a:latin typeface="微软雅黑" panose="020B0503020204020204" charset="-122"/>
                <a:ea typeface="微软雅黑" panose="020B0503020204020204" charset="-122"/>
              </a:rPr>
              <a:t>等保测</a:t>
            </a:r>
            <a:r>
              <a:rPr lang="zh-CN" altLang="en-US" sz="2400" b="1" dirty="0">
                <a:latin typeface="微软雅黑" panose="020B0503020204020204" charset="-122"/>
                <a:ea typeface="微软雅黑" panose="020B0503020204020204" charset="-122"/>
              </a:rPr>
              <a:t>评 </a:t>
            </a:r>
            <a:r>
              <a:rPr lang="en-US" altLang="zh-CN" sz="2400" b="1" dirty="0">
                <a:latin typeface="微软雅黑" panose="020B0503020204020204" charset="-122"/>
                <a:ea typeface="微软雅黑" panose="020B0503020204020204" charset="-122"/>
              </a:rPr>
              <a:t>– </a:t>
            </a:r>
            <a:r>
              <a:rPr lang="zh-CN" altLang="en-US" sz="2400" b="1" dirty="0">
                <a:latin typeface="微软雅黑" panose="020B0503020204020204" charset="-122"/>
                <a:ea typeface="微软雅黑" panose="020B0503020204020204" charset="-122"/>
              </a:rPr>
              <a:t>扩展要求</a:t>
            </a:r>
            <a:endParaRPr lang="zh-CN" altLang="zh-CN" sz="2400" b="1" dirty="0">
              <a:latin typeface="微软雅黑" panose="020B0503020204020204" charset="-122"/>
              <a:ea typeface="微软雅黑" panose="020B0503020204020204" charset="-122"/>
            </a:endParaRPr>
          </a:p>
        </p:txBody>
      </p:sp>
      <p:graphicFrame>
        <p:nvGraphicFramePr>
          <p:cNvPr id="4" name="表格 3"/>
          <p:cNvGraphicFramePr>
            <a:graphicFrameLocks noGrp="1"/>
          </p:cNvGraphicFramePr>
          <p:nvPr/>
        </p:nvGraphicFramePr>
        <p:xfrm>
          <a:off x="994158" y="2537962"/>
          <a:ext cx="10713932" cy="3536537"/>
        </p:xfrm>
        <a:graphic>
          <a:graphicData uri="http://schemas.openxmlformats.org/drawingml/2006/table">
            <a:tbl>
              <a:tblPr firstRow="1" bandRow="1">
                <a:tableStyleId>{00A15C55-8517-42AA-B614-E9B94910E393}</a:tableStyleId>
              </a:tblPr>
              <a:tblGrid>
                <a:gridCol w="2678483"/>
                <a:gridCol w="2678483"/>
                <a:gridCol w="2321536"/>
                <a:gridCol w="3035430"/>
              </a:tblGrid>
              <a:tr h="263417">
                <a:tc>
                  <a:txBody>
                    <a:bodyPr/>
                    <a:lstStyle/>
                    <a:p>
                      <a:r>
                        <a:rPr lang="zh-CN" altLang="en-US" dirty="0"/>
                        <a:t>云计算安全扩展要求</a:t>
                      </a:r>
                      <a:endParaRPr lang="zh-CN" altLang="en-US" dirty="0"/>
                    </a:p>
                  </a:txBody>
                  <a:tcPr/>
                </a:tc>
                <a:tc>
                  <a:txBody>
                    <a:bodyPr/>
                    <a:lstStyle/>
                    <a:p>
                      <a:pPr marL="0" algn="l" defTabSz="914400" rtl="0" eaLnBrk="1" latinLnBrk="0" hangingPunct="1"/>
                      <a:r>
                        <a:rPr lang="zh-CN" altLang="en-US" sz="1800" b="1" kern="1200" dirty="0">
                          <a:solidFill>
                            <a:srgbClr val="FF0000"/>
                          </a:solidFill>
                          <a:latin typeface="+mn-lt"/>
                          <a:ea typeface="+mn-ea"/>
                          <a:cs typeface="+mn-cs"/>
                        </a:rPr>
                        <a:t>移动互联安全扩展要求</a:t>
                      </a:r>
                      <a:endParaRPr lang="zh-CN" altLang="en-US" sz="1800" b="1" kern="1200" dirty="0">
                        <a:solidFill>
                          <a:srgbClr val="FF0000"/>
                        </a:solidFill>
                        <a:latin typeface="+mn-lt"/>
                        <a:ea typeface="+mn-ea"/>
                        <a:cs typeface="+mn-cs"/>
                      </a:endParaRPr>
                    </a:p>
                  </a:txBody>
                  <a:tcPr/>
                </a:tc>
                <a:tc>
                  <a:txBody>
                    <a:bodyPr/>
                    <a:lstStyle/>
                    <a:p>
                      <a:r>
                        <a:rPr lang="zh-CN" altLang="en-US" dirty="0"/>
                        <a:t>物联网安全扩展要求</a:t>
                      </a:r>
                      <a:endParaRPr lang="zh-CN" altLang="en-US" dirty="0"/>
                    </a:p>
                  </a:txBody>
                  <a:tcPr/>
                </a:tc>
                <a:tc>
                  <a:txBody>
                    <a:bodyPr/>
                    <a:lstStyle/>
                    <a:p>
                      <a:r>
                        <a:rPr lang="zh-CN" altLang="en-US" dirty="0"/>
                        <a:t>工业控制系统安全扩展要求</a:t>
                      </a:r>
                      <a:endParaRPr lang="zh-CN" altLang="en-US" dirty="0"/>
                    </a:p>
                  </a:txBody>
                  <a:tcPr/>
                </a:tc>
              </a:tr>
              <a:tr h="442793">
                <a:tc>
                  <a:txBody>
                    <a:bodyPr/>
                    <a:lstStyle/>
                    <a:p>
                      <a:r>
                        <a:rPr lang="zh-CN" altLang="en-US" dirty="0"/>
                        <a:t>安全物理环境</a:t>
                      </a:r>
                      <a:endParaRPr lang="zh-CN" altLang="en-US" dirty="0"/>
                    </a:p>
                  </a:txBody>
                  <a:tcPr/>
                </a:tc>
                <a:tc>
                  <a:txBody>
                    <a:bodyPr/>
                    <a:lstStyle/>
                    <a:p>
                      <a:r>
                        <a:rPr lang="zh-CN" altLang="en-US" dirty="0"/>
                        <a:t>安全物理环境</a:t>
                      </a:r>
                      <a:endParaRPr lang="zh-CN" altLang="en-US" dirty="0"/>
                    </a:p>
                  </a:txBody>
                  <a:tcPr/>
                </a:tc>
                <a:tc>
                  <a:txBody>
                    <a:bodyPr/>
                    <a:lstStyle/>
                    <a:p>
                      <a:r>
                        <a:rPr lang="zh-CN" altLang="en-US" dirty="0"/>
                        <a:t>安全物理环境</a:t>
                      </a:r>
                      <a:endParaRPr lang="zh-CN" altLang="en-US" dirty="0"/>
                    </a:p>
                  </a:txBody>
                  <a:tcPr/>
                </a:tc>
                <a:tc>
                  <a:txBody>
                    <a:bodyPr/>
                    <a:lstStyle/>
                    <a:p>
                      <a:r>
                        <a:rPr lang="zh-CN" altLang="en-US" dirty="0"/>
                        <a:t>安全物理环境</a:t>
                      </a:r>
                      <a:endParaRPr lang="zh-CN" altLang="en-US" dirty="0"/>
                    </a:p>
                  </a:txBody>
                  <a:tcPr/>
                </a:tc>
              </a:tr>
              <a:tr h="454664">
                <a:tc>
                  <a:txBody>
                    <a:bodyPr/>
                    <a:lstStyle/>
                    <a:p>
                      <a:r>
                        <a:rPr lang="zh-CN" altLang="en-US" dirty="0"/>
                        <a:t>安全通信网络</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安全区域边界</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安全区域边界</a:t>
                      </a:r>
                      <a:endParaRPr lang="zh-CN" altLang="en-US" dirty="0"/>
                    </a:p>
                  </a:txBody>
                  <a:tcPr/>
                </a:tc>
                <a:tc>
                  <a:txBody>
                    <a:bodyPr/>
                    <a:lstStyle/>
                    <a:p>
                      <a:r>
                        <a:rPr lang="zh-CN" altLang="en-US" dirty="0"/>
                        <a:t>安全通信网络</a:t>
                      </a:r>
                      <a:endParaRPr lang="zh-CN" altLang="en-US" dirty="0"/>
                    </a:p>
                  </a:txBody>
                  <a:tcPr/>
                </a:tc>
              </a:tr>
              <a:tr h="45466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安全区域边界</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安全计算环境</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安全计算环境</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安全区域边界</a:t>
                      </a:r>
                      <a:endParaRPr lang="zh-CN" altLang="en-US" dirty="0"/>
                    </a:p>
                  </a:txBody>
                  <a:tcPr/>
                </a:tc>
              </a:tr>
              <a:tr h="45466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安全计算环境</a:t>
                      </a:r>
                      <a:endParaRPr lang="zh-CN" altLang="en-US" dirty="0"/>
                    </a:p>
                  </a:txBody>
                  <a:tcPr/>
                </a:tc>
                <a:tc>
                  <a:txBody>
                    <a:bodyPr/>
                    <a:lstStyle/>
                    <a:p>
                      <a:r>
                        <a:rPr lang="zh-CN" altLang="en-US" dirty="0"/>
                        <a:t>安全建设管理</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安全运维管理</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安全计算环境</a:t>
                      </a:r>
                      <a:endParaRPr lang="zh-CN" altLang="en-US" dirty="0"/>
                    </a:p>
                  </a:txBody>
                  <a:tcPr/>
                </a:tc>
              </a:tr>
              <a:tr h="454664">
                <a:tc>
                  <a:txBody>
                    <a:bodyPr/>
                    <a:lstStyle/>
                    <a:p>
                      <a:r>
                        <a:rPr lang="zh-CN" altLang="en-US" dirty="0"/>
                        <a:t>安全管理中心</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安全运维管理</a:t>
                      </a:r>
                      <a:endParaRPr lang="zh-CN" altLang="en-US" dirty="0"/>
                    </a:p>
                  </a:txBody>
                  <a:tcPr/>
                </a:tc>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安全建设管理</a:t>
                      </a:r>
                      <a:endParaRPr lang="zh-CN" altLang="en-US" dirty="0"/>
                    </a:p>
                  </a:txBody>
                  <a:tcPr/>
                </a:tc>
              </a:tr>
              <a:tr h="454664">
                <a:tc>
                  <a:txBody>
                    <a:bodyPr/>
                    <a:lstStyle/>
                    <a:p>
                      <a:r>
                        <a:rPr lang="zh-CN" altLang="en-US" dirty="0"/>
                        <a:t>安全建设管理</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r h="45466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安全运维管理</a:t>
                      </a:r>
                      <a:endParaRPr lang="zh-CN" altLang="en-US" dirty="0"/>
                    </a:p>
                  </a:txBody>
                  <a:tcPr/>
                </a:tc>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559528" y="2191582"/>
            <a:ext cx="10755597" cy="3811300"/>
          </a:xfrm>
          <a:prstGeom prst="rect">
            <a:avLst/>
          </a:prstGeom>
        </p:spPr>
        <p:txBody>
          <a:bodyPr wrap="square">
            <a:spAutoFit/>
          </a:bodyPr>
          <a:lstStyle/>
          <a:p>
            <a:pPr marL="342900" indent="-342900" defTabSz="914400" hangingPunct="1">
              <a:spcBef>
                <a:spcPts val="1000"/>
              </a:spcBef>
              <a:buFont typeface="Arial" panose="020B0604020202020204" pitchFamily="34" charset="0"/>
              <a:buChar char="•"/>
            </a:pPr>
            <a:r>
              <a:rPr lang="zh-CN" altLang="zh-CN" sz="2400" b="1" kern="1200" dirty="0">
                <a:solidFill>
                  <a:srgbClr val="4B5D75"/>
                </a:solidFill>
                <a:latin typeface="微软雅黑" panose="020B0503020204020204" charset="-122"/>
                <a:ea typeface="微软雅黑" panose="020B0503020204020204" charset="-122"/>
                <a:cs typeface="微软雅黑" panose="020B0503020204020204" charset="-122"/>
              </a:rPr>
              <a:t>安全建设</a:t>
            </a:r>
            <a:r>
              <a:rPr lang="zh-CN" altLang="en-US" sz="2400" b="1" kern="1200" dirty="0">
                <a:solidFill>
                  <a:srgbClr val="4B5D75"/>
                </a:solidFill>
                <a:latin typeface="微软雅黑" panose="020B0503020204020204" charset="-122"/>
                <a:ea typeface="微软雅黑" panose="020B0503020204020204" charset="-122"/>
                <a:cs typeface="微软雅黑" panose="020B0503020204020204" charset="-122"/>
              </a:rPr>
              <a:t>整改</a:t>
            </a:r>
            <a:endParaRPr lang="zh-CN" altLang="zh-CN" sz="2400" b="1" kern="1200" dirty="0">
              <a:solidFill>
                <a:srgbClr val="4B5D75"/>
              </a:solidFill>
              <a:latin typeface="微软雅黑" panose="020B0503020204020204" charset="-122"/>
              <a:ea typeface="微软雅黑" panose="020B0503020204020204" charset="-122"/>
              <a:cs typeface="微软雅黑" panose="020B0503020204020204" charset="-122"/>
            </a:endParaRPr>
          </a:p>
          <a:p>
            <a:pPr defTabSz="914400" hangingPunct="1">
              <a:spcBef>
                <a:spcPts val="1000"/>
              </a:spcBef>
            </a:pPr>
            <a:r>
              <a:rPr lang="en-US" altLang="zh-CN" sz="2200" kern="1200" dirty="0">
                <a:solidFill>
                  <a:srgbClr val="4B5D75"/>
                </a:solidFill>
                <a:latin typeface="微软雅黑" panose="020B0503020204020204" charset="-122"/>
                <a:ea typeface="微软雅黑" panose="020B0503020204020204" charset="-122"/>
                <a:cs typeface="微软雅黑" panose="020B0503020204020204" charset="-122"/>
              </a:rPr>
              <a:t>1</a:t>
            </a:r>
            <a:r>
              <a:rPr lang="zh-CN" altLang="en-US" sz="2200" kern="1200" dirty="0">
                <a:solidFill>
                  <a:srgbClr val="4B5D75"/>
                </a:solidFill>
                <a:latin typeface="微软雅黑" panose="020B0503020204020204" charset="-122"/>
                <a:ea typeface="微软雅黑" panose="020B0503020204020204" charset="-122"/>
                <a:cs typeface="微软雅黑" panose="020B0503020204020204" charset="-122"/>
              </a:rPr>
              <a:t>、制定整改工作规划，对信息系统安全建设整改工作进行总体部署；  </a:t>
            </a:r>
            <a:endParaRPr lang="zh-CN" altLang="en-US" sz="2200" kern="1200" dirty="0">
              <a:solidFill>
                <a:srgbClr val="4B5D75"/>
              </a:solidFill>
              <a:latin typeface="微软雅黑" panose="020B0503020204020204" charset="-122"/>
              <a:ea typeface="微软雅黑" panose="020B0503020204020204" charset="-122"/>
              <a:cs typeface="微软雅黑" panose="020B0503020204020204" charset="-122"/>
            </a:endParaRPr>
          </a:p>
          <a:p>
            <a:pPr defTabSz="914400" hangingPunct="1">
              <a:spcBef>
                <a:spcPts val="1000"/>
              </a:spcBef>
            </a:pPr>
            <a:r>
              <a:rPr lang="en-US" altLang="zh-CN" sz="2200" kern="1200" dirty="0">
                <a:solidFill>
                  <a:srgbClr val="4B5D75"/>
                </a:solidFill>
                <a:latin typeface="微软雅黑" panose="020B0503020204020204" charset="-122"/>
                <a:ea typeface="微软雅黑" panose="020B0503020204020204" charset="-122"/>
                <a:cs typeface="微软雅黑" panose="020B0503020204020204" charset="-122"/>
              </a:rPr>
              <a:t>2</a:t>
            </a:r>
            <a:r>
              <a:rPr lang="zh-CN" altLang="en-US" sz="2200" kern="1200" dirty="0">
                <a:solidFill>
                  <a:srgbClr val="4B5D75"/>
                </a:solidFill>
                <a:latin typeface="微软雅黑" panose="020B0503020204020204" charset="-122"/>
                <a:ea typeface="微软雅黑" panose="020B0503020204020204" charset="-122"/>
                <a:cs typeface="微软雅黑" panose="020B0503020204020204" charset="-122"/>
              </a:rPr>
              <a:t>、开展信息系统安全保护现状分析，从管理和技术两个方面确定信息系统安全建设整改需求； </a:t>
            </a:r>
            <a:endParaRPr lang="zh-CN" altLang="en-US" sz="2200" kern="1200" dirty="0">
              <a:solidFill>
                <a:srgbClr val="4B5D75"/>
              </a:solidFill>
              <a:latin typeface="微软雅黑" panose="020B0503020204020204" charset="-122"/>
              <a:ea typeface="微软雅黑" panose="020B0503020204020204" charset="-122"/>
              <a:cs typeface="微软雅黑" panose="020B0503020204020204" charset="-122"/>
            </a:endParaRPr>
          </a:p>
          <a:p>
            <a:pPr defTabSz="914400" hangingPunct="1">
              <a:spcBef>
                <a:spcPts val="1000"/>
              </a:spcBef>
            </a:pPr>
            <a:r>
              <a:rPr lang="en-US" altLang="zh-CN" sz="2200" kern="1200" dirty="0">
                <a:solidFill>
                  <a:srgbClr val="4B5D75"/>
                </a:solidFill>
                <a:latin typeface="微软雅黑" panose="020B0503020204020204" charset="-122"/>
                <a:ea typeface="微软雅黑" panose="020B0503020204020204" charset="-122"/>
                <a:cs typeface="微软雅黑" panose="020B0503020204020204" charset="-122"/>
              </a:rPr>
              <a:t>3</a:t>
            </a:r>
            <a:r>
              <a:rPr lang="zh-CN" altLang="en-US" sz="2200" kern="1200" dirty="0">
                <a:solidFill>
                  <a:srgbClr val="4B5D75"/>
                </a:solidFill>
                <a:latin typeface="微软雅黑" panose="020B0503020204020204" charset="-122"/>
                <a:ea typeface="微软雅黑" panose="020B0503020204020204" charset="-122"/>
                <a:cs typeface="微软雅黑" panose="020B0503020204020204" charset="-122"/>
              </a:rPr>
              <a:t>、确定安全保护策略，制定信息系统安全建设整改方案； </a:t>
            </a:r>
            <a:endParaRPr lang="zh-CN" altLang="en-US" sz="2200" kern="1200" dirty="0">
              <a:solidFill>
                <a:srgbClr val="4B5D75"/>
              </a:solidFill>
              <a:latin typeface="微软雅黑" panose="020B0503020204020204" charset="-122"/>
              <a:ea typeface="微软雅黑" panose="020B0503020204020204" charset="-122"/>
              <a:cs typeface="微软雅黑" panose="020B0503020204020204" charset="-122"/>
            </a:endParaRPr>
          </a:p>
          <a:p>
            <a:pPr defTabSz="914400" hangingPunct="1">
              <a:spcBef>
                <a:spcPts val="1000"/>
              </a:spcBef>
            </a:pPr>
            <a:r>
              <a:rPr lang="en-US" altLang="zh-CN" sz="2200" kern="1200" dirty="0">
                <a:solidFill>
                  <a:srgbClr val="4B5D75"/>
                </a:solidFill>
                <a:latin typeface="微软雅黑" panose="020B0503020204020204" charset="-122"/>
                <a:ea typeface="微软雅黑" panose="020B0503020204020204" charset="-122"/>
                <a:cs typeface="微软雅黑" panose="020B0503020204020204" charset="-122"/>
              </a:rPr>
              <a:t>4</a:t>
            </a:r>
            <a:r>
              <a:rPr lang="zh-CN" altLang="en-US" sz="2200" kern="1200" dirty="0">
                <a:solidFill>
                  <a:srgbClr val="4B5D75"/>
                </a:solidFill>
                <a:latin typeface="微软雅黑" panose="020B0503020204020204" charset="-122"/>
                <a:ea typeface="微软雅黑" panose="020B0503020204020204" charset="-122"/>
                <a:cs typeface="微软雅黑" panose="020B0503020204020204" charset="-122"/>
              </a:rPr>
              <a:t>、开展建设整改工作，建立并落实安全管理制度，落实安全责任制，建设安全设施，落实安全措施；</a:t>
            </a:r>
            <a:endParaRPr lang="zh-CN" altLang="en-US" sz="2200" kern="1200" dirty="0">
              <a:solidFill>
                <a:srgbClr val="4B5D75"/>
              </a:solidFill>
              <a:latin typeface="微软雅黑" panose="020B0503020204020204" charset="-122"/>
              <a:ea typeface="微软雅黑" panose="020B0503020204020204" charset="-122"/>
              <a:cs typeface="微软雅黑" panose="020B0503020204020204" charset="-122"/>
            </a:endParaRPr>
          </a:p>
          <a:p>
            <a:pPr defTabSz="914400" hangingPunct="1">
              <a:spcBef>
                <a:spcPts val="1000"/>
              </a:spcBef>
            </a:pPr>
            <a:r>
              <a:rPr lang="en-US" altLang="zh-CN" sz="2200" kern="1200" dirty="0">
                <a:solidFill>
                  <a:srgbClr val="4B5D75"/>
                </a:solidFill>
                <a:latin typeface="微软雅黑" panose="020B0503020204020204" charset="-122"/>
                <a:ea typeface="微软雅黑" panose="020B0503020204020204" charset="-122"/>
                <a:cs typeface="微软雅黑" panose="020B0503020204020204" charset="-122"/>
              </a:rPr>
              <a:t>5</a:t>
            </a:r>
            <a:r>
              <a:rPr lang="zh-CN" altLang="en-US" sz="2200" kern="1200" dirty="0">
                <a:solidFill>
                  <a:srgbClr val="4B5D75"/>
                </a:solidFill>
                <a:latin typeface="微软雅黑" panose="020B0503020204020204" charset="-122"/>
                <a:ea typeface="微软雅黑" panose="020B0503020204020204" charset="-122"/>
                <a:cs typeface="微软雅黑" panose="020B0503020204020204" charset="-122"/>
              </a:rPr>
              <a:t>、开展安全自查和等级测评，及时发现安全隐患和威胁，进一步开展安全建设整改工作。</a:t>
            </a:r>
            <a:endParaRPr lang="zh-CN" altLang="zh-CN" sz="2200" kern="1200" dirty="0">
              <a:solidFill>
                <a:srgbClr val="4B5D75"/>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660400" y="2286000"/>
            <a:ext cx="10755597" cy="2631490"/>
          </a:xfrm>
          <a:prstGeom prst="rect">
            <a:avLst/>
          </a:prstGeom>
        </p:spPr>
        <p:txBody>
          <a:bodyPr wrap="square">
            <a:spAutoFit/>
          </a:bodyPr>
          <a:lstStyle/>
          <a:p>
            <a:pPr defTabSz="914400" hangingPunct="1">
              <a:spcBef>
                <a:spcPts val="1000"/>
              </a:spcBef>
            </a:pPr>
            <a:r>
              <a:rPr lang="zh-CN" altLang="zh-CN" sz="2400" b="1" kern="1200" dirty="0">
                <a:solidFill>
                  <a:srgbClr val="4B5D75"/>
                </a:solidFill>
                <a:latin typeface="微软雅黑" panose="020B0503020204020204" charset="-122"/>
                <a:ea typeface="微软雅黑" panose="020B0503020204020204" charset="-122"/>
                <a:cs typeface="微软雅黑" panose="020B0503020204020204" charset="-122"/>
              </a:rPr>
              <a:t>监督检查</a:t>
            </a:r>
            <a:endParaRPr lang="zh-CN" altLang="zh-CN" sz="2400" b="1" kern="1200" dirty="0">
              <a:solidFill>
                <a:srgbClr val="4B5D75"/>
              </a:solidFill>
              <a:latin typeface="微软雅黑" panose="020B0503020204020204" charset="-122"/>
              <a:ea typeface="微软雅黑" panose="020B0503020204020204" charset="-122"/>
              <a:cs typeface="微软雅黑" panose="020B0503020204020204" charset="-122"/>
            </a:endParaRPr>
          </a:p>
          <a:p>
            <a:pPr defTabSz="914400" hangingPunct="1">
              <a:spcBef>
                <a:spcPts val="1000"/>
              </a:spcBef>
            </a:pPr>
            <a:r>
              <a:rPr lang="zh-CN" altLang="en-US" sz="2200" kern="1200" dirty="0">
                <a:solidFill>
                  <a:srgbClr val="4B5D75"/>
                </a:solidFill>
                <a:latin typeface="微软雅黑" panose="020B0503020204020204" charset="-122"/>
                <a:ea typeface="微软雅黑" panose="020B0503020204020204" charset="-122"/>
                <a:cs typeface="微软雅黑" panose="020B0503020204020204" charset="-122"/>
              </a:rPr>
              <a:t>国家管理部门对信息系统定级、规划设计、建设实施和运行管理等过程进行监督检查。</a:t>
            </a:r>
            <a:r>
              <a:rPr lang="zh-CN" altLang="zh-CN" sz="2200" kern="1200" dirty="0">
                <a:solidFill>
                  <a:srgbClr val="4B5D75"/>
                </a:solidFill>
                <a:latin typeface="微软雅黑" panose="020B0503020204020204" charset="-122"/>
                <a:ea typeface="微软雅黑" panose="020B0503020204020204" charset="-122"/>
                <a:cs typeface="微软雅黑" panose="020B0503020204020204" charset="-122"/>
              </a:rPr>
              <a:t>第三方出具等保测评报告，公安部审核通过。</a:t>
            </a:r>
            <a:endParaRPr lang="en-US" altLang="zh-CN" sz="2200" kern="1200" dirty="0">
              <a:solidFill>
                <a:srgbClr val="4B5D75"/>
              </a:solidFill>
              <a:latin typeface="微软雅黑" panose="020B0503020204020204" charset="-122"/>
              <a:ea typeface="微软雅黑" panose="020B0503020204020204" charset="-122"/>
              <a:cs typeface="微软雅黑" panose="020B0503020204020204" charset="-122"/>
            </a:endParaRPr>
          </a:p>
          <a:p>
            <a:pPr defTabSz="914400" hangingPunct="1">
              <a:spcBef>
                <a:spcPts val="1000"/>
              </a:spcBef>
            </a:pPr>
            <a:r>
              <a:rPr lang="zh-CN" altLang="en-US" sz="2400" b="1" kern="1200" dirty="0">
                <a:solidFill>
                  <a:srgbClr val="4B5D75"/>
                </a:solidFill>
                <a:latin typeface="微软雅黑" panose="020B0503020204020204" charset="-122"/>
                <a:ea typeface="微软雅黑" panose="020B0503020204020204" charset="-122"/>
                <a:cs typeface="微软雅黑" panose="020B0503020204020204" charset="-122"/>
              </a:rPr>
              <a:t>推荐测评机构</a:t>
            </a:r>
            <a:endParaRPr lang="en-US" altLang="zh-CN" sz="2400" b="1" kern="1200" dirty="0">
              <a:solidFill>
                <a:srgbClr val="4B5D75"/>
              </a:solidFill>
              <a:latin typeface="微软雅黑" panose="020B0503020204020204" charset="-122"/>
              <a:ea typeface="微软雅黑" panose="020B0503020204020204" charset="-122"/>
              <a:cs typeface="微软雅黑" panose="020B0503020204020204" charset="-122"/>
            </a:endParaRPr>
          </a:p>
          <a:p>
            <a:pPr defTabSz="914400" hangingPunct="1">
              <a:spcBef>
                <a:spcPts val="1000"/>
              </a:spcBef>
            </a:pPr>
            <a:r>
              <a:rPr lang="en-US" altLang="zh-CN" sz="2200" kern="1200" dirty="0">
                <a:solidFill>
                  <a:srgbClr val="4B5D75"/>
                </a:solidFill>
                <a:latin typeface="微软雅黑" panose="020B0503020204020204" charset="-122"/>
                <a:ea typeface="微软雅黑" panose="020B0503020204020204" charset="-122"/>
                <a:cs typeface="微软雅黑" panose="020B0503020204020204" charset="-122"/>
              </a:rPr>
              <a:t>http://www.djbh.net/webdev/web/LevelTestOrgAction.do?p=nlbdLv3&amp;id=402885cb35d11a540135d168e41e000c</a:t>
            </a:r>
            <a:endParaRPr lang="zh-CN" altLang="zh-CN" sz="2200" kern="1200" dirty="0">
              <a:solidFill>
                <a:srgbClr val="4B5D75"/>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理解和认识等级保护制度</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什么是网络安全等级保护</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文本占位符 3"/>
          <p:cNvSpPr>
            <a:spLocks noGrp="1"/>
          </p:cNvSpPr>
          <p:nvPr>
            <p:ph type="body" sz="quarter" idx="10"/>
          </p:nvPr>
        </p:nvSpPr>
        <p:spPr>
          <a:xfrm>
            <a:off x="590550" y="1887219"/>
            <a:ext cx="10915650" cy="3595329"/>
          </a:xfrm>
        </p:spPr>
        <p:txBody>
          <a:bodyPr anchor="ctr">
            <a:normAutofit/>
          </a:bodyPr>
          <a:lstStyle/>
          <a:p>
            <a:pPr marL="457200" indent="-457200">
              <a:lnSpc>
                <a:spcPct val="150000"/>
              </a:lnSpc>
              <a:buFont typeface="Arial" panose="020B0604020202020204" pitchFamily="34" charset="0"/>
              <a:buChar char="•"/>
            </a:pPr>
            <a:r>
              <a:rPr kumimoji="1" lang="zh-CN" altLang="en-US" sz="2400" dirty="0"/>
              <a:t>对信息系统分等级进行安全保护和监管。</a:t>
            </a:r>
            <a:endParaRPr kumimoji="1" lang="zh-CN" altLang="en-US" sz="2400" dirty="0"/>
          </a:p>
          <a:p>
            <a:pPr marL="457200" indent="-457200">
              <a:lnSpc>
                <a:spcPct val="150000"/>
              </a:lnSpc>
              <a:buFont typeface="Arial" panose="020B0604020202020204" pitchFamily="34" charset="0"/>
              <a:buChar char="•"/>
            </a:pPr>
            <a:r>
              <a:rPr kumimoji="1" lang="zh-CN" altLang="en-US" sz="2400" dirty="0"/>
              <a:t>对网络安全产品的使用实行分等级管理。</a:t>
            </a:r>
            <a:endParaRPr kumimoji="1" lang="zh-CN" altLang="en-US" sz="2400" dirty="0"/>
          </a:p>
          <a:p>
            <a:pPr marL="457200" indent="-457200">
              <a:lnSpc>
                <a:spcPct val="150000"/>
              </a:lnSpc>
              <a:buFont typeface="Arial" panose="020B0604020202020204" pitchFamily="34" charset="0"/>
              <a:buChar char="•"/>
            </a:pPr>
            <a:r>
              <a:rPr kumimoji="1" lang="zh-CN" altLang="en-US" sz="2400" dirty="0"/>
              <a:t>网络安全事件实行分等级响应、处置的制度。</a:t>
            </a:r>
            <a:endParaRPr kumimoji="1" lang="zh-CN" altLang="en-US" sz="2400"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什么是网络安全等级保护</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文本占位符 3"/>
          <p:cNvSpPr>
            <a:spLocks noGrp="1"/>
          </p:cNvSpPr>
          <p:nvPr>
            <p:ph type="body" sz="quarter" idx="10"/>
          </p:nvPr>
        </p:nvSpPr>
        <p:spPr>
          <a:xfrm>
            <a:off x="590550" y="2209800"/>
            <a:ext cx="11200397" cy="3967732"/>
          </a:xfrm>
        </p:spPr>
        <p:txBody>
          <a:bodyPr>
            <a:normAutofit fontScale="92500"/>
          </a:bodyPr>
          <a:lstStyle/>
          <a:p>
            <a:pPr>
              <a:lnSpc>
                <a:spcPct val="200000"/>
              </a:lnSpc>
            </a:pPr>
            <a:r>
              <a:rPr lang="zh-CN" altLang="zh-CN" sz="2400" dirty="0"/>
              <a:t>简单而言，就是将全国的信息系统（包括网络）按照重要性和受破坏后的危害性分成</a:t>
            </a:r>
            <a:r>
              <a:rPr lang="zh-CN" altLang="zh-CN" sz="2400" dirty="0">
                <a:solidFill>
                  <a:srgbClr val="FF0000"/>
                </a:solidFill>
              </a:rPr>
              <a:t>五个</a:t>
            </a:r>
            <a:r>
              <a:rPr lang="zh-CN" altLang="zh-CN" sz="2400" dirty="0"/>
              <a:t>安全保护等级（从第一级到第五级逐级增高），定级后第二级以上系统到公安机关</a:t>
            </a:r>
            <a:r>
              <a:rPr lang="zh-CN" altLang="zh-CN" sz="2400" dirty="0">
                <a:solidFill>
                  <a:srgbClr val="FF0000"/>
                </a:solidFill>
              </a:rPr>
              <a:t>备案</a:t>
            </a:r>
            <a:r>
              <a:rPr lang="zh-CN" altLang="zh-CN" sz="2400" dirty="0"/>
              <a:t>，公安机关审核合格后颁发备案证明；各单位各部门根据系统等级按照国家标准进行安全</a:t>
            </a:r>
            <a:r>
              <a:rPr lang="zh-CN" altLang="zh-CN" sz="2400" dirty="0">
                <a:solidFill>
                  <a:srgbClr val="FF0000"/>
                </a:solidFill>
              </a:rPr>
              <a:t>建设整改</a:t>
            </a:r>
            <a:r>
              <a:rPr lang="zh-CN" altLang="zh-CN" sz="2400" dirty="0"/>
              <a:t>，建设安全设施、落实安全措施、落实安全责任、建立和落实安全管理制度等；聘请测评机构进行安全</a:t>
            </a:r>
            <a:r>
              <a:rPr lang="zh-CN" altLang="zh-CN" sz="2400" dirty="0">
                <a:solidFill>
                  <a:srgbClr val="FF0000"/>
                </a:solidFill>
              </a:rPr>
              <a:t>技术测评</a:t>
            </a:r>
            <a:r>
              <a:rPr lang="zh-CN" altLang="zh-CN" sz="2400" dirty="0"/>
              <a:t>；公安机关定期开展监督、检查、指导。</a:t>
            </a:r>
            <a:endParaRPr kumimoji="1" lang="zh-CN" altLang="en-US" sz="2400"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等级保护制度的政策和标准</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559529" y="2418064"/>
            <a:ext cx="10973660" cy="3759467"/>
          </a:xfrm>
        </p:spPr>
        <p:txBody>
          <a:bodyPr>
            <a:normAutofit fontScale="62500" lnSpcReduction="20000"/>
          </a:bodyPr>
          <a:lstStyle/>
          <a:p>
            <a:pPr>
              <a:lnSpc>
                <a:spcPct val="150000"/>
              </a:lnSpc>
            </a:pPr>
            <a:r>
              <a:rPr lang="zh-CN" altLang="zh-CN" sz="2200" dirty="0"/>
              <a:t>（一）法律</a:t>
            </a:r>
            <a:r>
              <a:rPr lang="zh-CN" altLang="en-US" sz="2200" dirty="0"/>
              <a:t>法规</a:t>
            </a:r>
            <a:r>
              <a:rPr lang="zh-CN" altLang="zh-CN" sz="2200" dirty="0"/>
              <a:t>：</a:t>
            </a:r>
            <a:endParaRPr lang="en-US" altLang="zh-CN" sz="2200" dirty="0"/>
          </a:p>
          <a:p>
            <a:pPr marL="342900" indent="-342900">
              <a:lnSpc>
                <a:spcPct val="150000"/>
              </a:lnSpc>
              <a:buFont typeface="Arial" panose="020B0604020202020204" pitchFamily="34" charset="0"/>
              <a:buChar char="•"/>
            </a:pPr>
            <a:r>
              <a:rPr lang="en-US" altLang="zh-CN" sz="2200" dirty="0"/>
              <a:t>《</a:t>
            </a:r>
            <a:r>
              <a:rPr lang="zh-CN" altLang="en-US" sz="2200" dirty="0"/>
              <a:t>中华人民共和国网络安全法</a:t>
            </a:r>
            <a:r>
              <a:rPr lang="en-US" altLang="zh-CN" sz="2200" dirty="0"/>
              <a:t>》</a:t>
            </a:r>
            <a:r>
              <a:rPr lang="zh-CN" altLang="en-US" sz="2200" dirty="0"/>
              <a:t>第二十一条规定“</a:t>
            </a:r>
            <a:r>
              <a:rPr lang="zh-CN" altLang="en-US" sz="2200" dirty="0">
                <a:solidFill>
                  <a:srgbClr val="FF0000"/>
                </a:solidFill>
              </a:rPr>
              <a:t>国家实行网络安全等级保护制度。网络运营者应当按照网络安全等级保护制度的要求</a:t>
            </a:r>
            <a:r>
              <a:rPr lang="zh-CN" altLang="en-US" sz="2200" dirty="0"/>
              <a:t>，履行下列安全保护义务，保障网络免受干扰、破坏或者未经授权的访问，防止网络数据泄露或者被窃取、篡改”。</a:t>
            </a:r>
            <a:endParaRPr lang="en-US" altLang="zh-CN" sz="2200" dirty="0"/>
          </a:p>
          <a:p>
            <a:pPr marL="342900" indent="-342900">
              <a:lnSpc>
                <a:spcPct val="150000"/>
              </a:lnSpc>
              <a:buFont typeface="Arial" panose="020B0604020202020204" pitchFamily="34" charset="0"/>
              <a:buChar char="•"/>
            </a:pPr>
            <a:r>
              <a:rPr lang="zh-CN" altLang="zh-CN" sz="2200" dirty="0"/>
              <a:t>《中华人民共和国计算机信息系统安全保护条例》（国务院</a:t>
            </a:r>
            <a:r>
              <a:rPr lang="en-US" altLang="zh-CN" sz="2200" dirty="0"/>
              <a:t>147</a:t>
            </a:r>
            <a:r>
              <a:rPr lang="zh-CN" altLang="zh-CN" sz="2200" dirty="0"/>
              <a:t>号令</a:t>
            </a:r>
            <a:r>
              <a:rPr lang="zh-CN" altLang="zh-CN" sz="2200" b="1" dirty="0"/>
              <a:t>）</a:t>
            </a:r>
            <a:r>
              <a:rPr lang="zh-CN" altLang="zh-CN" sz="2200" dirty="0"/>
              <a:t>规定，“计算机信息系统实行安全等级保护” 。</a:t>
            </a:r>
            <a:endParaRPr lang="en-US" altLang="zh-CN" sz="2200" dirty="0"/>
          </a:p>
          <a:p>
            <a:pPr marL="342900" indent="-342900">
              <a:lnSpc>
                <a:spcPct val="150000"/>
              </a:lnSpc>
              <a:buFont typeface="Arial" panose="020B0604020202020204" pitchFamily="34" charset="0"/>
              <a:buChar char="•"/>
            </a:pPr>
            <a:r>
              <a:rPr lang="en-US" altLang="zh-CN" sz="2200" dirty="0"/>
              <a:t>《</a:t>
            </a:r>
            <a:r>
              <a:rPr lang="zh-CN" altLang="en-US" sz="2200" dirty="0"/>
              <a:t>网络安全等级保护条例（征求意见稿）</a:t>
            </a:r>
            <a:r>
              <a:rPr lang="en-US" altLang="zh-CN" sz="2200" dirty="0"/>
              <a:t>》</a:t>
            </a:r>
            <a:endParaRPr lang="zh-CN" altLang="zh-CN" sz="2200" dirty="0"/>
          </a:p>
          <a:p>
            <a:pPr>
              <a:lnSpc>
                <a:spcPct val="150000"/>
              </a:lnSpc>
            </a:pPr>
            <a:r>
              <a:rPr lang="zh-CN" altLang="zh-CN" sz="2200" dirty="0"/>
              <a:t>（二）中央国务院文件：</a:t>
            </a:r>
            <a:endParaRPr lang="zh-CN" altLang="zh-CN" sz="2200" dirty="0"/>
          </a:p>
          <a:p>
            <a:pPr marL="342900" lvl="0" indent="-342900">
              <a:lnSpc>
                <a:spcPct val="150000"/>
              </a:lnSpc>
              <a:buFont typeface="Arial" panose="020B0604020202020204" pitchFamily="34" charset="0"/>
              <a:buChar char="•"/>
            </a:pPr>
            <a:r>
              <a:rPr lang="zh-CN" altLang="zh-CN" sz="2200" dirty="0"/>
              <a:t>《国家信息化领导小组关于加强信息安全保障工作的意见》（中办发</a:t>
            </a:r>
            <a:r>
              <a:rPr lang="en-US" altLang="zh-CN" sz="2200" dirty="0"/>
              <a:t>[2003]27</a:t>
            </a:r>
            <a:r>
              <a:rPr lang="zh-CN" altLang="zh-CN" sz="2200" dirty="0"/>
              <a:t>号）明确指出“实行信息安全等级保护”。“抓紧建立信息安全等级保护制度，制定信息安全等级保护的管理办法和技术指南”</a:t>
            </a:r>
            <a:endParaRPr lang="zh-CN" altLang="zh-CN" sz="2200" dirty="0"/>
          </a:p>
          <a:p>
            <a:pPr marL="342900" indent="-342900">
              <a:lnSpc>
                <a:spcPct val="150000"/>
              </a:lnSpc>
              <a:buFont typeface="Arial" panose="020B0604020202020204" pitchFamily="34" charset="0"/>
              <a:buChar char="•"/>
            </a:pPr>
            <a:r>
              <a:rPr lang="zh-CN" altLang="zh-CN" sz="2200" dirty="0"/>
              <a:t>《政府信息系统检查办法》国务院</a:t>
            </a:r>
            <a:r>
              <a:rPr lang="en-US" altLang="zh-CN" sz="2200" dirty="0"/>
              <a:t>[2009]28</a:t>
            </a:r>
            <a:r>
              <a:rPr lang="zh-CN" altLang="zh-CN" sz="2200" dirty="0"/>
              <a:t>号文件</a:t>
            </a: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p:txBody>
          <a:bodyPr>
            <a:normAutofit/>
          </a:bodyPr>
          <a:lstStyle/>
          <a:p>
            <a:r>
              <a:rPr kumimoji="1" lang="zh-CN" altLang="en-US" dirty="0"/>
              <a:t>等级保护制度的政策和标准</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559527" y="2203185"/>
            <a:ext cx="11033705" cy="3988798"/>
          </a:xfrm>
        </p:spPr>
        <p:txBody>
          <a:bodyPr>
            <a:noAutofit/>
          </a:bodyPr>
          <a:lstStyle/>
          <a:p>
            <a:pPr>
              <a:lnSpc>
                <a:spcPct val="130000"/>
              </a:lnSpc>
            </a:pPr>
            <a:r>
              <a:rPr lang="zh-CN" altLang="en-US" sz="1400" dirty="0"/>
              <a:t>（</a:t>
            </a:r>
            <a:r>
              <a:rPr lang="zh-CN" altLang="zh-CN" sz="1400" dirty="0"/>
              <a:t>三）部委文件：</a:t>
            </a:r>
            <a:endParaRPr lang="zh-CN" altLang="zh-CN" sz="1400" dirty="0"/>
          </a:p>
          <a:p>
            <a:pPr marL="285750" lvl="0" indent="-285750">
              <a:lnSpc>
                <a:spcPct val="130000"/>
              </a:lnSpc>
              <a:buFont typeface="Arial" panose="020B0604020202020204" pitchFamily="34" charset="0"/>
              <a:buChar char="•"/>
            </a:pPr>
            <a:r>
              <a:rPr lang="zh-CN" altLang="zh-CN" sz="1400" dirty="0"/>
              <a:t>《关于信息安全等级保护工作的实施意见》（公通字</a:t>
            </a:r>
            <a:r>
              <a:rPr lang="en-US" altLang="zh-CN" sz="1400" dirty="0"/>
              <a:t>[2004]66</a:t>
            </a:r>
            <a:r>
              <a:rPr lang="zh-CN" altLang="zh-CN" sz="1400" dirty="0"/>
              <a:t>号）</a:t>
            </a:r>
            <a:endParaRPr lang="zh-CN" altLang="zh-CN" sz="1400" dirty="0"/>
          </a:p>
          <a:p>
            <a:pPr marL="285750" lvl="0" indent="-285750">
              <a:lnSpc>
                <a:spcPct val="130000"/>
              </a:lnSpc>
              <a:buFont typeface="Arial" panose="020B0604020202020204" pitchFamily="34" charset="0"/>
              <a:buChar char="•"/>
            </a:pPr>
            <a:r>
              <a:rPr lang="zh-CN" altLang="zh-CN" sz="1400" dirty="0"/>
              <a:t>《信息安全等级保护管理办法》（公通字</a:t>
            </a:r>
            <a:r>
              <a:rPr lang="en-US" altLang="zh-CN" sz="1400" dirty="0"/>
              <a:t>[ 2007]43</a:t>
            </a:r>
            <a:r>
              <a:rPr lang="zh-CN" altLang="zh-CN" sz="1400" dirty="0"/>
              <a:t>号）</a:t>
            </a:r>
            <a:endParaRPr lang="zh-CN" altLang="zh-CN" sz="1400" dirty="0"/>
          </a:p>
          <a:p>
            <a:pPr marL="285750" lvl="0" indent="-285750">
              <a:lnSpc>
                <a:spcPct val="130000"/>
              </a:lnSpc>
              <a:buFont typeface="Arial" panose="020B0604020202020204" pitchFamily="34" charset="0"/>
              <a:buChar char="•"/>
            </a:pPr>
            <a:r>
              <a:rPr lang="zh-CN" altLang="zh-CN" sz="1400" dirty="0"/>
              <a:t>《关于开展全国重要信息系统安全等级保护定级工作的通知》（公通字</a:t>
            </a:r>
            <a:r>
              <a:rPr lang="en-US" altLang="zh-CN" sz="1400" dirty="0"/>
              <a:t>[2007]861</a:t>
            </a:r>
            <a:r>
              <a:rPr lang="zh-CN" altLang="zh-CN" sz="1400" dirty="0"/>
              <a:t>号）</a:t>
            </a:r>
            <a:endParaRPr lang="zh-CN" altLang="zh-CN" sz="1400" dirty="0"/>
          </a:p>
          <a:p>
            <a:pPr>
              <a:lnSpc>
                <a:spcPct val="130000"/>
              </a:lnSpc>
            </a:pPr>
            <a:r>
              <a:rPr lang="zh-CN" altLang="zh-CN" sz="1400" dirty="0"/>
              <a:t>（四）公安机关开展等级保护的依据</a:t>
            </a:r>
            <a:endParaRPr lang="zh-CN" altLang="zh-CN" sz="1400" dirty="0"/>
          </a:p>
          <a:p>
            <a:pPr marL="285750" lvl="0" indent="-285750">
              <a:lnSpc>
                <a:spcPct val="130000"/>
              </a:lnSpc>
              <a:buFont typeface="Arial" panose="020B0604020202020204" pitchFamily="34" charset="0"/>
              <a:buChar char="•"/>
            </a:pPr>
            <a:r>
              <a:rPr lang="zh-CN" altLang="zh-CN" sz="1400" dirty="0"/>
              <a:t>《中华人民共和国人民警察法》规定：公安机关人民警察履行“监督管理计算机信息系统的安全保护工作”的职责。</a:t>
            </a:r>
            <a:endParaRPr lang="zh-CN" altLang="zh-CN" sz="1400" dirty="0"/>
          </a:p>
          <a:p>
            <a:pPr marL="285750" lvl="0" indent="-285750">
              <a:lnSpc>
                <a:spcPct val="130000"/>
              </a:lnSpc>
              <a:buFont typeface="Arial" panose="020B0604020202020204" pitchFamily="34" charset="0"/>
              <a:buChar char="•"/>
            </a:pPr>
            <a:r>
              <a:rPr lang="zh-CN" altLang="zh-CN" sz="1400" dirty="0"/>
              <a:t>国务院第</a:t>
            </a:r>
            <a:r>
              <a:rPr lang="en-US" altLang="zh-CN" sz="1400" dirty="0"/>
              <a:t>147</a:t>
            </a:r>
            <a:r>
              <a:rPr lang="zh-CN" altLang="zh-CN" sz="1400" dirty="0"/>
              <a:t>号令规定：“公安部主管全国计算机信息系统安全保护工作”，“等级保护的具体办法，由公安部会同有关部门制定”。</a:t>
            </a:r>
            <a:endParaRPr lang="zh-CN" altLang="zh-CN" sz="1400" dirty="0"/>
          </a:p>
          <a:p>
            <a:pPr marL="285750" indent="-285750">
              <a:lnSpc>
                <a:spcPct val="130000"/>
              </a:lnSpc>
              <a:buFont typeface="Arial" panose="020B0604020202020204" pitchFamily="34" charset="0"/>
              <a:buChar char="•"/>
            </a:pPr>
            <a:r>
              <a:rPr lang="zh-CN" altLang="zh-CN" sz="1400" dirty="0"/>
              <a:t>《信息安全等级保护管理办法》 </a:t>
            </a:r>
            <a:r>
              <a:rPr lang="zh-CN" altLang="en-US" sz="1400" dirty="0"/>
              <a:t>规定：</a:t>
            </a:r>
            <a:r>
              <a:rPr lang="zh-CN" altLang="zh-CN" sz="1400" dirty="0"/>
              <a:t> “</a:t>
            </a:r>
            <a:r>
              <a:rPr lang="zh-CN" altLang="zh-CN" sz="1400" dirty="0">
                <a:solidFill>
                  <a:srgbClr val="FF0000"/>
                </a:solidFill>
              </a:rPr>
              <a:t>公安机关</a:t>
            </a:r>
            <a:r>
              <a:rPr lang="zh-CN" altLang="en-US" sz="1400" dirty="0">
                <a:solidFill>
                  <a:srgbClr val="FF0000"/>
                </a:solidFill>
              </a:rPr>
              <a:t>负责信息安全等级保护工作的</a:t>
            </a:r>
            <a:r>
              <a:rPr lang="zh-CN" altLang="zh-CN" sz="1400" dirty="0">
                <a:solidFill>
                  <a:srgbClr val="FF0000"/>
                </a:solidFill>
              </a:rPr>
              <a:t>监督、检查、指导</a:t>
            </a:r>
            <a:r>
              <a:rPr lang="zh-CN" altLang="zh-CN" sz="1400" dirty="0"/>
              <a:t>”。</a:t>
            </a:r>
            <a:endParaRPr lang="en-US" altLang="zh-CN" sz="1400" dirty="0"/>
          </a:p>
        </p:txBody>
      </p:sp>
      <p:sp>
        <p:nvSpPr>
          <p:cNvPr id="2" name="标题 1"/>
          <p:cNvSpPr>
            <a:spLocks noGrp="1"/>
          </p:cNvSpPr>
          <p:nvPr>
            <p:ph type="title"/>
          </p:nvPr>
        </p:nvSpPr>
        <p:spPr/>
        <p:txBody>
          <a:bodyPr>
            <a:normAutofit/>
          </a:bodyPr>
          <a:lstStyle/>
          <a:p>
            <a:r>
              <a:rPr kumimoji="1" lang="zh-CN" altLang="en-US" dirty="0"/>
              <a:t>等级保护制度的政策和标准</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1"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1"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uiExpand="1" build="p"/>
    </p:bldLst>
  </p:timing>
</p:sld>
</file>

<file path=ppt/tags/tag1.xml><?xml version="1.0" encoding="utf-8"?>
<p:tagLst xmlns:p="http://schemas.openxmlformats.org/presentationml/2006/main">
  <p:tag name="KSO_WM_UNIT_PLACING_PICTURE_USER_VIEWPORT" val="{&quot;height&quot;:6003.688188976378,&quot;width&quot;:11845.84094488189}"/>
</p:tagLst>
</file>

<file path=ppt/tags/tag2.xml><?xml version="1.0" encoding="utf-8"?>
<p:tagLst xmlns:p="http://schemas.openxmlformats.org/presentationml/2006/main">
  <p:tag name="KSO_WPP_MARK_KEY" val="029e0e44-551f-47de-981d-411b754b501c"/>
  <p:tag name="COMMONDATA" val="eyJoZGlkIjoiMjRhNzA2NDM2M2ZjMTY4N2Q1ZmZhZDBiYTljYzdhMDgifQ=="/>
</p:tagLst>
</file>

<file path=ppt/theme/theme1.xml><?xml version="1.0" encoding="utf-8"?>
<a:theme xmlns:a="http://schemas.openxmlformats.org/drawingml/2006/main" name="好未来ppt－对外展示 V4">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好未来ppt－对外展示 V4">
  <a:themeElements>
    <a:clrScheme name="好未来ppt－对外展示 V4">
      <a:dk1>
        <a:srgbClr val="000000"/>
      </a:dk1>
      <a:lt1>
        <a:srgbClr val="FFFFFF"/>
      </a:lt1>
      <a:dk2>
        <a:srgbClr val="A7A7A7"/>
      </a:dk2>
      <a:lt2>
        <a:srgbClr val="535353"/>
      </a:lt2>
      <a:accent1>
        <a:srgbClr val="1CBC38"/>
      </a:accent1>
      <a:accent2>
        <a:srgbClr val="00B0F0"/>
      </a:accent2>
      <a:accent3>
        <a:srgbClr val="2DCC70"/>
      </a:accent3>
      <a:accent4>
        <a:srgbClr val="F1C40E"/>
      </a:accent4>
      <a:accent5>
        <a:srgbClr val="F39B13"/>
      </a:accent5>
      <a:accent6>
        <a:srgbClr val="E3822F"/>
      </a:accent6>
      <a:hlink>
        <a:srgbClr val="0000FF"/>
      </a:hlink>
      <a:folHlink>
        <a:srgbClr val="FF00FF"/>
      </a:folHlink>
    </a:clrScheme>
    <a:fontScheme name="好未来ppt－对外展示 V4">
      <a:majorFont>
        <a:latin typeface="Helvetica"/>
        <a:ea typeface="Helvetica"/>
        <a:cs typeface="Helvetica"/>
      </a:majorFont>
      <a:minorFont>
        <a:latin typeface="Calibri"/>
        <a:ea typeface="Calibri"/>
        <a:cs typeface="Calibri"/>
      </a:minorFont>
    </a:fontScheme>
    <a:fmtScheme name="好未来ppt－对外展示 V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76200" tIns="76200" rIns="76200" bIns="76200" numCol="1" spcCol="38100" rtlCol="0" anchor="ctr">
        <a:spAutoFit/>
      </a:bodyPr>
      <a:lstStyle>
        <a:defPPr marL="0" marR="0" indent="0" algn="l" defTabSz="15240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76200" tIns="76200" rIns="76200" bIns="76200" numCol="1" spcCol="38100" rtlCol="0" anchor="t">
        <a:spAutoFit/>
      </a:bodyPr>
      <a:lstStyle>
        <a:defPPr marL="0" marR="0" indent="0" algn="l" defTabSz="15240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4919</Words>
  <Application>WPS 演示</Application>
  <PresentationFormat>自定义</PresentationFormat>
  <Paragraphs>381</Paragraphs>
  <Slides>35</Slides>
  <Notes>29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Arial</vt:lpstr>
      <vt:lpstr>宋体</vt:lpstr>
      <vt:lpstr>Wingdings</vt:lpstr>
      <vt:lpstr>Arial</vt:lpstr>
      <vt:lpstr>微软雅黑</vt:lpstr>
      <vt:lpstr>Calibri</vt:lpstr>
      <vt:lpstr>楷体</vt:lpstr>
      <vt:lpstr>Arial Unicode MS</vt:lpstr>
      <vt:lpstr>等线</vt:lpstr>
      <vt:lpstr>好未来ppt－对外展示 V4</vt:lpstr>
      <vt:lpstr>《网络安全等级保护》- 基础知识讲解</vt:lpstr>
      <vt:lpstr>课程目标</vt:lpstr>
      <vt:lpstr>目录</vt:lpstr>
      <vt:lpstr>理解和认识等级保护制度</vt:lpstr>
      <vt:lpstr>什么是网络安全等级保护</vt:lpstr>
      <vt:lpstr>什么是网络安全等级保护</vt:lpstr>
      <vt:lpstr>等级保护制度的政策和标准</vt:lpstr>
      <vt:lpstr>等级保护制度的政策和标准</vt:lpstr>
      <vt:lpstr>等级保护制度的政策和标准</vt:lpstr>
      <vt:lpstr>等级保护制度的政策和标准</vt:lpstr>
      <vt:lpstr>等级保护制度的政策和标准</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Wand</dc:creator>
  <cp:lastModifiedBy>bingjie</cp:lastModifiedBy>
  <cp:revision>455</cp:revision>
  <dcterms:created xsi:type="dcterms:W3CDTF">2017-06-21T09:59:00Z</dcterms:created>
  <dcterms:modified xsi:type="dcterms:W3CDTF">2023-05-23T03:49:06Z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78D251D47E3E44F1B2709E69C4C25C5D</vt:lpwstr>
  </property>
</Properties>
</file>