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1.svg" ContentType="image/svg+xml"/>
  <Override PartName="/ppt/media/image13.svg" ContentType="image/svg+xml"/>
  <Override PartName="/ppt/media/image1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3"/>
    <p:sldId id="257" r:id="rId4"/>
    <p:sldId id="1324" r:id="rId5"/>
    <p:sldId id="1322" r:id="rId6"/>
    <p:sldId id="1369" r:id="rId8"/>
    <p:sldId id="1336" r:id="rId9"/>
    <p:sldId id="1318" r:id="rId10"/>
    <p:sldId id="1319" r:id="rId11"/>
    <p:sldId id="1325" r:id="rId12"/>
    <p:sldId id="1326" r:id="rId13"/>
    <p:sldId id="1327" r:id="rId14"/>
    <p:sldId id="1321" r:id="rId15"/>
    <p:sldId id="1401" r:id="rId16"/>
    <p:sldId id="1400" r:id="rId17"/>
    <p:sldId id="1370" r:id="rId18"/>
    <p:sldId id="1434" r:id="rId19"/>
    <p:sldId id="1435" r:id="rId20"/>
    <p:sldId id="1334" r:id="rId21"/>
    <p:sldId id="1425" r:id="rId22"/>
    <p:sldId id="1341" r:id="rId23"/>
    <p:sldId id="1426" r:id="rId24"/>
    <p:sldId id="1339" r:id="rId25"/>
    <p:sldId id="1427" r:id="rId26"/>
    <p:sldId id="1344" r:id="rId27"/>
    <p:sldId id="1346" r:id="rId28"/>
    <p:sldId id="258" r:id="rId29"/>
    <p:sldId id="1347" r:id="rId30"/>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u keac" initials="w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908FC"/>
    <a:srgbClr val="C2BEF4"/>
    <a:srgbClr val="E1FDC3"/>
    <a:srgbClr val="C8FC8E"/>
    <a:srgbClr val="B7FD51"/>
    <a:srgbClr val="C50419"/>
    <a:srgbClr val="03277F"/>
    <a:srgbClr val="3DB740"/>
    <a:srgbClr val="F3F3F3"/>
    <a:srgbClr val="0B27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55" autoAdjust="0"/>
    <p:restoredTop sz="94685"/>
  </p:normalViewPr>
  <p:slideViewPr>
    <p:cSldViewPr snapToGrid="0" snapToObjects="1">
      <p:cViewPr varScale="1">
        <p:scale>
          <a:sx n="104" d="100"/>
          <a:sy n="104" d="100"/>
        </p:scale>
        <p:origin x="10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gs" Target="tags/tag76.xml"/><Relationship Id="rId34" Type="http://schemas.openxmlformats.org/officeDocument/2006/relationships/commentAuthors" Target="commentAuthors.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E9C78C-2021-4B46-AD06-3D796CCE3CC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E54E2E-FE25-4B6D-BFA5-78C48B1C220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安全体系建设的第一步，首先要对公司进行现状</a:t>
            </a:r>
            <a:r>
              <a:rPr lang="zh-CN" altLang="en-US"/>
              <a:t>调研。</a:t>
            </a:r>
            <a:endParaRPr lang="zh-CN" altLang="en-US"/>
          </a:p>
          <a:p>
            <a:r>
              <a:rPr lang="zh-CN" altLang="en-US"/>
              <a:t>为什么要调研，帮助企业，也帮助</a:t>
            </a:r>
            <a:r>
              <a:rPr lang="zh-CN" altLang="en-US"/>
              <a:t>自己，理清需求跟</a:t>
            </a:r>
            <a:r>
              <a:rPr lang="zh-CN" altLang="en-US"/>
              <a:t>状态。</a:t>
            </a:r>
            <a:endParaRPr lang="zh-CN" altLang="en-US"/>
          </a:p>
          <a:p>
            <a:r>
              <a:rPr lang="zh-CN" altLang="en-US"/>
              <a:t>除了很清楚的企业之外，一般处于不知道自己知不知道的状态，然后调研的时候，这种薛定谔状态才会塌缩成</a:t>
            </a:r>
            <a:r>
              <a:rPr lang="en-US" altLang="zh-CN"/>
              <a:t> </a:t>
            </a:r>
            <a:r>
              <a:rPr lang="zh-CN" altLang="en-US"/>
              <a:t>一个确定</a:t>
            </a:r>
            <a:r>
              <a:rPr lang="zh-CN" altLang="en-US"/>
              <a:t>状态。</a:t>
            </a:r>
            <a:endParaRPr lang="zh-CN" altLang="en-US"/>
          </a:p>
          <a:p>
            <a:endParaRPr lang="zh-CN" altLang="en-US"/>
          </a:p>
          <a:p>
            <a:r>
              <a:rPr lang="zh-CN" altLang="en-US"/>
              <a:t>列表的调研内容，比较粗粒度。因为高管只知道这些粗的东西。随着各方面安全建设的进行，具体落地的时候会有更细粒度的调研问题，然后去评估，去</a:t>
            </a:r>
            <a:r>
              <a:rPr lang="zh-CN" altLang="en-US"/>
              <a:t>整改。比如网络是怎样划分的，数据是怎样流转的，某某业务环境的人员办公流程是怎样的等等。但是初期调研了解粗粒度的东西就够了，能够确定建设方案</a:t>
            </a:r>
            <a:r>
              <a:rPr lang="zh-CN" altLang="en-US"/>
              <a:t>了。</a:t>
            </a:r>
            <a:endParaRPr lang="zh-CN" altLang="en-US"/>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安全体系建设的第一步，首先要对公司进行现状</a:t>
            </a:r>
            <a:r>
              <a:rPr lang="zh-CN" altLang="en-US"/>
              <a:t>调研。</a:t>
            </a:r>
            <a:endParaRPr lang="zh-CN" altLang="en-US"/>
          </a:p>
          <a:p>
            <a:r>
              <a:rPr lang="zh-CN" altLang="en-US"/>
              <a:t>为什么要调研，帮助企业，也帮助</a:t>
            </a:r>
            <a:r>
              <a:rPr lang="zh-CN" altLang="en-US"/>
              <a:t>自己，理清需求跟</a:t>
            </a:r>
            <a:r>
              <a:rPr lang="zh-CN" altLang="en-US"/>
              <a:t>状态。</a:t>
            </a:r>
            <a:endParaRPr lang="zh-CN" altLang="en-US"/>
          </a:p>
          <a:p>
            <a:r>
              <a:rPr lang="zh-CN" altLang="en-US"/>
              <a:t>除了很清楚的企业之外，一般处于不知道自己知不知道的状态，然后调研的时候，这种薛定谔状态才会塌缩成</a:t>
            </a:r>
            <a:r>
              <a:rPr lang="en-US" altLang="zh-CN"/>
              <a:t> </a:t>
            </a:r>
            <a:r>
              <a:rPr lang="zh-CN" altLang="en-US"/>
              <a:t>一个确定</a:t>
            </a:r>
            <a:r>
              <a:rPr lang="zh-CN" altLang="en-US"/>
              <a:t>状态。</a:t>
            </a:r>
            <a:endParaRPr lang="zh-CN" altLang="en-US"/>
          </a:p>
          <a:p>
            <a:endParaRPr lang="zh-CN" altLang="en-US"/>
          </a:p>
          <a:p>
            <a:r>
              <a:rPr lang="zh-CN" altLang="en-US"/>
              <a:t>列表的调研内容，比较粗粒度。因为高管只知道这些粗的东西。随着各方面安全建设的进行，具体落地的时候会有更细粒度的调研问题，然后去评估，去</a:t>
            </a:r>
            <a:r>
              <a:rPr lang="zh-CN" altLang="en-US"/>
              <a:t>整改。比如网络是怎样划分的，数据是怎样流转的，某某业务环境的人员办公流程是怎样的等等。但是初期调研了解粗粒度的东西就够了，能够确定建设方案</a:t>
            </a:r>
            <a:r>
              <a:rPr lang="zh-CN" altLang="en-US"/>
              <a:t>了。</a:t>
            </a:r>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安全体系建设的第一步，首先要对公司进行现状</a:t>
            </a:r>
            <a:r>
              <a:rPr lang="zh-CN" altLang="en-US"/>
              <a:t>调研。</a:t>
            </a:r>
            <a:endParaRPr lang="zh-CN" altLang="en-US"/>
          </a:p>
          <a:p>
            <a:r>
              <a:rPr lang="zh-CN" altLang="en-US"/>
              <a:t>为什么要调研，帮助企业，也帮助</a:t>
            </a:r>
            <a:r>
              <a:rPr lang="zh-CN" altLang="en-US"/>
              <a:t>自己，理清需求跟</a:t>
            </a:r>
            <a:r>
              <a:rPr lang="zh-CN" altLang="en-US"/>
              <a:t>状态。</a:t>
            </a:r>
            <a:endParaRPr lang="zh-CN" altLang="en-US"/>
          </a:p>
          <a:p>
            <a:r>
              <a:rPr lang="zh-CN" altLang="en-US"/>
              <a:t>除了很清楚的企业之外，一般处于不知道自己知不知道的状态，然后调研的时候，这种薛定谔状态才会塌缩成</a:t>
            </a:r>
            <a:r>
              <a:rPr lang="en-US" altLang="zh-CN"/>
              <a:t> </a:t>
            </a:r>
            <a:r>
              <a:rPr lang="zh-CN" altLang="en-US"/>
              <a:t>一个确定</a:t>
            </a:r>
            <a:r>
              <a:rPr lang="zh-CN" altLang="en-US"/>
              <a:t>状态。</a:t>
            </a:r>
            <a:endParaRPr lang="zh-CN" altLang="en-US"/>
          </a:p>
          <a:p>
            <a:endParaRPr lang="zh-CN" altLang="en-US"/>
          </a:p>
          <a:p>
            <a:r>
              <a:rPr lang="zh-CN" altLang="en-US"/>
              <a:t>列表的调研内容，比较粗粒度。因为高管只知道这些粗的东西。随着各方面安全建设的进行，具体落地的时候会有更细粒度的调研问题，然后去评估，去</a:t>
            </a:r>
            <a:r>
              <a:rPr lang="zh-CN" altLang="en-US"/>
              <a:t>整改。比如网络是怎样划分的，数据是怎样流转的，某某业务环境的人员办公流程是怎样的等等。但是初期调研了解粗粒度的东西就够了，能够确定建设方案</a:t>
            </a:r>
            <a:r>
              <a:rPr lang="zh-CN" altLang="en-US"/>
              <a:t>了。</a:t>
            </a:r>
            <a:endParaRPr lang="zh-CN" altLang="en-US"/>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安全体系建设的第一步，首先要对公司进行现状</a:t>
            </a:r>
            <a:r>
              <a:rPr lang="zh-CN" altLang="en-US"/>
              <a:t>调研。</a:t>
            </a:r>
            <a:endParaRPr lang="zh-CN" altLang="en-US"/>
          </a:p>
          <a:p>
            <a:r>
              <a:rPr lang="zh-CN" altLang="en-US"/>
              <a:t>为什么要调研，帮助企业，也帮助</a:t>
            </a:r>
            <a:r>
              <a:rPr lang="zh-CN" altLang="en-US"/>
              <a:t>自己，理清需求跟</a:t>
            </a:r>
            <a:r>
              <a:rPr lang="zh-CN" altLang="en-US"/>
              <a:t>状态。</a:t>
            </a:r>
            <a:endParaRPr lang="zh-CN" altLang="en-US"/>
          </a:p>
          <a:p>
            <a:r>
              <a:rPr lang="zh-CN" altLang="en-US"/>
              <a:t>除了很清楚的企业之外，一般处于不知道自己知不知道的状态，然后调研的时候，这种薛定谔状态才会塌缩成</a:t>
            </a:r>
            <a:r>
              <a:rPr lang="en-US" altLang="zh-CN"/>
              <a:t> </a:t>
            </a:r>
            <a:r>
              <a:rPr lang="zh-CN" altLang="en-US"/>
              <a:t>一个确定</a:t>
            </a:r>
            <a:r>
              <a:rPr lang="zh-CN" altLang="en-US"/>
              <a:t>状态。</a:t>
            </a:r>
            <a:endParaRPr lang="zh-CN" altLang="en-US"/>
          </a:p>
          <a:p>
            <a:endParaRPr lang="zh-CN" altLang="en-US"/>
          </a:p>
          <a:p>
            <a:r>
              <a:rPr lang="zh-CN" altLang="en-US"/>
              <a:t>列表的调研内容，比较粗粒度。因为高管只知道这些粗的东西。随着各方面安全建设的进行，具体落地的时候会有更细粒度的调研问题，然后去评估，去</a:t>
            </a:r>
            <a:r>
              <a:rPr lang="zh-CN" altLang="en-US"/>
              <a:t>整改。比如网络是怎样划分的，数据是怎样流转的，某某业务环境的人员办公流程是怎样的等等。但是初期调研了解粗粒度的东西就够了，能够确定建设方案</a:t>
            </a:r>
            <a:r>
              <a:rPr lang="zh-CN" altLang="en-US"/>
              <a:t>了。</a:t>
            </a:r>
            <a:endParaRPr lang="zh-CN" altLang="en-US"/>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微软是第一家提出了体系化的应用安全理念的公司。它于2004年提出了SDL模型。SDL围绕着软件生命周期，将安全性考虑融入到了整个软件开发过程，从多阶段多方面提高软件的安全性，降低了漏洞出现频率，拉低了软件修复成本。</a:t>
            </a:r>
            <a:endParaRPr lang="zh-CN" altLang="en-US"/>
          </a:p>
          <a:p>
            <a:r>
              <a:rPr lang="zh-CN" altLang="en-US"/>
              <a:t>因为其科学性与微软的背书，SDL一经发布就迅速成为了安全业内的标准指导思想，甚至有安全从业者将它用成了企业整体安全建设的指导思想。</a:t>
            </a:r>
            <a:endParaRPr lang="zh-CN" altLang="en-US"/>
          </a:p>
          <a:p>
            <a:endParaRPr lang="zh-CN" altLang="en-US"/>
          </a:p>
          <a:p>
            <a:r>
              <a:rPr lang="zh-CN" altLang="en-US"/>
              <a:t>然而SDL，微软原始的，是有适用范围的，是有适用条件的。它是微软基于其公司、产品、工作流、以及开发技术栈而产生的应用软件安全理念。当时微软的主要产品就是操作系统，其具有长周期性、一次性产品、变更少等特点，所以产生了SDL的理念内容，不是DevSecOps理念。</a:t>
            </a:r>
            <a:endParaRPr lang="zh-CN" altLang="en-US"/>
          </a:p>
          <a:p>
            <a:endParaRPr lang="zh-CN" altLang="en-US"/>
          </a:p>
          <a:p>
            <a:r>
              <a:rPr lang="zh-CN" altLang="en-US"/>
              <a:t>SDL落地需要有安全部门参与的完整的工作流程，操作系统这个产品的长周期性跟垄断性，也决定了安全部门有足够的时间去参与到开发的各阶段。</a:t>
            </a:r>
            <a:endParaRPr lang="zh-CN" altLang="en-US"/>
          </a:p>
          <a:p>
            <a:endParaRPr lang="zh-CN" altLang="en-US"/>
          </a:p>
          <a:p>
            <a:r>
              <a:rPr lang="zh-CN" altLang="en-US"/>
              <a:t>所以SDL符合微软自身，但是不一定符合其他公司。这些区别特征注定了其他公司按照微软的标准实践去落地SDL是很难很难的。</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技术的需求</a:t>
            </a:r>
            <a:r>
              <a:rPr lang="zh-CN" altLang="en-US">
                <a:sym typeface="+mn-ea"/>
              </a:rPr>
              <a:t>痛点：</a:t>
            </a:r>
            <a:endParaRPr lang="zh-CN" altLang="en-US">
              <a:sym typeface="+mn-ea"/>
            </a:endParaRPr>
          </a:p>
          <a:p>
            <a:r>
              <a:rPr lang="zh-CN" altLang="en-US">
                <a:sym typeface="+mn-ea"/>
              </a:rPr>
              <a:t>管理的需求</a:t>
            </a:r>
            <a:r>
              <a:rPr lang="zh-CN" altLang="en-US">
                <a:sym typeface="+mn-ea"/>
              </a:rPr>
              <a:t>痛点：</a:t>
            </a:r>
            <a:endParaRPr lang="zh-CN" altLang="en-US">
              <a:sym typeface="+mn-ea"/>
            </a:endParaRPr>
          </a:p>
          <a:p>
            <a:r>
              <a:rPr lang="zh-CN" altLang="en-US">
                <a:sym typeface="+mn-ea"/>
              </a:rPr>
              <a:t>运营的需求</a:t>
            </a:r>
            <a:r>
              <a:rPr lang="zh-CN" altLang="en-US">
                <a:sym typeface="+mn-ea"/>
              </a:rPr>
              <a:t>痛点：</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微软是第一家提出了体系化的应用安全理念的公司。它于2004年提出了SDL模型。SDL围绕着软件生命周期，将安全性考虑融入到了整个软件开发过程，从多阶段多方面提高软件的安全性，降低了漏洞出现频率，拉低了软件修复成本。</a:t>
            </a:r>
            <a:endParaRPr lang="zh-CN" altLang="en-US"/>
          </a:p>
          <a:p>
            <a:r>
              <a:rPr lang="zh-CN" altLang="en-US"/>
              <a:t>因为其科学性与微软的背书，SDL一经发布就迅速成为了安全业内的标准指导思想，甚至有安全从业者将它用成了企业整体安全建设的指导思想。</a:t>
            </a:r>
            <a:endParaRPr lang="zh-CN" altLang="en-US"/>
          </a:p>
          <a:p>
            <a:endParaRPr lang="zh-CN" altLang="en-US"/>
          </a:p>
          <a:p>
            <a:r>
              <a:rPr lang="zh-CN" altLang="en-US"/>
              <a:t>然而SDL，微软原始的，是有适用范围的，是有适用条件的。它是微软基于其公司、产品、工作流、以及开发技术栈而产生的应用软件安全理念。当时微软的主要产品就是操作系统，其具有长周期性、一次性产品、变更少等特点，所以产生了SDL的理念内容，不是DevSecOps理念。</a:t>
            </a:r>
            <a:endParaRPr lang="zh-CN" altLang="en-US"/>
          </a:p>
          <a:p>
            <a:endParaRPr lang="zh-CN" altLang="en-US"/>
          </a:p>
          <a:p>
            <a:r>
              <a:rPr lang="zh-CN" altLang="en-US"/>
              <a:t>SDL落地需要有安全部门参与的完整的工作流程，操作系统这个产品的长周期性跟垄断性，也决定了安全部门有足够的时间去参与到开发的各阶段。</a:t>
            </a:r>
            <a:endParaRPr lang="zh-CN" altLang="en-US"/>
          </a:p>
          <a:p>
            <a:endParaRPr lang="zh-CN" altLang="en-US"/>
          </a:p>
          <a:p>
            <a:r>
              <a:rPr lang="zh-CN" altLang="en-US"/>
              <a:t>所以SDL符合微软自身，但是不一定符合其他公司。这些区别特征注定了其他公司按照微软的标准实践去落地SDL是很难很难的。</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应用安全的保护对象是应用系统，应用系统有各种表现形式，如Web、APP、小程序、客户端、系统等。应用安全就是围绕着这些应用的安全建设工作。</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随着互联网技术不断发展，网络上的安全威胁也在不断增加，企业安全需求</a:t>
            </a:r>
            <a:r>
              <a:rPr lang="zh-CN" altLang="en-US"/>
              <a:t>也随之逐渐增加。</a:t>
            </a:r>
            <a:endParaRPr lang="zh-CN" altLang="en-US"/>
          </a:p>
          <a:p>
            <a:r>
              <a:rPr lang="zh-CN" altLang="en-US"/>
              <a:t>过程大概可分为</a:t>
            </a:r>
            <a:r>
              <a:rPr lang="en-US" altLang="zh-CN"/>
              <a:t>4</a:t>
            </a:r>
            <a:r>
              <a:rPr lang="zh-CN" altLang="en-US"/>
              <a:t>个阶段，分别是</a:t>
            </a:r>
            <a:r>
              <a:rPr lang="en-US" altLang="zh-CN"/>
              <a:t>IT</a:t>
            </a:r>
            <a:r>
              <a:rPr lang="zh-CN" altLang="en-US"/>
              <a:t>建设，互联网及互联网</a:t>
            </a:r>
            <a:r>
              <a:rPr lang="en-US" altLang="zh-CN"/>
              <a:t>+</a:t>
            </a:r>
            <a:r>
              <a:rPr lang="zh-CN" altLang="en-US"/>
              <a:t>浪潮，黑灰产生态发展，国家</a:t>
            </a:r>
            <a:r>
              <a:rPr lang="zh-CN" altLang="en-US"/>
              <a:t>下场</a:t>
            </a: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随着个人终端的普及以及互联网的发展，面向C端的/B端的 软件、应用、系统越来越多。</a:t>
            </a:r>
          </a:p>
          <a:p>
            <a:r>
              <a:t>用户本身就对系统，应用就有安全性的要求。比如说window系统，office，来回中病毒肯定会骂微软，比如说游戏，游戏里全是外挂，直接不能玩，肯定就换游戏玩了。</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第二阶段，是互联网企业的兴起，及其引发的互联网</a:t>
            </a:r>
            <a:r>
              <a:rPr lang="en-US" altLang="zh-CN">
                <a:sym typeface="+mn-ea"/>
              </a:rPr>
              <a:t>+</a:t>
            </a:r>
            <a:r>
              <a:rPr lang="zh-CN" altLang="en-US">
                <a:sym typeface="+mn-ea"/>
              </a:rPr>
              <a:t>浪潮，还有</a:t>
            </a:r>
            <a:r>
              <a:rPr lang="en-US" altLang="zh-CN">
                <a:sym typeface="+mn-ea"/>
              </a:rPr>
              <a:t>O2O</a:t>
            </a:r>
            <a:r>
              <a:rPr lang="zh-CN" altLang="en-US">
                <a:sym typeface="+mn-ea"/>
              </a:rPr>
              <a:t>跟数字信息化浪潮。此时，企业对互联网的探索已经成熟，互联网极大的改变了传统行业的业务形态，极大改变了人们的生活方式。互联网技术下，企业的业务开展与企业的应用呈极大的绑定状态，企业随之面临着应用安全的威胁，增加了应用安全的需求。</a:t>
            </a:r>
            <a:endParaRPr lang="en-US" altLang="zh-CN"/>
          </a:p>
          <a:p>
            <a:endParaRPr lang="zh-CN" altLang="en-US"/>
          </a:p>
          <a:p>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第四阶段，国家下场。因黑灰产的猖獗，对企业及人民造成的巨大的经济甚至生命的损失，国家陆续出台了以《网络安全法》为代表的一系列通用的网络安全法规。对犯罪行为进行界定，公安部、工信部等多部门联合对网络犯罪从严打击。国家也对企业提出了网络安全能力的要求。企业随之增加了安全合规的安全</a:t>
            </a:r>
            <a:r>
              <a:rPr lang="zh-CN" altLang="en-US"/>
              <a:t>需求。</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微软是第一家提出了体系化的应用安全理念的公司。它于2004年提出了SDL模型。SDL围绕着软件生命周期，将安全性考虑融入到了整个软件开发过程，从多阶段多方面提高软件的安全性，降低了漏洞出现频率，拉低了软件修复成本。</a:t>
            </a:r>
            <a:endParaRPr lang="zh-CN" altLang="en-US"/>
          </a:p>
          <a:p>
            <a:r>
              <a:rPr lang="zh-CN" altLang="en-US"/>
              <a:t>因为其科学性与微软的背书，SDL一经发布就迅速成为了安全业内的标准指导思想，甚至有安全从业者将它用成了企业整体安全建设的指导思想。</a:t>
            </a:r>
            <a:endParaRPr lang="zh-CN" altLang="en-US"/>
          </a:p>
          <a:p>
            <a:endParaRPr lang="zh-CN" altLang="en-US"/>
          </a:p>
          <a:p>
            <a:r>
              <a:rPr lang="zh-CN" altLang="en-US"/>
              <a:t>然而SDL，微软原始的，是有适用范围的，是有适用条件的。它是微软基于其公司、产品、工作流、以及开发技术栈而产生的应用软件安全理念。当时微软的主要产品就是操作系统，其具有长周期性、一次性产品、变更少等特点，所以产生了SDL的理念内容，不是DevSecOps理念。</a:t>
            </a:r>
            <a:endParaRPr lang="zh-CN" altLang="en-US"/>
          </a:p>
          <a:p>
            <a:endParaRPr lang="zh-CN" altLang="en-US"/>
          </a:p>
          <a:p>
            <a:r>
              <a:rPr lang="zh-CN" altLang="en-US"/>
              <a:t>SDL落地需要有安全部门参与的完整的工作流程，操作系统这个产品的长周期性跟垄断性，也决定了安全部门有足够的时间去参与到开发的各阶段。</a:t>
            </a:r>
            <a:endParaRPr lang="zh-CN" altLang="en-US"/>
          </a:p>
          <a:p>
            <a:endParaRPr lang="zh-CN" altLang="en-US"/>
          </a:p>
          <a:p>
            <a:r>
              <a:rPr lang="zh-CN" altLang="en-US"/>
              <a:t>所以SDL符合微软自身，但是不一定符合其他公司。这些区别特征注定了其他公司按照微软的标准实践去落地SDL是很难很难的。</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微软是第一家提出了体系化的应用安全理念的公司。它于2004年提出了SDL模型。SDL围绕着软件生命周期，将安全性考虑融入到了整个软件开发过程，从多阶段多方面提高软件的安全性，降低了漏洞出现频率，拉低了软件修复成本。</a:t>
            </a:r>
            <a:endParaRPr lang="zh-CN" altLang="en-US"/>
          </a:p>
          <a:p>
            <a:r>
              <a:rPr lang="zh-CN" altLang="en-US"/>
              <a:t>因为其科学性与微软的背书，SDL一经发布就迅速成为了安全业内的标准指导思想，甚至有安全从业者将它用成了企业整体安全建设的指导思想。</a:t>
            </a:r>
            <a:endParaRPr lang="zh-CN" altLang="en-US"/>
          </a:p>
          <a:p>
            <a:endParaRPr lang="zh-CN" altLang="en-US"/>
          </a:p>
          <a:p>
            <a:r>
              <a:rPr lang="zh-CN" altLang="en-US"/>
              <a:t>然而SDL，微软原始的，是有适用范围的，是有适用条件的。它是微软基于其公司、产品、工作流、以及开发技术栈而产生的应用软件安全理念。当时微软的主要产品就是操作系统，其具有长周期性、一次性产品、变更少等特点，所以产生了SDL的理念内容，不是DevSecOps理念。</a:t>
            </a:r>
            <a:endParaRPr lang="zh-CN" altLang="en-US"/>
          </a:p>
          <a:p>
            <a:endParaRPr lang="zh-CN" altLang="en-US"/>
          </a:p>
          <a:p>
            <a:r>
              <a:rPr lang="zh-CN" altLang="en-US"/>
              <a:t>SDL落地需要有安全部门参与的完整的工作流程，操作系统这个产品的长周期性跟垄断性，也决定了安全部门有足够的时间去参与到开发的各阶段。</a:t>
            </a:r>
            <a:endParaRPr lang="zh-CN" altLang="en-US"/>
          </a:p>
          <a:p>
            <a:endParaRPr lang="zh-CN" altLang="en-US"/>
          </a:p>
          <a:p>
            <a:r>
              <a:rPr lang="zh-CN" altLang="en-US"/>
              <a:t>所以SDL符合微软自身，但是不一定符合其他公司。这些区别特征注定了其他公司按照微软的标准实践去落地SDL是很难很难的。</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微软是第一家提出了体系化的应用安全理念的公司。它于2004年提出了SDL模型。SDL围绕着软件生命周期，将安全性考虑融入到了整个软件开发过程，从多阶段多方面提高软件的安全性，降低了漏洞出现频率，拉低了软件修复成本。</a:t>
            </a:r>
            <a:endParaRPr lang="zh-CN" altLang="en-US"/>
          </a:p>
          <a:p>
            <a:r>
              <a:rPr lang="zh-CN" altLang="en-US"/>
              <a:t>因为其科学性与微软的背书，SDL一经发布就迅速成为了安全业内的标准指导思想，甚至有安全从业者将它用成了企业整体安全建设的指导思想。</a:t>
            </a:r>
            <a:endParaRPr lang="zh-CN" altLang="en-US"/>
          </a:p>
          <a:p>
            <a:endParaRPr lang="zh-CN" altLang="en-US"/>
          </a:p>
          <a:p>
            <a:r>
              <a:rPr lang="zh-CN" altLang="en-US"/>
              <a:t>然而SDL，微软原始的，是有适用范围的，是有适用条件的。它是微软基于其公司、产品、工作流、以及开发技术栈而产生的应用软件安全理念。当时微软的主要产品就是操作系统，其具有长周期性、一次性产品、变更少等特点，所以产生了SDL的理念内容，不是DevSecOps理念。</a:t>
            </a:r>
            <a:endParaRPr lang="zh-CN" altLang="en-US"/>
          </a:p>
          <a:p>
            <a:endParaRPr lang="zh-CN" altLang="en-US"/>
          </a:p>
          <a:p>
            <a:r>
              <a:rPr lang="zh-CN" altLang="en-US"/>
              <a:t>SDL落地需要有安全部门参与的完整的工作流程，操作系统这个产品的长周期性跟垄断性，也决定了安全部门有足够的时间去参与到开发的各阶段。</a:t>
            </a:r>
            <a:endParaRPr lang="zh-CN" altLang="en-US"/>
          </a:p>
          <a:p>
            <a:endParaRPr lang="zh-CN" altLang="en-US"/>
          </a:p>
          <a:p>
            <a:r>
              <a:rPr lang="zh-CN" altLang="en-US"/>
              <a:t>所以SDL符合微软自身，但是不一定符合其他公司。这些区别特征注定了其他公司按照微软的标准实践去落地SDL是很难很难的。</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2A65BD5-6D5D-C748-9616-8AA1B30A72FE}"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D221111-15F1-D446-BC8D-E5E1B78BB3FA}"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E2A65BD5-6D5D-C748-9616-8AA1B30A72FE}"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D221111-15F1-D446-BC8D-E5E1B78BB3FA}"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E2A65BD5-6D5D-C748-9616-8AA1B30A72FE}"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D221111-15F1-D446-BC8D-E5E1B78BB3FA}"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0" y="6502400"/>
            <a:ext cx="12192000" cy="355600"/>
          </a:xfrm>
          <a:prstGeom prst="rect">
            <a:avLst/>
          </a:prstGeom>
        </p:spPr>
      </p:pic>
      <p:sp>
        <p:nvSpPr>
          <p:cNvPr id="10" name="文本框 9"/>
          <p:cNvSpPr txBox="1"/>
          <p:nvPr userDrawn="1"/>
        </p:nvSpPr>
        <p:spPr>
          <a:xfrm>
            <a:off x="626630" y="6523296"/>
            <a:ext cx="2339102" cy="307777"/>
          </a:xfrm>
          <a:prstGeom prst="rect">
            <a:avLst/>
          </a:prstGeom>
          <a:noFill/>
        </p:spPr>
        <p:txBody>
          <a:bodyPr wrap="none"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上海斗象信息科技有限公司</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76890" y="390285"/>
            <a:ext cx="2304869" cy="4202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E2A65BD5-6D5D-C748-9616-8AA1B30A72FE}"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D221111-15F1-D446-BC8D-E5E1B78BB3FA}"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E2A65BD5-6D5D-C748-9616-8AA1B30A72FE}"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D221111-15F1-D446-BC8D-E5E1B78BB3FA}"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E2A65BD5-6D5D-C748-9616-8AA1B30A72FE}"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D221111-15F1-D446-BC8D-E5E1B78BB3FA}"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E2A65BD5-6D5D-C748-9616-8AA1B30A72FE}" type="datetimeFigureOut">
              <a:rPr kumimoji="1" lang="zh-CN" altLang="en-US" smtClean="0"/>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3D221111-15F1-D446-BC8D-E5E1B78BB3FA}"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2A65BD5-6D5D-C748-9616-8AA1B30A72FE}" type="datetimeFigureOut">
              <a:rPr kumimoji="1" lang="zh-CN" altLang="en-US" smtClean="0"/>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3D221111-15F1-D446-BC8D-E5E1B78BB3FA}"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A65BD5-6D5D-C748-9616-8AA1B30A72FE}" type="datetimeFigureOut">
              <a:rPr kumimoji="1" lang="zh-CN" altLang="en-US" smtClean="0"/>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3D221111-15F1-D446-BC8D-E5E1B78BB3FA}"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E2A65BD5-6D5D-C748-9616-8AA1B30A72FE}"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D221111-15F1-D446-BC8D-E5E1B78BB3FA}"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hasCustomPrompt="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E2A65BD5-6D5D-C748-9616-8AA1B30A72FE}"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D221111-15F1-D446-BC8D-E5E1B78BB3FA}"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A65BD5-6D5D-C748-9616-8AA1B30A72FE}" type="datetimeFigureOut">
              <a:rPr kumimoji="1" lang="zh-CN" altLang="en-US" smtClean="0"/>
            </a:fld>
            <a:endParaRPr kumimoji="1"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221111-15F1-D446-BC8D-E5E1B78BB3FA}"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jpe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27.GIF"/><Relationship Id="rId1"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28.png"/><Relationship Id="rId1" Type="http://schemas.openxmlformats.org/officeDocument/2006/relationships/tags" Target="../tags/tag4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29.png"/><Relationship Id="rId1" Type="http://schemas.openxmlformats.org/officeDocument/2006/relationships/tags" Target="../tags/tag5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58.xml"/><Relationship Id="rId7" Type="http://schemas.openxmlformats.org/officeDocument/2006/relationships/tags" Target="../tags/tag57.xml"/><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0" Type="http://schemas.openxmlformats.org/officeDocument/2006/relationships/notesSlide" Target="../notesSlides/notesSlide14.xml"/><Relationship Id="rId1" Type="http://schemas.openxmlformats.org/officeDocument/2006/relationships/tags" Target="../tags/tag5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9" Type="http://schemas.openxmlformats.org/officeDocument/2006/relationships/notesSlide" Target="../notesSlides/notesSlide16.xml"/><Relationship Id="rId18" Type="http://schemas.openxmlformats.org/officeDocument/2006/relationships/slideLayout" Target="../slideLayouts/slideLayout7.xml"/><Relationship Id="rId17" Type="http://schemas.openxmlformats.org/officeDocument/2006/relationships/tags" Target="../tags/tag75.xml"/><Relationship Id="rId16" Type="http://schemas.openxmlformats.org/officeDocument/2006/relationships/tags" Target="../tags/tag74.xml"/><Relationship Id="rId15" Type="http://schemas.openxmlformats.org/officeDocument/2006/relationships/tags" Target="../tags/tag73.xml"/><Relationship Id="rId14" Type="http://schemas.openxmlformats.org/officeDocument/2006/relationships/tags" Target="../tags/tag72.xml"/><Relationship Id="rId13" Type="http://schemas.openxmlformats.org/officeDocument/2006/relationships/tags" Target="../tags/tag71.xml"/><Relationship Id="rId12" Type="http://schemas.openxmlformats.org/officeDocument/2006/relationships/tags" Target="../tags/tag70.xml"/><Relationship Id="rId11" Type="http://schemas.openxmlformats.org/officeDocument/2006/relationships/tags" Target="../tags/tag69.xml"/><Relationship Id="rId10" Type="http://schemas.openxmlformats.org/officeDocument/2006/relationships/tags" Target="../tags/tag68.xml"/><Relationship Id="rId1" Type="http://schemas.openxmlformats.org/officeDocument/2006/relationships/tags" Target="../tags/tag5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image" Target="../media/image6.png"/><Relationship Id="rId7" Type="http://schemas.openxmlformats.org/officeDocument/2006/relationships/tags" Target="../tags/tag8.xml"/><Relationship Id="rId6" Type="http://schemas.openxmlformats.org/officeDocument/2006/relationships/image" Target="../media/image5.png"/><Relationship Id="rId5" Type="http://schemas.openxmlformats.org/officeDocument/2006/relationships/tags" Target="../tags/tag7.xml"/><Relationship Id="rId4" Type="http://schemas.openxmlformats.org/officeDocument/2006/relationships/image" Target="../media/image4.png"/><Relationship Id="rId3" Type="http://schemas.openxmlformats.org/officeDocument/2006/relationships/tags" Target="../tags/tag6.xml"/><Relationship Id="rId22" Type="http://schemas.openxmlformats.org/officeDocument/2006/relationships/notesSlide" Target="../notesSlides/notesSlide2.xml"/><Relationship Id="rId21" Type="http://schemas.openxmlformats.org/officeDocument/2006/relationships/slideLayout" Target="../slideLayouts/slideLayout7.xml"/><Relationship Id="rId20" Type="http://schemas.openxmlformats.org/officeDocument/2006/relationships/tags" Target="../tags/tag17.xml"/><Relationship Id="rId2" Type="http://schemas.openxmlformats.org/officeDocument/2006/relationships/tags" Target="../tags/tag5.xml"/><Relationship Id="rId19" Type="http://schemas.openxmlformats.org/officeDocument/2006/relationships/tags" Target="../tags/tag16.xml"/><Relationship Id="rId18" Type="http://schemas.openxmlformats.org/officeDocument/2006/relationships/tags" Target="../tags/tag15.xml"/><Relationship Id="rId17" Type="http://schemas.openxmlformats.org/officeDocument/2006/relationships/tags" Target="../tags/tag14.xml"/><Relationship Id="rId16" Type="http://schemas.openxmlformats.org/officeDocument/2006/relationships/tags" Target="../tags/tag13.xml"/><Relationship Id="rId15" Type="http://schemas.openxmlformats.org/officeDocument/2006/relationships/tags" Target="../tags/tag12.xml"/><Relationship Id="rId14" Type="http://schemas.openxmlformats.org/officeDocument/2006/relationships/image" Target="../media/image9.png"/><Relationship Id="rId13" Type="http://schemas.openxmlformats.org/officeDocument/2006/relationships/tags" Target="../tags/tag11.xml"/><Relationship Id="rId12" Type="http://schemas.openxmlformats.org/officeDocument/2006/relationships/image" Target="../media/image8.jpeg"/><Relationship Id="rId11" Type="http://schemas.openxmlformats.org/officeDocument/2006/relationships/tags" Target="../tags/tag10.xml"/><Relationship Id="rId10" Type="http://schemas.openxmlformats.org/officeDocument/2006/relationships/image" Target="../media/image7.png"/><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9" Type="http://schemas.openxmlformats.org/officeDocument/2006/relationships/image" Target="../media/image11.svg"/><Relationship Id="rId8" Type="http://schemas.openxmlformats.org/officeDocument/2006/relationships/image" Target="../media/image10.png"/><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4" Type="http://schemas.openxmlformats.org/officeDocument/2006/relationships/notesSlide" Target="../notesSlides/notesSlide3.xml"/><Relationship Id="rId33" Type="http://schemas.openxmlformats.org/officeDocument/2006/relationships/slideLayout" Target="../slideLayouts/slideLayout7.xml"/><Relationship Id="rId32" Type="http://schemas.openxmlformats.org/officeDocument/2006/relationships/tags" Target="../tags/tag43.xml"/><Relationship Id="rId31" Type="http://schemas.openxmlformats.org/officeDocument/2006/relationships/tags" Target="../tags/tag42.xml"/><Relationship Id="rId30" Type="http://schemas.openxmlformats.org/officeDocument/2006/relationships/image" Target="../media/image15.svg"/><Relationship Id="rId3" Type="http://schemas.openxmlformats.org/officeDocument/2006/relationships/tags" Target="../tags/tag20.xml"/><Relationship Id="rId29" Type="http://schemas.openxmlformats.org/officeDocument/2006/relationships/image" Target="../media/image14.png"/><Relationship Id="rId28" Type="http://schemas.openxmlformats.org/officeDocument/2006/relationships/tags" Target="../tags/tag41.xml"/><Relationship Id="rId27" Type="http://schemas.openxmlformats.org/officeDocument/2006/relationships/tags" Target="../tags/tag40.xml"/><Relationship Id="rId26" Type="http://schemas.openxmlformats.org/officeDocument/2006/relationships/tags" Target="../tags/tag39.xml"/><Relationship Id="rId25" Type="http://schemas.openxmlformats.org/officeDocument/2006/relationships/tags" Target="../tags/tag38.xml"/><Relationship Id="rId24" Type="http://schemas.openxmlformats.org/officeDocument/2006/relationships/tags" Target="../tags/tag37.xml"/><Relationship Id="rId23" Type="http://schemas.openxmlformats.org/officeDocument/2006/relationships/tags" Target="../tags/tag36.xml"/><Relationship Id="rId22" Type="http://schemas.openxmlformats.org/officeDocument/2006/relationships/tags" Target="../tags/tag35.xml"/><Relationship Id="rId21" Type="http://schemas.openxmlformats.org/officeDocument/2006/relationships/tags" Target="../tags/tag34.xml"/><Relationship Id="rId20" Type="http://schemas.openxmlformats.org/officeDocument/2006/relationships/image" Target="../media/image13.svg"/><Relationship Id="rId2" Type="http://schemas.openxmlformats.org/officeDocument/2006/relationships/tags" Target="../tags/tag19.xml"/><Relationship Id="rId19" Type="http://schemas.openxmlformats.org/officeDocument/2006/relationships/image" Target="../media/image12.png"/><Relationship Id="rId18" Type="http://schemas.openxmlformats.org/officeDocument/2006/relationships/tags" Target="../tags/tag33.xml"/><Relationship Id="rId17" Type="http://schemas.openxmlformats.org/officeDocument/2006/relationships/tags" Target="../tags/tag32.xml"/><Relationship Id="rId16" Type="http://schemas.openxmlformats.org/officeDocument/2006/relationships/tags" Target="../tags/tag31.xml"/><Relationship Id="rId15" Type="http://schemas.openxmlformats.org/officeDocument/2006/relationships/tags" Target="../tags/tag30.xml"/><Relationship Id="rId14" Type="http://schemas.openxmlformats.org/officeDocument/2006/relationships/tags" Target="../tags/tag29.xml"/><Relationship Id="rId13" Type="http://schemas.openxmlformats.org/officeDocument/2006/relationships/tags" Target="../tags/tag28.xml"/><Relationship Id="rId12" Type="http://schemas.openxmlformats.org/officeDocument/2006/relationships/tags" Target="../tags/tag27.xml"/><Relationship Id="rId11" Type="http://schemas.openxmlformats.org/officeDocument/2006/relationships/tags" Target="../tags/tag26.xml"/><Relationship Id="rId10" Type="http://schemas.openxmlformats.org/officeDocument/2006/relationships/tags" Target="../tags/tag25.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image" Target="../media/image19.png"/><Relationship Id="rId3" Type="http://schemas.openxmlformats.org/officeDocument/2006/relationships/image" Target="../media/image18.jpeg"/><Relationship Id="rId2" Type="http://schemas.openxmlformats.org/officeDocument/2006/relationships/image" Target="../media/image17.jpeg"/><Relationship Id="rId10" Type="http://schemas.openxmlformats.org/officeDocument/2006/relationships/notesSlide" Target="../notesSlides/notesSlide4.xml"/><Relationship Id="rId1" Type="http://schemas.openxmlformats.org/officeDocument/2006/relationships/image" Target="../media/image16.jpeg"/></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7.xml"/><Relationship Id="rId7" Type="http://schemas.openxmlformats.org/officeDocument/2006/relationships/image" Target="../media/image25.png"/><Relationship Id="rId6" Type="http://schemas.openxmlformats.org/officeDocument/2006/relationships/image" Target="../media/image24.jpeg"/><Relationship Id="rId5" Type="http://schemas.openxmlformats.org/officeDocument/2006/relationships/tags" Target="../tags/tag48.xml"/><Relationship Id="rId4" Type="http://schemas.openxmlformats.org/officeDocument/2006/relationships/image" Target="../media/image23.png"/><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65800" y="2026473"/>
            <a:ext cx="6068165" cy="829945"/>
          </a:xfrm>
          <a:prstGeom prst="rect">
            <a:avLst/>
          </a:prstGeom>
          <a:noFill/>
        </p:spPr>
        <p:txBody>
          <a:bodyPr wrap="square" rtlCol="0" anchor="t">
            <a:spAutoFit/>
          </a:bodyPr>
          <a:lstStyle/>
          <a:p>
            <a:r>
              <a:rPr lang="zh-CN" altLang="en-US" sz="4800" b="1" dirty="0" err="1">
                <a:solidFill>
                  <a:srgbClr val="03277F"/>
                </a:solidFill>
                <a:latin typeface="微软雅黑" panose="020B0503020204020204" pitchFamily="34" charset="-122"/>
                <a:ea typeface="微软雅黑" panose="020B0503020204020204" pitchFamily="34" charset="-122"/>
              </a:rPr>
              <a:t>应用</a:t>
            </a:r>
            <a:r>
              <a:rPr lang="en-US" altLang="zh-CN" sz="4800" b="1" dirty="0" err="1">
                <a:solidFill>
                  <a:srgbClr val="03277F"/>
                </a:solidFill>
                <a:latin typeface="微软雅黑" panose="020B0503020204020204" pitchFamily="34" charset="-122"/>
                <a:ea typeface="微软雅黑" panose="020B0503020204020204" pitchFamily="34" charset="-122"/>
              </a:rPr>
              <a:t>安全</a:t>
            </a:r>
            <a:r>
              <a:rPr lang="zh-CN" altLang="en-US" sz="4800" b="1" dirty="0" err="1">
                <a:solidFill>
                  <a:srgbClr val="03277F"/>
                </a:solidFill>
                <a:latin typeface="微软雅黑" panose="020B0503020204020204" pitchFamily="34" charset="-122"/>
                <a:ea typeface="微软雅黑" panose="020B0503020204020204" pitchFamily="34" charset="-122"/>
              </a:rPr>
              <a:t>实操落地</a:t>
            </a:r>
            <a:endParaRPr lang="zh-CN" altLang="en-US" sz="4800" b="1" dirty="0" err="1">
              <a:solidFill>
                <a:srgbClr val="03277F"/>
              </a:solidFill>
              <a:latin typeface="微软雅黑" panose="020B0503020204020204" pitchFamily="34" charset="-122"/>
              <a:ea typeface="微软雅黑" panose="020B0503020204020204" pitchFamily="34" charset="-122"/>
            </a:endParaRPr>
          </a:p>
        </p:txBody>
      </p:sp>
      <p:pic>
        <p:nvPicPr>
          <p:cNvPr id="11" name="内容占位符 4"/>
          <p:cNvPicPr>
            <a:picLocks noChangeAspect="1"/>
          </p:cNvPicPr>
          <p:nvPr>
            <p:custDataLst>
              <p:tags r:id="rId1"/>
            </p:custDataLst>
          </p:nvPr>
        </p:nvPicPr>
        <p:blipFill rotWithShape="1">
          <a:blip r:embed="rId2"/>
          <a:srcRect l="43457"/>
          <a:stretch>
            <a:fillRect/>
          </a:stretch>
        </p:blipFill>
        <p:spPr>
          <a:xfrm>
            <a:off x="6689709" y="704790"/>
            <a:ext cx="5502291" cy="615868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19"/>
          <p:cNvSpPr txBox="1"/>
          <p:nvPr/>
        </p:nvSpPr>
        <p:spPr>
          <a:xfrm>
            <a:off x="354965" y="528320"/>
            <a:ext cx="2159000" cy="521970"/>
          </a:xfrm>
          <a:prstGeom prst="rect">
            <a:avLst/>
          </a:prstGeom>
          <a:noFill/>
        </p:spPr>
        <p:txBody>
          <a:bodyPr wrap="square" rtlCol="0">
            <a:spAutoFit/>
          </a:bodyPr>
          <a:lstStyle/>
          <a:p>
            <a:pPr algn="ctr"/>
            <a:r>
              <a:rPr kumimoji="1" lang="zh-CN" altLang="en-US" sz="2800" b="1" dirty="0">
                <a:solidFill>
                  <a:srgbClr val="03277F"/>
                </a:solidFill>
                <a:latin typeface="微软雅黑" panose="020B0503020204020204" pitchFamily="34" charset="-122"/>
                <a:ea typeface="微软雅黑" panose="020B0503020204020204" pitchFamily="34" charset="-122"/>
                <a:cs typeface="+mn-ea"/>
                <a:sym typeface="+mn-lt"/>
              </a:rPr>
              <a:t>法律</a:t>
            </a:r>
            <a:r>
              <a:rPr kumimoji="1" lang="zh-CN" altLang="en-US" sz="2800" b="1" dirty="0">
                <a:solidFill>
                  <a:srgbClr val="03277F"/>
                </a:solidFill>
                <a:latin typeface="微软雅黑" panose="020B0503020204020204" pitchFamily="34" charset="-122"/>
                <a:ea typeface="微软雅黑" panose="020B0503020204020204" pitchFamily="34" charset="-122"/>
                <a:cs typeface="+mn-ea"/>
                <a:sym typeface="+mn-lt"/>
              </a:rPr>
              <a:t>法规</a:t>
            </a:r>
            <a:endParaRPr kumimoji="1" lang="zh-CN" altLang="en-US" sz="2800" b="1" dirty="0">
              <a:solidFill>
                <a:srgbClr val="03277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矩形 2"/>
          <p:cNvSpPr/>
          <p:nvPr/>
        </p:nvSpPr>
        <p:spPr>
          <a:xfrm>
            <a:off x="355116" y="647534"/>
            <a:ext cx="188259" cy="284909"/>
          </a:xfrm>
          <a:prstGeom prst="rect">
            <a:avLst/>
          </a:prstGeom>
          <a:solidFill>
            <a:srgbClr val="C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AutoShape 4" descr="SSRF"/>
          <p:cNvSpPr>
            <a:spLocks noChangeAspect="1" noChangeArrowheads="1"/>
          </p:cNvSpPr>
          <p:nvPr/>
        </p:nvSpPr>
        <p:spPr bwMode="auto">
          <a:xfrm>
            <a:off x="6095999" y="3428999"/>
            <a:ext cx="4471951" cy="44719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4" descr="7 layers of security"/>
          <p:cNvSpPr>
            <a:spLocks noChangeAspect="1" noChangeArrowheads="1"/>
          </p:cNvSpPr>
          <p:nvPr/>
        </p:nvSpPr>
        <p:spPr bwMode="auto">
          <a:xfrm>
            <a:off x="6095999" y="3428999"/>
            <a:ext cx="4264241" cy="42642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4" name="图片 3" descr="eef90c5e92d4147c2a073af1b86a07c0"/>
          <p:cNvPicPr>
            <a:picLocks noChangeAspect="1"/>
          </p:cNvPicPr>
          <p:nvPr/>
        </p:nvPicPr>
        <p:blipFill>
          <a:blip r:embed="rId1"/>
          <a:stretch>
            <a:fillRect/>
          </a:stretch>
        </p:blipFill>
        <p:spPr>
          <a:xfrm>
            <a:off x="2293620" y="1348105"/>
            <a:ext cx="3049905" cy="4110990"/>
          </a:xfrm>
          <a:prstGeom prst="rect">
            <a:avLst/>
          </a:prstGeom>
        </p:spPr>
      </p:pic>
      <p:pic>
        <p:nvPicPr>
          <p:cNvPr id="6" name="图片 5" descr="311982d4a8785085bb633eddaaca5d69"/>
          <p:cNvPicPr>
            <a:picLocks noChangeAspect="1"/>
          </p:cNvPicPr>
          <p:nvPr/>
        </p:nvPicPr>
        <p:blipFill>
          <a:blip r:embed="rId2"/>
          <a:stretch>
            <a:fillRect/>
          </a:stretch>
        </p:blipFill>
        <p:spPr>
          <a:xfrm>
            <a:off x="5890895" y="1348105"/>
            <a:ext cx="2932430" cy="4148455"/>
          </a:xfrm>
          <a:prstGeom prst="rect">
            <a:avLst/>
          </a:prstGeom>
        </p:spPr>
      </p:pic>
      <p:sp>
        <p:nvSpPr>
          <p:cNvPr id="10" name="文本框 9"/>
          <p:cNvSpPr txBox="1"/>
          <p:nvPr/>
        </p:nvSpPr>
        <p:spPr>
          <a:xfrm>
            <a:off x="4435475" y="5662930"/>
            <a:ext cx="4064000" cy="583565"/>
          </a:xfrm>
          <a:prstGeom prst="rect">
            <a:avLst/>
          </a:prstGeom>
          <a:noFill/>
        </p:spPr>
        <p:txBody>
          <a:bodyPr wrap="square" rtlCol="0">
            <a:spAutoFit/>
          </a:bodyPr>
          <a:p>
            <a:r>
              <a:rPr lang="zh-CN" altLang="en-US" sz="3200" b="1">
                <a:solidFill>
                  <a:srgbClr val="FF0000"/>
                </a:solidFill>
                <a:latin typeface="微软雅黑" panose="020B0503020204020204" pitchFamily="34" charset="-122"/>
                <a:ea typeface="微软雅黑" panose="020B0503020204020204" pitchFamily="34" charset="-122"/>
              </a:rPr>
              <a:t>国家法律合规</a:t>
            </a:r>
            <a:r>
              <a:rPr lang="zh-CN" altLang="en-US" sz="3200" b="1">
                <a:solidFill>
                  <a:srgbClr val="FF0000"/>
                </a:solidFill>
                <a:latin typeface="微软雅黑" panose="020B0503020204020204" pitchFamily="34" charset="-122"/>
                <a:ea typeface="微软雅黑" panose="020B0503020204020204" pitchFamily="34" charset="-122"/>
              </a:rPr>
              <a:t>需求</a:t>
            </a:r>
            <a:endParaRPr lang="zh-CN" altLang="en-US" sz="3200" b="1">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35124" y="1976370"/>
            <a:ext cx="2184400" cy="706755"/>
          </a:xfrm>
          <a:prstGeom prst="rect">
            <a:avLst/>
          </a:prstGeom>
          <a:noFill/>
        </p:spPr>
        <p:txBody>
          <a:bodyPr wrap="square" rtlCol="0">
            <a:spAutoFit/>
          </a:bodyPr>
          <a:lstStyle/>
          <a:p>
            <a:pPr algn="ctr"/>
            <a:r>
              <a:rPr kumimoji="1" lang="en-US" altLang="zh-CN" sz="4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Part03</a:t>
            </a:r>
            <a:endParaRPr kumimoji="1" lang="zh-CN" altLang="en-US" sz="4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1842767" y="2885748"/>
            <a:ext cx="8556418" cy="922020"/>
          </a:xfrm>
          <a:prstGeom prst="rect">
            <a:avLst/>
          </a:prstGeom>
          <a:noFill/>
        </p:spPr>
        <p:txBody>
          <a:bodyPr wrap="square" rtlCol="0">
            <a:spAutoFit/>
          </a:bodyPr>
          <a:lstStyle/>
          <a:p>
            <a:pPr algn="ctr"/>
            <a:r>
              <a:rPr lang="zh-CN" altLang="en-US" sz="5400" b="1" dirty="0">
                <a:solidFill>
                  <a:srgbClr val="03277F"/>
                </a:solidFill>
                <a:latin typeface="微软雅黑" panose="020B0503020204020204" pitchFamily="34" charset="-122"/>
                <a:ea typeface="微软雅黑" panose="020B0503020204020204" pitchFamily="34" charset="-122"/>
                <a:cs typeface="+mn-ea"/>
                <a:sym typeface="+mn-lt"/>
              </a:rPr>
              <a:t>应用安全理念演变</a:t>
            </a:r>
            <a:endParaRPr lang="zh-CN" altLang="en-US" sz="5400" b="1" dirty="0">
              <a:solidFill>
                <a:srgbClr val="03277F"/>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19"/>
          <p:cNvSpPr txBox="1"/>
          <p:nvPr/>
        </p:nvSpPr>
        <p:spPr>
          <a:xfrm>
            <a:off x="543560" y="528320"/>
            <a:ext cx="3592830" cy="521970"/>
          </a:xfrm>
          <a:prstGeom prst="rect">
            <a:avLst/>
          </a:prstGeom>
          <a:noFill/>
        </p:spPr>
        <p:txBody>
          <a:bodyPr wrap="square" rtlCol="0">
            <a:spAutoFit/>
          </a:bodyPr>
          <a:lstStyle/>
          <a:p>
            <a:pPr algn="ctr"/>
            <a:r>
              <a:rPr lang="zh-CN" altLang="en-US" sz="2800" b="1" dirty="0">
                <a:solidFill>
                  <a:srgbClr val="03277F"/>
                </a:solidFill>
                <a:latin typeface="微软雅黑" panose="020B0503020204020204" pitchFamily="34" charset="-122"/>
                <a:ea typeface="微软雅黑" panose="020B0503020204020204" pitchFamily="34" charset="-122"/>
                <a:cs typeface="+mn-ea"/>
                <a:sym typeface="+mn-lt"/>
              </a:rPr>
              <a:t>应用安全理念演变</a:t>
            </a:r>
            <a:endParaRPr kumimoji="1" lang="zh-CN" altLang="en-US" sz="2800" b="1" dirty="0">
              <a:solidFill>
                <a:srgbClr val="03277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矩形 2"/>
          <p:cNvSpPr/>
          <p:nvPr/>
        </p:nvSpPr>
        <p:spPr>
          <a:xfrm>
            <a:off x="355116" y="647534"/>
            <a:ext cx="188259" cy="284909"/>
          </a:xfrm>
          <a:prstGeom prst="rect">
            <a:avLst/>
          </a:prstGeom>
          <a:solidFill>
            <a:srgbClr val="C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AutoShape 4" descr="SSRF"/>
          <p:cNvSpPr>
            <a:spLocks noChangeAspect="1" noChangeArrowheads="1"/>
          </p:cNvSpPr>
          <p:nvPr/>
        </p:nvSpPr>
        <p:spPr bwMode="auto">
          <a:xfrm>
            <a:off x="6095999" y="3428999"/>
            <a:ext cx="4471951" cy="44719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4" descr="7 layers of security"/>
          <p:cNvSpPr>
            <a:spLocks noChangeAspect="1" noChangeArrowheads="1"/>
          </p:cNvSpPr>
          <p:nvPr/>
        </p:nvSpPr>
        <p:spPr bwMode="auto">
          <a:xfrm>
            <a:off x="6095999" y="3428999"/>
            <a:ext cx="4264241" cy="42642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4" name="图片 3" descr="20221205181028-0ae6560c-7485-1"/>
          <p:cNvPicPr>
            <a:picLocks noChangeAspect="1"/>
          </p:cNvPicPr>
          <p:nvPr>
            <p:custDataLst>
              <p:tags r:id="rId1"/>
            </p:custDataLst>
          </p:nvPr>
        </p:nvPicPr>
        <p:blipFill>
          <a:blip r:embed="rId2"/>
          <a:stretch>
            <a:fillRect/>
          </a:stretch>
        </p:blipFill>
        <p:spPr>
          <a:xfrm>
            <a:off x="962025" y="2686050"/>
            <a:ext cx="10528935" cy="2492375"/>
          </a:xfrm>
          <a:prstGeom prst="rect">
            <a:avLst/>
          </a:prstGeom>
        </p:spPr>
      </p:pic>
      <p:sp>
        <p:nvSpPr>
          <p:cNvPr id="6" name="文本框 5"/>
          <p:cNvSpPr txBox="1"/>
          <p:nvPr/>
        </p:nvSpPr>
        <p:spPr>
          <a:xfrm>
            <a:off x="5685790" y="1496060"/>
            <a:ext cx="4064000" cy="583565"/>
          </a:xfrm>
          <a:prstGeom prst="rect">
            <a:avLst/>
          </a:prstGeom>
          <a:noFill/>
        </p:spPr>
        <p:txBody>
          <a:bodyPr wrap="square" rtlCol="0">
            <a:spAutoFit/>
          </a:bodyPr>
          <a:p>
            <a:r>
              <a:rPr lang="en-US" altLang="zh-CN" sz="3200">
                <a:solidFill>
                  <a:srgbClr val="FF0000"/>
                </a:solidFill>
                <a:latin typeface="微软雅黑" panose="020B0503020204020204" pitchFamily="34" charset="-122"/>
                <a:ea typeface="微软雅黑" panose="020B0503020204020204" pitchFamily="34" charset="-122"/>
              </a:rPr>
              <a:t>SDL</a:t>
            </a:r>
            <a:endParaRPr lang="en-US" altLang="zh-CN" sz="320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19"/>
          <p:cNvSpPr txBox="1"/>
          <p:nvPr/>
        </p:nvSpPr>
        <p:spPr>
          <a:xfrm>
            <a:off x="543560" y="528320"/>
            <a:ext cx="3592830" cy="521970"/>
          </a:xfrm>
          <a:prstGeom prst="rect">
            <a:avLst/>
          </a:prstGeom>
          <a:noFill/>
        </p:spPr>
        <p:txBody>
          <a:bodyPr wrap="square" rtlCol="0">
            <a:spAutoFit/>
          </a:bodyPr>
          <a:lstStyle/>
          <a:p>
            <a:pPr algn="ctr"/>
            <a:r>
              <a:rPr lang="zh-CN" altLang="en-US" sz="2800" b="1" dirty="0">
                <a:solidFill>
                  <a:srgbClr val="03277F"/>
                </a:solidFill>
                <a:latin typeface="微软雅黑" panose="020B0503020204020204" pitchFamily="34" charset="-122"/>
                <a:ea typeface="微软雅黑" panose="020B0503020204020204" pitchFamily="34" charset="-122"/>
                <a:cs typeface="+mn-ea"/>
                <a:sym typeface="+mn-lt"/>
              </a:rPr>
              <a:t>应用安全理念演变</a:t>
            </a:r>
            <a:endParaRPr kumimoji="1" lang="zh-CN" altLang="en-US" sz="2800" b="1" dirty="0">
              <a:solidFill>
                <a:srgbClr val="03277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矩形 2"/>
          <p:cNvSpPr/>
          <p:nvPr/>
        </p:nvSpPr>
        <p:spPr>
          <a:xfrm>
            <a:off x="355116" y="647534"/>
            <a:ext cx="188259" cy="284909"/>
          </a:xfrm>
          <a:prstGeom prst="rect">
            <a:avLst/>
          </a:prstGeom>
          <a:solidFill>
            <a:srgbClr val="C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AutoShape 4" descr="SSRF"/>
          <p:cNvSpPr>
            <a:spLocks noChangeAspect="1" noChangeArrowheads="1"/>
          </p:cNvSpPr>
          <p:nvPr/>
        </p:nvSpPr>
        <p:spPr bwMode="auto">
          <a:xfrm>
            <a:off x="6095999" y="3428999"/>
            <a:ext cx="4471951" cy="44719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4" descr="7 layers of security"/>
          <p:cNvSpPr>
            <a:spLocks noChangeAspect="1" noChangeArrowheads="1"/>
          </p:cNvSpPr>
          <p:nvPr/>
        </p:nvSpPr>
        <p:spPr bwMode="auto">
          <a:xfrm>
            <a:off x="6095999" y="3428999"/>
            <a:ext cx="4264241" cy="42642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0" name="文本框 99"/>
          <p:cNvSpPr txBox="1"/>
          <p:nvPr/>
        </p:nvSpPr>
        <p:spPr>
          <a:xfrm>
            <a:off x="1863725" y="1771650"/>
            <a:ext cx="7241540" cy="4061460"/>
          </a:xfrm>
          <a:prstGeom prst="rect">
            <a:avLst/>
          </a:prstGeom>
          <a:noFill/>
          <a:ln w="9525">
            <a:noFill/>
          </a:ln>
        </p:spPr>
        <p:txBody>
          <a:bodyPr wrap="square">
            <a:spAutoFit/>
          </a:bodyPr>
          <a:p>
            <a:pPr indent="0">
              <a:buNone/>
            </a:pPr>
            <a:r>
              <a:rPr lang="zh-CN" sz="2400" b="0">
                <a:solidFill>
                  <a:srgbClr val="FF0000"/>
                </a:solidFill>
                <a:latin typeface="微软雅黑" panose="020B0503020204020204" pitchFamily="34" charset="-122"/>
                <a:ea typeface="微软雅黑" panose="020B0503020204020204" pitchFamily="34" charset="-122"/>
              </a:rPr>
              <a:t>产品形态变化</a:t>
            </a:r>
            <a:r>
              <a:rPr lang="zh-CN" b="0">
                <a:latin typeface="Calibri" panose="020F0502020204030204" charset="0"/>
                <a:ea typeface="宋体" panose="02010600030101010101" pitchFamily="2" charset="-122"/>
              </a:rPr>
              <a:t>：没有公司染指操作系统了（除了乔布斯），产品从</a:t>
            </a:r>
            <a:r>
              <a:rPr lang="en-US" b="0">
                <a:latin typeface="Calibri" panose="020F0502020204030204" charset="0"/>
                <a:ea typeface="宋体" panose="02010600030101010101" pitchFamily="2" charset="-122"/>
              </a:rPr>
              <a:t>PC</a:t>
            </a:r>
            <a:r>
              <a:rPr lang="zh-CN" b="0">
                <a:latin typeface="Calibri" panose="020F0502020204030204" charset="0"/>
                <a:ea typeface="宋体" panose="02010600030101010101" pitchFamily="2" charset="-122"/>
              </a:rPr>
              <a:t>软件，到</a:t>
            </a:r>
            <a:r>
              <a:rPr lang="en-US" b="0">
                <a:latin typeface="Calibri" panose="020F0502020204030204" charset="0"/>
                <a:ea typeface="宋体" panose="02010600030101010101" pitchFamily="2" charset="-122"/>
              </a:rPr>
              <a:t>web</a:t>
            </a:r>
            <a:r>
              <a:rPr lang="zh-CN" b="0">
                <a:latin typeface="Calibri" panose="020F0502020204030204" charset="0"/>
                <a:ea typeface="宋体" panose="02010600030101010101" pitchFamily="2" charset="-122"/>
              </a:rPr>
              <a:t>系统到</a:t>
            </a:r>
            <a:r>
              <a:rPr lang="en-US" b="0">
                <a:latin typeface="Calibri" panose="020F0502020204030204" charset="0"/>
                <a:ea typeface="宋体" panose="02010600030101010101" pitchFamily="2" charset="-122"/>
              </a:rPr>
              <a:t>APP</a:t>
            </a:r>
            <a:r>
              <a:rPr lang="zh-CN" b="0">
                <a:latin typeface="Calibri" panose="020F0502020204030204" charset="0"/>
                <a:ea typeface="宋体" panose="02010600030101010101" pitchFamily="2" charset="-122"/>
              </a:rPr>
              <a:t>。开发时间可能只有操作系统的零头。应用越来越跟业务高度相关，本身就有快速更新，抢占市场的需求。</a:t>
            </a:r>
            <a:r>
              <a:rPr lang="en-US" b="0">
                <a:latin typeface="Calibri" panose="020F0502020204030204" charset="0"/>
                <a:ea typeface="宋体" panose="02010600030101010101" pitchFamily="2" charset="-122"/>
                <a:cs typeface="Times New Roman" panose="02020603050405020304" charset="0"/>
              </a:rPr>
              <a:t> </a:t>
            </a:r>
            <a:endParaRPr lang="zh-CN" b="0">
              <a:latin typeface="Calibri" panose="020F0502020204030204" charset="0"/>
              <a:ea typeface="宋体" panose="02010600030101010101" pitchFamily="2" charset="-122"/>
            </a:endParaRPr>
          </a:p>
          <a:p>
            <a:pPr indent="0">
              <a:buNone/>
            </a:pPr>
            <a:r>
              <a:rPr lang="zh-CN" sz="2400" b="0">
                <a:solidFill>
                  <a:srgbClr val="FF0000"/>
                </a:solidFill>
                <a:latin typeface="微软雅黑" panose="020B0503020204020204" pitchFamily="34" charset="-122"/>
                <a:ea typeface="微软雅黑" panose="020B0503020204020204" pitchFamily="34" charset="-122"/>
              </a:rPr>
              <a:t>开发模型变化</a:t>
            </a:r>
            <a:r>
              <a:rPr lang="zh-CN" b="0">
                <a:latin typeface="Calibri" panose="020F0502020204030204" charset="0"/>
                <a:ea typeface="宋体" panose="02010600030101010101" pitchFamily="2" charset="-122"/>
              </a:rPr>
              <a:t>：瀑布模型，到敏捷模型，到</a:t>
            </a:r>
            <a:r>
              <a:rPr lang="en-US" b="0">
                <a:latin typeface="Calibri" panose="020F0502020204030204" charset="0"/>
                <a:ea typeface="宋体" panose="02010600030101010101" pitchFamily="2" charset="-122"/>
              </a:rPr>
              <a:t>devops</a:t>
            </a:r>
            <a:r>
              <a:rPr lang="zh-CN" b="0">
                <a:latin typeface="Calibri" panose="020F0502020204030204" charset="0"/>
                <a:ea typeface="宋体" panose="02010600030101010101" pitchFamily="2" charset="-122"/>
              </a:rPr>
              <a:t>模型。越来越快速，越来越敏捷，更新发布周期越来越短。</a:t>
            </a:r>
            <a:r>
              <a:rPr lang="en-US" b="0">
                <a:latin typeface="Calibri" panose="020F0502020204030204" charset="0"/>
                <a:ea typeface="宋体" panose="02010600030101010101" pitchFamily="2" charset="-122"/>
                <a:cs typeface="Times New Roman" panose="02020603050405020304" charset="0"/>
              </a:rPr>
              <a:t> </a:t>
            </a:r>
            <a:endParaRPr lang="zh-CN" b="0">
              <a:latin typeface="Calibri" panose="020F0502020204030204" charset="0"/>
              <a:ea typeface="宋体" panose="02010600030101010101" pitchFamily="2" charset="-122"/>
            </a:endParaRPr>
          </a:p>
          <a:p>
            <a:pPr indent="0">
              <a:buNone/>
            </a:pPr>
            <a:r>
              <a:rPr lang="zh-CN" sz="2400" b="0">
                <a:solidFill>
                  <a:srgbClr val="FF0000"/>
                </a:solidFill>
                <a:latin typeface="微软雅黑" panose="020B0503020204020204" pitchFamily="34" charset="-122"/>
                <a:ea typeface="微软雅黑" panose="020B0503020204020204" pitchFamily="34" charset="-122"/>
              </a:rPr>
              <a:t>开发技术的变化</a:t>
            </a:r>
            <a:r>
              <a:rPr lang="zh-CN" b="0">
                <a:latin typeface="Calibri" panose="020F0502020204030204" charset="0"/>
                <a:ea typeface="宋体" panose="02010600030101010101" pitchFamily="2" charset="-122"/>
              </a:rPr>
              <a:t>：从</a:t>
            </a:r>
            <a:r>
              <a:rPr lang="en-US" b="0">
                <a:latin typeface="Calibri" panose="020F0502020204030204" charset="0"/>
                <a:ea typeface="宋体" panose="02010600030101010101" pitchFamily="2" charset="-122"/>
              </a:rPr>
              <a:t>C</a:t>
            </a:r>
            <a:r>
              <a:rPr lang="zh-CN" b="0">
                <a:latin typeface="Calibri" panose="020F0502020204030204" charset="0"/>
                <a:ea typeface="宋体" panose="02010600030101010101" pitchFamily="2" charset="-122"/>
              </a:rPr>
              <a:t>，到</a:t>
            </a:r>
            <a:r>
              <a:rPr lang="en-US" b="0">
                <a:latin typeface="Calibri" panose="020F0502020204030204" charset="0"/>
                <a:ea typeface="宋体" panose="02010600030101010101" pitchFamily="2" charset="-122"/>
              </a:rPr>
              <a:t>Java</a:t>
            </a:r>
            <a:r>
              <a:rPr lang="zh-CN" b="0">
                <a:latin typeface="Calibri" panose="020F0502020204030204" charset="0"/>
                <a:ea typeface="宋体" panose="02010600030101010101" pitchFamily="2" charset="-122"/>
              </a:rPr>
              <a:t>，到</a:t>
            </a:r>
            <a:r>
              <a:rPr lang="en-US" b="0">
                <a:latin typeface="Calibri" panose="020F0502020204030204" charset="0"/>
                <a:ea typeface="宋体" panose="02010600030101010101" pitchFamily="2" charset="-122"/>
              </a:rPr>
              <a:t>python</a:t>
            </a:r>
            <a:r>
              <a:rPr lang="zh-CN" b="0">
                <a:latin typeface="Calibri" panose="020F0502020204030204" charset="0"/>
                <a:ea typeface="宋体" panose="02010600030101010101" pitchFamily="2" charset="-122"/>
              </a:rPr>
              <a:t>，到</a:t>
            </a:r>
            <a:r>
              <a:rPr lang="en-US" b="0">
                <a:latin typeface="Calibri" panose="020F0502020204030204" charset="0"/>
                <a:ea typeface="宋体" panose="02010600030101010101" pitchFamily="2" charset="-122"/>
              </a:rPr>
              <a:t>GO</a:t>
            </a:r>
            <a:r>
              <a:rPr lang="zh-CN" b="0">
                <a:latin typeface="Calibri" panose="020F0502020204030204" charset="0"/>
                <a:ea typeface="宋体" panose="02010600030101010101" pitchFamily="2" charset="-122"/>
              </a:rPr>
              <a:t>。从</a:t>
            </a:r>
            <a:r>
              <a:rPr lang="en-US" b="0">
                <a:latin typeface="Calibri" panose="020F0502020204030204" charset="0"/>
                <a:ea typeface="宋体" panose="02010600030101010101" pitchFamily="2" charset="-122"/>
              </a:rPr>
              <a:t>MVC</a:t>
            </a:r>
            <a:r>
              <a:rPr lang="zh-CN" b="0">
                <a:latin typeface="Calibri" panose="020F0502020204030204" charset="0"/>
                <a:ea typeface="宋体" panose="02010600030101010101" pitchFamily="2" charset="-122"/>
              </a:rPr>
              <a:t>，到微服务，到云原生。其技术栈本身也添加了很多安全理念。技术也越来越解耦合，软件开发各阶段的漏洞修复成本拉平了。</a:t>
            </a:r>
            <a:r>
              <a:rPr lang="en-US" b="0">
                <a:latin typeface="Calibri" panose="020F0502020204030204" charset="0"/>
                <a:ea typeface="宋体" panose="02010600030101010101" pitchFamily="2" charset="-122"/>
                <a:cs typeface="Times New Roman" panose="02020603050405020304" charset="0"/>
              </a:rPr>
              <a:t> </a:t>
            </a:r>
            <a:endParaRPr lang="zh-CN" b="0">
              <a:latin typeface="Calibri" panose="020F0502020204030204" charset="0"/>
              <a:ea typeface="宋体" panose="02010600030101010101" pitchFamily="2" charset="-122"/>
            </a:endParaRPr>
          </a:p>
          <a:p>
            <a:pPr indent="0">
              <a:buNone/>
            </a:pPr>
            <a:r>
              <a:rPr lang="zh-CN" sz="2400" b="0">
                <a:solidFill>
                  <a:srgbClr val="FF0000"/>
                </a:solidFill>
                <a:latin typeface="微软雅黑" panose="020B0503020204020204" pitchFamily="34" charset="-122"/>
                <a:ea typeface="微软雅黑" panose="020B0503020204020204" pitchFamily="34" charset="-122"/>
              </a:rPr>
              <a:t>运维技术栈变化</a:t>
            </a:r>
            <a:r>
              <a:rPr lang="zh-CN" b="0">
                <a:latin typeface="Calibri" panose="020F0502020204030204" charset="0"/>
                <a:ea typeface="宋体" panose="02010600030101010101" pitchFamily="2" charset="-122"/>
              </a:rPr>
              <a:t>：传统主机，到虚拟化，到云。从批量，到容器，到云原生，到</a:t>
            </a:r>
            <a:r>
              <a:rPr lang="en-US" b="0">
                <a:latin typeface="Calibri" panose="020F0502020204030204" charset="0"/>
                <a:ea typeface="宋体" panose="02010600030101010101" pitchFamily="2" charset="-122"/>
              </a:rPr>
              <a:t>CICD</a:t>
            </a:r>
            <a:r>
              <a:rPr lang="zh-CN" b="0">
                <a:latin typeface="Calibri" panose="020F0502020204030204" charset="0"/>
                <a:ea typeface="宋体" panose="02010600030101010101" pitchFamily="2" charset="-122"/>
              </a:rPr>
              <a:t>。</a:t>
            </a:r>
            <a:endParaRPr lang="zh-CN" altLang="en-US" b="0">
              <a:latin typeface="Calibri" panose="020F0502020204030204"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19"/>
          <p:cNvSpPr txBox="1"/>
          <p:nvPr/>
        </p:nvSpPr>
        <p:spPr>
          <a:xfrm>
            <a:off x="543560" y="528320"/>
            <a:ext cx="3592830" cy="521970"/>
          </a:xfrm>
          <a:prstGeom prst="rect">
            <a:avLst/>
          </a:prstGeom>
          <a:noFill/>
        </p:spPr>
        <p:txBody>
          <a:bodyPr wrap="square" rtlCol="0">
            <a:spAutoFit/>
          </a:bodyPr>
          <a:lstStyle/>
          <a:p>
            <a:pPr algn="ctr"/>
            <a:r>
              <a:rPr lang="zh-CN" altLang="en-US" sz="2800" b="1" dirty="0">
                <a:solidFill>
                  <a:srgbClr val="03277F"/>
                </a:solidFill>
                <a:latin typeface="微软雅黑" panose="020B0503020204020204" pitchFamily="34" charset="-122"/>
                <a:ea typeface="微软雅黑" panose="020B0503020204020204" pitchFamily="34" charset="-122"/>
                <a:cs typeface="+mn-ea"/>
                <a:sym typeface="+mn-lt"/>
              </a:rPr>
              <a:t>应用安全理念演变</a:t>
            </a:r>
            <a:endParaRPr kumimoji="1" lang="zh-CN" altLang="en-US" sz="2800" b="1" dirty="0">
              <a:solidFill>
                <a:srgbClr val="03277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矩形 2"/>
          <p:cNvSpPr/>
          <p:nvPr/>
        </p:nvSpPr>
        <p:spPr>
          <a:xfrm>
            <a:off x="355116" y="647534"/>
            <a:ext cx="188259" cy="284909"/>
          </a:xfrm>
          <a:prstGeom prst="rect">
            <a:avLst/>
          </a:prstGeom>
          <a:solidFill>
            <a:srgbClr val="C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AutoShape 4" descr="SSRF"/>
          <p:cNvSpPr>
            <a:spLocks noChangeAspect="1" noChangeArrowheads="1"/>
          </p:cNvSpPr>
          <p:nvPr/>
        </p:nvSpPr>
        <p:spPr bwMode="auto">
          <a:xfrm>
            <a:off x="6095999" y="3428999"/>
            <a:ext cx="4471951" cy="44719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4" descr="7 layers of security"/>
          <p:cNvSpPr>
            <a:spLocks noChangeAspect="1" noChangeArrowheads="1"/>
          </p:cNvSpPr>
          <p:nvPr/>
        </p:nvSpPr>
        <p:spPr bwMode="auto">
          <a:xfrm>
            <a:off x="6095999" y="3428999"/>
            <a:ext cx="4264241" cy="42642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4" name="图片 1" descr="IMG_256"/>
          <p:cNvPicPr>
            <a:picLocks noChangeAspect="1"/>
          </p:cNvPicPr>
          <p:nvPr>
            <p:custDataLst>
              <p:tags r:id="rId1"/>
            </p:custDataLst>
          </p:nvPr>
        </p:nvPicPr>
        <p:blipFill>
          <a:blip r:embed="rId2"/>
          <a:stretch>
            <a:fillRect/>
          </a:stretch>
        </p:blipFill>
        <p:spPr>
          <a:xfrm>
            <a:off x="1492885" y="1392555"/>
            <a:ext cx="9074785" cy="487172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19"/>
          <p:cNvSpPr txBox="1"/>
          <p:nvPr/>
        </p:nvSpPr>
        <p:spPr>
          <a:xfrm>
            <a:off x="543560" y="528320"/>
            <a:ext cx="3633470" cy="521970"/>
          </a:xfrm>
          <a:prstGeom prst="rect">
            <a:avLst/>
          </a:prstGeom>
          <a:noFill/>
        </p:spPr>
        <p:txBody>
          <a:bodyPr wrap="square" rtlCol="0">
            <a:spAutoFit/>
          </a:bodyPr>
          <a:lstStyle/>
          <a:p>
            <a:pPr algn="ctr"/>
            <a:r>
              <a:rPr lang="zh-CN" altLang="en-US" sz="2800" b="1" dirty="0">
                <a:solidFill>
                  <a:srgbClr val="03277F"/>
                </a:solidFill>
                <a:latin typeface="微软雅黑" panose="020B0503020204020204" pitchFamily="34" charset="-122"/>
                <a:ea typeface="微软雅黑" panose="020B0503020204020204" pitchFamily="34" charset="-122"/>
                <a:cs typeface="+mn-ea"/>
                <a:sym typeface="+mn-lt"/>
              </a:rPr>
              <a:t>应用安全理念</a:t>
            </a:r>
            <a:r>
              <a:rPr lang="zh-CN" altLang="en-US" sz="2800" b="1" dirty="0">
                <a:solidFill>
                  <a:srgbClr val="03277F"/>
                </a:solidFill>
                <a:latin typeface="微软雅黑" panose="020B0503020204020204" pitchFamily="34" charset="-122"/>
                <a:ea typeface="微软雅黑" panose="020B0503020204020204" pitchFamily="34" charset="-122"/>
                <a:cs typeface="+mn-ea"/>
                <a:sym typeface="+mn-lt"/>
              </a:rPr>
              <a:t>内核</a:t>
            </a:r>
            <a:endParaRPr lang="zh-CN" altLang="en-US" sz="2800" b="1" dirty="0">
              <a:solidFill>
                <a:srgbClr val="03277F"/>
              </a:solidFill>
              <a:latin typeface="微软雅黑" panose="020B0503020204020204" pitchFamily="34" charset="-122"/>
              <a:ea typeface="微软雅黑" panose="020B0503020204020204" pitchFamily="34" charset="-122"/>
              <a:cs typeface="+mn-ea"/>
              <a:sym typeface="+mn-lt"/>
            </a:endParaRPr>
          </a:p>
        </p:txBody>
      </p:sp>
      <p:sp>
        <p:nvSpPr>
          <p:cNvPr id="3" name="矩形 2"/>
          <p:cNvSpPr/>
          <p:nvPr/>
        </p:nvSpPr>
        <p:spPr>
          <a:xfrm>
            <a:off x="355116" y="647534"/>
            <a:ext cx="188259" cy="284909"/>
          </a:xfrm>
          <a:prstGeom prst="rect">
            <a:avLst/>
          </a:prstGeom>
          <a:solidFill>
            <a:srgbClr val="C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AutoShape 4" descr="SSRF"/>
          <p:cNvSpPr>
            <a:spLocks noChangeAspect="1" noChangeArrowheads="1"/>
          </p:cNvSpPr>
          <p:nvPr/>
        </p:nvSpPr>
        <p:spPr bwMode="auto">
          <a:xfrm>
            <a:off x="6095999" y="3428999"/>
            <a:ext cx="4471951" cy="44719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0" name="文本框 99"/>
          <p:cNvSpPr txBox="1"/>
          <p:nvPr/>
        </p:nvSpPr>
        <p:spPr>
          <a:xfrm>
            <a:off x="2496820" y="2103755"/>
            <a:ext cx="6535420" cy="2650490"/>
          </a:xfrm>
          <a:prstGeom prst="rect">
            <a:avLst/>
          </a:prstGeom>
          <a:noFill/>
          <a:ln w="9525">
            <a:noFill/>
          </a:ln>
        </p:spPr>
        <p:txBody>
          <a:bodyPr>
            <a:noAutofit/>
          </a:bodyPr>
          <a:p>
            <a:pPr indent="0"/>
            <a:r>
              <a:rPr lang="zh-CN" b="0">
                <a:latin typeface="Calibri" panose="020F0502020204030204" charset="0"/>
                <a:ea typeface="宋体" panose="02010600030101010101" pitchFamily="2" charset="-122"/>
              </a:rPr>
              <a:t>这两种理念的内核都是一样的，都是围绕着应用的</a:t>
            </a:r>
            <a:r>
              <a:rPr lang="zh-CN" sz="2400" b="0">
                <a:solidFill>
                  <a:srgbClr val="FF0000"/>
                </a:solidFill>
                <a:latin typeface="Calibri" panose="020F0502020204030204" charset="0"/>
                <a:ea typeface="宋体" panose="02010600030101010101" pitchFamily="2" charset="-122"/>
              </a:rPr>
              <a:t>生命周期</a:t>
            </a:r>
            <a:r>
              <a:rPr lang="zh-CN" b="0">
                <a:latin typeface="Calibri" panose="020F0502020204030204" charset="0"/>
                <a:ea typeface="宋体" panose="02010600030101010101" pitchFamily="2" charset="-122"/>
              </a:rPr>
              <a:t>，</a:t>
            </a:r>
            <a:r>
              <a:rPr lang="zh-CN" sz="2800" b="0">
                <a:solidFill>
                  <a:srgbClr val="FF0000"/>
                </a:solidFill>
                <a:latin typeface="Calibri" panose="020F0502020204030204" charset="0"/>
                <a:ea typeface="宋体" panose="02010600030101010101" pitchFamily="2" charset="-122"/>
              </a:rPr>
              <a:t>结合现实</a:t>
            </a:r>
            <a:r>
              <a:rPr lang="zh-CN" b="0">
                <a:latin typeface="Calibri" panose="020F0502020204030204" charset="0"/>
                <a:ea typeface="宋体" panose="02010600030101010101" pitchFamily="2" charset="-122"/>
              </a:rPr>
              <a:t>的技术栈，现实的开发流程，从管理、技术、运营三个层面，来进行安全建设。</a:t>
            </a:r>
            <a:r>
              <a:rPr lang="en-US" b="0">
                <a:latin typeface="Calibri" panose="020F0502020204030204" charset="0"/>
                <a:ea typeface="宋体" panose="02010600030101010101" pitchFamily="2" charset="-122"/>
              </a:rPr>
              <a:t>SDL</a:t>
            </a:r>
            <a:r>
              <a:rPr lang="zh-CN" b="0">
                <a:latin typeface="Calibri" panose="020F0502020204030204" charset="0"/>
                <a:ea typeface="宋体" panose="02010600030101010101" pitchFamily="2" charset="-122"/>
              </a:rPr>
              <a:t>跟</a:t>
            </a:r>
            <a:r>
              <a:rPr lang="en-US" b="0">
                <a:latin typeface="Calibri" panose="020F0502020204030204" charset="0"/>
                <a:ea typeface="宋体" panose="02010600030101010101" pitchFamily="2" charset="-122"/>
              </a:rPr>
              <a:t>DevSecOps</a:t>
            </a:r>
            <a:r>
              <a:rPr lang="zh-CN" b="0">
                <a:latin typeface="Calibri" panose="020F0502020204030204" charset="0"/>
                <a:ea typeface="宋体" panose="02010600030101010101" pitchFamily="2" charset="-122"/>
              </a:rPr>
              <a:t>都只是这种内核的体现。所以实际上是什么呢，看起来是理念从</a:t>
            </a:r>
            <a:r>
              <a:rPr lang="en-US" b="0">
                <a:latin typeface="Calibri" panose="020F0502020204030204" charset="0"/>
                <a:ea typeface="宋体" panose="02010600030101010101" pitchFamily="2" charset="-122"/>
              </a:rPr>
              <a:t>SDL</a:t>
            </a:r>
            <a:r>
              <a:rPr lang="zh-CN" b="0">
                <a:latin typeface="Calibri" panose="020F0502020204030204" charset="0"/>
                <a:ea typeface="宋体" panose="02010600030101010101" pitchFamily="2" charset="-122"/>
              </a:rPr>
              <a:t>变成了</a:t>
            </a:r>
            <a:r>
              <a:rPr lang="en-US" b="0">
                <a:latin typeface="Calibri" panose="020F0502020204030204" charset="0"/>
                <a:ea typeface="宋体" panose="02010600030101010101" pitchFamily="2" charset="-122"/>
              </a:rPr>
              <a:t>DevSecOps</a:t>
            </a:r>
            <a:r>
              <a:rPr lang="zh-CN" b="0">
                <a:latin typeface="Calibri" panose="020F0502020204030204" charset="0"/>
                <a:ea typeface="宋体" panose="02010600030101010101" pitchFamily="2" charset="-122"/>
              </a:rPr>
              <a:t>，实际上</a:t>
            </a:r>
            <a:r>
              <a:rPr lang="zh-CN" sz="2400" b="0">
                <a:solidFill>
                  <a:srgbClr val="FF0000"/>
                </a:solidFill>
                <a:latin typeface="Calibri" panose="020F0502020204030204" charset="0"/>
                <a:ea typeface="宋体" panose="02010600030101010101" pitchFamily="2" charset="-122"/>
              </a:rPr>
              <a:t>理念是不变的</a:t>
            </a:r>
            <a:r>
              <a:rPr lang="zh-CN" b="0">
                <a:latin typeface="Calibri" panose="020F0502020204030204" charset="0"/>
                <a:ea typeface="宋体" panose="02010600030101010101" pitchFamily="2" charset="-122"/>
              </a:rPr>
              <a:t>，就围绕着应用生命周期，在各阶段去做一些安全的事情。</a:t>
            </a:r>
            <a:endParaRPr lang="zh-CN" altLang="en-US" b="0">
              <a:latin typeface="Calibri" panose="020F0502020204030204"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19"/>
          <p:cNvSpPr txBox="1"/>
          <p:nvPr/>
        </p:nvSpPr>
        <p:spPr>
          <a:xfrm>
            <a:off x="543560" y="528320"/>
            <a:ext cx="3633470" cy="521970"/>
          </a:xfrm>
          <a:prstGeom prst="rect">
            <a:avLst/>
          </a:prstGeom>
          <a:noFill/>
        </p:spPr>
        <p:txBody>
          <a:bodyPr wrap="square" rtlCol="0">
            <a:spAutoFit/>
          </a:bodyPr>
          <a:lstStyle/>
          <a:p>
            <a:pPr algn="ctr"/>
            <a:r>
              <a:rPr lang="zh-CN" altLang="en-US" sz="2800" b="1" dirty="0">
                <a:solidFill>
                  <a:srgbClr val="03277F"/>
                </a:solidFill>
                <a:latin typeface="微软雅黑" panose="020B0503020204020204" pitchFamily="34" charset="-122"/>
                <a:ea typeface="微软雅黑" panose="020B0503020204020204" pitchFamily="34" charset="-122"/>
                <a:cs typeface="+mn-ea"/>
                <a:sym typeface="+mn-lt"/>
              </a:rPr>
              <a:t>应用安全</a:t>
            </a:r>
            <a:r>
              <a:rPr lang="zh-CN" altLang="en-US" sz="2800" b="1" dirty="0">
                <a:solidFill>
                  <a:srgbClr val="03277F"/>
                </a:solidFill>
                <a:latin typeface="微软雅黑" panose="020B0503020204020204" pitchFamily="34" charset="-122"/>
                <a:ea typeface="微软雅黑" panose="020B0503020204020204" pitchFamily="34" charset="-122"/>
                <a:cs typeface="+mn-ea"/>
                <a:sym typeface="+mn-lt"/>
              </a:rPr>
              <a:t>本土化</a:t>
            </a:r>
            <a:endParaRPr lang="zh-CN" altLang="en-US" sz="2800" b="1" dirty="0">
              <a:solidFill>
                <a:srgbClr val="03277F"/>
              </a:solidFill>
              <a:latin typeface="微软雅黑" panose="020B0503020204020204" pitchFamily="34" charset="-122"/>
              <a:ea typeface="微软雅黑" panose="020B0503020204020204" pitchFamily="34" charset="-122"/>
              <a:cs typeface="+mn-ea"/>
              <a:sym typeface="+mn-lt"/>
            </a:endParaRPr>
          </a:p>
        </p:txBody>
      </p:sp>
      <p:sp>
        <p:nvSpPr>
          <p:cNvPr id="3" name="矩形 2"/>
          <p:cNvSpPr/>
          <p:nvPr/>
        </p:nvSpPr>
        <p:spPr>
          <a:xfrm>
            <a:off x="355116" y="647534"/>
            <a:ext cx="188259" cy="284909"/>
          </a:xfrm>
          <a:prstGeom prst="rect">
            <a:avLst/>
          </a:prstGeom>
          <a:solidFill>
            <a:srgbClr val="C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AutoShape 4" descr="SSRF"/>
          <p:cNvSpPr>
            <a:spLocks noChangeAspect="1" noChangeArrowheads="1"/>
          </p:cNvSpPr>
          <p:nvPr/>
        </p:nvSpPr>
        <p:spPr bwMode="auto">
          <a:xfrm>
            <a:off x="6095999" y="3428999"/>
            <a:ext cx="4471951" cy="44719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 name="文本框 3"/>
          <p:cNvSpPr txBox="1"/>
          <p:nvPr/>
        </p:nvSpPr>
        <p:spPr>
          <a:xfrm>
            <a:off x="1762760" y="1796415"/>
            <a:ext cx="8409305" cy="4104005"/>
          </a:xfrm>
          <a:prstGeom prst="rect">
            <a:avLst/>
          </a:prstGeom>
          <a:noFill/>
        </p:spPr>
        <p:txBody>
          <a:bodyPr wrap="square" rtlCol="0" anchor="t">
            <a:noAutofit/>
          </a:bodyPr>
          <a:p>
            <a:r>
              <a:rPr lang="zh-CN" altLang="en-US" sz="2800"/>
              <a:t>    应用的基础IT设施的架构如何设计</a:t>
            </a:r>
            <a:endParaRPr lang="zh-CN" altLang="en-US" sz="2800"/>
          </a:p>
          <a:p>
            <a:r>
              <a:rPr lang="zh-CN" altLang="en-US" sz="2800"/>
              <a:t>    应用涉及的数据，如何设计数据表，以便于数据安全建设</a:t>
            </a:r>
            <a:endParaRPr lang="zh-CN" altLang="en-US" sz="2800"/>
          </a:p>
          <a:p>
            <a:r>
              <a:rPr lang="zh-CN" altLang="en-US" sz="2800"/>
              <a:t>    应用的业务模式，功能设计，有没有业务安全风险，其风控应如何设置</a:t>
            </a:r>
            <a:endParaRPr lang="zh-CN" altLang="en-US" sz="2800"/>
          </a:p>
          <a:p>
            <a:r>
              <a:rPr lang="zh-CN" altLang="en-US" sz="2800"/>
              <a:t>    《网络安全法》规定了必须做等保，这个应该是几级，应该达到什么量级的时候做？</a:t>
            </a:r>
            <a:endParaRPr lang="zh-CN" altLang="en-US" sz="2800"/>
          </a:p>
          <a:p>
            <a:r>
              <a:rPr lang="zh-CN" altLang="en-US" sz="2800"/>
              <a:t> </a:t>
            </a:r>
            <a:r>
              <a:rPr lang="en-US" altLang="zh-CN" sz="2800"/>
              <a:t>     </a:t>
            </a:r>
            <a:r>
              <a:rPr lang="zh-CN" altLang="en-US" sz="2800"/>
              <a:t>等等</a:t>
            </a:r>
            <a:endParaRPr lang="zh-CN" altLang="en-US"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19"/>
          <p:cNvSpPr txBox="1"/>
          <p:nvPr/>
        </p:nvSpPr>
        <p:spPr>
          <a:xfrm>
            <a:off x="543560" y="528320"/>
            <a:ext cx="3633470" cy="521970"/>
          </a:xfrm>
          <a:prstGeom prst="rect">
            <a:avLst/>
          </a:prstGeom>
          <a:noFill/>
        </p:spPr>
        <p:txBody>
          <a:bodyPr wrap="square" rtlCol="0">
            <a:spAutoFit/>
          </a:bodyPr>
          <a:lstStyle/>
          <a:p>
            <a:pPr algn="ctr"/>
            <a:r>
              <a:rPr lang="zh-CN" altLang="en-US" sz="2800" b="1" dirty="0">
                <a:solidFill>
                  <a:srgbClr val="03277F"/>
                </a:solidFill>
                <a:latin typeface="微软雅黑" panose="020B0503020204020204" pitchFamily="34" charset="-122"/>
                <a:ea typeface="微软雅黑" panose="020B0503020204020204" pitchFamily="34" charset="-122"/>
                <a:cs typeface="+mn-ea"/>
                <a:sym typeface="+mn-lt"/>
              </a:rPr>
              <a:t>应用安全</a:t>
            </a:r>
            <a:r>
              <a:rPr lang="zh-CN" altLang="en-US" sz="2800" b="1" dirty="0">
                <a:solidFill>
                  <a:srgbClr val="03277F"/>
                </a:solidFill>
                <a:latin typeface="微软雅黑" panose="020B0503020204020204" pitchFamily="34" charset="-122"/>
                <a:ea typeface="微软雅黑" panose="020B0503020204020204" pitchFamily="34" charset="-122"/>
                <a:cs typeface="+mn-ea"/>
                <a:sym typeface="+mn-lt"/>
              </a:rPr>
              <a:t>误用</a:t>
            </a:r>
            <a:endParaRPr lang="zh-CN" altLang="en-US" sz="2800" b="1" dirty="0">
              <a:solidFill>
                <a:srgbClr val="03277F"/>
              </a:solidFill>
              <a:latin typeface="微软雅黑" panose="020B0503020204020204" pitchFamily="34" charset="-122"/>
              <a:ea typeface="微软雅黑" panose="020B0503020204020204" pitchFamily="34" charset="-122"/>
              <a:cs typeface="+mn-ea"/>
              <a:sym typeface="+mn-lt"/>
            </a:endParaRPr>
          </a:p>
        </p:txBody>
      </p:sp>
      <p:sp>
        <p:nvSpPr>
          <p:cNvPr id="3" name="矩形 2"/>
          <p:cNvSpPr/>
          <p:nvPr/>
        </p:nvSpPr>
        <p:spPr>
          <a:xfrm>
            <a:off x="355116" y="647534"/>
            <a:ext cx="188259" cy="284909"/>
          </a:xfrm>
          <a:prstGeom prst="rect">
            <a:avLst/>
          </a:prstGeom>
          <a:solidFill>
            <a:srgbClr val="C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AutoShape 4" descr="SSRF"/>
          <p:cNvSpPr>
            <a:spLocks noChangeAspect="1" noChangeArrowheads="1"/>
          </p:cNvSpPr>
          <p:nvPr/>
        </p:nvSpPr>
        <p:spPr bwMode="auto">
          <a:xfrm>
            <a:off x="6095999" y="3428999"/>
            <a:ext cx="4471951" cy="44719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 name="文本框 3"/>
          <p:cNvSpPr txBox="1"/>
          <p:nvPr/>
        </p:nvSpPr>
        <p:spPr>
          <a:xfrm>
            <a:off x="1762760" y="1796415"/>
            <a:ext cx="8409305" cy="4104005"/>
          </a:xfrm>
          <a:prstGeom prst="rect">
            <a:avLst/>
          </a:prstGeom>
          <a:noFill/>
        </p:spPr>
        <p:txBody>
          <a:bodyPr wrap="square" rtlCol="0" anchor="t">
            <a:noAutofit/>
          </a:bodyPr>
          <a:p>
            <a:r>
              <a:rPr lang="zh-CN" altLang="en-US" sz="2800"/>
              <a:t>    SDL不能用作整个公司的安全建设理念，也不能用做整个应用安全方面的建设理念。它只能用作对单个应用进行安全建设的时候。</a:t>
            </a:r>
            <a:endParaRPr lang="zh-CN" altLang="en-US" sz="2800"/>
          </a:p>
          <a:p>
            <a:endParaRPr lang="zh-CN" altLang="en-US" sz="2800"/>
          </a:p>
          <a:p>
            <a:r>
              <a:rPr lang="zh-CN" altLang="en-US" sz="2800"/>
              <a:t> </a:t>
            </a:r>
            <a:r>
              <a:rPr lang="en-US" altLang="zh-CN" sz="2800"/>
              <a:t>     </a:t>
            </a:r>
            <a:r>
              <a:rPr lang="zh-CN" altLang="en-US" sz="2800"/>
              <a:t>这种安全理念的误用现象，屡见不鲜，与之相似的还有零信任理念。还有就是不要本本主义，看见最佳实践就照搬，然后会因为公司条件不匹配，导致事倍功半，浪费大量人力物力，本来这些可以用来到别的安全方面，快速拉升整体安全水位的。</a:t>
            </a:r>
            <a:endParaRPr lang="zh-CN" altLang="en-US" sz="2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35124" y="1976370"/>
            <a:ext cx="2184400" cy="706755"/>
          </a:xfrm>
          <a:prstGeom prst="rect">
            <a:avLst/>
          </a:prstGeom>
          <a:noFill/>
        </p:spPr>
        <p:txBody>
          <a:bodyPr wrap="square" rtlCol="0">
            <a:spAutoFit/>
          </a:bodyPr>
          <a:lstStyle/>
          <a:p>
            <a:pPr algn="ctr"/>
            <a:r>
              <a:rPr kumimoji="1" lang="en-US" altLang="zh-CN" sz="4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Part04</a:t>
            </a:r>
            <a:endParaRPr kumimoji="1" lang="zh-CN" altLang="en-US" sz="4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1842767" y="2885748"/>
            <a:ext cx="8556418" cy="922020"/>
          </a:xfrm>
          <a:prstGeom prst="rect">
            <a:avLst/>
          </a:prstGeom>
          <a:noFill/>
        </p:spPr>
        <p:txBody>
          <a:bodyPr wrap="square" rtlCol="0">
            <a:spAutoFit/>
          </a:bodyPr>
          <a:lstStyle/>
          <a:p>
            <a:pPr algn="ctr"/>
            <a:r>
              <a:rPr lang="zh-CN" altLang="en-US" sz="5400" b="1" dirty="0">
                <a:solidFill>
                  <a:srgbClr val="03277F"/>
                </a:solidFill>
                <a:latin typeface="微软雅黑" panose="020B0503020204020204" pitchFamily="34" charset="-122"/>
                <a:ea typeface="微软雅黑" panose="020B0503020204020204" pitchFamily="34" charset="-122"/>
                <a:cs typeface="+mn-ea"/>
                <a:sym typeface="+mn-lt"/>
              </a:rPr>
              <a:t>应用安全落地</a:t>
            </a:r>
            <a:endParaRPr lang="zh-CN" altLang="en-US" sz="5400" b="1" dirty="0">
              <a:solidFill>
                <a:srgbClr val="03277F"/>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19"/>
          <p:cNvSpPr txBox="1"/>
          <p:nvPr/>
        </p:nvSpPr>
        <p:spPr>
          <a:xfrm>
            <a:off x="543560" y="528320"/>
            <a:ext cx="3592830" cy="521970"/>
          </a:xfrm>
          <a:prstGeom prst="rect">
            <a:avLst/>
          </a:prstGeom>
          <a:noFill/>
        </p:spPr>
        <p:txBody>
          <a:bodyPr wrap="square" rtlCol="0">
            <a:spAutoFit/>
          </a:bodyPr>
          <a:lstStyle/>
          <a:p>
            <a:pPr algn="ctr"/>
            <a:r>
              <a:rPr lang="zh-CN" altLang="en-US" sz="2800" b="1" dirty="0">
                <a:solidFill>
                  <a:srgbClr val="03277F"/>
                </a:solidFill>
                <a:latin typeface="微软雅黑" panose="020B0503020204020204" pitchFamily="34" charset="-122"/>
                <a:ea typeface="微软雅黑" panose="020B0503020204020204" pitchFamily="34" charset="-122"/>
                <a:cs typeface="+mn-ea"/>
                <a:sym typeface="+mn-lt"/>
              </a:rPr>
              <a:t>应用安全落地</a:t>
            </a:r>
            <a:r>
              <a:rPr lang="zh-CN" altLang="en-US" sz="2800" b="1" dirty="0">
                <a:solidFill>
                  <a:srgbClr val="03277F"/>
                </a:solidFill>
                <a:latin typeface="微软雅黑" panose="020B0503020204020204" pitchFamily="34" charset="-122"/>
                <a:ea typeface="微软雅黑" panose="020B0503020204020204" pitchFamily="34" charset="-122"/>
                <a:cs typeface="+mn-ea"/>
                <a:sym typeface="+mn-lt"/>
              </a:rPr>
              <a:t>开展</a:t>
            </a:r>
            <a:endParaRPr lang="zh-CN" altLang="en-US" sz="2800" b="1" dirty="0">
              <a:solidFill>
                <a:srgbClr val="03277F"/>
              </a:solidFill>
              <a:latin typeface="微软雅黑" panose="020B0503020204020204" pitchFamily="34" charset="-122"/>
              <a:ea typeface="微软雅黑" panose="020B0503020204020204" pitchFamily="34" charset="-122"/>
              <a:cs typeface="+mn-ea"/>
              <a:sym typeface="+mn-lt"/>
            </a:endParaRPr>
          </a:p>
        </p:txBody>
      </p:sp>
      <p:sp>
        <p:nvSpPr>
          <p:cNvPr id="3" name="矩形 2"/>
          <p:cNvSpPr/>
          <p:nvPr/>
        </p:nvSpPr>
        <p:spPr>
          <a:xfrm>
            <a:off x="355116" y="647534"/>
            <a:ext cx="188259" cy="284909"/>
          </a:xfrm>
          <a:prstGeom prst="rect">
            <a:avLst/>
          </a:prstGeom>
          <a:solidFill>
            <a:srgbClr val="C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AutoShape 4" descr="SSRF"/>
          <p:cNvSpPr>
            <a:spLocks noChangeAspect="1" noChangeArrowheads="1"/>
          </p:cNvSpPr>
          <p:nvPr/>
        </p:nvSpPr>
        <p:spPr bwMode="auto">
          <a:xfrm>
            <a:off x="6095999" y="3428999"/>
            <a:ext cx="4471951" cy="44719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4" descr="7 layers of security"/>
          <p:cNvSpPr>
            <a:spLocks noChangeAspect="1" noChangeArrowheads="1"/>
          </p:cNvSpPr>
          <p:nvPr/>
        </p:nvSpPr>
        <p:spPr bwMode="auto">
          <a:xfrm>
            <a:off x="6095999" y="3428999"/>
            <a:ext cx="4264241" cy="42642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0" name="文本框 99"/>
          <p:cNvSpPr txBox="1"/>
          <p:nvPr/>
        </p:nvSpPr>
        <p:spPr>
          <a:xfrm>
            <a:off x="2045970" y="1557655"/>
            <a:ext cx="7765415" cy="3616960"/>
          </a:xfrm>
          <a:prstGeom prst="rect">
            <a:avLst/>
          </a:prstGeom>
          <a:noFill/>
          <a:ln w="9525">
            <a:noFill/>
          </a:ln>
        </p:spPr>
        <p:txBody>
          <a:bodyPr wrap="square">
            <a:noAutofit/>
          </a:bodyPr>
          <a:p>
            <a:pPr indent="0">
              <a:buNone/>
            </a:pPr>
            <a:endParaRPr lang="zh-CN" sz="2400" b="0">
              <a:solidFill>
                <a:srgbClr val="FF0000"/>
              </a:solidFill>
              <a:latin typeface="微软雅黑" panose="020B0503020204020204" pitchFamily="34" charset="-122"/>
              <a:ea typeface="微软雅黑" panose="020B0503020204020204" pitchFamily="34" charset="-122"/>
            </a:endParaRPr>
          </a:p>
          <a:p>
            <a:pPr indent="0">
              <a:buNone/>
            </a:pPr>
            <a:r>
              <a:rPr lang="zh-CN" sz="2400" b="0">
                <a:solidFill>
                  <a:srgbClr val="FF0000"/>
                </a:solidFill>
                <a:latin typeface="微软雅黑" panose="020B0503020204020204" pitchFamily="34" charset="-122"/>
                <a:ea typeface="微软雅黑" panose="020B0503020204020204" pitchFamily="34" charset="-122"/>
              </a:rPr>
              <a:t>应急</a:t>
            </a:r>
            <a:r>
              <a:rPr lang="zh-CN" b="0">
                <a:latin typeface="Calibri" panose="020F0502020204030204" charset="0"/>
                <a:ea typeface="宋体" panose="02010600030101010101" pitchFamily="2" charset="-122"/>
              </a:rPr>
              <a:t>：确定应急内容，领导需求，核心应用及</a:t>
            </a:r>
            <a:r>
              <a:rPr lang="zh-CN" b="0">
                <a:latin typeface="Calibri" panose="020F0502020204030204" charset="0"/>
                <a:ea typeface="宋体" panose="02010600030101010101" pitchFamily="2" charset="-122"/>
              </a:rPr>
              <a:t>优先级。</a:t>
            </a:r>
            <a:r>
              <a:rPr lang="en-US" b="0">
                <a:latin typeface="Calibri" panose="020F0502020204030204" charset="0"/>
                <a:ea typeface="宋体" panose="02010600030101010101" pitchFamily="2" charset="-122"/>
                <a:cs typeface="Times New Roman" panose="02020603050405020304" charset="0"/>
              </a:rPr>
              <a:t> </a:t>
            </a:r>
            <a:endParaRPr lang="zh-CN" b="0">
              <a:latin typeface="Calibri" panose="020F0502020204030204" charset="0"/>
              <a:ea typeface="宋体" panose="02010600030101010101" pitchFamily="2" charset="-122"/>
            </a:endParaRPr>
          </a:p>
          <a:p>
            <a:pPr indent="0">
              <a:buNone/>
            </a:pPr>
            <a:r>
              <a:rPr lang="zh-CN" sz="2400" b="0">
                <a:solidFill>
                  <a:srgbClr val="FF0000"/>
                </a:solidFill>
                <a:latin typeface="微软雅黑" panose="020B0503020204020204" pitchFamily="34" charset="-122"/>
                <a:ea typeface="微软雅黑" panose="020B0503020204020204" pitchFamily="34" charset="-122"/>
              </a:rPr>
              <a:t>应用梳理</a:t>
            </a:r>
            <a:r>
              <a:rPr lang="zh-CN" b="0">
                <a:latin typeface="Calibri" panose="020F0502020204030204" charset="0"/>
                <a:ea typeface="宋体" panose="02010600030101010101" pitchFamily="2" charset="-122"/>
              </a:rPr>
              <a:t>：梳理所有的应用，评估优先级。建设应用发现机制跟能力。</a:t>
            </a:r>
            <a:r>
              <a:rPr lang="en-US" b="0">
                <a:latin typeface="Calibri" panose="020F0502020204030204" charset="0"/>
                <a:ea typeface="宋体" panose="02010600030101010101" pitchFamily="2" charset="-122"/>
                <a:cs typeface="Times New Roman" panose="02020603050405020304" charset="0"/>
              </a:rPr>
              <a:t> </a:t>
            </a:r>
            <a:endParaRPr lang="zh-CN" b="0">
              <a:latin typeface="Calibri" panose="020F0502020204030204" charset="0"/>
              <a:ea typeface="宋体" panose="02010600030101010101" pitchFamily="2" charset="-122"/>
            </a:endParaRPr>
          </a:p>
          <a:p>
            <a:pPr indent="0">
              <a:buNone/>
            </a:pPr>
            <a:r>
              <a:rPr lang="zh-CN" sz="2400" b="0">
                <a:solidFill>
                  <a:srgbClr val="FF0000"/>
                </a:solidFill>
                <a:latin typeface="微软雅黑" panose="020B0503020204020204" pitchFamily="34" charset="-122"/>
                <a:ea typeface="微软雅黑" panose="020B0503020204020204" pitchFamily="34" charset="-122"/>
              </a:rPr>
              <a:t>调研评估</a:t>
            </a:r>
            <a:r>
              <a:rPr lang="zh-CN" b="0">
                <a:latin typeface="Calibri" panose="020F0502020204030204" charset="0"/>
                <a:ea typeface="宋体" panose="02010600030101010101" pitchFamily="2" charset="-122"/>
              </a:rPr>
              <a:t>：调研安全状态，评估工作内容，评估工作</a:t>
            </a:r>
            <a:r>
              <a:rPr lang="zh-CN" b="0">
                <a:latin typeface="Calibri" panose="020F0502020204030204" charset="0"/>
                <a:ea typeface="宋体" panose="02010600030101010101" pitchFamily="2" charset="-122"/>
              </a:rPr>
              <a:t>优先级。</a:t>
            </a:r>
            <a:r>
              <a:rPr lang="en-US" b="0">
                <a:latin typeface="Calibri" panose="020F0502020204030204" charset="0"/>
                <a:ea typeface="宋体" panose="02010600030101010101" pitchFamily="2" charset="-122"/>
                <a:cs typeface="Times New Roman" panose="02020603050405020304" charset="0"/>
              </a:rPr>
              <a:t> </a:t>
            </a:r>
            <a:endParaRPr lang="zh-CN" b="0">
              <a:latin typeface="Calibri" panose="020F0502020204030204" charset="0"/>
              <a:ea typeface="宋体" panose="02010600030101010101" pitchFamily="2" charset="-122"/>
            </a:endParaRPr>
          </a:p>
          <a:p>
            <a:pPr indent="0">
              <a:buNone/>
            </a:pPr>
            <a:r>
              <a:rPr lang="zh-CN" sz="2400" b="0">
                <a:solidFill>
                  <a:srgbClr val="FF0000"/>
                </a:solidFill>
                <a:latin typeface="微软雅黑" panose="020B0503020204020204" pitchFamily="34" charset="-122"/>
                <a:ea typeface="微软雅黑" panose="020B0503020204020204" pitchFamily="34" charset="-122"/>
              </a:rPr>
              <a:t>方案及决策</a:t>
            </a:r>
            <a:r>
              <a:rPr lang="zh-CN" b="0">
                <a:latin typeface="Calibri" panose="020F0502020204030204" charset="0"/>
                <a:ea typeface="宋体" panose="02010600030101010101" pitchFamily="2" charset="-122"/>
              </a:rPr>
              <a:t>：结合调研结果，整体公司的方案，开发流程现状，结合</a:t>
            </a:r>
            <a:r>
              <a:rPr lang="en-US" altLang="zh-CN" b="0">
                <a:latin typeface="Calibri" panose="020F0502020204030204" charset="0"/>
                <a:ea typeface="宋体" panose="02010600030101010101" pitchFamily="2" charset="-122"/>
              </a:rPr>
              <a:t>SDL</a:t>
            </a:r>
            <a:r>
              <a:rPr lang="zh-CN" altLang="en-US" b="0">
                <a:latin typeface="Calibri" panose="020F0502020204030204" charset="0"/>
                <a:ea typeface="宋体" panose="02010600030101010101" pitchFamily="2" charset="-122"/>
              </a:rPr>
              <a:t>思想，决策工作内容及优先级，产出方案</a:t>
            </a:r>
            <a:r>
              <a:rPr lang="zh-CN" b="0">
                <a:latin typeface="Calibri" panose="020F0502020204030204" charset="0"/>
                <a:ea typeface="宋体" panose="02010600030101010101" pitchFamily="2" charset="-122"/>
              </a:rPr>
              <a:t>。</a:t>
            </a:r>
            <a:endParaRPr lang="zh-CN" altLang="en-US" b="0">
              <a:latin typeface="Calibri" panose="020F050202020403020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1494625" y="2663011"/>
            <a:ext cx="2076359" cy="1198880"/>
          </a:xfrm>
          <a:prstGeom prst="rect">
            <a:avLst/>
          </a:prstGeom>
          <a:noFill/>
        </p:spPr>
        <p:txBody>
          <a:bodyPr wrap="square" rtlCol="0">
            <a:spAutoFit/>
          </a:bodyPr>
          <a:lstStyle/>
          <a:p>
            <a:pPr algn="r">
              <a:defRPr/>
            </a:pPr>
            <a:r>
              <a:rPr lang="zh-CN" altLang="en-US" sz="4400" b="1" dirty="0">
                <a:solidFill>
                  <a:srgbClr val="03277F"/>
                </a:solidFill>
                <a:latin typeface="Agency FB" panose="020B0503020202020204"/>
                <a:ea typeface="微软雅黑" panose="020B0503020204020204" pitchFamily="34" charset="-122"/>
                <a:cs typeface="+mn-ea"/>
                <a:sym typeface="+mn-lt"/>
              </a:rPr>
              <a:t>目录</a:t>
            </a:r>
            <a:endParaRPr lang="en-US" altLang="zh-CN" sz="4400" b="1" dirty="0">
              <a:solidFill>
                <a:srgbClr val="03277F"/>
              </a:solidFill>
              <a:latin typeface="Agency FB" panose="020B0503020202020204"/>
              <a:ea typeface="微软雅黑" panose="020B0503020204020204" pitchFamily="34" charset="-122"/>
              <a:cs typeface="+mn-ea"/>
              <a:sym typeface="+mn-lt"/>
            </a:endParaRPr>
          </a:p>
          <a:p>
            <a:pPr algn="r">
              <a:defRPr/>
            </a:pPr>
            <a:r>
              <a:rPr lang="en-US" altLang="zh-CN" sz="2800" b="1" dirty="0">
                <a:solidFill>
                  <a:prstClr val="black">
                    <a:lumMod val="65000"/>
                    <a:lumOff val="35000"/>
                  </a:prstClr>
                </a:solidFill>
                <a:latin typeface="Agency FB" panose="020B0503020202020204"/>
                <a:ea typeface="微软雅黑" panose="020B0503020204020204" pitchFamily="34" charset="-122"/>
                <a:cs typeface="+mn-ea"/>
                <a:sym typeface="+mn-lt"/>
              </a:rPr>
              <a:t>CONENTS</a:t>
            </a:r>
            <a:endParaRPr lang="zh-CN" altLang="en-US" sz="2800" b="1" dirty="0">
              <a:solidFill>
                <a:prstClr val="black">
                  <a:lumMod val="65000"/>
                  <a:lumOff val="35000"/>
                </a:prstClr>
              </a:solidFill>
              <a:latin typeface="Agency FB" panose="020B0503020202020204"/>
              <a:ea typeface="微软雅黑" panose="020B0503020204020204" pitchFamily="34" charset="-122"/>
              <a:cs typeface="+mn-ea"/>
              <a:sym typeface="+mn-lt"/>
            </a:endParaRPr>
          </a:p>
        </p:txBody>
      </p:sp>
      <p:cxnSp>
        <p:nvCxnSpPr>
          <p:cNvPr id="3" name="直接连接符 16"/>
          <p:cNvCxnSpPr/>
          <p:nvPr/>
        </p:nvCxnSpPr>
        <p:spPr>
          <a:xfrm>
            <a:off x="4530514" y="1806946"/>
            <a:ext cx="0" cy="2674620"/>
          </a:xfrm>
          <a:prstGeom prst="line">
            <a:avLst/>
          </a:prstGeom>
          <a:noFill/>
          <a:ln w="6350" cap="flat" cmpd="sng" algn="ctr">
            <a:solidFill>
              <a:sysClr val="windowText" lastClr="000000">
                <a:lumMod val="65000"/>
                <a:lumOff val="35000"/>
              </a:sysClr>
            </a:solidFill>
            <a:prstDash val="dash"/>
            <a:miter lim="800000"/>
          </a:ln>
          <a:effectLst/>
        </p:spPr>
      </p:cxnSp>
      <p:sp>
        <p:nvSpPr>
          <p:cNvPr id="11" name="TextBox 119"/>
          <p:cNvSpPr txBox="1"/>
          <p:nvPr>
            <p:custDataLst>
              <p:tags r:id="rId1"/>
            </p:custDataLst>
          </p:nvPr>
        </p:nvSpPr>
        <p:spPr>
          <a:xfrm>
            <a:off x="5167630" y="1807210"/>
            <a:ext cx="5649595" cy="3351530"/>
          </a:xfrm>
          <a:prstGeom prst="rect">
            <a:avLst/>
          </a:prstGeom>
          <a:noFill/>
        </p:spPr>
        <p:txBody>
          <a:bodyPr wrap="square" rtlCol="0">
            <a:noAutofit/>
          </a:bodyPr>
          <a:p>
            <a:pPr defTabSz="914400"/>
            <a:r>
              <a:rPr lang="en-US" sz="2800" b="1" dirty="0">
                <a:solidFill>
                  <a:srgbClr val="03277F"/>
                </a:solidFill>
                <a:latin typeface="微软雅黑" panose="020B0503020204020204" pitchFamily="34" charset="-122"/>
                <a:ea typeface="微软雅黑" panose="020B0503020204020204" pitchFamily="34" charset="-122"/>
                <a:cs typeface="+mn-ea"/>
                <a:sym typeface="+mn-lt"/>
              </a:rPr>
              <a:t>00</a:t>
            </a:r>
            <a:r>
              <a:rPr lang="zh-CN" altLang="en-US" sz="2800" b="1" dirty="0">
                <a:solidFill>
                  <a:srgbClr val="03277F"/>
                </a:solidFill>
                <a:latin typeface="微软雅黑" panose="020B0503020204020204" pitchFamily="34" charset="-122"/>
                <a:ea typeface="微软雅黑" panose="020B0503020204020204" pitchFamily="34" charset="-122"/>
                <a:cs typeface="+mn-ea"/>
                <a:sym typeface="+mn-lt"/>
              </a:rPr>
              <a:t>、</a:t>
            </a:r>
            <a:r>
              <a:rPr lang="zh-CN" altLang="en-US" sz="2800" b="1" dirty="0">
                <a:solidFill>
                  <a:srgbClr val="03277F"/>
                </a:solidFill>
                <a:latin typeface="微软雅黑" panose="020B0503020204020204" pitchFamily="34" charset="-122"/>
                <a:ea typeface="微软雅黑" panose="020B0503020204020204" pitchFamily="34" charset="-122"/>
                <a:cs typeface="+mn-ea"/>
                <a:sym typeface="+mn-lt"/>
              </a:rPr>
              <a:t>介绍</a:t>
            </a:r>
            <a:endParaRPr lang="en-US" sz="2800" b="1" dirty="0">
              <a:solidFill>
                <a:srgbClr val="03277F"/>
              </a:solidFill>
              <a:latin typeface="微软雅黑" panose="020B0503020204020204" pitchFamily="34" charset="-122"/>
              <a:ea typeface="微软雅黑" panose="020B0503020204020204" pitchFamily="34" charset="-122"/>
              <a:cs typeface="+mn-ea"/>
              <a:sym typeface="+mn-lt"/>
            </a:endParaRPr>
          </a:p>
          <a:p>
            <a:pPr defTabSz="914400"/>
            <a:r>
              <a:rPr lang="en-US" sz="2800" b="1" dirty="0">
                <a:solidFill>
                  <a:srgbClr val="03277F"/>
                </a:solidFill>
                <a:latin typeface="微软雅黑" panose="020B0503020204020204" pitchFamily="34" charset="-122"/>
                <a:ea typeface="微软雅黑" panose="020B0503020204020204" pitchFamily="34" charset="-122"/>
                <a:cs typeface="+mn-ea"/>
                <a:sym typeface="+mn-lt"/>
              </a:rPr>
              <a:t>0</a:t>
            </a:r>
            <a:r>
              <a:rPr lang="en-US" altLang="zh-CN" sz="2800" b="1" dirty="0">
                <a:solidFill>
                  <a:srgbClr val="03277F"/>
                </a:solidFill>
                <a:latin typeface="微软雅黑" panose="020B0503020204020204" pitchFamily="34" charset="-122"/>
                <a:ea typeface="微软雅黑" panose="020B0503020204020204" pitchFamily="34" charset="-122"/>
                <a:cs typeface="+mn-ea"/>
                <a:sym typeface="+mn-lt"/>
              </a:rPr>
              <a:t>1</a:t>
            </a:r>
            <a:r>
              <a:rPr lang="zh-CN" altLang="en-US" sz="2800" b="1" dirty="0">
                <a:solidFill>
                  <a:srgbClr val="03277F"/>
                </a:solidFill>
                <a:latin typeface="微软雅黑" panose="020B0503020204020204" pitchFamily="34" charset="-122"/>
                <a:ea typeface="微软雅黑" panose="020B0503020204020204" pitchFamily="34" charset="-122"/>
                <a:cs typeface="+mn-ea"/>
                <a:sym typeface="+mn-lt"/>
              </a:rPr>
              <a:t>、落地前方案及思想</a:t>
            </a:r>
            <a:r>
              <a:rPr lang="zh-CN" altLang="en-US" sz="2800" b="1" dirty="0">
                <a:solidFill>
                  <a:srgbClr val="03277F"/>
                </a:solidFill>
                <a:latin typeface="微软雅黑" panose="020B0503020204020204" pitchFamily="34" charset="-122"/>
                <a:ea typeface="微软雅黑" panose="020B0503020204020204" pitchFamily="34" charset="-122"/>
                <a:cs typeface="+mn-ea"/>
                <a:sym typeface="+mn-lt"/>
              </a:rPr>
              <a:t>准备</a:t>
            </a:r>
            <a:endParaRPr lang="zh-CN" altLang="en-US" sz="2800" b="1" dirty="0">
              <a:solidFill>
                <a:srgbClr val="03277F"/>
              </a:solidFill>
              <a:latin typeface="微软雅黑" panose="020B0503020204020204" pitchFamily="34" charset="-122"/>
              <a:ea typeface="微软雅黑" panose="020B0503020204020204" pitchFamily="34" charset="-122"/>
              <a:cs typeface="+mn-ea"/>
              <a:sym typeface="+mn-lt"/>
            </a:endParaRPr>
          </a:p>
          <a:p>
            <a:pPr defTabSz="914400"/>
            <a:r>
              <a:rPr lang="en-US" sz="2800" b="1" dirty="0">
                <a:solidFill>
                  <a:srgbClr val="03277F"/>
                </a:solidFill>
                <a:latin typeface="微软雅黑" panose="020B0503020204020204" pitchFamily="34" charset="-122"/>
                <a:ea typeface="微软雅黑" panose="020B0503020204020204" pitchFamily="34" charset="-122"/>
                <a:cs typeface="+mn-ea"/>
                <a:sym typeface="+mn-lt"/>
              </a:rPr>
              <a:t>0</a:t>
            </a:r>
            <a:r>
              <a:rPr lang="en-US" altLang="zh-CN" sz="2800" b="1" dirty="0">
                <a:solidFill>
                  <a:srgbClr val="03277F"/>
                </a:solidFill>
                <a:latin typeface="微软雅黑" panose="020B0503020204020204" pitchFamily="34" charset="-122"/>
                <a:ea typeface="微软雅黑" panose="020B0503020204020204" pitchFamily="34" charset="-122"/>
                <a:cs typeface="+mn-ea"/>
                <a:sym typeface="+mn-lt"/>
              </a:rPr>
              <a:t>2</a:t>
            </a:r>
            <a:r>
              <a:rPr lang="zh-CN" altLang="en-US" sz="2800" b="1" dirty="0">
                <a:solidFill>
                  <a:srgbClr val="03277F"/>
                </a:solidFill>
                <a:latin typeface="微软雅黑" panose="020B0503020204020204" pitchFamily="34" charset="-122"/>
                <a:ea typeface="微软雅黑" panose="020B0503020204020204" pitchFamily="34" charset="-122"/>
                <a:cs typeface="+mn-ea"/>
                <a:sym typeface="+mn-lt"/>
              </a:rPr>
              <a:t>、制定制度</a:t>
            </a:r>
            <a:r>
              <a:rPr lang="zh-CN" altLang="en-US" sz="2800" b="1" dirty="0">
                <a:solidFill>
                  <a:srgbClr val="03277F"/>
                </a:solidFill>
                <a:latin typeface="微软雅黑" panose="020B0503020204020204" pitchFamily="34" charset="-122"/>
                <a:ea typeface="微软雅黑" panose="020B0503020204020204" pitchFamily="34" charset="-122"/>
                <a:cs typeface="+mn-ea"/>
                <a:sym typeface="+mn-lt"/>
              </a:rPr>
              <a:t>文件</a:t>
            </a:r>
            <a:endParaRPr lang="zh-CN" altLang="en-US" sz="2800" b="1" dirty="0">
              <a:solidFill>
                <a:srgbClr val="03277F"/>
              </a:solidFill>
              <a:latin typeface="微软雅黑" panose="020B0503020204020204" pitchFamily="34" charset="-122"/>
              <a:ea typeface="微软雅黑" panose="020B0503020204020204" pitchFamily="34" charset="-122"/>
              <a:cs typeface="+mn-ea"/>
              <a:sym typeface="+mn-lt"/>
            </a:endParaRPr>
          </a:p>
          <a:p>
            <a:pPr defTabSz="914400"/>
            <a:r>
              <a:rPr lang="en-US" sz="2800" b="1" dirty="0">
                <a:solidFill>
                  <a:srgbClr val="03277F"/>
                </a:solidFill>
                <a:latin typeface="微软雅黑" panose="020B0503020204020204" pitchFamily="34" charset="-122"/>
                <a:ea typeface="微软雅黑" panose="020B0503020204020204" pitchFamily="34" charset="-122"/>
                <a:cs typeface="+mn-ea"/>
                <a:sym typeface="+mn-lt"/>
              </a:rPr>
              <a:t>0</a:t>
            </a:r>
            <a:r>
              <a:rPr lang="en-US" altLang="zh-CN" sz="2800" b="1" dirty="0">
                <a:solidFill>
                  <a:srgbClr val="03277F"/>
                </a:solidFill>
                <a:latin typeface="微软雅黑" panose="020B0503020204020204" pitchFamily="34" charset="-122"/>
                <a:ea typeface="微软雅黑" panose="020B0503020204020204" pitchFamily="34" charset="-122"/>
                <a:cs typeface="+mn-ea"/>
                <a:sym typeface="+mn-lt"/>
              </a:rPr>
              <a:t>3</a:t>
            </a:r>
            <a:r>
              <a:rPr lang="zh-CN" altLang="en-US" sz="2800" b="1" dirty="0">
                <a:solidFill>
                  <a:srgbClr val="03277F"/>
                </a:solidFill>
                <a:latin typeface="微软雅黑" panose="020B0503020204020204" pitchFamily="34" charset="-122"/>
                <a:ea typeface="微软雅黑" panose="020B0503020204020204" pitchFamily="34" charset="-122"/>
                <a:cs typeface="+mn-ea"/>
                <a:sym typeface="+mn-lt"/>
              </a:rPr>
              <a:t>、落地</a:t>
            </a:r>
            <a:r>
              <a:rPr lang="zh-CN" altLang="en-US" sz="2800" b="1" dirty="0">
                <a:solidFill>
                  <a:srgbClr val="03277F"/>
                </a:solidFill>
                <a:latin typeface="微软雅黑" panose="020B0503020204020204" pitchFamily="34" charset="-122"/>
                <a:ea typeface="微软雅黑" panose="020B0503020204020204" pitchFamily="34" charset="-122"/>
                <a:cs typeface="+mn-ea"/>
                <a:sym typeface="+mn-lt"/>
              </a:rPr>
              <a:t>会议</a:t>
            </a:r>
            <a:endParaRPr lang="zh-CN" altLang="en-US" sz="2800" b="1" dirty="0">
              <a:solidFill>
                <a:srgbClr val="03277F"/>
              </a:solidFill>
              <a:latin typeface="微软雅黑" panose="020B0503020204020204" pitchFamily="34" charset="-122"/>
              <a:ea typeface="微软雅黑" panose="020B0503020204020204" pitchFamily="34" charset="-122"/>
              <a:cs typeface="+mn-ea"/>
              <a:sym typeface="+mn-lt"/>
            </a:endParaRPr>
          </a:p>
          <a:p>
            <a:pPr defTabSz="914400"/>
            <a:r>
              <a:rPr lang="en-US" altLang="zh-CN" sz="2800" b="1" dirty="0">
                <a:solidFill>
                  <a:srgbClr val="03277F"/>
                </a:solidFill>
                <a:latin typeface="微软雅黑" panose="020B0503020204020204" pitchFamily="34" charset="-122"/>
                <a:ea typeface="微软雅黑" panose="020B0503020204020204" pitchFamily="34" charset="-122"/>
                <a:cs typeface="+mn-ea"/>
                <a:sym typeface="+mn-lt"/>
              </a:rPr>
              <a:t>04</a:t>
            </a:r>
            <a:r>
              <a:rPr lang="zh-CN" altLang="en-US" sz="2800" b="1" dirty="0">
                <a:solidFill>
                  <a:srgbClr val="03277F"/>
                </a:solidFill>
                <a:latin typeface="微软雅黑" panose="020B0503020204020204" pitchFamily="34" charset="-122"/>
                <a:ea typeface="微软雅黑" panose="020B0503020204020204" pitchFamily="34" charset="-122"/>
                <a:cs typeface="+mn-ea"/>
                <a:sym typeface="+mn-lt"/>
              </a:rPr>
              <a:t>、应用安全与其他安全的耦合</a:t>
            </a:r>
            <a:endParaRPr lang="zh-CN" altLang="en-US" sz="2800" b="1" dirty="0">
              <a:solidFill>
                <a:srgbClr val="03277F"/>
              </a:solidFill>
              <a:latin typeface="微软雅黑" panose="020B0503020204020204" pitchFamily="34" charset="-122"/>
              <a:ea typeface="微软雅黑" panose="020B0503020204020204" pitchFamily="34" charset="-122"/>
              <a:cs typeface="+mn-ea"/>
              <a:sym typeface="+mn-lt"/>
            </a:endParaRPr>
          </a:p>
          <a:p>
            <a:pPr defTabSz="914400"/>
            <a:r>
              <a:rPr lang="en-US" altLang="zh-CN" sz="2800" b="1" dirty="0">
                <a:solidFill>
                  <a:srgbClr val="03277F"/>
                </a:solidFill>
                <a:latin typeface="微软雅黑" panose="020B0503020204020204" pitchFamily="34" charset="-122"/>
                <a:ea typeface="微软雅黑" panose="020B0503020204020204" pitchFamily="34" charset="-122"/>
                <a:cs typeface="+mn-ea"/>
                <a:sym typeface="+mn-lt"/>
              </a:rPr>
              <a:t>05</a:t>
            </a:r>
            <a:r>
              <a:rPr lang="zh-CN" altLang="en-US" sz="2800" b="1" dirty="0">
                <a:solidFill>
                  <a:srgbClr val="03277F"/>
                </a:solidFill>
                <a:latin typeface="微软雅黑" panose="020B0503020204020204" pitchFamily="34" charset="-122"/>
                <a:ea typeface="微软雅黑" panose="020B0503020204020204" pitchFamily="34" charset="-122"/>
                <a:cs typeface="+mn-ea"/>
                <a:sym typeface="+mn-lt"/>
              </a:rPr>
              <a:t>、总结</a:t>
            </a:r>
            <a:endParaRPr lang="zh-CN" altLang="en-US" sz="2800" b="1" dirty="0">
              <a:solidFill>
                <a:srgbClr val="03277F"/>
              </a:solidFill>
              <a:latin typeface="微软雅黑" panose="020B0503020204020204" pitchFamily="34" charset="-122"/>
              <a:ea typeface="微软雅黑" panose="020B0503020204020204" pitchFamily="34" charset="-122"/>
              <a:cs typeface="+mn-ea"/>
              <a:sym typeface="+mn-lt"/>
            </a:endParaRPr>
          </a:p>
          <a:p>
            <a:pPr defTabSz="914400"/>
            <a:r>
              <a:rPr lang="en-US" altLang="zh-CN" sz="2800" b="1" dirty="0">
                <a:solidFill>
                  <a:srgbClr val="03277F"/>
                </a:solidFill>
                <a:latin typeface="微软雅黑" panose="020B0503020204020204" pitchFamily="34" charset="-122"/>
                <a:ea typeface="微软雅黑" panose="020B0503020204020204" pitchFamily="34" charset="-122"/>
                <a:cs typeface="+mn-ea"/>
                <a:sym typeface="+mn-lt"/>
              </a:rPr>
              <a:t>06</a:t>
            </a:r>
            <a:r>
              <a:rPr lang="zh-CN" altLang="en-US" sz="2800" b="1" dirty="0">
                <a:solidFill>
                  <a:srgbClr val="03277F"/>
                </a:solidFill>
                <a:latin typeface="微软雅黑" panose="020B0503020204020204" pitchFamily="34" charset="-122"/>
                <a:ea typeface="微软雅黑" panose="020B0503020204020204" pitchFamily="34" charset="-122"/>
                <a:cs typeface="+mn-ea"/>
                <a:sym typeface="+mn-lt"/>
              </a:rPr>
              <a:t>、</a:t>
            </a:r>
            <a:r>
              <a:rPr lang="en-US" altLang="zh-CN" sz="2800" b="1" dirty="0">
                <a:solidFill>
                  <a:srgbClr val="03277F"/>
                </a:solidFill>
                <a:latin typeface="微软雅黑" panose="020B0503020204020204" pitchFamily="34" charset="-122"/>
                <a:ea typeface="微软雅黑" panose="020B0503020204020204" pitchFamily="34" charset="-122"/>
                <a:cs typeface="+mn-ea"/>
                <a:sym typeface="+mn-lt"/>
              </a:rPr>
              <a:t>Q&amp;A</a:t>
            </a:r>
            <a:endParaRPr lang="en-US" altLang="zh-CN" sz="2800" b="1" dirty="0">
              <a:solidFill>
                <a:srgbClr val="03277F"/>
              </a:solidFill>
              <a:latin typeface="微软雅黑" panose="020B0503020204020204" pitchFamily="34" charset="-122"/>
              <a:ea typeface="微软雅黑" panose="020B0503020204020204" pitchFamily="34" charset="-122"/>
              <a:cs typeface="+mn-ea"/>
              <a:sym typeface="+mn-lt"/>
            </a:endParaRPr>
          </a:p>
          <a:p>
            <a:pPr defTabSz="914400"/>
            <a:endParaRPr lang="zh-CN" altLang="en-US" sz="2800" b="1" dirty="0">
              <a:solidFill>
                <a:srgbClr val="03277F"/>
              </a:solidFill>
              <a:latin typeface="Agency FB" panose="020B0503020202020204"/>
              <a:ea typeface="微软雅黑" panose="020B0503020204020204" pitchFamily="34" charset="-122"/>
              <a:cs typeface="+mn-ea"/>
              <a:sym typeface="+mn-lt"/>
            </a:endParaRPr>
          </a:p>
          <a:p>
            <a:pPr defTabSz="914400"/>
            <a:endParaRPr kumimoji="1" lang="zh-CN" altLang="en-US" sz="2800" b="1" dirty="0">
              <a:solidFill>
                <a:srgbClr val="03277F"/>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19"/>
          <p:cNvSpPr txBox="1"/>
          <p:nvPr/>
        </p:nvSpPr>
        <p:spPr>
          <a:xfrm>
            <a:off x="543560" y="528320"/>
            <a:ext cx="3456305" cy="521970"/>
          </a:xfrm>
          <a:prstGeom prst="rect">
            <a:avLst/>
          </a:prstGeom>
          <a:noFill/>
        </p:spPr>
        <p:txBody>
          <a:bodyPr wrap="square" rtlCol="0">
            <a:spAutoFit/>
          </a:bodyPr>
          <a:lstStyle/>
          <a:p>
            <a:pPr algn="ctr"/>
            <a:r>
              <a:rPr kumimoji="1" lang="zh-CN" altLang="en-US" sz="2800" b="1" dirty="0">
                <a:solidFill>
                  <a:srgbClr val="03277F"/>
                </a:solidFill>
                <a:latin typeface="微软雅黑" panose="020B0503020204020204" pitchFamily="34" charset="-122"/>
                <a:ea typeface="微软雅黑" panose="020B0503020204020204" pitchFamily="34" charset="-122"/>
                <a:cs typeface="+mn-ea"/>
                <a:sym typeface="+mn-lt"/>
              </a:rPr>
              <a:t>应用安全</a:t>
            </a:r>
            <a:r>
              <a:rPr kumimoji="1" lang="en-US" altLang="zh-CN" sz="2800" b="1" dirty="0">
                <a:solidFill>
                  <a:srgbClr val="03277F"/>
                </a:solidFill>
                <a:latin typeface="微软雅黑" panose="020B0503020204020204" pitchFamily="34" charset="-122"/>
                <a:ea typeface="微软雅黑" panose="020B0503020204020204" pitchFamily="34" charset="-122"/>
                <a:cs typeface="+mn-ea"/>
                <a:sym typeface="+mn-lt"/>
              </a:rPr>
              <a:t>-</a:t>
            </a:r>
            <a:r>
              <a:rPr kumimoji="1" lang="zh-CN" altLang="en-US" sz="2800" b="1" dirty="0">
                <a:solidFill>
                  <a:srgbClr val="03277F"/>
                </a:solidFill>
                <a:latin typeface="微软雅黑" panose="020B0503020204020204" pitchFamily="34" charset="-122"/>
                <a:ea typeface="微软雅黑" panose="020B0503020204020204" pitchFamily="34" charset="-122"/>
                <a:cs typeface="+mn-ea"/>
                <a:sym typeface="+mn-lt"/>
              </a:rPr>
              <a:t>整体</a:t>
            </a:r>
            <a:r>
              <a:rPr kumimoji="1" lang="zh-CN" altLang="en-US" sz="2800" b="1" dirty="0">
                <a:solidFill>
                  <a:srgbClr val="03277F"/>
                </a:solidFill>
                <a:latin typeface="微软雅黑" panose="020B0503020204020204" pitchFamily="34" charset="-122"/>
                <a:ea typeface="微软雅黑" panose="020B0503020204020204" pitchFamily="34" charset="-122"/>
                <a:cs typeface="+mn-ea"/>
                <a:sym typeface="+mn-lt"/>
              </a:rPr>
              <a:t>上</a:t>
            </a:r>
            <a:endParaRPr kumimoji="1" lang="zh-CN" altLang="en-US" sz="2800" b="1" dirty="0">
              <a:solidFill>
                <a:srgbClr val="03277F"/>
              </a:solidFill>
              <a:latin typeface="微软雅黑" panose="020B0503020204020204" pitchFamily="34" charset="-122"/>
              <a:ea typeface="微软雅黑" panose="020B0503020204020204" pitchFamily="34" charset="-122"/>
              <a:cs typeface="+mn-ea"/>
              <a:sym typeface="+mn-lt"/>
            </a:endParaRPr>
          </a:p>
        </p:txBody>
      </p:sp>
      <p:sp>
        <p:nvSpPr>
          <p:cNvPr id="3" name="矩形 2"/>
          <p:cNvSpPr/>
          <p:nvPr/>
        </p:nvSpPr>
        <p:spPr>
          <a:xfrm>
            <a:off x="355116" y="647534"/>
            <a:ext cx="188259" cy="284909"/>
          </a:xfrm>
          <a:prstGeom prst="rect">
            <a:avLst/>
          </a:prstGeom>
          <a:solidFill>
            <a:srgbClr val="C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8" name="AutoShape 4" descr="SSRF"/>
          <p:cNvSpPr>
            <a:spLocks noChangeAspect="1" noChangeArrowheads="1"/>
          </p:cNvSpPr>
          <p:nvPr/>
        </p:nvSpPr>
        <p:spPr bwMode="auto">
          <a:xfrm>
            <a:off x="6095999" y="3428999"/>
            <a:ext cx="4471951" cy="44719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7" name="AutoShape 4" descr="7 layers of security"/>
          <p:cNvSpPr>
            <a:spLocks noChangeAspect="1" noChangeArrowheads="1"/>
          </p:cNvSpPr>
          <p:nvPr/>
        </p:nvSpPr>
        <p:spPr bwMode="auto">
          <a:xfrm>
            <a:off x="6095999" y="3428999"/>
            <a:ext cx="4264241" cy="42642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16" name="Object 11" descr="preencoded.png"/>
          <p:cNvSpPr/>
          <p:nvPr>
            <p:custDataLst>
              <p:tags r:id="rId1"/>
            </p:custDataLst>
          </p:nvPr>
        </p:nvSpPr>
        <p:spPr>
          <a:xfrm>
            <a:off x="742950" y="1233805"/>
            <a:ext cx="3237230" cy="4898390"/>
          </a:xfrm>
          <a:prstGeom prst="roundRect">
            <a:avLst>
              <a:gd name="adj" fmla="val 6001"/>
            </a:avLst>
          </a:prstGeom>
          <a:noFill/>
          <a:ln w="9525">
            <a:solidFill>
              <a:srgbClr val="00ACCE"/>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kumimoji="1" lang="zh-CN" altLang="en-US" sz="1200" dirty="0">
              <a:solidFill>
                <a:srgbClr val="2EB8CB"/>
              </a:solidFill>
              <a:latin typeface="微软雅黑" panose="020B0503020204020204" pitchFamily="34" charset="-122"/>
              <a:ea typeface="微软雅黑" panose="020B0503020204020204" pitchFamily="34" charset="-122"/>
              <a:sym typeface="+mn-ea"/>
            </a:endParaRPr>
          </a:p>
        </p:txBody>
      </p:sp>
      <p:sp>
        <p:nvSpPr>
          <p:cNvPr id="4" name="Object 11" descr="preencoded.png"/>
          <p:cNvSpPr/>
          <p:nvPr>
            <p:custDataLst>
              <p:tags r:id="rId2"/>
            </p:custDataLst>
          </p:nvPr>
        </p:nvSpPr>
        <p:spPr>
          <a:xfrm>
            <a:off x="4360545" y="1233805"/>
            <a:ext cx="3181985" cy="4898390"/>
          </a:xfrm>
          <a:prstGeom prst="roundRect">
            <a:avLst>
              <a:gd name="adj" fmla="val 6001"/>
            </a:avLst>
          </a:prstGeom>
          <a:noFill/>
          <a:ln w="9525">
            <a:solidFill>
              <a:srgbClr val="00ACCE"/>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kumimoji="1" lang="zh-CN" altLang="en-US" sz="1200" dirty="0">
              <a:solidFill>
                <a:srgbClr val="2EB8CB"/>
              </a:solidFill>
              <a:latin typeface="微软雅黑" panose="020B0503020204020204" pitchFamily="34" charset="-122"/>
              <a:ea typeface="微软雅黑" panose="020B0503020204020204" pitchFamily="34" charset="-122"/>
              <a:sym typeface="+mn-ea"/>
            </a:endParaRPr>
          </a:p>
        </p:txBody>
      </p:sp>
      <p:sp>
        <p:nvSpPr>
          <p:cNvPr id="5" name="Object 11" descr="preencoded.png"/>
          <p:cNvSpPr/>
          <p:nvPr>
            <p:custDataLst>
              <p:tags r:id="rId3"/>
            </p:custDataLst>
          </p:nvPr>
        </p:nvSpPr>
        <p:spPr>
          <a:xfrm>
            <a:off x="8049895" y="1233805"/>
            <a:ext cx="3211195" cy="4898390"/>
          </a:xfrm>
          <a:prstGeom prst="roundRect">
            <a:avLst>
              <a:gd name="adj" fmla="val 6001"/>
            </a:avLst>
          </a:prstGeom>
          <a:noFill/>
          <a:ln w="9525">
            <a:solidFill>
              <a:srgbClr val="00ACCE"/>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kumimoji="1" lang="zh-CN" altLang="en-US" sz="1200" dirty="0">
              <a:solidFill>
                <a:srgbClr val="2EB8CB"/>
              </a:solidFill>
              <a:latin typeface="微软雅黑" panose="020B0503020204020204" pitchFamily="34" charset="-122"/>
              <a:ea typeface="微软雅黑" panose="020B0503020204020204" pitchFamily="34" charset="-122"/>
              <a:sym typeface="+mn-ea"/>
            </a:endParaRPr>
          </a:p>
        </p:txBody>
      </p:sp>
      <p:sp>
        <p:nvSpPr>
          <p:cNvPr id="24" name="文本框 23"/>
          <p:cNvSpPr txBox="1"/>
          <p:nvPr>
            <p:custDataLst>
              <p:tags r:id="rId4"/>
            </p:custDataLst>
          </p:nvPr>
        </p:nvSpPr>
        <p:spPr>
          <a:xfrm>
            <a:off x="1651000" y="1527810"/>
            <a:ext cx="1406525" cy="706755"/>
          </a:xfrm>
          <a:prstGeom prst="rect">
            <a:avLst/>
          </a:prstGeom>
          <a:noFill/>
        </p:spPr>
        <p:txBody>
          <a:bodyPr wrap="square" rtlCol="0">
            <a:spAutoFit/>
          </a:bodyPr>
          <a:p>
            <a:r>
              <a:rPr lang="zh-CN" altLang="en-US" sz="4000" b="1">
                <a:solidFill>
                  <a:srgbClr val="FF0000"/>
                </a:solidFill>
                <a:latin typeface="微软雅黑" panose="020B0503020204020204" pitchFamily="34" charset="-122"/>
                <a:ea typeface="微软雅黑" panose="020B0503020204020204" pitchFamily="34" charset="-122"/>
              </a:rPr>
              <a:t>技术</a:t>
            </a:r>
            <a:endParaRPr lang="zh-CN" altLang="en-US" sz="4000" b="1">
              <a:solidFill>
                <a:srgbClr val="FF0000"/>
              </a:solidFill>
              <a:latin typeface="微软雅黑" panose="020B0503020204020204" pitchFamily="34" charset="-122"/>
              <a:ea typeface="微软雅黑" panose="020B0503020204020204" pitchFamily="34" charset="-122"/>
            </a:endParaRPr>
          </a:p>
        </p:txBody>
      </p:sp>
      <p:sp>
        <p:nvSpPr>
          <p:cNvPr id="6" name="文本框 5"/>
          <p:cNvSpPr txBox="1"/>
          <p:nvPr>
            <p:custDataLst>
              <p:tags r:id="rId5"/>
            </p:custDataLst>
          </p:nvPr>
        </p:nvSpPr>
        <p:spPr>
          <a:xfrm>
            <a:off x="5227955" y="1515110"/>
            <a:ext cx="1406525" cy="706755"/>
          </a:xfrm>
          <a:prstGeom prst="rect">
            <a:avLst/>
          </a:prstGeom>
          <a:noFill/>
        </p:spPr>
        <p:txBody>
          <a:bodyPr wrap="square" rtlCol="0">
            <a:spAutoFit/>
          </a:bodyPr>
          <a:p>
            <a:r>
              <a:rPr lang="zh-CN" altLang="en-US" sz="4000" b="1">
                <a:solidFill>
                  <a:srgbClr val="FF0000"/>
                </a:solidFill>
                <a:latin typeface="微软雅黑" panose="020B0503020204020204" pitchFamily="34" charset="-122"/>
                <a:ea typeface="微软雅黑" panose="020B0503020204020204" pitchFamily="34" charset="-122"/>
              </a:rPr>
              <a:t>管理</a:t>
            </a:r>
            <a:endParaRPr lang="zh-CN" altLang="en-US" sz="4000" b="1">
              <a:solidFill>
                <a:srgbClr val="FF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6"/>
            </p:custDataLst>
          </p:nvPr>
        </p:nvSpPr>
        <p:spPr>
          <a:xfrm>
            <a:off x="8957310" y="1515110"/>
            <a:ext cx="1406525" cy="706755"/>
          </a:xfrm>
          <a:prstGeom prst="rect">
            <a:avLst/>
          </a:prstGeom>
          <a:noFill/>
        </p:spPr>
        <p:txBody>
          <a:bodyPr wrap="square" rtlCol="0">
            <a:spAutoFit/>
          </a:bodyPr>
          <a:p>
            <a:r>
              <a:rPr lang="zh-CN" altLang="en-US" sz="4000" b="1">
                <a:solidFill>
                  <a:srgbClr val="FF0000"/>
                </a:solidFill>
                <a:latin typeface="微软雅黑" panose="020B0503020204020204" pitchFamily="34" charset="-122"/>
                <a:ea typeface="微软雅黑" panose="020B0503020204020204" pitchFamily="34" charset="-122"/>
              </a:rPr>
              <a:t>运营</a:t>
            </a:r>
            <a:endParaRPr lang="zh-CN" altLang="en-US" sz="4000" b="1">
              <a:solidFill>
                <a:srgbClr val="FF0000"/>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455660" y="2517775"/>
            <a:ext cx="2409825" cy="3969385"/>
          </a:xfrm>
          <a:prstGeom prst="rect">
            <a:avLst/>
          </a:prstGeom>
          <a:noFill/>
        </p:spPr>
        <p:txBody>
          <a:bodyPr wrap="square" rtlCol="0">
            <a:spAutoFit/>
          </a:bodyPr>
          <a:p>
            <a:r>
              <a:rPr lang="zh-CN" altLang="en-US"/>
              <a:t>多类型不同应用的统一</a:t>
            </a:r>
            <a:r>
              <a:rPr lang="zh-CN" altLang="en-US"/>
              <a:t>运营</a:t>
            </a:r>
            <a:endParaRPr lang="zh-CN" altLang="en-US"/>
          </a:p>
          <a:p>
            <a:r>
              <a:rPr lang="zh-CN" altLang="en-US"/>
              <a:t>自动化</a:t>
            </a:r>
            <a:endParaRPr lang="zh-CN" altLang="en-US"/>
          </a:p>
          <a:p>
            <a:r>
              <a:rPr lang="zh-CN" altLang="en-US"/>
              <a:t>处理效率</a:t>
            </a:r>
            <a:endParaRPr lang="zh-CN" altLang="en-US"/>
          </a:p>
          <a:p>
            <a:r>
              <a:rPr lang="zh-CN" altLang="en-US"/>
              <a:t>数据化</a:t>
            </a:r>
            <a:endParaRPr lang="zh-CN" altLang="en-US"/>
          </a:p>
          <a:p>
            <a:endParaRPr lang="zh-CN" altLang="en-US"/>
          </a:p>
          <a:p>
            <a:endParaRPr lang="zh-CN" altLang="en-US"/>
          </a:p>
          <a:p>
            <a:r>
              <a:rPr lang="zh-CN" altLang="en-US"/>
              <a:t>工作量</a:t>
            </a:r>
            <a:r>
              <a:rPr lang="zh-CN" altLang="en-US"/>
              <a:t>太大</a:t>
            </a:r>
            <a:endParaRPr lang="zh-CN" altLang="en-US"/>
          </a:p>
          <a:p>
            <a:r>
              <a:rPr lang="zh-CN" altLang="en-US"/>
              <a:t>哪里好</a:t>
            </a:r>
            <a:r>
              <a:rPr lang="zh-CN" altLang="en-US"/>
              <a:t>哪里不好</a:t>
            </a:r>
            <a:endParaRPr lang="zh-CN" altLang="en-US"/>
          </a:p>
          <a:p>
            <a:r>
              <a:rPr lang="zh-CN" altLang="en-US"/>
              <a:t>拖延</a:t>
            </a:r>
            <a:r>
              <a:rPr lang="zh-CN" altLang="en-US"/>
              <a:t>修复</a:t>
            </a:r>
            <a:endParaRPr lang="zh-CN" altLang="en-US"/>
          </a:p>
          <a:p>
            <a:r>
              <a:rPr lang="zh-CN" altLang="en-US"/>
              <a:t>中断</a:t>
            </a:r>
            <a:r>
              <a:rPr lang="zh-CN" altLang="en-US"/>
              <a:t>没下文</a:t>
            </a:r>
            <a:endParaRPr lang="zh-CN" altLang="en-US"/>
          </a:p>
          <a:p>
            <a:r>
              <a:rPr lang="zh-CN" altLang="en-US"/>
              <a:t>。。。</a:t>
            </a:r>
            <a:endParaRPr lang="zh-CN" altLang="en-US"/>
          </a:p>
          <a:p>
            <a:endParaRPr lang="zh-CN" altLang="en-US"/>
          </a:p>
          <a:p>
            <a:endParaRPr lang="zh-CN" altLang="en-US"/>
          </a:p>
        </p:txBody>
      </p:sp>
      <p:sp>
        <p:nvSpPr>
          <p:cNvPr id="11" name="文本框 10"/>
          <p:cNvSpPr txBox="1"/>
          <p:nvPr>
            <p:custDataLst>
              <p:tags r:id="rId7"/>
            </p:custDataLst>
          </p:nvPr>
        </p:nvSpPr>
        <p:spPr>
          <a:xfrm>
            <a:off x="1285240" y="2636520"/>
            <a:ext cx="2409825" cy="2030095"/>
          </a:xfrm>
          <a:prstGeom prst="rect">
            <a:avLst/>
          </a:prstGeom>
          <a:noFill/>
        </p:spPr>
        <p:txBody>
          <a:bodyPr wrap="square" rtlCol="0">
            <a:spAutoFit/>
          </a:bodyPr>
          <a:p>
            <a:r>
              <a:rPr lang="zh-CN" altLang="en-US"/>
              <a:t>应用类型有</a:t>
            </a:r>
            <a:r>
              <a:rPr lang="zh-CN" altLang="en-US"/>
              <a:t>哪些</a:t>
            </a:r>
            <a:endParaRPr lang="zh-CN" altLang="en-US"/>
          </a:p>
          <a:p>
            <a:r>
              <a:rPr lang="zh-CN" altLang="en-US"/>
              <a:t>技术链路</a:t>
            </a:r>
            <a:r>
              <a:rPr lang="zh-CN" altLang="en-US"/>
              <a:t>完整</a:t>
            </a:r>
            <a:endParaRPr lang="zh-CN" altLang="en-US"/>
          </a:p>
          <a:p>
            <a:r>
              <a:rPr lang="zh-CN" altLang="en-US"/>
              <a:t>技术栈</a:t>
            </a:r>
            <a:r>
              <a:rPr lang="zh-CN" altLang="en-US"/>
              <a:t>完整</a:t>
            </a:r>
            <a:endParaRPr lang="zh-CN" altLang="en-US"/>
          </a:p>
          <a:p>
            <a:r>
              <a:rPr lang="zh-CN" altLang="en-US"/>
              <a:t>不同应用的安全</a:t>
            </a:r>
            <a:r>
              <a:rPr lang="zh-CN" altLang="en-US"/>
              <a:t>重点</a:t>
            </a:r>
            <a:endParaRPr lang="zh-CN" altLang="en-US"/>
          </a:p>
          <a:p>
            <a:endParaRPr lang="zh-CN" altLang="en-US"/>
          </a:p>
          <a:p>
            <a:endParaRPr lang="zh-CN" altLang="en-US"/>
          </a:p>
          <a:p>
            <a:endParaRPr lang="zh-CN" altLang="en-US"/>
          </a:p>
        </p:txBody>
      </p:sp>
      <p:sp>
        <p:nvSpPr>
          <p:cNvPr id="12" name="文本框 11"/>
          <p:cNvSpPr txBox="1"/>
          <p:nvPr>
            <p:custDataLst>
              <p:tags r:id="rId8"/>
            </p:custDataLst>
          </p:nvPr>
        </p:nvSpPr>
        <p:spPr>
          <a:xfrm>
            <a:off x="4810125" y="2379345"/>
            <a:ext cx="2409825" cy="4246245"/>
          </a:xfrm>
          <a:prstGeom prst="rect">
            <a:avLst/>
          </a:prstGeom>
          <a:noFill/>
        </p:spPr>
        <p:txBody>
          <a:bodyPr wrap="square" rtlCol="0">
            <a:spAutoFit/>
          </a:bodyPr>
          <a:p>
            <a:r>
              <a:rPr lang="zh-CN" altLang="en-US"/>
              <a:t>应用的统一</a:t>
            </a:r>
            <a:r>
              <a:rPr lang="zh-CN" altLang="en-US"/>
              <a:t>管理</a:t>
            </a:r>
            <a:endParaRPr lang="zh-CN" altLang="en-US"/>
          </a:p>
          <a:p>
            <a:r>
              <a:rPr lang="zh-CN" altLang="en-US"/>
              <a:t>应用发现</a:t>
            </a:r>
            <a:r>
              <a:rPr lang="zh-CN" altLang="en-US"/>
              <a:t>能力</a:t>
            </a:r>
            <a:endParaRPr lang="zh-CN" altLang="en-US"/>
          </a:p>
          <a:p>
            <a:endParaRPr lang="zh-CN" altLang="en-US"/>
          </a:p>
          <a:p>
            <a:r>
              <a:rPr lang="zh-CN" altLang="en-US"/>
              <a:t>安全的工作流</a:t>
            </a:r>
            <a:r>
              <a:rPr lang="zh-CN" altLang="en-US"/>
              <a:t>程</a:t>
            </a:r>
            <a:endParaRPr lang="zh-CN" altLang="en-US"/>
          </a:p>
          <a:p>
            <a:r>
              <a:rPr lang="zh-CN" altLang="en-US"/>
              <a:t>系统帮助流程控制</a:t>
            </a:r>
            <a:r>
              <a:rPr lang="zh-CN" altLang="en-US"/>
              <a:t>与落地</a:t>
            </a:r>
            <a:endParaRPr lang="zh-CN" altLang="en-US"/>
          </a:p>
          <a:p>
            <a:endParaRPr lang="zh-CN" altLang="en-US"/>
          </a:p>
          <a:p>
            <a:endParaRPr lang="zh-CN" altLang="en-US"/>
          </a:p>
          <a:p>
            <a:r>
              <a:rPr lang="zh-CN" altLang="en-US"/>
              <a:t>知道</a:t>
            </a:r>
            <a:r>
              <a:rPr lang="zh-CN" altLang="en-US"/>
              <a:t>应用</a:t>
            </a:r>
            <a:endParaRPr lang="zh-CN" altLang="en-US"/>
          </a:p>
          <a:p>
            <a:r>
              <a:rPr lang="zh-CN" altLang="en-US"/>
              <a:t>知道</a:t>
            </a:r>
            <a:r>
              <a:rPr lang="zh-CN" altLang="en-US"/>
              <a:t>负责人</a:t>
            </a:r>
            <a:endParaRPr lang="zh-CN" altLang="en-US"/>
          </a:p>
          <a:p>
            <a:r>
              <a:rPr lang="zh-CN" altLang="en-US"/>
              <a:t>知道项目</a:t>
            </a:r>
            <a:r>
              <a:rPr lang="zh-CN" altLang="en-US"/>
              <a:t>进度</a:t>
            </a:r>
            <a:endParaRPr lang="zh-CN" altLang="en-US"/>
          </a:p>
          <a:p>
            <a:r>
              <a:rPr lang="zh-CN" altLang="en-US"/>
              <a:t>知道真实的重要</a:t>
            </a:r>
            <a:r>
              <a:rPr lang="zh-CN" altLang="en-US"/>
              <a:t>等级</a:t>
            </a:r>
            <a:endParaRPr lang="zh-CN" altLang="en-US"/>
          </a:p>
          <a:p>
            <a:r>
              <a:rPr lang="zh-CN" altLang="en-US"/>
              <a:t>。。。</a:t>
            </a:r>
            <a:endParaRPr lang="zh-CN" altLang="en-US"/>
          </a:p>
          <a:p>
            <a:endParaRPr lang="zh-CN" altLang="en-US"/>
          </a:p>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19"/>
          <p:cNvSpPr txBox="1"/>
          <p:nvPr/>
        </p:nvSpPr>
        <p:spPr>
          <a:xfrm>
            <a:off x="543560" y="528320"/>
            <a:ext cx="3592830" cy="521970"/>
          </a:xfrm>
          <a:prstGeom prst="rect">
            <a:avLst/>
          </a:prstGeom>
          <a:noFill/>
        </p:spPr>
        <p:txBody>
          <a:bodyPr wrap="square" rtlCol="0">
            <a:spAutoFit/>
          </a:bodyPr>
          <a:lstStyle/>
          <a:p>
            <a:pPr algn="ctr"/>
            <a:r>
              <a:rPr lang="zh-CN" altLang="en-US" sz="2800" b="1" dirty="0">
                <a:solidFill>
                  <a:srgbClr val="03277F"/>
                </a:solidFill>
                <a:latin typeface="微软雅黑" panose="020B0503020204020204" pitchFamily="34" charset="-122"/>
                <a:ea typeface="微软雅黑" panose="020B0503020204020204" pitchFamily="34" charset="-122"/>
                <a:cs typeface="+mn-ea"/>
                <a:sym typeface="+mn-lt"/>
              </a:rPr>
              <a:t>应用安全</a:t>
            </a:r>
            <a:r>
              <a:rPr lang="en-US" altLang="zh-CN" sz="2800" b="1" dirty="0">
                <a:solidFill>
                  <a:srgbClr val="03277F"/>
                </a:solidFill>
                <a:latin typeface="微软雅黑" panose="020B0503020204020204" pitchFamily="34" charset="-122"/>
                <a:ea typeface="微软雅黑" panose="020B0503020204020204" pitchFamily="34" charset="-122"/>
                <a:cs typeface="+mn-ea"/>
                <a:sym typeface="+mn-lt"/>
              </a:rPr>
              <a:t>-SDL</a:t>
            </a:r>
            <a:endParaRPr lang="zh-CN" altLang="en-US" sz="2800" b="1" dirty="0">
              <a:solidFill>
                <a:srgbClr val="03277F"/>
              </a:solidFill>
              <a:latin typeface="微软雅黑" panose="020B0503020204020204" pitchFamily="34" charset="-122"/>
              <a:ea typeface="微软雅黑" panose="020B0503020204020204" pitchFamily="34" charset="-122"/>
              <a:cs typeface="+mn-ea"/>
              <a:sym typeface="+mn-lt"/>
            </a:endParaRPr>
          </a:p>
        </p:txBody>
      </p:sp>
      <p:sp>
        <p:nvSpPr>
          <p:cNvPr id="3" name="矩形 2"/>
          <p:cNvSpPr/>
          <p:nvPr/>
        </p:nvSpPr>
        <p:spPr>
          <a:xfrm>
            <a:off x="355116" y="647534"/>
            <a:ext cx="188259" cy="284909"/>
          </a:xfrm>
          <a:prstGeom prst="rect">
            <a:avLst/>
          </a:prstGeom>
          <a:solidFill>
            <a:srgbClr val="C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AutoShape 4" descr="SSRF"/>
          <p:cNvSpPr>
            <a:spLocks noChangeAspect="1" noChangeArrowheads="1"/>
          </p:cNvSpPr>
          <p:nvPr/>
        </p:nvSpPr>
        <p:spPr bwMode="auto">
          <a:xfrm>
            <a:off x="6095999" y="3428999"/>
            <a:ext cx="4471951" cy="44719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4" descr="7 layers of security"/>
          <p:cNvSpPr>
            <a:spLocks noChangeAspect="1" noChangeArrowheads="1"/>
          </p:cNvSpPr>
          <p:nvPr/>
        </p:nvSpPr>
        <p:spPr bwMode="auto">
          <a:xfrm>
            <a:off x="6095999" y="3428999"/>
            <a:ext cx="4264241" cy="42642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 name="文本框 3"/>
          <p:cNvSpPr txBox="1"/>
          <p:nvPr/>
        </p:nvSpPr>
        <p:spPr>
          <a:xfrm>
            <a:off x="1671955" y="1760220"/>
            <a:ext cx="8418830" cy="4246245"/>
          </a:xfrm>
          <a:prstGeom prst="rect">
            <a:avLst/>
          </a:prstGeom>
          <a:noFill/>
          <a:ln w="9525">
            <a:noFill/>
          </a:ln>
        </p:spPr>
        <p:txBody>
          <a:bodyPr wrap="square">
            <a:spAutoFit/>
          </a:bodyPr>
          <a:p>
            <a:pPr indent="0"/>
            <a:r>
              <a:rPr lang="zh-CN" b="0">
                <a:solidFill>
                  <a:srgbClr val="FF0000"/>
                </a:solidFill>
                <a:latin typeface="Calibri" panose="020F0502020204030204" charset="0"/>
                <a:ea typeface="宋体" panose="02010600030101010101" pitchFamily="2" charset="-122"/>
              </a:rPr>
              <a:t>立项阶段</a:t>
            </a:r>
            <a:r>
              <a:rPr lang="zh-CN" b="0">
                <a:latin typeface="Calibri" panose="020F0502020204030204" charset="0"/>
                <a:ea typeface="宋体" panose="02010600030101010101" pitchFamily="2" charset="-122"/>
              </a:rPr>
              <a:t>：理解这个产品，知道功能，面向</a:t>
            </a:r>
            <a:r>
              <a:rPr lang="en-US" b="0">
                <a:latin typeface="Calibri" panose="020F0502020204030204" charset="0"/>
                <a:ea typeface="宋体" panose="02010600030101010101" pitchFamily="2" charset="-122"/>
              </a:rPr>
              <a:t>C</a:t>
            </a:r>
            <a:r>
              <a:rPr lang="zh-CN" b="0">
                <a:latin typeface="Calibri" panose="020F0502020204030204" charset="0"/>
                <a:ea typeface="宋体" panose="02010600030101010101" pitchFamily="2" charset="-122"/>
              </a:rPr>
              <a:t>端还是</a:t>
            </a:r>
            <a:r>
              <a:rPr lang="en-US" b="0">
                <a:latin typeface="Calibri" panose="020F0502020204030204" charset="0"/>
                <a:ea typeface="宋体" panose="02010600030101010101" pitchFamily="2" charset="-122"/>
              </a:rPr>
              <a:t>B</a:t>
            </a:r>
            <a:r>
              <a:rPr lang="zh-CN" b="0">
                <a:latin typeface="Calibri" panose="020F0502020204030204" charset="0"/>
                <a:ea typeface="宋体" panose="02010600030101010101" pitchFamily="2" charset="-122"/>
              </a:rPr>
              <a:t>端。知道</a:t>
            </a:r>
            <a:r>
              <a:rPr lang="en-US" b="0">
                <a:latin typeface="Calibri" panose="020F0502020204030204" charset="0"/>
                <a:ea typeface="宋体" panose="02010600030101010101" pitchFamily="2" charset="-122"/>
              </a:rPr>
              <a:t>app</a:t>
            </a:r>
            <a:r>
              <a:rPr lang="zh-CN" b="0">
                <a:latin typeface="Calibri" panose="020F0502020204030204" charset="0"/>
                <a:ea typeface="宋体" panose="02010600030101010101" pitchFamily="2" charset="-122"/>
              </a:rPr>
              <a:t>，还是</a:t>
            </a:r>
            <a:r>
              <a:rPr lang="en-US" b="0">
                <a:latin typeface="Calibri" panose="020F0502020204030204" charset="0"/>
                <a:ea typeface="宋体" panose="02010600030101010101" pitchFamily="2" charset="-122"/>
              </a:rPr>
              <a:t>web</a:t>
            </a:r>
            <a:r>
              <a:rPr lang="zh-CN" b="0">
                <a:latin typeface="Calibri" panose="020F0502020204030204" charset="0"/>
                <a:ea typeface="宋体" panose="02010600030101010101" pitchFamily="2" charset="-122"/>
              </a:rPr>
              <a:t>，提出安全需求。目的：制作安全预案，方便后续工作展开。痛点：需要知道有项目在立项。</a:t>
            </a:r>
            <a:endParaRPr lang="zh-CN" b="0">
              <a:latin typeface="Calibri" panose="020F0502020204030204" charset="0"/>
              <a:ea typeface="宋体" panose="02010600030101010101" pitchFamily="2" charset="-122"/>
            </a:endParaRPr>
          </a:p>
          <a:p>
            <a:pPr indent="0"/>
            <a:r>
              <a:rPr lang="zh-CN" b="0">
                <a:solidFill>
                  <a:srgbClr val="FF0000"/>
                </a:solidFill>
                <a:latin typeface="Calibri" panose="020F0502020204030204" charset="0"/>
                <a:ea typeface="宋体" panose="02010600030101010101" pitchFamily="2" charset="-122"/>
              </a:rPr>
              <a:t>技术选型</a:t>
            </a:r>
            <a:r>
              <a:rPr lang="zh-CN" b="0">
                <a:latin typeface="Calibri" panose="020F0502020204030204" charset="0"/>
                <a:ea typeface="宋体" panose="02010600030101010101" pitchFamily="2" charset="-122"/>
              </a:rPr>
              <a:t>：安全开发框架选择，安全开发培训。</a:t>
            </a:r>
            <a:r>
              <a:rPr lang="en-US" b="0">
                <a:latin typeface="Calibri" panose="020F0502020204030204" charset="0"/>
                <a:ea typeface="宋体" panose="02010600030101010101" pitchFamily="2" charset="-122"/>
              </a:rPr>
              <a:t>Struts</a:t>
            </a:r>
            <a:r>
              <a:rPr lang="zh-CN" b="0">
                <a:latin typeface="Calibri" panose="020F0502020204030204" charset="0"/>
                <a:ea typeface="宋体" panose="02010600030101010101" pitchFamily="2" charset="-122"/>
              </a:rPr>
              <a:t>框架漏洞多。目的：提高安全水平，减少漏洞发生。痛点：开发语言太多，技术栈要求全面。</a:t>
            </a:r>
            <a:endParaRPr lang="zh-CN" b="0">
              <a:latin typeface="Calibri" panose="020F0502020204030204" charset="0"/>
              <a:ea typeface="宋体" panose="02010600030101010101" pitchFamily="2" charset="-122"/>
            </a:endParaRPr>
          </a:p>
          <a:p>
            <a:pPr indent="0"/>
            <a:r>
              <a:rPr lang="zh-CN" b="0">
                <a:solidFill>
                  <a:srgbClr val="FF0000"/>
                </a:solidFill>
                <a:latin typeface="Calibri" panose="020F0502020204030204" charset="0"/>
                <a:ea typeface="宋体" panose="02010600030101010101" pitchFamily="2" charset="-122"/>
              </a:rPr>
              <a:t>功能设计阶段</a:t>
            </a:r>
            <a:r>
              <a:rPr lang="zh-CN" b="0">
                <a:latin typeface="Calibri" panose="020F0502020204030204" charset="0"/>
                <a:ea typeface="宋体" panose="02010600030101010101" pitchFamily="2" charset="-122"/>
              </a:rPr>
              <a:t>：功能的安全设计及实现。目的：提高功能安全性。比如百度网盘分享。痛点：不知道添加新功能。</a:t>
            </a:r>
            <a:endParaRPr lang="zh-CN" b="0">
              <a:latin typeface="Calibri" panose="020F0502020204030204" charset="0"/>
              <a:ea typeface="宋体" panose="02010600030101010101" pitchFamily="2" charset="-122"/>
            </a:endParaRPr>
          </a:p>
          <a:p>
            <a:pPr indent="0"/>
            <a:r>
              <a:rPr lang="zh-CN" b="0">
                <a:solidFill>
                  <a:srgbClr val="FF0000"/>
                </a:solidFill>
                <a:latin typeface="Calibri" panose="020F0502020204030204" charset="0"/>
                <a:ea typeface="宋体" panose="02010600030101010101" pitchFamily="2" charset="-122"/>
              </a:rPr>
              <a:t>开发阶段</a:t>
            </a:r>
            <a:r>
              <a:rPr lang="zh-CN" b="0">
                <a:latin typeface="Calibri" panose="020F0502020204030204" charset="0"/>
                <a:ea typeface="宋体" panose="02010600030101010101" pitchFamily="2" charset="-122"/>
              </a:rPr>
              <a:t>：代码审计。目的：白盒角度检查漏洞。</a:t>
            </a:r>
            <a:r>
              <a:rPr lang="en-US" b="0">
                <a:latin typeface="Calibri" panose="020F0502020204030204" charset="0"/>
                <a:ea typeface="宋体" panose="02010600030101010101" pitchFamily="2" charset="-122"/>
              </a:rPr>
              <a:t>0day</a:t>
            </a:r>
            <a:r>
              <a:rPr lang="zh-CN" b="0">
                <a:latin typeface="Calibri" panose="020F0502020204030204" charset="0"/>
                <a:ea typeface="宋体" panose="02010600030101010101" pitchFamily="2" charset="-122"/>
              </a:rPr>
              <a:t>都是代码审计发现的。痛点：开发语言太多，技术栈要求全面。</a:t>
            </a:r>
            <a:endParaRPr lang="zh-CN" b="0">
              <a:latin typeface="Calibri" panose="020F0502020204030204" charset="0"/>
              <a:ea typeface="宋体" panose="02010600030101010101" pitchFamily="2" charset="-122"/>
            </a:endParaRPr>
          </a:p>
          <a:p>
            <a:pPr indent="0"/>
            <a:r>
              <a:rPr lang="zh-CN" b="0">
                <a:solidFill>
                  <a:srgbClr val="FF0000"/>
                </a:solidFill>
                <a:latin typeface="Calibri" panose="020F0502020204030204" charset="0"/>
                <a:ea typeface="宋体" panose="02010600030101010101" pitchFamily="2" charset="-122"/>
              </a:rPr>
              <a:t>测试阶段</a:t>
            </a:r>
            <a:r>
              <a:rPr lang="zh-CN" b="0">
                <a:latin typeface="Calibri" panose="020F0502020204030204" charset="0"/>
                <a:ea typeface="宋体" panose="02010600030101010101" pitchFamily="2" charset="-122"/>
              </a:rPr>
              <a:t>：渗透测试。目的：黑盒角度检查漏洞。痛点：全面性，测试生产一致性。</a:t>
            </a:r>
            <a:endParaRPr lang="zh-CN" b="0">
              <a:latin typeface="Calibri" panose="020F0502020204030204" charset="0"/>
              <a:ea typeface="宋体" panose="02010600030101010101" pitchFamily="2" charset="-122"/>
            </a:endParaRPr>
          </a:p>
          <a:p>
            <a:pPr indent="0"/>
            <a:r>
              <a:rPr lang="zh-CN" b="0">
                <a:solidFill>
                  <a:srgbClr val="FF0000"/>
                </a:solidFill>
                <a:latin typeface="Calibri" panose="020F0502020204030204" charset="0"/>
                <a:ea typeface="宋体" panose="02010600030101010101" pitchFamily="2" charset="-122"/>
              </a:rPr>
              <a:t>发布阶段</a:t>
            </a:r>
            <a:r>
              <a:rPr lang="zh-CN" b="0">
                <a:latin typeface="Calibri" panose="020F0502020204030204" charset="0"/>
                <a:ea typeface="宋体" panose="02010600030101010101" pitchFamily="2" charset="-122"/>
              </a:rPr>
              <a:t>：发布行为控制与审计。目的：控制发版。拼多多测试卷上架生产环境。痛点：流程建设。</a:t>
            </a:r>
            <a:endParaRPr lang="zh-CN" b="0">
              <a:latin typeface="Calibri" panose="020F0502020204030204" charset="0"/>
              <a:ea typeface="宋体" panose="02010600030101010101" pitchFamily="2" charset="-122"/>
            </a:endParaRPr>
          </a:p>
          <a:p>
            <a:pPr indent="0"/>
            <a:r>
              <a:rPr lang="zh-CN" b="0">
                <a:solidFill>
                  <a:srgbClr val="FF0000"/>
                </a:solidFill>
                <a:latin typeface="Calibri" panose="020F0502020204030204" charset="0"/>
                <a:ea typeface="宋体" panose="02010600030101010101" pitchFamily="2" charset="-122"/>
              </a:rPr>
              <a:t>应用商城</a:t>
            </a:r>
            <a:r>
              <a:rPr lang="zh-CN" b="0">
                <a:latin typeface="Calibri" panose="020F0502020204030204" charset="0"/>
                <a:ea typeface="宋体" panose="02010600030101010101" pitchFamily="2" charset="-122"/>
              </a:rPr>
              <a:t>：加壳加固。没壳的</a:t>
            </a:r>
            <a:r>
              <a:rPr lang="en-US" b="0">
                <a:latin typeface="Calibri" panose="020F0502020204030204" charset="0"/>
                <a:ea typeface="宋体" panose="02010600030101010101" pitchFamily="2" charset="-122"/>
              </a:rPr>
              <a:t>APK</a:t>
            </a:r>
            <a:r>
              <a:rPr lang="zh-CN" b="0">
                <a:latin typeface="Calibri" panose="020F0502020204030204" charset="0"/>
                <a:ea typeface="宋体" panose="02010600030101010101" pitchFamily="2" charset="-122"/>
              </a:rPr>
              <a:t>，或客户端，破解起来太容易了。盗版问题。痛点：上架流程建设</a:t>
            </a:r>
            <a:endParaRPr lang="zh-CN" b="0">
              <a:latin typeface="Calibri" panose="020F0502020204030204" charset="0"/>
              <a:ea typeface="宋体" panose="02010600030101010101" pitchFamily="2" charset="-122"/>
            </a:endParaRPr>
          </a:p>
          <a:p>
            <a:pPr indent="0"/>
            <a:r>
              <a:rPr lang="zh-CN" b="0">
                <a:solidFill>
                  <a:srgbClr val="FF0000"/>
                </a:solidFill>
                <a:latin typeface="Calibri" panose="020F0502020204030204" charset="0"/>
                <a:ea typeface="宋体" panose="02010600030101010101" pitchFamily="2" charset="-122"/>
              </a:rPr>
              <a:t>持续运营</a:t>
            </a:r>
            <a:r>
              <a:rPr lang="zh-CN" b="0">
                <a:latin typeface="Calibri" panose="020F0502020204030204" charset="0"/>
                <a:ea typeface="宋体" panose="02010600030101010101" pitchFamily="2" charset="-122"/>
              </a:rPr>
              <a:t>：安全监控，日志审计。种网马后门。痛点：系统建设。</a:t>
            </a:r>
            <a:endParaRPr lang="zh-CN" altLang="en-US" b="0">
              <a:latin typeface="Calibri" panose="020F0502020204030204"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19"/>
          <p:cNvSpPr txBox="1"/>
          <p:nvPr/>
        </p:nvSpPr>
        <p:spPr>
          <a:xfrm>
            <a:off x="543560" y="528320"/>
            <a:ext cx="1736090" cy="521970"/>
          </a:xfrm>
          <a:prstGeom prst="rect">
            <a:avLst/>
          </a:prstGeom>
          <a:noFill/>
        </p:spPr>
        <p:txBody>
          <a:bodyPr wrap="square" rtlCol="0">
            <a:spAutoFit/>
          </a:bodyPr>
          <a:lstStyle/>
          <a:p>
            <a:pPr algn="ctr"/>
            <a:r>
              <a:rPr kumimoji="1" lang="zh-CN" altLang="en-US" sz="2800" b="1" dirty="0">
                <a:solidFill>
                  <a:srgbClr val="03277F"/>
                </a:solidFill>
                <a:latin typeface="微软雅黑" panose="020B0503020204020204" pitchFamily="34" charset="-122"/>
                <a:ea typeface="微软雅黑" panose="020B0503020204020204" pitchFamily="34" charset="-122"/>
                <a:cs typeface="+mn-ea"/>
                <a:sym typeface="+mn-lt"/>
              </a:rPr>
              <a:t>耦合</a:t>
            </a:r>
            <a:endParaRPr kumimoji="1" lang="zh-CN" altLang="en-US" sz="2800" b="1" dirty="0">
              <a:solidFill>
                <a:srgbClr val="03277F"/>
              </a:solidFill>
              <a:latin typeface="微软雅黑" panose="020B0503020204020204" pitchFamily="34" charset="-122"/>
              <a:ea typeface="微软雅黑" panose="020B0503020204020204" pitchFamily="34" charset="-122"/>
              <a:cs typeface="+mn-ea"/>
              <a:sym typeface="+mn-lt"/>
            </a:endParaRPr>
          </a:p>
        </p:txBody>
      </p:sp>
      <p:sp>
        <p:nvSpPr>
          <p:cNvPr id="3" name="矩形 2"/>
          <p:cNvSpPr/>
          <p:nvPr/>
        </p:nvSpPr>
        <p:spPr>
          <a:xfrm>
            <a:off x="355116" y="647534"/>
            <a:ext cx="188259" cy="284909"/>
          </a:xfrm>
          <a:prstGeom prst="rect">
            <a:avLst/>
          </a:prstGeom>
          <a:solidFill>
            <a:srgbClr val="C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8" name="AutoShape 4" descr="SSRF"/>
          <p:cNvSpPr>
            <a:spLocks noChangeAspect="1" noChangeArrowheads="1"/>
          </p:cNvSpPr>
          <p:nvPr/>
        </p:nvSpPr>
        <p:spPr bwMode="auto">
          <a:xfrm>
            <a:off x="6095999" y="3428999"/>
            <a:ext cx="4471951" cy="44719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4" name="同心圆 13"/>
          <p:cNvSpPr/>
          <p:nvPr>
            <p:custDataLst>
              <p:tags r:id="rId1"/>
            </p:custDataLst>
          </p:nvPr>
        </p:nvSpPr>
        <p:spPr>
          <a:xfrm>
            <a:off x="7547073" y="2123440"/>
            <a:ext cx="2521119" cy="2521120"/>
          </a:xfrm>
          <a:prstGeom prst="donut">
            <a:avLst>
              <a:gd name="adj" fmla="val 5052"/>
            </a:avLst>
          </a:prstGeom>
          <a:solidFill>
            <a:srgbClr val="13ACA8"/>
          </a:solidFill>
          <a:ln>
            <a:noFill/>
          </a:ln>
        </p:spPr>
        <p:style>
          <a:lnRef idx="2">
            <a:srgbClr val="13ACA8">
              <a:shade val="50000"/>
            </a:srgbClr>
          </a:lnRef>
          <a:fillRef idx="1">
            <a:srgbClr val="13ACA8"/>
          </a:fillRef>
          <a:effectRef idx="0">
            <a:srgbClr val="13ACA8"/>
          </a:effectRef>
          <a:fontRef idx="minor">
            <a:sysClr val="window" lastClr="FFFFFF"/>
          </a:fontRef>
        </p:style>
        <p:txBody>
          <a:bodyPr rtlCol="0" anchor="ctr"/>
          <a:p>
            <a:pPr algn="ctr"/>
            <a:endParaRPr lang="zh-CN" altLang="en-US" sz="1800">
              <a:solidFill>
                <a:srgbClr val="000000"/>
              </a:solidFill>
            </a:endParaRPr>
          </a:p>
        </p:txBody>
      </p:sp>
      <p:sp>
        <p:nvSpPr>
          <p:cNvPr id="5" name="同心圆 4"/>
          <p:cNvSpPr/>
          <p:nvPr>
            <p:custDataLst>
              <p:tags r:id="rId2"/>
            </p:custDataLst>
          </p:nvPr>
        </p:nvSpPr>
        <p:spPr>
          <a:xfrm>
            <a:off x="2098534" y="2123440"/>
            <a:ext cx="2521119" cy="2521120"/>
          </a:xfrm>
          <a:prstGeom prst="donut">
            <a:avLst>
              <a:gd name="adj" fmla="val 5052"/>
            </a:avLst>
          </a:prstGeom>
          <a:solidFill>
            <a:srgbClr val="13ACA8"/>
          </a:solidFill>
          <a:ln>
            <a:noFill/>
          </a:ln>
        </p:spPr>
        <p:style>
          <a:lnRef idx="2">
            <a:srgbClr val="13ACA8">
              <a:shade val="50000"/>
            </a:srgbClr>
          </a:lnRef>
          <a:fillRef idx="1">
            <a:srgbClr val="13ACA8"/>
          </a:fillRef>
          <a:effectRef idx="0">
            <a:srgbClr val="13ACA8"/>
          </a:effectRef>
          <a:fontRef idx="minor">
            <a:sysClr val="window" lastClr="FFFFFF"/>
          </a:fontRef>
        </p:style>
        <p:txBody>
          <a:bodyPr rtlCol="0" anchor="ctr"/>
          <a:p>
            <a:pPr algn="ctr"/>
            <a:endParaRPr lang="zh-CN" altLang="en-US" sz="1800">
              <a:solidFill>
                <a:srgbClr val="000000"/>
              </a:solidFill>
            </a:endParaRPr>
          </a:p>
        </p:txBody>
      </p:sp>
      <p:sp>
        <p:nvSpPr>
          <p:cNvPr id="11" name="同心圆 10"/>
          <p:cNvSpPr/>
          <p:nvPr>
            <p:custDataLst>
              <p:tags r:id="rId3"/>
            </p:custDataLst>
          </p:nvPr>
        </p:nvSpPr>
        <p:spPr>
          <a:xfrm>
            <a:off x="3913303" y="2123440"/>
            <a:ext cx="2521119" cy="2521120"/>
          </a:xfrm>
          <a:prstGeom prst="donut">
            <a:avLst>
              <a:gd name="adj" fmla="val 5052"/>
            </a:avLst>
          </a:prstGeom>
          <a:solidFill>
            <a:srgbClr val="13ACA8"/>
          </a:solidFill>
          <a:ln>
            <a:noFill/>
          </a:ln>
        </p:spPr>
        <p:style>
          <a:lnRef idx="2">
            <a:srgbClr val="13ACA8">
              <a:shade val="50000"/>
            </a:srgbClr>
          </a:lnRef>
          <a:fillRef idx="1">
            <a:srgbClr val="13ACA8"/>
          </a:fillRef>
          <a:effectRef idx="0">
            <a:srgbClr val="13ACA8"/>
          </a:effectRef>
          <a:fontRef idx="minor">
            <a:sysClr val="window" lastClr="FFFFFF"/>
          </a:fontRef>
        </p:style>
        <p:txBody>
          <a:bodyPr rtlCol="0" anchor="ctr"/>
          <a:p>
            <a:pPr algn="ctr"/>
            <a:endParaRPr lang="zh-CN" altLang="en-US" sz="1800">
              <a:solidFill>
                <a:srgbClr val="000000"/>
              </a:solidFill>
            </a:endParaRPr>
          </a:p>
        </p:txBody>
      </p:sp>
      <p:sp>
        <p:nvSpPr>
          <p:cNvPr id="14" name="同心圆 13"/>
          <p:cNvSpPr/>
          <p:nvPr>
            <p:custDataLst>
              <p:tags r:id="rId4"/>
            </p:custDataLst>
          </p:nvPr>
        </p:nvSpPr>
        <p:spPr>
          <a:xfrm>
            <a:off x="5728076" y="2123440"/>
            <a:ext cx="2521119" cy="2521120"/>
          </a:xfrm>
          <a:prstGeom prst="donut">
            <a:avLst>
              <a:gd name="adj" fmla="val 5052"/>
            </a:avLst>
          </a:prstGeom>
          <a:solidFill>
            <a:srgbClr val="13ACA8"/>
          </a:solidFill>
          <a:ln>
            <a:noFill/>
          </a:ln>
        </p:spPr>
        <p:style>
          <a:lnRef idx="2">
            <a:srgbClr val="13ACA8">
              <a:shade val="50000"/>
            </a:srgbClr>
          </a:lnRef>
          <a:fillRef idx="1">
            <a:srgbClr val="13ACA8"/>
          </a:fillRef>
          <a:effectRef idx="0">
            <a:srgbClr val="13ACA8"/>
          </a:effectRef>
          <a:fontRef idx="minor">
            <a:sysClr val="window" lastClr="FFFFFF"/>
          </a:fontRef>
        </p:style>
        <p:txBody>
          <a:bodyPr rtlCol="0" anchor="ctr"/>
          <a:p>
            <a:pPr algn="ctr"/>
            <a:endParaRPr lang="zh-CN" altLang="en-US" sz="1800">
              <a:solidFill>
                <a:srgbClr val="000000"/>
              </a:solidFill>
            </a:endParaRPr>
          </a:p>
        </p:txBody>
      </p:sp>
      <p:sp>
        <p:nvSpPr>
          <p:cNvPr id="9" name="椭圆 8"/>
          <p:cNvSpPr/>
          <p:nvPr>
            <p:custDataLst>
              <p:tags r:id="rId5"/>
            </p:custDataLst>
          </p:nvPr>
        </p:nvSpPr>
        <p:spPr>
          <a:xfrm>
            <a:off x="2294138" y="2319044"/>
            <a:ext cx="2129911" cy="2129912"/>
          </a:xfrm>
          <a:prstGeom prst="ellipse">
            <a:avLst/>
          </a:prstGeom>
          <a:solidFill>
            <a:sysClr val="window" lastClr="FFFFFF"/>
          </a:solidFill>
          <a:ln>
            <a:noFill/>
          </a:ln>
        </p:spPr>
        <p:style>
          <a:lnRef idx="2">
            <a:srgbClr val="13ACA8">
              <a:shade val="50000"/>
            </a:srgbClr>
          </a:lnRef>
          <a:fillRef idx="1">
            <a:srgbClr val="13ACA8"/>
          </a:fillRef>
          <a:effectRef idx="0">
            <a:srgbClr val="13ACA8"/>
          </a:effectRef>
          <a:fontRef idx="minor">
            <a:sysClr val="window" lastClr="FFFFFF"/>
          </a:fontRef>
        </p:style>
        <p:txBody>
          <a:bodyPr rtlCol="0" anchor="ctr"/>
          <a:p>
            <a:pPr algn="ctr"/>
            <a:endParaRPr lang="zh-CN" altLang="en-US" sz="1800"/>
          </a:p>
        </p:txBody>
      </p:sp>
      <p:sp>
        <p:nvSpPr>
          <p:cNvPr id="12" name="椭圆 11"/>
          <p:cNvSpPr/>
          <p:nvPr>
            <p:custDataLst>
              <p:tags r:id="rId6"/>
            </p:custDataLst>
          </p:nvPr>
        </p:nvSpPr>
        <p:spPr>
          <a:xfrm>
            <a:off x="4108907" y="2319044"/>
            <a:ext cx="2129911" cy="2129912"/>
          </a:xfrm>
          <a:prstGeom prst="ellipse">
            <a:avLst/>
          </a:prstGeom>
          <a:solidFill>
            <a:sysClr val="window" lastClr="FFFFFF"/>
          </a:solidFill>
          <a:ln>
            <a:noFill/>
          </a:ln>
        </p:spPr>
        <p:style>
          <a:lnRef idx="2">
            <a:srgbClr val="13ACA8">
              <a:shade val="50000"/>
            </a:srgbClr>
          </a:lnRef>
          <a:fillRef idx="1">
            <a:srgbClr val="13ACA8"/>
          </a:fillRef>
          <a:effectRef idx="0">
            <a:srgbClr val="13ACA8"/>
          </a:effectRef>
          <a:fontRef idx="minor">
            <a:sysClr val="window" lastClr="FFFFFF"/>
          </a:fontRef>
        </p:style>
        <p:txBody>
          <a:bodyPr rtlCol="0" anchor="ctr"/>
          <a:p>
            <a:pPr algn="ctr"/>
            <a:endParaRPr lang="zh-CN" altLang="en-US" sz="1800"/>
          </a:p>
        </p:txBody>
      </p:sp>
      <p:sp>
        <p:nvSpPr>
          <p:cNvPr id="15" name="椭圆 14"/>
          <p:cNvSpPr/>
          <p:nvPr>
            <p:custDataLst>
              <p:tags r:id="rId7"/>
            </p:custDataLst>
          </p:nvPr>
        </p:nvSpPr>
        <p:spPr>
          <a:xfrm>
            <a:off x="5961714" y="2319044"/>
            <a:ext cx="2129911" cy="2129912"/>
          </a:xfrm>
          <a:prstGeom prst="ellipse">
            <a:avLst/>
          </a:prstGeom>
          <a:solidFill>
            <a:sysClr val="window" lastClr="FFFFFF"/>
          </a:solidFill>
          <a:ln>
            <a:noFill/>
          </a:ln>
        </p:spPr>
        <p:style>
          <a:lnRef idx="2">
            <a:srgbClr val="13ACA8">
              <a:shade val="50000"/>
            </a:srgbClr>
          </a:lnRef>
          <a:fillRef idx="1">
            <a:srgbClr val="13ACA8"/>
          </a:fillRef>
          <a:effectRef idx="0">
            <a:srgbClr val="13ACA8"/>
          </a:effectRef>
          <a:fontRef idx="minor">
            <a:sysClr val="window" lastClr="FFFFFF"/>
          </a:fontRef>
        </p:style>
        <p:txBody>
          <a:bodyPr rtlCol="0" anchor="ctr"/>
          <a:p>
            <a:pPr algn="ctr"/>
            <a:endParaRPr lang="zh-CN" altLang="en-US" sz="1800"/>
          </a:p>
        </p:txBody>
      </p:sp>
      <p:sp>
        <p:nvSpPr>
          <p:cNvPr id="6" name="文本框 5"/>
          <p:cNvSpPr txBox="1"/>
          <p:nvPr>
            <p:custDataLst>
              <p:tags r:id="rId8"/>
            </p:custDataLst>
          </p:nvPr>
        </p:nvSpPr>
        <p:spPr>
          <a:xfrm>
            <a:off x="3135254" y="2505095"/>
            <a:ext cx="447675" cy="645160"/>
          </a:xfrm>
          <a:prstGeom prst="rect">
            <a:avLst/>
          </a:prstGeom>
          <a:noFill/>
          <a:ln>
            <a:noFill/>
          </a:ln>
        </p:spPr>
        <p:txBody>
          <a:bodyPr wrap="none" rtlCol="0" anchor="ctr">
            <a:spAutoFit/>
          </a:bodyPr>
          <a:p>
            <a:pPr algn="ctr"/>
            <a:r>
              <a:rPr lang="en-US" altLang="zh-CN" sz="3600">
                <a:solidFill>
                  <a:srgbClr val="13ACA8"/>
                </a:solidFill>
              </a:rPr>
              <a:t>A</a:t>
            </a:r>
            <a:endParaRPr lang="en-US" altLang="zh-CN" sz="3600">
              <a:solidFill>
                <a:srgbClr val="13ACA8"/>
              </a:solidFill>
            </a:endParaRPr>
          </a:p>
        </p:txBody>
      </p:sp>
      <p:sp>
        <p:nvSpPr>
          <p:cNvPr id="10" name="文本框 9"/>
          <p:cNvSpPr txBox="1"/>
          <p:nvPr>
            <p:custDataLst>
              <p:tags r:id="rId9"/>
            </p:custDataLst>
          </p:nvPr>
        </p:nvSpPr>
        <p:spPr>
          <a:xfrm>
            <a:off x="4957964" y="2505095"/>
            <a:ext cx="431800" cy="645160"/>
          </a:xfrm>
          <a:prstGeom prst="rect">
            <a:avLst/>
          </a:prstGeom>
          <a:noFill/>
          <a:ln>
            <a:noFill/>
          </a:ln>
        </p:spPr>
        <p:txBody>
          <a:bodyPr wrap="none" rtlCol="0" anchor="ctr">
            <a:spAutoFit/>
          </a:bodyPr>
          <a:p>
            <a:pPr algn="ctr"/>
            <a:r>
              <a:rPr lang="en-US" altLang="zh-CN" sz="3600">
                <a:solidFill>
                  <a:srgbClr val="13ACA8"/>
                </a:solidFill>
              </a:rPr>
              <a:t>B</a:t>
            </a:r>
            <a:endParaRPr lang="en-US" altLang="zh-CN" sz="3600">
              <a:solidFill>
                <a:srgbClr val="13ACA8"/>
              </a:solidFill>
            </a:endParaRPr>
          </a:p>
        </p:txBody>
      </p:sp>
      <p:sp>
        <p:nvSpPr>
          <p:cNvPr id="13" name="文本框 12"/>
          <p:cNvSpPr txBox="1"/>
          <p:nvPr>
            <p:custDataLst>
              <p:tags r:id="rId10"/>
            </p:custDataLst>
          </p:nvPr>
        </p:nvSpPr>
        <p:spPr>
          <a:xfrm>
            <a:off x="6775275" y="2505095"/>
            <a:ext cx="426720" cy="645160"/>
          </a:xfrm>
          <a:prstGeom prst="rect">
            <a:avLst/>
          </a:prstGeom>
          <a:noFill/>
          <a:ln>
            <a:noFill/>
          </a:ln>
        </p:spPr>
        <p:txBody>
          <a:bodyPr wrap="none" rtlCol="0" anchor="ctr">
            <a:spAutoFit/>
          </a:bodyPr>
          <a:p>
            <a:pPr algn="ctr"/>
            <a:r>
              <a:rPr lang="en-US" altLang="zh-CN" sz="3600">
                <a:solidFill>
                  <a:srgbClr val="13ACA8"/>
                </a:solidFill>
              </a:rPr>
              <a:t>C</a:t>
            </a:r>
            <a:endParaRPr lang="en-US" altLang="zh-CN" sz="3600">
              <a:solidFill>
                <a:srgbClr val="13ACA8"/>
              </a:solidFill>
            </a:endParaRPr>
          </a:p>
        </p:txBody>
      </p:sp>
      <p:sp>
        <p:nvSpPr>
          <p:cNvPr id="34" name="椭圆 33"/>
          <p:cNvSpPr/>
          <p:nvPr>
            <p:custDataLst>
              <p:tags r:id="rId11"/>
            </p:custDataLst>
          </p:nvPr>
        </p:nvSpPr>
        <p:spPr>
          <a:xfrm>
            <a:off x="7780711" y="2319044"/>
            <a:ext cx="2129911" cy="2129912"/>
          </a:xfrm>
          <a:prstGeom prst="ellipse">
            <a:avLst/>
          </a:prstGeom>
          <a:solidFill>
            <a:sysClr val="window" lastClr="FFFFFF"/>
          </a:solidFill>
          <a:ln>
            <a:noFill/>
          </a:ln>
        </p:spPr>
        <p:style>
          <a:lnRef idx="2">
            <a:srgbClr val="13ACA8">
              <a:shade val="50000"/>
            </a:srgbClr>
          </a:lnRef>
          <a:fillRef idx="1">
            <a:srgbClr val="13ACA8"/>
          </a:fillRef>
          <a:effectRef idx="0">
            <a:srgbClr val="13ACA8"/>
          </a:effectRef>
          <a:fontRef idx="minor">
            <a:sysClr val="window" lastClr="FFFFFF"/>
          </a:fontRef>
        </p:style>
        <p:txBody>
          <a:bodyPr rtlCol="0" anchor="ctr"/>
          <a:p>
            <a:pPr algn="ctr"/>
            <a:endParaRPr lang="zh-CN" altLang="en-US" sz="1800"/>
          </a:p>
        </p:txBody>
      </p:sp>
      <p:sp>
        <p:nvSpPr>
          <p:cNvPr id="35" name="文本框 34"/>
          <p:cNvSpPr txBox="1"/>
          <p:nvPr>
            <p:custDataLst>
              <p:tags r:id="rId12"/>
            </p:custDataLst>
          </p:nvPr>
        </p:nvSpPr>
        <p:spPr>
          <a:xfrm>
            <a:off x="8575540" y="2505095"/>
            <a:ext cx="464185" cy="645160"/>
          </a:xfrm>
          <a:prstGeom prst="rect">
            <a:avLst/>
          </a:prstGeom>
          <a:noFill/>
          <a:ln>
            <a:noFill/>
          </a:ln>
        </p:spPr>
        <p:txBody>
          <a:bodyPr wrap="none" rtlCol="0" anchor="ctr">
            <a:spAutoFit/>
          </a:bodyPr>
          <a:p>
            <a:pPr algn="ctr"/>
            <a:r>
              <a:rPr lang="en-US" altLang="zh-CN" sz="3600">
                <a:solidFill>
                  <a:srgbClr val="13ACA8"/>
                </a:solidFill>
              </a:rPr>
              <a:t>D</a:t>
            </a:r>
            <a:endParaRPr lang="en-US" altLang="zh-CN" sz="3600">
              <a:solidFill>
                <a:srgbClr val="13ACA8"/>
              </a:solidFill>
            </a:endParaRPr>
          </a:p>
        </p:txBody>
      </p:sp>
      <p:sp>
        <p:nvSpPr>
          <p:cNvPr id="16" name="文本框 15"/>
          <p:cNvSpPr txBox="1"/>
          <p:nvPr>
            <p:custDataLst>
              <p:tags r:id="rId13"/>
            </p:custDataLst>
          </p:nvPr>
        </p:nvSpPr>
        <p:spPr>
          <a:xfrm>
            <a:off x="2803212" y="3234979"/>
            <a:ext cx="1099820" cy="368300"/>
          </a:xfrm>
          <a:prstGeom prst="rect">
            <a:avLst/>
          </a:prstGeom>
          <a:noFill/>
        </p:spPr>
        <p:txBody>
          <a:bodyPr wrap="none" rtlCol="0" anchor="t">
            <a:spAutoFit/>
          </a:bodyPr>
          <a:p>
            <a:pPr algn="ctr"/>
            <a:r>
              <a:rPr lang="zh-CN" altLang="en-US" b="1">
                <a:solidFill>
                  <a:srgbClr val="E7E6E6">
                    <a:lumMod val="50000"/>
                  </a:srgbClr>
                </a:solidFill>
                <a:latin typeface="Calibri Light" panose="020F0302020204030204" charset="0"/>
                <a:ea typeface="等线 Light" panose="02010600030101010101" charset="-122"/>
                <a:cs typeface="+mn-ea"/>
                <a:sym typeface="等线" panose="02010600030101010101" charset="-122"/>
              </a:rPr>
              <a:t>应用</a:t>
            </a:r>
            <a:r>
              <a:rPr lang="zh-CN" altLang="en-US" b="1">
                <a:solidFill>
                  <a:srgbClr val="E7E6E6">
                    <a:lumMod val="50000"/>
                  </a:srgbClr>
                </a:solidFill>
                <a:latin typeface="Calibri Light" panose="020F0302020204030204" charset="0"/>
                <a:ea typeface="等线 Light" panose="02010600030101010101" charset="-122"/>
                <a:cs typeface="+mn-ea"/>
                <a:sym typeface="等线" panose="02010600030101010101" charset="-122"/>
              </a:rPr>
              <a:t>安全</a:t>
            </a:r>
            <a:endParaRPr lang="zh-CN" altLang="en-US" b="1">
              <a:solidFill>
                <a:srgbClr val="E7E6E6">
                  <a:lumMod val="50000"/>
                </a:srgbClr>
              </a:solidFill>
              <a:latin typeface="Calibri Light" panose="020F0302020204030204" charset="0"/>
              <a:ea typeface="等线 Light" panose="02010600030101010101" charset="-122"/>
              <a:cs typeface="+mn-ea"/>
              <a:sym typeface="等线" panose="02010600030101010101" charset="-122"/>
            </a:endParaRPr>
          </a:p>
        </p:txBody>
      </p:sp>
      <p:sp>
        <p:nvSpPr>
          <p:cNvPr id="17" name="文本框 16"/>
          <p:cNvSpPr txBox="1"/>
          <p:nvPr>
            <p:custDataLst>
              <p:tags r:id="rId14"/>
            </p:custDataLst>
          </p:nvPr>
        </p:nvSpPr>
        <p:spPr>
          <a:xfrm>
            <a:off x="4590861" y="3234979"/>
            <a:ext cx="1099820" cy="368300"/>
          </a:xfrm>
          <a:prstGeom prst="rect">
            <a:avLst/>
          </a:prstGeom>
          <a:noFill/>
        </p:spPr>
        <p:txBody>
          <a:bodyPr wrap="none" rtlCol="0" anchor="t">
            <a:spAutoFit/>
          </a:bodyPr>
          <a:p>
            <a:pPr algn="ctr"/>
            <a:r>
              <a:rPr lang="zh-CN" altLang="en-US" b="1">
                <a:solidFill>
                  <a:srgbClr val="E7E6E6">
                    <a:lumMod val="50000"/>
                  </a:srgbClr>
                </a:solidFill>
                <a:latin typeface="Calibri Light" panose="020F0302020204030204" charset="0"/>
                <a:ea typeface="等线 Light" panose="02010600030101010101" charset="-122"/>
                <a:cs typeface="+mn-ea"/>
                <a:sym typeface="等线" panose="02010600030101010101" charset="-122"/>
              </a:rPr>
              <a:t>数据安全</a:t>
            </a:r>
            <a:endParaRPr lang="zh-CN" altLang="en-US" b="1">
              <a:solidFill>
                <a:srgbClr val="E7E6E6">
                  <a:lumMod val="50000"/>
                </a:srgbClr>
              </a:solidFill>
              <a:latin typeface="Calibri Light" panose="020F0302020204030204" charset="0"/>
              <a:ea typeface="等线 Light" panose="02010600030101010101" charset="-122"/>
              <a:cs typeface="+mn-ea"/>
              <a:sym typeface="等线" panose="02010600030101010101" charset="-122"/>
            </a:endParaRPr>
          </a:p>
        </p:txBody>
      </p:sp>
      <p:sp>
        <p:nvSpPr>
          <p:cNvPr id="18" name="文本框 17"/>
          <p:cNvSpPr txBox="1"/>
          <p:nvPr>
            <p:custDataLst>
              <p:tags r:id="rId15"/>
            </p:custDataLst>
          </p:nvPr>
        </p:nvSpPr>
        <p:spPr>
          <a:xfrm>
            <a:off x="6476758" y="3234979"/>
            <a:ext cx="1099820" cy="368300"/>
          </a:xfrm>
          <a:prstGeom prst="rect">
            <a:avLst/>
          </a:prstGeom>
          <a:noFill/>
        </p:spPr>
        <p:txBody>
          <a:bodyPr wrap="none" rtlCol="0" anchor="t">
            <a:spAutoFit/>
          </a:bodyPr>
          <a:p>
            <a:pPr algn="ctr"/>
            <a:r>
              <a:rPr lang="zh-CN" altLang="en-US" b="1">
                <a:solidFill>
                  <a:srgbClr val="E7E6E6">
                    <a:lumMod val="50000"/>
                  </a:srgbClr>
                </a:solidFill>
                <a:latin typeface="Calibri Light" panose="020F0302020204030204" charset="0"/>
                <a:ea typeface="等线 Light" panose="02010600030101010101" charset="-122"/>
                <a:cs typeface="+mn-ea"/>
                <a:sym typeface="等线" panose="02010600030101010101" charset="-122"/>
              </a:rPr>
              <a:t>办公安全</a:t>
            </a:r>
            <a:endParaRPr lang="zh-CN" altLang="en-US" b="1">
              <a:solidFill>
                <a:srgbClr val="E7E6E6">
                  <a:lumMod val="50000"/>
                </a:srgbClr>
              </a:solidFill>
              <a:latin typeface="Calibri Light" panose="020F0302020204030204" charset="0"/>
              <a:ea typeface="等线 Light" panose="02010600030101010101" charset="-122"/>
              <a:cs typeface="+mn-ea"/>
              <a:sym typeface="等线" panose="02010600030101010101" charset="-122"/>
            </a:endParaRPr>
          </a:p>
        </p:txBody>
      </p:sp>
      <p:sp>
        <p:nvSpPr>
          <p:cNvPr id="19" name="文本框 18"/>
          <p:cNvSpPr txBox="1"/>
          <p:nvPr>
            <p:custDataLst>
              <p:tags r:id="rId16"/>
            </p:custDataLst>
          </p:nvPr>
        </p:nvSpPr>
        <p:spPr>
          <a:xfrm>
            <a:off x="8326356" y="3234979"/>
            <a:ext cx="1099820" cy="368300"/>
          </a:xfrm>
          <a:prstGeom prst="rect">
            <a:avLst/>
          </a:prstGeom>
          <a:noFill/>
        </p:spPr>
        <p:txBody>
          <a:bodyPr wrap="none" rtlCol="0" anchor="t">
            <a:spAutoFit/>
          </a:bodyPr>
          <a:p>
            <a:pPr algn="ctr"/>
            <a:r>
              <a:rPr lang="zh-CN" altLang="en-US" b="1">
                <a:solidFill>
                  <a:srgbClr val="E7E6E6">
                    <a:lumMod val="50000"/>
                  </a:srgbClr>
                </a:solidFill>
                <a:latin typeface="Calibri Light" panose="020F0302020204030204" charset="0"/>
                <a:ea typeface="等线 Light" panose="02010600030101010101" charset="-122"/>
                <a:cs typeface="+mn-ea"/>
                <a:sym typeface="等线" panose="02010600030101010101" charset="-122"/>
              </a:rPr>
              <a:t>基础</a:t>
            </a:r>
            <a:r>
              <a:rPr lang="zh-CN" altLang="en-US" b="1">
                <a:solidFill>
                  <a:srgbClr val="E7E6E6">
                    <a:lumMod val="50000"/>
                  </a:srgbClr>
                </a:solidFill>
                <a:latin typeface="Calibri Light" panose="020F0302020204030204" charset="0"/>
                <a:ea typeface="等线 Light" panose="02010600030101010101" charset="-122"/>
                <a:cs typeface="+mn-ea"/>
                <a:sym typeface="等线" panose="02010600030101010101" charset="-122"/>
              </a:rPr>
              <a:t>安全</a:t>
            </a:r>
            <a:endParaRPr lang="zh-CN" altLang="en-US" b="1">
              <a:solidFill>
                <a:srgbClr val="E7E6E6">
                  <a:lumMod val="50000"/>
                </a:srgbClr>
              </a:solidFill>
              <a:latin typeface="Calibri Light" panose="020F0302020204030204" charset="0"/>
              <a:ea typeface="等线 Light" panose="02010600030101010101" charset="-122"/>
              <a:cs typeface="+mn-ea"/>
              <a:sym typeface="等线" panose="02010600030101010101" charset="-122"/>
            </a:endParaRPr>
          </a:p>
        </p:txBody>
      </p:sp>
      <p:sp>
        <p:nvSpPr>
          <p:cNvPr id="20" name="文本框 19"/>
          <p:cNvSpPr txBox="1"/>
          <p:nvPr>
            <p:custDataLst>
              <p:tags r:id="rId17"/>
            </p:custDataLst>
          </p:nvPr>
        </p:nvSpPr>
        <p:spPr>
          <a:xfrm>
            <a:off x="1750335" y="5079675"/>
            <a:ext cx="8692600" cy="1170305"/>
          </a:xfrm>
          <a:prstGeom prst="rect">
            <a:avLst/>
          </a:prstGeom>
          <a:noFill/>
        </p:spPr>
        <p:txBody>
          <a:bodyPr wrap="square" rtlCol="0">
            <a:spAutoFit/>
          </a:bodyPr>
          <a:p>
            <a:pPr algn="ctr" fontAlgn="auto">
              <a:lnSpc>
                <a:spcPct val="130000"/>
              </a:lnSpc>
            </a:pPr>
            <a:r>
              <a:rPr lang="zh-CN" altLang="en-US"/>
              <a:t>不是泾渭分明</a:t>
            </a:r>
            <a:r>
              <a:rPr lang="zh-CN" altLang="en-US"/>
              <a:t>的，各种安全问题之间呈十分复杂的耦合态，互相衍生，互相交叉，互相扯后腿。所以实际的安全建设中，无法彻底解决一种问题然后去解决其他问题，而是同期推进解决几种才能彻底解决其中一种问题。</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19"/>
          <p:cNvSpPr txBox="1"/>
          <p:nvPr/>
        </p:nvSpPr>
        <p:spPr>
          <a:xfrm>
            <a:off x="543560" y="528320"/>
            <a:ext cx="1736090" cy="521970"/>
          </a:xfrm>
          <a:prstGeom prst="rect">
            <a:avLst/>
          </a:prstGeom>
          <a:noFill/>
        </p:spPr>
        <p:txBody>
          <a:bodyPr wrap="square" rtlCol="0">
            <a:spAutoFit/>
          </a:bodyPr>
          <a:lstStyle/>
          <a:p>
            <a:pPr algn="ctr"/>
            <a:r>
              <a:rPr kumimoji="1" lang="zh-CN" altLang="en-US" sz="2800" b="1" dirty="0">
                <a:solidFill>
                  <a:srgbClr val="03277F"/>
                </a:solidFill>
                <a:latin typeface="微软雅黑" panose="020B0503020204020204" pitchFamily="34" charset="-122"/>
                <a:ea typeface="微软雅黑" panose="020B0503020204020204" pitchFamily="34" charset="-122"/>
                <a:cs typeface="+mn-ea"/>
                <a:sym typeface="+mn-lt"/>
              </a:rPr>
              <a:t>耦合</a:t>
            </a:r>
            <a:endParaRPr kumimoji="1" lang="zh-CN" altLang="en-US" sz="2800" b="1" dirty="0">
              <a:solidFill>
                <a:srgbClr val="03277F"/>
              </a:solidFill>
              <a:latin typeface="微软雅黑" panose="020B0503020204020204" pitchFamily="34" charset="-122"/>
              <a:ea typeface="微软雅黑" panose="020B0503020204020204" pitchFamily="34" charset="-122"/>
              <a:cs typeface="+mn-ea"/>
              <a:sym typeface="+mn-lt"/>
            </a:endParaRPr>
          </a:p>
        </p:txBody>
      </p:sp>
      <p:sp>
        <p:nvSpPr>
          <p:cNvPr id="3" name="矩形 2"/>
          <p:cNvSpPr/>
          <p:nvPr/>
        </p:nvSpPr>
        <p:spPr>
          <a:xfrm>
            <a:off x="355116" y="647534"/>
            <a:ext cx="188259" cy="284909"/>
          </a:xfrm>
          <a:prstGeom prst="rect">
            <a:avLst/>
          </a:prstGeom>
          <a:solidFill>
            <a:srgbClr val="C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8" name="AutoShape 4" descr="SSRF"/>
          <p:cNvSpPr>
            <a:spLocks noChangeAspect="1" noChangeArrowheads="1"/>
          </p:cNvSpPr>
          <p:nvPr/>
        </p:nvSpPr>
        <p:spPr bwMode="auto">
          <a:xfrm>
            <a:off x="6095999" y="3428999"/>
            <a:ext cx="4471951" cy="44719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100" name="文本框 99"/>
          <p:cNvSpPr txBox="1"/>
          <p:nvPr/>
        </p:nvSpPr>
        <p:spPr>
          <a:xfrm>
            <a:off x="2399030" y="1520825"/>
            <a:ext cx="7231380" cy="4377690"/>
          </a:xfrm>
          <a:prstGeom prst="rect">
            <a:avLst/>
          </a:prstGeom>
          <a:noFill/>
          <a:ln w="9525">
            <a:noFill/>
          </a:ln>
        </p:spPr>
        <p:txBody>
          <a:bodyPr wrap="square">
            <a:noAutofit/>
          </a:bodyPr>
          <a:p>
            <a:pPr indent="0"/>
            <a:r>
              <a:rPr lang="zh-CN" b="0">
                <a:solidFill>
                  <a:srgbClr val="FF0000"/>
                </a:solidFill>
                <a:ea typeface="宋体" panose="02010600030101010101" pitchFamily="2" charset="-122"/>
              </a:rPr>
              <a:t>基础安全</a:t>
            </a:r>
            <a:r>
              <a:rPr lang="en-US" b="0">
                <a:latin typeface="Calibri" panose="020F0502020204030204" charset="0"/>
                <a:ea typeface="宋体" panose="02010600030101010101" pitchFamily="2" charset="-122"/>
                <a:cs typeface="Times New Roman" panose="02020603050405020304" charset="0"/>
              </a:rPr>
              <a:t>	</a:t>
            </a:r>
            <a:r>
              <a:rPr lang="zh-CN" b="0">
                <a:ea typeface="宋体" panose="02010600030101010101" pitchFamily="2" charset="-122"/>
              </a:rPr>
              <a:t>对应用关联域名、</a:t>
            </a:r>
            <a:r>
              <a:rPr lang="en-US" b="0">
                <a:latin typeface="Calibri" panose="020F0502020204030204" charset="0"/>
                <a:ea typeface="宋体" panose="02010600030101010101" pitchFamily="2" charset="-122"/>
                <a:cs typeface="Times New Roman" panose="02020603050405020304" charset="0"/>
              </a:rPr>
              <a:t>IP</a:t>
            </a:r>
            <a:r>
              <a:rPr lang="zh-CN" b="0">
                <a:ea typeface="宋体" panose="02010600030101010101" pitchFamily="2" charset="-122"/>
              </a:rPr>
              <a:t>及服务器、数据库、</a:t>
            </a:r>
            <a:r>
              <a:rPr lang="en-US" b="0">
                <a:latin typeface="Calibri" panose="020F0502020204030204" charset="0"/>
                <a:ea typeface="宋体" panose="02010600030101010101" pitchFamily="2" charset="-122"/>
              </a:rPr>
              <a:t>OSS</a:t>
            </a:r>
            <a:r>
              <a:rPr lang="zh-CN" b="0">
                <a:ea typeface="宋体" panose="02010600030101010101" pitchFamily="2" charset="-122"/>
              </a:rPr>
              <a:t>、配置文件等的关联关系。运行环境安全</a:t>
            </a:r>
            <a:r>
              <a:rPr lang="zh-CN" b="0">
                <a:latin typeface="Calibri" panose="020F0502020204030204" charset="0"/>
                <a:ea typeface="宋体" panose="02010600030101010101" pitchFamily="2" charset="-122"/>
              </a:rPr>
              <a:t>，组件有问题导致应用不可用。例如</a:t>
            </a:r>
            <a:r>
              <a:rPr lang="en-US" b="0">
                <a:latin typeface="Calibri" panose="020F0502020204030204" charset="0"/>
                <a:ea typeface="宋体" panose="02010600030101010101" pitchFamily="2" charset="-122"/>
              </a:rPr>
              <a:t>F5</a:t>
            </a:r>
            <a:r>
              <a:rPr lang="zh-CN" b="0">
                <a:latin typeface="Calibri" panose="020F0502020204030204" charset="0"/>
                <a:ea typeface="宋体" panose="02010600030101010101" pitchFamily="2" charset="-122"/>
              </a:rPr>
              <a:t>漏洞。</a:t>
            </a:r>
            <a:r>
              <a:rPr lang="zh-CN" b="0">
                <a:ea typeface="宋体" panose="02010600030101010101" pitchFamily="2" charset="-122"/>
              </a:rPr>
              <a:t>环境纯洁性</a:t>
            </a:r>
            <a:endParaRPr lang="zh-CN" b="0">
              <a:ea typeface="宋体" panose="02010600030101010101" pitchFamily="2" charset="-122"/>
            </a:endParaRPr>
          </a:p>
          <a:p>
            <a:pPr indent="0"/>
            <a:r>
              <a:rPr lang="zh-CN" b="0">
                <a:solidFill>
                  <a:srgbClr val="FF0000"/>
                </a:solidFill>
                <a:ea typeface="宋体" panose="02010600030101010101" pitchFamily="2" charset="-122"/>
              </a:rPr>
              <a:t>办公安全</a:t>
            </a:r>
            <a:endParaRPr lang="zh-CN" b="0">
              <a:solidFill>
                <a:srgbClr val="FF0000"/>
              </a:solidFill>
              <a:ea typeface="宋体" panose="02010600030101010101" pitchFamily="2" charset="-122"/>
            </a:endParaRPr>
          </a:p>
          <a:p>
            <a:pPr indent="0"/>
            <a:r>
              <a:rPr lang="zh-CN" b="0">
                <a:ea typeface="宋体" panose="02010600030101010101" pitchFamily="2" charset="-122"/>
              </a:rPr>
              <a:t>后台支持类系统，相关工作流程的安全</a:t>
            </a:r>
            <a:r>
              <a:rPr lang="en-US" b="0">
                <a:latin typeface="Calibri" panose="020F0502020204030204" charset="0"/>
                <a:ea typeface="宋体" panose="02010600030101010101" pitchFamily="2" charset="-122"/>
                <a:cs typeface="Times New Roman" panose="02020603050405020304" charset="0"/>
              </a:rPr>
              <a:t>	</a:t>
            </a:r>
            <a:r>
              <a:rPr lang="zh-CN" b="0">
                <a:ea typeface="宋体" panose="02010600030101010101" pitchFamily="2" charset="-122"/>
              </a:rPr>
              <a:t>行为</a:t>
            </a:r>
            <a:r>
              <a:rPr lang="zh-CN" b="0">
                <a:latin typeface="Calibri" panose="020F0502020204030204" charset="0"/>
                <a:ea typeface="宋体" panose="02010600030101010101" pitchFamily="2" charset="-122"/>
              </a:rPr>
              <a:t>控制及</a:t>
            </a:r>
            <a:r>
              <a:rPr lang="zh-CN" b="0">
                <a:ea typeface="宋体" panose="02010600030101010101" pitchFamily="2" charset="-122"/>
              </a:rPr>
              <a:t>审计，日志记录</a:t>
            </a:r>
            <a:r>
              <a:rPr lang="zh-CN" b="0">
                <a:latin typeface="Calibri" panose="020F0502020204030204" charset="0"/>
                <a:ea typeface="宋体" panose="02010600030101010101" pitchFamily="2" charset="-122"/>
              </a:rPr>
              <a:t>不安全的办公行为导致应用故障。各种误删库比如</a:t>
            </a:r>
            <a:r>
              <a:rPr lang="en-US" b="0">
                <a:latin typeface="Calibri" panose="020F0502020204030204" charset="0"/>
                <a:ea typeface="宋体" panose="02010600030101010101" pitchFamily="2" charset="-122"/>
              </a:rPr>
              <a:t>gitlab</a:t>
            </a:r>
            <a:r>
              <a:rPr lang="zh-CN" b="0">
                <a:latin typeface="Calibri" panose="020F0502020204030204" charset="0"/>
                <a:ea typeface="宋体" panose="02010600030101010101" pitchFamily="2" charset="-122"/>
              </a:rPr>
              <a:t>。</a:t>
            </a:r>
            <a:endParaRPr lang="zh-CN" b="0">
              <a:ea typeface="宋体" panose="02010600030101010101" pitchFamily="2" charset="-122"/>
            </a:endParaRPr>
          </a:p>
          <a:p>
            <a:pPr indent="0"/>
            <a:r>
              <a:rPr lang="zh-CN" b="0">
                <a:solidFill>
                  <a:srgbClr val="FF0000"/>
                </a:solidFill>
                <a:ea typeface="宋体" panose="02010600030101010101" pitchFamily="2" charset="-122"/>
              </a:rPr>
              <a:t>数据安全</a:t>
            </a:r>
            <a:endParaRPr lang="zh-CN" b="0">
              <a:ea typeface="宋体" panose="02010600030101010101" pitchFamily="2" charset="-122"/>
            </a:endParaRPr>
          </a:p>
          <a:p>
            <a:pPr indent="0"/>
            <a:r>
              <a:rPr lang="zh-CN" b="0">
                <a:ea typeface="宋体" panose="02010600030101010101" pitchFamily="2" charset="-122"/>
              </a:rPr>
              <a:t>密级数据的关联关系</a:t>
            </a:r>
            <a:r>
              <a:rPr lang="en-US" b="0">
                <a:latin typeface="Calibri" panose="020F0502020204030204" charset="0"/>
                <a:ea typeface="宋体" panose="02010600030101010101" pitchFamily="2" charset="-122"/>
                <a:cs typeface="Times New Roman" panose="02020603050405020304" charset="0"/>
              </a:rPr>
              <a:t>	</a:t>
            </a:r>
            <a:r>
              <a:rPr lang="zh-CN" b="0">
                <a:ea typeface="宋体" panose="02010600030101010101" pitchFamily="2" charset="-122"/>
              </a:rPr>
              <a:t>行为审计，日志记录，系统脱敏，数据加解密</a:t>
            </a:r>
            <a:r>
              <a:rPr lang="zh-CN" b="0">
                <a:latin typeface="Calibri" panose="020F0502020204030204" charset="0"/>
                <a:ea typeface="宋体" panose="02010600030101010101" pitchFamily="2" charset="-122"/>
              </a:rPr>
              <a:t>。各种内鬼泄密，未授权泄密，网马泄密。</a:t>
            </a:r>
            <a:endParaRPr lang="zh-CN" b="0">
              <a:ea typeface="宋体" panose="02010600030101010101" pitchFamily="2" charset="-122"/>
            </a:endParaRPr>
          </a:p>
          <a:p>
            <a:pPr indent="0"/>
            <a:r>
              <a:rPr lang="zh-CN" b="0">
                <a:solidFill>
                  <a:srgbClr val="FF0000"/>
                </a:solidFill>
                <a:ea typeface="宋体" panose="02010600030101010101" pitchFamily="2" charset="-122"/>
              </a:rPr>
              <a:t>业务安全</a:t>
            </a:r>
            <a:r>
              <a:rPr lang="en-US" b="0">
                <a:latin typeface="Calibri" panose="020F0502020204030204" charset="0"/>
                <a:ea typeface="宋体" panose="02010600030101010101" pitchFamily="2" charset="-122"/>
                <a:cs typeface="Times New Roman" panose="02020603050405020304" charset="0"/>
              </a:rPr>
              <a:t>	</a:t>
            </a:r>
            <a:endParaRPr lang="en-US" b="0">
              <a:latin typeface="Calibri" panose="020F0502020204030204" charset="0"/>
              <a:ea typeface="宋体" panose="02010600030101010101" pitchFamily="2" charset="-122"/>
              <a:cs typeface="Times New Roman" panose="02020603050405020304" charset="0"/>
            </a:endParaRPr>
          </a:p>
          <a:p>
            <a:pPr indent="0"/>
            <a:r>
              <a:rPr lang="zh-CN" b="0">
                <a:ea typeface="宋体" panose="02010600030101010101" pitchFamily="2" charset="-122"/>
              </a:rPr>
              <a:t>业务系统，相关业务流程的安全</a:t>
            </a:r>
            <a:r>
              <a:rPr lang="en-US" b="0">
                <a:latin typeface="Calibri" panose="020F0502020204030204" charset="0"/>
                <a:ea typeface="宋体" panose="02010600030101010101" pitchFamily="2" charset="-122"/>
                <a:cs typeface="Times New Roman" panose="02020603050405020304" charset="0"/>
              </a:rPr>
              <a:t>	</a:t>
            </a:r>
            <a:r>
              <a:rPr lang="zh-CN" b="0">
                <a:ea typeface="宋体" panose="02010600030101010101" pitchFamily="2" charset="-122"/>
              </a:rPr>
              <a:t>风控管理，审计等</a:t>
            </a:r>
            <a:r>
              <a:rPr lang="zh-CN" b="0">
                <a:latin typeface="Calibri" panose="020F0502020204030204" charset="0"/>
                <a:ea typeface="宋体" panose="02010600030101010101" pitchFamily="2" charset="-122"/>
              </a:rPr>
              <a:t>。爬虫问题，功能设计问题。</a:t>
            </a:r>
            <a:endParaRPr lang="zh-CN" altLang="en-US" b="0">
              <a:latin typeface="Calibri" panose="020F0502020204030204"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35124" y="1976370"/>
            <a:ext cx="2184400" cy="706755"/>
          </a:xfrm>
          <a:prstGeom prst="rect">
            <a:avLst/>
          </a:prstGeom>
          <a:noFill/>
        </p:spPr>
        <p:txBody>
          <a:bodyPr wrap="square" rtlCol="0">
            <a:spAutoFit/>
          </a:bodyPr>
          <a:lstStyle/>
          <a:p>
            <a:pPr algn="ctr"/>
            <a:r>
              <a:rPr kumimoji="1" lang="en-US" altLang="zh-CN" sz="4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Part05</a:t>
            </a:r>
            <a:endParaRPr kumimoji="1" lang="zh-CN" altLang="en-US" sz="4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1649092" y="2885748"/>
            <a:ext cx="8556418" cy="922020"/>
          </a:xfrm>
          <a:prstGeom prst="rect">
            <a:avLst/>
          </a:prstGeom>
          <a:noFill/>
        </p:spPr>
        <p:txBody>
          <a:bodyPr wrap="square" rtlCol="0">
            <a:spAutoFit/>
          </a:bodyPr>
          <a:lstStyle/>
          <a:p>
            <a:pPr algn="ctr"/>
            <a:r>
              <a:rPr lang="zh-CN" altLang="en-US" sz="5400" b="1" dirty="0">
                <a:solidFill>
                  <a:srgbClr val="03277F"/>
                </a:solidFill>
                <a:latin typeface="微软雅黑" panose="020B0503020204020204" pitchFamily="34" charset="-122"/>
                <a:ea typeface="微软雅黑" panose="020B0503020204020204" pitchFamily="34" charset="-122"/>
                <a:cs typeface="+mn-ea"/>
                <a:sym typeface="+mn-lt"/>
              </a:rPr>
              <a:t>总结</a:t>
            </a:r>
            <a:endParaRPr lang="zh-CN" altLang="en-US" sz="5400" b="1" dirty="0">
              <a:solidFill>
                <a:srgbClr val="03277F"/>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19"/>
          <p:cNvSpPr txBox="1"/>
          <p:nvPr/>
        </p:nvSpPr>
        <p:spPr>
          <a:xfrm>
            <a:off x="543560" y="528320"/>
            <a:ext cx="1736090" cy="521970"/>
          </a:xfrm>
          <a:prstGeom prst="rect">
            <a:avLst/>
          </a:prstGeom>
          <a:noFill/>
        </p:spPr>
        <p:txBody>
          <a:bodyPr wrap="square" rtlCol="0">
            <a:spAutoFit/>
          </a:bodyPr>
          <a:lstStyle/>
          <a:p>
            <a:pPr algn="ctr"/>
            <a:r>
              <a:rPr kumimoji="1" lang="zh-CN" altLang="en-US" sz="2800" b="1" dirty="0">
                <a:solidFill>
                  <a:srgbClr val="03277F"/>
                </a:solidFill>
                <a:latin typeface="微软雅黑" panose="020B0503020204020204" pitchFamily="34" charset="-122"/>
                <a:ea typeface="微软雅黑" panose="020B0503020204020204" pitchFamily="34" charset="-122"/>
                <a:cs typeface="+mn-ea"/>
                <a:sym typeface="+mn-lt"/>
              </a:rPr>
              <a:t>总结</a:t>
            </a:r>
            <a:endParaRPr kumimoji="1" lang="zh-CN" altLang="en-US" sz="2800" b="1" dirty="0">
              <a:solidFill>
                <a:srgbClr val="03277F"/>
              </a:solidFill>
              <a:latin typeface="微软雅黑" panose="020B0503020204020204" pitchFamily="34" charset="-122"/>
              <a:ea typeface="微软雅黑" panose="020B0503020204020204" pitchFamily="34" charset="-122"/>
              <a:cs typeface="+mn-ea"/>
              <a:sym typeface="+mn-lt"/>
            </a:endParaRPr>
          </a:p>
        </p:txBody>
      </p:sp>
      <p:sp>
        <p:nvSpPr>
          <p:cNvPr id="3" name="矩形 2"/>
          <p:cNvSpPr/>
          <p:nvPr/>
        </p:nvSpPr>
        <p:spPr>
          <a:xfrm>
            <a:off x="355116" y="647534"/>
            <a:ext cx="188259" cy="284909"/>
          </a:xfrm>
          <a:prstGeom prst="rect">
            <a:avLst/>
          </a:prstGeom>
          <a:solidFill>
            <a:srgbClr val="C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7" name="AutoShape 4" descr="7 layers of security"/>
          <p:cNvSpPr>
            <a:spLocks noChangeAspect="1" noChangeArrowheads="1"/>
          </p:cNvSpPr>
          <p:nvPr/>
        </p:nvSpPr>
        <p:spPr bwMode="auto">
          <a:xfrm>
            <a:off x="6095999" y="3428999"/>
            <a:ext cx="4264241" cy="42642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4" name="文本框 3"/>
          <p:cNvSpPr txBox="1"/>
          <p:nvPr/>
        </p:nvSpPr>
        <p:spPr>
          <a:xfrm>
            <a:off x="1994535" y="2273935"/>
            <a:ext cx="8026400" cy="2676525"/>
          </a:xfrm>
          <a:prstGeom prst="rect">
            <a:avLst/>
          </a:prstGeom>
          <a:noFill/>
        </p:spPr>
        <p:txBody>
          <a:bodyPr wrap="square" rtlCol="0" anchor="t">
            <a:spAutoFit/>
          </a:bodyPr>
          <a:p>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1.应用安全是围绕应用的</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2.SDL是应用安全理念，不是整体公司安全理念</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3.落地要灵活要适配，不要本本主义</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400" b="1">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建设达到一定分数之后，再投入成本不再具有</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性价比。</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4335456" y="2371012"/>
            <a:ext cx="2975818" cy="911225"/>
          </a:xfrm>
          <a:prstGeom prst="rect">
            <a:avLst/>
          </a:prstGeom>
          <a:noFill/>
        </p:spPr>
        <p:txBody>
          <a:bodyPr wrap="square" rtlCol="0" anchor="t">
            <a:spAutoFit/>
          </a:bodyPr>
          <a:lstStyle/>
          <a:p>
            <a:r>
              <a:rPr lang="zh-CN" altLang="en-US" sz="5330" b="1" dirty="0">
                <a:solidFill>
                  <a:srgbClr val="03277F"/>
                </a:solidFill>
                <a:latin typeface="微软雅黑" panose="020B0503020204020204" pitchFamily="34" charset="-122"/>
                <a:ea typeface="微软雅黑" panose="020B0503020204020204" pitchFamily="34" charset="-122"/>
              </a:rPr>
              <a:t>谢谢观看</a:t>
            </a:r>
            <a:endParaRPr lang="zh-CN" altLang="en-US" sz="5330" b="1" dirty="0">
              <a:solidFill>
                <a:srgbClr val="03277F"/>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4335145" y="3312795"/>
            <a:ext cx="3209290" cy="440055"/>
          </a:xfrm>
          <a:prstGeom prst="rect">
            <a:avLst/>
          </a:prstGeom>
          <a:noFill/>
        </p:spPr>
        <p:txBody>
          <a:bodyPr wrap="square" rtlCol="0" anchor="t">
            <a:spAutoFit/>
          </a:bodyPr>
          <a:lstStyle/>
          <a:p>
            <a:r>
              <a:rPr lang="zh-CN" altLang="en-US" sz="2265" dirty="0">
                <a:solidFill>
                  <a:srgbClr val="03277F"/>
                </a:solidFill>
                <a:latin typeface="微软雅黑" panose="020B0503020204020204" pitchFamily="34" charset="-122"/>
                <a:ea typeface="微软雅黑" panose="020B0503020204020204" pitchFamily="34" charset="-122"/>
              </a:rPr>
              <a:t>Thanks for watching</a:t>
            </a:r>
            <a:endParaRPr lang="zh-CN" altLang="en-US" sz="2265" dirty="0">
              <a:solidFill>
                <a:srgbClr val="03277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19"/>
          <p:cNvSpPr txBox="1"/>
          <p:nvPr/>
        </p:nvSpPr>
        <p:spPr>
          <a:xfrm>
            <a:off x="543560" y="528320"/>
            <a:ext cx="1736090" cy="521970"/>
          </a:xfrm>
          <a:prstGeom prst="rect">
            <a:avLst/>
          </a:prstGeom>
          <a:noFill/>
        </p:spPr>
        <p:txBody>
          <a:bodyPr wrap="square" rtlCol="0">
            <a:spAutoFit/>
          </a:bodyPr>
          <a:lstStyle/>
          <a:p>
            <a:pPr algn="ctr"/>
            <a:r>
              <a:rPr kumimoji="1" lang="en-US" altLang="zh-CN" sz="2800" b="1" dirty="0">
                <a:solidFill>
                  <a:srgbClr val="03277F"/>
                </a:solidFill>
                <a:latin typeface="微软雅黑" panose="020B0503020204020204" pitchFamily="34" charset="-122"/>
                <a:ea typeface="微软雅黑" panose="020B0503020204020204" pitchFamily="34" charset="-122"/>
                <a:cs typeface="+mn-ea"/>
                <a:sym typeface="+mn-lt"/>
              </a:rPr>
              <a:t>Q&amp;A</a:t>
            </a:r>
            <a:endParaRPr kumimoji="1" lang="zh-CN" altLang="en-US" sz="2800" b="1" dirty="0">
              <a:solidFill>
                <a:srgbClr val="03277F"/>
              </a:solidFill>
              <a:latin typeface="微软雅黑" panose="020B0503020204020204" pitchFamily="34" charset="-122"/>
              <a:ea typeface="微软雅黑" panose="020B0503020204020204" pitchFamily="34" charset="-122"/>
              <a:cs typeface="+mn-ea"/>
              <a:sym typeface="+mn-lt"/>
            </a:endParaRPr>
          </a:p>
        </p:txBody>
      </p:sp>
      <p:sp>
        <p:nvSpPr>
          <p:cNvPr id="3" name="矩形 2"/>
          <p:cNvSpPr/>
          <p:nvPr/>
        </p:nvSpPr>
        <p:spPr>
          <a:xfrm>
            <a:off x="355116" y="647534"/>
            <a:ext cx="188259" cy="284909"/>
          </a:xfrm>
          <a:prstGeom prst="rect">
            <a:avLst/>
          </a:prstGeom>
          <a:solidFill>
            <a:srgbClr val="C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8" name="AutoShape 4" descr="SSRF"/>
          <p:cNvSpPr>
            <a:spLocks noChangeAspect="1" noChangeArrowheads="1"/>
          </p:cNvSpPr>
          <p:nvPr/>
        </p:nvSpPr>
        <p:spPr bwMode="auto">
          <a:xfrm>
            <a:off x="6095999" y="3428999"/>
            <a:ext cx="4471951" cy="44719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4" name="文本框 3"/>
          <p:cNvSpPr txBox="1"/>
          <p:nvPr/>
        </p:nvSpPr>
        <p:spPr>
          <a:xfrm>
            <a:off x="3437255" y="2777490"/>
            <a:ext cx="4802505" cy="706755"/>
          </a:xfrm>
          <a:prstGeom prst="rect">
            <a:avLst/>
          </a:prstGeom>
          <a:noFill/>
        </p:spPr>
        <p:txBody>
          <a:bodyPr wrap="square" rtlCol="0">
            <a:spAutoFit/>
          </a:bodyPr>
          <a:p>
            <a:r>
              <a:rPr lang="en-US" altLang="zh-CN" sz="4000">
                <a:solidFill>
                  <a:srgbClr val="FF0000"/>
                </a:solidFill>
              </a:rPr>
              <a:t>VX</a:t>
            </a:r>
            <a:r>
              <a:rPr lang="zh-CN" altLang="en-US" sz="4000">
                <a:solidFill>
                  <a:srgbClr val="FF0000"/>
                </a:solidFill>
              </a:rPr>
              <a:t>：</a:t>
            </a:r>
            <a:r>
              <a:rPr lang="en-US" altLang="zh-CN" sz="4000">
                <a:solidFill>
                  <a:srgbClr val="FF0000"/>
                </a:solidFill>
              </a:rPr>
              <a:t>qinbingjie1101</a:t>
            </a:r>
            <a:endParaRPr lang="en-US" altLang="zh-CN" sz="400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35124" y="1976370"/>
            <a:ext cx="2184400" cy="706755"/>
          </a:xfrm>
          <a:prstGeom prst="rect">
            <a:avLst/>
          </a:prstGeom>
          <a:noFill/>
        </p:spPr>
        <p:txBody>
          <a:bodyPr wrap="square" rtlCol="0">
            <a:spAutoFit/>
          </a:bodyPr>
          <a:lstStyle/>
          <a:p>
            <a:pPr algn="ctr"/>
            <a:r>
              <a:rPr kumimoji="1" lang="en-US" altLang="zh-CN" sz="4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Part01</a:t>
            </a:r>
            <a:endParaRPr kumimoji="1" lang="zh-CN" altLang="en-US" sz="4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1648457" y="2885748"/>
            <a:ext cx="8556418" cy="922020"/>
          </a:xfrm>
          <a:prstGeom prst="rect">
            <a:avLst/>
          </a:prstGeom>
          <a:noFill/>
        </p:spPr>
        <p:txBody>
          <a:bodyPr wrap="square" rtlCol="0">
            <a:spAutoFit/>
          </a:bodyPr>
          <a:lstStyle/>
          <a:p>
            <a:pPr algn="ctr"/>
            <a:r>
              <a:rPr lang="zh-CN" altLang="en-US" sz="5400" b="1" dirty="0">
                <a:solidFill>
                  <a:srgbClr val="03277F"/>
                </a:solidFill>
                <a:latin typeface="微软雅黑" panose="020B0503020204020204" pitchFamily="34" charset="-122"/>
                <a:ea typeface="微软雅黑" panose="020B0503020204020204" pitchFamily="34" charset="-122"/>
                <a:cs typeface="+mn-ea"/>
                <a:sym typeface="+mn-lt"/>
              </a:rPr>
              <a:t>介绍</a:t>
            </a:r>
            <a:endParaRPr lang="zh-CN" altLang="en-US" sz="5400" b="1" dirty="0">
              <a:solidFill>
                <a:srgbClr val="03277F"/>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19"/>
          <p:cNvSpPr txBox="1"/>
          <p:nvPr/>
        </p:nvSpPr>
        <p:spPr>
          <a:xfrm>
            <a:off x="543560" y="528320"/>
            <a:ext cx="1395730" cy="521970"/>
          </a:xfrm>
          <a:prstGeom prst="rect">
            <a:avLst/>
          </a:prstGeom>
          <a:noFill/>
        </p:spPr>
        <p:txBody>
          <a:bodyPr wrap="square" rtlCol="0">
            <a:spAutoFit/>
          </a:bodyPr>
          <a:lstStyle/>
          <a:p>
            <a:pPr algn="ctr"/>
            <a:r>
              <a:rPr kumimoji="1" lang="zh-CN" altLang="en-US" sz="2800" b="1" dirty="0">
                <a:solidFill>
                  <a:srgbClr val="03277F"/>
                </a:solidFill>
                <a:latin typeface="微软雅黑" panose="020B0503020204020204" pitchFamily="34" charset="-122"/>
                <a:ea typeface="微软雅黑" panose="020B0503020204020204" pitchFamily="34" charset="-122"/>
                <a:cs typeface="+mn-ea"/>
                <a:sym typeface="+mn-lt"/>
              </a:rPr>
              <a:t>介绍</a:t>
            </a:r>
            <a:endParaRPr kumimoji="1" lang="zh-CN" altLang="en-US" sz="2800" b="1" dirty="0">
              <a:solidFill>
                <a:srgbClr val="03277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矩形 2"/>
          <p:cNvSpPr/>
          <p:nvPr/>
        </p:nvSpPr>
        <p:spPr>
          <a:xfrm>
            <a:off x="355116" y="647534"/>
            <a:ext cx="188259" cy="284909"/>
          </a:xfrm>
          <a:prstGeom prst="rect">
            <a:avLst/>
          </a:prstGeom>
          <a:solidFill>
            <a:srgbClr val="C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AutoShape 4" descr="SSRF"/>
          <p:cNvSpPr>
            <a:spLocks noChangeAspect="1" noChangeArrowheads="1"/>
          </p:cNvSpPr>
          <p:nvPr/>
        </p:nvSpPr>
        <p:spPr bwMode="auto">
          <a:xfrm>
            <a:off x="6095999" y="3428999"/>
            <a:ext cx="4471951" cy="44719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文本框 9"/>
          <p:cNvSpPr txBox="1"/>
          <p:nvPr/>
        </p:nvSpPr>
        <p:spPr>
          <a:xfrm>
            <a:off x="6816090" y="2244725"/>
            <a:ext cx="4156075" cy="1938020"/>
          </a:xfrm>
          <a:prstGeom prst="rect">
            <a:avLst/>
          </a:prstGeom>
          <a:noFill/>
        </p:spPr>
        <p:txBody>
          <a:bodyPr wrap="square" rtlCol="0">
            <a:spAutoFit/>
          </a:bodyPr>
          <a:p>
            <a:pPr marL="285750" indent="-285750">
              <a:buFont typeface="Arial" panose="020B0604020202020204" pitchFamily="34" charset="0"/>
              <a:buChar char="•"/>
            </a:pPr>
            <a:r>
              <a:rPr lang="zh-CN" altLang="en-US" sz="2000">
                <a:solidFill>
                  <a:schemeClr val="tx1"/>
                </a:solidFill>
                <a:latin typeface="微软雅黑" panose="020B0503020204020204" pitchFamily="34" charset="-122"/>
                <a:ea typeface="微软雅黑" panose="020B0503020204020204" pitchFamily="34" charset="-122"/>
              </a:rPr>
              <a:t>系列视频，第二</a:t>
            </a:r>
            <a:r>
              <a:rPr lang="zh-CN" altLang="en-US" sz="2000">
                <a:solidFill>
                  <a:schemeClr val="tx1"/>
                </a:solidFill>
                <a:latin typeface="微软雅黑" panose="020B0503020204020204" pitchFamily="34" charset="-122"/>
                <a:ea typeface="微软雅黑" panose="020B0503020204020204" pitchFamily="34" charset="-122"/>
              </a:rPr>
              <a:t>个</a:t>
            </a:r>
            <a:endParaRPr lang="zh-CN" altLang="en-US" sz="200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200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a:solidFill>
                  <a:schemeClr val="tx1"/>
                </a:solidFill>
                <a:latin typeface="微软雅黑" panose="020B0503020204020204" pitchFamily="34" charset="-122"/>
                <a:ea typeface="微软雅黑" panose="020B0503020204020204" pitchFamily="34" charset="-122"/>
              </a:rPr>
              <a:t>应用安全的来龙去脉及落地</a:t>
            </a:r>
            <a:r>
              <a:rPr lang="zh-CN" altLang="en-US" sz="2000">
                <a:solidFill>
                  <a:schemeClr val="tx1"/>
                </a:solidFill>
                <a:latin typeface="微软雅黑" panose="020B0503020204020204" pitchFamily="34" charset="-122"/>
                <a:ea typeface="微软雅黑" panose="020B0503020204020204" pitchFamily="34" charset="-122"/>
              </a:rPr>
              <a:t>实践</a:t>
            </a:r>
            <a:endParaRPr lang="zh-CN" altLang="en-US" sz="200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200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2000">
              <a:solidFill>
                <a:schemeClr val="tx1"/>
              </a:solidFill>
              <a:latin typeface="微软雅黑" panose="020B0503020204020204" pitchFamily="34" charset="-122"/>
              <a:ea typeface="微软雅黑" panose="020B0503020204020204" pitchFamily="34" charset="-122"/>
            </a:endParaRPr>
          </a:p>
          <a:p>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369695" y="2172970"/>
            <a:ext cx="3689350" cy="2781300"/>
          </a:xfrm>
          <a:prstGeom prst="rect">
            <a:avLst/>
          </a:prstGeom>
          <a:noFill/>
        </p:spPr>
        <p:txBody>
          <a:bodyPr wrap="square" rtlCol="0">
            <a:noAutofit/>
          </a:bodyPr>
          <a:p>
            <a:r>
              <a:rPr lang="en-US" altLang="zh-CN"/>
              <a:t>2012</a:t>
            </a:r>
            <a:r>
              <a:rPr lang="zh-CN" altLang="en-US"/>
              <a:t>年接触网络安全，</a:t>
            </a:r>
            <a:r>
              <a:rPr lang="zh-CN" altLang="en-US"/>
              <a:t>大二</a:t>
            </a:r>
            <a:endParaRPr lang="zh-CN" altLang="en-US"/>
          </a:p>
          <a:p>
            <a:r>
              <a:rPr lang="en-US" altLang="zh-CN"/>
              <a:t>2015</a:t>
            </a:r>
            <a:r>
              <a:rPr lang="zh-CN" altLang="en-US"/>
              <a:t>年年初，网络安全实习，</a:t>
            </a:r>
            <a:r>
              <a:rPr lang="en-US" altLang="zh-CN"/>
              <a:t>7</a:t>
            </a:r>
            <a:r>
              <a:rPr lang="zh-CN" altLang="en-US"/>
              <a:t>月正式毕业从事网络安全</a:t>
            </a:r>
            <a:r>
              <a:rPr lang="zh-CN" altLang="en-US"/>
              <a:t>工作</a:t>
            </a:r>
            <a:endParaRPr lang="zh-CN" altLang="en-US"/>
          </a:p>
          <a:p>
            <a:endParaRPr lang="zh-CN" altLang="en-US"/>
          </a:p>
          <a:p>
            <a:r>
              <a:rPr lang="zh-CN" altLang="en-US"/>
              <a:t>一直在甲方，</a:t>
            </a:r>
            <a:r>
              <a:rPr lang="en-US" altLang="zh-CN"/>
              <a:t>8</a:t>
            </a:r>
            <a:r>
              <a:rPr lang="zh-CN" altLang="en-US"/>
              <a:t>年</a:t>
            </a:r>
            <a:endParaRPr lang="zh-CN" altLang="en-US"/>
          </a:p>
          <a:p>
            <a:endParaRPr lang="zh-CN" altLang="en-US"/>
          </a:p>
          <a:p>
            <a:r>
              <a:rPr lang="zh-CN" altLang="en-US"/>
              <a:t>目前在上海，正在</a:t>
            </a:r>
            <a:r>
              <a:rPr lang="zh-CN" altLang="en-US"/>
              <a:t>找工作</a:t>
            </a:r>
            <a:endParaRPr lang="zh-CN" altLang="en-US"/>
          </a:p>
        </p:txBody>
      </p:sp>
      <p:sp>
        <p:nvSpPr>
          <p:cNvPr id="11" name="文本框 10"/>
          <p:cNvSpPr txBox="1"/>
          <p:nvPr/>
        </p:nvSpPr>
        <p:spPr>
          <a:xfrm>
            <a:off x="1433830" y="1427480"/>
            <a:ext cx="2876550" cy="460375"/>
          </a:xfrm>
          <a:prstGeom prst="rect">
            <a:avLst/>
          </a:prstGeom>
          <a:noFill/>
        </p:spPr>
        <p:txBody>
          <a:bodyPr wrap="square" rtlCol="0">
            <a:spAutoFit/>
          </a:bodyPr>
          <a:p>
            <a:r>
              <a:rPr lang="zh-CN" altLang="en-US" sz="2400" b="1">
                <a:latin typeface="微软雅黑" panose="020B0503020204020204" pitchFamily="34" charset="-122"/>
                <a:ea typeface="微软雅黑" panose="020B0503020204020204" pitchFamily="34" charset="-122"/>
              </a:rPr>
              <a:t>个人</a:t>
            </a:r>
            <a:endParaRPr lang="zh-CN" altLang="en-US" sz="2400" b="1">
              <a:latin typeface="微软雅黑" panose="020B0503020204020204" pitchFamily="34" charset="-122"/>
              <a:ea typeface="微软雅黑" panose="020B0503020204020204" pitchFamily="34" charset="-122"/>
            </a:endParaRPr>
          </a:p>
        </p:txBody>
      </p:sp>
      <p:sp>
        <p:nvSpPr>
          <p:cNvPr id="12" name="文本框 11"/>
          <p:cNvSpPr txBox="1"/>
          <p:nvPr>
            <p:custDataLst>
              <p:tags r:id="rId1"/>
            </p:custDataLst>
          </p:nvPr>
        </p:nvSpPr>
        <p:spPr>
          <a:xfrm>
            <a:off x="7115810" y="1429385"/>
            <a:ext cx="2876550" cy="460375"/>
          </a:xfrm>
          <a:prstGeom prst="rect">
            <a:avLst/>
          </a:prstGeom>
          <a:noFill/>
        </p:spPr>
        <p:txBody>
          <a:bodyPr wrap="square" rtlCol="0">
            <a:spAutoFit/>
          </a:bodyPr>
          <a:p>
            <a:r>
              <a:rPr lang="zh-CN" altLang="en-US" sz="2400" b="1">
                <a:latin typeface="微软雅黑" panose="020B0503020204020204" pitchFamily="34" charset="-122"/>
                <a:ea typeface="微软雅黑" panose="020B0503020204020204" pitchFamily="34" charset="-122"/>
              </a:rPr>
              <a:t>视频内容介绍</a:t>
            </a:r>
            <a:endParaRPr lang="zh-CN" altLang="en-US" sz="2400" b="1">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35124" y="1976370"/>
            <a:ext cx="2184400" cy="706755"/>
          </a:xfrm>
          <a:prstGeom prst="rect">
            <a:avLst/>
          </a:prstGeom>
          <a:noFill/>
        </p:spPr>
        <p:txBody>
          <a:bodyPr wrap="square" rtlCol="0">
            <a:spAutoFit/>
          </a:bodyPr>
          <a:lstStyle/>
          <a:p>
            <a:pPr algn="ctr"/>
            <a:r>
              <a:rPr kumimoji="1" lang="en-US" altLang="zh-CN" sz="4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Part02</a:t>
            </a:r>
            <a:endParaRPr kumimoji="1" lang="zh-CN" altLang="en-US" sz="4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1842767" y="2885748"/>
            <a:ext cx="8556418" cy="922020"/>
          </a:xfrm>
          <a:prstGeom prst="rect">
            <a:avLst/>
          </a:prstGeom>
          <a:noFill/>
        </p:spPr>
        <p:txBody>
          <a:bodyPr wrap="square" rtlCol="0">
            <a:spAutoFit/>
          </a:bodyPr>
          <a:lstStyle/>
          <a:p>
            <a:pPr algn="ctr"/>
            <a:r>
              <a:rPr lang="zh-CN" altLang="en-US" sz="5400" b="1" dirty="0">
                <a:solidFill>
                  <a:srgbClr val="03277F"/>
                </a:solidFill>
                <a:latin typeface="微软雅黑" panose="020B0503020204020204" pitchFamily="34" charset="-122"/>
                <a:ea typeface="微软雅黑" panose="020B0503020204020204" pitchFamily="34" charset="-122"/>
                <a:cs typeface="+mn-ea"/>
                <a:sym typeface="+mn-lt"/>
              </a:rPr>
              <a:t>安全需求</a:t>
            </a:r>
            <a:r>
              <a:rPr lang="zh-CN" altLang="en-US" sz="5400" b="1" dirty="0">
                <a:solidFill>
                  <a:srgbClr val="03277F"/>
                </a:solidFill>
                <a:latin typeface="微软雅黑" panose="020B0503020204020204" pitchFamily="34" charset="-122"/>
                <a:ea typeface="微软雅黑" panose="020B0503020204020204" pitchFamily="34" charset="-122"/>
                <a:cs typeface="+mn-ea"/>
                <a:sym typeface="+mn-lt"/>
              </a:rPr>
              <a:t>演变</a:t>
            </a:r>
            <a:endParaRPr lang="zh-CN" altLang="en-US" sz="5400" b="1" dirty="0">
              <a:solidFill>
                <a:srgbClr val="03277F"/>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19"/>
          <p:cNvSpPr txBox="1"/>
          <p:nvPr/>
        </p:nvSpPr>
        <p:spPr>
          <a:xfrm>
            <a:off x="543560" y="528320"/>
            <a:ext cx="2832100" cy="521970"/>
          </a:xfrm>
          <a:prstGeom prst="rect">
            <a:avLst/>
          </a:prstGeom>
          <a:noFill/>
        </p:spPr>
        <p:txBody>
          <a:bodyPr wrap="square" rtlCol="0">
            <a:spAutoFit/>
          </a:bodyPr>
          <a:lstStyle/>
          <a:p>
            <a:pPr algn="ctr"/>
            <a:r>
              <a:rPr kumimoji="1" lang="zh-CN" altLang="en-US" sz="2800" b="1" dirty="0">
                <a:solidFill>
                  <a:srgbClr val="03277F"/>
                </a:solidFill>
                <a:latin typeface="微软雅黑" panose="020B0503020204020204" pitchFamily="34" charset="-122"/>
                <a:ea typeface="微软雅黑" panose="020B0503020204020204" pitchFamily="34" charset="-122"/>
                <a:cs typeface="+mn-ea"/>
                <a:sym typeface="+mn-lt"/>
              </a:rPr>
              <a:t>应用安全是</a:t>
            </a:r>
            <a:r>
              <a:rPr kumimoji="1" lang="zh-CN" altLang="en-US" sz="2800" b="1" dirty="0">
                <a:solidFill>
                  <a:srgbClr val="03277F"/>
                </a:solidFill>
                <a:latin typeface="微软雅黑" panose="020B0503020204020204" pitchFamily="34" charset="-122"/>
                <a:ea typeface="微软雅黑" panose="020B0503020204020204" pitchFamily="34" charset="-122"/>
                <a:cs typeface="+mn-ea"/>
                <a:sym typeface="+mn-lt"/>
              </a:rPr>
              <a:t>什么</a:t>
            </a:r>
            <a:endParaRPr kumimoji="1" lang="zh-CN" altLang="en-US" sz="2800" b="1" dirty="0">
              <a:solidFill>
                <a:srgbClr val="03277F"/>
              </a:solidFill>
              <a:latin typeface="微软雅黑" panose="020B0503020204020204" pitchFamily="34" charset="-122"/>
              <a:ea typeface="微软雅黑" panose="020B0503020204020204" pitchFamily="34" charset="-122"/>
              <a:cs typeface="+mn-ea"/>
              <a:sym typeface="+mn-lt"/>
            </a:endParaRPr>
          </a:p>
        </p:txBody>
      </p:sp>
      <p:sp>
        <p:nvSpPr>
          <p:cNvPr id="3" name="矩形 2"/>
          <p:cNvSpPr/>
          <p:nvPr/>
        </p:nvSpPr>
        <p:spPr>
          <a:xfrm>
            <a:off x="355116" y="647534"/>
            <a:ext cx="188259" cy="284909"/>
          </a:xfrm>
          <a:prstGeom prst="rect">
            <a:avLst/>
          </a:prstGeom>
          <a:solidFill>
            <a:srgbClr val="C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8" name="AutoShape 4" descr="SSRF"/>
          <p:cNvSpPr>
            <a:spLocks noChangeAspect="1" noChangeArrowheads="1"/>
          </p:cNvSpPr>
          <p:nvPr/>
        </p:nvSpPr>
        <p:spPr bwMode="auto">
          <a:xfrm>
            <a:off x="6095999" y="3428999"/>
            <a:ext cx="4471951" cy="44719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12" name="文本框 11"/>
          <p:cNvSpPr txBox="1"/>
          <p:nvPr/>
        </p:nvSpPr>
        <p:spPr>
          <a:xfrm>
            <a:off x="8725535" y="2289175"/>
            <a:ext cx="2714625" cy="583565"/>
          </a:xfrm>
          <a:prstGeom prst="rect">
            <a:avLst/>
          </a:prstGeom>
          <a:noFill/>
        </p:spPr>
        <p:txBody>
          <a:bodyPr wrap="square" rtlCol="0">
            <a:spAutoFit/>
          </a:bodyPr>
          <a:p>
            <a:r>
              <a:rPr lang="zh-CN" altLang="en-US" sz="3200" b="1">
                <a:solidFill>
                  <a:srgbClr val="1908FC"/>
                </a:solidFill>
                <a:latin typeface="微软雅黑" panose="020B0503020204020204" pitchFamily="34" charset="-122"/>
                <a:ea typeface="微软雅黑" panose="020B0503020204020204" pitchFamily="34" charset="-122"/>
              </a:rPr>
              <a:t>应用生命周期</a:t>
            </a:r>
            <a:endParaRPr lang="zh-CN" altLang="en-US" sz="3200" b="1">
              <a:solidFill>
                <a:srgbClr val="1908FC"/>
              </a:solidFill>
              <a:latin typeface="微软雅黑" panose="020B0503020204020204" pitchFamily="34" charset="-122"/>
              <a:ea typeface="微软雅黑" panose="020B0503020204020204" pitchFamily="34" charset="-122"/>
            </a:endParaRPr>
          </a:p>
        </p:txBody>
      </p:sp>
      <p:sp>
        <p:nvSpPr>
          <p:cNvPr id="14" name="文本框 13"/>
          <p:cNvSpPr txBox="1"/>
          <p:nvPr>
            <p:custDataLst>
              <p:tags r:id="rId1"/>
            </p:custDataLst>
          </p:nvPr>
        </p:nvSpPr>
        <p:spPr>
          <a:xfrm>
            <a:off x="8584565" y="4026535"/>
            <a:ext cx="3205480" cy="521970"/>
          </a:xfrm>
          <a:prstGeom prst="rect">
            <a:avLst/>
          </a:prstGeom>
          <a:noFill/>
        </p:spPr>
        <p:txBody>
          <a:bodyPr wrap="square" rtlCol="0">
            <a:spAutoFit/>
          </a:bodyPr>
          <a:p>
            <a:r>
              <a:rPr lang="en-US" altLang="zh-CN" sz="2800" b="1">
                <a:solidFill>
                  <a:srgbClr val="1908FC"/>
                </a:solidFill>
                <a:latin typeface="微软雅黑" panose="020B0503020204020204" pitchFamily="34" charset="-122"/>
                <a:ea typeface="微软雅黑" panose="020B0503020204020204" pitchFamily="34" charset="-122"/>
              </a:rPr>
              <a:t>SDL/DevSecOps</a:t>
            </a:r>
            <a:endParaRPr lang="en-US" altLang="zh-CN" sz="2800" b="1">
              <a:solidFill>
                <a:srgbClr val="1908FC"/>
              </a:solidFill>
              <a:latin typeface="微软雅黑" panose="020B0503020204020204" pitchFamily="34" charset="-122"/>
              <a:ea typeface="微软雅黑" panose="020B0503020204020204" pitchFamily="34" charset="-122"/>
            </a:endParaRPr>
          </a:p>
        </p:txBody>
      </p:sp>
      <p:sp>
        <p:nvSpPr>
          <p:cNvPr id="16" name="Object 11" descr="preencoded.png"/>
          <p:cNvSpPr/>
          <p:nvPr>
            <p:custDataLst>
              <p:tags r:id="rId2"/>
            </p:custDataLst>
          </p:nvPr>
        </p:nvSpPr>
        <p:spPr>
          <a:xfrm>
            <a:off x="742950" y="1233805"/>
            <a:ext cx="7669530" cy="4898390"/>
          </a:xfrm>
          <a:prstGeom prst="roundRect">
            <a:avLst>
              <a:gd name="adj" fmla="val 6001"/>
            </a:avLst>
          </a:prstGeom>
          <a:noFill/>
          <a:ln w="9525">
            <a:solidFill>
              <a:srgbClr val="00ACCE"/>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kumimoji="1" lang="zh-CN" altLang="en-US" sz="1200" dirty="0">
              <a:solidFill>
                <a:srgbClr val="2EB8CB"/>
              </a:solidFill>
              <a:latin typeface="微软雅黑" panose="020B0503020204020204" pitchFamily="34" charset="-122"/>
              <a:ea typeface="微软雅黑" panose="020B0503020204020204" pitchFamily="34" charset="-122"/>
              <a:sym typeface="+mn-ea"/>
            </a:endParaRPr>
          </a:p>
        </p:txBody>
      </p:sp>
      <p:pic>
        <p:nvPicPr>
          <p:cNvPr id="17" name="图片 16" descr="web-link"/>
          <p:cNvPicPr>
            <a:picLocks noChangeAspect="1"/>
          </p:cNvPicPr>
          <p:nvPr>
            <p:custDataLst>
              <p:tags r:id="rId3"/>
            </p:custDataLst>
          </p:nvPr>
        </p:nvPicPr>
        <p:blipFill>
          <a:blip r:embed="rId4"/>
          <a:stretch>
            <a:fillRect/>
          </a:stretch>
        </p:blipFill>
        <p:spPr>
          <a:xfrm>
            <a:off x="3568700" y="3964940"/>
            <a:ext cx="1767840" cy="1767840"/>
          </a:xfrm>
          <a:prstGeom prst="rect">
            <a:avLst/>
          </a:prstGeom>
        </p:spPr>
      </p:pic>
      <p:pic>
        <p:nvPicPr>
          <p:cNvPr id="18" name="图片 17" descr="app-store"/>
          <p:cNvPicPr>
            <a:picLocks noChangeAspect="1"/>
          </p:cNvPicPr>
          <p:nvPr>
            <p:custDataLst>
              <p:tags r:id="rId5"/>
            </p:custDataLst>
          </p:nvPr>
        </p:nvPicPr>
        <p:blipFill>
          <a:blip r:embed="rId6"/>
          <a:stretch>
            <a:fillRect/>
          </a:stretch>
        </p:blipFill>
        <p:spPr>
          <a:xfrm>
            <a:off x="3698240" y="2066925"/>
            <a:ext cx="1620000" cy="1620000"/>
          </a:xfrm>
          <a:prstGeom prst="rect">
            <a:avLst/>
          </a:prstGeom>
        </p:spPr>
      </p:pic>
      <p:pic>
        <p:nvPicPr>
          <p:cNvPr id="19" name="图片 18" descr="database-storage (1)"/>
          <p:cNvPicPr>
            <a:picLocks noChangeAspect="1"/>
          </p:cNvPicPr>
          <p:nvPr>
            <p:custDataLst>
              <p:tags r:id="rId7"/>
            </p:custDataLst>
          </p:nvPr>
        </p:nvPicPr>
        <p:blipFill>
          <a:blip r:embed="rId8"/>
          <a:stretch>
            <a:fillRect/>
          </a:stretch>
        </p:blipFill>
        <p:spPr>
          <a:xfrm>
            <a:off x="1337945" y="2066925"/>
            <a:ext cx="1638000" cy="1638000"/>
          </a:xfrm>
          <a:prstGeom prst="rect">
            <a:avLst/>
          </a:prstGeom>
        </p:spPr>
      </p:pic>
      <p:pic>
        <p:nvPicPr>
          <p:cNvPr id="20" name="图片 19" descr="client-support"/>
          <p:cNvPicPr>
            <a:picLocks noChangeAspect="1"/>
          </p:cNvPicPr>
          <p:nvPr>
            <p:custDataLst>
              <p:tags r:id="rId9"/>
            </p:custDataLst>
          </p:nvPr>
        </p:nvPicPr>
        <p:blipFill>
          <a:blip r:embed="rId10"/>
          <a:stretch>
            <a:fillRect/>
          </a:stretch>
        </p:blipFill>
        <p:spPr>
          <a:xfrm>
            <a:off x="1344295" y="4094480"/>
            <a:ext cx="1638000" cy="1638000"/>
          </a:xfrm>
          <a:prstGeom prst="rect">
            <a:avLst/>
          </a:prstGeom>
        </p:spPr>
      </p:pic>
      <p:pic>
        <p:nvPicPr>
          <p:cNvPr id="21" name="图片 20" descr="15872843dd676462ea12e51df3e9480a"/>
          <p:cNvPicPr>
            <a:picLocks noChangeAspect="1"/>
          </p:cNvPicPr>
          <p:nvPr>
            <p:custDataLst>
              <p:tags r:id="rId11"/>
            </p:custDataLst>
          </p:nvPr>
        </p:nvPicPr>
        <p:blipFill>
          <a:blip r:embed="rId12"/>
          <a:stretch>
            <a:fillRect/>
          </a:stretch>
        </p:blipFill>
        <p:spPr>
          <a:xfrm>
            <a:off x="6096000" y="2065020"/>
            <a:ext cx="1638000" cy="1638000"/>
          </a:xfrm>
          <a:prstGeom prst="rect">
            <a:avLst/>
          </a:prstGeom>
        </p:spPr>
      </p:pic>
      <p:pic>
        <p:nvPicPr>
          <p:cNvPr id="22" name="图片 21" descr="iot"/>
          <p:cNvPicPr>
            <a:picLocks noChangeAspect="1"/>
          </p:cNvPicPr>
          <p:nvPr>
            <p:custDataLst>
              <p:tags r:id="rId13"/>
            </p:custDataLst>
          </p:nvPr>
        </p:nvPicPr>
        <p:blipFill>
          <a:blip r:embed="rId14"/>
          <a:stretch>
            <a:fillRect/>
          </a:stretch>
        </p:blipFill>
        <p:spPr>
          <a:xfrm>
            <a:off x="6187440" y="4022725"/>
            <a:ext cx="1638300" cy="1638300"/>
          </a:xfrm>
          <a:prstGeom prst="rect">
            <a:avLst/>
          </a:prstGeom>
        </p:spPr>
      </p:pic>
      <p:sp>
        <p:nvSpPr>
          <p:cNvPr id="24" name="文本框 23"/>
          <p:cNvSpPr txBox="1"/>
          <p:nvPr>
            <p:custDataLst>
              <p:tags r:id="rId15"/>
            </p:custDataLst>
          </p:nvPr>
        </p:nvSpPr>
        <p:spPr>
          <a:xfrm>
            <a:off x="3365500" y="1233805"/>
            <a:ext cx="2682240" cy="706755"/>
          </a:xfrm>
          <a:prstGeom prst="rect">
            <a:avLst/>
          </a:prstGeom>
          <a:noFill/>
        </p:spPr>
        <p:txBody>
          <a:bodyPr wrap="square" rtlCol="0">
            <a:spAutoFit/>
          </a:bodyPr>
          <a:p>
            <a:r>
              <a:rPr lang="zh-CN" altLang="en-US" sz="4000" b="1">
                <a:solidFill>
                  <a:srgbClr val="FF0000"/>
                </a:solidFill>
                <a:latin typeface="微软雅黑" panose="020B0503020204020204" pitchFamily="34" charset="-122"/>
                <a:ea typeface="微软雅黑" panose="020B0503020204020204" pitchFamily="34" charset="-122"/>
              </a:rPr>
              <a:t>应用系统</a:t>
            </a:r>
            <a:endParaRPr lang="zh-CN" altLang="en-US" sz="4000" b="1">
              <a:solidFill>
                <a:srgbClr val="FF0000"/>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1463675" y="3667760"/>
            <a:ext cx="1334135" cy="368300"/>
          </a:xfrm>
          <a:prstGeom prst="rect">
            <a:avLst/>
          </a:prstGeom>
          <a:noFill/>
        </p:spPr>
        <p:txBody>
          <a:bodyPr wrap="square" rtlCol="0">
            <a:spAutoFit/>
          </a:bodyPr>
          <a:p>
            <a:r>
              <a:rPr lang="zh-CN" altLang="en-US" b="1">
                <a:solidFill>
                  <a:srgbClr val="FF0000"/>
                </a:solidFill>
                <a:latin typeface="微软雅黑" panose="020B0503020204020204" pitchFamily="34" charset="-122"/>
                <a:ea typeface="微软雅黑" panose="020B0503020204020204" pitchFamily="34" charset="-122"/>
              </a:rPr>
              <a:t>服务</a:t>
            </a:r>
            <a:r>
              <a:rPr lang="zh-CN" altLang="en-US" b="1">
                <a:solidFill>
                  <a:srgbClr val="FF0000"/>
                </a:solidFill>
                <a:latin typeface="微软雅黑" panose="020B0503020204020204" pitchFamily="34" charset="-122"/>
                <a:ea typeface="微软雅黑" panose="020B0503020204020204" pitchFamily="34" charset="-122"/>
              </a:rPr>
              <a:t>端应用</a:t>
            </a:r>
            <a:endParaRPr lang="zh-CN" altLang="en-US" b="1">
              <a:solidFill>
                <a:srgbClr val="FF0000"/>
              </a:solidFill>
              <a:latin typeface="微软雅黑" panose="020B0503020204020204" pitchFamily="34" charset="-122"/>
              <a:ea typeface="微软雅黑" panose="020B0503020204020204" pitchFamily="34" charset="-122"/>
            </a:endParaRPr>
          </a:p>
        </p:txBody>
      </p:sp>
      <p:sp>
        <p:nvSpPr>
          <p:cNvPr id="26" name="文本框 25"/>
          <p:cNvSpPr txBox="1"/>
          <p:nvPr>
            <p:custDataLst>
              <p:tags r:id="rId16"/>
            </p:custDataLst>
          </p:nvPr>
        </p:nvSpPr>
        <p:spPr>
          <a:xfrm>
            <a:off x="1506855" y="5680710"/>
            <a:ext cx="1334135" cy="368300"/>
          </a:xfrm>
          <a:prstGeom prst="rect">
            <a:avLst/>
          </a:prstGeom>
          <a:noFill/>
        </p:spPr>
        <p:txBody>
          <a:bodyPr wrap="square" rtlCol="0">
            <a:spAutoFit/>
          </a:bodyPr>
          <a:p>
            <a:r>
              <a:rPr lang="zh-CN" altLang="en-US" b="1">
                <a:solidFill>
                  <a:srgbClr val="FF0000"/>
                </a:solidFill>
                <a:latin typeface="微软雅黑" panose="020B0503020204020204" pitchFamily="34" charset="-122"/>
                <a:ea typeface="微软雅黑" panose="020B0503020204020204" pitchFamily="34" charset="-122"/>
              </a:rPr>
              <a:t>客户端应用</a:t>
            </a:r>
            <a:endParaRPr lang="zh-CN" altLang="en-US" b="1">
              <a:solidFill>
                <a:srgbClr val="FF0000"/>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17"/>
            </p:custDataLst>
          </p:nvPr>
        </p:nvSpPr>
        <p:spPr>
          <a:xfrm>
            <a:off x="4105275" y="3696970"/>
            <a:ext cx="941070" cy="368300"/>
          </a:xfrm>
          <a:prstGeom prst="rect">
            <a:avLst/>
          </a:prstGeom>
          <a:noFill/>
        </p:spPr>
        <p:txBody>
          <a:bodyPr wrap="square" rtlCol="0">
            <a:spAutoFit/>
          </a:bodyPr>
          <a:p>
            <a:r>
              <a:rPr lang="en-US" altLang="zh-CN" b="1">
                <a:solidFill>
                  <a:srgbClr val="FF0000"/>
                </a:solidFill>
                <a:latin typeface="微软雅黑" panose="020B0503020204020204" pitchFamily="34" charset="-122"/>
                <a:ea typeface="微软雅黑" panose="020B0503020204020204" pitchFamily="34" charset="-122"/>
              </a:rPr>
              <a:t>APP</a:t>
            </a:r>
            <a:endParaRPr lang="zh-CN" altLang="en-US" b="1">
              <a:solidFill>
                <a:srgbClr val="FF0000"/>
              </a:solidFill>
              <a:latin typeface="微软雅黑" panose="020B0503020204020204" pitchFamily="34" charset="-122"/>
              <a:ea typeface="微软雅黑" panose="020B0503020204020204" pitchFamily="34" charset="-122"/>
            </a:endParaRPr>
          </a:p>
        </p:txBody>
      </p:sp>
      <p:sp>
        <p:nvSpPr>
          <p:cNvPr id="28" name="文本框 27"/>
          <p:cNvSpPr txBox="1"/>
          <p:nvPr>
            <p:custDataLst>
              <p:tags r:id="rId18"/>
            </p:custDataLst>
          </p:nvPr>
        </p:nvSpPr>
        <p:spPr>
          <a:xfrm>
            <a:off x="4106545" y="5612130"/>
            <a:ext cx="941070" cy="368300"/>
          </a:xfrm>
          <a:prstGeom prst="rect">
            <a:avLst/>
          </a:prstGeom>
          <a:noFill/>
        </p:spPr>
        <p:txBody>
          <a:bodyPr wrap="square" rtlCol="0">
            <a:spAutoFit/>
          </a:bodyPr>
          <a:p>
            <a:r>
              <a:rPr lang="en-US" altLang="zh-CN" b="1">
                <a:solidFill>
                  <a:srgbClr val="FF0000"/>
                </a:solidFill>
                <a:latin typeface="微软雅黑" panose="020B0503020204020204" pitchFamily="34" charset="-122"/>
                <a:ea typeface="微软雅黑" panose="020B0503020204020204" pitchFamily="34" charset="-122"/>
              </a:rPr>
              <a:t>W</a:t>
            </a:r>
            <a:r>
              <a:rPr lang="en-US" altLang="zh-CN" b="1">
                <a:solidFill>
                  <a:srgbClr val="FF0000"/>
                </a:solidFill>
                <a:latin typeface="微软雅黑" panose="020B0503020204020204" pitchFamily="34" charset="-122"/>
                <a:ea typeface="微软雅黑" panose="020B0503020204020204" pitchFamily="34" charset="-122"/>
              </a:rPr>
              <a:t>eb</a:t>
            </a:r>
            <a:endParaRPr lang="zh-CN" altLang="en-US" b="1">
              <a:solidFill>
                <a:srgbClr val="FF0000"/>
              </a:solidFill>
              <a:latin typeface="微软雅黑" panose="020B0503020204020204" pitchFamily="34" charset="-122"/>
              <a:ea typeface="微软雅黑" panose="020B0503020204020204" pitchFamily="34" charset="-122"/>
            </a:endParaRPr>
          </a:p>
        </p:txBody>
      </p:sp>
      <p:sp>
        <p:nvSpPr>
          <p:cNvPr id="29" name="文本框 28"/>
          <p:cNvSpPr txBox="1"/>
          <p:nvPr>
            <p:custDataLst>
              <p:tags r:id="rId19"/>
            </p:custDataLst>
          </p:nvPr>
        </p:nvSpPr>
        <p:spPr>
          <a:xfrm>
            <a:off x="6594475" y="5585460"/>
            <a:ext cx="941070" cy="368300"/>
          </a:xfrm>
          <a:prstGeom prst="rect">
            <a:avLst/>
          </a:prstGeom>
          <a:noFill/>
        </p:spPr>
        <p:txBody>
          <a:bodyPr wrap="square" rtlCol="0">
            <a:spAutoFit/>
          </a:bodyPr>
          <a:p>
            <a:r>
              <a:rPr lang="en-US" altLang="zh-CN" b="1">
                <a:solidFill>
                  <a:srgbClr val="FF0000"/>
                </a:solidFill>
                <a:latin typeface="微软雅黑" panose="020B0503020204020204" pitchFamily="34" charset="-122"/>
                <a:ea typeface="微软雅黑" panose="020B0503020204020204" pitchFamily="34" charset="-122"/>
              </a:rPr>
              <a:t>IOT</a:t>
            </a:r>
            <a:endParaRPr lang="zh-CN" altLang="en-US" b="1">
              <a:solidFill>
                <a:srgbClr val="FF0000"/>
              </a:solidFill>
              <a:latin typeface="微软雅黑" panose="020B0503020204020204" pitchFamily="34" charset="-122"/>
              <a:ea typeface="微软雅黑" panose="020B0503020204020204" pitchFamily="34" charset="-122"/>
            </a:endParaRPr>
          </a:p>
        </p:txBody>
      </p:sp>
      <p:sp>
        <p:nvSpPr>
          <p:cNvPr id="30" name="文本框 29"/>
          <p:cNvSpPr txBox="1"/>
          <p:nvPr>
            <p:custDataLst>
              <p:tags r:id="rId20"/>
            </p:custDataLst>
          </p:nvPr>
        </p:nvSpPr>
        <p:spPr>
          <a:xfrm>
            <a:off x="6442075" y="3672840"/>
            <a:ext cx="941070" cy="368300"/>
          </a:xfrm>
          <a:prstGeom prst="rect">
            <a:avLst/>
          </a:prstGeom>
          <a:noFill/>
        </p:spPr>
        <p:txBody>
          <a:bodyPr wrap="square" rtlCol="0">
            <a:spAutoFit/>
          </a:bodyPr>
          <a:p>
            <a:r>
              <a:rPr lang="zh-CN" altLang="en-US" b="1">
                <a:solidFill>
                  <a:srgbClr val="FF0000"/>
                </a:solidFill>
                <a:latin typeface="微软雅黑" panose="020B0503020204020204" pitchFamily="34" charset="-122"/>
                <a:ea typeface="微软雅黑" panose="020B0503020204020204" pitchFamily="34" charset="-122"/>
              </a:rPr>
              <a:t>小程序</a:t>
            </a:r>
            <a:endParaRPr lang="zh-CN" altLang="en-US" b="1">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19"/>
          <p:cNvSpPr txBox="1"/>
          <p:nvPr/>
        </p:nvSpPr>
        <p:spPr>
          <a:xfrm>
            <a:off x="543560" y="528320"/>
            <a:ext cx="3148965" cy="521970"/>
          </a:xfrm>
          <a:prstGeom prst="rect">
            <a:avLst/>
          </a:prstGeom>
          <a:noFill/>
        </p:spPr>
        <p:txBody>
          <a:bodyPr wrap="square" rtlCol="0">
            <a:spAutoFit/>
          </a:bodyPr>
          <a:lstStyle/>
          <a:p>
            <a:pPr algn="ctr"/>
            <a:r>
              <a:rPr lang="zh-CN" altLang="en-US" sz="2800" b="1" dirty="0">
                <a:solidFill>
                  <a:srgbClr val="03277F"/>
                </a:solidFill>
                <a:latin typeface="微软雅黑" panose="020B0503020204020204" pitchFamily="34" charset="-122"/>
                <a:ea typeface="微软雅黑" panose="020B0503020204020204" pitchFamily="34" charset="-122"/>
                <a:cs typeface="+mn-ea"/>
                <a:sym typeface="+mn-lt"/>
              </a:rPr>
              <a:t>应用安全需求</a:t>
            </a:r>
            <a:r>
              <a:rPr lang="zh-CN" altLang="en-US" sz="2800" b="1" dirty="0">
                <a:solidFill>
                  <a:srgbClr val="03277F"/>
                </a:solidFill>
                <a:latin typeface="微软雅黑" panose="020B0503020204020204" pitchFamily="34" charset="-122"/>
                <a:ea typeface="微软雅黑" panose="020B0503020204020204" pitchFamily="34" charset="-122"/>
                <a:cs typeface="+mn-ea"/>
                <a:sym typeface="+mn-lt"/>
              </a:rPr>
              <a:t>演变</a:t>
            </a:r>
            <a:endParaRPr lang="zh-CN" altLang="en-US" sz="2800" b="1" dirty="0">
              <a:solidFill>
                <a:srgbClr val="03277F"/>
              </a:solidFill>
              <a:latin typeface="微软雅黑" panose="020B0503020204020204" pitchFamily="34" charset="-122"/>
              <a:ea typeface="微软雅黑" panose="020B0503020204020204" pitchFamily="34" charset="-122"/>
              <a:cs typeface="+mn-ea"/>
              <a:sym typeface="+mn-lt"/>
            </a:endParaRPr>
          </a:p>
        </p:txBody>
      </p:sp>
      <p:sp>
        <p:nvSpPr>
          <p:cNvPr id="3" name="矩形 2"/>
          <p:cNvSpPr/>
          <p:nvPr/>
        </p:nvSpPr>
        <p:spPr>
          <a:xfrm>
            <a:off x="355116" y="647534"/>
            <a:ext cx="188259" cy="284909"/>
          </a:xfrm>
          <a:prstGeom prst="rect">
            <a:avLst/>
          </a:prstGeom>
          <a:solidFill>
            <a:srgbClr val="C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8" name="AutoShape 4" descr="SSRF"/>
          <p:cNvSpPr>
            <a:spLocks noChangeAspect="1" noChangeArrowheads="1"/>
          </p:cNvSpPr>
          <p:nvPr/>
        </p:nvSpPr>
        <p:spPr bwMode="auto">
          <a:xfrm>
            <a:off x="6095999" y="3428999"/>
            <a:ext cx="4471951" cy="44719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7" name="AutoShape 4" descr="7 layers of security"/>
          <p:cNvSpPr>
            <a:spLocks noChangeAspect="1" noChangeArrowheads="1"/>
          </p:cNvSpPr>
          <p:nvPr/>
        </p:nvSpPr>
        <p:spPr bwMode="auto">
          <a:xfrm>
            <a:off x="6095999" y="3428999"/>
            <a:ext cx="4264241" cy="42642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b="1">
              <a:latin typeface="微软雅黑" panose="020B0503020204020204" pitchFamily="34" charset="-122"/>
              <a:ea typeface="微软雅黑" panose="020B0503020204020204" pitchFamily="34" charset="-122"/>
            </a:endParaRPr>
          </a:p>
        </p:txBody>
      </p:sp>
      <p:sp>
        <p:nvSpPr>
          <p:cNvPr id="185" name="Freeform 3256"/>
          <p:cNvSpPr/>
          <p:nvPr>
            <p:custDataLst>
              <p:tags r:id="rId1"/>
            </p:custDataLst>
          </p:nvPr>
        </p:nvSpPr>
        <p:spPr bwMode="auto">
          <a:xfrm rot="5400000">
            <a:off x="2101850" y="2921000"/>
            <a:ext cx="232410" cy="501650"/>
          </a:xfrm>
          <a:custGeom>
            <a:avLst/>
            <a:gdLst>
              <a:gd name="T0" fmla="*/ 9 w 65"/>
              <a:gd name="T1" fmla="*/ 0 h 138"/>
              <a:gd name="T2" fmla="*/ 12 w 65"/>
              <a:gd name="T3" fmla="*/ 0 h 138"/>
              <a:gd name="T4" fmla="*/ 13 w 65"/>
              <a:gd name="T5" fmla="*/ 3 h 138"/>
              <a:gd name="T6" fmla="*/ 63 w 65"/>
              <a:gd name="T7" fmla="*/ 68 h 138"/>
              <a:gd name="T8" fmla="*/ 65 w 65"/>
              <a:gd name="T9" fmla="*/ 71 h 138"/>
              <a:gd name="T10" fmla="*/ 65 w 65"/>
              <a:gd name="T11" fmla="*/ 74 h 138"/>
              <a:gd name="T12" fmla="*/ 63 w 65"/>
              <a:gd name="T13" fmla="*/ 77 h 138"/>
              <a:gd name="T14" fmla="*/ 19 w 65"/>
              <a:gd name="T15" fmla="*/ 135 h 138"/>
              <a:gd name="T16" fmla="*/ 18 w 65"/>
              <a:gd name="T17" fmla="*/ 138 h 138"/>
              <a:gd name="T18" fmla="*/ 15 w 65"/>
              <a:gd name="T19" fmla="*/ 138 h 138"/>
              <a:gd name="T20" fmla="*/ 12 w 65"/>
              <a:gd name="T21" fmla="*/ 138 h 138"/>
              <a:gd name="T22" fmla="*/ 9 w 65"/>
              <a:gd name="T23" fmla="*/ 136 h 138"/>
              <a:gd name="T24" fmla="*/ 7 w 65"/>
              <a:gd name="T25" fmla="*/ 135 h 138"/>
              <a:gd name="T26" fmla="*/ 7 w 65"/>
              <a:gd name="T27" fmla="*/ 132 h 138"/>
              <a:gd name="T28" fmla="*/ 7 w 65"/>
              <a:gd name="T29" fmla="*/ 129 h 138"/>
              <a:gd name="T30" fmla="*/ 7 w 65"/>
              <a:gd name="T31" fmla="*/ 127 h 138"/>
              <a:gd name="T32" fmla="*/ 48 w 65"/>
              <a:gd name="T33" fmla="*/ 73 h 138"/>
              <a:gd name="T34" fmla="*/ 1 w 65"/>
              <a:gd name="T35" fmla="*/ 12 h 138"/>
              <a:gd name="T36" fmla="*/ 1 w 65"/>
              <a:gd name="T37" fmla="*/ 9 h 138"/>
              <a:gd name="T38" fmla="*/ 0 w 65"/>
              <a:gd name="T39" fmla="*/ 6 h 138"/>
              <a:gd name="T40" fmla="*/ 1 w 65"/>
              <a:gd name="T41" fmla="*/ 3 h 138"/>
              <a:gd name="T42" fmla="*/ 3 w 65"/>
              <a:gd name="T43" fmla="*/ 1 h 138"/>
              <a:gd name="T44" fmla="*/ 6 w 65"/>
              <a:gd name="T45" fmla="*/ 0 h 138"/>
              <a:gd name="T46" fmla="*/ 9 w 65"/>
              <a:gd name="T4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138">
                <a:moveTo>
                  <a:pt x="9" y="0"/>
                </a:moveTo>
                <a:lnTo>
                  <a:pt x="12" y="0"/>
                </a:lnTo>
                <a:lnTo>
                  <a:pt x="13" y="3"/>
                </a:lnTo>
                <a:lnTo>
                  <a:pt x="63" y="68"/>
                </a:lnTo>
                <a:lnTo>
                  <a:pt x="65" y="71"/>
                </a:lnTo>
                <a:lnTo>
                  <a:pt x="65" y="74"/>
                </a:lnTo>
                <a:lnTo>
                  <a:pt x="63" y="77"/>
                </a:lnTo>
                <a:lnTo>
                  <a:pt x="19" y="135"/>
                </a:lnTo>
                <a:lnTo>
                  <a:pt x="18" y="138"/>
                </a:lnTo>
                <a:lnTo>
                  <a:pt x="15" y="138"/>
                </a:lnTo>
                <a:lnTo>
                  <a:pt x="12" y="138"/>
                </a:lnTo>
                <a:lnTo>
                  <a:pt x="9" y="136"/>
                </a:lnTo>
                <a:lnTo>
                  <a:pt x="7" y="135"/>
                </a:lnTo>
                <a:lnTo>
                  <a:pt x="7" y="132"/>
                </a:lnTo>
                <a:lnTo>
                  <a:pt x="7" y="129"/>
                </a:lnTo>
                <a:lnTo>
                  <a:pt x="7" y="127"/>
                </a:lnTo>
                <a:lnTo>
                  <a:pt x="48" y="73"/>
                </a:lnTo>
                <a:lnTo>
                  <a:pt x="1" y="12"/>
                </a:lnTo>
                <a:lnTo>
                  <a:pt x="1" y="9"/>
                </a:lnTo>
                <a:lnTo>
                  <a:pt x="0" y="6"/>
                </a:lnTo>
                <a:lnTo>
                  <a:pt x="1" y="3"/>
                </a:lnTo>
                <a:lnTo>
                  <a:pt x="3" y="1"/>
                </a:lnTo>
                <a:lnTo>
                  <a:pt x="6" y="0"/>
                </a:lnTo>
                <a:lnTo>
                  <a:pt x="9" y="0"/>
                </a:lnTo>
                <a:close/>
              </a:path>
            </a:pathLst>
          </a:custGeom>
          <a:solidFill>
            <a:srgbClr val="3366FE"/>
          </a:solidFill>
          <a:ln w="0">
            <a:noFill/>
            <a:prstDash val="solid"/>
            <a:round/>
          </a:ln>
        </p:spPr>
        <p:txBody>
          <a:bodyPr vert="horz" wrap="square" lIns="91440" tIns="45720" rIns="91440" bIns="45720" numCol="1" anchor="t" anchorCtr="0" compatLnSpc="1"/>
          <a:p>
            <a:endParaRPr lang="en-US" b="1">
              <a:latin typeface="微软雅黑" panose="020B0503020204020204" pitchFamily="34" charset="-122"/>
              <a:ea typeface="微软雅黑" panose="020B0503020204020204" pitchFamily="34" charset="-122"/>
            </a:endParaRPr>
          </a:p>
        </p:txBody>
      </p:sp>
      <p:sp>
        <p:nvSpPr>
          <p:cNvPr id="5" name="圆角矩形 4"/>
          <p:cNvSpPr/>
          <p:nvPr>
            <p:custDataLst>
              <p:tags r:id="rId2"/>
            </p:custDataLst>
          </p:nvPr>
        </p:nvSpPr>
        <p:spPr>
          <a:xfrm>
            <a:off x="1468120" y="3446780"/>
            <a:ext cx="1499870" cy="2134235"/>
          </a:xfrm>
          <a:prstGeom prst="roundRect">
            <a:avLst/>
          </a:prstGeom>
          <a:noFill/>
          <a:ln w="38100">
            <a:solidFill>
              <a:srgbClr val="3366FE">
                <a:shade val="50000"/>
              </a:srgbClr>
            </a:solidFill>
          </a:ln>
        </p:spPr>
        <p:style>
          <a:lnRef idx="2">
            <a:srgbClr val="3366FE">
              <a:shade val="50000"/>
            </a:srgbClr>
          </a:lnRef>
          <a:fillRef idx="1">
            <a:srgbClr val="3366FE"/>
          </a:fillRef>
          <a:effectRef idx="0">
            <a:srgbClr val="3366FE"/>
          </a:effectRef>
          <a:fontRef idx="minor">
            <a:srgbClr val="FFFFFF"/>
          </a:fontRef>
        </p:style>
        <p:txBody>
          <a:bodyPr rtlCol="0" anchor="ctr"/>
          <a:p>
            <a:pPr algn="ctr"/>
            <a:endParaRPr lang="zh-CN" altLang="en-US" b="1">
              <a:latin typeface="微软雅黑" panose="020B0503020204020204" pitchFamily="34" charset="-122"/>
              <a:ea typeface="微软雅黑" panose="020B0503020204020204" pitchFamily="34" charset="-122"/>
            </a:endParaRPr>
          </a:p>
        </p:txBody>
      </p:sp>
      <p:sp>
        <p:nvSpPr>
          <p:cNvPr id="14" name="Freeform 3256"/>
          <p:cNvSpPr/>
          <p:nvPr>
            <p:custDataLst>
              <p:tags r:id="rId3"/>
            </p:custDataLst>
          </p:nvPr>
        </p:nvSpPr>
        <p:spPr bwMode="auto">
          <a:xfrm>
            <a:off x="3022600" y="2206625"/>
            <a:ext cx="135255" cy="292735"/>
          </a:xfrm>
          <a:custGeom>
            <a:avLst/>
            <a:gdLst>
              <a:gd name="T0" fmla="*/ 9 w 65"/>
              <a:gd name="T1" fmla="*/ 0 h 138"/>
              <a:gd name="T2" fmla="*/ 12 w 65"/>
              <a:gd name="T3" fmla="*/ 0 h 138"/>
              <a:gd name="T4" fmla="*/ 13 w 65"/>
              <a:gd name="T5" fmla="*/ 3 h 138"/>
              <a:gd name="T6" fmla="*/ 63 w 65"/>
              <a:gd name="T7" fmla="*/ 68 h 138"/>
              <a:gd name="T8" fmla="*/ 65 w 65"/>
              <a:gd name="T9" fmla="*/ 71 h 138"/>
              <a:gd name="T10" fmla="*/ 65 w 65"/>
              <a:gd name="T11" fmla="*/ 74 h 138"/>
              <a:gd name="T12" fmla="*/ 63 w 65"/>
              <a:gd name="T13" fmla="*/ 77 h 138"/>
              <a:gd name="T14" fmla="*/ 19 w 65"/>
              <a:gd name="T15" fmla="*/ 135 h 138"/>
              <a:gd name="T16" fmla="*/ 18 w 65"/>
              <a:gd name="T17" fmla="*/ 138 h 138"/>
              <a:gd name="T18" fmla="*/ 15 w 65"/>
              <a:gd name="T19" fmla="*/ 138 h 138"/>
              <a:gd name="T20" fmla="*/ 12 w 65"/>
              <a:gd name="T21" fmla="*/ 138 h 138"/>
              <a:gd name="T22" fmla="*/ 9 w 65"/>
              <a:gd name="T23" fmla="*/ 136 h 138"/>
              <a:gd name="T24" fmla="*/ 7 w 65"/>
              <a:gd name="T25" fmla="*/ 135 h 138"/>
              <a:gd name="T26" fmla="*/ 7 w 65"/>
              <a:gd name="T27" fmla="*/ 132 h 138"/>
              <a:gd name="T28" fmla="*/ 7 w 65"/>
              <a:gd name="T29" fmla="*/ 129 h 138"/>
              <a:gd name="T30" fmla="*/ 7 w 65"/>
              <a:gd name="T31" fmla="*/ 127 h 138"/>
              <a:gd name="T32" fmla="*/ 48 w 65"/>
              <a:gd name="T33" fmla="*/ 73 h 138"/>
              <a:gd name="T34" fmla="*/ 1 w 65"/>
              <a:gd name="T35" fmla="*/ 12 h 138"/>
              <a:gd name="T36" fmla="*/ 1 w 65"/>
              <a:gd name="T37" fmla="*/ 9 h 138"/>
              <a:gd name="T38" fmla="*/ 0 w 65"/>
              <a:gd name="T39" fmla="*/ 6 h 138"/>
              <a:gd name="T40" fmla="*/ 1 w 65"/>
              <a:gd name="T41" fmla="*/ 3 h 138"/>
              <a:gd name="T42" fmla="*/ 3 w 65"/>
              <a:gd name="T43" fmla="*/ 1 h 138"/>
              <a:gd name="T44" fmla="*/ 6 w 65"/>
              <a:gd name="T45" fmla="*/ 0 h 138"/>
              <a:gd name="T46" fmla="*/ 9 w 65"/>
              <a:gd name="T4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138">
                <a:moveTo>
                  <a:pt x="9" y="0"/>
                </a:moveTo>
                <a:lnTo>
                  <a:pt x="12" y="0"/>
                </a:lnTo>
                <a:lnTo>
                  <a:pt x="13" y="3"/>
                </a:lnTo>
                <a:lnTo>
                  <a:pt x="63" y="68"/>
                </a:lnTo>
                <a:lnTo>
                  <a:pt x="65" y="71"/>
                </a:lnTo>
                <a:lnTo>
                  <a:pt x="65" y="74"/>
                </a:lnTo>
                <a:lnTo>
                  <a:pt x="63" y="77"/>
                </a:lnTo>
                <a:lnTo>
                  <a:pt x="19" y="135"/>
                </a:lnTo>
                <a:lnTo>
                  <a:pt x="18" y="138"/>
                </a:lnTo>
                <a:lnTo>
                  <a:pt x="15" y="138"/>
                </a:lnTo>
                <a:lnTo>
                  <a:pt x="12" y="138"/>
                </a:lnTo>
                <a:lnTo>
                  <a:pt x="9" y="136"/>
                </a:lnTo>
                <a:lnTo>
                  <a:pt x="7" y="135"/>
                </a:lnTo>
                <a:lnTo>
                  <a:pt x="7" y="132"/>
                </a:lnTo>
                <a:lnTo>
                  <a:pt x="7" y="129"/>
                </a:lnTo>
                <a:lnTo>
                  <a:pt x="7" y="127"/>
                </a:lnTo>
                <a:lnTo>
                  <a:pt x="48" y="73"/>
                </a:lnTo>
                <a:lnTo>
                  <a:pt x="1" y="12"/>
                </a:lnTo>
                <a:lnTo>
                  <a:pt x="1" y="9"/>
                </a:lnTo>
                <a:lnTo>
                  <a:pt x="0" y="6"/>
                </a:lnTo>
                <a:lnTo>
                  <a:pt x="1" y="3"/>
                </a:lnTo>
                <a:lnTo>
                  <a:pt x="3" y="1"/>
                </a:lnTo>
                <a:lnTo>
                  <a:pt x="6" y="0"/>
                </a:lnTo>
                <a:lnTo>
                  <a:pt x="9" y="0"/>
                </a:lnTo>
                <a:close/>
              </a:path>
            </a:pathLst>
          </a:custGeom>
          <a:solidFill>
            <a:srgbClr val="3366FE"/>
          </a:solidFill>
          <a:ln w="0">
            <a:noFill/>
            <a:prstDash val="solid"/>
            <a:round/>
          </a:ln>
        </p:spPr>
        <p:txBody>
          <a:bodyPr vert="horz" wrap="square" lIns="91440" tIns="45720" rIns="91440" bIns="45720" numCol="1" anchor="t" anchorCtr="0" compatLnSpc="1"/>
          <a:p>
            <a:endParaRPr lang="en-US" b="1">
              <a:latin typeface="微软雅黑" panose="020B0503020204020204" pitchFamily="34" charset="-122"/>
              <a:ea typeface="微软雅黑" panose="020B0503020204020204" pitchFamily="34" charset="-122"/>
            </a:endParaRPr>
          </a:p>
        </p:txBody>
      </p:sp>
      <p:sp>
        <p:nvSpPr>
          <p:cNvPr id="13" name="八边形 12"/>
          <p:cNvSpPr/>
          <p:nvPr>
            <p:custDataLst>
              <p:tags r:id="rId4"/>
            </p:custDataLst>
          </p:nvPr>
        </p:nvSpPr>
        <p:spPr>
          <a:xfrm>
            <a:off x="2078990" y="5435600"/>
            <a:ext cx="278130" cy="278130"/>
          </a:xfrm>
          <a:prstGeom prst="octagon">
            <a:avLst/>
          </a:prstGeom>
          <a:ln w="47625" cmpd="sng">
            <a:solidFill>
              <a:srgbClr val="FFFFFF"/>
            </a:solidFill>
            <a:prstDash val="solid"/>
          </a:ln>
        </p:spPr>
        <p:style>
          <a:lnRef idx="2">
            <a:srgbClr val="3366FE">
              <a:shade val="50000"/>
            </a:srgbClr>
          </a:lnRef>
          <a:fillRef idx="1">
            <a:srgbClr val="3366FE"/>
          </a:fillRef>
          <a:effectRef idx="0">
            <a:srgbClr val="3366FE"/>
          </a:effectRef>
          <a:fontRef idx="minor">
            <a:srgbClr val="FFFFFF"/>
          </a:fontRef>
        </p:style>
        <p:txBody>
          <a:bodyPr rtlCol="0" anchor="ctr"/>
          <a:p>
            <a:pPr algn="ctr"/>
            <a:endParaRPr lang="zh-CN" altLang="en-US" b="1">
              <a:latin typeface="微软雅黑" panose="020B0503020204020204" pitchFamily="34" charset="-122"/>
              <a:ea typeface="微软雅黑" panose="020B0503020204020204" pitchFamily="34" charset="-122"/>
            </a:endParaRPr>
          </a:p>
        </p:txBody>
      </p:sp>
      <p:sp>
        <p:nvSpPr>
          <p:cNvPr id="6" name="八边形 5"/>
          <p:cNvSpPr/>
          <p:nvPr>
            <p:custDataLst>
              <p:tags r:id="rId5"/>
            </p:custDataLst>
          </p:nvPr>
        </p:nvSpPr>
        <p:spPr>
          <a:xfrm>
            <a:off x="1656715" y="1788795"/>
            <a:ext cx="1122680" cy="1122680"/>
          </a:xfrm>
          <a:prstGeom prst="octagon">
            <a:avLst/>
          </a:prstGeom>
          <a:ln>
            <a:noFill/>
          </a:ln>
        </p:spPr>
        <p:style>
          <a:lnRef idx="2">
            <a:srgbClr val="3366FE">
              <a:shade val="50000"/>
            </a:srgbClr>
          </a:lnRef>
          <a:fillRef idx="1">
            <a:srgbClr val="3366FE"/>
          </a:fillRef>
          <a:effectRef idx="0">
            <a:srgbClr val="3366FE"/>
          </a:effectRef>
          <a:fontRef idx="minor">
            <a:srgbClr val="FFFFFF"/>
          </a:fontRef>
        </p:style>
        <p:txBody>
          <a:bodyPr rtlCol="0" anchor="ctr"/>
          <a:p>
            <a:pPr algn="ctr"/>
            <a:endParaRPr lang="zh-CN" altLang="en-US" b="1">
              <a:latin typeface="微软雅黑" panose="020B0503020204020204" pitchFamily="34" charset="-122"/>
              <a:ea typeface="微软雅黑" panose="020B0503020204020204" pitchFamily="34" charset="-122"/>
            </a:endParaRPr>
          </a:p>
        </p:txBody>
      </p:sp>
      <p:sp>
        <p:nvSpPr>
          <p:cNvPr id="9" name="八边形 8"/>
          <p:cNvSpPr/>
          <p:nvPr>
            <p:custDataLst>
              <p:tags r:id="rId6"/>
            </p:custDataLst>
          </p:nvPr>
        </p:nvSpPr>
        <p:spPr>
          <a:xfrm>
            <a:off x="1762125" y="1894205"/>
            <a:ext cx="911860" cy="911860"/>
          </a:xfrm>
          <a:prstGeom prst="octagon">
            <a:avLst/>
          </a:prstGeom>
          <a:solidFill>
            <a:srgbClr val="FEFFFF"/>
          </a:solidFill>
          <a:ln>
            <a:noFill/>
          </a:ln>
        </p:spPr>
        <p:style>
          <a:lnRef idx="2">
            <a:srgbClr val="3366FE">
              <a:shade val="50000"/>
            </a:srgbClr>
          </a:lnRef>
          <a:fillRef idx="1">
            <a:srgbClr val="3366FE"/>
          </a:fillRef>
          <a:effectRef idx="0">
            <a:srgbClr val="3366FE"/>
          </a:effectRef>
          <a:fontRef idx="minor">
            <a:srgbClr val="FFFFFF"/>
          </a:fontRef>
        </p:style>
        <p:txBody>
          <a:bodyPr rtlCol="0" anchor="ctr"/>
          <a:p>
            <a:pPr algn="ctr"/>
            <a:endParaRPr lang="zh-CN" altLang="en-US" b="1">
              <a:latin typeface="微软雅黑" panose="020B0503020204020204" pitchFamily="34" charset="-122"/>
              <a:ea typeface="微软雅黑" panose="020B0503020204020204" pitchFamily="34" charset="-122"/>
            </a:endParaRPr>
          </a:p>
        </p:txBody>
      </p:sp>
      <p:pic>
        <p:nvPicPr>
          <p:cNvPr id="58" name="图片 57" descr="343435383036303b343532343135383bcfeec4bfd0adb5f7"/>
          <p:cNvPicPr>
            <a:picLocks noChangeAspect="1"/>
          </p:cNvPicPr>
          <p:nvPr>
            <p:custDataLst>
              <p:tags r:id="rId7"/>
            </p:custDataLst>
          </p:nvPr>
        </p:nvPicPr>
        <p:blipFill>
          <a:blip r:embed="rId8">
            <a:extLst>
              <a:ext uri="{96DAC541-7B7A-43D3-8B79-37D633B846F1}">
                <asvg:svgBlip xmlns:asvg="http://schemas.microsoft.com/office/drawing/2016/SVG/main" r:embed="rId9"/>
              </a:ext>
            </a:extLst>
          </a:blip>
          <a:stretch>
            <a:fillRect/>
          </a:stretch>
        </p:blipFill>
        <p:spPr>
          <a:xfrm>
            <a:off x="1974850" y="2106930"/>
            <a:ext cx="485775" cy="485775"/>
          </a:xfrm>
          <a:prstGeom prst="rect">
            <a:avLst/>
          </a:prstGeom>
        </p:spPr>
      </p:pic>
      <p:sp>
        <p:nvSpPr>
          <p:cNvPr id="68" name="文本框 67"/>
          <p:cNvSpPr txBox="1"/>
          <p:nvPr>
            <p:custDataLst>
              <p:tags r:id="rId10"/>
            </p:custDataLst>
          </p:nvPr>
        </p:nvSpPr>
        <p:spPr>
          <a:xfrm>
            <a:off x="1477010" y="4161790"/>
            <a:ext cx="1478915" cy="1260475"/>
          </a:xfrm>
          <a:prstGeom prst="rect">
            <a:avLst/>
          </a:prstGeom>
          <a:noFill/>
        </p:spPr>
        <p:txBody>
          <a:bodyPr wrap="square" rtlCol="0">
            <a:normAutofit/>
          </a:bodyPr>
          <a:p>
            <a:pPr algn="ctr" fontAlgn="auto">
              <a:lnSpc>
                <a:spcPct val="130000"/>
              </a:lnSpc>
              <a:spcBef>
                <a:spcPts val="0"/>
              </a:spcBef>
              <a:spcAft>
                <a:spcPts val="1000"/>
              </a:spcAft>
            </a:pPr>
            <a:endParaRPr lang="zh-CN" altLang="en-US" sz="1400" b="1" spc="150">
              <a:solidFill>
                <a:srgbClr val="000000">
                  <a:lumMod val="75000"/>
                  <a:lumOff val="25000"/>
                </a:srgbClr>
              </a:solidFill>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gn="ctr" fontAlgn="auto">
              <a:lnSpc>
                <a:spcPct val="130000"/>
              </a:lnSpc>
              <a:spcBef>
                <a:spcPts val="0"/>
              </a:spcBef>
              <a:spcAft>
                <a:spcPts val="1000"/>
              </a:spcAft>
            </a:pPr>
            <a:r>
              <a:rPr lang="zh-CN" altLang="en-US" sz="2000" b="1" spc="150">
                <a:solidFill>
                  <a:srgbClr val="000000">
                    <a:lumMod val="75000"/>
                    <a:lumOff val="25000"/>
                  </a:srgbClr>
                </a:solidFill>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系统安全</a:t>
            </a:r>
            <a:endParaRPr lang="zh-CN" altLang="en-US" sz="2000" b="1" spc="150">
              <a:solidFill>
                <a:srgbClr val="000000">
                  <a:lumMod val="75000"/>
                  <a:lumOff val="25000"/>
                </a:srgbClr>
              </a:solidFill>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gn="ctr" fontAlgn="auto">
              <a:lnSpc>
                <a:spcPct val="130000"/>
              </a:lnSpc>
              <a:spcBef>
                <a:spcPts val="0"/>
              </a:spcBef>
              <a:spcAft>
                <a:spcPts val="1000"/>
              </a:spcAft>
            </a:pPr>
            <a:endParaRPr lang="zh-CN" altLang="en-US" sz="2000" b="1" spc="150">
              <a:solidFill>
                <a:srgbClr val="000000">
                  <a:lumMod val="75000"/>
                  <a:lumOff val="25000"/>
                </a:srgbClr>
              </a:solidFill>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69" name="文本框 68"/>
          <p:cNvSpPr txBox="1"/>
          <p:nvPr>
            <p:custDataLst>
              <p:tags r:id="rId11"/>
            </p:custDataLst>
          </p:nvPr>
        </p:nvSpPr>
        <p:spPr>
          <a:xfrm>
            <a:off x="1476375" y="3641090"/>
            <a:ext cx="1546225" cy="442595"/>
          </a:xfrm>
          <a:prstGeom prst="rect">
            <a:avLst/>
          </a:prstGeom>
          <a:noFill/>
        </p:spPr>
        <p:txBody>
          <a:bodyPr wrap="square" bIns="0" rtlCol="0" anchor="ctr" anchorCtr="0">
            <a:noAutofit/>
          </a:bodyPr>
          <a:p>
            <a:pPr algn="ctr">
              <a:lnSpc>
                <a:spcPct val="150000"/>
              </a:lnSpc>
            </a:pPr>
            <a:r>
              <a:rPr lang="en-US" altLang="zh-CN" sz="2300" b="1" spc="300" dirty="0">
                <a:solidFill>
                  <a:srgbClr val="3366FE">
                    <a:lumMod val="50000"/>
                  </a:srgbClr>
                </a:solidFill>
                <a:uFillTx/>
                <a:latin typeface="微软雅黑" panose="020B0503020204020204" pitchFamily="34" charset="-122"/>
                <a:ea typeface="微软雅黑" panose="020B0503020204020204" pitchFamily="34" charset="-122"/>
                <a:cs typeface="思源黑体 CN Light" panose="020B0300000000000000" charset="-122"/>
              </a:rPr>
              <a:t>IT</a:t>
            </a:r>
            <a:r>
              <a:rPr lang="zh-CN" altLang="en-US" sz="2300" b="1" spc="300" dirty="0">
                <a:solidFill>
                  <a:srgbClr val="3366FE">
                    <a:lumMod val="50000"/>
                  </a:srgbClr>
                </a:solidFill>
                <a:uFillTx/>
                <a:latin typeface="微软雅黑" panose="020B0503020204020204" pitchFamily="34" charset="-122"/>
                <a:ea typeface="微软雅黑" panose="020B0503020204020204" pitchFamily="34" charset="-122"/>
                <a:cs typeface="思源黑体 CN Light" panose="020B0300000000000000" charset="-122"/>
              </a:rPr>
              <a:t>化建设</a:t>
            </a:r>
            <a:endParaRPr lang="zh-CN" altLang="en-US" sz="2300" b="1" spc="300" dirty="0">
              <a:solidFill>
                <a:srgbClr val="3366FE">
                  <a:lumMod val="50000"/>
                </a:srgbClr>
              </a:solidFill>
              <a:uFillTx/>
              <a:latin typeface="微软雅黑" panose="020B0503020204020204" pitchFamily="34" charset="-122"/>
              <a:ea typeface="微软雅黑" panose="020B0503020204020204" pitchFamily="34" charset="-122"/>
              <a:cs typeface="思源黑体 CN Light" panose="020B0300000000000000" charset="-122"/>
            </a:endParaRPr>
          </a:p>
        </p:txBody>
      </p:sp>
      <p:sp>
        <p:nvSpPr>
          <p:cNvPr id="19" name="Freeform 3256"/>
          <p:cNvSpPr/>
          <p:nvPr>
            <p:custDataLst>
              <p:tags r:id="rId12"/>
            </p:custDataLst>
          </p:nvPr>
        </p:nvSpPr>
        <p:spPr bwMode="auto">
          <a:xfrm rot="5400000">
            <a:off x="5803265" y="2917825"/>
            <a:ext cx="232410" cy="501650"/>
          </a:xfrm>
          <a:custGeom>
            <a:avLst/>
            <a:gdLst>
              <a:gd name="T0" fmla="*/ 9 w 65"/>
              <a:gd name="T1" fmla="*/ 0 h 138"/>
              <a:gd name="T2" fmla="*/ 12 w 65"/>
              <a:gd name="T3" fmla="*/ 0 h 138"/>
              <a:gd name="T4" fmla="*/ 13 w 65"/>
              <a:gd name="T5" fmla="*/ 3 h 138"/>
              <a:gd name="T6" fmla="*/ 63 w 65"/>
              <a:gd name="T7" fmla="*/ 68 h 138"/>
              <a:gd name="T8" fmla="*/ 65 w 65"/>
              <a:gd name="T9" fmla="*/ 71 h 138"/>
              <a:gd name="T10" fmla="*/ 65 w 65"/>
              <a:gd name="T11" fmla="*/ 74 h 138"/>
              <a:gd name="T12" fmla="*/ 63 w 65"/>
              <a:gd name="T13" fmla="*/ 77 h 138"/>
              <a:gd name="T14" fmla="*/ 19 w 65"/>
              <a:gd name="T15" fmla="*/ 135 h 138"/>
              <a:gd name="T16" fmla="*/ 18 w 65"/>
              <a:gd name="T17" fmla="*/ 138 h 138"/>
              <a:gd name="T18" fmla="*/ 15 w 65"/>
              <a:gd name="T19" fmla="*/ 138 h 138"/>
              <a:gd name="T20" fmla="*/ 12 w 65"/>
              <a:gd name="T21" fmla="*/ 138 h 138"/>
              <a:gd name="T22" fmla="*/ 9 w 65"/>
              <a:gd name="T23" fmla="*/ 136 h 138"/>
              <a:gd name="T24" fmla="*/ 7 w 65"/>
              <a:gd name="T25" fmla="*/ 135 h 138"/>
              <a:gd name="T26" fmla="*/ 7 w 65"/>
              <a:gd name="T27" fmla="*/ 132 h 138"/>
              <a:gd name="T28" fmla="*/ 7 w 65"/>
              <a:gd name="T29" fmla="*/ 129 h 138"/>
              <a:gd name="T30" fmla="*/ 7 w 65"/>
              <a:gd name="T31" fmla="*/ 127 h 138"/>
              <a:gd name="T32" fmla="*/ 48 w 65"/>
              <a:gd name="T33" fmla="*/ 73 h 138"/>
              <a:gd name="T34" fmla="*/ 1 w 65"/>
              <a:gd name="T35" fmla="*/ 12 h 138"/>
              <a:gd name="T36" fmla="*/ 1 w 65"/>
              <a:gd name="T37" fmla="*/ 9 h 138"/>
              <a:gd name="T38" fmla="*/ 0 w 65"/>
              <a:gd name="T39" fmla="*/ 6 h 138"/>
              <a:gd name="T40" fmla="*/ 1 w 65"/>
              <a:gd name="T41" fmla="*/ 3 h 138"/>
              <a:gd name="T42" fmla="*/ 3 w 65"/>
              <a:gd name="T43" fmla="*/ 1 h 138"/>
              <a:gd name="T44" fmla="*/ 6 w 65"/>
              <a:gd name="T45" fmla="*/ 0 h 138"/>
              <a:gd name="T46" fmla="*/ 9 w 65"/>
              <a:gd name="T4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138">
                <a:moveTo>
                  <a:pt x="9" y="0"/>
                </a:moveTo>
                <a:lnTo>
                  <a:pt x="12" y="0"/>
                </a:lnTo>
                <a:lnTo>
                  <a:pt x="13" y="3"/>
                </a:lnTo>
                <a:lnTo>
                  <a:pt x="63" y="68"/>
                </a:lnTo>
                <a:lnTo>
                  <a:pt x="65" y="71"/>
                </a:lnTo>
                <a:lnTo>
                  <a:pt x="65" y="74"/>
                </a:lnTo>
                <a:lnTo>
                  <a:pt x="63" y="77"/>
                </a:lnTo>
                <a:lnTo>
                  <a:pt x="19" y="135"/>
                </a:lnTo>
                <a:lnTo>
                  <a:pt x="18" y="138"/>
                </a:lnTo>
                <a:lnTo>
                  <a:pt x="15" y="138"/>
                </a:lnTo>
                <a:lnTo>
                  <a:pt x="12" y="138"/>
                </a:lnTo>
                <a:lnTo>
                  <a:pt x="9" y="136"/>
                </a:lnTo>
                <a:lnTo>
                  <a:pt x="7" y="135"/>
                </a:lnTo>
                <a:lnTo>
                  <a:pt x="7" y="132"/>
                </a:lnTo>
                <a:lnTo>
                  <a:pt x="7" y="129"/>
                </a:lnTo>
                <a:lnTo>
                  <a:pt x="7" y="127"/>
                </a:lnTo>
                <a:lnTo>
                  <a:pt x="48" y="73"/>
                </a:lnTo>
                <a:lnTo>
                  <a:pt x="1" y="12"/>
                </a:lnTo>
                <a:lnTo>
                  <a:pt x="1" y="9"/>
                </a:lnTo>
                <a:lnTo>
                  <a:pt x="0" y="6"/>
                </a:lnTo>
                <a:lnTo>
                  <a:pt x="1" y="3"/>
                </a:lnTo>
                <a:lnTo>
                  <a:pt x="3" y="1"/>
                </a:lnTo>
                <a:lnTo>
                  <a:pt x="6" y="0"/>
                </a:lnTo>
                <a:lnTo>
                  <a:pt x="9" y="0"/>
                </a:lnTo>
                <a:close/>
              </a:path>
            </a:pathLst>
          </a:custGeom>
          <a:solidFill>
            <a:srgbClr val="20E4F9">
              <a:lumMod val="75000"/>
            </a:srgbClr>
          </a:solidFill>
          <a:ln w="0">
            <a:noFill/>
            <a:prstDash val="solid"/>
            <a:round/>
          </a:ln>
        </p:spPr>
        <p:txBody>
          <a:bodyPr vert="horz" wrap="square" lIns="91440" tIns="45720" rIns="91440" bIns="45720" numCol="1" anchor="t" anchorCtr="0" compatLnSpc="1"/>
          <a:p>
            <a:endParaRPr lang="en-US" b="1">
              <a:latin typeface="微软雅黑" panose="020B0503020204020204" pitchFamily="34" charset="-122"/>
              <a:ea typeface="微软雅黑" panose="020B0503020204020204" pitchFamily="34" charset="-122"/>
            </a:endParaRPr>
          </a:p>
        </p:txBody>
      </p:sp>
      <p:sp>
        <p:nvSpPr>
          <p:cNvPr id="20" name="圆角矩形 19"/>
          <p:cNvSpPr/>
          <p:nvPr>
            <p:custDataLst>
              <p:tags r:id="rId13"/>
            </p:custDataLst>
          </p:nvPr>
        </p:nvSpPr>
        <p:spPr>
          <a:xfrm>
            <a:off x="5172710" y="3443605"/>
            <a:ext cx="1493520" cy="2134235"/>
          </a:xfrm>
          <a:prstGeom prst="roundRect">
            <a:avLst/>
          </a:prstGeom>
          <a:noFill/>
          <a:ln w="38100">
            <a:solidFill>
              <a:srgbClr val="20E4F9">
                <a:lumMod val="75000"/>
              </a:srgbClr>
            </a:solidFill>
          </a:ln>
        </p:spPr>
        <p:style>
          <a:lnRef idx="2">
            <a:srgbClr val="3366FE">
              <a:shade val="50000"/>
            </a:srgbClr>
          </a:lnRef>
          <a:fillRef idx="1">
            <a:srgbClr val="3366FE"/>
          </a:fillRef>
          <a:effectRef idx="0">
            <a:srgbClr val="3366FE"/>
          </a:effectRef>
          <a:fontRef idx="minor">
            <a:srgbClr val="FFFFFF"/>
          </a:fontRef>
        </p:style>
        <p:txBody>
          <a:bodyPr rtlCol="0" anchor="ctr"/>
          <a:p>
            <a:pPr algn="ctr"/>
            <a:endParaRPr lang="zh-CN" altLang="en-US" b="1">
              <a:latin typeface="微软雅黑" panose="020B0503020204020204" pitchFamily="34" charset="-122"/>
              <a:ea typeface="微软雅黑" panose="020B0503020204020204" pitchFamily="34" charset="-122"/>
            </a:endParaRPr>
          </a:p>
        </p:txBody>
      </p:sp>
      <p:sp>
        <p:nvSpPr>
          <p:cNvPr id="21" name="八边形 20"/>
          <p:cNvSpPr/>
          <p:nvPr>
            <p:custDataLst>
              <p:tags r:id="rId14"/>
            </p:custDataLst>
          </p:nvPr>
        </p:nvSpPr>
        <p:spPr>
          <a:xfrm>
            <a:off x="5780405" y="5466715"/>
            <a:ext cx="278130" cy="278130"/>
          </a:xfrm>
          <a:prstGeom prst="octagon">
            <a:avLst/>
          </a:prstGeom>
          <a:solidFill>
            <a:srgbClr val="20E4F9">
              <a:lumMod val="75000"/>
            </a:srgbClr>
          </a:solidFill>
          <a:ln w="47625" cmpd="sng">
            <a:solidFill>
              <a:srgbClr val="FFFFFF"/>
            </a:solidFill>
            <a:prstDash val="solid"/>
          </a:ln>
        </p:spPr>
        <p:style>
          <a:lnRef idx="2">
            <a:srgbClr val="3366FE">
              <a:shade val="50000"/>
            </a:srgbClr>
          </a:lnRef>
          <a:fillRef idx="1">
            <a:srgbClr val="3366FE"/>
          </a:fillRef>
          <a:effectRef idx="0">
            <a:srgbClr val="3366FE"/>
          </a:effectRef>
          <a:fontRef idx="minor">
            <a:srgbClr val="FFFFFF"/>
          </a:fontRef>
        </p:style>
        <p:txBody>
          <a:bodyPr rtlCol="0" anchor="ctr"/>
          <a:p>
            <a:pPr algn="ctr"/>
            <a:endParaRPr lang="zh-CN" altLang="en-US" b="1">
              <a:latin typeface="微软雅黑" panose="020B0503020204020204" pitchFamily="34" charset="-122"/>
              <a:ea typeface="微软雅黑" panose="020B0503020204020204" pitchFamily="34" charset="-122"/>
            </a:endParaRPr>
          </a:p>
        </p:txBody>
      </p:sp>
      <p:sp>
        <p:nvSpPr>
          <p:cNvPr id="22" name="Freeform 3256"/>
          <p:cNvSpPr/>
          <p:nvPr>
            <p:custDataLst>
              <p:tags r:id="rId15"/>
            </p:custDataLst>
          </p:nvPr>
        </p:nvSpPr>
        <p:spPr bwMode="auto">
          <a:xfrm>
            <a:off x="6708140" y="2203450"/>
            <a:ext cx="135255" cy="292735"/>
          </a:xfrm>
          <a:custGeom>
            <a:avLst/>
            <a:gdLst>
              <a:gd name="T0" fmla="*/ 9 w 65"/>
              <a:gd name="T1" fmla="*/ 0 h 138"/>
              <a:gd name="T2" fmla="*/ 12 w 65"/>
              <a:gd name="T3" fmla="*/ 0 h 138"/>
              <a:gd name="T4" fmla="*/ 13 w 65"/>
              <a:gd name="T5" fmla="*/ 3 h 138"/>
              <a:gd name="T6" fmla="*/ 63 w 65"/>
              <a:gd name="T7" fmla="*/ 68 h 138"/>
              <a:gd name="T8" fmla="*/ 65 w 65"/>
              <a:gd name="T9" fmla="*/ 71 h 138"/>
              <a:gd name="T10" fmla="*/ 65 w 65"/>
              <a:gd name="T11" fmla="*/ 74 h 138"/>
              <a:gd name="T12" fmla="*/ 63 w 65"/>
              <a:gd name="T13" fmla="*/ 77 h 138"/>
              <a:gd name="T14" fmla="*/ 19 w 65"/>
              <a:gd name="T15" fmla="*/ 135 h 138"/>
              <a:gd name="T16" fmla="*/ 18 w 65"/>
              <a:gd name="T17" fmla="*/ 138 h 138"/>
              <a:gd name="T18" fmla="*/ 15 w 65"/>
              <a:gd name="T19" fmla="*/ 138 h 138"/>
              <a:gd name="T20" fmla="*/ 12 w 65"/>
              <a:gd name="T21" fmla="*/ 138 h 138"/>
              <a:gd name="T22" fmla="*/ 9 w 65"/>
              <a:gd name="T23" fmla="*/ 136 h 138"/>
              <a:gd name="T24" fmla="*/ 7 w 65"/>
              <a:gd name="T25" fmla="*/ 135 h 138"/>
              <a:gd name="T26" fmla="*/ 7 w 65"/>
              <a:gd name="T27" fmla="*/ 132 h 138"/>
              <a:gd name="T28" fmla="*/ 7 w 65"/>
              <a:gd name="T29" fmla="*/ 129 h 138"/>
              <a:gd name="T30" fmla="*/ 7 w 65"/>
              <a:gd name="T31" fmla="*/ 127 h 138"/>
              <a:gd name="T32" fmla="*/ 48 w 65"/>
              <a:gd name="T33" fmla="*/ 73 h 138"/>
              <a:gd name="T34" fmla="*/ 1 w 65"/>
              <a:gd name="T35" fmla="*/ 12 h 138"/>
              <a:gd name="T36" fmla="*/ 1 w 65"/>
              <a:gd name="T37" fmla="*/ 9 h 138"/>
              <a:gd name="T38" fmla="*/ 0 w 65"/>
              <a:gd name="T39" fmla="*/ 6 h 138"/>
              <a:gd name="T40" fmla="*/ 1 w 65"/>
              <a:gd name="T41" fmla="*/ 3 h 138"/>
              <a:gd name="T42" fmla="*/ 3 w 65"/>
              <a:gd name="T43" fmla="*/ 1 h 138"/>
              <a:gd name="T44" fmla="*/ 6 w 65"/>
              <a:gd name="T45" fmla="*/ 0 h 138"/>
              <a:gd name="T46" fmla="*/ 9 w 65"/>
              <a:gd name="T4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138">
                <a:moveTo>
                  <a:pt x="9" y="0"/>
                </a:moveTo>
                <a:lnTo>
                  <a:pt x="12" y="0"/>
                </a:lnTo>
                <a:lnTo>
                  <a:pt x="13" y="3"/>
                </a:lnTo>
                <a:lnTo>
                  <a:pt x="63" y="68"/>
                </a:lnTo>
                <a:lnTo>
                  <a:pt x="65" y="71"/>
                </a:lnTo>
                <a:lnTo>
                  <a:pt x="65" y="74"/>
                </a:lnTo>
                <a:lnTo>
                  <a:pt x="63" y="77"/>
                </a:lnTo>
                <a:lnTo>
                  <a:pt x="19" y="135"/>
                </a:lnTo>
                <a:lnTo>
                  <a:pt x="18" y="138"/>
                </a:lnTo>
                <a:lnTo>
                  <a:pt x="15" y="138"/>
                </a:lnTo>
                <a:lnTo>
                  <a:pt x="12" y="138"/>
                </a:lnTo>
                <a:lnTo>
                  <a:pt x="9" y="136"/>
                </a:lnTo>
                <a:lnTo>
                  <a:pt x="7" y="135"/>
                </a:lnTo>
                <a:lnTo>
                  <a:pt x="7" y="132"/>
                </a:lnTo>
                <a:lnTo>
                  <a:pt x="7" y="129"/>
                </a:lnTo>
                <a:lnTo>
                  <a:pt x="7" y="127"/>
                </a:lnTo>
                <a:lnTo>
                  <a:pt x="48" y="73"/>
                </a:lnTo>
                <a:lnTo>
                  <a:pt x="1" y="12"/>
                </a:lnTo>
                <a:lnTo>
                  <a:pt x="1" y="9"/>
                </a:lnTo>
                <a:lnTo>
                  <a:pt x="0" y="6"/>
                </a:lnTo>
                <a:lnTo>
                  <a:pt x="1" y="3"/>
                </a:lnTo>
                <a:lnTo>
                  <a:pt x="3" y="1"/>
                </a:lnTo>
                <a:lnTo>
                  <a:pt x="6" y="0"/>
                </a:lnTo>
                <a:lnTo>
                  <a:pt x="9" y="0"/>
                </a:lnTo>
                <a:close/>
              </a:path>
            </a:pathLst>
          </a:custGeom>
          <a:solidFill>
            <a:srgbClr val="20E4F9">
              <a:lumMod val="75000"/>
            </a:srgbClr>
          </a:solidFill>
          <a:ln w="0">
            <a:noFill/>
            <a:prstDash val="solid"/>
            <a:round/>
          </a:ln>
        </p:spPr>
        <p:txBody>
          <a:bodyPr vert="horz" wrap="square" lIns="91440" tIns="45720" rIns="91440" bIns="45720" numCol="1" anchor="t" anchorCtr="0" compatLnSpc="1"/>
          <a:p>
            <a:endParaRPr lang="en-US" b="1">
              <a:latin typeface="微软雅黑" panose="020B0503020204020204" pitchFamily="34" charset="-122"/>
              <a:ea typeface="微软雅黑" panose="020B0503020204020204" pitchFamily="34" charset="-122"/>
            </a:endParaRPr>
          </a:p>
        </p:txBody>
      </p:sp>
      <p:sp>
        <p:nvSpPr>
          <p:cNvPr id="17" name="八边形 16"/>
          <p:cNvSpPr/>
          <p:nvPr>
            <p:custDataLst>
              <p:tags r:id="rId16"/>
            </p:custDataLst>
          </p:nvPr>
        </p:nvSpPr>
        <p:spPr>
          <a:xfrm>
            <a:off x="5358130" y="1788795"/>
            <a:ext cx="1122680" cy="1122680"/>
          </a:xfrm>
          <a:prstGeom prst="octagon">
            <a:avLst/>
          </a:prstGeom>
          <a:solidFill>
            <a:srgbClr val="20E4F9">
              <a:lumMod val="75000"/>
            </a:srgbClr>
          </a:solidFill>
          <a:ln>
            <a:noFill/>
          </a:ln>
        </p:spPr>
        <p:style>
          <a:lnRef idx="2">
            <a:srgbClr val="3366FE">
              <a:shade val="50000"/>
            </a:srgbClr>
          </a:lnRef>
          <a:fillRef idx="1">
            <a:srgbClr val="3366FE"/>
          </a:fillRef>
          <a:effectRef idx="0">
            <a:srgbClr val="3366FE"/>
          </a:effectRef>
          <a:fontRef idx="minor">
            <a:srgbClr val="FFFFFF"/>
          </a:fontRef>
        </p:style>
        <p:txBody>
          <a:bodyPr rtlCol="0" anchor="ctr"/>
          <a:p>
            <a:pPr algn="ctr"/>
            <a:endParaRPr lang="zh-CN" altLang="en-US" b="1">
              <a:latin typeface="微软雅黑" panose="020B0503020204020204" pitchFamily="34" charset="-122"/>
              <a:ea typeface="微软雅黑" panose="020B0503020204020204" pitchFamily="34" charset="-122"/>
            </a:endParaRPr>
          </a:p>
        </p:txBody>
      </p:sp>
      <p:sp>
        <p:nvSpPr>
          <p:cNvPr id="18" name="八边形 17"/>
          <p:cNvSpPr/>
          <p:nvPr>
            <p:custDataLst>
              <p:tags r:id="rId17"/>
            </p:custDataLst>
          </p:nvPr>
        </p:nvSpPr>
        <p:spPr>
          <a:xfrm>
            <a:off x="5463540" y="1894205"/>
            <a:ext cx="911860" cy="911860"/>
          </a:xfrm>
          <a:prstGeom prst="octagon">
            <a:avLst/>
          </a:prstGeom>
          <a:solidFill>
            <a:srgbClr val="FEFFFF"/>
          </a:solidFill>
          <a:ln>
            <a:noFill/>
          </a:ln>
        </p:spPr>
        <p:style>
          <a:lnRef idx="2">
            <a:srgbClr val="3366FE">
              <a:shade val="50000"/>
            </a:srgbClr>
          </a:lnRef>
          <a:fillRef idx="1">
            <a:srgbClr val="3366FE"/>
          </a:fillRef>
          <a:effectRef idx="0">
            <a:srgbClr val="3366FE"/>
          </a:effectRef>
          <a:fontRef idx="minor">
            <a:srgbClr val="FFFFFF"/>
          </a:fontRef>
        </p:style>
        <p:txBody>
          <a:bodyPr rtlCol="0" anchor="ctr"/>
          <a:p>
            <a:pPr algn="ctr"/>
            <a:endParaRPr lang="zh-CN" altLang="en-US" b="1">
              <a:latin typeface="微软雅黑" panose="020B0503020204020204" pitchFamily="34" charset="-122"/>
              <a:ea typeface="微软雅黑" panose="020B0503020204020204" pitchFamily="34" charset="-122"/>
            </a:endParaRPr>
          </a:p>
        </p:txBody>
      </p:sp>
      <p:pic>
        <p:nvPicPr>
          <p:cNvPr id="56" name="图片 55" descr="343435383036303b343532343135353bb9dcc0edbfd8d6c6"/>
          <p:cNvPicPr>
            <a:picLocks noChangeAspect="1"/>
          </p:cNvPicPr>
          <p:nvPr>
            <p:custDataLst>
              <p:tags r:id="rId18"/>
            </p:custDataLst>
          </p:nvPr>
        </p:nvPicPr>
        <p:blipFill>
          <a:blip r:embed="rId19">
            <a:extLst>
              <a:ext uri="{96DAC541-7B7A-43D3-8B79-37D633B846F1}">
                <asvg:svgBlip xmlns:asvg="http://schemas.microsoft.com/office/drawing/2016/SVG/main" r:embed="rId20"/>
              </a:ext>
            </a:extLst>
          </a:blip>
          <a:stretch>
            <a:fillRect/>
          </a:stretch>
        </p:blipFill>
        <p:spPr>
          <a:xfrm>
            <a:off x="5676265" y="2106930"/>
            <a:ext cx="485775" cy="485775"/>
          </a:xfrm>
          <a:prstGeom prst="rect">
            <a:avLst/>
          </a:prstGeom>
        </p:spPr>
      </p:pic>
      <p:sp>
        <p:nvSpPr>
          <p:cNvPr id="70" name="文本框 69"/>
          <p:cNvSpPr txBox="1"/>
          <p:nvPr>
            <p:custDataLst>
              <p:tags r:id="rId21"/>
            </p:custDataLst>
          </p:nvPr>
        </p:nvSpPr>
        <p:spPr>
          <a:xfrm>
            <a:off x="5141595" y="4243705"/>
            <a:ext cx="1569720" cy="1222375"/>
          </a:xfrm>
          <a:prstGeom prst="rect">
            <a:avLst/>
          </a:prstGeom>
          <a:noFill/>
        </p:spPr>
        <p:txBody>
          <a:bodyPr wrap="square" rtlCol="0">
            <a:normAutofit lnSpcReduction="20000"/>
          </a:bodyPr>
          <a:p>
            <a:pPr algn="ctr" fontAlgn="auto">
              <a:lnSpc>
                <a:spcPct val="130000"/>
              </a:lnSpc>
              <a:spcBef>
                <a:spcPts val="0"/>
              </a:spcBef>
              <a:spcAft>
                <a:spcPts val="1000"/>
              </a:spcAft>
            </a:pPr>
            <a:endParaRPr lang="zh-CN" altLang="en-US" sz="1400" b="1" spc="150">
              <a:solidFill>
                <a:srgbClr val="000000">
                  <a:lumMod val="75000"/>
                  <a:lumOff val="25000"/>
                </a:srgbClr>
              </a:solidFill>
              <a:uFillTx/>
              <a:latin typeface="微软雅黑" panose="020B0503020204020204" pitchFamily="34" charset="-122"/>
              <a:ea typeface="微软雅黑" panose="020B0503020204020204" pitchFamily="34" charset="-122"/>
              <a:cs typeface="思源黑体 CN Regular" panose="020B0500000000000000" charset="-122"/>
              <a:sym typeface="微软雅黑" panose="020B0503020204020204" pitchFamily="34" charset="-122"/>
            </a:endParaRPr>
          </a:p>
          <a:p>
            <a:pPr algn="ctr" fontAlgn="auto">
              <a:lnSpc>
                <a:spcPct val="130000"/>
              </a:lnSpc>
              <a:spcBef>
                <a:spcPts val="0"/>
              </a:spcBef>
              <a:spcAft>
                <a:spcPts val="1000"/>
              </a:spcAft>
            </a:pPr>
            <a:r>
              <a:rPr lang="zh-CN" altLang="en-US" sz="2000" b="1" spc="150">
                <a:solidFill>
                  <a:srgbClr val="000000">
                    <a:lumMod val="75000"/>
                    <a:lumOff val="25000"/>
                  </a:srgbClr>
                </a:solidFill>
                <a:uFillTx/>
                <a:latin typeface="微软雅黑" panose="020B0503020204020204" pitchFamily="34" charset="-122"/>
                <a:ea typeface="微软雅黑" panose="020B0503020204020204" pitchFamily="34" charset="-122"/>
                <a:cs typeface="思源黑体 CN Regular" panose="020B0500000000000000" charset="-122"/>
                <a:sym typeface="微软雅黑" panose="020B0503020204020204" pitchFamily="34" charset="-122"/>
              </a:rPr>
              <a:t>应用安全</a:t>
            </a:r>
            <a:endParaRPr lang="zh-CN" altLang="en-US" sz="2000" b="1" spc="150">
              <a:solidFill>
                <a:srgbClr val="000000">
                  <a:lumMod val="75000"/>
                  <a:lumOff val="25000"/>
                </a:srgbClr>
              </a:solidFill>
              <a:uFillTx/>
              <a:latin typeface="微软雅黑" panose="020B0503020204020204" pitchFamily="34" charset="-122"/>
              <a:ea typeface="微软雅黑" panose="020B0503020204020204" pitchFamily="34" charset="-122"/>
              <a:cs typeface="思源黑体 CN Regular" panose="020B0500000000000000" charset="-122"/>
              <a:sym typeface="微软雅黑" panose="020B0503020204020204" pitchFamily="34" charset="-122"/>
            </a:endParaRPr>
          </a:p>
        </p:txBody>
      </p:sp>
      <p:sp>
        <p:nvSpPr>
          <p:cNvPr id="71" name="文本框 70"/>
          <p:cNvSpPr txBox="1"/>
          <p:nvPr>
            <p:custDataLst>
              <p:tags r:id="rId22"/>
            </p:custDataLst>
          </p:nvPr>
        </p:nvSpPr>
        <p:spPr>
          <a:xfrm>
            <a:off x="5146040" y="3637915"/>
            <a:ext cx="1546225" cy="442595"/>
          </a:xfrm>
          <a:prstGeom prst="rect">
            <a:avLst/>
          </a:prstGeom>
          <a:noFill/>
        </p:spPr>
        <p:txBody>
          <a:bodyPr wrap="square" bIns="0" rtlCol="0" anchor="ctr" anchorCtr="0">
            <a:noAutofit/>
          </a:bodyPr>
          <a:p>
            <a:pPr algn="ctr">
              <a:lnSpc>
                <a:spcPct val="150000"/>
              </a:lnSpc>
            </a:pPr>
            <a:r>
              <a:rPr lang="zh-CN" altLang="en-US" sz="2300" b="1" spc="300" dirty="0">
                <a:solidFill>
                  <a:srgbClr val="20E4F9">
                    <a:lumMod val="50000"/>
                  </a:srgbClr>
                </a:solidFill>
                <a:uFillTx/>
                <a:latin typeface="微软雅黑" panose="020B0503020204020204" pitchFamily="34" charset="-122"/>
                <a:ea typeface="微软雅黑" panose="020B0503020204020204" pitchFamily="34" charset="-122"/>
                <a:cs typeface="思源黑体 CN Light" panose="020B0300000000000000" charset="-122"/>
              </a:rPr>
              <a:t>互联网</a:t>
            </a:r>
            <a:r>
              <a:rPr lang="en-US" altLang="zh-CN" sz="2300" b="1" spc="300" dirty="0">
                <a:solidFill>
                  <a:srgbClr val="20E4F9">
                    <a:lumMod val="50000"/>
                  </a:srgbClr>
                </a:solidFill>
                <a:uFillTx/>
                <a:latin typeface="微软雅黑" panose="020B0503020204020204" pitchFamily="34" charset="-122"/>
                <a:ea typeface="微软雅黑" panose="020B0503020204020204" pitchFamily="34" charset="-122"/>
                <a:cs typeface="思源黑体 CN Light" panose="020B0300000000000000" charset="-122"/>
              </a:rPr>
              <a:t>+</a:t>
            </a:r>
            <a:endParaRPr lang="en-US" altLang="zh-CN" sz="2300" b="1" spc="300" dirty="0">
              <a:solidFill>
                <a:srgbClr val="20E4F9">
                  <a:lumMod val="50000"/>
                </a:srgbClr>
              </a:solidFill>
              <a:uFillTx/>
              <a:latin typeface="微软雅黑" panose="020B0503020204020204" pitchFamily="34" charset="-122"/>
              <a:ea typeface="微软雅黑" panose="020B0503020204020204" pitchFamily="34" charset="-122"/>
              <a:cs typeface="思源黑体 CN Light" panose="020B0300000000000000" charset="-122"/>
            </a:endParaRPr>
          </a:p>
        </p:txBody>
      </p:sp>
      <p:sp>
        <p:nvSpPr>
          <p:cNvPr id="33" name="Freeform 3256"/>
          <p:cNvSpPr/>
          <p:nvPr>
            <p:custDataLst>
              <p:tags r:id="rId23"/>
            </p:custDataLst>
          </p:nvPr>
        </p:nvSpPr>
        <p:spPr bwMode="auto">
          <a:xfrm rot="5400000">
            <a:off x="9677400" y="2917190"/>
            <a:ext cx="232410" cy="501650"/>
          </a:xfrm>
          <a:custGeom>
            <a:avLst/>
            <a:gdLst>
              <a:gd name="T0" fmla="*/ 9 w 65"/>
              <a:gd name="T1" fmla="*/ 0 h 138"/>
              <a:gd name="T2" fmla="*/ 12 w 65"/>
              <a:gd name="T3" fmla="*/ 0 h 138"/>
              <a:gd name="T4" fmla="*/ 13 w 65"/>
              <a:gd name="T5" fmla="*/ 3 h 138"/>
              <a:gd name="T6" fmla="*/ 63 w 65"/>
              <a:gd name="T7" fmla="*/ 68 h 138"/>
              <a:gd name="T8" fmla="*/ 65 w 65"/>
              <a:gd name="T9" fmla="*/ 71 h 138"/>
              <a:gd name="T10" fmla="*/ 65 w 65"/>
              <a:gd name="T11" fmla="*/ 74 h 138"/>
              <a:gd name="T12" fmla="*/ 63 w 65"/>
              <a:gd name="T13" fmla="*/ 77 h 138"/>
              <a:gd name="T14" fmla="*/ 19 w 65"/>
              <a:gd name="T15" fmla="*/ 135 h 138"/>
              <a:gd name="T16" fmla="*/ 18 w 65"/>
              <a:gd name="T17" fmla="*/ 138 h 138"/>
              <a:gd name="T18" fmla="*/ 15 w 65"/>
              <a:gd name="T19" fmla="*/ 138 h 138"/>
              <a:gd name="T20" fmla="*/ 12 w 65"/>
              <a:gd name="T21" fmla="*/ 138 h 138"/>
              <a:gd name="T22" fmla="*/ 9 w 65"/>
              <a:gd name="T23" fmla="*/ 136 h 138"/>
              <a:gd name="T24" fmla="*/ 7 w 65"/>
              <a:gd name="T25" fmla="*/ 135 h 138"/>
              <a:gd name="T26" fmla="*/ 7 w 65"/>
              <a:gd name="T27" fmla="*/ 132 h 138"/>
              <a:gd name="T28" fmla="*/ 7 w 65"/>
              <a:gd name="T29" fmla="*/ 129 h 138"/>
              <a:gd name="T30" fmla="*/ 7 w 65"/>
              <a:gd name="T31" fmla="*/ 127 h 138"/>
              <a:gd name="T32" fmla="*/ 48 w 65"/>
              <a:gd name="T33" fmla="*/ 73 h 138"/>
              <a:gd name="T34" fmla="*/ 1 w 65"/>
              <a:gd name="T35" fmla="*/ 12 h 138"/>
              <a:gd name="T36" fmla="*/ 1 w 65"/>
              <a:gd name="T37" fmla="*/ 9 h 138"/>
              <a:gd name="T38" fmla="*/ 0 w 65"/>
              <a:gd name="T39" fmla="*/ 6 h 138"/>
              <a:gd name="T40" fmla="*/ 1 w 65"/>
              <a:gd name="T41" fmla="*/ 3 h 138"/>
              <a:gd name="T42" fmla="*/ 3 w 65"/>
              <a:gd name="T43" fmla="*/ 1 h 138"/>
              <a:gd name="T44" fmla="*/ 6 w 65"/>
              <a:gd name="T45" fmla="*/ 0 h 138"/>
              <a:gd name="T46" fmla="*/ 9 w 65"/>
              <a:gd name="T4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138">
                <a:moveTo>
                  <a:pt x="9" y="0"/>
                </a:moveTo>
                <a:lnTo>
                  <a:pt x="12" y="0"/>
                </a:lnTo>
                <a:lnTo>
                  <a:pt x="13" y="3"/>
                </a:lnTo>
                <a:lnTo>
                  <a:pt x="63" y="68"/>
                </a:lnTo>
                <a:lnTo>
                  <a:pt x="65" y="71"/>
                </a:lnTo>
                <a:lnTo>
                  <a:pt x="65" y="74"/>
                </a:lnTo>
                <a:lnTo>
                  <a:pt x="63" y="77"/>
                </a:lnTo>
                <a:lnTo>
                  <a:pt x="19" y="135"/>
                </a:lnTo>
                <a:lnTo>
                  <a:pt x="18" y="138"/>
                </a:lnTo>
                <a:lnTo>
                  <a:pt x="15" y="138"/>
                </a:lnTo>
                <a:lnTo>
                  <a:pt x="12" y="138"/>
                </a:lnTo>
                <a:lnTo>
                  <a:pt x="9" y="136"/>
                </a:lnTo>
                <a:lnTo>
                  <a:pt x="7" y="135"/>
                </a:lnTo>
                <a:lnTo>
                  <a:pt x="7" y="132"/>
                </a:lnTo>
                <a:lnTo>
                  <a:pt x="7" y="129"/>
                </a:lnTo>
                <a:lnTo>
                  <a:pt x="7" y="127"/>
                </a:lnTo>
                <a:lnTo>
                  <a:pt x="48" y="73"/>
                </a:lnTo>
                <a:lnTo>
                  <a:pt x="1" y="12"/>
                </a:lnTo>
                <a:lnTo>
                  <a:pt x="1" y="9"/>
                </a:lnTo>
                <a:lnTo>
                  <a:pt x="0" y="6"/>
                </a:lnTo>
                <a:lnTo>
                  <a:pt x="1" y="3"/>
                </a:lnTo>
                <a:lnTo>
                  <a:pt x="3" y="1"/>
                </a:lnTo>
                <a:lnTo>
                  <a:pt x="6" y="0"/>
                </a:lnTo>
                <a:lnTo>
                  <a:pt x="9" y="0"/>
                </a:lnTo>
                <a:close/>
              </a:path>
            </a:pathLst>
          </a:custGeom>
          <a:solidFill>
            <a:srgbClr val="FCB14A"/>
          </a:solidFill>
          <a:ln w="0">
            <a:noFill/>
            <a:prstDash val="solid"/>
            <a:round/>
          </a:ln>
        </p:spPr>
        <p:txBody>
          <a:bodyPr vert="horz" wrap="square" lIns="91440" tIns="45720" rIns="91440" bIns="45720" numCol="1" anchor="t" anchorCtr="0" compatLnSpc="1"/>
          <a:p>
            <a:endParaRPr lang="en-US" b="1">
              <a:latin typeface="微软雅黑" panose="020B0503020204020204" pitchFamily="34" charset="-122"/>
              <a:ea typeface="微软雅黑" panose="020B0503020204020204" pitchFamily="34" charset="-122"/>
            </a:endParaRPr>
          </a:p>
        </p:txBody>
      </p:sp>
      <p:sp>
        <p:nvSpPr>
          <p:cNvPr id="34" name="圆角矩形 33"/>
          <p:cNvSpPr/>
          <p:nvPr>
            <p:custDataLst>
              <p:tags r:id="rId24"/>
            </p:custDataLst>
          </p:nvPr>
        </p:nvSpPr>
        <p:spPr>
          <a:xfrm>
            <a:off x="9048115" y="3442970"/>
            <a:ext cx="1491615" cy="2134235"/>
          </a:xfrm>
          <a:prstGeom prst="roundRect">
            <a:avLst/>
          </a:prstGeom>
          <a:noFill/>
          <a:ln w="38100">
            <a:solidFill>
              <a:srgbClr val="FCB14A"/>
            </a:solidFill>
          </a:ln>
        </p:spPr>
        <p:style>
          <a:lnRef idx="2">
            <a:srgbClr val="3366FE">
              <a:shade val="50000"/>
            </a:srgbClr>
          </a:lnRef>
          <a:fillRef idx="1">
            <a:srgbClr val="3366FE"/>
          </a:fillRef>
          <a:effectRef idx="0">
            <a:srgbClr val="3366FE"/>
          </a:effectRef>
          <a:fontRef idx="minor">
            <a:srgbClr val="FFFFFF"/>
          </a:fontRef>
        </p:style>
        <p:txBody>
          <a:bodyPr rtlCol="0" anchor="ctr"/>
          <a:p>
            <a:pPr algn="ctr"/>
            <a:endParaRPr lang="zh-CN" altLang="en-US" b="1">
              <a:latin typeface="微软雅黑" panose="020B0503020204020204" pitchFamily="34" charset="-122"/>
              <a:ea typeface="微软雅黑" panose="020B0503020204020204" pitchFamily="34" charset="-122"/>
            </a:endParaRPr>
          </a:p>
        </p:txBody>
      </p:sp>
      <p:sp>
        <p:nvSpPr>
          <p:cNvPr id="35" name="八边形 34"/>
          <p:cNvSpPr/>
          <p:nvPr>
            <p:custDataLst>
              <p:tags r:id="rId25"/>
            </p:custDataLst>
          </p:nvPr>
        </p:nvSpPr>
        <p:spPr>
          <a:xfrm>
            <a:off x="9654540" y="5466080"/>
            <a:ext cx="278130" cy="278130"/>
          </a:xfrm>
          <a:prstGeom prst="octagon">
            <a:avLst/>
          </a:prstGeom>
          <a:solidFill>
            <a:srgbClr val="FCB14A"/>
          </a:solidFill>
          <a:ln w="47625" cmpd="sng">
            <a:solidFill>
              <a:srgbClr val="FFFFFF"/>
            </a:solidFill>
            <a:prstDash val="solid"/>
          </a:ln>
        </p:spPr>
        <p:style>
          <a:lnRef idx="2">
            <a:srgbClr val="3366FE">
              <a:shade val="50000"/>
            </a:srgbClr>
          </a:lnRef>
          <a:fillRef idx="1">
            <a:srgbClr val="3366FE"/>
          </a:fillRef>
          <a:effectRef idx="0">
            <a:srgbClr val="3366FE"/>
          </a:effectRef>
          <a:fontRef idx="minor">
            <a:srgbClr val="FFFFFF"/>
          </a:fontRef>
        </p:style>
        <p:txBody>
          <a:bodyPr rtlCol="0" anchor="ctr"/>
          <a:p>
            <a:pPr algn="ctr"/>
            <a:endParaRPr lang="zh-CN" altLang="en-US" b="1">
              <a:latin typeface="微软雅黑" panose="020B0503020204020204" pitchFamily="34" charset="-122"/>
              <a:ea typeface="微软雅黑" panose="020B0503020204020204" pitchFamily="34" charset="-122"/>
            </a:endParaRPr>
          </a:p>
        </p:txBody>
      </p:sp>
      <p:sp>
        <p:nvSpPr>
          <p:cNvPr id="31" name="八边形 30"/>
          <p:cNvSpPr/>
          <p:nvPr>
            <p:custDataLst>
              <p:tags r:id="rId26"/>
            </p:custDataLst>
          </p:nvPr>
        </p:nvSpPr>
        <p:spPr>
          <a:xfrm>
            <a:off x="9232265" y="1788795"/>
            <a:ext cx="1122680" cy="1122680"/>
          </a:xfrm>
          <a:prstGeom prst="octagon">
            <a:avLst/>
          </a:prstGeom>
          <a:solidFill>
            <a:srgbClr val="FCB14A"/>
          </a:solidFill>
          <a:ln>
            <a:noFill/>
          </a:ln>
        </p:spPr>
        <p:style>
          <a:lnRef idx="2">
            <a:srgbClr val="3366FE">
              <a:shade val="50000"/>
            </a:srgbClr>
          </a:lnRef>
          <a:fillRef idx="1">
            <a:srgbClr val="3366FE"/>
          </a:fillRef>
          <a:effectRef idx="0">
            <a:srgbClr val="3366FE"/>
          </a:effectRef>
          <a:fontRef idx="minor">
            <a:srgbClr val="FFFFFF"/>
          </a:fontRef>
        </p:style>
        <p:txBody>
          <a:bodyPr rtlCol="0" anchor="ctr"/>
          <a:p>
            <a:pPr algn="ctr"/>
            <a:endParaRPr lang="zh-CN" altLang="en-US" b="1">
              <a:latin typeface="微软雅黑" panose="020B0503020204020204" pitchFamily="34" charset="-122"/>
              <a:ea typeface="微软雅黑" panose="020B0503020204020204" pitchFamily="34" charset="-122"/>
            </a:endParaRPr>
          </a:p>
        </p:txBody>
      </p:sp>
      <p:sp>
        <p:nvSpPr>
          <p:cNvPr id="32" name="八边形 31"/>
          <p:cNvSpPr/>
          <p:nvPr>
            <p:custDataLst>
              <p:tags r:id="rId27"/>
            </p:custDataLst>
          </p:nvPr>
        </p:nvSpPr>
        <p:spPr>
          <a:xfrm>
            <a:off x="9337675" y="1894205"/>
            <a:ext cx="911860" cy="911860"/>
          </a:xfrm>
          <a:prstGeom prst="octagon">
            <a:avLst/>
          </a:prstGeom>
          <a:solidFill>
            <a:srgbClr val="FEFFFF"/>
          </a:solidFill>
          <a:ln>
            <a:noFill/>
          </a:ln>
        </p:spPr>
        <p:style>
          <a:lnRef idx="2">
            <a:srgbClr val="3366FE">
              <a:shade val="50000"/>
            </a:srgbClr>
          </a:lnRef>
          <a:fillRef idx="1">
            <a:srgbClr val="3366FE"/>
          </a:fillRef>
          <a:effectRef idx="0">
            <a:srgbClr val="3366FE"/>
          </a:effectRef>
          <a:fontRef idx="minor">
            <a:srgbClr val="FFFFFF"/>
          </a:fontRef>
        </p:style>
        <p:txBody>
          <a:bodyPr rtlCol="0" anchor="ctr"/>
          <a:p>
            <a:pPr algn="ctr"/>
            <a:endParaRPr lang="zh-CN" altLang="en-US" b="1">
              <a:latin typeface="微软雅黑" panose="020B0503020204020204" pitchFamily="34" charset="-122"/>
              <a:ea typeface="微软雅黑" panose="020B0503020204020204" pitchFamily="34" charset="-122"/>
            </a:endParaRPr>
          </a:p>
        </p:txBody>
      </p:sp>
      <p:pic>
        <p:nvPicPr>
          <p:cNvPr id="60" name="图片 59" descr="343435383036303b343532343136343bcfeec4bfb7b6cea7"/>
          <p:cNvPicPr>
            <a:picLocks noChangeAspect="1"/>
          </p:cNvPicPr>
          <p:nvPr>
            <p:custDataLst>
              <p:tags r:id="rId28"/>
            </p:custDataLst>
          </p:nvPr>
        </p:nvPicPr>
        <p:blipFill>
          <a:blip r:embed="rId29">
            <a:extLst>
              <a:ext uri="{96DAC541-7B7A-43D3-8B79-37D633B846F1}">
                <asvg:svgBlip xmlns:asvg="http://schemas.microsoft.com/office/drawing/2016/SVG/main" r:embed="rId30"/>
              </a:ext>
            </a:extLst>
          </a:blip>
          <a:stretch>
            <a:fillRect/>
          </a:stretch>
        </p:blipFill>
        <p:spPr>
          <a:xfrm>
            <a:off x="9550400" y="2106930"/>
            <a:ext cx="485775" cy="485775"/>
          </a:xfrm>
          <a:prstGeom prst="rect">
            <a:avLst/>
          </a:prstGeom>
        </p:spPr>
      </p:pic>
      <p:sp>
        <p:nvSpPr>
          <p:cNvPr id="74" name="文本框 73"/>
          <p:cNvSpPr txBox="1"/>
          <p:nvPr>
            <p:custDataLst>
              <p:tags r:id="rId31"/>
            </p:custDataLst>
          </p:nvPr>
        </p:nvSpPr>
        <p:spPr>
          <a:xfrm>
            <a:off x="9030335" y="4502785"/>
            <a:ext cx="1557020" cy="967105"/>
          </a:xfrm>
          <a:prstGeom prst="rect">
            <a:avLst/>
          </a:prstGeom>
          <a:noFill/>
        </p:spPr>
        <p:txBody>
          <a:bodyPr wrap="square" rtlCol="0">
            <a:noAutofit/>
          </a:bodyPr>
          <a:p>
            <a:pPr algn="ctr" fontAlgn="auto">
              <a:lnSpc>
                <a:spcPct val="130000"/>
              </a:lnSpc>
              <a:spcBef>
                <a:spcPts val="0"/>
              </a:spcBef>
              <a:spcAft>
                <a:spcPts val="1000"/>
              </a:spcAft>
            </a:pPr>
            <a:r>
              <a:rPr lang="zh-CN" altLang="en-US" sz="1600" b="1" spc="150">
                <a:solidFill>
                  <a:srgbClr val="000000">
                    <a:lumMod val="75000"/>
                    <a:lumOff val="25000"/>
                  </a:srgbClr>
                </a:solidFill>
                <a:uFillTx/>
                <a:latin typeface="微软雅黑" panose="020B0503020204020204" pitchFamily="34" charset="-122"/>
                <a:ea typeface="微软雅黑" panose="020B0503020204020204" pitchFamily="34" charset="-122"/>
                <a:cs typeface="思源黑体 CN Regular" panose="020B0500000000000000" charset="-122"/>
                <a:sym typeface="微软雅黑" panose="020B0503020204020204" pitchFamily="34" charset="-122"/>
              </a:rPr>
              <a:t>《网络安全</a:t>
            </a:r>
            <a:r>
              <a:rPr lang="zh-CN" altLang="en-US" sz="1600" b="1" spc="150">
                <a:solidFill>
                  <a:srgbClr val="000000">
                    <a:lumMod val="75000"/>
                    <a:lumOff val="25000"/>
                  </a:srgbClr>
                </a:solidFill>
                <a:uFillTx/>
                <a:latin typeface="微软雅黑" panose="020B0503020204020204" pitchFamily="34" charset="-122"/>
                <a:ea typeface="微软雅黑" panose="020B0503020204020204" pitchFamily="34" charset="-122"/>
                <a:cs typeface="思源黑体 CN Regular" panose="020B0500000000000000" charset="-122"/>
                <a:sym typeface="微软雅黑" panose="020B0503020204020204" pitchFamily="34" charset="-122"/>
              </a:rPr>
              <a:t>法》</a:t>
            </a:r>
            <a:endParaRPr lang="zh-CN" altLang="en-US" sz="1600" b="1" spc="150">
              <a:solidFill>
                <a:srgbClr val="000000">
                  <a:lumMod val="75000"/>
                  <a:lumOff val="25000"/>
                </a:srgbClr>
              </a:solidFill>
              <a:uFillTx/>
              <a:latin typeface="微软雅黑" panose="020B0503020204020204" pitchFamily="34" charset="-122"/>
              <a:ea typeface="微软雅黑" panose="020B0503020204020204" pitchFamily="34" charset="-122"/>
              <a:cs typeface="思源黑体 CN Regular" panose="020B0500000000000000" charset="-122"/>
              <a:sym typeface="微软雅黑" panose="020B0503020204020204" pitchFamily="34" charset="-122"/>
            </a:endParaRPr>
          </a:p>
          <a:p>
            <a:pPr algn="ctr" fontAlgn="auto">
              <a:lnSpc>
                <a:spcPct val="130000"/>
              </a:lnSpc>
              <a:spcBef>
                <a:spcPts val="0"/>
              </a:spcBef>
              <a:spcAft>
                <a:spcPts val="1000"/>
              </a:spcAft>
            </a:pPr>
            <a:r>
              <a:rPr lang="zh-CN" altLang="en-US" sz="1600" b="1" spc="150">
                <a:solidFill>
                  <a:srgbClr val="000000">
                    <a:lumMod val="75000"/>
                    <a:lumOff val="25000"/>
                  </a:srgbClr>
                </a:solidFill>
                <a:uFillTx/>
                <a:latin typeface="微软雅黑" panose="020B0503020204020204" pitchFamily="34" charset="-122"/>
                <a:ea typeface="微软雅黑" panose="020B0503020204020204" pitchFamily="34" charset="-122"/>
                <a:cs typeface="思源黑体 CN Regular" panose="020B0500000000000000" charset="-122"/>
                <a:sym typeface="微软雅黑" panose="020B0503020204020204" pitchFamily="34" charset="-122"/>
              </a:rPr>
              <a:t>安全</a:t>
            </a:r>
            <a:r>
              <a:rPr lang="zh-CN" altLang="en-US" sz="1600" b="1" spc="150">
                <a:solidFill>
                  <a:srgbClr val="000000">
                    <a:lumMod val="75000"/>
                    <a:lumOff val="25000"/>
                  </a:srgbClr>
                </a:solidFill>
                <a:uFillTx/>
                <a:latin typeface="微软雅黑" panose="020B0503020204020204" pitchFamily="34" charset="-122"/>
                <a:ea typeface="微软雅黑" panose="020B0503020204020204" pitchFamily="34" charset="-122"/>
                <a:cs typeface="思源黑体 CN Regular" panose="020B0500000000000000" charset="-122"/>
                <a:sym typeface="微软雅黑" panose="020B0503020204020204" pitchFamily="34" charset="-122"/>
              </a:rPr>
              <a:t>合规</a:t>
            </a:r>
            <a:endParaRPr lang="zh-CN" altLang="en-US" sz="1600" b="1" spc="150">
              <a:solidFill>
                <a:srgbClr val="000000">
                  <a:lumMod val="75000"/>
                  <a:lumOff val="25000"/>
                </a:srgbClr>
              </a:solidFill>
              <a:uFillTx/>
              <a:latin typeface="微软雅黑" panose="020B0503020204020204" pitchFamily="34" charset="-122"/>
              <a:ea typeface="微软雅黑" panose="020B0503020204020204" pitchFamily="34" charset="-122"/>
              <a:cs typeface="思源黑体 CN Regular" panose="020B0500000000000000" charset="-122"/>
              <a:sym typeface="微软雅黑" panose="020B0503020204020204" pitchFamily="34" charset="-122"/>
            </a:endParaRPr>
          </a:p>
        </p:txBody>
      </p:sp>
      <p:sp>
        <p:nvSpPr>
          <p:cNvPr id="75" name="文本框 74"/>
          <p:cNvSpPr txBox="1"/>
          <p:nvPr>
            <p:custDataLst>
              <p:tags r:id="rId32"/>
            </p:custDataLst>
          </p:nvPr>
        </p:nvSpPr>
        <p:spPr>
          <a:xfrm>
            <a:off x="9011920" y="3529965"/>
            <a:ext cx="1546225" cy="576580"/>
          </a:xfrm>
          <a:prstGeom prst="rect">
            <a:avLst/>
          </a:prstGeom>
          <a:noFill/>
        </p:spPr>
        <p:txBody>
          <a:bodyPr wrap="square" bIns="0" rtlCol="0" anchor="ctr" anchorCtr="0">
            <a:noAutofit/>
          </a:bodyPr>
          <a:p>
            <a:pPr algn="ctr">
              <a:lnSpc>
                <a:spcPct val="150000"/>
              </a:lnSpc>
            </a:pPr>
            <a:r>
              <a:rPr lang="zh-CN" altLang="en-US" sz="2300" b="1" spc="300" dirty="0">
                <a:solidFill>
                  <a:srgbClr val="FCB14A">
                    <a:lumMod val="50000"/>
                  </a:srgbClr>
                </a:solidFill>
                <a:uFillTx/>
                <a:latin typeface="微软雅黑" panose="020B0503020204020204" pitchFamily="34" charset="-122"/>
                <a:ea typeface="微软雅黑" panose="020B0503020204020204" pitchFamily="34" charset="-122"/>
                <a:cs typeface="思源黑体 CN Light" panose="020B0300000000000000" charset="-122"/>
              </a:rPr>
              <a:t>法律法规</a:t>
            </a:r>
            <a:endParaRPr lang="zh-CN" altLang="en-US" sz="2300" b="1" spc="300" dirty="0">
              <a:solidFill>
                <a:srgbClr val="FCB14A">
                  <a:lumMod val="50000"/>
                </a:srgbClr>
              </a:solidFill>
              <a:uFillTx/>
              <a:latin typeface="微软雅黑" panose="020B0503020204020204" pitchFamily="34" charset="-122"/>
              <a:ea typeface="微软雅黑" panose="020B0503020204020204" pitchFamily="34" charset="-122"/>
              <a:cs typeface="思源黑体 CN Light" panose="020B0300000000000000"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19"/>
          <p:cNvSpPr txBox="1"/>
          <p:nvPr/>
        </p:nvSpPr>
        <p:spPr>
          <a:xfrm>
            <a:off x="543560" y="528320"/>
            <a:ext cx="2076450" cy="521970"/>
          </a:xfrm>
          <a:prstGeom prst="rect">
            <a:avLst/>
          </a:prstGeom>
          <a:noFill/>
        </p:spPr>
        <p:txBody>
          <a:bodyPr wrap="square" rtlCol="0">
            <a:spAutoFit/>
          </a:bodyPr>
          <a:lstStyle/>
          <a:p>
            <a:pPr algn="ctr"/>
            <a:r>
              <a:rPr kumimoji="1" lang="en-US" altLang="zh-CN" sz="2800" b="1" dirty="0">
                <a:solidFill>
                  <a:srgbClr val="03277F"/>
                </a:solidFill>
                <a:latin typeface="微软雅黑" panose="020B0503020204020204" pitchFamily="34" charset="-122"/>
                <a:ea typeface="微软雅黑" panose="020B0503020204020204" pitchFamily="34" charset="-122"/>
                <a:cs typeface="微软雅黑" panose="020B0503020204020204" pitchFamily="34" charset="-122"/>
              </a:rPr>
              <a:t>IT</a:t>
            </a:r>
            <a:r>
              <a:rPr kumimoji="1" lang="zh-CN" altLang="en-US" sz="2800" b="1" dirty="0">
                <a:solidFill>
                  <a:srgbClr val="03277F"/>
                </a:solidFill>
                <a:latin typeface="微软雅黑" panose="020B0503020204020204" pitchFamily="34" charset="-122"/>
                <a:ea typeface="微软雅黑" panose="020B0503020204020204" pitchFamily="34" charset="-122"/>
                <a:cs typeface="微软雅黑" panose="020B0503020204020204" pitchFamily="34" charset="-122"/>
              </a:rPr>
              <a:t>化建设</a:t>
            </a:r>
            <a:endParaRPr kumimoji="1" lang="zh-CN" altLang="en-US" sz="2800" b="1" dirty="0">
              <a:solidFill>
                <a:srgbClr val="03277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矩形 2"/>
          <p:cNvSpPr/>
          <p:nvPr/>
        </p:nvSpPr>
        <p:spPr>
          <a:xfrm>
            <a:off x="355116" y="647534"/>
            <a:ext cx="188259" cy="284909"/>
          </a:xfrm>
          <a:prstGeom prst="rect">
            <a:avLst/>
          </a:prstGeom>
          <a:solidFill>
            <a:srgbClr val="C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AutoShape 4" descr="SSRF"/>
          <p:cNvSpPr>
            <a:spLocks noChangeAspect="1" noChangeArrowheads="1"/>
          </p:cNvSpPr>
          <p:nvPr/>
        </p:nvSpPr>
        <p:spPr bwMode="auto">
          <a:xfrm>
            <a:off x="6095999" y="3428999"/>
            <a:ext cx="4471951" cy="44719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4" descr="7 layers of security"/>
          <p:cNvSpPr>
            <a:spLocks noChangeAspect="1" noChangeArrowheads="1"/>
          </p:cNvSpPr>
          <p:nvPr/>
        </p:nvSpPr>
        <p:spPr bwMode="auto">
          <a:xfrm>
            <a:off x="6095999" y="3428999"/>
            <a:ext cx="4264241" cy="42642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5" name="图片 4" descr="6f0ae2aea9ac2198d7d1c1aed8bc973c"/>
          <p:cNvPicPr>
            <a:picLocks noChangeAspect="1"/>
          </p:cNvPicPr>
          <p:nvPr/>
        </p:nvPicPr>
        <p:blipFill>
          <a:blip r:embed="rId1"/>
          <a:stretch>
            <a:fillRect/>
          </a:stretch>
        </p:blipFill>
        <p:spPr>
          <a:xfrm>
            <a:off x="1689100" y="1562735"/>
            <a:ext cx="2364105" cy="1918335"/>
          </a:xfrm>
          <a:prstGeom prst="rect">
            <a:avLst/>
          </a:prstGeom>
        </p:spPr>
      </p:pic>
      <p:pic>
        <p:nvPicPr>
          <p:cNvPr id="6" name="图片 5" descr="E:\download\26a54ae2c1069a1a77ff63c296fd36d5.jpeg26a54ae2c1069a1a77ff63c296fd36d5"/>
          <p:cNvPicPr>
            <a:picLocks noChangeAspect="1"/>
          </p:cNvPicPr>
          <p:nvPr/>
        </p:nvPicPr>
        <p:blipFill>
          <a:blip r:embed="rId2"/>
          <a:srcRect/>
          <a:stretch>
            <a:fillRect/>
          </a:stretch>
        </p:blipFill>
        <p:spPr>
          <a:xfrm>
            <a:off x="1746250" y="4230688"/>
            <a:ext cx="2130425" cy="1197610"/>
          </a:xfrm>
          <a:prstGeom prst="rect">
            <a:avLst/>
          </a:prstGeom>
        </p:spPr>
      </p:pic>
      <p:pic>
        <p:nvPicPr>
          <p:cNvPr id="9" name="图片 8" descr="5adb94b75acd3b0e4b6481dd8223c534"/>
          <p:cNvPicPr>
            <a:picLocks noChangeAspect="1"/>
          </p:cNvPicPr>
          <p:nvPr/>
        </p:nvPicPr>
        <p:blipFill>
          <a:blip r:embed="rId3"/>
          <a:stretch>
            <a:fillRect/>
          </a:stretch>
        </p:blipFill>
        <p:spPr>
          <a:xfrm>
            <a:off x="8219440" y="2032000"/>
            <a:ext cx="1931670" cy="1295400"/>
          </a:xfrm>
          <a:prstGeom prst="rect">
            <a:avLst/>
          </a:prstGeom>
        </p:spPr>
      </p:pic>
      <p:sp>
        <p:nvSpPr>
          <p:cNvPr id="11" name="文本框 10"/>
          <p:cNvSpPr txBox="1"/>
          <p:nvPr/>
        </p:nvSpPr>
        <p:spPr>
          <a:xfrm>
            <a:off x="5879465" y="2371090"/>
            <a:ext cx="2475230" cy="784860"/>
          </a:xfrm>
          <a:prstGeom prst="rect">
            <a:avLst/>
          </a:prstGeom>
          <a:noFill/>
        </p:spPr>
        <p:txBody>
          <a:bodyPr wrap="square" rtlCol="0">
            <a:noAutofit/>
          </a:bodyPr>
          <a:p>
            <a:pPr indent="0">
              <a:buFont typeface="Arial" panose="020B0604020202020204" pitchFamily="34" charset="0"/>
              <a:buNone/>
            </a:pPr>
            <a:r>
              <a:rPr lang="zh-CN" altLang="en-US" sz="4000" b="1">
                <a:solidFill>
                  <a:srgbClr val="1908FC"/>
                </a:solidFill>
                <a:latin typeface="微软雅黑" panose="020B0503020204020204" pitchFamily="34" charset="-122"/>
                <a:ea typeface="微软雅黑" panose="020B0503020204020204" pitchFamily="34" charset="-122"/>
              </a:rPr>
              <a:t>电脑病毒</a:t>
            </a:r>
            <a:endParaRPr lang="zh-CN" altLang="en-US" sz="4000" b="1">
              <a:solidFill>
                <a:srgbClr val="1908FC"/>
              </a:solidFill>
              <a:latin typeface="微软雅黑" panose="020B0503020204020204" pitchFamily="34" charset="-122"/>
              <a:ea typeface="微软雅黑" panose="020B0503020204020204" pitchFamily="34" charset="-122"/>
            </a:endParaRPr>
          </a:p>
        </p:txBody>
      </p:sp>
      <p:pic>
        <p:nvPicPr>
          <p:cNvPr id="12" name="图片 11" descr="d5dd30a37483aed230ca3b0e1edc7417"/>
          <p:cNvPicPr>
            <a:picLocks noChangeAspect="1"/>
          </p:cNvPicPr>
          <p:nvPr/>
        </p:nvPicPr>
        <p:blipFill>
          <a:blip r:embed="rId4"/>
          <a:stretch>
            <a:fillRect/>
          </a:stretch>
        </p:blipFill>
        <p:spPr>
          <a:xfrm>
            <a:off x="7802245" y="3548380"/>
            <a:ext cx="2765425" cy="2765425"/>
          </a:xfrm>
          <a:prstGeom prst="rect">
            <a:avLst/>
          </a:prstGeom>
        </p:spPr>
      </p:pic>
      <p:sp>
        <p:nvSpPr>
          <p:cNvPr id="13" name="Object 11" descr="preencoded.png"/>
          <p:cNvSpPr/>
          <p:nvPr>
            <p:custDataLst>
              <p:tags r:id="rId5"/>
            </p:custDataLst>
          </p:nvPr>
        </p:nvSpPr>
        <p:spPr>
          <a:xfrm>
            <a:off x="1445260" y="1549400"/>
            <a:ext cx="2731770" cy="4393565"/>
          </a:xfrm>
          <a:prstGeom prst="roundRect">
            <a:avLst>
              <a:gd name="adj" fmla="val 6001"/>
            </a:avLst>
          </a:prstGeom>
          <a:noFill/>
          <a:ln w="9525">
            <a:solidFill>
              <a:srgbClr val="00ACCE"/>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kumimoji="1" lang="zh-CN" altLang="en-US" sz="1200" dirty="0">
              <a:solidFill>
                <a:srgbClr val="2EB8CB"/>
              </a:solidFill>
              <a:latin typeface="微软雅黑" panose="020B0503020204020204" pitchFamily="34" charset="-122"/>
              <a:ea typeface="微软雅黑" panose="020B0503020204020204" pitchFamily="34" charset="-122"/>
              <a:sym typeface="+mn-ea"/>
            </a:endParaRPr>
          </a:p>
        </p:txBody>
      </p:sp>
      <p:sp>
        <p:nvSpPr>
          <p:cNvPr id="14" name="Object 11" descr="preencoded.png"/>
          <p:cNvSpPr/>
          <p:nvPr>
            <p:custDataLst>
              <p:tags r:id="rId6"/>
            </p:custDataLst>
          </p:nvPr>
        </p:nvSpPr>
        <p:spPr>
          <a:xfrm>
            <a:off x="5528310" y="1673860"/>
            <a:ext cx="4923155" cy="1957705"/>
          </a:xfrm>
          <a:prstGeom prst="roundRect">
            <a:avLst>
              <a:gd name="adj" fmla="val 6001"/>
            </a:avLst>
          </a:prstGeom>
          <a:noFill/>
          <a:ln w="9525">
            <a:solidFill>
              <a:srgbClr val="00ACCE"/>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kumimoji="1" lang="zh-CN" altLang="en-US" sz="1200" dirty="0">
              <a:solidFill>
                <a:srgbClr val="2EB8CB"/>
              </a:solidFill>
              <a:latin typeface="微软雅黑" panose="020B0503020204020204" pitchFamily="34" charset="-122"/>
              <a:ea typeface="微软雅黑" panose="020B0503020204020204" pitchFamily="34" charset="-122"/>
              <a:sym typeface="+mn-ea"/>
            </a:endParaRPr>
          </a:p>
        </p:txBody>
      </p:sp>
      <p:sp>
        <p:nvSpPr>
          <p:cNvPr id="15" name="文本框 14"/>
          <p:cNvSpPr txBox="1"/>
          <p:nvPr>
            <p:custDataLst>
              <p:tags r:id="rId7"/>
            </p:custDataLst>
          </p:nvPr>
        </p:nvSpPr>
        <p:spPr>
          <a:xfrm>
            <a:off x="5879465" y="4542790"/>
            <a:ext cx="2516505" cy="776605"/>
          </a:xfrm>
          <a:prstGeom prst="rect">
            <a:avLst/>
          </a:prstGeom>
          <a:noFill/>
        </p:spPr>
        <p:txBody>
          <a:bodyPr wrap="square" rtlCol="0">
            <a:noAutofit/>
          </a:bodyPr>
          <a:p>
            <a:pPr indent="0">
              <a:buFont typeface="Arial" panose="020B0604020202020204" pitchFamily="34" charset="0"/>
              <a:buNone/>
            </a:pPr>
            <a:r>
              <a:rPr lang="zh-CN" altLang="en-US" sz="4000" b="1">
                <a:solidFill>
                  <a:srgbClr val="1908FC"/>
                </a:solidFill>
                <a:latin typeface="微软雅黑" panose="020B0503020204020204" pitchFamily="34" charset="-122"/>
                <a:ea typeface="微软雅黑" panose="020B0503020204020204" pitchFamily="34" charset="-122"/>
              </a:rPr>
              <a:t>系统安全</a:t>
            </a:r>
            <a:endParaRPr lang="zh-CN" altLang="en-US" sz="4000" b="1">
              <a:solidFill>
                <a:srgbClr val="1908FC"/>
              </a:solidFill>
              <a:latin typeface="微软雅黑" panose="020B0503020204020204" pitchFamily="34" charset="-122"/>
              <a:ea typeface="微软雅黑" panose="020B0503020204020204" pitchFamily="34" charset="-122"/>
            </a:endParaRPr>
          </a:p>
        </p:txBody>
      </p:sp>
      <p:sp>
        <p:nvSpPr>
          <p:cNvPr id="16" name="Object 11" descr="preencoded.png"/>
          <p:cNvSpPr/>
          <p:nvPr>
            <p:custDataLst>
              <p:tags r:id="rId8"/>
            </p:custDataLst>
          </p:nvPr>
        </p:nvSpPr>
        <p:spPr>
          <a:xfrm>
            <a:off x="5528310" y="3926840"/>
            <a:ext cx="4923155" cy="1957705"/>
          </a:xfrm>
          <a:prstGeom prst="roundRect">
            <a:avLst>
              <a:gd name="adj" fmla="val 6001"/>
            </a:avLst>
          </a:prstGeom>
          <a:noFill/>
          <a:ln w="9525">
            <a:solidFill>
              <a:srgbClr val="00ACCE"/>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kumimoji="1" lang="zh-CN" altLang="en-US" sz="1200" dirty="0">
              <a:solidFill>
                <a:srgbClr val="2EB8CB"/>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19"/>
          <p:cNvSpPr txBox="1"/>
          <p:nvPr/>
        </p:nvSpPr>
        <p:spPr>
          <a:xfrm>
            <a:off x="354965" y="523240"/>
            <a:ext cx="2076450" cy="521970"/>
          </a:xfrm>
          <a:prstGeom prst="rect">
            <a:avLst/>
          </a:prstGeom>
          <a:noFill/>
        </p:spPr>
        <p:txBody>
          <a:bodyPr wrap="square" rtlCol="0">
            <a:spAutoFit/>
          </a:bodyPr>
          <a:lstStyle/>
          <a:p>
            <a:pPr algn="ctr"/>
            <a:r>
              <a:rPr kumimoji="1" lang="zh-CN" altLang="en-US" sz="2800" b="1" dirty="0">
                <a:solidFill>
                  <a:srgbClr val="03277F"/>
                </a:solidFill>
                <a:latin typeface="微软雅黑" panose="020B0503020204020204" pitchFamily="34" charset="-122"/>
                <a:ea typeface="微软雅黑" panose="020B0503020204020204" pitchFamily="34" charset="-122"/>
                <a:cs typeface="微软雅黑" panose="020B0503020204020204" pitchFamily="34" charset="-122"/>
              </a:rPr>
              <a:t>互联网</a:t>
            </a:r>
            <a:r>
              <a:rPr kumimoji="1" lang="en-US" altLang="zh-CN" sz="2800" b="1" dirty="0">
                <a:solidFill>
                  <a:srgbClr val="03277F"/>
                </a:solidFill>
                <a:latin typeface="微软雅黑" panose="020B0503020204020204" pitchFamily="34" charset="-122"/>
                <a:ea typeface="微软雅黑" panose="020B0503020204020204" pitchFamily="34" charset="-122"/>
                <a:cs typeface="微软雅黑" panose="020B0503020204020204" pitchFamily="34" charset="-122"/>
              </a:rPr>
              <a:t>+</a:t>
            </a:r>
            <a:endParaRPr kumimoji="1" lang="zh-CN" altLang="en-US" sz="2800" b="1" dirty="0">
              <a:solidFill>
                <a:srgbClr val="03277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矩形 2"/>
          <p:cNvSpPr/>
          <p:nvPr/>
        </p:nvSpPr>
        <p:spPr>
          <a:xfrm>
            <a:off x="355116" y="647534"/>
            <a:ext cx="188259" cy="284909"/>
          </a:xfrm>
          <a:prstGeom prst="rect">
            <a:avLst/>
          </a:prstGeom>
          <a:solidFill>
            <a:srgbClr val="C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descr="df299c4f6823b9a4a7cf3ebf36867aa0"/>
          <p:cNvPicPr>
            <a:picLocks noChangeAspect="1"/>
          </p:cNvPicPr>
          <p:nvPr/>
        </p:nvPicPr>
        <p:blipFill>
          <a:blip r:embed="rId1"/>
          <a:stretch>
            <a:fillRect/>
          </a:stretch>
        </p:blipFill>
        <p:spPr>
          <a:xfrm>
            <a:off x="2898140" y="1633220"/>
            <a:ext cx="2153920" cy="1795780"/>
          </a:xfrm>
          <a:prstGeom prst="rect">
            <a:avLst/>
          </a:prstGeom>
        </p:spPr>
      </p:pic>
      <p:pic>
        <p:nvPicPr>
          <p:cNvPr id="18" name="图片 17" descr="3c20e969fe54f1da1631806e59854d06"/>
          <p:cNvPicPr>
            <a:picLocks noChangeAspect="1"/>
          </p:cNvPicPr>
          <p:nvPr/>
        </p:nvPicPr>
        <p:blipFill>
          <a:blip r:embed="rId2"/>
          <a:stretch>
            <a:fillRect/>
          </a:stretch>
        </p:blipFill>
        <p:spPr>
          <a:xfrm>
            <a:off x="940435" y="3903345"/>
            <a:ext cx="1711325" cy="1711325"/>
          </a:xfrm>
          <a:prstGeom prst="rect">
            <a:avLst/>
          </a:prstGeom>
        </p:spPr>
      </p:pic>
      <p:pic>
        <p:nvPicPr>
          <p:cNvPr id="19" name="图片 18" descr="bdcbb7731af4fb2f80504a0b2d048a09"/>
          <p:cNvPicPr>
            <a:picLocks noChangeAspect="1"/>
          </p:cNvPicPr>
          <p:nvPr/>
        </p:nvPicPr>
        <p:blipFill>
          <a:blip r:embed="rId3"/>
          <a:stretch>
            <a:fillRect/>
          </a:stretch>
        </p:blipFill>
        <p:spPr>
          <a:xfrm>
            <a:off x="3086735" y="3848100"/>
            <a:ext cx="1804670" cy="1804670"/>
          </a:xfrm>
          <a:prstGeom prst="rect">
            <a:avLst/>
          </a:prstGeom>
        </p:spPr>
      </p:pic>
      <p:pic>
        <p:nvPicPr>
          <p:cNvPr id="20" name="图片 19" descr="b513da908fae529d9d96549a0c59ac5d"/>
          <p:cNvPicPr>
            <a:picLocks noChangeAspect="1"/>
          </p:cNvPicPr>
          <p:nvPr/>
        </p:nvPicPr>
        <p:blipFill>
          <a:blip r:embed="rId4"/>
          <a:stretch>
            <a:fillRect/>
          </a:stretch>
        </p:blipFill>
        <p:spPr>
          <a:xfrm>
            <a:off x="940435" y="1640840"/>
            <a:ext cx="1788160" cy="1788160"/>
          </a:xfrm>
          <a:prstGeom prst="rect">
            <a:avLst/>
          </a:prstGeom>
        </p:spPr>
      </p:pic>
      <p:sp>
        <p:nvSpPr>
          <p:cNvPr id="21" name="Object 11" descr="preencoded.png"/>
          <p:cNvSpPr/>
          <p:nvPr>
            <p:custDataLst>
              <p:tags r:id="rId5"/>
            </p:custDataLst>
          </p:nvPr>
        </p:nvSpPr>
        <p:spPr>
          <a:xfrm>
            <a:off x="6523990" y="1632585"/>
            <a:ext cx="4266565" cy="4064000"/>
          </a:xfrm>
          <a:prstGeom prst="roundRect">
            <a:avLst>
              <a:gd name="adj" fmla="val 6001"/>
            </a:avLst>
          </a:prstGeom>
          <a:noFill/>
          <a:ln w="9525">
            <a:solidFill>
              <a:srgbClr val="00ACCE"/>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kumimoji="1" lang="zh-CN" altLang="en-US" sz="1200" dirty="0">
              <a:solidFill>
                <a:srgbClr val="2EB8CB"/>
              </a:solidFill>
              <a:latin typeface="微软雅黑" panose="020B0503020204020204" pitchFamily="34" charset="-122"/>
              <a:ea typeface="微软雅黑" panose="020B0503020204020204" pitchFamily="34" charset="-122"/>
              <a:sym typeface="+mn-ea"/>
            </a:endParaRPr>
          </a:p>
        </p:txBody>
      </p:sp>
      <p:pic>
        <p:nvPicPr>
          <p:cNvPr id="24" name="图片 23" descr="f2d80ccb5e652454223841fec169be64"/>
          <p:cNvPicPr>
            <a:picLocks noChangeAspect="1"/>
          </p:cNvPicPr>
          <p:nvPr/>
        </p:nvPicPr>
        <p:blipFill>
          <a:blip r:embed="rId6"/>
          <a:stretch>
            <a:fillRect/>
          </a:stretch>
        </p:blipFill>
        <p:spPr>
          <a:xfrm>
            <a:off x="8122285" y="1734820"/>
            <a:ext cx="2557145" cy="1704975"/>
          </a:xfrm>
          <a:prstGeom prst="rect">
            <a:avLst/>
          </a:prstGeom>
        </p:spPr>
      </p:pic>
      <p:sp>
        <p:nvSpPr>
          <p:cNvPr id="25" name="文本框 24"/>
          <p:cNvSpPr txBox="1"/>
          <p:nvPr/>
        </p:nvSpPr>
        <p:spPr>
          <a:xfrm>
            <a:off x="1342390" y="3439795"/>
            <a:ext cx="4064000" cy="398780"/>
          </a:xfrm>
          <a:prstGeom prst="rect">
            <a:avLst/>
          </a:prstGeom>
          <a:noFill/>
        </p:spPr>
        <p:txBody>
          <a:bodyPr wrap="square" rtlCol="0">
            <a:spAutoFit/>
          </a:bodyPr>
          <a:p>
            <a:r>
              <a:rPr lang="zh-CN" altLang="en-US"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互联网及互联网</a:t>
            </a:r>
            <a:r>
              <a:rPr lang="en-US" altLang="zh-CN"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的浪潮</a:t>
            </a:r>
            <a:endParaRPr lang="zh-CN" altLang="en-US"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6" name="图片 25" descr="7f6a9645a1805edc3e80425adf396168"/>
          <p:cNvPicPr>
            <a:picLocks noChangeAspect="1"/>
          </p:cNvPicPr>
          <p:nvPr/>
        </p:nvPicPr>
        <p:blipFill>
          <a:blip r:embed="rId7"/>
          <a:stretch>
            <a:fillRect/>
          </a:stretch>
        </p:blipFill>
        <p:spPr>
          <a:xfrm>
            <a:off x="6472555" y="3439795"/>
            <a:ext cx="4318000" cy="2409190"/>
          </a:xfrm>
          <a:prstGeom prst="rect">
            <a:avLst/>
          </a:prstGeom>
        </p:spPr>
      </p:pic>
      <p:sp>
        <p:nvSpPr>
          <p:cNvPr id="27" name="文本框 26"/>
          <p:cNvSpPr txBox="1"/>
          <p:nvPr/>
        </p:nvSpPr>
        <p:spPr>
          <a:xfrm>
            <a:off x="6732270" y="2127885"/>
            <a:ext cx="1390015" cy="1235710"/>
          </a:xfrm>
          <a:prstGeom prst="rect">
            <a:avLst/>
          </a:prstGeom>
          <a:noFill/>
        </p:spPr>
        <p:txBody>
          <a:bodyPr wrap="square" rtlCol="0">
            <a:noAutofit/>
          </a:bodyPr>
          <a:p>
            <a:r>
              <a:rPr lang="zh-CN" altLang="en-US" sz="3600" b="1">
                <a:solidFill>
                  <a:schemeClr val="accent5"/>
                </a:solidFill>
                <a:latin typeface="微软雅黑" panose="020B0503020204020204" pitchFamily="34" charset="-122"/>
                <a:ea typeface="微软雅黑" panose="020B0503020204020204" pitchFamily="34" charset="-122"/>
              </a:rPr>
              <a:t>应用</a:t>
            </a:r>
            <a:endParaRPr lang="zh-CN" altLang="en-US" sz="3600" b="1">
              <a:solidFill>
                <a:schemeClr val="accent5"/>
              </a:solidFill>
              <a:latin typeface="微软雅黑" panose="020B0503020204020204" pitchFamily="34" charset="-122"/>
              <a:ea typeface="微软雅黑" panose="020B0503020204020204" pitchFamily="34" charset="-122"/>
            </a:endParaRPr>
          </a:p>
          <a:p>
            <a:r>
              <a:rPr lang="zh-CN" altLang="en-US" sz="3600" b="1">
                <a:solidFill>
                  <a:schemeClr val="accent5"/>
                </a:solidFill>
                <a:latin typeface="微软雅黑" panose="020B0503020204020204" pitchFamily="34" charset="-122"/>
                <a:ea typeface="微软雅黑" panose="020B0503020204020204" pitchFamily="34" charset="-122"/>
              </a:rPr>
              <a:t>安全</a:t>
            </a:r>
            <a:endParaRPr lang="zh-CN" altLang="en-US" sz="3600" b="1">
              <a:solidFill>
                <a:schemeClr val="accent5"/>
              </a:solidFill>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KSO_WM_UNIT_PLACING_PICTURE_USER_VIEWPORT" val="{&quot;height&quot;:9698.711811023622,&quot;width&quot;:8665.025196850394}"/>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27927_4*m_h_i*1_1_1"/>
  <p:tag name="KSO_WM_TEMPLATE_CATEGORY" val="diagram"/>
  <p:tag name="KSO_WM_TEMPLATE_INDEX" val="20227927"/>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27927_4*m_h_i*1_1_2"/>
  <p:tag name="KSO_WM_TEMPLATE_CATEGORY" val="diagram"/>
  <p:tag name="KSO_WM_TEMPLATE_INDEX" val="20227927"/>
  <p:tag name="KSO_WM_UNIT_LAYERLEVEL" val="1_1_1"/>
  <p:tag name="KSO_WM_TAG_VERSION" val="1.0"/>
  <p:tag name="KSO_WM_BEAUTIFY_FLAG" val="#wm#"/>
  <p:tag name="KSO_WM_UNIT_LINE_FORE_SCHEMECOLOR_INDEX" val="5"/>
  <p:tag name="KSO_WM_UNIT_LINE_FILL_TYPE" val="2"/>
  <p:tag name="KSO_WM_UNIT_TEXT_FILL_FORE_SCHEMECOLOR_INDEX" val="2"/>
  <p:tag name="KSO_WM_UNIT_TEXT_FILL_TYPE" val="1"/>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z"/>
  <p:tag name="KSO_WM_UNIT_INDEX" val="1_2_1"/>
  <p:tag name="KSO_WM_UNIT_ID" val="diagram20227927_4*m_h_z*1_2_1"/>
  <p:tag name="KSO_WM_TEMPLATE_CATEGORY" val="diagram"/>
  <p:tag name="KSO_WM_TEMPLATE_INDEX" val="20227927"/>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227927_4*m_h_i*1_1_3"/>
  <p:tag name="KSO_WM_TEMPLATE_CATEGORY" val="diagram"/>
  <p:tag name="KSO_WM_TEMPLATE_INDEX" val="20227927"/>
  <p:tag name="KSO_WM_UNIT_LAYERLEVEL" val="1_1_1"/>
  <p:tag name="KSO_WM_TAG_VERSION" val="1.0"/>
  <p:tag name="KSO_WM_BEAUTIFY_FLAG" val="#wm#"/>
  <p:tag name="KSO_WM_UNIT_FILL_FORE_SCHEMECOLOR_INDEX" val="5"/>
  <p:tag name="KSO_WM_UNIT_FILL_TYPE" val="1"/>
  <p:tag name="KSO_WM_UNIT_LINE_FORE_SCHEMECOLOR_INDEX" val="14"/>
  <p:tag name="KSO_WM_UNIT_LINE_FILL_TYPE" val="2"/>
  <p:tag name="KSO_WM_UNIT_TEXT_FILL_FORE_SCHEMECOLOR_INDEX" val="2"/>
  <p:tag name="KSO_WM_UNIT_TEX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
  <p:tag name="KSO_WM_UNIT_ID" val="diagram20227927_4*m_h_i*1_1_4"/>
  <p:tag name="KSO_WM_TEMPLATE_CATEGORY" val="diagram"/>
  <p:tag name="KSO_WM_TEMPLATE_INDEX" val="20227927"/>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5"/>
  <p:tag name="KSO_WM_UNIT_ID" val="diagram20227927_4*m_h_i*1_1_5"/>
  <p:tag name="KSO_WM_TEMPLATE_CATEGORY" val="diagram"/>
  <p:tag name="KSO_WM_TEMPLATE_INDEX" val="20227927"/>
  <p:tag name="KSO_WM_UNIT_LAYERLEVEL" val="1_1_1"/>
  <p:tag name="KSO_WM_TAG_VERSION" val="1.0"/>
  <p:tag name="KSO_WM_BEAUTIFY_FLAG" val="#wm#"/>
  <p:tag name="KSO_WM_UNIT_FILL_FORE_SCHEMECOLOR_INDEX" val="16"/>
  <p:tag name="KSO_WM_UNIT_FILL_TYPE" val="1"/>
  <p:tag name="KSO_WM_UNIT_TEXT_FILL_FORE_SCHEMECOLOR_INDEX" val="2"/>
  <p:tag name="KSO_WM_UNIT_TEXT_FILL_TYPE" val="1"/>
</p:tagLst>
</file>

<file path=ppt/tags/tag24.xml><?xml version="1.0" encoding="utf-8"?>
<p:tagLst xmlns:p="http://schemas.openxmlformats.org/presentationml/2006/main">
  <p:tag name="KSO_WM_UNIT_VALUE" val="135*135"/>
  <p:tag name="KSO_WM_UNIT_HIGHLIGHT" val="0"/>
  <p:tag name="KSO_WM_UNIT_COMPATIBLE" val="0"/>
  <p:tag name="KSO_WM_UNIT_DIAGRAM_ISNUMVISUAL" val="0"/>
  <p:tag name="KSO_WM_UNIT_DIAGRAM_ISREFERUNIT" val="0"/>
  <p:tag name="KSO_WM_DIAGRAM_GROUP_CODE" val="m1-1"/>
  <p:tag name="KSO_WM_UNIT_TYPE" val="m_h_x"/>
  <p:tag name="KSO_WM_UNIT_INDEX" val="1_1_1"/>
  <p:tag name="KSO_WM_UNIT_ID" val="diagram20227927_4*m_h_x*1_1_1"/>
  <p:tag name="KSO_WM_TEMPLATE_CATEGORY" val="diagram"/>
  <p:tag name="KSO_WM_TEMPLATE_INDEX" val="20227927"/>
  <p:tag name="KSO_WM_UNIT_LAYERLEVEL" val="1_1_1"/>
  <p:tag name="KSO_WM_TAG_VERSION" val="1.0"/>
  <p:tag name="KSO_WM_BEAUTIFY_FLAG" val="#wm#"/>
</p:tagLst>
</file>

<file path=ppt/tags/tag25.xml><?xml version="1.0" encoding="utf-8"?>
<p:tagLst xmlns:p="http://schemas.openxmlformats.org/presentationml/2006/main">
  <p:tag name="KSO_WM_UNIT_SUBTYPE" val="a"/>
  <p:tag name="KSO_WM_UNIT_PRESET_TEXT" val="单击此处输入正文请尽量言简意赅"/>
  <p:tag name="KSO_WM_UNIT_NOCLEAR" val="0"/>
  <p:tag name="KSO_WM_UNIT_VALUE" val="18"/>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27927_4*m_h_f*1_1_1"/>
  <p:tag name="KSO_WM_TEMPLATE_CATEGORY" val="diagram"/>
  <p:tag name="KSO_WM_TEMPLATE_INDEX" val="20227927"/>
  <p:tag name="KSO_WM_UNIT_LAYERLEVEL" val="1_1_1"/>
  <p:tag name="KSO_WM_TAG_VERSION" val="1.0"/>
  <p:tag name="KSO_WM_BEAUTIFY_FLAG" val="#wm#"/>
  <p:tag name="KSO_WM_UNIT_TEXT_FILL_FORE_SCHEMECOLOR_INDEX" val="13"/>
  <p:tag name="KSO_WM_UNIT_TEXT_FILL_TYPE" val="1"/>
</p:tagLst>
</file>

<file path=ppt/tags/tag26.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227927_4*m_h_a*1_1_1"/>
  <p:tag name="KSO_WM_TEMPLATE_CATEGORY" val="diagram"/>
  <p:tag name="KSO_WM_TEMPLATE_INDEX" val="20227927"/>
  <p:tag name="KSO_WM_UNIT_LAYERLEVEL" val="1_1_1"/>
  <p:tag name="KSO_WM_TAG_VERSION" val="1.0"/>
  <p:tag name="KSO_WM_BEAUTIFY_FLAG" val="#wm#"/>
  <p:tag name="KSO_WM_UNIT_TEXT_FILL_FORE_SCHEMECOLOR_INDEX" val="5"/>
  <p:tag name="KSO_WM_UNIT_TEXT_FILL_TYPE"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227927_4*m_h_i*1_2_2"/>
  <p:tag name="KSO_WM_TEMPLATE_CATEGORY" val="diagram"/>
  <p:tag name="KSO_WM_TEMPLATE_INDEX" val="20227927"/>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227927_4*m_h_i*1_2_3"/>
  <p:tag name="KSO_WM_TEMPLATE_CATEGORY" val="diagram"/>
  <p:tag name="KSO_WM_TEMPLATE_INDEX" val="20227927"/>
  <p:tag name="KSO_WM_UNIT_LAYERLEVEL" val="1_1_1"/>
  <p:tag name="KSO_WM_TAG_VERSION" val="1.0"/>
  <p:tag name="KSO_WM_BEAUTIFY_FLAG" val="#wm#"/>
  <p:tag name="KSO_WM_UNIT_LINE_FORE_SCHEMECOLOR_INDEX" val="6"/>
  <p:tag name="KSO_WM_UNIT_LINE_FILL_TYPE" val="2"/>
  <p:tag name="KSO_WM_UNIT_TEXT_FILL_FORE_SCHEMECOLOR_INDEX" val="2"/>
  <p:tag name="KSO_WM_UNIT_TEXT_FILL_TYPE"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4"/>
  <p:tag name="KSO_WM_UNIT_ID" val="diagram20227927_4*m_h_i*1_2_4"/>
  <p:tag name="KSO_WM_TEMPLATE_CATEGORY" val="diagram"/>
  <p:tag name="KSO_WM_TEMPLATE_INDEX" val="20227927"/>
  <p:tag name="KSO_WM_UNIT_LAYERLEVEL" val="1_1_1"/>
  <p:tag name="KSO_WM_TAG_VERSION" val="1.0"/>
  <p:tag name="KSO_WM_BEAUTIFY_FLAG" val="#wm#"/>
  <p:tag name="KSO_WM_UNIT_FILL_FORE_SCHEMECOLOR_INDEX" val="6"/>
  <p:tag name="KSO_WM_UNIT_FILL_TYPE" val="1"/>
  <p:tag name="KSO_WM_UNIT_LINE_FORE_SCHEMECOLOR_INDEX" val="14"/>
  <p:tag name="KSO_WM_UNIT_LINE_FILL_TYPE" val="2"/>
  <p:tag name="KSO_WM_UNIT_TEXT_FILL_FORE_SCHEMECOLOR_INDEX" val="2"/>
  <p:tag name="KSO_WM_UNIT_TEXT_FILL_TYPE" val="1"/>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z"/>
  <p:tag name="KSO_WM_UNIT_INDEX" val="1_3_1"/>
  <p:tag name="KSO_WM_UNIT_ID" val="diagram20227927_4*m_h_z*1_3_1"/>
  <p:tag name="KSO_WM_TEMPLATE_CATEGORY" val="diagram"/>
  <p:tag name="KSO_WM_TEMPLATE_INDEX" val="20227927"/>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5"/>
  <p:tag name="KSO_WM_UNIT_ID" val="diagram20227927_4*m_h_i*1_2_5"/>
  <p:tag name="KSO_WM_TEMPLATE_CATEGORY" val="diagram"/>
  <p:tag name="KSO_WM_TEMPLATE_INDEX" val="20227927"/>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227927_4*m_h_i*1_2_1"/>
  <p:tag name="KSO_WM_TEMPLATE_CATEGORY" val="diagram"/>
  <p:tag name="KSO_WM_TEMPLATE_INDEX" val="20227927"/>
  <p:tag name="KSO_WM_UNIT_LAYERLEVEL" val="1_1_1"/>
  <p:tag name="KSO_WM_TAG_VERSION" val="1.0"/>
  <p:tag name="KSO_WM_BEAUTIFY_FLAG" val="#wm#"/>
  <p:tag name="KSO_WM_UNIT_FILL_FORE_SCHEMECOLOR_INDEX" val="16"/>
  <p:tag name="KSO_WM_UNIT_FILL_TYPE" val="1"/>
  <p:tag name="KSO_WM_UNIT_TEXT_FILL_FORE_SCHEMECOLOR_INDEX" val="2"/>
  <p:tag name="KSO_WM_UNIT_TEXT_FILL_TYPE" val="1"/>
</p:tagLst>
</file>

<file path=ppt/tags/tag33.xml><?xml version="1.0" encoding="utf-8"?>
<p:tagLst xmlns:p="http://schemas.openxmlformats.org/presentationml/2006/main">
  <p:tag name="KSO_WM_UNIT_VALUE" val="135*135"/>
  <p:tag name="KSO_WM_UNIT_HIGHLIGHT" val="0"/>
  <p:tag name="KSO_WM_UNIT_COMPATIBLE" val="0"/>
  <p:tag name="KSO_WM_UNIT_DIAGRAM_ISNUMVISUAL" val="0"/>
  <p:tag name="KSO_WM_UNIT_DIAGRAM_ISREFERUNIT" val="0"/>
  <p:tag name="KSO_WM_DIAGRAM_GROUP_CODE" val="m1-1"/>
  <p:tag name="KSO_WM_UNIT_TYPE" val="m_h_x"/>
  <p:tag name="KSO_WM_UNIT_INDEX" val="1_2_1"/>
  <p:tag name="KSO_WM_UNIT_ID" val="diagram20227927_4*m_h_x*1_2_1"/>
  <p:tag name="KSO_WM_TEMPLATE_CATEGORY" val="diagram"/>
  <p:tag name="KSO_WM_TEMPLATE_INDEX" val="20227927"/>
  <p:tag name="KSO_WM_UNIT_LAYERLEVEL" val="1_1_1"/>
  <p:tag name="KSO_WM_TAG_VERSION" val="1.0"/>
  <p:tag name="KSO_WM_BEAUTIFY_FLAG" val="#wm#"/>
</p:tagLst>
</file>

<file path=ppt/tags/tag34.xml><?xml version="1.0" encoding="utf-8"?>
<p:tagLst xmlns:p="http://schemas.openxmlformats.org/presentationml/2006/main">
  <p:tag name="KSO_WM_UNIT_SUBTYPE" val="a"/>
  <p:tag name="KSO_WM_UNIT_PRESET_TEXT" val="单击此处输入正文请尽量言简意赅"/>
  <p:tag name="KSO_WM_UNIT_NOCLEAR" val="0"/>
  <p:tag name="KSO_WM_UNIT_VALUE" val="18"/>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27927_4*m_h_f*1_2_1"/>
  <p:tag name="KSO_WM_TEMPLATE_CATEGORY" val="diagram"/>
  <p:tag name="KSO_WM_TEMPLATE_INDEX" val="20227927"/>
  <p:tag name="KSO_WM_UNIT_LAYERLEVEL" val="1_1_1"/>
  <p:tag name="KSO_WM_TAG_VERSION" val="1.0"/>
  <p:tag name="KSO_WM_BEAUTIFY_FLAG" val="#wm#"/>
  <p:tag name="KSO_WM_UNIT_TEXT_FILL_FORE_SCHEMECOLOR_INDEX" val="13"/>
  <p:tag name="KSO_WM_UNIT_TEXT_FILL_TYPE" val="1"/>
</p:tagLst>
</file>

<file path=ppt/tags/tag35.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227927_4*m_h_a*1_2_1"/>
  <p:tag name="KSO_WM_TEMPLATE_CATEGORY" val="diagram"/>
  <p:tag name="KSO_WM_TEMPLATE_INDEX" val="20227927"/>
  <p:tag name="KSO_WM_UNIT_LAYERLEVEL" val="1_1_1"/>
  <p:tag name="KSO_WM_TAG_VERSION" val="1.0"/>
  <p:tag name="KSO_WM_BEAUTIFY_FLAG" val="#wm#"/>
  <p:tag name="KSO_WM_UNIT_TEXT_FILL_FORE_SCHEMECOLOR_INDEX" val="6"/>
  <p:tag name="KSO_WM_UNIT_TEXT_FILL_TYPE"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diagram20227927_4*m_h_i*1_4_1"/>
  <p:tag name="KSO_WM_TEMPLATE_CATEGORY" val="diagram"/>
  <p:tag name="KSO_WM_TEMPLATE_INDEX" val="20227927"/>
  <p:tag name="KSO_WM_UNIT_LAYERLEVEL" val="1_1_1"/>
  <p:tag name="KSO_WM_TAG_VERSION" val="1.0"/>
  <p:tag name="KSO_WM_BEAUTIFY_FLAG" val="#wm#"/>
  <p:tag name="KSO_WM_UNIT_FILL_FORE_SCHEMECOLOR_INDEX" val="8"/>
  <p:tag name="KSO_WM_UNIT_FILL_TYPE" val="1"/>
  <p:tag name="KSO_WM_UNIT_TEXT_FILL_FORE_SCHEMECOLOR_INDEX" val="13"/>
  <p:tag name="KSO_WM_UNIT_TEXT_FILL_TYPE"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diagram20227927_4*m_h_i*1_4_2"/>
  <p:tag name="KSO_WM_TEMPLATE_CATEGORY" val="diagram"/>
  <p:tag name="KSO_WM_TEMPLATE_INDEX" val="20227927"/>
  <p:tag name="KSO_WM_UNIT_LAYERLEVEL" val="1_1_1"/>
  <p:tag name="KSO_WM_TAG_VERSION" val="1.0"/>
  <p:tag name="KSO_WM_BEAUTIFY_FLAG" val="#wm#"/>
  <p:tag name="KSO_WM_UNIT_LINE_FORE_SCHEMECOLOR_INDEX" val="8"/>
  <p:tag name="KSO_WM_UNIT_LINE_FILL_TYPE" val="2"/>
  <p:tag name="KSO_WM_UNIT_TEXT_FILL_FORE_SCHEMECOLOR_INDEX" val="2"/>
  <p:tag name="KSO_WM_UNIT_TEXT_FILL_TYPE"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3"/>
  <p:tag name="KSO_WM_UNIT_ID" val="diagram20227927_4*m_h_i*1_4_3"/>
  <p:tag name="KSO_WM_TEMPLATE_CATEGORY" val="diagram"/>
  <p:tag name="KSO_WM_TEMPLATE_INDEX" val="20227927"/>
  <p:tag name="KSO_WM_UNIT_LAYERLEVEL" val="1_1_1"/>
  <p:tag name="KSO_WM_TAG_VERSION" val="1.0"/>
  <p:tag name="KSO_WM_BEAUTIFY_FLAG" val="#wm#"/>
  <p:tag name="KSO_WM_UNIT_FILL_FORE_SCHEMECOLOR_INDEX" val="8"/>
  <p:tag name="KSO_WM_UNIT_FILL_TYPE" val="1"/>
  <p:tag name="KSO_WM_UNIT_LINE_FORE_SCHEMECOLOR_INDEX" val="14"/>
  <p:tag name="KSO_WM_UNIT_LINE_FILL_TYPE" val="2"/>
  <p:tag name="KSO_WM_UNIT_TEXT_FILL_FORE_SCHEMECOLOR_INDEX" val="2"/>
  <p:tag name="KSO_WM_UNIT_TEXT_FILL_TYPE"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4"/>
  <p:tag name="KSO_WM_UNIT_ID" val="diagram20227927_4*m_h_i*1_4_4"/>
  <p:tag name="KSO_WM_TEMPLATE_CATEGORY" val="diagram"/>
  <p:tag name="KSO_WM_TEMPLATE_INDEX" val="20227927"/>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5"/>
  <p:tag name="KSO_WM_UNIT_ID" val="diagram20227927_4*m_h_i*1_4_5"/>
  <p:tag name="KSO_WM_TEMPLATE_CATEGORY" val="diagram"/>
  <p:tag name="KSO_WM_TEMPLATE_INDEX" val="20227927"/>
  <p:tag name="KSO_WM_UNIT_LAYERLEVEL" val="1_1_1"/>
  <p:tag name="KSO_WM_TAG_VERSION" val="1.0"/>
  <p:tag name="KSO_WM_BEAUTIFY_FLAG" val="#wm#"/>
  <p:tag name="KSO_WM_UNIT_FILL_FORE_SCHEMECOLOR_INDEX" val="16"/>
  <p:tag name="KSO_WM_UNIT_FILL_TYPE" val="1"/>
  <p:tag name="KSO_WM_UNIT_TEXT_FILL_FORE_SCHEMECOLOR_INDEX" val="2"/>
  <p:tag name="KSO_WM_UNIT_TEXT_FILL_TYPE" val="1"/>
</p:tagLst>
</file>

<file path=ppt/tags/tag41.xml><?xml version="1.0" encoding="utf-8"?>
<p:tagLst xmlns:p="http://schemas.openxmlformats.org/presentationml/2006/main">
  <p:tag name="KSO_WM_UNIT_VALUE" val="135*135"/>
  <p:tag name="KSO_WM_UNIT_HIGHLIGHT" val="0"/>
  <p:tag name="KSO_WM_UNIT_COMPATIBLE" val="0"/>
  <p:tag name="KSO_WM_UNIT_DIAGRAM_ISNUMVISUAL" val="0"/>
  <p:tag name="KSO_WM_UNIT_DIAGRAM_ISREFERUNIT" val="0"/>
  <p:tag name="KSO_WM_DIAGRAM_GROUP_CODE" val="m1-1"/>
  <p:tag name="KSO_WM_UNIT_TYPE" val="m_h_x"/>
  <p:tag name="KSO_WM_UNIT_INDEX" val="1_4_1"/>
  <p:tag name="KSO_WM_UNIT_ID" val="diagram20227927_4*m_h_x*1_4_1"/>
  <p:tag name="KSO_WM_TEMPLATE_CATEGORY" val="diagram"/>
  <p:tag name="KSO_WM_TEMPLATE_INDEX" val="20227927"/>
  <p:tag name="KSO_WM_UNIT_LAYERLEVEL" val="1_1_1"/>
  <p:tag name="KSO_WM_TAG_VERSION" val="1.0"/>
  <p:tag name="KSO_WM_BEAUTIFY_FLAG" val="#wm#"/>
</p:tagLst>
</file>

<file path=ppt/tags/tag42.xml><?xml version="1.0" encoding="utf-8"?>
<p:tagLst xmlns:p="http://schemas.openxmlformats.org/presentationml/2006/main">
  <p:tag name="KSO_WM_UNIT_SUBTYPE" val="a"/>
  <p:tag name="KSO_WM_UNIT_PRESET_TEXT" val="单击此处输入正文请尽量言简意赅"/>
  <p:tag name="KSO_WM_UNIT_NOCLEAR" val="0"/>
  <p:tag name="KSO_WM_UNIT_VALUE" val="18"/>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diagram20227927_4*m_h_f*1_4_1"/>
  <p:tag name="KSO_WM_TEMPLATE_CATEGORY" val="diagram"/>
  <p:tag name="KSO_WM_TEMPLATE_INDEX" val="20227927"/>
  <p:tag name="KSO_WM_UNIT_LAYERLEVEL" val="1_1_1"/>
  <p:tag name="KSO_WM_TAG_VERSION" val="1.0"/>
  <p:tag name="KSO_WM_BEAUTIFY_FLAG" val="#wm#"/>
  <p:tag name="KSO_WM_UNIT_TEXT_FILL_FORE_SCHEMECOLOR_INDEX" val="13"/>
  <p:tag name="KSO_WM_UNIT_TEXT_FILL_TYPE" val="1"/>
</p:tagLst>
</file>

<file path=ppt/tags/tag43.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diagram20227927_4*m_h_a*1_4_1"/>
  <p:tag name="KSO_WM_TEMPLATE_CATEGORY" val="diagram"/>
  <p:tag name="KSO_WM_TEMPLATE_INDEX" val="20227927"/>
  <p:tag name="KSO_WM_UNIT_LAYERLEVEL" val="1_1_1"/>
  <p:tag name="KSO_WM_TAG_VERSION" val="1.0"/>
  <p:tag name="KSO_WM_BEAUTIFY_FLAG" val="#wm#"/>
  <p:tag name="KSO_WM_UNIT_TEXT_FILL_FORE_SCHEMECOLOR_INDEX" val="8"/>
  <p:tag name="KSO_WM_UNIT_TEXT_FILL_TYPE" val="1"/>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TEMPLATE_CATEGORY" val="diagram"/>
  <p:tag name="KSO_WM_TEMPLATE_INDEX" val="20181263"/>
  <p:tag name="KSO_WM_TAG_VERSION" val="1.0"/>
  <p:tag name="KSO_WM_BEAUTIFY_FLAG" val="#wm#"/>
  <p:tag name="KSO_WM_UNIT_TYPE" val="l_h_i"/>
  <p:tag name="KSO_WM_UNIT_INDEX" val="1_4_1"/>
  <p:tag name="KSO_WM_UNIT_ID" val="diagram20181263_3*l_h_i*1_4_1"/>
  <p:tag name="KSO_WM_UNIT_LAYERLEVEL" val="1_1_1"/>
  <p:tag name="KSO_WM_DIAGRAM_GROUP_CODE" val="l1-1"/>
  <p:tag name="KSO_WM_UNIT_FILL_FORE_SCHEMECOLOR_INDEX" val="5"/>
  <p:tag name="KSO_WM_UNIT_FILL_TYPE" val="1"/>
  <p:tag name="KSO_WM_UNIT_TEXT_FILL_FORE_SCHEMECOLOR_INDEX" val="13"/>
  <p:tag name="KSO_WM_UNIT_TEXT_FILL_TYPE" val="1"/>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TEMPLATE_CATEGORY" val="diagram"/>
  <p:tag name="KSO_WM_TEMPLATE_INDEX" val="20181263"/>
  <p:tag name="KSO_WM_TAG_VERSION" val="1.0"/>
  <p:tag name="KSO_WM_BEAUTIFY_FLAG" val="#wm#"/>
  <p:tag name="KSO_WM_UNIT_TYPE" val="l_h_i"/>
  <p:tag name="KSO_WM_UNIT_INDEX" val="1_1_1"/>
  <p:tag name="KSO_WM_UNIT_ID" val="diagram20181263_3*l_h_i*1_1_1"/>
  <p:tag name="KSO_WM_UNIT_LAYERLEVEL" val="1_1_1"/>
  <p:tag name="KSO_WM_DIAGRAM_GROUP_CODE" val="l1-1"/>
  <p:tag name="KSO_WM_UNIT_FILL_FORE_SCHEMECOLOR_INDEX" val="5"/>
  <p:tag name="KSO_WM_UNIT_FILL_TYPE" val="1"/>
  <p:tag name="KSO_WM_UNIT_TEXT_FILL_FORE_SCHEMECOLOR_INDEX" val="13"/>
  <p:tag name="KSO_WM_UNIT_TEXT_FILL_TYPE" val="1"/>
</p:tagLst>
</file>

<file path=ppt/tags/tag61.xml><?xml version="1.0" encoding="utf-8"?>
<p:tagLst xmlns:p="http://schemas.openxmlformats.org/presentationml/2006/main">
  <p:tag name="KSO_WM_TEMPLATE_CATEGORY" val="diagram"/>
  <p:tag name="KSO_WM_TEMPLATE_INDEX" val="20181263"/>
  <p:tag name="KSO_WM_TAG_VERSION" val="1.0"/>
  <p:tag name="KSO_WM_BEAUTIFY_FLAG" val="#wm#"/>
  <p:tag name="KSO_WM_UNIT_TYPE" val="l_h_i"/>
  <p:tag name="KSO_WM_UNIT_INDEX" val="1_2_1"/>
  <p:tag name="KSO_WM_UNIT_ID" val="diagram20181263_3*l_h_i*1_2_1"/>
  <p:tag name="KSO_WM_UNIT_LAYERLEVEL" val="1_1_1"/>
  <p:tag name="KSO_WM_DIAGRAM_GROUP_CODE" val="l1-1"/>
  <p:tag name="KSO_WM_UNIT_FILL_FORE_SCHEMECOLOR_INDEX" val="5"/>
  <p:tag name="KSO_WM_UNIT_FILL_TYPE" val="1"/>
  <p:tag name="KSO_WM_UNIT_TEXT_FILL_FORE_SCHEMECOLOR_INDEX" val="13"/>
  <p:tag name="KSO_WM_UNIT_TEXT_FILL_TYPE" val="1"/>
</p:tagLst>
</file>

<file path=ppt/tags/tag62.xml><?xml version="1.0" encoding="utf-8"?>
<p:tagLst xmlns:p="http://schemas.openxmlformats.org/presentationml/2006/main">
  <p:tag name="KSO_WM_TEMPLATE_CATEGORY" val="diagram"/>
  <p:tag name="KSO_WM_TEMPLATE_INDEX" val="20181263"/>
  <p:tag name="KSO_WM_TAG_VERSION" val="1.0"/>
  <p:tag name="KSO_WM_BEAUTIFY_FLAG" val="#wm#"/>
  <p:tag name="KSO_WM_UNIT_TYPE" val="l_h_i"/>
  <p:tag name="KSO_WM_UNIT_INDEX" val="1_3_1"/>
  <p:tag name="KSO_WM_UNIT_ID" val="diagram20181263_3*l_h_i*1_3_1"/>
  <p:tag name="KSO_WM_UNIT_LAYERLEVEL" val="1_1_1"/>
  <p:tag name="KSO_WM_DIAGRAM_GROUP_CODE" val="l1-1"/>
  <p:tag name="KSO_WM_UNIT_FILL_FORE_SCHEMECOLOR_INDEX" val="5"/>
  <p:tag name="KSO_WM_UNIT_FILL_TYPE" val="1"/>
  <p:tag name="KSO_WM_UNIT_TEXT_FILL_FORE_SCHEMECOLOR_INDEX" val="13"/>
  <p:tag name="KSO_WM_UNIT_TEXT_FILL_TYPE" val="1"/>
</p:tagLst>
</file>

<file path=ppt/tags/tag63.xml><?xml version="1.0" encoding="utf-8"?>
<p:tagLst xmlns:p="http://schemas.openxmlformats.org/presentationml/2006/main">
  <p:tag name="KSO_WM_TEMPLATE_CATEGORY" val="diagram"/>
  <p:tag name="KSO_WM_TEMPLATE_INDEX" val="20181263"/>
  <p:tag name="KSO_WM_TAG_VERSION" val="1.0"/>
  <p:tag name="KSO_WM_BEAUTIFY_FLAG" val="#wm#"/>
  <p:tag name="KSO_WM_UNIT_TYPE" val="l_h_i"/>
  <p:tag name="KSO_WM_UNIT_INDEX" val="1_1_2"/>
  <p:tag name="KSO_WM_UNIT_ID" val="diagram20181263_3*l_h_i*1_1_2"/>
  <p:tag name="KSO_WM_UNIT_LAYERLEVEL" val="1_1_1"/>
  <p:tag name="KSO_WM_DIAGRAM_GROUP_CODE" val="l1-1"/>
  <p:tag name="KSO_WM_UNIT_FILL_FORE_SCHEMECOLOR_INDEX" val="14"/>
  <p:tag name="KSO_WM_UNIT_FILL_TYPE" val="1"/>
  <p:tag name="KSO_WM_UNIT_TEXT_FILL_FORE_SCHEMECOLOR_INDEX" val="2"/>
  <p:tag name="KSO_WM_UNIT_TEXT_FILL_TYPE" val="1"/>
</p:tagLst>
</file>

<file path=ppt/tags/tag64.xml><?xml version="1.0" encoding="utf-8"?>
<p:tagLst xmlns:p="http://schemas.openxmlformats.org/presentationml/2006/main">
  <p:tag name="KSO_WM_TEMPLATE_CATEGORY" val="diagram"/>
  <p:tag name="KSO_WM_TEMPLATE_INDEX" val="20181263"/>
  <p:tag name="KSO_WM_TAG_VERSION" val="1.0"/>
  <p:tag name="KSO_WM_BEAUTIFY_FLAG" val="#wm#"/>
  <p:tag name="KSO_WM_UNIT_TYPE" val="l_h_i"/>
  <p:tag name="KSO_WM_UNIT_INDEX" val="1_2_2"/>
  <p:tag name="KSO_WM_UNIT_ID" val="diagram20181263_3*l_h_i*1_2_2"/>
  <p:tag name="KSO_WM_UNIT_LAYERLEVEL" val="1_1_1"/>
  <p:tag name="KSO_WM_DIAGRAM_GROUP_CODE" val="l1-1"/>
  <p:tag name="KSO_WM_UNIT_FILL_FORE_SCHEMECOLOR_INDEX" val="14"/>
  <p:tag name="KSO_WM_UNIT_FILL_TYPE" val="1"/>
  <p:tag name="KSO_WM_UNIT_TEXT_FILL_FORE_SCHEMECOLOR_INDEX" val="2"/>
  <p:tag name="KSO_WM_UNIT_TEXT_FILL_TYPE" val="1"/>
</p:tagLst>
</file>

<file path=ppt/tags/tag65.xml><?xml version="1.0" encoding="utf-8"?>
<p:tagLst xmlns:p="http://schemas.openxmlformats.org/presentationml/2006/main">
  <p:tag name="KSO_WM_TEMPLATE_CATEGORY" val="diagram"/>
  <p:tag name="KSO_WM_TEMPLATE_INDEX" val="20181263"/>
  <p:tag name="KSO_WM_TAG_VERSION" val="1.0"/>
  <p:tag name="KSO_WM_BEAUTIFY_FLAG" val="#wm#"/>
  <p:tag name="KSO_WM_UNIT_TYPE" val="l_h_i"/>
  <p:tag name="KSO_WM_UNIT_INDEX" val="1_3_2"/>
  <p:tag name="KSO_WM_UNIT_ID" val="diagram20181263_3*l_h_i*1_3_2"/>
  <p:tag name="KSO_WM_UNIT_LAYERLEVEL" val="1_1_1"/>
  <p:tag name="KSO_WM_DIAGRAM_GROUP_CODE" val="l1-1"/>
  <p:tag name="KSO_WM_UNIT_FILL_FORE_SCHEMECOLOR_INDEX" val="14"/>
  <p:tag name="KSO_WM_UNIT_FILL_TYPE" val="1"/>
  <p:tag name="KSO_WM_UNIT_TEXT_FILL_FORE_SCHEMECOLOR_INDEX" val="2"/>
  <p:tag name="KSO_WM_UNIT_TEXT_FILL_TYPE" val="1"/>
</p:tagLst>
</file>

<file path=ppt/tags/tag66.xml><?xml version="1.0" encoding="utf-8"?>
<p:tagLst xmlns:p="http://schemas.openxmlformats.org/presentationml/2006/main">
  <p:tag name="KSO_WM_TEMPLATE_CATEGORY" val="diagram"/>
  <p:tag name="KSO_WM_TEMPLATE_INDEX" val="20181263"/>
  <p:tag name="KSO_WM_TAG_VERSION" val="1.0"/>
  <p:tag name="KSO_WM_BEAUTIFY_FLAG" val="#wm#"/>
  <p:tag name="KSO_WM_UNIT_TYPE" val="l_h_f"/>
  <p:tag name="KSO_WM_UNIT_INDEX" val="1_1_1"/>
  <p:tag name="KSO_WM_UNIT_ID" val="diagram20181263_3*l_h_f*1_1_1"/>
  <p:tag name="KSO_WM_UNIT_LAYERLEVEL" val="1_1_1"/>
  <p:tag name="KSO_WM_UNIT_VALUE" val="0"/>
  <p:tag name="KSO_WM_UNIT_HIGHLIGHT" val="0"/>
  <p:tag name="KSO_WM_UNIT_COMPATIBLE" val="0"/>
  <p:tag name="KSO_WM_UNIT_CLEAR" val="0"/>
  <p:tag name="KSO_WM_DIAGRAM_GROUP_CODE" val="l1-1"/>
  <p:tag name="KSO_WM_UNIT_PRESET_TEXT" val="A"/>
  <p:tag name="KSO_WM_UNIT_TEXT_FILL_FORE_SCHEMECOLOR_INDEX" val="15"/>
  <p:tag name="KSO_WM_UNIT_TEXT_FILL_TYPE" val="1"/>
</p:tagLst>
</file>

<file path=ppt/tags/tag67.xml><?xml version="1.0" encoding="utf-8"?>
<p:tagLst xmlns:p="http://schemas.openxmlformats.org/presentationml/2006/main">
  <p:tag name="KSO_WM_TEMPLATE_CATEGORY" val="diagram"/>
  <p:tag name="KSO_WM_TEMPLATE_INDEX" val="20181263"/>
  <p:tag name="KSO_WM_TAG_VERSION" val="1.0"/>
  <p:tag name="KSO_WM_BEAUTIFY_FLAG" val="#wm#"/>
  <p:tag name="KSO_WM_UNIT_TYPE" val="l_h_f"/>
  <p:tag name="KSO_WM_UNIT_INDEX" val="1_2_1"/>
  <p:tag name="KSO_WM_UNIT_ID" val="diagram20181263_3*l_h_f*1_2_1"/>
  <p:tag name="KSO_WM_UNIT_LAYERLEVEL" val="1_1_1"/>
  <p:tag name="KSO_WM_UNIT_VALUE" val="0"/>
  <p:tag name="KSO_WM_UNIT_HIGHLIGHT" val="0"/>
  <p:tag name="KSO_WM_UNIT_COMPATIBLE" val="0"/>
  <p:tag name="KSO_WM_UNIT_CLEAR" val="0"/>
  <p:tag name="KSO_WM_DIAGRAM_GROUP_CODE" val="l1-1"/>
  <p:tag name="KSO_WM_UNIT_PRESET_TEXT" val="B"/>
  <p:tag name="KSO_WM_UNIT_TEXT_FILL_FORE_SCHEMECOLOR_INDEX" val="15"/>
  <p:tag name="KSO_WM_UNIT_TEXT_FILL_TYPE" val="1"/>
</p:tagLst>
</file>

<file path=ppt/tags/tag68.xml><?xml version="1.0" encoding="utf-8"?>
<p:tagLst xmlns:p="http://schemas.openxmlformats.org/presentationml/2006/main">
  <p:tag name="KSO_WM_TEMPLATE_CATEGORY" val="diagram"/>
  <p:tag name="KSO_WM_TEMPLATE_INDEX" val="20181263"/>
  <p:tag name="KSO_WM_TAG_VERSION" val="1.0"/>
  <p:tag name="KSO_WM_BEAUTIFY_FLAG" val="#wm#"/>
  <p:tag name="KSO_WM_UNIT_TYPE" val="l_h_f"/>
  <p:tag name="KSO_WM_UNIT_INDEX" val="1_3_1"/>
  <p:tag name="KSO_WM_UNIT_ID" val="diagram20181263_3*l_h_f*1_3_1"/>
  <p:tag name="KSO_WM_UNIT_LAYERLEVEL" val="1_1_1"/>
  <p:tag name="KSO_WM_UNIT_VALUE" val="0"/>
  <p:tag name="KSO_WM_UNIT_HIGHLIGHT" val="0"/>
  <p:tag name="KSO_WM_UNIT_COMPATIBLE" val="0"/>
  <p:tag name="KSO_WM_UNIT_CLEAR" val="0"/>
  <p:tag name="KSO_WM_DIAGRAM_GROUP_CODE" val="l1-1"/>
  <p:tag name="KSO_WM_UNIT_PRESET_TEXT" val="C"/>
  <p:tag name="KSO_WM_UNIT_TEXT_FILL_FORE_SCHEMECOLOR_INDEX" val="15"/>
  <p:tag name="KSO_WM_UNIT_TEXT_FILL_TYPE" val="1"/>
</p:tagLst>
</file>

<file path=ppt/tags/tag69.xml><?xml version="1.0" encoding="utf-8"?>
<p:tagLst xmlns:p="http://schemas.openxmlformats.org/presentationml/2006/main">
  <p:tag name="KSO_WM_TEMPLATE_CATEGORY" val="diagram"/>
  <p:tag name="KSO_WM_TEMPLATE_INDEX" val="20181263"/>
  <p:tag name="KSO_WM_TAG_VERSION" val="1.0"/>
  <p:tag name="KSO_WM_BEAUTIFY_FLAG" val="#wm#"/>
  <p:tag name="KSO_WM_UNIT_TYPE" val="l_h_i"/>
  <p:tag name="KSO_WM_UNIT_INDEX" val="1_4_2"/>
  <p:tag name="KSO_WM_UNIT_ID" val="diagram20181263_3*l_h_i*1_4_2"/>
  <p:tag name="KSO_WM_UNIT_LAYERLEVEL" val="1_1_1"/>
  <p:tag name="KSO_WM_DIAGRAM_GROUP_CODE" val="l1-1"/>
  <p:tag name="KSO_WM_UNIT_FILL_FORE_SCHEMECOLOR_INDEX" val="14"/>
  <p:tag name="KSO_WM_UNIT_FILL_TYPE" val="1"/>
  <p:tag name="KSO_WM_UNIT_TEXT_FILL_FORE_SCHEMECOLOR_INDEX" val="2"/>
  <p:tag name="KSO_WM_UNIT_TEXT_FILL_TYPE" val="1"/>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TEMPLATE_CATEGORY" val="diagram"/>
  <p:tag name="KSO_WM_TEMPLATE_INDEX" val="20181263"/>
  <p:tag name="KSO_WM_TAG_VERSION" val="1.0"/>
  <p:tag name="KSO_WM_BEAUTIFY_FLAG" val="#wm#"/>
  <p:tag name="KSO_WM_UNIT_TYPE" val="l_h_f"/>
  <p:tag name="KSO_WM_UNIT_INDEX" val="1_4_1"/>
  <p:tag name="KSO_WM_UNIT_ID" val="diagram20181263_3*l_h_f*1_4_1"/>
  <p:tag name="KSO_WM_UNIT_LAYERLEVEL" val="1_1_1"/>
  <p:tag name="KSO_WM_UNIT_VALUE" val="0"/>
  <p:tag name="KSO_WM_UNIT_HIGHLIGHT" val="0"/>
  <p:tag name="KSO_WM_UNIT_COMPATIBLE" val="0"/>
  <p:tag name="KSO_WM_UNIT_CLEAR" val="0"/>
  <p:tag name="KSO_WM_DIAGRAM_GROUP_CODE" val="l1-1"/>
  <p:tag name="KSO_WM_UNIT_PRESET_TEXT" val="D"/>
  <p:tag name="KSO_WM_UNIT_TEXT_FILL_FORE_SCHEMECOLOR_INDEX" val="15"/>
  <p:tag name="KSO_WM_UNIT_TEXT_FILL_TYPE" val="1"/>
</p:tagLst>
</file>

<file path=ppt/tags/tag71.xml><?xml version="1.0" encoding="utf-8"?>
<p:tagLst xmlns:p="http://schemas.openxmlformats.org/presentationml/2006/main">
  <p:tag name="KSO_WM_TEMPLATE_CATEGORY" val="diagram"/>
  <p:tag name="KSO_WM_TEMPLATE_INDEX" val="20181263"/>
  <p:tag name="KSO_WM_TAG_VERSION" val="1.0"/>
  <p:tag name="KSO_WM_BEAUTIFY_FLAG" val="#wm#"/>
  <p:tag name="KSO_WM_UNIT_TYPE" val="l_h_a"/>
  <p:tag name="KSO_WM_UNIT_INDEX" val="1_1_1"/>
  <p:tag name="KSO_WM_UNIT_ID" val="diagram20181263_3*l_h_a*1_1_1"/>
  <p:tag name="KSO_WM_UNIT_LAYERLEVEL" val="1_1_1"/>
  <p:tag name="KSO_WM_UNIT_VALUE" val="6"/>
  <p:tag name="KSO_WM_UNIT_HIGHLIGHT" val="0"/>
  <p:tag name="KSO_WM_UNIT_COMPATIBLE" val="0"/>
  <p:tag name="KSO_WM_UNIT_CLEAR" val="0"/>
  <p:tag name="KSO_WM_DIAGRAM_GROUP_CODE" val="l1-1"/>
  <p:tag name="KSO_WM_UNIT_PRESET_TEXT" val="输入标题内容"/>
  <p:tag name="KSO_WM_UNIT_TEXT_FILL_FORE_SCHEMECOLOR_INDEX" val="16"/>
  <p:tag name="KSO_WM_UNIT_TEXT_FILL_TYPE" val="1"/>
</p:tagLst>
</file>

<file path=ppt/tags/tag72.xml><?xml version="1.0" encoding="utf-8"?>
<p:tagLst xmlns:p="http://schemas.openxmlformats.org/presentationml/2006/main">
  <p:tag name="KSO_WM_TEMPLATE_CATEGORY" val="diagram"/>
  <p:tag name="KSO_WM_TEMPLATE_INDEX" val="20181263"/>
  <p:tag name="KSO_WM_TAG_VERSION" val="1.0"/>
  <p:tag name="KSO_WM_BEAUTIFY_FLAG" val="#wm#"/>
  <p:tag name="KSO_WM_UNIT_TYPE" val="l_h_a"/>
  <p:tag name="KSO_WM_UNIT_INDEX" val="1_2_1"/>
  <p:tag name="KSO_WM_UNIT_ID" val="diagram20181263_3*l_h_a*1_2_1"/>
  <p:tag name="KSO_WM_UNIT_LAYERLEVEL" val="1_1_1"/>
  <p:tag name="KSO_WM_UNIT_VALUE" val="6"/>
  <p:tag name="KSO_WM_UNIT_HIGHLIGHT" val="0"/>
  <p:tag name="KSO_WM_UNIT_COMPATIBLE" val="0"/>
  <p:tag name="KSO_WM_UNIT_CLEAR" val="0"/>
  <p:tag name="KSO_WM_DIAGRAM_GROUP_CODE" val="l1-1"/>
  <p:tag name="KSO_WM_UNIT_PRESET_TEXT" val="输入标题内容"/>
  <p:tag name="KSO_WM_UNIT_TEXT_FILL_FORE_SCHEMECOLOR_INDEX" val="16"/>
  <p:tag name="KSO_WM_UNIT_TEXT_FILL_TYPE" val="1"/>
</p:tagLst>
</file>

<file path=ppt/tags/tag73.xml><?xml version="1.0" encoding="utf-8"?>
<p:tagLst xmlns:p="http://schemas.openxmlformats.org/presentationml/2006/main">
  <p:tag name="KSO_WM_TEMPLATE_CATEGORY" val="diagram"/>
  <p:tag name="KSO_WM_TEMPLATE_INDEX" val="20181263"/>
  <p:tag name="KSO_WM_TAG_VERSION" val="1.0"/>
  <p:tag name="KSO_WM_BEAUTIFY_FLAG" val="#wm#"/>
  <p:tag name="KSO_WM_UNIT_TYPE" val="l_h_a"/>
  <p:tag name="KSO_WM_UNIT_INDEX" val="1_3_1"/>
  <p:tag name="KSO_WM_UNIT_ID" val="diagram20181263_3*l_h_a*1_3_1"/>
  <p:tag name="KSO_WM_UNIT_LAYERLEVEL" val="1_1_1"/>
  <p:tag name="KSO_WM_UNIT_VALUE" val="6"/>
  <p:tag name="KSO_WM_UNIT_HIGHLIGHT" val="0"/>
  <p:tag name="KSO_WM_UNIT_COMPATIBLE" val="0"/>
  <p:tag name="KSO_WM_UNIT_CLEAR" val="0"/>
  <p:tag name="KSO_WM_DIAGRAM_GROUP_CODE" val="l1-1"/>
  <p:tag name="KSO_WM_UNIT_PRESET_TEXT" val="输入标题内容"/>
  <p:tag name="KSO_WM_UNIT_TEXT_FILL_FORE_SCHEMECOLOR_INDEX" val="16"/>
  <p:tag name="KSO_WM_UNIT_TEXT_FILL_TYPE" val="1"/>
</p:tagLst>
</file>

<file path=ppt/tags/tag74.xml><?xml version="1.0" encoding="utf-8"?>
<p:tagLst xmlns:p="http://schemas.openxmlformats.org/presentationml/2006/main">
  <p:tag name="KSO_WM_TEMPLATE_CATEGORY" val="diagram"/>
  <p:tag name="KSO_WM_TEMPLATE_INDEX" val="20181263"/>
  <p:tag name="KSO_WM_TAG_VERSION" val="1.0"/>
  <p:tag name="KSO_WM_BEAUTIFY_FLAG" val="#wm#"/>
  <p:tag name="KSO_WM_UNIT_TYPE" val="l_h_a"/>
  <p:tag name="KSO_WM_UNIT_INDEX" val="1_4_1"/>
  <p:tag name="KSO_WM_UNIT_ID" val="diagram20181263_3*l_h_a*1_4_1"/>
  <p:tag name="KSO_WM_UNIT_LAYERLEVEL" val="1_1_1"/>
  <p:tag name="KSO_WM_UNIT_VALUE" val="6"/>
  <p:tag name="KSO_WM_UNIT_HIGHLIGHT" val="0"/>
  <p:tag name="KSO_WM_UNIT_COMPATIBLE" val="0"/>
  <p:tag name="KSO_WM_UNIT_CLEAR" val="0"/>
  <p:tag name="KSO_WM_DIAGRAM_GROUP_CODE" val="l1-1"/>
  <p:tag name="KSO_WM_UNIT_PRESET_TEXT" val="输入标题内容"/>
  <p:tag name="KSO_WM_UNIT_TEXT_FILL_FORE_SCHEMECOLOR_INDEX" val="16"/>
  <p:tag name="KSO_WM_UNIT_TEXT_FILL_TYPE" val="1"/>
</p:tagLst>
</file>

<file path=ppt/tags/tag75.xml><?xml version="1.0" encoding="utf-8"?>
<p:tagLst xmlns:p="http://schemas.openxmlformats.org/presentationml/2006/main">
  <p:tag name="KSO_WM_TEMPLATE_CATEGORY" val="diagram"/>
  <p:tag name="KSO_WM_TEMPLATE_INDEX" val="20181263"/>
  <p:tag name="KSO_WM_TAG_VERSION" val="1.0"/>
  <p:tag name="KSO_WM_BEAUTIFY_FLAG" val="#wm#"/>
  <p:tag name="KSO_WM_UNIT_TYPE" val="f"/>
  <p:tag name="KSO_WM_UNIT_INDEX" val="1"/>
  <p:tag name="KSO_WM_UNIT_ID" val="diagram20181263_3*f*1"/>
  <p:tag name="KSO_WM_UNIT_LAYERLEVEL" val="1"/>
  <p:tag name="KSO_WM_UNIT_VALUE" val="111"/>
  <p:tag name="KSO_WM_UNIT_HIGHLIGHT" val="0"/>
  <p:tag name="KSO_WM_UNIT_COMPATIBLE" val="0"/>
  <p:tag name="KSO_WM_UNIT_CLEAR" val="0"/>
  <p:tag name="KSO_WM_UNIT_PRESET_TEXT" val="点击输入本栏的具体文字，简明扼要地说明分项内容。作为概念的解说，请根据您的具体内容酌情进行修改，以便于让阅读者更容易理解您所提及的信息内容和更好地展示您的观点。"/>
</p:tagLst>
</file>

<file path=ppt/tags/tag76.xml><?xml version="1.0" encoding="utf-8"?>
<p:tagLst xmlns:p="http://schemas.openxmlformats.org/presentationml/2006/main">
  <p:tag name="KSO_WPP_MARK_KEY" val="3923a44c-ba4f-4c9c-9c05-d0fb53d639b6"/>
  <p:tag name="COMMONDATA" val="eyJoZGlkIjoiOWQyMTg3NDQwOTBmOGE0YTA4OTFiOWJjZTE0MzVmYWMifQ=="/>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2327</Words>
  <Application>WPS 演示</Application>
  <PresentationFormat>宽屏</PresentationFormat>
  <Paragraphs>264</Paragraphs>
  <Slides>27</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27</vt:i4>
      </vt:variant>
    </vt:vector>
  </HeadingPairs>
  <TitlesOfParts>
    <vt:vector size="43" baseType="lpstr">
      <vt:lpstr>Arial</vt:lpstr>
      <vt:lpstr>宋体</vt:lpstr>
      <vt:lpstr>Wingdings</vt:lpstr>
      <vt:lpstr>微软雅黑</vt:lpstr>
      <vt:lpstr>Agency FB</vt:lpstr>
      <vt:lpstr>Trebuchet MS</vt:lpstr>
      <vt:lpstr>思源黑体 CN Light</vt:lpstr>
      <vt:lpstr>黑体</vt:lpstr>
      <vt:lpstr>思源黑体 CN Regular</vt:lpstr>
      <vt:lpstr>Arial Unicode MS</vt:lpstr>
      <vt:lpstr>Calibri Light</vt:lpstr>
      <vt:lpstr>Calibri</vt:lpstr>
      <vt:lpstr>等线</vt:lpstr>
      <vt:lpstr>Times New Roman</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bingjie</cp:lastModifiedBy>
  <cp:revision>1194</cp:revision>
  <dcterms:created xsi:type="dcterms:W3CDTF">2019-07-12T06:45:00Z</dcterms:created>
  <dcterms:modified xsi:type="dcterms:W3CDTF">2023-06-18T02:10:11Z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1A02AA1B47AD43E3A20DF949B4D7D8DE_12</vt:lpwstr>
  </property>
  <property fmtid="{D5CDD505-2E9C-101B-9397-08002B2CF9AE}" pid="3" name="KSOProductBuildVer">
    <vt:lpwstr>2052-11.1.0.14309</vt:lpwstr>
  </property>
</Properties>
</file>