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sldIdLst>
    <p:sldId id="256" r:id="rId2"/>
    <p:sldId id="380" r:id="rId3"/>
    <p:sldId id="374" r:id="rId4"/>
    <p:sldId id="363" r:id="rId5"/>
    <p:sldId id="365" r:id="rId6"/>
    <p:sldId id="375" r:id="rId7"/>
    <p:sldId id="367" r:id="rId8"/>
    <p:sldId id="364" r:id="rId9"/>
    <p:sldId id="368" r:id="rId10"/>
    <p:sldId id="369" r:id="rId11"/>
    <p:sldId id="377" r:id="rId12"/>
    <p:sldId id="370" r:id="rId13"/>
    <p:sldId id="378" r:id="rId14"/>
    <p:sldId id="371" r:id="rId15"/>
    <p:sldId id="379" r:id="rId16"/>
    <p:sldId id="373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3429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685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10287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1371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7145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20574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24003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2743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ring" initials="s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E3E5E8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/>
    <p:restoredTop sz="91884"/>
  </p:normalViewPr>
  <p:slideViewPr>
    <p:cSldViewPr>
      <p:cViewPr varScale="1">
        <p:scale>
          <a:sx n="34" d="100"/>
          <a:sy n="34" d="100"/>
        </p:scale>
        <p:origin x="714" y="6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1" name="Shape 5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45645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948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734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936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4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44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43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8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32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61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89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33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47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19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42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2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68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 hasCustomPrompt="1"/>
          </p:nvPr>
        </p:nvSpPr>
        <p:spPr>
          <a:xfrm>
            <a:off x="5726907" y="4183448"/>
            <a:ext cx="12314040" cy="1500188"/>
          </a:xfrm>
          <a:prstGeom prst="rect">
            <a:avLst/>
          </a:prstGeom>
        </p:spPr>
        <p:txBody>
          <a:bodyPr anchor="b"/>
          <a:lstStyle>
            <a:lvl1pPr>
              <a:defRPr sz="5700">
                <a:solidFill>
                  <a:schemeClr val="accent1">
                    <a:hueOff val="273561"/>
                    <a:satOff val="2937"/>
                    <a:lumOff val="-22228"/>
                  </a:schemeClr>
                </a:solidFill>
                <a:latin typeface="+mj-lt"/>
                <a:ea typeface="+mj-ea"/>
                <a:cs typeface="+mj-cs"/>
                <a:sym typeface="Helvetica Neue Thin"/>
              </a:defRPr>
            </a:lvl1pPr>
          </a:lstStyle>
          <a:p>
            <a:r>
              <a:t>Title Text</a:t>
            </a:r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3"/>
          </p:nvPr>
        </p:nvSpPr>
        <p:spPr>
          <a:xfrm>
            <a:off x="11833080" y="5896143"/>
            <a:ext cx="4215069" cy="7294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solidFill>
                  <a:schemeClr val="accent1">
                    <a:hueOff val="273561"/>
                    <a:satOff val="2937"/>
                    <a:lumOff val="-22228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4600">
                <a:solidFill>
                  <a:schemeClr val="accent1">
                    <a:hueOff val="273561"/>
                    <a:satOff val="2937"/>
                    <a:lumOff val="-22228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75369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49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78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83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4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59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41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72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55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18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/>
          </p:cNvSpPr>
          <p:nvPr>
            <p:ph type="title"/>
          </p:nvPr>
        </p:nvSpPr>
        <p:spPr>
          <a:xfrm>
            <a:off x="6215336" y="6897554"/>
            <a:ext cx="12514926" cy="112514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构建全流量入侵检测平台</a:t>
            </a:r>
            <a:endParaRPr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35816" y="8514184"/>
            <a:ext cx="3132348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zh-CN" altLang="en-US" sz="54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李  斌</a:t>
            </a:r>
            <a:endParaRPr lang="en-US" altLang="zh-CN" sz="54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3096" y="2915562"/>
            <a:ext cx="9106946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规则匹配检测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99112" y="3839656"/>
            <a:ext cx="11665296" cy="60247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、信息泄露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响应  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phpinfo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index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of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/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Directory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，响应为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200</a:t>
            </a:r>
          </a:p>
          <a:p>
            <a:pPr algn="l" defTabSz="685800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请求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.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bak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.old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.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swp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.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sh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.zip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.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rar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.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iso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，响应为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200</a:t>
            </a:r>
          </a:p>
          <a:p>
            <a:pPr algn="l" defTabSz="68580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、命令执行（</a:t>
            </a: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POST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URI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Header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检测）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如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struts2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漏洞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Header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会包含 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ognl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关键字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命令执行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:URI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中会包含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ping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等字段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</a:t>
            </a:r>
            <a:r>
              <a:rPr lang="en-US" altLang="zh-CN" sz="3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Webshell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检测（</a:t>
            </a: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POST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URI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Header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检测）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eval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.*base64_decode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，响应码为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200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65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3096" y="2915562"/>
            <a:ext cx="9106946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异常分析</a:t>
            </a:r>
            <a:r>
              <a:rPr lang="en-US" altLang="zh-CN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---SQL</a:t>
            </a:r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注入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75076" y="4589753"/>
            <a:ext cx="12151350" cy="49167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1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ES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API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检索敏感关键字如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[“select”, “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ifnull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”, “cast”, “union”, “sleep”, 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ascii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“, ”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when“,”now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“ ]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等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2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、单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IP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异常匹配次数到达阀值，将此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IP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的最近一段时间的访问记录从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ES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中取出来存入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Redis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中后续处理</a:t>
            </a: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3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、匹配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.*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schema_name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.*from.*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information_schema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\.schemata.*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等模式，次数大于阀值，判定为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SQL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注入成功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  <p:pic>
        <p:nvPicPr>
          <p:cNvPr id="5" name="跨职能流程图（垂直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50462" y="2761481"/>
            <a:ext cx="3833298" cy="92400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865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3100" y="2915562"/>
            <a:ext cx="11591223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异常分析</a:t>
            </a:r>
            <a:r>
              <a:rPr lang="en-US" altLang="zh-CN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暴力破解</a:t>
            </a:r>
            <a:r>
              <a:rPr lang="en-US" altLang="zh-CN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/</a:t>
            </a:r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撞库</a:t>
            </a:r>
            <a:r>
              <a:rPr lang="en-US" altLang="zh-CN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/</a:t>
            </a:r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短信轰炸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53118" y="4805777"/>
            <a:ext cx="15175686" cy="49167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1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、监控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url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中含有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login/captcha/register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等关键字的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url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2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ES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API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记录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URL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访问量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3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、每五分钟抽取一次数据与前五分钟的数据对比，并且计算出下个五分钟的预估值并且计算出最大偏差量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4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、下一次五分钟的访问量与上次的 预估值对比超过阀值就认为存在异常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PS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：改进为匹配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Response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包，统计失败率</a:t>
            </a:r>
          </a:p>
        </p:txBody>
      </p:sp>
    </p:spTree>
    <p:extLst>
      <p:ext uri="{BB962C8B-B14F-4D97-AF65-F5344CB8AC3E}">
        <p14:creationId xmlns:p14="http://schemas.microsoft.com/office/powerpoint/2010/main" val="185258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3100" y="2915562"/>
            <a:ext cx="11591223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异常分析</a:t>
            </a:r>
            <a:r>
              <a:rPr lang="en-US" altLang="zh-CN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---CC</a:t>
            </a:r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攻击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53118" y="4805777"/>
            <a:ext cx="15175686" cy="28392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1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ES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API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获取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TOP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100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URL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访问量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2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、一定时间内，同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UserAgent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不同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IP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数量超过阀值判定异常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3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、一定时间内，同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B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段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IP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，相同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UserAgent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数量超过阀值判定异常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820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3096" y="2915562"/>
            <a:ext cx="9106946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安全收益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31330" y="9900194"/>
            <a:ext cx="2231216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428625" indent="-428625" algn="l" defTabSz="685800" hangingPunct="1">
              <a:lnSpc>
                <a:spcPct val="150000"/>
              </a:lnSpc>
              <a:defRPr/>
            </a:pP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信息泄露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11965" y="9900194"/>
            <a:ext cx="2231216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428625" indent="-428625" algn="l" defTabSz="685800" hangingPunct="1">
              <a:lnSpc>
                <a:spcPct val="150000"/>
              </a:lnSpc>
              <a:defRPr/>
            </a:pP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暴力破解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92601" y="9900194"/>
            <a:ext cx="2231216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428625" indent="-428625" algn="l" defTabSz="685800" hangingPunct="1">
              <a:lnSpc>
                <a:spcPct val="150000"/>
              </a:lnSpc>
              <a:defRPr/>
            </a:pP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命令执行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5" y="4931649"/>
            <a:ext cx="4162425" cy="1800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101" y="6754626"/>
            <a:ext cx="3517607" cy="2953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4711" y="5265174"/>
            <a:ext cx="3038475" cy="1657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7574" y="7550925"/>
            <a:ext cx="6011914" cy="18912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32365" y="7791683"/>
            <a:ext cx="5324475" cy="1409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96408" y="5597451"/>
            <a:ext cx="5267325" cy="14954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29082" y="3804618"/>
            <a:ext cx="15175686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全面入侵发现和威胁感知，攻防对抗处于主动地位！</a:t>
            </a:r>
            <a:endParaRPr lang="en-US" altLang="zh-CN" sz="3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941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3096" y="2915562"/>
            <a:ext cx="9106946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平台优势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53118" y="3915726"/>
            <a:ext cx="14419602" cy="6717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、易于扩展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---BRO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ES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都可平行扩展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检测规则可扩展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、应用场景广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生产、测试、办公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、功能扩展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全流量数据可作为被动扫描器的数据源：全面发现安全漏洞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---MySQL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数据包全流量分析：更精确判断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SQL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注入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对接威胁情报平台：实现攻击追根溯源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70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/>
          <p:nvPr/>
        </p:nvSpPr>
        <p:spPr bwMode="auto">
          <a:xfrm>
            <a:off x="3048000" y="1714500"/>
            <a:ext cx="18288000" cy="10287000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40" rIns="91440" anchor="ctr"/>
          <a:lstStyle/>
          <a:p>
            <a:pPr defTabSz="13716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600" kern="1200"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4994" name="Oval 2"/>
          <p:cNvSpPr/>
          <p:nvPr/>
        </p:nvSpPr>
        <p:spPr bwMode="auto">
          <a:xfrm>
            <a:off x="3088224" y="1714500"/>
            <a:ext cx="10220327" cy="102647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40" rIns="91440" anchor="ctr"/>
          <a:lstStyle/>
          <a:p>
            <a:pPr defTabSz="13716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600" kern="1200"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4995" name="Oval 3"/>
          <p:cNvSpPr/>
          <p:nvPr/>
        </p:nvSpPr>
        <p:spPr bwMode="auto">
          <a:xfrm>
            <a:off x="5429520" y="4143382"/>
            <a:ext cx="5362577" cy="5362577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40" rIns="91440" anchor="ctr"/>
          <a:lstStyle/>
          <a:p>
            <a:pPr defTabSz="13716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600" kern="1200"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4997" name="Rectangle 5"/>
          <p:cNvSpPr/>
          <p:nvPr/>
        </p:nvSpPr>
        <p:spPr bwMode="auto">
          <a:xfrm>
            <a:off x="7061430" y="6258271"/>
            <a:ext cx="27003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1440" rIns="91440">
            <a:spAutoFit/>
          </a:bodyPr>
          <a:lstStyle/>
          <a:p>
            <a:pPr algn="l" defTabSz="13716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200" kern="1200">
                <a:latin typeface="Open Sans" charset="0"/>
                <a:ea typeface="Open Sans" charset="0"/>
                <a:cs typeface="Open Sans" charset="0"/>
                <a:sym typeface="Open Sans" charset="0"/>
              </a:rPr>
              <a:t>Q&amp;A</a:t>
            </a:r>
            <a:endParaRPr lang="zh-CN" altLang="zh-CN" sz="7200" kern="1200" dirty="0"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693" y="4143382"/>
            <a:ext cx="61436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11828"/>
      </p:ext>
    </p:extLst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1416" y="3023574"/>
            <a:ext cx="7000712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About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Me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5022" y="4821180"/>
            <a:ext cx="14487318" cy="11079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428625" indent="-428625" algn="l" defTabSz="685800">
              <a:lnSpc>
                <a:spcPct val="150000"/>
              </a:lnSpc>
              <a:buFont typeface="Wingdings" charset="2"/>
              <a:buChar char="ü"/>
            </a:pPr>
            <a:r>
              <a:rPr lang="en-US" altLang="zh-CN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10</a:t>
            </a:r>
            <a:r>
              <a:rPr lang="zh-CN" altLang="en-US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年以上安全从业经验，专注企业信息安全建设</a:t>
            </a:r>
            <a:endParaRPr lang="en-US" altLang="zh-CN" sz="4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7615" y="7844976"/>
            <a:ext cx="2959065" cy="21467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设备部署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渗透测试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安全咨询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0650" y="6667739"/>
            <a:ext cx="3142773" cy="11772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安全厂商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  <a:p>
            <a:pPr defTabSz="685800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2006-2013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2786" y="6662270"/>
            <a:ext cx="3186354" cy="11772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互联网公司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  <a:p>
            <a:pPr defTabSz="685800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2014-2017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93778" y="7867608"/>
            <a:ext cx="4299907" cy="21467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SDL</a:t>
            </a: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自动化系统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安全防护</a:t>
            </a:r>
            <a:r>
              <a:rPr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/</a:t>
            </a: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检测</a:t>
            </a:r>
            <a:r>
              <a:rPr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/</a:t>
            </a: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审计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安全体系建设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64413" y="6585159"/>
            <a:ext cx="2504849" cy="11772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互联网公司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  <a:p>
            <a:pPr defTabSz="685800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NOW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64413" y="7844976"/>
            <a:ext cx="3001571" cy="21467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业务安全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风控系统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"/>
              </a:rPr>
              <a:t>数据安全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41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3101" y="2915562"/>
            <a:ext cx="4871015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议题引入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07124" y="4481741"/>
            <a:ext cx="14635626" cy="1731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企业面临越来越多的安全挑战，如何能在攻防对抗中占主动地位？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需要全面掌控整体安全态势！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7214" y="6235710"/>
            <a:ext cx="11665296" cy="33932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谁 什么时间 以什么方式发起攻击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攻击是否成功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如何快速响应和阻断攻击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全面排查和消除安全隐患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8705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95256" y="5831891"/>
            <a:ext cx="1134126" cy="1731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目</a:t>
            </a:r>
            <a:endParaRPr lang="en-US" altLang="zh-CN" sz="5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502" y="5129809"/>
            <a:ext cx="11665296" cy="4501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514350" indent="-514350" algn="l" defTabSz="68580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安全威胁感知体系建设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marL="514350" indent="-514350" algn="l" defTabSz="68580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全流量入侵检测平台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marL="514350" indent="-514350" algn="l" defTabSz="68580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安全收益和平台扩展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marL="428625" indent="-428625" algn="l" defTabSz="685800">
              <a:lnSpc>
                <a:spcPct val="200000"/>
              </a:lnSpc>
              <a:buFont typeface="Arial" charset="0"/>
              <a:buChar char="•"/>
            </a:pPr>
            <a:endParaRPr lang="zh-CN" altLang="en-US" sz="36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H="1">
            <a:off x="6791400" y="3671646"/>
            <a:ext cx="54006" cy="7128792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1416" y="3023574"/>
            <a:ext cx="7000712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安全威胁感知体系建设</a:t>
            </a:r>
          </a:p>
        </p:txBody>
      </p:sp>
      <p:sp>
        <p:nvSpPr>
          <p:cNvPr id="4" name="矩形 3"/>
          <p:cNvSpPr/>
          <p:nvPr/>
        </p:nvSpPr>
        <p:spPr>
          <a:xfrm>
            <a:off x="9229433" y="5496843"/>
            <a:ext cx="2430270" cy="530913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r>
              <a:rPr lang="en-US" altLang="zh-CN" sz="3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rPr>
              <a:t>FW</a:t>
            </a:r>
            <a:endParaRPr lang="zh-CN" altLang="en-US" sz="3000" dirty="0">
              <a:solidFill>
                <a:schemeClr val="bg1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29433" y="6641981"/>
            <a:ext cx="2430270" cy="530913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r>
              <a:rPr lang="en-US" altLang="zh-CN" sz="3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rPr>
              <a:t>WAF</a:t>
            </a:r>
            <a:endParaRPr lang="zh-CN" altLang="en-US" sz="3000" dirty="0">
              <a:solidFill>
                <a:schemeClr val="bg1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9134927" y="4381546"/>
            <a:ext cx="2619291" cy="808178"/>
          </a:xfrm>
          <a:prstGeom prst="clou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Internet</a:t>
            </a:r>
            <a:endParaRPr lang="zh-CN" altLang="en-US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60292" y="8369139"/>
            <a:ext cx="4968552" cy="260840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endParaRPr lang="en-US" altLang="zh-CN" sz="30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685800"/>
            <a:endParaRPr lang="en-US" altLang="zh-CN" sz="30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685800"/>
            <a:r>
              <a:rPr lang="zh-CN" altLang="en-US" sz="45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服务器区</a:t>
            </a:r>
            <a:endParaRPr lang="en-US" altLang="zh-CN" sz="4500" dirty="0">
              <a:solidFill>
                <a:schemeClr val="tx1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685800"/>
            <a:endParaRPr lang="en-US" altLang="zh-CN" sz="30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685800"/>
            <a:endParaRPr lang="zh-CN" altLang="en-US" sz="30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72460" y="8708409"/>
            <a:ext cx="1944216" cy="530913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r>
              <a:rPr lang="en-US" altLang="zh-CN" sz="300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rPr>
              <a:t>HIDS</a:t>
            </a:r>
            <a:endParaRPr lang="zh-CN" altLang="en-US" sz="3000" dirty="0">
              <a:solidFill>
                <a:schemeClr val="bg1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3358" y="7563270"/>
            <a:ext cx="2430270" cy="5309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r>
              <a:rPr lang="en-US" altLang="zh-CN" sz="300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rPr>
              <a:t>NIDS</a:t>
            </a:r>
            <a:endParaRPr lang="zh-CN" altLang="en-US" sz="3000" dirty="0">
              <a:solidFill>
                <a:srgbClr val="FF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1" name="直线连接符 10"/>
          <p:cNvCxnSpPr>
            <a:stCxn id="5" idx="1"/>
          </p:cNvCxnSpPr>
          <p:nvPr/>
        </p:nvCxnSpPr>
        <p:spPr>
          <a:xfrm>
            <a:off x="10444568" y="5188868"/>
            <a:ext cx="0" cy="32307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线连接符 12"/>
          <p:cNvCxnSpPr>
            <a:stCxn id="4" idx="2"/>
            <a:endCxn id="6" idx="0"/>
          </p:cNvCxnSpPr>
          <p:nvPr/>
        </p:nvCxnSpPr>
        <p:spPr>
          <a:xfrm>
            <a:off x="10444568" y="6027756"/>
            <a:ext cx="0" cy="61422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线连接符 14"/>
          <p:cNvCxnSpPr>
            <a:stCxn id="6" idx="2"/>
            <a:endCxn id="7" idx="0"/>
          </p:cNvCxnSpPr>
          <p:nvPr/>
        </p:nvCxnSpPr>
        <p:spPr>
          <a:xfrm>
            <a:off x="10444568" y="7172889"/>
            <a:ext cx="0" cy="119625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矩形 16"/>
          <p:cNvSpPr/>
          <p:nvPr/>
        </p:nvSpPr>
        <p:spPr>
          <a:xfrm>
            <a:off x="13549913" y="9364242"/>
            <a:ext cx="2430270" cy="530913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r>
              <a:rPr lang="zh-CN" alt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rPr>
              <a:t>漏洞扫描</a:t>
            </a:r>
          </a:p>
        </p:txBody>
      </p:sp>
      <p:cxnSp>
        <p:nvCxnSpPr>
          <p:cNvPr id="18" name="直线连接符 17"/>
          <p:cNvCxnSpPr>
            <a:stCxn id="10" idx="3"/>
          </p:cNvCxnSpPr>
          <p:nvPr/>
        </p:nvCxnSpPr>
        <p:spPr>
          <a:xfrm flipV="1">
            <a:off x="8843628" y="7828726"/>
            <a:ext cx="1600940" cy="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线箭头连接符 19"/>
          <p:cNvCxnSpPr>
            <a:stCxn id="17" idx="1"/>
          </p:cNvCxnSpPr>
          <p:nvPr/>
        </p:nvCxnSpPr>
        <p:spPr>
          <a:xfrm flipH="1" flipV="1">
            <a:off x="12928845" y="9629698"/>
            <a:ext cx="621068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105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1416" y="3023574"/>
            <a:ext cx="7000712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传统</a:t>
            </a:r>
            <a:r>
              <a:rPr lang="en-US" altLang="zh-CN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IDS</a:t>
            </a:r>
            <a:endParaRPr lang="zh-CN" altLang="en-US" sz="5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5106" y="4427735"/>
            <a:ext cx="10531170" cy="33932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、基于规则检测，可检测攻击类型有限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、关注检测过程，不关注结果，误报率高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、没有保留全部原始流量数据，不便于事后追溯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4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、扩展性不高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985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6560" y="3185592"/>
            <a:ext cx="9106946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全流量入侵检测必要性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45106" y="4399308"/>
            <a:ext cx="11881320" cy="46858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、异常行为分析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/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---CC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攻击（基于统计）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/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/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、响应结果判断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/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撞库、暴破（高登录失败率）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/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/>
            <a:r>
              <a:rPr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、攻击回溯和取证需要</a:t>
            </a:r>
            <a:endParaRPr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/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攻击路径、影响分析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/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---APT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攻击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41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4119" y="2877200"/>
            <a:ext cx="8975471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全流量入侵检测技术架构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392927" y="4545835"/>
            <a:ext cx="2047849" cy="54044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Tx/>
              <a:buFontTx/>
              <a:buNone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indent="-36512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2336800" marR="0" indent="-5073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3251200" marR="0" indent="-5073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4165600" marR="0" indent="-5073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5143500" marR="0" indent="-5708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6057900" marR="0" indent="-5708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6972300" marR="0" indent="-5708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7886700" marR="0" indent="-5708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defTabSz="685800" hangingPunct="1">
              <a:spcBef>
                <a:spcPts val="0"/>
              </a:spcBef>
            </a:pPr>
            <a:r>
              <a:rPr kumimoji="1" lang="zh-CN" altLang="en-US" sz="3000" dirty="0">
                <a:solidFill>
                  <a:schemeClr val="bg1"/>
                </a:solidFill>
              </a:rPr>
              <a:t>镜像流量</a:t>
            </a:r>
          </a:p>
        </p:txBody>
      </p:sp>
      <p:sp>
        <p:nvSpPr>
          <p:cNvPr id="6" name="矩形 5"/>
          <p:cNvSpPr/>
          <p:nvPr/>
        </p:nvSpPr>
        <p:spPr>
          <a:xfrm>
            <a:off x="10321684" y="5802323"/>
            <a:ext cx="1866208" cy="6145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450" dirty="0"/>
              <a:t>BRO</a:t>
            </a:r>
            <a:endParaRPr kumimoji="1" lang="zh-CN" altLang="en-US" sz="3450" dirty="0"/>
          </a:p>
        </p:txBody>
      </p:sp>
      <p:sp>
        <p:nvSpPr>
          <p:cNvPr id="10" name="矩形 9"/>
          <p:cNvSpPr/>
          <p:nvPr/>
        </p:nvSpPr>
        <p:spPr>
          <a:xfrm>
            <a:off x="10321684" y="7218006"/>
            <a:ext cx="1866208" cy="6304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450" dirty="0"/>
              <a:t>ES</a:t>
            </a:r>
            <a:endParaRPr kumimoji="1" lang="zh-CN" altLang="en-US" sz="3450" dirty="0"/>
          </a:p>
        </p:txBody>
      </p:sp>
      <p:sp>
        <p:nvSpPr>
          <p:cNvPr id="11" name="矩形 10"/>
          <p:cNvSpPr/>
          <p:nvPr/>
        </p:nvSpPr>
        <p:spPr>
          <a:xfrm>
            <a:off x="10318657" y="10028852"/>
            <a:ext cx="1869239" cy="6635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450" dirty="0"/>
              <a:t>MySQL</a:t>
            </a:r>
            <a:endParaRPr kumimoji="1" lang="zh-CN" altLang="en-US" sz="3450" dirty="0"/>
          </a:p>
        </p:txBody>
      </p:sp>
      <p:sp>
        <p:nvSpPr>
          <p:cNvPr id="12" name="矩形 11"/>
          <p:cNvSpPr/>
          <p:nvPr/>
        </p:nvSpPr>
        <p:spPr>
          <a:xfrm>
            <a:off x="6655549" y="5802328"/>
            <a:ext cx="2491401" cy="663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规则检测引擎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027399" y="4669376"/>
            <a:ext cx="2434628" cy="115066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21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Webshell</a:t>
            </a:r>
            <a:endParaRPr kumimoji="1" lang="en-US" altLang="zh-CN" sz="21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命令执行</a:t>
            </a:r>
            <a:endParaRPr kumimoji="1" lang="en-US" altLang="zh-CN" sz="21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信息泄露</a:t>
            </a:r>
          </a:p>
        </p:txBody>
      </p:sp>
      <p:sp>
        <p:nvSpPr>
          <p:cNvPr id="14" name="矩形 13"/>
          <p:cNvSpPr/>
          <p:nvPr/>
        </p:nvSpPr>
        <p:spPr>
          <a:xfrm>
            <a:off x="13488144" y="10093535"/>
            <a:ext cx="3078342" cy="5988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7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7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7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IDS</a:t>
            </a:r>
            <a:r>
              <a:rPr kumimoji="1" lang="zh-CN" altLang="en-US" sz="27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管理平台</a:t>
            </a:r>
          </a:p>
        </p:txBody>
      </p:sp>
      <p:sp>
        <p:nvSpPr>
          <p:cNvPr id="15" name="矩形 14"/>
          <p:cNvSpPr/>
          <p:nvPr/>
        </p:nvSpPr>
        <p:spPr>
          <a:xfrm>
            <a:off x="6634491" y="7200477"/>
            <a:ext cx="2512459" cy="6166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异常分析引擎</a:t>
            </a:r>
          </a:p>
        </p:txBody>
      </p:sp>
      <p:sp>
        <p:nvSpPr>
          <p:cNvPr id="16" name="矩形 15"/>
          <p:cNvSpPr/>
          <p:nvPr/>
        </p:nvSpPr>
        <p:spPr>
          <a:xfrm>
            <a:off x="13621206" y="7218006"/>
            <a:ext cx="2945280" cy="6381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700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Kibana</a:t>
            </a:r>
            <a:r>
              <a:rPr kumimoji="1" lang="zh-CN" altLang="en-US" sz="27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分析平台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7027399" y="8036081"/>
            <a:ext cx="1918262" cy="14165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2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kumimoji="1" lang="zh-CN" altLang="en-US" sz="2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注入</a:t>
            </a:r>
            <a:endParaRPr kumimoji="1" lang="en-US" altLang="zh-CN" sz="21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暴力破解</a:t>
            </a:r>
            <a:endParaRPr kumimoji="1" lang="en-US" altLang="zh-CN" sz="21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撞库</a:t>
            </a:r>
            <a:endParaRPr kumimoji="1" lang="en-US" altLang="zh-CN" sz="21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2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CC</a:t>
            </a:r>
            <a:r>
              <a:rPr kumimoji="1" lang="zh-CN" altLang="en-US" sz="2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攻击</a:t>
            </a:r>
          </a:p>
        </p:txBody>
      </p:sp>
      <p:cxnSp>
        <p:nvCxnSpPr>
          <p:cNvPr id="20" name="直线箭头连接符 19"/>
          <p:cNvCxnSpPr>
            <a:stCxn id="6" idx="1"/>
          </p:cNvCxnSpPr>
          <p:nvPr/>
        </p:nvCxnSpPr>
        <p:spPr>
          <a:xfrm flipH="1" flipV="1">
            <a:off x="9146950" y="6109622"/>
            <a:ext cx="11747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5496260" y="6136407"/>
            <a:ext cx="4488" cy="42242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5496266" y="10360637"/>
            <a:ext cx="48181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314410" y="8570691"/>
            <a:ext cx="1866207" cy="5904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450" dirty="0" err="1"/>
              <a:t>Redis</a:t>
            </a:r>
            <a:endParaRPr kumimoji="1" lang="zh-CN" altLang="en-US" sz="3450" dirty="0"/>
          </a:p>
        </p:txBody>
      </p:sp>
      <p:cxnSp>
        <p:nvCxnSpPr>
          <p:cNvPr id="40" name="直线箭头连接符 39"/>
          <p:cNvCxnSpPr/>
          <p:nvPr/>
        </p:nvCxnSpPr>
        <p:spPr>
          <a:xfrm>
            <a:off x="10463611" y="5129808"/>
            <a:ext cx="405659" cy="69346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箭头连接符 41"/>
          <p:cNvCxnSpPr/>
          <p:nvPr/>
        </p:nvCxnSpPr>
        <p:spPr>
          <a:xfrm flipH="1">
            <a:off x="11664600" y="5173399"/>
            <a:ext cx="365387" cy="676108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箭头连接符 43"/>
          <p:cNvCxnSpPr/>
          <p:nvPr/>
        </p:nvCxnSpPr>
        <p:spPr>
          <a:xfrm>
            <a:off x="11247508" y="5178342"/>
            <a:ext cx="7280" cy="653549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下箭头 45"/>
          <p:cNvSpPr/>
          <p:nvPr/>
        </p:nvSpPr>
        <p:spPr>
          <a:xfrm>
            <a:off x="11111880" y="6656516"/>
            <a:ext cx="304966" cy="352006"/>
          </a:xfrm>
          <a:prstGeom prst="downArrow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defTabSz="685800"/>
            <a:endParaRPr lang="zh-CN" altLang="en-US" sz="135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11130951" y="8046751"/>
            <a:ext cx="304966" cy="352006"/>
          </a:xfrm>
          <a:prstGeom prst="downArrow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defTabSz="685800"/>
            <a:endParaRPr lang="zh-CN" altLang="en-US" sz="135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11128782" y="9452603"/>
            <a:ext cx="307139" cy="352006"/>
          </a:xfrm>
          <a:prstGeom prst="downArrow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defTabSz="685800"/>
            <a:endParaRPr lang="zh-CN" altLang="en-US" sz="135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 flipH="1" flipV="1">
            <a:off x="5459752" y="6151972"/>
            <a:ext cx="11747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 flipV="1">
            <a:off x="9146949" y="7564702"/>
            <a:ext cx="11747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 flipH="1" flipV="1">
            <a:off x="5459752" y="7526605"/>
            <a:ext cx="11747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10" idx="3"/>
            <a:endCxn id="16" idx="1"/>
          </p:cNvCxnSpPr>
          <p:nvPr/>
        </p:nvCxnSpPr>
        <p:spPr>
          <a:xfrm>
            <a:off x="12187896" y="7533249"/>
            <a:ext cx="1433315" cy="3821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箭头连接符 64"/>
          <p:cNvCxnSpPr/>
          <p:nvPr/>
        </p:nvCxnSpPr>
        <p:spPr>
          <a:xfrm>
            <a:off x="12249585" y="10360637"/>
            <a:ext cx="123856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950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3096" y="2915562"/>
            <a:ext cx="9106946" cy="9002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685800"/>
            <a:r>
              <a:rPr lang="zh-CN" altLang="en-US" sz="5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流量镜像和分析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33709" y="4412562"/>
            <a:ext cx="9397044" cy="60247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镜像端口</a:t>
            </a:r>
            <a:endParaRPr lang="en-US" altLang="zh-CN" sz="3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---Nginx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后端进出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HTTP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流量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Bro</a:t>
            </a:r>
            <a:r>
              <a:rPr lang="zh-CN" altLang="en-US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抓包</a:t>
            </a:r>
            <a:endParaRPr lang="en-US" altLang="zh-CN" sz="3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---Request/Header/Post/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部分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Response</a:t>
            </a:r>
          </a:p>
          <a:p>
            <a:pPr marL="428625" indent="-428625" algn="l" defTabSz="6858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分析</a:t>
            </a:r>
            <a:endParaRPr lang="en-US" altLang="zh-CN" sz="3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生成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HTTP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文件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---Request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和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Response</a:t>
            </a: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关联</a:t>
            </a:r>
            <a:endParaRPr lang="en-US" altLang="zh-CN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l" defTabSz="685800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    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---</a:t>
            </a:r>
            <a:r>
              <a:rPr lang="en-US" altLang="zh-CN" sz="3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Logstash</a:t>
            </a:r>
            <a:r>
              <a:rPr lang="en-US" altLang="zh-CN" sz="3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--&gt;ES</a:t>
            </a:r>
          </a:p>
        </p:txBody>
      </p:sp>
      <p:sp>
        <p:nvSpPr>
          <p:cNvPr id="5" name="矩形 4"/>
          <p:cNvSpPr/>
          <p:nvPr/>
        </p:nvSpPr>
        <p:spPr>
          <a:xfrm>
            <a:off x="15460801" y="5562592"/>
            <a:ext cx="3260619" cy="183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450"/>
              <a:t>交换机</a:t>
            </a:r>
            <a:endParaRPr kumimoji="1" lang="zh-CN" altLang="en-US" sz="3450" dirty="0"/>
          </a:p>
        </p:txBody>
      </p:sp>
      <p:sp>
        <p:nvSpPr>
          <p:cNvPr id="4" name="椭圆 3"/>
          <p:cNvSpPr/>
          <p:nvPr/>
        </p:nvSpPr>
        <p:spPr>
          <a:xfrm>
            <a:off x="15859097" y="7361287"/>
            <a:ext cx="324036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defTabSz="685800"/>
            <a:endParaRPr lang="zh-CN" altLang="en-US" sz="135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30905" y="9567026"/>
            <a:ext cx="2227734" cy="48474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defTabSz="685800"/>
            <a:r>
              <a:rPr lang="en-US" altLang="zh-CN" sz="27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Nginx</a:t>
            </a:r>
            <a:r>
              <a:rPr lang="zh-CN" altLang="en-US" sz="27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服务器</a:t>
            </a:r>
          </a:p>
        </p:txBody>
      </p:sp>
      <p:sp>
        <p:nvSpPr>
          <p:cNvPr id="10" name="矩形 9"/>
          <p:cNvSpPr/>
          <p:nvPr/>
        </p:nvSpPr>
        <p:spPr>
          <a:xfrm>
            <a:off x="16920510" y="9597691"/>
            <a:ext cx="2227734" cy="48474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defTabSz="685800"/>
            <a:r>
              <a:rPr lang="en-US" altLang="zh-CN" sz="27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Web</a:t>
            </a:r>
            <a:r>
              <a:rPr lang="zh-CN" altLang="en-US" sz="27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lang="en-US" altLang="zh-CN" sz="27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Server</a:t>
            </a:r>
            <a:endParaRPr lang="zh-CN" altLang="en-US" sz="2700" dirty="0">
              <a:solidFill>
                <a:schemeClr val="tx1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229506" y="10046972"/>
            <a:ext cx="2227734" cy="48474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defTabSz="685800"/>
            <a:r>
              <a:rPr lang="en-US" altLang="zh-CN" sz="27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Web</a:t>
            </a:r>
            <a:r>
              <a:rPr lang="zh-CN" altLang="en-US" sz="27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lang="en-US" altLang="zh-CN" sz="27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Server</a:t>
            </a:r>
            <a:endParaRPr lang="zh-CN" altLang="en-US" sz="2700" dirty="0">
              <a:solidFill>
                <a:schemeClr val="tx1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71100" y="10531717"/>
            <a:ext cx="2227734" cy="48474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defTabSz="685800"/>
            <a:r>
              <a:rPr lang="en-US" altLang="zh-CN" sz="27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Web</a:t>
            </a:r>
            <a:r>
              <a:rPr lang="zh-CN" altLang="en-US" sz="27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lang="en-US" altLang="zh-CN" sz="27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"/>
              </a:rPr>
              <a:t>Server</a:t>
            </a:r>
            <a:endParaRPr lang="zh-CN" altLang="en-US" sz="2700" dirty="0">
              <a:solidFill>
                <a:schemeClr val="tx1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3" name="直线连接符 12"/>
          <p:cNvCxnSpPr>
            <a:stCxn id="4" idx="4"/>
            <a:endCxn id="6" idx="0"/>
          </p:cNvCxnSpPr>
          <p:nvPr/>
        </p:nvCxnSpPr>
        <p:spPr>
          <a:xfrm flipH="1">
            <a:off x="15244777" y="7750802"/>
            <a:ext cx="776343" cy="18162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线连接符 14"/>
          <p:cNvCxnSpPr>
            <a:endCxn id="10" idx="0"/>
          </p:cNvCxnSpPr>
          <p:nvPr/>
        </p:nvCxnSpPr>
        <p:spPr>
          <a:xfrm>
            <a:off x="18034377" y="7394029"/>
            <a:ext cx="0" cy="220366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线箭头连接符 23"/>
          <p:cNvCxnSpPr/>
          <p:nvPr/>
        </p:nvCxnSpPr>
        <p:spPr>
          <a:xfrm>
            <a:off x="16358643" y="7556042"/>
            <a:ext cx="1513721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线箭头连接符 25"/>
          <p:cNvCxnSpPr/>
          <p:nvPr/>
        </p:nvCxnSpPr>
        <p:spPr>
          <a:xfrm flipH="1">
            <a:off x="16358643" y="7718060"/>
            <a:ext cx="1513721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椭圆 29"/>
          <p:cNvSpPr/>
          <p:nvPr/>
        </p:nvSpPr>
        <p:spPr>
          <a:xfrm>
            <a:off x="16953481" y="5319640"/>
            <a:ext cx="324036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defTabSz="685800"/>
            <a:endParaRPr lang="zh-CN" altLang="en-US" sz="135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158001" y="4105268"/>
            <a:ext cx="1866208" cy="6145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450" dirty="0"/>
              <a:t>BRO</a:t>
            </a:r>
            <a:endParaRPr kumimoji="1" lang="zh-CN" altLang="en-US" sz="3450" dirty="0"/>
          </a:p>
        </p:txBody>
      </p:sp>
      <p:cxnSp>
        <p:nvCxnSpPr>
          <p:cNvPr id="32" name="直线连接符 31"/>
          <p:cNvCxnSpPr>
            <a:endCxn id="30" idx="0"/>
          </p:cNvCxnSpPr>
          <p:nvPr/>
        </p:nvCxnSpPr>
        <p:spPr>
          <a:xfrm flipH="1">
            <a:off x="17115499" y="4719856"/>
            <a:ext cx="20660" cy="59978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内容占位符 2"/>
          <p:cNvSpPr txBox="1">
            <a:spLocks/>
          </p:cNvSpPr>
          <p:nvPr/>
        </p:nvSpPr>
        <p:spPr>
          <a:xfrm>
            <a:off x="17292865" y="5135967"/>
            <a:ext cx="1205012" cy="54044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Tx/>
              <a:buFontTx/>
              <a:buNone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indent="-36512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2336800" marR="0" indent="-5073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3251200" marR="0" indent="-5073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4165600" marR="0" indent="-5073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5143500" marR="0" indent="-5708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6057900" marR="0" indent="-5708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6972300" marR="0" indent="-5708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7886700" marR="0" indent="-570865" algn="l" defTabSz="1828800" rtl="0" latinLnBrk="0">
              <a:lnSpc>
                <a:spcPct val="100000"/>
              </a:lnSpc>
              <a:spcBef>
                <a:spcPct val="24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defTabSz="685800" hangingPunct="1">
              <a:spcBef>
                <a:spcPts val="0"/>
              </a:spcBef>
            </a:pPr>
            <a:r>
              <a:rPr kumimoji="1" lang="zh-CN" altLang="en-US" sz="2400" dirty="0">
                <a:solidFill>
                  <a:schemeClr val="bg1"/>
                </a:solidFill>
              </a:rPr>
              <a:t>镜像</a:t>
            </a:r>
          </a:p>
        </p:txBody>
      </p:sp>
    </p:spTree>
    <p:extLst>
      <p:ext uri="{BB962C8B-B14F-4D97-AF65-F5344CB8AC3E}">
        <p14:creationId xmlns:p14="http://schemas.microsoft.com/office/powerpoint/2010/main" val="9701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Thin"/>
        <a:ea typeface="Helvetica Neue Thin"/>
        <a:cs typeface="Helvetica Neue Thin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92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3278</TotalTime>
  <Words>747</Words>
  <Application>Microsoft Office PowerPoint</Application>
  <PresentationFormat>自定义</PresentationFormat>
  <Paragraphs>129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Helvetica Neue Light</vt:lpstr>
      <vt:lpstr>Helvetica Neue Thin</vt:lpstr>
      <vt:lpstr>Lucida Grande</vt:lpstr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Consolas</vt:lpstr>
      <vt:lpstr>Helvetica</vt:lpstr>
      <vt:lpstr>Open Sans</vt:lpstr>
      <vt:lpstr>Wingdings</vt:lpstr>
      <vt:lpstr>White</vt:lpstr>
      <vt:lpstr>构建全流量入侵检测平台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企业级代码安全最佳实践</dc:title>
  <dc:creator>madx</dc:creator>
  <cp:lastModifiedBy>madx</cp:lastModifiedBy>
  <cp:revision>202</cp:revision>
  <dcterms:created xsi:type="dcterms:W3CDTF">2017-03-18T07:41:00Z</dcterms:created>
  <dcterms:modified xsi:type="dcterms:W3CDTF">2017-09-25T07:52:42Z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