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WAV" ContentType="audio/wav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2.xml" ContentType="application/vnd.openxmlformats-officedocument.drawingml.char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1" r:id="rId2"/>
    <p:sldId id="258" r:id="rId3"/>
    <p:sldId id="273" r:id="rId4"/>
    <p:sldId id="263" r:id="rId5"/>
    <p:sldId id="302" r:id="rId6"/>
    <p:sldId id="257" r:id="rId7"/>
    <p:sldId id="272" r:id="rId8"/>
    <p:sldId id="292" r:id="rId9"/>
    <p:sldId id="293" r:id="rId10"/>
    <p:sldId id="259" r:id="rId11"/>
    <p:sldId id="260" r:id="rId12"/>
    <p:sldId id="268" r:id="rId13"/>
    <p:sldId id="262" r:id="rId14"/>
    <p:sldId id="294" r:id="rId15"/>
    <p:sldId id="264" r:id="rId16"/>
    <p:sldId id="266" r:id="rId17"/>
    <p:sldId id="267" r:id="rId18"/>
    <p:sldId id="271" r:id="rId19"/>
    <p:sldId id="274" r:id="rId20"/>
    <p:sldId id="285" r:id="rId21"/>
    <p:sldId id="303" r:id="rId22"/>
    <p:sldId id="276" r:id="rId23"/>
    <p:sldId id="277" r:id="rId24"/>
    <p:sldId id="280" r:id="rId25"/>
    <p:sldId id="281" r:id="rId26"/>
    <p:sldId id="295" r:id="rId27"/>
    <p:sldId id="282" r:id="rId28"/>
    <p:sldId id="283" r:id="rId29"/>
    <p:sldId id="284" r:id="rId30"/>
    <p:sldId id="304" r:id="rId31"/>
    <p:sldId id="287" r:id="rId32"/>
    <p:sldId id="286" r:id="rId33"/>
    <p:sldId id="297" r:id="rId34"/>
    <p:sldId id="306" r:id="rId35"/>
    <p:sldId id="299" r:id="rId36"/>
    <p:sldId id="300" r:id="rId37"/>
    <p:sldId id="305" r:id="rId38"/>
    <p:sldId id="298" r:id="rId39"/>
    <p:sldId id="289" r:id="rId40"/>
    <p:sldId id="307" r:id="rId41"/>
    <p:sldId id="290" r:id="rId42"/>
    <p:sldId id="308" r:id="rId43"/>
    <p:sldId id="291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0" autoAdjust="0"/>
    <p:restoredTop sz="84843" autoAdjust="0"/>
  </p:normalViewPr>
  <p:slideViewPr>
    <p:cSldViewPr snapToGrid="0" snapToObjects="1">
      <p:cViewPr>
        <p:scale>
          <a:sx n="94" d="100"/>
          <a:sy n="94" d="100"/>
        </p:scale>
        <p:origin x="-672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Owner\My%20Documents\US%20Economic%20Growth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hinm:Desktop:GM600_Peer_review_shee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hinm:Desktop:GM600_Peer_review_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hinm:Downloads:financial%20model%20-%20Oneminutefinance%20(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le\Documents\Documents\GM600\financial%20model%20-%20Oneminutefinanc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hinm:Downloads:financial%20model%20-%20Oneminutefinance%20(6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le\Documents\Documents\GM600\financial%20model%20-%20Oneminutefinanc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sabelle\Documents\Documents\GM600\financial%20model%20-%20Oneminutefinanc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hinm:Desktop:financial%20model%20-%20Oneminutefinance%20(4)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Annual % Change GDP</c:v>
          </c:tx>
          <c:spPr>
            <a:solidFill>
              <a:srgbClr val="EB62FF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Sheet1!$A$6:$A$15</c:f>
              <c:numCache>
                <c:formatCode>General</c:formatCode>
                <c:ptCount val="10"/>
                <c:pt idx="0">
                  <c:v>2003.0</c:v>
                </c:pt>
                <c:pt idx="1">
                  <c:v>2004.0</c:v>
                </c:pt>
                <c:pt idx="2">
                  <c:v>2005.0</c:v>
                </c:pt>
                <c:pt idx="3">
                  <c:v>2006.0</c:v>
                </c:pt>
                <c:pt idx="4">
                  <c:v>2007.0</c:v>
                </c:pt>
                <c:pt idx="5">
                  <c:v>2008.0</c:v>
                </c:pt>
                <c:pt idx="6">
                  <c:v>2009.0</c:v>
                </c:pt>
                <c:pt idx="7">
                  <c:v>2010.0</c:v>
                </c:pt>
                <c:pt idx="8">
                  <c:v>2011.0</c:v>
                </c:pt>
                <c:pt idx="9">
                  <c:v>2012.0</c:v>
                </c:pt>
              </c:numCache>
            </c:numRef>
          </c:cat>
          <c:val>
            <c:numRef>
              <c:f>Sheet1!$B$6:$B$15</c:f>
              <c:numCache>
                <c:formatCode>General</c:formatCode>
                <c:ptCount val="10"/>
                <c:pt idx="0">
                  <c:v>2.5</c:v>
                </c:pt>
                <c:pt idx="1">
                  <c:v>3.6</c:v>
                </c:pt>
                <c:pt idx="2">
                  <c:v>3.1</c:v>
                </c:pt>
                <c:pt idx="3">
                  <c:v>2.7</c:v>
                </c:pt>
                <c:pt idx="4">
                  <c:v>1.9</c:v>
                </c:pt>
                <c:pt idx="5" formatCode="0.0">
                  <c:v>0.0</c:v>
                </c:pt>
                <c:pt idx="6">
                  <c:v>-2.6</c:v>
                </c:pt>
                <c:pt idx="7">
                  <c:v>2.9</c:v>
                </c:pt>
                <c:pt idx="8" formatCode="0.0">
                  <c:v>2.0</c:v>
                </c:pt>
                <c:pt idx="9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10234792"/>
        <c:axId val="2110527816"/>
        <c:axId val="0"/>
      </c:bar3DChart>
      <c:catAx>
        <c:axId val="2110234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10527816"/>
        <c:crosses val="autoZero"/>
        <c:auto val="1"/>
        <c:lblAlgn val="ctr"/>
        <c:lblOffset val="100"/>
        <c:noMultiLvlLbl val="0"/>
      </c:catAx>
      <c:valAx>
        <c:axId val="2110527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102347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51359560289457"/>
          <c:y val="0.0315867689483128"/>
          <c:w val="0.748640439710543"/>
          <c:h val="0.73761049657023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Sheet3!$A$14</c:f>
              <c:strCache>
                <c:ptCount val="1"/>
                <c:pt idx="0">
                  <c:v>Total Assets</c:v>
                </c:pt>
              </c:strCache>
            </c:strRef>
          </c:tx>
          <c:spPr>
            <a:solidFill>
              <a:srgbClr val="FF99FF"/>
            </a:solidFill>
          </c:spPr>
          <c:invertIfNegative val="0"/>
          <c:cat>
            <c:strRef>
              <c:f>Sheet3!$B$3:$F$3</c:f>
              <c:strCache>
                <c:ptCount val="5"/>
                <c:pt idx="0">
                  <c:v> Year 1 </c:v>
                </c:pt>
                <c:pt idx="1">
                  <c:v> Year 2 </c:v>
                </c:pt>
                <c:pt idx="2">
                  <c:v> Year 3 </c:v>
                </c:pt>
                <c:pt idx="3">
                  <c:v> Year 4 </c:v>
                </c:pt>
                <c:pt idx="4">
                  <c:v> Year 5 </c:v>
                </c:pt>
              </c:strCache>
            </c:strRef>
          </c:cat>
          <c:val>
            <c:numRef>
              <c:f>Sheet3!$B$14:$F$14</c:f>
              <c:numCache>
                <c:formatCode>#,##0</c:formatCode>
                <c:ptCount val="5"/>
                <c:pt idx="0">
                  <c:v>39262.0</c:v>
                </c:pt>
                <c:pt idx="1">
                  <c:v>56403.0</c:v>
                </c:pt>
                <c:pt idx="2">
                  <c:v>156455.0</c:v>
                </c:pt>
                <c:pt idx="3">
                  <c:v>1.58532E6</c:v>
                </c:pt>
                <c:pt idx="4">
                  <c:v>1.0911591E7</c:v>
                </c:pt>
              </c:numCache>
            </c:numRef>
          </c:val>
        </c:ser>
        <c:ser>
          <c:idx val="1"/>
          <c:order val="1"/>
          <c:tx>
            <c:strRef>
              <c:f>Sheet3!$A$28</c:f>
              <c:strCache>
                <c:ptCount val="1"/>
                <c:pt idx="0">
                  <c:v>Total shareholders' equity</c:v>
                </c:pt>
              </c:strCache>
            </c:strRef>
          </c:tx>
          <c:invertIfNegative val="0"/>
          <c:cat>
            <c:strRef>
              <c:f>Sheet3!$B$3:$F$3</c:f>
              <c:strCache>
                <c:ptCount val="5"/>
                <c:pt idx="0">
                  <c:v> Year 1 </c:v>
                </c:pt>
                <c:pt idx="1">
                  <c:v> Year 2 </c:v>
                </c:pt>
                <c:pt idx="2">
                  <c:v> Year 3 </c:v>
                </c:pt>
                <c:pt idx="3">
                  <c:v> Year 4 </c:v>
                </c:pt>
                <c:pt idx="4">
                  <c:v> Year 5 </c:v>
                </c:pt>
              </c:strCache>
            </c:strRef>
          </c:cat>
          <c:val>
            <c:numRef>
              <c:f>Sheet3!$B$28:$F$28</c:f>
              <c:numCache>
                <c:formatCode>#,##0</c:formatCode>
                <c:ptCount val="5"/>
                <c:pt idx="0">
                  <c:v>39199.0</c:v>
                </c:pt>
                <c:pt idx="1">
                  <c:v>53955.0</c:v>
                </c:pt>
                <c:pt idx="2">
                  <c:v>139757.0</c:v>
                </c:pt>
                <c:pt idx="3">
                  <c:v>1.376109E6</c:v>
                </c:pt>
                <c:pt idx="4">
                  <c:v>9.555247E6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2133277720"/>
        <c:axId val="2133280872"/>
        <c:axId val="0"/>
      </c:bar3DChart>
      <c:catAx>
        <c:axId val="213327772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  <c:crossAx val="2133280872"/>
        <c:crosses val="autoZero"/>
        <c:auto val="1"/>
        <c:lblAlgn val="ctr"/>
        <c:lblOffset val="100"/>
        <c:noMultiLvlLbl val="0"/>
      </c:catAx>
      <c:valAx>
        <c:axId val="2133280872"/>
        <c:scaling>
          <c:orientation val="minMax"/>
        </c:scaling>
        <c:delete val="0"/>
        <c:axPos val="l"/>
        <c:majorGridlines/>
        <c:numFmt formatCode="&quot;$&quot;#,##0_);\(&quot;$&quot;#,##0\)" sourceLinked="0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  <c:crossAx val="213327772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Net Cash Flow 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1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dLbl>
              <c:idx val="0"/>
              <c:layout>
                <c:manualLayout>
                  <c:x val="-0.00544468500139332"/>
                  <c:y val="0.0296833773087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1"/>
                <c:pt idx="0">
                  <c:v>Ending Cash Balance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_(&quot;$&quot;* #,##0_);_(&quot;$&quot;* \(#,##0\);_(&quot;$&quot;* &quot;-&quot;??_);_(@_)">
                  <c:v>33944.33333333334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Year 2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Lbl>
              <c:idx val="0"/>
              <c:layout>
                <c:manualLayout>
                  <c:x val="0.161525655041335"/>
                  <c:y val="0.0263852242744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1"/>
                <c:pt idx="0">
                  <c:v>Ending Cash Balance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_(&quot;$&quot;* #,##0_);_(&quot;$&quot;* \(#,##0\);_(&quot;$&quot;* &quot;-&quot;??_);_(@_)">
                  <c:v>15574.45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Year 3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172415025044122"/>
                  <c:y val="0.0263852242744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1"/>
                <c:pt idx="0">
                  <c:v>Ending Cash Balance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formatCode="_(&quot;$&quot;* #,##0_);_(&quot;$&quot;* \(#,##0\);_(&quot;$&quot;* &quot;-&quot;??_);_(@_)">
                  <c:v>87603.45000000001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Year 4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172415025044122"/>
                  <c:y val="0.05277044854881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1"/>
                <c:pt idx="0">
                  <c:v>Ending Cash Balance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 formatCode="_(&quot;$&quot;* #,##0_);_(&quot;$&quot;* \(#,##0\);_(&quot;$&quot;* &quot;-&quot;??_);_(@_)">
                  <c:v>1.31279775986667E6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Year 5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185119290047373"/>
                  <c:y val="-0.006596306068601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1"/>
                <c:pt idx="0">
                  <c:v>Ending Cash Balance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 formatCode="_(&quot;$&quot;* #,##0_);_(&quot;$&quot;* \(#,##0\);_(&quot;$&quot;* &quot;-&quot;??_);_(@_)">
                  <c:v>8.65262143453333E6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gapDepth val="0"/>
        <c:shape val="cylinder"/>
        <c:axId val="2133590504"/>
        <c:axId val="2133593480"/>
        <c:axId val="2133596520"/>
      </c:bar3DChart>
      <c:catAx>
        <c:axId val="2133590504"/>
        <c:scaling>
          <c:orientation val="minMax"/>
        </c:scaling>
        <c:delete val="1"/>
        <c:axPos val="b"/>
        <c:majorTickMark val="out"/>
        <c:minorTickMark val="none"/>
        <c:tickLblPos val="none"/>
        <c:crossAx val="2133593480"/>
        <c:crosses val="autoZero"/>
        <c:auto val="1"/>
        <c:lblAlgn val="ctr"/>
        <c:lblOffset val="100"/>
        <c:noMultiLvlLbl val="0"/>
      </c:catAx>
      <c:valAx>
        <c:axId val="2133593480"/>
        <c:scaling>
          <c:orientation val="minMax"/>
        </c:scaling>
        <c:delete val="1"/>
        <c:axPos val="l"/>
        <c:numFmt formatCode="_(&quot;$&quot;* #,##0_);_(&quot;$&quot;* \(#,##0\);_(&quot;$&quot;* &quot;-&quot;??_);_(@_)" sourceLinked="1"/>
        <c:majorTickMark val="out"/>
        <c:minorTickMark val="none"/>
        <c:tickLblPos val="none"/>
        <c:crossAx val="2133590504"/>
        <c:crosses val="autoZero"/>
        <c:crossBetween val="between"/>
      </c:valAx>
      <c:serAx>
        <c:axId val="2133596520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3593480"/>
        <c:crosses val="autoZero"/>
      </c:serAx>
    </c:plotArea>
    <c:plotVisOnly val="1"/>
    <c:dispBlanksAs val="gap"/>
    <c:showDLblsOverMax val="0"/>
  </c:chart>
  <c:spPr>
    <a:solidFill>
      <a:srgbClr val="FFC000"/>
    </a:solidFill>
    <a:ln>
      <a:solidFill>
        <a:srgbClr val="FF99FF"/>
      </a:solidFill>
    </a:ln>
  </c:spPr>
  <c:txPr>
    <a:bodyPr/>
    <a:lstStyle/>
    <a:p>
      <a:pPr>
        <a:defRPr sz="1800">
          <a:ln>
            <a:noFill/>
          </a:ln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3495269888267"/>
          <c:y val="0.0"/>
          <c:w val="0.492803991404683"/>
          <c:h val="0.70178573523352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Sheet2!$H$8</c:f>
              <c:strCache>
                <c:ptCount val="1"/>
                <c:pt idx="0">
                  <c:v>ROI </c:v>
                </c:pt>
              </c:strCache>
            </c:strRef>
          </c:tx>
          <c:spPr>
            <a:solidFill>
              <a:srgbClr val="EB62FF"/>
            </a:solidFill>
          </c:spPr>
          <c:invertIfNegative val="0"/>
          <c:val>
            <c:numRef>
              <c:f>Sheet2!$I$8:$M$8</c:f>
              <c:numCache>
                <c:formatCode>0%</c:formatCode>
                <c:ptCount val="5"/>
                <c:pt idx="0">
                  <c:v>0.03</c:v>
                </c:pt>
                <c:pt idx="1">
                  <c:v>0.3</c:v>
                </c:pt>
                <c:pt idx="2">
                  <c:v>0.710000000000001</c:v>
                </c:pt>
                <c:pt idx="3">
                  <c:v>1.04</c:v>
                </c:pt>
                <c:pt idx="4">
                  <c:v>0.99</c:v>
                </c:pt>
              </c:numCache>
            </c:numRef>
          </c:val>
        </c:ser>
        <c:ser>
          <c:idx val="1"/>
          <c:order val="1"/>
          <c:tx>
            <c:strRef>
              <c:f>Sheet2!$H$19</c:f>
              <c:strCache>
                <c:ptCount val="1"/>
                <c:pt idx="0">
                  <c:v>Debt to Equity </c:v>
                </c:pt>
              </c:strCache>
            </c:strRef>
          </c:tx>
          <c:invertIfNegative val="0"/>
          <c:val>
            <c:numRef>
              <c:f>Sheet2!$I$19:$M$19</c:f>
              <c:numCache>
                <c:formatCode>0%</c:formatCode>
                <c:ptCount val="5"/>
                <c:pt idx="0">
                  <c:v>0.0</c:v>
                </c:pt>
                <c:pt idx="1">
                  <c:v>0.05</c:v>
                </c:pt>
                <c:pt idx="2">
                  <c:v>0.12</c:v>
                </c:pt>
                <c:pt idx="3">
                  <c:v>0.15</c:v>
                </c:pt>
                <c:pt idx="4">
                  <c:v>0.14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33744872"/>
        <c:axId val="2133748024"/>
        <c:axId val="0"/>
      </c:bar3DChart>
      <c:catAx>
        <c:axId val="2133744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33748024"/>
        <c:crosses val="autoZero"/>
        <c:auto val="1"/>
        <c:lblAlgn val="ctr"/>
        <c:lblOffset val="100"/>
        <c:noMultiLvlLbl val="0"/>
      </c:catAx>
      <c:valAx>
        <c:axId val="2133748024"/>
        <c:scaling>
          <c:orientation val="minMax"/>
        </c:scaling>
        <c:delete val="1"/>
        <c:axPos val="l"/>
        <c:majorGridlines/>
        <c:numFmt formatCode="0%" sourceLinked="1"/>
        <c:majorTickMark val="out"/>
        <c:minorTickMark val="none"/>
        <c:tickLblPos val="none"/>
        <c:crossAx val="2133744872"/>
        <c:crosses val="autoZero"/>
        <c:crossBetween val="between"/>
      </c:valAx>
      <c:dTable>
        <c:showHorzBorder val="0"/>
        <c:showVertBorder val="0"/>
        <c:showOutline val="1"/>
        <c:showKeys val="1"/>
        <c:txPr>
          <a:bodyPr/>
          <a:lstStyle/>
          <a:p>
            <a:pPr rtl="0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</c:dTable>
    </c:plotArea>
    <c:legend>
      <c:legendPos val="r"/>
      <c:layout>
        <c:manualLayout>
          <c:xMode val="edge"/>
          <c:yMode val="edge"/>
          <c:x val="0.0325588665531971"/>
          <c:y val="0.0509714159309196"/>
          <c:w val="0.23384275667979"/>
          <c:h val="0.174435671899311"/>
        </c:manualLayout>
      </c:layout>
      <c:overlay val="0"/>
      <c:txPr>
        <a:bodyPr/>
        <a:lstStyle/>
        <a:p>
          <a:pPr>
            <a:defRPr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Summary of Start-Up Costs</c:v>
          </c:tx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$6,000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$5,000</a:t>
                    </a:r>
                    <a:endParaRPr lang="en-US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$300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$400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$595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$350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$100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$480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1200">
                        <a:solidFill>
                          <a:srgbClr val="FFFFFF"/>
                        </a:solidFill>
                      </a:rPr>
                      <a:t>$45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('Start-Up Cost'!$B$10:$B$16,'Start-Up Cost'!$B$21:$B$22)</c:f>
              <c:strCache>
                <c:ptCount val="9"/>
                <c:pt idx="0">
                  <c:v>Computer/Laptops</c:v>
                </c:pt>
                <c:pt idx="1">
                  <c:v>Legal and professional fee</c:v>
                </c:pt>
                <c:pt idx="2">
                  <c:v>License and permits</c:v>
                </c:pt>
                <c:pt idx="3">
                  <c:v>Software (Quickbooks)</c:v>
                </c:pt>
                <c:pt idx="4">
                  <c:v> IT infrastructure monitoring</c:v>
                </c:pt>
                <c:pt idx="5">
                  <c:v>LAN &amp; DOMAIN NAME</c:v>
                </c:pt>
                <c:pt idx="6">
                  <c:v>Web hosting</c:v>
                </c:pt>
                <c:pt idx="7">
                  <c:v>Internet &amp; Telephone</c:v>
                </c:pt>
                <c:pt idx="8">
                  <c:v>Miscellaneous</c:v>
                </c:pt>
              </c:strCache>
            </c:strRef>
          </c:cat>
          <c:val>
            <c:numRef>
              <c:f>('Start-Up Cost'!$C$10:$C$16,'Start-Up Cost'!$C$21:$C$22)</c:f>
              <c:numCache>
                <c:formatCode>_(* #,##0_);_(* \(#,##0\);_(* "-"??_);_(@_)</c:formatCode>
                <c:ptCount val="9"/>
                <c:pt idx="0">
                  <c:v>6000.0</c:v>
                </c:pt>
                <c:pt idx="1">
                  <c:v>5000.0</c:v>
                </c:pt>
                <c:pt idx="2">
                  <c:v>300.0</c:v>
                </c:pt>
                <c:pt idx="3">
                  <c:v>400.0</c:v>
                </c:pt>
                <c:pt idx="4">
                  <c:v>595.0</c:v>
                </c:pt>
                <c:pt idx="5">
                  <c:v>350.0</c:v>
                </c:pt>
                <c:pt idx="6">
                  <c:v>100.0</c:v>
                </c:pt>
                <c:pt idx="7">
                  <c:v>480.0</c:v>
                </c:pt>
                <c:pt idx="8">
                  <c:v>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200"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80" baseline="0">
                <a:solidFill>
                  <a:srgbClr val="FFFFFF"/>
                </a:solidFill>
                <a:latin typeface="Bookman Old Style" pitchFamily="18" charset="0"/>
              </a:defRPr>
            </a:pPr>
            <a:r>
              <a:rPr lang="en-US" sz="2180" baseline="0" dirty="0" smtClean="0">
                <a:solidFill>
                  <a:srgbClr val="FFFFFF"/>
                </a:solidFill>
                <a:latin typeface="Bookman Old Style" pitchFamily="18" charset="0"/>
              </a:rPr>
              <a:t>Total Investment : $38,000</a:t>
            </a:r>
            <a:endParaRPr lang="en-US" sz="2180" baseline="0" dirty="0">
              <a:solidFill>
                <a:srgbClr val="FFFFFF"/>
              </a:solidFill>
              <a:latin typeface="Bookman Old Style" pitchFamily="18" charset="0"/>
            </a:endParaRPr>
          </a:p>
        </c:rich>
      </c:tx>
      <c:layout/>
      <c:overlay val="0"/>
    </c:title>
    <c:autoTitleDeleted val="0"/>
    <c:view3D>
      <c:rotX val="30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00167469133922159"/>
                  <c:y val="0.07846094880720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37324689816176"/>
                  <c:y val="-0.1357977960124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Owner's Capital</c:v>
                </c:pt>
                <c:pt idx="1">
                  <c:v>Investors </c:v>
                </c:pt>
              </c:strCache>
            </c:strRef>
          </c:cat>
          <c:val>
            <c:numRef>
              <c:f>Sheet1!$B$2:$B$3</c:f>
              <c:numCache>
                <c:formatCode>"$"#,##0.00_);[Red]\("$"#,##0.00\)</c:formatCode>
                <c:ptCount val="2"/>
                <c:pt idx="0">
                  <c:v>8000.0</c:v>
                </c:pt>
                <c:pt idx="1">
                  <c:v>30000.0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1056205080096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167469133922159"/>
                  <c:y val="-0.1056205080096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Owner's Capital</c:v>
                </c:pt>
                <c:pt idx="1">
                  <c:v>Investors 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0.21</c:v>
                </c:pt>
                <c:pt idx="1">
                  <c:v>0.79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12587544"/>
        <c:axId val="2112584408"/>
        <c:axId val="0"/>
      </c:bar3DChart>
      <c:valAx>
        <c:axId val="2112584408"/>
        <c:scaling>
          <c:orientation val="minMax"/>
        </c:scaling>
        <c:delete val="0"/>
        <c:axPos val="l"/>
        <c:majorGridlines/>
        <c:numFmt formatCode="&quot;$&quot;#,##0.00_);[Red]\(&quot;$&quot;#,##0.00\)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12587544"/>
        <c:crosses val="autoZero"/>
        <c:crossBetween val="between"/>
      </c:valAx>
      <c:catAx>
        <c:axId val="2112587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1258440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'operating expense '!$B$5:$B$8</c:f>
              <c:strCache>
                <c:ptCount val="4"/>
                <c:pt idx="0">
                  <c:v>Depreciation expense </c:v>
                </c:pt>
                <c:pt idx="1">
                  <c:v>Bank account's fee</c:v>
                </c:pt>
                <c:pt idx="2">
                  <c:v>Internet &amp; Telephone</c:v>
                </c:pt>
                <c:pt idx="3">
                  <c:v>Print </c:v>
                </c:pt>
              </c:strCache>
            </c:strRef>
          </c:cat>
          <c:val>
            <c:numRef>
              <c:f>'operating expense '!$O$5:$O$8</c:f>
              <c:numCache>
                <c:formatCode>0</c:formatCode>
                <c:ptCount val="4"/>
                <c:pt idx="0">
                  <c:v>1200.0</c:v>
                </c:pt>
                <c:pt idx="1">
                  <c:v>180.0</c:v>
                </c:pt>
                <c:pt idx="2">
                  <c:v>1920.0</c:v>
                </c:pt>
                <c:pt idx="3">
                  <c:v>1650.0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>
            <a:defRPr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>
                <a:solidFill>
                  <a:srgbClr val="FFFFFF"/>
                </a:solidFill>
              </a:rPr>
              <a:t># of visitors to oneminutefinance.com
</a:t>
            </a:r>
          </a:p>
        </c:rich>
      </c:tx>
      <c:layout>
        <c:manualLayout>
          <c:xMode val="edge"/>
          <c:yMode val="edge"/>
          <c:x val="0.0487671550782994"/>
          <c:y val="0.000270561886128148"/>
        </c:manualLayout>
      </c:layout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48151953115879"/>
          <c:y val="0.167411424299626"/>
          <c:w val="0.767924528301891"/>
          <c:h val="0.625370533077909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'growth rate'!$B$4:$B$8</c:f>
              <c:strCache>
                <c:ptCount val="5"/>
                <c:pt idx="0">
                  <c:v>October</c:v>
                </c:pt>
                <c:pt idx="1">
                  <c:v>November</c:v>
                </c:pt>
                <c:pt idx="2">
                  <c:v>December</c:v>
                </c:pt>
                <c:pt idx="3">
                  <c:v>January</c:v>
                </c:pt>
                <c:pt idx="4">
                  <c:v>February</c:v>
                </c:pt>
              </c:strCache>
            </c:strRef>
          </c:cat>
          <c:val>
            <c:numRef>
              <c:f>'growth rate'!$C$4:$C$8</c:f>
              <c:numCache>
                <c:formatCode>_(* #,##0_);_(* \(#,##0\);_(* "-"??_);_(@_)</c:formatCode>
                <c:ptCount val="5"/>
                <c:pt idx="0">
                  <c:v>103.0</c:v>
                </c:pt>
                <c:pt idx="1">
                  <c:v>310.0</c:v>
                </c:pt>
                <c:pt idx="2">
                  <c:v>84.0</c:v>
                </c:pt>
                <c:pt idx="3">
                  <c:v>175.0</c:v>
                </c:pt>
                <c:pt idx="4">
                  <c:v>206.0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11964648"/>
        <c:axId val="2111961608"/>
        <c:axId val="0"/>
      </c:bar3DChart>
      <c:catAx>
        <c:axId val="2111964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400">
                <a:solidFill>
                  <a:srgbClr val="FFFFFF"/>
                </a:solidFill>
              </a:defRPr>
            </a:pPr>
            <a:endParaRPr lang="en-US"/>
          </a:p>
        </c:txPr>
        <c:crossAx val="21119616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11961608"/>
        <c:scaling>
          <c:orientation val="minMax"/>
        </c:scaling>
        <c:delete val="0"/>
        <c:axPos val="l"/>
        <c:majorGridlines/>
        <c:numFmt formatCode="_(* #,##0_);_(* \(#,##0\);_(* &quot;-&quot;??_);_(@_)" sourceLinked="1"/>
        <c:majorTickMark val="out"/>
        <c:minorTickMark val="none"/>
        <c:tickLblPos val="nextTo"/>
        <c:txPr>
          <a:bodyPr rot="0" vert="horz"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11964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PPA</c:v>
          </c:tx>
          <c:spPr>
            <a:solidFill>
              <a:srgbClr val="FF7172"/>
            </a:solidFill>
          </c:spPr>
          <c:invertIfNegative val="0"/>
          <c:cat>
            <c:strRef>
              <c:f>IS!$C$6:$O$7</c:f>
              <c:strCache>
                <c:ptCount val="13"/>
                <c:pt idx="0">
                  <c:v>October</c:v>
                </c:pt>
                <c:pt idx="1">
                  <c:v>November</c:v>
                </c:pt>
                <c:pt idx="2">
                  <c:v>December</c:v>
                </c:pt>
                <c:pt idx="3">
                  <c:v>January</c:v>
                </c:pt>
                <c:pt idx="4">
                  <c:v>February</c:v>
                </c:pt>
                <c:pt idx="5">
                  <c:v>March</c:v>
                </c:pt>
                <c:pt idx="6">
                  <c:v>April</c:v>
                </c:pt>
                <c:pt idx="7">
                  <c:v>May</c:v>
                </c:pt>
                <c:pt idx="8">
                  <c:v>June</c:v>
                </c:pt>
                <c:pt idx="9">
                  <c:v>July</c:v>
                </c:pt>
                <c:pt idx="10">
                  <c:v>August</c:v>
                </c:pt>
                <c:pt idx="11">
                  <c:v>September</c:v>
                </c:pt>
                <c:pt idx="12">
                  <c:v>Total</c:v>
                </c:pt>
              </c:strCache>
            </c:strRef>
          </c:cat>
          <c:val>
            <c:numRef>
              <c:f>IS!$C$8:$O$8</c:f>
              <c:numCache>
                <c:formatCode>General</c:formatCode>
                <c:ptCount val="13"/>
                <c:pt idx="5" formatCode="_(&quot;$&quot;* #,##0.00_);_(&quot;$&quot;* \(#,##0.00\);_(&quot;$&quot;* &quot;-&quot;??_);_(@_)">
                  <c:v>226.941</c:v>
                </c:pt>
                <c:pt idx="6" formatCode="_(&quot;$&quot;* #,##0.00_);_(&quot;$&quot;* \(#,##0.00\);_(&quot;$&quot;* &quot;-&quot;??_);_(@_)">
                  <c:v>260.9821499999995</c:v>
                </c:pt>
                <c:pt idx="7" formatCode="_(&quot;$&quot;* #,##0.00_);_(&quot;$&quot;* \(#,##0.00\);_(&quot;$&quot;* &quot;-&quot;??_);_(@_)">
                  <c:v>300.1294725</c:v>
                </c:pt>
                <c:pt idx="8" formatCode="_(&quot;$&quot;* #,##0.00_);_(&quot;$&quot;* \(#,##0.00\);_(&quot;$&quot;* &quot;-&quot;??_);_(@_)">
                  <c:v>345.1488933750003</c:v>
                </c:pt>
                <c:pt idx="9" formatCode="_(&quot;$&quot;* #,##0.00_);_(&quot;$&quot;* \(#,##0.00\);_(&quot;$&quot;* &quot;-&quot;??_);_(@_)">
                  <c:v>396.9212273812495</c:v>
                </c:pt>
                <c:pt idx="10" formatCode="_(&quot;$&quot;* #,##0.00_);_(&quot;$&quot;* \(#,##0.00\);_(&quot;$&quot;* &quot;-&quot;??_);_(@_)">
                  <c:v>456.4594114884372</c:v>
                </c:pt>
                <c:pt idx="11" formatCode="_(&quot;$&quot;* #,##0.00_);_(&quot;$&quot;* \(#,##0.00\);_(&quot;$&quot;* &quot;-&quot;??_);_(@_)">
                  <c:v>524.9283232117032</c:v>
                </c:pt>
                <c:pt idx="12" formatCode="_(&quot;$&quot;* #,##0.00_);_(&quot;$&quot;* \(#,##0.00\);_(&quot;$&quot;* &quot;-&quot;??_);_(@_)">
                  <c:v>2511.510477956391</c:v>
                </c:pt>
              </c:numCache>
            </c:numRef>
          </c:val>
        </c:ser>
        <c:ser>
          <c:idx val="1"/>
          <c:order val="1"/>
          <c:tx>
            <c:v>PPC</c:v>
          </c:tx>
          <c:invertIfNegative val="0"/>
          <c:cat>
            <c:strRef>
              <c:f>IS!$C$6:$O$7</c:f>
              <c:strCache>
                <c:ptCount val="13"/>
                <c:pt idx="0">
                  <c:v>October</c:v>
                </c:pt>
                <c:pt idx="1">
                  <c:v>November</c:v>
                </c:pt>
                <c:pt idx="2">
                  <c:v>December</c:v>
                </c:pt>
                <c:pt idx="3">
                  <c:v>January</c:v>
                </c:pt>
                <c:pt idx="4">
                  <c:v>February</c:v>
                </c:pt>
                <c:pt idx="5">
                  <c:v>March</c:v>
                </c:pt>
                <c:pt idx="6">
                  <c:v>April</c:v>
                </c:pt>
                <c:pt idx="7">
                  <c:v>May</c:v>
                </c:pt>
                <c:pt idx="8">
                  <c:v>June</c:v>
                </c:pt>
                <c:pt idx="9">
                  <c:v>July</c:v>
                </c:pt>
                <c:pt idx="10">
                  <c:v>August</c:v>
                </c:pt>
                <c:pt idx="11">
                  <c:v>September</c:v>
                </c:pt>
                <c:pt idx="12">
                  <c:v>Total</c:v>
                </c:pt>
              </c:strCache>
            </c:strRef>
          </c:cat>
          <c:val>
            <c:numRef>
              <c:f>IS!$C$9:$O$9</c:f>
              <c:numCache>
                <c:formatCode>_("$"* #,##0.00_);_("$"* \(#,##0.00\);_("$"* "-"??_);_(@_)</c:formatCode>
                <c:ptCount val="13"/>
                <c:pt idx="0">
                  <c:v>41.0</c:v>
                </c:pt>
                <c:pt idx="1">
                  <c:v>124.0</c:v>
                </c:pt>
                <c:pt idx="2">
                  <c:v>34.0</c:v>
                </c:pt>
                <c:pt idx="3">
                  <c:v>70.0</c:v>
                </c:pt>
                <c:pt idx="4">
                  <c:v>82.0</c:v>
                </c:pt>
                <c:pt idx="5">
                  <c:v>303.0</c:v>
                </c:pt>
                <c:pt idx="6">
                  <c:v>348.0</c:v>
                </c:pt>
                <c:pt idx="7">
                  <c:v>400.0</c:v>
                </c:pt>
                <c:pt idx="8">
                  <c:v>460.0</c:v>
                </c:pt>
                <c:pt idx="9">
                  <c:v>529.0</c:v>
                </c:pt>
                <c:pt idx="10">
                  <c:v>609.0</c:v>
                </c:pt>
                <c:pt idx="11">
                  <c:v>700.0</c:v>
                </c:pt>
                <c:pt idx="12">
                  <c:v>3700.0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11905016"/>
        <c:axId val="2111901848"/>
        <c:axId val="0"/>
      </c:bar3DChart>
      <c:catAx>
        <c:axId val="2111905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11901848"/>
        <c:crosses val="autoZero"/>
        <c:auto val="1"/>
        <c:lblAlgn val="ctr"/>
        <c:lblOffset val="100"/>
        <c:noMultiLvlLbl val="0"/>
      </c:catAx>
      <c:valAx>
        <c:axId val="2111901848"/>
        <c:scaling>
          <c:orientation val="minMax"/>
        </c:scaling>
        <c:delete val="0"/>
        <c:axPos val="l"/>
        <c:majorGridlines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endParaRPr lang="en-US"/>
          </a:p>
        </c:txPr>
        <c:crossAx val="2111905016"/>
        <c:crosses val="autoZero"/>
        <c:crossBetween val="between"/>
      </c:valAx>
      <c:dTable>
        <c:showHorzBorder val="1"/>
        <c:showVertBorder val="1"/>
        <c:showOutline val="1"/>
        <c:showKeys val="0"/>
        <c:txPr>
          <a:bodyPr/>
          <a:lstStyle/>
          <a:p>
            <a:pPr rtl="0">
              <a:defRPr normalizeH="0" baseline="0">
                <a:latin typeface="Arial" pitchFamily="34" charset="0"/>
              </a:defRPr>
            </a:pPr>
            <a:endParaRPr lang="en-US"/>
          </a:p>
        </c:txPr>
      </c:dTable>
    </c:plotArea>
    <c:legend>
      <c:legendPos val="r"/>
      <c:layout>
        <c:manualLayout>
          <c:xMode val="edge"/>
          <c:yMode val="edge"/>
          <c:x val="0.310404457758782"/>
          <c:y val="0.111159580267529"/>
          <c:w val="0.0817941399096231"/>
          <c:h val="0.129028021426494"/>
        </c:manualLayout>
      </c:layout>
      <c:overlay val="0"/>
      <c:txPr>
        <a:bodyPr/>
        <a:lstStyle/>
        <a:p>
          <a:pPr>
            <a:defRPr sz="1800" baseline="0"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PPA</c:v>
          </c:tx>
          <c:spPr>
            <a:solidFill>
              <a:srgbClr val="FF7172"/>
            </a:solidFill>
          </c:spPr>
          <c:invertIfNegative val="0"/>
          <c:cat>
            <c:multiLvlStrRef>
              <c:f>IS!$C$5:$O$6</c:f>
            </c:multiLvlStrRef>
          </c:cat>
          <c:val>
            <c:numRef>
              <c:f>IS!$C$7:$O$7</c:f>
            </c:numRef>
          </c:val>
        </c:ser>
        <c:ser>
          <c:idx val="1"/>
          <c:order val="1"/>
          <c:tx>
            <c:v>PPC</c:v>
          </c:tx>
          <c:invertIfNegative val="0"/>
          <c:cat>
            <c:multiLvlStrRef>
              <c:f>IS!$C$5:$O$6</c:f>
            </c:multiLvlStrRef>
          </c:cat>
          <c:val>
            <c:numRef>
              <c:f>IS!$C$8:$O$8</c:f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11877704"/>
        <c:axId val="2111874712"/>
        <c:axId val="0"/>
      </c:bar3DChart>
      <c:catAx>
        <c:axId val="21118777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11874712"/>
        <c:crosses val="autoZero"/>
        <c:auto val="1"/>
        <c:lblAlgn val="ctr"/>
        <c:lblOffset val="100"/>
        <c:noMultiLvlLbl val="0"/>
      </c:catAx>
      <c:valAx>
        <c:axId val="2111874712"/>
        <c:scaling>
          <c:orientation val="minMax"/>
        </c:scaling>
        <c:delete val="0"/>
        <c:axPos val="l"/>
        <c:majorGridlines/>
        <c:numFmt formatCode="&quot;$&quot;#,##0" sourceLinked="0"/>
        <c:majorTickMark val="out"/>
        <c:minorTickMark val="none"/>
        <c:tickLblPos val="nextTo"/>
        <c:crossAx val="2111877704"/>
        <c:crosses val="autoZero"/>
        <c:crossBetween val="between"/>
      </c:valAx>
      <c:dTable>
        <c:showHorzBorder val="1"/>
        <c:showVertBorder val="1"/>
        <c:showOutline val="1"/>
        <c:showKeys val="0"/>
      </c:dTable>
    </c:plotArea>
    <c:legend>
      <c:legendPos val="r"/>
      <c:layout>
        <c:manualLayout>
          <c:xMode val="edge"/>
          <c:yMode val="edge"/>
          <c:x val="0.310404457758782"/>
          <c:y val="0.111159580267529"/>
          <c:w val="0.0817941399096232"/>
          <c:h val="0.12902802142649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b="0" cap="none" spc="0">
          <a:ln w="18415" cmpd="sng">
            <a:solidFill>
              <a:schemeClr val="bg1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IS!$B$7</c:f>
              <c:strCache>
                <c:ptCount val="1"/>
                <c:pt idx="0">
                  <c:v>Total PPA (Pay per acquisition )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</c:spPr>
          <c:invertIfNegative val="0"/>
          <c:val>
            <c:numRef>
              <c:f>IS!$C$7:$T$7</c:f>
              <c:numCache>
                <c:formatCode>_(* #,##0_);_(* \(#,##0\);_(* "-"??_);_(@_)</c:formatCode>
                <c:ptCount val="5"/>
                <c:pt idx="0">
                  <c:v>2512.0</c:v>
                </c:pt>
                <c:pt idx="1">
                  <c:v>17507.4</c:v>
                </c:pt>
                <c:pt idx="2">
                  <c:v>93690.0</c:v>
                </c:pt>
                <c:pt idx="3">
                  <c:v>1.0053E6</c:v>
                </c:pt>
                <c:pt idx="4">
                  <c:v>6.3516E6</c:v>
                </c:pt>
              </c:numCache>
            </c:numRef>
          </c:val>
        </c:ser>
        <c:ser>
          <c:idx val="1"/>
          <c:order val="1"/>
          <c:tx>
            <c:strRef>
              <c:f>IS!$B$8</c:f>
              <c:strCache>
                <c:ptCount val="1"/>
                <c:pt idx="0">
                  <c:v>Total PPC (Pay per click) </c:v>
                </c:pt>
              </c:strCache>
            </c:strRef>
          </c:tx>
          <c:invertIfNegative val="0"/>
          <c:val>
            <c:numRef>
              <c:f>IS!$C$8:$T$8</c:f>
              <c:numCache>
                <c:formatCode>_(* #,##0_);_(* \(#,##0\);_(* "-"??_);_(@_)</c:formatCode>
                <c:ptCount val="5"/>
                <c:pt idx="0">
                  <c:v>3700.0</c:v>
                </c:pt>
                <c:pt idx="1">
                  <c:v>21900.0</c:v>
                </c:pt>
                <c:pt idx="2">
                  <c:v>109500.0</c:v>
                </c:pt>
                <c:pt idx="3">
                  <c:v>547500.0</c:v>
                </c:pt>
                <c:pt idx="4">
                  <c:v>3.285E6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133103400"/>
        <c:axId val="2133106552"/>
        <c:axId val="0"/>
      </c:bar3DChart>
      <c:catAx>
        <c:axId val="21331034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33106552"/>
        <c:crosses val="autoZero"/>
        <c:auto val="1"/>
        <c:lblAlgn val="ctr"/>
        <c:lblOffset val="100"/>
        <c:noMultiLvlLbl val="0"/>
      </c:catAx>
      <c:valAx>
        <c:axId val="2133106552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rPr lang="en-US" sz="1200" dirty="0" smtClean="0">
                    <a:solidFill>
                      <a:srgbClr val="FFFFFF"/>
                    </a:solidFill>
                  </a:rPr>
                  <a:t>Revenue</a:t>
                </a:r>
                <a:endParaRPr lang="en-US" sz="1200" dirty="0">
                  <a:solidFill>
                    <a:srgbClr val="FFFFFF"/>
                  </a:solidFill>
                </a:endParaRPr>
              </a:p>
            </c:rich>
          </c:tx>
          <c:layout/>
          <c:overlay val="0"/>
        </c:title>
        <c:numFmt formatCode="&quot;$&quot;#,##0.00" sourceLinked="0"/>
        <c:majorTickMark val="out"/>
        <c:minorTickMark val="none"/>
        <c:tickLblPos val="nextTo"/>
        <c:txPr>
          <a:bodyPr/>
          <a:lstStyle/>
          <a:p>
            <a: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  <c:crossAx val="2133103400"/>
        <c:crosses val="autoZero"/>
        <c:crossBetween val="between"/>
      </c:valAx>
      <c:dTable>
        <c:showHorzBorder val="1"/>
        <c:showVertBorder val="1"/>
        <c:showOutline val="1"/>
        <c:showKeys val="0"/>
        <c:txPr>
          <a:bodyPr/>
          <a:lstStyle/>
          <a:p>
            <a:pPr rtl="0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pPr>
            <a:endParaRPr lang="en-US"/>
          </a:p>
        </c:txPr>
      </c:dTable>
    </c:plotArea>
    <c:legend>
      <c:legendPos val="r"/>
      <c:layout>
        <c:manualLayout>
          <c:xMode val="edge"/>
          <c:yMode val="edge"/>
          <c:x val="0.705574365704286"/>
          <c:y val="0.355713764946049"/>
          <c:w val="0.294425634295714"/>
          <c:h val="0.288938466025081"/>
        </c:manualLayout>
      </c:layout>
      <c:overlay val="0"/>
      <c:txPr>
        <a:bodyPr/>
        <a:lstStyle/>
        <a:p>
          <a:pPr>
            <a:defRPr sz="1200"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Year</a:t>
            </a:r>
            <a:r>
              <a:rPr lang="en-US" baseline="0" dirty="0" smtClean="0"/>
              <a:t> 1</a:t>
            </a:r>
            <a:endParaRPr 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  <c:spPr>
        <a:noFill/>
        <a:ln w="9525">
          <a:noFill/>
        </a:ln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291390762296736"/>
          <c:y val="0.192335735035548"/>
          <c:w val="0.966027574083052"/>
          <c:h val="0.771256497974161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Nov-11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numFmt formatCode="#,##0.00_);[Red]\(#,##0.00\)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Net Income Loss or Gain</c:v>
                </c:pt>
              </c:strCache>
            </c:strRef>
          </c:cat>
          <c:val>
            <c:numRef>
              <c:f>Sheet1!$B$2</c:f>
              <c:numCache>
                <c:formatCode>_("$"* #,##0.00_);_("$"* \(#,##0.00\);_("$"* "-"??_);_(@_)</c:formatCode>
                <c:ptCount val="1"/>
                <c:pt idx="0">
                  <c:v>-301.0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Jan-12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0525028400534658"/>
                  <c:y val="0.009102180643681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rgbClr val="FF00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Net Income Loss or Gain</c:v>
                </c:pt>
              </c:strCache>
            </c:strRef>
          </c:cat>
          <c:val>
            <c:numRef>
              <c:f>Sheet1!$C$2</c:f>
              <c:numCache>
                <c:formatCode>_("$"* #,##0.00_);_("$"* \(#,##0.00\);_("$"* "-"??_);_(@_)</c:formatCode>
                <c:ptCount val="1"/>
                <c:pt idx="0">
                  <c:v>-355.0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Mar-12</c:v>
                </c:pt>
              </c:strCache>
            </c:strRef>
          </c:tx>
          <c:spPr>
            <a:ln>
              <a:solidFill>
                <a:schemeClr val="bg2">
                  <a:lumMod val="40000"/>
                  <a:lumOff val="6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</c:spPr>
          </c:dPt>
          <c:dLbls>
            <c:dLbl>
              <c:idx val="0"/>
              <c:layout>
                <c:manualLayout>
                  <c:x val="-0.0154420117804311"/>
                  <c:y val="-0.021237864077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Net Income Loss or Gain</c:v>
                </c:pt>
              </c:strCache>
            </c:strRef>
          </c:cat>
          <c:val>
            <c:numRef>
              <c:f>Sheet1!$D$2</c:f>
              <c:numCache>
                <c:formatCode>_("$"* #,##0.00_);_("$"* \(#,##0.00\);_("$"* "-"??_);_(@_)</c:formatCode>
                <c:ptCount val="1"/>
                <c:pt idx="0">
                  <c:v>105.0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May-12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0.0247072188486898"/>
                  <c:y val="-0.0121359223300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Net Income Loss or Gain</c:v>
                </c:pt>
              </c:strCache>
            </c:strRef>
          </c:cat>
          <c:val>
            <c:numRef>
              <c:f>Sheet1!$E$2</c:f>
              <c:numCache>
                <c:formatCode>_("$"* #,##0.00_);_("$"* \(#,##0.00\);_("$"* "-"??_);_(@_)</c:formatCode>
                <c:ptCount val="1"/>
                <c:pt idx="0">
                  <c:v>275.0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12-Jul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99FF"/>
              </a:solidFill>
            </c:spPr>
          </c:dPt>
          <c:dLbls>
            <c:dLbl>
              <c:idx val="0"/>
              <c:layout>
                <c:manualLayout>
                  <c:x val="-0.0154420117804311"/>
                  <c:y val="-0.01516990291262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Net Income Loss or Gain</c:v>
                </c:pt>
              </c:strCache>
            </c:strRef>
          </c:cat>
          <c:val>
            <c:numRef>
              <c:f>Sheet1!$F$2</c:f>
              <c:numCache>
                <c:formatCode>_("$"* #,##0.00_);_("$"* \(#,##0.00\);_("$"* "-"??_);_(@_)</c:formatCode>
                <c:ptCount val="1"/>
                <c:pt idx="0">
                  <c:v>501.0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12-Sep</c:v>
                </c:pt>
              </c:strCache>
            </c:strRef>
          </c:tx>
          <c:spPr>
            <a:ln>
              <a:solidFill>
                <a:schemeClr val="accent6">
                  <a:lumMod val="20000"/>
                  <a:lumOff val="80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c:spPr>
          </c:dPt>
          <c:dLbls>
            <c:dLbl>
              <c:idx val="0"/>
              <c:layout>
                <c:manualLayout>
                  <c:x val="0.0756658577241125"/>
                  <c:y val="0.05764539217185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Net Income Loss or Gain</c:v>
                </c:pt>
              </c:strCache>
            </c:strRef>
          </c:cat>
          <c:val>
            <c:numRef>
              <c:f>Sheet1!$G$2</c:f>
              <c:numCache>
                <c:formatCode>_("$"* #,##0.00_);_("$"* \(#,##0.00\);_("$"* "-"??_);_(@_)</c:formatCode>
                <c:ptCount val="1"/>
                <c:pt idx="0">
                  <c:v>800.0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2133213864"/>
        <c:axId val="2133216936"/>
        <c:axId val="2133219976"/>
      </c:bar3DChart>
      <c:catAx>
        <c:axId val="2133213864"/>
        <c:scaling>
          <c:orientation val="minMax"/>
        </c:scaling>
        <c:delete val="1"/>
        <c:axPos val="b"/>
        <c:numFmt formatCode="&quot;$&quot;#,##0.00" sourceLinked="0"/>
        <c:majorTickMark val="none"/>
        <c:minorTickMark val="none"/>
        <c:tickLblPos val="none"/>
        <c:crossAx val="2133216936"/>
        <c:crosses val="autoZero"/>
        <c:auto val="1"/>
        <c:lblAlgn val="ctr"/>
        <c:lblOffset val="100"/>
        <c:noMultiLvlLbl val="0"/>
      </c:catAx>
      <c:valAx>
        <c:axId val="2133216936"/>
        <c:scaling>
          <c:orientation val="minMax"/>
        </c:scaling>
        <c:delete val="1"/>
        <c:axPos val="l"/>
        <c:numFmt formatCode="&quot;$&quot;#,##0.00_);[Red]\(&quot;$&quot;#,##0.00\)" sourceLinked="0"/>
        <c:majorTickMark val="none"/>
        <c:minorTickMark val="none"/>
        <c:tickLblPos val="none"/>
        <c:crossAx val="2133213864"/>
        <c:crosses val="autoZero"/>
        <c:crossBetween val="between"/>
      </c:valAx>
      <c:serAx>
        <c:axId val="2133219976"/>
        <c:scaling>
          <c:orientation val="minMax"/>
        </c:scaling>
        <c:delete val="1"/>
        <c:axPos val="b"/>
        <c:majorTickMark val="out"/>
        <c:minorTickMark val="none"/>
        <c:tickLblPos val="none"/>
        <c:crossAx val="2133216936"/>
        <c:crosses val="autoZero"/>
      </c:serAx>
      <c:spPr>
        <a:solidFill>
          <a:schemeClr val="lt1"/>
        </a:solidFill>
        <a:ln w="31750" cap="flat" cmpd="sng" algn="ctr">
          <a:solidFill>
            <a:schemeClr val="accent2"/>
          </a:solidFill>
          <a:prstDash val="solid"/>
        </a:ln>
        <a:effectLst/>
      </c:spPr>
    </c:plotArea>
    <c:legend>
      <c:legendPos val="t"/>
      <c:layout/>
      <c:overlay val="0"/>
    </c:legend>
    <c:plotVisOnly val="1"/>
    <c:dispBlanksAs val="gap"/>
    <c:showDLblsOverMax val="0"/>
  </c:chart>
  <c:spPr>
    <a:solidFill>
      <a:schemeClr val="lt1"/>
    </a:solidFill>
    <a:ln w="3175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DC6B5-C7FE-422B-862A-6C4EEF1E4903}" type="doc">
      <dgm:prSet loTypeId="urn:microsoft.com/office/officeart/2005/8/layout/cycle4#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6623D0-7839-462B-800D-075DA447E0F1}">
      <dgm:prSet phldrT="[Text]" custT="1"/>
      <dgm:spPr/>
      <dgm:t>
        <a:bodyPr/>
        <a:lstStyle/>
        <a:p>
          <a:r>
            <a:rPr lang="en-US" sz="1500" baseline="0" dirty="0" smtClean="0">
              <a:latin typeface="Arial" pitchFamily="34" charset="0"/>
            </a:rPr>
            <a:t>STRONG</a:t>
          </a:r>
          <a:endParaRPr lang="en-US" sz="1500" baseline="0" dirty="0">
            <a:latin typeface="Arial" pitchFamily="34" charset="0"/>
          </a:endParaRPr>
        </a:p>
      </dgm:t>
    </dgm:pt>
    <dgm:pt modelId="{EC20B612-E503-4CC0-91D1-F97249747E98}" type="parTrans" cxnId="{84337242-96DF-4284-8538-FEB7EEE0C398}">
      <dgm:prSet/>
      <dgm:spPr/>
      <dgm:t>
        <a:bodyPr/>
        <a:lstStyle/>
        <a:p>
          <a:endParaRPr lang="en-US"/>
        </a:p>
      </dgm:t>
    </dgm:pt>
    <dgm:pt modelId="{B989DBE7-05C1-4011-BB4B-E6BFB0BF2C9B}" type="sibTrans" cxnId="{84337242-96DF-4284-8538-FEB7EEE0C398}">
      <dgm:prSet/>
      <dgm:spPr/>
      <dgm:t>
        <a:bodyPr/>
        <a:lstStyle/>
        <a:p>
          <a:endParaRPr lang="en-US"/>
        </a:p>
      </dgm:t>
    </dgm:pt>
    <dgm:pt modelId="{99661582-7059-46DB-A0E2-686F7234DE43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Captures the most important recent daily financial news</a:t>
          </a:r>
          <a:endParaRPr lang="en-US" dirty="0"/>
        </a:p>
      </dgm:t>
    </dgm:pt>
    <dgm:pt modelId="{106822CF-8AEE-45C3-B427-0D56A6C68B0C}" type="parTrans" cxnId="{B340C924-C994-424B-9782-5783665DBAA3}">
      <dgm:prSet/>
      <dgm:spPr/>
      <dgm:t>
        <a:bodyPr/>
        <a:lstStyle/>
        <a:p>
          <a:endParaRPr lang="en-US"/>
        </a:p>
      </dgm:t>
    </dgm:pt>
    <dgm:pt modelId="{9AA2D238-5031-45EE-805C-3A964DAE6644}" type="sibTrans" cxnId="{B340C924-C994-424B-9782-5783665DBAA3}">
      <dgm:prSet/>
      <dgm:spPr/>
      <dgm:t>
        <a:bodyPr/>
        <a:lstStyle/>
        <a:p>
          <a:endParaRPr lang="en-US"/>
        </a:p>
      </dgm:t>
    </dgm:pt>
    <dgm:pt modelId="{9875FEAE-EDD9-4C77-8CC2-1A581613FF1A}">
      <dgm:prSet phldrT="[Text]" custT="1"/>
      <dgm:spPr/>
      <dgm:t>
        <a:bodyPr/>
        <a:lstStyle/>
        <a:p>
          <a:r>
            <a:rPr lang="en-US" sz="1500" baseline="0" dirty="0" smtClean="0">
              <a:latin typeface="Arial" pitchFamily="34" charset="0"/>
            </a:rPr>
            <a:t>WEAK</a:t>
          </a:r>
          <a:endParaRPr lang="en-US" sz="1500" baseline="0" dirty="0">
            <a:latin typeface="Arial" pitchFamily="34" charset="0"/>
          </a:endParaRPr>
        </a:p>
      </dgm:t>
    </dgm:pt>
    <dgm:pt modelId="{EAE091E8-C236-4B67-B77D-9FDF645861FA}" type="parTrans" cxnId="{ADED55EF-D895-4D07-96CC-E0EF856302BD}">
      <dgm:prSet/>
      <dgm:spPr/>
      <dgm:t>
        <a:bodyPr/>
        <a:lstStyle/>
        <a:p>
          <a:endParaRPr lang="en-US"/>
        </a:p>
      </dgm:t>
    </dgm:pt>
    <dgm:pt modelId="{CFC81284-B35C-419D-9A6E-D2E82B2EB2AA}" type="sibTrans" cxnId="{ADED55EF-D895-4D07-96CC-E0EF856302BD}">
      <dgm:prSet/>
      <dgm:spPr/>
      <dgm:t>
        <a:bodyPr/>
        <a:lstStyle/>
        <a:p>
          <a:endParaRPr lang="en-US"/>
        </a:p>
      </dgm:t>
    </dgm:pt>
    <dgm:pt modelId="{1F49AEF6-FB60-4F1F-B57D-C9E8272F7812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New start up blog.</a:t>
          </a:r>
          <a:endParaRPr lang="en-US" dirty="0"/>
        </a:p>
      </dgm:t>
    </dgm:pt>
    <dgm:pt modelId="{5665AD0D-44EA-43AC-82A4-3CFF2A63B80C}" type="parTrans" cxnId="{4A5E263A-7448-4990-8B5C-F4A2F647EB77}">
      <dgm:prSet/>
      <dgm:spPr/>
      <dgm:t>
        <a:bodyPr/>
        <a:lstStyle/>
        <a:p>
          <a:endParaRPr lang="en-US"/>
        </a:p>
      </dgm:t>
    </dgm:pt>
    <dgm:pt modelId="{644E817B-30E3-4C14-BBE6-7D27BE1BC11D}" type="sibTrans" cxnId="{4A5E263A-7448-4990-8B5C-F4A2F647EB77}">
      <dgm:prSet/>
      <dgm:spPr/>
      <dgm:t>
        <a:bodyPr/>
        <a:lstStyle/>
        <a:p>
          <a:endParaRPr lang="en-US"/>
        </a:p>
      </dgm:t>
    </dgm:pt>
    <dgm:pt modelId="{E36B047B-A5C4-4CFA-A186-4AFD7CB80C94}">
      <dgm:prSet phldrT="[Text]"/>
      <dgm:spPr/>
      <dgm:t>
        <a:bodyPr/>
        <a:lstStyle/>
        <a:p>
          <a:r>
            <a:rPr lang="en-US" dirty="0" smtClean="0"/>
            <a:t>THREATS </a:t>
          </a:r>
          <a:endParaRPr lang="en-US" dirty="0"/>
        </a:p>
      </dgm:t>
    </dgm:pt>
    <dgm:pt modelId="{DC3FA3A2-C058-4739-B764-F4F9A2DA97A6}" type="parTrans" cxnId="{82BB8182-9B63-4A16-B865-65FADF3DC74F}">
      <dgm:prSet/>
      <dgm:spPr/>
      <dgm:t>
        <a:bodyPr/>
        <a:lstStyle/>
        <a:p>
          <a:endParaRPr lang="en-US"/>
        </a:p>
      </dgm:t>
    </dgm:pt>
    <dgm:pt modelId="{C1B0A5C5-3F09-409B-9F31-0C2462C80CAD}" type="sibTrans" cxnId="{82BB8182-9B63-4A16-B865-65FADF3DC74F}">
      <dgm:prSet/>
      <dgm:spPr/>
      <dgm:t>
        <a:bodyPr/>
        <a:lstStyle/>
        <a:p>
          <a:endParaRPr lang="en-US"/>
        </a:p>
      </dgm:t>
    </dgm:pt>
    <dgm:pt modelId="{0D0ECFF2-7611-42D9-86AC-BBF1786BF343}">
      <dgm:prSet phldrT="[Text]" custT="1"/>
      <dgm:spPr/>
      <dgm:t>
        <a:bodyPr/>
        <a:lstStyle/>
        <a:p>
          <a:r>
            <a:rPr lang="en-US" sz="1500" baseline="0" dirty="0" smtClean="0">
              <a:latin typeface="Arial" pitchFamily="34" charset="0"/>
            </a:rPr>
            <a:t>OPPORTUNITIES </a:t>
          </a:r>
          <a:endParaRPr lang="en-US" sz="1100" dirty="0"/>
        </a:p>
      </dgm:t>
    </dgm:pt>
    <dgm:pt modelId="{5C6F51DF-1F90-4CDC-9361-597AEC0A1E64}" type="parTrans" cxnId="{A3942294-C733-4DD4-9ADB-60D56B030E49}">
      <dgm:prSet/>
      <dgm:spPr/>
      <dgm:t>
        <a:bodyPr/>
        <a:lstStyle/>
        <a:p>
          <a:endParaRPr lang="en-US"/>
        </a:p>
      </dgm:t>
    </dgm:pt>
    <dgm:pt modelId="{17930B29-EA36-46DA-8B8B-3F42B5A46D7F}" type="sibTrans" cxnId="{A3942294-C733-4DD4-9ADB-60D56B030E49}">
      <dgm:prSet/>
      <dgm:spPr/>
      <dgm:t>
        <a:bodyPr/>
        <a:lstStyle/>
        <a:p>
          <a:endParaRPr lang="en-US"/>
        </a:p>
      </dgm:t>
    </dgm:pt>
    <dgm:pt modelId="{68C15AD7-4A49-4F24-B3F5-69040CCF2E21}">
      <dgm:prSet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Competitors may want to copy the concept of One Minute </a:t>
          </a:r>
          <a:endParaRPr lang="en-US" dirty="0"/>
        </a:p>
      </dgm:t>
    </dgm:pt>
    <dgm:pt modelId="{BD78C225-D684-4924-90DE-87B01AAD74EB}" type="parTrans" cxnId="{A2F1F947-73AB-418B-B162-B8D31B5F5233}">
      <dgm:prSet/>
      <dgm:spPr/>
      <dgm:t>
        <a:bodyPr/>
        <a:lstStyle/>
        <a:p>
          <a:endParaRPr lang="en-US"/>
        </a:p>
      </dgm:t>
    </dgm:pt>
    <dgm:pt modelId="{1AD75172-CE65-45BE-9177-03D97B137EC3}" type="sibTrans" cxnId="{A2F1F947-73AB-418B-B162-B8D31B5F5233}">
      <dgm:prSet/>
      <dgm:spPr/>
      <dgm:t>
        <a:bodyPr/>
        <a:lstStyle/>
        <a:p>
          <a:endParaRPr lang="en-US"/>
        </a:p>
      </dgm:t>
    </dgm:pt>
    <dgm:pt modelId="{02190D94-8AFD-40F8-8554-127AFB3257E9}">
      <dgm:prSet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capture the most important financial daily news in a snapshot</a:t>
          </a:r>
          <a:endParaRPr lang="en-US" dirty="0"/>
        </a:p>
      </dgm:t>
    </dgm:pt>
    <dgm:pt modelId="{E4F0F1B9-FC86-4E36-B83B-9587FC2CC02F}" type="parTrans" cxnId="{EE1DC4CC-E3F5-432D-A881-E99E58D54F68}">
      <dgm:prSet/>
      <dgm:spPr/>
      <dgm:t>
        <a:bodyPr/>
        <a:lstStyle/>
        <a:p>
          <a:endParaRPr lang="en-US"/>
        </a:p>
      </dgm:t>
    </dgm:pt>
    <dgm:pt modelId="{8B9C6F9B-B456-4680-B2D4-A5397B957A7E}" type="sibTrans" cxnId="{EE1DC4CC-E3F5-432D-A881-E99E58D54F68}">
      <dgm:prSet/>
      <dgm:spPr/>
      <dgm:t>
        <a:bodyPr/>
        <a:lstStyle/>
        <a:p>
          <a:endParaRPr lang="en-US"/>
        </a:p>
      </dgm:t>
    </dgm:pt>
    <dgm:pt modelId="{91761695-8452-41D6-A824-39F9DD281A82}" type="pres">
      <dgm:prSet presAssocID="{910DC6B5-C7FE-422B-862A-6C4EEF1E490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DF0F0F-B7FC-4C1A-84C8-1DC3FD0DF151}" type="pres">
      <dgm:prSet presAssocID="{910DC6B5-C7FE-422B-862A-6C4EEF1E4903}" presName="children" presStyleCnt="0"/>
      <dgm:spPr/>
    </dgm:pt>
    <dgm:pt modelId="{471B57C8-7B95-428E-9EDE-7F521261CE4D}" type="pres">
      <dgm:prSet presAssocID="{910DC6B5-C7FE-422B-862A-6C4EEF1E4903}" presName="child1group" presStyleCnt="0"/>
      <dgm:spPr/>
    </dgm:pt>
    <dgm:pt modelId="{143B85E8-EA29-4BF1-AC0D-6E85A243F9EE}" type="pres">
      <dgm:prSet presAssocID="{910DC6B5-C7FE-422B-862A-6C4EEF1E4903}" presName="child1" presStyleLbl="bgAcc1" presStyleIdx="0" presStyleCnt="4"/>
      <dgm:spPr/>
      <dgm:t>
        <a:bodyPr/>
        <a:lstStyle/>
        <a:p>
          <a:endParaRPr lang="en-US"/>
        </a:p>
      </dgm:t>
    </dgm:pt>
    <dgm:pt modelId="{D70FB6A5-649D-48B2-9E1F-B06E23D8D9FD}" type="pres">
      <dgm:prSet presAssocID="{910DC6B5-C7FE-422B-862A-6C4EEF1E4903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E45F0-61DB-4646-9169-E75DA2686342}" type="pres">
      <dgm:prSet presAssocID="{910DC6B5-C7FE-422B-862A-6C4EEF1E4903}" presName="child2group" presStyleCnt="0"/>
      <dgm:spPr/>
    </dgm:pt>
    <dgm:pt modelId="{8E846476-4824-4E71-B5A9-A168A1C472BF}" type="pres">
      <dgm:prSet presAssocID="{910DC6B5-C7FE-422B-862A-6C4EEF1E4903}" presName="child2" presStyleLbl="bgAcc1" presStyleIdx="1" presStyleCnt="4"/>
      <dgm:spPr/>
      <dgm:t>
        <a:bodyPr/>
        <a:lstStyle/>
        <a:p>
          <a:endParaRPr lang="en-US"/>
        </a:p>
      </dgm:t>
    </dgm:pt>
    <dgm:pt modelId="{9E0FC138-96D5-41D9-A5E3-A3DE481B0979}" type="pres">
      <dgm:prSet presAssocID="{910DC6B5-C7FE-422B-862A-6C4EEF1E490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93485-0E59-40FF-8EAE-7A1C7AD7B7F3}" type="pres">
      <dgm:prSet presAssocID="{910DC6B5-C7FE-422B-862A-6C4EEF1E4903}" presName="child3group" presStyleCnt="0"/>
      <dgm:spPr/>
    </dgm:pt>
    <dgm:pt modelId="{079DCDF3-8A8E-4BD1-9ADC-5F16C78667A6}" type="pres">
      <dgm:prSet presAssocID="{910DC6B5-C7FE-422B-862A-6C4EEF1E4903}" presName="child3" presStyleLbl="bgAcc1" presStyleIdx="2" presStyleCnt="4"/>
      <dgm:spPr/>
      <dgm:t>
        <a:bodyPr/>
        <a:lstStyle/>
        <a:p>
          <a:endParaRPr lang="en-US"/>
        </a:p>
      </dgm:t>
    </dgm:pt>
    <dgm:pt modelId="{94A5E8B6-9F81-424C-9F5D-999F82E87F83}" type="pres">
      <dgm:prSet presAssocID="{910DC6B5-C7FE-422B-862A-6C4EEF1E490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D217A-62B9-4D02-96A5-FF2E8AE50EC7}" type="pres">
      <dgm:prSet presAssocID="{910DC6B5-C7FE-422B-862A-6C4EEF1E4903}" presName="child4group" presStyleCnt="0"/>
      <dgm:spPr/>
    </dgm:pt>
    <dgm:pt modelId="{F0F22AEE-DAD8-4E36-B645-4346FCFCABB2}" type="pres">
      <dgm:prSet presAssocID="{910DC6B5-C7FE-422B-862A-6C4EEF1E4903}" presName="child4" presStyleLbl="bgAcc1" presStyleIdx="3" presStyleCnt="4"/>
      <dgm:spPr/>
      <dgm:t>
        <a:bodyPr/>
        <a:lstStyle/>
        <a:p>
          <a:endParaRPr lang="en-US"/>
        </a:p>
      </dgm:t>
    </dgm:pt>
    <dgm:pt modelId="{AF052148-2FFA-4AE9-95B4-23D35FB5F899}" type="pres">
      <dgm:prSet presAssocID="{910DC6B5-C7FE-422B-862A-6C4EEF1E490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F0D5D-16A6-4ABA-A417-58D56C84635E}" type="pres">
      <dgm:prSet presAssocID="{910DC6B5-C7FE-422B-862A-6C4EEF1E4903}" presName="childPlaceholder" presStyleCnt="0"/>
      <dgm:spPr/>
    </dgm:pt>
    <dgm:pt modelId="{15AA39AA-1CD4-4D89-AB0E-5E4FF75B48D6}" type="pres">
      <dgm:prSet presAssocID="{910DC6B5-C7FE-422B-862A-6C4EEF1E4903}" presName="circle" presStyleCnt="0"/>
      <dgm:spPr/>
    </dgm:pt>
    <dgm:pt modelId="{5E703439-8DC8-4344-B294-1A15DCF5B27B}" type="pres">
      <dgm:prSet presAssocID="{910DC6B5-C7FE-422B-862A-6C4EEF1E490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290DA-2212-4595-BAE3-107DFCD874D2}" type="pres">
      <dgm:prSet presAssocID="{910DC6B5-C7FE-422B-862A-6C4EEF1E490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A47B5-F155-4739-AF0C-46A76A4BAF99}" type="pres">
      <dgm:prSet presAssocID="{910DC6B5-C7FE-422B-862A-6C4EEF1E490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E443A-765F-4CCF-BA80-D947E2FA032D}" type="pres">
      <dgm:prSet presAssocID="{910DC6B5-C7FE-422B-862A-6C4EEF1E490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AF291-BAD1-466D-862F-F76B6DA71405}" type="pres">
      <dgm:prSet presAssocID="{910DC6B5-C7FE-422B-862A-6C4EEF1E4903}" presName="quadrantPlaceholder" presStyleCnt="0"/>
      <dgm:spPr/>
    </dgm:pt>
    <dgm:pt modelId="{49EABCF1-BEE4-41DE-97B8-C39749834554}" type="pres">
      <dgm:prSet presAssocID="{910DC6B5-C7FE-422B-862A-6C4EEF1E4903}" presName="center1" presStyleLbl="fgShp" presStyleIdx="0" presStyleCnt="2"/>
      <dgm:spPr/>
    </dgm:pt>
    <dgm:pt modelId="{6DE7F2AE-99A8-403F-834E-DBE49E7F1584}" type="pres">
      <dgm:prSet presAssocID="{910DC6B5-C7FE-422B-862A-6C4EEF1E4903}" presName="center2" presStyleLbl="fgShp" presStyleIdx="1" presStyleCnt="2"/>
      <dgm:spPr/>
    </dgm:pt>
  </dgm:ptLst>
  <dgm:cxnLst>
    <dgm:cxn modelId="{EE1DC4CC-E3F5-432D-A881-E99E58D54F68}" srcId="{0D0ECFF2-7611-42D9-86AC-BBF1786BF343}" destId="{02190D94-8AFD-40F8-8554-127AFB3257E9}" srcOrd="0" destOrd="0" parTransId="{E4F0F1B9-FC86-4E36-B83B-9587FC2CC02F}" sibTransId="{8B9C6F9B-B456-4680-B2D4-A5397B957A7E}"/>
    <dgm:cxn modelId="{2B981C20-4674-804E-A661-09426B10FAEE}" type="presOf" srcId="{1F49AEF6-FB60-4F1F-B57D-C9E8272F7812}" destId="{8E846476-4824-4E71-B5A9-A168A1C472BF}" srcOrd="0" destOrd="0" presId="urn:microsoft.com/office/officeart/2005/8/layout/cycle4#1"/>
    <dgm:cxn modelId="{AA922C29-1266-4749-AFD9-A1B1B50DFD1D}" type="presOf" srcId="{0D0ECFF2-7611-42D9-86AC-BBF1786BF343}" destId="{F1DE443A-765F-4CCF-BA80-D947E2FA032D}" srcOrd="0" destOrd="0" presId="urn:microsoft.com/office/officeart/2005/8/layout/cycle4#1"/>
    <dgm:cxn modelId="{D2EB4280-93E5-E04D-8227-BC4392A35EA8}" type="presOf" srcId="{99661582-7059-46DB-A0E2-686F7234DE43}" destId="{143B85E8-EA29-4BF1-AC0D-6E85A243F9EE}" srcOrd="0" destOrd="0" presId="urn:microsoft.com/office/officeart/2005/8/layout/cycle4#1"/>
    <dgm:cxn modelId="{82BB8182-9B63-4A16-B865-65FADF3DC74F}" srcId="{910DC6B5-C7FE-422B-862A-6C4EEF1E4903}" destId="{E36B047B-A5C4-4CFA-A186-4AFD7CB80C94}" srcOrd="2" destOrd="0" parTransId="{DC3FA3A2-C058-4739-B764-F4F9A2DA97A6}" sibTransId="{C1B0A5C5-3F09-409B-9F31-0C2462C80CAD}"/>
    <dgm:cxn modelId="{56DA8254-C213-C246-B9DD-9AC61C6766CB}" type="presOf" srcId="{A56623D0-7839-462B-800D-075DA447E0F1}" destId="{5E703439-8DC8-4344-B294-1A15DCF5B27B}" srcOrd="0" destOrd="0" presId="urn:microsoft.com/office/officeart/2005/8/layout/cycle4#1"/>
    <dgm:cxn modelId="{4A5E263A-7448-4990-8B5C-F4A2F647EB77}" srcId="{9875FEAE-EDD9-4C77-8CC2-1A581613FF1A}" destId="{1F49AEF6-FB60-4F1F-B57D-C9E8272F7812}" srcOrd="0" destOrd="0" parTransId="{5665AD0D-44EA-43AC-82A4-3CFF2A63B80C}" sibTransId="{644E817B-30E3-4C14-BBE6-7D27BE1BC11D}"/>
    <dgm:cxn modelId="{A2F1F947-73AB-418B-B162-B8D31B5F5233}" srcId="{E36B047B-A5C4-4CFA-A186-4AFD7CB80C94}" destId="{68C15AD7-4A49-4F24-B3F5-69040CCF2E21}" srcOrd="0" destOrd="0" parTransId="{BD78C225-D684-4924-90DE-87B01AAD74EB}" sibTransId="{1AD75172-CE65-45BE-9177-03D97B137EC3}"/>
    <dgm:cxn modelId="{A3942294-C733-4DD4-9ADB-60D56B030E49}" srcId="{910DC6B5-C7FE-422B-862A-6C4EEF1E4903}" destId="{0D0ECFF2-7611-42D9-86AC-BBF1786BF343}" srcOrd="3" destOrd="0" parTransId="{5C6F51DF-1F90-4CDC-9361-597AEC0A1E64}" sibTransId="{17930B29-EA36-46DA-8B8B-3F42B5A46D7F}"/>
    <dgm:cxn modelId="{2F1A4923-3EC3-154A-995B-F6F41BCC68A2}" type="presOf" srcId="{99661582-7059-46DB-A0E2-686F7234DE43}" destId="{D70FB6A5-649D-48B2-9E1F-B06E23D8D9FD}" srcOrd="1" destOrd="0" presId="urn:microsoft.com/office/officeart/2005/8/layout/cycle4#1"/>
    <dgm:cxn modelId="{B340C924-C994-424B-9782-5783665DBAA3}" srcId="{A56623D0-7839-462B-800D-075DA447E0F1}" destId="{99661582-7059-46DB-A0E2-686F7234DE43}" srcOrd="0" destOrd="0" parTransId="{106822CF-8AEE-45C3-B427-0D56A6C68B0C}" sibTransId="{9AA2D238-5031-45EE-805C-3A964DAE6644}"/>
    <dgm:cxn modelId="{1BB27F1E-7470-F34D-8A23-D192C24BE93A}" type="presOf" srcId="{02190D94-8AFD-40F8-8554-127AFB3257E9}" destId="{AF052148-2FFA-4AE9-95B4-23D35FB5F899}" srcOrd="1" destOrd="0" presId="urn:microsoft.com/office/officeart/2005/8/layout/cycle4#1"/>
    <dgm:cxn modelId="{107EA05E-4A9F-A541-99F1-5B227D98F292}" type="presOf" srcId="{02190D94-8AFD-40F8-8554-127AFB3257E9}" destId="{F0F22AEE-DAD8-4E36-B645-4346FCFCABB2}" srcOrd="0" destOrd="0" presId="urn:microsoft.com/office/officeart/2005/8/layout/cycle4#1"/>
    <dgm:cxn modelId="{809CAC54-BE06-7842-9BA0-68DA1F5564F1}" type="presOf" srcId="{E36B047B-A5C4-4CFA-A186-4AFD7CB80C94}" destId="{F41A47B5-F155-4739-AF0C-46A76A4BAF99}" srcOrd="0" destOrd="0" presId="urn:microsoft.com/office/officeart/2005/8/layout/cycle4#1"/>
    <dgm:cxn modelId="{EEE88D46-D272-D545-ACF9-F911A73DE58B}" type="presOf" srcId="{1F49AEF6-FB60-4F1F-B57D-C9E8272F7812}" destId="{9E0FC138-96D5-41D9-A5E3-A3DE481B0979}" srcOrd="1" destOrd="0" presId="urn:microsoft.com/office/officeart/2005/8/layout/cycle4#1"/>
    <dgm:cxn modelId="{ADED55EF-D895-4D07-96CC-E0EF856302BD}" srcId="{910DC6B5-C7FE-422B-862A-6C4EEF1E4903}" destId="{9875FEAE-EDD9-4C77-8CC2-1A581613FF1A}" srcOrd="1" destOrd="0" parTransId="{EAE091E8-C236-4B67-B77D-9FDF645861FA}" sibTransId="{CFC81284-B35C-419D-9A6E-D2E82B2EB2AA}"/>
    <dgm:cxn modelId="{5F7A059E-A33B-BA47-9B67-6D676733360B}" type="presOf" srcId="{68C15AD7-4A49-4F24-B3F5-69040CCF2E21}" destId="{079DCDF3-8A8E-4BD1-9ADC-5F16C78667A6}" srcOrd="0" destOrd="0" presId="urn:microsoft.com/office/officeart/2005/8/layout/cycle4#1"/>
    <dgm:cxn modelId="{BEBF1DDC-6284-A743-8F9A-7ACEA8ADE933}" type="presOf" srcId="{9875FEAE-EDD9-4C77-8CC2-1A581613FF1A}" destId="{251290DA-2212-4595-BAE3-107DFCD874D2}" srcOrd="0" destOrd="0" presId="urn:microsoft.com/office/officeart/2005/8/layout/cycle4#1"/>
    <dgm:cxn modelId="{84337242-96DF-4284-8538-FEB7EEE0C398}" srcId="{910DC6B5-C7FE-422B-862A-6C4EEF1E4903}" destId="{A56623D0-7839-462B-800D-075DA447E0F1}" srcOrd="0" destOrd="0" parTransId="{EC20B612-E503-4CC0-91D1-F97249747E98}" sibTransId="{B989DBE7-05C1-4011-BB4B-E6BFB0BF2C9B}"/>
    <dgm:cxn modelId="{EE2F4F1A-3B5C-0C43-8C7C-20FC37252F9D}" type="presOf" srcId="{68C15AD7-4A49-4F24-B3F5-69040CCF2E21}" destId="{94A5E8B6-9F81-424C-9F5D-999F82E87F83}" srcOrd="1" destOrd="0" presId="urn:microsoft.com/office/officeart/2005/8/layout/cycle4#1"/>
    <dgm:cxn modelId="{4E0F4EC2-FCAD-7048-A553-819B594CDBA0}" type="presOf" srcId="{910DC6B5-C7FE-422B-862A-6C4EEF1E4903}" destId="{91761695-8452-41D6-A824-39F9DD281A82}" srcOrd="0" destOrd="0" presId="urn:microsoft.com/office/officeart/2005/8/layout/cycle4#1"/>
    <dgm:cxn modelId="{3B333AA7-4C33-A14E-990E-E1F1EE1F0D71}" type="presParOf" srcId="{91761695-8452-41D6-A824-39F9DD281A82}" destId="{17DF0F0F-B7FC-4C1A-84C8-1DC3FD0DF151}" srcOrd="0" destOrd="0" presId="urn:microsoft.com/office/officeart/2005/8/layout/cycle4#1"/>
    <dgm:cxn modelId="{99127756-CE13-2648-BF2E-435955DF9E05}" type="presParOf" srcId="{17DF0F0F-B7FC-4C1A-84C8-1DC3FD0DF151}" destId="{471B57C8-7B95-428E-9EDE-7F521261CE4D}" srcOrd="0" destOrd="0" presId="urn:microsoft.com/office/officeart/2005/8/layout/cycle4#1"/>
    <dgm:cxn modelId="{E0A6CA2D-927C-AD44-A895-337CD4C4F8F0}" type="presParOf" srcId="{471B57C8-7B95-428E-9EDE-7F521261CE4D}" destId="{143B85E8-EA29-4BF1-AC0D-6E85A243F9EE}" srcOrd="0" destOrd="0" presId="urn:microsoft.com/office/officeart/2005/8/layout/cycle4#1"/>
    <dgm:cxn modelId="{EBA45F4F-FDFB-2948-BC05-F6B7BFAD086A}" type="presParOf" srcId="{471B57C8-7B95-428E-9EDE-7F521261CE4D}" destId="{D70FB6A5-649D-48B2-9E1F-B06E23D8D9FD}" srcOrd="1" destOrd="0" presId="urn:microsoft.com/office/officeart/2005/8/layout/cycle4#1"/>
    <dgm:cxn modelId="{AF2483F0-B876-A24B-9E31-28497D0879CB}" type="presParOf" srcId="{17DF0F0F-B7FC-4C1A-84C8-1DC3FD0DF151}" destId="{A6CE45F0-61DB-4646-9169-E75DA2686342}" srcOrd="1" destOrd="0" presId="urn:microsoft.com/office/officeart/2005/8/layout/cycle4#1"/>
    <dgm:cxn modelId="{C851884E-20B1-7D49-A405-08A7FFCBA9B9}" type="presParOf" srcId="{A6CE45F0-61DB-4646-9169-E75DA2686342}" destId="{8E846476-4824-4E71-B5A9-A168A1C472BF}" srcOrd="0" destOrd="0" presId="urn:microsoft.com/office/officeart/2005/8/layout/cycle4#1"/>
    <dgm:cxn modelId="{C53913C6-8C71-824D-9709-ADB61EBE7589}" type="presParOf" srcId="{A6CE45F0-61DB-4646-9169-E75DA2686342}" destId="{9E0FC138-96D5-41D9-A5E3-A3DE481B0979}" srcOrd="1" destOrd="0" presId="urn:microsoft.com/office/officeart/2005/8/layout/cycle4#1"/>
    <dgm:cxn modelId="{86B354E6-1736-5345-B2C8-E8569EE2503F}" type="presParOf" srcId="{17DF0F0F-B7FC-4C1A-84C8-1DC3FD0DF151}" destId="{86B93485-0E59-40FF-8EAE-7A1C7AD7B7F3}" srcOrd="2" destOrd="0" presId="urn:microsoft.com/office/officeart/2005/8/layout/cycle4#1"/>
    <dgm:cxn modelId="{96B0BEC4-A527-CE44-A6C9-5EFA1598FF88}" type="presParOf" srcId="{86B93485-0E59-40FF-8EAE-7A1C7AD7B7F3}" destId="{079DCDF3-8A8E-4BD1-9ADC-5F16C78667A6}" srcOrd="0" destOrd="0" presId="urn:microsoft.com/office/officeart/2005/8/layout/cycle4#1"/>
    <dgm:cxn modelId="{E60ABF31-F8D1-BD46-897B-F570FFF77820}" type="presParOf" srcId="{86B93485-0E59-40FF-8EAE-7A1C7AD7B7F3}" destId="{94A5E8B6-9F81-424C-9F5D-999F82E87F83}" srcOrd="1" destOrd="0" presId="urn:microsoft.com/office/officeart/2005/8/layout/cycle4#1"/>
    <dgm:cxn modelId="{469DAE9D-1827-8845-B1C2-A74B180A9C31}" type="presParOf" srcId="{17DF0F0F-B7FC-4C1A-84C8-1DC3FD0DF151}" destId="{D43D217A-62B9-4D02-96A5-FF2E8AE50EC7}" srcOrd="3" destOrd="0" presId="urn:microsoft.com/office/officeart/2005/8/layout/cycle4#1"/>
    <dgm:cxn modelId="{F342D4E8-15BE-B345-B3CF-309BC1453586}" type="presParOf" srcId="{D43D217A-62B9-4D02-96A5-FF2E8AE50EC7}" destId="{F0F22AEE-DAD8-4E36-B645-4346FCFCABB2}" srcOrd="0" destOrd="0" presId="urn:microsoft.com/office/officeart/2005/8/layout/cycle4#1"/>
    <dgm:cxn modelId="{131BBB2A-D1BB-0546-8838-991BB50B2D92}" type="presParOf" srcId="{D43D217A-62B9-4D02-96A5-FF2E8AE50EC7}" destId="{AF052148-2FFA-4AE9-95B4-23D35FB5F899}" srcOrd="1" destOrd="0" presId="urn:microsoft.com/office/officeart/2005/8/layout/cycle4#1"/>
    <dgm:cxn modelId="{256E511E-4BEC-D14C-B8BA-7C8D451D8DD4}" type="presParOf" srcId="{17DF0F0F-B7FC-4C1A-84C8-1DC3FD0DF151}" destId="{0D8F0D5D-16A6-4ABA-A417-58D56C84635E}" srcOrd="4" destOrd="0" presId="urn:microsoft.com/office/officeart/2005/8/layout/cycle4#1"/>
    <dgm:cxn modelId="{FB8B4AB7-CB76-CA48-B1F2-28B3CFEF4182}" type="presParOf" srcId="{91761695-8452-41D6-A824-39F9DD281A82}" destId="{15AA39AA-1CD4-4D89-AB0E-5E4FF75B48D6}" srcOrd="1" destOrd="0" presId="urn:microsoft.com/office/officeart/2005/8/layout/cycle4#1"/>
    <dgm:cxn modelId="{7FF499B4-E5AF-7C4D-8D98-96A035876AAD}" type="presParOf" srcId="{15AA39AA-1CD4-4D89-AB0E-5E4FF75B48D6}" destId="{5E703439-8DC8-4344-B294-1A15DCF5B27B}" srcOrd="0" destOrd="0" presId="urn:microsoft.com/office/officeart/2005/8/layout/cycle4#1"/>
    <dgm:cxn modelId="{16A9D700-0935-7345-8D1E-3E9C71E90B26}" type="presParOf" srcId="{15AA39AA-1CD4-4D89-AB0E-5E4FF75B48D6}" destId="{251290DA-2212-4595-BAE3-107DFCD874D2}" srcOrd="1" destOrd="0" presId="urn:microsoft.com/office/officeart/2005/8/layout/cycle4#1"/>
    <dgm:cxn modelId="{A273A620-7D37-794A-A1C7-E1F5CFD6F4F3}" type="presParOf" srcId="{15AA39AA-1CD4-4D89-AB0E-5E4FF75B48D6}" destId="{F41A47B5-F155-4739-AF0C-46A76A4BAF99}" srcOrd="2" destOrd="0" presId="urn:microsoft.com/office/officeart/2005/8/layout/cycle4#1"/>
    <dgm:cxn modelId="{1495CD41-7AD5-D743-B189-E77284EB2E22}" type="presParOf" srcId="{15AA39AA-1CD4-4D89-AB0E-5E4FF75B48D6}" destId="{F1DE443A-765F-4CCF-BA80-D947E2FA032D}" srcOrd="3" destOrd="0" presId="urn:microsoft.com/office/officeart/2005/8/layout/cycle4#1"/>
    <dgm:cxn modelId="{1EBE9BAB-0F91-DF46-87E5-5E6E38057632}" type="presParOf" srcId="{15AA39AA-1CD4-4D89-AB0E-5E4FF75B48D6}" destId="{A96AF291-BAD1-466D-862F-F76B6DA71405}" srcOrd="4" destOrd="0" presId="urn:microsoft.com/office/officeart/2005/8/layout/cycle4#1"/>
    <dgm:cxn modelId="{CCBD01C2-EE29-7942-A5A5-0A4737EB8DB8}" type="presParOf" srcId="{91761695-8452-41D6-A824-39F9DD281A82}" destId="{49EABCF1-BEE4-41DE-97B8-C39749834554}" srcOrd="2" destOrd="0" presId="urn:microsoft.com/office/officeart/2005/8/layout/cycle4#1"/>
    <dgm:cxn modelId="{552AD92A-1F76-B34D-B232-D8191FF5E970}" type="presParOf" srcId="{91761695-8452-41D6-A824-39F9DD281A82}" destId="{6DE7F2AE-99A8-403F-834E-DBE49E7F1584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E2110-C72C-40B2-A5EE-55DE42A9BBAA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D80C8-95FF-4FD0-8C29-4003DA4E6897}">
      <dgm:prSet phldrT="[Text]"/>
      <dgm:spPr/>
      <dgm:t>
        <a:bodyPr/>
        <a:lstStyle/>
        <a:p>
          <a:r>
            <a:rPr lang="en-US" dirty="0" smtClean="0"/>
            <a:t>Networking @</a:t>
          </a:r>
          <a:r>
            <a:rPr lang="en-US" dirty="0" err="1" smtClean="0"/>
            <a:t>Oneminute</a:t>
          </a:r>
          <a:r>
            <a:rPr lang="en-US" dirty="0" smtClean="0"/>
            <a:t> Finance</a:t>
          </a:r>
          <a:endParaRPr lang="en-US" dirty="0"/>
        </a:p>
      </dgm:t>
    </dgm:pt>
    <dgm:pt modelId="{392AC03C-B20B-4F1E-8425-CAF2EC9ADFEB}" type="parTrans" cxnId="{C725F233-2868-426F-8C98-9A693CFFC92E}">
      <dgm:prSet/>
      <dgm:spPr/>
      <dgm:t>
        <a:bodyPr/>
        <a:lstStyle/>
        <a:p>
          <a:endParaRPr lang="en-US"/>
        </a:p>
      </dgm:t>
    </dgm:pt>
    <dgm:pt modelId="{41CB4DF5-668C-4AFB-8EFD-892E74831F5A}" type="sibTrans" cxnId="{C725F233-2868-426F-8C98-9A693CFFC92E}">
      <dgm:prSet/>
      <dgm:spPr/>
      <dgm:t>
        <a:bodyPr/>
        <a:lstStyle/>
        <a:p>
          <a:endParaRPr lang="en-US"/>
        </a:p>
      </dgm:t>
    </dgm:pt>
    <dgm:pt modelId="{334534AE-9276-4CF5-A938-5312BF805A13}">
      <dgm:prSet phldrT="[Text]"/>
      <dgm:spPr/>
      <dgm:t>
        <a:bodyPr/>
        <a:lstStyle/>
        <a:p>
          <a:r>
            <a:rPr lang="en-US" dirty="0" smtClean="0"/>
            <a:t>Mobile Social Media Networking	</a:t>
          </a:r>
          <a:endParaRPr lang="en-US" dirty="0"/>
        </a:p>
      </dgm:t>
    </dgm:pt>
    <dgm:pt modelId="{D2561821-E76C-45EA-A471-3D00AA473E51}" type="parTrans" cxnId="{DA2D5FE5-3FC5-42E2-B6D8-5FD2C6316065}">
      <dgm:prSet/>
      <dgm:spPr/>
      <dgm:t>
        <a:bodyPr/>
        <a:lstStyle/>
        <a:p>
          <a:endParaRPr lang="en-US"/>
        </a:p>
      </dgm:t>
    </dgm:pt>
    <dgm:pt modelId="{A5B6C1BF-0C4B-42F5-B3B5-ACDFDE6CB79F}" type="sibTrans" cxnId="{DA2D5FE5-3FC5-42E2-B6D8-5FD2C6316065}">
      <dgm:prSet/>
      <dgm:spPr/>
      <dgm:t>
        <a:bodyPr/>
        <a:lstStyle/>
        <a:p>
          <a:endParaRPr lang="en-US"/>
        </a:p>
      </dgm:t>
    </dgm:pt>
    <dgm:pt modelId="{BF67F063-CA56-4C3E-A826-970FAF539FBF}">
      <dgm:prSet phldrT="[Text]"/>
      <dgm:spPr/>
      <dgm:t>
        <a:bodyPr/>
        <a:lstStyle/>
        <a:p>
          <a:r>
            <a:rPr lang="en-US" dirty="0" err="1" smtClean="0"/>
            <a:t>Infographics</a:t>
          </a:r>
          <a:endParaRPr lang="en-US" dirty="0" smtClean="0"/>
        </a:p>
        <a:p>
          <a:r>
            <a:rPr lang="en-US" dirty="0" smtClean="0"/>
            <a:t> 2012</a:t>
          </a:r>
        </a:p>
        <a:p>
          <a:endParaRPr lang="en-US" dirty="0"/>
        </a:p>
      </dgm:t>
    </dgm:pt>
    <dgm:pt modelId="{42407427-240B-4B18-99CA-403A78724A21}" type="parTrans" cxnId="{4DCD2762-0513-4007-8063-00EDCC0E46BA}">
      <dgm:prSet/>
      <dgm:spPr/>
      <dgm:t>
        <a:bodyPr/>
        <a:lstStyle/>
        <a:p>
          <a:endParaRPr lang="en-US"/>
        </a:p>
      </dgm:t>
    </dgm:pt>
    <dgm:pt modelId="{0E41E2F8-9D76-4B52-9032-79632F6496EA}" type="sibTrans" cxnId="{4DCD2762-0513-4007-8063-00EDCC0E46BA}">
      <dgm:prSet/>
      <dgm:spPr/>
      <dgm:t>
        <a:bodyPr/>
        <a:lstStyle/>
        <a:p>
          <a:endParaRPr lang="en-US"/>
        </a:p>
      </dgm:t>
    </dgm:pt>
    <dgm:pt modelId="{DB2971A6-D1C4-446C-B871-7329FF1A801E}">
      <dgm:prSet phldrT="[Text]"/>
      <dgm:spPr/>
      <dgm:t>
        <a:bodyPr/>
        <a:lstStyle/>
        <a:p>
          <a:r>
            <a:rPr lang="en-US" dirty="0" smtClean="0"/>
            <a:t>Video 50% online activities</a:t>
          </a:r>
          <a:endParaRPr lang="en-US" dirty="0"/>
        </a:p>
      </dgm:t>
    </dgm:pt>
    <dgm:pt modelId="{1CB34730-E056-478D-8C04-DEC7B033FA7E}" type="parTrans" cxnId="{E9F7F9F0-A46F-4C49-8CC1-DACC9ACC98AE}">
      <dgm:prSet/>
      <dgm:spPr/>
      <dgm:t>
        <a:bodyPr/>
        <a:lstStyle/>
        <a:p>
          <a:endParaRPr lang="en-US"/>
        </a:p>
      </dgm:t>
    </dgm:pt>
    <dgm:pt modelId="{272B18A4-BAE0-44FD-9196-5F497CF191E2}" type="sibTrans" cxnId="{E9F7F9F0-A46F-4C49-8CC1-DACC9ACC98AE}">
      <dgm:prSet/>
      <dgm:spPr/>
      <dgm:t>
        <a:bodyPr/>
        <a:lstStyle/>
        <a:p>
          <a:endParaRPr lang="en-US"/>
        </a:p>
      </dgm:t>
    </dgm:pt>
    <dgm:pt modelId="{43ADE090-DFE9-41C2-8AA8-2B6A71541A38}">
      <dgm:prSet phldrT="[Text]"/>
      <dgm:spPr/>
      <dgm:t>
        <a:bodyPr/>
        <a:lstStyle/>
        <a:p>
          <a:r>
            <a:rPr lang="en-US" dirty="0" smtClean="0"/>
            <a:t>Interactive Social Media</a:t>
          </a:r>
        </a:p>
        <a:p>
          <a:endParaRPr lang="en-US" dirty="0"/>
        </a:p>
      </dgm:t>
    </dgm:pt>
    <dgm:pt modelId="{A8524D6E-F2D8-42F1-8B6B-A34EF61F607A}" type="parTrans" cxnId="{6BE0FF10-BBA4-4613-A8A7-375416778317}">
      <dgm:prSet/>
      <dgm:spPr/>
      <dgm:t>
        <a:bodyPr/>
        <a:lstStyle/>
        <a:p>
          <a:endParaRPr lang="en-US"/>
        </a:p>
      </dgm:t>
    </dgm:pt>
    <dgm:pt modelId="{C2F1ABD1-5A4D-471E-9AE5-0EE7412D91DC}" type="sibTrans" cxnId="{6BE0FF10-BBA4-4613-A8A7-375416778317}">
      <dgm:prSet/>
      <dgm:spPr/>
      <dgm:t>
        <a:bodyPr/>
        <a:lstStyle/>
        <a:p>
          <a:endParaRPr lang="en-US"/>
        </a:p>
      </dgm:t>
    </dgm:pt>
    <dgm:pt modelId="{D2C8B5B3-10A0-4FA8-A596-281C132BBA6F}" type="pres">
      <dgm:prSet presAssocID="{40DE2110-C72C-40B2-A5EE-55DE42A9BBA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06A8C1-DFA3-4517-BF56-75E3708EAE52}" type="pres">
      <dgm:prSet presAssocID="{40DE2110-C72C-40B2-A5EE-55DE42A9BBAA}" presName="cycle" presStyleCnt="0"/>
      <dgm:spPr/>
    </dgm:pt>
    <dgm:pt modelId="{CA90113C-5441-495C-B1DC-5923D0191D8D}" type="pres">
      <dgm:prSet presAssocID="{08AD80C8-95FF-4FD0-8C29-4003DA4E6897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5F62D-6DA1-4E8A-8FAB-DDABA1FF6E11}" type="pres">
      <dgm:prSet presAssocID="{41CB4DF5-668C-4AFB-8EFD-892E74831F5A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678A38E-B75E-4F40-B437-817954CA92A0}" type="pres">
      <dgm:prSet presAssocID="{334534AE-9276-4CF5-A938-5312BF805A13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0F278-12F4-4E34-BD59-4F0ACA89FE9D}" type="pres">
      <dgm:prSet presAssocID="{BF67F063-CA56-4C3E-A826-970FAF539FBF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5A1F4-EC42-4229-9222-ED8054D36754}" type="pres">
      <dgm:prSet presAssocID="{DB2971A6-D1C4-446C-B871-7329FF1A801E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7992D-8DDC-4131-A6D9-A5F7050EDC4C}" type="pres">
      <dgm:prSet presAssocID="{43ADE090-DFE9-41C2-8AA8-2B6A71541A38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25F233-2868-426F-8C98-9A693CFFC92E}" srcId="{40DE2110-C72C-40B2-A5EE-55DE42A9BBAA}" destId="{08AD80C8-95FF-4FD0-8C29-4003DA4E6897}" srcOrd="0" destOrd="0" parTransId="{392AC03C-B20B-4F1E-8425-CAF2EC9ADFEB}" sibTransId="{41CB4DF5-668C-4AFB-8EFD-892E74831F5A}"/>
    <dgm:cxn modelId="{82A52C1E-6B97-094C-AAE5-2857A266B16E}" type="presOf" srcId="{43ADE090-DFE9-41C2-8AA8-2B6A71541A38}" destId="{5307992D-8DDC-4131-A6D9-A5F7050EDC4C}" srcOrd="0" destOrd="0" presId="urn:microsoft.com/office/officeart/2005/8/layout/cycle3"/>
    <dgm:cxn modelId="{C6691603-1DA1-ED4C-93BA-0E530AB68660}" type="presOf" srcId="{08AD80C8-95FF-4FD0-8C29-4003DA4E6897}" destId="{CA90113C-5441-495C-B1DC-5923D0191D8D}" srcOrd="0" destOrd="0" presId="urn:microsoft.com/office/officeart/2005/8/layout/cycle3"/>
    <dgm:cxn modelId="{245AC096-A33E-B040-876F-33B7F42C2667}" type="presOf" srcId="{BF67F063-CA56-4C3E-A826-970FAF539FBF}" destId="{3F60F278-12F4-4E34-BD59-4F0ACA89FE9D}" srcOrd="0" destOrd="0" presId="urn:microsoft.com/office/officeart/2005/8/layout/cycle3"/>
    <dgm:cxn modelId="{4DCD2762-0513-4007-8063-00EDCC0E46BA}" srcId="{40DE2110-C72C-40B2-A5EE-55DE42A9BBAA}" destId="{BF67F063-CA56-4C3E-A826-970FAF539FBF}" srcOrd="2" destOrd="0" parTransId="{42407427-240B-4B18-99CA-403A78724A21}" sibTransId="{0E41E2F8-9D76-4B52-9032-79632F6496EA}"/>
    <dgm:cxn modelId="{B192F8B7-C75B-894C-B039-885AE963005A}" type="presOf" srcId="{40DE2110-C72C-40B2-A5EE-55DE42A9BBAA}" destId="{D2C8B5B3-10A0-4FA8-A596-281C132BBA6F}" srcOrd="0" destOrd="0" presId="urn:microsoft.com/office/officeart/2005/8/layout/cycle3"/>
    <dgm:cxn modelId="{6BE0FF10-BBA4-4613-A8A7-375416778317}" srcId="{40DE2110-C72C-40B2-A5EE-55DE42A9BBAA}" destId="{43ADE090-DFE9-41C2-8AA8-2B6A71541A38}" srcOrd="4" destOrd="0" parTransId="{A8524D6E-F2D8-42F1-8B6B-A34EF61F607A}" sibTransId="{C2F1ABD1-5A4D-471E-9AE5-0EE7412D91DC}"/>
    <dgm:cxn modelId="{D43BAC5B-B4E2-EA47-9693-59F576C49524}" type="presOf" srcId="{DB2971A6-D1C4-446C-B871-7329FF1A801E}" destId="{8E05A1F4-EC42-4229-9222-ED8054D36754}" srcOrd="0" destOrd="0" presId="urn:microsoft.com/office/officeart/2005/8/layout/cycle3"/>
    <dgm:cxn modelId="{DA2D5FE5-3FC5-42E2-B6D8-5FD2C6316065}" srcId="{40DE2110-C72C-40B2-A5EE-55DE42A9BBAA}" destId="{334534AE-9276-4CF5-A938-5312BF805A13}" srcOrd="1" destOrd="0" parTransId="{D2561821-E76C-45EA-A471-3D00AA473E51}" sibTransId="{A5B6C1BF-0C4B-42F5-B3B5-ACDFDE6CB79F}"/>
    <dgm:cxn modelId="{13FBB21C-7DD2-BB4E-8D3E-12E5132F4026}" type="presOf" srcId="{41CB4DF5-668C-4AFB-8EFD-892E74831F5A}" destId="{7E65F62D-6DA1-4E8A-8FAB-DDABA1FF6E11}" srcOrd="0" destOrd="0" presId="urn:microsoft.com/office/officeart/2005/8/layout/cycle3"/>
    <dgm:cxn modelId="{217EF5FE-AC91-6C44-A3FD-6F8B2B129989}" type="presOf" srcId="{334534AE-9276-4CF5-A938-5312BF805A13}" destId="{1678A38E-B75E-4F40-B437-817954CA92A0}" srcOrd="0" destOrd="0" presId="urn:microsoft.com/office/officeart/2005/8/layout/cycle3"/>
    <dgm:cxn modelId="{E9F7F9F0-A46F-4C49-8CC1-DACC9ACC98AE}" srcId="{40DE2110-C72C-40B2-A5EE-55DE42A9BBAA}" destId="{DB2971A6-D1C4-446C-B871-7329FF1A801E}" srcOrd="3" destOrd="0" parTransId="{1CB34730-E056-478D-8C04-DEC7B033FA7E}" sibTransId="{272B18A4-BAE0-44FD-9196-5F497CF191E2}"/>
    <dgm:cxn modelId="{F7784988-8191-7444-92ED-79E535F6AF64}" type="presParOf" srcId="{D2C8B5B3-10A0-4FA8-A596-281C132BBA6F}" destId="{A906A8C1-DFA3-4517-BF56-75E3708EAE52}" srcOrd="0" destOrd="0" presId="urn:microsoft.com/office/officeart/2005/8/layout/cycle3"/>
    <dgm:cxn modelId="{2BC984BB-E714-F844-ADB0-E31A9CD0BCE2}" type="presParOf" srcId="{A906A8C1-DFA3-4517-BF56-75E3708EAE52}" destId="{CA90113C-5441-495C-B1DC-5923D0191D8D}" srcOrd="0" destOrd="0" presId="urn:microsoft.com/office/officeart/2005/8/layout/cycle3"/>
    <dgm:cxn modelId="{BC2B47C0-586F-C049-B88E-2CA0404B772E}" type="presParOf" srcId="{A906A8C1-DFA3-4517-BF56-75E3708EAE52}" destId="{7E65F62D-6DA1-4E8A-8FAB-DDABA1FF6E11}" srcOrd="1" destOrd="0" presId="urn:microsoft.com/office/officeart/2005/8/layout/cycle3"/>
    <dgm:cxn modelId="{A0C5E809-49B5-7D41-AA67-B7074787EF0B}" type="presParOf" srcId="{A906A8C1-DFA3-4517-BF56-75E3708EAE52}" destId="{1678A38E-B75E-4F40-B437-817954CA92A0}" srcOrd="2" destOrd="0" presId="urn:microsoft.com/office/officeart/2005/8/layout/cycle3"/>
    <dgm:cxn modelId="{038F6487-74DB-074B-8794-64E7D8E9EB14}" type="presParOf" srcId="{A906A8C1-DFA3-4517-BF56-75E3708EAE52}" destId="{3F60F278-12F4-4E34-BD59-4F0ACA89FE9D}" srcOrd="3" destOrd="0" presId="urn:microsoft.com/office/officeart/2005/8/layout/cycle3"/>
    <dgm:cxn modelId="{89AADE73-AB62-7E49-8D64-0057279ABD9A}" type="presParOf" srcId="{A906A8C1-DFA3-4517-BF56-75E3708EAE52}" destId="{8E05A1F4-EC42-4229-9222-ED8054D36754}" srcOrd="4" destOrd="0" presId="urn:microsoft.com/office/officeart/2005/8/layout/cycle3"/>
    <dgm:cxn modelId="{7DC8B739-9E01-884E-AF62-6F5B87BFB315}" type="presParOf" srcId="{A906A8C1-DFA3-4517-BF56-75E3708EAE52}" destId="{5307992D-8DDC-4131-A6D9-A5F7050EDC4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B9A41B-E536-0C4F-90C2-D92D4697CA20}" type="doc">
      <dgm:prSet loTypeId="urn:microsoft.com/office/officeart/2005/8/layout/cycle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0761BF-10F3-1A48-9E21-9EF9284F1E6E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F7CA5311-DE4E-1744-9BED-408E98A9EADD}" type="parTrans" cxnId="{528D0F2B-AEED-7743-A4FE-7289EB465F43}">
      <dgm:prSet/>
      <dgm:spPr/>
      <dgm:t>
        <a:bodyPr/>
        <a:lstStyle/>
        <a:p>
          <a:endParaRPr lang="en-US"/>
        </a:p>
      </dgm:t>
    </dgm:pt>
    <dgm:pt modelId="{DA84687B-629E-524E-8014-3B60EB8F80BC}" type="sibTrans" cxnId="{528D0F2B-AEED-7743-A4FE-7289EB465F43}">
      <dgm:prSet/>
      <dgm:spPr/>
      <dgm:t>
        <a:bodyPr/>
        <a:lstStyle/>
        <a:p>
          <a:endParaRPr lang="en-US"/>
        </a:p>
      </dgm:t>
    </dgm:pt>
    <dgm:pt modelId="{DF676230-AF06-D144-9D44-2335BD3B7C9A}">
      <dgm:prSet phldrT="[Text]"/>
      <dgm:spPr/>
      <dgm:t>
        <a:bodyPr/>
        <a:lstStyle/>
        <a:p>
          <a:r>
            <a:rPr lang="en-US" dirty="0" err="1" smtClean="0"/>
            <a:t>OneMinutify</a:t>
          </a:r>
          <a:endParaRPr lang="en-US" dirty="0"/>
        </a:p>
      </dgm:t>
    </dgm:pt>
    <dgm:pt modelId="{2CE54C6E-849B-724E-A778-347ED88506E3}" type="parTrans" cxnId="{77C12065-5656-6744-A48A-1392A1AC84D8}">
      <dgm:prSet/>
      <dgm:spPr/>
      <dgm:t>
        <a:bodyPr/>
        <a:lstStyle/>
        <a:p>
          <a:endParaRPr lang="en-US"/>
        </a:p>
      </dgm:t>
    </dgm:pt>
    <dgm:pt modelId="{E7A527E3-B75E-984B-8815-4EA1B0C5C1EA}" type="sibTrans" cxnId="{77C12065-5656-6744-A48A-1392A1AC84D8}">
      <dgm:prSet/>
      <dgm:spPr/>
      <dgm:t>
        <a:bodyPr/>
        <a:lstStyle/>
        <a:p>
          <a:endParaRPr lang="en-US"/>
        </a:p>
      </dgm:t>
    </dgm:pt>
    <dgm:pt modelId="{93BAECBD-9F9D-6A4F-9F29-074F4557C1A8}">
      <dgm:prSet phldrT="[Text]"/>
      <dgm:spPr/>
      <dgm:t>
        <a:bodyPr/>
        <a:lstStyle/>
        <a:p>
          <a:r>
            <a:rPr lang="en-US" dirty="0" smtClean="0"/>
            <a:t>Publish</a:t>
          </a:r>
          <a:endParaRPr lang="en-US" dirty="0"/>
        </a:p>
      </dgm:t>
    </dgm:pt>
    <dgm:pt modelId="{8B143DB2-52DE-9843-921B-C5F335B643FF}" type="parTrans" cxnId="{33594490-FDFB-3040-B966-B85A48ECEFF8}">
      <dgm:prSet/>
      <dgm:spPr/>
      <dgm:t>
        <a:bodyPr/>
        <a:lstStyle/>
        <a:p>
          <a:endParaRPr lang="en-US"/>
        </a:p>
      </dgm:t>
    </dgm:pt>
    <dgm:pt modelId="{07B15450-AC69-6B46-87BA-8C1803E67906}" type="sibTrans" cxnId="{33594490-FDFB-3040-B966-B85A48ECEFF8}">
      <dgm:prSet/>
      <dgm:spPr/>
      <dgm:t>
        <a:bodyPr/>
        <a:lstStyle/>
        <a:p>
          <a:endParaRPr lang="en-US"/>
        </a:p>
      </dgm:t>
    </dgm:pt>
    <dgm:pt modelId="{8081C8A3-D2FF-FD4D-BF6A-EAB886985139}">
      <dgm:prSet phldrT="[Text]"/>
      <dgm:spPr/>
      <dgm:t>
        <a:bodyPr/>
        <a:lstStyle/>
        <a:p>
          <a:r>
            <a:rPr lang="en-US" dirty="0" smtClean="0"/>
            <a:t>Promote</a:t>
          </a:r>
          <a:endParaRPr lang="en-US" dirty="0"/>
        </a:p>
      </dgm:t>
    </dgm:pt>
    <dgm:pt modelId="{F78CC95B-C851-E344-8D9E-5A0F198A83C2}" type="parTrans" cxnId="{7B5D5BEF-0C63-A840-A8FD-ACD73A7A9CE3}">
      <dgm:prSet/>
      <dgm:spPr/>
      <dgm:t>
        <a:bodyPr/>
        <a:lstStyle/>
        <a:p>
          <a:endParaRPr lang="en-US"/>
        </a:p>
      </dgm:t>
    </dgm:pt>
    <dgm:pt modelId="{A788EC39-BA9C-4A43-A449-56291512493A}" type="sibTrans" cxnId="{7B5D5BEF-0C63-A840-A8FD-ACD73A7A9CE3}">
      <dgm:prSet/>
      <dgm:spPr/>
      <dgm:t>
        <a:bodyPr/>
        <a:lstStyle/>
        <a:p>
          <a:endParaRPr lang="en-US"/>
        </a:p>
      </dgm:t>
    </dgm:pt>
    <dgm:pt modelId="{45D267A6-833C-3E4C-86D8-D5FA0211D6CB}" type="pres">
      <dgm:prSet presAssocID="{4CB9A41B-E536-0C4F-90C2-D92D4697CA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D394D9-EA4D-3543-8759-3118EF0B3710}" type="pres">
      <dgm:prSet presAssocID="{4CB9A41B-E536-0C4F-90C2-D92D4697CA20}" presName="cycle" presStyleCnt="0"/>
      <dgm:spPr/>
    </dgm:pt>
    <dgm:pt modelId="{7B21B272-8968-1F4D-8B9C-960C3DF25FD6}" type="pres">
      <dgm:prSet presAssocID="{310761BF-10F3-1A48-9E21-9EF9284F1E6E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FE148F-7764-FC45-A44C-E1BA689307C9}" type="pres">
      <dgm:prSet presAssocID="{DA84687B-629E-524E-8014-3B60EB8F80B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A07C23D4-0D56-0741-91FB-C8790B4E9146}" type="pres">
      <dgm:prSet presAssocID="{DF676230-AF06-D144-9D44-2335BD3B7C9A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A77C6-A1E9-CE4E-A26D-616E2159D4D9}" type="pres">
      <dgm:prSet presAssocID="{93BAECBD-9F9D-6A4F-9F29-074F4557C1A8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AC3B7-CAC0-CD46-8C32-0A82531AEF97}" type="pres">
      <dgm:prSet presAssocID="{8081C8A3-D2FF-FD4D-BF6A-EAB886985139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8D0F2B-AEED-7743-A4FE-7289EB465F43}" srcId="{4CB9A41B-E536-0C4F-90C2-D92D4697CA20}" destId="{310761BF-10F3-1A48-9E21-9EF9284F1E6E}" srcOrd="0" destOrd="0" parTransId="{F7CA5311-DE4E-1744-9BED-408E98A9EADD}" sibTransId="{DA84687B-629E-524E-8014-3B60EB8F80BC}"/>
    <dgm:cxn modelId="{F66357B1-1B8F-B344-BFF2-D358BB74B187}" type="presOf" srcId="{310761BF-10F3-1A48-9E21-9EF9284F1E6E}" destId="{7B21B272-8968-1F4D-8B9C-960C3DF25FD6}" srcOrd="0" destOrd="0" presId="urn:microsoft.com/office/officeart/2005/8/layout/cycle3"/>
    <dgm:cxn modelId="{33594490-FDFB-3040-B966-B85A48ECEFF8}" srcId="{4CB9A41B-E536-0C4F-90C2-D92D4697CA20}" destId="{93BAECBD-9F9D-6A4F-9F29-074F4557C1A8}" srcOrd="2" destOrd="0" parTransId="{8B143DB2-52DE-9843-921B-C5F335B643FF}" sibTransId="{07B15450-AC69-6B46-87BA-8C1803E67906}"/>
    <dgm:cxn modelId="{95DC332E-3080-B449-BB4F-DDEBA4604769}" type="presOf" srcId="{DA84687B-629E-524E-8014-3B60EB8F80BC}" destId="{CDFE148F-7764-FC45-A44C-E1BA689307C9}" srcOrd="0" destOrd="0" presId="urn:microsoft.com/office/officeart/2005/8/layout/cycle3"/>
    <dgm:cxn modelId="{A82A28CD-373F-2446-BA94-5BCFCEE76345}" type="presOf" srcId="{8081C8A3-D2FF-FD4D-BF6A-EAB886985139}" destId="{2AAAC3B7-CAC0-CD46-8C32-0A82531AEF97}" srcOrd="0" destOrd="0" presId="urn:microsoft.com/office/officeart/2005/8/layout/cycle3"/>
    <dgm:cxn modelId="{AE38767E-B1FF-7A4D-BBEE-4BE7C0DE846F}" type="presOf" srcId="{93BAECBD-9F9D-6A4F-9F29-074F4557C1A8}" destId="{B28A77C6-A1E9-CE4E-A26D-616E2159D4D9}" srcOrd="0" destOrd="0" presId="urn:microsoft.com/office/officeart/2005/8/layout/cycle3"/>
    <dgm:cxn modelId="{77C12065-5656-6744-A48A-1392A1AC84D8}" srcId="{4CB9A41B-E536-0C4F-90C2-D92D4697CA20}" destId="{DF676230-AF06-D144-9D44-2335BD3B7C9A}" srcOrd="1" destOrd="0" parTransId="{2CE54C6E-849B-724E-A778-347ED88506E3}" sibTransId="{E7A527E3-B75E-984B-8815-4EA1B0C5C1EA}"/>
    <dgm:cxn modelId="{7B5D5BEF-0C63-A840-A8FD-ACD73A7A9CE3}" srcId="{4CB9A41B-E536-0C4F-90C2-D92D4697CA20}" destId="{8081C8A3-D2FF-FD4D-BF6A-EAB886985139}" srcOrd="3" destOrd="0" parTransId="{F78CC95B-C851-E344-8D9E-5A0F198A83C2}" sibTransId="{A788EC39-BA9C-4A43-A449-56291512493A}"/>
    <dgm:cxn modelId="{0F4235FA-A77E-E143-ADC4-2FDE6F697862}" type="presOf" srcId="{DF676230-AF06-D144-9D44-2335BD3B7C9A}" destId="{A07C23D4-0D56-0741-91FB-C8790B4E9146}" srcOrd="0" destOrd="0" presId="urn:microsoft.com/office/officeart/2005/8/layout/cycle3"/>
    <dgm:cxn modelId="{0516F297-3CA2-4D4C-B857-8E669FE60FC7}" type="presOf" srcId="{4CB9A41B-E536-0C4F-90C2-D92D4697CA20}" destId="{45D267A6-833C-3E4C-86D8-D5FA0211D6CB}" srcOrd="0" destOrd="0" presId="urn:microsoft.com/office/officeart/2005/8/layout/cycle3"/>
    <dgm:cxn modelId="{4BB2D765-4A02-2F49-A027-B55E86538789}" type="presParOf" srcId="{45D267A6-833C-3E4C-86D8-D5FA0211D6CB}" destId="{4ED394D9-EA4D-3543-8759-3118EF0B3710}" srcOrd="0" destOrd="0" presId="urn:microsoft.com/office/officeart/2005/8/layout/cycle3"/>
    <dgm:cxn modelId="{3E76D25D-9199-3B45-8412-736D3B996C58}" type="presParOf" srcId="{4ED394D9-EA4D-3543-8759-3118EF0B3710}" destId="{7B21B272-8968-1F4D-8B9C-960C3DF25FD6}" srcOrd="0" destOrd="0" presId="urn:microsoft.com/office/officeart/2005/8/layout/cycle3"/>
    <dgm:cxn modelId="{03DEA70B-A521-4D49-B9A7-6AE7FC695330}" type="presParOf" srcId="{4ED394D9-EA4D-3543-8759-3118EF0B3710}" destId="{CDFE148F-7764-FC45-A44C-E1BA689307C9}" srcOrd="1" destOrd="0" presId="urn:microsoft.com/office/officeart/2005/8/layout/cycle3"/>
    <dgm:cxn modelId="{9754F329-ECFD-824C-8AD2-AF95EE1E3226}" type="presParOf" srcId="{4ED394D9-EA4D-3543-8759-3118EF0B3710}" destId="{A07C23D4-0D56-0741-91FB-C8790B4E9146}" srcOrd="2" destOrd="0" presId="urn:microsoft.com/office/officeart/2005/8/layout/cycle3"/>
    <dgm:cxn modelId="{8659B731-1C7D-C14C-8C9F-957B8A164F32}" type="presParOf" srcId="{4ED394D9-EA4D-3543-8759-3118EF0B3710}" destId="{B28A77C6-A1E9-CE4E-A26D-616E2159D4D9}" srcOrd="3" destOrd="0" presId="urn:microsoft.com/office/officeart/2005/8/layout/cycle3"/>
    <dgm:cxn modelId="{30EC4BBC-1E8E-3945-8706-0014C1AF829E}" type="presParOf" srcId="{4ED394D9-EA4D-3543-8759-3118EF0B3710}" destId="{2AAAC3B7-CAC0-CD46-8C32-0A82531AEF9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400432-3CB9-854F-94EF-8DF06D2F145A}" type="doc">
      <dgm:prSet loTypeId="urn:microsoft.com/office/officeart/2005/8/layout/orgChart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8DEFD4-06AE-7546-AEE9-84F362BC7B53}">
      <dgm:prSet phldrT="[Text]" custT="1"/>
      <dgm:spPr/>
      <dgm:t>
        <a:bodyPr/>
        <a:lstStyle/>
        <a:p>
          <a:r>
            <a:rPr lang="en-US" sz="1800" dirty="0" smtClean="0"/>
            <a:t>Shahin Mohammadkhani </a:t>
          </a:r>
          <a:r>
            <a:rPr lang="en-US" sz="1600" dirty="0" smtClean="0"/>
            <a:t>Founder/CEO</a:t>
          </a:r>
          <a:endParaRPr lang="en-US" sz="1600" dirty="0"/>
        </a:p>
      </dgm:t>
    </dgm:pt>
    <dgm:pt modelId="{0F9DE736-EA93-7543-BBF0-188E2E028802}" type="parTrans" cxnId="{D53A0064-CC60-D644-B58E-CF24087F5B59}">
      <dgm:prSet/>
      <dgm:spPr/>
      <dgm:t>
        <a:bodyPr/>
        <a:lstStyle/>
        <a:p>
          <a:endParaRPr lang="en-US"/>
        </a:p>
      </dgm:t>
    </dgm:pt>
    <dgm:pt modelId="{E25303A5-1BFF-4B40-8B21-52D97A0A5FF4}" type="sibTrans" cxnId="{D53A0064-CC60-D644-B58E-CF24087F5B59}">
      <dgm:prSet/>
      <dgm:spPr/>
      <dgm:t>
        <a:bodyPr/>
        <a:lstStyle/>
        <a:p>
          <a:endParaRPr lang="en-US"/>
        </a:p>
      </dgm:t>
    </dgm:pt>
    <dgm:pt modelId="{3C4BB4D8-9C96-6445-9C36-98D948B87EE0}">
      <dgm:prSet phldrT="[Text]" custT="1"/>
      <dgm:spPr/>
      <dgm:t>
        <a:bodyPr/>
        <a:lstStyle/>
        <a:p>
          <a:r>
            <a:rPr lang="en-US" sz="1800" dirty="0" smtClean="0"/>
            <a:t>Jessica </a:t>
          </a:r>
          <a:r>
            <a:rPr lang="en-US" sz="1800" dirty="0" err="1" smtClean="0"/>
            <a:t>Arabi</a:t>
          </a:r>
          <a:r>
            <a:rPr lang="en-US" sz="1800" dirty="0" smtClean="0"/>
            <a:t> </a:t>
          </a:r>
          <a:r>
            <a:rPr lang="en-US" sz="1600" dirty="0" smtClean="0"/>
            <a:t>Director of Marketing</a:t>
          </a:r>
          <a:endParaRPr lang="en-US" sz="1600" dirty="0"/>
        </a:p>
      </dgm:t>
    </dgm:pt>
    <dgm:pt modelId="{13A87FCA-789C-6143-8BCC-5FEB5C5BC980}" type="parTrans" cxnId="{AE5AF0A3-133D-854F-8493-1553F47497E0}">
      <dgm:prSet/>
      <dgm:spPr/>
      <dgm:t>
        <a:bodyPr/>
        <a:lstStyle/>
        <a:p>
          <a:endParaRPr lang="en-US"/>
        </a:p>
      </dgm:t>
    </dgm:pt>
    <dgm:pt modelId="{160FC6D3-3BAA-8A43-ABC1-C1558B2C6935}" type="sibTrans" cxnId="{AE5AF0A3-133D-854F-8493-1553F47497E0}">
      <dgm:prSet/>
      <dgm:spPr/>
      <dgm:t>
        <a:bodyPr/>
        <a:lstStyle/>
        <a:p>
          <a:endParaRPr lang="en-US"/>
        </a:p>
      </dgm:t>
    </dgm:pt>
    <dgm:pt modelId="{0AD5603A-2A51-004D-894C-14CE7E4B8838}">
      <dgm:prSet phldrT="[Text]" custT="1"/>
      <dgm:spPr/>
      <dgm:t>
        <a:bodyPr/>
        <a:lstStyle/>
        <a:p>
          <a:r>
            <a:rPr lang="en-US" sz="1800" dirty="0" err="1" smtClean="0"/>
            <a:t>Golbon</a:t>
          </a:r>
          <a:r>
            <a:rPr lang="en-US" sz="1800" dirty="0" smtClean="0"/>
            <a:t> </a:t>
          </a:r>
          <a:r>
            <a:rPr lang="en-US" sz="1800" dirty="0" err="1" smtClean="0"/>
            <a:t>Moridi</a:t>
          </a:r>
          <a:r>
            <a:rPr lang="en-US" sz="1800" dirty="0" smtClean="0"/>
            <a:t> </a:t>
          </a:r>
          <a:r>
            <a:rPr lang="en-US" sz="1600" dirty="0" smtClean="0"/>
            <a:t>Director of Operations</a:t>
          </a:r>
          <a:endParaRPr lang="en-US" sz="1600" dirty="0"/>
        </a:p>
      </dgm:t>
    </dgm:pt>
    <dgm:pt modelId="{A20B0871-F43D-6742-B281-63BCA6BB581D}" type="parTrans" cxnId="{B14E8741-FAD2-694D-9009-CC39CBDBD489}">
      <dgm:prSet/>
      <dgm:spPr/>
      <dgm:t>
        <a:bodyPr/>
        <a:lstStyle/>
        <a:p>
          <a:endParaRPr lang="en-US"/>
        </a:p>
      </dgm:t>
    </dgm:pt>
    <dgm:pt modelId="{852171CB-E9FF-5948-B29D-A57F45591291}" type="sibTrans" cxnId="{B14E8741-FAD2-694D-9009-CC39CBDBD489}">
      <dgm:prSet/>
      <dgm:spPr/>
      <dgm:t>
        <a:bodyPr/>
        <a:lstStyle/>
        <a:p>
          <a:endParaRPr lang="en-US"/>
        </a:p>
      </dgm:t>
    </dgm:pt>
    <dgm:pt modelId="{0AA3A974-ADFE-9940-98FC-9BC11BBE48EF}">
      <dgm:prSet phldrT="[Text]" custT="1"/>
      <dgm:spPr/>
      <dgm:t>
        <a:bodyPr/>
        <a:lstStyle/>
        <a:p>
          <a:r>
            <a:rPr lang="en-US" sz="1800" dirty="0" smtClean="0"/>
            <a:t>Isabelle Lee </a:t>
          </a:r>
          <a:r>
            <a:rPr lang="en-US" sz="1600" dirty="0" smtClean="0"/>
            <a:t>Director of Finance</a:t>
          </a:r>
          <a:endParaRPr lang="en-US" sz="1600" dirty="0"/>
        </a:p>
      </dgm:t>
    </dgm:pt>
    <dgm:pt modelId="{881DDDB0-B501-F647-87ED-C0144A217112}" type="parTrans" cxnId="{1A61BB5F-7494-A044-BBC4-08376288F937}">
      <dgm:prSet/>
      <dgm:spPr/>
      <dgm:t>
        <a:bodyPr/>
        <a:lstStyle/>
        <a:p>
          <a:endParaRPr lang="en-US"/>
        </a:p>
      </dgm:t>
    </dgm:pt>
    <dgm:pt modelId="{9F320352-0887-E047-983A-E76D2ECD02DE}" type="sibTrans" cxnId="{1A61BB5F-7494-A044-BBC4-08376288F937}">
      <dgm:prSet/>
      <dgm:spPr/>
      <dgm:t>
        <a:bodyPr/>
        <a:lstStyle/>
        <a:p>
          <a:endParaRPr lang="en-US"/>
        </a:p>
      </dgm:t>
    </dgm:pt>
    <dgm:pt modelId="{1E8020D5-9172-9241-8FFA-C6DAAAFEF258}" type="pres">
      <dgm:prSet presAssocID="{2D400432-3CB9-854F-94EF-8DF06D2F14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BB96B4-A9C3-3C43-9F63-971DFB7C4092}" type="pres">
      <dgm:prSet presAssocID="{D18DEFD4-06AE-7546-AEE9-84F362BC7B53}" presName="hierRoot1" presStyleCnt="0">
        <dgm:presLayoutVars>
          <dgm:hierBranch val="init"/>
        </dgm:presLayoutVars>
      </dgm:prSet>
      <dgm:spPr/>
    </dgm:pt>
    <dgm:pt modelId="{B7088CF6-05B4-8F4E-A64B-F4209FD2113E}" type="pres">
      <dgm:prSet presAssocID="{D18DEFD4-06AE-7546-AEE9-84F362BC7B53}" presName="rootComposite1" presStyleCnt="0"/>
      <dgm:spPr/>
    </dgm:pt>
    <dgm:pt modelId="{4D9DE6B4-1FC7-8446-A8C1-9A719B111380}" type="pres">
      <dgm:prSet presAssocID="{D18DEFD4-06AE-7546-AEE9-84F362BC7B5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52F3C2-7809-0A4A-9B34-A687F59BD7A5}" type="pres">
      <dgm:prSet presAssocID="{D18DEFD4-06AE-7546-AEE9-84F362BC7B5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30351D9-E4E8-FA46-B1BD-BE773C9A09B4}" type="pres">
      <dgm:prSet presAssocID="{D18DEFD4-06AE-7546-AEE9-84F362BC7B53}" presName="hierChild2" presStyleCnt="0"/>
      <dgm:spPr/>
    </dgm:pt>
    <dgm:pt modelId="{64690306-96F1-5743-A3F8-7E89773FA067}" type="pres">
      <dgm:prSet presAssocID="{13A87FCA-789C-6143-8BCC-5FEB5C5BC98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69304A0-1D91-9044-8480-EC041BB06EC8}" type="pres">
      <dgm:prSet presAssocID="{3C4BB4D8-9C96-6445-9C36-98D948B87EE0}" presName="hierRoot2" presStyleCnt="0">
        <dgm:presLayoutVars>
          <dgm:hierBranch val="init"/>
        </dgm:presLayoutVars>
      </dgm:prSet>
      <dgm:spPr/>
    </dgm:pt>
    <dgm:pt modelId="{97C18856-32E0-CF4B-8132-BFC2E52CADC2}" type="pres">
      <dgm:prSet presAssocID="{3C4BB4D8-9C96-6445-9C36-98D948B87EE0}" presName="rootComposite" presStyleCnt="0"/>
      <dgm:spPr/>
    </dgm:pt>
    <dgm:pt modelId="{4852A300-2593-4D49-849C-2A2B633B25E7}" type="pres">
      <dgm:prSet presAssocID="{3C4BB4D8-9C96-6445-9C36-98D948B87EE0}" presName="rootText" presStyleLbl="node2" presStyleIdx="0" presStyleCnt="3" custLinFactNeighborX="-23" custLinFactNeighborY="726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94F3B-BE05-B841-A38E-C3D2338E16A2}" type="pres">
      <dgm:prSet presAssocID="{3C4BB4D8-9C96-6445-9C36-98D948B87EE0}" presName="rootConnector" presStyleLbl="node2" presStyleIdx="0" presStyleCnt="3"/>
      <dgm:spPr/>
      <dgm:t>
        <a:bodyPr/>
        <a:lstStyle/>
        <a:p>
          <a:endParaRPr lang="en-US"/>
        </a:p>
      </dgm:t>
    </dgm:pt>
    <dgm:pt modelId="{68328AF8-A80F-4342-8CFA-F9EE7B69AA7B}" type="pres">
      <dgm:prSet presAssocID="{3C4BB4D8-9C96-6445-9C36-98D948B87EE0}" presName="hierChild4" presStyleCnt="0"/>
      <dgm:spPr/>
    </dgm:pt>
    <dgm:pt modelId="{9E7DF079-D729-164C-88B9-6C4195E44023}" type="pres">
      <dgm:prSet presAssocID="{3C4BB4D8-9C96-6445-9C36-98D948B87EE0}" presName="hierChild5" presStyleCnt="0"/>
      <dgm:spPr/>
    </dgm:pt>
    <dgm:pt modelId="{A1F84FEF-BEBF-A44D-A8BA-8BB565435F4B}" type="pres">
      <dgm:prSet presAssocID="{A20B0871-F43D-6742-B281-63BCA6BB581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91456C8-D1EA-B34E-A538-EE4CCFAF2A7B}" type="pres">
      <dgm:prSet presAssocID="{0AD5603A-2A51-004D-894C-14CE7E4B8838}" presName="hierRoot2" presStyleCnt="0">
        <dgm:presLayoutVars>
          <dgm:hierBranch val="init"/>
        </dgm:presLayoutVars>
      </dgm:prSet>
      <dgm:spPr/>
    </dgm:pt>
    <dgm:pt modelId="{356AA37D-CE46-F44F-B5B7-3FE9F56F9D75}" type="pres">
      <dgm:prSet presAssocID="{0AD5603A-2A51-004D-894C-14CE7E4B8838}" presName="rootComposite" presStyleCnt="0"/>
      <dgm:spPr/>
    </dgm:pt>
    <dgm:pt modelId="{F66C3ABA-3E12-054B-968C-0AABA0E0ECE1}" type="pres">
      <dgm:prSet presAssocID="{0AD5603A-2A51-004D-894C-14CE7E4B8838}" presName="rootText" presStyleLbl="node2" presStyleIdx="1" presStyleCnt="3" custLinFactNeighborX="758" custLinFactNeighborY="742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97CAD-68AC-2143-9AE9-B46853BB4BEC}" type="pres">
      <dgm:prSet presAssocID="{0AD5603A-2A51-004D-894C-14CE7E4B8838}" presName="rootConnector" presStyleLbl="node2" presStyleIdx="1" presStyleCnt="3"/>
      <dgm:spPr/>
      <dgm:t>
        <a:bodyPr/>
        <a:lstStyle/>
        <a:p>
          <a:endParaRPr lang="en-US"/>
        </a:p>
      </dgm:t>
    </dgm:pt>
    <dgm:pt modelId="{E9D1247E-9F59-734E-85D5-E387898A2FBA}" type="pres">
      <dgm:prSet presAssocID="{0AD5603A-2A51-004D-894C-14CE7E4B8838}" presName="hierChild4" presStyleCnt="0"/>
      <dgm:spPr/>
    </dgm:pt>
    <dgm:pt modelId="{9ADFD573-346E-3A43-9B6F-633EAFB68C8B}" type="pres">
      <dgm:prSet presAssocID="{0AD5603A-2A51-004D-894C-14CE7E4B8838}" presName="hierChild5" presStyleCnt="0"/>
      <dgm:spPr/>
    </dgm:pt>
    <dgm:pt modelId="{0BF6B9F8-8463-7F4F-9FC4-6B0608ACB016}" type="pres">
      <dgm:prSet presAssocID="{881DDDB0-B501-F647-87ED-C0144A21711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4A3814B-FFEA-C146-98AE-8B7AD12ADFF4}" type="pres">
      <dgm:prSet presAssocID="{0AA3A974-ADFE-9940-98FC-9BC11BBE48EF}" presName="hierRoot2" presStyleCnt="0">
        <dgm:presLayoutVars>
          <dgm:hierBranch val="init"/>
        </dgm:presLayoutVars>
      </dgm:prSet>
      <dgm:spPr/>
    </dgm:pt>
    <dgm:pt modelId="{05AB0A59-EF5C-A749-B71C-47572B924809}" type="pres">
      <dgm:prSet presAssocID="{0AA3A974-ADFE-9940-98FC-9BC11BBE48EF}" presName="rootComposite" presStyleCnt="0"/>
      <dgm:spPr/>
    </dgm:pt>
    <dgm:pt modelId="{315389E8-5928-8142-B508-4B39CBF0C350}" type="pres">
      <dgm:prSet presAssocID="{0AA3A974-ADFE-9940-98FC-9BC11BBE48EF}" presName="rootText" presStyleLbl="node2" presStyleIdx="2" presStyleCnt="3" custLinFactNeighborX="23" custLinFactNeighborY="726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DE8747-1F79-7544-830F-944E4B8620E3}" type="pres">
      <dgm:prSet presAssocID="{0AA3A974-ADFE-9940-98FC-9BC11BBE48EF}" presName="rootConnector" presStyleLbl="node2" presStyleIdx="2" presStyleCnt="3"/>
      <dgm:spPr/>
      <dgm:t>
        <a:bodyPr/>
        <a:lstStyle/>
        <a:p>
          <a:endParaRPr lang="en-US"/>
        </a:p>
      </dgm:t>
    </dgm:pt>
    <dgm:pt modelId="{F7A10136-A6F7-9646-A2D4-450B59A5843C}" type="pres">
      <dgm:prSet presAssocID="{0AA3A974-ADFE-9940-98FC-9BC11BBE48EF}" presName="hierChild4" presStyleCnt="0"/>
      <dgm:spPr/>
    </dgm:pt>
    <dgm:pt modelId="{F461CF2A-D55A-8C47-9FF1-F7EC157C57F2}" type="pres">
      <dgm:prSet presAssocID="{0AA3A974-ADFE-9940-98FC-9BC11BBE48EF}" presName="hierChild5" presStyleCnt="0"/>
      <dgm:spPr/>
    </dgm:pt>
    <dgm:pt modelId="{877D1D5F-1F51-AB4E-A8E9-3039F17BE839}" type="pres">
      <dgm:prSet presAssocID="{D18DEFD4-06AE-7546-AEE9-84F362BC7B53}" presName="hierChild3" presStyleCnt="0"/>
      <dgm:spPr/>
    </dgm:pt>
  </dgm:ptLst>
  <dgm:cxnLst>
    <dgm:cxn modelId="{5DB8FCF8-1A35-9A47-B123-951AF1DF324E}" type="presOf" srcId="{13A87FCA-789C-6143-8BCC-5FEB5C5BC980}" destId="{64690306-96F1-5743-A3F8-7E89773FA067}" srcOrd="0" destOrd="0" presId="urn:microsoft.com/office/officeart/2005/8/layout/orgChart1"/>
    <dgm:cxn modelId="{125306CB-9BB6-A44E-952D-237F92CEE4F6}" type="presOf" srcId="{0AA3A974-ADFE-9940-98FC-9BC11BBE48EF}" destId="{63DE8747-1F79-7544-830F-944E4B8620E3}" srcOrd="1" destOrd="0" presId="urn:microsoft.com/office/officeart/2005/8/layout/orgChart1"/>
    <dgm:cxn modelId="{52AEEA17-C9E9-394A-8F47-7DD1F8A7D679}" type="presOf" srcId="{0AD5603A-2A51-004D-894C-14CE7E4B8838}" destId="{B0097CAD-68AC-2143-9AE9-B46853BB4BEC}" srcOrd="1" destOrd="0" presId="urn:microsoft.com/office/officeart/2005/8/layout/orgChart1"/>
    <dgm:cxn modelId="{AE5AF0A3-133D-854F-8493-1553F47497E0}" srcId="{D18DEFD4-06AE-7546-AEE9-84F362BC7B53}" destId="{3C4BB4D8-9C96-6445-9C36-98D948B87EE0}" srcOrd="0" destOrd="0" parTransId="{13A87FCA-789C-6143-8BCC-5FEB5C5BC980}" sibTransId="{160FC6D3-3BAA-8A43-ABC1-C1558B2C6935}"/>
    <dgm:cxn modelId="{ADBFA210-4542-CF4B-83E7-C1A27753F5EE}" type="presOf" srcId="{0AA3A974-ADFE-9940-98FC-9BC11BBE48EF}" destId="{315389E8-5928-8142-B508-4B39CBF0C350}" srcOrd="0" destOrd="0" presId="urn:microsoft.com/office/officeart/2005/8/layout/orgChart1"/>
    <dgm:cxn modelId="{B14E8741-FAD2-694D-9009-CC39CBDBD489}" srcId="{D18DEFD4-06AE-7546-AEE9-84F362BC7B53}" destId="{0AD5603A-2A51-004D-894C-14CE7E4B8838}" srcOrd="1" destOrd="0" parTransId="{A20B0871-F43D-6742-B281-63BCA6BB581D}" sibTransId="{852171CB-E9FF-5948-B29D-A57F45591291}"/>
    <dgm:cxn modelId="{E2508A83-2692-E844-AD41-287172DF2C6F}" type="presOf" srcId="{2D400432-3CB9-854F-94EF-8DF06D2F145A}" destId="{1E8020D5-9172-9241-8FFA-C6DAAAFEF258}" srcOrd="0" destOrd="0" presId="urn:microsoft.com/office/officeart/2005/8/layout/orgChart1"/>
    <dgm:cxn modelId="{952A8F73-EBA0-8743-98BF-63D7F8F4C115}" type="presOf" srcId="{D18DEFD4-06AE-7546-AEE9-84F362BC7B53}" destId="{F652F3C2-7809-0A4A-9B34-A687F59BD7A5}" srcOrd="1" destOrd="0" presId="urn:microsoft.com/office/officeart/2005/8/layout/orgChart1"/>
    <dgm:cxn modelId="{DB3AAA16-B6AB-F649-8544-ED72359D951C}" type="presOf" srcId="{A20B0871-F43D-6742-B281-63BCA6BB581D}" destId="{A1F84FEF-BEBF-A44D-A8BA-8BB565435F4B}" srcOrd="0" destOrd="0" presId="urn:microsoft.com/office/officeart/2005/8/layout/orgChart1"/>
    <dgm:cxn modelId="{493E0DEA-2A99-8749-94BF-CE826F184AD6}" type="presOf" srcId="{0AD5603A-2A51-004D-894C-14CE7E4B8838}" destId="{F66C3ABA-3E12-054B-968C-0AABA0E0ECE1}" srcOrd="0" destOrd="0" presId="urn:microsoft.com/office/officeart/2005/8/layout/orgChart1"/>
    <dgm:cxn modelId="{D53A0064-CC60-D644-B58E-CF24087F5B59}" srcId="{2D400432-3CB9-854F-94EF-8DF06D2F145A}" destId="{D18DEFD4-06AE-7546-AEE9-84F362BC7B53}" srcOrd="0" destOrd="0" parTransId="{0F9DE736-EA93-7543-BBF0-188E2E028802}" sibTransId="{E25303A5-1BFF-4B40-8B21-52D97A0A5FF4}"/>
    <dgm:cxn modelId="{B5513D96-4E9F-744D-A37A-31DEDF667C26}" type="presOf" srcId="{3C4BB4D8-9C96-6445-9C36-98D948B87EE0}" destId="{0C694F3B-BE05-B841-A38E-C3D2338E16A2}" srcOrd="1" destOrd="0" presId="urn:microsoft.com/office/officeart/2005/8/layout/orgChart1"/>
    <dgm:cxn modelId="{1A61BB5F-7494-A044-BBC4-08376288F937}" srcId="{D18DEFD4-06AE-7546-AEE9-84F362BC7B53}" destId="{0AA3A974-ADFE-9940-98FC-9BC11BBE48EF}" srcOrd="2" destOrd="0" parTransId="{881DDDB0-B501-F647-87ED-C0144A217112}" sibTransId="{9F320352-0887-E047-983A-E76D2ECD02DE}"/>
    <dgm:cxn modelId="{4369A8C5-C81B-4647-AC42-73430B72C703}" type="presOf" srcId="{D18DEFD4-06AE-7546-AEE9-84F362BC7B53}" destId="{4D9DE6B4-1FC7-8446-A8C1-9A719B111380}" srcOrd="0" destOrd="0" presId="urn:microsoft.com/office/officeart/2005/8/layout/orgChart1"/>
    <dgm:cxn modelId="{37F38070-9CD2-164F-82C9-D66AF87370DB}" type="presOf" srcId="{881DDDB0-B501-F647-87ED-C0144A217112}" destId="{0BF6B9F8-8463-7F4F-9FC4-6B0608ACB016}" srcOrd="0" destOrd="0" presId="urn:microsoft.com/office/officeart/2005/8/layout/orgChart1"/>
    <dgm:cxn modelId="{2614B854-F24F-8E4B-8CF7-5B85EE143DE9}" type="presOf" srcId="{3C4BB4D8-9C96-6445-9C36-98D948B87EE0}" destId="{4852A300-2593-4D49-849C-2A2B633B25E7}" srcOrd="0" destOrd="0" presId="urn:microsoft.com/office/officeart/2005/8/layout/orgChart1"/>
    <dgm:cxn modelId="{FF9F1105-5D76-944F-A247-7CC66DC9F455}" type="presParOf" srcId="{1E8020D5-9172-9241-8FFA-C6DAAAFEF258}" destId="{8BBB96B4-A9C3-3C43-9F63-971DFB7C4092}" srcOrd="0" destOrd="0" presId="urn:microsoft.com/office/officeart/2005/8/layout/orgChart1"/>
    <dgm:cxn modelId="{AFDE9D8B-50A0-C946-8834-261A558E99FF}" type="presParOf" srcId="{8BBB96B4-A9C3-3C43-9F63-971DFB7C4092}" destId="{B7088CF6-05B4-8F4E-A64B-F4209FD2113E}" srcOrd="0" destOrd="0" presId="urn:microsoft.com/office/officeart/2005/8/layout/orgChart1"/>
    <dgm:cxn modelId="{75BBD2BB-ED15-FF44-AE23-9BC0B9CC5C72}" type="presParOf" srcId="{B7088CF6-05B4-8F4E-A64B-F4209FD2113E}" destId="{4D9DE6B4-1FC7-8446-A8C1-9A719B111380}" srcOrd="0" destOrd="0" presId="urn:microsoft.com/office/officeart/2005/8/layout/orgChart1"/>
    <dgm:cxn modelId="{0D2BBBD4-C662-5F4B-BF51-ED095D04DEF7}" type="presParOf" srcId="{B7088CF6-05B4-8F4E-A64B-F4209FD2113E}" destId="{F652F3C2-7809-0A4A-9B34-A687F59BD7A5}" srcOrd="1" destOrd="0" presId="urn:microsoft.com/office/officeart/2005/8/layout/orgChart1"/>
    <dgm:cxn modelId="{D610D112-0AFB-964F-870E-0F999264E8FD}" type="presParOf" srcId="{8BBB96B4-A9C3-3C43-9F63-971DFB7C4092}" destId="{030351D9-E4E8-FA46-B1BD-BE773C9A09B4}" srcOrd="1" destOrd="0" presId="urn:microsoft.com/office/officeart/2005/8/layout/orgChart1"/>
    <dgm:cxn modelId="{712D360E-BB5D-5844-B7F7-872AB14CFA6C}" type="presParOf" srcId="{030351D9-E4E8-FA46-B1BD-BE773C9A09B4}" destId="{64690306-96F1-5743-A3F8-7E89773FA067}" srcOrd="0" destOrd="0" presId="urn:microsoft.com/office/officeart/2005/8/layout/orgChart1"/>
    <dgm:cxn modelId="{60247B02-487A-8E4B-B11C-444F530FF720}" type="presParOf" srcId="{030351D9-E4E8-FA46-B1BD-BE773C9A09B4}" destId="{769304A0-1D91-9044-8480-EC041BB06EC8}" srcOrd="1" destOrd="0" presId="urn:microsoft.com/office/officeart/2005/8/layout/orgChart1"/>
    <dgm:cxn modelId="{E02E17AC-A92A-9A4F-9103-CD65FE888A2A}" type="presParOf" srcId="{769304A0-1D91-9044-8480-EC041BB06EC8}" destId="{97C18856-32E0-CF4B-8132-BFC2E52CADC2}" srcOrd="0" destOrd="0" presId="urn:microsoft.com/office/officeart/2005/8/layout/orgChart1"/>
    <dgm:cxn modelId="{57E9E32E-84CE-F246-A54F-30AFD31C5DE1}" type="presParOf" srcId="{97C18856-32E0-CF4B-8132-BFC2E52CADC2}" destId="{4852A300-2593-4D49-849C-2A2B633B25E7}" srcOrd="0" destOrd="0" presId="urn:microsoft.com/office/officeart/2005/8/layout/orgChart1"/>
    <dgm:cxn modelId="{B6816F68-FAEF-3840-A5A3-33046E54FA13}" type="presParOf" srcId="{97C18856-32E0-CF4B-8132-BFC2E52CADC2}" destId="{0C694F3B-BE05-B841-A38E-C3D2338E16A2}" srcOrd="1" destOrd="0" presId="urn:microsoft.com/office/officeart/2005/8/layout/orgChart1"/>
    <dgm:cxn modelId="{CFC9B77A-AF3D-EF46-806F-A84AC6DA3F24}" type="presParOf" srcId="{769304A0-1D91-9044-8480-EC041BB06EC8}" destId="{68328AF8-A80F-4342-8CFA-F9EE7B69AA7B}" srcOrd="1" destOrd="0" presId="urn:microsoft.com/office/officeart/2005/8/layout/orgChart1"/>
    <dgm:cxn modelId="{B80A8557-5722-4149-888E-9C3267EE909D}" type="presParOf" srcId="{769304A0-1D91-9044-8480-EC041BB06EC8}" destId="{9E7DF079-D729-164C-88B9-6C4195E44023}" srcOrd="2" destOrd="0" presId="urn:microsoft.com/office/officeart/2005/8/layout/orgChart1"/>
    <dgm:cxn modelId="{6C735A08-74FF-8F48-91E0-74484642BE78}" type="presParOf" srcId="{030351D9-E4E8-FA46-B1BD-BE773C9A09B4}" destId="{A1F84FEF-BEBF-A44D-A8BA-8BB565435F4B}" srcOrd="2" destOrd="0" presId="urn:microsoft.com/office/officeart/2005/8/layout/orgChart1"/>
    <dgm:cxn modelId="{D9BEDE65-E8AB-E74C-91B9-7E7BF6024696}" type="presParOf" srcId="{030351D9-E4E8-FA46-B1BD-BE773C9A09B4}" destId="{791456C8-D1EA-B34E-A538-EE4CCFAF2A7B}" srcOrd="3" destOrd="0" presId="urn:microsoft.com/office/officeart/2005/8/layout/orgChart1"/>
    <dgm:cxn modelId="{DCB1E8ED-9602-E14B-B8B9-04E14D1AE68F}" type="presParOf" srcId="{791456C8-D1EA-B34E-A538-EE4CCFAF2A7B}" destId="{356AA37D-CE46-F44F-B5B7-3FE9F56F9D75}" srcOrd="0" destOrd="0" presId="urn:microsoft.com/office/officeart/2005/8/layout/orgChart1"/>
    <dgm:cxn modelId="{24ECF04F-76D7-1C43-9084-3954614AC381}" type="presParOf" srcId="{356AA37D-CE46-F44F-B5B7-3FE9F56F9D75}" destId="{F66C3ABA-3E12-054B-968C-0AABA0E0ECE1}" srcOrd="0" destOrd="0" presId="urn:microsoft.com/office/officeart/2005/8/layout/orgChart1"/>
    <dgm:cxn modelId="{89BF0C2A-A813-5349-AF30-B7C33B2E9733}" type="presParOf" srcId="{356AA37D-CE46-F44F-B5B7-3FE9F56F9D75}" destId="{B0097CAD-68AC-2143-9AE9-B46853BB4BEC}" srcOrd="1" destOrd="0" presId="urn:microsoft.com/office/officeart/2005/8/layout/orgChart1"/>
    <dgm:cxn modelId="{A0B41C2D-4E66-5445-978D-30E381521A9E}" type="presParOf" srcId="{791456C8-D1EA-B34E-A538-EE4CCFAF2A7B}" destId="{E9D1247E-9F59-734E-85D5-E387898A2FBA}" srcOrd="1" destOrd="0" presId="urn:microsoft.com/office/officeart/2005/8/layout/orgChart1"/>
    <dgm:cxn modelId="{92BC0224-D9D5-8441-8500-330C76704BF5}" type="presParOf" srcId="{791456C8-D1EA-B34E-A538-EE4CCFAF2A7B}" destId="{9ADFD573-346E-3A43-9B6F-633EAFB68C8B}" srcOrd="2" destOrd="0" presId="urn:microsoft.com/office/officeart/2005/8/layout/orgChart1"/>
    <dgm:cxn modelId="{F90F5836-165A-704B-96B4-E5FD6AE70D5D}" type="presParOf" srcId="{030351D9-E4E8-FA46-B1BD-BE773C9A09B4}" destId="{0BF6B9F8-8463-7F4F-9FC4-6B0608ACB016}" srcOrd="4" destOrd="0" presId="urn:microsoft.com/office/officeart/2005/8/layout/orgChart1"/>
    <dgm:cxn modelId="{195496E5-5DD1-8842-B01E-EE5A2468FD12}" type="presParOf" srcId="{030351D9-E4E8-FA46-B1BD-BE773C9A09B4}" destId="{54A3814B-FFEA-C146-98AE-8B7AD12ADFF4}" srcOrd="5" destOrd="0" presId="urn:microsoft.com/office/officeart/2005/8/layout/orgChart1"/>
    <dgm:cxn modelId="{5FB997D0-F31C-E441-9423-3C676DADC2D5}" type="presParOf" srcId="{54A3814B-FFEA-C146-98AE-8B7AD12ADFF4}" destId="{05AB0A59-EF5C-A749-B71C-47572B924809}" srcOrd="0" destOrd="0" presId="urn:microsoft.com/office/officeart/2005/8/layout/orgChart1"/>
    <dgm:cxn modelId="{A3B88D7B-CB25-7948-8227-59906D154957}" type="presParOf" srcId="{05AB0A59-EF5C-A749-B71C-47572B924809}" destId="{315389E8-5928-8142-B508-4B39CBF0C350}" srcOrd="0" destOrd="0" presId="urn:microsoft.com/office/officeart/2005/8/layout/orgChart1"/>
    <dgm:cxn modelId="{0B94F660-F2C3-1D42-A217-CA1DD6444B09}" type="presParOf" srcId="{05AB0A59-EF5C-A749-B71C-47572B924809}" destId="{63DE8747-1F79-7544-830F-944E4B8620E3}" srcOrd="1" destOrd="0" presId="urn:microsoft.com/office/officeart/2005/8/layout/orgChart1"/>
    <dgm:cxn modelId="{3EDA61E8-D93E-D740-BF11-54A2231E6762}" type="presParOf" srcId="{54A3814B-FFEA-C146-98AE-8B7AD12ADFF4}" destId="{F7A10136-A6F7-9646-A2D4-450B59A5843C}" srcOrd="1" destOrd="0" presId="urn:microsoft.com/office/officeart/2005/8/layout/orgChart1"/>
    <dgm:cxn modelId="{0AD43AFD-FD1C-C043-B26F-9C046080144E}" type="presParOf" srcId="{54A3814B-FFEA-C146-98AE-8B7AD12ADFF4}" destId="{F461CF2A-D55A-8C47-9FF1-F7EC157C57F2}" srcOrd="2" destOrd="0" presId="urn:microsoft.com/office/officeart/2005/8/layout/orgChart1"/>
    <dgm:cxn modelId="{3D93977B-9BD2-BA45-B640-DB98A485F113}" type="presParOf" srcId="{8BBB96B4-A9C3-3C43-9F63-971DFB7C4092}" destId="{877D1D5F-1F51-AB4E-A8E9-3039F17BE8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DCDF3-8A8E-4BD1-9ADC-5F16C78667A6}">
      <dsp:nvSpPr>
        <dsp:cNvPr id="0" name=""/>
        <dsp:cNvSpPr/>
      </dsp:nvSpPr>
      <dsp:spPr>
        <a:xfrm>
          <a:off x="3681984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Arial" pitchFamily="34" charset="0"/>
              <a:cs typeface="Arial" pitchFamily="34" charset="0"/>
            </a:rPr>
            <a:t>Competitors may want to copy the concept of One Minute </a:t>
          </a:r>
          <a:endParaRPr lang="en-US" sz="1100" kern="1200" dirty="0"/>
        </a:p>
      </dsp:txBody>
      <dsp:txXfrm>
        <a:off x="4312835" y="3117206"/>
        <a:ext cx="1348197" cy="918226"/>
      </dsp:txXfrm>
    </dsp:sp>
    <dsp:sp modelId="{F0F22AEE-DAD8-4E36-B645-4346FCFCABB2}">
      <dsp:nvSpPr>
        <dsp:cNvPr id="0" name=""/>
        <dsp:cNvSpPr/>
      </dsp:nvSpPr>
      <dsp:spPr>
        <a:xfrm>
          <a:off x="406400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Arial" pitchFamily="34" charset="0"/>
              <a:cs typeface="Arial" pitchFamily="34" charset="0"/>
            </a:rPr>
            <a:t>capture the most important financial daily news in a snapshot</a:t>
          </a:r>
          <a:endParaRPr lang="en-US" sz="1100" kern="1200" dirty="0"/>
        </a:p>
      </dsp:txBody>
      <dsp:txXfrm>
        <a:off x="434967" y="3117206"/>
        <a:ext cx="1348197" cy="918226"/>
      </dsp:txXfrm>
    </dsp:sp>
    <dsp:sp modelId="{8E846476-4824-4E71-B5A9-A168A1C472BF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Arial" pitchFamily="34" charset="0"/>
              <a:cs typeface="Arial" pitchFamily="34" charset="0"/>
            </a:rPr>
            <a:t>New start up blog.</a:t>
          </a:r>
          <a:endParaRPr lang="en-US" sz="1100" kern="1200" dirty="0"/>
        </a:p>
      </dsp:txBody>
      <dsp:txXfrm>
        <a:off x="4312835" y="28567"/>
        <a:ext cx="1348197" cy="918226"/>
      </dsp:txXfrm>
    </dsp:sp>
    <dsp:sp modelId="{143B85E8-EA29-4BF1-AC0D-6E85A243F9EE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latin typeface="Arial" pitchFamily="34" charset="0"/>
              <a:cs typeface="Arial" pitchFamily="34" charset="0"/>
            </a:rPr>
            <a:t>Captures the most important recent daily financial news</a:t>
          </a:r>
          <a:endParaRPr lang="en-US" sz="1100" kern="1200" dirty="0"/>
        </a:p>
      </dsp:txBody>
      <dsp:txXfrm>
        <a:off x="434967" y="28567"/>
        <a:ext cx="1348197" cy="918226"/>
      </dsp:txXfrm>
    </dsp:sp>
    <dsp:sp modelId="{5E703439-8DC8-4344-B294-1A15DCF5B27B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>
              <a:latin typeface="Arial" pitchFamily="34" charset="0"/>
            </a:rPr>
            <a:t>STRONG</a:t>
          </a:r>
          <a:endParaRPr lang="en-US" sz="1500" kern="1200" baseline="0" dirty="0">
            <a:latin typeface="Arial" pitchFamily="34" charset="0"/>
          </a:endParaRPr>
        </a:p>
      </dsp:txBody>
      <dsp:txXfrm>
        <a:off x="1763056" y="747055"/>
        <a:ext cx="1244304" cy="1244304"/>
      </dsp:txXfrm>
    </dsp:sp>
    <dsp:sp modelId="{251290DA-2212-4595-BAE3-107DFCD874D2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>
              <a:latin typeface="Arial" pitchFamily="34" charset="0"/>
            </a:rPr>
            <a:t>WEAK</a:t>
          </a:r>
          <a:endParaRPr lang="en-US" sz="1500" kern="1200" baseline="0" dirty="0">
            <a:latin typeface="Arial" pitchFamily="34" charset="0"/>
          </a:endParaRPr>
        </a:p>
      </dsp:txBody>
      <dsp:txXfrm rot="-5400000">
        <a:off x="3088640" y="747055"/>
        <a:ext cx="1244304" cy="1244304"/>
      </dsp:txXfrm>
    </dsp:sp>
    <dsp:sp modelId="{F41A47B5-F155-4739-AF0C-46A76A4BAF99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THREATS </a:t>
          </a:r>
          <a:endParaRPr lang="en-US" sz="1900" kern="1200" dirty="0"/>
        </a:p>
      </dsp:txBody>
      <dsp:txXfrm rot="10800000">
        <a:off x="3088640" y="2072640"/>
        <a:ext cx="1244304" cy="1244304"/>
      </dsp:txXfrm>
    </dsp:sp>
    <dsp:sp modelId="{F1DE443A-765F-4CCF-BA80-D947E2FA032D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>
              <a:latin typeface="Arial" pitchFamily="34" charset="0"/>
            </a:rPr>
            <a:t>OPPORTUNITIES </a:t>
          </a:r>
          <a:endParaRPr lang="en-US" sz="1100" kern="1200" dirty="0"/>
        </a:p>
      </dsp:txBody>
      <dsp:txXfrm rot="5400000">
        <a:off x="1763056" y="2072640"/>
        <a:ext cx="1244304" cy="1244304"/>
      </dsp:txXfrm>
    </dsp:sp>
    <dsp:sp modelId="{49EABCF1-BEE4-41DE-97B8-C39749834554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7F2AE-99A8-403F-834E-DBE49E7F1584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5F62D-6DA1-4E8A-8FAB-DDABA1FF6E11}">
      <dsp:nvSpPr>
        <dsp:cNvPr id="0" name=""/>
        <dsp:cNvSpPr/>
      </dsp:nvSpPr>
      <dsp:spPr>
        <a:xfrm>
          <a:off x="1699346" y="-24689"/>
          <a:ext cx="4184793" cy="4184793"/>
        </a:xfrm>
        <a:prstGeom prst="circularArrow">
          <a:avLst>
            <a:gd name="adj1" fmla="val 5544"/>
            <a:gd name="adj2" fmla="val 330680"/>
            <a:gd name="adj3" fmla="val 13781208"/>
            <a:gd name="adj4" fmla="val 1738275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0113C-5441-495C-B1DC-5923D0191D8D}">
      <dsp:nvSpPr>
        <dsp:cNvPr id="0" name=""/>
        <dsp:cNvSpPr/>
      </dsp:nvSpPr>
      <dsp:spPr>
        <a:xfrm>
          <a:off x="2814184" y="1302"/>
          <a:ext cx="1955117" cy="977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Networking @</a:t>
          </a:r>
          <a:r>
            <a:rPr lang="en-US" sz="1400" kern="1200" dirty="0" err="1" smtClean="0"/>
            <a:t>Oneminute</a:t>
          </a:r>
          <a:r>
            <a:rPr lang="en-US" sz="1400" kern="1200" dirty="0" smtClean="0"/>
            <a:t> Finance</a:t>
          </a:r>
          <a:endParaRPr lang="en-US" sz="1400" kern="1200" dirty="0"/>
        </a:p>
      </dsp:txBody>
      <dsp:txXfrm>
        <a:off x="2861904" y="49022"/>
        <a:ext cx="1859677" cy="882118"/>
      </dsp:txXfrm>
    </dsp:sp>
    <dsp:sp modelId="{1678A38E-B75E-4F40-B437-817954CA92A0}">
      <dsp:nvSpPr>
        <dsp:cNvPr id="0" name=""/>
        <dsp:cNvSpPr/>
      </dsp:nvSpPr>
      <dsp:spPr>
        <a:xfrm>
          <a:off x="4511402" y="1234403"/>
          <a:ext cx="1955117" cy="977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Mobile Social Media Networking	</a:t>
          </a:r>
          <a:endParaRPr lang="en-US" sz="1400" kern="1200" dirty="0"/>
        </a:p>
      </dsp:txBody>
      <dsp:txXfrm>
        <a:off x="4559122" y="1282123"/>
        <a:ext cx="1859677" cy="882118"/>
      </dsp:txXfrm>
    </dsp:sp>
    <dsp:sp modelId="{3F60F278-12F4-4E34-BD59-4F0ACA89FE9D}">
      <dsp:nvSpPr>
        <dsp:cNvPr id="0" name=""/>
        <dsp:cNvSpPr/>
      </dsp:nvSpPr>
      <dsp:spPr>
        <a:xfrm>
          <a:off x="3863122" y="3229601"/>
          <a:ext cx="1955117" cy="977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Infographics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2012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3910842" y="3277321"/>
        <a:ext cx="1859677" cy="882118"/>
      </dsp:txXfrm>
    </dsp:sp>
    <dsp:sp modelId="{8E05A1F4-EC42-4229-9222-ED8054D36754}">
      <dsp:nvSpPr>
        <dsp:cNvPr id="0" name=""/>
        <dsp:cNvSpPr/>
      </dsp:nvSpPr>
      <dsp:spPr>
        <a:xfrm>
          <a:off x="1765246" y="3229601"/>
          <a:ext cx="1955117" cy="977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Video 50% online activities</a:t>
          </a:r>
          <a:endParaRPr lang="en-US" sz="1400" kern="1200" dirty="0"/>
        </a:p>
      </dsp:txBody>
      <dsp:txXfrm>
        <a:off x="1812966" y="3277321"/>
        <a:ext cx="1859677" cy="882118"/>
      </dsp:txXfrm>
    </dsp:sp>
    <dsp:sp modelId="{5307992D-8DDC-4131-A6D9-A5F7050EDC4C}">
      <dsp:nvSpPr>
        <dsp:cNvPr id="0" name=""/>
        <dsp:cNvSpPr/>
      </dsp:nvSpPr>
      <dsp:spPr>
        <a:xfrm>
          <a:off x="1116967" y="1234403"/>
          <a:ext cx="1955117" cy="977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Interactive Social Media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164687" y="1282123"/>
        <a:ext cx="1859677" cy="882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E148F-7764-FC45-A44C-E1BA689307C9}">
      <dsp:nvSpPr>
        <dsp:cNvPr id="0" name=""/>
        <dsp:cNvSpPr/>
      </dsp:nvSpPr>
      <dsp:spPr>
        <a:xfrm>
          <a:off x="1089304" y="-75543"/>
          <a:ext cx="3917390" cy="3917390"/>
        </a:xfrm>
        <a:prstGeom prst="circularArrow">
          <a:avLst>
            <a:gd name="adj1" fmla="val 4668"/>
            <a:gd name="adj2" fmla="val 272909"/>
            <a:gd name="adj3" fmla="val 12997352"/>
            <a:gd name="adj4" fmla="val 17918726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21B272-8968-1F4D-8B9C-960C3DF25FD6}">
      <dsp:nvSpPr>
        <dsp:cNvPr id="0" name=""/>
        <dsp:cNvSpPr/>
      </dsp:nvSpPr>
      <dsp:spPr>
        <a:xfrm>
          <a:off x="1799332" y="1062"/>
          <a:ext cx="2497335" cy="12486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Search</a:t>
          </a:r>
          <a:endParaRPr lang="en-US" sz="3100" kern="1200" dirty="0"/>
        </a:p>
      </dsp:txBody>
      <dsp:txXfrm>
        <a:off x="1860287" y="62017"/>
        <a:ext cx="2375425" cy="1126757"/>
      </dsp:txXfrm>
    </dsp:sp>
    <dsp:sp modelId="{A07C23D4-0D56-0741-91FB-C8790B4E9146}">
      <dsp:nvSpPr>
        <dsp:cNvPr id="0" name=""/>
        <dsp:cNvSpPr/>
      </dsp:nvSpPr>
      <dsp:spPr>
        <a:xfrm>
          <a:off x="3205935" y="1407666"/>
          <a:ext cx="2497335" cy="12486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OneMinutify</a:t>
          </a:r>
          <a:endParaRPr lang="en-US" sz="3100" kern="1200" dirty="0"/>
        </a:p>
      </dsp:txBody>
      <dsp:txXfrm>
        <a:off x="3266890" y="1468621"/>
        <a:ext cx="2375425" cy="1126757"/>
      </dsp:txXfrm>
    </dsp:sp>
    <dsp:sp modelId="{B28A77C6-A1E9-CE4E-A26D-616E2159D4D9}">
      <dsp:nvSpPr>
        <dsp:cNvPr id="0" name=""/>
        <dsp:cNvSpPr/>
      </dsp:nvSpPr>
      <dsp:spPr>
        <a:xfrm>
          <a:off x="1799332" y="2814269"/>
          <a:ext cx="2497335" cy="12486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Publish</a:t>
          </a:r>
          <a:endParaRPr lang="en-US" sz="3100" kern="1200" dirty="0"/>
        </a:p>
      </dsp:txBody>
      <dsp:txXfrm>
        <a:off x="1860287" y="2875224"/>
        <a:ext cx="2375425" cy="1126757"/>
      </dsp:txXfrm>
    </dsp:sp>
    <dsp:sp modelId="{2AAAC3B7-CAC0-CD46-8C32-0A82531AEF97}">
      <dsp:nvSpPr>
        <dsp:cNvPr id="0" name=""/>
        <dsp:cNvSpPr/>
      </dsp:nvSpPr>
      <dsp:spPr>
        <a:xfrm>
          <a:off x="392728" y="1407666"/>
          <a:ext cx="2497335" cy="12486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Promote</a:t>
          </a:r>
          <a:endParaRPr lang="en-US" sz="3100" kern="1200" dirty="0"/>
        </a:p>
      </dsp:txBody>
      <dsp:txXfrm>
        <a:off x="453683" y="1468621"/>
        <a:ext cx="2375425" cy="1126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6B9F8-8463-7F4F-9FC4-6B0608ACB016}">
      <dsp:nvSpPr>
        <dsp:cNvPr id="0" name=""/>
        <dsp:cNvSpPr/>
      </dsp:nvSpPr>
      <dsp:spPr>
        <a:xfrm>
          <a:off x="3048000" y="1844867"/>
          <a:ext cx="2156891" cy="1021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514"/>
              </a:lnTo>
              <a:lnTo>
                <a:pt x="2156891" y="834514"/>
              </a:lnTo>
              <a:lnTo>
                <a:pt x="2156891" y="10216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84FEF-BEBF-A44D-A8BA-8BB565435F4B}">
      <dsp:nvSpPr>
        <dsp:cNvPr id="0" name=""/>
        <dsp:cNvSpPr/>
      </dsp:nvSpPr>
      <dsp:spPr>
        <a:xfrm>
          <a:off x="3002280" y="1844867"/>
          <a:ext cx="91440" cy="10362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9119"/>
              </a:lnTo>
              <a:lnTo>
                <a:pt x="59229" y="849119"/>
              </a:lnTo>
              <a:lnTo>
                <a:pt x="59229" y="10362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90306-96F1-5743-A3F8-7E89773FA067}">
      <dsp:nvSpPr>
        <dsp:cNvPr id="0" name=""/>
        <dsp:cNvSpPr/>
      </dsp:nvSpPr>
      <dsp:spPr>
        <a:xfrm>
          <a:off x="891108" y="1844867"/>
          <a:ext cx="2156891" cy="1021646"/>
        </a:xfrm>
        <a:custGeom>
          <a:avLst/>
          <a:gdLst/>
          <a:ahLst/>
          <a:cxnLst/>
          <a:rect l="0" t="0" r="0" b="0"/>
          <a:pathLst>
            <a:path>
              <a:moveTo>
                <a:pt x="2156891" y="0"/>
              </a:moveTo>
              <a:lnTo>
                <a:pt x="2156891" y="834514"/>
              </a:lnTo>
              <a:lnTo>
                <a:pt x="0" y="834514"/>
              </a:lnTo>
              <a:lnTo>
                <a:pt x="0" y="10216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DE6B4-1FC7-8446-A8C1-9A719B111380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Shahin Mohammadkhani </a:t>
          </a:r>
          <a:r>
            <a:rPr lang="en-US" sz="1600" kern="1200" dirty="0" smtClean="0"/>
            <a:t>Founder/CEO</a:t>
          </a:r>
          <a:endParaRPr lang="en-US" sz="1600" kern="1200" dirty="0"/>
        </a:p>
      </dsp:txBody>
      <dsp:txXfrm>
        <a:off x="2156891" y="953758"/>
        <a:ext cx="1782216" cy="891108"/>
      </dsp:txXfrm>
    </dsp:sp>
    <dsp:sp modelId="{4852A300-2593-4D49-849C-2A2B633B25E7}">
      <dsp:nvSpPr>
        <dsp:cNvPr id="0" name=""/>
        <dsp:cNvSpPr/>
      </dsp:nvSpPr>
      <dsp:spPr>
        <a:xfrm>
          <a:off x="0" y="2866514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Jessica </a:t>
          </a:r>
          <a:r>
            <a:rPr lang="en-US" sz="1800" kern="1200" dirty="0" err="1" smtClean="0"/>
            <a:t>Arabi</a:t>
          </a:r>
          <a:r>
            <a:rPr lang="en-US" sz="1800" kern="1200" dirty="0" smtClean="0"/>
            <a:t> </a:t>
          </a:r>
          <a:r>
            <a:rPr lang="en-US" sz="1600" kern="1200" dirty="0" smtClean="0"/>
            <a:t>Director of Marketing</a:t>
          </a:r>
          <a:endParaRPr lang="en-US" sz="1600" kern="1200" dirty="0"/>
        </a:p>
      </dsp:txBody>
      <dsp:txXfrm>
        <a:off x="0" y="2866514"/>
        <a:ext cx="1782216" cy="891108"/>
      </dsp:txXfrm>
    </dsp:sp>
    <dsp:sp modelId="{F66C3ABA-3E12-054B-968C-0AABA0E0ECE1}">
      <dsp:nvSpPr>
        <dsp:cNvPr id="0" name=""/>
        <dsp:cNvSpPr/>
      </dsp:nvSpPr>
      <dsp:spPr>
        <a:xfrm>
          <a:off x="2170400" y="2881119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Golbon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Moridi</a:t>
          </a:r>
          <a:r>
            <a:rPr lang="en-US" sz="1800" kern="1200" dirty="0" smtClean="0"/>
            <a:t> </a:t>
          </a:r>
          <a:r>
            <a:rPr lang="en-US" sz="1600" kern="1200" dirty="0" smtClean="0"/>
            <a:t>Director of Operations</a:t>
          </a:r>
          <a:endParaRPr lang="en-US" sz="1600" kern="1200" dirty="0"/>
        </a:p>
      </dsp:txBody>
      <dsp:txXfrm>
        <a:off x="2170400" y="2881119"/>
        <a:ext cx="1782216" cy="891108"/>
      </dsp:txXfrm>
    </dsp:sp>
    <dsp:sp modelId="{315389E8-5928-8142-B508-4B39CBF0C350}">
      <dsp:nvSpPr>
        <dsp:cNvPr id="0" name=""/>
        <dsp:cNvSpPr/>
      </dsp:nvSpPr>
      <dsp:spPr>
        <a:xfrm>
          <a:off x="4313783" y="2866514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innerShdw blurRad="50800" dist="25400" dir="10800000">
            <a:srgbClr val="80808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Isabelle Lee </a:t>
          </a:r>
          <a:r>
            <a:rPr lang="en-US" sz="1600" kern="1200" dirty="0" smtClean="0"/>
            <a:t>Director of Finance</a:t>
          </a:r>
          <a:endParaRPr lang="en-US" sz="1600" kern="1200" dirty="0"/>
        </a:p>
      </dsp:txBody>
      <dsp:txXfrm>
        <a:off x="4313783" y="2866514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0.1643</cdr:x>
      <cdr:y>0.44903</cdr:y>
    </cdr:from>
    <cdr:to>
      <cdr:x>0.36132</cdr:x>
      <cdr:y>0.51699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51280" y="1879600"/>
          <a:ext cx="1620318" cy="2844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dirty="0" smtClean="0">
              <a:solidFill>
                <a:schemeClr val="bg2">
                  <a:lumMod val="75000"/>
                </a:schemeClr>
              </a:solidFill>
            </a:rPr>
            <a:t>Net Income  or Loss</a:t>
          </a:r>
          <a:endParaRPr lang="en-US" sz="1400" dirty="0">
            <a:solidFill>
              <a:schemeClr val="bg2">
                <a:lumMod val="75000"/>
              </a:schemeClr>
            </a:solidFill>
          </a:endParaRPr>
        </a:p>
        <a:p xmlns:a="http://schemas.openxmlformats.org/drawingml/2006/main">
          <a:endParaRPr lang="en-US" sz="1100" dirty="0" smtClean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D443-C064-4E27-BB12-A54F72B25A15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7CA4F-AE55-4703-A2AD-5DF71E520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0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Year</a:t>
            </a:r>
            <a:r>
              <a:rPr lang="en-US" baseline="0" dirty="0" smtClean="0"/>
              <a:t> 3 Salary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Year 3 parking $70 , rent expense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Outside contractor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Adsense</a:t>
            </a:r>
            <a:r>
              <a:rPr lang="en-US" dirty="0" smtClean="0"/>
              <a:t> revenue estimate has factored in the industry average </a:t>
            </a:r>
            <a:r>
              <a:rPr lang="en-US" dirty="0" err="1" smtClean="0"/>
              <a:t>cpm</a:t>
            </a:r>
            <a:r>
              <a:rPr lang="en-US" dirty="0" smtClean="0"/>
              <a:t> (earning per thousand page impressions) for Technology websites while arriving at the </a:t>
            </a:r>
            <a:r>
              <a:rPr lang="en-US" dirty="0" err="1" smtClean="0"/>
              <a:t>Adsense</a:t>
            </a:r>
            <a:r>
              <a:rPr lang="en-US" dirty="0" smtClean="0"/>
              <a:t> income).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Compound</a:t>
            </a:r>
            <a:r>
              <a:rPr lang="en-US" baseline="0" dirty="0" smtClean="0"/>
              <a:t> Growth Rate:</a:t>
            </a:r>
            <a:r>
              <a:rPr lang="en-US" dirty="0" smtClean="0"/>
              <a:t>15% monthly</a:t>
            </a:r>
            <a:r>
              <a:rPr lang="en-US" baseline="0" dirty="0" smtClean="0"/>
              <a:t> growth (traffic)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u="sng" dirty="0" smtClean="0">
                <a:solidFill>
                  <a:srgbClr val="FFFFFF"/>
                </a:solidFill>
              </a:rPr>
              <a:t>Revenue (Google </a:t>
            </a:r>
            <a:r>
              <a:rPr lang="en-US" u="sng" dirty="0" err="1" smtClean="0">
                <a:solidFill>
                  <a:srgbClr val="FFFFFF"/>
                </a:solidFill>
              </a:rPr>
              <a:t>Adsense</a:t>
            </a:r>
            <a:r>
              <a:rPr lang="en-US" u="sng" dirty="0" smtClean="0">
                <a:solidFill>
                  <a:srgbClr val="FFFFFF"/>
                </a:solidFill>
              </a:rPr>
              <a:t>) CPC Model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Year 1                              $12</a:t>
            </a:r>
            <a:r>
              <a:rPr lang="en-US" baseline="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daily  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Year 2                             $60 daily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Year 3                          $300 daily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Year 4                        $1500 daily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Year 5                        $9000 daily</a:t>
            </a:r>
          </a:p>
          <a:p>
            <a:pPr>
              <a:buNone/>
            </a:pPr>
            <a:r>
              <a:rPr lang="en-US" dirty="0" smtClean="0">
                <a:solidFill>
                  <a:srgbClr val="FFFFFF"/>
                </a:solidFill>
              </a:rPr>
              <a:t> </a:t>
            </a:r>
          </a:p>
          <a:p>
            <a:pPr>
              <a:buNone/>
            </a:pPr>
            <a:r>
              <a:rPr lang="en-US" dirty="0" smtClean="0">
                <a:solidFill>
                  <a:srgbClr val="FFFFFF"/>
                </a:solidFill>
              </a:rPr>
              <a:t>Once</a:t>
            </a:r>
            <a:r>
              <a:rPr lang="en-US" baseline="0" dirty="0" smtClean="0">
                <a:solidFill>
                  <a:srgbClr val="FFFFFF"/>
                </a:solidFill>
              </a:rPr>
              <a:t> traffic meets certain point, the pay bracket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buNone/>
            </a:pPr>
            <a:endParaRPr lang="en-US" u="sng" dirty="0" smtClean="0">
              <a:solidFill>
                <a:srgbClr val="FFFFFF"/>
              </a:solidFill>
            </a:endParaRPr>
          </a:p>
          <a:p>
            <a:r>
              <a:rPr lang="en-US" u="sng" dirty="0" err="1" smtClean="0">
                <a:solidFill>
                  <a:srgbClr val="FFFFFF"/>
                </a:solidFill>
              </a:rPr>
              <a:t>Sharebuilder</a:t>
            </a:r>
            <a:r>
              <a:rPr lang="en-US" u="sng" dirty="0" smtClean="0">
                <a:solidFill>
                  <a:srgbClr val="FFFFFF"/>
                </a:solidFill>
              </a:rPr>
              <a:t> CPA Model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$10 per acquisition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9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 1 $  6,212.00     - 6.2 %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increase from year 1 to 2</a:t>
            </a:r>
            <a:endParaRPr 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 2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 39,407.40  -  7.6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increase from year 2 to 3 </a:t>
            </a:r>
            <a:endParaRPr 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 3 $  203,190.00  - 5.2</a:t>
            </a:r>
            <a:r>
              <a:rPr lang="en-US" b="1" dirty="0" smtClean="0"/>
              <a:t> % increase from year </a:t>
            </a:r>
            <a:r>
              <a:rPr lang="en-US" b="1" baseline="0" dirty="0" smtClean="0"/>
              <a:t>3 to 4 </a:t>
            </a:r>
            <a:endParaRPr 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 4 $  1,552,800.00  - 6.3 % </a:t>
            </a:r>
            <a:r>
              <a:rPr lang="en-US" b="1" dirty="0" smtClean="0"/>
              <a:t>increase from year </a:t>
            </a:r>
            <a:r>
              <a:rPr lang="en-US" b="1" baseline="0" dirty="0" smtClean="0"/>
              <a:t>4 to 5</a:t>
            </a:r>
            <a:endParaRPr 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 5  9,636,600.00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</a:t>
            </a:r>
            <a:r>
              <a:rPr lang="en-US" baseline="0" dirty="0" smtClean="0"/>
              <a:t> sales, </a:t>
            </a:r>
          </a:p>
          <a:p>
            <a:r>
              <a:rPr lang="en-US" baseline="0" dirty="0" err="1" smtClean="0"/>
              <a:t>Taxe</a:t>
            </a:r>
            <a:r>
              <a:rPr lang="en-US" baseline="0" dirty="0" smtClean="0"/>
              <a:t> rate for </a:t>
            </a:r>
            <a:r>
              <a:rPr lang="en-US" baseline="0" dirty="0" err="1" smtClean="0"/>
              <a:t>whenver</a:t>
            </a:r>
            <a:r>
              <a:rPr lang="en-US" baseline="0" dirty="0" smtClean="0"/>
              <a:t> u earn income</a:t>
            </a:r>
          </a:p>
          <a:p>
            <a:r>
              <a:rPr lang="en-US" baseline="0" dirty="0" smtClean="0"/>
              <a:t>Bottom -  how much cash you can retain from the bank.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LLC fee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$250,000 to $499,999 the fee is $900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$500,000 to $999,999 the fee is $2,500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$1,000,000 to $4,999,999 the fee is $6,000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$5,000,000 and over the fee is $11,790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Income Tax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8.84%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min $800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 much cash do you have after the first year!!! -  have residual cash.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85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Exponential growth</a:t>
            </a:r>
            <a:r>
              <a:rPr lang="en-US" baseline="0" dirty="0" smtClean="0"/>
              <a:t> is because as traffic grows the tiered payout becomes higher.</a:t>
            </a:r>
          </a:p>
          <a:p>
            <a:r>
              <a:rPr lang="en-US" baseline="0" dirty="0" smtClean="0"/>
              <a:t>Assets are all cash.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Total Assets </a:t>
            </a:r>
            <a:r>
              <a:rPr lang="en-US" sz="1200" b="1" i="0" u="sng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39,262                  56,403               156,455           1,585,320               10,911,591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 H – Equity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39,199                  53,955               139,757           1,376,109                  9,555,247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net 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cashflow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33,944                  15,574                  87,603           1,312,798           8,652,621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Depreciation – computer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ROI</a:t>
            </a:r>
            <a:r>
              <a:rPr lang="en-US" baseline="0" dirty="0" smtClean="0"/>
              <a:t> Year 4 104 %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Debt to Equity less than 20% which is good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</a:t>
            </a:r>
            <a:r>
              <a:rPr lang="en-US" baseline="0" dirty="0" smtClean="0"/>
              <a:t> off investors and get acquired.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22 million cost for acquired</a:t>
            </a:r>
          </a:p>
          <a:p>
            <a:endParaRPr 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smtClean="0"/>
              <a:t>If staff does not want to stay they can take their share and leave.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Value of Operation: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$8,174,218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used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FCFF Valuation method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FCFF , WACC (6.5 %)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0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Oneminutefinance.com</a:t>
            </a:r>
            <a:r>
              <a:rPr lang="en-US" baseline="0" dirty="0" err="1" smtClean="0"/>
              <a:t>’s</a:t>
            </a:r>
            <a:r>
              <a:rPr lang="en-US" baseline="0" dirty="0" smtClean="0"/>
              <a:t> </a:t>
            </a:r>
            <a:r>
              <a:rPr lang="en-US" dirty="0" smtClean="0"/>
              <a:t>valuable content on the websites that attracts </a:t>
            </a:r>
            <a:r>
              <a:rPr lang="en-US" dirty="0" err="1" smtClean="0"/>
              <a:t>AdSense</a:t>
            </a:r>
            <a:r>
              <a:rPr lang="en-US" dirty="0" smtClean="0"/>
              <a:t> advertisements, which pay out the most when they are clicked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 close to the beach and LAX</a:t>
            </a:r>
            <a:r>
              <a:rPr lang="en-US" baseline="0" dirty="0" smtClean="0"/>
              <a:t> and 405.  Many companies in the same industry. Created Buzz and synergy.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year we are going to get an office.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Comes</a:t>
            </a:r>
            <a:r>
              <a:rPr lang="en-US" baseline="0" dirty="0" smtClean="0"/>
              <a:t> with office equipment.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Search: Expert searches financial websites for most important/trendy</a:t>
            </a:r>
            <a:r>
              <a:rPr lang="en-US" baseline="0" dirty="0" smtClean="0"/>
              <a:t> financial news</a:t>
            </a:r>
          </a:p>
          <a:p>
            <a:r>
              <a:rPr lang="en-US" baseline="0" dirty="0" err="1" smtClean="0"/>
              <a:t>Oneminutify</a:t>
            </a:r>
            <a:r>
              <a:rPr lang="en-US" baseline="0" dirty="0" smtClean="0"/>
              <a:t> : Expert simplifies and summarizes the news to be absorbed within one minute approx.</a:t>
            </a:r>
          </a:p>
          <a:p>
            <a:r>
              <a:rPr lang="en-US" baseline="0" dirty="0" smtClean="0"/>
              <a:t>Publish: The news is published on website to enjoy</a:t>
            </a:r>
          </a:p>
          <a:p>
            <a:r>
              <a:rPr lang="en-US" baseline="0" dirty="0" smtClean="0"/>
              <a:t>Promote: The news will be promoted through social media (Facebook, Twitter,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Profit</a:t>
            </a:r>
            <a:r>
              <a:rPr lang="en-US" baseline="0" dirty="0" smtClean="0"/>
              <a:t> sharing and performance management. As the company make the profits are </a:t>
            </a:r>
            <a:r>
              <a:rPr lang="en-US" baseline="0" dirty="0" err="1" smtClean="0"/>
              <a:t>devided</a:t>
            </a:r>
            <a:r>
              <a:rPr lang="en-US" baseline="0" dirty="0" smtClean="0"/>
              <a:t> 4 ways.</a:t>
            </a:r>
          </a:p>
          <a:p>
            <a:r>
              <a:rPr lang="en-US" baseline="0" dirty="0" smtClean="0"/>
              <a:t>4 agreements – Be impeccable with your word, don</a:t>
            </a:r>
            <a:r>
              <a:rPr lang="fr-FR" baseline="0" dirty="0" smtClean="0"/>
              <a:t>’</a:t>
            </a:r>
            <a:r>
              <a:rPr lang="en-US" baseline="0" dirty="0" smtClean="0"/>
              <a:t>t take anything personally, always do your best, never made assumptions.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Venture Capital</a:t>
            </a:r>
            <a:endParaRPr lang="en-US" dirty="0" smtClean="0"/>
          </a:p>
          <a:p>
            <a:r>
              <a:rPr lang="en-US" dirty="0" smtClean="0"/>
              <a:t>30k with 10% equity return after 5 years and 5% yearly</a:t>
            </a:r>
            <a:r>
              <a:rPr lang="en-US" baseline="0" dirty="0" smtClean="0"/>
              <a:t> profit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year operating cost </a:t>
            </a:r>
          </a:p>
          <a:p>
            <a:r>
              <a:rPr lang="en-US" baseline="0" dirty="0" smtClean="0"/>
              <a:t>Virtual office for year 1 and year 2</a:t>
            </a:r>
          </a:p>
          <a:p>
            <a:endParaRPr lang="en-US" baseline="0" dirty="0" smtClean="0"/>
          </a:p>
          <a:p>
            <a:r>
              <a:rPr lang="en-US" sz="1200" b="1" i="0" u="sng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Depreciation expense 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1200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Bank account's fee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&amp; Telephone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1920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1650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Total Operating expense </a:t>
            </a:r>
            <a:r>
              <a:rPr lang="en-US" dirty="0" smtClean="0"/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4950</a:t>
            </a:r>
            <a:r>
              <a:rPr lang="en-US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CA4F-AE55-4703-A2AD-5DF71E52025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6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pPr/>
              <a:t>2/18/12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jpe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wmf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jpe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27.jpe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jpe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gif"/><Relationship Id="rId6" Type="http://schemas.openxmlformats.org/officeDocument/2006/relationships/image" Target="../media/image35.gif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jpeg"/><Relationship Id="rId10" Type="http://schemas.openxmlformats.org/officeDocument/2006/relationships/image" Target="../media/image39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5" Type="http://schemas.openxmlformats.org/officeDocument/2006/relationships/chart" Target="../charts/chart2.xml"/><Relationship Id="rId6" Type="http://schemas.openxmlformats.org/officeDocument/2006/relationships/image" Target="../media/image41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chart" Target="../charts/chart3.xml"/><Relationship Id="rId6" Type="http://schemas.openxmlformats.org/officeDocument/2006/relationships/image" Target="../media/image10.png"/><Relationship Id="rId7" Type="http://schemas.openxmlformats.org/officeDocument/2006/relationships/image" Target="../media/image42.png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43.png"/><Relationship Id="rId6" Type="http://schemas.openxmlformats.org/officeDocument/2006/relationships/chart" Target="../charts/chart4.xml"/><Relationship Id="rId7" Type="http://schemas.openxmlformats.org/officeDocument/2006/relationships/image" Target="../media/image44.png"/><Relationship Id="rId1" Type="http://schemas.microsoft.com/office/2007/relationships/media" Target="../media/media3.WAV"/><Relationship Id="rId2" Type="http://schemas.openxmlformats.org/officeDocument/2006/relationships/audio" Target="../media/media3.WAV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image" Target="../media/image10.png"/><Relationship Id="rId5" Type="http://schemas.openxmlformats.org/officeDocument/2006/relationships/chart" Target="../charts/chart5.xml"/><Relationship Id="rId6" Type="http://schemas.openxmlformats.org/officeDocument/2006/relationships/image" Target="../media/image44.png"/><Relationship Id="rId1" Type="http://schemas.microsoft.com/office/2007/relationships/media" Target="../media/media4.WAV"/><Relationship Id="rId2" Type="http://schemas.openxmlformats.org/officeDocument/2006/relationships/audio" Target="../media/media4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Relationship Id="rId3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9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35487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Total: 200 people surveyed</a:t>
            </a:r>
          </a:p>
          <a:p>
            <a:r>
              <a:rPr lang="en-US" dirty="0" smtClean="0"/>
              <a:t>Age</a:t>
            </a:r>
            <a:r>
              <a:rPr lang="en-US" dirty="0"/>
              <a:t>: 18-39  - 68%</a:t>
            </a:r>
          </a:p>
          <a:p>
            <a:r>
              <a:rPr lang="en-US" dirty="0"/>
              <a:t>Sex: </a:t>
            </a:r>
            <a:r>
              <a:rPr lang="en-US" dirty="0" smtClean="0"/>
              <a:t>Female </a:t>
            </a:r>
            <a:r>
              <a:rPr lang="en-US" dirty="0"/>
              <a:t>- 58%</a:t>
            </a:r>
          </a:p>
          <a:p>
            <a:r>
              <a:rPr lang="en-US" dirty="0"/>
              <a:t>Location: California </a:t>
            </a:r>
            <a:r>
              <a:rPr lang="en-US" dirty="0" smtClean="0"/>
              <a:t>– 6</a:t>
            </a:r>
            <a:r>
              <a:rPr lang="en-US" dirty="0"/>
              <a:t>7</a:t>
            </a:r>
            <a:r>
              <a:rPr lang="en-US" dirty="0" smtClean="0"/>
              <a:t>% </a:t>
            </a:r>
          </a:p>
          <a:p>
            <a:r>
              <a:rPr lang="en-US" dirty="0" smtClean="0"/>
              <a:t>What </a:t>
            </a:r>
            <a:r>
              <a:rPr lang="en-US" dirty="0"/>
              <a:t>stops you from reading financial news on a daily basis?</a:t>
            </a:r>
          </a:p>
          <a:p>
            <a:pPr lvl="1"/>
            <a:r>
              <a:rPr lang="en-US" dirty="0"/>
              <a:t>Not Enough Time - 56%</a:t>
            </a:r>
          </a:p>
          <a:p>
            <a:pPr lvl="1"/>
            <a:r>
              <a:rPr lang="en-US" dirty="0"/>
              <a:t>Not Interested in Finance - 25%</a:t>
            </a:r>
          </a:p>
          <a:p>
            <a:pPr marL="0" indent="0">
              <a:buNone/>
            </a:pPr>
            <a:r>
              <a:rPr lang="en-US" dirty="0" smtClean="0"/>
              <a:t>Further continuous analysis: Will use outside market research companies who will provide us with greater test population. (</a:t>
            </a:r>
            <a:r>
              <a:rPr lang="en-US" dirty="0" err="1" smtClean="0"/>
              <a:t>i.e</a:t>
            </a:r>
            <a:r>
              <a:rPr lang="en-US" dirty="0" smtClean="0"/>
              <a:t> Research Now)</a:t>
            </a:r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7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Competitors</a:t>
            </a:r>
            <a:endParaRPr lang="en-US" dirty="0"/>
          </a:p>
        </p:txBody>
      </p:sp>
      <p:pic>
        <p:nvPicPr>
          <p:cNvPr id="8" name="Content Placeholder 7" descr="bloomberg.png"/>
          <p:cNvPicPr>
            <a:picLocks noGrp="1" noChangeAspect="1"/>
          </p:cNvPicPr>
          <p:nvPr>
            <p:ph sz="half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379" b="-66379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8" descr="marketwatch.png"/>
          <p:cNvPicPr>
            <a:picLocks noGrp="1" noChangeAspect="1"/>
          </p:cNvPicPr>
          <p:nvPr>
            <p:ph sz="half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750" b="-437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 descr="gbr.png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57" b="-525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omf_small_lon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, Regulations, Governance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LLC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Trademark and copyright protection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Online privacy laws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CAN-SPAM Act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FTC Guidelines for endorsements and testimonial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Libel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Placeholder 5" descr="C:\Documents and Settings\Owner\Local Settings\Temporary Internet Files\Content.IE5\3TW9KIXJ\MP900408864[1].jpg"/>
          <p:cNvPicPr>
            <a:picLocks noGrp="1"/>
          </p:cNvPicPr>
          <p:nvPr>
            <p:ph type="pic" idx="1"/>
          </p:nvPr>
        </p:nvPicPr>
        <p:blipFill>
          <a:blip r:embed="rId2" cstate="print"/>
          <a:srcRect t="-32022" b="-32022"/>
          <a:stretch>
            <a:fillRect/>
          </a:stretch>
        </p:blipFill>
        <p:spPr bwMode="auto">
          <a:xfrm flipH="1">
            <a:off x="167424" y="533400"/>
            <a:ext cx="3718699" cy="6100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SWOT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Strengths:</a:t>
            </a:r>
          </a:p>
          <a:p>
            <a:r>
              <a:rPr lang="en-US" sz="2900" dirty="0" smtClean="0">
                <a:latin typeface="Arial" pitchFamily="34" charset="0"/>
                <a:cs typeface="Arial" pitchFamily="34" charset="0"/>
              </a:rPr>
              <a:t>Captures the most important recent daily financial news.</a:t>
            </a:r>
          </a:p>
          <a:p>
            <a:r>
              <a:rPr lang="en-US" sz="2900" dirty="0" smtClean="0">
                <a:latin typeface="Arial" pitchFamily="34" charset="0"/>
                <a:cs typeface="Arial" pitchFamily="34" charset="0"/>
              </a:rPr>
              <a:t>Provide a simple written or video summary of the most important financial news.</a:t>
            </a:r>
          </a:p>
          <a:p>
            <a:pPr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Weaknesses:</a:t>
            </a: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New start up blog.</a:t>
            </a: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Not many know about it.</a:t>
            </a:r>
          </a:p>
          <a:p>
            <a:pPr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Opportunities:</a:t>
            </a: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No other financial blog capture the most important financial daily news in a snapshot and keep it simple.  Able to attract a broader demographic. (Women, People new to finance)</a:t>
            </a:r>
          </a:p>
          <a:p>
            <a:pPr>
              <a:buNone/>
            </a:pPr>
            <a:r>
              <a:rPr lang="en-US" sz="2900" dirty="0" smtClean="0">
                <a:latin typeface="Arial" pitchFamily="34" charset="0"/>
                <a:cs typeface="Arial" pitchFamily="34" charset="0"/>
              </a:rPr>
              <a:t>Threats:</a:t>
            </a:r>
          </a:p>
          <a:p>
            <a:pPr lvl="0"/>
            <a:r>
              <a:rPr lang="en-US" sz="2900" dirty="0" smtClean="0">
                <a:latin typeface="Arial" pitchFamily="34" charset="0"/>
                <a:cs typeface="Arial" pitchFamily="34" charset="0"/>
              </a:rPr>
              <a:t>Competitors may want to copy the concept of One Minute and create their own version.</a:t>
            </a:r>
          </a:p>
          <a:p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577808" y="775215"/>
            <a:ext cx="4268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SWOT Analysis</a:t>
            </a:r>
          </a:p>
        </p:txBody>
      </p:sp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and Social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Social media websites such as Facebook, Twitter &amp; LinkedIn will be utilized to build an online network for the blog.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One minute finance will also participate in threaded discussion on other financial blog. </a:t>
            </a:r>
          </a:p>
          <a:p>
            <a:endParaRPr lang="en-US" dirty="0"/>
          </a:p>
        </p:txBody>
      </p:sp>
      <p:pic>
        <p:nvPicPr>
          <p:cNvPr id="6" name="Picture 5" descr="C:\Documents and Settings\Owner\Local Settings\Temporary Internet Files\Content.IE5\3TW9KIXJ\MC900439613[1]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52" y="1171978"/>
            <a:ext cx="3533741" cy="3889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Pay per click (PPC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PPC is a type of sponsored online advertising that is used on a wide range of websites, including search engines, where the advertiser only pays if a web user clicks on their ad.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Pay per Action (PPA)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Advertiser pays for each specific action. (Purchase, Form Submission)</a:t>
            </a:r>
          </a:p>
          <a:p>
            <a:pPr lvl="0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Direct Blog Sponsorship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-- </a:t>
            </a:r>
            <a:r>
              <a:rPr lang="en-US" sz="2000" dirty="0" smtClean="0"/>
              <a:t>The company pays a fee to the blog to be listed as a sponsor, similar to underwriting on public television.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Advertisement Banners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Advertisement Banner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Click Through Rate (CTR)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-- The percentage of click through to banner views. A 1% CTR means that 1% of each 1000 banner views (or 10 visitors) have clicked through.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Banner views or impressions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-- Refers to the number of times a banner has been viewed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endParaRPr lang="en-US" dirty="0" smtClean="0"/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Promoting the blog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Attend business trade shows and include the blog information in a booth.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 Include an announcement about the blog in a financial business newsletter.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Passing out business cards, which will include the blog, it’s address and email signature.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Attend Venture Capital events.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Get Involved in Social Media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Placeholder 4" descr="C:\Documents and Settings\Owner\Local Settings\Temporary Internet Files\Content.IE5\T4LT6SD3\MC900045088[1].wmf"/>
          <p:cNvPicPr>
            <a:picLocks noGrp="1"/>
          </p:cNvPicPr>
          <p:nvPr>
            <p:ph type="pic" idx="1"/>
          </p:nvPr>
        </p:nvPicPr>
        <p:blipFill>
          <a:blip r:embed="rId2" cstate="print"/>
          <a:srcRect l="21245" r="21245"/>
          <a:stretch>
            <a:fillRect/>
          </a:stretch>
        </p:blipFill>
        <p:spPr bwMode="auto">
          <a:xfrm flipH="1">
            <a:off x="188249" y="1053778"/>
            <a:ext cx="2743776" cy="5608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40530"/>
            <a:ext cx="4485862" cy="95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Trend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Infographics</a:t>
            </a:r>
            <a:r>
              <a:rPr lang="en-US" dirty="0" smtClean="0"/>
              <a:t> are playing a bigger role in 2012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Mobile social networking is the fastest growing consumer application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Members get connected through our website for networking reason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Videos are responsible for 50% of all online activities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Interactive social media is getting stronger</a:t>
            </a:r>
          </a:p>
        </p:txBody>
      </p:sp>
      <p:pic>
        <p:nvPicPr>
          <p:cNvPr id="5" name="Picture Placeholder 4" descr="Market-Trends-To-Your-Advantage.jpg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795" b="-48795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5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Minute </a:t>
            </a:r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Vision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Snapshot </a:t>
            </a:r>
            <a:r>
              <a:rPr lang="en-US" dirty="0"/>
              <a:t>of the most important daily  news in </a:t>
            </a:r>
            <a:r>
              <a:rPr lang="en-US" dirty="0" smtClean="0"/>
              <a:t>finance </a:t>
            </a:r>
            <a:r>
              <a:rPr lang="en-US" dirty="0"/>
              <a:t>that affects you and your </a:t>
            </a:r>
            <a:r>
              <a:rPr lang="en-US" dirty="0" smtClean="0"/>
              <a:t>wallet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Mission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</a:t>
            </a:r>
            <a:r>
              <a:rPr lang="en-US" dirty="0"/>
              <a:t>are developing </a:t>
            </a:r>
            <a:r>
              <a:rPr lang="en-US" dirty="0" smtClean="0"/>
              <a:t>a blog to </a:t>
            </a:r>
            <a:r>
              <a:rPr lang="en-US" dirty="0"/>
              <a:t>drive people and create a sense of community for financial discussions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Expansion -  One Minute Fashion, One Minute Beauty.</a:t>
            </a:r>
          </a:p>
        </p:txBody>
      </p:sp>
      <p:pic>
        <p:nvPicPr>
          <p:cNvPr id="6" name="Picture Placeholder 5" descr="omf_logo.png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60" b="-1736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529610"/>
            <a:ext cx="7583487" cy="1044388"/>
          </a:xfrm>
        </p:spPr>
        <p:txBody>
          <a:bodyPr/>
          <a:lstStyle/>
          <a:p>
            <a:r>
              <a:rPr lang="en-US" dirty="0" smtClean="0"/>
              <a:t>Market Trends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892545"/>
              </p:ext>
            </p:extLst>
          </p:nvPr>
        </p:nvGraphicFramePr>
        <p:xfrm>
          <a:off x="779463" y="1720720"/>
          <a:ext cx="7583487" cy="420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omf_small_long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0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pic>
        <p:nvPicPr>
          <p:cNvPr id="5" name="Content Placeholder 4" descr="locationMap.png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680" b="-29680"/>
          <a:stretch>
            <a:fillRect/>
          </a:stretch>
        </p:blipFill>
        <p:spPr>
          <a:xfrm>
            <a:off x="779463" y="1828800"/>
            <a:ext cx="3657600" cy="42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 descr="LocationOutside.png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2" r="21202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omf_small_lon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2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Map</a:t>
            </a:r>
            <a:endParaRPr lang="en-US" dirty="0"/>
          </a:p>
        </p:txBody>
      </p:sp>
      <p:pic>
        <p:nvPicPr>
          <p:cNvPr id="6" name="Content Placeholder 5" descr="Screen Shot 2012-01-28 at 12.14.42 PM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592" b="-27592"/>
          <a:stretch>
            <a:fillRect/>
          </a:stretch>
        </p:blipFill>
        <p:spPr>
          <a:xfrm>
            <a:off x="779463" y="2375647"/>
            <a:ext cx="7583487" cy="3661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684307" y="1703294"/>
            <a:ext cx="119277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806 sq</a:t>
            </a:r>
            <a:r>
              <a:rPr lang="en-US" dirty="0"/>
              <a:t>.</a:t>
            </a:r>
            <a:r>
              <a:rPr lang="en-US" dirty="0" smtClean="0"/>
              <a:t> ft.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765" y="1703294"/>
            <a:ext cx="1210236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$2.75/sq. ft.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9462" y="1703294"/>
            <a:ext cx="128241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Suite 348</a:t>
            </a:r>
            <a:endParaRPr lang="en-US" dirty="0"/>
          </a:p>
        </p:txBody>
      </p:sp>
      <p:pic>
        <p:nvPicPr>
          <p:cNvPr id="7" name="Picture 6" descr="omf_small_lo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Plan &amp; Execution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7435880"/>
              </p:ext>
            </p:extLst>
          </p:nvPr>
        </p:nvGraphicFramePr>
        <p:xfrm>
          <a:off x="1524000" y="17447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1351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 and Equipment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 smtClean="0"/>
              <a:t>Regular/ Automatic updates</a:t>
            </a:r>
          </a:p>
          <a:p>
            <a:pPr>
              <a:buFontTx/>
              <a:buChar char="-"/>
            </a:pPr>
            <a:r>
              <a:rPr lang="en-US" b="1" dirty="0" smtClean="0"/>
              <a:t>Anti-virus systems</a:t>
            </a:r>
          </a:p>
          <a:p>
            <a:pPr>
              <a:buFontTx/>
              <a:buChar char="-"/>
            </a:pPr>
            <a:r>
              <a:rPr lang="en-US" b="1" dirty="0" smtClean="0"/>
              <a:t>Insurance</a:t>
            </a:r>
          </a:p>
          <a:p>
            <a:pPr>
              <a:buFontTx/>
              <a:buChar char="-"/>
            </a:pPr>
            <a:r>
              <a:rPr lang="en-US" b="1" dirty="0" smtClean="0"/>
              <a:t>Crisis Phone </a:t>
            </a:r>
            <a:r>
              <a:rPr lang="en-US" b="1" dirty="0"/>
              <a:t>T</a:t>
            </a:r>
            <a:r>
              <a:rPr lang="en-US" b="1" dirty="0" smtClean="0"/>
              <a:t>ree</a:t>
            </a:r>
          </a:p>
          <a:p>
            <a:pPr>
              <a:buFontTx/>
              <a:buChar char="-"/>
            </a:pPr>
            <a:r>
              <a:rPr lang="en-US" b="1" dirty="0" smtClean="0"/>
              <a:t>Emergency Response </a:t>
            </a:r>
            <a:r>
              <a:rPr lang="en-US" b="1" dirty="0"/>
              <a:t>C</a:t>
            </a:r>
            <a:r>
              <a:rPr lang="en-US" b="1" dirty="0" smtClean="0"/>
              <a:t>ommunication </a:t>
            </a:r>
            <a:r>
              <a:rPr lang="en-US" b="1" dirty="0"/>
              <a:t>P</a:t>
            </a:r>
            <a:r>
              <a:rPr lang="en-US" b="1" dirty="0" smtClean="0"/>
              <a:t>lan</a:t>
            </a:r>
          </a:p>
          <a:p>
            <a:pPr>
              <a:buFontTx/>
              <a:buChar char="-"/>
            </a:pPr>
            <a:r>
              <a:rPr lang="en-US" b="1" dirty="0" smtClean="0"/>
              <a:t>Safe passwords</a:t>
            </a:r>
          </a:p>
          <a:p>
            <a:pPr>
              <a:buFontTx/>
              <a:buChar char="-"/>
            </a:pPr>
            <a:r>
              <a:rPr lang="en-US" b="1" dirty="0" smtClean="0"/>
              <a:t>Opportunities!!!</a:t>
            </a:r>
          </a:p>
          <a:p>
            <a:pPr>
              <a:buFontTx/>
              <a:buChar char="-"/>
            </a:pPr>
            <a:endParaRPr lang="en-US" b="1" dirty="0" smtClean="0"/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463" y="5359538"/>
            <a:ext cx="38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Nagios</a:t>
            </a:r>
            <a:r>
              <a:rPr lang="en-US" dirty="0" smtClean="0">
                <a:solidFill>
                  <a:srgbClr val="FFFFFF"/>
                </a:solidFill>
              </a:rPr>
              <a:t>: IT infrastructure Monitoring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omf_small_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  <p:pic>
        <p:nvPicPr>
          <p:cNvPr id="10" name="Content Placeholder 9" descr="Screen Shot 2012-02-15 at 6.55.40 PM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7" b="-4427"/>
          <a:stretch>
            <a:fillRect/>
          </a:stretch>
        </p:blipFill>
        <p:spPr>
          <a:xfrm>
            <a:off x="779463" y="1238022"/>
            <a:ext cx="7583487" cy="4208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27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5451" y="5270330"/>
            <a:ext cx="49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Replication of Knowledge / Cross Training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22584055"/>
              </p:ext>
            </p:extLst>
          </p:nvPr>
        </p:nvGraphicFramePr>
        <p:xfrm>
          <a:off x="1387917" y="133652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0afc5f4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09" y="3411298"/>
            <a:ext cx="791745" cy="791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creen Shot 2012-02-11 at 1.00.11 P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44" y="1342933"/>
            <a:ext cx="985110" cy="870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Screen Shot 2012-02-11 at 12.59.33 PM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36" y="3391205"/>
            <a:ext cx="847654" cy="811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issabelle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68" y="3257608"/>
            <a:ext cx="739625" cy="986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omf_small_long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4180"/>
            <a:ext cx="6845307" cy="771135"/>
          </a:xfrm>
        </p:spPr>
        <p:txBody>
          <a:bodyPr/>
          <a:lstStyle/>
          <a:p>
            <a:r>
              <a:rPr lang="en-US" dirty="0" smtClean="0"/>
              <a:t>Information Technology</a:t>
            </a:r>
            <a:endParaRPr lang="en-US" dirty="0"/>
          </a:p>
        </p:txBody>
      </p:sp>
      <p:pic>
        <p:nvPicPr>
          <p:cNvPr id="6" name="Picture 5" descr="Nagi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1667506"/>
            <a:ext cx="2725714" cy="642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oogleAdsen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37" y="1473563"/>
            <a:ext cx="2333707" cy="972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kype-39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2700665"/>
            <a:ext cx="1556140" cy="858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gtm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49" y="2718111"/>
            <a:ext cx="1988266" cy="828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cdn-service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4" y="3910300"/>
            <a:ext cx="1787748" cy="1055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logo-v-rg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45" y="874020"/>
            <a:ext cx="2319850" cy="1657036"/>
          </a:xfrm>
          <a:prstGeom prst="rect">
            <a:avLst/>
          </a:prstGeom>
        </p:spPr>
      </p:pic>
      <p:pic>
        <p:nvPicPr>
          <p:cNvPr id="12" name="Picture 11" descr="dreamhost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44" y="3849146"/>
            <a:ext cx="1621958" cy="1100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google analytics.jpe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41" y="3986418"/>
            <a:ext cx="1427134" cy="1068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learn-quickbooks.gif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64" y="2639896"/>
            <a:ext cx="1628472" cy="127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pingdom.jpe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8" y="5093427"/>
            <a:ext cx="1124812" cy="1124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omf_small_long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  <a:endParaRPr lang="en-US" dirty="0"/>
          </a:p>
        </p:txBody>
      </p:sp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  <p:pic>
        <p:nvPicPr>
          <p:cNvPr id="4" name="Content Placeholder 3" descr="Screen Shot 2012-02-18 at 12.11.13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908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3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13510"/>
            <a:ext cx="4485862" cy="956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 Costs </a:t>
            </a:r>
            <a:endParaRPr lang="en-US" dirty="0"/>
          </a:p>
        </p:txBody>
      </p:sp>
      <p:pic>
        <p:nvPicPr>
          <p:cNvPr id="11" name="Picture 10" descr="omf_small_lo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043107643"/>
              </p:ext>
            </p:extLst>
          </p:nvPr>
        </p:nvGraphicFramePr>
        <p:xfrm>
          <a:off x="1340471" y="1620351"/>
          <a:ext cx="6442231" cy="3635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542905" y="5070713"/>
            <a:ext cx="357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 </a:t>
            </a:r>
            <a:r>
              <a:rPr lang="en-US" b="1" dirty="0" smtClean="0">
                <a:solidFill>
                  <a:schemeClr val="bg1"/>
                </a:solidFill>
              </a:rPr>
              <a:t>Start up Cost :$13,270.00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~PP1722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116879"/>
              </p:ext>
            </p:extLst>
          </p:nvPr>
        </p:nvGraphicFramePr>
        <p:xfrm>
          <a:off x="779463" y="1828800"/>
          <a:ext cx="7583487" cy="420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Picture 4" descr="omf_small_long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  <p:pic>
        <p:nvPicPr>
          <p:cNvPr id="6" name="~PP3398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6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4" y="1"/>
            <a:ext cx="2581632" cy="550317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91369768"/>
              </p:ext>
            </p:extLst>
          </p:nvPr>
        </p:nvGraphicFramePr>
        <p:xfrm>
          <a:off x="1568785" y="1198041"/>
          <a:ext cx="6349034" cy="3881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1910" y="674821"/>
            <a:ext cx="443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Fist Year Operating Costs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9886" y="5309419"/>
            <a:ext cx="409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Total Operating Costs (Year 1): $4950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~PP2672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1" y="426727"/>
          <a:ext cx="8107680" cy="595274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70540"/>
                <a:gridCol w="941413"/>
                <a:gridCol w="1023066"/>
                <a:gridCol w="1080703"/>
                <a:gridCol w="1195979"/>
                <a:gridCol w="1195979"/>
              </a:tblGrid>
              <a:tr h="26415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90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 OPERATING EXPENSE  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43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/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 Year 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 Year 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 Year 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 Year 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/>
                        <a:t> Year 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8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/>
                        <a:t> General &amp; Administrative expense </a:t>
                      </a:r>
                      <a:endParaRPr lang="en-US" sz="800" b="1" i="0" u="sng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/>
                        <a:t> Salary expense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48,000.00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48,000.00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96,000.00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/>
                        <a:t> Depreciation expense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1,200.00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1,200.00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1,200.00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2,400.00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3,000.00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/>
                        <a:t> Employee Benefits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9,600.00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9,600.00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/>
                        <a:t> Rent Expense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26,598.00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26,598.00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/>
                        <a:t> $          26,598.00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            Parking fee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3,360.00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3,360.00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/>
                        <a:t> $             3,360.00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/>
                        <a:t> Bank account's fee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180.00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180.00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180.00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180.00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180.00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/>
                        <a:t> Internet &amp; Telephone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1,920.00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1,920.00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1,920.00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1,920.00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1,920.00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720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/>
                        <a:t> IT infrasture monitoring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595.00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595.00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595.00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595.00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/>
                        <a:t> License &amp; Fee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1,000.00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2,000.00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3,000.00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6,000.00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/>
                        <a:t> Office supplies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600.00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600.00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1,200.00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1,800.00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/>
                        <a:t> Outside Contractor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2,080.00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4,160.00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6,240.00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14,600.00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/>
                        <a:t> Utility Expense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600.00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600.00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600.00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600.00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/>
                        <a:t> Web hostings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100.00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100.00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100.00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100.00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/>
                        <a:t> Expenses for Software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400.00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400.00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400.00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       400.00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/>
                        <a:t> Marketing costs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57175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14,400.00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14,400.00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14,400.00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 $          14,400.00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86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 Total Operating expense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 $  4,950.00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 $  23,075.00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 $ 104,113.00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 $    118,593.00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 $    179,153.00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mf_small_lo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032009"/>
              </p:ext>
            </p:extLst>
          </p:nvPr>
        </p:nvGraphicFramePr>
        <p:xfrm>
          <a:off x="1107754" y="1373039"/>
          <a:ext cx="7066785" cy="3976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~PP416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– Year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0024" y="5525579"/>
            <a:ext cx="4378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Based on 15% Monthly Traffic Growth 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smtClean="0">
                <a:solidFill>
                  <a:srgbClr val="FFFFFF"/>
                </a:solidFill>
              </a:rPr>
              <a:t>PPC:  </a:t>
            </a:r>
            <a:r>
              <a:rPr lang="en-US" sz="1600" dirty="0">
                <a:solidFill>
                  <a:srgbClr val="FFFFFF"/>
                </a:solidFill>
              </a:rPr>
              <a:t>1.5 % </a:t>
            </a:r>
            <a:r>
              <a:rPr lang="en-US" sz="1600" dirty="0" smtClean="0">
                <a:solidFill>
                  <a:srgbClr val="FFFFFF"/>
                </a:solidFill>
              </a:rPr>
              <a:t>CTR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PPA : $10.00/Unit &amp; 3% Successful Transaction</a:t>
            </a:r>
          </a:p>
        </p:txBody>
      </p:sp>
      <p:pic>
        <p:nvPicPr>
          <p:cNvPr id="5" name="Picture 4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5072" y="5138978"/>
            <a:ext cx="419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Assumptions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49711518"/>
              </p:ext>
            </p:extLst>
          </p:nvPr>
        </p:nvGraphicFramePr>
        <p:xfrm>
          <a:off x="188253" y="1300480"/>
          <a:ext cx="9144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532015028"/>
              </p:ext>
            </p:extLst>
          </p:nvPr>
        </p:nvGraphicFramePr>
        <p:xfrm>
          <a:off x="188253" y="1300480"/>
          <a:ext cx="9144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475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Years Sales Projections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207286410"/>
              </p:ext>
            </p:extLst>
          </p:nvPr>
        </p:nvGraphicFramePr>
        <p:xfrm>
          <a:off x="1005507" y="1425388"/>
          <a:ext cx="7569533" cy="4304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3992790" cy="851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1936" y="851128"/>
            <a:ext cx="286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First Year Earning Analysis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436881" y="1402080"/>
          <a:ext cx="6238239" cy="354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2" y="5505478"/>
          <a:ext cx="6822641" cy="85309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52729"/>
                <a:gridCol w="900042"/>
                <a:gridCol w="1221486"/>
                <a:gridCol w="1221486"/>
                <a:gridCol w="1237558"/>
                <a:gridCol w="1189340"/>
              </a:tblGrid>
              <a:tr h="2629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 Retained earnings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 </a:t>
                      </a:r>
                      <a:r>
                        <a:rPr lang="en-US" sz="1000" u="none" strike="noStrike" dirty="0" smtClean="0"/>
                        <a:t>Year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/>
                        <a:t>Year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/>
                        <a:t>Year 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/>
                        <a:t>Year 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/>
                        <a:t>Year 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48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 Ending balance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7145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 $    1,262.00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 $    17,594.40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 $   116,671.40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 $   1,550,878.40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 $  11,008,325.40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61059854"/>
              </p:ext>
            </p:extLst>
          </p:nvPr>
        </p:nvGraphicFramePr>
        <p:xfrm>
          <a:off x="1026160" y="1571004"/>
          <a:ext cx="6931469" cy="4201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3992790" cy="8511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8187" y="986228"/>
            <a:ext cx="50754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Summary of Balance Sheet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7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8906" y="251126"/>
            <a:ext cx="4051683" cy="1252538"/>
          </a:xfrm>
        </p:spPr>
        <p:txBody>
          <a:bodyPr/>
          <a:lstStyle/>
          <a:p>
            <a:r>
              <a:rPr lang="en-US" dirty="0" smtClean="0"/>
              <a:t>Concept of a Blog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4378210" y="1723199"/>
            <a:ext cx="4247509" cy="32219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 blog is journal published on the web consisting of chronological entries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 blog creates a sense of community where people can connect, have discussions or gather information related to the person’s interest.</a:t>
            </a:r>
          </a:p>
        </p:txBody>
      </p:sp>
      <p:pic>
        <p:nvPicPr>
          <p:cNvPr id="4" name="Picture 3" descr="blog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601"/>
            <a:ext cx="4258906" cy="3190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9760" y="467358"/>
          <a:ext cx="8026399" cy="59000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77983"/>
                <a:gridCol w="949994"/>
                <a:gridCol w="949994"/>
                <a:gridCol w="949994"/>
                <a:gridCol w="949994"/>
                <a:gridCol w="1148440"/>
              </a:tblGrid>
              <a:tr h="134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/>
                        <a:t>BALANCE SHEET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43416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6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/>
                        <a:t> Items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/>
                        <a:t> Year 1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/>
                        <a:t> Year 2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/>
                        <a:t> Year 3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/>
                        <a:t> Year 4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/>
                        <a:t> Year 5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349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Current assets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Cash and equivalents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015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33,944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49,519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137,122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1,449,920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10,102,541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Receivable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015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  518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3,284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16,933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129,400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803,050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Total Current assets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34,462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52,803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154,055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1,579,320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10,905,591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349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349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Non-current assets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3366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3366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3366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3366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1" i="0" u="none" strike="noStrike">
                        <a:solidFill>
                          <a:srgbClr val="3366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Property, Plant, Equipment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015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6,000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6,000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6,000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12,000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  15,000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Accumulated Depreciation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015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(1,200)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(2,400)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(3,600)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(6,000)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   (9,000)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Total Non-current assets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4,800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3,600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2,400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6,000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     6,000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349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sng" strike="noStrike" dirty="0"/>
                        <a:t>TOTAL ASSETS</a:t>
                      </a:r>
                      <a:endParaRPr lang="en-US" sz="700" b="1" i="0" u="sng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sng" strike="noStrike"/>
                        <a:t>                 39,262 </a:t>
                      </a:r>
                      <a:endParaRPr lang="en-US" sz="700" b="1" i="0" u="sng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sng" strike="noStrike"/>
                        <a:t>                 56,403 </a:t>
                      </a:r>
                      <a:endParaRPr lang="en-US" sz="700" b="1" i="0" u="sng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sng" strike="noStrike"/>
                        <a:t>              156,455 </a:t>
                      </a:r>
                      <a:endParaRPr lang="en-US" sz="700" b="1" i="0" u="sng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sng" strike="noStrike"/>
                        <a:t>          1,585,320 </a:t>
                      </a:r>
                      <a:endParaRPr lang="en-US" sz="700" b="1" i="0" u="sng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sng" strike="noStrike" dirty="0"/>
                        <a:t>              10,911,591 </a:t>
                      </a:r>
                      <a:endParaRPr lang="en-US" sz="700" b="1" i="0" u="sng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349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349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Current liabilities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/>
                        <a:t>Account payable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015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  808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2,583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6,000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     7,608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/>
                        <a:t>Income Tax payable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015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  800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8,758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132,784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847,828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Total current liabilities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1,608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11,342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138,784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855,437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Long term liabilities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015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     63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  840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5,356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70,427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500,908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349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Total Long term liabilities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/>
                        <a:t>Total Liability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     63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2,448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16,697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209,211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1,356,344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349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349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Shareholders' equity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Owners' Capital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015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38,000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38,000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38,000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38,000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  38,000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/>
                        <a:t>Retained earnings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015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1,262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16,794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107,113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1,408,536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10,018,155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Dividend Paid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015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   (63)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   (840)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(5,356)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(70,427)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   (500,908)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Total shareholders' equity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39,199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53,955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139,757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1,376,109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                 9,555,247 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349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/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3137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sng" strike="noStrike" dirty="0"/>
                        <a:t>TOTAL LIABILITIES AND SHAREHOLDERS' EQUITY</a:t>
                      </a:r>
                      <a:endParaRPr lang="en-US" sz="700" b="1" i="0" u="sng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sng" strike="noStrike" dirty="0"/>
                        <a:t>                 39,262 </a:t>
                      </a:r>
                      <a:endParaRPr lang="en-US" sz="700" b="1" i="0" u="sng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sng" strike="noStrike" dirty="0"/>
                        <a:t>                 56,403 </a:t>
                      </a:r>
                      <a:endParaRPr lang="en-US" sz="700" b="1" i="0" u="sng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sng" strike="noStrike" dirty="0"/>
                        <a:t>              156,455 </a:t>
                      </a:r>
                      <a:endParaRPr lang="en-US" sz="700" b="1" i="0" u="sng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sng" strike="noStrike" dirty="0"/>
                        <a:t>          1,585,320 </a:t>
                      </a:r>
                      <a:endParaRPr lang="en-US" sz="700" b="1" i="0" u="sng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sng" strike="noStrike" dirty="0"/>
                        <a:t>              10,911,591 </a:t>
                      </a:r>
                      <a:endParaRPr lang="en-US" sz="700" b="1" i="0" u="sng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56443"/>
              </p:ext>
            </p:extLst>
          </p:nvPr>
        </p:nvGraphicFramePr>
        <p:xfrm>
          <a:off x="405349" y="579120"/>
          <a:ext cx="8431261" cy="1793703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222648"/>
                <a:gridCol w="1013619"/>
                <a:gridCol w="947513"/>
                <a:gridCol w="925478"/>
                <a:gridCol w="1035654"/>
                <a:gridCol w="1286349"/>
              </a:tblGrid>
              <a:tr h="353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ysClr val="windowText" lastClr="000000"/>
                          </a:solidFill>
                        </a:rPr>
                        <a:t>STATEMENT OF CASH FLOW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</a:tr>
              <a:tr h="16827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</a:tr>
              <a:tr h="875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 Items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 Year 1 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 Year 2 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 Year 3 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 Year 4 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 Year 5 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ctr"/>
                </a:tc>
              </a:tr>
              <a:tr h="228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/>
                        <a:t>Beginning balance of cash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/>
                        <a:t>        </a:t>
                      </a:r>
                      <a:r>
                        <a:rPr lang="en-US" sz="1000" u="none" strike="noStrike" dirty="0" smtClean="0"/>
                        <a:t>33,944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/>
                        <a:t>        </a:t>
                      </a:r>
                      <a:r>
                        <a:rPr lang="en-US" sz="1000" u="none" strike="noStrike" dirty="0" smtClean="0"/>
                        <a:t>49,519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/>
                        <a:t>           </a:t>
                      </a:r>
                      <a:r>
                        <a:rPr lang="en-US" sz="1000" u="none" strike="noStrike" dirty="0" smtClean="0"/>
                        <a:t>137,122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/>
                        <a:t>       </a:t>
                      </a:r>
                      <a:r>
                        <a:rPr lang="en-US" sz="1000" u="none" strike="noStrike" dirty="0" smtClean="0"/>
                        <a:t>1,449,920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</a:tr>
              <a:tr h="168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/>
                        <a:t>Ending balance of cash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/>
                        <a:t>          </a:t>
                      </a:r>
                      <a:r>
                        <a:rPr lang="en-US" sz="1000" u="none" strike="noStrike" dirty="0" smtClean="0"/>
                        <a:t>33,944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/>
                        <a:t>49,519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/>
                        <a:t>        </a:t>
                      </a:r>
                      <a:r>
                        <a:rPr lang="en-US" sz="1000" u="none" strike="noStrike" dirty="0" smtClean="0"/>
                        <a:t>137,122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/>
                        <a:t>   </a:t>
                      </a:r>
                      <a:r>
                        <a:rPr lang="en-US" sz="1000" u="none" strike="noStrike" dirty="0" smtClean="0"/>
                        <a:t>1,449,920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/>
                        <a:t>    </a:t>
                      </a:r>
                      <a:r>
                        <a:rPr lang="en-US" sz="1000" u="none" strike="noStrike" dirty="0" smtClean="0"/>
                        <a:t>10,102,541 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944" marR="7944" marT="7944" marB="0" anchor="b"/>
                </a:tc>
              </a:tr>
            </a:tbl>
          </a:graphicData>
        </a:graphic>
      </p:graphicFrame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2635679" cy="561838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99098924"/>
              </p:ext>
            </p:extLst>
          </p:nvPr>
        </p:nvGraphicFramePr>
        <p:xfrm>
          <a:off x="1838960" y="2611120"/>
          <a:ext cx="6997650" cy="385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62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29920" y="924560"/>
          <a:ext cx="7945119" cy="541161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124054"/>
                <a:gridCol w="964213"/>
                <a:gridCol w="964213"/>
                <a:gridCol w="964213"/>
                <a:gridCol w="964213"/>
                <a:gridCol w="964213"/>
              </a:tblGrid>
              <a:tr h="186031">
                <a:tc>
                  <a:txBody>
                    <a:bodyPr/>
                    <a:lstStyle/>
                    <a:p>
                      <a:pPr algn="l" fontAlgn="ctr"/>
                      <a:endParaRPr lang="en-US" sz="1000" b="1" i="0" u="sng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0628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CCFF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4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/>
                        <a:t> Items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/>
                        <a:t> Year 1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/>
                        <a:t> Year 2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/>
                        <a:t> Year 3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/>
                        <a:t> Year 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/>
                        <a:t> Year 5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682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/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26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/>
                        <a:t>Cash flow from operating activities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Net income or loss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   1,262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15,532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90,319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1,301,423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8,609,619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Depreciation and Amortization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  1,200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   1,200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  1,200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   2,400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  3,000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Changes in working capital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9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Changes in receivable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676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     (518)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 (2,766)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(13,649)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(112,468)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(673,650)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9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Changes in payable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676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          63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   2,385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14,249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192,513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1,147,134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Net cash flow from operating activities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  2,007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16,351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92,119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1,383,869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9,086,102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Cash flow from investing activities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9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Purchase of PPE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676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(6,000)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 (6,000)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(3,000)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9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Payment to deposits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2676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             -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             - 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            -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9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Net cash flow from investing activities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(6,000)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            -  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             -  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 (6,000)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(3,000)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Cashflow from financing activities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9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/>
                        <a:t>Paid dividend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        (63)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     (777)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(4,516)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(65,911)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(430,481)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9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Net cashflow from financing activities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37,937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     (777)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 (4,516)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(65,071)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(430,481)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All net cashflow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33,944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15,574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87,603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1,312,798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8,652,621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/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 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/>
                        <a:t>Beginning balance of cash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       33,944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49,519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137,122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/>
                        <a:t>          1,449,920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7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/>
                        <a:t>Ending balance of cash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33,944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   49,519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    137,122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   1,449,920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/>
                        <a:t>       10,102,541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STATEMENT OF CASH FLOW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flipV="1">
            <a:off x="1554480" y="7000240"/>
            <a:ext cx="6604000" cy="5689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309677" cy="918678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446305"/>
              </p:ext>
            </p:extLst>
          </p:nvPr>
        </p:nvGraphicFramePr>
        <p:xfrm>
          <a:off x="188253" y="1651497"/>
          <a:ext cx="8067357" cy="4177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0396" y="815072"/>
            <a:ext cx="341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Probability and Liquidity Ratios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Strategy</a:t>
            </a:r>
            <a:endParaRPr lang="en-US" dirty="0"/>
          </a:p>
        </p:txBody>
      </p:sp>
      <p:pic>
        <p:nvPicPr>
          <p:cNvPr id="5" name="Picture Placeholder 4" descr="Can-Your-Business-Survive-If-You-Could-No-Longer-Manage-It-Tomorrow1-resized-600.jpg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Planning on getting acquired where we still remain on advisory board.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Sell for 15 million</a:t>
            </a:r>
          </a:p>
        </p:txBody>
      </p:sp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omf_small_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1351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Market Assessment and Current Users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  <a:endParaRPr lang="en-US" dirty="0"/>
          </a:p>
        </p:txBody>
      </p:sp>
      <p:pic>
        <p:nvPicPr>
          <p:cNvPr id="7" name="Content Placeholder 6" descr="World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r="20901"/>
          <a:stretch>
            <a:fillRect/>
          </a:stretch>
        </p:blipFill>
        <p:spPr>
          <a:xfrm>
            <a:off x="779463" y="2362199"/>
            <a:ext cx="3657600" cy="3686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United States</a:t>
            </a:r>
            <a:endParaRPr lang="en-US" dirty="0"/>
          </a:p>
        </p:txBody>
      </p:sp>
      <p:pic>
        <p:nvPicPr>
          <p:cNvPr id="8" name="Content Placeholder 7" descr="UnitedStates.pn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3" r="19923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omf_small_lo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3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5" name="Content Placeholder 4" descr="Screen Shot 2012-02-11 at 12.57.58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614" b="-28614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463" y="2161596"/>
            <a:ext cx="314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October 1, 2011 – To Date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Macroeconomic Overview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Southern California County Job Growth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Leaders -  #1 High-Tech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#2 Tourism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#3 International Trade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#4 Entertainment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Laggards - #1 </a:t>
            </a:r>
            <a:r>
              <a:rPr lang="en-US" sz="1600" dirty="0" smtClean="0"/>
              <a:t>Construction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            #2  </a:t>
            </a:r>
            <a:r>
              <a:rPr lang="en-US" sz="1600" dirty="0" smtClean="0"/>
              <a:t>State/Local Government Spending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     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http://laedc.org/reports/11_12MidYearForecast.pdf</a:t>
            </a:r>
            <a:endParaRPr lang="en-US" dirty="0"/>
          </a:p>
        </p:txBody>
      </p:sp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1351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Economic Growth 2003-2012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48512"/>
              </p:ext>
            </p:extLst>
          </p:nvPr>
        </p:nvGraphicFramePr>
        <p:xfrm>
          <a:off x="779463" y="1828800"/>
          <a:ext cx="7583487" cy="420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http://laedc.org/reports/11_12MidYearForecast.pdf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omf_small_l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3" y="0"/>
            <a:ext cx="4485862" cy="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14052</TotalTime>
  <Words>2357</Words>
  <Application>Microsoft Macintosh PowerPoint</Application>
  <PresentationFormat>On-screen Show (4:3)</PresentationFormat>
  <Paragraphs>685</Paragraphs>
  <Slides>44</Slides>
  <Notes>18</Notes>
  <HiddenSlides>3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Revolution</vt:lpstr>
      <vt:lpstr>Introduction</vt:lpstr>
      <vt:lpstr>One Minute Finance</vt:lpstr>
      <vt:lpstr>Snapshot</vt:lpstr>
      <vt:lpstr>Concept of a Blog</vt:lpstr>
      <vt:lpstr>Marketing</vt:lpstr>
      <vt:lpstr>Market Assessment and Current Users</vt:lpstr>
      <vt:lpstr>Analytics</vt:lpstr>
      <vt:lpstr>Macroeconomic Overview 2012</vt:lpstr>
      <vt:lpstr>US Economic Growth 2003-2012</vt:lpstr>
      <vt:lpstr>Survey</vt:lpstr>
      <vt:lpstr>Competitors</vt:lpstr>
      <vt:lpstr>Laws , Regulations, Governance</vt:lpstr>
      <vt:lpstr>SWOT Analysis</vt:lpstr>
      <vt:lpstr>PowerPoint Presentation</vt:lpstr>
      <vt:lpstr>Internet and Social Networking</vt:lpstr>
      <vt:lpstr>Advertisement Methods</vt:lpstr>
      <vt:lpstr>Advertisement Banner Terms</vt:lpstr>
      <vt:lpstr>Promoting the blog</vt:lpstr>
      <vt:lpstr>Market Trend</vt:lpstr>
      <vt:lpstr>Market Trends</vt:lpstr>
      <vt:lpstr>Operations</vt:lpstr>
      <vt:lpstr>Location</vt:lpstr>
      <vt:lpstr>Floor Map</vt:lpstr>
      <vt:lpstr>Operating Plan &amp; Execution</vt:lpstr>
      <vt:lpstr>Facilities and Equipment Plan</vt:lpstr>
      <vt:lpstr>Risk Management</vt:lpstr>
      <vt:lpstr>Risk Analysis</vt:lpstr>
      <vt:lpstr>Management</vt:lpstr>
      <vt:lpstr>Information Technology</vt:lpstr>
      <vt:lpstr>Finance</vt:lpstr>
      <vt:lpstr>Start up Costs </vt:lpstr>
      <vt:lpstr>Financing</vt:lpstr>
      <vt:lpstr>PowerPoint Presentation</vt:lpstr>
      <vt:lpstr>PowerPoint Presentation</vt:lpstr>
      <vt:lpstr>PowerPoint Presentation</vt:lpstr>
      <vt:lpstr>Revenue – Year 1</vt:lpstr>
      <vt:lpstr>5 Years Sales Projections</vt:lpstr>
      <vt:lpstr>PowerPoint Presentation</vt:lpstr>
      <vt:lpstr>PowerPoint Presentation</vt:lpstr>
      <vt:lpstr>PowerPoint Presentation</vt:lpstr>
      <vt:lpstr>PowerPoint Presentation</vt:lpstr>
      <vt:lpstr>STATEMENT OF CASH FLOW </vt:lpstr>
      <vt:lpstr>PowerPoint Presentation</vt:lpstr>
      <vt:lpstr>Exit Strategy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Minute Network</dc:title>
  <dc:creator>shahin mohammadkhani</dc:creator>
  <cp:lastModifiedBy>shahin mohammadkhani</cp:lastModifiedBy>
  <cp:revision>156</cp:revision>
  <dcterms:created xsi:type="dcterms:W3CDTF">2012-01-14T19:20:33Z</dcterms:created>
  <dcterms:modified xsi:type="dcterms:W3CDTF">2012-02-18T20:18:56Z</dcterms:modified>
</cp:coreProperties>
</file>