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9" r:id="rId2"/>
    <p:sldId id="257" r:id="rId3"/>
    <p:sldId id="393" r:id="rId4"/>
    <p:sldId id="545" r:id="rId5"/>
    <p:sldId id="566" r:id="rId6"/>
    <p:sldId id="569" r:id="rId7"/>
    <p:sldId id="546" r:id="rId8"/>
    <p:sldId id="567" r:id="rId9"/>
    <p:sldId id="568" r:id="rId10"/>
    <p:sldId id="570" r:id="rId11"/>
    <p:sldId id="547" r:id="rId12"/>
    <p:sldId id="548" r:id="rId13"/>
    <p:sldId id="550" r:id="rId14"/>
    <p:sldId id="571" r:id="rId15"/>
    <p:sldId id="551" r:id="rId16"/>
    <p:sldId id="552" r:id="rId17"/>
    <p:sldId id="553" r:id="rId18"/>
    <p:sldId id="575" r:id="rId19"/>
    <p:sldId id="554" r:id="rId20"/>
    <p:sldId id="572" r:id="rId21"/>
    <p:sldId id="555" r:id="rId22"/>
    <p:sldId id="549" r:id="rId23"/>
    <p:sldId id="573" r:id="rId24"/>
    <p:sldId id="574" r:id="rId25"/>
    <p:sldId id="556" r:id="rId26"/>
    <p:sldId id="557" r:id="rId27"/>
    <p:sldId id="559" r:id="rId28"/>
    <p:sldId id="561" r:id="rId29"/>
    <p:sldId id="563" r:id="rId30"/>
    <p:sldId id="565" r:id="rId31"/>
    <p:sldId id="390" r:id="rId32"/>
    <p:sldId id="541" r:id="rId33"/>
    <p:sldId id="542" r:id="rId34"/>
    <p:sldId id="543" r:id="rId35"/>
    <p:sldId id="54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222"/>
    <a:srgbClr val="FFFFFF"/>
    <a:srgbClr val="18B2B6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0751" autoAdjust="0"/>
  </p:normalViewPr>
  <p:slideViewPr>
    <p:cSldViewPr>
      <p:cViewPr varScale="1">
        <p:scale>
          <a:sx n="84" d="100"/>
          <a:sy n="84" d="100"/>
        </p:scale>
        <p:origin x="-10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C27C2C-9FA3-42D1-A258-90F50CC118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5B80EB-2ADC-4236-98D6-2DC024A185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5CC66C-0900-4BC5-A54D-F5FC8B9B8248}" type="slidenum">
              <a:rPr lang="en-US"/>
              <a:pPr/>
              <a:t>1</a:t>
            </a:fld>
            <a:endParaRPr lang="en-US"/>
          </a:p>
        </p:txBody>
      </p:sp>
      <p:sp>
        <p:nvSpPr>
          <p:cNvPr id="201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9FCF7-CCF9-4C82-A843-60C64F4D6E0A}" type="slidenum">
              <a:rPr lang="en-US"/>
              <a:pPr/>
              <a:t>10</a:t>
            </a:fld>
            <a:endParaRPr lang="en-US"/>
          </a:p>
        </p:txBody>
      </p:sp>
      <p:sp>
        <p:nvSpPr>
          <p:cNvPr id="73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8ADDE-2456-4984-A830-3B1F83FD75AC}" type="slidenum">
              <a:rPr lang="en-US"/>
              <a:pPr/>
              <a:t>11</a:t>
            </a:fld>
            <a:endParaRPr lang="en-US"/>
          </a:p>
        </p:txBody>
      </p:sp>
      <p:sp>
        <p:nvSpPr>
          <p:cNvPr id="73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13DCE-6559-4B18-A463-1DEFFCFE151E}" type="slidenum">
              <a:rPr lang="en-US"/>
              <a:pPr/>
              <a:t>12</a:t>
            </a:fld>
            <a:endParaRPr lang="en-US"/>
          </a:p>
        </p:txBody>
      </p:sp>
      <p:sp>
        <p:nvSpPr>
          <p:cNvPr id="73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F0990-409D-400B-859B-980AD466D52C}" type="slidenum">
              <a:rPr lang="en-US"/>
              <a:pPr/>
              <a:t>13</a:t>
            </a:fld>
            <a:endParaRPr lang="en-US"/>
          </a:p>
        </p:txBody>
      </p:sp>
      <p:sp>
        <p:nvSpPr>
          <p:cNvPr id="71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A802CF-4301-484B-848A-7597B1008A2B}" type="slidenum">
              <a:rPr lang="en-US"/>
              <a:pPr/>
              <a:t>14</a:t>
            </a:fld>
            <a:endParaRPr lang="en-US"/>
          </a:p>
        </p:txBody>
      </p:sp>
      <p:sp>
        <p:nvSpPr>
          <p:cNvPr id="71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60E22-E2D1-4DC3-BF0F-C7585B25DCCE}" type="slidenum">
              <a:rPr lang="en-US"/>
              <a:pPr/>
              <a:t>15</a:t>
            </a:fld>
            <a:endParaRPr lang="en-US"/>
          </a:p>
        </p:txBody>
      </p:sp>
      <p:sp>
        <p:nvSpPr>
          <p:cNvPr id="71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Stress that this book primarily covers the Enterprise Edition of the server-side installation.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FB083-C664-46B7-9ED8-E5B7D7FF55A9}" type="slidenum">
              <a:rPr lang="en-US"/>
              <a:pPr/>
              <a:t>16</a:t>
            </a:fld>
            <a:endParaRPr lang="en-US"/>
          </a:p>
        </p:txBody>
      </p:sp>
      <p:sp>
        <p:nvSpPr>
          <p:cNvPr id="73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D0F0C-E424-428D-A170-FECBF401A4E6}" type="slidenum">
              <a:rPr lang="en-US"/>
              <a:pPr/>
              <a:t>17</a:t>
            </a:fld>
            <a:endParaRPr lang="en-US"/>
          </a:p>
        </p:txBody>
      </p:sp>
      <p:sp>
        <p:nvSpPr>
          <p:cNvPr id="73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78F7D-32A1-45C1-889C-4CC729A10090}" type="slidenum">
              <a:rPr lang="en-US"/>
              <a:pPr/>
              <a:t>19</a:t>
            </a:fld>
            <a:endParaRPr lang="en-US"/>
          </a:p>
        </p:txBody>
      </p:sp>
      <p:sp>
        <p:nvSpPr>
          <p:cNvPr id="73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35173-8E41-4746-A978-1E3799CE7F51}" type="slidenum">
              <a:rPr lang="en-US"/>
              <a:pPr/>
              <a:t>20</a:t>
            </a:fld>
            <a:endParaRPr lang="en-US"/>
          </a:p>
        </p:txBody>
      </p:sp>
      <p:sp>
        <p:nvSpPr>
          <p:cNvPr id="73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C9E6F-2B8B-478B-A2EF-2AEC5642CC0A}" type="slidenum">
              <a:rPr lang="en-US"/>
              <a:pPr/>
              <a:t>2</a:t>
            </a:fld>
            <a:endParaRPr lang="en-US"/>
          </a:p>
        </p:txBody>
      </p:sp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ADB4A-8C82-4C24-B5AC-C87740CEFCE0}" type="slidenum">
              <a:rPr lang="en-US"/>
              <a:pPr/>
              <a:t>21</a:t>
            </a:fld>
            <a:endParaRPr lang="en-US"/>
          </a:p>
        </p:txBody>
      </p:sp>
      <p:sp>
        <p:nvSpPr>
          <p:cNvPr id="73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0F92F-4668-40EC-8A99-D3A42BBF6354}" type="slidenum">
              <a:rPr lang="en-US"/>
              <a:pPr/>
              <a:t>22</a:t>
            </a:fld>
            <a:endParaRPr lang="en-US"/>
          </a:p>
        </p:txBody>
      </p:sp>
      <p:sp>
        <p:nvSpPr>
          <p:cNvPr id="73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4D55-1585-4A22-8AC5-A51AE021F139}" type="slidenum">
              <a:rPr lang="en-US"/>
              <a:pPr/>
              <a:t>23</a:t>
            </a:fld>
            <a:endParaRPr lang="en-US"/>
          </a:p>
        </p:txBody>
      </p:sp>
      <p:sp>
        <p:nvSpPr>
          <p:cNvPr id="74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3570C-361A-49BB-A161-0BEE2B2AD9B4}" type="slidenum">
              <a:rPr lang="en-US"/>
              <a:pPr/>
              <a:t>24</a:t>
            </a:fld>
            <a:endParaRPr lang="en-US"/>
          </a:p>
        </p:txBody>
      </p:sp>
      <p:sp>
        <p:nvSpPr>
          <p:cNvPr id="74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A4BA1-4701-4E37-94A5-F8E3935DDE2C}" type="slidenum">
              <a:rPr lang="en-US"/>
              <a:pPr/>
              <a:t>25</a:t>
            </a:fld>
            <a:endParaRPr lang="en-US"/>
          </a:p>
        </p:txBody>
      </p:sp>
      <p:sp>
        <p:nvSpPr>
          <p:cNvPr id="72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942DB-6ABB-4478-B372-12037A3E8631}" type="slidenum">
              <a:rPr lang="en-US"/>
              <a:pPr/>
              <a:t>26</a:t>
            </a:fld>
            <a:endParaRPr lang="en-US"/>
          </a:p>
        </p:txBody>
      </p:sp>
      <p:sp>
        <p:nvSpPr>
          <p:cNvPr id="74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2DE6E-4CF6-42D1-84A2-3DEA20657D65}" type="slidenum">
              <a:rPr lang="en-US"/>
              <a:pPr/>
              <a:t>27</a:t>
            </a:fld>
            <a:endParaRPr lang="en-US"/>
          </a:p>
        </p:txBody>
      </p:sp>
      <p:sp>
        <p:nvSpPr>
          <p:cNvPr id="74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6D98D-07BE-43EE-ABC1-31ED1BA0FC3A}" type="slidenum">
              <a:rPr lang="en-US"/>
              <a:pPr/>
              <a:t>28</a:t>
            </a:fld>
            <a:endParaRPr lang="en-US"/>
          </a:p>
        </p:txBody>
      </p:sp>
      <p:sp>
        <p:nvSpPr>
          <p:cNvPr id="74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003570-E7E0-4ABC-AFAB-E9A32608C133}" type="slidenum">
              <a:rPr lang="en-US"/>
              <a:pPr/>
              <a:t>29</a:t>
            </a:fld>
            <a:endParaRPr lang="en-US"/>
          </a:p>
        </p:txBody>
      </p:sp>
      <p:sp>
        <p:nvSpPr>
          <p:cNvPr id="74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0A757-EAF9-41EC-8C64-B226BF05F028}" type="slidenum">
              <a:rPr lang="en-US"/>
              <a:pPr/>
              <a:t>30</a:t>
            </a:fld>
            <a:endParaRPr lang="en-US"/>
          </a:p>
        </p:txBody>
      </p:sp>
      <p:sp>
        <p:nvSpPr>
          <p:cNvPr id="74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ED219-FB32-4C94-A7C2-A0583E0F482F}" type="slidenum">
              <a:rPr lang="en-US"/>
              <a:pPr/>
              <a:t>3</a:t>
            </a:fld>
            <a:endParaRPr lang="en-US"/>
          </a:p>
        </p:txBody>
      </p:sp>
      <p:sp>
        <p:nvSpPr>
          <p:cNvPr id="299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A5B63-1123-4E5D-92C6-91F5CC1BE4C4}" type="slidenum">
              <a:rPr lang="en-US"/>
              <a:pPr/>
              <a:t>31</a:t>
            </a:fld>
            <a:endParaRPr lang="en-US"/>
          </a:p>
        </p:txBody>
      </p:sp>
      <p:sp>
        <p:nvSpPr>
          <p:cNvPr id="280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AE7A3-AF33-46FA-BEED-7E6E01F84E80}" type="slidenum">
              <a:rPr lang="en-US"/>
              <a:pPr/>
              <a:t>32</a:t>
            </a:fld>
            <a:endParaRPr lang="en-US"/>
          </a:p>
        </p:txBody>
      </p:sp>
      <p:sp>
        <p:nvSpPr>
          <p:cNvPr id="600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E18486-AFFD-4182-B5AF-8447300B61F1}" type="slidenum">
              <a:rPr lang="en-US"/>
              <a:pPr/>
              <a:t>33</a:t>
            </a:fld>
            <a:endParaRPr lang="en-US"/>
          </a:p>
        </p:txBody>
      </p:sp>
      <p:sp>
        <p:nvSpPr>
          <p:cNvPr id="74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9EDCF-D8DD-4355-A4FB-4ACC4C4ADC5A}" type="slidenum">
              <a:rPr lang="en-US"/>
              <a:pPr/>
              <a:t>34</a:t>
            </a:fld>
            <a:endParaRPr lang="en-US"/>
          </a:p>
        </p:txBody>
      </p:sp>
      <p:sp>
        <p:nvSpPr>
          <p:cNvPr id="74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947EC-7459-4CE0-B0BE-2517E4CABA72}" type="slidenum">
              <a:rPr lang="en-US"/>
              <a:pPr/>
              <a:t>35</a:t>
            </a:fld>
            <a:endParaRPr lang="en-US"/>
          </a:p>
        </p:txBody>
      </p:sp>
      <p:sp>
        <p:nvSpPr>
          <p:cNvPr id="74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412B0-19C5-4873-8C49-E00F9292CAB6}" type="slidenum">
              <a:rPr lang="en-US"/>
              <a:pPr/>
              <a:t>4</a:t>
            </a:fld>
            <a:endParaRPr lang="en-US"/>
          </a:p>
        </p:txBody>
      </p:sp>
      <p:sp>
        <p:nvSpPr>
          <p:cNvPr id="72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8A00B-A5E5-4DD4-9CBA-1863258155AD}" type="slidenum">
              <a:rPr lang="en-US"/>
              <a:pPr/>
              <a:t>5</a:t>
            </a:fld>
            <a:endParaRPr lang="en-US"/>
          </a:p>
        </p:txBody>
      </p:sp>
      <p:sp>
        <p:nvSpPr>
          <p:cNvPr id="72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73632-D264-4DC9-B044-117C4EFA9D61}" type="slidenum">
              <a:rPr lang="en-US"/>
              <a:pPr/>
              <a:t>6</a:t>
            </a:fld>
            <a:endParaRPr lang="en-US"/>
          </a:p>
        </p:txBody>
      </p:sp>
      <p:sp>
        <p:nvSpPr>
          <p:cNvPr id="72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19289-B4C5-4881-AC97-F4CD143DC8AD}" type="slidenum">
              <a:rPr lang="en-US"/>
              <a:pPr/>
              <a:t>7</a:t>
            </a:fld>
            <a:endParaRPr lang="en-US"/>
          </a:p>
        </p:txBody>
      </p:sp>
      <p:sp>
        <p:nvSpPr>
          <p:cNvPr id="72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4799C-E5FC-45D6-9BC3-FA7E6623E9DA}" type="slidenum">
              <a:rPr lang="en-US"/>
              <a:pPr/>
              <a:t>8</a:t>
            </a:fld>
            <a:endParaRPr lang="en-US"/>
          </a:p>
        </p:txBody>
      </p:sp>
      <p:sp>
        <p:nvSpPr>
          <p:cNvPr id="72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5768B-8A2A-422A-8463-91B31DBA1598}" type="slidenum">
              <a:rPr lang="en-US"/>
              <a:pPr/>
              <a:t>9</a:t>
            </a:fld>
            <a:endParaRPr lang="en-US"/>
          </a:p>
        </p:txBody>
      </p:sp>
      <p:sp>
        <p:nvSpPr>
          <p:cNvPr id="73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r>
              <a:rPr lang="en-US"/>
              <a:t>Linux+ Guide to Linux Certification, Second Edition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54F297A0-E0C2-44F7-A3DA-53427D2E2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EB67ED-502E-4899-B41A-27E7F93BF2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570845-B4DD-4BE2-A4CA-724CE63703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24800" y="6324600"/>
            <a:ext cx="685800" cy="381000"/>
          </a:xfrm>
        </p:spPr>
        <p:txBody>
          <a:bodyPr/>
          <a:lstStyle>
            <a:lvl1pPr>
              <a:defRPr/>
            </a:lvl1pPr>
          </a:lstStyle>
          <a:p>
            <a:fld id="{2CA75284-A607-4097-9519-05B37CD5FB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424FD8-05AE-4535-B8A1-13FA7DFB5D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1A6A7-B275-404B-BD4B-664B78DACA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055713-820E-4243-8472-7C3ECECDD1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1B87D4-24EB-45C1-B90C-F6EA1AA386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E5A44A-C821-4658-958B-1825000BE6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4F0788-7EEF-4682-BF51-0AFFC00CF9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57D1C4-2989-45A3-B7DB-5C7D188688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B73C2-F22B-4982-8976-2D204D0CFF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807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222222"/>
                </a:solidFill>
                <a:latin typeface="+mn-lt"/>
              </a:defRPr>
            </a:lvl1pPr>
          </a:lstStyle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246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fld id="{CE677E38-9441-4FE7-B127-BC4330DA15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/>
              <a:t>Oracle 10g Database Administrator: Implementation and Administration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0" i="1"/>
              <a:t>Chapter 1</a:t>
            </a:r>
          </a:p>
          <a:p>
            <a:pPr>
              <a:lnSpc>
                <a:spcPct val="90000"/>
              </a:lnSpc>
            </a:pPr>
            <a:r>
              <a:rPr lang="en-US" sz="3600" b="0" i="1"/>
              <a:t>Oracle Architecture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E9D16-713A-465A-A797-D97405D87248}" type="slidenum">
              <a:rPr lang="en-US"/>
              <a:pPr/>
              <a:t>10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Database (continued)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800600"/>
          </a:xfrm>
        </p:spPr>
        <p:txBody>
          <a:bodyPr/>
          <a:lstStyle/>
          <a:p>
            <a:pPr>
              <a:lnSpc>
                <a:spcPct val="87000"/>
              </a:lnSpc>
            </a:pPr>
            <a:r>
              <a:rPr lang="en-US"/>
              <a:t>When an application that uses the DB is run, it creates a user process that controls the connection to the database process</a:t>
            </a:r>
          </a:p>
          <a:p>
            <a:pPr lvl="1">
              <a:lnSpc>
                <a:spcPct val="87000"/>
              </a:lnSpc>
            </a:pPr>
            <a:r>
              <a:rPr lang="en-US"/>
              <a:t>On the DB side, the process that interacts with the user process is called a server process</a:t>
            </a:r>
          </a:p>
          <a:p>
            <a:pPr>
              <a:lnSpc>
                <a:spcPct val="87000"/>
              </a:lnSpc>
            </a:pPr>
            <a:r>
              <a:rPr lang="en-US"/>
              <a:t>Two basic methods to connect these processes:</a:t>
            </a:r>
          </a:p>
          <a:p>
            <a:pPr lvl="1">
              <a:lnSpc>
                <a:spcPct val="87000"/>
              </a:lnSpc>
            </a:pPr>
            <a:r>
              <a:rPr lang="en-US"/>
              <a:t>Dedicated server: connects one user process with one server process</a:t>
            </a:r>
          </a:p>
          <a:p>
            <a:pPr lvl="2">
              <a:lnSpc>
                <a:spcPct val="87000"/>
              </a:lnSpc>
            </a:pPr>
            <a:r>
              <a:rPr lang="en-US"/>
              <a:t>Predefined DBs created on installation are configured in dedicated server mode</a:t>
            </a:r>
            <a:endParaRPr lang="en-US" sz="2400"/>
          </a:p>
          <a:p>
            <a:pPr lvl="1">
              <a:lnSpc>
                <a:spcPct val="87000"/>
              </a:lnSpc>
            </a:pPr>
            <a:r>
              <a:rPr lang="en-US"/>
              <a:t>Shared Servers: a minimal number of database server processes are shared with multiple connections, between an application and the DB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BECC5-6253-4E94-99D8-CFBC9C7D9FA4}" type="slidenum">
              <a:rPr lang="en-US"/>
              <a:pPr/>
              <a:t>11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Optional Additions to Oracle10g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4000"/>
              </a:lnSpc>
            </a:pPr>
            <a:r>
              <a:rPr lang="en-US"/>
              <a:t>Optional features requiring additional license fees:</a:t>
            </a:r>
          </a:p>
          <a:p>
            <a:pPr lvl="1">
              <a:lnSpc>
                <a:spcPct val="94000"/>
              </a:lnSpc>
            </a:pPr>
            <a:r>
              <a:rPr lang="en-US"/>
              <a:t>Oracle Partitioning</a:t>
            </a:r>
          </a:p>
          <a:p>
            <a:pPr lvl="1">
              <a:lnSpc>
                <a:spcPct val="94000"/>
              </a:lnSpc>
            </a:pPr>
            <a:r>
              <a:rPr lang="en-US"/>
              <a:t>Oracle Clusterware</a:t>
            </a:r>
          </a:p>
          <a:p>
            <a:pPr lvl="1">
              <a:lnSpc>
                <a:spcPct val="94000"/>
              </a:lnSpc>
            </a:pPr>
            <a:r>
              <a:rPr lang="en-US"/>
              <a:t>Oracle Spatial</a:t>
            </a:r>
          </a:p>
          <a:p>
            <a:pPr lvl="1">
              <a:lnSpc>
                <a:spcPct val="94000"/>
              </a:lnSpc>
            </a:pPr>
            <a:r>
              <a:rPr lang="en-US"/>
              <a:t>Oracle Data Mining</a:t>
            </a:r>
          </a:p>
          <a:p>
            <a:pPr lvl="1">
              <a:lnSpc>
                <a:spcPct val="94000"/>
              </a:lnSpc>
            </a:pPr>
            <a:r>
              <a:rPr lang="en-US"/>
              <a:t>Oracle COM Automation Feature</a:t>
            </a:r>
          </a:p>
          <a:p>
            <a:pPr lvl="1">
              <a:lnSpc>
                <a:spcPct val="94000"/>
              </a:lnSpc>
            </a:pPr>
            <a:r>
              <a:rPr lang="en-US"/>
              <a:t>Oracle Database Extensions for .NET</a:t>
            </a:r>
          </a:p>
          <a:p>
            <a:pPr lvl="1">
              <a:lnSpc>
                <a:spcPct val="94000"/>
              </a:lnSpc>
            </a:pPr>
            <a:r>
              <a:rPr lang="en-US"/>
              <a:t>Oracle Advanced Security</a:t>
            </a:r>
          </a:p>
          <a:p>
            <a:pPr lvl="1">
              <a:lnSpc>
                <a:spcPct val="94000"/>
              </a:lnSpc>
            </a:pPr>
            <a:r>
              <a:rPr lang="en-US"/>
              <a:t>Oracle Label Security</a:t>
            </a:r>
          </a:p>
          <a:p>
            <a:pPr lvl="1">
              <a:lnSpc>
                <a:spcPct val="94000"/>
              </a:lnSpc>
            </a:pPr>
            <a:r>
              <a:rPr lang="en-US"/>
              <a:t>Oracle Online Analytical Processing (OLAP)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9286F0-5BE3-4567-AC9B-3C364465EE8A}" type="slidenum">
              <a:rPr lang="en-US"/>
              <a:pPr/>
              <a:t>12</a:t>
            </a:fld>
            <a:endParaRPr 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ORACLASS Database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4000"/>
              </a:lnSpc>
            </a:pPr>
            <a:r>
              <a:rPr lang="en-US"/>
              <a:t>Main features:</a:t>
            </a:r>
          </a:p>
          <a:p>
            <a:pPr lvl="1">
              <a:lnSpc>
                <a:spcPct val="94000"/>
              </a:lnSpc>
            </a:pPr>
            <a:r>
              <a:rPr lang="en-US"/>
              <a:t>Enterprise Edition software</a:t>
            </a:r>
          </a:p>
          <a:p>
            <a:pPr lvl="1">
              <a:lnSpc>
                <a:spcPct val="94000"/>
              </a:lnSpc>
            </a:pPr>
            <a:r>
              <a:rPr lang="en-US"/>
              <a:t>User: CLASSMATE, password: CLASSPASS</a:t>
            </a:r>
          </a:p>
          <a:p>
            <a:pPr lvl="2">
              <a:lnSpc>
                <a:spcPct val="94000"/>
              </a:lnSpc>
            </a:pPr>
            <a:r>
              <a:rPr lang="en-US"/>
              <a:t>Initially owns no tables or other objects</a:t>
            </a:r>
          </a:p>
          <a:p>
            <a:pPr lvl="1">
              <a:lnSpc>
                <a:spcPct val="94000"/>
              </a:lnSpc>
            </a:pPr>
            <a:r>
              <a:rPr lang="en-US"/>
              <a:t>Required script instructions are included in each chapter</a:t>
            </a:r>
          </a:p>
          <a:p>
            <a:pPr lvl="1">
              <a:lnSpc>
                <a:spcPct val="94000"/>
              </a:lnSpc>
            </a:pPr>
            <a:r>
              <a:rPr lang="en-US"/>
              <a:t>Includes standard users SYSTEM and SYS</a:t>
            </a:r>
          </a:p>
          <a:p>
            <a:pPr>
              <a:lnSpc>
                <a:spcPct val="94000"/>
              </a:lnSpc>
            </a:pPr>
            <a:r>
              <a:rPr lang="en-US"/>
              <a:t>Global Globe is a national newspaper chain and you have been hired to design and build its database</a:t>
            </a:r>
          </a:p>
          <a:p>
            <a:pPr lvl="1">
              <a:lnSpc>
                <a:spcPct val="94000"/>
              </a:lnSpc>
            </a:pPr>
            <a:r>
              <a:rPr lang="en-US"/>
              <a:t>You are starting from scratch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AF232-B82B-4545-B6A5-60BA40EB6910}" type="slidenum">
              <a:rPr lang="en-US"/>
              <a:pPr/>
              <a:t>13</a:t>
            </a:fld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Oracle10g Installation Options</a:t>
            </a:r>
          </a:p>
        </p:txBody>
      </p:sp>
      <p:pic>
        <p:nvPicPr>
          <p:cNvPr id="664580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0" y="1752600"/>
            <a:ext cx="5956300" cy="4572000"/>
          </a:xfrm>
          <a:noFill/>
          <a:ln/>
        </p:spPr>
      </p:pic>
      <p:sp>
        <p:nvSpPr>
          <p:cNvPr id="664582" name="Text Box 6"/>
          <p:cNvSpPr txBox="1">
            <a:spLocks noChangeArrowheads="1"/>
          </p:cNvSpPr>
          <p:nvPr/>
        </p:nvSpPr>
        <p:spPr bwMode="auto">
          <a:xfrm>
            <a:off x="4022725" y="1690688"/>
            <a:ext cx="51212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Multi-tier (or n-tier) means that the data, processing, and user interfaces are divided into separate areas that are fairly independent of one another</a:t>
            </a:r>
          </a:p>
          <a:p>
            <a:endParaRPr lang="en-US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1B00B4-3137-4B6F-84F8-CC417062A081}" type="slidenum">
              <a:rPr lang="en-US"/>
              <a:pPr/>
              <a:t>14</a:t>
            </a:fld>
            <a:endParaRPr lang="en-US"/>
          </a:p>
        </p:txBody>
      </p:sp>
      <p:pic>
        <p:nvPicPr>
          <p:cNvPr id="7127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104900"/>
            <a:ext cx="6515100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2709" name="Rectangle 5"/>
          <p:cNvSpPr>
            <a:spLocks noChangeArrowheads="1"/>
          </p:cNvSpPr>
          <p:nvPr/>
        </p:nvSpPr>
        <p:spPr bwMode="auto">
          <a:xfrm>
            <a:off x="533400" y="762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>
                <a:solidFill>
                  <a:srgbClr val="222222"/>
                </a:solidFill>
                <a:latin typeface="Arial" charset="0"/>
              </a:rPr>
              <a:t>Overview of Oracle10g Installation Options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0723FB-CB4B-42D1-8E09-5CCA8F8D159B}" type="slidenum">
              <a:rPr lang="en-US"/>
              <a:pPr/>
              <a:t>15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Server-Side Installation Options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/>
              <a:t>Enterprise Edition: includes all major components </a:t>
            </a:r>
          </a:p>
          <a:p>
            <a:pPr lvl="1"/>
            <a:r>
              <a:rPr lang="en-US"/>
              <a:t>Enables multiple users to connect concurrently</a:t>
            </a:r>
          </a:p>
          <a:p>
            <a:pPr lvl="1"/>
            <a:r>
              <a:rPr lang="en-US"/>
              <a:t>Optimized for high data volume is common</a:t>
            </a:r>
          </a:p>
          <a:p>
            <a:pPr lvl="1"/>
            <a:r>
              <a:rPr lang="en-US"/>
              <a:t>Supports multiple DB instances and replication</a:t>
            </a:r>
          </a:p>
          <a:p>
            <a:r>
              <a:rPr lang="en-US"/>
              <a:t>Standard Edition: provides basic support for multi-user database applications on a smaller scale than that of the Enterprise Edition</a:t>
            </a:r>
          </a:p>
          <a:p>
            <a:pPr lvl="1"/>
            <a:r>
              <a:rPr lang="en-US"/>
              <a:t>Cannot be upgraded with database features</a:t>
            </a:r>
          </a:p>
          <a:p>
            <a:r>
              <a:rPr lang="en-US"/>
              <a:t>Personal Edition: single-user access to DB instance</a:t>
            </a:r>
          </a:p>
          <a:p>
            <a:pPr lvl="1"/>
            <a:r>
              <a:rPr lang="en-US"/>
              <a:t>Two primary uses: programming and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A3DB12-8C1B-482C-865B-480DD41966ED}" type="slidenum">
              <a:rPr lang="en-US"/>
              <a:pPr/>
              <a:t>16</a:t>
            </a:fld>
            <a:endParaRPr lang="en-US"/>
          </a:p>
        </p:txBody>
      </p:sp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Client-Side Installation Options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Client-side installations facilitate user access to a remote Oracle10</a:t>
            </a:r>
            <a:r>
              <a:rPr lang="en-US" i="1"/>
              <a:t>g </a:t>
            </a:r>
            <a:r>
              <a:rPr lang="en-US"/>
              <a:t>database</a:t>
            </a:r>
          </a:p>
          <a:p>
            <a:pPr>
              <a:lnSpc>
                <a:spcPct val="90000"/>
              </a:lnSpc>
            </a:pPr>
            <a:r>
              <a:rPr lang="en-US"/>
              <a:t>Oracle Net Services component on the client side handles communication with remote database</a:t>
            </a:r>
          </a:p>
          <a:p>
            <a:pPr>
              <a:lnSpc>
                <a:spcPct val="90000"/>
              </a:lnSpc>
            </a:pPr>
            <a:r>
              <a:rPr lang="en-US"/>
              <a:t>Four variations, including:</a:t>
            </a:r>
          </a:p>
          <a:p>
            <a:pPr lvl="1">
              <a:lnSpc>
                <a:spcPct val="90000"/>
              </a:lnSpc>
            </a:pPr>
            <a:r>
              <a:rPr lang="en-US"/>
              <a:t>Administrator: provides user management tools, including Enterprise Manager, to provide remote management of multiple databases</a:t>
            </a:r>
          </a:p>
          <a:p>
            <a:pPr lvl="1">
              <a:lnSpc>
                <a:spcPct val="90000"/>
              </a:lnSpc>
            </a:pPr>
            <a:r>
              <a:rPr lang="en-US"/>
              <a:t>Runtime: intended primarily for programmers who are developing applications on their own client machines while using a remote database as the connection to the database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A67268-4BFB-43D0-845B-5B0ECA1530A2}" type="slidenum">
              <a:rPr lang="en-US"/>
              <a:pPr/>
              <a:t>17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Oracle Universal Installer</a:t>
            </a:r>
          </a:p>
        </p:txBody>
      </p:sp>
      <p:sp>
        <p:nvSpPr>
          <p:cNvPr id="6676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r>
              <a:rPr lang="en-US"/>
              <a:t>Keeps records on your previous installation activity</a:t>
            </a:r>
          </a:p>
          <a:p>
            <a:pPr lvl="1"/>
            <a:r>
              <a:rPr lang="en-US"/>
              <a:t>If you install upgrades/enhancements later, it skips redundant subcomponents</a:t>
            </a:r>
          </a:p>
          <a:p>
            <a:r>
              <a:rPr lang="en-US"/>
              <a:t>Enables you to view/uninstall components and subcomponents currently</a:t>
            </a:r>
          </a:p>
          <a:p>
            <a:pPr lvl="1"/>
            <a:r>
              <a:rPr lang="en-US"/>
              <a:t>Does not allow you to remove a subcomponent that is still required by installed components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41657A-9D44-4431-8048-407EB36B05C6}" type="slidenum">
              <a:rPr lang="en-US"/>
              <a:pPr/>
              <a:t>18</a:t>
            </a:fld>
            <a:endParaRPr lang="en-US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Oracle Universal Installer (continued)</a:t>
            </a:r>
          </a:p>
        </p:txBody>
      </p:sp>
      <p:pic>
        <p:nvPicPr>
          <p:cNvPr id="7505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50292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68DA22-20B4-4DB8-A310-1B39FA598A06}" type="slidenum">
              <a:rPr lang="en-US"/>
              <a:pPr/>
              <a:t>19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Home</a:t>
            </a:r>
          </a:p>
        </p:txBody>
      </p:sp>
      <p:pic>
        <p:nvPicPr>
          <p:cNvPr id="668676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397000"/>
            <a:ext cx="5638800" cy="4851400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4C2067-D777-4A6A-BDA4-B1568F366023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/>
              <a:t>Learn about Oracle10</a:t>
            </a:r>
            <a:r>
              <a:rPr lang="en-US" i="1"/>
              <a:t>g </a:t>
            </a:r>
            <a:r>
              <a:rPr lang="en-US"/>
              <a:t>architecture and key Oracle10</a:t>
            </a:r>
            <a:r>
              <a:rPr lang="en-US" i="1"/>
              <a:t>g </a:t>
            </a:r>
            <a:r>
              <a:rPr lang="en-US"/>
              <a:t>software components</a:t>
            </a:r>
          </a:p>
          <a:p>
            <a:r>
              <a:rPr lang="en-US"/>
              <a:t>Look at the ORACLASS database used in exercises throughout the book</a:t>
            </a:r>
          </a:p>
          <a:p>
            <a:r>
              <a:rPr lang="en-US"/>
              <a:t>Discover differences between Oracle10</a:t>
            </a:r>
            <a:r>
              <a:rPr lang="en-US" i="1"/>
              <a:t>g </a:t>
            </a:r>
            <a:r>
              <a:rPr lang="en-US"/>
              <a:t>client and server installation options</a:t>
            </a:r>
          </a:p>
          <a:p>
            <a:r>
              <a:rPr lang="en-US"/>
              <a:t>Learn how to use the Oracle Universal Installer</a:t>
            </a:r>
          </a:p>
          <a:p>
            <a:r>
              <a:rPr lang="en-US"/>
              <a:t>Examine why to use OFA (Optimal Flexible Architecture)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5E1734-F130-420E-AAEA-366A82AC05FD}" type="slidenum">
              <a:rPr lang="en-US"/>
              <a:pPr/>
              <a:t>20</a:t>
            </a:fld>
            <a:endParaRPr lang="en-US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Home (continued)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Installer lets you install several versions of Oracle software on a single machine by setting up a separate directory structure for each version and its software components</a:t>
            </a:r>
          </a:p>
          <a:p>
            <a:pPr>
              <a:lnSpc>
                <a:spcPct val="90000"/>
              </a:lnSpc>
            </a:pPr>
            <a:r>
              <a:rPr lang="en-US"/>
              <a:t>SILENT MODE installation enables you to run an installation without any human intervention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urier New" pitchFamily="49" charset="0"/>
              </a:rPr>
              <a:t>setup</a:t>
            </a:r>
            <a:r>
              <a:rPr lang="en-US" sz="2000" b="1">
                <a:latin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</a:rPr>
              <a:t>exe </a:t>
            </a:r>
            <a:r>
              <a:rPr lang="en-US" sz="2000" b="1">
                <a:latin typeface="Courier New" pitchFamily="49" charset="0"/>
              </a:rPr>
              <a:t>-</a:t>
            </a:r>
            <a:r>
              <a:rPr lang="en-US" sz="2000">
                <a:latin typeface="Courier New" pitchFamily="49" charset="0"/>
              </a:rPr>
              <a:t>responseFile </a:t>
            </a:r>
            <a:r>
              <a:rPr lang="en-US" sz="2000" b="1">
                <a:latin typeface="Courier New" pitchFamily="49" charset="0"/>
              </a:rPr>
              <a:t>&lt;</a:t>
            </a:r>
            <a:r>
              <a:rPr lang="en-US" sz="2000">
                <a:latin typeface="Courier New" pitchFamily="49" charset="0"/>
              </a:rPr>
              <a:t>filename</a:t>
            </a:r>
            <a:r>
              <a:rPr lang="en-US" sz="2000" b="1">
                <a:latin typeface="Courier New" pitchFamily="49" charset="0"/>
              </a:rPr>
              <a:t>&gt; -</a:t>
            </a:r>
            <a:r>
              <a:rPr lang="en-US" sz="2000">
                <a:latin typeface="Courier New" pitchFamily="49" charset="0"/>
              </a:rPr>
              <a:t>silent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urier New" pitchFamily="49" charset="0"/>
              </a:rPr>
              <a:t>runInstaller -responseFile &lt;filename&gt; -silent</a:t>
            </a:r>
          </a:p>
          <a:p>
            <a:pPr>
              <a:lnSpc>
                <a:spcPct val="90000"/>
              </a:lnSpc>
            </a:pPr>
            <a:r>
              <a:rPr lang="en-US"/>
              <a:t>Installer can also be used to install applications that you write by preparing an installation script with the optional Oracle package called the Software Packager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28C0C8-9919-49F7-9E4E-198E4E5E0606}" type="slidenum">
              <a:rPr lang="en-US"/>
              <a:pPr/>
              <a:t>21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of Optimal Flexible Architecture (OFA)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/>
              <a:t>Provides standards to improve performance by:</a:t>
            </a:r>
          </a:p>
          <a:p>
            <a:pPr lvl="1">
              <a:lnSpc>
                <a:spcPct val="95000"/>
              </a:lnSpc>
            </a:pPr>
            <a:r>
              <a:rPr lang="en-US"/>
              <a:t>Spreading I/O functions across separate devices by separating data from software</a:t>
            </a:r>
          </a:p>
          <a:p>
            <a:pPr lvl="1">
              <a:lnSpc>
                <a:spcPct val="95000"/>
              </a:lnSpc>
            </a:pPr>
            <a:r>
              <a:rPr lang="en-US"/>
              <a:t>Improving performance by separating products into distinct directories that can be located on separate devices to reduce bottlenecks</a:t>
            </a:r>
          </a:p>
          <a:p>
            <a:pPr lvl="1">
              <a:lnSpc>
                <a:spcPct val="95000"/>
              </a:lnSpc>
            </a:pPr>
            <a:r>
              <a:rPr lang="en-US"/>
              <a:t>Speeding up administrative tasks, such as backups, by using naming standards for file types</a:t>
            </a:r>
          </a:p>
          <a:p>
            <a:pPr lvl="1">
              <a:lnSpc>
                <a:spcPct val="95000"/>
              </a:lnSpc>
            </a:pPr>
            <a:r>
              <a:rPr lang="en-US"/>
              <a:t>Improving detection and prevention of fragmentation in datafiles by using naming standards that quickly identify which tablespace and datafile are associated with one another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40D47-BFF3-44AA-90C1-277D38E07989}" type="slidenum">
              <a:rPr lang="en-US"/>
              <a:pPr/>
              <a:t>22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 Standards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>
              <a:lnSpc>
                <a:spcPct val="96000"/>
              </a:lnSpc>
            </a:pPr>
            <a:r>
              <a:rPr lang="en-US"/>
              <a:t>SW and DB storage files are under ORACLE_BASE</a:t>
            </a:r>
          </a:p>
          <a:p>
            <a:pPr lvl="1">
              <a:lnSpc>
                <a:spcPct val="96000"/>
              </a:lnSpc>
            </a:pPr>
            <a:r>
              <a:rPr lang="en-US" sz="2000">
                <a:latin typeface="Courier New" pitchFamily="49" charset="0"/>
              </a:rPr>
              <a:t>C:\oracle\product\10.2.0</a:t>
            </a:r>
          </a:p>
          <a:p>
            <a:pPr lvl="1">
              <a:lnSpc>
                <a:spcPct val="96000"/>
              </a:lnSpc>
            </a:pPr>
            <a:r>
              <a:rPr lang="en-US" sz="2000">
                <a:latin typeface="Courier New" pitchFamily="49" charset="0"/>
              </a:rPr>
              <a:t>/app/oracle/product/10.2.0</a:t>
            </a:r>
          </a:p>
          <a:p>
            <a:pPr>
              <a:lnSpc>
                <a:spcPct val="96000"/>
              </a:lnSpc>
            </a:pPr>
            <a:r>
              <a:rPr lang="en-US"/>
              <a:t>Directories found under ORACLE_BASE:</a:t>
            </a:r>
          </a:p>
          <a:p>
            <a:pPr lvl="1">
              <a:lnSpc>
                <a:spcPct val="96000"/>
              </a:lnSpc>
            </a:pPr>
            <a:r>
              <a:rPr lang="en-US"/>
              <a:t>Admin/&lt;database name&gt;</a:t>
            </a:r>
          </a:p>
          <a:p>
            <a:pPr lvl="1">
              <a:lnSpc>
                <a:spcPct val="96000"/>
              </a:lnSpc>
            </a:pPr>
            <a:r>
              <a:rPr lang="en-US"/>
              <a:t>db_1</a:t>
            </a:r>
          </a:p>
          <a:p>
            <a:pPr lvl="1">
              <a:lnSpc>
                <a:spcPct val="96000"/>
              </a:lnSpc>
            </a:pPr>
            <a:r>
              <a:rPr lang="en-US"/>
              <a:t>client_1</a:t>
            </a:r>
          </a:p>
          <a:p>
            <a:pPr lvl="1">
              <a:lnSpc>
                <a:spcPct val="96000"/>
              </a:lnSpc>
            </a:pPr>
            <a:r>
              <a:rPr lang="en-US"/>
              <a:t>oradata/&lt;database name&gt;</a:t>
            </a:r>
          </a:p>
          <a:p>
            <a:pPr lvl="1">
              <a:lnSpc>
                <a:spcPct val="96000"/>
              </a:lnSpc>
            </a:pPr>
            <a:r>
              <a:rPr lang="en-US"/>
              <a:t>flash_recovery_area</a:t>
            </a:r>
          </a:p>
          <a:p>
            <a:pPr>
              <a:lnSpc>
                <a:spcPct val="96000"/>
              </a:lnSpc>
            </a:pPr>
            <a:r>
              <a:rPr lang="en-US"/>
              <a:t>DB files allow for division by function and by either database instance or software release number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0E253F-1B4C-45ED-8E31-FBD4048D1966}" type="slidenum">
              <a:rPr lang="en-US"/>
              <a:pPr/>
              <a:t>23</a:t>
            </a:fld>
            <a:endParaRPr 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 Standards (continued)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/>
              <a:t>Path to Oracle software is called ORACLE_HOME containing Oracle binaries</a:t>
            </a:r>
          </a:p>
          <a:p>
            <a:pPr lvl="1">
              <a:lnSpc>
                <a:spcPct val="98000"/>
              </a:lnSpc>
            </a:pPr>
            <a:r>
              <a:rPr lang="en-US"/>
              <a:t>Defined as a variable within your system</a:t>
            </a:r>
          </a:p>
          <a:p>
            <a:pPr lvl="2">
              <a:lnSpc>
                <a:spcPct val="98000"/>
              </a:lnSpc>
            </a:pPr>
            <a:r>
              <a:rPr lang="en-US"/>
              <a:t>E.g. ORACLE_HOME/bin/runnit.exe</a:t>
            </a:r>
          </a:p>
          <a:p>
            <a:pPr lvl="1">
              <a:lnSpc>
                <a:spcPct val="98000"/>
              </a:lnSpc>
            </a:pPr>
            <a:r>
              <a:rPr lang="en-US"/>
              <a:t>Each installation has its own ORACLE_HOME</a:t>
            </a:r>
          </a:p>
          <a:p>
            <a:pPr lvl="1">
              <a:lnSpc>
                <a:spcPct val="98000"/>
              </a:lnSpc>
            </a:pPr>
            <a:r>
              <a:rPr lang="en-US"/>
              <a:t>Examples:</a:t>
            </a:r>
          </a:p>
          <a:p>
            <a:pPr lvl="2">
              <a:lnSpc>
                <a:spcPct val="98000"/>
              </a:lnSpc>
            </a:pPr>
            <a:r>
              <a:rPr lang="en-US"/>
              <a:t>/app/oracle/product/10.2.0/db 1</a:t>
            </a:r>
          </a:p>
          <a:p>
            <a:pPr lvl="2">
              <a:lnSpc>
                <a:spcPct val="98000"/>
              </a:lnSpc>
            </a:pPr>
            <a:r>
              <a:rPr lang="en-US"/>
              <a:t>C:\oracle\product\10.2.0\db 1</a:t>
            </a:r>
          </a:p>
          <a:p>
            <a:pPr lvl="2">
              <a:lnSpc>
                <a:spcPct val="98000"/>
              </a:lnSpc>
            </a:pPr>
            <a:r>
              <a:rPr lang="en-US"/>
              <a:t>c:\oracle\product\10.2.0\client 1</a:t>
            </a:r>
          </a:p>
          <a:p>
            <a:pPr lvl="1">
              <a:lnSpc>
                <a:spcPct val="98000"/>
              </a:lnSpc>
            </a:pPr>
            <a:r>
              <a:rPr lang="en-US"/>
              <a:t>Contains a bin directory that holds most of the executables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56A620-4EFC-4D92-812C-F047DE8D03CC}" type="slidenum">
              <a:rPr lang="en-US"/>
              <a:pPr/>
              <a:t>24</a:t>
            </a:fld>
            <a:endParaRPr lang="en-US"/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 Standards (continued)</a:t>
            </a:r>
          </a:p>
        </p:txBody>
      </p:sp>
      <p:pic>
        <p:nvPicPr>
          <p:cNvPr id="720900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16013" y="1676400"/>
            <a:ext cx="6910387" cy="4572000"/>
          </a:xfrm>
          <a:noFill/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F8B215-1EF7-448A-BCE6-32E971522AE1}" type="slidenum">
              <a:rPr lang="en-US"/>
              <a:pPr/>
              <a:t>25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Naming Standards</a:t>
            </a:r>
          </a:p>
        </p:txBody>
      </p:sp>
      <p:pic>
        <p:nvPicPr>
          <p:cNvPr id="670724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7575" y="1947863"/>
            <a:ext cx="7307263" cy="4029075"/>
          </a:xfrm>
          <a:noFill/>
          <a:ln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C60C2-1ACA-42C0-812A-71F1DE4E772E}" type="slidenum">
              <a:rPr lang="en-US"/>
              <a:pPr/>
              <a:t>26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Oracle Software</a:t>
            </a:r>
          </a:p>
        </p:txBody>
      </p:sp>
      <p:pic>
        <p:nvPicPr>
          <p:cNvPr id="671748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2287588"/>
            <a:ext cx="4222750" cy="3568700"/>
          </a:xfrm>
          <a:noFill/>
          <a:ln/>
        </p:spPr>
      </p:pic>
      <p:pic>
        <p:nvPicPr>
          <p:cNvPr id="671750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48200" y="2287588"/>
            <a:ext cx="4222750" cy="35687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0B6ED5-A6B1-48F0-9C85-32A5BD7E2A13}" type="slidenum">
              <a:rPr lang="en-US"/>
              <a:pPr/>
              <a:t>27</a:t>
            </a:fld>
            <a:endParaRPr lang="en-US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Oracle Software (continued)</a:t>
            </a:r>
          </a:p>
        </p:txBody>
      </p:sp>
      <p:pic>
        <p:nvPicPr>
          <p:cNvPr id="675844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2287588"/>
            <a:ext cx="4227513" cy="3570287"/>
          </a:xfrm>
          <a:noFill/>
          <a:ln/>
        </p:spPr>
      </p:pic>
      <p:pic>
        <p:nvPicPr>
          <p:cNvPr id="675846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48200" y="2278063"/>
            <a:ext cx="4221163" cy="3590925"/>
          </a:xfrm>
          <a:noFill/>
          <a:ln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41A56-64D9-4D75-8001-A3283A814D01}" type="slidenum">
              <a:rPr lang="en-US"/>
              <a:pPr/>
              <a:t>28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Oracle Software (continued)</a:t>
            </a:r>
          </a:p>
        </p:txBody>
      </p:sp>
      <p:pic>
        <p:nvPicPr>
          <p:cNvPr id="679940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2425" y="2293938"/>
            <a:ext cx="4227513" cy="3576637"/>
          </a:xfrm>
          <a:noFill/>
          <a:ln/>
        </p:spPr>
      </p:pic>
      <p:pic>
        <p:nvPicPr>
          <p:cNvPr id="679942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48200" y="2287588"/>
            <a:ext cx="4227513" cy="3570287"/>
          </a:xfrm>
          <a:noFill/>
          <a:ln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D707A1-7BA2-4058-9717-C191223DC1DD}" type="slidenum">
              <a:rPr lang="en-US"/>
              <a:pPr/>
              <a:t>29</a:t>
            </a:fld>
            <a:endParaRPr lang="en-US"/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Oracle Software (continued)</a:t>
            </a:r>
          </a:p>
        </p:txBody>
      </p:sp>
      <p:pic>
        <p:nvPicPr>
          <p:cNvPr id="684036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61950" y="2293938"/>
            <a:ext cx="4227513" cy="3576637"/>
          </a:xfrm>
          <a:noFill/>
          <a:ln/>
        </p:spPr>
      </p:pic>
      <p:pic>
        <p:nvPicPr>
          <p:cNvPr id="684039" name="Picture 7"/>
          <p:cNvPicPr>
            <a:picLocks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48200" y="2287588"/>
            <a:ext cx="4227513" cy="3570287"/>
          </a:xfrm>
          <a:noFill/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80F5AD-DF9D-40F5-8D93-58B933E646D1}" type="slidenum">
              <a:rPr lang="en-US"/>
              <a:pPr/>
              <a:t>3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r>
              <a:rPr lang="en-US"/>
              <a:t>Introduction to Oracle10g Architecture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343400"/>
          </a:xfrm>
        </p:spPr>
        <p:txBody>
          <a:bodyPr/>
          <a:lstStyle/>
          <a:p>
            <a:r>
              <a:rPr lang="en-US"/>
              <a:t>The Oracle10</a:t>
            </a:r>
            <a:r>
              <a:rPr lang="en-US" i="1"/>
              <a:t>g </a:t>
            </a:r>
            <a:r>
              <a:rPr lang="en-US"/>
              <a:t>RDBMS software suite includes everything you need to build/maintain a relational DB</a:t>
            </a:r>
          </a:p>
          <a:p>
            <a:r>
              <a:rPr lang="en-US"/>
              <a:t>The basic software:</a:t>
            </a:r>
          </a:p>
          <a:p>
            <a:pPr lvl="1"/>
            <a:r>
              <a:rPr lang="en-US"/>
              <a:t>Runs the database engine</a:t>
            </a:r>
          </a:p>
          <a:p>
            <a:pPr lvl="1"/>
            <a:r>
              <a:rPr lang="en-US"/>
              <a:t>Manages the data storage for all information in the database</a:t>
            </a:r>
          </a:p>
          <a:p>
            <a:pPr lvl="1"/>
            <a:r>
              <a:rPr lang="en-US"/>
              <a:t>Provides tools to manage users, tables, data integrity, backups, and basic data entry</a:t>
            </a:r>
          </a:p>
          <a:p>
            <a:pPr lvl="1"/>
            <a:r>
              <a:rPr lang="en-US"/>
              <a:t>Includes additional tools and utilities that help monitor the performance and security of the database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B45312-FB04-4D35-B4A5-F01D534D6776}" type="slidenum">
              <a:rPr lang="en-US"/>
              <a:pPr/>
              <a:t>30</a:t>
            </a:fld>
            <a:endParaRPr lang="en-US"/>
          </a:p>
        </p:txBody>
      </p:sp>
      <p:sp>
        <p:nvSpPr>
          <p:cNvPr id="688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Oracle Software (continued)</a:t>
            </a:r>
          </a:p>
        </p:txBody>
      </p:sp>
      <p:pic>
        <p:nvPicPr>
          <p:cNvPr id="688132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2425" y="2284413"/>
            <a:ext cx="4227513" cy="3576637"/>
          </a:xfrm>
          <a:noFill/>
          <a:ln/>
        </p:spPr>
      </p:pic>
      <p:pic>
        <p:nvPicPr>
          <p:cNvPr id="688137" name="Picture 9"/>
          <p:cNvPicPr>
            <a:picLocks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48200" y="2284413"/>
            <a:ext cx="4227513" cy="3725862"/>
          </a:xfrm>
          <a:noFill/>
          <a:ln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862630-EC74-4979-909F-CBC8D4DD96C3}" type="slidenum">
              <a:rPr lang="en-US"/>
              <a:pPr/>
              <a:t>31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/>
              <a:t>The core Oracle10</a:t>
            </a:r>
            <a:r>
              <a:rPr lang="en-US" i="1"/>
              <a:t>g </a:t>
            </a:r>
            <a:r>
              <a:rPr lang="en-US"/>
              <a:t>RDBMS software includes a suite of products</a:t>
            </a:r>
          </a:p>
          <a:p>
            <a:pPr>
              <a:lnSpc>
                <a:spcPct val="98000"/>
              </a:lnSpc>
            </a:pPr>
            <a:r>
              <a:rPr lang="en-US"/>
              <a:t>The basic installation includes many components and subcomponents</a:t>
            </a:r>
          </a:p>
          <a:p>
            <a:pPr>
              <a:lnSpc>
                <a:spcPct val="98000"/>
              </a:lnSpc>
            </a:pPr>
            <a:r>
              <a:rPr lang="en-US"/>
              <a:t>The key components of Oracle10</a:t>
            </a:r>
            <a:r>
              <a:rPr lang="en-US" i="1"/>
              <a:t>g </a:t>
            </a:r>
            <a:r>
              <a:rPr lang="en-US"/>
              <a:t>RDBMS software are: Oracle10</a:t>
            </a:r>
            <a:r>
              <a:rPr lang="en-US" i="1"/>
              <a:t>g </a:t>
            </a:r>
            <a:r>
              <a:rPr lang="en-US"/>
              <a:t>database, Oracle Net Services, Java/Web support and tools, Enterprise Manager, SQL*Plus, utilities, and pre-compilers</a:t>
            </a:r>
          </a:p>
          <a:p>
            <a:pPr>
              <a:lnSpc>
                <a:spcPct val="98000"/>
              </a:lnSpc>
            </a:pPr>
            <a:r>
              <a:rPr lang="en-US"/>
              <a:t>Additional add-on options to Oracle10</a:t>
            </a:r>
            <a:r>
              <a:rPr lang="en-US" i="1"/>
              <a:t>g </a:t>
            </a:r>
            <a:r>
              <a:rPr lang="en-US"/>
              <a:t>can help increase database functionality and add more tools to the basic tool set provided by the basic version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4F61CF-3B69-48E7-AB0A-B92D0D730FB9}" type="slidenum">
              <a:rPr lang="en-US"/>
              <a:pPr/>
              <a:t>32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(continued)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database instance is made up of the memory area (SGA) and the background processes started on a computer</a:t>
            </a:r>
          </a:p>
          <a:p>
            <a:pPr>
              <a:lnSpc>
                <a:spcPct val="90000"/>
              </a:lnSpc>
            </a:pPr>
            <a:r>
              <a:rPr lang="en-US"/>
              <a:t>A database server contains a database instance and the database files that store the database data</a:t>
            </a:r>
          </a:p>
          <a:p>
            <a:pPr>
              <a:lnSpc>
                <a:spcPct val="90000"/>
              </a:lnSpc>
            </a:pPr>
            <a:r>
              <a:rPr lang="en-US"/>
              <a:t>A database server can contain a single instance, multiple instances, or can be a combination of multiple servers, called a cluster or grid of computers</a:t>
            </a:r>
          </a:p>
          <a:p>
            <a:pPr>
              <a:lnSpc>
                <a:spcPct val="90000"/>
              </a:lnSpc>
            </a:pPr>
            <a:r>
              <a:rPr lang="en-US"/>
              <a:t>Some key optional components are Oracle Spatial, Oracle Partitioning, Oracle Real Application Clusters, Oracle Data Mining, Oracle Advanced Security, Oracle Label Security, and Oracle OLAP services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7124F5-F995-47A1-847B-C06FE784FC3B}" type="slidenum">
              <a:rPr lang="en-US"/>
              <a:pPr/>
              <a:t>33</a:t>
            </a:fld>
            <a:endParaRPr 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(continued)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/>
              <a:t>The most complete and robust installation option for the server side is the Enterprise Edition</a:t>
            </a:r>
          </a:p>
          <a:p>
            <a:pPr lvl="1"/>
            <a:r>
              <a:rPr lang="en-US"/>
              <a:t>Other choices: Standard Edition and Personal Edition</a:t>
            </a:r>
          </a:p>
          <a:p>
            <a:r>
              <a:rPr lang="en-US"/>
              <a:t>On the client side, you can install the Administrator option or the Runtime option</a:t>
            </a:r>
          </a:p>
          <a:p>
            <a:r>
              <a:rPr lang="en-US"/>
              <a:t>The ORACLASS database is provided for running exercises throughout this book</a:t>
            </a:r>
          </a:p>
          <a:p>
            <a:r>
              <a:rPr lang="en-US"/>
              <a:t>A running case project develops a database system for a fictional newspaper chain called Global Globe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46BC6-27AC-436A-A8EF-5086576EF979}" type="slidenum">
              <a:rPr lang="en-US"/>
              <a:pPr/>
              <a:t>34</a:t>
            </a:fld>
            <a:endParaRPr lang="en-US"/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(continued)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Multi-tier (n-tier) architecture separates different levels of software components</a:t>
            </a:r>
          </a:p>
          <a:p>
            <a:r>
              <a:rPr lang="en-US"/>
              <a:t>The client-side installation option runs remote applications or remote DBA tasks</a:t>
            </a:r>
          </a:p>
          <a:p>
            <a:r>
              <a:rPr lang="en-US"/>
              <a:t>The server-side installation option runs a DB server</a:t>
            </a:r>
          </a:p>
          <a:p>
            <a:r>
              <a:rPr lang="en-US"/>
              <a:t>The client-side installation option has a number of paths: Administrator, Runtime, a custom install, and InstantClient</a:t>
            </a:r>
          </a:p>
          <a:p>
            <a:r>
              <a:rPr lang="en-US"/>
              <a:t>Oracle Universal Installer is a user-friendly interface for installing/uninstalling Oracle products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513798-D81E-4A8E-89EE-4D29F0687701}" type="slidenum">
              <a:rPr lang="en-US"/>
              <a:pPr/>
              <a:t>35</a:t>
            </a:fld>
            <a:endParaRPr lang="en-US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(continued)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/>
              <a:t>The Oracle Home Selector feature of the Universal Installer enables the installation of multiple versions of Oracle software on one computer</a:t>
            </a:r>
          </a:p>
          <a:p>
            <a:pPr>
              <a:lnSpc>
                <a:spcPct val="98000"/>
              </a:lnSpc>
            </a:pPr>
            <a:r>
              <a:rPr lang="en-US"/>
              <a:t>The Silent Install option pre-builds and runs an installation without any human intervention</a:t>
            </a:r>
          </a:p>
          <a:p>
            <a:pPr>
              <a:lnSpc>
                <a:spcPct val="98000"/>
              </a:lnSpc>
            </a:pPr>
            <a:r>
              <a:rPr lang="en-US"/>
              <a:t>Optimal Flexible Architecture (OFA) defines standard names for directory structures, database files, control files, and redo log files</a:t>
            </a:r>
          </a:p>
          <a:p>
            <a:pPr>
              <a:lnSpc>
                <a:spcPct val="98000"/>
              </a:lnSpc>
            </a:pPr>
            <a:r>
              <a:rPr lang="en-US"/>
              <a:t>OFA uses the ORACLE_BASE variable to define the root location for all Oracle subdirectories, including Pradata and ORACLE_HOME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E3021-9B2A-436D-86E5-A969DF8F2380}" type="slidenum">
              <a:rPr lang="en-US"/>
              <a:pPr/>
              <a:t>4</a:t>
            </a:fld>
            <a:endParaRPr lang="en-US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Components of the Oracle10g</a:t>
            </a:r>
          </a:p>
        </p:txBody>
      </p:sp>
      <p:pic>
        <p:nvPicPr>
          <p:cNvPr id="659460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9350" y="1676400"/>
            <a:ext cx="6843713" cy="4572000"/>
          </a:xfrm>
          <a:noFill/>
          <a:ln/>
        </p:spPr>
      </p:pic>
      <p:sp>
        <p:nvSpPr>
          <p:cNvPr id="659462" name="Line 6"/>
          <p:cNvSpPr>
            <a:spLocks noChangeShapeType="1"/>
          </p:cNvSpPr>
          <p:nvPr/>
        </p:nvSpPr>
        <p:spPr bwMode="auto">
          <a:xfrm>
            <a:off x="1981200" y="24384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9463" name="Text Box 7"/>
          <p:cNvSpPr txBox="1">
            <a:spLocks noChangeArrowheads="1"/>
          </p:cNvSpPr>
          <p:nvPr/>
        </p:nvSpPr>
        <p:spPr bwMode="auto">
          <a:xfrm>
            <a:off x="1257300" y="222091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OEM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231F4C-D017-4170-AAAA-8FEAD2A85AC0}" type="slidenum">
              <a:rPr lang="en-US"/>
              <a:pPr/>
              <a:t>5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Components of Oracle10g (continued)</a:t>
            </a:r>
          </a:p>
        </p:txBody>
      </p:sp>
      <p:pic>
        <p:nvPicPr>
          <p:cNvPr id="699396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82700" y="1752600"/>
            <a:ext cx="6946900" cy="4572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C40119-DA71-4C26-A3A7-A742D158929B}" type="slidenum">
              <a:rPr lang="en-US"/>
              <a:pPr/>
              <a:t>6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Database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you install an Oracle10</a:t>
            </a:r>
            <a:r>
              <a:rPr lang="en-US" i="1"/>
              <a:t>g </a:t>
            </a:r>
            <a:r>
              <a:rPr lang="en-US"/>
              <a:t>DB, you install the software components, create DB files to store your data, and start a set of background processes that allocate memory and handle database activities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Oracle defines a DB as the collection of operating system files that store your data</a:t>
            </a:r>
          </a:p>
          <a:p>
            <a:pPr>
              <a:lnSpc>
                <a:spcPct val="90000"/>
              </a:lnSpc>
            </a:pPr>
            <a:r>
              <a:rPr lang="en-US"/>
              <a:t>Database server: combination of DB software, a DB (the files), and DB instance (the SGA and the background processes)</a:t>
            </a:r>
          </a:p>
          <a:p>
            <a:pPr lvl="1">
              <a:lnSpc>
                <a:spcPct val="90000"/>
              </a:lnSpc>
            </a:pPr>
            <a:r>
              <a:rPr lang="en-US"/>
              <a:t>Single-instance server (typical configuration)</a:t>
            </a:r>
          </a:p>
          <a:p>
            <a:pPr lvl="1">
              <a:lnSpc>
                <a:spcPct val="90000"/>
              </a:lnSpc>
            </a:pPr>
            <a:r>
              <a:rPr lang="en-US"/>
              <a:t>Multiple-instance server</a:t>
            </a:r>
          </a:p>
          <a:p>
            <a:pPr lvl="1">
              <a:lnSpc>
                <a:spcPct val="90000"/>
              </a:lnSpc>
            </a:pPr>
            <a:r>
              <a:rPr lang="en-US"/>
              <a:t>Clustered servers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B6283-E3C7-4F71-A5D2-4D8A607E6D21}" type="slidenum">
              <a:rPr lang="en-US"/>
              <a:pPr/>
              <a:t>7</a:t>
            </a:fld>
            <a:endParaRPr 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Database (continued)</a:t>
            </a:r>
          </a:p>
        </p:txBody>
      </p:sp>
      <p:pic>
        <p:nvPicPr>
          <p:cNvPr id="660484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38350" y="1676400"/>
            <a:ext cx="5065713" cy="4572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3B925E-DD46-4BE9-9933-246E668FF96B}" type="slidenum">
              <a:rPr lang="en-US"/>
              <a:pPr/>
              <a:t>8</a:t>
            </a:fld>
            <a:endParaRPr lang="en-US"/>
          </a:p>
        </p:txBody>
      </p:sp>
      <p:sp>
        <p:nvSpPr>
          <p:cNvPr id="703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Database (continued)</a:t>
            </a:r>
          </a:p>
        </p:txBody>
      </p:sp>
      <p:pic>
        <p:nvPicPr>
          <p:cNvPr id="703492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58938" y="1676400"/>
            <a:ext cx="5824537" cy="4572000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Oracle 10g Database Administrator: Implementation and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18EC6F-A6F5-4602-8D8E-B855AA6A80C0}" type="slidenum">
              <a:rPr lang="en-US"/>
              <a:pPr/>
              <a:t>9</a:t>
            </a:fld>
            <a:endParaRPr lang="en-US"/>
          </a:p>
        </p:txBody>
      </p:sp>
      <p:sp>
        <p:nvSpPr>
          <p:cNvPr id="705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Database (continued)</a:t>
            </a:r>
          </a:p>
        </p:txBody>
      </p:sp>
      <p:pic>
        <p:nvPicPr>
          <p:cNvPr id="705540" name="Picture 4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3413" y="1676400"/>
            <a:ext cx="5337175" cy="4572000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Microsoft Office PowerPoint</Application>
  <PresentationFormat>On-screen Show (4:3)</PresentationFormat>
  <Paragraphs>251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Times New Roman</vt:lpstr>
      <vt:lpstr>Arial</vt:lpstr>
      <vt:lpstr>Courier New</vt:lpstr>
      <vt:lpstr>Default Design</vt:lpstr>
      <vt:lpstr>Oracle 10g Database Administrator: Implementation and Administration </vt:lpstr>
      <vt:lpstr>Objectives</vt:lpstr>
      <vt:lpstr>Introduction to Oracle10g Architecture</vt:lpstr>
      <vt:lpstr>Key Components of the Oracle10g</vt:lpstr>
      <vt:lpstr>Key Components of Oracle10g (continued)</vt:lpstr>
      <vt:lpstr>Running the Database</vt:lpstr>
      <vt:lpstr>Running the Database (continued)</vt:lpstr>
      <vt:lpstr>Running the Database (continued)</vt:lpstr>
      <vt:lpstr>Running the Database (continued)</vt:lpstr>
      <vt:lpstr>Running the Database (continued)</vt:lpstr>
      <vt:lpstr>Some Optional Additions to Oracle10g</vt:lpstr>
      <vt:lpstr>Introduction to ORACLASS Database</vt:lpstr>
      <vt:lpstr>Overview of Oracle10g Installation Options</vt:lpstr>
      <vt:lpstr>Slide 14</vt:lpstr>
      <vt:lpstr>Comparing Server-Side Installation Options</vt:lpstr>
      <vt:lpstr>Comparing Client-Side Installation Options</vt:lpstr>
      <vt:lpstr>The Oracle Universal Installer</vt:lpstr>
      <vt:lpstr>The Oracle Universal Installer (continued)</vt:lpstr>
      <vt:lpstr>Oracle Home</vt:lpstr>
      <vt:lpstr>Oracle Home (continued)</vt:lpstr>
      <vt:lpstr>Description of Optimal Flexible Architecture (OFA)</vt:lpstr>
      <vt:lpstr>Directory Structure Standards</vt:lpstr>
      <vt:lpstr>Directory Structure Standards (continued)</vt:lpstr>
      <vt:lpstr>Directory Structure Standards (continued)</vt:lpstr>
      <vt:lpstr>File Naming Standards</vt:lpstr>
      <vt:lpstr>Installing Oracle Software</vt:lpstr>
      <vt:lpstr>Installing Oracle Software (continued)</vt:lpstr>
      <vt:lpstr>Installing Oracle Software (continued)</vt:lpstr>
      <vt:lpstr>Installing Oracle Software (continued)</vt:lpstr>
      <vt:lpstr>Installing Oracle Software (continued)</vt:lpstr>
      <vt:lpstr>Summary</vt:lpstr>
      <vt:lpstr>Summary (continued)</vt:lpstr>
      <vt:lpstr>Summary (continued)</vt:lpstr>
      <vt:lpstr>Summary (continued)</vt:lpstr>
      <vt:lpstr>Summary (continued)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/>
  <dc:creator/>
  <cp:keywords/>
  <dc:description/>
  <cp:lastModifiedBy/>
  <cp:revision>544</cp:revision>
  <dcterms:created xsi:type="dcterms:W3CDTF">2002-09-27T23:29:22Z</dcterms:created>
  <dcterms:modified xsi:type="dcterms:W3CDTF">2010-03-30T20:08:41Z</dcterms:modified>
  <cp:category/>
</cp:coreProperties>
</file>