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400"/>
    <a:srgbClr val="1D9A00"/>
    <a:srgbClr val="FF7979"/>
    <a:srgbClr val="FFF98B"/>
    <a:srgbClr val="FFFF99"/>
    <a:srgbClr val="DDDDDD"/>
    <a:srgbClr val="FFE285"/>
    <a:srgbClr val="FFF48F"/>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varScale="1">
        <p:scale>
          <a:sx n="36" d="100"/>
          <a:sy n="36" d="100"/>
        </p:scale>
        <p:origin x="1746" y="114"/>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48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21597091"/>
            <a:ext cx="3106340" cy="141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0012268" y="21539200"/>
            <a:ext cx="1653137" cy="235221"/>
          </a:xfrm>
          <a:prstGeom prst="rect">
            <a:avLst/>
          </a:prstGeom>
          <a:noFill/>
        </p:spPr>
        <p:txBody>
          <a:bodyPr wrap="none" lIns="65306" tIns="32653" rIns="65306" bIns="32653" rtlCol="0">
            <a:spAutoFit/>
          </a:bodyPr>
          <a:lstStyle/>
          <a:p>
            <a:r>
              <a:rPr lang="en-US" sz="11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31000">
              <a:schemeClr val="accent1">
                <a:lumMod val="75000"/>
              </a:schemeClr>
            </a:gs>
            <a:gs pos="9000">
              <a:srgbClr val="0070C0"/>
            </a:gs>
            <a:gs pos="65000">
              <a:srgbClr val="00B050"/>
            </a:gs>
            <a:gs pos="50000">
              <a:srgbClr val="25C400"/>
            </a:gs>
            <a:gs pos="100000">
              <a:srgbClr val="FF0000"/>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24413276" y="4017110"/>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sz="4400" b="1" dirty="0">
              <a:latin typeface="+mj-lt"/>
            </a:endParaRPr>
          </a:p>
          <a:p>
            <a:endParaRPr lang="en-US" sz="4400" b="1" dirty="0">
              <a:latin typeface="+mj-lt"/>
            </a:endParaRPr>
          </a:p>
          <a:p>
            <a:endParaRPr lang="en-US" sz="4400" b="1" dirty="0">
              <a:latin typeface="+mj-lt"/>
            </a:endParaRPr>
          </a:p>
          <a:p>
            <a:endParaRPr lang="en-US" sz="4400" b="1" dirty="0">
              <a:latin typeface="+mj-lt"/>
            </a:endParaRPr>
          </a:p>
          <a:p>
            <a:endParaRPr lang="en-US" sz="4400" b="1" dirty="0">
              <a:latin typeface="+mj-lt"/>
            </a:endParaRPr>
          </a:p>
        </p:txBody>
      </p:sp>
      <p:sp>
        <p:nvSpPr>
          <p:cNvPr id="21" name="AutoShape 29"/>
          <p:cNvSpPr>
            <a:spLocks noChangeArrowheads="1"/>
          </p:cNvSpPr>
          <p:nvPr/>
        </p:nvSpPr>
        <p:spPr bwMode="auto">
          <a:xfrm>
            <a:off x="8515350" y="4017110"/>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latin typeface="+mj-lt"/>
            </a:endParaRPr>
          </a:p>
        </p:txBody>
      </p:sp>
      <p:sp>
        <p:nvSpPr>
          <p:cNvPr id="22" name="AutoShape 31"/>
          <p:cNvSpPr>
            <a:spLocks noChangeArrowheads="1"/>
          </p:cNvSpPr>
          <p:nvPr/>
        </p:nvSpPr>
        <p:spPr bwMode="auto">
          <a:xfrm>
            <a:off x="16406103" y="3958496"/>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latin typeface="+mj-lt"/>
            </a:endParaRPr>
          </a:p>
        </p:txBody>
      </p:sp>
      <p:sp>
        <p:nvSpPr>
          <p:cNvPr id="23" name="AutoShape 4"/>
          <p:cNvSpPr>
            <a:spLocks noChangeArrowheads="1"/>
          </p:cNvSpPr>
          <p:nvPr/>
        </p:nvSpPr>
        <p:spPr bwMode="auto">
          <a:xfrm>
            <a:off x="457200" y="3911341"/>
            <a:ext cx="7772400" cy="17612228"/>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latin typeface="+mj-lt"/>
            </a:endParaRPr>
          </a:p>
        </p:txBody>
      </p:sp>
      <p:sp>
        <p:nvSpPr>
          <p:cNvPr id="2058" name="Text Box 10"/>
          <p:cNvSpPr txBox="1">
            <a:spLocks noChangeArrowheads="1"/>
          </p:cNvSpPr>
          <p:nvPr/>
        </p:nvSpPr>
        <p:spPr bwMode="auto">
          <a:xfrm>
            <a:off x="8686800" y="4017110"/>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latin typeface="+mj-lt"/>
              </a:rPr>
              <a:t>Methods/Materials</a:t>
            </a:r>
          </a:p>
        </p:txBody>
      </p:sp>
      <p:sp>
        <p:nvSpPr>
          <p:cNvPr id="2059" name="Text Box 11"/>
          <p:cNvSpPr txBox="1">
            <a:spLocks noChangeArrowheads="1"/>
          </p:cNvSpPr>
          <p:nvPr/>
        </p:nvSpPr>
        <p:spPr bwMode="auto">
          <a:xfrm>
            <a:off x="24774525" y="16430493"/>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latin typeface="+mj-lt"/>
              </a:rPr>
              <a:t>Conclusions</a:t>
            </a:r>
          </a:p>
        </p:txBody>
      </p:sp>
      <p:sp>
        <p:nvSpPr>
          <p:cNvPr id="2061" name="AutoShape 13"/>
          <p:cNvSpPr>
            <a:spLocks noChangeArrowheads="1"/>
          </p:cNvSpPr>
          <p:nvPr/>
        </p:nvSpPr>
        <p:spPr bwMode="auto">
          <a:xfrm>
            <a:off x="514350" y="254000"/>
            <a:ext cx="31889700" cy="3179498"/>
          </a:xfrm>
          <a:prstGeom prst="roundRect">
            <a:avLst>
              <a:gd name="adj" fmla="val 10870"/>
            </a:avLst>
          </a:prstGeom>
          <a:solidFill>
            <a:srgbClr val="FF0000"/>
          </a:solidFill>
          <a:ln>
            <a:headEnd/>
            <a:tailEnd/>
          </a:ln>
        </p:spPr>
        <p:style>
          <a:lnRef idx="1">
            <a:schemeClr val="accent5"/>
          </a:lnRef>
          <a:fillRef idx="3">
            <a:schemeClr val="accent5"/>
          </a:fillRef>
          <a:effectRef idx="2">
            <a:schemeClr val="accent5"/>
          </a:effectRef>
          <a:fontRef idx="minor">
            <a:schemeClr val="lt1"/>
          </a:fontRef>
        </p:style>
        <p:txBody>
          <a:bodyPr wrap="none" lIns="65306" tIns="32653" rIns="65306" bIns="32653" anchor="ctr"/>
          <a:lstStyle/>
          <a:p>
            <a:pPr defTabSz="3134937"/>
            <a:endParaRPr lang="en-US">
              <a:solidFill>
                <a:schemeClr val="bg1"/>
              </a:solidFill>
              <a:latin typeface="+mj-lt"/>
            </a:endParaRPr>
          </a:p>
        </p:txBody>
      </p:sp>
      <p:sp>
        <p:nvSpPr>
          <p:cNvPr id="2062" name="Text Box 14"/>
          <p:cNvSpPr txBox="1">
            <a:spLocks noChangeArrowheads="1"/>
          </p:cNvSpPr>
          <p:nvPr/>
        </p:nvSpPr>
        <p:spPr bwMode="auto">
          <a:xfrm>
            <a:off x="914400" y="202674"/>
            <a:ext cx="30689550" cy="3312986"/>
          </a:xfrm>
          <a:prstGeom prst="rect">
            <a:avLst/>
          </a:prstGeom>
          <a:noFill/>
          <a:ln w="9525">
            <a:solidFill>
              <a:schemeClr val="accent5">
                <a:lumMod val="50000"/>
              </a:schemeClr>
            </a:solidFill>
            <a:miter lim="800000"/>
            <a:headEnd/>
            <a:tailEnd/>
          </a:ln>
          <a:effectLst/>
        </p:spPr>
        <p:txBody>
          <a:bodyPr lIns="65306" tIns="32653" rIns="65306" bIns="32653">
            <a:spAutoFit/>
          </a:bodyPr>
          <a:lstStyle/>
          <a:p>
            <a:pPr defTabSz="3134937">
              <a:spcBef>
                <a:spcPct val="50000"/>
              </a:spcBef>
            </a:pPr>
            <a:r>
              <a:rPr lang="en-US" sz="7200" b="1" dirty="0">
                <a:latin typeface="+mj-lt"/>
              </a:rPr>
              <a:t>Distortion Pedal Upgrade</a:t>
            </a:r>
          </a:p>
          <a:p>
            <a:pPr defTabSz="3134937"/>
            <a:r>
              <a:rPr lang="en-US" sz="6000" b="1" dirty="0">
                <a:latin typeface="+mj-lt"/>
              </a:rPr>
              <a:t>CJ Porter – Dave Villandry – Brad McIsaac</a:t>
            </a:r>
          </a:p>
          <a:p>
            <a:pPr defTabSz="3134937"/>
            <a:r>
              <a:rPr lang="en-US" sz="4000" b="1" dirty="0">
                <a:latin typeface="+mj-lt"/>
              </a:rPr>
              <a:t>Professor </a:t>
            </a:r>
            <a:r>
              <a:rPr lang="en-US" sz="4000" b="1" dirty="0" err="1">
                <a:latin typeface="+mj-lt"/>
              </a:rPr>
              <a:t>Santacroce</a:t>
            </a:r>
            <a:endParaRPr lang="en-US" sz="4000" b="1" dirty="0">
              <a:latin typeface="+mj-lt"/>
            </a:endParaRPr>
          </a:p>
          <a:p>
            <a:pPr defTabSz="3134937"/>
            <a:r>
              <a:rPr lang="en-US" sz="3200" b="1" i="1" dirty="0">
                <a:latin typeface="+mj-lt"/>
              </a:rPr>
              <a:t>Wentworth Institute of Technology</a:t>
            </a:r>
            <a:endParaRPr lang="en-US" sz="6000" dirty="0">
              <a:latin typeface="+mj-lt"/>
            </a:endParaRPr>
          </a:p>
        </p:txBody>
      </p:sp>
      <p:sp>
        <p:nvSpPr>
          <p:cNvPr id="2067" name="Text Box 19"/>
          <p:cNvSpPr txBox="1">
            <a:spLocks noChangeArrowheads="1"/>
          </p:cNvSpPr>
          <p:nvPr/>
        </p:nvSpPr>
        <p:spPr bwMode="auto">
          <a:xfrm>
            <a:off x="969196" y="20626979"/>
            <a:ext cx="6229350" cy="681497"/>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Figure1: Boss-Distortion </a:t>
            </a:r>
          </a:p>
        </p:txBody>
      </p:sp>
      <p:sp>
        <p:nvSpPr>
          <p:cNvPr id="2084" name="Text Box 36"/>
          <p:cNvSpPr txBox="1">
            <a:spLocks noChangeArrowheads="1"/>
          </p:cNvSpPr>
          <p:nvPr/>
        </p:nvSpPr>
        <p:spPr bwMode="auto">
          <a:xfrm>
            <a:off x="8962081" y="10283596"/>
            <a:ext cx="7067550" cy="4691539"/>
          </a:xfrm>
          <a:prstGeom prst="rect">
            <a:avLst/>
          </a:prstGeom>
          <a:noFill/>
          <a:ln w="57150" cmpd="thinThick">
            <a:noFill/>
            <a:miter lim="800000"/>
            <a:headEnd/>
            <a:tailEnd/>
          </a:ln>
          <a:effectLst/>
        </p:spPr>
        <p:txBody>
          <a:bodyPr lIns="43688" tIns="21843" rIns="43688" bIns="21843">
            <a:spAutoFit/>
          </a:bodyPr>
          <a:lstStyle/>
          <a:p>
            <a:pPr algn="l" defTabSz="437644" eaLnBrk="0" hangingPunct="0"/>
            <a:r>
              <a:rPr lang="en-US" sz="3200" b="1" dirty="0">
                <a:latin typeface="+mn-lt"/>
              </a:rPr>
              <a:t>Diode Clipping: </a:t>
            </a:r>
            <a:r>
              <a:rPr lang="en-US" sz="3200" dirty="0">
                <a:latin typeface="+mn-lt"/>
              </a:rPr>
              <a:t>This circuit utilized symmetrical and asymmetrical diode configurations. Both hard and soft clipping waveforms were created.</a:t>
            </a:r>
          </a:p>
          <a:p>
            <a:pPr algn="l" defTabSz="437644" eaLnBrk="0" hangingPunct="0"/>
            <a:endParaRPr lang="en-US" sz="3200" dirty="0">
              <a:latin typeface="+mn-lt"/>
            </a:endParaRPr>
          </a:p>
          <a:p>
            <a:pPr algn="l" defTabSz="437644" eaLnBrk="0" hangingPunct="0"/>
            <a:r>
              <a:rPr lang="en-US" sz="3200" dirty="0">
                <a:latin typeface="+mn-lt"/>
              </a:rPr>
              <a:t>Since the threshold of a clipping diode is additive when diodes are in series the positive and negative wave cycles can be different. </a:t>
            </a:r>
          </a:p>
          <a:p>
            <a:pPr algn="l" defTabSz="437644" eaLnBrk="0" hangingPunct="0"/>
            <a:endParaRPr lang="en-US" sz="1400" dirty="0">
              <a:latin typeface="+mj-lt"/>
            </a:endParaRPr>
          </a:p>
        </p:txBody>
      </p:sp>
      <p:sp>
        <p:nvSpPr>
          <p:cNvPr id="2086" name="Text Box 38"/>
          <p:cNvSpPr txBox="1">
            <a:spLocks noChangeArrowheads="1"/>
          </p:cNvSpPr>
          <p:nvPr/>
        </p:nvSpPr>
        <p:spPr bwMode="auto">
          <a:xfrm>
            <a:off x="25056703" y="17487901"/>
            <a:ext cx="6890147" cy="628888"/>
          </a:xfrm>
          <a:prstGeom prst="rect">
            <a:avLst/>
          </a:prstGeom>
          <a:noFill/>
          <a:ln w="57150" cmpd="thinThick">
            <a:noFill/>
            <a:miter lim="800000"/>
            <a:headEnd/>
            <a:tailEnd/>
          </a:ln>
          <a:effectLst/>
        </p:spPr>
        <p:txBody>
          <a:bodyPr lIns="43688" tIns="21843" rIns="43688" bIns="21843">
            <a:spAutoFit/>
          </a:bodyPr>
          <a:lstStyle/>
          <a:p>
            <a:pPr marL="244899" indent="-244899" algn="l" defTabSz="437644" eaLnBrk="0" hangingPunct="0">
              <a:lnSpc>
                <a:spcPct val="95000"/>
              </a:lnSpc>
            </a:pPr>
            <a:endParaRPr lang="en-US" sz="2000" b="1" u="sng" dirty="0">
              <a:latin typeface="+mj-lt"/>
            </a:endParaRPr>
          </a:p>
          <a:p>
            <a:pPr marL="244899" indent="-244899" algn="l" defTabSz="437644" eaLnBrk="0" hangingPunct="0">
              <a:lnSpc>
                <a:spcPct val="95000"/>
              </a:lnSpc>
              <a:buFont typeface="Symbol" pitchFamily="18" charset="2"/>
              <a:buAutoNum type="arabicPeriod"/>
            </a:pPr>
            <a:endParaRPr lang="en-US" sz="2000" b="1" dirty="0">
              <a:latin typeface="+mj-lt"/>
            </a:endParaRPr>
          </a:p>
        </p:txBody>
      </p:sp>
      <p:sp>
        <p:nvSpPr>
          <p:cNvPr id="2088" name="Text Box 40"/>
          <p:cNvSpPr txBox="1">
            <a:spLocks noChangeArrowheads="1"/>
          </p:cNvSpPr>
          <p:nvPr/>
        </p:nvSpPr>
        <p:spPr bwMode="auto">
          <a:xfrm>
            <a:off x="24827571" y="17370495"/>
            <a:ext cx="7267575" cy="3991347"/>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3200" dirty="0"/>
              <a:t>Reverse engineering was a strategy that allowed us to learn more about how different guitar pedals work, as well as obtaining ideas for designing a simpler circuit. Advanced circuit design techniques such as soft/hard clipping of diodes and were researched heavily and implemented into the design. </a:t>
            </a:r>
            <a:endParaRPr lang="en-US" sz="2000" b="1" dirty="0">
              <a:latin typeface="+mj-lt"/>
            </a:endParaRPr>
          </a:p>
          <a:p>
            <a:pPr algn="l" defTabSz="437644" eaLnBrk="0" hangingPunct="0">
              <a:lnSpc>
                <a:spcPct val="95000"/>
              </a:lnSpc>
            </a:pPr>
            <a:endParaRPr lang="en-US" sz="1400" dirty="0">
              <a:latin typeface="+mj-lt"/>
            </a:endParaRPr>
          </a:p>
        </p:txBody>
      </p:sp>
      <p:pic>
        <p:nvPicPr>
          <p:cNvPr id="25" name="Picture 24" descr="Wentworth Crest"/>
          <p:cNvPicPr/>
          <p:nvPr/>
        </p:nvPicPr>
        <p:blipFill>
          <a:blip r:embed="rId3">
            <a:extLst>
              <a:ext uri="{28A0092B-C50C-407E-A947-70E740481C1C}">
                <a14:useLocalDpi xmlns:a14="http://schemas.microsoft.com/office/drawing/2010/main" val="0"/>
              </a:ext>
            </a:extLst>
          </a:blip>
          <a:srcRect/>
          <a:stretch>
            <a:fillRect/>
          </a:stretch>
        </p:blipFill>
        <p:spPr bwMode="auto">
          <a:xfrm>
            <a:off x="1114426" y="439027"/>
            <a:ext cx="3700463" cy="2853795"/>
          </a:xfrm>
          <a:prstGeom prst="rect">
            <a:avLst/>
          </a:prstGeom>
          <a:noFill/>
          <a:ln>
            <a:noFill/>
          </a:ln>
        </p:spPr>
      </p:pic>
      <p:pic>
        <p:nvPicPr>
          <p:cNvPr id="1028" name="Picture 4" descr="http://www.ecacsports.com/dIII_hockey/northeast/images/team_logos/wit_logo.jpg?max_width=450"/>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6444" r="97778"/>
                    </a14:imgEffect>
                  </a14:imgLayer>
                </a14:imgProps>
              </a:ext>
              <a:ext uri="{28A0092B-C50C-407E-A947-70E740481C1C}">
                <a14:useLocalDpi xmlns:a14="http://schemas.microsoft.com/office/drawing/2010/main" val="0"/>
              </a:ext>
            </a:extLst>
          </a:blip>
          <a:srcRect/>
          <a:stretch>
            <a:fillRect/>
          </a:stretch>
        </p:blipFill>
        <p:spPr bwMode="auto">
          <a:xfrm>
            <a:off x="27770004" y="409127"/>
            <a:ext cx="4376871" cy="2913592"/>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9"/>
          <p:cNvSpPr txBox="1">
            <a:spLocks noChangeArrowheads="1"/>
          </p:cNvSpPr>
          <p:nvPr/>
        </p:nvSpPr>
        <p:spPr bwMode="auto">
          <a:xfrm>
            <a:off x="16785397" y="17667546"/>
            <a:ext cx="7334250" cy="3513041"/>
          </a:xfrm>
          <a:prstGeom prst="rect">
            <a:avLst/>
          </a:prstGeom>
          <a:noFill/>
          <a:ln w="9525">
            <a:noFill/>
            <a:miter lim="800000"/>
            <a:headEnd/>
            <a:tailEnd/>
          </a:ln>
          <a:effectLst/>
        </p:spPr>
        <p:txBody>
          <a:bodyPr lIns="65306" tIns="32653" rIns="65306" bIns="32653">
            <a:spAutoFit/>
          </a:bodyPr>
          <a:lstStyle/>
          <a:p>
            <a:pPr algn="l"/>
            <a:r>
              <a:rPr lang="en-US" sz="3200" dirty="0" err="1">
                <a:latin typeface="+mn-lt"/>
              </a:rPr>
              <a:t>Ultiboard</a:t>
            </a:r>
            <a:r>
              <a:rPr lang="en-US" sz="3200" dirty="0">
                <a:latin typeface="+mn-lt"/>
              </a:rPr>
              <a:t> utilizes accurate component sizes, and provides a 3D view of the design to aid in the process.  A basic printed circuit board design of a general circuit (Reference Figure 5). was used to get familiar with </a:t>
            </a:r>
            <a:r>
              <a:rPr lang="en-US" sz="3200" dirty="0" err="1">
                <a:latin typeface="+mn-lt"/>
              </a:rPr>
              <a:t>Ultiboard</a:t>
            </a:r>
            <a:r>
              <a:rPr lang="en-US" sz="3200" dirty="0">
                <a:latin typeface="+mn-lt"/>
              </a:rPr>
              <a:t>, as it has fewer components than the final design.</a:t>
            </a:r>
          </a:p>
        </p:txBody>
      </p:sp>
      <p:sp>
        <p:nvSpPr>
          <p:cNvPr id="24" name="Text Box 9"/>
          <p:cNvSpPr txBox="1">
            <a:spLocks noChangeArrowheads="1"/>
          </p:cNvSpPr>
          <p:nvPr/>
        </p:nvSpPr>
        <p:spPr bwMode="auto">
          <a:xfrm>
            <a:off x="687999" y="4955273"/>
            <a:ext cx="7334250" cy="4944202"/>
          </a:xfrm>
          <a:prstGeom prst="rect">
            <a:avLst/>
          </a:prstGeom>
          <a:noFill/>
          <a:ln w="9525">
            <a:noFill/>
            <a:miter lim="800000"/>
            <a:headEnd/>
            <a:tailEnd/>
          </a:ln>
          <a:effectLst/>
        </p:spPr>
        <p:txBody>
          <a:bodyPr lIns="65306" tIns="32653" rIns="65306" bIns="32653">
            <a:spAutoFit/>
          </a:bodyPr>
          <a:lstStyle/>
          <a:p>
            <a:pPr algn="l"/>
            <a:r>
              <a:rPr lang="en-US" sz="3200" dirty="0">
                <a:latin typeface="+mn-lt"/>
              </a:rPr>
              <a:t>Use schematic design principles to simplify the design and maintain the sound quality of electric guitar pedal circuits. Apply design techniques that will generate new sounding pedals which beginner, experienced, and master musicians can rely on.</a:t>
            </a:r>
            <a:r>
              <a:rPr lang="en-US" sz="3200" b="1" dirty="0">
                <a:latin typeface="+mn-lt"/>
              </a:rPr>
              <a:t> </a:t>
            </a:r>
            <a:endParaRPr lang="en-US" sz="3200" dirty="0">
              <a:latin typeface="+mn-lt"/>
            </a:endParaRPr>
          </a:p>
          <a:p>
            <a:r>
              <a:rPr lang="en-US" dirty="0"/>
              <a:t> </a:t>
            </a:r>
          </a:p>
          <a:p>
            <a:pPr algn="l"/>
            <a:endParaRPr lang="en-US" sz="3200" dirty="0">
              <a:latin typeface="+mj-lt"/>
            </a:endParaRPr>
          </a:p>
        </p:txBody>
      </p:sp>
      <p:sp>
        <p:nvSpPr>
          <p:cNvPr id="26" name="Text Box 42"/>
          <p:cNvSpPr txBox="1">
            <a:spLocks noChangeArrowheads="1"/>
          </p:cNvSpPr>
          <p:nvPr/>
        </p:nvSpPr>
        <p:spPr bwMode="auto">
          <a:xfrm>
            <a:off x="640374" y="3958496"/>
            <a:ext cx="7372350" cy="896940"/>
          </a:xfrm>
          <a:prstGeom prst="rect">
            <a:avLst/>
          </a:prstGeom>
          <a:noFill/>
          <a:ln w="9525">
            <a:noFill/>
            <a:miter lim="800000"/>
            <a:headEnd/>
            <a:tailEnd/>
          </a:ln>
          <a:effectLst/>
        </p:spPr>
        <p:txBody>
          <a:bodyPr lIns="65306" tIns="32653" rIns="65306" bIns="32653">
            <a:spAutoFit/>
          </a:bodyPr>
          <a:lstStyle/>
          <a:p>
            <a:r>
              <a:rPr lang="en-US" sz="5400" b="1" dirty="0">
                <a:latin typeface="+mj-lt"/>
                <a:cs typeface="Times New Roman" pitchFamily="18" charset="0"/>
              </a:rPr>
              <a:t>Abstract</a:t>
            </a:r>
            <a:endParaRPr lang="en-US" sz="2400" dirty="0">
              <a:latin typeface="+mj-lt"/>
              <a:cs typeface="Times New Roman" pitchFamily="18" charset="0"/>
            </a:endParaRPr>
          </a:p>
        </p:txBody>
      </p:sp>
      <p:sp>
        <p:nvSpPr>
          <p:cNvPr id="29" name="Text Box 9"/>
          <p:cNvSpPr txBox="1">
            <a:spLocks noChangeArrowheads="1"/>
          </p:cNvSpPr>
          <p:nvPr/>
        </p:nvSpPr>
        <p:spPr bwMode="auto">
          <a:xfrm>
            <a:off x="584323" y="9951765"/>
            <a:ext cx="7541601" cy="5309146"/>
          </a:xfrm>
          <a:prstGeom prst="rect">
            <a:avLst/>
          </a:prstGeom>
          <a:noFill/>
          <a:ln w="9525">
            <a:noFill/>
            <a:miter lim="800000"/>
            <a:headEnd/>
            <a:tailEnd/>
          </a:ln>
          <a:effectLst/>
        </p:spPr>
        <p:txBody>
          <a:bodyPr wrap="square">
            <a:spAutoFit/>
          </a:bodyPr>
          <a:lstStyle/>
          <a:p>
            <a:pPr algn="l"/>
            <a:r>
              <a:rPr lang="en-US" sz="3200" dirty="0">
                <a:latin typeface="+mn-lt"/>
              </a:rPr>
              <a:t>Circuit design techniques and the reverse engineering of professional pedals were used along with knowledge of enclosure manufacturing and the development process of a printed circuit board. The objective of this project is to redesign and simplify complex circuits of current guitar pedals </a:t>
            </a:r>
            <a:r>
              <a:rPr lang="en-US" sz="3200" dirty="0"/>
              <a:t>to save space </a:t>
            </a:r>
            <a:r>
              <a:rPr lang="en-US" sz="3200" dirty="0"/>
              <a:t>(Reference Figure 1) while keeping the overall sound quality. </a:t>
            </a:r>
            <a:r>
              <a:rPr lang="en-US" sz="3200" dirty="0">
                <a:latin typeface="+mn-lt"/>
              </a:rPr>
              <a:t> </a:t>
            </a:r>
          </a:p>
          <a:p>
            <a:pPr algn="l" defTabSz="4389438" eaLnBrk="0" hangingPunct="0">
              <a:lnSpc>
                <a:spcPct val="95000"/>
              </a:lnSpc>
            </a:pPr>
            <a:endParaRPr lang="en-US" sz="2000" dirty="0">
              <a:latin typeface="+mj-lt"/>
            </a:endParaRPr>
          </a:p>
        </p:txBody>
      </p:sp>
      <p:sp>
        <p:nvSpPr>
          <p:cNvPr id="30" name="Text Box 42"/>
          <p:cNvSpPr txBox="1">
            <a:spLocks noChangeArrowheads="1"/>
          </p:cNvSpPr>
          <p:nvPr/>
        </p:nvSpPr>
        <p:spPr bwMode="auto">
          <a:xfrm>
            <a:off x="-588351" y="8751095"/>
            <a:ext cx="9829800" cy="1031051"/>
          </a:xfrm>
          <a:prstGeom prst="rect">
            <a:avLst/>
          </a:prstGeom>
          <a:noFill/>
          <a:ln w="9525">
            <a:noFill/>
            <a:miter lim="800000"/>
            <a:headEnd/>
            <a:tailEnd/>
          </a:ln>
          <a:effectLst/>
        </p:spPr>
        <p:txBody>
          <a:bodyPr>
            <a:spAutoFit/>
          </a:bodyPr>
          <a:lstStyle/>
          <a:p>
            <a:pPr defTabSz="4389438">
              <a:spcBef>
                <a:spcPct val="50000"/>
              </a:spcBef>
            </a:pPr>
            <a:r>
              <a:rPr lang="en-US" b="1" dirty="0">
                <a:latin typeface="+mj-lt"/>
              </a:rPr>
              <a:t>Introduction</a:t>
            </a:r>
          </a:p>
        </p:txBody>
      </p:sp>
      <p:pic>
        <p:nvPicPr>
          <p:cNvPr id="32" name="image18.png"/>
          <p:cNvPicPr/>
          <p:nvPr/>
        </p:nvPicPr>
        <p:blipFill>
          <a:blip r:embed="rId6"/>
          <a:srcRect/>
          <a:stretch>
            <a:fillRect/>
          </a:stretch>
        </p:blipFill>
        <p:spPr>
          <a:xfrm>
            <a:off x="1057221" y="15088417"/>
            <a:ext cx="6538656" cy="5510747"/>
          </a:xfrm>
          <a:prstGeom prst="rect">
            <a:avLst/>
          </a:prstGeom>
          <a:ln/>
        </p:spPr>
      </p:pic>
      <p:pic>
        <p:nvPicPr>
          <p:cNvPr id="34" name="image13.png"/>
          <p:cNvPicPr/>
          <p:nvPr/>
        </p:nvPicPr>
        <p:blipFill>
          <a:blip r:embed="rId7" cstate="print">
            <a:extLst>
              <a:ext uri="{28A0092B-C50C-407E-A947-70E740481C1C}">
                <a14:useLocalDpi xmlns:a14="http://schemas.microsoft.com/office/drawing/2010/main" val="0"/>
              </a:ext>
            </a:extLst>
          </a:blip>
          <a:srcRect/>
          <a:stretch>
            <a:fillRect/>
          </a:stretch>
        </p:blipFill>
        <p:spPr>
          <a:xfrm>
            <a:off x="9094259" y="15261833"/>
            <a:ext cx="6803193" cy="4586919"/>
          </a:xfrm>
          <a:prstGeom prst="rect">
            <a:avLst/>
          </a:prstGeom>
          <a:ln/>
        </p:spPr>
      </p:pic>
      <p:sp>
        <p:nvSpPr>
          <p:cNvPr id="36" name="Text Box 19"/>
          <p:cNvSpPr txBox="1">
            <a:spLocks noChangeArrowheads="1"/>
          </p:cNvSpPr>
          <p:nvPr/>
        </p:nvSpPr>
        <p:spPr bwMode="auto">
          <a:xfrm>
            <a:off x="8229600" y="9128617"/>
            <a:ext cx="6229350" cy="681497"/>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Figure2: Schematic </a:t>
            </a:r>
          </a:p>
        </p:txBody>
      </p:sp>
      <p:sp>
        <p:nvSpPr>
          <p:cNvPr id="37" name="Text Box 19"/>
          <p:cNvSpPr txBox="1">
            <a:spLocks noChangeArrowheads="1"/>
          </p:cNvSpPr>
          <p:nvPr/>
        </p:nvSpPr>
        <p:spPr bwMode="auto">
          <a:xfrm>
            <a:off x="9094728" y="20455244"/>
            <a:ext cx="6229350" cy="681497"/>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Figure3: Diode Clipping</a:t>
            </a:r>
          </a:p>
        </p:txBody>
      </p:sp>
      <p:sp>
        <p:nvSpPr>
          <p:cNvPr id="38" name="Text Box 19"/>
          <p:cNvSpPr txBox="1">
            <a:spLocks noChangeArrowheads="1"/>
          </p:cNvSpPr>
          <p:nvPr/>
        </p:nvSpPr>
        <p:spPr bwMode="auto">
          <a:xfrm>
            <a:off x="17305643" y="16951947"/>
            <a:ext cx="6229350" cy="681497"/>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Figure5: </a:t>
            </a:r>
            <a:r>
              <a:rPr lang="en-US" sz="4000" b="1" i="1" dirty="0" err="1">
                <a:latin typeface="+mj-lt"/>
              </a:rPr>
              <a:t>Ultiboard</a:t>
            </a:r>
            <a:r>
              <a:rPr lang="en-US" sz="4000" b="1" i="1" dirty="0">
                <a:latin typeface="+mj-lt"/>
              </a:rPr>
              <a:t> PCB </a:t>
            </a:r>
          </a:p>
        </p:txBody>
      </p:sp>
      <p:sp>
        <p:nvSpPr>
          <p:cNvPr id="41" name="Text Box 19"/>
          <p:cNvSpPr txBox="1">
            <a:spLocks noChangeArrowheads="1"/>
          </p:cNvSpPr>
          <p:nvPr/>
        </p:nvSpPr>
        <p:spPr bwMode="auto">
          <a:xfrm>
            <a:off x="24919521" y="7769932"/>
            <a:ext cx="6759909" cy="681497"/>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000" b="1" i="1" dirty="0">
                <a:latin typeface="+mj-lt"/>
              </a:rPr>
              <a:t>Figure6: </a:t>
            </a:r>
            <a:r>
              <a:rPr lang="en-US" sz="4000" b="1" i="1" dirty="0" err="1">
                <a:latin typeface="+mj-lt"/>
              </a:rPr>
              <a:t>Carvey</a:t>
            </a:r>
            <a:r>
              <a:rPr lang="en-US" sz="4000" b="1" i="1" dirty="0">
                <a:latin typeface="+mj-lt"/>
              </a:rPr>
              <a:t> PCB</a:t>
            </a:r>
          </a:p>
        </p:txBody>
      </p:sp>
      <p:sp>
        <p:nvSpPr>
          <p:cNvPr id="43" name="Text Box 9"/>
          <p:cNvSpPr txBox="1">
            <a:spLocks noChangeArrowheads="1"/>
          </p:cNvSpPr>
          <p:nvPr/>
        </p:nvSpPr>
        <p:spPr bwMode="auto">
          <a:xfrm>
            <a:off x="24685213" y="8370862"/>
            <a:ext cx="7334250" cy="3020599"/>
          </a:xfrm>
          <a:prstGeom prst="rect">
            <a:avLst/>
          </a:prstGeom>
          <a:noFill/>
          <a:ln w="9525">
            <a:noFill/>
            <a:miter lim="800000"/>
            <a:headEnd/>
            <a:tailEnd/>
          </a:ln>
          <a:effectLst/>
        </p:spPr>
        <p:txBody>
          <a:bodyPr lIns="65306" tIns="32653" rIns="65306" bIns="32653">
            <a:spAutoFit/>
          </a:bodyPr>
          <a:lstStyle/>
          <a:p>
            <a:pPr algn="l"/>
            <a:r>
              <a:rPr lang="en-US" sz="3200" dirty="0">
                <a:latin typeface="+mn-lt"/>
              </a:rPr>
              <a:t>Above is the populated PCB that was manufactured using a drilling machine called “</a:t>
            </a:r>
            <a:r>
              <a:rPr lang="en-US" sz="3200" dirty="0" err="1">
                <a:latin typeface="+mn-lt"/>
              </a:rPr>
              <a:t>Carvey</a:t>
            </a:r>
            <a:r>
              <a:rPr lang="en-US" sz="3200" dirty="0">
                <a:latin typeface="+mn-lt"/>
              </a:rPr>
              <a:t>”. We then used a 3D printer to print the encasing that will fit all of the electrical components and the PCB. ( Reference Figure 7) </a:t>
            </a:r>
          </a:p>
        </p:txBody>
      </p:sp>
      <p:sp>
        <p:nvSpPr>
          <p:cNvPr id="46" name="Text Box 19"/>
          <p:cNvSpPr txBox="1">
            <a:spLocks noChangeArrowheads="1"/>
          </p:cNvSpPr>
          <p:nvPr/>
        </p:nvSpPr>
        <p:spPr bwMode="auto">
          <a:xfrm>
            <a:off x="24382375" y="15075947"/>
            <a:ext cx="7972631" cy="1604827"/>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endParaRPr lang="en-US" sz="4000" b="1" i="1" dirty="0">
              <a:latin typeface="+mj-lt"/>
            </a:endParaRPr>
          </a:p>
          <a:p>
            <a:pPr defTabSz="3134937">
              <a:spcBef>
                <a:spcPct val="50000"/>
              </a:spcBef>
            </a:pPr>
            <a:r>
              <a:rPr lang="en-US" sz="4000" b="1" i="1" dirty="0">
                <a:latin typeface="+mj-lt"/>
              </a:rPr>
              <a:t>Figure7: 3D Printed Encasing</a:t>
            </a:r>
          </a:p>
        </p:txBody>
      </p:sp>
      <p:sp>
        <p:nvSpPr>
          <p:cNvPr id="44" name="Text Box 19"/>
          <p:cNvSpPr txBox="1">
            <a:spLocks noChangeArrowheads="1"/>
          </p:cNvSpPr>
          <p:nvPr/>
        </p:nvSpPr>
        <p:spPr bwMode="auto">
          <a:xfrm>
            <a:off x="17337847" y="11044611"/>
            <a:ext cx="6229350" cy="129705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4000" b="1" i="1" dirty="0">
                <a:latin typeface="+mj-lt"/>
              </a:rPr>
              <a:t>Figure4: Transistor Biasing</a:t>
            </a:r>
          </a:p>
        </p:txBody>
      </p:sp>
      <p:sp>
        <p:nvSpPr>
          <p:cNvPr id="47" name="Text Box 19"/>
          <p:cNvSpPr txBox="1">
            <a:spLocks noChangeArrowheads="1"/>
          </p:cNvSpPr>
          <p:nvPr/>
        </p:nvSpPr>
        <p:spPr bwMode="auto">
          <a:xfrm>
            <a:off x="17235841" y="4434299"/>
            <a:ext cx="6229350" cy="2528156"/>
          </a:xfrm>
          <a:prstGeom prst="rect">
            <a:avLst/>
          </a:prstGeom>
          <a:noFill/>
          <a:ln w="9525">
            <a:noFill/>
            <a:miter lim="800000"/>
            <a:headEnd/>
            <a:tailEnd/>
          </a:ln>
          <a:effectLst/>
        </p:spPr>
        <p:txBody>
          <a:bodyPr lIns="65306" tIns="32653" rIns="65306" bIns="32653">
            <a:spAutoFit/>
          </a:bodyPr>
          <a:lstStyle/>
          <a:p>
            <a:pPr algn="l" defTabSz="3134937">
              <a:spcBef>
                <a:spcPct val="50000"/>
              </a:spcBef>
            </a:pPr>
            <a:r>
              <a:rPr lang="en-US" sz="3200" dirty="0">
                <a:latin typeface="+mn-lt"/>
              </a:rPr>
              <a:t>Combined with diode clipping, the use of transistor biasing gives the pedal a fuzzy, distortion tone. Below are the calculations used to select specific components.</a:t>
            </a:r>
          </a:p>
        </p:txBody>
      </p:sp>
      <p:pic>
        <p:nvPicPr>
          <p:cNvPr id="7" name="Picture 6"/>
          <p:cNvPicPr>
            <a:picLocks noChangeAspect="1"/>
          </p:cNvPicPr>
          <p:nvPr/>
        </p:nvPicPr>
        <p:blipFill rotWithShape="1">
          <a:blip r:embed="rId8" cstate="print">
            <a:extLst>
              <a:ext uri="{28A0092B-C50C-407E-A947-70E740481C1C}">
                <a14:useLocalDpi xmlns:a14="http://schemas.microsoft.com/office/drawing/2010/main" val="0"/>
              </a:ext>
            </a:extLst>
          </a:blip>
          <a:srcRect l="-939" t="27395" b="562"/>
          <a:stretch/>
        </p:blipFill>
        <p:spPr>
          <a:xfrm>
            <a:off x="25279477" y="4293928"/>
            <a:ext cx="6178424" cy="3307868"/>
          </a:xfrm>
          <a:prstGeom prst="rect">
            <a:avLst/>
          </a:prstGeom>
        </p:spPr>
      </p:pic>
      <p:pic>
        <p:nvPicPr>
          <p:cNvPr id="8" name="Picture 7"/>
          <p:cNvPicPr>
            <a:picLocks noChangeAspect="1"/>
          </p:cNvPicPr>
          <p:nvPr/>
        </p:nvPicPr>
        <p:blipFill>
          <a:blip r:embed="rId9"/>
          <a:stretch>
            <a:fillRect/>
          </a:stretch>
        </p:blipFill>
        <p:spPr>
          <a:xfrm>
            <a:off x="16490652" y="6871188"/>
            <a:ext cx="7687851" cy="4325867"/>
          </a:xfrm>
          <a:prstGeom prst="rect">
            <a:avLst/>
          </a:prstGeom>
        </p:spPr>
      </p:pic>
      <p:pic>
        <p:nvPicPr>
          <p:cNvPr id="9" name="Picture 8"/>
          <p:cNvPicPr>
            <a:picLocks noChangeAspect="1"/>
          </p:cNvPicPr>
          <p:nvPr/>
        </p:nvPicPr>
        <p:blipFill>
          <a:blip r:embed="rId10"/>
          <a:stretch>
            <a:fillRect/>
          </a:stretch>
        </p:blipFill>
        <p:spPr>
          <a:xfrm>
            <a:off x="8686800" y="5320384"/>
            <a:ext cx="7372350" cy="3744037"/>
          </a:xfrm>
          <a:prstGeom prst="rect">
            <a:avLst/>
          </a:prstGeom>
        </p:spPr>
      </p:pic>
      <p:pic>
        <p:nvPicPr>
          <p:cNvPr id="3" name="Picture 2"/>
          <p:cNvPicPr>
            <a:picLocks noChangeAspect="1"/>
          </p:cNvPicPr>
          <p:nvPr/>
        </p:nvPicPr>
        <p:blipFill rotWithShape="1">
          <a:blip r:embed="rId11" cstate="print">
            <a:extLst>
              <a:ext uri="{28A0092B-C50C-407E-A947-70E740481C1C}">
                <a14:useLocalDpi xmlns:a14="http://schemas.microsoft.com/office/drawing/2010/main" val="0"/>
              </a:ext>
            </a:extLst>
          </a:blip>
          <a:srcRect t="15318" r="2915" b="31242"/>
          <a:stretch/>
        </p:blipFill>
        <p:spPr>
          <a:xfrm>
            <a:off x="25657443" y="11508867"/>
            <a:ext cx="5422491" cy="3979069"/>
          </a:xfrm>
          <a:prstGeom prst="rect">
            <a:avLst/>
          </a:prstGeom>
        </p:spPr>
      </p:pic>
      <p:pic>
        <p:nvPicPr>
          <p:cNvPr id="5" name="Picture 4"/>
          <p:cNvPicPr>
            <a:picLocks noChangeAspect="1"/>
          </p:cNvPicPr>
          <p:nvPr/>
        </p:nvPicPr>
        <p:blipFill rotWithShape="1">
          <a:blip r:embed="rId12"/>
          <a:srcRect l="25761" t="56333" r="46095" b="20206"/>
          <a:stretch/>
        </p:blipFill>
        <p:spPr>
          <a:xfrm>
            <a:off x="16866659" y="13061035"/>
            <a:ext cx="6706610" cy="314485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12896</TotalTime>
  <Words>371</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Porter, Christopher</cp:lastModifiedBy>
  <cp:revision>87</cp:revision>
  <cp:lastPrinted>2014-03-18T19:21:06Z</cp:lastPrinted>
  <dcterms:created xsi:type="dcterms:W3CDTF">2008-12-04T00:20:37Z</dcterms:created>
  <dcterms:modified xsi:type="dcterms:W3CDTF">2017-07-31T18:14:41Z</dcterms:modified>
  <cp:category>Research Poster</cp:category>
</cp:coreProperties>
</file>