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FFF98B"/>
    <a:srgbClr val="FFFF99"/>
    <a:srgbClr val="DDDDDD"/>
    <a:srgbClr val="FFE285"/>
    <a:srgbClr val="FFF48F"/>
    <a:srgbClr val="EAEAEA"/>
    <a:srgbClr val="C0C0C0"/>
    <a:srgbClr val="0046D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varScale="1">
        <p:scale>
          <a:sx n="27" d="100"/>
          <a:sy n="27" d="100"/>
        </p:scale>
        <p:origin x="1502" y="96"/>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48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21597091"/>
            <a:ext cx="3106340" cy="141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0012268" y="21539200"/>
            <a:ext cx="1653137" cy="235221"/>
          </a:xfrm>
          <a:prstGeom prst="rect">
            <a:avLst/>
          </a:prstGeom>
          <a:noFill/>
        </p:spPr>
        <p:txBody>
          <a:bodyPr wrap="none" lIns="65306" tIns="32653" rIns="65306" bIns="32653" rtlCol="0">
            <a:spAutoFit/>
          </a:bodyPr>
          <a:lstStyle/>
          <a:p>
            <a:r>
              <a:rPr lang="en-US" sz="11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lumMod val="50000"/>
                <a:lumOff val="50000"/>
              </a:schemeClr>
            </a:gs>
            <a:gs pos="31000">
              <a:schemeClr val="bg1">
                <a:lumMod val="75000"/>
              </a:schemeClr>
            </a:gs>
            <a:gs pos="67000">
              <a:srgbClr val="FFF98B"/>
            </a:gs>
            <a:gs pos="50000">
              <a:srgbClr val="FFFF99"/>
            </a:gs>
            <a:gs pos="100000">
              <a:srgbClr val="FF7979"/>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24631650" y="3911341"/>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sz="4400" b="1" dirty="0">
              <a:latin typeface="+mj-lt"/>
            </a:endParaRPr>
          </a:p>
          <a:p>
            <a:endParaRPr lang="en-US" sz="4400" b="1" dirty="0">
              <a:latin typeface="+mj-lt"/>
            </a:endParaRPr>
          </a:p>
          <a:p>
            <a:r>
              <a:rPr lang="en-US" sz="4400" b="1" dirty="0"/>
              <a:t>Acknowledgements</a:t>
            </a:r>
            <a:endParaRPr lang="en-US" sz="4400" b="1" dirty="0">
              <a:latin typeface="+mj-lt"/>
            </a:endParaRPr>
          </a:p>
          <a:p>
            <a:endParaRPr lang="en-US" sz="4400" b="1" dirty="0">
              <a:latin typeface="+mj-lt"/>
            </a:endParaRPr>
          </a:p>
          <a:p>
            <a:endParaRPr lang="en-US" sz="4400" b="1" dirty="0">
              <a:latin typeface="+mj-lt"/>
            </a:endParaRPr>
          </a:p>
          <a:p>
            <a:endParaRPr lang="en-US" sz="4000" b="1" dirty="0">
              <a:latin typeface="+mj-lt"/>
            </a:endParaRPr>
          </a:p>
        </p:txBody>
      </p:sp>
      <p:sp>
        <p:nvSpPr>
          <p:cNvPr id="21" name="AutoShape 29"/>
          <p:cNvSpPr>
            <a:spLocks noChangeArrowheads="1"/>
          </p:cNvSpPr>
          <p:nvPr/>
        </p:nvSpPr>
        <p:spPr bwMode="auto">
          <a:xfrm>
            <a:off x="8515350" y="3911341"/>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latin typeface="+mj-lt"/>
            </a:endParaRPr>
          </a:p>
        </p:txBody>
      </p:sp>
      <p:sp>
        <p:nvSpPr>
          <p:cNvPr id="22" name="AutoShape 31"/>
          <p:cNvSpPr>
            <a:spLocks noChangeArrowheads="1"/>
          </p:cNvSpPr>
          <p:nvPr/>
        </p:nvSpPr>
        <p:spPr bwMode="auto">
          <a:xfrm>
            <a:off x="16573500" y="3911341"/>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latin typeface="+mj-lt"/>
            </a:endParaRPr>
          </a:p>
        </p:txBody>
      </p:sp>
      <p:sp>
        <p:nvSpPr>
          <p:cNvPr id="23" name="AutoShape 4"/>
          <p:cNvSpPr>
            <a:spLocks noChangeArrowheads="1"/>
          </p:cNvSpPr>
          <p:nvPr/>
        </p:nvSpPr>
        <p:spPr bwMode="auto">
          <a:xfrm>
            <a:off x="457200" y="3911341"/>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latin typeface="+mj-lt"/>
            </a:endParaRPr>
          </a:p>
        </p:txBody>
      </p:sp>
      <p:sp>
        <p:nvSpPr>
          <p:cNvPr id="2058" name="Text Box 10"/>
          <p:cNvSpPr txBox="1">
            <a:spLocks noChangeArrowheads="1"/>
          </p:cNvSpPr>
          <p:nvPr/>
        </p:nvSpPr>
        <p:spPr bwMode="auto">
          <a:xfrm>
            <a:off x="8686800" y="4017110"/>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latin typeface="+mj-lt"/>
              </a:rPr>
              <a:t>Methods/Materials</a:t>
            </a:r>
          </a:p>
        </p:txBody>
      </p:sp>
      <p:sp>
        <p:nvSpPr>
          <p:cNvPr id="2059" name="Text Box 11"/>
          <p:cNvSpPr txBox="1">
            <a:spLocks noChangeArrowheads="1"/>
          </p:cNvSpPr>
          <p:nvPr/>
        </p:nvSpPr>
        <p:spPr bwMode="auto">
          <a:xfrm>
            <a:off x="24917400" y="4373033"/>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latin typeface="+mj-lt"/>
              </a:rPr>
              <a:t>Conclusions</a:t>
            </a:r>
          </a:p>
        </p:txBody>
      </p:sp>
      <p:sp>
        <p:nvSpPr>
          <p:cNvPr id="2061" name="AutoShape 13"/>
          <p:cNvSpPr>
            <a:spLocks noChangeArrowheads="1"/>
          </p:cNvSpPr>
          <p:nvPr/>
        </p:nvSpPr>
        <p:spPr bwMode="auto">
          <a:xfrm>
            <a:off x="514350" y="254000"/>
            <a:ext cx="31889700" cy="3179498"/>
          </a:xfrm>
          <a:prstGeom prst="roundRect">
            <a:avLst>
              <a:gd name="adj" fmla="val 10870"/>
            </a:avLst>
          </a:prstGeom>
          <a:gradFill>
            <a:gsLst>
              <a:gs pos="0">
                <a:srgbClr val="FFE285"/>
              </a:gs>
              <a:gs pos="78000">
                <a:srgbClr val="FFF98B"/>
              </a:gs>
              <a:gs pos="13000">
                <a:srgbClr val="FFF48F"/>
              </a:gs>
              <a:gs pos="47000">
                <a:srgbClr val="FFFF99"/>
              </a:gs>
              <a:gs pos="100000">
                <a:srgbClr val="FFE285"/>
              </a:gs>
            </a:gsLst>
            <a:lin ang="16200000" scaled="0"/>
          </a:gradFill>
          <a:ln>
            <a:headEnd/>
            <a:tailEnd/>
          </a:ln>
        </p:spPr>
        <p:style>
          <a:lnRef idx="1">
            <a:schemeClr val="accent5"/>
          </a:lnRef>
          <a:fillRef idx="3">
            <a:schemeClr val="accent5"/>
          </a:fillRef>
          <a:effectRef idx="2">
            <a:schemeClr val="accent5"/>
          </a:effectRef>
          <a:fontRef idx="minor">
            <a:schemeClr val="lt1"/>
          </a:fontRef>
        </p:style>
        <p:txBody>
          <a:bodyPr wrap="none" lIns="65306" tIns="32653" rIns="65306" bIns="32653" anchor="ctr"/>
          <a:lstStyle/>
          <a:p>
            <a:pPr defTabSz="3134937"/>
            <a:endParaRPr lang="en-US">
              <a:solidFill>
                <a:schemeClr val="bg1"/>
              </a:solidFill>
              <a:latin typeface="+mj-lt"/>
            </a:endParaRPr>
          </a:p>
        </p:txBody>
      </p:sp>
      <p:sp>
        <p:nvSpPr>
          <p:cNvPr id="2062" name="Text Box 14"/>
          <p:cNvSpPr txBox="1">
            <a:spLocks noChangeArrowheads="1"/>
          </p:cNvSpPr>
          <p:nvPr/>
        </p:nvSpPr>
        <p:spPr bwMode="auto">
          <a:xfrm>
            <a:off x="914400" y="202674"/>
            <a:ext cx="30689550" cy="3312986"/>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7200" b="1" dirty="0">
                <a:latin typeface="+mj-lt"/>
              </a:rPr>
              <a:t>Facial Recognition Smart Door Lock</a:t>
            </a:r>
          </a:p>
          <a:p>
            <a:pPr defTabSz="3134937"/>
            <a:r>
              <a:rPr lang="en-US" sz="6000" b="1" dirty="0">
                <a:latin typeface="+mj-lt"/>
              </a:rPr>
              <a:t>Jigar Patel, Sam Morin, Huy Tran</a:t>
            </a:r>
          </a:p>
          <a:p>
            <a:pPr defTabSz="3134937"/>
            <a:r>
              <a:rPr lang="en-US" sz="4000" b="1" dirty="0">
                <a:latin typeface="+mj-lt"/>
              </a:rPr>
              <a:t>Professor Joseph Santacroce </a:t>
            </a:r>
          </a:p>
          <a:p>
            <a:pPr defTabSz="3134937"/>
            <a:r>
              <a:rPr lang="en-US" sz="3200" b="1" i="1" dirty="0">
                <a:latin typeface="+mj-lt"/>
              </a:rPr>
              <a:t>Department Of Computer Engineering and Electrical Engineering, Wentworth Institute of Technology</a:t>
            </a:r>
            <a:endParaRPr lang="en-US" sz="6000" dirty="0">
              <a:latin typeface="+mj-lt"/>
            </a:endParaRPr>
          </a:p>
        </p:txBody>
      </p:sp>
      <p:sp>
        <p:nvSpPr>
          <p:cNvPr id="2067" name="Text Box 19"/>
          <p:cNvSpPr txBox="1">
            <a:spLocks noChangeArrowheads="1"/>
          </p:cNvSpPr>
          <p:nvPr/>
        </p:nvSpPr>
        <p:spPr bwMode="auto">
          <a:xfrm>
            <a:off x="17345025" y="4273776"/>
            <a:ext cx="6229350" cy="129705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 1: PI configuration</a:t>
            </a:r>
          </a:p>
        </p:txBody>
      </p:sp>
      <p:sp>
        <p:nvSpPr>
          <p:cNvPr id="2075" name="Text Box 27"/>
          <p:cNvSpPr txBox="1">
            <a:spLocks noChangeArrowheads="1"/>
          </p:cNvSpPr>
          <p:nvPr/>
        </p:nvSpPr>
        <p:spPr bwMode="auto">
          <a:xfrm>
            <a:off x="25253156" y="16764001"/>
            <a:ext cx="6229350" cy="77383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600" dirty="0">
                <a:latin typeface="+mj-lt"/>
              </a:rPr>
              <a:t>Bibliography</a:t>
            </a:r>
          </a:p>
        </p:txBody>
      </p:sp>
      <p:sp>
        <p:nvSpPr>
          <p:cNvPr id="2084" name="Text Box 36"/>
          <p:cNvSpPr txBox="1">
            <a:spLocks noChangeArrowheads="1"/>
          </p:cNvSpPr>
          <p:nvPr/>
        </p:nvSpPr>
        <p:spPr bwMode="auto">
          <a:xfrm>
            <a:off x="8763000" y="5541111"/>
            <a:ext cx="7067550" cy="15531429"/>
          </a:xfrm>
          <a:prstGeom prst="rect">
            <a:avLst/>
          </a:prstGeom>
          <a:noFill/>
          <a:ln w="57150" cmpd="thinThick">
            <a:noFill/>
            <a:miter lim="800000"/>
            <a:headEnd/>
            <a:tailEnd/>
          </a:ln>
          <a:effectLst/>
        </p:spPr>
        <p:txBody>
          <a:bodyPr lIns="43688" tIns="21843" rIns="43688" bIns="21843">
            <a:spAutoFit/>
          </a:bodyPr>
          <a:lstStyle/>
          <a:p>
            <a:pPr marL="342900" indent="-342900" algn="just" defTabSz="437644" eaLnBrk="0" hangingPunct="0">
              <a:lnSpc>
                <a:spcPct val="95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Oxford API offered by Microsoft is used to control and configure the Facial Recognition part of the project. A further code is added to manipulate API, add/remove users, and analyze faces. </a:t>
            </a:r>
          </a:p>
          <a:p>
            <a:pPr marL="342900" indent="-342900" algn="just" defTabSz="437644" eaLnBrk="0" hangingPunct="0">
              <a:lnSpc>
                <a:spcPct val="95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defTabSz="437644" eaLnBrk="0" hangingPunct="0">
              <a:lnSpc>
                <a:spcPct val="95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raspberry Pi is used to handle all the requests from the user. A monitor is used to display input/output received from the user and the system. </a:t>
            </a:r>
          </a:p>
          <a:p>
            <a:pPr marL="342900" indent="-342900" algn="just" defTabSz="437644" eaLnBrk="0" hangingPunct="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defTabSz="437644" eaLnBrk="0" hangingPunct="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used an electric door strike that requires 5V power to strike. The Power of the door strike is connected to the wall outlet and the input is connected to the IN1 of the 2-Channle Relay.</a:t>
            </a:r>
          </a:p>
          <a:p>
            <a:pPr marL="342900" indent="-342900" algn="just" defTabSz="437644" eaLnBrk="0" hangingPunct="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defTabSz="437644" eaLnBrk="0" hangingPunct="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push button is used to function as a doorbell. You can press this button to analyze your face. Your face will be compared with the faces saved in the database. It will then grant or deny you access to the door.</a:t>
            </a:r>
          </a:p>
          <a:p>
            <a:pPr marL="342900" indent="-342900" algn="just" defTabSz="437644" eaLnBrk="0" hangingPunct="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lgn="just" defTabSz="437644" eaLnBrk="0" hangingPunct="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system will stay unlocked for 10 seconds once the door is unlocked with the match of the face. An error message will be displayed if the system is unable to match the face. </a:t>
            </a:r>
          </a:p>
          <a:p>
            <a:pPr marL="342900" indent="-342900" algn="just" defTabSz="437644" eaLnBrk="0" hangingPunct="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lgn="just" defTabSz="437644" eaLnBrk="0" hangingPunct="0"/>
            <a:endParaRPr lang="en-US" sz="3200" dirty="0">
              <a:latin typeface="Times New Roman" panose="02020603050405020304" pitchFamily="18" charset="0"/>
              <a:cs typeface="Times New Roman" panose="02020603050405020304" pitchFamily="18" charset="0"/>
            </a:endParaRPr>
          </a:p>
        </p:txBody>
      </p:sp>
      <p:sp>
        <p:nvSpPr>
          <p:cNvPr id="2086" name="Text Box 38"/>
          <p:cNvSpPr txBox="1">
            <a:spLocks noChangeArrowheads="1"/>
          </p:cNvSpPr>
          <p:nvPr/>
        </p:nvSpPr>
        <p:spPr bwMode="auto">
          <a:xfrm>
            <a:off x="24980800" y="16636134"/>
            <a:ext cx="7245549" cy="3121878"/>
          </a:xfrm>
          <a:prstGeom prst="rect">
            <a:avLst/>
          </a:prstGeom>
          <a:noFill/>
          <a:ln w="57150" cmpd="thinThick">
            <a:noFill/>
            <a:miter lim="800000"/>
            <a:headEnd/>
            <a:tailEnd/>
          </a:ln>
          <a:effectLst/>
        </p:spPr>
        <p:txBody>
          <a:bodyPr wrap="square" lIns="43688" tIns="21843" rIns="43688" bIns="21843">
            <a:spAutoFit/>
          </a:bodyPr>
          <a:lstStyle/>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http://stackoverflow.com</a:t>
            </a:r>
          </a:p>
          <a:p>
            <a:r>
              <a:rPr lang="en-US" sz="4000" dirty="0">
                <a:latin typeface="Times New Roman" panose="02020603050405020304" pitchFamily="18" charset="0"/>
                <a:cs typeface="Times New Roman" panose="02020603050405020304" pitchFamily="18" charset="0"/>
              </a:rPr>
              <a:t>https://developers.google.com/feed</a:t>
            </a:r>
          </a:p>
          <a:p>
            <a:r>
              <a:rPr lang="en-US" sz="4000" dirty="0">
                <a:latin typeface="Times New Roman" panose="02020603050405020304" pitchFamily="18" charset="0"/>
                <a:cs typeface="Times New Roman" panose="02020603050405020304" pitchFamily="18" charset="0"/>
              </a:rPr>
              <a:t>http://w3schools.com/</a:t>
            </a:r>
            <a:endParaRPr lang="en-US" sz="4000" b="1" dirty="0">
              <a:latin typeface="Times New Roman" panose="02020603050405020304" pitchFamily="18" charset="0"/>
              <a:cs typeface="Times New Roman" panose="02020603050405020304" pitchFamily="18" charset="0"/>
            </a:endParaRPr>
          </a:p>
        </p:txBody>
      </p:sp>
      <p:sp>
        <p:nvSpPr>
          <p:cNvPr id="2088" name="Text Box 40"/>
          <p:cNvSpPr txBox="1">
            <a:spLocks noChangeArrowheads="1"/>
          </p:cNvSpPr>
          <p:nvPr/>
        </p:nvSpPr>
        <p:spPr bwMode="auto">
          <a:xfrm>
            <a:off x="24879300" y="5972175"/>
            <a:ext cx="7267575" cy="5657957"/>
          </a:xfrm>
          <a:prstGeom prst="rect">
            <a:avLst/>
          </a:prstGeom>
          <a:noFill/>
          <a:ln w="57150" cmpd="thinThick">
            <a:noFill/>
            <a:miter lim="800000"/>
            <a:headEnd/>
            <a:tailEnd/>
          </a:ln>
          <a:effectLst/>
        </p:spPr>
        <p:txBody>
          <a:bodyPr lIns="43688" tIns="21843" rIns="43688" bIns="21843">
            <a:spAutoFit/>
          </a:bodyPr>
          <a:lstStyle/>
          <a:p>
            <a:pPr marL="457200" indent="-457200" algn="just" defTabSz="437644" eaLnBrk="0" hangingPunct="0">
              <a:lnSpc>
                <a:spcPct val="95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Using the Facial Recognition API, Faces will be compared with the one saved in the system</a:t>
            </a:r>
          </a:p>
          <a:p>
            <a:pPr marL="457200" indent="-457200" algn="just" defTabSz="437644" eaLnBrk="0" hangingPunct="0">
              <a:lnSpc>
                <a:spcPct val="95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defTabSz="437644" eaLnBrk="0" hangingPunct="0">
              <a:lnSpc>
                <a:spcPct val="95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pressing the pushbutton, it will analyze your face and grant/deny entry based on your facial features. </a:t>
            </a:r>
          </a:p>
          <a:p>
            <a:pPr marL="457200" indent="-457200" algn="just" defTabSz="437644" eaLnBrk="0" hangingPunct="0">
              <a:lnSpc>
                <a:spcPct val="95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defTabSz="437644" eaLnBrk="0" hangingPunct="0">
              <a:lnSpc>
                <a:spcPct val="95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door will stay unlocked for 10 second after the entry is granted and the system will then go back to its normal state. </a:t>
            </a:r>
          </a:p>
        </p:txBody>
      </p:sp>
      <p:pic>
        <p:nvPicPr>
          <p:cNvPr id="25" name="Picture 24" descr="Wentworth Crest"/>
          <p:cNvPicPr/>
          <p:nvPr/>
        </p:nvPicPr>
        <p:blipFill>
          <a:blip r:embed="rId3">
            <a:extLst>
              <a:ext uri="{28A0092B-C50C-407E-A947-70E740481C1C}">
                <a14:useLocalDpi xmlns:a14="http://schemas.microsoft.com/office/drawing/2010/main" val="0"/>
              </a:ext>
            </a:extLst>
          </a:blip>
          <a:srcRect/>
          <a:stretch>
            <a:fillRect/>
          </a:stretch>
        </p:blipFill>
        <p:spPr bwMode="auto">
          <a:xfrm>
            <a:off x="1114426" y="439027"/>
            <a:ext cx="3700463" cy="2853795"/>
          </a:xfrm>
          <a:prstGeom prst="rect">
            <a:avLst/>
          </a:prstGeom>
          <a:noFill/>
          <a:ln>
            <a:noFill/>
          </a:ln>
        </p:spPr>
      </p:pic>
      <p:pic>
        <p:nvPicPr>
          <p:cNvPr id="1028" name="Picture 4" descr="http://www.ecacsports.com/dIII_hockey/northeast/images/team_logos/wit_logo.jpg?max_width=450"/>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6444" r="97778"/>
                    </a14:imgEffect>
                  </a14:imgLayer>
                </a14:imgProps>
              </a:ext>
              <a:ext uri="{28A0092B-C50C-407E-A947-70E740481C1C}">
                <a14:useLocalDpi xmlns:a14="http://schemas.microsoft.com/office/drawing/2010/main" val="0"/>
              </a:ext>
            </a:extLst>
          </a:blip>
          <a:srcRect/>
          <a:stretch>
            <a:fillRect/>
          </a:stretch>
        </p:blipFill>
        <p:spPr bwMode="auto">
          <a:xfrm>
            <a:off x="27770004" y="409127"/>
            <a:ext cx="4376871" cy="2913592"/>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9"/>
          <p:cNvSpPr txBox="1">
            <a:spLocks noChangeArrowheads="1"/>
          </p:cNvSpPr>
          <p:nvPr/>
        </p:nvSpPr>
        <p:spPr bwMode="auto">
          <a:xfrm>
            <a:off x="687999" y="4955273"/>
            <a:ext cx="7334250" cy="3759263"/>
          </a:xfrm>
          <a:prstGeom prst="rect">
            <a:avLst/>
          </a:prstGeom>
          <a:noFill/>
          <a:ln w="9525">
            <a:noFill/>
            <a:miter lim="800000"/>
            <a:headEnd/>
            <a:tailEnd/>
          </a:ln>
          <a:effectLst/>
        </p:spPr>
        <p:txBody>
          <a:bodyPr lIns="65306" tIns="32653" rIns="65306" bIns="32653">
            <a:spAutoFit/>
          </a:bodyPr>
          <a:lstStyle/>
          <a:p>
            <a:pPr algn="just"/>
            <a:r>
              <a:rPr lang="en-US" sz="4000" dirty="0">
                <a:latin typeface="Times New Roman" panose="02020603050405020304" pitchFamily="18" charset="0"/>
                <a:cs typeface="Times New Roman" panose="02020603050405020304" pitchFamily="18" charset="0"/>
              </a:rPr>
              <a:t>The goal of this project is to automate the entrance to your house/business without needing a key or ID. For our project, we developed a lock that works based on Facial Recognition. </a:t>
            </a:r>
          </a:p>
        </p:txBody>
      </p:sp>
      <p:sp>
        <p:nvSpPr>
          <p:cNvPr id="26" name="Text Box 42"/>
          <p:cNvSpPr txBox="1">
            <a:spLocks noChangeArrowheads="1"/>
          </p:cNvSpPr>
          <p:nvPr/>
        </p:nvSpPr>
        <p:spPr bwMode="auto">
          <a:xfrm>
            <a:off x="640374" y="3958496"/>
            <a:ext cx="7372350" cy="896940"/>
          </a:xfrm>
          <a:prstGeom prst="rect">
            <a:avLst/>
          </a:prstGeom>
          <a:noFill/>
          <a:ln w="9525">
            <a:noFill/>
            <a:miter lim="800000"/>
            <a:headEnd/>
            <a:tailEnd/>
          </a:ln>
          <a:effectLst/>
        </p:spPr>
        <p:txBody>
          <a:bodyPr lIns="65306" tIns="32653" rIns="65306" bIns="32653">
            <a:spAutoFit/>
          </a:bodyPr>
          <a:lstStyle/>
          <a:p>
            <a:r>
              <a:rPr lang="en-US" sz="5400" b="1" dirty="0">
                <a:latin typeface="+mj-lt"/>
                <a:cs typeface="Times New Roman" pitchFamily="18" charset="0"/>
              </a:rPr>
              <a:t>Abstract</a:t>
            </a:r>
            <a:endParaRPr lang="en-US" sz="2400" dirty="0">
              <a:latin typeface="+mj-lt"/>
              <a:cs typeface="Times New Roman" pitchFamily="18" charset="0"/>
            </a:endParaRPr>
          </a:p>
        </p:txBody>
      </p:sp>
      <p:sp>
        <p:nvSpPr>
          <p:cNvPr id="27" name="Text Box 9"/>
          <p:cNvSpPr txBox="1">
            <a:spLocks noChangeArrowheads="1"/>
          </p:cNvSpPr>
          <p:nvPr/>
        </p:nvSpPr>
        <p:spPr bwMode="auto">
          <a:xfrm>
            <a:off x="24812625" y="11934445"/>
            <a:ext cx="7334250" cy="4005484"/>
          </a:xfrm>
          <a:prstGeom prst="rect">
            <a:avLst/>
          </a:prstGeom>
          <a:noFill/>
          <a:ln w="9525">
            <a:noFill/>
            <a:miter lim="800000"/>
            <a:headEnd/>
            <a:tailEnd/>
          </a:ln>
          <a:effectLst/>
        </p:spPr>
        <p:txBody>
          <a:bodyPr lIns="65306" tIns="32653" rIns="65306" bIns="32653">
            <a:spAutoFit/>
          </a:bodyPr>
          <a:lstStyle/>
          <a:p>
            <a:pPr algn="just"/>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would like to thank Professor Santacroce for guiding us through this project and helping us improve our designs when needed. We would also like to thank Professor Dow for helping us with the PI configuration for power analysis. </a:t>
            </a:r>
          </a:p>
        </p:txBody>
      </p:sp>
      <p:sp>
        <p:nvSpPr>
          <p:cNvPr id="29" name="Text Box 9"/>
          <p:cNvSpPr txBox="1">
            <a:spLocks noChangeArrowheads="1"/>
          </p:cNvSpPr>
          <p:nvPr/>
        </p:nvSpPr>
        <p:spPr bwMode="auto">
          <a:xfrm>
            <a:off x="542742" y="8075516"/>
            <a:ext cx="7541601" cy="13049726"/>
          </a:xfrm>
          <a:prstGeom prst="rect">
            <a:avLst/>
          </a:prstGeom>
          <a:noFill/>
          <a:ln w="9525">
            <a:noFill/>
            <a:miter lim="800000"/>
            <a:headEnd/>
            <a:tailEnd/>
          </a:ln>
          <a:effectLst/>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 The Internet of Things has become a very popular topic in the technology industry. The IOT refers to connecting any device to the Internet which includes everyday household items like lightbulbs, refrigerators, thermostats, etc. It is estimated that by 2020 there will be over 26 billion IOT devices. This is one of the main reasons why we chose to do our Smart Door Lock. The Smart Door Lock will work by capturing a person’s face and either allowing or denying entry to that person based on facial recognition matches. The door will unlock when the face matches with the one saved in the system. </a:t>
            </a:r>
          </a:p>
        </p:txBody>
      </p:sp>
      <p:sp>
        <p:nvSpPr>
          <p:cNvPr id="30" name="Text Box 42"/>
          <p:cNvSpPr txBox="1">
            <a:spLocks noChangeArrowheads="1"/>
          </p:cNvSpPr>
          <p:nvPr/>
        </p:nvSpPr>
        <p:spPr bwMode="auto">
          <a:xfrm>
            <a:off x="-588351" y="8814373"/>
            <a:ext cx="9829800" cy="1031051"/>
          </a:xfrm>
          <a:prstGeom prst="rect">
            <a:avLst/>
          </a:prstGeom>
          <a:noFill/>
          <a:ln w="9525">
            <a:noFill/>
            <a:miter lim="800000"/>
            <a:headEnd/>
            <a:tailEnd/>
          </a:ln>
          <a:effectLst/>
        </p:spPr>
        <p:txBody>
          <a:bodyPr>
            <a:spAutoFit/>
          </a:bodyPr>
          <a:lstStyle/>
          <a:p>
            <a:pPr defTabSz="4389438">
              <a:spcBef>
                <a:spcPct val="50000"/>
              </a:spcBef>
            </a:pPr>
            <a:r>
              <a:rPr lang="en-US" b="1" dirty="0">
                <a:latin typeface="+mj-lt"/>
              </a:rPr>
              <a:t>Introduction</a:t>
            </a:r>
          </a:p>
        </p:txBody>
      </p:sp>
      <p:pic>
        <p:nvPicPr>
          <p:cNvPr id="4" name="Picture 3">
            <a:extLst>
              <a:ext uri="{FF2B5EF4-FFF2-40B4-BE49-F238E27FC236}">
                <a16:creationId xmlns:a16="http://schemas.microsoft.com/office/drawing/2014/main" id="{2989F88C-062C-413B-8FC7-9CD825DCA6FC}"/>
              </a:ext>
            </a:extLst>
          </p:cNvPr>
          <p:cNvPicPr>
            <a:picLocks noChangeAspect="1"/>
          </p:cNvPicPr>
          <p:nvPr/>
        </p:nvPicPr>
        <p:blipFill>
          <a:blip r:embed="rId6"/>
          <a:stretch>
            <a:fillRect/>
          </a:stretch>
        </p:blipFill>
        <p:spPr>
          <a:xfrm>
            <a:off x="16706061" y="5541111"/>
            <a:ext cx="7507275" cy="4411643"/>
          </a:xfrm>
          <a:prstGeom prst="rect">
            <a:avLst/>
          </a:prstGeom>
        </p:spPr>
      </p:pic>
      <p:sp>
        <p:nvSpPr>
          <p:cNvPr id="32" name="Text Box 19">
            <a:extLst>
              <a:ext uri="{FF2B5EF4-FFF2-40B4-BE49-F238E27FC236}">
                <a16:creationId xmlns:a16="http://schemas.microsoft.com/office/drawing/2014/main" id="{12F5658B-FE03-4DDA-97AE-6F52423AF586}"/>
              </a:ext>
            </a:extLst>
          </p:cNvPr>
          <p:cNvSpPr txBox="1">
            <a:spLocks noChangeArrowheads="1"/>
          </p:cNvSpPr>
          <p:nvPr/>
        </p:nvSpPr>
        <p:spPr bwMode="auto">
          <a:xfrm>
            <a:off x="17345023" y="10518671"/>
            <a:ext cx="6229350" cy="129705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 2: Hardware configuration</a:t>
            </a:r>
          </a:p>
        </p:txBody>
      </p:sp>
      <p:pic>
        <p:nvPicPr>
          <p:cNvPr id="8" name="Picture 7">
            <a:extLst>
              <a:ext uri="{FF2B5EF4-FFF2-40B4-BE49-F238E27FC236}">
                <a16:creationId xmlns:a16="http://schemas.microsoft.com/office/drawing/2014/main" id="{3CDE428A-A716-4B16-8D63-CBB32796D4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5680543" y="13007324"/>
            <a:ext cx="9558309" cy="717510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690</TotalTime>
  <Words>511</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Morin, Samuel</cp:lastModifiedBy>
  <cp:revision>66</cp:revision>
  <cp:lastPrinted>2014-03-18T19:21:06Z</cp:lastPrinted>
  <dcterms:created xsi:type="dcterms:W3CDTF">2008-12-04T00:20:37Z</dcterms:created>
  <dcterms:modified xsi:type="dcterms:W3CDTF">2017-07-31T18:27:23Z</dcterms:modified>
  <cp:category>Research Poster</cp:category>
</cp:coreProperties>
</file>