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jpeg"/>
  <Override PartName="/ppt/media/image8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A2C"/>
    <a:srgbClr val="110DB1"/>
    <a:srgbClr val="384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8" d="100"/>
          <a:sy n="18" d="100"/>
        </p:scale>
        <p:origin x="1435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Gs0VKk2DiYx6CMdOQR_hmJ2NbB4mZQn-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openxmlformats.org/officeDocument/2006/relationships/image" Target="../media/image7.jp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60958" y="1138802"/>
            <a:ext cx="23120508" cy="41132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ShoppingCart</a:t>
            </a: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System</a:t>
            </a:r>
            <a:b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Abiel Garcia, Ankur Patel, Bilal Durrani BSEE</a:t>
            </a:r>
            <a:b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Joseph Santacroce, MS</a:t>
            </a:r>
            <a:br>
              <a:rPr lang="en-US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Wentworth Institute of Technology</a:t>
            </a:r>
            <a:endParaRPr lang="en-US" sz="9600" dirty="0">
              <a:solidFill>
                <a:schemeClr val="tx1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3785" y="1562574"/>
            <a:ext cx="2280287" cy="326573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52" y="1573244"/>
            <a:ext cx="2342606" cy="3261643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quarter" idx="2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661" y="1556908"/>
            <a:ext cx="2342606" cy="3261643"/>
          </a:xfrm>
        </p:spPr>
      </p:pic>
      <p:pic>
        <p:nvPicPr>
          <p:cNvPr id="1028" name="Picture 4" descr="Image result for wentworth institute of technology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3" y="1405887"/>
            <a:ext cx="6172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entworth institute of technology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010" y="1445464"/>
            <a:ext cx="6172200" cy="351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511497" y="7275613"/>
            <a:ext cx="13413710" cy="248134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55" name="Rounded Rectangle 54"/>
          <p:cNvSpPr/>
          <p:nvPr/>
        </p:nvSpPr>
        <p:spPr>
          <a:xfrm>
            <a:off x="29737393" y="7275614"/>
            <a:ext cx="13582307" cy="248134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56" name="Rounded Rectangle 55"/>
          <p:cNvSpPr/>
          <p:nvPr/>
        </p:nvSpPr>
        <p:spPr>
          <a:xfrm>
            <a:off x="14897100" y="7275615"/>
            <a:ext cx="13868400" cy="248134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91" name="TextBox 90"/>
          <p:cNvSpPr txBox="1"/>
          <p:nvPr/>
        </p:nvSpPr>
        <p:spPr>
          <a:xfrm>
            <a:off x="452563" y="7348425"/>
            <a:ext cx="13472644" cy="23606462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algn="ctr"/>
            <a:r>
              <a:rPr lang="en-US" sz="6000" u="sng" dirty="0"/>
              <a:t>Abstract</a:t>
            </a:r>
          </a:p>
          <a:p>
            <a:pPr algn="ctr"/>
            <a:endParaRPr lang="en-US" sz="2800" u="sng" dirty="0"/>
          </a:p>
          <a:p>
            <a:pPr algn="ctr"/>
            <a:r>
              <a:rPr lang="en-US" sz="3900" dirty="0">
                <a:latin typeface="+mj-lt"/>
                <a:cs typeface="Times New Roman" panose="02020603050405020304" pitchFamily="18" charset="0"/>
              </a:rPr>
              <a:t>Have you ever encountered a busy parking lot and the one spot you found has a shopping cart blocking the parking space? This project is solving the problem of abandoned shopping carts in undesirable locations in parking lots. The </a:t>
            </a:r>
            <a:r>
              <a:rPr lang="en-US" sz="3900" dirty="0" err="1">
                <a:latin typeface="+mj-lt"/>
                <a:cs typeface="Times New Roman" panose="02020603050405020304" pitchFamily="18" charset="0"/>
              </a:rPr>
              <a:t>ShoppingCart</a:t>
            </a:r>
            <a:r>
              <a:rPr lang="en-US" sz="3900" dirty="0">
                <a:latin typeface="+mj-lt"/>
                <a:cs typeface="Times New Roman" panose="02020603050405020304" pitchFamily="18" charset="0"/>
              </a:rPr>
              <a:t>+ is a prototype system that will allow a shopping cart to become self-guided. The </a:t>
            </a:r>
            <a:r>
              <a:rPr lang="en-US" sz="3900" dirty="0" err="1">
                <a:latin typeface="+mj-lt"/>
                <a:cs typeface="Times New Roman" panose="02020603050405020304" pitchFamily="18" charset="0"/>
              </a:rPr>
              <a:t>ShoppingCart</a:t>
            </a:r>
            <a:r>
              <a:rPr lang="en-US" sz="3900" dirty="0">
                <a:latin typeface="+mj-lt"/>
                <a:cs typeface="Times New Roman" panose="02020603050405020304" pitchFamily="18" charset="0"/>
              </a:rPr>
              <a:t>+ will identify its own geographical location and then drive itself to the assigned coordinates all, and while avoiding obstacles and collisions on its way to the specified coordinates.</a:t>
            </a:r>
          </a:p>
          <a:p>
            <a:pPr algn="ctr"/>
            <a:endParaRPr lang="en-US" sz="6000" u="sng" dirty="0"/>
          </a:p>
          <a:p>
            <a:pPr algn="ctr"/>
            <a:r>
              <a:rPr lang="en-US" sz="6000" u="sng" dirty="0"/>
              <a:t>Introduction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 </a:t>
            </a:r>
            <a:endParaRPr lang="en-US" sz="4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r>
              <a:rPr lang="en-US" sz="6000" u="sng" dirty="0"/>
              <a:t>Objectives</a:t>
            </a:r>
          </a:p>
          <a:p>
            <a:pPr algn="ctr"/>
            <a:endParaRPr lang="en-US" sz="2000" u="sng" dirty="0"/>
          </a:p>
          <a:p>
            <a:pPr marL="857250" indent="-640080">
              <a:buBlip>
                <a:blip r:embed="rId7"/>
              </a:buBlip>
            </a:pPr>
            <a:r>
              <a:rPr lang="en-US" sz="4400" dirty="0">
                <a:cs typeface="Times New Roman" panose="02020603050405020304" pitchFamily="18" charset="0"/>
              </a:rPr>
              <a:t>To Identify the shopping carts geographical location through the coordinate system.</a:t>
            </a:r>
          </a:p>
          <a:p>
            <a:pPr marL="857250" indent="-640080">
              <a:buBlip>
                <a:blip r:embed="rId7"/>
              </a:buBlip>
            </a:pPr>
            <a:r>
              <a:rPr lang="en-US" sz="4400" dirty="0">
                <a:cs typeface="Times New Roman" panose="02020603050405020304" pitchFamily="18" charset="0"/>
              </a:rPr>
              <a:t>The cart must avoid obstacles while in the transition from its initial location to the assigned coordinates.</a:t>
            </a:r>
          </a:p>
          <a:p>
            <a:pPr marL="857250" indent="-640080">
              <a:buBlip>
                <a:blip r:embed="rId7"/>
              </a:buBlip>
            </a:pPr>
            <a:r>
              <a:rPr lang="en-US" sz="4400" dirty="0">
                <a:cs typeface="Times New Roman" panose="02020603050405020304" pitchFamily="18" charset="0"/>
              </a:rPr>
              <a:t>To reach the desired destination of the cart safely.</a:t>
            </a:r>
            <a:endParaRPr lang="en-US" sz="4000" dirty="0"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4895880" y="7275613"/>
            <a:ext cx="13903277" cy="285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/>
              <a:t>Components</a:t>
            </a:r>
          </a:p>
          <a:p>
            <a:pPr algn="ctr"/>
            <a:endParaRPr lang="en-US" sz="2000" u="sng" dirty="0"/>
          </a:p>
          <a:p>
            <a:pPr marL="857250" indent="-640080">
              <a:buBlip>
                <a:blip r:embed="rId7"/>
              </a:buBlip>
            </a:pPr>
            <a:r>
              <a:rPr lang="en-US" sz="4000" dirty="0"/>
              <a:t>Arduino Mega 2560 </a:t>
            </a:r>
          </a:p>
          <a:p>
            <a:pPr marL="857250" indent="-640080">
              <a:buBlip>
                <a:blip r:embed="rId7"/>
              </a:buBlip>
            </a:pPr>
            <a:r>
              <a:rPr lang="en-US" sz="4000" dirty="0"/>
              <a:t>Ultimate GPS Breakout</a:t>
            </a:r>
          </a:p>
          <a:p>
            <a:pPr marL="857250" indent="-640080">
              <a:buBlip>
                <a:blip r:embed="rId7"/>
              </a:buBlip>
            </a:pPr>
            <a:r>
              <a:rPr lang="en-US" sz="4000" dirty="0"/>
              <a:t>Dual TB6612FNG Motor Driver</a:t>
            </a:r>
          </a:p>
          <a:p>
            <a:pPr marL="857250" indent="-640080">
              <a:buBlip>
                <a:blip r:embed="rId7"/>
              </a:buBlip>
            </a:pPr>
            <a:r>
              <a:rPr lang="en-US" sz="4000" dirty="0"/>
              <a:t>HMC5883 Magnetometer</a:t>
            </a:r>
          </a:p>
          <a:p>
            <a:pPr marL="857250" indent="-640080">
              <a:buBlip>
                <a:blip r:embed="rId7"/>
              </a:buBlip>
            </a:pPr>
            <a:r>
              <a:rPr lang="en-US" sz="4000" dirty="0"/>
              <a:t>HCSR04 Ultrasonic Sensor (3)</a:t>
            </a:r>
          </a:p>
          <a:p>
            <a:pPr marL="857250" indent="-640080">
              <a:buBlip>
                <a:blip r:embed="rId7"/>
              </a:buBlip>
            </a:pPr>
            <a:r>
              <a:rPr lang="en-US" sz="4000" dirty="0"/>
              <a:t>DC Motors (4)</a:t>
            </a:r>
          </a:p>
          <a:p>
            <a:pPr marL="857250" indent="-640080">
              <a:buBlip>
                <a:blip r:embed="rId7"/>
              </a:buBlip>
            </a:pPr>
            <a:r>
              <a:rPr lang="en-US" sz="4000" dirty="0"/>
              <a:t>6-Volt Battery</a:t>
            </a:r>
          </a:p>
          <a:p>
            <a:pPr marL="857250" indent="-640080">
              <a:buBlip>
                <a:blip r:embed="rId7"/>
              </a:buBlip>
            </a:pPr>
            <a:r>
              <a:rPr lang="en-US" sz="4000" dirty="0"/>
              <a:t>5-Volt USB power supply</a:t>
            </a:r>
          </a:p>
          <a:p>
            <a:pPr marL="217170"/>
            <a:endParaRPr lang="en-US" sz="4400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r>
              <a:rPr lang="en-US" sz="6000" u="sng" dirty="0"/>
              <a:t>Schematic Diagram</a:t>
            </a:r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just"/>
            <a:endParaRPr lang="en-US" sz="4400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</p:txBody>
      </p:sp>
      <p:sp>
        <p:nvSpPr>
          <p:cNvPr id="96" name="TextBox 95"/>
          <p:cNvSpPr txBox="1"/>
          <p:nvPr/>
        </p:nvSpPr>
        <p:spPr>
          <a:xfrm>
            <a:off x="29769830" y="7141261"/>
            <a:ext cx="13480117" cy="2497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6000" u="sng" dirty="0"/>
              <a:t>Flow Chart</a:t>
            </a:r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endParaRPr lang="en-US" sz="6000" u="sng" dirty="0"/>
          </a:p>
          <a:p>
            <a:pPr algn="ctr"/>
            <a:r>
              <a:rPr lang="en-US" sz="6000" u="sng" dirty="0"/>
              <a:t>Conclusion</a:t>
            </a:r>
          </a:p>
          <a:p>
            <a:pPr algn="ctr"/>
            <a:endParaRPr lang="en-US" sz="3600" u="sng" dirty="0"/>
          </a:p>
          <a:p>
            <a:pPr algn="just"/>
            <a:r>
              <a:rPr lang="en-US" sz="4400" dirty="0"/>
              <a:t>Due to high-risk challenges, the decision to scale down the self-guided shopping cart was the most feasible option. The cart will travel to a designated area; this is done by sending coordinates of the designated area through a laptop. The cart will avoid obstacles during its journey to the designated coordinates. </a:t>
            </a:r>
          </a:p>
          <a:p>
            <a:pPr algn="just"/>
            <a:endParaRPr lang="en-US" sz="4400" u="sng" dirty="0"/>
          </a:p>
          <a:p>
            <a:pPr algn="ctr"/>
            <a:r>
              <a:rPr lang="en-US" sz="6000" u="sng" dirty="0"/>
              <a:t>References</a:t>
            </a:r>
          </a:p>
          <a:p>
            <a:pPr algn="ctr"/>
            <a:endParaRPr lang="en-US" sz="1500" dirty="0"/>
          </a:p>
          <a:p>
            <a:pPr algn="ctr"/>
            <a:r>
              <a:rPr lang="en-US" sz="1400" dirty="0" err="1"/>
              <a:t>Nedelkovski</a:t>
            </a:r>
            <a:r>
              <a:rPr lang="en-US" sz="1400" dirty="0"/>
              <a:t>, </a:t>
            </a:r>
            <a:r>
              <a:rPr lang="en-US" sz="1400" dirty="0" err="1"/>
              <a:t>Dejan</a:t>
            </a:r>
            <a:r>
              <a:rPr lang="en-US" sz="1400" dirty="0"/>
              <a:t>.” Ultrasonic Sensor HC-SR04 and Arduino Tutorial” </a:t>
            </a:r>
            <a:r>
              <a:rPr lang="en-US" sz="1400" dirty="0" err="1"/>
              <a:t>Howtomechatronics</a:t>
            </a:r>
            <a:r>
              <a:rPr lang="en-US" sz="1400" dirty="0"/>
              <a:t>, July 26, 2015 </a:t>
            </a:r>
          </a:p>
          <a:p>
            <a:pPr algn="ctr"/>
            <a:br>
              <a:rPr lang="en-US" sz="1400" dirty="0"/>
            </a:br>
            <a:r>
              <a:rPr lang="en-US" sz="1400" dirty="0"/>
              <a:t>"</a:t>
            </a:r>
            <a:r>
              <a:rPr lang="en-US" sz="1400" dirty="0" err="1"/>
              <a:t>SparkFun</a:t>
            </a:r>
            <a:r>
              <a:rPr lang="en-US" sz="1400" dirty="0"/>
              <a:t> Motor Driver - Dual TB6612FNG (1A)." </a:t>
            </a:r>
            <a:r>
              <a:rPr lang="en-US" sz="1400" i="1" dirty="0"/>
              <a:t>Learn at </a:t>
            </a:r>
            <a:r>
              <a:rPr lang="en-US" sz="1400" i="1" dirty="0" err="1"/>
              <a:t>SparkFun</a:t>
            </a:r>
            <a:r>
              <a:rPr lang="en-US" sz="1400" i="1" dirty="0"/>
              <a:t> Electronics</a:t>
            </a:r>
            <a:r>
              <a:rPr lang="en-US" sz="1400" dirty="0"/>
              <a:t>. </a:t>
            </a:r>
            <a:r>
              <a:rPr lang="en-US" sz="1400" dirty="0" err="1"/>
              <a:t>N.p</a:t>
            </a:r>
            <a:r>
              <a:rPr lang="en-US" sz="1400" dirty="0"/>
              <a:t>., </a:t>
            </a:r>
            <a:r>
              <a:rPr lang="en-US" sz="1400" dirty="0" err="1"/>
              <a:t>n.d.</a:t>
            </a:r>
            <a:r>
              <a:rPr lang="en-US" sz="1400" dirty="0"/>
              <a:t> Web. 09 Apr. 2017.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Earl, Bill “LSM303 Accelerometer + Compass Breakout” </a:t>
            </a:r>
            <a:r>
              <a:rPr lang="en-US" sz="1400" dirty="0" err="1"/>
              <a:t>Adafruit</a:t>
            </a:r>
            <a:r>
              <a:rPr lang="en-US" sz="1400" dirty="0"/>
              <a:t>, 10:16:47 PM October 4, 2016.  </a:t>
            </a:r>
          </a:p>
          <a:p>
            <a:pPr algn="ctr"/>
            <a:br>
              <a:rPr lang="en-US" sz="1400" dirty="0"/>
            </a:br>
            <a:r>
              <a:rPr lang="en-US" sz="1400" dirty="0"/>
              <a:t>“Sensor Module: 3-axis Accelerometer and 3-axis Magnetometer” (</a:t>
            </a:r>
            <a:r>
              <a:rPr lang="en-US" sz="1400" dirty="0" err="1"/>
              <a:t>n.d.</a:t>
            </a:r>
            <a:r>
              <a:rPr lang="en-US" sz="1400" dirty="0"/>
              <a:t>): n. </a:t>
            </a:r>
            <a:r>
              <a:rPr lang="en-US" sz="1400" dirty="0" err="1"/>
              <a:t>pag</a:t>
            </a:r>
            <a:r>
              <a:rPr lang="en-US" sz="1400" dirty="0"/>
              <a:t>. LSM303DLH. </a:t>
            </a:r>
            <a:r>
              <a:rPr lang="en-US" sz="1400" dirty="0" err="1"/>
              <a:t>Sparkfun</a:t>
            </a:r>
            <a:r>
              <a:rPr lang="en-US" sz="1400" dirty="0"/>
              <a:t>, 9 Dec. 2017. Web. 9 Apr. 2017</a:t>
            </a:r>
          </a:p>
          <a:p>
            <a:pPr algn="ctr"/>
            <a:br>
              <a:rPr lang="en-US" sz="1400" dirty="0"/>
            </a:br>
            <a:r>
              <a:rPr lang="en-US" sz="1400" dirty="0"/>
              <a:t>Warren, John-David, Josh Adams, Harald </a:t>
            </a:r>
            <a:r>
              <a:rPr lang="en-US" sz="1400" dirty="0" err="1"/>
              <a:t>Molle</a:t>
            </a:r>
            <a:r>
              <a:rPr lang="en-US" sz="1400" dirty="0"/>
              <a:t>, and Guilherme Martins. Arduino Robotics. New York, NY: </a:t>
            </a:r>
            <a:r>
              <a:rPr lang="en-US" sz="1400" dirty="0" err="1"/>
              <a:t>Apress</a:t>
            </a:r>
            <a:r>
              <a:rPr lang="en-US" sz="1400" dirty="0"/>
              <a:t>, 2011. Web.</a:t>
            </a:r>
          </a:p>
          <a:p>
            <a:pPr algn="ctr"/>
            <a:r>
              <a:rPr lang="en-US" sz="1400" dirty="0"/>
              <a:t> “Arduino Lessons” </a:t>
            </a:r>
            <a:r>
              <a:rPr lang="en-US" sz="1400" i="1" dirty="0"/>
              <a:t>YouTube</a:t>
            </a:r>
            <a:r>
              <a:rPr lang="en-US" sz="1400" dirty="0"/>
              <a:t>, uploaded by Paul McWhorter, 5 March 2017, </a:t>
            </a:r>
            <a:r>
              <a:rPr lang="en-US" sz="1400" u="sng" dirty="0">
                <a:hlinkClick r:id="rId8"/>
              </a:rPr>
              <a:t>https://www.youtube.com/playlist?list=PLGs0VKk2DiYx6CMdOQR_hmJ2NbB4mZQn-</a:t>
            </a:r>
            <a:r>
              <a:rPr lang="en-US" sz="1400" dirty="0"/>
              <a:t>.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Santacroce, Joseph “ENGINEERING SENIOR DESIGN II - ENGR 5500 - 03”, Dobbs Hall 202. Wentworth Institute of Technology, Boston Massachusetts. Lecture/Weekly Meetings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Keathley</a:t>
            </a:r>
            <a:r>
              <a:rPr lang="en-US" sz="1400" dirty="0"/>
              <a:t>, Phillip Donnie “ENGINEERING SENIOR DESIGN II - ENGR 5500 - 03”, Dobbs Hall 202. Wentworth Institute of Technology, Boston Massachusetts. Meeting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Yang-Keathley, Yugu “ENGINEERING SENIOR DESIGN II - ENGR 5500 - 03”, Dobbs Hall 202. Wentworth Institute of Technology, Boston Massachusetts. Meeting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Diecidue</a:t>
            </a:r>
            <a:r>
              <a:rPr lang="en-US" sz="1400" dirty="0"/>
              <a:t>, Joseph “ENGINEERING SENIOR DESIGN II - ENGR 5500 - 03”, Dobbs Hall 202. Wentworth Institute of Technology, Boston Massachusetts. Meeting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Gagne, Justin “Student in Computer Science Department at WIT”, Wentworth Hall 209. Wentworth Institute of Technology, Boston Massachusetts. Meeting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8234" y="16635079"/>
            <a:ext cx="10482017" cy="8545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900" dirty="0">
                <a:solidFill>
                  <a:schemeClr val="tx1"/>
                </a:solidFill>
                <a:cs typeface="Times New Roman" panose="02020603050405020304" pitchFamily="18" charset="0"/>
              </a:rPr>
              <a:t>Abandon shopping carts</a:t>
            </a:r>
          </a:p>
          <a:p>
            <a:r>
              <a:rPr lang="en-US" sz="3900" dirty="0">
                <a:solidFill>
                  <a:schemeClr val="tx1"/>
                </a:solidFill>
                <a:cs typeface="Times New Roman" panose="02020603050405020304" pitchFamily="18" charset="0"/>
              </a:rPr>
              <a:t>causes congestion,</a:t>
            </a:r>
          </a:p>
          <a:p>
            <a:r>
              <a:rPr lang="en-US" sz="3900" dirty="0">
                <a:solidFill>
                  <a:schemeClr val="tx1"/>
                </a:solidFill>
                <a:cs typeface="Times New Roman" panose="02020603050405020304" pitchFamily="18" charset="0"/>
              </a:rPr>
              <a:t>frustration, and traffic</a:t>
            </a:r>
          </a:p>
          <a:p>
            <a:r>
              <a:rPr lang="en-US" sz="3900" dirty="0">
                <a:solidFill>
                  <a:schemeClr val="tx1"/>
                </a:solidFill>
                <a:cs typeface="Times New Roman" panose="02020603050405020304" pitchFamily="18" charset="0"/>
              </a:rPr>
              <a:t>related problems. </a:t>
            </a:r>
          </a:p>
          <a:p>
            <a:r>
              <a:rPr lang="en-US" sz="3900" dirty="0">
                <a:solidFill>
                  <a:schemeClr val="tx1"/>
                </a:solidFill>
                <a:cs typeface="Times New Roman" panose="02020603050405020304" pitchFamily="18" charset="0"/>
              </a:rPr>
              <a:t>A parking lot has </a:t>
            </a:r>
          </a:p>
          <a:p>
            <a:r>
              <a:rPr lang="en-US" sz="3900" dirty="0">
                <a:solidFill>
                  <a:schemeClr val="tx1"/>
                </a:solidFill>
                <a:cs typeface="Times New Roman" panose="02020603050405020304" pitchFamily="18" charset="0"/>
              </a:rPr>
              <a:t>traveling pedestrians,</a:t>
            </a:r>
          </a:p>
          <a:p>
            <a:r>
              <a:rPr lang="en-US" sz="3900" dirty="0">
                <a:solidFill>
                  <a:schemeClr val="tx1"/>
                </a:solidFill>
                <a:cs typeface="Times New Roman" panose="02020603050405020304" pitchFamily="18" charset="0"/>
              </a:rPr>
              <a:t>cars, and employees </a:t>
            </a:r>
          </a:p>
          <a:p>
            <a:r>
              <a:rPr lang="en-US" sz="3900" dirty="0">
                <a:solidFill>
                  <a:schemeClr val="tx1"/>
                </a:solidFill>
                <a:cs typeface="Times New Roman" panose="02020603050405020304" pitchFamily="18" charset="0"/>
              </a:rPr>
              <a:t>collecting shopping </a:t>
            </a:r>
          </a:p>
          <a:p>
            <a:r>
              <a:rPr lang="en-US" sz="3900" dirty="0">
                <a:solidFill>
                  <a:schemeClr val="tx1"/>
                </a:solidFill>
                <a:cs typeface="Times New Roman" panose="02020603050405020304" pitchFamily="18" charset="0"/>
              </a:rPr>
              <a:t>carts; which all take </a:t>
            </a:r>
          </a:p>
          <a:p>
            <a:r>
              <a:rPr lang="en-US" sz="3900" dirty="0">
                <a:solidFill>
                  <a:schemeClr val="tx1"/>
                </a:solidFill>
                <a:cs typeface="Times New Roman" panose="02020603050405020304" pitchFamily="18" charset="0"/>
              </a:rPr>
              <a:t>place simultaneously. This project will be dealing with a shopping cart that will be avoiding obstacles, traveling from one location to another with little assistance. </a:t>
            </a:r>
            <a:endParaRPr lang="en-US" sz="4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19" y="17261994"/>
            <a:ext cx="6627697" cy="47346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915" y="8648854"/>
            <a:ext cx="5493302" cy="10238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2AE7EA-0637-4493-9860-08B22BDADC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92000" y="22747128"/>
            <a:ext cx="12111038" cy="88749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7274C7-B01C-43AE-BAD0-D7CBF88BB9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159156" y="14467540"/>
            <a:ext cx="5540011" cy="56950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7D614-2C39-4D9F-9164-E347D2A678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219093" y="8439991"/>
            <a:ext cx="4704013" cy="54566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D5A11A-CEEB-4800-8267-0AF32E1871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936593" y="14270832"/>
            <a:ext cx="4671078" cy="60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ster" id="{186C38B2-059D-4B83-BA66-5C5A5E49FB67}" vid="{1950940D-0F3B-4C0D-BEFF-4333D017312E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</Template>
  <TotalTime>0</TotalTime>
  <Words>305</Words>
  <Application>Microsoft Office PowerPoint</Application>
  <PresentationFormat>Custom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Science Poster</vt:lpstr>
      <vt:lpstr>ShoppingCart+ System Abiel Garcia, Ankur Patel, Bilal Durrani BSEE Joseph Santacroce, MS Wentworth Institute of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2017-03-26T22:56:51Z</dcterms:created>
  <dcterms:modified xsi:type="dcterms:W3CDTF">2017-08-01T16:44:05Z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