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2"/>
  </p:notesMasterIdLst>
  <p:sldIdLst>
    <p:sldId id="256" r:id="rId2"/>
    <p:sldId id="257" r:id="rId3"/>
    <p:sldId id="263" r:id="rId4"/>
    <p:sldId id="264" r:id="rId5"/>
    <p:sldId id="265" r:id="rId6"/>
    <p:sldId id="266" r:id="rId7"/>
    <p:sldId id="267" r:id="rId8"/>
    <p:sldId id="268" r:id="rId9"/>
    <p:sldId id="258" r:id="rId10"/>
    <p:sldId id="259" r:id="rId11"/>
    <p:sldId id="260" r:id="rId12"/>
    <p:sldId id="261" r:id="rId13"/>
    <p:sldId id="262" r:id="rId14"/>
    <p:sldId id="274" r:id="rId15"/>
    <p:sldId id="269" r:id="rId16"/>
    <p:sldId id="270" r:id="rId17"/>
    <p:sldId id="271" r:id="rId18"/>
    <p:sldId id="272" r:id="rId19"/>
    <p:sldId id="275"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0A494-34C2-4F82-889C-DACE81D34F4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CD6416E-A659-4CF4-8BE3-D0826EA6D678}">
      <dgm:prSet/>
      <dgm:spPr/>
      <dgm:t>
        <a:bodyPr/>
        <a:lstStyle/>
        <a:p>
          <a:r>
            <a:rPr lang="en-US" dirty="0"/>
            <a:t>Quantum GHZ State Blockchain</a:t>
          </a:r>
        </a:p>
      </dgm:t>
    </dgm:pt>
    <dgm:pt modelId="{DFCEA6F1-AB5A-44AE-AF7C-77F05C996D64}" type="parTrans" cxnId="{00F73A70-0E6B-48C0-9453-54E517EFCBB9}">
      <dgm:prSet/>
      <dgm:spPr/>
      <dgm:t>
        <a:bodyPr/>
        <a:lstStyle/>
        <a:p>
          <a:endParaRPr lang="en-US"/>
        </a:p>
      </dgm:t>
    </dgm:pt>
    <dgm:pt modelId="{D96549F2-3DF9-4C5E-97E5-A6372A1058C0}" type="sibTrans" cxnId="{00F73A70-0E6B-48C0-9453-54E517EFCBB9}">
      <dgm:prSet/>
      <dgm:spPr/>
      <dgm:t>
        <a:bodyPr/>
        <a:lstStyle/>
        <a:p>
          <a:endParaRPr lang="en-US"/>
        </a:p>
      </dgm:t>
    </dgm:pt>
    <dgm:pt modelId="{E45FF61A-CB08-4198-A65E-7A74C649F198}">
      <dgm:prSet/>
      <dgm:spPr/>
      <dgm:t>
        <a:bodyPr/>
        <a:lstStyle/>
        <a:p>
          <a:r>
            <a:rPr lang="en-US" dirty="0"/>
            <a:t>Quantum Hypergraph Blockchain</a:t>
          </a:r>
        </a:p>
      </dgm:t>
    </dgm:pt>
    <dgm:pt modelId="{3DE46B4B-DFF2-41F3-A1E4-EA230DB7F63B}" type="parTrans" cxnId="{9B9CA61E-D5D4-45AF-AABB-3224527EBFBB}">
      <dgm:prSet/>
      <dgm:spPr/>
      <dgm:t>
        <a:bodyPr/>
        <a:lstStyle/>
        <a:p>
          <a:endParaRPr lang="en-US"/>
        </a:p>
      </dgm:t>
    </dgm:pt>
    <dgm:pt modelId="{076A7B4A-D7BC-4C97-9B31-5F1F832AE6DD}" type="sibTrans" cxnId="{9B9CA61E-D5D4-45AF-AABB-3224527EBFBB}">
      <dgm:prSet/>
      <dgm:spPr/>
      <dgm:t>
        <a:bodyPr/>
        <a:lstStyle/>
        <a:p>
          <a:endParaRPr lang="en-US"/>
        </a:p>
      </dgm:t>
    </dgm:pt>
    <dgm:pt modelId="{BD52D7C7-E315-4518-A607-0C644AD44AEA}">
      <dgm:prSet/>
      <dgm:spPr/>
      <dgm:t>
        <a:bodyPr/>
        <a:lstStyle/>
        <a:p>
          <a:r>
            <a:rPr lang="en-US" dirty="0"/>
            <a:t>Future Directions</a:t>
          </a:r>
        </a:p>
      </dgm:t>
    </dgm:pt>
    <dgm:pt modelId="{C307AC15-292B-4F6E-A990-7BF90A9BFA1A}" type="parTrans" cxnId="{7ADB40E1-4C60-4718-958A-CFEA7D44F646}">
      <dgm:prSet/>
      <dgm:spPr/>
      <dgm:t>
        <a:bodyPr/>
        <a:lstStyle/>
        <a:p>
          <a:endParaRPr lang="en-US"/>
        </a:p>
      </dgm:t>
    </dgm:pt>
    <dgm:pt modelId="{E0422098-A4FE-44B7-AFF2-10D16683B6CA}" type="sibTrans" cxnId="{7ADB40E1-4C60-4718-958A-CFEA7D44F646}">
      <dgm:prSet/>
      <dgm:spPr/>
      <dgm:t>
        <a:bodyPr/>
        <a:lstStyle/>
        <a:p>
          <a:endParaRPr lang="en-US"/>
        </a:p>
      </dgm:t>
    </dgm:pt>
    <dgm:pt modelId="{F0A92444-DC2E-446C-ABA5-B28D97A2AB43}" type="pres">
      <dgm:prSet presAssocID="{7CB0A494-34C2-4F82-889C-DACE81D34F4B}" presName="linear" presStyleCnt="0">
        <dgm:presLayoutVars>
          <dgm:animLvl val="lvl"/>
          <dgm:resizeHandles val="exact"/>
        </dgm:presLayoutVars>
      </dgm:prSet>
      <dgm:spPr/>
    </dgm:pt>
    <dgm:pt modelId="{302955F7-B0CD-48C5-83BD-1F534F518A88}" type="pres">
      <dgm:prSet presAssocID="{0CD6416E-A659-4CF4-8BE3-D0826EA6D678}" presName="parentText" presStyleLbl="node1" presStyleIdx="0" presStyleCnt="3">
        <dgm:presLayoutVars>
          <dgm:chMax val="0"/>
          <dgm:bulletEnabled val="1"/>
        </dgm:presLayoutVars>
      </dgm:prSet>
      <dgm:spPr/>
    </dgm:pt>
    <dgm:pt modelId="{3D6D44FF-7A95-45CE-8653-A91EF71DC5FE}" type="pres">
      <dgm:prSet presAssocID="{D96549F2-3DF9-4C5E-97E5-A6372A1058C0}" presName="spacer" presStyleCnt="0"/>
      <dgm:spPr/>
    </dgm:pt>
    <dgm:pt modelId="{B20ACB36-8B7A-413F-B6C8-81F5DDF848F8}" type="pres">
      <dgm:prSet presAssocID="{E45FF61A-CB08-4198-A65E-7A74C649F198}" presName="parentText" presStyleLbl="node1" presStyleIdx="1" presStyleCnt="3">
        <dgm:presLayoutVars>
          <dgm:chMax val="0"/>
          <dgm:bulletEnabled val="1"/>
        </dgm:presLayoutVars>
      </dgm:prSet>
      <dgm:spPr/>
    </dgm:pt>
    <dgm:pt modelId="{012DB52A-908F-46AE-A95A-A5A62D51EEFF}" type="pres">
      <dgm:prSet presAssocID="{076A7B4A-D7BC-4C97-9B31-5F1F832AE6DD}" presName="spacer" presStyleCnt="0"/>
      <dgm:spPr/>
    </dgm:pt>
    <dgm:pt modelId="{D793B465-4680-44BA-ACD8-C7BF15CB3F22}" type="pres">
      <dgm:prSet presAssocID="{BD52D7C7-E315-4518-A607-0C644AD44AEA}" presName="parentText" presStyleLbl="node1" presStyleIdx="2" presStyleCnt="3">
        <dgm:presLayoutVars>
          <dgm:chMax val="0"/>
          <dgm:bulletEnabled val="1"/>
        </dgm:presLayoutVars>
      </dgm:prSet>
      <dgm:spPr/>
    </dgm:pt>
  </dgm:ptLst>
  <dgm:cxnLst>
    <dgm:cxn modelId="{9B9CA61E-D5D4-45AF-AABB-3224527EBFBB}" srcId="{7CB0A494-34C2-4F82-889C-DACE81D34F4B}" destId="{E45FF61A-CB08-4198-A65E-7A74C649F198}" srcOrd="1" destOrd="0" parTransId="{3DE46B4B-DFF2-41F3-A1E4-EA230DB7F63B}" sibTransId="{076A7B4A-D7BC-4C97-9B31-5F1F832AE6DD}"/>
    <dgm:cxn modelId="{E2A2012A-D0DF-4A31-9AA0-7CD6318A96A7}" type="presOf" srcId="{E45FF61A-CB08-4198-A65E-7A74C649F198}" destId="{B20ACB36-8B7A-413F-B6C8-81F5DDF848F8}" srcOrd="0" destOrd="0" presId="urn:microsoft.com/office/officeart/2005/8/layout/vList2"/>
    <dgm:cxn modelId="{9BA04D45-DC23-4FFB-8059-1719C5E00086}" type="presOf" srcId="{BD52D7C7-E315-4518-A607-0C644AD44AEA}" destId="{D793B465-4680-44BA-ACD8-C7BF15CB3F22}" srcOrd="0" destOrd="0" presId="urn:microsoft.com/office/officeart/2005/8/layout/vList2"/>
    <dgm:cxn modelId="{00F73A70-0E6B-48C0-9453-54E517EFCBB9}" srcId="{7CB0A494-34C2-4F82-889C-DACE81D34F4B}" destId="{0CD6416E-A659-4CF4-8BE3-D0826EA6D678}" srcOrd="0" destOrd="0" parTransId="{DFCEA6F1-AB5A-44AE-AF7C-77F05C996D64}" sibTransId="{D96549F2-3DF9-4C5E-97E5-A6372A1058C0}"/>
    <dgm:cxn modelId="{A0CD3F97-4731-4B82-8BC2-3E0819B0106C}" type="presOf" srcId="{0CD6416E-A659-4CF4-8BE3-D0826EA6D678}" destId="{302955F7-B0CD-48C5-83BD-1F534F518A88}" srcOrd="0" destOrd="0" presId="urn:microsoft.com/office/officeart/2005/8/layout/vList2"/>
    <dgm:cxn modelId="{7ADB40E1-4C60-4718-958A-CFEA7D44F646}" srcId="{7CB0A494-34C2-4F82-889C-DACE81D34F4B}" destId="{BD52D7C7-E315-4518-A607-0C644AD44AEA}" srcOrd="2" destOrd="0" parTransId="{C307AC15-292B-4F6E-A990-7BF90A9BFA1A}" sibTransId="{E0422098-A4FE-44B7-AFF2-10D16683B6CA}"/>
    <dgm:cxn modelId="{CC8991E9-698C-4F0A-8E74-B09B9D2709D1}" type="presOf" srcId="{7CB0A494-34C2-4F82-889C-DACE81D34F4B}" destId="{F0A92444-DC2E-446C-ABA5-B28D97A2AB43}" srcOrd="0" destOrd="0" presId="urn:microsoft.com/office/officeart/2005/8/layout/vList2"/>
    <dgm:cxn modelId="{A072E715-F47E-45C3-9FCA-DA90C27B47A8}" type="presParOf" srcId="{F0A92444-DC2E-446C-ABA5-B28D97A2AB43}" destId="{302955F7-B0CD-48C5-83BD-1F534F518A88}" srcOrd="0" destOrd="0" presId="urn:microsoft.com/office/officeart/2005/8/layout/vList2"/>
    <dgm:cxn modelId="{50E5B1A8-C78C-4905-80E1-EA0005BE7FF9}" type="presParOf" srcId="{F0A92444-DC2E-446C-ABA5-B28D97A2AB43}" destId="{3D6D44FF-7A95-45CE-8653-A91EF71DC5FE}" srcOrd="1" destOrd="0" presId="urn:microsoft.com/office/officeart/2005/8/layout/vList2"/>
    <dgm:cxn modelId="{B12C243B-D2D4-4BE1-99F7-633C1435E6B3}" type="presParOf" srcId="{F0A92444-DC2E-446C-ABA5-B28D97A2AB43}" destId="{B20ACB36-8B7A-413F-B6C8-81F5DDF848F8}" srcOrd="2" destOrd="0" presId="urn:microsoft.com/office/officeart/2005/8/layout/vList2"/>
    <dgm:cxn modelId="{223341A3-353A-4951-BB50-518276A72DFC}" type="presParOf" srcId="{F0A92444-DC2E-446C-ABA5-B28D97A2AB43}" destId="{012DB52A-908F-46AE-A95A-A5A62D51EEFF}" srcOrd="3" destOrd="0" presId="urn:microsoft.com/office/officeart/2005/8/layout/vList2"/>
    <dgm:cxn modelId="{ABAB3270-1526-4ED1-A572-35F0155A3751}" type="presParOf" srcId="{F0A92444-DC2E-446C-ABA5-B28D97A2AB43}" destId="{D793B465-4680-44BA-ACD8-C7BF15CB3F22}"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955F7-B0CD-48C5-83BD-1F534F518A88}">
      <dsp:nvSpPr>
        <dsp:cNvPr id="0" name=""/>
        <dsp:cNvSpPr/>
      </dsp:nvSpPr>
      <dsp:spPr>
        <a:xfrm>
          <a:off x="0" y="278193"/>
          <a:ext cx="5373716" cy="1511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Quantum GHZ State Blockchain</a:t>
          </a:r>
        </a:p>
      </dsp:txBody>
      <dsp:txXfrm>
        <a:off x="73792" y="351985"/>
        <a:ext cx="5226132" cy="1364056"/>
      </dsp:txXfrm>
    </dsp:sp>
    <dsp:sp modelId="{B20ACB36-8B7A-413F-B6C8-81F5DDF848F8}">
      <dsp:nvSpPr>
        <dsp:cNvPr id="0" name=""/>
        <dsp:cNvSpPr/>
      </dsp:nvSpPr>
      <dsp:spPr>
        <a:xfrm>
          <a:off x="0" y="1899273"/>
          <a:ext cx="5373716" cy="1511640"/>
        </a:xfrm>
        <a:prstGeom prst="roundRect">
          <a:avLst/>
        </a:prstGeom>
        <a:solidFill>
          <a:schemeClr val="accent2">
            <a:hueOff val="1166154"/>
            <a:satOff val="-6666"/>
            <a:lumOff val="-8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Quantum Hypergraph Blockchain</a:t>
          </a:r>
        </a:p>
      </dsp:txBody>
      <dsp:txXfrm>
        <a:off x="73792" y="1973065"/>
        <a:ext cx="5226132" cy="1364056"/>
      </dsp:txXfrm>
    </dsp:sp>
    <dsp:sp modelId="{D793B465-4680-44BA-ACD8-C7BF15CB3F22}">
      <dsp:nvSpPr>
        <dsp:cNvPr id="0" name=""/>
        <dsp:cNvSpPr/>
      </dsp:nvSpPr>
      <dsp:spPr>
        <a:xfrm>
          <a:off x="0" y="3520354"/>
          <a:ext cx="5373716" cy="1511640"/>
        </a:xfrm>
        <a:prstGeom prst="roundRect">
          <a:avLst/>
        </a:prstGeom>
        <a:solidFill>
          <a:schemeClr val="accent2">
            <a:hueOff val="2332307"/>
            <a:satOff val="-13331"/>
            <a:lumOff val="-1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Future Directions</a:t>
          </a:r>
        </a:p>
      </dsp:txBody>
      <dsp:txXfrm>
        <a:off x="73792" y="3594146"/>
        <a:ext cx="5226132" cy="13640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084E4-E04A-48F5-B47D-A6D462E3E7BC}"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11EC5-60A4-41C7-902D-7F25817AE1AF}" type="slidenum">
              <a:rPr lang="en-US" smtClean="0"/>
              <a:t>‹#›</a:t>
            </a:fld>
            <a:endParaRPr lang="en-US"/>
          </a:p>
        </p:txBody>
      </p:sp>
    </p:spTree>
    <p:extLst>
      <p:ext uri="{BB962C8B-B14F-4D97-AF65-F5344CB8AC3E}">
        <p14:creationId xmlns:p14="http://schemas.microsoft.com/office/powerpoint/2010/main" val="122354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11EC5-60A4-41C7-902D-7F25817AE1AF}" type="slidenum">
              <a:rPr lang="en-US" smtClean="0"/>
              <a:t>7</a:t>
            </a:fld>
            <a:endParaRPr lang="en-US"/>
          </a:p>
        </p:txBody>
      </p:sp>
    </p:spTree>
    <p:extLst>
      <p:ext uri="{BB962C8B-B14F-4D97-AF65-F5344CB8AC3E}">
        <p14:creationId xmlns:p14="http://schemas.microsoft.com/office/powerpoint/2010/main" val="10841062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86903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555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57153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77103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8941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66987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43884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3757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5980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37764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2/24/2025</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743815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2/24/2025</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238643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27" r:id="rId6"/>
    <p:sldLayoutId id="2147483732" r:id="rId7"/>
    <p:sldLayoutId id="2147483728" r:id="rId8"/>
    <p:sldLayoutId id="2147483729" r:id="rId9"/>
    <p:sldLayoutId id="2147483730" r:id="rId10"/>
    <p:sldLayoutId id="214748373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hyperlink" Target="https://www.mdpi.com/2624-960X/1/1/2" TargetMode="External"/><Relationship Id="rId2" Type="http://schemas.openxmlformats.org/officeDocument/2006/relationships/hyperlink" Target="https://link.aps.org/doi/10.%201103/PhysRevResearch.2.01332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1950983-3D8E-4B6E-854F-B2A9E4D0D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A4B7E-67CA-48E7-6526-94FE55756A54}"/>
              </a:ext>
            </a:extLst>
          </p:cNvPr>
          <p:cNvSpPr>
            <a:spLocks noGrp="1"/>
          </p:cNvSpPr>
          <p:nvPr>
            <p:ph type="ctrTitle"/>
          </p:nvPr>
        </p:nvSpPr>
        <p:spPr>
          <a:xfrm>
            <a:off x="1600199" y="1261872"/>
            <a:ext cx="5876925" cy="2852928"/>
          </a:xfrm>
        </p:spPr>
        <p:txBody>
          <a:bodyPr>
            <a:normAutofit/>
          </a:bodyPr>
          <a:lstStyle/>
          <a:p>
            <a:r>
              <a:rPr lang="en-US" sz="4800" dirty="0"/>
              <a:t>Quantum Blockchain</a:t>
            </a:r>
          </a:p>
        </p:txBody>
      </p:sp>
      <p:sp>
        <p:nvSpPr>
          <p:cNvPr id="3" name="Subtitle 2">
            <a:extLst>
              <a:ext uri="{FF2B5EF4-FFF2-40B4-BE49-F238E27FC236}">
                <a16:creationId xmlns:a16="http://schemas.microsoft.com/office/drawing/2014/main" id="{77399144-B084-E609-E33A-60B7E7820E23}"/>
              </a:ext>
            </a:extLst>
          </p:cNvPr>
          <p:cNvSpPr>
            <a:spLocks noGrp="1"/>
          </p:cNvSpPr>
          <p:nvPr>
            <p:ph type="subTitle" idx="1"/>
          </p:nvPr>
        </p:nvSpPr>
        <p:spPr>
          <a:xfrm>
            <a:off x="1600200" y="4681728"/>
            <a:ext cx="4617720" cy="929296"/>
          </a:xfrm>
        </p:spPr>
        <p:txBody>
          <a:bodyPr>
            <a:normAutofit/>
          </a:bodyPr>
          <a:lstStyle/>
          <a:p>
            <a:r>
              <a:rPr lang="en-US" dirty="0"/>
              <a:t> GHZ States and Quantum Hypergraph</a:t>
            </a:r>
          </a:p>
        </p:txBody>
      </p:sp>
      <p:pic>
        <p:nvPicPr>
          <p:cNvPr id="1026" name="Picture 2" descr="University of Colombo School of Computing · GitHub">
            <a:extLst>
              <a:ext uri="{FF2B5EF4-FFF2-40B4-BE49-F238E27FC236}">
                <a16:creationId xmlns:a16="http://schemas.microsoft.com/office/drawing/2014/main" id="{B2CCBF7E-4B71-8A98-15F8-5FF78D39CB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73144" y="2688336"/>
            <a:ext cx="3208357" cy="3208357"/>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EDD6958B-C24B-4C3F-BFD6-21B61A706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391116" y="1"/>
            <a:ext cx="800100" cy="4114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2422659E-AE9D-4F44-AD38-28FB2D305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FA667E4A-ECB3-44DE-B0D3-15050FDE6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8752394" y="2891930"/>
            <a:ext cx="4978162" cy="1033738"/>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5BADD7AA-3C26-EFD3-055D-BD09FA9758A7}"/>
              </a:ext>
            </a:extLst>
          </p:cNvPr>
          <p:cNvSpPr txBox="1"/>
          <p:nvPr/>
        </p:nvSpPr>
        <p:spPr>
          <a:xfrm>
            <a:off x="9372600" y="6029325"/>
            <a:ext cx="2019300" cy="369332"/>
          </a:xfrm>
          <a:prstGeom prst="rect">
            <a:avLst/>
          </a:prstGeom>
          <a:noFill/>
        </p:spPr>
        <p:txBody>
          <a:bodyPr wrap="square" rtlCol="0">
            <a:spAutoFit/>
          </a:bodyPr>
          <a:lstStyle/>
          <a:p>
            <a:pPr>
              <a:spcAft>
                <a:spcPts val="600"/>
              </a:spcAft>
            </a:pPr>
            <a:r>
              <a:rPr lang="en-US" dirty="0"/>
              <a:t>Ruwanga Konara</a:t>
            </a:r>
            <a:endParaRPr lang="en-US"/>
          </a:p>
        </p:txBody>
      </p:sp>
    </p:spTree>
    <p:extLst>
      <p:ext uri="{BB962C8B-B14F-4D97-AF65-F5344CB8AC3E}">
        <p14:creationId xmlns:p14="http://schemas.microsoft.com/office/powerpoint/2010/main" val="88391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D89C-A9AA-6EBC-1065-C8B54824EA90}"/>
              </a:ext>
            </a:extLst>
          </p:cNvPr>
          <p:cNvSpPr>
            <a:spLocks noGrp="1"/>
          </p:cNvSpPr>
          <p:nvPr>
            <p:ph type="title"/>
          </p:nvPr>
        </p:nvSpPr>
        <p:spPr/>
        <p:txBody>
          <a:bodyPr/>
          <a:lstStyle/>
          <a:p>
            <a:r>
              <a:rPr lang="en-US" dirty="0"/>
              <a:t>Quantum Hypergraph</a:t>
            </a:r>
          </a:p>
        </p:txBody>
      </p:sp>
      <p:sp>
        <p:nvSpPr>
          <p:cNvPr id="3" name="Content Placeholder 2">
            <a:extLst>
              <a:ext uri="{FF2B5EF4-FFF2-40B4-BE49-F238E27FC236}">
                <a16:creationId xmlns:a16="http://schemas.microsoft.com/office/drawing/2014/main" id="{5EAD0A20-8FCF-2DF8-6D61-0F38D1E268B4}"/>
              </a:ext>
            </a:extLst>
          </p:cNvPr>
          <p:cNvSpPr>
            <a:spLocks noGrp="1"/>
          </p:cNvSpPr>
          <p:nvPr>
            <p:ph idx="1"/>
          </p:nvPr>
        </p:nvSpPr>
        <p:spPr/>
        <p:txBody>
          <a:bodyPr>
            <a:normAutofit fontScale="92500" lnSpcReduction="10000"/>
          </a:bodyPr>
          <a:lstStyle/>
          <a:p>
            <a:r>
              <a:rPr lang="en-US" dirty="0"/>
              <a:t>Highly entangled multipartite quantum states that are constructed on the mathematical hypergraph.</a:t>
            </a:r>
          </a:p>
          <a:p>
            <a:r>
              <a:rPr lang="en-US" dirty="0"/>
              <a:t>Quantum states make up the vertices.</a:t>
            </a:r>
          </a:p>
          <a:p>
            <a:r>
              <a:rPr lang="en-US" dirty="0"/>
              <a:t>Quantum hyperedges represent multiparty entanglement.</a:t>
            </a:r>
          </a:p>
          <a:p>
            <a:r>
              <a:rPr lang="en-US" dirty="0"/>
              <a:t>To add the nth qubit to the  state, initialize the qubit as </a:t>
            </a:r>
          </a:p>
          <a:p>
            <a:pPr marL="0" indent="0">
              <a:buNone/>
            </a:pPr>
            <a:r>
              <a:rPr lang="en-US" dirty="0"/>
              <a:t>and apply C</a:t>
            </a:r>
            <a:r>
              <a:rPr lang="en-US" baseline="30000" dirty="0"/>
              <a:t>(n-1)</a:t>
            </a:r>
            <a:r>
              <a:rPr lang="en-US" dirty="0"/>
              <a:t>Z. </a:t>
            </a:r>
          </a:p>
          <a:p>
            <a:r>
              <a:rPr lang="en-US" dirty="0"/>
              <a:t>Perform LOCC, i.e. Pauli –X on nth qubit, to remove the previous n-1 </a:t>
            </a:r>
          </a:p>
          <a:p>
            <a:pPr marL="0" indent="0">
              <a:buNone/>
            </a:pPr>
            <a:r>
              <a:rPr lang="en-US" dirty="0"/>
              <a:t>hyperedge to leave only the new n-hyperedge.</a:t>
            </a:r>
          </a:p>
          <a:p>
            <a:r>
              <a:rPr lang="en-US" dirty="0"/>
              <a:t>The hypergraph in the image is given by </a:t>
            </a:r>
          </a:p>
        </p:txBody>
      </p:sp>
      <p:pic>
        <p:nvPicPr>
          <p:cNvPr id="5" name="Picture 4">
            <a:extLst>
              <a:ext uri="{FF2B5EF4-FFF2-40B4-BE49-F238E27FC236}">
                <a16:creationId xmlns:a16="http://schemas.microsoft.com/office/drawing/2014/main" id="{4642B8DE-41CA-BF5E-9C63-09ED102D548F}"/>
              </a:ext>
            </a:extLst>
          </p:cNvPr>
          <p:cNvPicPr>
            <a:picLocks noChangeAspect="1"/>
          </p:cNvPicPr>
          <p:nvPr/>
        </p:nvPicPr>
        <p:blipFill>
          <a:blip r:embed="rId2"/>
          <a:stretch>
            <a:fillRect/>
          </a:stretch>
        </p:blipFill>
        <p:spPr>
          <a:xfrm>
            <a:off x="8451559" y="3441048"/>
            <a:ext cx="3323130" cy="2539444"/>
          </a:xfrm>
          <a:prstGeom prst="rect">
            <a:avLst/>
          </a:prstGeom>
        </p:spPr>
      </p:pic>
      <p:sp>
        <p:nvSpPr>
          <p:cNvPr id="6" name="TextBox 5">
            <a:extLst>
              <a:ext uri="{FF2B5EF4-FFF2-40B4-BE49-F238E27FC236}">
                <a16:creationId xmlns:a16="http://schemas.microsoft.com/office/drawing/2014/main" id="{27714F7E-DF6B-7A1C-39BF-9F090E099BE6}"/>
              </a:ext>
            </a:extLst>
          </p:cNvPr>
          <p:cNvSpPr txBox="1"/>
          <p:nvPr/>
        </p:nvSpPr>
        <p:spPr>
          <a:xfrm>
            <a:off x="8451559" y="5980492"/>
            <a:ext cx="3176499" cy="646331"/>
          </a:xfrm>
          <a:prstGeom prst="rect">
            <a:avLst/>
          </a:prstGeom>
          <a:noFill/>
        </p:spPr>
        <p:txBody>
          <a:bodyPr wrap="square" rtlCol="0">
            <a:spAutoFit/>
          </a:bodyPr>
          <a:lstStyle/>
          <a:p>
            <a:r>
              <a:rPr lang="en-US" dirty="0"/>
              <a:t>5-qubit, 3-hyperedge and 5-hyperedge</a:t>
            </a:r>
          </a:p>
        </p:txBody>
      </p:sp>
      <p:pic>
        <p:nvPicPr>
          <p:cNvPr id="8" name="Picture 7" descr="A math equation with a check mark and a square&#10;&#10;AI-generated content may be incorrect.">
            <a:extLst>
              <a:ext uri="{FF2B5EF4-FFF2-40B4-BE49-F238E27FC236}">
                <a16:creationId xmlns:a16="http://schemas.microsoft.com/office/drawing/2014/main" id="{E8AA68B6-ABD8-5761-396D-0100D1CF5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204" y="3990836"/>
            <a:ext cx="1189098" cy="507542"/>
          </a:xfrm>
          <a:prstGeom prst="rect">
            <a:avLst/>
          </a:prstGeom>
        </p:spPr>
      </p:pic>
      <p:pic>
        <p:nvPicPr>
          <p:cNvPr id="10" name="Picture 9" descr="A black text with black letters&#10;&#10;AI-generated content may be incorrect.">
            <a:extLst>
              <a:ext uri="{FF2B5EF4-FFF2-40B4-BE49-F238E27FC236}">
                <a16:creationId xmlns:a16="http://schemas.microsoft.com/office/drawing/2014/main" id="{E61657E6-2A93-C904-6C73-94FE466A6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3330" y="6080994"/>
            <a:ext cx="3176499" cy="608966"/>
          </a:xfrm>
          <a:prstGeom prst="rect">
            <a:avLst/>
          </a:prstGeom>
        </p:spPr>
      </p:pic>
    </p:spTree>
    <p:extLst>
      <p:ext uri="{BB962C8B-B14F-4D97-AF65-F5344CB8AC3E}">
        <p14:creationId xmlns:p14="http://schemas.microsoft.com/office/powerpoint/2010/main" val="18952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9F1E-AE37-40E1-859B-0D4FD2985F05}"/>
              </a:ext>
            </a:extLst>
          </p:cNvPr>
          <p:cNvSpPr>
            <a:spLocks noGrp="1"/>
          </p:cNvSpPr>
          <p:nvPr>
            <p:ph type="title"/>
          </p:nvPr>
        </p:nvSpPr>
        <p:spPr/>
        <p:txBody>
          <a:bodyPr/>
          <a:lstStyle/>
          <a:p>
            <a:r>
              <a:rPr lang="en-US"/>
              <a:t>Weighted Hypergraph</a:t>
            </a:r>
          </a:p>
        </p:txBody>
      </p:sp>
      <p:sp>
        <p:nvSpPr>
          <p:cNvPr id="3" name="Content Placeholder 2">
            <a:extLst>
              <a:ext uri="{FF2B5EF4-FFF2-40B4-BE49-F238E27FC236}">
                <a16:creationId xmlns:a16="http://schemas.microsoft.com/office/drawing/2014/main" id="{BB93C59D-6210-13C5-45D0-DD864A8B2BDD}"/>
              </a:ext>
            </a:extLst>
          </p:cNvPr>
          <p:cNvSpPr>
            <a:spLocks noGrp="1"/>
          </p:cNvSpPr>
          <p:nvPr>
            <p:ph idx="1"/>
          </p:nvPr>
        </p:nvSpPr>
        <p:spPr/>
        <p:txBody>
          <a:bodyPr/>
          <a:lstStyle/>
          <a:p>
            <a:r>
              <a:rPr lang="en-US" dirty="0"/>
              <a:t>Weighted hypergraph states are a locally maximally </a:t>
            </a:r>
            <a:r>
              <a:rPr lang="en-US" dirty="0" err="1"/>
              <a:t>entanglable</a:t>
            </a:r>
            <a:r>
              <a:rPr lang="en-US" dirty="0"/>
              <a:t> (LME) state.</a:t>
            </a:r>
          </a:p>
          <a:p>
            <a:r>
              <a:rPr lang="en-US" dirty="0"/>
              <a:t>A weighted hypergraph state can be represented by a hypergraph where each hyperedge carries a weight.</a:t>
            </a:r>
          </a:p>
          <a:p>
            <a:r>
              <a:rPr lang="en-US" dirty="0"/>
              <a:t>Ket(x)	 represents the computational basis state and f(x) corresponds to any real number.</a:t>
            </a:r>
          </a:p>
          <a:p>
            <a:r>
              <a:rPr lang="en-US" dirty="0"/>
              <a:t>For hypergraph states described before, </a:t>
            </a:r>
          </a:p>
          <a:p>
            <a:pPr marL="0" indent="0">
              <a:buNone/>
            </a:pPr>
            <a:r>
              <a:rPr lang="en-US" dirty="0"/>
              <a:t>f(x) ∈{0, 1}</a:t>
            </a:r>
          </a:p>
        </p:txBody>
      </p:sp>
      <p:pic>
        <p:nvPicPr>
          <p:cNvPr id="5" name="Picture 4" descr="A number and square and square symbols&#10;&#10;AI-generated content may be incorrect.">
            <a:extLst>
              <a:ext uri="{FF2B5EF4-FFF2-40B4-BE49-F238E27FC236}">
                <a16:creationId xmlns:a16="http://schemas.microsoft.com/office/drawing/2014/main" id="{746828E5-6421-6081-93F5-BF474B3B4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105" y="4012691"/>
            <a:ext cx="5068007" cy="1590897"/>
          </a:xfrm>
          <a:prstGeom prst="rect">
            <a:avLst/>
          </a:prstGeom>
        </p:spPr>
      </p:pic>
    </p:spTree>
    <p:extLst>
      <p:ext uri="{BB962C8B-B14F-4D97-AF65-F5344CB8AC3E}">
        <p14:creationId xmlns:p14="http://schemas.microsoft.com/office/powerpoint/2010/main" val="61459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3B2BE-DE6E-49DD-BD75-9739C94CB1D2}"/>
              </a:ext>
            </a:extLst>
          </p:cNvPr>
          <p:cNvSpPr>
            <a:spLocks noGrp="1"/>
          </p:cNvSpPr>
          <p:nvPr>
            <p:ph type="title"/>
          </p:nvPr>
        </p:nvSpPr>
        <p:spPr/>
        <p:txBody>
          <a:bodyPr/>
          <a:lstStyle/>
          <a:p>
            <a:r>
              <a:rPr lang="en-US" dirty="0"/>
              <a:t>Blockchain Structure</a:t>
            </a:r>
          </a:p>
        </p:txBody>
      </p:sp>
      <p:sp>
        <p:nvSpPr>
          <p:cNvPr id="3" name="Content Placeholder 2">
            <a:extLst>
              <a:ext uri="{FF2B5EF4-FFF2-40B4-BE49-F238E27FC236}">
                <a16:creationId xmlns:a16="http://schemas.microsoft.com/office/drawing/2014/main" id="{6D5FD94C-1C86-A6AF-98E2-9F2030661AD3}"/>
              </a:ext>
            </a:extLst>
          </p:cNvPr>
          <p:cNvSpPr>
            <a:spLocks noGrp="1"/>
          </p:cNvSpPr>
          <p:nvPr>
            <p:ph idx="1"/>
          </p:nvPr>
        </p:nvSpPr>
        <p:spPr/>
        <p:txBody>
          <a:bodyPr>
            <a:normAutofit lnSpcReduction="10000"/>
          </a:bodyPr>
          <a:lstStyle/>
          <a:p>
            <a:r>
              <a:rPr lang="en-US" dirty="0"/>
              <a:t>Block producer </a:t>
            </a:r>
            <a:r>
              <a:rPr lang="en-US" dirty="0" err="1"/>
              <a:t>i</a:t>
            </a:r>
            <a:r>
              <a:rPr lang="en-US" dirty="0"/>
              <a:t> converts classical block P</a:t>
            </a:r>
            <a:r>
              <a:rPr lang="en-US" baseline="-25000" dirty="0"/>
              <a:t>i </a:t>
            </a:r>
            <a:r>
              <a:rPr lang="en-US" dirty="0"/>
              <a:t>into phase </a:t>
            </a:r>
            <a:r>
              <a:rPr lang="el-GR" dirty="0"/>
              <a:t>θ</a:t>
            </a:r>
            <a:r>
              <a:rPr lang="en-US" baseline="-25000" dirty="0"/>
              <a:t>pi </a:t>
            </a:r>
            <a:r>
              <a:rPr lang="en-US" dirty="0"/>
              <a:t> via a bijective function known only to him.</a:t>
            </a:r>
          </a:p>
          <a:p>
            <a:r>
              <a:rPr lang="en-US" dirty="0"/>
              <a:t>Initialize qubit at </a:t>
            </a:r>
          </a:p>
          <a:p>
            <a:r>
              <a:rPr lang="en-US" dirty="0"/>
              <a:t>Perform the following transformation where the rotation gate with phase </a:t>
            </a:r>
            <a:r>
              <a:rPr lang="el-GR" dirty="0"/>
              <a:t>θ</a:t>
            </a:r>
            <a:r>
              <a:rPr lang="en-US" baseline="-25000" dirty="0"/>
              <a:t>pi  </a:t>
            </a:r>
            <a:r>
              <a:rPr lang="en-US" dirty="0"/>
              <a:t>is applied. This yields a new block.</a:t>
            </a:r>
          </a:p>
          <a:p>
            <a:endParaRPr lang="en-US" dirty="0"/>
          </a:p>
          <a:p>
            <a:endParaRPr lang="en-US" dirty="0"/>
          </a:p>
          <a:p>
            <a:r>
              <a:rPr lang="en-US" dirty="0"/>
              <a:t> Apply C</a:t>
            </a:r>
            <a:r>
              <a:rPr lang="en-US" baseline="30000" dirty="0"/>
              <a:t>(i-1)</a:t>
            </a:r>
            <a:r>
              <a:rPr lang="en-US" dirty="0"/>
              <a:t>Z on the new block to create the new </a:t>
            </a:r>
            <a:r>
              <a:rPr lang="en-US" dirty="0" err="1"/>
              <a:t>i</a:t>
            </a:r>
            <a:r>
              <a:rPr lang="en-US" dirty="0"/>
              <a:t>-hyperedge and Pauli-X on block i-1 to remove the i-1-hyperedge. </a:t>
            </a:r>
          </a:p>
        </p:txBody>
      </p:sp>
      <p:pic>
        <p:nvPicPr>
          <p:cNvPr id="6" name="Picture 5">
            <a:extLst>
              <a:ext uri="{FF2B5EF4-FFF2-40B4-BE49-F238E27FC236}">
                <a16:creationId xmlns:a16="http://schemas.microsoft.com/office/drawing/2014/main" id="{4B6A4078-D910-26F4-7C2B-768341ED8D08}"/>
              </a:ext>
            </a:extLst>
          </p:cNvPr>
          <p:cNvPicPr>
            <a:picLocks noChangeAspect="1"/>
          </p:cNvPicPr>
          <p:nvPr/>
        </p:nvPicPr>
        <p:blipFill>
          <a:blip r:embed="rId2"/>
          <a:stretch>
            <a:fillRect/>
          </a:stretch>
        </p:blipFill>
        <p:spPr>
          <a:xfrm>
            <a:off x="2802257" y="4279090"/>
            <a:ext cx="7000875" cy="1029936"/>
          </a:xfrm>
          <a:prstGeom prst="rect">
            <a:avLst/>
          </a:prstGeom>
        </p:spPr>
      </p:pic>
      <p:pic>
        <p:nvPicPr>
          <p:cNvPr id="8" name="Picture 7" descr="A math equation with square and square symbols&#10;&#10;AI-generated content may be incorrect.">
            <a:extLst>
              <a:ext uri="{FF2B5EF4-FFF2-40B4-BE49-F238E27FC236}">
                <a16:creationId xmlns:a16="http://schemas.microsoft.com/office/drawing/2014/main" id="{3BC8C845-19F1-0744-E245-C80A4949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9658" y="2728973"/>
            <a:ext cx="876483" cy="609727"/>
          </a:xfrm>
          <a:prstGeom prst="rect">
            <a:avLst/>
          </a:prstGeom>
        </p:spPr>
      </p:pic>
    </p:spTree>
    <p:extLst>
      <p:ext uri="{BB962C8B-B14F-4D97-AF65-F5344CB8AC3E}">
        <p14:creationId xmlns:p14="http://schemas.microsoft.com/office/powerpoint/2010/main" val="358814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102F-852D-3125-B582-F365318E6711}"/>
              </a:ext>
            </a:extLst>
          </p:cNvPr>
          <p:cNvSpPr>
            <a:spLocks noGrp="1"/>
          </p:cNvSpPr>
          <p:nvPr>
            <p:ph type="title"/>
          </p:nvPr>
        </p:nvSpPr>
        <p:spPr/>
        <p:txBody>
          <a:bodyPr/>
          <a:lstStyle/>
          <a:p>
            <a:r>
              <a:rPr lang="en-US" dirty="0"/>
              <a:t>Blockchain Structure</a:t>
            </a:r>
          </a:p>
        </p:txBody>
      </p:sp>
      <p:sp>
        <p:nvSpPr>
          <p:cNvPr id="3" name="Content Placeholder 2">
            <a:extLst>
              <a:ext uri="{FF2B5EF4-FFF2-40B4-BE49-F238E27FC236}">
                <a16:creationId xmlns:a16="http://schemas.microsoft.com/office/drawing/2014/main" id="{05698BD4-EC57-668F-8E63-626ECACE39D0}"/>
              </a:ext>
            </a:extLst>
          </p:cNvPr>
          <p:cNvSpPr>
            <a:spLocks noGrp="1"/>
          </p:cNvSpPr>
          <p:nvPr>
            <p:ph idx="1"/>
          </p:nvPr>
        </p:nvSpPr>
        <p:spPr/>
        <p:txBody>
          <a:bodyPr/>
          <a:lstStyle/>
          <a:p>
            <a:r>
              <a:rPr lang="en-US" dirty="0"/>
              <a:t>The phase must satisfy predefined criteria for consensus.</a:t>
            </a:r>
          </a:p>
          <a:p>
            <a:pPr lvl="1">
              <a:buFont typeface="Wingdings" panose="05000000000000000000" pitchFamily="2" charset="2"/>
              <a:buChar char="§"/>
            </a:pPr>
            <a:r>
              <a:rPr lang="en-US" dirty="0"/>
              <a:t> </a:t>
            </a:r>
          </a:p>
          <a:p>
            <a:pPr lvl="1">
              <a:buFont typeface="Wingdings" panose="05000000000000000000" pitchFamily="2" charset="2"/>
              <a:buChar char="§"/>
            </a:pPr>
            <a:r>
              <a:rPr lang="en-US" dirty="0"/>
              <a:t> </a:t>
            </a:r>
          </a:p>
          <a:p>
            <a:r>
              <a:rPr lang="en-US" dirty="0"/>
              <a:t>The original protocol has conditions:</a:t>
            </a:r>
          </a:p>
          <a:p>
            <a:pPr lvl="1">
              <a:buFont typeface="Wingdings" panose="05000000000000000000" pitchFamily="2" charset="2"/>
              <a:buChar char="§"/>
            </a:pPr>
            <a:r>
              <a:rPr lang="en-US" dirty="0"/>
              <a:t>                                       where </a:t>
            </a:r>
            <a:r>
              <a:rPr lang="el-GR" dirty="0"/>
              <a:t>θ</a:t>
            </a:r>
            <a:r>
              <a:rPr lang="en-US" baseline="-25000" dirty="0"/>
              <a:t>p1</a:t>
            </a:r>
            <a:r>
              <a:rPr lang="en-US" dirty="0"/>
              <a:t> is the phase of the first block.</a:t>
            </a:r>
          </a:p>
          <a:p>
            <a:pPr lvl="1">
              <a:buFont typeface="Wingdings" panose="05000000000000000000" pitchFamily="2" charset="2"/>
              <a:buChar char="§"/>
            </a:pPr>
            <a:endParaRPr lang="en-US" dirty="0"/>
          </a:p>
          <a:p>
            <a:pPr lvl="1">
              <a:buFont typeface="Wingdings" panose="05000000000000000000" pitchFamily="2" charset="2"/>
              <a:buChar char="§"/>
            </a:pPr>
            <a:r>
              <a:rPr lang="en-US" dirty="0"/>
              <a:t>                                      which converges to 2</a:t>
            </a:r>
            <a:r>
              <a:rPr lang="el-GR" dirty="0"/>
              <a:t>θ</a:t>
            </a:r>
            <a:r>
              <a:rPr lang="en-US" baseline="-25000" dirty="0"/>
              <a:t>p1 </a:t>
            </a:r>
            <a:endParaRPr lang="en-US" dirty="0"/>
          </a:p>
        </p:txBody>
      </p:sp>
      <p:pic>
        <p:nvPicPr>
          <p:cNvPr id="7" name="Picture 6" descr="A black and white text&#10;&#10;AI-generated content may be incorrect.">
            <a:extLst>
              <a:ext uri="{FF2B5EF4-FFF2-40B4-BE49-F238E27FC236}">
                <a16:creationId xmlns:a16="http://schemas.microsoft.com/office/drawing/2014/main" id="{69293AF7-8EA9-AEB8-56D2-AFEE216AC5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6930" y="2968384"/>
            <a:ext cx="1704422" cy="343028"/>
          </a:xfrm>
          <a:prstGeom prst="rect">
            <a:avLst/>
          </a:prstGeom>
        </p:spPr>
      </p:pic>
      <p:pic>
        <p:nvPicPr>
          <p:cNvPr id="11" name="Picture 10" descr="A black text on a white background&#10;&#10;AI-generated content may be incorrect.">
            <a:extLst>
              <a:ext uri="{FF2B5EF4-FFF2-40B4-BE49-F238E27FC236}">
                <a16:creationId xmlns:a16="http://schemas.microsoft.com/office/drawing/2014/main" id="{25C6EFDC-710B-6A0C-A28D-203A1D661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930" y="2465787"/>
            <a:ext cx="1618377" cy="499421"/>
          </a:xfrm>
          <a:prstGeom prst="rect">
            <a:avLst/>
          </a:prstGeom>
        </p:spPr>
      </p:pic>
      <p:pic>
        <p:nvPicPr>
          <p:cNvPr id="13" name="Picture 12" descr="A black and white math equation&#10;&#10;AI-generated content may be incorrect.">
            <a:extLst>
              <a:ext uri="{FF2B5EF4-FFF2-40B4-BE49-F238E27FC236}">
                <a16:creationId xmlns:a16="http://schemas.microsoft.com/office/drawing/2014/main" id="{2E8A93B1-D7FE-31FC-CF4A-C4DC9054B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6929" y="3793393"/>
            <a:ext cx="1868349" cy="673831"/>
          </a:xfrm>
          <a:prstGeom prst="rect">
            <a:avLst/>
          </a:prstGeom>
        </p:spPr>
      </p:pic>
      <p:pic>
        <p:nvPicPr>
          <p:cNvPr id="15" name="Picture 14" descr="A mathematical equation with numbers and symbols&#10;&#10;AI-generated content may be incorrect.">
            <a:extLst>
              <a:ext uri="{FF2B5EF4-FFF2-40B4-BE49-F238E27FC236}">
                <a16:creationId xmlns:a16="http://schemas.microsoft.com/office/drawing/2014/main" id="{E9B5D8F0-B516-3CDA-70A4-B916C137DF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6930" y="4687028"/>
            <a:ext cx="1868348" cy="698981"/>
          </a:xfrm>
          <a:prstGeom prst="rect">
            <a:avLst/>
          </a:prstGeom>
        </p:spPr>
      </p:pic>
    </p:spTree>
    <p:extLst>
      <p:ext uri="{BB962C8B-B14F-4D97-AF65-F5344CB8AC3E}">
        <p14:creationId xmlns:p14="http://schemas.microsoft.com/office/powerpoint/2010/main" val="268466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84B5-E00B-FBA7-F96E-88AB4E48A388}"/>
              </a:ext>
            </a:extLst>
          </p:cNvPr>
          <p:cNvSpPr>
            <a:spLocks noGrp="1"/>
          </p:cNvSpPr>
          <p:nvPr>
            <p:ph type="title"/>
          </p:nvPr>
        </p:nvSpPr>
        <p:spPr/>
        <p:txBody>
          <a:bodyPr/>
          <a:lstStyle/>
          <a:p>
            <a:r>
              <a:rPr lang="en-US" dirty="0"/>
              <a:t>Security and integrity</a:t>
            </a:r>
          </a:p>
        </p:txBody>
      </p:sp>
      <p:sp>
        <p:nvSpPr>
          <p:cNvPr id="3" name="Content Placeholder 2">
            <a:extLst>
              <a:ext uri="{FF2B5EF4-FFF2-40B4-BE49-F238E27FC236}">
                <a16:creationId xmlns:a16="http://schemas.microsoft.com/office/drawing/2014/main" id="{D9E3260D-5C1C-F842-AEC5-E68B4B48FB39}"/>
              </a:ext>
            </a:extLst>
          </p:cNvPr>
          <p:cNvSpPr>
            <a:spLocks noGrp="1"/>
          </p:cNvSpPr>
          <p:nvPr>
            <p:ph idx="1"/>
          </p:nvPr>
        </p:nvSpPr>
        <p:spPr/>
        <p:txBody>
          <a:bodyPr>
            <a:normAutofit lnSpcReduction="10000"/>
          </a:bodyPr>
          <a:lstStyle/>
          <a:p>
            <a:r>
              <a:rPr lang="en-US" dirty="0"/>
              <a:t>Hypergraphs are multipartite highly entangled states. Therefore, an adversary’s measurement of one qubit(block) would result in the collapse of the whole chain.</a:t>
            </a:r>
          </a:p>
          <a:p>
            <a:r>
              <a:rPr lang="en-US" dirty="0"/>
              <a:t>In an attempt by the adversary to mutate a block, i.e. change the phase of the block m to</a:t>
            </a:r>
            <a:r>
              <a:rPr lang="el-GR" dirty="0"/>
              <a:t> θ</a:t>
            </a:r>
            <a:r>
              <a:rPr lang="en-US" baseline="-25000" dirty="0"/>
              <a:t>q, </a:t>
            </a:r>
            <a:r>
              <a:rPr lang="en-US" dirty="0"/>
              <a:t>need a unitary operation on the qubit m, to add a relative phase</a:t>
            </a:r>
            <a:r>
              <a:rPr lang="el-GR" dirty="0"/>
              <a:t>(θ</a:t>
            </a:r>
            <a:r>
              <a:rPr lang="en-US" baseline="-25000" dirty="0"/>
              <a:t>q</a:t>
            </a:r>
            <a:r>
              <a:rPr lang="en-US" dirty="0"/>
              <a:t> − </a:t>
            </a:r>
            <a:r>
              <a:rPr lang="el-GR" dirty="0"/>
              <a:t>θ </a:t>
            </a:r>
            <a:r>
              <a:rPr lang="en-US" baseline="-25000" dirty="0"/>
              <a:t>pm</a:t>
            </a:r>
            <a:r>
              <a:rPr lang="en-US" dirty="0"/>
              <a:t>). The consensus of the quantum blockchain prevents this as the relative phase of each qubit is predeﬁned and can be checked by performing a simple measurement on the correct basis on that particular qubit.</a:t>
            </a:r>
          </a:p>
          <a:p>
            <a:r>
              <a:rPr lang="en-US" dirty="0"/>
              <a:t>The peer whose local copy of the chain has been compromised can identify the compromise and rebuild his blockchain as he knows the exact quantum state without violating no-cloning theorem.</a:t>
            </a:r>
          </a:p>
        </p:txBody>
      </p:sp>
    </p:spTree>
    <p:extLst>
      <p:ext uri="{BB962C8B-B14F-4D97-AF65-F5344CB8AC3E}">
        <p14:creationId xmlns:p14="http://schemas.microsoft.com/office/powerpoint/2010/main" val="3266214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D80A76-0B78-A1C0-BC7A-C915AC1CD8D3}"/>
            </a:ext>
          </a:extLst>
        </p:cNvPr>
        <p:cNvGrpSpPr/>
        <p:nvPr/>
      </p:nvGrpSpPr>
      <p:grpSpPr>
        <a:xfrm>
          <a:off x="0" y="0"/>
          <a:ext cx="0" cy="0"/>
          <a:chOff x="0" y="0"/>
          <a:chExt cx="0" cy="0"/>
        </a:xfrm>
      </p:grpSpPr>
      <p:grpSp>
        <p:nvGrpSpPr>
          <p:cNvPr id="26" name="Group 25">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27" name="Freeform: Shape 26">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30" name="Rectangle 29">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A0738725-DD76-6493-5590-3ED911EDFC2A}"/>
              </a:ext>
            </a:extLst>
          </p:cNvPr>
          <p:cNvPicPr>
            <a:picLocks noChangeAspect="1"/>
          </p:cNvPicPr>
          <p:nvPr/>
        </p:nvPicPr>
        <p:blipFill>
          <a:blip r:embed="rId4">
            <a:alphaModFix amt="50000"/>
          </a:blip>
          <a:srcRect/>
          <a:stretch/>
        </p:blipFill>
        <p:spPr>
          <a:xfrm>
            <a:off x="1" y="10"/>
            <a:ext cx="12191999" cy="6857990"/>
          </a:xfrm>
          <a:prstGeom prst="rect">
            <a:avLst/>
          </a:prstGeom>
        </p:spPr>
      </p:pic>
      <p:sp>
        <p:nvSpPr>
          <p:cNvPr id="2" name="Title 1">
            <a:extLst>
              <a:ext uri="{FF2B5EF4-FFF2-40B4-BE49-F238E27FC236}">
                <a16:creationId xmlns:a16="http://schemas.microsoft.com/office/drawing/2014/main" id="{0C4ADEFE-D68F-0008-974D-F6120BDA0B5D}"/>
              </a:ext>
            </a:extLst>
          </p:cNvPr>
          <p:cNvSpPr>
            <a:spLocks noGrp="1"/>
          </p:cNvSpPr>
          <p:nvPr>
            <p:ph type="title"/>
          </p:nvPr>
        </p:nvSpPr>
        <p:spPr>
          <a:xfrm>
            <a:off x="461773" y="526775"/>
            <a:ext cx="6223552" cy="2902225"/>
          </a:xfrm>
        </p:spPr>
        <p:txBody>
          <a:bodyPr vert="horz" lIns="91440" tIns="45720" rIns="91440" bIns="45720" rtlCol="0" anchor="t">
            <a:normAutofit/>
          </a:bodyPr>
          <a:lstStyle/>
          <a:p>
            <a:pPr>
              <a:lnSpc>
                <a:spcPct val="130000"/>
              </a:lnSpc>
            </a:pPr>
            <a:r>
              <a:rPr lang="en-US" sz="3600" spc="1300" dirty="0">
                <a:solidFill>
                  <a:srgbClr val="FFFFFF"/>
                </a:solidFill>
              </a:rPr>
              <a:t>Future Work in quantum Blockchain</a:t>
            </a:r>
          </a:p>
        </p:txBody>
      </p:sp>
      <p:sp>
        <p:nvSpPr>
          <p:cNvPr id="34"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5">
              <a:alphaModFix amt="99000"/>
              <a:extLst>
                <a:ext uri="{96DAC541-7B7A-43D3-8B79-37D633B846F1}">
                  <asvg:svgBlip xmlns:asvg="http://schemas.microsoft.com/office/drawing/2016/SVG/main" r:embed="rId6"/>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63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BF9D-82D1-9D64-C17C-6A70C17B47AB}"/>
              </a:ext>
            </a:extLst>
          </p:cNvPr>
          <p:cNvSpPr>
            <a:spLocks noGrp="1"/>
          </p:cNvSpPr>
          <p:nvPr>
            <p:ph type="title"/>
          </p:nvPr>
        </p:nvSpPr>
        <p:spPr/>
        <p:txBody>
          <a:bodyPr/>
          <a:lstStyle/>
          <a:p>
            <a:r>
              <a:rPr lang="en-US" dirty="0"/>
              <a:t>New quantum block</a:t>
            </a:r>
          </a:p>
        </p:txBody>
      </p:sp>
      <p:sp>
        <p:nvSpPr>
          <p:cNvPr id="3" name="Content Placeholder 2">
            <a:extLst>
              <a:ext uri="{FF2B5EF4-FFF2-40B4-BE49-F238E27FC236}">
                <a16:creationId xmlns:a16="http://schemas.microsoft.com/office/drawing/2014/main" id="{CA210E4B-22B7-C1CC-C643-4C2805818972}"/>
              </a:ext>
            </a:extLst>
          </p:cNvPr>
          <p:cNvSpPr>
            <a:spLocks noGrp="1"/>
          </p:cNvSpPr>
          <p:nvPr>
            <p:ph idx="1"/>
          </p:nvPr>
        </p:nvSpPr>
        <p:spPr/>
        <p:txBody>
          <a:bodyPr/>
          <a:lstStyle/>
          <a:p>
            <a:r>
              <a:rPr lang="en-US" dirty="0"/>
              <a:t>Similar to the hypergraph blockchain, </a:t>
            </a:r>
            <a:r>
              <a:rPr lang="el-GR" dirty="0"/>
              <a:t>θ</a:t>
            </a:r>
            <a:r>
              <a:rPr lang="en-US" baseline="-25000" dirty="0"/>
              <a:t>  </a:t>
            </a:r>
            <a:r>
              <a:rPr lang="en-US" dirty="0"/>
              <a:t>is calculated. </a:t>
            </a:r>
          </a:p>
          <a:p>
            <a:endParaRPr lang="en-US" dirty="0"/>
          </a:p>
          <a:p>
            <a:r>
              <a:rPr lang="en-US" dirty="0"/>
              <a:t>\</a:t>
            </a:r>
          </a:p>
          <a:p>
            <a:endParaRPr lang="en-US" dirty="0"/>
          </a:p>
          <a:p>
            <a:r>
              <a:rPr lang="en-US" dirty="0"/>
              <a:t>CNOT </a:t>
            </a:r>
          </a:p>
          <a:p>
            <a:r>
              <a:rPr lang="en-US" dirty="0"/>
              <a:t>This shall be the new quantum block and in the temporal case,</a:t>
            </a:r>
          </a:p>
        </p:txBody>
      </p:sp>
      <p:pic>
        <p:nvPicPr>
          <p:cNvPr id="5" name="Picture 4" descr="A math equation with numbers and symbols&#10;&#10;AI-generated content may be incorrect.">
            <a:extLst>
              <a:ext uri="{FF2B5EF4-FFF2-40B4-BE49-F238E27FC236}">
                <a16:creationId xmlns:a16="http://schemas.microsoft.com/office/drawing/2014/main" id="{3469D719-5CB0-E2FE-329F-0CAD9401D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624" y="3018428"/>
            <a:ext cx="2600688" cy="638264"/>
          </a:xfrm>
          <a:prstGeom prst="rect">
            <a:avLst/>
          </a:prstGeom>
        </p:spPr>
      </p:pic>
      <p:cxnSp>
        <p:nvCxnSpPr>
          <p:cNvPr id="7" name="Straight Arrow Connector 6">
            <a:extLst>
              <a:ext uri="{FF2B5EF4-FFF2-40B4-BE49-F238E27FC236}">
                <a16:creationId xmlns:a16="http://schemas.microsoft.com/office/drawing/2014/main" id="{3C5181D5-97C4-9C9D-833B-63CB294BFF93}"/>
              </a:ext>
            </a:extLst>
          </p:cNvPr>
          <p:cNvCxnSpPr/>
          <p:nvPr/>
        </p:nvCxnSpPr>
        <p:spPr>
          <a:xfrm>
            <a:off x="3950208" y="3337560"/>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descr="A black text with a plus and a white background&#10;&#10;AI-generated content may be incorrect.">
            <a:extLst>
              <a:ext uri="{FF2B5EF4-FFF2-40B4-BE49-F238E27FC236}">
                <a16:creationId xmlns:a16="http://schemas.microsoft.com/office/drawing/2014/main" id="{588BF2C7-3BA3-FD35-3FFD-E049BFA64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825" y="3123218"/>
            <a:ext cx="1648055" cy="533474"/>
          </a:xfrm>
          <a:prstGeom prst="rect">
            <a:avLst/>
          </a:prstGeom>
        </p:spPr>
      </p:pic>
      <p:cxnSp>
        <p:nvCxnSpPr>
          <p:cNvPr id="14" name="Straight Arrow Connector 13">
            <a:extLst>
              <a:ext uri="{FF2B5EF4-FFF2-40B4-BE49-F238E27FC236}">
                <a16:creationId xmlns:a16="http://schemas.microsoft.com/office/drawing/2014/main" id="{9DC4435E-EC12-C42A-F503-764FFFE34758}"/>
              </a:ext>
            </a:extLst>
          </p:cNvPr>
          <p:cNvCxnSpPr/>
          <p:nvPr/>
        </p:nvCxnSpPr>
        <p:spPr>
          <a:xfrm>
            <a:off x="1981200" y="4402835"/>
            <a:ext cx="1097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number and plus sign&#10;&#10;AI-generated content may be incorrect.">
            <a:extLst>
              <a:ext uri="{FF2B5EF4-FFF2-40B4-BE49-F238E27FC236}">
                <a16:creationId xmlns:a16="http://schemas.microsoft.com/office/drawing/2014/main" id="{4329FA01-8D8C-5C78-3A8E-5E98E6AF5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3151" y="4123763"/>
            <a:ext cx="1590897" cy="514422"/>
          </a:xfrm>
          <a:prstGeom prst="rect">
            <a:avLst/>
          </a:prstGeom>
        </p:spPr>
      </p:pic>
      <p:pic>
        <p:nvPicPr>
          <p:cNvPr id="18" name="Picture 17">
            <a:extLst>
              <a:ext uri="{FF2B5EF4-FFF2-40B4-BE49-F238E27FC236}">
                <a16:creationId xmlns:a16="http://schemas.microsoft.com/office/drawing/2014/main" id="{0679D360-CC4A-41E7-7AD6-4A44FF7226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1237" y="5422742"/>
            <a:ext cx="3738755" cy="595096"/>
          </a:xfrm>
          <a:prstGeom prst="rect">
            <a:avLst/>
          </a:prstGeom>
        </p:spPr>
      </p:pic>
    </p:spTree>
    <p:extLst>
      <p:ext uri="{BB962C8B-B14F-4D97-AF65-F5344CB8AC3E}">
        <p14:creationId xmlns:p14="http://schemas.microsoft.com/office/powerpoint/2010/main" val="294496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8882-2312-E791-F9FF-D2AF141F9363}"/>
              </a:ext>
            </a:extLst>
          </p:cNvPr>
          <p:cNvSpPr>
            <a:spLocks noGrp="1"/>
          </p:cNvSpPr>
          <p:nvPr>
            <p:ph type="title"/>
          </p:nvPr>
        </p:nvSpPr>
        <p:spPr/>
        <p:txBody>
          <a:bodyPr/>
          <a:lstStyle/>
          <a:p>
            <a:r>
              <a:rPr lang="en-US" dirty="0"/>
              <a:t>New GHZ State blockchain</a:t>
            </a:r>
          </a:p>
        </p:txBody>
      </p:sp>
      <p:sp>
        <p:nvSpPr>
          <p:cNvPr id="3" name="Content Placeholder 2">
            <a:extLst>
              <a:ext uri="{FF2B5EF4-FFF2-40B4-BE49-F238E27FC236}">
                <a16:creationId xmlns:a16="http://schemas.microsoft.com/office/drawing/2014/main" id="{01F77949-1354-8A02-1D3D-91818B0DEB3B}"/>
              </a:ext>
            </a:extLst>
          </p:cNvPr>
          <p:cNvSpPr>
            <a:spLocks noGrp="1"/>
          </p:cNvSpPr>
          <p:nvPr>
            <p:ph idx="1"/>
          </p:nvPr>
        </p:nvSpPr>
        <p:spPr/>
        <p:txBody>
          <a:bodyPr/>
          <a:lstStyle/>
          <a:p>
            <a:r>
              <a:rPr lang="en-US" dirty="0"/>
              <a:t>Block 1, 2, and 3</a:t>
            </a:r>
          </a:p>
          <a:p>
            <a:endParaRPr lang="en-US" dirty="0"/>
          </a:p>
          <a:p>
            <a:endParaRPr lang="en-US" dirty="0"/>
          </a:p>
          <a:p>
            <a:endParaRPr lang="en-US" dirty="0"/>
          </a:p>
          <a:p>
            <a:r>
              <a:rPr lang="en-US" dirty="0"/>
              <a:t>Temporal GHZ state for a 3-blockchain</a:t>
            </a:r>
          </a:p>
          <a:p>
            <a:endParaRPr lang="en-US" dirty="0"/>
          </a:p>
        </p:txBody>
      </p:sp>
      <p:pic>
        <p:nvPicPr>
          <p:cNvPr id="5" name="Picture 4" descr="A black text with a white background&#10;&#10;AI-generated content may be incorrect.">
            <a:extLst>
              <a:ext uri="{FF2B5EF4-FFF2-40B4-BE49-F238E27FC236}">
                <a16:creationId xmlns:a16="http://schemas.microsoft.com/office/drawing/2014/main" id="{A9D9C369-3FD3-7425-34FE-886909518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2430918"/>
            <a:ext cx="4066350" cy="669253"/>
          </a:xfrm>
          <a:prstGeom prst="rect">
            <a:avLst/>
          </a:prstGeom>
        </p:spPr>
      </p:pic>
      <p:pic>
        <p:nvPicPr>
          <p:cNvPr id="7" name="Picture 6" descr="A black text with black numbers&#10;&#10;AI-generated content may be incorrect.">
            <a:extLst>
              <a:ext uri="{FF2B5EF4-FFF2-40B4-BE49-F238E27FC236}">
                <a16:creationId xmlns:a16="http://schemas.microsoft.com/office/drawing/2014/main" id="{A5E12A10-4C79-00AE-D126-DA916CD13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0274" y="2483412"/>
            <a:ext cx="4228275" cy="700335"/>
          </a:xfrm>
          <a:prstGeom prst="rect">
            <a:avLst/>
          </a:prstGeom>
        </p:spPr>
      </p:pic>
      <p:pic>
        <p:nvPicPr>
          <p:cNvPr id="9" name="Picture 8" descr="A number with a white background&#10;&#10;AI-generated content may be incorrect.">
            <a:extLst>
              <a:ext uri="{FF2B5EF4-FFF2-40B4-BE49-F238E27FC236}">
                <a16:creationId xmlns:a16="http://schemas.microsoft.com/office/drawing/2014/main" id="{497920B4-43DB-09C3-0C41-FECB4AE1A9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607" y="3183747"/>
            <a:ext cx="4753334" cy="704197"/>
          </a:xfrm>
          <a:prstGeom prst="rect">
            <a:avLst/>
          </a:prstGeom>
        </p:spPr>
      </p:pic>
      <p:pic>
        <p:nvPicPr>
          <p:cNvPr id="11" name="Picture 10" descr="A math equation with plus and e&#10;&#10;AI-generated content may be incorrect.">
            <a:extLst>
              <a:ext uri="{FF2B5EF4-FFF2-40B4-BE49-F238E27FC236}">
                <a16:creationId xmlns:a16="http://schemas.microsoft.com/office/drawing/2014/main" id="{577C02E9-62F5-4A2B-C671-A02106FB17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5200" y="4743378"/>
            <a:ext cx="6534700" cy="852352"/>
          </a:xfrm>
          <a:prstGeom prst="rect">
            <a:avLst/>
          </a:prstGeom>
        </p:spPr>
      </p:pic>
    </p:spTree>
    <p:extLst>
      <p:ext uri="{BB962C8B-B14F-4D97-AF65-F5344CB8AC3E}">
        <p14:creationId xmlns:p14="http://schemas.microsoft.com/office/powerpoint/2010/main" val="754243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949C1-824D-C3A1-A04D-B968DA1E24D9}"/>
              </a:ext>
            </a:extLst>
          </p:cNvPr>
          <p:cNvSpPr>
            <a:spLocks noGrp="1"/>
          </p:cNvSpPr>
          <p:nvPr>
            <p:ph idx="1"/>
          </p:nvPr>
        </p:nvSpPr>
        <p:spPr>
          <a:xfrm>
            <a:off x="808662" y="800101"/>
            <a:ext cx="10357666" cy="5334000"/>
          </a:xfrm>
        </p:spPr>
        <p:txBody>
          <a:bodyPr/>
          <a:lstStyle/>
          <a:p>
            <a:r>
              <a:rPr lang="en-US" dirty="0"/>
              <a:t>Generalized chain for n blocks (from time = 0 to time = </a:t>
            </a:r>
            <a:r>
              <a:rPr lang="en-US" dirty="0" err="1"/>
              <a:t>nt</a:t>
            </a:r>
            <a:r>
              <a:rPr lang="en-US" dirty="0"/>
              <a:t>,  2n qubits)</a:t>
            </a:r>
          </a:p>
          <a:p>
            <a:endParaRPr lang="en-US" dirty="0"/>
          </a:p>
          <a:p>
            <a:endParaRPr lang="en-US" dirty="0"/>
          </a:p>
          <a:p>
            <a:r>
              <a:rPr lang="en-US" dirty="0"/>
              <a:t>Prevent uncontrolled interference</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5" name="Picture 4">
            <a:extLst>
              <a:ext uri="{FF2B5EF4-FFF2-40B4-BE49-F238E27FC236}">
                <a16:creationId xmlns:a16="http://schemas.microsoft.com/office/drawing/2014/main" id="{C87530FA-E85B-806F-A761-ABB0AE0CB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672" y="1381072"/>
            <a:ext cx="9059539" cy="762106"/>
          </a:xfrm>
          <a:prstGeom prst="rect">
            <a:avLst/>
          </a:prstGeom>
        </p:spPr>
      </p:pic>
      <p:pic>
        <p:nvPicPr>
          <p:cNvPr id="11" name="Picture 10" descr="A group of black letters&#10;&#10;AI-generated content may be incorrect.">
            <a:extLst>
              <a:ext uri="{FF2B5EF4-FFF2-40B4-BE49-F238E27FC236}">
                <a16:creationId xmlns:a16="http://schemas.microsoft.com/office/drawing/2014/main" id="{A91D5466-231D-A7D7-1F7D-FDEF19AD1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124" y="3109868"/>
            <a:ext cx="4333875" cy="588985"/>
          </a:xfrm>
          <a:prstGeom prst="rect">
            <a:avLst/>
          </a:prstGeom>
        </p:spPr>
      </p:pic>
      <p:pic>
        <p:nvPicPr>
          <p:cNvPr id="13" name="Picture 12" descr="A mathematical equation with numbers and symbols&#10;&#10;AI-generated content may be incorrect.">
            <a:extLst>
              <a:ext uri="{FF2B5EF4-FFF2-40B4-BE49-F238E27FC236}">
                <a16:creationId xmlns:a16="http://schemas.microsoft.com/office/drawing/2014/main" id="{CAB7470D-08CA-7CF7-3D31-0FD7EB70A7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874" y="2998903"/>
            <a:ext cx="1233601" cy="872899"/>
          </a:xfrm>
          <a:prstGeom prst="rect">
            <a:avLst/>
          </a:prstGeom>
        </p:spPr>
      </p:pic>
      <p:pic>
        <p:nvPicPr>
          <p:cNvPr id="15" name="Picture 14" descr="A group of black text&#10;&#10;AI-generated content may be incorrect.">
            <a:extLst>
              <a:ext uri="{FF2B5EF4-FFF2-40B4-BE49-F238E27FC236}">
                <a16:creationId xmlns:a16="http://schemas.microsoft.com/office/drawing/2014/main" id="{23CE89F5-23E0-9200-2F18-311A34E44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4395658"/>
            <a:ext cx="3267074" cy="851958"/>
          </a:xfrm>
          <a:prstGeom prst="rect">
            <a:avLst/>
          </a:prstGeom>
        </p:spPr>
      </p:pic>
    </p:spTree>
    <p:extLst>
      <p:ext uri="{BB962C8B-B14F-4D97-AF65-F5344CB8AC3E}">
        <p14:creationId xmlns:p14="http://schemas.microsoft.com/office/powerpoint/2010/main" val="200056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7BC0C-576D-83DD-F92A-36A5F2572DA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1A80077-0B53-5A8D-1157-090A5FF64EC9}"/>
              </a:ext>
            </a:extLst>
          </p:cNvPr>
          <p:cNvSpPr>
            <a:spLocks noGrp="1"/>
          </p:cNvSpPr>
          <p:nvPr>
            <p:ph idx="1"/>
          </p:nvPr>
        </p:nvSpPr>
        <p:spPr/>
        <p:txBody>
          <a:bodyPr>
            <a:normAutofit lnSpcReduction="10000"/>
          </a:bodyPr>
          <a:lstStyle/>
          <a:p>
            <a:r>
              <a:rPr lang="en-US" dirty="0"/>
              <a:t>Shreya Banerjee, </a:t>
            </a:r>
            <a:r>
              <a:rPr lang="en-US" dirty="0" err="1"/>
              <a:t>Arghya</a:t>
            </a:r>
            <a:r>
              <a:rPr lang="en-US" dirty="0"/>
              <a:t> Mukherjee, and Prasanta K. Panigrahi (Mar. 2020). “Quantum blockchain using weighted hypergraph states”. In: Phys. Rev. Res. 2 (1), p. 013322. </a:t>
            </a:r>
            <a:r>
              <a:rPr lang="en-US" dirty="0" err="1"/>
              <a:t>doi</a:t>
            </a:r>
            <a:r>
              <a:rPr lang="en-US" dirty="0"/>
              <a:t>: 10.1103/PhysRevResearch.2.013322. url: </a:t>
            </a:r>
            <a:r>
              <a:rPr lang="en-US" dirty="0">
                <a:hlinkClick r:id="rId2"/>
              </a:rPr>
              <a:t>https://link.aps.org/doi/10. 1103/PhysRevResearch.2.013322</a:t>
            </a:r>
            <a:r>
              <a:rPr lang="en-US" dirty="0"/>
              <a:t>.</a:t>
            </a:r>
          </a:p>
          <a:p>
            <a:r>
              <a:rPr lang="en-US" dirty="0"/>
              <a:t>Del Rajan and Matt Visser matt (2019). “quantum blockchain using entanglement in time”. In: quantum reports 1.1, pp. 3–11. </a:t>
            </a:r>
            <a:r>
              <a:rPr lang="en-US" dirty="0" err="1"/>
              <a:t>issn</a:t>
            </a:r>
            <a:r>
              <a:rPr lang="en-US" dirty="0"/>
              <a:t>: 2624-960X. </a:t>
            </a:r>
            <a:r>
              <a:rPr lang="en-US" dirty="0" err="1"/>
              <a:t>doi</a:t>
            </a:r>
            <a:r>
              <a:rPr lang="en-US" dirty="0"/>
              <a:t>: 10.3390/quantum1010002. url: </a:t>
            </a:r>
            <a:r>
              <a:rPr lang="en-US" dirty="0">
                <a:hlinkClick r:id="rId3"/>
              </a:rPr>
              <a:t>https://www.mdpi.com/2624-960X/1/1/2</a:t>
            </a:r>
            <a:endParaRPr lang="en-US" dirty="0"/>
          </a:p>
          <a:p>
            <a:r>
              <a:rPr lang="en-US" dirty="0" err="1"/>
              <a:t>Megidish</a:t>
            </a:r>
            <a:r>
              <a:rPr lang="en-US" dirty="0"/>
              <a:t>, E.; Halevy, A.; </a:t>
            </a:r>
            <a:r>
              <a:rPr lang="en-US" dirty="0" err="1"/>
              <a:t>Shacham</a:t>
            </a:r>
            <a:r>
              <a:rPr lang="en-US" dirty="0"/>
              <a:t>, T.; Dvir, T.; </a:t>
            </a:r>
            <a:r>
              <a:rPr lang="en-US" dirty="0" err="1"/>
              <a:t>Dovrat</a:t>
            </a:r>
            <a:r>
              <a:rPr lang="en-US" dirty="0"/>
              <a:t>, L.; Eisenberg, H.S. Entanglement swapping between photons that have never coexisted. Phys. Rev. Lett. 2013, 110, 210403. </a:t>
            </a:r>
          </a:p>
          <a:p>
            <a:endParaRPr lang="en-US" dirty="0"/>
          </a:p>
          <a:p>
            <a:endParaRPr lang="en-US" dirty="0"/>
          </a:p>
        </p:txBody>
      </p:sp>
    </p:spTree>
    <p:extLst>
      <p:ext uri="{BB962C8B-B14F-4D97-AF65-F5344CB8AC3E}">
        <p14:creationId xmlns:p14="http://schemas.microsoft.com/office/powerpoint/2010/main" val="99218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9A1F58-45EE-4D82-98FB-E3F037590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C727D49-D2FD-46AD-8B1A-11C9E5D9A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3276721"/>
            <a:ext cx="3538214" cy="3608015"/>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7DB1C2B-A281-41EA-98EB-489A3DCD6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1" y="809104"/>
            <a:ext cx="4204162" cy="5187742"/>
          </a:xfrm>
          <a:prstGeom prst="rect">
            <a:avLst/>
          </a:prstGeom>
          <a:solidFill>
            <a:schemeClr val="accent1">
              <a:lumMod val="20000"/>
              <a:lumOff val="80000"/>
            </a:schemeClr>
          </a:solidFill>
          <a:ln w="38100">
            <a:noFill/>
          </a:ln>
          <a:effectLst>
            <a:outerShdw dist="190500" dir="2700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D8CA8-35A6-0F60-E60D-BDBD72D6027B}"/>
              </a:ext>
            </a:extLst>
          </p:cNvPr>
          <p:cNvSpPr>
            <a:spLocks noGrp="1"/>
          </p:cNvSpPr>
          <p:nvPr>
            <p:ph type="title"/>
          </p:nvPr>
        </p:nvSpPr>
        <p:spPr>
          <a:xfrm>
            <a:off x="1201271" y="1630442"/>
            <a:ext cx="3512970" cy="4090102"/>
          </a:xfrm>
        </p:spPr>
        <p:txBody>
          <a:bodyPr anchor="b">
            <a:normAutofit/>
          </a:bodyPr>
          <a:lstStyle/>
          <a:p>
            <a:r>
              <a:rPr lang="en-US">
                <a:solidFill>
                  <a:srgbClr val="000000"/>
                </a:solidFill>
              </a:rPr>
              <a:t>Content</a:t>
            </a:r>
          </a:p>
        </p:txBody>
      </p:sp>
      <p:graphicFrame>
        <p:nvGraphicFramePr>
          <p:cNvPr id="5" name="Content Placeholder 2">
            <a:extLst>
              <a:ext uri="{FF2B5EF4-FFF2-40B4-BE49-F238E27FC236}">
                <a16:creationId xmlns:a16="http://schemas.microsoft.com/office/drawing/2014/main" id="{FB85D625-5106-68E9-34BA-E8BECDBF86F3}"/>
              </a:ext>
            </a:extLst>
          </p:cNvPr>
          <p:cNvGraphicFramePr>
            <a:graphicFrameLocks noGrp="1"/>
          </p:cNvGraphicFramePr>
          <p:nvPr>
            <p:ph idx="1"/>
            <p:extLst>
              <p:ext uri="{D42A27DB-BD31-4B8C-83A1-F6EECF244321}">
                <p14:modId xmlns:p14="http://schemas.microsoft.com/office/powerpoint/2010/main" val="3019628634"/>
              </p:ext>
            </p:extLst>
          </p:nvPr>
        </p:nvGraphicFramePr>
        <p:xfrm>
          <a:off x="6003636" y="809104"/>
          <a:ext cx="5373716" cy="53101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3783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rystal lattice grid">
            <a:extLst>
              <a:ext uri="{FF2B5EF4-FFF2-40B4-BE49-F238E27FC236}">
                <a16:creationId xmlns:a16="http://schemas.microsoft.com/office/drawing/2014/main" id="{FC0BF82A-FCFA-7D32-9D70-99956D30428A}"/>
              </a:ext>
            </a:extLst>
          </p:cNvPr>
          <p:cNvPicPr>
            <a:picLocks noChangeAspect="1"/>
          </p:cNvPicPr>
          <p:nvPr/>
        </p:nvPicPr>
        <p:blipFill>
          <a:blip r:embed="rId4">
            <a:alphaModFix/>
          </a:blip>
          <a:srcRect/>
          <a:stretch/>
        </p:blipFill>
        <p:spPr>
          <a:xfrm>
            <a:off x="20" y="10"/>
            <a:ext cx="12191980" cy="6857989"/>
          </a:xfrm>
          <a:prstGeom prst="rect">
            <a:avLst/>
          </a:prstGeom>
        </p:spPr>
      </p:pic>
      <p:sp>
        <p:nvSpPr>
          <p:cNvPr id="14" name="Freeform: Shape 13">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8BDFCB-3D50-A12F-7CBD-ED32683BC48C}"/>
              </a:ext>
            </a:extLst>
          </p:cNvPr>
          <p:cNvSpPr>
            <a:spLocks noGrp="1"/>
          </p:cNvSpPr>
          <p:nvPr>
            <p:ph type="title"/>
          </p:nvPr>
        </p:nvSpPr>
        <p:spPr>
          <a:xfrm>
            <a:off x="807027" y="1261872"/>
            <a:ext cx="5622528" cy="2852928"/>
          </a:xfrm>
        </p:spPr>
        <p:txBody>
          <a:bodyPr vert="horz" lIns="91440" tIns="45720" rIns="91440" bIns="45720" rtlCol="0" anchor="t">
            <a:normAutofit/>
          </a:bodyPr>
          <a:lstStyle/>
          <a:p>
            <a:pPr>
              <a:lnSpc>
                <a:spcPct val="130000"/>
              </a:lnSpc>
            </a:pPr>
            <a:r>
              <a:rPr lang="en-US" sz="3600" spc="1300" dirty="0">
                <a:solidFill>
                  <a:srgbClr val="FFFFFF"/>
                </a:solidFill>
              </a:rPr>
              <a:t>Thank you</a:t>
            </a:r>
          </a:p>
        </p:txBody>
      </p:sp>
      <p:sp>
        <p:nvSpPr>
          <p:cNvPr id="16" name="Freeform: Shape 15">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5">
              <a:alphaModFix amt="99000"/>
              <a:extLst>
                <a:ext uri="{96DAC541-7B7A-43D3-8B79-37D633B846F1}">
                  <asvg:svgBlip xmlns:asvg="http://schemas.microsoft.com/office/drawing/2016/SVG/main" r:embed="rId6"/>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433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620D6-3739-7EE6-A22F-A634792C9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F0C71-5C12-5A09-A3D2-E88299CEFA14}"/>
              </a:ext>
            </a:extLst>
          </p:cNvPr>
          <p:cNvSpPr>
            <a:spLocks noGrp="1"/>
          </p:cNvSpPr>
          <p:nvPr>
            <p:ph type="title"/>
          </p:nvPr>
        </p:nvSpPr>
        <p:spPr>
          <a:xfrm>
            <a:off x="1600200" y="1420482"/>
            <a:ext cx="7638222" cy="2694317"/>
          </a:xfrm>
        </p:spPr>
        <p:txBody>
          <a:bodyPr vert="horz" lIns="91440" tIns="45720" rIns="91440" bIns="45720" rtlCol="0" anchor="b">
            <a:normAutofit/>
          </a:bodyPr>
          <a:lstStyle/>
          <a:p>
            <a:pPr>
              <a:lnSpc>
                <a:spcPct val="130000"/>
              </a:lnSpc>
            </a:pPr>
            <a:r>
              <a:rPr lang="en-US" sz="3600" spc="1300" dirty="0"/>
              <a:t>Quantum GHZ state Blockchain</a:t>
            </a:r>
          </a:p>
        </p:txBody>
      </p:sp>
      <p:sp>
        <p:nvSpPr>
          <p:cNvPr id="3" name="Content Placeholder 2">
            <a:extLst>
              <a:ext uri="{FF2B5EF4-FFF2-40B4-BE49-F238E27FC236}">
                <a16:creationId xmlns:a16="http://schemas.microsoft.com/office/drawing/2014/main" id="{0B3D7984-4758-5E35-DBFA-D5C3744FDC72}"/>
              </a:ext>
            </a:extLst>
          </p:cNvPr>
          <p:cNvSpPr>
            <a:spLocks noGrp="1"/>
          </p:cNvSpPr>
          <p:nvPr>
            <p:ph idx="1"/>
          </p:nvPr>
        </p:nvSpPr>
        <p:spPr>
          <a:xfrm>
            <a:off x="1600200" y="4681728"/>
            <a:ext cx="7638222" cy="929296"/>
          </a:xfrm>
        </p:spPr>
        <p:txBody>
          <a:bodyPr vert="horz" lIns="91440" tIns="45720" rIns="91440" bIns="45720" rtlCol="0">
            <a:normAutofit/>
          </a:bodyPr>
          <a:lstStyle/>
          <a:p>
            <a:pPr marL="0" indent="0">
              <a:buNone/>
            </a:pPr>
            <a:r>
              <a:rPr lang="en-US" sz="1600" b="1" cap="all" spc="600" dirty="0">
                <a:latin typeface="+mn-lt"/>
              </a:rPr>
              <a:t>Rajan and </a:t>
            </a:r>
            <a:r>
              <a:rPr lang="en-US" sz="1600" b="1" cap="all" spc="600" dirty="0" err="1">
                <a:latin typeface="+mn-lt"/>
              </a:rPr>
              <a:t>visser</a:t>
            </a:r>
            <a:r>
              <a:rPr lang="en-US" sz="1600" b="1" cap="all" spc="600" dirty="0">
                <a:latin typeface="+mn-lt"/>
              </a:rPr>
              <a:t> (2019)</a:t>
            </a:r>
          </a:p>
        </p:txBody>
      </p:sp>
    </p:spTree>
    <p:extLst>
      <p:ext uri="{BB962C8B-B14F-4D97-AF65-F5344CB8AC3E}">
        <p14:creationId xmlns:p14="http://schemas.microsoft.com/office/powerpoint/2010/main" val="332277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8B87-4E51-FC97-3096-F982E72CB0EF}"/>
              </a:ext>
            </a:extLst>
          </p:cNvPr>
          <p:cNvSpPr>
            <a:spLocks noGrp="1"/>
          </p:cNvSpPr>
          <p:nvPr>
            <p:ph type="title"/>
          </p:nvPr>
        </p:nvSpPr>
        <p:spPr/>
        <p:txBody>
          <a:bodyPr/>
          <a:lstStyle/>
          <a:p>
            <a:r>
              <a:rPr lang="en-US" dirty="0"/>
              <a:t>GHZ (Greenberger–Horne–Zeilinger) states</a:t>
            </a:r>
          </a:p>
        </p:txBody>
      </p:sp>
      <p:sp>
        <p:nvSpPr>
          <p:cNvPr id="3" name="Content Placeholder 2">
            <a:extLst>
              <a:ext uri="{FF2B5EF4-FFF2-40B4-BE49-F238E27FC236}">
                <a16:creationId xmlns:a16="http://schemas.microsoft.com/office/drawing/2014/main" id="{69F4FE2E-E735-81EE-D2D8-837801F7F5B8}"/>
              </a:ext>
            </a:extLst>
          </p:cNvPr>
          <p:cNvSpPr>
            <a:spLocks noGrp="1"/>
          </p:cNvSpPr>
          <p:nvPr>
            <p:ph idx="1"/>
          </p:nvPr>
        </p:nvSpPr>
        <p:spPr/>
        <p:txBody>
          <a:bodyPr/>
          <a:lstStyle/>
          <a:p>
            <a:r>
              <a:rPr lang="en-US" dirty="0"/>
              <a:t>A bipartite entanglement in space</a:t>
            </a:r>
          </a:p>
          <a:p>
            <a:endParaRPr lang="en-US" dirty="0"/>
          </a:p>
          <a:p>
            <a:r>
              <a:rPr lang="en-US" dirty="0"/>
              <a:t>To establish the notion of a chain, first a concept from superdense coding is used.  </a:t>
            </a:r>
            <a:r>
              <a:rPr lang="en-US" dirty="0" err="1"/>
              <a:t>xy</a:t>
            </a:r>
            <a:r>
              <a:rPr lang="en-US" dirty="0"/>
              <a:t> is a classical 2-bit string. The decoding process allows one to extract the classical bit string </a:t>
            </a:r>
            <a:r>
              <a:rPr lang="en-US" dirty="0" err="1"/>
              <a:t>xy</a:t>
            </a:r>
            <a:r>
              <a:rPr lang="en-US" dirty="0"/>
              <a:t> from the bell state.</a:t>
            </a:r>
          </a:p>
          <a:p>
            <a:endParaRPr lang="en-US" dirty="0"/>
          </a:p>
          <a:p>
            <a:r>
              <a:rPr lang="en-US" dirty="0"/>
              <a:t>A classical string r</a:t>
            </a:r>
            <a:r>
              <a:rPr lang="en-US" baseline="-25000" dirty="0"/>
              <a:t>1</a:t>
            </a:r>
            <a:r>
              <a:rPr lang="en-US" dirty="0"/>
              <a:t>r</a:t>
            </a:r>
            <a:r>
              <a:rPr lang="en-US" baseline="-25000" dirty="0"/>
              <a:t>2 </a:t>
            </a:r>
            <a:r>
              <a:rPr lang="en-US" dirty="0"/>
              <a:t>is encoded into a temporal Bell state </a:t>
            </a:r>
          </a:p>
          <a:p>
            <a:pPr marL="0" indent="0">
              <a:buNone/>
            </a:pPr>
            <a:r>
              <a:rPr lang="en-US" dirty="0"/>
              <a:t>   where superscripts in the </a:t>
            </a:r>
            <a:r>
              <a:rPr lang="en-US" dirty="0" err="1"/>
              <a:t>kets</a:t>
            </a:r>
            <a:r>
              <a:rPr lang="en-US" dirty="0"/>
              <a:t> signify the time at which the photon is absorbed.</a:t>
            </a:r>
          </a:p>
        </p:txBody>
      </p:sp>
      <p:pic>
        <p:nvPicPr>
          <p:cNvPr id="5" name="Picture 4" descr="A close-up of symbols&#10;&#10;AI-generated content may be incorrect.">
            <a:extLst>
              <a:ext uri="{FF2B5EF4-FFF2-40B4-BE49-F238E27FC236}">
                <a16:creationId xmlns:a16="http://schemas.microsoft.com/office/drawing/2014/main" id="{8A52B468-C686-CFAF-0D83-1E15E0BDF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535" y="2553603"/>
            <a:ext cx="2125959" cy="591933"/>
          </a:xfrm>
          <a:prstGeom prst="rect">
            <a:avLst/>
          </a:prstGeom>
        </p:spPr>
      </p:pic>
      <p:pic>
        <p:nvPicPr>
          <p:cNvPr id="7" name="Picture 6" descr="A black text with a white background&#10;&#10;AI-generated content may be incorrect.">
            <a:extLst>
              <a:ext uri="{FF2B5EF4-FFF2-40B4-BE49-F238E27FC236}">
                <a16:creationId xmlns:a16="http://schemas.microsoft.com/office/drawing/2014/main" id="{C53B1F9B-EF02-E56C-5378-222FB8F610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5535" y="4205158"/>
            <a:ext cx="4098693" cy="637574"/>
          </a:xfrm>
          <a:prstGeom prst="rect">
            <a:avLst/>
          </a:prstGeom>
        </p:spPr>
      </p:pic>
      <p:pic>
        <p:nvPicPr>
          <p:cNvPr id="9" name="Picture 8" descr="A black text on a white background&#10;&#10;AI-generated content may be incorrect.">
            <a:extLst>
              <a:ext uri="{FF2B5EF4-FFF2-40B4-BE49-F238E27FC236}">
                <a16:creationId xmlns:a16="http://schemas.microsoft.com/office/drawing/2014/main" id="{6EBAD0CB-E0B3-86A0-38C9-DE8553E0AAE1}"/>
              </a:ext>
            </a:extLst>
          </p:cNvPr>
          <p:cNvPicPr>
            <a:picLocks noChangeAspect="1"/>
          </p:cNvPicPr>
          <p:nvPr/>
        </p:nvPicPr>
        <p:blipFill>
          <a:blip r:embed="rId4">
            <a:extLst>
              <a:ext uri="{28A0092B-C50C-407E-A947-70E740481C1C}">
                <a14:useLocalDpi xmlns:a14="http://schemas.microsoft.com/office/drawing/2010/main" val="0"/>
              </a:ext>
            </a:extLst>
          </a:blip>
          <a:srcRect l="8986"/>
          <a:stretch/>
        </p:blipFill>
        <p:spPr>
          <a:xfrm>
            <a:off x="7686675" y="4928457"/>
            <a:ext cx="3858846" cy="600398"/>
          </a:xfrm>
          <a:prstGeom prst="rect">
            <a:avLst/>
          </a:prstGeom>
        </p:spPr>
      </p:pic>
    </p:spTree>
    <p:extLst>
      <p:ext uri="{BB962C8B-B14F-4D97-AF65-F5344CB8AC3E}">
        <p14:creationId xmlns:p14="http://schemas.microsoft.com/office/powerpoint/2010/main" val="3771764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7FE2B0-31C1-345C-AC5E-E935ED9ABA3F}"/>
              </a:ext>
            </a:extLst>
          </p:cNvPr>
          <p:cNvSpPr>
            <a:spLocks noGrp="1"/>
          </p:cNvSpPr>
          <p:nvPr>
            <p:ph idx="1"/>
          </p:nvPr>
        </p:nvSpPr>
        <p:spPr>
          <a:xfrm>
            <a:off x="836094" y="821435"/>
            <a:ext cx="10357666" cy="5917693"/>
          </a:xfrm>
        </p:spPr>
        <p:txBody>
          <a:bodyPr>
            <a:normAutofit lnSpcReduction="10000"/>
          </a:bodyPr>
          <a:lstStyle/>
          <a:p>
            <a:r>
              <a:rPr lang="en-US" dirty="0" err="1"/>
              <a:t>Megidish</a:t>
            </a:r>
            <a:r>
              <a:rPr lang="en-US" dirty="0"/>
              <a:t> et al(2013) has given spatial entanglement as following where h</a:t>
            </a:r>
            <a:r>
              <a:rPr lang="en-US" baseline="-25000" dirty="0"/>
              <a:t>a</a:t>
            </a:r>
            <a:r>
              <a:rPr lang="en-US" dirty="0"/>
              <a:t> (</a:t>
            </a:r>
            <a:r>
              <a:rPr lang="en-US" dirty="0" err="1"/>
              <a:t>v</a:t>
            </a:r>
            <a:r>
              <a:rPr lang="en-US" baseline="-25000" dirty="0" err="1"/>
              <a:t>a</a:t>
            </a:r>
            <a:r>
              <a:rPr lang="en-US" dirty="0"/>
              <a:t>) represent the horizontal (vertical) polarization in spatial mode a (b).</a:t>
            </a:r>
          </a:p>
          <a:p>
            <a:endParaRPr lang="en-US" dirty="0"/>
          </a:p>
          <a:p>
            <a:r>
              <a:rPr lang="en-US" dirty="0"/>
              <a:t>To create the temporally entangled states, consecutive pairs of spatially entangled pairs were generated at well-deﬁned points in time separated by time interval τ where the superscripts provide the time labels for the photons.</a:t>
            </a:r>
          </a:p>
          <a:p>
            <a:endParaRPr lang="en-US" dirty="0"/>
          </a:p>
          <a:p>
            <a:r>
              <a:rPr lang="en-US" dirty="0"/>
              <a:t>A delay line of time τ is introduced to the absorption of one of the photons of each entangled pair. </a:t>
            </a:r>
          </a:p>
          <a:p>
            <a:endParaRPr lang="en-US" dirty="0"/>
          </a:p>
          <a:p>
            <a:r>
              <a:rPr lang="en-US" dirty="0"/>
              <a:t>When Bell projection was carried out on two photons at time t = τ, entanglement was created between the photon absorbed at t = 0 and the photon absorbed at t = 2τ; this is despite that the latter two photons have never coexisted.</a:t>
            </a:r>
          </a:p>
          <a:p>
            <a:endParaRPr lang="en-US" dirty="0"/>
          </a:p>
        </p:txBody>
      </p:sp>
      <p:pic>
        <p:nvPicPr>
          <p:cNvPr id="5" name="Picture 4" descr="A close-up of a text&#10;&#10;AI-generated content may be incorrect.">
            <a:extLst>
              <a:ext uri="{FF2B5EF4-FFF2-40B4-BE49-F238E27FC236}">
                <a16:creationId xmlns:a16="http://schemas.microsoft.com/office/drawing/2014/main" id="{F4FF3AC2-657A-D4E4-0874-C44740DC92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3592" y="1576919"/>
            <a:ext cx="5534549" cy="746664"/>
          </a:xfrm>
          <a:prstGeom prst="rect">
            <a:avLst/>
          </a:prstGeom>
        </p:spPr>
      </p:pic>
      <p:pic>
        <p:nvPicPr>
          <p:cNvPr id="7" name="Picture 6">
            <a:extLst>
              <a:ext uri="{FF2B5EF4-FFF2-40B4-BE49-F238E27FC236}">
                <a16:creationId xmlns:a16="http://schemas.microsoft.com/office/drawing/2014/main" id="{479CD27F-14EA-BEED-427F-39A31611F8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0474" y="3465100"/>
            <a:ext cx="6541031" cy="514673"/>
          </a:xfrm>
          <a:prstGeom prst="rect">
            <a:avLst/>
          </a:prstGeom>
        </p:spPr>
      </p:pic>
      <p:pic>
        <p:nvPicPr>
          <p:cNvPr id="9" name="Picture 8">
            <a:extLst>
              <a:ext uri="{FF2B5EF4-FFF2-40B4-BE49-F238E27FC236}">
                <a16:creationId xmlns:a16="http://schemas.microsoft.com/office/drawing/2014/main" id="{C812F9F4-1D0E-8023-2BD2-B2C8DEA9AA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2932" y="4643329"/>
            <a:ext cx="9817942" cy="647838"/>
          </a:xfrm>
          <a:prstGeom prst="rect">
            <a:avLst/>
          </a:prstGeom>
        </p:spPr>
      </p:pic>
    </p:spTree>
    <p:extLst>
      <p:ext uri="{BB962C8B-B14F-4D97-AF65-F5344CB8AC3E}">
        <p14:creationId xmlns:p14="http://schemas.microsoft.com/office/powerpoint/2010/main" val="3794767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50EC-BCC4-10E9-D9FF-F90D9F69C717}"/>
              </a:ext>
            </a:extLst>
          </p:cNvPr>
          <p:cNvSpPr>
            <a:spLocks noGrp="1"/>
          </p:cNvSpPr>
          <p:nvPr>
            <p:ph type="title"/>
          </p:nvPr>
        </p:nvSpPr>
        <p:spPr/>
        <p:txBody>
          <a:bodyPr/>
          <a:lstStyle/>
          <a:p>
            <a:r>
              <a:rPr lang="en-US" dirty="0"/>
              <a:t>Blockchain structure</a:t>
            </a:r>
          </a:p>
        </p:txBody>
      </p:sp>
      <p:sp>
        <p:nvSpPr>
          <p:cNvPr id="3" name="Content Placeholder 2">
            <a:extLst>
              <a:ext uri="{FF2B5EF4-FFF2-40B4-BE49-F238E27FC236}">
                <a16:creationId xmlns:a16="http://schemas.microsoft.com/office/drawing/2014/main" id="{B14C2EF5-B99A-9786-A9BA-B9A3AD030791}"/>
              </a:ext>
            </a:extLst>
          </p:cNvPr>
          <p:cNvSpPr>
            <a:spLocks noGrp="1"/>
          </p:cNvSpPr>
          <p:nvPr>
            <p:ph idx="1"/>
          </p:nvPr>
        </p:nvSpPr>
        <p:spPr/>
        <p:txBody>
          <a:bodyPr>
            <a:normAutofit fontScale="92500" lnSpcReduction="20000"/>
          </a:bodyPr>
          <a:lstStyle/>
          <a:p>
            <a:r>
              <a:rPr lang="en-US" dirty="0"/>
              <a:t>The first three blocks(bipartite temporal bell states)</a:t>
            </a:r>
          </a:p>
          <a:p>
            <a:endParaRPr lang="en-US" dirty="0"/>
          </a:p>
          <a:p>
            <a:r>
              <a:rPr lang="en-US" dirty="0"/>
              <a:t>To form a chain, these need be fused into a GHZ state, that is, recursively project temporal Bell states to the growing GHZ state to form the blockchain. The fusion process is done using a delay line, and a polarizing beam splitter (PBS). Two Bell states can be fused into the following four-photon GHZ state: </a:t>
            </a:r>
          </a:p>
          <a:p>
            <a:endParaRPr lang="en-US" dirty="0"/>
          </a:p>
          <a:p>
            <a:endParaRPr lang="en-US" dirty="0"/>
          </a:p>
          <a:p>
            <a:r>
              <a:rPr lang="en-US" dirty="0"/>
              <a:t>entanglement exists between the four photons that propagate in different spatial modes and exist at different times.</a:t>
            </a:r>
          </a:p>
          <a:p>
            <a:endParaRPr lang="en-US" dirty="0"/>
          </a:p>
          <a:p>
            <a:pPr marL="228600" lvl="1" indent="0">
              <a:buNone/>
            </a:pPr>
            <a:endParaRPr lang="en-US" dirty="0"/>
          </a:p>
        </p:txBody>
      </p:sp>
      <p:pic>
        <p:nvPicPr>
          <p:cNvPr id="5" name="Picture 4" descr="A black text on a white background&#10;&#10;AI-generated content may be incorrect.">
            <a:extLst>
              <a:ext uri="{FF2B5EF4-FFF2-40B4-BE49-F238E27FC236}">
                <a16:creationId xmlns:a16="http://schemas.microsoft.com/office/drawing/2014/main" id="{65386B99-6394-EC8F-FC75-8A76C0AF4A9F}"/>
              </a:ext>
            </a:extLst>
          </p:cNvPr>
          <p:cNvPicPr>
            <a:picLocks noChangeAspect="1"/>
          </p:cNvPicPr>
          <p:nvPr/>
        </p:nvPicPr>
        <p:blipFill>
          <a:blip r:embed="rId2">
            <a:extLst>
              <a:ext uri="{28A0092B-C50C-407E-A947-70E740481C1C}">
                <a14:useLocalDpi xmlns:a14="http://schemas.microsoft.com/office/drawing/2010/main" val="0"/>
              </a:ext>
            </a:extLst>
          </a:blip>
          <a:srcRect r="4291"/>
          <a:stretch/>
        </p:blipFill>
        <p:spPr>
          <a:xfrm>
            <a:off x="3419855" y="2373387"/>
            <a:ext cx="3346705" cy="540270"/>
          </a:xfrm>
          <a:prstGeom prst="rect">
            <a:avLst/>
          </a:prstGeom>
        </p:spPr>
      </p:pic>
      <p:pic>
        <p:nvPicPr>
          <p:cNvPr id="7" name="Picture 6">
            <a:extLst>
              <a:ext uri="{FF2B5EF4-FFF2-40B4-BE49-F238E27FC236}">
                <a16:creationId xmlns:a16="http://schemas.microsoft.com/office/drawing/2014/main" id="{E99A1FCA-84B9-F6B9-8348-F3A992AB86BE}"/>
              </a:ext>
            </a:extLst>
          </p:cNvPr>
          <p:cNvPicPr>
            <a:picLocks noChangeAspect="1"/>
          </p:cNvPicPr>
          <p:nvPr/>
        </p:nvPicPr>
        <p:blipFill>
          <a:blip r:embed="rId3"/>
          <a:stretch>
            <a:fillRect/>
          </a:stretch>
        </p:blipFill>
        <p:spPr>
          <a:xfrm>
            <a:off x="2884561" y="4348284"/>
            <a:ext cx="7489678" cy="751134"/>
          </a:xfrm>
          <a:prstGeom prst="rect">
            <a:avLst/>
          </a:prstGeom>
        </p:spPr>
      </p:pic>
    </p:spTree>
    <p:extLst>
      <p:ext uri="{BB962C8B-B14F-4D97-AF65-F5344CB8AC3E}">
        <p14:creationId xmlns:p14="http://schemas.microsoft.com/office/powerpoint/2010/main" val="134489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A34730-21CD-C99D-8312-7FA54A06F2E3}"/>
              </a:ext>
            </a:extLst>
          </p:cNvPr>
          <p:cNvSpPr>
            <a:spLocks noGrp="1"/>
          </p:cNvSpPr>
          <p:nvPr>
            <p:ph idx="1"/>
          </p:nvPr>
        </p:nvSpPr>
        <p:spPr>
          <a:xfrm>
            <a:off x="808662" y="1033273"/>
            <a:ext cx="10357666" cy="5100828"/>
          </a:xfrm>
        </p:spPr>
        <p:txBody>
          <a:bodyPr/>
          <a:lstStyle/>
          <a:p>
            <a:r>
              <a:rPr lang="en-US" dirty="0"/>
              <a:t>The state of the quantum blockchain, at t = </a:t>
            </a:r>
            <a:r>
              <a:rPr lang="en-US" dirty="0" err="1"/>
              <a:t>nτ</a:t>
            </a:r>
            <a:r>
              <a:rPr lang="en-US" dirty="0"/>
              <a:t> (from t = 0) is given by:</a:t>
            </a:r>
          </a:p>
          <a:p>
            <a:endParaRPr lang="en-US" dirty="0"/>
          </a:p>
          <a:p>
            <a:endParaRPr lang="en-US" dirty="0"/>
          </a:p>
          <a:p>
            <a:r>
              <a:rPr lang="en-US" dirty="0"/>
              <a:t>The subscripts on the left side denote the concatenated string of all the blocks, while superscripts refer to the time stamps. The time stamps allow each blocks’ bit string to be differentiated from the binary representation of the temporal GHZ basis state.        At t = </a:t>
            </a:r>
            <a:r>
              <a:rPr lang="en-US" dirty="0" err="1"/>
              <a:t>nτ</a:t>
            </a:r>
            <a:r>
              <a:rPr lang="en-US" dirty="0"/>
              <a:t>, there is only one photon remaining.</a:t>
            </a:r>
          </a:p>
          <a:p>
            <a:r>
              <a:rPr lang="en-US" dirty="0"/>
              <a:t>The decoding process extracts the classical information, r</a:t>
            </a:r>
            <a:r>
              <a:rPr lang="en-US" baseline="-25000" dirty="0"/>
              <a:t>1</a:t>
            </a:r>
            <a:r>
              <a:rPr lang="en-US" dirty="0"/>
              <a:t>r</a:t>
            </a:r>
            <a:r>
              <a:rPr lang="en-US" baseline="-25000" dirty="0"/>
              <a:t>2</a:t>
            </a:r>
            <a:r>
              <a:rPr lang="en-US" dirty="0"/>
              <a:t> . . . r</a:t>
            </a:r>
            <a:r>
              <a:rPr lang="en-US" baseline="-25000" dirty="0"/>
              <a:t>2n</a:t>
            </a:r>
            <a:r>
              <a:rPr lang="en-US" dirty="0"/>
              <a:t>, from the state above.</a:t>
            </a:r>
          </a:p>
          <a:p>
            <a:endParaRPr lang="en-US" dirty="0"/>
          </a:p>
        </p:txBody>
      </p:sp>
      <p:pic>
        <p:nvPicPr>
          <p:cNvPr id="5" name="Picture 4">
            <a:extLst>
              <a:ext uri="{FF2B5EF4-FFF2-40B4-BE49-F238E27FC236}">
                <a16:creationId xmlns:a16="http://schemas.microsoft.com/office/drawing/2014/main" id="{FD61AE42-06DF-CD79-12B2-01698F4F6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4328" y="1501639"/>
            <a:ext cx="8074832" cy="859528"/>
          </a:xfrm>
          <a:prstGeom prst="rect">
            <a:avLst/>
          </a:prstGeom>
        </p:spPr>
      </p:pic>
    </p:spTree>
    <p:extLst>
      <p:ext uri="{BB962C8B-B14F-4D97-AF65-F5344CB8AC3E}">
        <p14:creationId xmlns:p14="http://schemas.microsoft.com/office/powerpoint/2010/main" val="324035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772B-BB91-3CA3-361C-C9D85E27D43D}"/>
              </a:ext>
            </a:extLst>
          </p:cNvPr>
          <p:cNvSpPr>
            <a:spLocks noGrp="1"/>
          </p:cNvSpPr>
          <p:nvPr>
            <p:ph type="title"/>
          </p:nvPr>
        </p:nvSpPr>
        <p:spPr/>
        <p:txBody>
          <a:bodyPr/>
          <a:lstStyle/>
          <a:p>
            <a:r>
              <a:rPr lang="en-US" dirty="0"/>
              <a:t>Security and Integrity</a:t>
            </a:r>
          </a:p>
        </p:txBody>
      </p:sp>
      <p:sp>
        <p:nvSpPr>
          <p:cNvPr id="3" name="Content Placeholder 2">
            <a:extLst>
              <a:ext uri="{FF2B5EF4-FFF2-40B4-BE49-F238E27FC236}">
                <a16:creationId xmlns:a16="http://schemas.microsoft.com/office/drawing/2014/main" id="{F32CB6F0-D8E3-37D4-9BF3-30E06888C1A9}"/>
              </a:ext>
            </a:extLst>
          </p:cNvPr>
          <p:cNvSpPr>
            <a:spLocks noGrp="1"/>
          </p:cNvSpPr>
          <p:nvPr>
            <p:ph idx="1"/>
          </p:nvPr>
        </p:nvSpPr>
        <p:spPr/>
        <p:txBody>
          <a:bodyPr/>
          <a:lstStyle/>
          <a:p>
            <a:r>
              <a:rPr lang="en-US" dirty="0"/>
              <a:t>The full local copy of the blockchain is destroyed if one tampers with a single block (due to entanglement); with just a spatial GHZ state, if an attacker tries to tamper with any photon, the full local copy of the blockchain would be invalidated immediately.</a:t>
            </a:r>
          </a:p>
          <a:p>
            <a:r>
              <a:rPr lang="en-US" dirty="0"/>
              <a:t>The temporal GHZ blockchain adds a far greater beneﬁt; the attacker cannot even attempt to access the previous photons, since they no longer exist. They can at best try to tamper with the last remaining photon, which would invalidate the full state.</a:t>
            </a:r>
          </a:p>
        </p:txBody>
      </p:sp>
    </p:spTree>
    <p:extLst>
      <p:ext uri="{BB962C8B-B14F-4D97-AF65-F5344CB8AC3E}">
        <p14:creationId xmlns:p14="http://schemas.microsoft.com/office/powerpoint/2010/main" val="2668504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5FB218D5-4113-4932-85E2-DDB6885094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82E38-402D-CD63-94C6-653CCE54A04B}"/>
              </a:ext>
            </a:extLst>
          </p:cNvPr>
          <p:cNvSpPr>
            <a:spLocks noGrp="1"/>
          </p:cNvSpPr>
          <p:nvPr>
            <p:ph type="title"/>
          </p:nvPr>
        </p:nvSpPr>
        <p:spPr>
          <a:xfrm>
            <a:off x="1600200" y="1420482"/>
            <a:ext cx="7638222" cy="2694317"/>
          </a:xfrm>
        </p:spPr>
        <p:txBody>
          <a:bodyPr vert="horz" lIns="91440" tIns="45720" rIns="91440" bIns="45720" rtlCol="0" anchor="b">
            <a:normAutofit/>
          </a:bodyPr>
          <a:lstStyle/>
          <a:p>
            <a:pPr>
              <a:lnSpc>
                <a:spcPct val="130000"/>
              </a:lnSpc>
            </a:pPr>
            <a:r>
              <a:rPr lang="en-US" sz="3600" spc="1300" dirty="0"/>
              <a:t>Quantum </a:t>
            </a:r>
            <a:r>
              <a:rPr lang="en-US" sz="3600" spc="1300" dirty="0" err="1"/>
              <a:t>HyperGRaph</a:t>
            </a:r>
            <a:r>
              <a:rPr lang="en-US" sz="3600" spc="1300" dirty="0"/>
              <a:t> Blockchain</a:t>
            </a:r>
          </a:p>
        </p:txBody>
      </p:sp>
      <p:sp>
        <p:nvSpPr>
          <p:cNvPr id="3" name="Content Placeholder 2">
            <a:extLst>
              <a:ext uri="{FF2B5EF4-FFF2-40B4-BE49-F238E27FC236}">
                <a16:creationId xmlns:a16="http://schemas.microsoft.com/office/drawing/2014/main" id="{659A1224-56C0-D6CC-CE92-F438DA1EEA8C}"/>
              </a:ext>
            </a:extLst>
          </p:cNvPr>
          <p:cNvSpPr>
            <a:spLocks noGrp="1"/>
          </p:cNvSpPr>
          <p:nvPr>
            <p:ph idx="1"/>
          </p:nvPr>
        </p:nvSpPr>
        <p:spPr>
          <a:xfrm>
            <a:off x="1600200" y="4681728"/>
            <a:ext cx="7638222" cy="929296"/>
          </a:xfrm>
        </p:spPr>
        <p:txBody>
          <a:bodyPr vert="horz" lIns="91440" tIns="45720" rIns="91440" bIns="45720" rtlCol="0">
            <a:normAutofit/>
          </a:bodyPr>
          <a:lstStyle/>
          <a:p>
            <a:pPr marL="0" indent="0">
              <a:buNone/>
            </a:pPr>
            <a:r>
              <a:rPr lang="en-US" sz="1600" b="1" cap="all" spc="600" dirty="0">
                <a:latin typeface="+mn-lt"/>
              </a:rPr>
              <a:t>Banerjee, Mukherjee, and Panigrahi (2020)</a:t>
            </a:r>
          </a:p>
        </p:txBody>
      </p:sp>
      <p:sp>
        <p:nvSpPr>
          <p:cNvPr id="14" name="Rectangle 13">
            <a:extLst>
              <a:ext uri="{FF2B5EF4-FFF2-40B4-BE49-F238E27FC236}">
                <a16:creationId xmlns:a16="http://schemas.microsoft.com/office/drawing/2014/main" id="{6D3885F2-B999-4FF9-80EA-E2C531C1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D1731ED-7FEE-45AA-8D71-B7B63E5ED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2010" y="2749419"/>
            <a:ext cx="949990" cy="411479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D1C8CAD-5C9D-40C7-A67D-24E98048C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8752828" y="2930143"/>
            <a:ext cx="5214382" cy="1269732"/>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40969466"/>
      </p:ext>
    </p:extLst>
  </p:cSld>
  <p:clrMapOvr>
    <a:masterClrMapping/>
  </p:clrMapOvr>
</p:sld>
</file>

<file path=ppt/theme/theme1.xml><?xml version="1.0" encoding="utf-8"?>
<a:theme xmlns:a="http://schemas.openxmlformats.org/drawingml/2006/main" name="VeniceBeachVTI">
  <a:themeElements>
    <a:clrScheme name="Venice Beach">
      <a:dk1>
        <a:sysClr val="windowText" lastClr="000000"/>
      </a:dk1>
      <a:lt1>
        <a:sysClr val="window" lastClr="FFFFFF"/>
      </a:lt1>
      <a:dk2>
        <a:srgbClr val="2B3E3D"/>
      </a:dk2>
      <a:lt2>
        <a:srgbClr val="FEF3EB"/>
      </a:lt2>
      <a:accent1>
        <a:srgbClr val="FE8542"/>
      </a:accent1>
      <a:accent2>
        <a:srgbClr val="EC6D60"/>
      </a:accent2>
      <a:accent3>
        <a:srgbClr val="CDA32B"/>
      </a:accent3>
      <a:accent4>
        <a:srgbClr val="EE66A7"/>
      </a:accent4>
      <a:accent5>
        <a:srgbClr val="EA5F48"/>
      </a:accent5>
      <a:accent6>
        <a:srgbClr val="C8466B"/>
      </a:accent6>
      <a:hlink>
        <a:srgbClr val="E46153"/>
      </a:hlink>
      <a:folHlink>
        <a:srgbClr val="CF63B0"/>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2056</TotalTime>
  <Words>1203</Words>
  <Application>Microsoft Office PowerPoint</Application>
  <PresentationFormat>Widescreen</PresentationFormat>
  <Paragraphs>104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Avenir Next LT Pro</vt:lpstr>
      <vt:lpstr>Avenir Next LT Pro Light</vt:lpstr>
      <vt:lpstr>Wingdings</vt:lpstr>
      <vt:lpstr>VeniceBeachVTI</vt:lpstr>
      <vt:lpstr>Quantum Blockchain</vt:lpstr>
      <vt:lpstr>Content</vt:lpstr>
      <vt:lpstr>Quantum GHZ state Blockchain</vt:lpstr>
      <vt:lpstr>GHZ (Greenberger–Horne–Zeilinger) states</vt:lpstr>
      <vt:lpstr>PowerPoint Presentation</vt:lpstr>
      <vt:lpstr>Blockchain structure</vt:lpstr>
      <vt:lpstr>PowerPoint Presentation</vt:lpstr>
      <vt:lpstr>Security and Integrity</vt:lpstr>
      <vt:lpstr>Quantum HyperGRaph Blockchain</vt:lpstr>
      <vt:lpstr>Quantum Hypergraph</vt:lpstr>
      <vt:lpstr>Weighted Hypergraph</vt:lpstr>
      <vt:lpstr>Blockchain Structure</vt:lpstr>
      <vt:lpstr>Blockchain Structure</vt:lpstr>
      <vt:lpstr>Security and integrity</vt:lpstr>
      <vt:lpstr>Future Work in quantum Blockchain</vt:lpstr>
      <vt:lpstr>New quantum block</vt:lpstr>
      <vt:lpstr>New GHZ State blockchain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Ruwanga Konara</dc:creator>
  <cp:lastModifiedBy>Ruwanga Konara</cp:lastModifiedBy>
  <cp:revision>7</cp:revision>
  <dcterms:created xsi:type="dcterms:W3CDTF">2025-02-21T17:40:07Z</dcterms:created>
  <dcterms:modified xsi:type="dcterms:W3CDTF">2025-02-24T05:19:14Z</dcterms:modified>
</cp:coreProperties>
</file>