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5" r:id="rId6"/>
  </p:sldMasterIdLst>
  <p:notesMasterIdLst>
    <p:notesMasterId r:id="rId19"/>
  </p:notesMasterIdLst>
  <p:handoutMasterIdLst>
    <p:handoutMasterId r:id="rId20"/>
  </p:handoutMasterIdLst>
  <p:sldIdLst>
    <p:sldId id="256" r:id="rId7"/>
    <p:sldId id="270" r:id="rId8"/>
    <p:sldId id="278" r:id="rId9"/>
    <p:sldId id="287" r:id="rId10"/>
    <p:sldId id="288" r:id="rId11"/>
    <p:sldId id="257" r:id="rId12"/>
    <p:sldId id="289" r:id="rId13"/>
    <p:sldId id="290" r:id="rId14"/>
    <p:sldId id="291" r:id="rId15"/>
    <p:sldId id="292" r:id="rId16"/>
    <p:sldId id="259" r:id="rId17"/>
    <p:sldId id="260" r:id="rId18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94660"/>
  </p:normalViewPr>
  <p:slideViewPr>
    <p:cSldViewPr>
      <p:cViewPr varScale="1">
        <p:scale>
          <a:sx n="65" d="100"/>
          <a:sy n="65" d="100"/>
        </p:scale>
        <p:origin x="83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59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362C67-7140-489D-9F02-9FA706296412}" type="datetime1">
              <a:rPr lang="en-GB" smtClean="0"/>
              <a:t>11/03/2025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CE4174-12F6-45A2-9A6E-CAEC26DD7535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62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9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CC804-5068-4DF0-A0D5-BF9E604D37F0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07FB01-8FF4-4532-AC85-570BBB0B00A5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1D92E-76EC-484E-AF1F-CF6A34C3B614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16CE30-F35C-4FA7-9BA8-72782675AF2C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42FCE-F414-4818-9A89-36E3DD4193F8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18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93840" y="685800"/>
            <a:ext cx="10286640" cy="41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GB" sz="28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C64AC9-3269-4BBF-920A-BB6234505A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352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GB" sz="18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1293840" y="685800"/>
            <a:ext cx="10286640" cy="419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27DD7A5-9F8A-4C47-8121-67996BF92F6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05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F25BCB-47C3-4F15-B2D6-57A93A77FCA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8493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E6C618B-DC1E-49AD-B88C-2FDBFAF9D09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95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gradFill flip="none" rotWithShape="1">
          <a:gsLst>
            <a:gs pos="0">
              <a:srgbClr val="ECF3F8"/>
            </a:gs>
            <a:gs pos="58000">
              <a:srgbClr val="D9E6F2"/>
            </a:gs>
            <a:gs pos="100000">
              <a:srgbClr val="A1C1DE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436" y="1"/>
            <a:ext cx="732092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eltext"/>
          <p:cNvSpPr txBox="1">
            <a:spLocks noGrp="1"/>
          </p:cNvSpPr>
          <p:nvPr>
            <p:ph type="title"/>
          </p:nvPr>
        </p:nvSpPr>
        <p:spPr>
          <a:xfrm>
            <a:off x="608488" y="685802"/>
            <a:ext cx="3965500" cy="4724399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Titeltext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08488" y="5410200"/>
            <a:ext cx="3965500" cy="76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43707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83478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608488" y="2590800"/>
            <a:ext cx="8236037" cy="28194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Titeltext</a:t>
            </a:r>
          </a:p>
        </p:txBody>
      </p:sp>
      <p:sp>
        <p:nvSpPr>
          <p:cNvPr id="3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06900" y="5410200"/>
            <a:ext cx="8237624" cy="76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066621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294824" y="685800"/>
            <a:ext cx="5033134" cy="4191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883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2958C-D969-45C7-A66B-EB1AE046DCBD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94675" y="685800"/>
            <a:ext cx="5033134" cy="9906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556737" y="685800"/>
            <a:ext cx="5033134" cy="9906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3200"/>
            </a:pPr>
            <a:endParaRPr/>
          </a:p>
        </p:txBody>
      </p:sp>
      <p:sp>
        <p:nvSpPr>
          <p:cNvPr id="5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21056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274366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54017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eltext"/>
          <p:cNvSpPr txBox="1">
            <a:spLocks noGrp="1"/>
          </p:cNvSpPr>
          <p:nvPr>
            <p:ph type="title"/>
          </p:nvPr>
        </p:nvSpPr>
        <p:spPr>
          <a:xfrm>
            <a:off x="608490" y="685800"/>
            <a:ext cx="3965500" cy="47244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4" name="Textebene 1…"/>
          <p:cNvSpPr txBox="1">
            <a:spLocks noGrp="1"/>
          </p:cNvSpPr>
          <p:nvPr>
            <p:ph type="body" idx="1"/>
          </p:nvPr>
        </p:nvSpPr>
        <p:spPr>
          <a:xfrm>
            <a:off x="4879025" y="685800"/>
            <a:ext cx="6709414" cy="54864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8488" y="5410200"/>
            <a:ext cx="3965500" cy="76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</a:lstStyle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000"/>
            </a:pPr>
            <a:endParaRPr/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2075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text"/>
          <p:cNvSpPr txBox="1">
            <a:spLocks noGrp="1"/>
          </p:cNvSpPr>
          <p:nvPr>
            <p:ph type="title"/>
          </p:nvPr>
        </p:nvSpPr>
        <p:spPr>
          <a:xfrm>
            <a:off x="608490" y="685800"/>
            <a:ext cx="3965500" cy="47244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idx="21"/>
          </p:nvPr>
        </p:nvSpPr>
        <p:spPr>
          <a:xfrm>
            <a:off x="4879025" y="685800"/>
            <a:ext cx="6710845" cy="5486400"/>
          </a:xfrm>
          <a:prstGeom prst="rect">
            <a:avLst/>
          </a:prstGeom>
          <a:ln w="63500">
            <a:solidFill>
              <a:srgbClr val="FFFFFF"/>
            </a:solidFill>
            <a:miter lim="800000"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08488" y="5410200"/>
            <a:ext cx="3965500" cy="762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04081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C67B2-1E30-44AF-B387-A854FEDB65B1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B57B60-F35F-4025-A26A-65145D229C05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2E2D0-8B4F-4CE5-A625-7B824D6989CD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99C33D-F8E8-4364-B7C2-19669A41A77D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4A601-06CF-40DA-A02B-E226E3D27E35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D5E15D-C0F7-43F8-8E8B-2A5742A77C55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93476-ABDE-43DD-8B9A-48884FDBB710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0943455-B8C2-44FD-8598-E363EC9828EE}" type="datetime1">
              <a:rPr lang="en-GB" noProof="0" smtClean="0"/>
              <a:t>11/03/2025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3F31473-23EB-4724-8B59-FE6D21D89FA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F3F8"/>
            </a:gs>
            <a:gs pos="58000">
              <a:srgbClr val="D9E6F2"/>
            </a:gs>
            <a:gs pos="100000">
              <a:srgbClr val="A1C1DE"/>
            </a:gs>
          </a:gsLst>
          <a:lin ang="17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5105520"/>
            <a:ext cx="1097100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US" sz="3600" b="0" u="none" strike="noStrike">
                <a:solidFill>
                  <a:schemeClr val="accent1"/>
                </a:solidFill>
                <a:uFillTx/>
                <a:latin typeface="Corbel"/>
              </a:rPr>
              <a:t>Click to edit Master title style</a:t>
            </a:r>
            <a:endParaRPr lang="en-GB" sz="36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3840" y="685800"/>
            <a:ext cx="10286640" cy="4190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orbel"/>
              </a:rPr>
              <a:t>Click to edit Master text styles</a:t>
            </a:r>
            <a:endParaRPr lang="en-GB" sz="2800" b="0" u="none" strike="noStrike">
              <a:solidFill>
                <a:schemeClr val="dk1"/>
              </a:solidFill>
              <a:uFillTx/>
              <a:latin typeface="Corbel"/>
            </a:endParaRPr>
          </a:p>
          <a:p>
            <a:pPr marL="615960" lvl="1" indent="-285840" defTabSz="91440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80000"/>
              <a:buFont typeface="Corbe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orbel"/>
              </a:rPr>
              <a:t>Second level</a:t>
            </a:r>
            <a:endParaRPr lang="en-GB" sz="2400" b="0" u="none" strike="noStrike">
              <a:solidFill>
                <a:schemeClr val="dk1"/>
              </a:solidFill>
              <a:uFillTx/>
              <a:latin typeface="Corbel"/>
            </a:endParaRPr>
          </a:p>
          <a:p>
            <a:pPr marL="996840" lvl="2" indent="-228600" defTabSz="91440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orbel"/>
              </a:rPr>
              <a:t>Third level</a:t>
            </a:r>
            <a:endParaRPr lang="en-GB" sz="2000" b="0" u="none" strike="noStrike">
              <a:solidFill>
                <a:schemeClr val="dk1"/>
              </a:solidFill>
              <a:uFillTx/>
              <a:latin typeface="Corbel"/>
            </a:endParaRPr>
          </a:p>
          <a:p>
            <a:pPr marL="1380600" lvl="3" indent="-283320" defTabSz="91440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Font typeface="Corbe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orbel"/>
              </a:rPr>
              <a:t>Fourth level</a:t>
            </a:r>
            <a:endParaRPr lang="en-GB" sz="1800" b="0" u="none" strike="noStrike">
              <a:solidFill>
                <a:schemeClr val="dk1"/>
              </a:solidFill>
              <a:uFillTx/>
              <a:latin typeface="Corbel"/>
            </a:endParaRPr>
          </a:p>
          <a:p>
            <a:pPr marL="1764720" lvl="4" indent="-228600" defTabSz="914400">
              <a:lnSpc>
                <a:spcPct val="90000"/>
              </a:lnSpc>
              <a:spcBef>
                <a:spcPts val="601"/>
              </a:spcBef>
              <a:buClr>
                <a:srgbClr val="404040"/>
              </a:buClr>
              <a:buSzPct val="80000"/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orbel"/>
              </a:rPr>
              <a:t>Fifth level</a:t>
            </a:r>
            <a:endParaRPr lang="en-GB" sz="18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rPr>
              <a:t>&lt;Datum/Uhrzeit&gt;</a:t>
            </a:r>
            <a:endParaRPr lang="de-DE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11"/>
          </p:nvPr>
        </p:nvSpPr>
        <p:spPr>
          <a:xfrm>
            <a:off x="4164480" y="6356520"/>
            <a:ext cx="38595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rPr>
              <a:t>&lt;Fußzeile&gt;</a:t>
            </a:r>
            <a:endParaRPr lang="de-DE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12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D9A082-4F97-43D4-9C55-B6B4469FA482}" type="slidenum">
              <a: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rPr>
              <a:t>‹#›</a:t>
            </a:fld>
            <a:endParaRPr lang="de-DE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15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CF3F8"/>
            </a:gs>
            <a:gs pos="58000">
              <a:srgbClr val="D9E6F2"/>
            </a:gs>
            <a:gs pos="100000">
              <a:srgbClr val="A1C1D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609917" y="5105400"/>
            <a:ext cx="10979954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294824" y="685801"/>
            <a:ext cx="10295046" cy="419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08558" y="6400415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67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accent1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800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1pPr>
      <a:lvl2pPr marL="663575" marR="0" indent="-333375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80000"/>
        <a:buFont typeface="Arial"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2pPr>
      <a:lvl3pPr marL="1088136" marR="0" indent="-320039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800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3pPr>
      <a:lvl4pPr marL="1538224" marR="0" indent="-44094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100000"/>
        <a:buFont typeface="Arial"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4pPr>
      <a:lvl5pPr marL="1891792" marR="0" indent="-355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800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5pPr>
      <a:lvl6pPr marL="2306319" marR="0" indent="-440943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100000"/>
        <a:buFont typeface="Arial"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6pPr>
      <a:lvl7pPr marL="2659888" marR="0" indent="-355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800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7pPr>
      <a:lvl8pPr marL="3074415" marR="0" indent="-44094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100000"/>
        <a:buFont typeface="Arial"/>
        <a:buChar char="–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8pPr>
      <a:lvl9pPr marL="3427984" marR="0" indent="-3556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404040"/>
        </a:buClr>
        <a:buSzPct val="80000"/>
        <a:buFont typeface="Arial"/>
        <a:buChar char="•"/>
        <a:tabLst/>
        <a:defRPr sz="2800" b="0" i="0" u="none" strike="noStrike" cap="none" spc="0" baseline="0">
          <a:solidFill>
            <a:srgbClr val="40404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bg2">
                <a:lumMod val="40000"/>
                <a:lumOff val="60000"/>
              </a:schemeClr>
            </a:gs>
            <a:gs pos="100000">
              <a:schemeClr val="bg2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56" y="17447"/>
            <a:ext cx="4740697" cy="3205336"/>
          </a:xfrm>
        </p:spPr>
        <p:txBody>
          <a:bodyPr rtlCol="0">
            <a:normAutofit/>
          </a:bodyPr>
          <a:lstStyle/>
          <a:p>
            <a:pPr rtl="0"/>
            <a:r>
              <a:rPr lang="en-GB" sz="3600" b="1" dirty="0"/>
              <a:t>Analysis &amp; prediction of  Tunisair airline delay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904" y="4005064"/>
            <a:ext cx="3962400" cy="762000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b="1" dirty="0"/>
              <a:t>By AirorPrediction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Members :Simon,Aylin,Lida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F052E-4534-65EA-5751-0661D773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GB" noProof="0" smtClean="0"/>
              <a:pPr rtl="0"/>
              <a:t>1</a:t>
            </a:fld>
            <a:endParaRPr lang="en-GB" noProof="0" dirty="0"/>
          </a:p>
        </p:txBody>
      </p:sp>
      <p:pic>
        <p:nvPicPr>
          <p:cNvPr id="5" name="IMG_5247.jpeg" descr="IMG_5247.jpeg">
            <a:extLst>
              <a:ext uri="{FF2B5EF4-FFF2-40B4-BE49-F238E27FC236}">
                <a16:creationId xmlns:a16="http://schemas.microsoft.com/office/drawing/2014/main" id="{46B95A3B-F50F-B26B-C72C-3CF81636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00" t="12605" r="24984" b="35406"/>
          <a:stretch>
            <a:fillRect/>
          </a:stretch>
        </p:blipFill>
        <p:spPr>
          <a:xfrm>
            <a:off x="1269876" y="5185429"/>
            <a:ext cx="1454163" cy="14732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5" extrusionOk="0">
                <a:moveTo>
                  <a:pt x="14729" y="1"/>
                </a:moveTo>
                <a:cubicBezTo>
                  <a:pt x="14685" y="7"/>
                  <a:pt x="14652" y="32"/>
                  <a:pt x="14605" y="79"/>
                </a:cubicBezTo>
                <a:cubicBezTo>
                  <a:pt x="14491" y="192"/>
                  <a:pt x="14500" y="336"/>
                  <a:pt x="14627" y="453"/>
                </a:cubicBezTo>
                <a:cubicBezTo>
                  <a:pt x="14685" y="507"/>
                  <a:pt x="14732" y="534"/>
                  <a:pt x="14733" y="513"/>
                </a:cubicBezTo>
                <a:cubicBezTo>
                  <a:pt x="14733" y="492"/>
                  <a:pt x="14745" y="497"/>
                  <a:pt x="14763" y="524"/>
                </a:cubicBezTo>
                <a:cubicBezTo>
                  <a:pt x="14780" y="551"/>
                  <a:pt x="14823" y="579"/>
                  <a:pt x="14856" y="587"/>
                </a:cubicBezTo>
                <a:cubicBezTo>
                  <a:pt x="14890" y="594"/>
                  <a:pt x="14942" y="620"/>
                  <a:pt x="14969" y="642"/>
                </a:cubicBezTo>
                <a:cubicBezTo>
                  <a:pt x="15169" y="812"/>
                  <a:pt x="15174" y="814"/>
                  <a:pt x="15720" y="1058"/>
                </a:cubicBezTo>
                <a:cubicBezTo>
                  <a:pt x="15906" y="1140"/>
                  <a:pt x="16113" y="1260"/>
                  <a:pt x="16182" y="1325"/>
                </a:cubicBezTo>
                <a:cubicBezTo>
                  <a:pt x="16252" y="1389"/>
                  <a:pt x="16430" y="1520"/>
                  <a:pt x="16577" y="1617"/>
                </a:cubicBezTo>
                <a:cubicBezTo>
                  <a:pt x="16848" y="1798"/>
                  <a:pt x="16998" y="2006"/>
                  <a:pt x="16949" y="2133"/>
                </a:cubicBezTo>
                <a:cubicBezTo>
                  <a:pt x="16929" y="2183"/>
                  <a:pt x="16863" y="2200"/>
                  <a:pt x="16660" y="2199"/>
                </a:cubicBezTo>
                <a:cubicBezTo>
                  <a:pt x="16369" y="2199"/>
                  <a:pt x="16162" y="2140"/>
                  <a:pt x="15769" y="1944"/>
                </a:cubicBezTo>
                <a:cubicBezTo>
                  <a:pt x="15626" y="1872"/>
                  <a:pt x="15386" y="1766"/>
                  <a:pt x="15236" y="1710"/>
                </a:cubicBezTo>
                <a:cubicBezTo>
                  <a:pt x="14699" y="1509"/>
                  <a:pt x="14289" y="1369"/>
                  <a:pt x="14207" y="1358"/>
                </a:cubicBezTo>
                <a:cubicBezTo>
                  <a:pt x="14160" y="1352"/>
                  <a:pt x="14113" y="1336"/>
                  <a:pt x="14101" y="1321"/>
                </a:cubicBezTo>
                <a:cubicBezTo>
                  <a:pt x="14090" y="1306"/>
                  <a:pt x="14032" y="1288"/>
                  <a:pt x="13974" y="1280"/>
                </a:cubicBezTo>
                <a:cubicBezTo>
                  <a:pt x="13916" y="1272"/>
                  <a:pt x="13861" y="1254"/>
                  <a:pt x="13850" y="1239"/>
                </a:cubicBezTo>
                <a:cubicBezTo>
                  <a:pt x="13838" y="1225"/>
                  <a:pt x="13769" y="1203"/>
                  <a:pt x="13700" y="1195"/>
                </a:cubicBezTo>
                <a:cubicBezTo>
                  <a:pt x="13630" y="1187"/>
                  <a:pt x="13565" y="1169"/>
                  <a:pt x="13553" y="1154"/>
                </a:cubicBezTo>
                <a:cubicBezTo>
                  <a:pt x="13541" y="1139"/>
                  <a:pt x="13465" y="1121"/>
                  <a:pt x="13384" y="1113"/>
                </a:cubicBezTo>
                <a:cubicBezTo>
                  <a:pt x="13303" y="1106"/>
                  <a:pt x="13227" y="1088"/>
                  <a:pt x="13215" y="1072"/>
                </a:cubicBezTo>
                <a:cubicBezTo>
                  <a:pt x="13203" y="1057"/>
                  <a:pt x="13090" y="1038"/>
                  <a:pt x="12963" y="1032"/>
                </a:cubicBezTo>
                <a:cubicBezTo>
                  <a:pt x="12836" y="1026"/>
                  <a:pt x="12724" y="1008"/>
                  <a:pt x="12712" y="991"/>
                </a:cubicBezTo>
                <a:cubicBezTo>
                  <a:pt x="12699" y="973"/>
                  <a:pt x="12494" y="954"/>
                  <a:pt x="12257" y="950"/>
                </a:cubicBezTo>
                <a:cubicBezTo>
                  <a:pt x="12020" y="946"/>
                  <a:pt x="11829" y="926"/>
                  <a:pt x="11829" y="906"/>
                </a:cubicBezTo>
                <a:cubicBezTo>
                  <a:pt x="11829" y="886"/>
                  <a:pt x="11787" y="869"/>
                  <a:pt x="11739" y="869"/>
                </a:cubicBezTo>
                <a:cubicBezTo>
                  <a:pt x="11691" y="869"/>
                  <a:pt x="11594" y="811"/>
                  <a:pt x="11521" y="739"/>
                </a:cubicBezTo>
                <a:cubicBezTo>
                  <a:pt x="11419" y="638"/>
                  <a:pt x="11338" y="601"/>
                  <a:pt x="11186" y="587"/>
                </a:cubicBezTo>
                <a:cubicBezTo>
                  <a:pt x="10869" y="557"/>
                  <a:pt x="10705" y="610"/>
                  <a:pt x="10522" y="791"/>
                </a:cubicBezTo>
                <a:lnTo>
                  <a:pt x="10353" y="954"/>
                </a:lnTo>
                <a:lnTo>
                  <a:pt x="9977" y="954"/>
                </a:lnTo>
                <a:cubicBezTo>
                  <a:pt x="9769" y="954"/>
                  <a:pt x="9598" y="969"/>
                  <a:pt x="9598" y="987"/>
                </a:cubicBezTo>
                <a:cubicBezTo>
                  <a:pt x="9598" y="1006"/>
                  <a:pt x="9508" y="1026"/>
                  <a:pt x="9398" y="1032"/>
                </a:cubicBezTo>
                <a:cubicBezTo>
                  <a:pt x="9289" y="1037"/>
                  <a:pt x="9189" y="1056"/>
                  <a:pt x="9177" y="1072"/>
                </a:cubicBezTo>
                <a:cubicBezTo>
                  <a:pt x="9165" y="1089"/>
                  <a:pt x="9071" y="1107"/>
                  <a:pt x="8966" y="1113"/>
                </a:cubicBezTo>
                <a:cubicBezTo>
                  <a:pt x="8862" y="1120"/>
                  <a:pt x="8768" y="1139"/>
                  <a:pt x="8756" y="1154"/>
                </a:cubicBezTo>
                <a:cubicBezTo>
                  <a:pt x="8745" y="1169"/>
                  <a:pt x="8675" y="1187"/>
                  <a:pt x="8606" y="1195"/>
                </a:cubicBezTo>
                <a:cubicBezTo>
                  <a:pt x="8536" y="1203"/>
                  <a:pt x="8471" y="1225"/>
                  <a:pt x="8459" y="1239"/>
                </a:cubicBezTo>
                <a:cubicBezTo>
                  <a:pt x="8448" y="1254"/>
                  <a:pt x="8393" y="1272"/>
                  <a:pt x="8335" y="1280"/>
                </a:cubicBezTo>
                <a:cubicBezTo>
                  <a:pt x="8278" y="1288"/>
                  <a:pt x="8219" y="1306"/>
                  <a:pt x="8208" y="1321"/>
                </a:cubicBezTo>
                <a:cubicBezTo>
                  <a:pt x="8196" y="1336"/>
                  <a:pt x="8138" y="1354"/>
                  <a:pt x="8080" y="1362"/>
                </a:cubicBezTo>
                <a:cubicBezTo>
                  <a:pt x="8022" y="1370"/>
                  <a:pt x="7946" y="1393"/>
                  <a:pt x="7907" y="1414"/>
                </a:cubicBezTo>
                <a:cubicBezTo>
                  <a:pt x="7868" y="1434"/>
                  <a:pt x="7789" y="1451"/>
                  <a:pt x="7734" y="1451"/>
                </a:cubicBezTo>
                <a:cubicBezTo>
                  <a:pt x="7680" y="1451"/>
                  <a:pt x="7617" y="1468"/>
                  <a:pt x="7595" y="1488"/>
                </a:cubicBezTo>
                <a:cubicBezTo>
                  <a:pt x="7573" y="1507"/>
                  <a:pt x="7489" y="1544"/>
                  <a:pt x="7408" y="1573"/>
                </a:cubicBezTo>
                <a:cubicBezTo>
                  <a:pt x="7191" y="1651"/>
                  <a:pt x="5452" y="2504"/>
                  <a:pt x="5435" y="2540"/>
                </a:cubicBezTo>
                <a:cubicBezTo>
                  <a:pt x="5428" y="2558"/>
                  <a:pt x="5397" y="2574"/>
                  <a:pt x="5364" y="2574"/>
                </a:cubicBezTo>
                <a:cubicBezTo>
                  <a:pt x="5331" y="2574"/>
                  <a:pt x="5304" y="2594"/>
                  <a:pt x="5304" y="2618"/>
                </a:cubicBezTo>
                <a:cubicBezTo>
                  <a:pt x="5304" y="2642"/>
                  <a:pt x="5289" y="2652"/>
                  <a:pt x="5270" y="2641"/>
                </a:cubicBezTo>
                <a:cubicBezTo>
                  <a:pt x="5251" y="2629"/>
                  <a:pt x="5182" y="2665"/>
                  <a:pt x="5120" y="2722"/>
                </a:cubicBezTo>
                <a:cubicBezTo>
                  <a:pt x="5058" y="2779"/>
                  <a:pt x="5007" y="2813"/>
                  <a:pt x="5007" y="2796"/>
                </a:cubicBezTo>
                <a:cubicBezTo>
                  <a:pt x="5007" y="2779"/>
                  <a:pt x="4942" y="2835"/>
                  <a:pt x="4861" y="2922"/>
                </a:cubicBezTo>
                <a:cubicBezTo>
                  <a:pt x="4780" y="3010"/>
                  <a:pt x="4714" y="3067"/>
                  <a:pt x="4714" y="3048"/>
                </a:cubicBezTo>
                <a:cubicBezTo>
                  <a:pt x="4714" y="3030"/>
                  <a:pt x="4661" y="3060"/>
                  <a:pt x="4598" y="3119"/>
                </a:cubicBezTo>
                <a:cubicBezTo>
                  <a:pt x="4534" y="3177"/>
                  <a:pt x="4452" y="3243"/>
                  <a:pt x="4414" y="3263"/>
                </a:cubicBezTo>
                <a:cubicBezTo>
                  <a:pt x="4291" y="3328"/>
                  <a:pt x="2966" y="4629"/>
                  <a:pt x="2829" y="4820"/>
                </a:cubicBezTo>
                <a:cubicBezTo>
                  <a:pt x="2582" y="5163"/>
                  <a:pt x="1877" y="6208"/>
                  <a:pt x="1878" y="6229"/>
                </a:cubicBezTo>
                <a:cubicBezTo>
                  <a:pt x="1879" y="6240"/>
                  <a:pt x="1853" y="6273"/>
                  <a:pt x="1822" y="6303"/>
                </a:cubicBezTo>
                <a:cubicBezTo>
                  <a:pt x="1791" y="6333"/>
                  <a:pt x="1776" y="6377"/>
                  <a:pt x="1788" y="6396"/>
                </a:cubicBezTo>
                <a:cubicBezTo>
                  <a:pt x="1800" y="6415"/>
                  <a:pt x="1795" y="6436"/>
                  <a:pt x="1773" y="6444"/>
                </a:cubicBezTo>
                <a:cubicBezTo>
                  <a:pt x="1751" y="6452"/>
                  <a:pt x="1724" y="6484"/>
                  <a:pt x="1717" y="6518"/>
                </a:cubicBezTo>
                <a:cubicBezTo>
                  <a:pt x="1709" y="6552"/>
                  <a:pt x="1682" y="6606"/>
                  <a:pt x="1653" y="6637"/>
                </a:cubicBezTo>
                <a:cubicBezTo>
                  <a:pt x="1624" y="6668"/>
                  <a:pt x="1610" y="6708"/>
                  <a:pt x="1623" y="6729"/>
                </a:cubicBezTo>
                <a:cubicBezTo>
                  <a:pt x="1636" y="6750"/>
                  <a:pt x="1625" y="6766"/>
                  <a:pt x="1600" y="6766"/>
                </a:cubicBezTo>
                <a:cubicBezTo>
                  <a:pt x="1576" y="6766"/>
                  <a:pt x="1559" y="6806"/>
                  <a:pt x="1559" y="6852"/>
                </a:cubicBezTo>
                <a:cubicBezTo>
                  <a:pt x="1559" y="6897"/>
                  <a:pt x="1537" y="6933"/>
                  <a:pt x="1514" y="6933"/>
                </a:cubicBezTo>
                <a:cubicBezTo>
                  <a:pt x="1491" y="6933"/>
                  <a:pt x="1472" y="6960"/>
                  <a:pt x="1472" y="6993"/>
                </a:cubicBezTo>
                <a:cubicBezTo>
                  <a:pt x="1472" y="7025"/>
                  <a:pt x="1435" y="7123"/>
                  <a:pt x="1390" y="7211"/>
                </a:cubicBezTo>
                <a:cubicBezTo>
                  <a:pt x="1260" y="7465"/>
                  <a:pt x="1010" y="8107"/>
                  <a:pt x="1010" y="8186"/>
                </a:cubicBezTo>
                <a:cubicBezTo>
                  <a:pt x="1010" y="8272"/>
                  <a:pt x="924" y="8472"/>
                  <a:pt x="887" y="8472"/>
                </a:cubicBezTo>
                <a:cubicBezTo>
                  <a:pt x="872" y="8472"/>
                  <a:pt x="855" y="8402"/>
                  <a:pt x="849" y="8316"/>
                </a:cubicBezTo>
                <a:cubicBezTo>
                  <a:pt x="843" y="8230"/>
                  <a:pt x="818" y="8141"/>
                  <a:pt x="796" y="8119"/>
                </a:cubicBezTo>
                <a:cubicBezTo>
                  <a:pt x="774" y="8098"/>
                  <a:pt x="759" y="8019"/>
                  <a:pt x="759" y="7945"/>
                </a:cubicBezTo>
                <a:cubicBezTo>
                  <a:pt x="759" y="7871"/>
                  <a:pt x="737" y="7800"/>
                  <a:pt x="714" y="7786"/>
                </a:cubicBezTo>
                <a:cubicBezTo>
                  <a:pt x="691" y="7772"/>
                  <a:pt x="672" y="7666"/>
                  <a:pt x="672" y="7552"/>
                </a:cubicBezTo>
                <a:cubicBezTo>
                  <a:pt x="672" y="7388"/>
                  <a:pt x="653" y="7326"/>
                  <a:pt x="571" y="7245"/>
                </a:cubicBezTo>
                <a:cubicBezTo>
                  <a:pt x="440" y="7115"/>
                  <a:pt x="319" y="7115"/>
                  <a:pt x="188" y="7245"/>
                </a:cubicBezTo>
                <a:cubicBezTo>
                  <a:pt x="94" y="7337"/>
                  <a:pt x="83" y="7379"/>
                  <a:pt x="83" y="7701"/>
                </a:cubicBezTo>
                <a:cubicBezTo>
                  <a:pt x="83" y="7909"/>
                  <a:pt x="66" y="8056"/>
                  <a:pt x="41" y="8056"/>
                </a:cubicBezTo>
                <a:cubicBezTo>
                  <a:pt x="18" y="8056"/>
                  <a:pt x="0" y="8092"/>
                  <a:pt x="0" y="8138"/>
                </a:cubicBezTo>
                <a:cubicBezTo>
                  <a:pt x="0" y="8184"/>
                  <a:pt x="18" y="8223"/>
                  <a:pt x="41" y="8223"/>
                </a:cubicBezTo>
                <a:cubicBezTo>
                  <a:pt x="65" y="8223"/>
                  <a:pt x="83" y="8333"/>
                  <a:pt x="83" y="8472"/>
                </a:cubicBezTo>
                <a:cubicBezTo>
                  <a:pt x="83" y="8609"/>
                  <a:pt x="98" y="8720"/>
                  <a:pt x="116" y="8720"/>
                </a:cubicBezTo>
                <a:cubicBezTo>
                  <a:pt x="135" y="8720"/>
                  <a:pt x="156" y="8783"/>
                  <a:pt x="162" y="8857"/>
                </a:cubicBezTo>
                <a:cubicBezTo>
                  <a:pt x="172" y="9002"/>
                  <a:pt x="305" y="9399"/>
                  <a:pt x="421" y="9636"/>
                </a:cubicBezTo>
                <a:cubicBezTo>
                  <a:pt x="460" y="9716"/>
                  <a:pt x="515" y="9863"/>
                  <a:pt x="545" y="9965"/>
                </a:cubicBezTo>
                <a:cubicBezTo>
                  <a:pt x="574" y="10068"/>
                  <a:pt x="615" y="10220"/>
                  <a:pt x="639" y="10303"/>
                </a:cubicBezTo>
                <a:cubicBezTo>
                  <a:pt x="663" y="10388"/>
                  <a:pt x="671" y="10540"/>
                  <a:pt x="654" y="10655"/>
                </a:cubicBezTo>
                <a:cubicBezTo>
                  <a:pt x="586" y="11106"/>
                  <a:pt x="634" y="12892"/>
                  <a:pt x="717" y="12976"/>
                </a:cubicBezTo>
                <a:cubicBezTo>
                  <a:pt x="739" y="12997"/>
                  <a:pt x="759" y="13089"/>
                  <a:pt x="759" y="13179"/>
                </a:cubicBezTo>
                <a:cubicBezTo>
                  <a:pt x="759" y="13270"/>
                  <a:pt x="775" y="13402"/>
                  <a:pt x="796" y="13472"/>
                </a:cubicBezTo>
                <a:cubicBezTo>
                  <a:pt x="818" y="13542"/>
                  <a:pt x="856" y="13685"/>
                  <a:pt x="883" y="13787"/>
                </a:cubicBezTo>
                <a:cubicBezTo>
                  <a:pt x="960" y="14090"/>
                  <a:pt x="1179" y="14752"/>
                  <a:pt x="1262" y="14933"/>
                </a:cubicBezTo>
                <a:cubicBezTo>
                  <a:pt x="1304" y="15025"/>
                  <a:pt x="1355" y="15149"/>
                  <a:pt x="1371" y="15211"/>
                </a:cubicBezTo>
                <a:cubicBezTo>
                  <a:pt x="1387" y="15273"/>
                  <a:pt x="1414" y="15335"/>
                  <a:pt x="1435" y="15348"/>
                </a:cubicBezTo>
                <a:cubicBezTo>
                  <a:pt x="1456" y="15361"/>
                  <a:pt x="1472" y="15407"/>
                  <a:pt x="1472" y="15452"/>
                </a:cubicBezTo>
                <a:cubicBezTo>
                  <a:pt x="1472" y="15496"/>
                  <a:pt x="1491" y="15533"/>
                  <a:pt x="1514" y="15533"/>
                </a:cubicBezTo>
                <a:cubicBezTo>
                  <a:pt x="1537" y="15533"/>
                  <a:pt x="1559" y="15569"/>
                  <a:pt x="1559" y="15615"/>
                </a:cubicBezTo>
                <a:cubicBezTo>
                  <a:pt x="1559" y="15661"/>
                  <a:pt x="1576" y="15700"/>
                  <a:pt x="1600" y="15700"/>
                </a:cubicBezTo>
                <a:cubicBezTo>
                  <a:pt x="1625" y="15700"/>
                  <a:pt x="1636" y="15716"/>
                  <a:pt x="1623" y="15737"/>
                </a:cubicBezTo>
                <a:cubicBezTo>
                  <a:pt x="1610" y="15758"/>
                  <a:pt x="1624" y="15799"/>
                  <a:pt x="1653" y="15830"/>
                </a:cubicBezTo>
                <a:cubicBezTo>
                  <a:pt x="1682" y="15861"/>
                  <a:pt x="1709" y="15915"/>
                  <a:pt x="1717" y="15949"/>
                </a:cubicBezTo>
                <a:cubicBezTo>
                  <a:pt x="1724" y="15982"/>
                  <a:pt x="1751" y="16015"/>
                  <a:pt x="1773" y="16023"/>
                </a:cubicBezTo>
                <a:cubicBezTo>
                  <a:pt x="1795" y="16030"/>
                  <a:pt x="1800" y="16052"/>
                  <a:pt x="1788" y="16071"/>
                </a:cubicBezTo>
                <a:cubicBezTo>
                  <a:pt x="1776" y="16090"/>
                  <a:pt x="1797" y="16139"/>
                  <a:pt x="1833" y="16175"/>
                </a:cubicBezTo>
                <a:cubicBezTo>
                  <a:pt x="1870" y="16211"/>
                  <a:pt x="1887" y="16238"/>
                  <a:pt x="1871" y="16238"/>
                </a:cubicBezTo>
                <a:cubicBezTo>
                  <a:pt x="1844" y="16238"/>
                  <a:pt x="1944" y="16409"/>
                  <a:pt x="2028" y="16508"/>
                </a:cubicBezTo>
                <a:cubicBezTo>
                  <a:pt x="2049" y="16532"/>
                  <a:pt x="2116" y="16628"/>
                  <a:pt x="2179" y="16723"/>
                </a:cubicBezTo>
                <a:cubicBezTo>
                  <a:pt x="2468" y="17162"/>
                  <a:pt x="2639" y="17395"/>
                  <a:pt x="2787" y="17557"/>
                </a:cubicBezTo>
                <a:cubicBezTo>
                  <a:pt x="2875" y="17654"/>
                  <a:pt x="2945" y="17750"/>
                  <a:pt x="2945" y="17772"/>
                </a:cubicBezTo>
                <a:cubicBezTo>
                  <a:pt x="2945" y="17826"/>
                  <a:pt x="4302" y="19138"/>
                  <a:pt x="4451" y="19229"/>
                </a:cubicBezTo>
                <a:cubicBezTo>
                  <a:pt x="4515" y="19268"/>
                  <a:pt x="4603" y="19340"/>
                  <a:pt x="4647" y="19389"/>
                </a:cubicBezTo>
                <a:cubicBezTo>
                  <a:pt x="4691" y="19438"/>
                  <a:pt x="4744" y="19478"/>
                  <a:pt x="4767" y="19478"/>
                </a:cubicBezTo>
                <a:cubicBezTo>
                  <a:pt x="4789" y="19478"/>
                  <a:pt x="4855" y="19530"/>
                  <a:pt x="4910" y="19592"/>
                </a:cubicBezTo>
                <a:cubicBezTo>
                  <a:pt x="4964" y="19655"/>
                  <a:pt x="5007" y="19695"/>
                  <a:pt x="5007" y="19678"/>
                </a:cubicBezTo>
                <a:cubicBezTo>
                  <a:pt x="5007" y="19661"/>
                  <a:pt x="5056" y="19686"/>
                  <a:pt x="5116" y="19737"/>
                </a:cubicBezTo>
                <a:cubicBezTo>
                  <a:pt x="5176" y="19788"/>
                  <a:pt x="5242" y="19830"/>
                  <a:pt x="5263" y="19830"/>
                </a:cubicBezTo>
                <a:cubicBezTo>
                  <a:pt x="5283" y="19830"/>
                  <a:pt x="5334" y="19858"/>
                  <a:pt x="5375" y="19893"/>
                </a:cubicBezTo>
                <a:cubicBezTo>
                  <a:pt x="5417" y="19927"/>
                  <a:pt x="5574" y="20018"/>
                  <a:pt x="5725" y="20093"/>
                </a:cubicBezTo>
                <a:cubicBezTo>
                  <a:pt x="5875" y="20168"/>
                  <a:pt x="6046" y="20252"/>
                  <a:pt x="6104" y="20282"/>
                </a:cubicBezTo>
                <a:cubicBezTo>
                  <a:pt x="6294" y="20381"/>
                  <a:pt x="7090" y="20757"/>
                  <a:pt x="7257" y="20827"/>
                </a:cubicBezTo>
                <a:cubicBezTo>
                  <a:pt x="7536" y="20943"/>
                  <a:pt x="8282" y="21183"/>
                  <a:pt x="8365" y="21183"/>
                </a:cubicBezTo>
                <a:cubicBezTo>
                  <a:pt x="8409" y="21183"/>
                  <a:pt x="8459" y="21193"/>
                  <a:pt x="8474" y="21209"/>
                </a:cubicBezTo>
                <a:cubicBezTo>
                  <a:pt x="8526" y="21260"/>
                  <a:pt x="8815" y="21345"/>
                  <a:pt x="8936" y="21346"/>
                </a:cubicBezTo>
                <a:cubicBezTo>
                  <a:pt x="9002" y="21346"/>
                  <a:pt x="9087" y="21365"/>
                  <a:pt x="9128" y="21387"/>
                </a:cubicBezTo>
                <a:cubicBezTo>
                  <a:pt x="9169" y="21408"/>
                  <a:pt x="9312" y="21430"/>
                  <a:pt x="9444" y="21435"/>
                </a:cubicBezTo>
                <a:cubicBezTo>
                  <a:pt x="9575" y="21440"/>
                  <a:pt x="9680" y="21460"/>
                  <a:pt x="9680" y="21479"/>
                </a:cubicBezTo>
                <a:cubicBezTo>
                  <a:pt x="9680" y="21498"/>
                  <a:pt x="9798" y="21512"/>
                  <a:pt x="9943" y="21513"/>
                </a:cubicBezTo>
                <a:cubicBezTo>
                  <a:pt x="10088" y="21513"/>
                  <a:pt x="10235" y="21531"/>
                  <a:pt x="10270" y="21553"/>
                </a:cubicBezTo>
                <a:cubicBezTo>
                  <a:pt x="10310" y="21579"/>
                  <a:pt x="10712" y="21594"/>
                  <a:pt x="11111" y="21594"/>
                </a:cubicBezTo>
                <a:cubicBezTo>
                  <a:pt x="11511" y="21595"/>
                  <a:pt x="11907" y="21583"/>
                  <a:pt x="11934" y="21557"/>
                </a:cubicBezTo>
                <a:cubicBezTo>
                  <a:pt x="11956" y="21536"/>
                  <a:pt x="12117" y="21509"/>
                  <a:pt x="12291" y="21498"/>
                </a:cubicBezTo>
                <a:cubicBezTo>
                  <a:pt x="12586" y="21479"/>
                  <a:pt x="12750" y="21454"/>
                  <a:pt x="13279" y="21350"/>
                </a:cubicBezTo>
                <a:cubicBezTo>
                  <a:pt x="13395" y="21327"/>
                  <a:pt x="13553" y="21298"/>
                  <a:pt x="13628" y="21283"/>
                </a:cubicBezTo>
                <a:cubicBezTo>
                  <a:pt x="13703" y="21268"/>
                  <a:pt x="13763" y="21240"/>
                  <a:pt x="13763" y="21220"/>
                </a:cubicBezTo>
                <a:cubicBezTo>
                  <a:pt x="13763" y="21200"/>
                  <a:pt x="13832" y="21183"/>
                  <a:pt x="13914" y="21183"/>
                </a:cubicBezTo>
                <a:cubicBezTo>
                  <a:pt x="13996" y="21183"/>
                  <a:pt x="14135" y="21143"/>
                  <a:pt x="14225" y="21098"/>
                </a:cubicBezTo>
                <a:cubicBezTo>
                  <a:pt x="14316" y="21052"/>
                  <a:pt x="14430" y="21016"/>
                  <a:pt x="14477" y="21016"/>
                </a:cubicBezTo>
                <a:cubicBezTo>
                  <a:pt x="14524" y="21016"/>
                  <a:pt x="14641" y="20981"/>
                  <a:pt x="14740" y="20938"/>
                </a:cubicBezTo>
                <a:cubicBezTo>
                  <a:pt x="14839" y="20895"/>
                  <a:pt x="15026" y="20816"/>
                  <a:pt x="15153" y="20764"/>
                </a:cubicBezTo>
                <a:cubicBezTo>
                  <a:pt x="15475" y="20633"/>
                  <a:pt x="16101" y="20322"/>
                  <a:pt x="16276" y="20204"/>
                </a:cubicBezTo>
                <a:cubicBezTo>
                  <a:pt x="16357" y="20150"/>
                  <a:pt x="16461" y="20093"/>
                  <a:pt x="16509" y="20078"/>
                </a:cubicBezTo>
                <a:cubicBezTo>
                  <a:pt x="16558" y="20063"/>
                  <a:pt x="16634" y="20015"/>
                  <a:pt x="16678" y="19974"/>
                </a:cubicBezTo>
                <a:cubicBezTo>
                  <a:pt x="16723" y="19933"/>
                  <a:pt x="16810" y="19889"/>
                  <a:pt x="16870" y="19874"/>
                </a:cubicBezTo>
                <a:cubicBezTo>
                  <a:pt x="17006" y="19840"/>
                  <a:pt x="17180" y="19706"/>
                  <a:pt x="17140" y="19667"/>
                </a:cubicBezTo>
                <a:cubicBezTo>
                  <a:pt x="17124" y="19650"/>
                  <a:pt x="17134" y="19644"/>
                  <a:pt x="17163" y="19652"/>
                </a:cubicBezTo>
                <a:cubicBezTo>
                  <a:pt x="17215" y="19666"/>
                  <a:pt x="17278" y="19621"/>
                  <a:pt x="17636" y="19318"/>
                </a:cubicBezTo>
                <a:cubicBezTo>
                  <a:pt x="17740" y="19230"/>
                  <a:pt x="17859" y="19140"/>
                  <a:pt x="17899" y="19118"/>
                </a:cubicBezTo>
                <a:cubicBezTo>
                  <a:pt x="18016" y="19056"/>
                  <a:pt x="19273" y="17816"/>
                  <a:pt x="19405" y="17632"/>
                </a:cubicBezTo>
                <a:cubicBezTo>
                  <a:pt x="19471" y="17540"/>
                  <a:pt x="19671" y="17249"/>
                  <a:pt x="19849" y="16986"/>
                </a:cubicBezTo>
                <a:cubicBezTo>
                  <a:pt x="20027" y="16724"/>
                  <a:pt x="20207" y="16462"/>
                  <a:pt x="20251" y="16404"/>
                </a:cubicBezTo>
                <a:cubicBezTo>
                  <a:pt x="20368" y="16250"/>
                  <a:pt x="20581" y="15836"/>
                  <a:pt x="20581" y="15763"/>
                </a:cubicBezTo>
                <a:cubicBezTo>
                  <a:pt x="20581" y="15728"/>
                  <a:pt x="20603" y="15700"/>
                  <a:pt x="20626" y="15700"/>
                </a:cubicBezTo>
                <a:cubicBezTo>
                  <a:pt x="20649" y="15700"/>
                  <a:pt x="20668" y="15673"/>
                  <a:pt x="20668" y="15641"/>
                </a:cubicBezTo>
                <a:cubicBezTo>
                  <a:pt x="20668" y="15609"/>
                  <a:pt x="20693" y="15528"/>
                  <a:pt x="20728" y="15463"/>
                </a:cubicBezTo>
                <a:cubicBezTo>
                  <a:pt x="20762" y="15397"/>
                  <a:pt x="20794" y="15319"/>
                  <a:pt x="20795" y="15285"/>
                </a:cubicBezTo>
                <a:cubicBezTo>
                  <a:pt x="20796" y="15251"/>
                  <a:pt x="20851" y="15118"/>
                  <a:pt x="20919" y="14992"/>
                </a:cubicBezTo>
                <a:cubicBezTo>
                  <a:pt x="20988" y="14866"/>
                  <a:pt x="21047" y="14737"/>
                  <a:pt x="21047" y="14703"/>
                </a:cubicBezTo>
                <a:cubicBezTo>
                  <a:pt x="21047" y="14669"/>
                  <a:pt x="21077" y="14554"/>
                  <a:pt x="21115" y="14451"/>
                </a:cubicBezTo>
                <a:cubicBezTo>
                  <a:pt x="21152" y="14348"/>
                  <a:pt x="21199" y="14190"/>
                  <a:pt x="21220" y="14099"/>
                </a:cubicBezTo>
                <a:cubicBezTo>
                  <a:pt x="21259" y="13930"/>
                  <a:pt x="21311" y="13737"/>
                  <a:pt x="21389" y="13435"/>
                </a:cubicBezTo>
                <a:cubicBezTo>
                  <a:pt x="21532" y="12884"/>
                  <a:pt x="21600" y="12124"/>
                  <a:pt x="21599" y="11359"/>
                </a:cubicBezTo>
                <a:cubicBezTo>
                  <a:pt x="21598" y="10595"/>
                  <a:pt x="21525" y="9827"/>
                  <a:pt x="21381" y="9261"/>
                </a:cubicBezTo>
                <a:cubicBezTo>
                  <a:pt x="21355" y="9158"/>
                  <a:pt x="21321" y="8990"/>
                  <a:pt x="21302" y="8887"/>
                </a:cubicBezTo>
                <a:cubicBezTo>
                  <a:pt x="21284" y="8784"/>
                  <a:pt x="21236" y="8597"/>
                  <a:pt x="21197" y="8472"/>
                </a:cubicBezTo>
                <a:cubicBezTo>
                  <a:pt x="21158" y="8346"/>
                  <a:pt x="21104" y="8177"/>
                  <a:pt x="21081" y="8097"/>
                </a:cubicBezTo>
                <a:cubicBezTo>
                  <a:pt x="21011" y="7857"/>
                  <a:pt x="20741" y="7165"/>
                  <a:pt x="20701" y="7122"/>
                </a:cubicBezTo>
                <a:cubicBezTo>
                  <a:pt x="20681" y="7101"/>
                  <a:pt x="20668" y="7048"/>
                  <a:pt x="20668" y="7007"/>
                </a:cubicBezTo>
                <a:cubicBezTo>
                  <a:pt x="20668" y="6966"/>
                  <a:pt x="20649" y="6933"/>
                  <a:pt x="20626" y="6933"/>
                </a:cubicBezTo>
                <a:cubicBezTo>
                  <a:pt x="20603" y="6933"/>
                  <a:pt x="20581" y="6897"/>
                  <a:pt x="20581" y="6852"/>
                </a:cubicBezTo>
                <a:cubicBezTo>
                  <a:pt x="20581" y="6806"/>
                  <a:pt x="20561" y="6766"/>
                  <a:pt x="20536" y="6766"/>
                </a:cubicBezTo>
                <a:cubicBezTo>
                  <a:pt x="20512" y="6766"/>
                  <a:pt x="20504" y="6750"/>
                  <a:pt x="20517" y="6729"/>
                </a:cubicBezTo>
                <a:cubicBezTo>
                  <a:pt x="20530" y="6708"/>
                  <a:pt x="20516" y="6668"/>
                  <a:pt x="20487" y="6637"/>
                </a:cubicBezTo>
                <a:cubicBezTo>
                  <a:pt x="20458" y="6606"/>
                  <a:pt x="20427" y="6552"/>
                  <a:pt x="20420" y="6518"/>
                </a:cubicBezTo>
                <a:cubicBezTo>
                  <a:pt x="20412" y="6485"/>
                  <a:pt x="20387" y="6442"/>
                  <a:pt x="20360" y="6425"/>
                </a:cubicBezTo>
                <a:cubicBezTo>
                  <a:pt x="20332" y="6408"/>
                  <a:pt x="20325" y="6396"/>
                  <a:pt x="20345" y="6396"/>
                </a:cubicBezTo>
                <a:cubicBezTo>
                  <a:pt x="20378" y="6395"/>
                  <a:pt x="20097" y="5858"/>
                  <a:pt x="20040" y="5814"/>
                </a:cubicBezTo>
                <a:cubicBezTo>
                  <a:pt x="19962" y="5753"/>
                  <a:pt x="19826" y="5514"/>
                  <a:pt x="19826" y="5439"/>
                </a:cubicBezTo>
                <a:cubicBezTo>
                  <a:pt x="19826" y="5392"/>
                  <a:pt x="19870" y="5262"/>
                  <a:pt x="19928" y="5150"/>
                </a:cubicBezTo>
                <a:cubicBezTo>
                  <a:pt x="20123" y="4770"/>
                  <a:pt x="20160" y="4611"/>
                  <a:pt x="20160" y="4120"/>
                </a:cubicBezTo>
                <a:cubicBezTo>
                  <a:pt x="20161" y="3664"/>
                  <a:pt x="20158" y="3644"/>
                  <a:pt x="20010" y="3352"/>
                </a:cubicBezTo>
                <a:cubicBezTo>
                  <a:pt x="19866" y="3068"/>
                  <a:pt x="19511" y="2655"/>
                  <a:pt x="19409" y="2655"/>
                </a:cubicBezTo>
                <a:cubicBezTo>
                  <a:pt x="19383" y="2655"/>
                  <a:pt x="19360" y="2637"/>
                  <a:pt x="19360" y="2615"/>
                </a:cubicBezTo>
                <a:cubicBezTo>
                  <a:pt x="19360" y="2592"/>
                  <a:pt x="19338" y="2574"/>
                  <a:pt x="19308" y="2574"/>
                </a:cubicBezTo>
                <a:cubicBezTo>
                  <a:pt x="19277" y="2574"/>
                  <a:pt x="19177" y="2539"/>
                  <a:pt x="19086" y="2496"/>
                </a:cubicBezTo>
                <a:cubicBezTo>
                  <a:pt x="18995" y="2453"/>
                  <a:pt x="18808" y="2382"/>
                  <a:pt x="18673" y="2340"/>
                </a:cubicBezTo>
                <a:cubicBezTo>
                  <a:pt x="18490" y="2284"/>
                  <a:pt x="18413" y="2236"/>
                  <a:pt x="18369" y="2151"/>
                </a:cubicBezTo>
                <a:cubicBezTo>
                  <a:pt x="18241" y="1907"/>
                  <a:pt x="18051" y="1667"/>
                  <a:pt x="17745" y="1369"/>
                </a:cubicBezTo>
                <a:cubicBezTo>
                  <a:pt x="17570" y="1198"/>
                  <a:pt x="17426" y="1075"/>
                  <a:pt x="17426" y="1095"/>
                </a:cubicBezTo>
                <a:cubicBezTo>
                  <a:pt x="17426" y="1115"/>
                  <a:pt x="17390" y="1092"/>
                  <a:pt x="17347" y="1043"/>
                </a:cubicBezTo>
                <a:cubicBezTo>
                  <a:pt x="17304" y="994"/>
                  <a:pt x="17245" y="954"/>
                  <a:pt x="17219" y="954"/>
                </a:cubicBezTo>
                <a:cubicBezTo>
                  <a:pt x="17193" y="954"/>
                  <a:pt x="17174" y="936"/>
                  <a:pt x="17174" y="917"/>
                </a:cubicBezTo>
                <a:cubicBezTo>
                  <a:pt x="17174" y="876"/>
                  <a:pt x="16283" y="436"/>
                  <a:pt x="15976" y="324"/>
                </a:cubicBezTo>
                <a:cubicBezTo>
                  <a:pt x="15860" y="282"/>
                  <a:pt x="15705" y="246"/>
                  <a:pt x="15634" y="246"/>
                </a:cubicBezTo>
                <a:cubicBezTo>
                  <a:pt x="15563" y="246"/>
                  <a:pt x="15487" y="231"/>
                  <a:pt x="15465" y="212"/>
                </a:cubicBezTo>
                <a:cubicBezTo>
                  <a:pt x="15443" y="194"/>
                  <a:pt x="15340" y="156"/>
                  <a:pt x="15236" y="127"/>
                </a:cubicBezTo>
                <a:cubicBezTo>
                  <a:pt x="15132" y="99"/>
                  <a:pt x="14988" y="56"/>
                  <a:pt x="14917" y="35"/>
                </a:cubicBezTo>
                <a:cubicBezTo>
                  <a:pt x="14825" y="7"/>
                  <a:pt x="14772" y="-5"/>
                  <a:pt x="14729" y="1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10541" y="116633"/>
            <a:ext cx="10971374" cy="1066801"/>
          </a:xfrm>
          <a:prstGeom prst="rect">
            <a:avLst/>
          </a:prstGeom>
        </p:spPr>
        <p:txBody>
          <a:bodyPr/>
          <a:lstStyle/>
          <a:p>
            <a:r>
              <a:t>Airor Model™: Important factors</a:t>
            </a:r>
          </a:p>
        </p:txBody>
      </p:sp>
      <p:sp>
        <p:nvSpPr>
          <p:cNvPr id="11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21284" y="6400416"/>
            <a:ext cx="162863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Corbel"/>
                <a:sym typeface="Corbel"/>
              </a:rPr>
              <a:pPr hangingPunct="0"/>
              <a:t>10</a:t>
            </a:fld>
            <a:endParaRPr kern="0">
              <a:latin typeface="Corbel"/>
              <a:sym typeface="Corbel"/>
            </a:endParaRPr>
          </a:p>
        </p:txBody>
      </p:sp>
      <p:pic>
        <p:nvPicPr>
          <p:cNvPr id="116" name="eingesetzter-Film.png" descr="eingesetzter-Fil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7" y="1809464"/>
            <a:ext cx="3692286" cy="2947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eingesetzter-Film.png" descr="eingesetzter-Fi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062" y="1809464"/>
            <a:ext cx="3646132" cy="2947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eingesetzter-Film.png" descr="eingesetzter-Fil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593" y="1804480"/>
            <a:ext cx="3734976" cy="29826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xfrm>
            <a:off x="410541" y="116633"/>
            <a:ext cx="10971374" cy="1066801"/>
          </a:xfrm>
          <a:prstGeom prst="rect">
            <a:avLst/>
          </a:prstGeom>
        </p:spPr>
        <p:txBody>
          <a:bodyPr/>
          <a:lstStyle/>
          <a:p>
            <a:r>
              <a:t>Conclusions and Outlook</a:t>
            </a:r>
          </a:p>
        </p:txBody>
      </p:sp>
      <p:sp>
        <p:nvSpPr>
          <p:cNvPr id="1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11666" y="6400416"/>
            <a:ext cx="172481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Corbel"/>
                <a:sym typeface="Corbel"/>
              </a:rPr>
              <a:pPr hangingPunct="0"/>
              <a:t>11</a:t>
            </a:fld>
            <a:endParaRPr kern="0">
              <a:latin typeface="Corbel"/>
              <a:sym typeface="Corbel"/>
            </a:endParaRPr>
          </a:p>
        </p:txBody>
      </p:sp>
      <p:sp>
        <p:nvSpPr>
          <p:cNvPr id="122" name="Zum Bearbeiten doppelklicken"/>
          <p:cNvSpPr txBox="1">
            <a:spLocks noGrp="1"/>
          </p:cNvSpPr>
          <p:nvPr>
            <p:ph type="body" idx="1"/>
          </p:nvPr>
        </p:nvSpPr>
        <p:spPr>
          <a:xfrm>
            <a:off x="588577" y="1333500"/>
            <a:ext cx="10287001" cy="41910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800"/>
            </a:lvl1pPr>
          </a:lstStyle>
          <a:p>
            <a:br/>
            <a:endParaRPr/>
          </a:p>
        </p:txBody>
      </p:sp>
      <p:sp>
        <p:nvSpPr>
          <p:cNvPr id="123" name="Content Placeholder 13"/>
          <p:cNvSpPr txBox="1"/>
          <p:nvPr/>
        </p:nvSpPr>
        <p:spPr>
          <a:xfrm>
            <a:off x="752729" y="1526619"/>
            <a:ext cx="10287001" cy="419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402336" hangingPunct="0">
              <a:lnSpc>
                <a:spcPct val="90000"/>
              </a:lnSpc>
              <a:spcBef>
                <a:spcPts val="700"/>
              </a:spcBef>
              <a:buClr>
                <a:srgbClr val="404040"/>
              </a:buClr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Top three factors</a:t>
            </a: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influencing the delay:</a:t>
            </a:r>
          </a:p>
          <a:p>
            <a:pPr marL="411747" lvl="1" indent="-132347" defTabSz="402336" hangingPunct="0">
              <a:lnSpc>
                <a:spcPct val="90000"/>
              </a:lnSpc>
              <a:spcBef>
                <a:spcPts val="700"/>
              </a:spcBef>
              <a:buSzPct val="100000"/>
              <a:buFontTx/>
              <a:buAutoNum type="arabicParenR"/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Departure airport</a:t>
            </a:r>
          </a:p>
          <a:p>
            <a:pPr marL="411747" lvl="1" indent="-132347" defTabSz="402336" hangingPunct="0">
              <a:lnSpc>
                <a:spcPct val="90000"/>
              </a:lnSpc>
              <a:spcBef>
                <a:spcPts val="700"/>
              </a:spcBef>
              <a:buSzPct val="100000"/>
              <a:buFontTx/>
              <a:buAutoNum type="arabicParenR"/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Departure time</a:t>
            </a:r>
          </a:p>
          <a:p>
            <a:pPr marL="411747" lvl="1" indent="-132347" defTabSz="402336" hangingPunct="0">
              <a:lnSpc>
                <a:spcPct val="90000"/>
              </a:lnSpc>
              <a:spcBef>
                <a:spcPts val="700"/>
              </a:spcBef>
              <a:buSzPct val="100000"/>
              <a:buFontTx/>
              <a:buAutoNum type="arabicParenR"/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Departure month</a:t>
            </a:r>
          </a:p>
          <a:p>
            <a:pPr defTabSz="402336" hangingPunct="0">
              <a:lnSpc>
                <a:spcPct val="90000"/>
              </a:lnSpc>
              <a:spcBef>
                <a:spcPts val="700"/>
              </a:spcBef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1496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402336" hangingPunct="0">
              <a:lnSpc>
                <a:spcPct val="90000"/>
              </a:lnSpc>
              <a:spcBef>
                <a:spcPts val="700"/>
              </a:spcBef>
              <a:buClr>
                <a:srgbClr val="404040"/>
              </a:buClr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Next steps</a:t>
            </a: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</a:t>
            </a:r>
          </a:p>
          <a:p>
            <a:pPr defTabSz="402336" hangingPunct="0">
              <a:lnSpc>
                <a:spcPct val="90000"/>
              </a:lnSpc>
              <a:spcBef>
                <a:spcPts val="700"/>
              </a:spcBef>
              <a:buClr>
                <a:srgbClr val="404040"/>
              </a:buClr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- Improve model predictions by</a:t>
            </a:r>
          </a:p>
          <a:p>
            <a:pPr marL="247048" lvl="1" indent="-79408" defTabSz="402336" hangingPunct="0">
              <a:lnSpc>
                <a:spcPct val="90000"/>
              </a:lnSpc>
              <a:spcBef>
                <a:spcPts val="700"/>
              </a:spcBef>
              <a:buSzPct val="100000"/>
              <a:buFontTx/>
              <a:buChar char="-"/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considering number of flights per day and aircraft, aircraft type, domestic and international flights</a:t>
            </a:r>
          </a:p>
          <a:p>
            <a:pPr marL="247048" lvl="1" indent="-79408" defTabSz="402336" hangingPunct="0">
              <a:lnSpc>
                <a:spcPct val="90000"/>
              </a:lnSpc>
              <a:spcBef>
                <a:spcPts val="700"/>
              </a:spcBef>
              <a:buSzPct val="100000"/>
              <a:buFontTx/>
              <a:buChar char="-"/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including weather forecast</a:t>
            </a:r>
          </a:p>
          <a:p>
            <a:pPr marL="247048" lvl="1" indent="-79408" defTabSz="402336" hangingPunct="0">
              <a:lnSpc>
                <a:spcPct val="90000"/>
              </a:lnSpc>
              <a:spcBef>
                <a:spcPts val="700"/>
              </a:spcBef>
              <a:buSzPct val="100000"/>
              <a:buFontTx/>
              <a:buChar char="-"/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optimizing model parameters</a:t>
            </a:r>
          </a:p>
          <a:p>
            <a:pPr defTabSz="402336" hangingPunct="0">
              <a:lnSpc>
                <a:spcPct val="90000"/>
              </a:lnSpc>
              <a:spcBef>
                <a:spcPts val="700"/>
              </a:spcBef>
              <a:defRPr sz="1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496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- Predict status of the flight</a:t>
            </a:r>
          </a:p>
          <a:p>
            <a:pPr defTabSz="402336" hangingPunct="0">
              <a:lnSpc>
                <a:spcPct val="90000"/>
              </a:lnSpc>
              <a:spcBef>
                <a:spcPts val="700"/>
              </a:spcBef>
              <a:defRPr sz="11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sz="1188" kern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endParaRPr sz="1188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402336" hangingPunct="0">
              <a:lnSpc>
                <a:spcPct val="90000"/>
              </a:lnSpc>
              <a:spcBef>
                <a:spcPts val="700"/>
              </a:spcBef>
              <a:buClr>
                <a:srgbClr val="404040"/>
              </a:buClr>
              <a:defRPr sz="1188"/>
            </a:pPr>
            <a:br>
              <a:rPr sz="1188" kern="0">
                <a:solidFill>
                  <a:srgbClr val="404040"/>
                </a:solidFill>
                <a:latin typeface="Corbel"/>
                <a:sym typeface="Corbel"/>
              </a:rPr>
            </a:br>
            <a:endParaRPr sz="1188" kern="0">
              <a:solidFill>
                <a:srgbClr val="404040"/>
              </a:solidFill>
              <a:latin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18078" y="6400416"/>
            <a:ext cx="166069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Corbel"/>
                <a:sym typeface="Corbel"/>
              </a:rPr>
              <a:pPr hangingPunct="0"/>
              <a:t>12</a:t>
            </a:fld>
            <a:endParaRPr kern="0">
              <a:latin typeface="Corbel"/>
              <a:sym typeface="Corbel"/>
            </a:endParaRPr>
          </a:p>
        </p:txBody>
      </p:sp>
      <p:pic>
        <p:nvPicPr>
          <p:cNvPr id="126" name="IMG_5247.jpeg" descr="IMG_5247.jpeg"/>
          <p:cNvPicPr>
            <a:picLocks noChangeAspect="1"/>
          </p:cNvPicPr>
          <p:nvPr/>
        </p:nvPicPr>
        <p:blipFill>
          <a:blip r:embed="rId2"/>
          <a:srcRect l="23700" t="12605" r="24984" b="35406"/>
          <a:stretch>
            <a:fillRect/>
          </a:stretch>
        </p:blipFill>
        <p:spPr>
          <a:xfrm>
            <a:off x="9267490" y="523018"/>
            <a:ext cx="2282033" cy="2311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5" extrusionOk="0">
                <a:moveTo>
                  <a:pt x="14729" y="1"/>
                </a:moveTo>
                <a:cubicBezTo>
                  <a:pt x="14685" y="7"/>
                  <a:pt x="14652" y="32"/>
                  <a:pt x="14605" y="79"/>
                </a:cubicBezTo>
                <a:cubicBezTo>
                  <a:pt x="14491" y="192"/>
                  <a:pt x="14500" y="336"/>
                  <a:pt x="14627" y="453"/>
                </a:cubicBezTo>
                <a:cubicBezTo>
                  <a:pt x="14685" y="507"/>
                  <a:pt x="14732" y="534"/>
                  <a:pt x="14733" y="513"/>
                </a:cubicBezTo>
                <a:cubicBezTo>
                  <a:pt x="14733" y="492"/>
                  <a:pt x="14745" y="497"/>
                  <a:pt x="14763" y="524"/>
                </a:cubicBezTo>
                <a:cubicBezTo>
                  <a:pt x="14780" y="551"/>
                  <a:pt x="14823" y="579"/>
                  <a:pt x="14856" y="587"/>
                </a:cubicBezTo>
                <a:cubicBezTo>
                  <a:pt x="14890" y="594"/>
                  <a:pt x="14942" y="620"/>
                  <a:pt x="14969" y="642"/>
                </a:cubicBezTo>
                <a:cubicBezTo>
                  <a:pt x="15169" y="812"/>
                  <a:pt x="15174" y="814"/>
                  <a:pt x="15720" y="1058"/>
                </a:cubicBezTo>
                <a:cubicBezTo>
                  <a:pt x="15906" y="1140"/>
                  <a:pt x="16113" y="1260"/>
                  <a:pt x="16182" y="1325"/>
                </a:cubicBezTo>
                <a:cubicBezTo>
                  <a:pt x="16252" y="1389"/>
                  <a:pt x="16430" y="1520"/>
                  <a:pt x="16577" y="1617"/>
                </a:cubicBezTo>
                <a:cubicBezTo>
                  <a:pt x="16848" y="1798"/>
                  <a:pt x="16998" y="2006"/>
                  <a:pt x="16949" y="2133"/>
                </a:cubicBezTo>
                <a:cubicBezTo>
                  <a:pt x="16929" y="2183"/>
                  <a:pt x="16863" y="2200"/>
                  <a:pt x="16660" y="2199"/>
                </a:cubicBezTo>
                <a:cubicBezTo>
                  <a:pt x="16369" y="2199"/>
                  <a:pt x="16162" y="2140"/>
                  <a:pt x="15769" y="1944"/>
                </a:cubicBezTo>
                <a:cubicBezTo>
                  <a:pt x="15626" y="1872"/>
                  <a:pt x="15386" y="1766"/>
                  <a:pt x="15236" y="1710"/>
                </a:cubicBezTo>
                <a:cubicBezTo>
                  <a:pt x="14699" y="1509"/>
                  <a:pt x="14289" y="1369"/>
                  <a:pt x="14207" y="1358"/>
                </a:cubicBezTo>
                <a:cubicBezTo>
                  <a:pt x="14160" y="1352"/>
                  <a:pt x="14113" y="1336"/>
                  <a:pt x="14101" y="1321"/>
                </a:cubicBezTo>
                <a:cubicBezTo>
                  <a:pt x="14090" y="1306"/>
                  <a:pt x="14032" y="1288"/>
                  <a:pt x="13974" y="1280"/>
                </a:cubicBezTo>
                <a:cubicBezTo>
                  <a:pt x="13916" y="1272"/>
                  <a:pt x="13861" y="1254"/>
                  <a:pt x="13850" y="1239"/>
                </a:cubicBezTo>
                <a:cubicBezTo>
                  <a:pt x="13838" y="1225"/>
                  <a:pt x="13769" y="1203"/>
                  <a:pt x="13700" y="1195"/>
                </a:cubicBezTo>
                <a:cubicBezTo>
                  <a:pt x="13630" y="1187"/>
                  <a:pt x="13565" y="1169"/>
                  <a:pt x="13553" y="1154"/>
                </a:cubicBezTo>
                <a:cubicBezTo>
                  <a:pt x="13541" y="1139"/>
                  <a:pt x="13465" y="1121"/>
                  <a:pt x="13384" y="1113"/>
                </a:cubicBezTo>
                <a:cubicBezTo>
                  <a:pt x="13303" y="1106"/>
                  <a:pt x="13227" y="1088"/>
                  <a:pt x="13215" y="1072"/>
                </a:cubicBezTo>
                <a:cubicBezTo>
                  <a:pt x="13203" y="1057"/>
                  <a:pt x="13090" y="1038"/>
                  <a:pt x="12963" y="1032"/>
                </a:cubicBezTo>
                <a:cubicBezTo>
                  <a:pt x="12836" y="1026"/>
                  <a:pt x="12724" y="1008"/>
                  <a:pt x="12712" y="991"/>
                </a:cubicBezTo>
                <a:cubicBezTo>
                  <a:pt x="12699" y="973"/>
                  <a:pt x="12494" y="954"/>
                  <a:pt x="12257" y="950"/>
                </a:cubicBezTo>
                <a:cubicBezTo>
                  <a:pt x="12020" y="946"/>
                  <a:pt x="11829" y="926"/>
                  <a:pt x="11829" y="906"/>
                </a:cubicBezTo>
                <a:cubicBezTo>
                  <a:pt x="11829" y="886"/>
                  <a:pt x="11787" y="869"/>
                  <a:pt x="11739" y="869"/>
                </a:cubicBezTo>
                <a:cubicBezTo>
                  <a:pt x="11691" y="869"/>
                  <a:pt x="11594" y="811"/>
                  <a:pt x="11521" y="739"/>
                </a:cubicBezTo>
                <a:cubicBezTo>
                  <a:pt x="11419" y="638"/>
                  <a:pt x="11338" y="601"/>
                  <a:pt x="11186" y="587"/>
                </a:cubicBezTo>
                <a:cubicBezTo>
                  <a:pt x="10869" y="557"/>
                  <a:pt x="10705" y="610"/>
                  <a:pt x="10522" y="791"/>
                </a:cubicBezTo>
                <a:lnTo>
                  <a:pt x="10353" y="954"/>
                </a:lnTo>
                <a:lnTo>
                  <a:pt x="9977" y="954"/>
                </a:lnTo>
                <a:cubicBezTo>
                  <a:pt x="9769" y="954"/>
                  <a:pt x="9598" y="969"/>
                  <a:pt x="9598" y="987"/>
                </a:cubicBezTo>
                <a:cubicBezTo>
                  <a:pt x="9598" y="1006"/>
                  <a:pt x="9508" y="1026"/>
                  <a:pt x="9398" y="1032"/>
                </a:cubicBezTo>
                <a:cubicBezTo>
                  <a:pt x="9289" y="1037"/>
                  <a:pt x="9189" y="1056"/>
                  <a:pt x="9177" y="1072"/>
                </a:cubicBezTo>
                <a:cubicBezTo>
                  <a:pt x="9165" y="1089"/>
                  <a:pt x="9071" y="1107"/>
                  <a:pt x="8966" y="1113"/>
                </a:cubicBezTo>
                <a:cubicBezTo>
                  <a:pt x="8862" y="1120"/>
                  <a:pt x="8768" y="1139"/>
                  <a:pt x="8756" y="1154"/>
                </a:cubicBezTo>
                <a:cubicBezTo>
                  <a:pt x="8745" y="1169"/>
                  <a:pt x="8675" y="1187"/>
                  <a:pt x="8606" y="1195"/>
                </a:cubicBezTo>
                <a:cubicBezTo>
                  <a:pt x="8536" y="1203"/>
                  <a:pt x="8471" y="1225"/>
                  <a:pt x="8459" y="1239"/>
                </a:cubicBezTo>
                <a:cubicBezTo>
                  <a:pt x="8448" y="1254"/>
                  <a:pt x="8393" y="1272"/>
                  <a:pt x="8335" y="1280"/>
                </a:cubicBezTo>
                <a:cubicBezTo>
                  <a:pt x="8278" y="1288"/>
                  <a:pt x="8219" y="1306"/>
                  <a:pt x="8208" y="1321"/>
                </a:cubicBezTo>
                <a:cubicBezTo>
                  <a:pt x="8196" y="1336"/>
                  <a:pt x="8138" y="1354"/>
                  <a:pt x="8080" y="1362"/>
                </a:cubicBezTo>
                <a:cubicBezTo>
                  <a:pt x="8022" y="1370"/>
                  <a:pt x="7946" y="1393"/>
                  <a:pt x="7907" y="1414"/>
                </a:cubicBezTo>
                <a:cubicBezTo>
                  <a:pt x="7868" y="1434"/>
                  <a:pt x="7789" y="1451"/>
                  <a:pt x="7734" y="1451"/>
                </a:cubicBezTo>
                <a:cubicBezTo>
                  <a:pt x="7680" y="1451"/>
                  <a:pt x="7617" y="1468"/>
                  <a:pt x="7595" y="1488"/>
                </a:cubicBezTo>
                <a:cubicBezTo>
                  <a:pt x="7573" y="1507"/>
                  <a:pt x="7489" y="1544"/>
                  <a:pt x="7408" y="1573"/>
                </a:cubicBezTo>
                <a:cubicBezTo>
                  <a:pt x="7191" y="1651"/>
                  <a:pt x="5452" y="2504"/>
                  <a:pt x="5435" y="2540"/>
                </a:cubicBezTo>
                <a:cubicBezTo>
                  <a:pt x="5428" y="2558"/>
                  <a:pt x="5397" y="2574"/>
                  <a:pt x="5364" y="2574"/>
                </a:cubicBezTo>
                <a:cubicBezTo>
                  <a:pt x="5331" y="2574"/>
                  <a:pt x="5304" y="2594"/>
                  <a:pt x="5304" y="2618"/>
                </a:cubicBezTo>
                <a:cubicBezTo>
                  <a:pt x="5304" y="2642"/>
                  <a:pt x="5289" y="2652"/>
                  <a:pt x="5270" y="2641"/>
                </a:cubicBezTo>
                <a:cubicBezTo>
                  <a:pt x="5251" y="2629"/>
                  <a:pt x="5182" y="2665"/>
                  <a:pt x="5120" y="2722"/>
                </a:cubicBezTo>
                <a:cubicBezTo>
                  <a:pt x="5058" y="2779"/>
                  <a:pt x="5007" y="2813"/>
                  <a:pt x="5007" y="2796"/>
                </a:cubicBezTo>
                <a:cubicBezTo>
                  <a:pt x="5007" y="2779"/>
                  <a:pt x="4942" y="2835"/>
                  <a:pt x="4861" y="2922"/>
                </a:cubicBezTo>
                <a:cubicBezTo>
                  <a:pt x="4780" y="3010"/>
                  <a:pt x="4714" y="3067"/>
                  <a:pt x="4714" y="3048"/>
                </a:cubicBezTo>
                <a:cubicBezTo>
                  <a:pt x="4714" y="3030"/>
                  <a:pt x="4661" y="3060"/>
                  <a:pt x="4598" y="3119"/>
                </a:cubicBezTo>
                <a:cubicBezTo>
                  <a:pt x="4534" y="3177"/>
                  <a:pt x="4452" y="3243"/>
                  <a:pt x="4414" y="3263"/>
                </a:cubicBezTo>
                <a:cubicBezTo>
                  <a:pt x="4291" y="3328"/>
                  <a:pt x="2966" y="4629"/>
                  <a:pt x="2829" y="4820"/>
                </a:cubicBezTo>
                <a:cubicBezTo>
                  <a:pt x="2582" y="5163"/>
                  <a:pt x="1877" y="6208"/>
                  <a:pt x="1878" y="6229"/>
                </a:cubicBezTo>
                <a:cubicBezTo>
                  <a:pt x="1879" y="6240"/>
                  <a:pt x="1853" y="6273"/>
                  <a:pt x="1822" y="6303"/>
                </a:cubicBezTo>
                <a:cubicBezTo>
                  <a:pt x="1791" y="6333"/>
                  <a:pt x="1776" y="6377"/>
                  <a:pt x="1788" y="6396"/>
                </a:cubicBezTo>
                <a:cubicBezTo>
                  <a:pt x="1800" y="6415"/>
                  <a:pt x="1795" y="6436"/>
                  <a:pt x="1773" y="6444"/>
                </a:cubicBezTo>
                <a:cubicBezTo>
                  <a:pt x="1751" y="6452"/>
                  <a:pt x="1724" y="6484"/>
                  <a:pt x="1717" y="6518"/>
                </a:cubicBezTo>
                <a:cubicBezTo>
                  <a:pt x="1709" y="6552"/>
                  <a:pt x="1682" y="6606"/>
                  <a:pt x="1653" y="6637"/>
                </a:cubicBezTo>
                <a:cubicBezTo>
                  <a:pt x="1624" y="6668"/>
                  <a:pt x="1610" y="6708"/>
                  <a:pt x="1623" y="6729"/>
                </a:cubicBezTo>
                <a:cubicBezTo>
                  <a:pt x="1636" y="6750"/>
                  <a:pt x="1625" y="6766"/>
                  <a:pt x="1600" y="6766"/>
                </a:cubicBezTo>
                <a:cubicBezTo>
                  <a:pt x="1576" y="6766"/>
                  <a:pt x="1559" y="6806"/>
                  <a:pt x="1559" y="6852"/>
                </a:cubicBezTo>
                <a:cubicBezTo>
                  <a:pt x="1559" y="6897"/>
                  <a:pt x="1537" y="6933"/>
                  <a:pt x="1514" y="6933"/>
                </a:cubicBezTo>
                <a:cubicBezTo>
                  <a:pt x="1491" y="6933"/>
                  <a:pt x="1472" y="6960"/>
                  <a:pt x="1472" y="6993"/>
                </a:cubicBezTo>
                <a:cubicBezTo>
                  <a:pt x="1472" y="7025"/>
                  <a:pt x="1435" y="7123"/>
                  <a:pt x="1390" y="7211"/>
                </a:cubicBezTo>
                <a:cubicBezTo>
                  <a:pt x="1260" y="7465"/>
                  <a:pt x="1010" y="8107"/>
                  <a:pt x="1010" y="8186"/>
                </a:cubicBezTo>
                <a:cubicBezTo>
                  <a:pt x="1010" y="8272"/>
                  <a:pt x="924" y="8472"/>
                  <a:pt x="887" y="8472"/>
                </a:cubicBezTo>
                <a:cubicBezTo>
                  <a:pt x="872" y="8472"/>
                  <a:pt x="855" y="8402"/>
                  <a:pt x="849" y="8316"/>
                </a:cubicBezTo>
                <a:cubicBezTo>
                  <a:pt x="843" y="8230"/>
                  <a:pt x="818" y="8141"/>
                  <a:pt x="796" y="8119"/>
                </a:cubicBezTo>
                <a:cubicBezTo>
                  <a:pt x="774" y="8098"/>
                  <a:pt x="759" y="8019"/>
                  <a:pt x="759" y="7945"/>
                </a:cubicBezTo>
                <a:cubicBezTo>
                  <a:pt x="759" y="7871"/>
                  <a:pt x="737" y="7800"/>
                  <a:pt x="714" y="7786"/>
                </a:cubicBezTo>
                <a:cubicBezTo>
                  <a:pt x="691" y="7772"/>
                  <a:pt x="672" y="7666"/>
                  <a:pt x="672" y="7552"/>
                </a:cubicBezTo>
                <a:cubicBezTo>
                  <a:pt x="672" y="7388"/>
                  <a:pt x="653" y="7326"/>
                  <a:pt x="571" y="7245"/>
                </a:cubicBezTo>
                <a:cubicBezTo>
                  <a:pt x="440" y="7115"/>
                  <a:pt x="319" y="7115"/>
                  <a:pt x="188" y="7245"/>
                </a:cubicBezTo>
                <a:cubicBezTo>
                  <a:pt x="94" y="7337"/>
                  <a:pt x="83" y="7379"/>
                  <a:pt x="83" y="7701"/>
                </a:cubicBezTo>
                <a:cubicBezTo>
                  <a:pt x="83" y="7909"/>
                  <a:pt x="66" y="8056"/>
                  <a:pt x="41" y="8056"/>
                </a:cubicBezTo>
                <a:cubicBezTo>
                  <a:pt x="18" y="8056"/>
                  <a:pt x="0" y="8092"/>
                  <a:pt x="0" y="8138"/>
                </a:cubicBezTo>
                <a:cubicBezTo>
                  <a:pt x="0" y="8184"/>
                  <a:pt x="18" y="8223"/>
                  <a:pt x="41" y="8223"/>
                </a:cubicBezTo>
                <a:cubicBezTo>
                  <a:pt x="65" y="8223"/>
                  <a:pt x="83" y="8333"/>
                  <a:pt x="83" y="8472"/>
                </a:cubicBezTo>
                <a:cubicBezTo>
                  <a:pt x="83" y="8609"/>
                  <a:pt x="98" y="8720"/>
                  <a:pt x="116" y="8720"/>
                </a:cubicBezTo>
                <a:cubicBezTo>
                  <a:pt x="135" y="8720"/>
                  <a:pt x="156" y="8783"/>
                  <a:pt x="162" y="8857"/>
                </a:cubicBezTo>
                <a:cubicBezTo>
                  <a:pt x="172" y="9002"/>
                  <a:pt x="305" y="9399"/>
                  <a:pt x="421" y="9636"/>
                </a:cubicBezTo>
                <a:cubicBezTo>
                  <a:pt x="460" y="9716"/>
                  <a:pt x="515" y="9863"/>
                  <a:pt x="545" y="9965"/>
                </a:cubicBezTo>
                <a:cubicBezTo>
                  <a:pt x="574" y="10068"/>
                  <a:pt x="615" y="10220"/>
                  <a:pt x="639" y="10303"/>
                </a:cubicBezTo>
                <a:cubicBezTo>
                  <a:pt x="663" y="10388"/>
                  <a:pt x="671" y="10540"/>
                  <a:pt x="654" y="10655"/>
                </a:cubicBezTo>
                <a:cubicBezTo>
                  <a:pt x="586" y="11106"/>
                  <a:pt x="634" y="12892"/>
                  <a:pt x="717" y="12976"/>
                </a:cubicBezTo>
                <a:cubicBezTo>
                  <a:pt x="739" y="12997"/>
                  <a:pt x="759" y="13089"/>
                  <a:pt x="759" y="13179"/>
                </a:cubicBezTo>
                <a:cubicBezTo>
                  <a:pt x="759" y="13270"/>
                  <a:pt x="775" y="13402"/>
                  <a:pt x="796" y="13472"/>
                </a:cubicBezTo>
                <a:cubicBezTo>
                  <a:pt x="818" y="13542"/>
                  <a:pt x="856" y="13685"/>
                  <a:pt x="883" y="13787"/>
                </a:cubicBezTo>
                <a:cubicBezTo>
                  <a:pt x="960" y="14090"/>
                  <a:pt x="1179" y="14752"/>
                  <a:pt x="1262" y="14933"/>
                </a:cubicBezTo>
                <a:cubicBezTo>
                  <a:pt x="1304" y="15025"/>
                  <a:pt x="1355" y="15149"/>
                  <a:pt x="1371" y="15211"/>
                </a:cubicBezTo>
                <a:cubicBezTo>
                  <a:pt x="1387" y="15273"/>
                  <a:pt x="1414" y="15335"/>
                  <a:pt x="1435" y="15348"/>
                </a:cubicBezTo>
                <a:cubicBezTo>
                  <a:pt x="1456" y="15361"/>
                  <a:pt x="1472" y="15407"/>
                  <a:pt x="1472" y="15452"/>
                </a:cubicBezTo>
                <a:cubicBezTo>
                  <a:pt x="1472" y="15496"/>
                  <a:pt x="1491" y="15533"/>
                  <a:pt x="1514" y="15533"/>
                </a:cubicBezTo>
                <a:cubicBezTo>
                  <a:pt x="1537" y="15533"/>
                  <a:pt x="1559" y="15569"/>
                  <a:pt x="1559" y="15615"/>
                </a:cubicBezTo>
                <a:cubicBezTo>
                  <a:pt x="1559" y="15661"/>
                  <a:pt x="1576" y="15700"/>
                  <a:pt x="1600" y="15700"/>
                </a:cubicBezTo>
                <a:cubicBezTo>
                  <a:pt x="1625" y="15700"/>
                  <a:pt x="1636" y="15716"/>
                  <a:pt x="1623" y="15737"/>
                </a:cubicBezTo>
                <a:cubicBezTo>
                  <a:pt x="1610" y="15758"/>
                  <a:pt x="1624" y="15799"/>
                  <a:pt x="1653" y="15830"/>
                </a:cubicBezTo>
                <a:cubicBezTo>
                  <a:pt x="1682" y="15861"/>
                  <a:pt x="1709" y="15915"/>
                  <a:pt x="1717" y="15949"/>
                </a:cubicBezTo>
                <a:cubicBezTo>
                  <a:pt x="1724" y="15982"/>
                  <a:pt x="1751" y="16015"/>
                  <a:pt x="1773" y="16023"/>
                </a:cubicBezTo>
                <a:cubicBezTo>
                  <a:pt x="1795" y="16030"/>
                  <a:pt x="1800" y="16052"/>
                  <a:pt x="1788" y="16071"/>
                </a:cubicBezTo>
                <a:cubicBezTo>
                  <a:pt x="1776" y="16090"/>
                  <a:pt x="1797" y="16139"/>
                  <a:pt x="1833" y="16175"/>
                </a:cubicBezTo>
                <a:cubicBezTo>
                  <a:pt x="1870" y="16211"/>
                  <a:pt x="1887" y="16238"/>
                  <a:pt x="1871" y="16238"/>
                </a:cubicBezTo>
                <a:cubicBezTo>
                  <a:pt x="1844" y="16238"/>
                  <a:pt x="1944" y="16409"/>
                  <a:pt x="2028" y="16508"/>
                </a:cubicBezTo>
                <a:cubicBezTo>
                  <a:pt x="2049" y="16532"/>
                  <a:pt x="2116" y="16628"/>
                  <a:pt x="2179" y="16723"/>
                </a:cubicBezTo>
                <a:cubicBezTo>
                  <a:pt x="2468" y="17162"/>
                  <a:pt x="2639" y="17395"/>
                  <a:pt x="2787" y="17557"/>
                </a:cubicBezTo>
                <a:cubicBezTo>
                  <a:pt x="2875" y="17654"/>
                  <a:pt x="2945" y="17750"/>
                  <a:pt x="2945" y="17772"/>
                </a:cubicBezTo>
                <a:cubicBezTo>
                  <a:pt x="2945" y="17826"/>
                  <a:pt x="4302" y="19138"/>
                  <a:pt x="4451" y="19229"/>
                </a:cubicBezTo>
                <a:cubicBezTo>
                  <a:pt x="4515" y="19268"/>
                  <a:pt x="4603" y="19340"/>
                  <a:pt x="4647" y="19389"/>
                </a:cubicBezTo>
                <a:cubicBezTo>
                  <a:pt x="4691" y="19438"/>
                  <a:pt x="4744" y="19478"/>
                  <a:pt x="4767" y="19478"/>
                </a:cubicBezTo>
                <a:cubicBezTo>
                  <a:pt x="4789" y="19478"/>
                  <a:pt x="4855" y="19530"/>
                  <a:pt x="4910" y="19592"/>
                </a:cubicBezTo>
                <a:cubicBezTo>
                  <a:pt x="4964" y="19655"/>
                  <a:pt x="5007" y="19695"/>
                  <a:pt x="5007" y="19678"/>
                </a:cubicBezTo>
                <a:cubicBezTo>
                  <a:pt x="5007" y="19661"/>
                  <a:pt x="5056" y="19686"/>
                  <a:pt x="5116" y="19737"/>
                </a:cubicBezTo>
                <a:cubicBezTo>
                  <a:pt x="5176" y="19788"/>
                  <a:pt x="5242" y="19830"/>
                  <a:pt x="5263" y="19830"/>
                </a:cubicBezTo>
                <a:cubicBezTo>
                  <a:pt x="5283" y="19830"/>
                  <a:pt x="5334" y="19858"/>
                  <a:pt x="5375" y="19893"/>
                </a:cubicBezTo>
                <a:cubicBezTo>
                  <a:pt x="5417" y="19927"/>
                  <a:pt x="5574" y="20018"/>
                  <a:pt x="5725" y="20093"/>
                </a:cubicBezTo>
                <a:cubicBezTo>
                  <a:pt x="5875" y="20168"/>
                  <a:pt x="6046" y="20252"/>
                  <a:pt x="6104" y="20282"/>
                </a:cubicBezTo>
                <a:cubicBezTo>
                  <a:pt x="6294" y="20381"/>
                  <a:pt x="7090" y="20757"/>
                  <a:pt x="7257" y="20827"/>
                </a:cubicBezTo>
                <a:cubicBezTo>
                  <a:pt x="7536" y="20943"/>
                  <a:pt x="8282" y="21183"/>
                  <a:pt x="8365" y="21183"/>
                </a:cubicBezTo>
                <a:cubicBezTo>
                  <a:pt x="8409" y="21183"/>
                  <a:pt x="8459" y="21193"/>
                  <a:pt x="8474" y="21209"/>
                </a:cubicBezTo>
                <a:cubicBezTo>
                  <a:pt x="8526" y="21260"/>
                  <a:pt x="8815" y="21345"/>
                  <a:pt x="8936" y="21346"/>
                </a:cubicBezTo>
                <a:cubicBezTo>
                  <a:pt x="9002" y="21346"/>
                  <a:pt x="9087" y="21365"/>
                  <a:pt x="9128" y="21387"/>
                </a:cubicBezTo>
                <a:cubicBezTo>
                  <a:pt x="9169" y="21408"/>
                  <a:pt x="9312" y="21430"/>
                  <a:pt x="9444" y="21435"/>
                </a:cubicBezTo>
                <a:cubicBezTo>
                  <a:pt x="9575" y="21440"/>
                  <a:pt x="9680" y="21460"/>
                  <a:pt x="9680" y="21479"/>
                </a:cubicBezTo>
                <a:cubicBezTo>
                  <a:pt x="9680" y="21498"/>
                  <a:pt x="9798" y="21512"/>
                  <a:pt x="9943" y="21513"/>
                </a:cubicBezTo>
                <a:cubicBezTo>
                  <a:pt x="10088" y="21513"/>
                  <a:pt x="10235" y="21531"/>
                  <a:pt x="10270" y="21553"/>
                </a:cubicBezTo>
                <a:cubicBezTo>
                  <a:pt x="10310" y="21579"/>
                  <a:pt x="10712" y="21594"/>
                  <a:pt x="11111" y="21594"/>
                </a:cubicBezTo>
                <a:cubicBezTo>
                  <a:pt x="11511" y="21595"/>
                  <a:pt x="11907" y="21583"/>
                  <a:pt x="11934" y="21557"/>
                </a:cubicBezTo>
                <a:cubicBezTo>
                  <a:pt x="11956" y="21536"/>
                  <a:pt x="12117" y="21509"/>
                  <a:pt x="12291" y="21498"/>
                </a:cubicBezTo>
                <a:cubicBezTo>
                  <a:pt x="12586" y="21479"/>
                  <a:pt x="12750" y="21454"/>
                  <a:pt x="13279" y="21350"/>
                </a:cubicBezTo>
                <a:cubicBezTo>
                  <a:pt x="13395" y="21327"/>
                  <a:pt x="13553" y="21298"/>
                  <a:pt x="13628" y="21283"/>
                </a:cubicBezTo>
                <a:cubicBezTo>
                  <a:pt x="13703" y="21268"/>
                  <a:pt x="13763" y="21240"/>
                  <a:pt x="13763" y="21220"/>
                </a:cubicBezTo>
                <a:cubicBezTo>
                  <a:pt x="13763" y="21200"/>
                  <a:pt x="13832" y="21183"/>
                  <a:pt x="13914" y="21183"/>
                </a:cubicBezTo>
                <a:cubicBezTo>
                  <a:pt x="13996" y="21183"/>
                  <a:pt x="14135" y="21143"/>
                  <a:pt x="14225" y="21098"/>
                </a:cubicBezTo>
                <a:cubicBezTo>
                  <a:pt x="14316" y="21052"/>
                  <a:pt x="14430" y="21016"/>
                  <a:pt x="14477" y="21016"/>
                </a:cubicBezTo>
                <a:cubicBezTo>
                  <a:pt x="14524" y="21016"/>
                  <a:pt x="14641" y="20981"/>
                  <a:pt x="14740" y="20938"/>
                </a:cubicBezTo>
                <a:cubicBezTo>
                  <a:pt x="14839" y="20895"/>
                  <a:pt x="15026" y="20816"/>
                  <a:pt x="15153" y="20764"/>
                </a:cubicBezTo>
                <a:cubicBezTo>
                  <a:pt x="15475" y="20633"/>
                  <a:pt x="16101" y="20322"/>
                  <a:pt x="16276" y="20204"/>
                </a:cubicBezTo>
                <a:cubicBezTo>
                  <a:pt x="16357" y="20150"/>
                  <a:pt x="16461" y="20093"/>
                  <a:pt x="16509" y="20078"/>
                </a:cubicBezTo>
                <a:cubicBezTo>
                  <a:pt x="16558" y="20063"/>
                  <a:pt x="16634" y="20015"/>
                  <a:pt x="16678" y="19974"/>
                </a:cubicBezTo>
                <a:cubicBezTo>
                  <a:pt x="16723" y="19933"/>
                  <a:pt x="16810" y="19889"/>
                  <a:pt x="16870" y="19874"/>
                </a:cubicBezTo>
                <a:cubicBezTo>
                  <a:pt x="17006" y="19840"/>
                  <a:pt x="17180" y="19706"/>
                  <a:pt x="17140" y="19667"/>
                </a:cubicBezTo>
                <a:cubicBezTo>
                  <a:pt x="17124" y="19650"/>
                  <a:pt x="17134" y="19644"/>
                  <a:pt x="17163" y="19652"/>
                </a:cubicBezTo>
                <a:cubicBezTo>
                  <a:pt x="17215" y="19666"/>
                  <a:pt x="17278" y="19621"/>
                  <a:pt x="17636" y="19318"/>
                </a:cubicBezTo>
                <a:cubicBezTo>
                  <a:pt x="17740" y="19230"/>
                  <a:pt x="17859" y="19140"/>
                  <a:pt x="17899" y="19118"/>
                </a:cubicBezTo>
                <a:cubicBezTo>
                  <a:pt x="18016" y="19056"/>
                  <a:pt x="19273" y="17816"/>
                  <a:pt x="19405" y="17632"/>
                </a:cubicBezTo>
                <a:cubicBezTo>
                  <a:pt x="19471" y="17540"/>
                  <a:pt x="19671" y="17249"/>
                  <a:pt x="19849" y="16986"/>
                </a:cubicBezTo>
                <a:cubicBezTo>
                  <a:pt x="20027" y="16724"/>
                  <a:pt x="20207" y="16462"/>
                  <a:pt x="20251" y="16404"/>
                </a:cubicBezTo>
                <a:cubicBezTo>
                  <a:pt x="20368" y="16250"/>
                  <a:pt x="20581" y="15836"/>
                  <a:pt x="20581" y="15763"/>
                </a:cubicBezTo>
                <a:cubicBezTo>
                  <a:pt x="20581" y="15728"/>
                  <a:pt x="20603" y="15700"/>
                  <a:pt x="20626" y="15700"/>
                </a:cubicBezTo>
                <a:cubicBezTo>
                  <a:pt x="20649" y="15700"/>
                  <a:pt x="20668" y="15673"/>
                  <a:pt x="20668" y="15641"/>
                </a:cubicBezTo>
                <a:cubicBezTo>
                  <a:pt x="20668" y="15609"/>
                  <a:pt x="20693" y="15528"/>
                  <a:pt x="20728" y="15463"/>
                </a:cubicBezTo>
                <a:cubicBezTo>
                  <a:pt x="20762" y="15397"/>
                  <a:pt x="20794" y="15319"/>
                  <a:pt x="20795" y="15285"/>
                </a:cubicBezTo>
                <a:cubicBezTo>
                  <a:pt x="20796" y="15251"/>
                  <a:pt x="20851" y="15118"/>
                  <a:pt x="20919" y="14992"/>
                </a:cubicBezTo>
                <a:cubicBezTo>
                  <a:pt x="20988" y="14866"/>
                  <a:pt x="21047" y="14737"/>
                  <a:pt x="21047" y="14703"/>
                </a:cubicBezTo>
                <a:cubicBezTo>
                  <a:pt x="21047" y="14669"/>
                  <a:pt x="21077" y="14554"/>
                  <a:pt x="21115" y="14451"/>
                </a:cubicBezTo>
                <a:cubicBezTo>
                  <a:pt x="21152" y="14348"/>
                  <a:pt x="21199" y="14190"/>
                  <a:pt x="21220" y="14099"/>
                </a:cubicBezTo>
                <a:cubicBezTo>
                  <a:pt x="21259" y="13930"/>
                  <a:pt x="21311" y="13737"/>
                  <a:pt x="21389" y="13435"/>
                </a:cubicBezTo>
                <a:cubicBezTo>
                  <a:pt x="21532" y="12884"/>
                  <a:pt x="21600" y="12124"/>
                  <a:pt x="21599" y="11359"/>
                </a:cubicBezTo>
                <a:cubicBezTo>
                  <a:pt x="21598" y="10595"/>
                  <a:pt x="21525" y="9827"/>
                  <a:pt x="21381" y="9261"/>
                </a:cubicBezTo>
                <a:cubicBezTo>
                  <a:pt x="21355" y="9158"/>
                  <a:pt x="21321" y="8990"/>
                  <a:pt x="21302" y="8887"/>
                </a:cubicBezTo>
                <a:cubicBezTo>
                  <a:pt x="21284" y="8784"/>
                  <a:pt x="21236" y="8597"/>
                  <a:pt x="21197" y="8472"/>
                </a:cubicBezTo>
                <a:cubicBezTo>
                  <a:pt x="21158" y="8346"/>
                  <a:pt x="21104" y="8177"/>
                  <a:pt x="21081" y="8097"/>
                </a:cubicBezTo>
                <a:cubicBezTo>
                  <a:pt x="21011" y="7857"/>
                  <a:pt x="20741" y="7165"/>
                  <a:pt x="20701" y="7122"/>
                </a:cubicBezTo>
                <a:cubicBezTo>
                  <a:pt x="20681" y="7101"/>
                  <a:pt x="20668" y="7048"/>
                  <a:pt x="20668" y="7007"/>
                </a:cubicBezTo>
                <a:cubicBezTo>
                  <a:pt x="20668" y="6966"/>
                  <a:pt x="20649" y="6933"/>
                  <a:pt x="20626" y="6933"/>
                </a:cubicBezTo>
                <a:cubicBezTo>
                  <a:pt x="20603" y="6933"/>
                  <a:pt x="20581" y="6897"/>
                  <a:pt x="20581" y="6852"/>
                </a:cubicBezTo>
                <a:cubicBezTo>
                  <a:pt x="20581" y="6806"/>
                  <a:pt x="20561" y="6766"/>
                  <a:pt x="20536" y="6766"/>
                </a:cubicBezTo>
                <a:cubicBezTo>
                  <a:pt x="20512" y="6766"/>
                  <a:pt x="20504" y="6750"/>
                  <a:pt x="20517" y="6729"/>
                </a:cubicBezTo>
                <a:cubicBezTo>
                  <a:pt x="20530" y="6708"/>
                  <a:pt x="20516" y="6668"/>
                  <a:pt x="20487" y="6637"/>
                </a:cubicBezTo>
                <a:cubicBezTo>
                  <a:pt x="20458" y="6606"/>
                  <a:pt x="20427" y="6552"/>
                  <a:pt x="20420" y="6518"/>
                </a:cubicBezTo>
                <a:cubicBezTo>
                  <a:pt x="20412" y="6485"/>
                  <a:pt x="20387" y="6442"/>
                  <a:pt x="20360" y="6425"/>
                </a:cubicBezTo>
                <a:cubicBezTo>
                  <a:pt x="20332" y="6408"/>
                  <a:pt x="20325" y="6396"/>
                  <a:pt x="20345" y="6396"/>
                </a:cubicBezTo>
                <a:cubicBezTo>
                  <a:pt x="20378" y="6395"/>
                  <a:pt x="20097" y="5858"/>
                  <a:pt x="20040" y="5814"/>
                </a:cubicBezTo>
                <a:cubicBezTo>
                  <a:pt x="19962" y="5753"/>
                  <a:pt x="19826" y="5514"/>
                  <a:pt x="19826" y="5439"/>
                </a:cubicBezTo>
                <a:cubicBezTo>
                  <a:pt x="19826" y="5392"/>
                  <a:pt x="19870" y="5262"/>
                  <a:pt x="19928" y="5150"/>
                </a:cubicBezTo>
                <a:cubicBezTo>
                  <a:pt x="20123" y="4770"/>
                  <a:pt x="20160" y="4611"/>
                  <a:pt x="20160" y="4120"/>
                </a:cubicBezTo>
                <a:cubicBezTo>
                  <a:pt x="20161" y="3664"/>
                  <a:pt x="20158" y="3644"/>
                  <a:pt x="20010" y="3352"/>
                </a:cubicBezTo>
                <a:cubicBezTo>
                  <a:pt x="19866" y="3068"/>
                  <a:pt x="19511" y="2655"/>
                  <a:pt x="19409" y="2655"/>
                </a:cubicBezTo>
                <a:cubicBezTo>
                  <a:pt x="19383" y="2655"/>
                  <a:pt x="19360" y="2637"/>
                  <a:pt x="19360" y="2615"/>
                </a:cubicBezTo>
                <a:cubicBezTo>
                  <a:pt x="19360" y="2592"/>
                  <a:pt x="19338" y="2574"/>
                  <a:pt x="19308" y="2574"/>
                </a:cubicBezTo>
                <a:cubicBezTo>
                  <a:pt x="19277" y="2574"/>
                  <a:pt x="19177" y="2539"/>
                  <a:pt x="19086" y="2496"/>
                </a:cubicBezTo>
                <a:cubicBezTo>
                  <a:pt x="18995" y="2453"/>
                  <a:pt x="18808" y="2382"/>
                  <a:pt x="18673" y="2340"/>
                </a:cubicBezTo>
                <a:cubicBezTo>
                  <a:pt x="18490" y="2284"/>
                  <a:pt x="18413" y="2236"/>
                  <a:pt x="18369" y="2151"/>
                </a:cubicBezTo>
                <a:cubicBezTo>
                  <a:pt x="18241" y="1907"/>
                  <a:pt x="18051" y="1667"/>
                  <a:pt x="17745" y="1369"/>
                </a:cubicBezTo>
                <a:cubicBezTo>
                  <a:pt x="17570" y="1198"/>
                  <a:pt x="17426" y="1075"/>
                  <a:pt x="17426" y="1095"/>
                </a:cubicBezTo>
                <a:cubicBezTo>
                  <a:pt x="17426" y="1115"/>
                  <a:pt x="17390" y="1092"/>
                  <a:pt x="17347" y="1043"/>
                </a:cubicBezTo>
                <a:cubicBezTo>
                  <a:pt x="17304" y="994"/>
                  <a:pt x="17245" y="954"/>
                  <a:pt x="17219" y="954"/>
                </a:cubicBezTo>
                <a:cubicBezTo>
                  <a:pt x="17193" y="954"/>
                  <a:pt x="17174" y="936"/>
                  <a:pt x="17174" y="917"/>
                </a:cubicBezTo>
                <a:cubicBezTo>
                  <a:pt x="17174" y="876"/>
                  <a:pt x="16283" y="436"/>
                  <a:pt x="15976" y="324"/>
                </a:cubicBezTo>
                <a:cubicBezTo>
                  <a:pt x="15860" y="282"/>
                  <a:pt x="15705" y="246"/>
                  <a:pt x="15634" y="246"/>
                </a:cubicBezTo>
                <a:cubicBezTo>
                  <a:pt x="15563" y="246"/>
                  <a:pt x="15487" y="231"/>
                  <a:pt x="15465" y="212"/>
                </a:cubicBezTo>
                <a:cubicBezTo>
                  <a:pt x="15443" y="194"/>
                  <a:pt x="15340" y="156"/>
                  <a:pt x="15236" y="127"/>
                </a:cubicBezTo>
                <a:cubicBezTo>
                  <a:pt x="15132" y="99"/>
                  <a:pt x="14988" y="56"/>
                  <a:pt x="14917" y="35"/>
                </a:cubicBezTo>
                <a:cubicBezTo>
                  <a:pt x="14825" y="7"/>
                  <a:pt x="14772" y="-5"/>
                  <a:pt x="14729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xfrm>
            <a:off x="-27697" y="2895601"/>
            <a:ext cx="12244218" cy="1066801"/>
          </a:xfrm>
          <a:prstGeom prst="rect">
            <a:avLst/>
          </a:prstGeom>
        </p:spPr>
        <p:txBody>
          <a:bodyPr/>
          <a:lstStyle>
            <a:lvl1pPr algn="ctr">
              <a:defRPr sz="4200"/>
            </a:lvl1pPr>
          </a:lstStyle>
          <a:p>
            <a:r>
              <a:t>Thank you!</a:t>
            </a:r>
          </a:p>
        </p:txBody>
      </p:sp>
      <p:sp>
        <p:nvSpPr>
          <p:cNvPr id="128" name="Airor Prediction"/>
          <p:cNvSpPr txBox="1"/>
          <p:nvPr/>
        </p:nvSpPr>
        <p:spPr>
          <a:xfrm>
            <a:off x="9556422" y="153731"/>
            <a:ext cx="176586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</a:defRPr>
            </a:lvl1pPr>
          </a:lstStyle>
          <a:p>
            <a:pPr hangingPunct="0"/>
            <a:r>
              <a:rPr kern="0">
                <a:solidFill>
                  <a:srgbClr val="404040"/>
                </a:solidFill>
                <a:latin typeface="Corbel"/>
                <a:sym typeface="Corbel"/>
              </a:rPr>
              <a:t>Airor Prediction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8012" y="-19079"/>
            <a:ext cx="10971372" cy="1066800"/>
          </a:xfrm>
        </p:spPr>
        <p:txBody>
          <a:bodyPr rtlCol="0"/>
          <a:lstStyle/>
          <a:p>
            <a:pPr rtl="0"/>
            <a:r>
              <a:rPr lang="en-GB" dirty="0"/>
              <a:t>Hypotheses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96828" y="1338260"/>
            <a:ext cx="4289969" cy="4727551"/>
          </a:xfrm>
        </p:spPr>
        <p:txBody>
          <a:bodyPr rtlCol="0"/>
          <a:lstStyle/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1-Flights departing from certain airports experience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longer delays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than others.</a:t>
            </a:r>
            <a:endParaRPr lang="en-GB" sz="1800" b="0" dirty="0">
              <a:effectLst/>
            </a:endParaRPr>
          </a:p>
          <a:p>
            <a:pPr marL="0" indent="0" rtl="0">
              <a:buNone/>
            </a:pPr>
            <a:br>
              <a:rPr lang="en-GB" sz="1800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2-Flights scheduled for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late evening or night departures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have a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higher probability of delay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>
              <a:buNone/>
            </a:pPr>
            <a:br>
              <a:rPr lang="en-GB" sz="1800" b="0" dirty="0">
                <a:effectLst/>
              </a:rPr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3-Delays are higher during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peak travel seasons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(summer, holidays)</a:t>
            </a:r>
            <a:endParaRPr lang="en-GB" sz="1800" b="0" dirty="0">
              <a:effectLst/>
            </a:endParaRPr>
          </a:p>
          <a:p>
            <a:pPr marL="0" indent="0">
              <a:buNone/>
            </a:pPr>
            <a:br>
              <a:rPr lang="en-GB" b="0" dirty="0">
                <a:effectLst/>
              </a:rPr>
            </a:b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73BFC-E3F3-FE93-3B69-1676FAE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GB" noProof="0" smtClean="0"/>
              <a:t>2</a:t>
            </a:fld>
            <a:endParaRPr lang="en-GB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66664-C756-8391-48E4-B296B0D2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89"/>
          <a:stretch/>
        </p:blipFill>
        <p:spPr bwMode="auto">
          <a:xfrm>
            <a:off x="5479953" y="0"/>
            <a:ext cx="6705600" cy="6858000"/>
          </a:xfrm>
          <a:prstGeom prst="rect">
            <a:avLst/>
          </a:prstGeom>
          <a:solidFill>
            <a:srgbClr val="FFFFFF"/>
          </a:solidFill>
          <a:ln w="63500">
            <a:solidFill>
              <a:schemeClr val="bg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226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E341-379E-19BE-427C-2FA90EE5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8" y="-462020"/>
            <a:ext cx="7416038" cy="1622960"/>
          </a:xfrm>
        </p:spPr>
        <p:txBody>
          <a:bodyPr>
            <a:normAutofit/>
          </a:bodyPr>
          <a:lstStyle/>
          <a:p>
            <a:r>
              <a:rPr lang="en-GB" sz="3200" b="1" dirty="0"/>
              <a:t>Key insights from 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6ACA0-99FC-6AD7-18DA-74537DEA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ECFD1-A040-5C95-8990-E712B0BF4291}"/>
              </a:ext>
            </a:extLst>
          </p:cNvPr>
          <p:cNvSpPr txBox="1"/>
          <p:nvPr/>
        </p:nvSpPr>
        <p:spPr>
          <a:xfrm>
            <a:off x="378903" y="1610563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Most flights have small delays, but a few flights experience very high delays (outliers)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Many flights were on time or experienced no delays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6811235-7560-7A81-E3C5-6790DDE8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3" y="2533893"/>
            <a:ext cx="5727343" cy="360701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15C53E5-37D7-1CA5-9118-6BFFB85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29" y="66403"/>
            <a:ext cx="4859638" cy="345723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4BE161-6A41-217B-B640-3DB98A50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29" y="3496684"/>
            <a:ext cx="4859638" cy="290539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8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852D7-B34C-1DC9-F4B3-CEDC9763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13BA6-7DA8-335E-7B1A-6899FF6DDADA}"/>
              </a:ext>
            </a:extLst>
          </p:cNvPr>
          <p:cNvSpPr txBox="1"/>
          <p:nvPr/>
        </p:nvSpPr>
        <p:spPr>
          <a:xfrm>
            <a:off x="189756" y="620688"/>
            <a:ext cx="6091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Early morning flights often have fewer delays because they start fresh. (This help passengers choose better flight timings and airlines manage schedules better.)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7714AC-BC43-D3CC-7F59-86DDA982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5" y="2263479"/>
            <a:ext cx="6091311" cy="40928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3F978FD-BF1B-F0E5-264A-7275A1C00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7" y="2263479"/>
            <a:ext cx="5554073" cy="40928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7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8040" y="-19080"/>
            <a:ext cx="1097100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GB" sz="3600" b="0" u="none" strike="noStrike">
                <a:solidFill>
                  <a:schemeClr val="accent1"/>
                </a:solidFill>
                <a:uFillTx/>
                <a:latin typeface="Corbel"/>
              </a:rPr>
              <a:t>Building our model</a:t>
            </a:r>
            <a:endParaRPr lang="en-GB" sz="36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7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B9C8B9-3B61-4192-9927-F186C06D7B9E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0" name="TextBox 3"/>
          <p:cNvSpPr/>
          <p:nvPr/>
        </p:nvSpPr>
        <p:spPr>
          <a:xfrm>
            <a:off x="106920" y="1080000"/>
            <a:ext cx="11593080" cy="3655800"/>
          </a:xfrm>
          <a:prstGeom prst="rect">
            <a:avLst/>
          </a:prstGeom>
          <a:noFill/>
          <a:ln w="15875">
            <a:solidFill>
              <a:srgbClr val="3952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 few words about the data used for modelling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Data from 2016 to 2018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Very complete data – no missing values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Microsoft YaHei"/>
                <a:cs typeface="+mn-cs"/>
              </a:rPr>
              <a:t> 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Microsoft YaHei"/>
                <a:cs typeface="+mn-cs"/>
              </a:rPr>
              <a:t>What do we want to predict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We want to predict the </a:t>
            </a:r>
            <a:r>
              <a:rPr kumimoji="0" lang="en-GB" sz="1800" b="1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delay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of the flights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Flight </a:t>
            </a:r>
            <a:r>
              <a:rPr kumimoji="0" lang="en-GB" sz="1800" b="1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status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is assigned 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after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flight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cannot be used for predictions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Has not been considered as a prediction target so far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Besides, flights with following statuses were removed from the data set: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RTR – returned to origin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DEL – flight cancelled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SCH – flight scheduled but not finished at the time data was extracted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8040" y="-19080"/>
            <a:ext cx="1097100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GB" sz="3600" b="0" u="none" strike="noStrike">
                <a:solidFill>
                  <a:schemeClr val="accent1"/>
                </a:solidFill>
                <a:uFillTx/>
                <a:latin typeface="Corbel"/>
              </a:rPr>
              <a:t>Building our model</a:t>
            </a:r>
            <a:endParaRPr lang="en-GB" sz="36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38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BE2EC-92C9-49C6-82DF-61EC5EF02A70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3" name="TextBox 9"/>
          <p:cNvSpPr/>
          <p:nvPr/>
        </p:nvSpPr>
        <p:spPr>
          <a:xfrm>
            <a:off x="106920" y="1118520"/>
            <a:ext cx="11593080" cy="3381480"/>
          </a:xfrm>
          <a:prstGeom prst="rect">
            <a:avLst/>
          </a:prstGeom>
          <a:noFill/>
          <a:ln w="15875">
            <a:solidFill>
              <a:srgbClr val="3952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What parameters does our model consider?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Departure airport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Arrival airport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Flight date and time: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Month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Week day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32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Time of the day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Planned flight duration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What parameters does our model </a:t>
            </a: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not</a:t>
            </a: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consider?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Flight number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buFont typeface="Wingdings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Aircraft number</a:t>
            </a: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13680"/>
            <a:ext cx="1097100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0000"/>
              </a:lnSpc>
              <a:buNone/>
            </a:pPr>
            <a:r>
              <a:rPr lang="en-GB" sz="3600" b="0" u="none" strike="noStrike">
                <a:solidFill>
                  <a:schemeClr val="accent1"/>
                </a:solidFill>
                <a:uFillTx/>
                <a:latin typeface="Corbel"/>
              </a:rPr>
              <a:t>Building our model</a:t>
            </a:r>
            <a:endParaRPr lang="en-GB" sz="3600" b="0" u="none" strike="noStrike">
              <a:solidFill>
                <a:schemeClr val="dk1"/>
              </a:solidFill>
              <a:uFillTx/>
              <a:latin typeface="Corbe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39"/>
          </p:nvPr>
        </p:nvSpPr>
        <p:spPr>
          <a:xfrm>
            <a:off x="8735400" y="6356520"/>
            <a:ext cx="2843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GB" sz="1200" b="0" u="none" strike="noStrike">
                <a:solidFill>
                  <a:schemeClr val="dk2">
                    <a:lumMod val="65000"/>
                    <a:lumOff val="35000"/>
                  </a:schemeClr>
                </a:solidFill>
                <a:uFillTx/>
                <a:latin typeface="Corbel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FEFB3F-858B-4DEB-8BAB-F8372E7FAC1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aphicFrame>
        <p:nvGraphicFramePr>
          <p:cNvPr id="86" name="Table 85"/>
          <p:cNvGraphicFramePr/>
          <p:nvPr/>
        </p:nvGraphicFramePr>
        <p:xfrm>
          <a:off x="2496600" y="4937760"/>
          <a:ext cx="6524640" cy="1893960"/>
        </p:xfrm>
        <a:graphic>
          <a:graphicData uri="http://schemas.openxmlformats.org/drawingml/2006/table">
            <a:tbl>
              <a:tblPr/>
              <a:tblGrid>
                <a:gridCol w="128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3800">
                <a:tc>
                  <a:txBody>
                    <a:bodyPr/>
                    <a:lstStyle/>
                    <a:p>
                      <a:r>
                        <a:rPr lang="de-DE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Model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Airor Model™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uFillTx/>
                        <a:latin typeface="Arial"/>
                        <a:ea typeface="Microsoft YaHei"/>
                      </a:endParaRPr>
                    </a:p>
                    <a:p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(Categorical Boosting)</a:t>
                      </a:r>
                      <a:endParaRPr lang="de-DE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  <a:ea typeface="Microsoft YaHei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Baseline Model</a:t>
                      </a:r>
                    </a:p>
                    <a:p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(Mean value)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Benchmark #1</a:t>
                      </a:r>
                    </a:p>
                    <a:p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(Linear Regression)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Benchmark #2</a:t>
                      </a:r>
                    </a:p>
                    <a:p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(Random Forest)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40"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Mean Absolute Error</a:t>
                      </a:r>
                    </a:p>
                    <a:p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(on test set)</a:t>
                      </a:r>
                    </a:p>
                    <a:p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(in minutes)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55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63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58.7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58.6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R2</a:t>
                      </a:r>
                    </a:p>
                    <a:p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(on test set)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8.8%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0%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4.7%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5.1%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1080000" y="1080000"/>
            <a:ext cx="8819640" cy="3746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1"/>
          <p:cNvSpPr txBox="1">
            <a:spLocks noGrp="1"/>
          </p:cNvSpPr>
          <p:nvPr>
            <p:ph type="title"/>
          </p:nvPr>
        </p:nvSpPr>
        <p:spPr>
          <a:xfrm>
            <a:off x="410541" y="116633"/>
            <a:ext cx="10971374" cy="1066801"/>
          </a:xfrm>
          <a:prstGeom prst="rect">
            <a:avLst/>
          </a:prstGeom>
        </p:spPr>
        <p:txBody>
          <a:bodyPr/>
          <a:lstStyle/>
          <a:p>
            <a:r>
              <a:t>Airor Model™: Evaluation</a:t>
            </a:r>
          </a:p>
        </p:txBody>
      </p:sp>
      <p:sp>
        <p:nvSpPr>
          <p:cNvPr id="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22886" y="6400415"/>
            <a:ext cx="161260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Corbel"/>
                <a:sym typeface="Corbel"/>
              </a:rPr>
              <a:pPr hangingPunct="0"/>
              <a:t>8</a:t>
            </a:fld>
            <a:endParaRPr kern="0">
              <a:latin typeface="Corbel"/>
              <a:sym typeface="Corbel"/>
            </a:endParaRPr>
          </a:p>
        </p:txBody>
      </p:sp>
      <p:pic>
        <p:nvPicPr>
          <p:cNvPr id="97" name="output2.png" descr="output2.png"/>
          <p:cNvPicPr>
            <a:picLocks noChangeAspect="1"/>
          </p:cNvPicPr>
          <p:nvPr/>
        </p:nvPicPr>
        <p:blipFill>
          <a:blip r:embed="rId2"/>
          <a:srcRect t="6138" r="32954"/>
          <a:stretch>
            <a:fillRect/>
          </a:stretch>
        </p:blipFill>
        <p:spPr>
          <a:xfrm>
            <a:off x="3876229" y="1608866"/>
            <a:ext cx="8165705" cy="4078065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Mean absolute error:  55.26…"/>
          <p:cNvSpPr txBox="1"/>
          <p:nvPr/>
        </p:nvSpPr>
        <p:spPr>
          <a:xfrm>
            <a:off x="335875" y="2453570"/>
            <a:ext cx="3298337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 hangingPunct="0">
              <a:defRPr>
                <a:solidFill>
                  <a:srgbClr val="000000">
                    <a:alpha val="87059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ern="0">
                <a:solidFill>
                  <a:srgbClr val="000000">
                    <a:alpha val="87059"/>
                  </a:srgbClr>
                </a:solidFill>
                <a:latin typeface="Arial"/>
                <a:cs typeface="Arial"/>
                <a:sym typeface="Arial"/>
              </a:rPr>
              <a:t>Mean absolute error:  55.26</a:t>
            </a:r>
          </a:p>
          <a:p>
            <a:pPr defTabSz="457200" hangingPunct="0">
              <a:defRPr>
                <a:solidFill>
                  <a:srgbClr val="000000">
                    <a:alpha val="87059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ern="0">
                <a:solidFill>
                  <a:srgbClr val="000000">
                    <a:alpha val="87059"/>
                  </a:srgbClr>
                </a:solidFill>
                <a:latin typeface="Arial"/>
                <a:cs typeface="Arial"/>
                <a:sym typeface="Arial"/>
              </a:rPr>
              <a:t>R2 coefficient:  0.088</a:t>
            </a:r>
          </a:p>
          <a:p>
            <a:pPr defTabSz="457200" hangingPunct="0">
              <a:defRPr>
                <a:solidFill>
                  <a:srgbClr val="000000">
                    <a:alpha val="87059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endParaRPr kern="0">
              <a:solidFill>
                <a:srgbClr val="000000">
                  <a:alpha val="87059"/>
                </a:srgbClr>
              </a:solidFill>
              <a:latin typeface="Arial"/>
              <a:cs typeface="Arial"/>
              <a:sym typeface="Arial"/>
            </a:endParaRPr>
          </a:p>
          <a:p>
            <a:pPr defTabSz="457200" hangingPunct="0">
              <a:defRPr>
                <a:solidFill>
                  <a:srgbClr val="000000">
                    <a:alpha val="87059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endParaRPr kern="0">
              <a:solidFill>
                <a:srgbClr val="000000">
                  <a:alpha val="87059"/>
                </a:srgbClr>
              </a:solidFill>
              <a:latin typeface="Arial"/>
              <a:cs typeface="Arial"/>
              <a:sym typeface="Arial"/>
            </a:endParaRPr>
          </a:p>
          <a:p>
            <a:pPr defTabSz="457200" hangingPunct="0">
              <a:defRPr>
                <a:solidFill>
                  <a:srgbClr val="000000">
                    <a:alpha val="87059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ern="0">
                <a:solidFill>
                  <a:srgbClr val="000000">
                    <a:alpha val="87059"/>
                  </a:srgbClr>
                </a:solidFill>
                <a:latin typeface="Arial"/>
                <a:cs typeface="Arial"/>
                <a:sym typeface="Arial"/>
              </a:rPr>
              <a:t>Possible reasons for high error </a:t>
            </a:r>
          </a:p>
          <a:p>
            <a:pPr defTabSz="457200" hangingPunct="0">
              <a:defRPr>
                <a:solidFill>
                  <a:srgbClr val="000000">
                    <a:alpha val="87059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ern="0">
                <a:solidFill>
                  <a:srgbClr val="000000">
                    <a:alpha val="87059"/>
                  </a:srgbClr>
                </a:solidFill>
                <a:latin typeface="Arial"/>
                <a:cs typeface="Arial"/>
                <a:sym typeface="Arial"/>
              </a:rPr>
              <a:t>(e.g., unexpected weather, </a:t>
            </a:r>
          </a:p>
          <a:p>
            <a:pPr defTabSz="457200" hangingPunct="0">
              <a:defRPr>
                <a:solidFill>
                  <a:srgbClr val="000000">
                    <a:alpha val="87059"/>
                  </a:srgb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ern="0">
                <a:solidFill>
                  <a:srgbClr val="000000">
                    <a:alpha val="87059"/>
                  </a:srgbClr>
                </a:solidFill>
                <a:latin typeface="Arial"/>
                <a:cs typeface="Arial"/>
                <a:sym typeface="Arial"/>
              </a:rPr>
              <a:t>industrial actions (strikes))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xfrm>
            <a:off x="410541" y="116633"/>
            <a:ext cx="10971374" cy="1066801"/>
          </a:xfrm>
          <a:prstGeom prst="rect">
            <a:avLst/>
          </a:prstGeom>
        </p:spPr>
        <p:txBody>
          <a:bodyPr/>
          <a:lstStyle/>
          <a:p>
            <a:r>
              <a:t>Airor Model™: Important factors</a:t>
            </a:r>
          </a:p>
        </p:txBody>
      </p:sp>
      <p:sp>
        <p:nvSpPr>
          <p:cNvPr id="10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13268" y="6400416"/>
            <a:ext cx="170878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hangingPunct="0"/>
            <a:fld id="{86CB4B4D-7CA3-9044-876B-883B54F8677D}" type="slidenum">
              <a:rPr kern="0">
                <a:latin typeface="Corbel"/>
                <a:sym typeface="Corbel"/>
              </a:rPr>
              <a:pPr hangingPunct="0"/>
              <a:t>9</a:t>
            </a:fld>
            <a:endParaRPr kern="0">
              <a:latin typeface="Corbel"/>
              <a:sym typeface="Corbel"/>
            </a:endParaRPr>
          </a:p>
        </p:txBody>
      </p:sp>
      <p:grpSp>
        <p:nvGrpSpPr>
          <p:cNvPr id="112" name="Gruppieren"/>
          <p:cNvGrpSpPr/>
          <p:nvPr/>
        </p:nvGrpSpPr>
        <p:grpSpPr>
          <a:xfrm>
            <a:off x="514878" y="1328056"/>
            <a:ext cx="9816562" cy="5046254"/>
            <a:chOff x="0" y="0"/>
            <a:chExt cx="9816560" cy="5046253"/>
          </a:xfrm>
        </p:grpSpPr>
        <p:sp>
          <p:nvSpPr>
            <p:cNvPr id="102" name="Rechteck"/>
            <p:cNvSpPr/>
            <p:nvPr/>
          </p:nvSpPr>
          <p:spPr>
            <a:xfrm>
              <a:off x="0" y="0"/>
              <a:ext cx="2042385" cy="50462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hangingPunct="0"/>
              <a:endParaRPr kern="0">
                <a:solidFill>
                  <a:srgbClr val="404040"/>
                </a:solidFill>
                <a:latin typeface="Corbel"/>
                <a:sym typeface="Corbel"/>
              </a:endParaRPr>
            </a:p>
          </p:txBody>
        </p:sp>
        <p:pic>
          <p:nvPicPr>
            <p:cNvPr id="103" name="eingesetzter-Film.png" descr="eingesetzter-Film.png"/>
            <p:cNvPicPr>
              <a:picLocks noChangeAspect="1"/>
            </p:cNvPicPr>
            <p:nvPr/>
          </p:nvPicPr>
          <p:blipFill>
            <a:blip r:embed="rId2"/>
            <a:srcRect l="19596"/>
            <a:stretch>
              <a:fillRect/>
            </a:stretch>
          </p:blipFill>
          <p:spPr>
            <a:xfrm>
              <a:off x="2018700" y="787"/>
              <a:ext cx="7797860" cy="50445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" name="Departure_Airport"/>
            <p:cNvSpPr txBox="1"/>
            <p:nvPr/>
          </p:nvSpPr>
          <p:spPr>
            <a:xfrm>
              <a:off x="320529" y="421157"/>
              <a:ext cx="1722585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hangingPunct="0"/>
              <a:r>
                <a:rPr kern="0">
                  <a:solidFill>
                    <a:srgbClr val="404040"/>
                  </a:solidFill>
                </a:rPr>
                <a:t>Departure_Airport</a:t>
              </a:r>
            </a:p>
          </p:txBody>
        </p:sp>
        <p:sp>
          <p:nvSpPr>
            <p:cNvPr id="105" name="Departure_Time"/>
            <p:cNvSpPr txBox="1"/>
            <p:nvPr/>
          </p:nvSpPr>
          <p:spPr>
            <a:xfrm>
              <a:off x="435871" y="1077323"/>
              <a:ext cx="157350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hangingPunct="0"/>
              <a:r>
                <a:rPr kern="0">
                  <a:solidFill>
                    <a:srgbClr val="404040"/>
                  </a:solidFill>
                </a:rPr>
                <a:t>Departure_Time</a:t>
              </a:r>
            </a:p>
          </p:txBody>
        </p:sp>
        <p:sp>
          <p:nvSpPr>
            <p:cNvPr id="106" name="Departure_Month"/>
            <p:cNvSpPr txBox="1"/>
            <p:nvPr/>
          </p:nvSpPr>
          <p:spPr>
            <a:xfrm>
              <a:off x="372371" y="1665757"/>
              <a:ext cx="168892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hangingPunct="0"/>
              <a:r>
                <a:rPr kern="0">
                  <a:solidFill>
                    <a:srgbClr val="404040"/>
                  </a:solidFill>
                </a:rPr>
                <a:t>Departure_Month</a:t>
              </a:r>
            </a:p>
          </p:txBody>
        </p:sp>
        <p:sp>
          <p:nvSpPr>
            <p:cNvPr id="107" name="Arrival_Airport"/>
            <p:cNvSpPr txBox="1"/>
            <p:nvPr/>
          </p:nvSpPr>
          <p:spPr>
            <a:xfrm>
              <a:off x="587229" y="2330390"/>
              <a:ext cx="1390763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hangingPunct="0"/>
              <a:r>
                <a:rPr kern="0">
                  <a:solidFill>
                    <a:srgbClr val="404040"/>
                  </a:solidFill>
                </a:rPr>
                <a:t>Arrival_Airport</a:t>
              </a:r>
            </a:p>
          </p:txBody>
        </p:sp>
        <p:sp>
          <p:nvSpPr>
            <p:cNvPr id="108" name="Flight_Year"/>
            <p:cNvSpPr txBox="1"/>
            <p:nvPr/>
          </p:nvSpPr>
          <p:spPr>
            <a:xfrm>
              <a:off x="841229" y="2961157"/>
              <a:ext cx="113909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hangingPunct="0"/>
              <a:r>
                <a:rPr kern="0">
                  <a:solidFill>
                    <a:srgbClr val="404040"/>
                  </a:solidFill>
                </a:rPr>
                <a:t>Flight_Year</a:t>
              </a:r>
            </a:p>
          </p:txBody>
        </p:sp>
        <p:sp>
          <p:nvSpPr>
            <p:cNvPr id="109" name="Departure_Weekday"/>
            <p:cNvSpPr txBox="1"/>
            <p:nvPr/>
          </p:nvSpPr>
          <p:spPr>
            <a:xfrm>
              <a:off x="109193" y="3591923"/>
              <a:ext cx="1972654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hangingPunct="0"/>
              <a:r>
                <a:rPr kern="0">
                  <a:solidFill>
                    <a:srgbClr val="404040"/>
                  </a:solidFill>
                </a:rPr>
                <a:t>Departure_Weekday</a:t>
              </a:r>
            </a:p>
          </p:txBody>
        </p:sp>
        <p:sp>
          <p:nvSpPr>
            <p:cNvPr id="110" name="Flight_Duration"/>
            <p:cNvSpPr txBox="1"/>
            <p:nvPr/>
          </p:nvSpPr>
          <p:spPr>
            <a:xfrm>
              <a:off x="527995" y="4209990"/>
              <a:ext cx="148053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hangingPunct="0"/>
              <a:r>
                <a:rPr kern="0">
                  <a:solidFill>
                    <a:srgbClr val="404040"/>
                  </a:solidFill>
                </a:rPr>
                <a:t>Flight_Duration</a:t>
              </a:r>
            </a:p>
          </p:txBody>
        </p:sp>
        <p:sp>
          <p:nvSpPr>
            <p:cNvPr id="111" name="Rechteck"/>
            <p:cNvSpPr/>
            <p:nvPr/>
          </p:nvSpPr>
          <p:spPr>
            <a:xfrm>
              <a:off x="152400" y="331410"/>
              <a:ext cx="1877682" cy="1675257"/>
            </a:xfrm>
            <a:prstGeom prst="rect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hangingPunct="0"/>
              <a:endParaRPr kern="0">
                <a:solidFill>
                  <a:srgbClr val="404040"/>
                </a:solidFill>
                <a:latin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397_TF02801084" id="{BFDED468-C0B8-4DC0-A9C8-395626C4F7EE}" vid="{2F0F9E8D-EE72-44B9-8CC6-E9923E867B17}"/>
    </a:ext>
  </a:extLst>
</a:theme>
</file>

<file path=ppt/theme/theme2.xml><?xml version="1.0" encoding="utf-8"?>
<a:theme xmlns:a="http://schemas.openxmlformats.org/drawingml/2006/main" name="1_Marketing 16x9">
  <a:themeElements>
    <a:clrScheme name="Marketing_16x9">
      <a:dk1>
        <a:srgbClr val="404040"/>
      </a:dk1>
      <a:lt1>
        <a:srgbClr val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20000"/>
                <a:lumOff val="80000"/>
              </a:schemeClr>
            </a:gs>
            <a:gs pos="57999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>
          <a:gsLst>
            <a:gs pos="0">
              <a:schemeClr val="phClr">
                <a:lumMod val="20000"/>
                <a:lumOff val="80000"/>
              </a:schemeClr>
            </a:gs>
            <a:gs pos="57999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arketing 16x9">
  <a:themeElements>
    <a:clrScheme name="Marketing 16x9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0000FF"/>
      </a:hlink>
      <a:folHlink>
        <a:srgbClr val="FF00FF"/>
      </a:folHlink>
    </a:clrScheme>
    <a:fontScheme name="Marketing 16x9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arketing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04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AACE6D-8EB6-447A-8DFD-C2C0C52916A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0</TotalTime>
  <Words>458</Words>
  <Application>Microsoft Office PowerPoint</Application>
  <PresentationFormat>Custom</PresentationFormat>
  <Paragraphs>113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Corbel</vt:lpstr>
      <vt:lpstr>Helvetica</vt:lpstr>
      <vt:lpstr>Times New Roman</vt:lpstr>
      <vt:lpstr>Wingdings</vt:lpstr>
      <vt:lpstr>Marketing 16x9</vt:lpstr>
      <vt:lpstr>1_Marketing 16x9</vt:lpstr>
      <vt:lpstr>2_Marketing 16x9</vt:lpstr>
      <vt:lpstr>Analysis &amp; prediction of  Tunisair airline delay </vt:lpstr>
      <vt:lpstr>Hypotheses</vt:lpstr>
      <vt:lpstr>Key insights from data exploration</vt:lpstr>
      <vt:lpstr>PowerPoint Presentation</vt:lpstr>
      <vt:lpstr>Building our model</vt:lpstr>
      <vt:lpstr>Building our model</vt:lpstr>
      <vt:lpstr>Building our model</vt:lpstr>
      <vt:lpstr>Airor Model™: Evaluation</vt:lpstr>
      <vt:lpstr>Airor Model™: Important factors</vt:lpstr>
      <vt:lpstr>Airor Model™: Important factors</vt:lpstr>
      <vt:lpstr>Conclusions and Outlook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Lida shamsafar</dc:creator>
  <cp:lastModifiedBy>Lida shamsafar</cp:lastModifiedBy>
  <cp:revision>36</cp:revision>
  <dcterms:created xsi:type="dcterms:W3CDTF">2025-03-08T21:30:24Z</dcterms:created>
  <dcterms:modified xsi:type="dcterms:W3CDTF">2025-03-11T17:08:47Z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