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3"/>
    <p:sldId id="257" r:id="rId4"/>
    <p:sldId id="262" r:id="rId5"/>
    <p:sldId id="261" r:id="rId6"/>
    <p:sldId id="263" r:id="rId7"/>
    <p:sldId id="259" r:id="rId8"/>
    <p:sldId id="264" r:id="rId9"/>
    <p:sldId id="279" r:id="rId10"/>
    <p:sldId id="260" r:id="rId11"/>
    <p:sldId id="278" r:id="rId12"/>
    <p:sldId id="267" r:id="rId13"/>
    <p:sldId id="269" r:id="rId14"/>
    <p:sldId id="270" r:id="rId15"/>
    <p:sldId id="265" r:id="rId16"/>
    <p:sldId id="266" r:id="rId17"/>
    <p:sldId id="268" r:id="rId18"/>
    <p:sldId id="271" r:id="rId19"/>
    <p:sldId id="272" r:id="rId20"/>
    <p:sldId id="273" r:id="rId21"/>
  </p:sldIdLst>
  <p:sldSz cx="9144000" cy="5143500" type="screen16x9"/>
  <p:notesSz cx="6858000" cy="9144000"/>
  <p:custDataLst>
    <p:tags r:id="rId2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B34"/>
    <a:srgbClr val="FFD53B"/>
    <a:srgbClr val="F6F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98" d="100"/>
          <a:sy n="98" d="100"/>
        </p:scale>
        <p:origin x="902" y="72"/>
      </p:cViewPr>
      <p:guideLst>
        <p:guide orient="horz" pos="38"/>
        <p:guide pos="1198"/>
        <p:guide pos="5604"/>
        <p:guide orient="horz" pos="31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gs" Target="tags/tag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159322-6C85-4127-9E81-7F8BF0D70E1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EA76D6-C0AA-410F-9DDC-526F0CB07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矩形 6"/>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78308" y="249174"/>
            <a:ext cx="8787384" cy="4645152"/>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388823" y="407418"/>
            <a:ext cx="0" cy="549536"/>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6" name="组合 5"/>
          <p:cNvGrpSpPr/>
          <p:nvPr userDrawn="1"/>
        </p:nvGrpSpPr>
        <p:grpSpPr>
          <a:xfrm>
            <a:off x="7904665" y="61196"/>
            <a:ext cx="692443" cy="692443"/>
            <a:chOff x="3963053" y="796069"/>
            <a:chExt cx="1445741" cy="1445741"/>
          </a:xfrm>
        </p:grpSpPr>
        <p:sp>
          <p:nvSpPr>
            <p:cNvPr id="8" name="椭圆 7"/>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panose="020B0503020204020204" charset="-122"/>
                <a:cs typeface="+mn-cs"/>
              </a:endParaRPr>
            </a:p>
          </p:txBody>
        </p:sp>
        <p:grpSp>
          <p:nvGrpSpPr>
            <p:cNvPr id="9" name="组合 8"/>
            <p:cNvGrpSpPr/>
            <p:nvPr/>
          </p:nvGrpSpPr>
          <p:grpSpPr>
            <a:xfrm>
              <a:off x="4188168" y="1149945"/>
              <a:ext cx="995510" cy="868332"/>
              <a:chOff x="4675188" y="2882900"/>
              <a:chExt cx="360362" cy="314325"/>
            </a:xfrm>
            <a:solidFill>
              <a:schemeClr val="bg1"/>
            </a:solidFill>
          </p:grpSpPr>
          <p:sp>
            <p:nvSpPr>
              <p:cNvPr id="10"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1"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2"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矩形 6"/>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78308" y="249174"/>
            <a:ext cx="8787384" cy="4645152"/>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78D03BD-8273-4B2F-9BD5-C1C4F37ADDE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78D03BD-8273-4B2F-9BD5-C1C4F37ADDE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1449F7-5D90-411E-B63D-8723CE855B03}"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78D03BD-8273-4B2F-9BD5-C1C4F37ADDE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71449F7-5D90-411E-B63D-8723CE855B03}"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78D03BD-8273-4B2F-9BD5-C1C4F37ADDE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48640" y="2464435"/>
            <a:ext cx="8046085" cy="1445260"/>
          </a:xfrm>
          <a:prstGeom prst="rect">
            <a:avLst/>
          </a:prstGeom>
          <a:noFill/>
        </p:spPr>
        <p:txBody>
          <a:bodyPr wrap="square" rtlCol="0">
            <a:spAutoFit/>
          </a:bodyPr>
          <a:lstStyle/>
          <a:p>
            <a:pPr algn="ctr"/>
            <a:r>
              <a:rPr lang="zh-CN" altLang="en-US" sz="2800" dirty="0">
                <a:solidFill>
                  <a:schemeClr val="accent1"/>
                </a:solidFill>
              </a:rPr>
              <a:t>基于微信小程序的</a:t>
            </a:r>
            <a:r>
              <a:rPr lang="zh-CN" altLang="en-US" sz="2800" dirty="0">
                <a:solidFill>
                  <a:schemeClr val="accent1"/>
                </a:solidFill>
              </a:rPr>
              <a:t>流浪宠物救助服务平台设计和实现</a:t>
            </a:r>
            <a:endParaRPr lang="zh-CN" altLang="en-US" sz="2800" dirty="0">
              <a:solidFill>
                <a:schemeClr val="accent1"/>
              </a:solidFill>
            </a:endParaRPr>
          </a:p>
          <a:p>
            <a:pPr algn="ctr"/>
            <a:r>
              <a:rPr lang="zh-CN" altLang="en-US" sz="3200" dirty="0">
                <a:solidFill>
                  <a:schemeClr val="accent1"/>
                </a:solidFill>
              </a:rPr>
              <a:t>开题报告</a:t>
            </a:r>
            <a:endParaRPr lang="zh-CN" altLang="en-US" sz="3200" dirty="0">
              <a:solidFill>
                <a:schemeClr val="accent1"/>
              </a:solidFill>
            </a:endParaRPr>
          </a:p>
        </p:txBody>
      </p:sp>
      <p:cxnSp>
        <p:nvCxnSpPr>
          <p:cNvPr id="14" name="直接连接符 13"/>
          <p:cNvCxnSpPr/>
          <p:nvPr/>
        </p:nvCxnSpPr>
        <p:spPr>
          <a:xfrm>
            <a:off x="4441372" y="3536738"/>
            <a:ext cx="26125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3835940" y="848674"/>
            <a:ext cx="1445741" cy="1445741"/>
            <a:chOff x="3963053" y="796069"/>
            <a:chExt cx="1445741" cy="1445741"/>
          </a:xfrm>
        </p:grpSpPr>
        <p:sp>
          <p:nvSpPr>
            <p:cNvPr id="15" name="椭圆 14"/>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6" name="组合 15"/>
            <p:cNvGrpSpPr/>
            <p:nvPr/>
          </p:nvGrpSpPr>
          <p:grpSpPr>
            <a:xfrm>
              <a:off x="4188168" y="1149945"/>
              <a:ext cx="995510" cy="868332"/>
              <a:chOff x="4675188" y="2882900"/>
              <a:chExt cx="360362" cy="314325"/>
            </a:xfrm>
            <a:solidFill>
              <a:schemeClr val="bg1"/>
            </a:solidFill>
          </p:grpSpPr>
          <p:sp>
            <p:nvSpPr>
              <p:cNvPr id="17"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sp>
        <p:nvSpPr>
          <p:cNvPr id="20" name="文本框 19"/>
          <p:cNvSpPr txBox="1"/>
          <p:nvPr/>
        </p:nvSpPr>
        <p:spPr>
          <a:xfrm>
            <a:off x="2418944" y="3991648"/>
            <a:ext cx="1641796" cy="307777"/>
          </a:xfrm>
          <a:prstGeom prst="rect">
            <a:avLst/>
          </a:prstGeom>
          <a:noFill/>
        </p:spPr>
        <p:txBody>
          <a:bodyPr wrap="none" rtlCol="0">
            <a:spAutoFit/>
          </a:bodyPr>
          <a:lstStyle/>
          <a:p>
            <a:r>
              <a:rPr lang="en-US" altLang="zh-CN" sz="1400" dirty="0">
                <a:solidFill>
                  <a:schemeClr val="accent1"/>
                </a:solidFill>
              </a:rPr>
              <a:t>     </a:t>
            </a:r>
            <a:r>
              <a:rPr lang="zh-CN" altLang="en-US" sz="1400" dirty="0">
                <a:solidFill>
                  <a:schemeClr val="accent1"/>
                </a:solidFill>
              </a:rPr>
              <a:t>汇报人：张忻蕊</a:t>
            </a:r>
            <a:endParaRPr lang="zh-CN" altLang="en-US" sz="1400" dirty="0">
              <a:solidFill>
                <a:schemeClr val="accent1"/>
              </a:solidFill>
            </a:endParaRPr>
          </a:p>
        </p:txBody>
      </p:sp>
      <p:sp>
        <p:nvSpPr>
          <p:cNvPr id="22" name="文本框 21"/>
          <p:cNvSpPr txBox="1"/>
          <p:nvPr/>
        </p:nvSpPr>
        <p:spPr>
          <a:xfrm>
            <a:off x="3132826" y="3677195"/>
            <a:ext cx="2877711" cy="307777"/>
          </a:xfrm>
          <a:prstGeom prst="rect">
            <a:avLst/>
          </a:prstGeom>
          <a:noFill/>
        </p:spPr>
        <p:txBody>
          <a:bodyPr wrap="none" rtlCol="0">
            <a:spAutoFit/>
          </a:bodyPr>
          <a:lstStyle/>
          <a:p>
            <a:r>
              <a:rPr lang="zh-CN" altLang="zh-CN" sz="1400" dirty="0">
                <a:solidFill>
                  <a:schemeClr val="accent1"/>
                </a:solidFill>
              </a:rPr>
              <a:t>计算机科学与技术学院</a:t>
            </a:r>
            <a:r>
              <a:rPr lang="zh-CN" altLang="en-US" sz="1400" dirty="0">
                <a:solidFill>
                  <a:schemeClr val="accent1"/>
                </a:solidFill>
              </a:rPr>
              <a:t>公费师范班</a:t>
            </a:r>
            <a:endParaRPr lang="zh-CN" altLang="zh-CN" sz="1400" dirty="0">
              <a:solidFill>
                <a:schemeClr val="accent1"/>
              </a:solidFill>
            </a:endParaRPr>
          </a:p>
        </p:txBody>
      </p:sp>
      <p:sp>
        <p:nvSpPr>
          <p:cNvPr id="2" name="文本框 1"/>
          <p:cNvSpPr txBox="1"/>
          <p:nvPr/>
        </p:nvSpPr>
        <p:spPr>
          <a:xfrm>
            <a:off x="5056505" y="3985260"/>
            <a:ext cx="1732915" cy="306705"/>
          </a:xfrm>
          <a:prstGeom prst="rect">
            <a:avLst/>
          </a:prstGeom>
          <a:noFill/>
        </p:spPr>
        <p:txBody>
          <a:bodyPr wrap="square" rtlCol="0">
            <a:spAutoFit/>
          </a:bodyPr>
          <a:p>
            <a:r>
              <a:rPr lang="zh-CN" altLang="zh-CN" sz="1400" dirty="0">
                <a:solidFill>
                  <a:schemeClr val="accent1"/>
                </a:solidFill>
              </a:rPr>
              <a:t>指导老师：张悦宁</a:t>
            </a:r>
            <a:endParaRPr lang="zh-CN" altLang="zh-CN" sz="14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8823" y="375240"/>
            <a:ext cx="1210588" cy="400110"/>
          </a:xfrm>
          <a:prstGeom prst="rect">
            <a:avLst/>
          </a:prstGeom>
        </p:spPr>
        <p:txBody>
          <a:bodyPr wrap="none">
            <a:spAutoFit/>
          </a:bodyPr>
          <a:lstStyle/>
          <a:p>
            <a:pPr>
              <a:spcAft>
                <a:spcPts val="0"/>
              </a:spcAft>
            </a:pPr>
            <a:r>
              <a:rPr lang="zh-CN" altLang="en-US" sz="2000" b="1" kern="100">
                <a:solidFill>
                  <a:schemeClr val="accent1"/>
                </a:solidFill>
                <a:latin typeface="+mn-ea"/>
                <a:cs typeface="Times New Roman" panose="02020603050405020304" pitchFamily="18" charset="0"/>
              </a:rPr>
              <a:t>研究内容</a:t>
            </a:r>
            <a:endParaRPr lang="zh-CN" altLang="en-US" sz="2000" b="1" kern="100">
              <a:solidFill>
                <a:schemeClr val="accent1"/>
              </a:solidFill>
              <a:latin typeface="+mn-ea"/>
              <a:cs typeface="Times New Roman" panose="02020603050405020304" pitchFamily="18" charset="0"/>
            </a:endParaRPr>
          </a:p>
        </p:txBody>
      </p:sp>
      <p:sp>
        <p:nvSpPr>
          <p:cNvPr id="4" name="矩形 3"/>
          <p:cNvSpPr/>
          <p:nvPr/>
        </p:nvSpPr>
        <p:spPr>
          <a:xfrm>
            <a:off x="388823" y="742818"/>
            <a:ext cx="1497526" cy="276999"/>
          </a:xfrm>
          <a:prstGeom prst="rect">
            <a:avLst/>
          </a:prstGeom>
        </p:spPr>
        <p:txBody>
          <a:bodyPr wrap="none">
            <a:spAutoFit/>
          </a:bodyPr>
          <a:lstStyle/>
          <a:p>
            <a:pPr>
              <a:spcAft>
                <a:spcPts val="0"/>
              </a:spcAft>
            </a:pPr>
            <a:r>
              <a:rPr lang="en-US" altLang="zh-CN" sz="1200" kern="100">
                <a:solidFill>
                  <a:schemeClr val="accent1"/>
                </a:solidFill>
                <a:latin typeface="+mj-lt"/>
                <a:cs typeface="Times New Roman" panose="02020603050405020304" pitchFamily="18" charset="0"/>
              </a:rPr>
              <a:t>Research Contents</a:t>
            </a:r>
            <a:endParaRPr lang="en-US" altLang="zh-CN" sz="1200" kern="100">
              <a:solidFill>
                <a:schemeClr val="accent1"/>
              </a:solidFill>
              <a:latin typeface="+mj-lt"/>
              <a:cs typeface="Times New Roman" panose="02020603050405020304" pitchFamily="18" charset="0"/>
            </a:endParaRPr>
          </a:p>
        </p:txBody>
      </p:sp>
      <p:sp>
        <p:nvSpPr>
          <p:cNvPr id="10" name="椭圆 9"/>
          <p:cNvSpPr/>
          <p:nvPr/>
        </p:nvSpPr>
        <p:spPr>
          <a:xfrm>
            <a:off x="440999" y="1352856"/>
            <a:ext cx="901533" cy="901533"/>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矩形: 圆角 63"/>
          <p:cNvSpPr/>
          <p:nvPr/>
        </p:nvSpPr>
        <p:spPr>
          <a:xfrm>
            <a:off x="338455" y="1254760"/>
            <a:ext cx="8308975" cy="341122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951768" y="881317"/>
            <a:ext cx="1338828" cy="369332"/>
          </a:xfrm>
          <a:prstGeom prst="rect">
            <a:avLst/>
          </a:prstGeom>
        </p:spPr>
        <p:txBody>
          <a:bodyPr wrap="none">
            <a:spAutoFit/>
          </a:bodyPr>
          <a:lstStyle/>
          <a:p>
            <a:pPr algn="l">
              <a:spcAft>
                <a:spcPts val="0"/>
              </a:spcAft>
            </a:pPr>
            <a:r>
              <a:rPr lang="en-US" altLang="zh-CN" kern="100" dirty="0" err="1">
                <a:solidFill>
                  <a:schemeClr val="accent1"/>
                </a:solidFill>
                <a:latin typeface="+mj-lt"/>
                <a:cs typeface="Times New Roman" panose="02020603050405020304" pitchFamily="18" charset="0"/>
                <a:sym typeface="+mn-ea"/>
              </a:rPr>
              <a:t>管理员</a:t>
            </a:r>
            <a:r>
              <a:rPr lang="zh-CN" altLang="en-US" kern="100" dirty="0">
                <a:solidFill>
                  <a:schemeClr val="accent1"/>
                </a:solidFill>
                <a:latin typeface="+mj-lt"/>
                <a:cs typeface="Times New Roman" panose="02020603050405020304" pitchFamily="18" charset="0"/>
                <a:sym typeface="+mn-ea"/>
              </a:rPr>
              <a:t>角色</a:t>
            </a:r>
            <a:endParaRPr lang="en-US" altLang="zh-CN" dirty="0">
              <a:solidFill>
                <a:schemeClr val="tx1">
                  <a:lumMod val="85000"/>
                  <a:lumOff val="15000"/>
                </a:schemeClr>
              </a:solidFill>
              <a:sym typeface="+mn-ea"/>
            </a:endParaRPr>
          </a:p>
        </p:txBody>
      </p:sp>
      <p:sp>
        <p:nvSpPr>
          <p:cNvPr id="13" name="矩形 12"/>
          <p:cNvSpPr/>
          <p:nvPr/>
        </p:nvSpPr>
        <p:spPr>
          <a:xfrm>
            <a:off x="1599411" y="1731646"/>
            <a:ext cx="6325998" cy="1983363"/>
          </a:xfrm>
          <a:prstGeom prst="rect">
            <a:avLst/>
          </a:prstGeom>
        </p:spPr>
        <p:txBody>
          <a:bodyPr wrap="square">
            <a:spAutoFit/>
          </a:bodyPr>
          <a:lstStyle/>
          <a:p>
            <a:pPr>
              <a:lnSpc>
                <a:spcPct val="130000"/>
              </a:lnSpc>
              <a:spcBef>
                <a:spcPts val="600"/>
              </a:spcBef>
            </a:pPr>
            <a:r>
              <a:rPr lang="en-US" altLang="zh-CN" sz="1200" dirty="0">
                <a:solidFill>
                  <a:schemeClr val="tx1">
                    <a:lumMod val="85000"/>
                    <a:lumOff val="15000"/>
                  </a:schemeClr>
                </a:solidFill>
              </a:rPr>
              <a:t>1.</a:t>
            </a:r>
            <a:r>
              <a:rPr lang="zh-CN" altLang="en-US" sz="1200" dirty="0">
                <a:solidFill>
                  <a:schemeClr val="tx1">
                    <a:lumMod val="85000"/>
                    <a:lumOff val="15000"/>
                  </a:schemeClr>
                </a:solidFill>
              </a:rPr>
              <a:t>资讯管理：管理员在该模块管理宠物知识、宠物领养信息、宠物寻回信息等，可以对已发布的信息进行增删改查，并可以查看每条信息的浏览量与关注量。</a:t>
            </a:r>
            <a:endParaRPr lang="zh-CN" altLang="en-US" sz="1200" dirty="0">
              <a:solidFill>
                <a:schemeClr val="tx1">
                  <a:lumMod val="85000"/>
                  <a:lumOff val="15000"/>
                </a:schemeClr>
              </a:solidFill>
            </a:endParaRPr>
          </a:p>
          <a:p>
            <a:pPr>
              <a:lnSpc>
                <a:spcPct val="130000"/>
              </a:lnSpc>
              <a:spcBef>
                <a:spcPts val="600"/>
              </a:spcBef>
            </a:pPr>
            <a:r>
              <a:rPr lang="en-US" altLang="zh-CN" sz="1200" dirty="0">
                <a:solidFill>
                  <a:schemeClr val="tx1">
                    <a:lumMod val="85000"/>
                    <a:lumOff val="15000"/>
                  </a:schemeClr>
                </a:solidFill>
              </a:rPr>
              <a:t>2.</a:t>
            </a:r>
            <a:r>
              <a:rPr lang="zh-CN" altLang="en-US" sz="1200" dirty="0">
                <a:solidFill>
                  <a:schemeClr val="tx1">
                    <a:lumMod val="85000"/>
                    <a:lumOff val="15000"/>
                  </a:schemeClr>
                </a:solidFill>
              </a:rPr>
              <a:t>用户管理：管理用户的账号、密码、个人信息等，可以统一进行修改。</a:t>
            </a:r>
            <a:endParaRPr lang="zh-CN" altLang="en-US" sz="1200" dirty="0">
              <a:solidFill>
                <a:schemeClr val="tx1">
                  <a:lumMod val="85000"/>
                  <a:lumOff val="15000"/>
                </a:schemeClr>
              </a:solidFill>
            </a:endParaRPr>
          </a:p>
          <a:p>
            <a:pPr>
              <a:lnSpc>
                <a:spcPct val="130000"/>
              </a:lnSpc>
              <a:spcBef>
                <a:spcPts val="600"/>
              </a:spcBef>
            </a:pPr>
            <a:r>
              <a:rPr lang="en-US" altLang="zh-CN" sz="1200" dirty="0">
                <a:solidFill>
                  <a:schemeClr val="tx1">
                    <a:lumMod val="85000"/>
                    <a:lumOff val="15000"/>
                  </a:schemeClr>
                </a:solidFill>
              </a:rPr>
              <a:t>3.</a:t>
            </a:r>
            <a:r>
              <a:rPr lang="zh-CN" altLang="en-US" sz="1200" dirty="0">
                <a:solidFill>
                  <a:schemeClr val="tx1">
                    <a:lumMod val="85000"/>
                    <a:lumOff val="15000"/>
                  </a:schemeClr>
                </a:solidFill>
              </a:rPr>
              <a:t>活动管理：增删改查已发布的活动，对活动进行审核，审核过后可以监控活动进行情况直到活动完结。</a:t>
            </a:r>
            <a:endParaRPr lang="zh-CN" altLang="en-US" sz="1200" dirty="0">
              <a:solidFill>
                <a:schemeClr val="tx1">
                  <a:lumMod val="85000"/>
                  <a:lumOff val="15000"/>
                </a:schemeClr>
              </a:solidFill>
            </a:endParaRPr>
          </a:p>
          <a:p>
            <a:pPr>
              <a:lnSpc>
                <a:spcPct val="130000"/>
              </a:lnSpc>
              <a:spcBef>
                <a:spcPts val="600"/>
              </a:spcBef>
            </a:pPr>
            <a:r>
              <a:rPr lang="en-US" altLang="zh-CN" sz="1200" dirty="0">
                <a:solidFill>
                  <a:schemeClr val="tx1">
                    <a:lumMod val="85000"/>
                    <a:lumOff val="15000"/>
                  </a:schemeClr>
                </a:solidFill>
              </a:rPr>
              <a:t>4.</a:t>
            </a:r>
            <a:r>
              <a:rPr lang="zh-CN" altLang="en-US" sz="1200" dirty="0">
                <a:solidFill>
                  <a:schemeClr val="tx1">
                    <a:lumMod val="85000"/>
                    <a:lumOff val="15000"/>
                  </a:schemeClr>
                </a:solidFill>
              </a:rPr>
              <a:t>领养审核：对领养人的领养条件进行审核，看是否符合待领养宠物的需求，审核通过用户便可以进行领养。</a:t>
            </a:r>
            <a:endParaRPr lang="zh-CN" altLang="en-US" sz="1200" dirty="0">
              <a:solidFill>
                <a:schemeClr val="tx1">
                  <a:lumMod val="85000"/>
                  <a:lumOff val="15000"/>
                </a:schemeClr>
              </a:solidFill>
            </a:endParaRPr>
          </a:p>
        </p:txBody>
      </p:sp>
      <p:sp>
        <p:nvSpPr>
          <p:cNvPr id="9" name="AutoShape 112"/>
          <p:cNvSpPr/>
          <p:nvPr/>
        </p:nvSpPr>
        <p:spPr bwMode="auto">
          <a:xfrm>
            <a:off x="634633" y="1546099"/>
            <a:ext cx="514313" cy="5143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8823" y="375240"/>
            <a:ext cx="1210588"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研究方案</a:t>
            </a:r>
            <a:endParaRPr lang="zh-CN" altLang="en-US" sz="2000" b="1" kern="100" dirty="0">
              <a:solidFill>
                <a:schemeClr val="accent1"/>
              </a:solidFill>
              <a:latin typeface="+mn-ea"/>
              <a:cs typeface="Times New Roman" panose="02020603050405020304" pitchFamily="18" charset="0"/>
            </a:endParaRPr>
          </a:p>
        </p:txBody>
      </p:sp>
      <p:sp>
        <p:nvSpPr>
          <p:cNvPr id="4" name="矩形 3"/>
          <p:cNvSpPr/>
          <p:nvPr/>
        </p:nvSpPr>
        <p:spPr>
          <a:xfrm>
            <a:off x="388823" y="742818"/>
            <a:ext cx="1394934" cy="276999"/>
          </a:xfrm>
          <a:prstGeom prst="rect">
            <a:avLst/>
          </a:prstGeom>
        </p:spPr>
        <p:txBody>
          <a:bodyPr wrap="none">
            <a:spAutoFit/>
          </a:bodyPr>
          <a:lstStyle/>
          <a:p>
            <a:pPr>
              <a:spcAft>
                <a:spcPts val="0"/>
              </a:spcAft>
            </a:pPr>
            <a:r>
              <a:rPr lang="en-US" altLang="zh-CN" sz="1200" kern="100">
                <a:solidFill>
                  <a:schemeClr val="accent1"/>
                </a:solidFill>
                <a:latin typeface="+mj-lt"/>
                <a:cs typeface="Times New Roman" panose="02020603050405020304" pitchFamily="18" charset="0"/>
              </a:rPr>
              <a:t>Research Method</a:t>
            </a:r>
            <a:endParaRPr lang="en-US" altLang="zh-CN" sz="1200" kern="100">
              <a:solidFill>
                <a:schemeClr val="accent1"/>
              </a:solidFill>
              <a:latin typeface="+mj-lt"/>
              <a:cs typeface="Times New Roman" panose="02020603050405020304" pitchFamily="18" charset="0"/>
            </a:endParaRPr>
          </a:p>
        </p:txBody>
      </p:sp>
      <p:grpSp>
        <p:nvGrpSpPr>
          <p:cNvPr id="42" name="Group 34"/>
          <p:cNvGrpSpPr/>
          <p:nvPr/>
        </p:nvGrpSpPr>
        <p:grpSpPr bwMode="auto">
          <a:xfrm>
            <a:off x="3014056" y="1468668"/>
            <a:ext cx="1545277" cy="1390468"/>
            <a:chOff x="1776" y="838"/>
            <a:chExt cx="1098" cy="988"/>
          </a:xfrm>
          <a:solidFill>
            <a:srgbClr val="EE4037"/>
          </a:solidFill>
        </p:grpSpPr>
        <p:sp>
          <p:nvSpPr>
            <p:cNvPr id="43" name="Rectangle 20"/>
            <p:cNvSpPr>
              <a:spLocks noChangeArrowheads="1"/>
            </p:cNvSpPr>
            <p:nvPr/>
          </p:nvSpPr>
          <p:spPr bwMode="auto">
            <a:xfrm>
              <a:off x="1776" y="838"/>
              <a:ext cx="988" cy="9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a:endParaRPr lang="zh-CN" altLang="en-US" sz="1800">
                <a:solidFill>
                  <a:prstClr val="black"/>
                </a:solidFill>
                <a:latin typeface="Calibri" panose="020F0502020204030204"/>
                <a:ea typeface="宋体" panose="02010600030101010101" pitchFamily="2" charset="-122"/>
              </a:endParaRPr>
            </a:p>
          </p:txBody>
        </p:sp>
        <p:sp>
          <p:nvSpPr>
            <p:cNvPr id="44" name="Freeform 22"/>
            <p:cNvSpPr/>
            <p:nvPr/>
          </p:nvSpPr>
          <p:spPr bwMode="auto">
            <a:xfrm>
              <a:off x="2764" y="838"/>
              <a:ext cx="110" cy="988"/>
            </a:xfrm>
            <a:custGeom>
              <a:avLst/>
              <a:gdLst>
                <a:gd name="T0" fmla="*/ 118 w 118"/>
                <a:gd name="T1" fmla="*/ 912 h 1058"/>
                <a:gd name="T2" fmla="*/ 0 w 118"/>
                <a:gd name="T3" fmla="*/ 1058 h 1058"/>
                <a:gd name="T4" fmla="*/ 0 w 118"/>
                <a:gd name="T5" fmla="*/ 0 h 1058"/>
                <a:gd name="T6" fmla="*/ 118 w 118"/>
                <a:gd name="T7" fmla="*/ 151 h 1058"/>
                <a:gd name="T8" fmla="*/ 118 w 118"/>
                <a:gd name="T9" fmla="*/ 912 h 1058"/>
              </a:gdLst>
              <a:ahLst/>
              <a:cxnLst>
                <a:cxn ang="0">
                  <a:pos x="T0" y="T1"/>
                </a:cxn>
                <a:cxn ang="0">
                  <a:pos x="T2" y="T3"/>
                </a:cxn>
                <a:cxn ang="0">
                  <a:pos x="T4" y="T5"/>
                </a:cxn>
                <a:cxn ang="0">
                  <a:pos x="T6" y="T7"/>
                </a:cxn>
                <a:cxn ang="0">
                  <a:pos x="T8" y="T9"/>
                </a:cxn>
              </a:cxnLst>
              <a:rect l="0" t="0" r="r" b="b"/>
              <a:pathLst>
                <a:path w="118" h="1058">
                  <a:moveTo>
                    <a:pt x="118" y="912"/>
                  </a:moveTo>
                  <a:lnTo>
                    <a:pt x="0" y="1058"/>
                  </a:lnTo>
                  <a:lnTo>
                    <a:pt x="0" y="0"/>
                  </a:lnTo>
                  <a:lnTo>
                    <a:pt x="118" y="151"/>
                  </a:lnTo>
                  <a:lnTo>
                    <a:pt x="118" y="912"/>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a:endParaRPr lang="zh-CN" altLang="en-US" sz="1800">
                <a:solidFill>
                  <a:prstClr val="black"/>
                </a:solidFill>
                <a:latin typeface="Calibri" panose="020F0502020204030204"/>
                <a:ea typeface="宋体" panose="02010600030101010101" pitchFamily="2" charset="-122"/>
              </a:endParaRPr>
            </a:p>
          </p:txBody>
        </p:sp>
      </p:grpSp>
      <p:grpSp>
        <p:nvGrpSpPr>
          <p:cNvPr id="45" name="Group 35"/>
          <p:cNvGrpSpPr/>
          <p:nvPr/>
        </p:nvGrpSpPr>
        <p:grpSpPr bwMode="auto">
          <a:xfrm>
            <a:off x="4573407" y="1468668"/>
            <a:ext cx="1548092" cy="1390468"/>
            <a:chOff x="2884" y="838"/>
            <a:chExt cx="1100" cy="988"/>
          </a:xfrm>
          <a:solidFill>
            <a:srgbClr val="F89520"/>
          </a:solidFill>
        </p:grpSpPr>
        <p:sp>
          <p:nvSpPr>
            <p:cNvPr id="46" name="Rectangle 24"/>
            <p:cNvSpPr>
              <a:spLocks noChangeArrowheads="1"/>
            </p:cNvSpPr>
            <p:nvPr/>
          </p:nvSpPr>
          <p:spPr bwMode="auto">
            <a:xfrm>
              <a:off x="2996" y="838"/>
              <a:ext cx="988" cy="9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a:endParaRPr lang="zh-CN" altLang="en-US" sz="1800">
                <a:solidFill>
                  <a:prstClr val="black"/>
                </a:solidFill>
                <a:latin typeface="Calibri" panose="020F0502020204030204"/>
                <a:ea typeface="宋体" panose="02010600030101010101" pitchFamily="2" charset="-122"/>
              </a:endParaRPr>
            </a:p>
          </p:txBody>
        </p:sp>
        <p:sp>
          <p:nvSpPr>
            <p:cNvPr id="47" name="Freeform 26"/>
            <p:cNvSpPr/>
            <p:nvPr/>
          </p:nvSpPr>
          <p:spPr bwMode="auto">
            <a:xfrm>
              <a:off x="2884" y="838"/>
              <a:ext cx="112" cy="988"/>
            </a:xfrm>
            <a:custGeom>
              <a:avLst/>
              <a:gdLst>
                <a:gd name="T0" fmla="*/ 0 w 120"/>
                <a:gd name="T1" fmla="*/ 912 h 1058"/>
                <a:gd name="T2" fmla="*/ 120 w 120"/>
                <a:gd name="T3" fmla="*/ 1058 h 1058"/>
                <a:gd name="T4" fmla="*/ 120 w 120"/>
                <a:gd name="T5" fmla="*/ 0 h 1058"/>
                <a:gd name="T6" fmla="*/ 0 w 120"/>
                <a:gd name="T7" fmla="*/ 151 h 1058"/>
                <a:gd name="T8" fmla="*/ 0 w 120"/>
                <a:gd name="T9" fmla="*/ 912 h 1058"/>
              </a:gdLst>
              <a:ahLst/>
              <a:cxnLst>
                <a:cxn ang="0">
                  <a:pos x="T0" y="T1"/>
                </a:cxn>
                <a:cxn ang="0">
                  <a:pos x="T2" y="T3"/>
                </a:cxn>
                <a:cxn ang="0">
                  <a:pos x="T4" y="T5"/>
                </a:cxn>
                <a:cxn ang="0">
                  <a:pos x="T6" y="T7"/>
                </a:cxn>
                <a:cxn ang="0">
                  <a:pos x="T8" y="T9"/>
                </a:cxn>
              </a:cxnLst>
              <a:rect l="0" t="0" r="r" b="b"/>
              <a:pathLst>
                <a:path w="120" h="1058">
                  <a:moveTo>
                    <a:pt x="0" y="912"/>
                  </a:moveTo>
                  <a:lnTo>
                    <a:pt x="120" y="1058"/>
                  </a:lnTo>
                  <a:lnTo>
                    <a:pt x="120" y="0"/>
                  </a:lnTo>
                  <a:lnTo>
                    <a:pt x="0" y="151"/>
                  </a:lnTo>
                  <a:lnTo>
                    <a:pt x="0" y="912"/>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a:endParaRPr lang="zh-CN" altLang="en-US" sz="1800">
                <a:solidFill>
                  <a:prstClr val="black"/>
                </a:solidFill>
                <a:latin typeface="Calibri" panose="020F0502020204030204"/>
                <a:ea typeface="宋体" panose="02010600030101010101" pitchFamily="2" charset="-122"/>
              </a:endParaRPr>
            </a:p>
          </p:txBody>
        </p:sp>
      </p:grpSp>
      <p:grpSp>
        <p:nvGrpSpPr>
          <p:cNvPr id="48" name="Group 34"/>
          <p:cNvGrpSpPr/>
          <p:nvPr/>
        </p:nvGrpSpPr>
        <p:grpSpPr bwMode="auto">
          <a:xfrm>
            <a:off x="3010308" y="2883599"/>
            <a:ext cx="1545277" cy="1390468"/>
            <a:chOff x="1776" y="838"/>
            <a:chExt cx="1098" cy="988"/>
          </a:xfrm>
          <a:solidFill>
            <a:srgbClr val="EE4037"/>
          </a:solidFill>
        </p:grpSpPr>
        <p:sp>
          <p:nvSpPr>
            <p:cNvPr id="49" name="Rectangle 20"/>
            <p:cNvSpPr>
              <a:spLocks noChangeArrowheads="1"/>
            </p:cNvSpPr>
            <p:nvPr/>
          </p:nvSpPr>
          <p:spPr bwMode="auto">
            <a:xfrm>
              <a:off x="1776" y="838"/>
              <a:ext cx="988" cy="9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a:endParaRPr lang="zh-CN" altLang="en-US" sz="1800">
                <a:solidFill>
                  <a:prstClr val="black"/>
                </a:solidFill>
                <a:latin typeface="Calibri" panose="020F0502020204030204"/>
                <a:ea typeface="宋体" panose="02010600030101010101" pitchFamily="2" charset="-122"/>
              </a:endParaRPr>
            </a:p>
          </p:txBody>
        </p:sp>
        <p:sp>
          <p:nvSpPr>
            <p:cNvPr id="50" name="Freeform 22"/>
            <p:cNvSpPr/>
            <p:nvPr/>
          </p:nvSpPr>
          <p:spPr bwMode="auto">
            <a:xfrm>
              <a:off x="2764" y="838"/>
              <a:ext cx="110" cy="988"/>
            </a:xfrm>
            <a:custGeom>
              <a:avLst/>
              <a:gdLst>
                <a:gd name="T0" fmla="*/ 118 w 118"/>
                <a:gd name="T1" fmla="*/ 912 h 1058"/>
                <a:gd name="T2" fmla="*/ 0 w 118"/>
                <a:gd name="T3" fmla="*/ 1058 h 1058"/>
                <a:gd name="T4" fmla="*/ 0 w 118"/>
                <a:gd name="T5" fmla="*/ 0 h 1058"/>
                <a:gd name="T6" fmla="*/ 118 w 118"/>
                <a:gd name="T7" fmla="*/ 151 h 1058"/>
                <a:gd name="T8" fmla="*/ 118 w 118"/>
                <a:gd name="T9" fmla="*/ 912 h 1058"/>
              </a:gdLst>
              <a:ahLst/>
              <a:cxnLst>
                <a:cxn ang="0">
                  <a:pos x="T0" y="T1"/>
                </a:cxn>
                <a:cxn ang="0">
                  <a:pos x="T2" y="T3"/>
                </a:cxn>
                <a:cxn ang="0">
                  <a:pos x="T4" y="T5"/>
                </a:cxn>
                <a:cxn ang="0">
                  <a:pos x="T6" y="T7"/>
                </a:cxn>
                <a:cxn ang="0">
                  <a:pos x="T8" y="T9"/>
                </a:cxn>
              </a:cxnLst>
              <a:rect l="0" t="0" r="r" b="b"/>
              <a:pathLst>
                <a:path w="118" h="1058">
                  <a:moveTo>
                    <a:pt x="118" y="912"/>
                  </a:moveTo>
                  <a:lnTo>
                    <a:pt x="0" y="1058"/>
                  </a:lnTo>
                  <a:lnTo>
                    <a:pt x="0" y="0"/>
                  </a:lnTo>
                  <a:lnTo>
                    <a:pt x="118" y="151"/>
                  </a:lnTo>
                  <a:lnTo>
                    <a:pt x="118" y="912"/>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a:endParaRPr lang="zh-CN" altLang="en-US" sz="1800">
                <a:solidFill>
                  <a:prstClr val="black"/>
                </a:solidFill>
                <a:latin typeface="Calibri" panose="020F0502020204030204"/>
                <a:ea typeface="宋体" panose="02010600030101010101" pitchFamily="2" charset="-122"/>
              </a:endParaRPr>
            </a:p>
          </p:txBody>
        </p:sp>
      </p:grpSp>
      <p:grpSp>
        <p:nvGrpSpPr>
          <p:cNvPr id="51" name="Group 35"/>
          <p:cNvGrpSpPr/>
          <p:nvPr/>
        </p:nvGrpSpPr>
        <p:grpSpPr bwMode="auto">
          <a:xfrm>
            <a:off x="4573407" y="2888745"/>
            <a:ext cx="1548092" cy="1390468"/>
            <a:chOff x="2884" y="838"/>
            <a:chExt cx="1100" cy="988"/>
          </a:xfrm>
          <a:solidFill>
            <a:srgbClr val="F89520"/>
          </a:solidFill>
        </p:grpSpPr>
        <p:sp>
          <p:nvSpPr>
            <p:cNvPr id="52" name="Rectangle 24"/>
            <p:cNvSpPr>
              <a:spLocks noChangeArrowheads="1"/>
            </p:cNvSpPr>
            <p:nvPr/>
          </p:nvSpPr>
          <p:spPr bwMode="auto">
            <a:xfrm>
              <a:off x="2996" y="838"/>
              <a:ext cx="988" cy="9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a:endParaRPr lang="zh-CN" altLang="en-US" sz="1800">
                <a:solidFill>
                  <a:prstClr val="black"/>
                </a:solidFill>
                <a:latin typeface="Calibri" panose="020F0502020204030204"/>
                <a:ea typeface="宋体" panose="02010600030101010101" pitchFamily="2" charset="-122"/>
              </a:endParaRPr>
            </a:p>
          </p:txBody>
        </p:sp>
        <p:sp>
          <p:nvSpPr>
            <p:cNvPr id="53" name="Freeform 26"/>
            <p:cNvSpPr/>
            <p:nvPr/>
          </p:nvSpPr>
          <p:spPr bwMode="auto">
            <a:xfrm>
              <a:off x="2884" y="838"/>
              <a:ext cx="112" cy="988"/>
            </a:xfrm>
            <a:custGeom>
              <a:avLst/>
              <a:gdLst>
                <a:gd name="T0" fmla="*/ 0 w 120"/>
                <a:gd name="T1" fmla="*/ 912 h 1058"/>
                <a:gd name="T2" fmla="*/ 120 w 120"/>
                <a:gd name="T3" fmla="*/ 1058 h 1058"/>
                <a:gd name="T4" fmla="*/ 120 w 120"/>
                <a:gd name="T5" fmla="*/ 0 h 1058"/>
                <a:gd name="T6" fmla="*/ 0 w 120"/>
                <a:gd name="T7" fmla="*/ 151 h 1058"/>
                <a:gd name="T8" fmla="*/ 0 w 120"/>
                <a:gd name="T9" fmla="*/ 912 h 1058"/>
              </a:gdLst>
              <a:ahLst/>
              <a:cxnLst>
                <a:cxn ang="0">
                  <a:pos x="T0" y="T1"/>
                </a:cxn>
                <a:cxn ang="0">
                  <a:pos x="T2" y="T3"/>
                </a:cxn>
                <a:cxn ang="0">
                  <a:pos x="T4" y="T5"/>
                </a:cxn>
                <a:cxn ang="0">
                  <a:pos x="T6" y="T7"/>
                </a:cxn>
                <a:cxn ang="0">
                  <a:pos x="T8" y="T9"/>
                </a:cxn>
              </a:cxnLst>
              <a:rect l="0" t="0" r="r" b="b"/>
              <a:pathLst>
                <a:path w="120" h="1058">
                  <a:moveTo>
                    <a:pt x="0" y="912"/>
                  </a:moveTo>
                  <a:lnTo>
                    <a:pt x="120" y="1058"/>
                  </a:lnTo>
                  <a:lnTo>
                    <a:pt x="120" y="0"/>
                  </a:lnTo>
                  <a:lnTo>
                    <a:pt x="0" y="151"/>
                  </a:lnTo>
                  <a:lnTo>
                    <a:pt x="0" y="912"/>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a:endParaRPr lang="zh-CN" altLang="en-US" sz="1800">
                <a:solidFill>
                  <a:prstClr val="black"/>
                </a:solidFill>
                <a:latin typeface="Calibri" panose="020F0502020204030204"/>
                <a:ea typeface="宋体" panose="02010600030101010101" pitchFamily="2" charset="-122"/>
              </a:endParaRPr>
            </a:p>
          </p:txBody>
        </p:sp>
      </p:grpSp>
      <p:grpSp>
        <p:nvGrpSpPr>
          <p:cNvPr id="32" name="Group 112"/>
          <p:cNvGrpSpPr/>
          <p:nvPr/>
        </p:nvGrpSpPr>
        <p:grpSpPr>
          <a:xfrm>
            <a:off x="5120738" y="1939177"/>
            <a:ext cx="578191" cy="541686"/>
            <a:chOff x="5368132" y="3540125"/>
            <a:chExt cx="465138" cy="435769"/>
          </a:xfrm>
          <a:solidFill>
            <a:sysClr val="window" lastClr="FFFFFF"/>
          </a:solidFill>
        </p:grpSpPr>
        <p:sp>
          <p:nvSpPr>
            <p:cNvPr id="33"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34"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
        <p:nvSpPr>
          <p:cNvPr id="35" name="AutoShape 112"/>
          <p:cNvSpPr/>
          <p:nvPr/>
        </p:nvSpPr>
        <p:spPr bwMode="auto">
          <a:xfrm>
            <a:off x="3474713" y="3289513"/>
            <a:ext cx="578642" cy="578640"/>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nvGrpSpPr>
          <p:cNvPr id="36" name="组合 35"/>
          <p:cNvGrpSpPr/>
          <p:nvPr/>
        </p:nvGrpSpPr>
        <p:grpSpPr>
          <a:xfrm>
            <a:off x="3442161" y="1902519"/>
            <a:ext cx="577205" cy="577205"/>
            <a:chOff x="2473104" y="2145028"/>
            <a:chExt cx="359165" cy="359165"/>
          </a:xfrm>
          <a:solidFill>
            <a:sysClr val="window" lastClr="FFFFFF"/>
          </a:solidFill>
        </p:grpSpPr>
        <p:sp>
          <p:nvSpPr>
            <p:cNvPr id="37"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38"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grpSp>
        <p:nvGrpSpPr>
          <p:cNvPr id="39" name="Group 69"/>
          <p:cNvGrpSpPr/>
          <p:nvPr/>
        </p:nvGrpSpPr>
        <p:grpSpPr>
          <a:xfrm>
            <a:off x="5139840" y="3329645"/>
            <a:ext cx="486074" cy="456162"/>
            <a:chOff x="10074275" y="1647825"/>
            <a:chExt cx="464344" cy="435769"/>
          </a:xfrm>
          <a:solidFill>
            <a:sysClr val="window" lastClr="FFFFFF"/>
          </a:solidFill>
        </p:grpSpPr>
        <p:sp>
          <p:nvSpPr>
            <p:cNvPr id="40" name="AutoShape 69"/>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41" name="AutoShape 70"/>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62" name="AutoShape 71"/>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63" name="AutoShape 72"/>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64" name="AutoShape 73"/>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65" name="AutoShape 74"/>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66" name="AutoShape 75"/>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67" name="AutoShape 76"/>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68" name="AutoShape 77"/>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
        <p:nvSpPr>
          <p:cNvPr id="56" name="文本框 55"/>
          <p:cNvSpPr txBox="1"/>
          <p:nvPr/>
        </p:nvSpPr>
        <p:spPr>
          <a:xfrm>
            <a:off x="268411" y="1060776"/>
            <a:ext cx="2668882" cy="3693319"/>
          </a:xfrm>
          <a:prstGeom prst="rect">
            <a:avLst/>
          </a:prstGeom>
          <a:noFill/>
        </p:spPr>
        <p:txBody>
          <a:bodyPr wrap="square">
            <a:spAutoFit/>
          </a:bodyPr>
          <a:lstStyle/>
          <a:p>
            <a:r>
              <a:rPr lang="en-US" altLang="zh-CN" dirty="0"/>
              <a:t>1.</a:t>
            </a:r>
            <a:r>
              <a:rPr lang="zh-CN" altLang="en-US" dirty="0"/>
              <a:t>进行</a:t>
            </a:r>
            <a:r>
              <a:rPr lang="zh-CN" altLang="en-US" dirty="0">
                <a:solidFill>
                  <a:srgbClr val="FF0000"/>
                </a:solidFill>
              </a:rPr>
              <a:t>需求分析</a:t>
            </a:r>
            <a:r>
              <a:rPr lang="zh-CN" altLang="en-US" dirty="0"/>
              <a:t>，对宠物救助服务系统进行总体的设计规划，设计基本系统模型。</a:t>
            </a:r>
            <a:endParaRPr lang="en-US" altLang="zh-CN" dirty="0"/>
          </a:p>
          <a:p>
            <a:endParaRPr lang="en-US" altLang="zh-CN" dirty="0"/>
          </a:p>
          <a:p>
            <a:r>
              <a:rPr lang="en-US" altLang="zh-CN" dirty="0"/>
              <a:t>2.</a:t>
            </a:r>
            <a:r>
              <a:rPr lang="zh-CN" altLang="en-US" dirty="0"/>
              <a:t>对宠物救助小程序业务流程进行分析，设计软件</a:t>
            </a:r>
            <a:r>
              <a:rPr lang="zh-CN" altLang="en-US" dirty="0">
                <a:solidFill>
                  <a:srgbClr val="FF0000"/>
                </a:solidFill>
              </a:rPr>
              <a:t>功能结构图</a:t>
            </a:r>
            <a:r>
              <a:rPr lang="zh-CN" altLang="en-US" dirty="0"/>
              <a:t>。</a:t>
            </a:r>
            <a:endParaRPr lang="en-US" altLang="zh-CN" dirty="0"/>
          </a:p>
          <a:p>
            <a:endParaRPr lang="zh-CN" altLang="en-US" dirty="0"/>
          </a:p>
          <a:p>
            <a:r>
              <a:rPr lang="en-US" altLang="zh-CN" dirty="0"/>
              <a:t>3.</a:t>
            </a:r>
            <a:r>
              <a:rPr lang="zh-CN" altLang="en-US" dirty="0"/>
              <a:t>针对微信小程序相关</a:t>
            </a:r>
            <a:r>
              <a:rPr lang="en-US" altLang="zh-CN" dirty="0"/>
              <a:t>API</a:t>
            </a:r>
            <a:r>
              <a:rPr lang="zh-CN" altLang="en-US" dirty="0"/>
              <a:t>知识 、</a:t>
            </a:r>
            <a:r>
              <a:rPr lang="en-US" altLang="zh-CN" dirty="0"/>
              <a:t>JavaScript</a:t>
            </a:r>
            <a:r>
              <a:rPr lang="zh-CN" altLang="en-US" dirty="0"/>
              <a:t>框架、</a:t>
            </a:r>
            <a:r>
              <a:rPr lang="en-US" altLang="zh-CN" dirty="0" err="1"/>
              <a:t>mysql</a:t>
            </a:r>
            <a:r>
              <a:rPr lang="zh-CN" altLang="en-US" dirty="0"/>
              <a:t>数据库</a:t>
            </a:r>
            <a:r>
              <a:rPr lang="en-US" altLang="zh-CN" dirty="0"/>
              <a:t>SQL</a:t>
            </a:r>
            <a:r>
              <a:rPr lang="zh-CN" altLang="en-US" dirty="0"/>
              <a:t>语言进行系统的掌握。</a:t>
            </a:r>
            <a:endParaRPr lang="zh-CN" altLang="en-US" dirty="0"/>
          </a:p>
        </p:txBody>
      </p:sp>
      <p:sp>
        <p:nvSpPr>
          <p:cNvPr id="5" name="文本框 4"/>
          <p:cNvSpPr txBox="1"/>
          <p:nvPr/>
        </p:nvSpPr>
        <p:spPr>
          <a:xfrm>
            <a:off x="6121499" y="1060776"/>
            <a:ext cx="2668882" cy="3693319"/>
          </a:xfrm>
          <a:prstGeom prst="rect">
            <a:avLst/>
          </a:prstGeom>
          <a:noFill/>
        </p:spPr>
        <p:txBody>
          <a:bodyPr wrap="square" rtlCol="0">
            <a:spAutoFit/>
          </a:bodyPr>
          <a:lstStyle/>
          <a:p>
            <a:r>
              <a:rPr lang="en-US" altLang="zh-CN" dirty="0"/>
              <a:t>4.</a:t>
            </a:r>
            <a:r>
              <a:rPr lang="zh-CN" altLang="en-US" dirty="0"/>
              <a:t>对小程序进行原型设计，根据系统模块设计小程序</a:t>
            </a:r>
            <a:r>
              <a:rPr lang="zh-CN" altLang="en-US" dirty="0">
                <a:solidFill>
                  <a:srgbClr val="FF0000"/>
                </a:solidFill>
              </a:rPr>
              <a:t>数据库</a:t>
            </a:r>
            <a:r>
              <a:rPr lang="zh-CN" altLang="en-US" dirty="0"/>
              <a:t>以及表结构和对应的一些属性字段。</a:t>
            </a:r>
            <a:endParaRPr lang="en-US" altLang="zh-CN" dirty="0"/>
          </a:p>
          <a:p>
            <a:endParaRPr lang="zh-CN" altLang="en-US" dirty="0"/>
          </a:p>
          <a:p>
            <a:r>
              <a:rPr lang="en-US" altLang="zh-CN" dirty="0"/>
              <a:t>5.</a:t>
            </a:r>
            <a:r>
              <a:rPr lang="zh-CN" altLang="en-US" dirty="0"/>
              <a:t>根据系统各个模块进行</a:t>
            </a:r>
            <a:r>
              <a:rPr lang="zh-CN" altLang="en-US" dirty="0">
                <a:solidFill>
                  <a:srgbClr val="FF0000"/>
                </a:solidFill>
              </a:rPr>
              <a:t>代码开发</a:t>
            </a:r>
            <a:r>
              <a:rPr lang="zh-CN" altLang="en-US" dirty="0"/>
              <a:t>，并进行后台数据的准备。</a:t>
            </a:r>
            <a:endParaRPr lang="en-US" altLang="zh-CN" dirty="0"/>
          </a:p>
          <a:p>
            <a:endParaRPr lang="en-US" altLang="zh-CN" dirty="0"/>
          </a:p>
          <a:p>
            <a:r>
              <a:rPr lang="en-US" altLang="zh-CN" dirty="0"/>
              <a:t>6.</a:t>
            </a:r>
            <a:r>
              <a:rPr lang="zh-CN" altLang="en-US" dirty="0"/>
              <a:t>根据程序进行论文的写作，以及后期的论文查重修改</a:t>
            </a:r>
            <a:r>
              <a:rPr lang="en-US" altLang="zh-CN" dirty="0"/>
              <a:t>.</a:t>
            </a:r>
            <a:endParaRPr lang="zh-CN" altLang="en-US" dirty="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矩形 22"/>
          <p:cNvSpPr/>
          <p:nvPr/>
        </p:nvSpPr>
        <p:spPr>
          <a:xfrm>
            <a:off x="3085528" y="1808833"/>
            <a:ext cx="2031325" cy="646331"/>
          </a:xfrm>
          <a:prstGeom prst="rect">
            <a:avLst/>
          </a:prstGeom>
        </p:spPr>
        <p:txBody>
          <a:bodyPr wrap="none">
            <a:spAutoFit/>
          </a:bodyPr>
          <a:lstStyle/>
          <a:p>
            <a:pPr>
              <a:spcAft>
                <a:spcPts val="0"/>
              </a:spcAft>
            </a:pPr>
            <a:r>
              <a:rPr lang="zh-CN" altLang="en-US" sz="3600" b="1" kern="100">
                <a:solidFill>
                  <a:schemeClr val="accent1"/>
                </a:solidFill>
                <a:latin typeface="+mn-ea"/>
                <a:cs typeface="Times New Roman" panose="02020603050405020304" pitchFamily="18" charset="0"/>
              </a:rPr>
              <a:t>研究分析</a:t>
            </a:r>
            <a:endParaRPr lang="zh-CN" altLang="en-US" sz="3600" b="1" kern="100">
              <a:solidFill>
                <a:schemeClr val="accent1"/>
              </a:solidFill>
              <a:latin typeface="+mn-ea"/>
              <a:cs typeface="Times New Roman" panose="02020603050405020304" pitchFamily="18" charset="0"/>
            </a:endParaRPr>
          </a:p>
        </p:txBody>
      </p:sp>
      <p:sp>
        <p:nvSpPr>
          <p:cNvPr id="30" name="矩形 29"/>
          <p:cNvSpPr/>
          <p:nvPr/>
        </p:nvSpPr>
        <p:spPr>
          <a:xfrm>
            <a:off x="3085528" y="2431161"/>
            <a:ext cx="2719655" cy="461665"/>
          </a:xfrm>
          <a:prstGeom prst="rect">
            <a:avLst/>
          </a:prstGeom>
        </p:spPr>
        <p:txBody>
          <a:bodyPr wrap="none">
            <a:spAutoFit/>
          </a:bodyPr>
          <a:lstStyle/>
          <a:p>
            <a:pPr>
              <a:spcAft>
                <a:spcPts val="0"/>
              </a:spcAft>
            </a:pPr>
            <a:r>
              <a:rPr lang="en-US" altLang="zh-CN" sz="2400" kern="100">
                <a:solidFill>
                  <a:schemeClr val="accent1"/>
                </a:solidFill>
                <a:latin typeface="+mj-lt"/>
                <a:cs typeface="Times New Roman" panose="02020603050405020304" pitchFamily="18" charset="0"/>
              </a:rPr>
              <a:t>Research Analysis</a:t>
            </a:r>
            <a:endParaRPr lang="en-US" altLang="zh-CN" sz="2400" kern="100">
              <a:solidFill>
                <a:schemeClr val="accent1"/>
              </a:solidFill>
              <a:latin typeface="+mj-lt"/>
              <a:cs typeface="Times New Roman" panose="02020603050405020304" pitchFamily="18" charset="0"/>
            </a:endParaRPr>
          </a:p>
        </p:txBody>
      </p:sp>
      <p:grpSp>
        <p:nvGrpSpPr>
          <p:cNvPr id="31" name="Group 13"/>
          <p:cNvGrpSpPr>
            <a:grpSpLocks noChangeAspect="1"/>
          </p:cNvGrpSpPr>
          <p:nvPr/>
        </p:nvGrpSpPr>
        <p:grpSpPr bwMode="auto">
          <a:xfrm>
            <a:off x="3193349" y="3077492"/>
            <a:ext cx="246137" cy="245552"/>
            <a:chOff x="3665" y="2074"/>
            <a:chExt cx="421" cy="420"/>
          </a:xfrm>
          <a:solidFill>
            <a:schemeClr val="accent1"/>
          </a:solidFill>
        </p:grpSpPr>
        <p:sp>
          <p:nvSpPr>
            <p:cNvPr id="32" name="Freeform 14"/>
            <p:cNvSpPr>
              <a:spLocks noEditPoints="1"/>
            </p:cNvSpPr>
            <p:nvPr/>
          </p:nvSpPr>
          <p:spPr bwMode="auto">
            <a:xfrm>
              <a:off x="3665" y="2074"/>
              <a:ext cx="421" cy="420"/>
            </a:xfrm>
            <a:custGeom>
              <a:avLst/>
              <a:gdLst>
                <a:gd name="T0" fmla="*/ 350 w 699"/>
                <a:gd name="T1" fmla="*/ 698 h 698"/>
                <a:gd name="T2" fmla="*/ 0 w 699"/>
                <a:gd name="T3" fmla="*/ 349 h 698"/>
                <a:gd name="T4" fmla="*/ 350 w 699"/>
                <a:gd name="T5" fmla="*/ 0 h 698"/>
                <a:gd name="T6" fmla="*/ 699 w 699"/>
                <a:gd name="T7" fmla="*/ 349 h 698"/>
                <a:gd name="T8" fmla="*/ 350 w 699"/>
                <a:gd name="T9" fmla="*/ 698 h 698"/>
                <a:gd name="T10" fmla="*/ 350 w 699"/>
                <a:gd name="T11" fmla="*/ 40 h 698"/>
                <a:gd name="T12" fmla="*/ 40 w 699"/>
                <a:gd name="T13" fmla="*/ 349 h 698"/>
                <a:gd name="T14" fmla="*/ 350 w 699"/>
                <a:gd name="T15" fmla="*/ 658 h 698"/>
                <a:gd name="T16" fmla="*/ 659 w 699"/>
                <a:gd name="T17" fmla="*/ 349 h 698"/>
                <a:gd name="T18" fmla="*/ 350 w 699"/>
                <a:gd name="T19" fmla="*/ 4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9" h="698">
                  <a:moveTo>
                    <a:pt x="350" y="698"/>
                  </a:moveTo>
                  <a:cubicBezTo>
                    <a:pt x="157" y="698"/>
                    <a:pt x="0" y="542"/>
                    <a:pt x="0" y="349"/>
                  </a:cubicBezTo>
                  <a:cubicBezTo>
                    <a:pt x="0" y="156"/>
                    <a:pt x="157" y="0"/>
                    <a:pt x="350" y="0"/>
                  </a:cubicBezTo>
                  <a:cubicBezTo>
                    <a:pt x="542" y="0"/>
                    <a:pt x="699" y="156"/>
                    <a:pt x="699" y="349"/>
                  </a:cubicBezTo>
                  <a:cubicBezTo>
                    <a:pt x="699" y="542"/>
                    <a:pt x="542" y="698"/>
                    <a:pt x="350" y="698"/>
                  </a:cubicBezTo>
                  <a:close/>
                  <a:moveTo>
                    <a:pt x="350" y="40"/>
                  </a:moveTo>
                  <a:cubicBezTo>
                    <a:pt x="179" y="40"/>
                    <a:pt x="40" y="179"/>
                    <a:pt x="40" y="349"/>
                  </a:cubicBezTo>
                  <a:cubicBezTo>
                    <a:pt x="40" y="519"/>
                    <a:pt x="179" y="658"/>
                    <a:pt x="350" y="658"/>
                  </a:cubicBezTo>
                  <a:cubicBezTo>
                    <a:pt x="520" y="658"/>
                    <a:pt x="659" y="519"/>
                    <a:pt x="659" y="349"/>
                  </a:cubicBezTo>
                  <a:cubicBezTo>
                    <a:pt x="659" y="179"/>
                    <a:pt x="520" y="40"/>
                    <a:pt x="35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5"/>
            <p:cNvSpPr/>
            <p:nvPr/>
          </p:nvSpPr>
          <p:spPr bwMode="auto">
            <a:xfrm>
              <a:off x="3759" y="2204"/>
              <a:ext cx="233" cy="162"/>
            </a:xfrm>
            <a:custGeom>
              <a:avLst/>
              <a:gdLst>
                <a:gd name="T0" fmla="*/ 138 w 387"/>
                <a:gd name="T1" fmla="*/ 269 h 269"/>
                <a:gd name="T2" fmla="*/ 123 w 387"/>
                <a:gd name="T3" fmla="*/ 263 h 269"/>
                <a:gd name="T4" fmla="*/ 7 w 387"/>
                <a:gd name="T5" fmla="*/ 147 h 269"/>
                <a:gd name="T6" fmla="*/ 7 w 387"/>
                <a:gd name="T7" fmla="*/ 119 h 269"/>
                <a:gd name="T8" fmla="*/ 7 w 387"/>
                <a:gd name="T9" fmla="*/ 119 h 269"/>
                <a:gd name="T10" fmla="*/ 36 w 387"/>
                <a:gd name="T11" fmla="*/ 119 h 269"/>
                <a:gd name="T12" fmla="*/ 36 w 387"/>
                <a:gd name="T13" fmla="*/ 119 h 269"/>
                <a:gd name="T14" fmla="*/ 138 w 387"/>
                <a:gd name="T15" fmla="*/ 221 h 269"/>
                <a:gd name="T16" fmla="*/ 350 w 387"/>
                <a:gd name="T17" fmla="*/ 8 h 269"/>
                <a:gd name="T18" fmla="*/ 379 w 387"/>
                <a:gd name="T19" fmla="*/ 8 h 269"/>
                <a:gd name="T20" fmla="*/ 379 w 387"/>
                <a:gd name="T21" fmla="*/ 8 h 269"/>
                <a:gd name="T22" fmla="*/ 379 w 387"/>
                <a:gd name="T23" fmla="*/ 36 h 269"/>
                <a:gd name="T24" fmla="*/ 379 w 387"/>
                <a:gd name="T25" fmla="*/ 36 h 269"/>
                <a:gd name="T26" fmla="*/ 152 w 387"/>
                <a:gd name="T27" fmla="*/ 263 h 269"/>
                <a:gd name="T28" fmla="*/ 138 w 387"/>
                <a:gd name="T2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269">
                  <a:moveTo>
                    <a:pt x="138" y="269"/>
                  </a:moveTo>
                  <a:cubicBezTo>
                    <a:pt x="132" y="269"/>
                    <a:pt x="127" y="267"/>
                    <a:pt x="123" y="263"/>
                  </a:cubicBezTo>
                  <a:cubicBezTo>
                    <a:pt x="7" y="147"/>
                    <a:pt x="7" y="147"/>
                    <a:pt x="7" y="147"/>
                  </a:cubicBezTo>
                  <a:cubicBezTo>
                    <a:pt x="0" y="139"/>
                    <a:pt x="0" y="127"/>
                    <a:pt x="7" y="119"/>
                  </a:cubicBezTo>
                  <a:cubicBezTo>
                    <a:pt x="7" y="119"/>
                    <a:pt x="7" y="119"/>
                    <a:pt x="7" y="119"/>
                  </a:cubicBezTo>
                  <a:cubicBezTo>
                    <a:pt x="15" y="111"/>
                    <a:pt x="28" y="111"/>
                    <a:pt x="36" y="119"/>
                  </a:cubicBezTo>
                  <a:cubicBezTo>
                    <a:pt x="36" y="119"/>
                    <a:pt x="36" y="119"/>
                    <a:pt x="36" y="119"/>
                  </a:cubicBezTo>
                  <a:cubicBezTo>
                    <a:pt x="138" y="221"/>
                    <a:pt x="138" y="221"/>
                    <a:pt x="138" y="221"/>
                  </a:cubicBezTo>
                  <a:cubicBezTo>
                    <a:pt x="350" y="8"/>
                    <a:pt x="350" y="8"/>
                    <a:pt x="350" y="8"/>
                  </a:cubicBezTo>
                  <a:cubicBezTo>
                    <a:pt x="358" y="0"/>
                    <a:pt x="371" y="0"/>
                    <a:pt x="379" y="8"/>
                  </a:cubicBezTo>
                  <a:cubicBezTo>
                    <a:pt x="379" y="8"/>
                    <a:pt x="379" y="8"/>
                    <a:pt x="379" y="8"/>
                  </a:cubicBezTo>
                  <a:cubicBezTo>
                    <a:pt x="387" y="16"/>
                    <a:pt x="387" y="28"/>
                    <a:pt x="379" y="36"/>
                  </a:cubicBezTo>
                  <a:cubicBezTo>
                    <a:pt x="379" y="36"/>
                    <a:pt x="379" y="36"/>
                    <a:pt x="379" y="36"/>
                  </a:cubicBezTo>
                  <a:cubicBezTo>
                    <a:pt x="152" y="263"/>
                    <a:pt x="152" y="263"/>
                    <a:pt x="152" y="263"/>
                  </a:cubicBezTo>
                  <a:cubicBezTo>
                    <a:pt x="148" y="267"/>
                    <a:pt x="143" y="269"/>
                    <a:pt x="138" y="2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4" name="矩形 33"/>
          <p:cNvSpPr/>
          <p:nvPr/>
        </p:nvSpPr>
        <p:spPr>
          <a:xfrm>
            <a:off x="3384529" y="3015425"/>
            <a:ext cx="1107996" cy="369332"/>
          </a:xfrm>
          <a:prstGeom prst="rect">
            <a:avLst/>
          </a:prstGeom>
        </p:spPr>
        <p:txBody>
          <a:bodyPr wrap="none">
            <a:spAutoFit/>
          </a:bodyPr>
          <a:lstStyle/>
          <a:p>
            <a:pPr>
              <a:spcAft>
                <a:spcPts val="0"/>
              </a:spcAft>
            </a:pPr>
            <a:r>
              <a:rPr lang="zh-CN" altLang="en-US" kern="100">
                <a:solidFill>
                  <a:schemeClr val="accent1"/>
                </a:solidFill>
                <a:latin typeface="+mn-ea"/>
                <a:cs typeface="Times New Roman" panose="02020603050405020304" pitchFamily="18" charset="0"/>
              </a:rPr>
              <a:t>研究条件</a:t>
            </a:r>
            <a:endParaRPr lang="zh-CN" altLang="en-US" kern="100">
              <a:solidFill>
                <a:schemeClr val="accent1"/>
              </a:solidFill>
              <a:latin typeface="+mn-ea"/>
              <a:cs typeface="Times New Roman" panose="02020603050405020304" pitchFamily="18" charset="0"/>
            </a:endParaRPr>
          </a:p>
        </p:txBody>
      </p:sp>
      <p:grpSp>
        <p:nvGrpSpPr>
          <p:cNvPr id="35" name="Group 13"/>
          <p:cNvGrpSpPr>
            <a:grpSpLocks noChangeAspect="1"/>
          </p:cNvGrpSpPr>
          <p:nvPr/>
        </p:nvGrpSpPr>
        <p:grpSpPr bwMode="auto">
          <a:xfrm>
            <a:off x="4512164" y="3077492"/>
            <a:ext cx="246137" cy="245552"/>
            <a:chOff x="3665" y="2074"/>
            <a:chExt cx="421" cy="420"/>
          </a:xfrm>
          <a:solidFill>
            <a:schemeClr val="accent1"/>
          </a:solidFill>
        </p:grpSpPr>
        <p:sp>
          <p:nvSpPr>
            <p:cNvPr id="36" name="Freeform 14"/>
            <p:cNvSpPr>
              <a:spLocks noEditPoints="1"/>
            </p:cNvSpPr>
            <p:nvPr/>
          </p:nvSpPr>
          <p:spPr bwMode="auto">
            <a:xfrm>
              <a:off x="3665" y="2074"/>
              <a:ext cx="421" cy="420"/>
            </a:xfrm>
            <a:custGeom>
              <a:avLst/>
              <a:gdLst>
                <a:gd name="T0" fmla="*/ 350 w 699"/>
                <a:gd name="T1" fmla="*/ 698 h 698"/>
                <a:gd name="T2" fmla="*/ 0 w 699"/>
                <a:gd name="T3" fmla="*/ 349 h 698"/>
                <a:gd name="T4" fmla="*/ 350 w 699"/>
                <a:gd name="T5" fmla="*/ 0 h 698"/>
                <a:gd name="T6" fmla="*/ 699 w 699"/>
                <a:gd name="T7" fmla="*/ 349 h 698"/>
                <a:gd name="T8" fmla="*/ 350 w 699"/>
                <a:gd name="T9" fmla="*/ 698 h 698"/>
                <a:gd name="T10" fmla="*/ 350 w 699"/>
                <a:gd name="T11" fmla="*/ 40 h 698"/>
                <a:gd name="T12" fmla="*/ 40 w 699"/>
                <a:gd name="T13" fmla="*/ 349 h 698"/>
                <a:gd name="T14" fmla="*/ 350 w 699"/>
                <a:gd name="T15" fmla="*/ 658 h 698"/>
                <a:gd name="T16" fmla="*/ 659 w 699"/>
                <a:gd name="T17" fmla="*/ 349 h 698"/>
                <a:gd name="T18" fmla="*/ 350 w 699"/>
                <a:gd name="T19" fmla="*/ 4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9" h="698">
                  <a:moveTo>
                    <a:pt x="350" y="698"/>
                  </a:moveTo>
                  <a:cubicBezTo>
                    <a:pt x="157" y="698"/>
                    <a:pt x="0" y="542"/>
                    <a:pt x="0" y="349"/>
                  </a:cubicBezTo>
                  <a:cubicBezTo>
                    <a:pt x="0" y="156"/>
                    <a:pt x="157" y="0"/>
                    <a:pt x="350" y="0"/>
                  </a:cubicBezTo>
                  <a:cubicBezTo>
                    <a:pt x="542" y="0"/>
                    <a:pt x="699" y="156"/>
                    <a:pt x="699" y="349"/>
                  </a:cubicBezTo>
                  <a:cubicBezTo>
                    <a:pt x="699" y="542"/>
                    <a:pt x="542" y="698"/>
                    <a:pt x="350" y="698"/>
                  </a:cubicBezTo>
                  <a:close/>
                  <a:moveTo>
                    <a:pt x="350" y="40"/>
                  </a:moveTo>
                  <a:cubicBezTo>
                    <a:pt x="179" y="40"/>
                    <a:pt x="40" y="179"/>
                    <a:pt x="40" y="349"/>
                  </a:cubicBezTo>
                  <a:cubicBezTo>
                    <a:pt x="40" y="519"/>
                    <a:pt x="179" y="658"/>
                    <a:pt x="350" y="658"/>
                  </a:cubicBezTo>
                  <a:cubicBezTo>
                    <a:pt x="520" y="658"/>
                    <a:pt x="659" y="519"/>
                    <a:pt x="659" y="349"/>
                  </a:cubicBezTo>
                  <a:cubicBezTo>
                    <a:pt x="659" y="179"/>
                    <a:pt x="520" y="40"/>
                    <a:pt x="35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5"/>
            <p:cNvSpPr/>
            <p:nvPr/>
          </p:nvSpPr>
          <p:spPr bwMode="auto">
            <a:xfrm>
              <a:off x="3759" y="2204"/>
              <a:ext cx="233" cy="162"/>
            </a:xfrm>
            <a:custGeom>
              <a:avLst/>
              <a:gdLst>
                <a:gd name="T0" fmla="*/ 138 w 387"/>
                <a:gd name="T1" fmla="*/ 269 h 269"/>
                <a:gd name="T2" fmla="*/ 123 w 387"/>
                <a:gd name="T3" fmla="*/ 263 h 269"/>
                <a:gd name="T4" fmla="*/ 7 w 387"/>
                <a:gd name="T5" fmla="*/ 147 h 269"/>
                <a:gd name="T6" fmla="*/ 7 w 387"/>
                <a:gd name="T7" fmla="*/ 119 h 269"/>
                <a:gd name="T8" fmla="*/ 7 w 387"/>
                <a:gd name="T9" fmla="*/ 119 h 269"/>
                <a:gd name="T10" fmla="*/ 36 w 387"/>
                <a:gd name="T11" fmla="*/ 119 h 269"/>
                <a:gd name="T12" fmla="*/ 36 w 387"/>
                <a:gd name="T13" fmla="*/ 119 h 269"/>
                <a:gd name="T14" fmla="*/ 138 w 387"/>
                <a:gd name="T15" fmla="*/ 221 h 269"/>
                <a:gd name="T16" fmla="*/ 350 w 387"/>
                <a:gd name="T17" fmla="*/ 8 h 269"/>
                <a:gd name="T18" fmla="*/ 379 w 387"/>
                <a:gd name="T19" fmla="*/ 8 h 269"/>
                <a:gd name="T20" fmla="*/ 379 w 387"/>
                <a:gd name="T21" fmla="*/ 8 h 269"/>
                <a:gd name="T22" fmla="*/ 379 w 387"/>
                <a:gd name="T23" fmla="*/ 36 h 269"/>
                <a:gd name="T24" fmla="*/ 379 w 387"/>
                <a:gd name="T25" fmla="*/ 36 h 269"/>
                <a:gd name="T26" fmla="*/ 152 w 387"/>
                <a:gd name="T27" fmla="*/ 263 h 269"/>
                <a:gd name="T28" fmla="*/ 138 w 387"/>
                <a:gd name="T2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269">
                  <a:moveTo>
                    <a:pt x="138" y="269"/>
                  </a:moveTo>
                  <a:cubicBezTo>
                    <a:pt x="132" y="269"/>
                    <a:pt x="127" y="267"/>
                    <a:pt x="123" y="263"/>
                  </a:cubicBezTo>
                  <a:cubicBezTo>
                    <a:pt x="7" y="147"/>
                    <a:pt x="7" y="147"/>
                    <a:pt x="7" y="147"/>
                  </a:cubicBezTo>
                  <a:cubicBezTo>
                    <a:pt x="0" y="139"/>
                    <a:pt x="0" y="127"/>
                    <a:pt x="7" y="119"/>
                  </a:cubicBezTo>
                  <a:cubicBezTo>
                    <a:pt x="7" y="119"/>
                    <a:pt x="7" y="119"/>
                    <a:pt x="7" y="119"/>
                  </a:cubicBezTo>
                  <a:cubicBezTo>
                    <a:pt x="15" y="111"/>
                    <a:pt x="28" y="111"/>
                    <a:pt x="36" y="119"/>
                  </a:cubicBezTo>
                  <a:cubicBezTo>
                    <a:pt x="36" y="119"/>
                    <a:pt x="36" y="119"/>
                    <a:pt x="36" y="119"/>
                  </a:cubicBezTo>
                  <a:cubicBezTo>
                    <a:pt x="138" y="221"/>
                    <a:pt x="138" y="221"/>
                    <a:pt x="138" y="221"/>
                  </a:cubicBezTo>
                  <a:cubicBezTo>
                    <a:pt x="350" y="8"/>
                    <a:pt x="350" y="8"/>
                    <a:pt x="350" y="8"/>
                  </a:cubicBezTo>
                  <a:cubicBezTo>
                    <a:pt x="358" y="0"/>
                    <a:pt x="371" y="0"/>
                    <a:pt x="379" y="8"/>
                  </a:cubicBezTo>
                  <a:cubicBezTo>
                    <a:pt x="379" y="8"/>
                    <a:pt x="379" y="8"/>
                    <a:pt x="379" y="8"/>
                  </a:cubicBezTo>
                  <a:cubicBezTo>
                    <a:pt x="387" y="16"/>
                    <a:pt x="387" y="28"/>
                    <a:pt x="379" y="36"/>
                  </a:cubicBezTo>
                  <a:cubicBezTo>
                    <a:pt x="379" y="36"/>
                    <a:pt x="379" y="36"/>
                    <a:pt x="379" y="36"/>
                  </a:cubicBezTo>
                  <a:cubicBezTo>
                    <a:pt x="152" y="263"/>
                    <a:pt x="152" y="263"/>
                    <a:pt x="152" y="263"/>
                  </a:cubicBezTo>
                  <a:cubicBezTo>
                    <a:pt x="148" y="267"/>
                    <a:pt x="143" y="269"/>
                    <a:pt x="138" y="2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8" name="矩形 37"/>
          <p:cNvSpPr/>
          <p:nvPr/>
        </p:nvSpPr>
        <p:spPr>
          <a:xfrm>
            <a:off x="4703344" y="3015425"/>
            <a:ext cx="1800493" cy="369332"/>
          </a:xfrm>
          <a:prstGeom prst="rect">
            <a:avLst/>
          </a:prstGeom>
        </p:spPr>
        <p:txBody>
          <a:bodyPr wrap="none">
            <a:spAutoFit/>
          </a:bodyPr>
          <a:lstStyle/>
          <a:p>
            <a:pPr>
              <a:spcAft>
                <a:spcPts val="0"/>
              </a:spcAft>
            </a:pPr>
            <a:r>
              <a:rPr lang="zh-CN" altLang="en-US" kern="100">
                <a:solidFill>
                  <a:schemeClr val="accent1"/>
                </a:solidFill>
                <a:latin typeface="+mn-ea"/>
                <a:cs typeface="Times New Roman" panose="02020603050405020304" pitchFamily="18" charset="0"/>
              </a:rPr>
              <a:t>可能存在的问题</a:t>
            </a:r>
            <a:endParaRPr lang="en-US" altLang="zh-CN" kern="100">
              <a:solidFill>
                <a:schemeClr val="accent1"/>
              </a:solidFill>
              <a:latin typeface="+mn-ea"/>
              <a:cs typeface="Times New Roman" panose="02020603050405020304" pitchFamily="18" charset="0"/>
            </a:endParaRPr>
          </a:p>
        </p:txBody>
      </p:sp>
      <p:grpSp>
        <p:nvGrpSpPr>
          <p:cNvPr id="14" name="组合 13"/>
          <p:cNvGrpSpPr/>
          <p:nvPr/>
        </p:nvGrpSpPr>
        <p:grpSpPr>
          <a:xfrm>
            <a:off x="1548407" y="2075842"/>
            <a:ext cx="817965" cy="821648"/>
            <a:chOff x="5478463" y="2630488"/>
            <a:chExt cx="352425" cy="354012"/>
          </a:xfrm>
        </p:grpSpPr>
        <p:sp>
          <p:nvSpPr>
            <p:cNvPr id="16" name="AutoShape 37"/>
            <p:cNvSpPr/>
            <p:nvPr/>
          </p:nvSpPr>
          <p:spPr bwMode="auto">
            <a:xfrm>
              <a:off x="5478463" y="2663825"/>
              <a:ext cx="320675" cy="320675"/>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7" name="AutoShape 38"/>
            <p:cNvSpPr/>
            <p:nvPr/>
          </p:nvSpPr>
          <p:spPr bwMode="auto">
            <a:xfrm>
              <a:off x="5632450" y="2808288"/>
              <a:ext cx="53975" cy="539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8" name="AutoShape 39"/>
            <p:cNvSpPr/>
            <p:nvPr/>
          </p:nvSpPr>
          <p:spPr bwMode="auto">
            <a:xfrm>
              <a:off x="5775325" y="2630488"/>
              <a:ext cx="55563"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9" name="AutoShape 40"/>
            <p:cNvSpPr/>
            <p:nvPr/>
          </p:nvSpPr>
          <p:spPr bwMode="auto">
            <a:xfrm>
              <a:off x="5565775" y="2797175"/>
              <a:ext cx="44450"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0" name="AutoShape 41"/>
            <p:cNvSpPr/>
            <p:nvPr/>
          </p:nvSpPr>
          <p:spPr bwMode="auto">
            <a:xfrm>
              <a:off x="5610225" y="28733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1" name="AutoShape 42"/>
            <p:cNvSpPr/>
            <p:nvPr/>
          </p:nvSpPr>
          <p:spPr bwMode="auto">
            <a:xfrm>
              <a:off x="5786438" y="27082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8823" y="375240"/>
            <a:ext cx="1210588" cy="400110"/>
          </a:xfrm>
          <a:prstGeom prst="rect">
            <a:avLst/>
          </a:prstGeom>
        </p:spPr>
        <p:txBody>
          <a:bodyPr wrap="none">
            <a:spAutoFit/>
          </a:bodyPr>
          <a:lstStyle/>
          <a:p>
            <a:pPr>
              <a:spcAft>
                <a:spcPts val="0"/>
              </a:spcAft>
            </a:pPr>
            <a:r>
              <a:rPr lang="zh-CN" altLang="en-US" sz="2000" b="1" kern="100">
                <a:solidFill>
                  <a:schemeClr val="accent1"/>
                </a:solidFill>
                <a:latin typeface="+mn-ea"/>
                <a:cs typeface="Times New Roman" panose="02020603050405020304" pitchFamily="18" charset="0"/>
              </a:rPr>
              <a:t>研究条件</a:t>
            </a:r>
            <a:endParaRPr lang="zh-CN" altLang="en-US" sz="2000" b="1" kern="100">
              <a:solidFill>
                <a:schemeClr val="accent1"/>
              </a:solidFill>
              <a:latin typeface="+mn-ea"/>
              <a:cs typeface="Times New Roman" panose="02020603050405020304" pitchFamily="18" charset="0"/>
            </a:endParaRPr>
          </a:p>
        </p:txBody>
      </p:sp>
      <p:sp>
        <p:nvSpPr>
          <p:cNvPr id="4" name="矩形 3"/>
          <p:cNvSpPr/>
          <p:nvPr/>
        </p:nvSpPr>
        <p:spPr>
          <a:xfrm>
            <a:off x="388823" y="742818"/>
            <a:ext cx="1529586" cy="276999"/>
          </a:xfrm>
          <a:prstGeom prst="rect">
            <a:avLst/>
          </a:prstGeom>
        </p:spPr>
        <p:txBody>
          <a:bodyPr wrap="none">
            <a:spAutoFit/>
          </a:bodyPr>
          <a:lstStyle/>
          <a:p>
            <a:pPr>
              <a:spcAft>
                <a:spcPts val="0"/>
              </a:spcAft>
            </a:pPr>
            <a:r>
              <a:rPr lang="en-US" altLang="zh-CN" sz="1200" kern="100">
                <a:solidFill>
                  <a:schemeClr val="accent1"/>
                </a:solidFill>
                <a:latin typeface="+mj-lt"/>
                <a:cs typeface="Times New Roman" panose="02020603050405020304" pitchFamily="18" charset="0"/>
              </a:rPr>
              <a:t>Research Condition</a:t>
            </a:r>
            <a:endParaRPr lang="en-US" altLang="zh-CN" sz="1200" kern="100">
              <a:solidFill>
                <a:schemeClr val="accent1"/>
              </a:solidFill>
              <a:latin typeface="+mj-lt"/>
              <a:cs typeface="Times New Roman" panose="02020603050405020304" pitchFamily="18" charset="0"/>
            </a:endParaRPr>
          </a:p>
        </p:txBody>
      </p:sp>
      <p:sp>
        <p:nvSpPr>
          <p:cNvPr id="25" name="椭圆 24"/>
          <p:cNvSpPr/>
          <p:nvPr/>
        </p:nvSpPr>
        <p:spPr>
          <a:xfrm>
            <a:off x="908118" y="1524812"/>
            <a:ext cx="1386508" cy="1386508"/>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3878746" y="1524812"/>
            <a:ext cx="1386508" cy="1386508"/>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7037448" y="1524812"/>
            <a:ext cx="1386508" cy="1386508"/>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矩形 27"/>
          <p:cNvSpPr/>
          <p:nvPr/>
        </p:nvSpPr>
        <p:spPr>
          <a:xfrm>
            <a:off x="1148007" y="3049057"/>
            <a:ext cx="902811" cy="307777"/>
          </a:xfrm>
          <a:prstGeom prst="rect">
            <a:avLst/>
          </a:prstGeom>
        </p:spPr>
        <p:txBody>
          <a:bodyPr wrap="none">
            <a:spAutoFit/>
          </a:bodyPr>
          <a:lstStyle/>
          <a:p>
            <a:pPr algn="ctr">
              <a:spcAft>
                <a:spcPts val="0"/>
              </a:spcAft>
            </a:pPr>
            <a:r>
              <a:rPr lang="zh-CN" altLang="en-US" sz="1400" kern="100" dirty="0">
                <a:solidFill>
                  <a:schemeClr val="accent1"/>
                </a:solidFill>
                <a:latin typeface="+mj-lt"/>
                <a:cs typeface="Times New Roman" panose="02020603050405020304" pitchFamily="18" charset="0"/>
              </a:rPr>
              <a:t>前端技术</a:t>
            </a:r>
            <a:endParaRPr lang="zh-CN" altLang="en-US" sz="1400" kern="100" dirty="0">
              <a:solidFill>
                <a:schemeClr val="accent1"/>
              </a:solidFill>
              <a:latin typeface="+mj-lt"/>
              <a:cs typeface="Times New Roman" panose="02020603050405020304" pitchFamily="18" charset="0"/>
            </a:endParaRPr>
          </a:p>
        </p:txBody>
      </p:sp>
      <p:sp>
        <p:nvSpPr>
          <p:cNvPr id="29" name="矩形 28"/>
          <p:cNvSpPr/>
          <p:nvPr/>
        </p:nvSpPr>
        <p:spPr>
          <a:xfrm>
            <a:off x="472693" y="3360098"/>
            <a:ext cx="2305221" cy="905248"/>
          </a:xfrm>
          <a:prstGeom prst="rect">
            <a:avLst/>
          </a:prstGeom>
        </p:spPr>
        <p:txBody>
          <a:bodyPr wrap="square">
            <a:spAutoFit/>
          </a:bodyPr>
          <a:lstStyle/>
          <a:p>
            <a:pPr algn="ctr">
              <a:lnSpc>
                <a:spcPct val="130000"/>
              </a:lnSpc>
              <a:spcBef>
                <a:spcPts val="600"/>
              </a:spcBef>
            </a:pPr>
            <a:r>
              <a:rPr lang="zh-CN" sz="1400" dirty="0">
                <a:solidFill>
                  <a:schemeClr val="tx1">
                    <a:lumMod val="65000"/>
                    <a:lumOff val="3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rPr>
              <a:t>利用</a:t>
            </a:r>
            <a:r>
              <a:rPr lang="en-US" altLang="zh-CN" sz="1400" dirty="0" err="1">
                <a:solidFill>
                  <a:schemeClr val="tx1">
                    <a:lumMod val="65000"/>
                    <a:lumOff val="3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rPr>
              <a:t>javascript</a:t>
            </a:r>
            <a:r>
              <a:rPr lang="zh-CN" altLang="en-US" sz="1400" dirty="0">
                <a:solidFill>
                  <a:schemeClr val="tx1">
                    <a:lumMod val="65000"/>
                    <a:lumOff val="3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en-US" altLang="zh-CN" sz="1400" dirty="0">
                <a:solidFill>
                  <a:schemeClr val="tx1">
                    <a:lumMod val="65000"/>
                    <a:lumOff val="3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rPr>
              <a:t>css3</a:t>
            </a:r>
            <a:r>
              <a:rPr lang="zh-CN" altLang="en-US" sz="1400" dirty="0">
                <a:solidFill>
                  <a:schemeClr val="tx1">
                    <a:lumMod val="65000"/>
                    <a:lumOff val="3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rPr>
              <a:t>等语言，搭建符合用户要求的宠物救助服务小程序平台</a:t>
            </a:r>
            <a:endParaRPr lang="zh-CN" altLang="en-US" sz="1400" dirty="0">
              <a:solidFill>
                <a:schemeClr val="tx1">
                  <a:lumMod val="65000"/>
                  <a:lumOff val="3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0" name="矩形 29"/>
          <p:cNvSpPr/>
          <p:nvPr/>
        </p:nvSpPr>
        <p:spPr>
          <a:xfrm>
            <a:off x="4135755" y="3049057"/>
            <a:ext cx="872490" cy="306705"/>
          </a:xfrm>
          <a:prstGeom prst="rect">
            <a:avLst/>
          </a:prstGeom>
        </p:spPr>
        <p:txBody>
          <a:bodyPr wrap="none">
            <a:spAutoFit/>
          </a:bodyPr>
          <a:lstStyle/>
          <a:p>
            <a:pPr algn="ctr">
              <a:spcAft>
                <a:spcPts val="0"/>
              </a:spcAft>
            </a:pPr>
            <a:r>
              <a:rPr lang="en-US" altLang="zh-CN" sz="1400" dirty="0">
                <a:solidFill>
                  <a:schemeClr val="tx1">
                    <a:lumMod val="65000"/>
                    <a:lumOff val="35000"/>
                  </a:schemeClr>
                </a:solidFill>
                <a:latin typeface="+mn-ea"/>
                <a:cs typeface="+mn-ea"/>
                <a:sym typeface="+mn-ea"/>
              </a:rPr>
              <a:t>java</a:t>
            </a:r>
            <a:r>
              <a:rPr lang="zh-CN" altLang="en-US" sz="1400" dirty="0">
                <a:solidFill>
                  <a:schemeClr val="tx1">
                    <a:lumMod val="65000"/>
                    <a:lumOff val="35000"/>
                  </a:schemeClr>
                </a:solidFill>
                <a:latin typeface="+mn-ea"/>
                <a:cs typeface="+mn-ea"/>
                <a:sym typeface="+mn-ea"/>
              </a:rPr>
              <a:t>语言</a:t>
            </a:r>
            <a:endParaRPr lang="en-US" altLang="zh-CN" sz="1400" kern="100">
              <a:solidFill>
                <a:schemeClr val="accent1"/>
              </a:solidFill>
              <a:latin typeface="+mj-lt"/>
              <a:cs typeface="Times New Roman" panose="02020603050405020304" pitchFamily="18" charset="0"/>
            </a:endParaRPr>
          </a:p>
        </p:txBody>
      </p:sp>
      <p:sp>
        <p:nvSpPr>
          <p:cNvPr id="31" name="矩形 30"/>
          <p:cNvSpPr/>
          <p:nvPr/>
        </p:nvSpPr>
        <p:spPr>
          <a:xfrm>
            <a:off x="3479117" y="3358404"/>
            <a:ext cx="2305221" cy="1108188"/>
          </a:xfrm>
          <a:prstGeom prst="rect">
            <a:avLst/>
          </a:prstGeom>
        </p:spPr>
        <p:txBody>
          <a:bodyPr wrap="square">
            <a:spAutoFit/>
          </a:bodyPr>
          <a:lstStyle/>
          <a:p>
            <a:pPr>
              <a:lnSpc>
                <a:spcPct val="120000"/>
              </a:lnSpc>
              <a:spcBef>
                <a:spcPct val="0"/>
              </a:spcBef>
              <a:buNone/>
            </a:pPr>
            <a:r>
              <a:rPr lang="zh-CN" altLang="en-US" sz="1400" dirty="0">
                <a:solidFill>
                  <a:schemeClr val="tx1">
                    <a:lumMod val="65000"/>
                    <a:lumOff val="3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rPr>
              <a:t>后台采用</a:t>
            </a:r>
            <a:r>
              <a:rPr lang="en-US" altLang="zh-CN" sz="1400" dirty="0">
                <a:solidFill>
                  <a:schemeClr val="tx1">
                    <a:lumMod val="65000"/>
                    <a:lumOff val="3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rPr>
              <a:t>java</a:t>
            </a:r>
            <a:r>
              <a:rPr lang="zh-CN" altLang="en-US" sz="1400" dirty="0">
                <a:solidFill>
                  <a:schemeClr val="tx1">
                    <a:lumMod val="65000"/>
                    <a:lumOff val="3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语言开发，</a:t>
            </a:r>
            <a:r>
              <a:rPr lang="en-US" altLang="zh-CN" sz="1400" dirty="0">
                <a:solidFill>
                  <a:schemeClr val="tx1">
                    <a:lumMod val="65000"/>
                    <a:lumOff val="3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rPr>
              <a:t>java</a:t>
            </a:r>
            <a:r>
              <a:rPr lang="zh-CN" altLang="zh-CN" sz="1400" dirty="0">
                <a:solidFill>
                  <a:schemeClr val="tx1">
                    <a:lumMod val="65000"/>
                    <a:lumOff val="3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rPr>
              <a:t>安全性、健壮性、语言比较适合开发一些系统</a:t>
            </a:r>
            <a:r>
              <a:rPr lang="zh-CN" altLang="en-US" sz="1400" dirty="0">
                <a:solidFill>
                  <a:schemeClr val="tx1">
                    <a:lumMod val="65000"/>
                    <a:lumOff val="3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rPr>
              <a:t>。需要对应的复习和掌握。</a:t>
            </a:r>
            <a:endParaRPr lang="en-US" altLang="zh-CN" sz="1400" dirty="0">
              <a:solidFill>
                <a:schemeClr val="tx1">
                  <a:lumMod val="85000"/>
                  <a:lumOff val="15000"/>
                </a:schemeClr>
              </a:solidFill>
            </a:endParaRPr>
          </a:p>
        </p:txBody>
      </p:sp>
      <p:sp>
        <p:nvSpPr>
          <p:cNvPr id="32" name="矩形 31"/>
          <p:cNvSpPr/>
          <p:nvPr/>
        </p:nvSpPr>
        <p:spPr>
          <a:xfrm>
            <a:off x="7335733" y="3049057"/>
            <a:ext cx="789940" cy="306705"/>
          </a:xfrm>
          <a:prstGeom prst="rect">
            <a:avLst/>
          </a:prstGeom>
        </p:spPr>
        <p:txBody>
          <a:bodyPr wrap="none">
            <a:spAutoFit/>
          </a:bodyPr>
          <a:lstStyle/>
          <a:p>
            <a:pPr algn="ctr">
              <a:spcAft>
                <a:spcPts val="0"/>
              </a:spcAft>
            </a:pPr>
            <a:r>
              <a:rPr lang="en-US" altLang="zh-CN" sz="1400" dirty="0">
                <a:solidFill>
                  <a:schemeClr val="tx1">
                    <a:lumMod val="65000"/>
                    <a:lumOff val="35000"/>
                  </a:schemeClr>
                </a:solidFill>
                <a:latin typeface="+mn-ea"/>
                <a:cs typeface="+mn-ea"/>
                <a:sym typeface="+mn-ea"/>
              </a:rPr>
              <a:t>MySQL</a:t>
            </a:r>
            <a:endParaRPr lang="en-US" altLang="zh-CN" sz="1400" kern="100">
              <a:solidFill>
                <a:schemeClr val="accent1"/>
              </a:solidFill>
              <a:latin typeface="+mj-lt"/>
              <a:cs typeface="Times New Roman" panose="02020603050405020304" pitchFamily="18" charset="0"/>
            </a:endParaRPr>
          </a:p>
        </p:txBody>
      </p:sp>
      <p:sp>
        <p:nvSpPr>
          <p:cNvPr id="33" name="矩形 32"/>
          <p:cNvSpPr/>
          <p:nvPr/>
        </p:nvSpPr>
        <p:spPr>
          <a:xfrm>
            <a:off x="6485541" y="3359975"/>
            <a:ext cx="2305221" cy="1104533"/>
          </a:xfrm>
          <a:prstGeom prst="rect">
            <a:avLst/>
          </a:prstGeom>
        </p:spPr>
        <p:txBody>
          <a:bodyPr wrap="square">
            <a:spAutoFit/>
          </a:bodyPr>
          <a:lstStyle/>
          <a:p>
            <a:pPr algn="ctr">
              <a:lnSpc>
                <a:spcPct val="120000"/>
              </a:lnSpc>
            </a:pPr>
            <a:r>
              <a:rPr lang="zh-CN" altLang="en-US" sz="1400" dirty="0">
                <a:solidFill>
                  <a:schemeClr val="tx1">
                    <a:lumMod val="65000"/>
                    <a:lumOff val="35000"/>
                  </a:schemeClr>
                </a:solidFill>
                <a:latin typeface="字魂105号-简雅黑" panose="00000500000000000000" pitchFamily="2" charset="-122"/>
                <a:ea typeface="字魂105号-简雅黑" panose="00000500000000000000" pitchFamily="2" charset="-122"/>
                <a:sym typeface="+mn-ea"/>
              </a:rPr>
              <a:t>宠物各类信息存储使用</a:t>
            </a:r>
            <a:r>
              <a:rPr lang="en-US" altLang="zh-CN" sz="1400" dirty="0" err="1">
                <a:solidFill>
                  <a:schemeClr val="tx1">
                    <a:lumMod val="65000"/>
                    <a:lumOff val="35000"/>
                  </a:schemeClr>
                </a:solidFill>
                <a:latin typeface="字魂105号-简雅黑" panose="00000500000000000000" pitchFamily="2" charset="-122"/>
                <a:ea typeface="字魂105号-简雅黑" panose="00000500000000000000" pitchFamily="2" charset="-122"/>
                <a:sym typeface="+mn-ea"/>
              </a:rPr>
              <a:t>开源数据库操作方便，同时容易存储数据。需要对应的了解</a:t>
            </a:r>
            <a:r>
              <a:rPr lang="zh-CN" altLang="en-US" sz="1400" dirty="0">
                <a:solidFill>
                  <a:schemeClr val="tx1">
                    <a:lumMod val="65000"/>
                    <a:lumOff val="35000"/>
                  </a:schemeClr>
                </a:solidFill>
                <a:latin typeface="字魂105号-简雅黑" panose="00000500000000000000" pitchFamily="2" charset="-122"/>
                <a:ea typeface="字魂105号-简雅黑" panose="00000500000000000000" pitchFamily="2" charset="-122"/>
                <a:sym typeface="+mn-ea"/>
              </a:rPr>
              <a:t>语法基础。</a:t>
            </a:r>
            <a:endParaRPr lang="zh-CN" altLang="en-US" sz="1400" dirty="0">
              <a:solidFill>
                <a:schemeClr val="tx1">
                  <a:lumMod val="65000"/>
                  <a:lumOff val="35000"/>
                </a:schemeClr>
              </a:solidFill>
              <a:latin typeface="字魂105号-简雅黑" panose="00000500000000000000" pitchFamily="2" charset="-122"/>
              <a:ea typeface="字魂105号-简雅黑" panose="00000500000000000000" pitchFamily="2" charset="-122"/>
              <a:cs typeface="+mn-ea"/>
              <a:sym typeface="+mn-ea"/>
            </a:endParaRPr>
          </a:p>
        </p:txBody>
      </p:sp>
      <p:grpSp>
        <p:nvGrpSpPr>
          <p:cNvPr id="14" name="Group 112"/>
          <p:cNvGrpSpPr/>
          <p:nvPr/>
        </p:nvGrpSpPr>
        <p:grpSpPr>
          <a:xfrm>
            <a:off x="4308930" y="1971606"/>
            <a:ext cx="526139" cy="492920"/>
            <a:chOff x="5368132" y="3540125"/>
            <a:chExt cx="465138" cy="435769"/>
          </a:xfrm>
          <a:solidFill>
            <a:sysClr val="window" lastClr="FFFFFF"/>
          </a:solidFill>
        </p:grpSpPr>
        <p:sp>
          <p:nvSpPr>
            <p:cNvPr id="15"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6"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
        <p:nvSpPr>
          <p:cNvPr id="17" name="AutoShape 112"/>
          <p:cNvSpPr/>
          <p:nvPr/>
        </p:nvSpPr>
        <p:spPr bwMode="auto">
          <a:xfrm>
            <a:off x="7467427" y="1954792"/>
            <a:ext cx="526550" cy="526549"/>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nvGrpSpPr>
          <p:cNvPr id="18" name="组合 17"/>
          <p:cNvGrpSpPr/>
          <p:nvPr/>
        </p:nvGrpSpPr>
        <p:grpSpPr>
          <a:xfrm>
            <a:off x="1418943" y="1954997"/>
            <a:ext cx="360935" cy="526139"/>
            <a:chOff x="2528974" y="2863357"/>
            <a:chExt cx="246811" cy="359779"/>
          </a:xfrm>
          <a:solidFill>
            <a:sysClr val="window" lastClr="FFFFFF"/>
          </a:solidFill>
        </p:grpSpPr>
        <p:sp>
          <p:nvSpPr>
            <p:cNvPr id="19"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0"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87985" y="3385820"/>
            <a:ext cx="8220710" cy="116776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88823" y="375240"/>
            <a:ext cx="3262432"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可能存在的问题及解决措施</a:t>
            </a:r>
            <a:endParaRPr lang="zh-CN" altLang="en-US" sz="2000" b="1" kern="100" dirty="0">
              <a:solidFill>
                <a:schemeClr val="accent1"/>
              </a:solidFill>
              <a:latin typeface="+mn-ea"/>
              <a:cs typeface="Times New Roman" panose="02020603050405020304" pitchFamily="18" charset="0"/>
            </a:endParaRPr>
          </a:p>
        </p:txBody>
      </p:sp>
      <p:sp>
        <p:nvSpPr>
          <p:cNvPr id="4" name="矩形 3"/>
          <p:cNvSpPr/>
          <p:nvPr/>
        </p:nvSpPr>
        <p:spPr>
          <a:xfrm>
            <a:off x="388823" y="742818"/>
            <a:ext cx="1454244" cy="276999"/>
          </a:xfrm>
          <a:prstGeom prst="rect">
            <a:avLst/>
          </a:prstGeom>
        </p:spPr>
        <p:txBody>
          <a:bodyPr wrap="none">
            <a:spAutoFit/>
          </a:bodyPr>
          <a:lstStyle/>
          <a:p>
            <a:pPr>
              <a:spcAft>
                <a:spcPts val="0"/>
              </a:spcAft>
            </a:pPr>
            <a:r>
              <a:rPr lang="en-US" altLang="zh-CN" sz="1200" kern="100">
                <a:solidFill>
                  <a:schemeClr val="accent1"/>
                </a:solidFill>
                <a:latin typeface="+mj-lt"/>
                <a:cs typeface="Times New Roman" panose="02020603050405020304" pitchFamily="18" charset="0"/>
              </a:rPr>
              <a:t>Possible Problems</a:t>
            </a:r>
            <a:endParaRPr lang="en-US" altLang="zh-CN" sz="1200" kern="100">
              <a:solidFill>
                <a:schemeClr val="accent1"/>
              </a:solidFill>
              <a:latin typeface="+mj-lt"/>
              <a:cs typeface="Times New Roman" panose="02020603050405020304" pitchFamily="18" charset="0"/>
            </a:endParaRPr>
          </a:p>
        </p:txBody>
      </p:sp>
      <p:sp>
        <p:nvSpPr>
          <p:cNvPr id="37" name="矩形 36"/>
          <p:cNvSpPr/>
          <p:nvPr/>
        </p:nvSpPr>
        <p:spPr>
          <a:xfrm>
            <a:off x="656877" y="1526068"/>
            <a:ext cx="7713400" cy="1292085"/>
          </a:xfrm>
          <a:prstGeom prst="rect">
            <a:avLst/>
          </a:prstGeom>
        </p:spPr>
        <p:txBody>
          <a:bodyPr wrap="square">
            <a:spAutoFit/>
          </a:bodyPr>
          <a:lstStyle/>
          <a:p>
            <a:pPr indent="127000" algn="just">
              <a:lnSpc>
                <a:spcPct val="125000"/>
              </a:lnSpc>
              <a:spcBef>
                <a:spcPts val="125"/>
              </a:spcBef>
              <a:spcAft>
                <a:spcPts val="125"/>
              </a:spcAft>
            </a:pPr>
            <a:r>
              <a:rPr lang="zh-CN" altLang="en-US" sz="1600" kern="100" dirty="0">
                <a:effectLst/>
                <a:latin typeface="微软雅黑" panose="020B0503020204020204" charset="-122"/>
                <a:ea typeface="微软雅黑" panose="020B0503020204020204" charset="-122"/>
              </a:rPr>
              <a:t>在实际操作中，可能会遇到以下问题，如数据类型不一致、数据数量不足、数据质量低等，解决这些问题的方法包括</a:t>
            </a:r>
            <a:r>
              <a:rPr lang="en-US" altLang="zh-CN" sz="1600" kern="100" dirty="0">
                <a:effectLst/>
                <a:latin typeface="微软雅黑" panose="020B0503020204020204" charset="-122"/>
                <a:ea typeface="微软雅黑" panose="020B0503020204020204" charset="-122"/>
              </a:rPr>
              <a:t>:1.</a:t>
            </a:r>
            <a:r>
              <a:rPr lang="zh-CN" altLang="en-US" sz="1600" kern="100" dirty="0">
                <a:effectLst/>
                <a:latin typeface="微软雅黑" panose="020B0503020204020204" charset="-122"/>
                <a:ea typeface="微软雅黑" panose="020B0503020204020204" charset="-122"/>
              </a:rPr>
              <a:t>寻找多种数据来源</a:t>
            </a:r>
            <a:r>
              <a:rPr lang="en-US" altLang="zh-CN" sz="1600" kern="100" dirty="0">
                <a:effectLst/>
                <a:latin typeface="微软雅黑" panose="020B0503020204020204" charset="-122"/>
                <a:ea typeface="微软雅黑" panose="020B0503020204020204" charset="-122"/>
              </a:rPr>
              <a:t>:</a:t>
            </a:r>
            <a:r>
              <a:rPr lang="zh-CN" altLang="en-US" sz="1600" kern="100" dirty="0">
                <a:effectLst/>
                <a:latin typeface="微软雅黑" panose="020B0503020204020204" charset="-122"/>
                <a:ea typeface="微软雅黑" panose="020B0503020204020204" charset="-122"/>
              </a:rPr>
              <a:t>通过多方查找和收集，确保数据的多样性和可靠性。</a:t>
            </a:r>
            <a:r>
              <a:rPr lang="en-US" altLang="zh-CN" sz="1600" kern="100" dirty="0">
                <a:effectLst/>
                <a:latin typeface="微软雅黑" panose="020B0503020204020204" charset="-122"/>
                <a:ea typeface="微软雅黑" panose="020B0503020204020204" charset="-122"/>
              </a:rPr>
              <a:t>2.</a:t>
            </a:r>
            <a:r>
              <a:rPr lang="zh-CN" altLang="en-US" sz="1600" kern="100" dirty="0">
                <a:effectLst/>
                <a:latin typeface="微软雅黑" panose="020B0503020204020204" charset="-122"/>
                <a:ea typeface="微软雅黑" panose="020B0503020204020204" charset="-122"/>
              </a:rPr>
              <a:t>优化数据管理</a:t>
            </a:r>
            <a:r>
              <a:rPr lang="en-US" altLang="zh-CN" sz="1600" kern="100" dirty="0">
                <a:effectLst/>
                <a:latin typeface="微软雅黑" panose="020B0503020204020204" charset="-122"/>
                <a:ea typeface="微软雅黑" panose="020B0503020204020204" charset="-122"/>
              </a:rPr>
              <a:t>:</a:t>
            </a:r>
            <a:r>
              <a:rPr lang="zh-CN" altLang="en-US" sz="1600" kern="100" dirty="0">
                <a:effectLst/>
                <a:latin typeface="微软雅黑" panose="020B0503020204020204" charset="-122"/>
                <a:ea typeface="微软雅黑" panose="020B0503020204020204" charset="-122"/>
              </a:rPr>
              <a:t>建立完善的数据管理制度，提高数据质量和可用性。</a:t>
            </a:r>
            <a:endParaRPr lang="zh-CN" altLang="en-US" sz="1600" kern="100" dirty="0">
              <a:effectLst/>
              <a:latin typeface="微软雅黑" panose="020B0503020204020204" charset="-122"/>
              <a:ea typeface="微软雅黑" panose="020B0503020204020204" charset="-122"/>
            </a:endParaRPr>
          </a:p>
        </p:txBody>
      </p:sp>
      <p:sp>
        <p:nvSpPr>
          <p:cNvPr id="6" name="矩形 5"/>
          <p:cNvSpPr/>
          <p:nvPr/>
        </p:nvSpPr>
        <p:spPr>
          <a:xfrm>
            <a:off x="388620" y="1361440"/>
            <a:ext cx="8220075" cy="145986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56877" y="1127288"/>
            <a:ext cx="2363003" cy="398780"/>
          </a:xfrm>
          <a:prstGeom prst="rect">
            <a:avLst/>
          </a:prstGeom>
          <a:solidFill>
            <a:schemeClr val="accent1"/>
          </a:solidFill>
        </p:spPr>
        <p:txBody>
          <a:bodyPr wrap="square">
            <a:spAutoFit/>
          </a:bodyPr>
          <a:lstStyle/>
          <a:p>
            <a:pPr algn="ctr">
              <a:spcAft>
                <a:spcPts val="0"/>
              </a:spcAft>
            </a:pPr>
            <a:r>
              <a:rPr lang="zh-CN" altLang="en-US" sz="2000" b="1" kern="100" dirty="0">
                <a:solidFill>
                  <a:schemeClr val="bg1"/>
                </a:solidFill>
                <a:effectLst/>
                <a:latin typeface="+mj-ea"/>
                <a:ea typeface="+mj-ea"/>
              </a:rPr>
              <a:t>数据获取困难</a:t>
            </a:r>
            <a:endParaRPr lang="zh-CN" altLang="en-US" sz="2000" b="1" kern="100" dirty="0">
              <a:solidFill>
                <a:schemeClr val="bg1"/>
              </a:solidFill>
              <a:latin typeface="+mj-ea"/>
              <a:ea typeface="+mj-ea"/>
              <a:cs typeface="Times New Roman" panose="02020603050405020304" pitchFamily="18" charset="0"/>
            </a:endParaRPr>
          </a:p>
        </p:txBody>
      </p:sp>
      <p:sp>
        <p:nvSpPr>
          <p:cNvPr id="63" name="矩形 62"/>
          <p:cNvSpPr/>
          <p:nvPr/>
        </p:nvSpPr>
        <p:spPr>
          <a:xfrm>
            <a:off x="576232" y="3108590"/>
            <a:ext cx="2862537" cy="400110"/>
          </a:xfrm>
          <a:prstGeom prst="rect">
            <a:avLst/>
          </a:prstGeom>
          <a:solidFill>
            <a:schemeClr val="accent1"/>
          </a:solidFill>
        </p:spPr>
        <p:txBody>
          <a:bodyPr wrap="square">
            <a:spAutoFit/>
          </a:bodyPr>
          <a:lstStyle/>
          <a:p>
            <a:pPr algn="ctr">
              <a:spcAft>
                <a:spcPts val="0"/>
              </a:spcAft>
            </a:pPr>
            <a:r>
              <a:rPr lang="zh-CN" altLang="en-US" sz="2000" b="1" kern="100" dirty="0">
                <a:solidFill>
                  <a:schemeClr val="bg1"/>
                </a:solidFill>
                <a:latin typeface="+mj-ea"/>
                <a:ea typeface="+mj-ea"/>
              </a:rPr>
              <a:t>图像识别技术使用问题</a:t>
            </a:r>
            <a:endParaRPr lang="zh-CN" altLang="en-US" sz="2000" b="1" kern="100" dirty="0">
              <a:solidFill>
                <a:schemeClr val="bg1"/>
              </a:solidFill>
              <a:latin typeface="+mj-ea"/>
              <a:ea typeface="+mj-ea"/>
            </a:endParaRPr>
          </a:p>
        </p:txBody>
      </p:sp>
      <p:sp>
        <p:nvSpPr>
          <p:cNvPr id="2" name="矩形 1"/>
          <p:cNvSpPr/>
          <p:nvPr/>
        </p:nvSpPr>
        <p:spPr>
          <a:xfrm>
            <a:off x="576232" y="3475913"/>
            <a:ext cx="7935186" cy="987578"/>
          </a:xfrm>
          <a:prstGeom prst="rect">
            <a:avLst/>
          </a:prstGeom>
        </p:spPr>
        <p:txBody>
          <a:bodyPr wrap="square">
            <a:spAutoFit/>
          </a:bodyPr>
          <a:lstStyle/>
          <a:p>
            <a:pPr indent="304800" algn="just">
              <a:lnSpc>
                <a:spcPct val="125000"/>
              </a:lnSpc>
              <a:spcBef>
                <a:spcPts val="0"/>
              </a:spcBef>
              <a:spcAft>
                <a:spcPts val="0"/>
              </a:spcAft>
            </a:pPr>
            <a:r>
              <a:rPr lang="zh-CN" altLang="en-US" sz="1600" kern="100" dirty="0">
                <a:latin typeface="微软雅黑" panose="020B0503020204020204" charset="-122"/>
                <a:ea typeface="微软雅黑" panose="020B0503020204020204" charset="-122"/>
              </a:rPr>
              <a:t>本系统设计了宠物识别功能，需要加入关于图像识别的代码，并保证训练的模型可用。由于图象识别的数据集有限、外部环境和图像本身的质量影响，以及宠物相貌改变等因素，可能会导致图象识别的准确率不足。因此要尽可能增加数据集的数据数量。</a:t>
            </a:r>
            <a:endParaRPr lang="zh-CN" altLang="en-US" sz="1600" kern="100" dirty="0">
              <a:latin typeface="微软雅黑" panose="020B0503020204020204" charset="-122"/>
              <a:ea typeface="微软雅黑" panose="020B050302020402020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矩形 22"/>
          <p:cNvSpPr/>
          <p:nvPr/>
        </p:nvSpPr>
        <p:spPr>
          <a:xfrm>
            <a:off x="3144264" y="2110758"/>
            <a:ext cx="2492990" cy="646331"/>
          </a:xfrm>
          <a:prstGeom prst="rect">
            <a:avLst/>
          </a:prstGeom>
        </p:spPr>
        <p:txBody>
          <a:bodyPr wrap="none">
            <a:spAutoFit/>
          </a:bodyPr>
          <a:lstStyle/>
          <a:p>
            <a:pPr>
              <a:spcAft>
                <a:spcPts val="0"/>
              </a:spcAft>
            </a:pPr>
            <a:r>
              <a:rPr lang="zh-CN" altLang="en-US" sz="3600" b="1" kern="100">
                <a:solidFill>
                  <a:schemeClr val="accent1"/>
                </a:solidFill>
                <a:latin typeface="+mn-ea"/>
                <a:cs typeface="Times New Roman" panose="02020603050405020304" pitchFamily="18" charset="0"/>
              </a:rPr>
              <a:t>预期的结果</a:t>
            </a:r>
            <a:endParaRPr lang="zh-CN" altLang="en-US" sz="3600" b="1" kern="100">
              <a:solidFill>
                <a:schemeClr val="accent1"/>
              </a:solidFill>
              <a:latin typeface="+mn-ea"/>
              <a:cs typeface="Times New Roman" panose="02020603050405020304" pitchFamily="18" charset="0"/>
            </a:endParaRPr>
          </a:p>
        </p:txBody>
      </p:sp>
      <p:sp>
        <p:nvSpPr>
          <p:cNvPr id="30" name="矩形 29"/>
          <p:cNvSpPr/>
          <p:nvPr/>
        </p:nvSpPr>
        <p:spPr>
          <a:xfrm>
            <a:off x="3144264" y="2733086"/>
            <a:ext cx="2581156" cy="461665"/>
          </a:xfrm>
          <a:prstGeom prst="rect">
            <a:avLst/>
          </a:prstGeom>
        </p:spPr>
        <p:txBody>
          <a:bodyPr wrap="none">
            <a:spAutoFit/>
          </a:bodyPr>
          <a:lstStyle/>
          <a:p>
            <a:pPr>
              <a:spcAft>
                <a:spcPts val="0"/>
              </a:spcAft>
            </a:pPr>
            <a:r>
              <a:rPr lang="en-US" altLang="zh-CN" sz="2400" kern="100">
                <a:solidFill>
                  <a:schemeClr val="accent1"/>
                </a:solidFill>
                <a:latin typeface="+mj-lt"/>
                <a:cs typeface="Times New Roman" panose="02020603050405020304" pitchFamily="18" charset="0"/>
              </a:rPr>
              <a:t>Expected Results</a:t>
            </a:r>
            <a:endParaRPr lang="en-US" altLang="zh-CN" sz="2400" kern="100">
              <a:solidFill>
                <a:schemeClr val="accent1"/>
              </a:solidFill>
              <a:latin typeface="+mj-lt"/>
              <a:cs typeface="Times New Roman" panose="02020603050405020304" pitchFamily="18" charset="0"/>
            </a:endParaRPr>
          </a:p>
        </p:txBody>
      </p:sp>
      <p:sp>
        <p:nvSpPr>
          <p:cNvPr id="6" name="AutoShape 59"/>
          <p:cNvSpPr/>
          <p:nvPr/>
        </p:nvSpPr>
        <p:spPr bwMode="auto">
          <a:xfrm>
            <a:off x="1518296" y="2047541"/>
            <a:ext cx="779757" cy="77276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092" y="376699"/>
            <a:ext cx="8647815" cy="2500426"/>
          </a:xfrm>
          <a:prstGeom prst="rect">
            <a:avLst/>
          </a:prstGeom>
        </p:spPr>
      </p:pic>
      <p:sp>
        <p:nvSpPr>
          <p:cNvPr id="3" name="矩形 2"/>
          <p:cNvSpPr/>
          <p:nvPr/>
        </p:nvSpPr>
        <p:spPr>
          <a:xfrm>
            <a:off x="388823" y="375240"/>
            <a:ext cx="1467068" cy="400110"/>
          </a:xfrm>
          <a:prstGeom prst="rect">
            <a:avLst/>
          </a:prstGeom>
        </p:spPr>
        <p:txBody>
          <a:bodyPr wrap="none">
            <a:spAutoFit/>
          </a:bodyPr>
          <a:lstStyle/>
          <a:p>
            <a:pPr>
              <a:spcAft>
                <a:spcPts val="0"/>
              </a:spcAft>
            </a:pPr>
            <a:r>
              <a:rPr lang="zh-CN" altLang="en-US" sz="2000" b="1" kern="100">
                <a:solidFill>
                  <a:schemeClr val="bg1"/>
                </a:solidFill>
                <a:latin typeface="+mn-ea"/>
                <a:cs typeface="Times New Roman" panose="02020603050405020304" pitchFamily="18" charset="0"/>
              </a:rPr>
              <a:t>预期的结果</a:t>
            </a:r>
            <a:endParaRPr lang="zh-CN" altLang="en-US" sz="2000" b="1" kern="100">
              <a:solidFill>
                <a:schemeClr val="bg1"/>
              </a:solidFill>
              <a:latin typeface="+mn-ea"/>
              <a:cs typeface="Times New Roman" panose="02020603050405020304" pitchFamily="18" charset="0"/>
            </a:endParaRPr>
          </a:p>
        </p:txBody>
      </p:sp>
      <p:sp>
        <p:nvSpPr>
          <p:cNvPr id="4" name="矩形 3"/>
          <p:cNvSpPr/>
          <p:nvPr/>
        </p:nvSpPr>
        <p:spPr>
          <a:xfrm>
            <a:off x="388823" y="742818"/>
            <a:ext cx="1378904" cy="276999"/>
          </a:xfrm>
          <a:prstGeom prst="rect">
            <a:avLst/>
          </a:prstGeom>
        </p:spPr>
        <p:txBody>
          <a:bodyPr wrap="none">
            <a:spAutoFit/>
          </a:bodyPr>
          <a:lstStyle/>
          <a:p>
            <a:pPr>
              <a:spcAft>
                <a:spcPts val="0"/>
              </a:spcAft>
            </a:pPr>
            <a:r>
              <a:rPr lang="en-US" altLang="zh-CN" sz="1200" kern="100">
                <a:solidFill>
                  <a:schemeClr val="bg1"/>
                </a:solidFill>
                <a:latin typeface="+mj-lt"/>
                <a:cs typeface="Times New Roman" panose="02020603050405020304" pitchFamily="18" charset="0"/>
              </a:rPr>
              <a:t>Expected Results</a:t>
            </a:r>
            <a:endParaRPr lang="en-US" altLang="zh-CN" sz="1200" kern="100">
              <a:solidFill>
                <a:schemeClr val="bg1"/>
              </a:solidFill>
              <a:latin typeface="+mj-lt"/>
              <a:cs typeface="Times New Roman" panose="02020603050405020304" pitchFamily="18" charset="0"/>
            </a:endParaRPr>
          </a:p>
        </p:txBody>
      </p:sp>
      <p:sp>
        <p:nvSpPr>
          <p:cNvPr id="5" name="椭圆 4"/>
          <p:cNvSpPr/>
          <p:nvPr/>
        </p:nvSpPr>
        <p:spPr>
          <a:xfrm>
            <a:off x="2199060" y="2020668"/>
            <a:ext cx="1210235" cy="121023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椭圆 6"/>
          <p:cNvSpPr/>
          <p:nvPr/>
        </p:nvSpPr>
        <p:spPr>
          <a:xfrm>
            <a:off x="5374083" y="2020668"/>
            <a:ext cx="1210235" cy="121023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矩形 8"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1358232" y="3306258"/>
            <a:ext cx="2970418" cy="1350563"/>
          </a:xfrm>
          <a:prstGeom prst="rect">
            <a:avLst/>
          </a:prstGeom>
        </p:spPr>
        <p:txBody>
          <a:bodyPr wrap="square">
            <a:spAutoFit/>
          </a:bodyPr>
          <a:lstStyle/>
          <a:p>
            <a:pPr algn="ctr">
              <a:lnSpc>
                <a:spcPct val="150000"/>
              </a:lnSpc>
            </a:pPr>
            <a:r>
              <a:rPr lang="zh-CN" altLang="en-US" sz="1400" dirty="0">
                <a:solidFill>
                  <a:schemeClr val="tx1">
                    <a:lumMod val="85000"/>
                    <a:lumOff val="15000"/>
                  </a:schemeClr>
                </a:solidFill>
              </a:rPr>
              <a:t>实现宠物救助平台用户可以根据需求识别宠物、领养宠物、寻找宠物，同时也可以自主发布宠物信息，关注宠物各种资讯</a:t>
            </a:r>
            <a:endParaRPr lang="zh-CN" altLang="en-US" sz="1400" dirty="0">
              <a:solidFill>
                <a:schemeClr val="tx1">
                  <a:lumMod val="85000"/>
                  <a:lumOff val="15000"/>
                </a:schemeClr>
              </a:solidFill>
            </a:endParaRPr>
          </a:p>
        </p:txBody>
      </p:sp>
      <p:sp>
        <p:nvSpPr>
          <p:cNvPr id="11" name="矩形 10"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4971288" y="3334370"/>
            <a:ext cx="2207000" cy="1027397"/>
          </a:xfrm>
          <a:prstGeom prst="rect">
            <a:avLst/>
          </a:prstGeom>
        </p:spPr>
        <p:txBody>
          <a:bodyPr wrap="square">
            <a:spAutoFit/>
          </a:bodyPr>
          <a:lstStyle/>
          <a:p>
            <a:pPr algn="ctr">
              <a:lnSpc>
                <a:spcPct val="150000"/>
              </a:lnSpc>
            </a:pPr>
            <a:r>
              <a:rPr lang="zh-CN" sz="1400" dirty="0">
                <a:solidFill>
                  <a:schemeClr val="tx1">
                    <a:lumMod val="85000"/>
                    <a:lumOff val="15000"/>
                  </a:schemeClr>
                </a:solidFill>
              </a:rPr>
              <a:t>实现管理员对于整个数据的管理审核，以及各项核心数据的管理完善、监督</a:t>
            </a:r>
            <a:endParaRPr lang="zh-CN" sz="1400" dirty="0">
              <a:solidFill>
                <a:schemeClr val="tx1">
                  <a:lumMod val="85000"/>
                  <a:lumOff val="15000"/>
                </a:schemeClr>
              </a:solidFill>
            </a:endParaRPr>
          </a:p>
        </p:txBody>
      </p:sp>
      <p:sp>
        <p:nvSpPr>
          <p:cNvPr id="18" name="Freeform 21"/>
          <p:cNvSpPr>
            <a:spLocks noEditPoints="1"/>
          </p:cNvSpPr>
          <p:nvPr/>
        </p:nvSpPr>
        <p:spPr bwMode="auto">
          <a:xfrm>
            <a:off x="5767271" y="2415390"/>
            <a:ext cx="423859" cy="419521"/>
          </a:xfrm>
          <a:custGeom>
            <a:avLst/>
            <a:gdLst>
              <a:gd name="T0" fmla="*/ 747 w 804"/>
              <a:gd name="T1" fmla="*/ 427 h 799"/>
              <a:gd name="T2" fmla="*/ 460 w 804"/>
              <a:gd name="T3" fmla="*/ 427 h 799"/>
              <a:gd name="T4" fmla="*/ 418 w 804"/>
              <a:gd name="T5" fmla="*/ 470 h 799"/>
              <a:gd name="T6" fmla="*/ 418 w 804"/>
              <a:gd name="T7" fmla="*/ 756 h 799"/>
              <a:gd name="T8" fmla="*/ 460 w 804"/>
              <a:gd name="T9" fmla="*/ 799 h 799"/>
              <a:gd name="T10" fmla="*/ 747 w 804"/>
              <a:gd name="T11" fmla="*/ 799 h 799"/>
              <a:gd name="T12" fmla="*/ 789 w 804"/>
              <a:gd name="T13" fmla="*/ 756 h 799"/>
              <a:gd name="T14" fmla="*/ 789 w 804"/>
              <a:gd name="T15" fmla="*/ 470 h 799"/>
              <a:gd name="T16" fmla="*/ 747 w 804"/>
              <a:gd name="T17" fmla="*/ 427 h 799"/>
              <a:gd name="T18" fmla="*/ 747 w 804"/>
              <a:gd name="T19" fmla="*/ 756 h 799"/>
              <a:gd name="T20" fmla="*/ 460 w 804"/>
              <a:gd name="T21" fmla="*/ 756 h 799"/>
              <a:gd name="T22" fmla="*/ 460 w 804"/>
              <a:gd name="T23" fmla="*/ 470 h 799"/>
              <a:gd name="T24" fmla="*/ 747 w 804"/>
              <a:gd name="T25" fmla="*/ 470 h 799"/>
              <a:gd name="T26" fmla="*/ 747 w 804"/>
              <a:gd name="T27" fmla="*/ 756 h 799"/>
              <a:gd name="T28" fmla="*/ 329 w 804"/>
              <a:gd name="T29" fmla="*/ 427 h 799"/>
              <a:gd name="T30" fmla="*/ 42 w 804"/>
              <a:gd name="T31" fmla="*/ 427 h 799"/>
              <a:gd name="T32" fmla="*/ 0 w 804"/>
              <a:gd name="T33" fmla="*/ 470 h 799"/>
              <a:gd name="T34" fmla="*/ 0 w 804"/>
              <a:gd name="T35" fmla="*/ 756 h 799"/>
              <a:gd name="T36" fmla="*/ 42 w 804"/>
              <a:gd name="T37" fmla="*/ 799 h 799"/>
              <a:gd name="T38" fmla="*/ 329 w 804"/>
              <a:gd name="T39" fmla="*/ 799 h 799"/>
              <a:gd name="T40" fmla="*/ 371 w 804"/>
              <a:gd name="T41" fmla="*/ 756 h 799"/>
              <a:gd name="T42" fmla="*/ 371 w 804"/>
              <a:gd name="T43" fmla="*/ 470 h 799"/>
              <a:gd name="T44" fmla="*/ 329 w 804"/>
              <a:gd name="T45" fmla="*/ 427 h 799"/>
              <a:gd name="T46" fmla="*/ 329 w 804"/>
              <a:gd name="T47" fmla="*/ 756 h 799"/>
              <a:gd name="T48" fmla="*/ 42 w 804"/>
              <a:gd name="T49" fmla="*/ 756 h 799"/>
              <a:gd name="T50" fmla="*/ 42 w 804"/>
              <a:gd name="T51" fmla="*/ 470 h 799"/>
              <a:gd name="T52" fmla="*/ 329 w 804"/>
              <a:gd name="T53" fmla="*/ 470 h 799"/>
              <a:gd name="T54" fmla="*/ 329 w 804"/>
              <a:gd name="T55" fmla="*/ 756 h 799"/>
              <a:gd name="T56" fmla="*/ 789 w 804"/>
              <a:gd name="T57" fmla="*/ 178 h 799"/>
              <a:gd name="T58" fmla="*/ 634 w 804"/>
              <a:gd name="T59" fmla="*/ 14 h 799"/>
              <a:gd name="T60" fmla="*/ 583 w 804"/>
              <a:gd name="T61" fmla="*/ 14 h 799"/>
              <a:gd name="T62" fmla="*/ 418 w 804"/>
              <a:gd name="T63" fmla="*/ 164 h 799"/>
              <a:gd name="T64" fmla="*/ 418 w 804"/>
              <a:gd name="T65" fmla="*/ 216 h 799"/>
              <a:gd name="T66" fmla="*/ 573 w 804"/>
              <a:gd name="T67" fmla="*/ 380 h 799"/>
              <a:gd name="T68" fmla="*/ 625 w 804"/>
              <a:gd name="T69" fmla="*/ 380 h 799"/>
              <a:gd name="T70" fmla="*/ 789 w 804"/>
              <a:gd name="T71" fmla="*/ 225 h 799"/>
              <a:gd name="T72" fmla="*/ 789 w 804"/>
              <a:gd name="T73" fmla="*/ 178 h 799"/>
              <a:gd name="T74" fmla="*/ 601 w 804"/>
              <a:gd name="T75" fmla="*/ 348 h 799"/>
              <a:gd name="T76" fmla="*/ 451 w 804"/>
              <a:gd name="T77" fmla="*/ 193 h 799"/>
              <a:gd name="T78" fmla="*/ 606 w 804"/>
              <a:gd name="T79" fmla="*/ 47 h 799"/>
              <a:gd name="T80" fmla="*/ 757 w 804"/>
              <a:gd name="T81" fmla="*/ 207 h 799"/>
              <a:gd name="T82" fmla="*/ 601 w 804"/>
              <a:gd name="T83" fmla="*/ 348 h 799"/>
              <a:gd name="T84" fmla="*/ 329 w 804"/>
              <a:gd name="T85" fmla="*/ 9 h 799"/>
              <a:gd name="T86" fmla="*/ 42 w 804"/>
              <a:gd name="T87" fmla="*/ 9 h 799"/>
              <a:gd name="T88" fmla="*/ 0 w 804"/>
              <a:gd name="T89" fmla="*/ 56 h 799"/>
              <a:gd name="T90" fmla="*/ 0 w 804"/>
              <a:gd name="T91" fmla="*/ 343 h 799"/>
              <a:gd name="T92" fmla="*/ 42 w 804"/>
              <a:gd name="T93" fmla="*/ 385 h 799"/>
              <a:gd name="T94" fmla="*/ 329 w 804"/>
              <a:gd name="T95" fmla="*/ 385 h 799"/>
              <a:gd name="T96" fmla="*/ 371 w 804"/>
              <a:gd name="T97" fmla="*/ 343 h 799"/>
              <a:gd name="T98" fmla="*/ 371 w 804"/>
              <a:gd name="T99" fmla="*/ 56 h 799"/>
              <a:gd name="T100" fmla="*/ 329 w 804"/>
              <a:gd name="T101" fmla="*/ 9 h 799"/>
              <a:gd name="T102" fmla="*/ 329 w 804"/>
              <a:gd name="T103" fmla="*/ 338 h 799"/>
              <a:gd name="T104" fmla="*/ 42 w 804"/>
              <a:gd name="T105" fmla="*/ 338 h 799"/>
              <a:gd name="T106" fmla="*/ 42 w 804"/>
              <a:gd name="T107" fmla="*/ 56 h 799"/>
              <a:gd name="T108" fmla="*/ 329 w 804"/>
              <a:gd name="T109" fmla="*/ 56 h 799"/>
              <a:gd name="T110" fmla="*/ 329 w 804"/>
              <a:gd name="T111" fmla="*/ 338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04" h="799">
                <a:moveTo>
                  <a:pt x="747" y="427"/>
                </a:moveTo>
                <a:cubicBezTo>
                  <a:pt x="460" y="427"/>
                  <a:pt x="460" y="427"/>
                  <a:pt x="460" y="427"/>
                </a:cubicBezTo>
                <a:cubicBezTo>
                  <a:pt x="437" y="427"/>
                  <a:pt x="418" y="446"/>
                  <a:pt x="418" y="470"/>
                </a:cubicBezTo>
                <a:cubicBezTo>
                  <a:pt x="418" y="756"/>
                  <a:pt x="418" y="756"/>
                  <a:pt x="418" y="756"/>
                </a:cubicBezTo>
                <a:cubicBezTo>
                  <a:pt x="418" y="780"/>
                  <a:pt x="437" y="799"/>
                  <a:pt x="460" y="799"/>
                </a:cubicBezTo>
                <a:cubicBezTo>
                  <a:pt x="747" y="799"/>
                  <a:pt x="747" y="799"/>
                  <a:pt x="747" y="799"/>
                </a:cubicBezTo>
                <a:cubicBezTo>
                  <a:pt x="771" y="799"/>
                  <a:pt x="789" y="780"/>
                  <a:pt x="789" y="756"/>
                </a:cubicBezTo>
                <a:cubicBezTo>
                  <a:pt x="789" y="470"/>
                  <a:pt x="789" y="470"/>
                  <a:pt x="789" y="470"/>
                </a:cubicBezTo>
                <a:cubicBezTo>
                  <a:pt x="789" y="446"/>
                  <a:pt x="771" y="427"/>
                  <a:pt x="747" y="427"/>
                </a:cubicBezTo>
                <a:close/>
                <a:moveTo>
                  <a:pt x="747" y="756"/>
                </a:moveTo>
                <a:cubicBezTo>
                  <a:pt x="460" y="756"/>
                  <a:pt x="460" y="756"/>
                  <a:pt x="460" y="756"/>
                </a:cubicBezTo>
                <a:cubicBezTo>
                  <a:pt x="460" y="470"/>
                  <a:pt x="460" y="470"/>
                  <a:pt x="460" y="470"/>
                </a:cubicBezTo>
                <a:cubicBezTo>
                  <a:pt x="747" y="470"/>
                  <a:pt x="747" y="470"/>
                  <a:pt x="747" y="470"/>
                </a:cubicBezTo>
                <a:cubicBezTo>
                  <a:pt x="747" y="756"/>
                  <a:pt x="747" y="756"/>
                  <a:pt x="747" y="756"/>
                </a:cubicBezTo>
                <a:close/>
                <a:moveTo>
                  <a:pt x="329" y="427"/>
                </a:moveTo>
                <a:cubicBezTo>
                  <a:pt x="42" y="427"/>
                  <a:pt x="42" y="427"/>
                  <a:pt x="42" y="427"/>
                </a:cubicBezTo>
                <a:cubicBezTo>
                  <a:pt x="19" y="427"/>
                  <a:pt x="0" y="446"/>
                  <a:pt x="0" y="470"/>
                </a:cubicBezTo>
                <a:cubicBezTo>
                  <a:pt x="0" y="756"/>
                  <a:pt x="0" y="756"/>
                  <a:pt x="0" y="756"/>
                </a:cubicBezTo>
                <a:cubicBezTo>
                  <a:pt x="0" y="780"/>
                  <a:pt x="19" y="799"/>
                  <a:pt x="42" y="799"/>
                </a:cubicBezTo>
                <a:cubicBezTo>
                  <a:pt x="329" y="799"/>
                  <a:pt x="329" y="799"/>
                  <a:pt x="329" y="799"/>
                </a:cubicBezTo>
                <a:cubicBezTo>
                  <a:pt x="352" y="799"/>
                  <a:pt x="371" y="780"/>
                  <a:pt x="371" y="756"/>
                </a:cubicBezTo>
                <a:cubicBezTo>
                  <a:pt x="371" y="470"/>
                  <a:pt x="371" y="470"/>
                  <a:pt x="371" y="470"/>
                </a:cubicBezTo>
                <a:cubicBezTo>
                  <a:pt x="371" y="446"/>
                  <a:pt x="352" y="427"/>
                  <a:pt x="329" y="427"/>
                </a:cubicBezTo>
                <a:close/>
                <a:moveTo>
                  <a:pt x="329" y="756"/>
                </a:moveTo>
                <a:cubicBezTo>
                  <a:pt x="42" y="756"/>
                  <a:pt x="42" y="756"/>
                  <a:pt x="42" y="756"/>
                </a:cubicBezTo>
                <a:cubicBezTo>
                  <a:pt x="42" y="470"/>
                  <a:pt x="42" y="470"/>
                  <a:pt x="42" y="470"/>
                </a:cubicBezTo>
                <a:cubicBezTo>
                  <a:pt x="329" y="470"/>
                  <a:pt x="329" y="470"/>
                  <a:pt x="329" y="470"/>
                </a:cubicBezTo>
                <a:lnTo>
                  <a:pt x="329" y="756"/>
                </a:lnTo>
                <a:close/>
                <a:moveTo>
                  <a:pt x="789" y="178"/>
                </a:moveTo>
                <a:cubicBezTo>
                  <a:pt x="634" y="14"/>
                  <a:pt x="634" y="14"/>
                  <a:pt x="634" y="14"/>
                </a:cubicBezTo>
                <a:cubicBezTo>
                  <a:pt x="620" y="0"/>
                  <a:pt x="597" y="0"/>
                  <a:pt x="583" y="14"/>
                </a:cubicBezTo>
                <a:cubicBezTo>
                  <a:pt x="418" y="164"/>
                  <a:pt x="418" y="164"/>
                  <a:pt x="418" y="164"/>
                </a:cubicBezTo>
                <a:cubicBezTo>
                  <a:pt x="404" y="178"/>
                  <a:pt x="404" y="202"/>
                  <a:pt x="418" y="216"/>
                </a:cubicBezTo>
                <a:cubicBezTo>
                  <a:pt x="573" y="380"/>
                  <a:pt x="573" y="380"/>
                  <a:pt x="573" y="380"/>
                </a:cubicBezTo>
                <a:cubicBezTo>
                  <a:pt x="587" y="395"/>
                  <a:pt x="611" y="395"/>
                  <a:pt x="625" y="380"/>
                </a:cubicBezTo>
                <a:cubicBezTo>
                  <a:pt x="789" y="225"/>
                  <a:pt x="789" y="225"/>
                  <a:pt x="789" y="225"/>
                </a:cubicBezTo>
                <a:cubicBezTo>
                  <a:pt x="804" y="211"/>
                  <a:pt x="804" y="193"/>
                  <a:pt x="789" y="178"/>
                </a:cubicBezTo>
                <a:close/>
                <a:moveTo>
                  <a:pt x="601" y="348"/>
                </a:moveTo>
                <a:cubicBezTo>
                  <a:pt x="451" y="193"/>
                  <a:pt x="451" y="193"/>
                  <a:pt x="451" y="193"/>
                </a:cubicBezTo>
                <a:cubicBezTo>
                  <a:pt x="606" y="47"/>
                  <a:pt x="606" y="47"/>
                  <a:pt x="606" y="47"/>
                </a:cubicBezTo>
                <a:cubicBezTo>
                  <a:pt x="757" y="207"/>
                  <a:pt x="757" y="207"/>
                  <a:pt x="757" y="207"/>
                </a:cubicBezTo>
                <a:lnTo>
                  <a:pt x="601" y="348"/>
                </a:lnTo>
                <a:close/>
                <a:moveTo>
                  <a:pt x="329" y="9"/>
                </a:moveTo>
                <a:cubicBezTo>
                  <a:pt x="42" y="9"/>
                  <a:pt x="42" y="9"/>
                  <a:pt x="42" y="9"/>
                </a:cubicBezTo>
                <a:cubicBezTo>
                  <a:pt x="19" y="9"/>
                  <a:pt x="0" y="28"/>
                  <a:pt x="0" y="56"/>
                </a:cubicBezTo>
                <a:cubicBezTo>
                  <a:pt x="0" y="343"/>
                  <a:pt x="0" y="343"/>
                  <a:pt x="0" y="343"/>
                </a:cubicBezTo>
                <a:cubicBezTo>
                  <a:pt x="0" y="366"/>
                  <a:pt x="19" y="385"/>
                  <a:pt x="42" y="385"/>
                </a:cubicBezTo>
                <a:cubicBezTo>
                  <a:pt x="329" y="385"/>
                  <a:pt x="329" y="385"/>
                  <a:pt x="329" y="385"/>
                </a:cubicBezTo>
                <a:cubicBezTo>
                  <a:pt x="352" y="385"/>
                  <a:pt x="371" y="366"/>
                  <a:pt x="371" y="343"/>
                </a:cubicBezTo>
                <a:cubicBezTo>
                  <a:pt x="371" y="56"/>
                  <a:pt x="371" y="56"/>
                  <a:pt x="371" y="56"/>
                </a:cubicBezTo>
                <a:cubicBezTo>
                  <a:pt x="371" y="28"/>
                  <a:pt x="352" y="9"/>
                  <a:pt x="329" y="9"/>
                </a:cubicBezTo>
                <a:close/>
                <a:moveTo>
                  <a:pt x="329" y="338"/>
                </a:moveTo>
                <a:cubicBezTo>
                  <a:pt x="42" y="338"/>
                  <a:pt x="42" y="338"/>
                  <a:pt x="42" y="338"/>
                </a:cubicBezTo>
                <a:cubicBezTo>
                  <a:pt x="42" y="56"/>
                  <a:pt x="42" y="56"/>
                  <a:pt x="42" y="56"/>
                </a:cubicBezTo>
                <a:cubicBezTo>
                  <a:pt x="329" y="56"/>
                  <a:pt x="329" y="56"/>
                  <a:pt x="329" y="56"/>
                </a:cubicBezTo>
                <a:lnTo>
                  <a:pt x="329" y="33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0" name="Group 12"/>
          <p:cNvGrpSpPr>
            <a:grpSpLocks noChangeAspect="1"/>
          </p:cNvGrpSpPr>
          <p:nvPr/>
        </p:nvGrpSpPr>
        <p:grpSpPr bwMode="auto">
          <a:xfrm>
            <a:off x="2548022" y="2352119"/>
            <a:ext cx="512310" cy="547211"/>
            <a:chOff x="1446" y="1923"/>
            <a:chExt cx="411" cy="439"/>
          </a:xfrm>
          <a:solidFill>
            <a:schemeClr val="bg1"/>
          </a:solidFill>
        </p:grpSpPr>
        <p:sp>
          <p:nvSpPr>
            <p:cNvPr id="21" name="Freeform 13"/>
            <p:cNvSpPr>
              <a:spLocks noEditPoints="1"/>
            </p:cNvSpPr>
            <p:nvPr/>
          </p:nvSpPr>
          <p:spPr bwMode="auto">
            <a:xfrm>
              <a:off x="1446" y="1923"/>
              <a:ext cx="411" cy="439"/>
            </a:xfrm>
            <a:custGeom>
              <a:avLst/>
              <a:gdLst>
                <a:gd name="T0" fmla="*/ 501 w 658"/>
                <a:gd name="T1" fmla="*/ 119 h 700"/>
                <a:gd name="T2" fmla="*/ 329 w 658"/>
                <a:gd name="T3" fmla="*/ 0 h 700"/>
                <a:gd name="T4" fmla="*/ 158 w 658"/>
                <a:gd name="T5" fmla="*/ 119 h 700"/>
                <a:gd name="T6" fmla="*/ 65 w 658"/>
                <a:gd name="T7" fmla="*/ 350 h 700"/>
                <a:gd name="T8" fmla="*/ 158 w 658"/>
                <a:gd name="T9" fmla="*/ 582 h 700"/>
                <a:gd name="T10" fmla="*/ 329 w 658"/>
                <a:gd name="T11" fmla="*/ 700 h 700"/>
                <a:gd name="T12" fmla="*/ 501 w 658"/>
                <a:gd name="T13" fmla="*/ 582 h 700"/>
                <a:gd name="T14" fmla="*/ 593 w 658"/>
                <a:gd name="T15" fmla="*/ 350 h 700"/>
                <a:gd name="T16" fmla="*/ 501 w 658"/>
                <a:gd name="T17" fmla="*/ 147 h 700"/>
                <a:gd name="T18" fmla="*/ 615 w 658"/>
                <a:gd name="T19" fmla="*/ 243 h 700"/>
                <a:gd name="T20" fmla="*/ 575 w 658"/>
                <a:gd name="T21" fmla="*/ 327 h 700"/>
                <a:gd name="T22" fmla="*/ 472 w 658"/>
                <a:gd name="T23" fmla="*/ 148 h 700"/>
                <a:gd name="T24" fmla="*/ 443 w 658"/>
                <a:gd name="T25" fmla="*/ 548 h 700"/>
                <a:gd name="T26" fmla="*/ 417 w 658"/>
                <a:gd name="T27" fmla="*/ 502 h 700"/>
                <a:gd name="T28" fmla="*/ 463 w 658"/>
                <a:gd name="T29" fmla="*/ 480 h 700"/>
                <a:gd name="T30" fmla="*/ 403 w 658"/>
                <a:gd name="T31" fmla="*/ 477 h 700"/>
                <a:gd name="T32" fmla="*/ 256 w 658"/>
                <a:gd name="T33" fmla="*/ 477 h 700"/>
                <a:gd name="T34" fmla="*/ 182 w 658"/>
                <a:gd name="T35" fmla="*/ 350 h 700"/>
                <a:gd name="T36" fmla="*/ 256 w 658"/>
                <a:gd name="T37" fmla="*/ 223 h 700"/>
                <a:gd name="T38" fmla="*/ 403 w 658"/>
                <a:gd name="T39" fmla="*/ 223 h 700"/>
                <a:gd name="T40" fmla="*/ 476 w 658"/>
                <a:gd name="T41" fmla="*/ 350 h 700"/>
                <a:gd name="T42" fmla="*/ 403 w 658"/>
                <a:gd name="T43" fmla="*/ 477 h 700"/>
                <a:gd name="T44" fmla="*/ 194 w 658"/>
                <a:gd name="T45" fmla="*/ 471 h 700"/>
                <a:gd name="T46" fmla="*/ 292 w 658"/>
                <a:gd name="T47" fmla="*/ 528 h 700"/>
                <a:gd name="T48" fmla="*/ 195 w 658"/>
                <a:gd name="T49" fmla="*/ 480 h 700"/>
                <a:gd name="T50" fmla="*/ 149 w 658"/>
                <a:gd name="T51" fmla="*/ 401 h 700"/>
                <a:gd name="T52" fmla="*/ 149 w 658"/>
                <a:gd name="T53" fmla="*/ 299 h 700"/>
                <a:gd name="T54" fmla="*/ 154 w 658"/>
                <a:gd name="T55" fmla="*/ 350 h 700"/>
                <a:gd name="T56" fmla="*/ 215 w 658"/>
                <a:gd name="T57" fmla="*/ 152 h 700"/>
                <a:gd name="T58" fmla="*/ 242 w 658"/>
                <a:gd name="T59" fmla="*/ 198 h 700"/>
                <a:gd name="T60" fmla="*/ 195 w 658"/>
                <a:gd name="T61" fmla="*/ 220 h 700"/>
                <a:gd name="T62" fmla="*/ 463 w 658"/>
                <a:gd name="T63" fmla="*/ 220 h 700"/>
                <a:gd name="T64" fmla="*/ 417 w 658"/>
                <a:gd name="T65" fmla="*/ 199 h 700"/>
                <a:gd name="T66" fmla="*/ 444 w 658"/>
                <a:gd name="T67" fmla="*/ 152 h 700"/>
                <a:gd name="T68" fmla="*/ 502 w 658"/>
                <a:gd name="T69" fmla="*/ 293 h 700"/>
                <a:gd name="T70" fmla="*/ 558 w 658"/>
                <a:gd name="T71" fmla="*/ 350 h 700"/>
                <a:gd name="T72" fmla="*/ 502 w 658"/>
                <a:gd name="T73" fmla="*/ 407 h 700"/>
                <a:gd name="T74" fmla="*/ 502 w 658"/>
                <a:gd name="T75" fmla="*/ 293 h 700"/>
                <a:gd name="T76" fmla="*/ 279 w 658"/>
                <a:gd name="T77" fmla="*/ 49 h 700"/>
                <a:gd name="T78" fmla="*/ 379 w 658"/>
                <a:gd name="T79" fmla="*/ 49 h 700"/>
                <a:gd name="T80" fmla="*/ 433 w 658"/>
                <a:gd name="T81" fmla="*/ 125 h 700"/>
                <a:gd name="T82" fmla="*/ 226 w 658"/>
                <a:gd name="T83" fmla="*/ 125 h 700"/>
                <a:gd name="T84" fmla="*/ 77 w 658"/>
                <a:gd name="T85" fmla="*/ 318 h 700"/>
                <a:gd name="T86" fmla="*/ 51 w 658"/>
                <a:gd name="T87" fmla="*/ 189 h 700"/>
                <a:gd name="T88" fmla="*/ 186 w 658"/>
                <a:gd name="T89" fmla="*/ 148 h 700"/>
                <a:gd name="T90" fmla="*/ 83 w 658"/>
                <a:gd name="T91" fmla="*/ 327 h 700"/>
                <a:gd name="T92" fmla="*/ 158 w 658"/>
                <a:gd name="T93" fmla="*/ 553 h 700"/>
                <a:gd name="T94" fmla="*/ 44 w 658"/>
                <a:gd name="T95" fmla="*/ 457 h 700"/>
                <a:gd name="T96" fmla="*/ 83 w 658"/>
                <a:gd name="T97" fmla="*/ 373 h 700"/>
                <a:gd name="T98" fmla="*/ 186 w 658"/>
                <a:gd name="T99" fmla="*/ 552 h 700"/>
                <a:gd name="T100" fmla="*/ 428 w 658"/>
                <a:gd name="T101" fmla="*/ 585 h 700"/>
                <a:gd name="T102" fmla="*/ 329 w 658"/>
                <a:gd name="T103" fmla="*/ 672 h 700"/>
                <a:gd name="T104" fmla="*/ 231 w 658"/>
                <a:gd name="T105" fmla="*/ 585 h 700"/>
                <a:gd name="T106" fmla="*/ 329 w 658"/>
                <a:gd name="T107" fmla="*/ 544 h 700"/>
                <a:gd name="T108" fmla="*/ 428 w 658"/>
                <a:gd name="T109" fmla="*/ 585 h 700"/>
                <a:gd name="T110" fmla="*/ 614 w 658"/>
                <a:gd name="T111" fmla="*/ 457 h 700"/>
                <a:gd name="T112" fmla="*/ 501 w 658"/>
                <a:gd name="T113" fmla="*/ 553 h 700"/>
                <a:gd name="T114" fmla="*/ 497 w 658"/>
                <a:gd name="T115" fmla="*/ 447 h 700"/>
                <a:gd name="T116" fmla="*/ 582 w 658"/>
                <a:gd name="T117" fmla="*/ 382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8" h="700">
                  <a:moveTo>
                    <a:pt x="632" y="175"/>
                  </a:moveTo>
                  <a:cubicBezTo>
                    <a:pt x="610" y="137"/>
                    <a:pt x="562" y="119"/>
                    <a:pt x="501" y="119"/>
                  </a:cubicBezTo>
                  <a:cubicBezTo>
                    <a:pt x="488" y="119"/>
                    <a:pt x="475" y="119"/>
                    <a:pt x="461" y="121"/>
                  </a:cubicBezTo>
                  <a:cubicBezTo>
                    <a:pt x="429" y="47"/>
                    <a:pt x="382" y="0"/>
                    <a:pt x="329" y="0"/>
                  </a:cubicBezTo>
                  <a:cubicBezTo>
                    <a:pt x="276" y="0"/>
                    <a:pt x="229" y="47"/>
                    <a:pt x="197" y="121"/>
                  </a:cubicBezTo>
                  <a:cubicBezTo>
                    <a:pt x="183" y="120"/>
                    <a:pt x="170" y="119"/>
                    <a:pt x="158" y="119"/>
                  </a:cubicBezTo>
                  <a:cubicBezTo>
                    <a:pt x="96" y="119"/>
                    <a:pt x="48" y="137"/>
                    <a:pt x="26" y="175"/>
                  </a:cubicBezTo>
                  <a:cubicBezTo>
                    <a:pt x="0" y="221"/>
                    <a:pt x="17" y="285"/>
                    <a:pt x="65" y="350"/>
                  </a:cubicBezTo>
                  <a:cubicBezTo>
                    <a:pt x="17" y="415"/>
                    <a:pt x="0" y="479"/>
                    <a:pt x="26" y="525"/>
                  </a:cubicBezTo>
                  <a:cubicBezTo>
                    <a:pt x="48" y="563"/>
                    <a:pt x="96" y="582"/>
                    <a:pt x="158" y="582"/>
                  </a:cubicBezTo>
                  <a:cubicBezTo>
                    <a:pt x="170" y="582"/>
                    <a:pt x="183" y="581"/>
                    <a:pt x="197" y="579"/>
                  </a:cubicBezTo>
                  <a:cubicBezTo>
                    <a:pt x="229" y="653"/>
                    <a:pt x="276" y="700"/>
                    <a:pt x="329" y="700"/>
                  </a:cubicBezTo>
                  <a:cubicBezTo>
                    <a:pt x="382" y="700"/>
                    <a:pt x="429" y="653"/>
                    <a:pt x="461" y="579"/>
                  </a:cubicBezTo>
                  <a:cubicBezTo>
                    <a:pt x="475" y="581"/>
                    <a:pt x="488" y="582"/>
                    <a:pt x="501" y="582"/>
                  </a:cubicBezTo>
                  <a:cubicBezTo>
                    <a:pt x="562" y="582"/>
                    <a:pt x="610" y="563"/>
                    <a:pt x="632" y="525"/>
                  </a:cubicBezTo>
                  <a:cubicBezTo>
                    <a:pt x="658" y="479"/>
                    <a:pt x="641" y="415"/>
                    <a:pt x="593" y="350"/>
                  </a:cubicBezTo>
                  <a:cubicBezTo>
                    <a:pt x="642" y="285"/>
                    <a:pt x="658" y="221"/>
                    <a:pt x="632" y="175"/>
                  </a:cubicBezTo>
                  <a:close/>
                  <a:moveTo>
                    <a:pt x="501" y="147"/>
                  </a:moveTo>
                  <a:cubicBezTo>
                    <a:pt x="554" y="147"/>
                    <a:pt x="592" y="162"/>
                    <a:pt x="608" y="189"/>
                  </a:cubicBezTo>
                  <a:cubicBezTo>
                    <a:pt x="616" y="204"/>
                    <a:pt x="618" y="222"/>
                    <a:pt x="615" y="243"/>
                  </a:cubicBezTo>
                  <a:cubicBezTo>
                    <a:pt x="610" y="266"/>
                    <a:pt x="599" y="292"/>
                    <a:pt x="582" y="318"/>
                  </a:cubicBezTo>
                  <a:cubicBezTo>
                    <a:pt x="580" y="321"/>
                    <a:pt x="578" y="324"/>
                    <a:pt x="575" y="327"/>
                  </a:cubicBezTo>
                  <a:cubicBezTo>
                    <a:pt x="554" y="302"/>
                    <a:pt x="527" y="277"/>
                    <a:pt x="497" y="253"/>
                  </a:cubicBezTo>
                  <a:cubicBezTo>
                    <a:pt x="492" y="215"/>
                    <a:pt x="483" y="180"/>
                    <a:pt x="472" y="148"/>
                  </a:cubicBezTo>
                  <a:cubicBezTo>
                    <a:pt x="482" y="147"/>
                    <a:pt x="491" y="147"/>
                    <a:pt x="501" y="147"/>
                  </a:cubicBezTo>
                  <a:close/>
                  <a:moveTo>
                    <a:pt x="443" y="548"/>
                  </a:moveTo>
                  <a:cubicBezTo>
                    <a:pt x="419" y="544"/>
                    <a:pt x="393" y="537"/>
                    <a:pt x="366" y="528"/>
                  </a:cubicBezTo>
                  <a:cubicBezTo>
                    <a:pt x="383" y="520"/>
                    <a:pt x="400" y="511"/>
                    <a:pt x="417" y="502"/>
                  </a:cubicBezTo>
                  <a:cubicBezTo>
                    <a:pt x="433" y="492"/>
                    <a:pt x="449" y="482"/>
                    <a:pt x="465" y="471"/>
                  </a:cubicBezTo>
                  <a:cubicBezTo>
                    <a:pt x="464" y="474"/>
                    <a:pt x="463" y="477"/>
                    <a:pt x="463" y="480"/>
                  </a:cubicBezTo>
                  <a:cubicBezTo>
                    <a:pt x="458" y="505"/>
                    <a:pt x="451" y="527"/>
                    <a:pt x="443" y="548"/>
                  </a:cubicBezTo>
                  <a:close/>
                  <a:moveTo>
                    <a:pt x="403" y="477"/>
                  </a:moveTo>
                  <a:cubicBezTo>
                    <a:pt x="378" y="491"/>
                    <a:pt x="354" y="503"/>
                    <a:pt x="329" y="514"/>
                  </a:cubicBezTo>
                  <a:cubicBezTo>
                    <a:pt x="305" y="503"/>
                    <a:pt x="280" y="491"/>
                    <a:pt x="256" y="477"/>
                  </a:cubicBezTo>
                  <a:cubicBezTo>
                    <a:pt x="232" y="463"/>
                    <a:pt x="209" y="448"/>
                    <a:pt x="187" y="432"/>
                  </a:cubicBezTo>
                  <a:cubicBezTo>
                    <a:pt x="184" y="405"/>
                    <a:pt x="182" y="378"/>
                    <a:pt x="182" y="350"/>
                  </a:cubicBezTo>
                  <a:cubicBezTo>
                    <a:pt x="182" y="322"/>
                    <a:pt x="184" y="295"/>
                    <a:pt x="187" y="268"/>
                  </a:cubicBezTo>
                  <a:cubicBezTo>
                    <a:pt x="209" y="252"/>
                    <a:pt x="232" y="237"/>
                    <a:pt x="256" y="223"/>
                  </a:cubicBezTo>
                  <a:cubicBezTo>
                    <a:pt x="280" y="209"/>
                    <a:pt x="305" y="197"/>
                    <a:pt x="329" y="186"/>
                  </a:cubicBezTo>
                  <a:cubicBezTo>
                    <a:pt x="354" y="197"/>
                    <a:pt x="378" y="209"/>
                    <a:pt x="403" y="223"/>
                  </a:cubicBezTo>
                  <a:cubicBezTo>
                    <a:pt x="427" y="237"/>
                    <a:pt x="450" y="252"/>
                    <a:pt x="471" y="268"/>
                  </a:cubicBezTo>
                  <a:cubicBezTo>
                    <a:pt x="474" y="295"/>
                    <a:pt x="476" y="322"/>
                    <a:pt x="476" y="350"/>
                  </a:cubicBezTo>
                  <a:cubicBezTo>
                    <a:pt x="476" y="378"/>
                    <a:pt x="474" y="405"/>
                    <a:pt x="471" y="432"/>
                  </a:cubicBezTo>
                  <a:cubicBezTo>
                    <a:pt x="450" y="448"/>
                    <a:pt x="427" y="463"/>
                    <a:pt x="403" y="477"/>
                  </a:cubicBezTo>
                  <a:close/>
                  <a:moveTo>
                    <a:pt x="195" y="480"/>
                  </a:moveTo>
                  <a:cubicBezTo>
                    <a:pt x="194" y="471"/>
                    <a:pt x="194" y="471"/>
                    <a:pt x="194" y="471"/>
                  </a:cubicBezTo>
                  <a:cubicBezTo>
                    <a:pt x="209" y="482"/>
                    <a:pt x="225" y="492"/>
                    <a:pt x="242" y="502"/>
                  </a:cubicBezTo>
                  <a:cubicBezTo>
                    <a:pt x="258" y="511"/>
                    <a:pt x="275" y="520"/>
                    <a:pt x="292" y="528"/>
                  </a:cubicBezTo>
                  <a:cubicBezTo>
                    <a:pt x="266" y="537"/>
                    <a:pt x="240" y="544"/>
                    <a:pt x="215" y="548"/>
                  </a:cubicBezTo>
                  <a:cubicBezTo>
                    <a:pt x="207" y="527"/>
                    <a:pt x="201" y="505"/>
                    <a:pt x="195" y="480"/>
                  </a:cubicBezTo>
                  <a:close/>
                  <a:moveTo>
                    <a:pt x="156" y="407"/>
                  </a:moveTo>
                  <a:cubicBezTo>
                    <a:pt x="154" y="405"/>
                    <a:pt x="152" y="403"/>
                    <a:pt x="149" y="401"/>
                  </a:cubicBezTo>
                  <a:cubicBezTo>
                    <a:pt x="131" y="384"/>
                    <a:pt x="115" y="367"/>
                    <a:pt x="100" y="350"/>
                  </a:cubicBezTo>
                  <a:cubicBezTo>
                    <a:pt x="115" y="333"/>
                    <a:pt x="131" y="316"/>
                    <a:pt x="149" y="299"/>
                  </a:cubicBezTo>
                  <a:cubicBezTo>
                    <a:pt x="152" y="297"/>
                    <a:pt x="154" y="295"/>
                    <a:pt x="156" y="293"/>
                  </a:cubicBezTo>
                  <a:cubicBezTo>
                    <a:pt x="155" y="312"/>
                    <a:pt x="154" y="331"/>
                    <a:pt x="154" y="350"/>
                  </a:cubicBezTo>
                  <a:cubicBezTo>
                    <a:pt x="154" y="369"/>
                    <a:pt x="155" y="388"/>
                    <a:pt x="156" y="407"/>
                  </a:cubicBezTo>
                  <a:close/>
                  <a:moveTo>
                    <a:pt x="215" y="152"/>
                  </a:moveTo>
                  <a:cubicBezTo>
                    <a:pt x="240" y="156"/>
                    <a:pt x="266" y="163"/>
                    <a:pt x="292" y="172"/>
                  </a:cubicBezTo>
                  <a:cubicBezTo>
                    <a:pt x="275" y="180"/>
                    <a:pt x="258" y="189"/>
                    <a:pt x="242" y="198"/>
                  </a:cubicBezTo>
                  <a:cubicBezTo>
                    <a:pt x="225" y="208"/>
                    <a:pt x="209" y="218"/>
                    <a:pt x="194" y="229"/>
                  </a:cubicBezTo>
                  <a:cubicBezTo>
                    <a:pt x="194" y="226"/>
                    <a:pt x="195" y="223"/>
                    <a:pt x="195" y="220"/>
                  </a:cubicBezTo>
                  <a:cubicBezTo>
                    <a:pt x="201" y="195"/>
                    <a:pt x="207" y="173"/>
                    <a:pt x="215" y="152"/>
                  </a:cubicBezTo>
                  <a:close/>
                  <a:moveTo>
                    <a:pt x="463" y="220"/>
                  </a:moveTo>
                  <a:cubicBezTo>
                    <a:pt x="465" y="229"/>
                    <a:pt x="465" y="229"/>
                    <a:pt x="465" y="229"/>
                  </a:cubicBezTo>
                  <a:cubicBezTo>
                    <a:pt x="449" y="218"/>
                    <a:pt x="433" y="208"/>
                    <a:pt x="417" y="199"/>
                  </a:cubicBezTo>
                  <a:cubicBezTo>
                    <a:pt x="400" y="189"/>
                    <a:pt x="383" y="180"/>
                    <a:pt x="366" y="172"/>
                  </a:cubicBezTo>
                  <a:cubicBezTo>
                    <a:pt x="393" y="163"/>
                    <a:pt x="419" y="156"/>
                    <a:pt x="444" y="152"/>
                  </a:cubicBezTo>
                  <a:cubicBezTo>
                    <a:pt x="451" y="173"/>
                    <a:pt x="458" y="195"/>
                    <a:pt x="463" y="220"/>
                  </a:cubicBezTo>
                  <a:close/>
                  <a:moveTo>
                    <a:pt x="502" y="293"/>
                  </a:moveTo>
                  <a:cubicBezTo>
                    <a:pt x="504" y="295"/>
                    <a:pt x="507" y="297"/>
                    <a:pt x="509" y="299"/>
                  </a:cubicBezTo>
                  <a:cubicBezTo>
                    <a:pt x="527" y="316"/>
                    <a:pt x="544" y="333"/>
                    <a:pt x="558" y="350"/>
                  </a:cubicBezTo>
                  <a:cubicBezTo>
                    <a:pt x="544" y="367"/>
                    <a:pt x="527" y="384"/>
                    <a:pt x="509" y="401"/>
                  </a:cubicBezTo>
                  <a:cubicBezTo>
                    <a:pt x="507" y="403"/>
                    <a:pt x="504" y="405"/>
                    <a:pt x="502" y="407"/>
                  </a:cubicBezTo>
                  <a:cubicBezTo>
                    <a:pt x="503" y="388"/>
                    <a:pt x="504" y="369"/>
                    <a:pt x="504" y="350"/>
                  </a:cubicBezTo>
                  <a:cubicBezTo>
                    <a:pt x="504" y="331"/>
                    <a:pt x="503" y="312"/>
                    <a:pt x="502" y="293"/>
                  </a:cubicBezTo>
                  <a:close/>
                  <a:moveTo>
                    <a:pt x="231" y="115"/>
                  </a:moveTo>
                  <a:cubicBezTo>
                    <a:pt x="245" y="87"/>
                    <a:pt x="262" y="64"/>
                    <a:pt x="279" y="49"/>
                  </a:cubicBezTo>
                  <a:cubicBezTo>
                    <a:pt x="295" y="36"/>
                    <a:pt x="312" y="29"/>
                    <a:pt x="329" y="29"/>
                  </a:cubicBezTo>
                  <a:cubicBezTo>
                    <a:pt x="346" y="29"/>
                    <a:pt x="363" y="36"/>
                    <a:pt x="379" y="49"/>
                  </a:cubicBezTo>
                  <a:cubicBezTo>
                    <a:pt x="397" y="64"/>
                    <a:pt x="414" y="87"/>
                    <a:pt x="428" y="115"/>
                  </a:cubicBezTo>
                  <a:cubicBezTo>
                    <a:pt x="429" y="119"/>
                    <a:pt x="431" y="122"/>
                    <a:pt x="433" y="125"/>
                  </a:cubicBezTo>
                  <a:cubicBezTo>
                    <a:pt x="400" y="131"/>
                    <a:pt x="365" y="142"/>
                    <a:pt x="329" y="156"/>
                  </a:cubicBezTo>
                  <a:cubicBezTo>
                    <a:pt x="294" y="142"/>
                    <a:pt x="259" y="131"/>
                    <a:pt x="226" y="125"/>
                  </a:cubicBezTo>
                  <a:cubicBezTo>
                    <a:pt x="227" y="122"/>
                    <a:pt x="229" y="119"/>
                    <a:pt x="231" y="115"/>
                  </a:cubicBezTo>
                  <a:close/>
                  <a:moveTo>
                    <a:pt x="77" y="318"/>
                  </a:moveTo>
                  <a:cubicBezTo>
                    <a:pt x="59" y="292"/>
                    <a:pt x="48" y="266"/>
                    <a:pt x="44" y="243"/>
                  </a:cubicBezTo>
                  <a:cubicBezTo>
                    <a:pt x="40" y="222"/>
                    <a:pt x="42" y="204"/>
                    <a:pt x="51" y="189"/>
                  </a:cubicBezTo>
                  <a:cubicBezTo>
                    <a:pt x="66" y="162"/>
                    <a:pt x="104" y="147"/>
                    <a:pt x="158" y="147"/>
                  </a:cubicBezTo>
                  <a:cubicBezTo>
                    <a:pt x="167" y="147"/>
                    <a:pt x="176" y="147"/>
                    <a:pt x="186" y="148"/>
                  </a:cubicBezTo>
                  <a:cubicBezTo>
                    <a:pt x="175" y="180"/>
                    <a:pt x="167" y="215"/>
                    <a:pt x="161" y="253"/>
                  </a:cubicBezTo>
                  <a:cubicBezTo>
                    <a:pt x="131" y="277"/>
                    <a:pt x="105" y="302"/>
                    <a:pt x="83" y="327"/>
                  </a:cubicBezTo>
                  <a:cubicBezTo>
                    <a:pt x="81" y="324"/>
                    <a:pt x="79" y="321"/>
                    <a:pt x="77" y="318"/>
                  </a:cubicBezTo>
                  <a:close/>
                  <a:moveTo>
                    <a:pt x="158" y="553"/>
                  </a:moveTo>
                  <a:cubicBezTo>
                    <a:pt x="104" y="553"/>
                    <a:pt x="67" y="538"/>
                    <a:pt x="51" y="511"/>
                  </a:cubicBezTo>
                  <a:cubicBezTo>
                    <a:pt x="42" y="496"/>
                    <a:pt x="40" y="478"/>
                    <a:pt x="44" y="457"/>
                  </a:cubicBezTo>
                  <a:cubicBezTo>
                    <a:pt x="48" y="434"/>
                    <a:pt x="59" y="408"/>
                    <a:pt x="77" y="382"/>
                  </a:cubicBezTo>
                  <a:cubicBezTo>
                    <a:pt x="79" y="379"/>
                    <a:pt x="81" y="376"/>
                    <a:pt x="83" y="373"/>
                  </a:cubicBezTo>
                  <a:cubicBezTo>
                    <a:pt x="104" y="398"/>
                    <a:pt x="131" y="423"/>
                    <a:pt x="161" y="447"/>
                  </a:cubicBezTo>
                  <a:cubicBezTo>
                    <a:pt x="166" y="485"/>
                    <a:pt x="175" y="520"/>
                    <a:pt x="186" y="552"/>
                  </a:cubicBezTo>
                  <a:cubicBezTo>
                    <a:pt x="176" y="553"/>
                    <a:pt x="167" y="553"/>
                    <a:pt x="158" y="553"/>
                  </a:cubicBezTo>
                  <a:close/>
                  <a:moveTo>
                    <a:pt x="428" y="585"/>
                  </a:moveTo>
                  <a:cubicBezTo>
                    <a:pt x="414" y="613"/>
                    <a:pt x="397" y="636"/>
                    <a:pt x="379" y="651"/>
                  </a:cubicBezTo>
                  <a:cubicBezTo>
                    <a:pt x="363" y="665"/>
                    <a:pt x="346" y="672"/>
                    <a:pt x="329" y="672"/>
                  </a:cubicBezTo>
                  <a:cubicBezTo>
                    <a:pt x="312" y="672"/>
                    <a:pt x="296" y="665"/>
                    <a:pt x="279" y="651"/>
                  </a:cubicBezTo>
                  <a:cubicBezTo>
                    <a:pt x="262" y="636"/>
                    <a:pt x="245" y="613"/>
                    <a:pt x="231" y="585"/>
                  </a:cubicBezTo>
                  <a:cubicBezTo>
                    <a:pt x="229" y="581"/>
                    <a:pt x="227" y="578"/>
                    <a:pt x="226" y="575"/>
                  </a:cubicBezTo>
                  <a:cubicBezTo>
                    <a:pt x="259" y="569"/>
                    <a:pt x="294" y="559"/>
                    <a:pt x="329" y="544"/>
                  </a:cubicBezTo>
                  <a:cubicBezTo>
                    <a:pt x="365" y="559"/>
                    <a:pt x="400" y="569"/>
                    <a:pt x="433" y="575"/>
                  </a:cubicBezTo>
                  <a:cubicBezTo>
                    <a:pt x="431" y="578"/>
                    <a:pt x="429" y="581"/>
                    <a:pt x="428" y="585"/>
                  </a:cubicBezTo>
                  <a:close/>
                  <a:moveTo>
                    <a:pt x="582" y="382"/>
                  </a:moveTo>
                  <a:cubicBezTo>
                    <a:pt x="599" y="408"/>
                    <a:pt x="610" y="434"/>
                    <a:pt x="614" y="457"/>
                  </a:cubicBezTo>
                  <a:cubicBezTo>
                    <a:pt x="618" y="478"/>
                    <a:pt x="616" y="496"/>
                    <a:pt x="608" y="511"/>
                  </a:cubicBezTo>
                  <a:cubicBezTo>
                    <a:pt x="592" y="538"/>
                    <a:pt x="554" y="553"/>
                    <a:pt x="501" y="553"/>
                  </a:cubicBezTo>
                  <a:cubicBezTo>
                    <a:pt x="491" y="553"/>
                    <a:pt x="482" y="553"/>
                    <a:pt x="472" y="552"/>
                  </a:cubicBezTo>
                  <a:cubicBezTo>
                    <a:pt x="483" y="520"/>
                    <a:pt x="492" y="485"/>
                    <a:pt x="497" y="447"/>
                  </a:cubicBezTo>
                  <a:cubicBezTo>
                    <a:pt x="527" y="423"/>
                    <a:pt x="554" y="398"/>
                    <a:pt x="575" y="373"/>
                  </a:cubicBezTo>
                  <a:cubicBezTo>
                    <a:pt x="578" y="376"/>
                    <a:pt x="580" y="379"/>
                    <a:pt x="582" y="3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4"/>
            <p:cNvSpPr>
              <a:spLocks noEditPoints="1"/>
            </p:cNvSpPr>
            <p:nvPr/>
          </p:nvSpPr>
          <p:spPr bwMode="auto">
            <a:xfrm>
              <a:off x="1620" y="2111"/>
              <a:ext cx="63" cy="63"/>
            </a:xfrm>
            <a:custGeom>
              <a:avLst/>
              <a:gdLst>
                <a:gd name="T0" fmla="*/ 50 w 100"/>
                <a:gd name="T1" fmla="*/ 0 h 100"/>
                <a:gd name="T2" fmla="*/ 0 w 100"/>
                <a:gd name="T3" fmla="*/ 50 h 100"/>
                <a:gd name="T4" fmla="*/ 50 w 100"/>
                <a:gd name="T5" fmla="*/ 100 h 100"/>
                <a:gd name="T6" fmla="*/ 100 w 100"/>
                <a:gd name="T7" fmla="*/ 50 h 100"/>
                <a:gd name="T8" fmla="*/ 50 w 100"/>
                <a:gd name="T9" fmla="*/ 0 h 100"/>
                <a:gd name="T10" fmla="*/ 50 w 100"/>
                <a:gd name="T11" fmla="*/ 72 h 100"/>
                <a:gd name="T12" fmla="*/ 28 w 100"/>
                <a:gd name="T13" fmla="*/ 50 h 100"/>
                <a:gd name="T14" fmla="*/ 50 w 100"/>
                <a:gd name="T15" fmla="*/ 28 h 100"/>
                <a:gd name="T16" fmla="*/ 72 w 100"/>
                <a:gd name="T17" fmla="*/ 50 h 100"/>
                <a:gd name="T18" fmla="*/ 50 w 100"/>
                <a:gd name="T19" fmla="*/ 7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100">
                  <a:moveTo>
                    <a:pt x="50" y="0"/>
                  </a:moveTo>
                  <a:cubicBezTo>
                    <a:pt x="23" y="0"/>
                    <a:pt x="0" y="22"/>
                    <a:pt x="0" y="50"/>
                  </a:cubicBezTo>
                  <a:cubicBezTo>
                    <a:pt x="0" y="78"/>
                    <a:pt x="23" y="100"/>
                    <a:pt x="50" y="100"/>
                  </a:cubicBezTo>
                  <a:cubicBezTo>
                    <a:pt x="78" y="100"/>
                    <a:pt x="100" y="78"/>
                    <a:pt x="100" y="50"/>
                  </a:cubicBezTo>
                  <a:cubicBezTo>
                    <a:pt x="100" y="22"/>
                    <a:pt x="78" y="0"/>
                    <a:pt x="50" y="0"/>
                  </a:cubicBezTo>
                  <a:close/>
                  <a:moveTo>
                    <a:pt x="50" y="72"/>
                  </a:moveTo>
                  <a:cubicBezTo>
                    <a:pt x="38" y="72"/>
                    <a:pt x="28" y="62"/>
                    <a:pt x="28" y="50"/>
                  </a:cubicBezTo>
                  <a:cubicBezTo>
                    <a:pt x="28" y="38"/>
                    <a:pt x="38" y="28"/>
                    <a:pt x="50" y="28"/>
                  </a:cubicBezTo>
                  <a:cubicBezTo>
                    <a:pt x="62" y="28"/>
                    <a:pt x="72" y="38"/>
                    <a:pt x="72" y="50"/>
                  </a:cubicBezTo>
                  <a:cubicBezTo>
                    <a:pt x="72" y="62"/>
                    <a:pt x="62" y="72"/>
                    <a:pt x="50"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1" name="组合 30"/>
          <p:cNvGrpSpPr/>
          <p:nvPr/>
        </p:nvGrpSpPr>
        <p:grpSpPr>
          <a:xfrm>
            <a:off x="7904665" y="61196"/>
            <a:ext cx="692443" cy="692443"/>
            <a:chOff x="3963053" y="796069"/>
            <a:chExt cx="1445741" cy="1445741"/>
          </a:xfrm>
        </p:grpSpPr>
        <p:sp>
          <p:nvSpPr>
            <p:cNvPr id="32" name="椭圆 31"/>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panose="020B0503020204020204" charset="-122"/>
                <a:cs typeface="+mn-cs"/>
              </a:endParaRPr>
            </a:p>
          </p:txBody>
        </p:sp>
        <p:grpSp>
          <p:nvGrpSpPr>
            <p:cNvPr id="33" name="组合 32"/>
            <p:cNvGrpSpPr/>
            <p:nvPr/>
          </p:nvGrpSpPr>
          <p:grpSpPr>
            <a:xfrm>
              <a:off x="4188168" y="1149945"/>
              <a:ext cx="995510" cy="868332"/>
              <a:chOff x="4675188" y="2882900"/>
              <a:chExt cx="360362" cy="314325"/>
            </a:xfrm>
            <a:solidFill>
              <a:schemeClr val="bg1"/>
            </a:solidFill>
          </p:grpSpPr>
          <p:sp>
            <p:nvSpPr>
              <p:cNvPr id="34"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35"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36"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矩形 22"/>
          <p:cNvSpPr/>
          <p:nvPr/>
        </p:nvSpPr>
        <p:spPr>
          <a:xfrm>
            <a:off x="3144264" y="2110758"/>
            <a:ext cx="2031325" cy="646331"/>
          </a:xfrm>
          <a:prstGeom prst="rect">
            <a:avLst/>
          </a:prstGeom>
        </p:spPr>
        <p:txBody>
          <a:bodyPr wrap="none">
            <a:spAutoFit/>
          </a:bodyPr>
          <a:lstStyle/>
          <a:p>
            <a:pPr>
              <a:spcAft>
                <a:spcPts val="0"/>
              </a:spcAft>
            </a:pPr>
            <a:r>
              <a:rPr lang="zh-CN" altLang="en-US" sz="3600" b="1" kern="100">
                <a:solidFill>
                  <a:schemeClr val="accent1"/>
                </a:solidFill>
                <a:latin typeface="+mn-ea"/>
                <a:cs typeface="Times New Roman" panose="02020603050405020304" pitchFamily="18" charset="0"/>
              </a:rPr>
              <a:t>进度安排</a:t>
            </a:r>
            <a:endParaRPr lang="zh-CN" altLang="en-US" sz="3600" b="1" kern="100">
              <a:solidFill>
                <a:schemeClr val="accent1"/>
              </a:solidFill>
              <a:latin typeface="+mn-ea"/>
              <a:cs typeface="Times New Roman" panose="02020603050405020304" pitchFamily="18" charset="0"/>
            </a:endParaRPr>
          </a:p>
        </p:txBody>
      </p:sp>
      <p:sp>
        <p:nvSpPr>
          <p:cNvPr id="30" name="矩形 29"/>
          <p:cNvSpPr/>
          <p:nvPr/>
        </p:nvSpPr>
        <p:spPr>
          <a:xfrm>
            <a:off x="3144264" y="2733086"/>
            <a:ext cx="1470274" cy="461665"/>
          </a:xfrm>
          <a:prstGeom prst="rect">
            <a:avLst/>
          </a:prstGeom>
        </p:spPr>
        <p:txBody>
          <a:bodyPr wrap="none">
            <a:spAutoFit/>
          </a:bodyPr>
          <a:lstStyle/>
          <a:p>
            <a:pPr>
              <a:spcAft>
                <a:spcPts val="0"/>
              </a:spcAft>
            </a:pPr>
            <a:r>
              <a:rPr lang="en-US" altLang="zh-CN" sz="2400" kern="100">
                <a:solidFill>
                  <a:schemeClr val="accent1"/>
                </a:solidFill>
                <a:latin typeface="+mj-lt"/>
                <a:cs typeface="Times New Roman" panose="02020603050405020304" pitchFamily="18" charset="0"/>
              </a:rPr>
              <a:t>Schedule</a:t>
            </a:r>
            <a:endParaRPr lang="en-US" altLang="zh-CN" sz="2400" kern="100">
              <a:solidFill>
                <a:schemeClr val="accent1"/>
              </a:solidFill>
              <a:latin typeface="+mj-lt"/>
              <a:cs typeface="Times New Roman" panose="02020603050405020304" pitchFamily="18" charset="0"/>
            </a:endParaRPr>
          </a:p>
        </p:txBody>
      </p:sp>
      <p:sp>
        <p:nvSpPr>
          <p:cNvPr id="6" name="AutoShape 59"/>
          <p:cNvSpPr/>
          <p:nvPr/>
        </p:nvSpPr>
        <p:spPr bwMode="auto">
          <a:xfrm>
            <a:off x="1518296" y="2047541"/>
            <a:ext cx="779757" cy="77276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8823" y="375240"/>
            <a:ext cx="1210588" cy="400110"/>
          </a:xfrm>
          <a:prstGeom prst="rect">
            <a:avLst/>
          </a:prstGeom>
        </p:spPr>
        <p:txBody>
          <a:bodyPr wrap="none">
            <a:spAutoFit/>
          </a:bodyPr>
          <a:lstStyle/>
          <a:p>
            <a:pPr>
              <a:spcAft>
                <a:spcPts val="0"/>
              </a:spcAft>
            </a:pPr>
            <a:r>
              <a:rPr lang="zh-CN" altLang="en-US" sz="2000" b="1" kern="100">
                <a:solidFill>
                  <a:schemeClr val="accent1"/>
                </a:solidFill>
                <a:latin typeface="+mn-ea"/>
                <a:cs typeface="Times New Roman" panose="02020603050405020304" pitchFamily="18" charset="0"/>
              </a:rPr>
              <a:t>进度安排</a:t>
            </a:r>
            <a:endParaRPr lang="zh-CN" altLang="en-US" sz="2000" b="1" kern="100">
              <a:solidFill>
                <a:schemeClr val="accent1"/>
              </a:solidFill>
              <a:latin typeface="+mn-ea"/>
              <a:cs typeface="Times New Roman" panose="02020603050405020304" pitchFamily="18" charset="0"/>
            </a:endParaRPr>
          </a:p>
        </p:txBody>
      </p:sp>
      <p:sp>
        <p:nvSpPr>
          <p:cNvPr id="4" name="矩形 3"/>
          <p:cNvSpPr/>
          <p:nvPr/>
        </p:nvSpPr>
        <p:spPr>
          <a:xfrm>
            <a:off x="388823" y="742818"/>
            <a:ext cx="822661" cy="276999"/>
          </a:xfrm>
          <a:prstGeom prst="rect">
            <a:avLst/>
          </a:prstGeom>
        </p:spPr>
        <p:txBody>
          <a:bodyPr wrap="none">
            <a:spAutoFit/>
          </a:bodyPr>
          <a:lstStyle/>
          <a:p>
            <a:pPr>
              <a:spcAft>
                <a:spcPts val="0"/>
              </a:spcAft>
            </a:pPr>
            <a:r>
              <a:rPr lang="en-US" altLang="zh-CN" sz="1200" kern="100">
                <a:solidFill>
                  <a:schemeClr val="accent1"/>
                </a:solidFill>
                <a:latin typeface="+mj-lt"/>
                <a:cs typeface="Times New Roman" panose="02020603050405020304" pitchFamily="18" charset="0"/>
              </a:rPr>
              <a:t>Schedule</a:t>
            </a:r>
            <a:endParaRPr lang="en-US" altLang="zh-CN" sz="1200" kern="100">
              <a:solidFill>
                <a:schemeClr val="accent1"/>
              </a:solidFill>
              <a:latin typeface="+mj-lt"/>
              <a:cs typeface="Times New Roman" panose="02020603050405020304" pitchFamily="18" charset="0"/>
            </a:endParaRPr>
          </a:p>
        </p:txBody>
      </p:sp>
      <p:sp>
        <p:nvSpPr>
          <p:cNvPr id="14" name="Freeform 11"/>
          <p:cNvSpPr/>
          <p:nvPr/>
        </p:nvSpPr>
        <p:spPr bwMode="auto">
          <a:xfrm>
            <a:off x="1271153" y="2211479"/>
            <a:ext cx="1444979" cy="517987"/>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chemeClr val="accent1"/>
          </a:solidFill>
          <a:ln w="12700">
            <a:solidFill>
              <a:schemeClr val="accent1"/>
            </a:solidFill>
          </a:ln>
        </p:spPr>
        <p:txBody>
          <a:bodyPr/>
          <a:lstStyle/>
          <a:p>
            <a:endParaRPr lang="zh-CN" altLang="en-US" sz="2400">
              <a:solidFill>
                <a:schemeClr val="bg1">
                  <a:lumMod val="50000"/>
                </a:schemeClr>
              </a:solidFill>
            </a:endParaRPr>
          </a:p>
        </p:txBody>
      </p:sp>
      <p:sp>
        <p:nvSpPr>
          <p:cNvPr id="15" name="Freeform 12"/>
          <p:cNvSpPr/>
          <p:nvPr/>
        </p:nvSpPr>
        <p:spPr bwMode="auto">
          <a:xfrm>
            <a:off x="2442464" y="2293180"/>
            <a:ext cx="1730529" cy="517987"/>
          </a:xfrm>
          <a:custGeom>
            <a:avLst/>
            <a:gdLst>
              <a:gd name="T0" fmla="*/ 856 w 879"/>
              <a:gd name="T1" fmla="*/ 0 h 210"/>
              <a:gd name="T2" fmla="*/ 23 w 879"/>
              <a:gd name="T3" fmla="*/ 0 h 210"/>
              <a:gd name="T4" fmla="*/ 0 w 879"/>
              <a:gd name="T5" fmla="*/ 23 h 210"/>
              <a:gd name="T6" fmla="*/ 0 w 879"/>
              <a:gd name="T7" fmla="*/ 154 h 210"/>
              <a:gd name="T8" fmla="*/ 23 w 879"/>
              <a:gd name="T9" fmla="*/ 177 h 210"/>
              <a:gd name="T10" fmla="*/ 397 w 879"/>
              <a:gd name="T11" fmla="*/ 177 h 210"/>
              <a:gd name="T12" fmla="*/ 418 w 879"/>
              <a:gd name="T13" fmla="*/ 210 h 210"/>
              <a:gd name="T14" fmla="*/ 440 w 879"/>
              <a:gd name="T15" fmla="*/ 177 h 210"/>
              <a:gd name="T16" fmla="*/ 856 w 879"/>
              <a:gd name="T17" fmla="*/ 177 h 210"/>
              <a:gd name="T18" fmla="*/ 879 w 879"/>
              <a:gd name="T19" fmla="*/ 154 h 210"/>
              <a:gd name="T20" fmla="*/ 879 w 879"/>
              <a:gd name="T21" fmla="*/ 23 h 210"/>
              <a:gd name="T22" fmla="*/ 856 w 879"/>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9" h="210">
                <a:moveTo>
                  <a:pt x="856" y="0"/>
                </a:moveTo>
                <a:cubicBezTo>
                  <a:pt x="23" y="0"/>
                  <a:pt x="23" y="0"/>
                  <a:pt x="23" y="0"/>
                </a:cubicBezTo>
                <a:cubicBezTo>
                  <a:pt x="10" y="0"/>
                  <a:pt x="0" y="10"/>
                  <a:pt x="0" y="23"/>
                </a:cubicBezTo>
                <a:cubicBezTo>
                  <a:pt x="0" y="154"/>
                  <a:pt x="0" y="154"/>
                  <a:pt x="0" y="154"/>
                </a:cubicBezTo>
                <a:cubicBezTo>
                  <a:pt x="0" y="167"/>
                  <a:pt x="10" y="177"/>
                  <a:pt x="23" y="177"/>
                </a:cubicBezTo>
                <a:cubicBezTo>
                  <a:pt x="397" y="177"/>
                  <a:pt x="397" y="177"/>
                  <a:pt x="397" y="177"/>
                </a:cubicBezTo>
                <a:cubicBezTo>
                  <a:pt x="418" y="210"/>
                  <a:pt x="418" y="210"/>
                  <a:pt x="418" y="210"/>
                </a:cubicBezTo>
                <a:cubicBezTo>
                  <a:pt x="440" y="177"/>
                  <a:pt x="440" y="177"/>
                  <a:pt x="440" y="177"/>
                </a:cubicBezTo>
                <a:cubicBezTo>
                  <a:pt x="856" y="177"/>
                  <a:pt x="856" y="177"/>
                  <a:pt x="856" y="177"/>
                </a:cubicBezTo>
                <a:cubicBezTo>
                  <a:pt x="869" y="177"/>
                  <a:pt x="879" y="167"/>
                  <a:pt x="879" y="154"/>
                </a:cubicBezTo>
                <a:cubicBezTo>
                  <a:pt x="879" y="23"/>
                  <a:pt x="879" y="23"/>
                  <a:pt x="879" y="23"/>
                </a:cubicBezTo>
                <a:cubicBezTo>
                  <a:pt x="879" y="10"/>
                  <a:pt x="869" y="0"/>
                  <a:pt x="856" y="0"/>
                </a:cubicBezTo>
                <a:close/>
              </a:path>
            </a:pathLst>
          </a:custGeom>
          <a:solidFill>
            <a:schemeClr val="accent2"/>
          </a:solidFill>
          <a:ln w="12700">
            <a:solidFill>
              <a:schemeClr val="accent2"/>
            </a:solidFill>
          </a:ln>
        </p:spPr>
        <p:txBody>
          <a:bodyPr/>
          <a:lstStyle/>
          <a:p>
            <a:endParaRPr lang="zh-CN" altLang="en-US" sz="2400">
              <a:solidFill>
                <a:schemeClr val="bg1">
                  <a:lumMod val="50000"/>
                </a:schemeClr>
              </a:solidFill>
            </a:endParaRPr>
          </a:p>
        </p:txBody>
      </p:sp>
      <p:sp>
        <p:nvSpPr>
          <p:cNvPr id="16" name="Freeform 13"/>
          <p:cNvSpPr/>
          <p:nvPr/>
        </p:nvSpPr>
        <p:spPr bwMode="auto">
          <a:xfrm>
            <a:off x="4064754" y="2211478"/>
            <a:ext cx="1689887" cy="517987"/>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chemeClr val="accent1"/>
          </a:solidFill>
          <a:ln w="12700">
            <a:solidFill>
              <a:schemeClr val="accent1"/>
            </a:solidFill>
          </a:ln>
        </p:spPr>
        <p:txBody>
          <a:bodyPr/>
          <a:lstStyle/>
          <a:p>
            <a:endParaRPr lang="zh-CN" altLang="en-US" sz="2400">
              <a:solidFill>
                <a:schemeClr val="bg1">
                  <a:lumMod val="50000"/>
                </a:schemeClr>
              </a:solidFill>
            </a:endParaRPr>
          </a:p>
        </p:txBody>
      </p:sp>
      <p:sp>
        <p:nvSpPr>
          <p:cNvPr id="17" name="Freeform 14"/>
          <p:cNvSpPr/>
          <p:nvPr/>
        </p:nvSpPr>
        <p:spPr bwMode="auto">
          <a:xfrm>
            <a:off x="5754641" y="2293179"/>
            <a:ext cx="1212908" cy="517987"/>
          </a:xfrm>
          <a:custGeom>
            <a:avLst/>
            <a:gdLst>
              <a:gd name="T0" fmla="*/ 856 w 878"/>
              <a:gd name="T1" fmla="*/ 0 h 210"/>
              <a:gd name="T2" fmla="*/ 22 w 878"/>
              <a:gd name="T3" fmla="*/ 0 h 210"/>
              <a:gd name="T4" fmla="*/ 0 w 878"/>
              <a:gd name="T5" fmla="*/ 23 h 210"/>
              <a:gd name="T6" fmla="*/ 0 w 878"/>
              <a:gd name="T7" fmla="*/ 154 h 210"/>
              <a:gd name="T8" fmla="*/ 22 w 878"/>
              <a:gd name="T9" fmla="*/ 177 h 210"/>
              <a:gd name="T10" fmla="*/ 396 w 878"/>
              <a:gd name="T11" fmla="*/ 177 h 210"/>
              <a:gd name="T12" fmla="*/ 417 w 878"/>
              <a:gd name="T13" fmla="*/ 210 h 210"/>
              <a:gd name="T14" fmla="*/ 439 w 878"/>
              <a:gd name="T15" fmla="*/ 177 h 210"/>
              <a:gd name="T16" fmla="*/ 856 w 878"/>
              <a:gd name="T17" fmla="*/ 177 h 210"/>
              <a:gd name="T18" fmla="*/ 878 w 878"/>
              <a:gd name="T19" fmla="*/ 154 h 210"/>
              <a:gd name="T20" fmla="*/ 878 w 878"/>
              <a:gd name="T21" fmla="*/ 23 h 210"/>
              <a:gd name="T22" fmla="*/ 856 w 878"/>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0"/>
                </a:moveTo>
                <a:cubicBezTo>
                  <a:pt x="22" y="0"/>
                  <a:pt x="22" y="0"/>
                  <a:pt x="22" y="0"/>
                </a:cubicBezTo>
                <a:cubicBezTo>
                  <a:pt x="10" y="0"/>
                  <a:pt x="0" y="10"/>
                  <a:pt x="0" y="23"/>
                </a:cubicBezTo>
                <a:cubicBezTo>
                  <a:pt x="0" y="154"/>
                  <a:pt x="0" y="154"/>
                  <a:pt x="0" y="154"/>
                </a:cubicBezTo>
                <a:cubicBezTo>
                  <a:pt x="0" y="167"/>
                  <a:pt x="10" y="177"/>
                  <a:pt x="22" y="177"/>
                </a:cubicBezTo>
                <a:cubicBezTo>
                  <a:pt x="396" y="177"/>
                  <a:pt x="396" y="177"/>
                  <a:pt x="396" y="177"/>
                </a:cubicBezTo>
                <a:cubicBezTo>
                  <a:pt x="417" y="210"/>
                  <a:pt x="417" y="210"/>
                  <a:pt x="417" y="210"/>
                </a:cubicBezTo>
                <a:cubicBezTo>
                  <a:pt x="439" y="177"/>
                  <a:pt x="439" y="177"/>
                  <a:pt x="439" y="177"/>
                </a:cubicBezTo>
                <a:cubicBezTo>
                  <a:pt x="856" y="177"/>
                  <a:pt x="856" y="177"/>
                  <a:pt x="856" y="177"/>
                </a:cubicBezTo>
                <a:cubicBezTo>
                  <a:pt x="868" y="177"/>
                  <a:pt x="878" y="167"/>
                  <a:pt x="878" y="154"/>
                </a:cubicBezTo>
                <a:cubicBezTo>
                  <a:pt x="878" y="23"/>
                  <a:pt x="878" y="23"/>
                  <a:pt x="878" y="23"/>
                </a:cubicBezTo>
                <a:cubicBezTo>
                  <a:pt x="878" y="10"/>
                  <a:pt x="868" y="0"/>
                  <a:pt x="856" y="0"/>
                </a:cubicBezTo>
                <a:close/>
              </a:path>
            </a:pathLst>
          </a:custGeom>
          <a:solidFill>
            <a:schemeClr val="accent2"/>
          </a:solidFill>
          <a:ln w="12700">
            <a:solidFill>
              <a:schemeClr val="accent2"/>
            </a:solidFill>
          </a:ln>
        </p:spPr>
        <p:txBody>
          <a:bodyPr/>
          <a:lstStyle/>
          <a:p>
            <a:endParaRPr lang="zh-CN" altLang="en-US" sz="2400">
              <a:solidFill>
                <a:schemeClr val="bg1">
                  <a:lumMod val="50000"/>
                </a:schemeClr>
              </a:solidFill>
            </a:endParaRPr>
          </a:p>
        </p:txBody>
      </p:sp>
      <p:sp>
        <p:nvSpPr>
          <p:cNvPr id="19" name="矩形 18"/>
          <p:cNvSpPr/>
          <p:nvPr/>
        </p:nvSpPr>
        <p:spPr>
          <a:xfrm>
            <a:off x="1400594" y="2369421"/>
            <a:ext cx="912429" cy="246221"/>
          </a:xfrm>
          <a:prstGeom prst="rect">
            <a:avLst/>
          </a:prstGeom>
        </p:spPr>
        <p:txBody>
          <a:bodyPr wrap="none">
            <a:spAutoFit/>
          </a:bodyPr>
          <a:lstStyle/>
          <a:p>
            <a:pPr algn="l">
              <a:spcAft>
                <a:spcPts val="0"/>
              </a:spcAft>
            </a:pPr>
            <a:r>
              <a:rPr lang="en-US" altLang="zh-CN" sz="1000" b="1" kern="100" dirty="0">
                <a:solidFill>
                  <a:schemeClr val="bg1"/>
                </a:solidFill>
                <a:latin typeface="+mn-ea"/>
                <a:cs typeface="Times New Roman" panose="02020603050405020304" pitchFamily="18" charset="0"/>
              </a:rPr>
              <a:t>2023</a:t>
            </a:r>
            <a:r>
              <a:rPr lang="zh-CN" altLang="en-US" sz="1000" b="1" kern="100" dirty="0">
                <a:solidFill>
                  <a:schemeClr val="bg1"/>
                </a:solidFill>
                <a:latin typeface="+mn-ea"/>
                <a:cs typeface="Times New Roman" panose="02020603050405020304" pitchFamily="18" charset="0"/>
              </a:rPr>
              <a:t>年</a:t>
            </a:r>
            <a:r>
              <a:rPr lang="en-US" altLang="zh-CN" sz="1000" b="1" kern="100" dirty="0">
                <a:solidFill>
                  <a:schemeClr val="bg1"/>
                </a:solidFill>
                <a:latin typeface="+mn-ea"/>
                <a:cs typeface="Times New Roman" panose="02020603050405020304" pitchFamily="18" charset="0"/>
              </a:rPr>
              <a:t>10</a:t>
            </a:r>
            <a:r>
              <a:rPr lang="zh-CN" altLang="en-US" sz="1000" b="1" kern="100" dirty="0">
                <a:solidFill>
                  <a:schemeClr val="bg1"/>
                </a:solidFill>
                <a:latin typeface="+mn-ea"/>
                <a:cs typeface="Times New Roman" panose="02020603050405020304" pitchFamily="18" charset="0"/>
              </a:rPr>
              <a:t>月</a:t>
            </a:r>
            <a:endParaRPr lang="en-US" altLang="zh-CN" sz="1000" b="1" kern="100" dirty="0">
              <a:solidFill>
                <a:schemeClr val="bg1"/>
              </a:solidFill>
              <a:latin typeface="+mn-ea"/>
              <a:cs typeface="Times New Roman" panose="02020603050405020304" pitchFamily="18" charset="0"/>
            </a:endParaRPr>
          </a:p>
        </p:txBody>
      </p:sp>
      <p:sp>
        <p:nvSpPr>
          <p:cNvPr id="20" name="矩形 19"/>
          <p:cNvSpPr/>
          <p:nvPr/>
        </p:nvSpPr>
        <p:spPr>
          <a:xfrm>
            <a:off x="2610692" y="2369009"/>
            <a:ext cx="1326004" cy="246221"/>
          </a:xfrm>
          <a:prstGeom prst="rect">
            <a:avLst/>
          </a:prstGeom>
        </p:spPr>
        <p:txBody>
          <a:bodyPr wrap="none">
            <a:spAutoFit/>
          </a:bodyPr>
          <a:lstStyle/>
          <a:p>
            <a:pPr algn="l">
              <a:spcAft>
                <a:spcPts val="0"/>
              </a:spcAft>
            </a:pPr>
            <a:r>
              <a:rPr lang="en-US" altLang="zh-CN" sz="1000" b="1" kern="100" dirty="0">
                <a:solidFill>
                  <a:srgbClr val="222B34"/>
                </a:solidFill>
                <a:latin typeface="+mn-ea"/>
                <a:cs typeface="Times New Roman" panose="02020603050405020304" pitchFamily="18" charset="0"/>
              </a:rPr>
              <a:t>2023</a:t>
            </a:r>
            <a:r>
              <a:rPr lang="zh-CN" altLang="en-US" sz="1000" b="1" kern="100" dirty="0">
                <a:solidFill>
                  <a:srgbClr val="222B34"/>
                </a:solidFill>
                <a:latin typeface="+mn-ea"/>
                <a:cs typeface="Times New Roman" panose="02020603050405020304" pitchFamily="18" charset="0"/>
              </a:rPr>
              <a:t>年</a:t>
            </a:r>
            <a:r>
              <a:rPr lang="en-US" altLang="zh-CN" sz="1000" b="1" kern="100" dirty="0">
                <a:solidFill>
                  <a:srgbClr val="222B34"/>
                </a:solidFill>
                <a:latin typeface="+mn-ea"/>
                <a:cs typeface="Times New Roman" panose="02020603050405020304" pitchFamily="18" charset="0"/>
              </a:rPr>
              <a:t>11</a:t>
            </a:r>
            <a:r>
              <a:rPr lang="zh-CN" altLang="en-US" sz="1000" b="1" kern="100" dirty="0">
                <a:solidFill>
                  <a:srgbClr val="222B34"/>
                </a:solidFill>
                <a:latin typeface="+mn-ea"/>
                <a:cs typeface="Times New Roman" panose="02020603050405020304" pitchFamily="18" charset="0"/>
              </a:rPr>
              <a:t>月至</a:t>
            </a:r>
            <a:r>
              <a:rPr lang="en-US" altLang="zh-CN" sz="1000" b="1" kern="100" dirty="0">
                <a:solidFill>
                  <a:srgbClr val="222B34"/>
                </a:solidFill>
                <a:latin typeface="+mn-ea"/>
                <a:cs typeface="Times New Roman" panose="02020603050405020304" pitchFamily="18" charset="0"/>
              </a:rPr>
              <a:t>12</a:t>
            </a:r>
            <a:r>
              <a:rPr lang="zh-CN" altLang="en-US" sz="1000" b="1" kern="100" dirty="0">
                <a:solidFill>
                  <a:srgbClr val="222B34"/>
                </a:solidFill>
                <a:latin typeface="+mn-ea"/>
                <a:cs typeface="Times New Roman" panose="02020603050405020304" pitchFamily="18" charset="0"/>
              </a:rPr>
              <a:t>月</a:t>
            </a:r>
            <a:endParaRPr lang="en-US" altLang="zh-CN" sz="1000" b="1" kern="100" dirty="0">
              <a:solidFill>
                <a:srgbClr val="222B34"/>
              </a:solidFill>
              <a:latin typeface="+mn-ea"/>
              <a:cs typeface="Times New Roman" panose="02020603050405020304" pitchFamily="18" charset="0"/>
            </a:endParaRPr>
          </a:p>
        </p:txBody>
      </p:sp>
      <p:sp>
        <p:nvSpPr>
          <p:cNvPr id="21" name="矩形 20"/>
          <p:cNvSpPr/>
          <p:nvPr/>
        </p:nvSpPr>
        <p:spPr>
          <a:xfrm>
            <a:off x="4097161" y="2363652"/>
            <a:ext cx="1689886" cy="246221"/>
          </a:xfrm>
          <a:prstGeom prst="rect">
            <a:avLst/>
          </a:prstGeom>
        </p:spPr>
        <p:txBody>
          <a:bodyPr wrap="none">
            <a:spAutoFit/>
          </a:bodyPr>
          <a:lstStyle/>
          <a:p>
            <a:pPr algn="l">
              <a:spcAft>
                <a:spcPts val="0"/>
              </a:spcAft>
            </a:pPr>
            <a:r>
              <a:rPr lang="en-US" altLang="zh-CN" sz="1000" b="1" kern="100" dirty="0">
                <a:solidFill>
                  <a:schemeClr val="bg1"/>
                </a:solidFill>
                <a:latin typeface="+mn-ea"/>
                <a:cs typeface="Times New Roman" panose="02020603050405020304" pitchFamily="18" charset="0"/>
              </a:rPr>
              <a:t>2023</a:t>
            </a:r>
            <a:r>
              <a:rPr lang="zh-CN" altLang="en-US" sz="1000" b="1" kern="100" dirty="0">
                <a:solidFill>
                  <a:schemeClr val="bg1"/>
                </a:solidFill>
                <a:latin typeface="+mn-ea"/>
                <a:cs typeface="Times New Roman" panose="02020603050405020304" pitchFamily="18" charset="0"/>
              </a:rPr>
              <a:t>年</a:t>
            </a:r>
            <a:r>
              <a:rPr lang="en-US" altLang="zh-CN" sz="1000" b="1" kern="100" dirty="0">
                <a:solidFill>
                  <a:schemeClr val="bg1"/>
                </a:solidFill>
                <a:latin typeface="+mn-ea"/>
                <a:cs typeface="Times New Roman" panose="02020603050405020304" pitchFamily="18" charset="0"/>
              </a:rPr>
              <a:t>12</a:t>
            </a:r>
            <a:r>
              <a:rPr lang="zh-CN" altLang="en-US" sz="1000" b="1" kern="100" dirty="0">
                <a:solidFill>
                  <a:schemeClr val="bg1"/>
                </a:solidFill>
                <a:latin typeface="+mn-ea"/>
                <a:cs typeface="Times New Roman" panose="02020603050405020304" pitchFamily="18" charset="0"/>
              </a:rPr>
              <a:t>月至</a:t>
            </a:r>
            <a:r>
              <a:rPr lang="en-US" altLang="zh-CN" sz="1000" b="1" kern="100" dirty="0">
                <a:solidFill>
                  <a:schemeClr val="bg1"/>
                </a:solidFill>
                <a:latin typeface="+mn-ea"/>
                <a:cs typeface="Times New Roman" panose="02020603050405020304" pitchFamily="18" charset="0"/>
              </a:rPr>
              <a:t>2024</a:t>
            </a:r>
            <a:r>
              <a:rPr lang="zh-CN" altLang="en-US" sz="1000" b="1" kern="100" dirty="0">
                <a:solidFill>
                  <a:schemeClr val="bg1"/>
                </a:solidFill>
                <a:latin typeface="+mn-ea"/>
                <a:cs typeface="Times New Roman" panose="02020603050405020304" pitchFamily="18" charset="0"/>
              </a:rPr>
              <a:t>年</a:t>
            </a:r>
            <a:r>
              <a:rPr lang="en-US" altLang="zh-CN" sz="1000" b="1" kern="100" dirty="0">
                <a:solidFill>
                  <a:schemeClr val="bg1"/>
                </a:solidFill>
                <a:latin typeface="+mn-ea"/>
                <a:cs typeface="Times New Roman" panose="02020603050405020304" pitchFamily="18" charset="0"/>
              </a:rPr>
              <a:t>3</a:t>
            </a:r>
            <a:r>
              <a:rPr lang="zh-CN" altLang="en-US" sz="1000" b="1" kern="100" dirty="0">
                <a:solidFill>
                  <a:schemeClr val="bg1"/>
                </a:solidFill>
                <a:latin typeface="+mn-ea"/>
                <a:cs typeface="Times New Roman" panose="02020603050405020304" pitchFamily="18" charset="0"/>
              </a:rPr>
              <a:t>月</a:t>
            </a:r>
            <a:endParaRPr lang="en-US" altLang="zh-CN" sz="1000" b="1" kern="100" dirty="0">
              <a:solidFill>
                <a:schemeClr val="bg1"/>
              </a:solidFill>
              <a:latin typeface="+mn-ea"/>
              <a:cs typeface="Times New Roman" panose="02020603050405020304" pitchFamily="18" charset="0"/>
            </a:endParaRPr>
          </a:p>
        </p:txBody>
      </p:sp>
      <p:sp>
        <p:nvSpPr>
          <p:cNvPr id="22" name="矩形 21"/>
          <p:cNvSpPr/>
          <p:nvPr/>
        </p:nvSpPr>
        <p:spPr>
          <a:xfrm>
            <a:off x="5942705" y="2378314"/>
            <a:ext cx="833883" cy="246221"/>
          </a:xfrm>
          <a:prstGeom prst="rect">
            <a:avLst/>
          </a:prstGeom>
        </p:spPr>
        <p:txBody>
          <a:bodyPr wrap="none">
            <a:spAutoFit/>
          </a:bodyPr>
          <a:lstStyle/>
          <a:p>
            <a:pPr algn="l">
              <a:spcAft>
                <a:spcPts val="0"/>
              </a:spcAft>
            </a:pPr>
            <a:r>
              <a:rPr lang="en-US" altLang="zh-CN" sz="1000" b="1" kern="100" dirty="0">
                <a:solidFill>
                  <a:srgbClr val="222B34"/>
                </a:solidFill>
                <a:latin typeface="+mn-ea"/>
                <a:cs typeface="Times New Roman" panose="02020603050405020304" pitchFamily="18" charset="0"/>
              </a:rPr>
              <a:t>2024</a:t>
            </a:r>
            <a:r>
              <a:rPr lang="zh-CN" altLang="en-US" sz="1000" b="1" kern="100" dirty="0">
                <a:solidFill>
                  <a:srgbClr val="222B34"/>
                </a:solidFill>
                <a:latin typeface="+mn-ea"/>
                <a:cs typeface="Times New Roman" panose="02020603050405020304" pitchFamily="18" charset="0"/>
              </a:rPr>
              <a:t>年</a:t>
            </a:r>
            <a:r>
              <a:rPr lang="en-US" altLang="zh-CN" sz="1000" b="1" kern="100" dirty="0">
                <a:solidFill>
                  <a:srgbClr val="222B34"/>
                </a:solidFill>
                <a:latin typeface="+mn-ea"/>
                <a:cs typeface="Times New Roman" panose="02020603050405020304" pitchFamily="18" charset="0"/>
              </a:rPr>
              <a:t>4</a:t>
            </a:r>
            <a:r>
              <a:rPr lang="zh-CN" altLang="en-US" sz="1000" b="1" kern="100" dirty="0">
                <a:solidFill>
                  <a:srgbClr val="222B34"/>
                </a:solidFill>
                <a:latin typeface="+mn-ea"/>
                <a:cs typeface="Times New Roman" panose="02020603050405020304" pitchFamily="18" charset="0"/>
              </a:rPr>
              <a:t>月</a:t>
            </a:r>
            <a:endParaRPr lang="en-US" altLang="zh-CN" sz="1000" b="1" kern="100" dirty="0">
              <a:solidFill>
                <a:srgbClr val="222B34"/>
              </a:solidFill>
              <a:latin typeface="+mn-ea"/>
              <a:cs typeface="Times New Roman" panose="02020603050405020304" pitchFamily="18" charset="0"/>
            </a:endParaRPr>
          </a:p>
        </p:txBody>
      </p:sp>
      <p:sp>
        <p:nvSpPr>
          <p:cNvPr id="23" name="矩形 22"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904638" y="1737932"/>
            <a:ext cx="2132734" cy="381066"/>
          </a:xfrm>
          <a:prstGeom prst="rect">
            <a:avLst/>
          </a:prstGeom>
        </p:spPr>
        <p:txBody>
          <a:bodyPr wrap="square">
            <a:spAutoFit/>
          </a:bodyPr>
          <a:lstStyle/>
          <a:p>
            <a:pPr algn="ctr">
              <a:lnSpc>
                <a:spcPct val="150000"/>
              </a:lnSpc>
            </a:pPr>
            <a:r>
              <a:rPr lang="en-US" altLang="zh-CN" sz="1400" dirty="0" err="1">
                <a:solidFill>
                  <a:schemeClr val="tx1">
                    <a:lumMod val="85000"/>
                    <a:lumOff val="15000"/>
                  </a:schemeClr>
                </a:solidFill>
              </a:rPr>
              <a:t>完成选题和《开题报告</a:t>
            </a:r>
            <a:r>
              <a:rPr lang="en-US" altLang="zh-CN" sz="1400" dirty="0">
                <a:solidFill>
                  <a:schemeClr val="tx1">
                    <a:lumMod val="85000"/>
                    <a:lumOff val="15000"/>
                  </a:schemeClr>
                </a:solidFill>
              </a:rPr>
              <a:t>》</a:t>
            </a:r>
            <a:endParaRPr lang="en-US" altLang="zh-CN" sz="1400" dirty="0">
              <a:solidFill>
                <a:schemeClr val="tx1">
                  <a:lumMod val="85000"/>
                  <a:lumOff val="15000"/>
                </a:schemeClr>
              </a:solidFill>
            </a:endParaRPr>
          </a:p>
        </p:txBody>
      </p:sp>
      <p:sp>
        <p:nvSpPr>
          <p:cNvPr id="24" name="矩形 23"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2408429" y="2811166"/>
            <a:ext cx="1730529" cy="704232"/>
          </a:xfrm>
          <a:prstGeom prst="rect">
            <a:avLst/>
          </a:prstGeom>
        </p:spPr>
        <p:txBody>
          <a:bodyPr wrap="square">
            <a:spAutoFit/>
          </a:bodyPr>
          <a:lstStyle/>
          <a:p>
            <a:pPr algn="ctr">
              <a:lnSpc>
                <a:spcPct val="150000"/>
              </a:lnSpc>
            </a:pPr>
            <a:r>
              <a:rPr lang="zh-CN" altLang="en-US" sz="1400" dirty="0">
                <a:solidFill>
                  <a:schemeClr val="tx1">
                    <a:lumMod val="85000"/>
                    <a:lumOff val="15000"/>
                  </a:schemeClr>
                </a:solidFill>
              </a:rPr>
              <a:t>系统初步分析设计</a:t>
            </a:r>
            <a:endParaRPr lang="zh-CN" altLang="en-US" sz="1400" dirty="0">
              <a:solidFill>
                <a:schemeClr val="tx1">
                  <a:lumMod val="85000"/>
                  <a:lumOff val="15000"/>
                </a:schemeClr>
              </a:solidFill>
            </a:endParaRPr>
          </a:p>
          <a:p>
            <a:pPr algn="ctr">
              <a:lnSpc>
                <a:spcPct val="150000"/>
              </a:lnSpc>
            </a:pPr>
            <a:r>
              <a:rPr lang="zh-CN" altLang="en-US" sz="1400" dirty="0">
                <a:solidFill>
                  <a:schemeClr val="tx1">
                    <a:lumMod val="85000"/>
                    <a:lumOff val="15000"/>
                  </a:schemeClr>
                </a:solidFill>
              </a:rPr>
              <a:t>与</a:t>
            </a:r>
            <a:r>
              <a:rPr lang="en-US" altLang="zh-CN" sz="1400" dirty="0" err="1">
                <a:solidFill>
                  <a:schemeClr val="tx1">
                    <a:lumMod val="85000"/>
                    <a:lumOff val="15000"/>
                  </a:schemeClr>
                </a:solidFill>
              </a:rPr>
              <a:t>资料检索收集</a:t>
            </a:r>
            <a:endParaRPr lang="en-US" altLang="zh-CN" sz="1400" dirty="0">
              <a:solidFill>
                <a:schemeClr val="tx1">
                  <a:lumMod val="85000"/>
                  <a:lumOff val="15000"/>
                </a:schemeClr>
              </a:solidFill>
            </a:endParaRPr>
          </a:p>
        </p:txBody>
      </p:sp>
      <p:sp>
        <p:nvSpPr>
          <p:cNvPr id="25" name="矩形 24"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3845430" y="1463484"/>
            <a:ext cx="1909211" cy="704232"/>
          </a:xfrm>
          <a:prstGeom prst="rect">
            <a:avLst/>
          </a:prstGeom>
        </p:spPr>
        <p:txBody>
          <a:bodyPr wrap="square">
            <a:spAutoFit/>
          </a:bodyPr>
          <a:lstStyle/>
          <a:p>
            <a:pPr indent="127000" algn="ctr">
              <a:lnSpc>
                <a:spcPct val="150000"/>
              </a:lnSpc>
              <a:spcBef>
                <a:spcPts val="125"/>
              </a:spcBef>
              <a:spcAft>
                <a:spcPts val="125"/>
              </a:spcAft>
            </a:pPr>
            <a:r>
              <a:rPr lang="zh-CN" altLang="en-US" sz="1400" dirty="0">
                <a:solidFill>
                  <a:schemeClr val="tx1">
                    <a:lumMod val="85000"/>
                    <a:lumOff val="15000"/>
                  </a:schemeClr>
                </a:solidFill>
              </a:rPr>
              <a:t>系统设计开发与论文初稿写作</a:t>
            </a:r>
            <a:endParaRPr lang="zh-CN" altLang="en-US" sz="1400" dirty="0">
              <a:solidFill>
                <a:schemeClr val="tx1">
                  <a:lumMod val="85000"/>
                  <a:lumOff val="15000"/>
                </a:schemeClr>
              </a:solidFill>
            </a:endParaRPr>
          </a:p>
        </p:txBody>
      </p:sp>
      <p:sp>
        <p:nvSpPr>
          <p:cNvPr id="26" name="矩形 25"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5322425" y="2881638"/>
            <a:ext cx="1984959" cy="340671"/>
          </a:xfrm>
          <a:prstGeom prst="rect">
            <a:avLst/>
          </a:prstGeom>
        </p:spPr>
        <p:txBody>
          <a:bodyPr wrap="square">
            <a:spAutoFit/>
          </a:bodyPr>
          <a:lstStyle/>
          <a:p>
            <a:pPr indent="127000" algn="just">
              <a:lnSpc>
                <a:spcPct val="125000"/>
              </a:lnSpc>
              <a:spcBef>
                <a:spcPts val="125"/>
              </a:spcBef>
              <a:spcAft>
                <a:spcPts val="125"/>
              </a:spcAft>
            </a:pPr>
            <a:r>
              <a:rPr lang="zh-CN" altLang="en-US" sz="1400" dirty="0">
                <a:solidFill>
                  <a:schemeClr val="tx1">
                    <a:lumMod val="85000"/>
                    <a:lumOff val="15000"/>
                  </a:schemeClr>
                </a:solidFill>
              </a:rPr>
              <a:t>论文修改和最终定稿</a:t>
            </a:r>
            <a:endParaRPr lang="zh-CN" altLang="en-US" sz="1400" dirty="0">
              <a:solidFill>
                <a:schemeClr val="tx1">
                  <a:lumMod val="85000"/>
                  <a:lumOff val="15000"/>
                </a:schemeClr>
              </a:solidFill>
            </a:endParaRPr>
          </a:p>
        </p:txBody>
      </p:sp>
      <p:sp>
        <p:nvSpPr>
          <p:cNvPr id="31" name="Freeform 13"/>
          <p:cNvSpPr/>
          <p:nvPr/>
        </p:nvSpPr>
        <p:spPr bwMode="auto">
          <a:xfrm>
            <a:off x="6907964" y="2211477"/>
            <a:ext cx="921461" cy="517987"/>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chemeClr val="accent1"/>
          </a:solidFill>
          <a:ln w="12700">
            <a:solidFill>
              <a:schemeClr val="accent1"/>
            </a:solidFill>
          </a:ln>
        </p:spPr>
        <p:txBody>
          <a:bodyPr/>
          <a:lstStyle/>
          <a:p>
            <a:endParaRPr lang="zh-CN" altLang="en-US" sz="2400">
              <a:solidFill>
                <a:schemeClr val="bg1">
                  <a:lumMod val="50000"/>
                </a:schemeClr>
              </a:solidFill>
            </a:endParaRPr>
          </a:p>
        </p:txBody>
      </p:sp>
      <p:sp>
        <p:nvSpPr>
          <p:cNvPr id="32" name="矩形 31"/>
          <p:cNvSpPr/>
          <p:nvPr/>
        </p:nvSpPr>
        <p:spPr>
          <a:xfrm>
            <a:off x="6951752" y="2366022"/>
            <a:ext cx="833883" cy="246221"/>
          </a:xfrm>
          <a:prstGeom prst="rect">
            <a:avLst/>
          </a:prstGeom>
        </p:spPr>
        <p:txBody>
          <a:bodyPr wrap="none">
            <a:spAutoFit/>
          </a:bodyPr>
          <a:lstStyle/>
          <a:p>
            <a:pPr algn="l">
              <a:spcAft>
                <a:spcPts val="0"/>
              </a:spcAft>
            </a:pPr>
            <a:r>
              <a:rPr lang="en-US" altLang="zh-CN" sz="1000" b="1" kern="100" dirty="0">
                <a:solidFill>
                  <a:schemeClr val="bg1"/>
                </a:solidFill>
                <a:latin typeface="+mn-ea"/>
                <a:cs typeface="Times New Roman" panose="02020603050405020304" pitchFamily="18" charset="0"/>
              </a:rPr>
              <a:t>2024</a:t>
            </a:r>
            <a:r>
              <a:rPr lang="zh-CN" altLang="en-US" sz="1000" b="1" kern="100" dirty="0">
                <a:solidFill>
                  <a:schemeClr val="bg1"/>
                </a:solidFill>
                <a:latin typeface="+mn-ea"/>
                <a:cs typeface="Times New Roman" panose="02020603050405020304" pitchFamily="18" charset="0"/>
              </a:rPr>
              <a:t>年</a:t>
            </a:r>
            <a:r>
              <a:rPr lang="en-US" altLang="zh-CN" sz="1000" b="1" kern="100" dirty="0">
                <a:solidFill>
                  <a:schemeClr val="bg1"/>
                </a:solidFill>
                <a:latin typeface="+mn-ea"/>
                <a:cs typeface="Times New Roman" panose="02020603050405020304" pitchFamily="18" charset="0"/>
              </a:rPr>
              <a:t>5</a:t>
            </a:r>
            <a:r>
              <a:rPr lang="zh-CN" altLang="en-US" sz="1000" b="1" kern="100" dirty="0">
                <a:solidFill>
                  <a:schemeClr val="bg1"/>
                </a:solidFill>
                <a:latin typeface="+mn-ea"/>
                <a:cs typeface="Times New Roman" panose="02020603050405020304" pitchFamily="18" charset="0"/>
              </a:rPr>
              <a:t>月</a:t>
            </a:r>
            <a:endParaRPr lang="en-US" altLang="zh-CN" sz="1000" b="1" kern="100" dirty="0">
              <a:solidFill>
                <a:schemeClr val="bg1"/>
              </a:solidFill>
              <a:latin typeface="+mn-ea"/>
              <a:cs typeface="Times New Roman" panose="02020603050405020304" pitchFamily="18" charset="0"/>
            </a:endParaRPr>
          </a:p>
        </p:txBody>
      </p:sp>
      <p:sp>
        <p:nvSpPr>
          <p:cNvPr id="33" name="矩形 32"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6506515" y="1827045"/>
            <a:ext cx="1984959" cy="340671"/>
          </a:xfrm>
          <a:prstGeom prst="rect">
            <a:avLst/>
          </a:prstGeom>
        </p:spPr>
        <p:txBody>
          <a:bodyPr wrap="square">
            <a:spAutoFit/>
          </a:bodyPr>
          <a:lstStyle/>
          <a:p>
            <a:pPr indent="127000" algn="just">
              <a:lnSpc>
                <a:spcPct val="125000"/>
              </a:lnSpc>
              <a:spcBef>
                <a:spcPts val="125"/>
              </a:spcBef>
              <a:spcAft>
                <a:spcPts val="125"/>
              </a:spcAft>
            </a:pPr>
            <a:r>
              <a:rPr lang="zh-CN" altLang="en-US" sz="1400" dirty="0">
                <a:solidFill>
                  <a:schemeClr val="tx1">
                    <a:lumMod val="85000"/>
                    <a:lumOff val="15000"/>
                  </a:schemeClr>
                </a:solidFill>
              </a:rPr>
              <a:t>论文答辩和提交</a:t>
            </a:r>
            <a:endParaRPr lang="zh-CN" altLang="en-US" sz="1400" dirty="0">
              <a:solidFill>
                <a:schemeClr val="tx1">
                  <a:lumMod val="85000"/>
                  <a:lumOff val="15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panose="020B0503020204020204" charset="-122"/>
              <a:cs typeface="+mn-cs"/>
            </a:endParaRPr>
          </a:p>
        </p:txBody>
      </p:sp>
      <p:sp>
        <p:nvSpPr>
          <p:cNvPr id="11" name="文本框 10"/>
          <p:cNvSpPr txBox="1"/>
          <p:nvPr/>
        </p:nvSpPr>
        <p:spPr>
          <a:xfrm>
            <a:off x="2414633" y="2344049"/>
            <a:ext cx="4288353" cy="707886"/>
          </a:xfrm>
          <a:prstGeom prst="rect">
            <a:avLst/>
          </a:prstGeom>
          <a:noFill/>
        </p:spPr>
        <p:txBody>
          <a:bodyPr wrap="none" rtlCol="0">
            <a:spAutoFit/>
          </a:bodyPr>
          <a:lstStyle/>
          <a:p>
            <a:pPr lvl="0" algn="ctr"/>
            <a:r>
              <a:rPr lang="zh-CN" altLang="en-US" sz="4000" dirty="0">
                <a:solidFill>
                  <a:srgbClr val="222B34"/>
                </a:solidFill>
              </a:rPr>
              <a:t>感谢老师批评指正</a:t>
            </a:r>
            <a:endParaRPr lang="zh-CN" altLang="en-US" sz="4000" dirty="0">
              <a:solidFill>
                <a:srgbClr val="222B34"/>
              </a:solidFill>
            </a:endParaRPr>
          </a:p>
        </p:txBody>
      </p:sp>
      <p:cxnSp>
        <p:nvCxnSpPr>
          <p:cNvPr id="14" name="直接连接符 13"/>
          <p:cNvCxnSpPr/>
          <p:nvPr/>
        </p:nvCxnSpPr>
        <p:spPr>
          <a:xfrm>
            <a:off x="4441372" y="3536738"/>
            <a:ext cx="26125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3835940" y="848674"/>
            <a:ext cx="1445741" cy="1445741"/>
            <a:chOff x="3963053" y="796069"/>
            <a:chExt cx="1445741" cy="1445741"/>
          </a:xfrm>
        </p:grpSpPr>
        <p:sp>
          <p:nvSpPr>
            <p:cNvPr id="15" name="椭圆 14"/>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Light" panose="020F0302020204030204"/>
                <a:ea typeface="微软雅黑" panose="020B0503020204020204" charset="-122"/>
                <a:cs typeface="+mn-cs"/>
              </a:endParaRPr>
            </a:p>
          </p:txBody>
        </p:sp>
        <p:grpSp>
          <p:nvGrpSpPr>
            <p:cNvPr id="16" name="组合 15"/>
            <p:cNvGrpSpPr/>
            <p:nvPr/>
          </p:nvGrpSpPr>
          <p:grpSpPr>
            <a:xfrm>
              <a:off x="4188168" y="1149945"/>
              <a:ext cx="995510" cy="868332"/>
              <a:chOff x="4675188" y="2882900"/>
              <a:chExt cx="360362" cy="314325"/>
            </a:xfrm>
            <a:solidFill>
              <a:schemeClr val="bg1"/>
            </a:solidFill>
          </p:grpSpPr>
          <p:sp>
            <p:nvSpPr>
              <p:cNvPr id="17"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8"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sp>
            <p:nvSpPr>
              <p:cNvPr id="19"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panose="020B0503020204020204" charset="-122"/>
                  <a:cs typeface="+mn-cs"/>
                  <a:sym typeface="Gill Sans" charset="0"/>
                </a:endParaRPr>
              </a:p>
            </p:txBody>
          </p:sp>
        </p:grpSp>
      </p:grpSp>
      <p:sp>
        <p:nvSpPr>
          <p:cNvPr id="20" name="文本框 19"/>
          <p:cNvSpPr txBox="1"/>
          <p:nvPr/>
        </p:nvSpPr>
        <p:spPr>
          <a:xfrm>
            <a:off x="2667472" y="3937056"/>
            <a:ext cx="3809056" cy="307777"/>
          </a:xfrm>
          <a:prstGeom prst="rect">
            <a:avLst/>
          </a:prstGeom>
          <a:noFill/>
        </p:spPr>
        <p:txBody>
          <a:bodyPr wrap="none" rtlCol="0">
            <a:spAutoFit/>
          </a:bodyPr>
          <a:lstStyle/>
          <a:p>
            <a:pPr lvl="0">
              <a:defRPr/>
            </a:pPr>
            <a:r>
              <a:rPr lang="zh-CN" altLang="en-US" sz="1400" dirty="0">
                <a:solidFill>
                  <a:srgbClr val="222B34"/>
                </a:solidFill>
              </a:rPr>
              <a:t>汇报人：张忻蕊     汇报时间：</a:t>
            </a:r>
            <a:r>
              <a:rPr lang="en-US" altLang="zh-CN" sz="1400" dirty="0">
                <a:solidFill>
                  <a:srgbClr val="222B34"/>
                </a:solidFill>
              </a:rPr>
              <a:t>2023</a:t>
            </a:r>
            <a:r>
              <a:rPr lang="zh-CN" altLang="en-US" sz="1400" dirty="0">
                <a:solidFill>
                  <a:srgbClr val="222B34"/>
                </a:solidFill>
              </a:rPr>
              <a:t>年</a:t>
            </a:r>
            <a:r>
              <a:rPr lang="en-US" altLang="zh-CN" sz="1400" dirty="0">
                <a:solidFill>
                  <a:srgbClr val="222B34"/>
                </a:solidFill>
              </a:rPr>
              <a:t>10</a:t>
            </a:r>
            <a:r>
              <a:rPr lang="zh-CN" altLang="en-US" sz="1400" dirty="0">
                <a:solidFill>
                  <a:srgbClr val="222B34"/>
                </a:solidFill>
              </a:rPr>
              <a:t>月</a:t>
            </a:r>
            <a:r>
              <a:rPr lang="en-US" altLang="zh-CN" sz="1400" dirty="0">
                <a:solidFill>
                  <a:srgbClr val="222B34"/>
                </a:solidFill>
              </a:rPr>
              <a:t>28</a:t>
            </a:r>
            <a:r>
              <a:rPr lang="zh-CN" altLang="en-US" sz="1400" dirty="0">
                <a:solidFill>
                  <a:srgbClr val="222B34"/>
                </a:solidFill>
              </a:rPr>
              <a:t>日</a:t>
            </a:r>
            <a:endParaRPr kumimoji="0" lang="zh-CN" altLang="en-US" sz="1400" b="0" i="0" u="none" strike="noStrike" kern="1200" cap="none" spc="0" normalizeH="0" baseline="0" noProof="0" dirty="0">
              <a:ln>
                <a:noFill/>
              </a:ln>
              <a:solidFill>
                <a:srgbClr val="222B34"/>
              </a:solidFill>
              <a:effectLst/>
              <a:uLnTx/>
              <a:uFillTx/>
              <a:latin typeface="Calibri Light" panose="020F0302020204030204"/>
              <a:ea typeface="微软雅黑" panose="020B0503020204020204" charset="-122"/>
              <a:cs typeface="+mn-cs"/>
            </a:endParaRPr>
          </a:p>
        </p:txBody>
      </p:sp>
      <p:sp>
        <p:nvSpPr>
          <p:cNvPr id="26" name="文本框 25"/>
          <p:cNvSpPr txBox="1"/>
          <p:nvPr/>
        </p:nvSpPr>
        <p:spPr>
          <a:xfrm>
            <a:off x="2165058" y="3044295"/>
            <a:ext cx="4791825" cy="492443"/>
          </a:xfrm>
          <a:prstGeom prst="rect">
            <a:avLst/>
          </a:prstGeom>
          <a:noFill/>
        </p:spPr>
        <p:txBody>
          <a:bodyPr wrap="none" rtlCol="0">
            <a:spAutoFit/>
          </a:bodyPr>
          <a:lstStyle/>
          <a:p>
            <a:pPr lvl="0" algn="ctr"/>
            <a:r>
              <a:rPr lang="en-US" altLang="zh-CN" sz="2600">
                <a:solidFill>
                  <a:srgbClr val="222B34"/>
                </a:solidFill>
                <a:latin typeface="Arial" panose="020B0604020202020204"/>
              </a:rPr>
              <a:t>THANK YOU FOR WATCHING</a:t>
            </a:r>
            <a:endParaRPr lang="en-US" altLang="zh-CN" sz="2600">
              <a:solidFill>
                <a:srgbClr val="222B34"/>
              </a:solidFill>
              <a:latin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32" y="336563"/>
            <a:ext cx="1210588" cy="707886"/>
          </a:xfrm>
          <a:prstGeom prst="rect">
            <a:avLst/>
          </a:prstGeom>
          <a:noFill/>
        </p:spPr>
        <p:txBody>
          <a:bodyPr wrap="none" rtlCol="0">
            <a:spAutoFit/>
          </a:bodyPr>
          <a:lstStyle/>
          <a:p>
            <a:r>
              <a:rPr lang="zh-CN" altLang="en-US" sz="4000">
                <a:solidFill>
                  <a:schemeClr val="accent1"/>
                </a:solidFill>
              </a:rPr>
              <a:t>目录</a:t>
            </a:r>
            <a:endParaRPr lang="zh-CN" altLang="en-US" sz="4000">
              <a:solidFill>
                <a:schemeClr val="accent1"/>
              </a:solidFill>
            </a:endParaRPr>
          </a:p>
        </p:txBody>
      </p:sp>
      <p:cxnSp>
        <p:nvCxnSpPr>
          <p:cNvPr id="4" name="直接连接符 3"/>
          <p:cNvCxnSpPr/>
          <p:nvPr/>
        </p:nvCxnSpPr>
        <p:spPr>
          <a:xfrm flipH="1">
            <a:off x="466344" y="690506"/>
            <a:ext cx="1325880" cy="626230"/>
          </a:xfrm>
          <a:prstGeom prst="line">
            <a:avLst/>
          </a:prstGeom>
          <a:ln w="19050">
            <a:solidFill>
              <a:srgbClr val="222B3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49810" y="1044449"/>
            <a:ext cx="1454244" cy="369332"/>
          </a:xfrm>
          <a:prstGeom prst="rect">
            <a:avLst/>
          </a:prstGeom>
          <a:noFill/>
        </p:spPr>
        <p:txBody>
          <a:bodyPr wrap="none" rtlCol="0">
            <a:spAutoFit/>
          </a:bodyPr>
          <a:lstStyle/>
          <a:p>
            <a:r>
              <a:rPr lang="en-US" altLang="zh-CN">
                <a:solidFill>
                  <a:schemeClr val="accent1"/>
                </a:solidFill>
                <a:latin typeface="+mj-lt"/>
              </a:rPr>
              <a:t>CONTENTS</a:t>
            </a:r>
            <a:endParaRPr lang="zh-CN" altLang="en-US">
              <a:solidFill>
                <a:schemeClr val="accent1"/>
              </a:solidFill>
              <a:latin typeface="+mj-lt"/>
            </a:endParaRPr>
          </a:p>
        </p:txBody>
      </p:sp>
      <p:sp>
        <p:nvSpPr>
          <p:cNvPr id="6" name="椭圆 5"/>
          <p:cNvSpPr/>
          <p:nvPr/>
        </p:nvSpPr>
        <p:spPr>
          <a:xfrm>
            <a:off x="815326" y="1848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矩形 6"/>
          <p:cNvSpPr/>
          <p:nvPr/>
        </p:nvSpPr>
        <p:spPr>
          <a:xfrm>
            <a:off x="832936" y="3069531"/>
            <a:ext cx="1005404" cy="338554"/>
          </a:xfrm>
          <a:prstGeom prst="rect">
            <a:avLst/>
          </a:prstGeom>
        </p:spPr>
        <p:txBody>
          <a:bodyPr wrap="none">
            <a:spAutoFit/>
          </a:bodyPr>
          <a:lstStyle/>
          <a:p>
            <a:pPr algn="ctr">
              <a:spcAft>
                <a:spcPts val="0"/>
              </a:spcAft>
            </a:pPr>
            <a:r>
              <a:rPr lang="zh-CN" altLang="zh-CN" sz="1600" kern="100" dirty="0">
                <a:solidFill>
                  <a:schemeClr val="accent1"/>
                </a:solidFill>
                <a:latin typeface="+mn-ea"/>
                <a:cs typeface="Times New Roman" panose="02020603050405020304" pitchFamily="18" charset="0"/>
              </a:rPr>
              <a:t>目的意义</a:t>
            </a:r>
            <a:endParaRPr lang="en-US" altLang="zh-CN" sz="1600" kern="100" dirty="0">
              <a:solidFill>
                <a:schemeClr val="accent1"/>
              </a:solidFill>
              <a:latin typeface="+mn-ea"/>
              <a:cs typeface="Times New Roman" panose="02020603050405020304" pitchFamily="18" charset="0"/>
            </a:endParaRPr>
          </a:p>
        </p:txBody>
      </p:sp>
      <p:sp>
        <p:nvSpPr>
          <p:cNvPr id="8" name="椭圆 7"/>
          <p:cNvSpPr/>
          <p:nvPr/>
        </p:nvSpPr>
        <p:spPr>
          <a:xfrm>
            <a:off x="2488166" y="1848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矩形 8"/>
          <p:cNvSpPr/>
          <p:nvPr/>
        </p:nvSpPr>
        <p:spPr>
          <a:xfrm>
            <a:off x="2409038" y="3069531"/>
            <a:ext cx="1198880" cy="337185"/>
          </a:xfrm>
          <a:prstGeom prst="rect">
            <a:avLst/>
          </a:prstGeom>
        </p:spPr>
        <p:txBody>
          <a:bodyPr wrap="none">
            <a:spAutoFit/>
          </a:bodyPr>
          <a:lstStyle/>
          <a:p>
            <a:pPr algn="ctr">
              <a:spcAft>
                <a:spcPts val="0"/>
              </a:spcAft>
            </a:pPr>
            <a:r>
              <a:rPr lang="zh-CN" altLang="en-US" sz="1600" kern="100" dirty="0">
                <a:solidFill>
                  <a:schemeClr val="accent1"/>
                </a:solidFill>
                <a:latin typeface="+mn-ea"/>
                <a:cs typeface="Times New Roman" panose="02020603050405020304" pitchFamily="18" charset="0"/>
              </a:rPr>
              <a:t>研究的概括</a:t>
            </a:r>
            <a:endParaRPr lang="zh-CN" altLang="zh-CN" sz="1100" kern="100" dirty="0">
              <a:solidFill>
                <a:schemeClr val="accent1"/>
              </a:solidFill>
              <a:effectLst/>
              <a:latin typeface="+mn-ea"/>
              <a:cs typeface="Times New Roman" panose="02020603050405020304" pitchFamily="18" charset="0"/>
            </a:endParaRPr>
          </a:p>
        </p:txBody>
      </p:sp>
      <p:sp>
        <p:nvSpPr>
          <p:cNvPr id="10" name="椭圆 9"/>
          <p:cNvSpPr/>
          <p:nvPr/>
        </p:nvSpPr>
        <p:spPr>
          <a:xfrm>
            <a:off x="4092097" y="1848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矩形 10"/>
          <p:cNvSpPr/>
          <p:nvPr/>
        </p:nvSpPr>
        <p:spPr>
          <a:xfrm>
            <a:off x="4109707" y="3069531"/>
            <a:ext cx="1005404" cy="338554"/>
          </a:xfrm>
          <a:prstGeom prst="rect">
            <a:avLst/>
          </a:prstGeom>
        </p:spPr>
        <p:txBody>
          <a:bodyPr wrap="none">
            <a:spAutoFit/>
          </a:bodyPr>
          <a:lstStyle/>
          <a:p>
            <a:pPr algn="ctr">
              <a:spcAft>
                <a:spcPts val="0"/>
              </a:spcAft>
            </a:pPr>
            <a:r>
              <a:rPr lang="zh-CN" altLang="en-US" sz="1600" kern="100">
                <a:solidFill>
                  <a:schemeClr val="accent1"/>
                </a:solidFill>
                <a:latin typeface="+mn-ea"/>
                <a:cs typeface="Times New Roman" panose="02020603050405020304" pitchFamily="18" charset="0"/>
              </a:rPr>
              <a:t>研究分析</a:t>
            </a:r>
            <a:endParaRPr lang="zh-CN" altLang="zh-CN" sz="1100" kern="100">
              <a:solidFill>
                <a:schemeClr val="accent1"/>
              </a:solidFill>
              <a:effectLst/>
              <a:latin typeface="+mn-ea"/>
              <a:cs typeface="Times New Roman" panose="02020603050405020304" pitchFamily="18" charset="0"/>
            </a:endParaRPr>
          </a:p>
        </p:txBody>
      </p:sp>
      <p:sp>
        <p:nvSpPr>
          <p:cNvPr id="12" name="椭圆 11"/>
          <p:cNvSpPr/>
          <p:nvPr/>
        </p:nvSpPr>
        <p:spPr>
          <a:xfrm>
            <a:off x="5716890" y="1848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矩形 12"/>
          <p:cNvSpPr/>
          <p:nvPr/>
        </p:nvSpPr>
        <p:spPr>
          <a:xfrm>
            <a:off x="5631908" y="3069531"/>
            <a:ext cx="1210589" cy="338554"/>
          </a:xfrm>
          <a:prstGeom prst="rect">
            <a:avLst/>
          </a:prstGeom>
        </p:spPr>
        <p:txBody>
          <a:bodyPr wrap="none">
            <a:spAutoFit/>
          </a:bodyPr>
          <a:lstStyle/>
          <a:p>
            <a:pPr algn="ctr">
              <a:spcAft>
                <a:spcPts val="0"/>
              </a:spcAft>
            </a:pPr>
            <a:r>
              <a:rPr lang="zh-CN" altLang="en-US" sz="1600" kern="100">
                <a:solidFill>
                  <a:schemeClr val="accent1"/>
                </a:solidFill>
                <a:latin typeface="+mn-ea"/>
                <a:cs typeface="Times New Roman" panose="02020603050405020304" pitchFamily="18" charset="0"/>
              </a:rPr>
              <a:t>预期的结果</a:t>
            </a:r>
            <a:endParaRPr lang="zh-CN" altLang="zh-CN" sz="1100" kern="100">
              <a:solidFill>
                <a:schemeClr val="accent1"/>
              </a:solidFill>
              <a:effectLst/>
              <a:latin typeface="+mn-ea"/>
              <a:cs typeface="Times New Roman" panose="02020603050405020304" pitchFamily="18" charset="0"/>
            </a:endParaRPr>
          </a:p>
        </p:txBody>
      </p:sp>
      <p:sp>
        <p:nvSpPr>
          <p:cNvPr id="14" name="椭圆 13"/>
          <p:cNvSpPr/>
          <p:nvPr/>
        </p:nvSpPr>
        <p:spPr>
          <a:xfrm>
            <a:off x="7291186" y="1848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矩形 14"/>
          <p:cNvSpPr/>
          <p:nvPr/>
        </p:nvSpPr>
        <p:spPr>
          <a:xfrm>
            <a:off x="7308796" y="3069531"/>
            <a:ext cx="1005404" cy="338554"/>
          </a:xfrm>
          <a:prstGeom prst="rect">
            <a:avLst/>
          </a:prstGeom>
        </p:spPr>
        <p:txBody>
          <a:bodyPr wrap="none">
            <a:spAutoFit/>
          </a:bodyPr>
          <a:lstStyle/>
          <a:p>
            <a:pPr algn="ctr">
              <a:spcAft>
                <a:spcPts val="0"/>
              </a:spcAft>
            </a:pPr>
            <a:r>
              <a:rPr lang="zh-CN" altLang="en-US" sz="1600" kern="100">
                <a:solidFill>
                  <a:schemeClr val="accent1"/>
                </a:solidFill>
                <a:latin typeface="+mn-ea"/>
                <a:cs typeface="Times New Roman" panose="02020603050405020304" pitchFamily="18" charset="0"/>
              </a:rPr>
              <a:t>进度安排</a:t>
            </a:r>
            <a:endParaRPr lang="zh-CN" altLang="zh-CN" sz="1100" kern="100">
              <a:solidFill>
                <a:schemeClr val="accent1"/>
              </a:solidFill>
              <a:effectLst/>
              <a:latin typeface="+mn-ea"/>
              <a:cs typeface="Times New Roman" panose="02020603050405020304" pitchFamily="18" charset="0"/>
            </a:endParaRPr>
          </a:p>
        </p:txBody>
      </p:sp>
      <p:sp>
        <p:nvSpPr>
          <p:cNvPr id="16" name="文本框 15"/>
          <p:cNvSpPr txBox="1"/>
          <p:nvPr/>
        </p:nvSpPr>
        <p:spPr>
          <a:xfrm>
            <a:off x="938579" y="2015248"/>
            <a:ext cx="755335" cy="707886"/>
          </a:xfrm>
          <a:prstGeom prst="rect">
            <a:avLst/>
          </a:prstGeom>
          <a:noFill/>
        </p:spPr>
        <p:txBody>
          <a:bodyPr wrap="none" rtlCol="0">
            <a:spAutoFit/>
          </a:bodyPr>
          <a:lstStyle/>
          <a:p>
            <a:pPr algn="ctr"/>
            <a:r>
              <a:rPr lang="en-US" altLang="zh-CN" sz="4000" b="1" dirty="0">
                <a:solidFill>
                  <a:schemeClr val="bg1"/>
                </a:solidFill>
                <a:latin typeface="+mj-lt"/>
              </a:rPr>
              <a:t>01</a:t>
            </a:r>
            <a:endParaRPr lang="zh-CN" altLang="en-US" sz="4000" b="1" dirty="0">
              <a:solidFill>
                <a:schemeClr val="bg1"/>
              </a:solidFill>
              <a:latin typeface="+mj-lt"/>
            </a:endParaRPr>
          </a:p>
        </p:txBody>
      </p:sp>
      <p:sp>
        <p:nvSpPr>
          <p:cNvPr id="17" name="文本框 16"/>
          <p:cNvSpPr txBox="1"/>
          <p:nvPr/>
        </p:nvSpPr>
        <p:spPr>
          <a:xfrm>
            <a:off x="2630128" y="2015248"/>
            <a:ext cx="755335" cy="707886"/>
          </a:xfrm>
          <a:prstGeom prst="rect">
            <a:avLst/>
          </a:prstGeom>
          <a:noFill/>
        </p:spPr>
        <p:txBody>
          <a:bodyPr wrap="none" rtlCol="0">
            <a:spAutoFit/>
          </a:bodyPr>
          <a:lstStyle/>
          <a:p>
            <a:pPr algn="ctr"/>
            <a:r>
              <a:rPr lang="en-US" altLang="zh-CN" sz="4000" b="1">
                <a:solidFill>
                  <a:schemeClr val="bg1"/>
                </a:solidFill>
                <a:latin typeface="+mj-lt"/>
              </a:rPr>
              <a:t>02</a:t>
            </a:r>
            <a:endParaRPr lang="zh-CN" altLang="en-US" sz="4000" b="1">
              <a:solidFill>
                <a:schemeClr val="bg1"/>
              </a:solidFill>
              <a:latin typeface="+mj-lt"/>
            </a:endParaRPr>
          </a:p>
        </p:txBody>
      </p:sp>
      <p:sp>
        <p:nvSpPr>
          <p:cNvPr id="18" name="文本框 17"/>
          <p:cNvSpPr txBox="1"/>
          <p:nvPr/>
        </p:nvSpPr>
        <p:spPr>
          <a:xfrm>
            <a:off x="4234742" y="2016447"/>
            <a:ext cx="755335" cy="707886"/>
          </a:xfrm>
          <a:prstGeom prst="rect">
            <a:avLst/>
          </a:prstGeom>
          <a:noFill/>
        </p:spPr>
        <p:txBody>
          <a:bodyPr wrap="none" rtlCol="0">
            <a:spAutoFit/>
          </a:bodyPr>
          <a:lstStyle/>
          <a:p>
            <a:pPr algn="ctr"/>
            <a:r>
              <a:rPr lang="en-US" altLang="zh-CN" sz="4000" b="1">
                <a:solidFill>
                  <a:schemeClr val="bg1"/>
                </a:solidFill>
                <a:latin typeface="+mj-lt"/>
              </a:rPr>
              <a:t>03</a:t>
            </a:r>
            <a:endParaRPr lang="zh-CN" altLang="en-US" sz="4000" b="1">
              <a:solidFill>
                <a:schemeClr val="bg1"/>
              </a:solidFill>
              <a:latin typeface="+mj-lt"/>
            </a:endParaRPr>
          </a:p>
        </p:txBody>
      </p:sp>
      <p:sp>
        <p:nvSpPr>
          <p:cNvPr id="19" name="文本框 18"/>
          <p:cNvSpPr txBox="1"/>
          <p:nvPr/>
        </p:nvSpPr>
        <p:spPr>
          <a:xfrm>
            <a:off x="5859534" y="2015248"/>
            <a:ext cx="755335" cy="707886"/>
          </a:xfrm>
          <a:prstGeom prst="rect">
            <a:avLst/>
          </a:prstGeom>
          <a:noFill/>
        </p:spPr>
        <p:txBody>
          <a:bodyPr wrap="none" rtlCol="0">
            <a:spAutoFit/>
          </a:bodyPr>
          <a:lstStyle/>
          <a:p>
            <a:pPr algn="ctr"/>
            <a:r>
              <a:rPr lang="en-US" altLang="zh-CN" sz="4000" b="1">
                <a:solidFill>
                  <a:schemeClr val="bg1"/>
                </a:solidFill>
                <a:latin typeface="+mj-lt"/>
              </a:rPr>
              <a:t>04</a:t>
            </a:r>
            <a:endParaRPr lang="zh-CN" altLang="en-US" sz="4000" b="1">
              <a:solidFill>
                <a:schemeClr val="bg1"/>
              </a:solidFill>
              <a:latin typeface="+mj-lt"/>
            </a:endParaRPr>
          </a:p>
        </p:txBody>
      </p:sp>
      <p:sp>
        <p:nvSpPr>
          <p:cNvPr id="21" name="文本框 20"/>
          <p:cNvSpPr txBox="1"/>
          <p:nvPr/>
        </p:nvSpPr>
        <p:spPr>
          <a:xfrm>
            <a:off x="7433830" y="2015248"/>
            <a:ext cx="755335" cy="707886"/>
          </a:xfrm>
          <a:prstGeom prst="rect">
            <a:avLst/>
          </a:prstGeom>
          <a:noFill/>
        </p:spPr>
        <p:txBody>
          <a:bodyPr wrap="none" rtlCol="0">
            <a:spAutoFit/>
          </a:bodyPr>
          <a:lstStyle/>
          <a:p>
            <a:pPr algn="ctr"/>
            <a:r>
              <a:rPr lang="en-US" altLang="zh-CN" sz="4000" b="1">
                <a:solidFill>
                  <a:schemeClr val="bg1"/>
                </a:solidFill>
                <a:latin typeface="+mj-lt"/>
              </a:rPr>
              <a:t>05</a:t>
            </a:r>
            <a:endParaRPr lang="zh-CN" altLang="en-US" sz="4000" b="1">
              <a:solidFill>
                <a:schemeClr val="bg1"/>
              </a:solidFill>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矩形 22"/>
          <p:cNvSpPr/>
          <p:nvPr/>
        </p:nvSpPr>
        <p:spPr>
          <a:xfrm>
            <a:off x="3085528" y="1808833"/>
            <a:ext cx="2954655" cy="646331"/>
          </a:xfrm>
          <a:prstGeom prst="rect">
            <a:avLst/>
          </a:prstGeom>
        </p:spPr>
        <p:txBody>
          <a:bodyPr wrap="none">
            <a:spAutoFit/>
          </a:bodyPr>
          <a:lstStyle/>
          <a:p>
            <a:pPr>
              <a:spcAft>
                <a:spcPts val="0"/>
              </a:spcAft>
            </a:pPr>
            <a:r>
              <a:rPr lang="zh-CN" altLang="en-US" sz="3600" b="1" kern="100">
                <a:solidFill>
                  <a:schemeClr val="accent1"/>
                </a:solidFill>
                <a:latin typeface="+mn-ea"/>
                <a:cs typeface="Times New Roman" panose="02020603050405020304" pitchFamily="18" charset="0"/>
              </a:rPr>
              <a:t>研究</a:t>
            </a:r>
            <a:r>
              <a:rPr lang="zh-CN" altLang="zh-CN" sz="3600" b="1" kern="100">
                <a:solidFill>
                  <a:schemeClr val="accent1"/>
                </a:solidFill>
                <a:latin typeface="+mn-ea"/>
                <a:cs typeface="Times New Roman" panose="02020603050405020304" pitchFamily="18" charset="0"/>
              </a:rPr>
              <a:t>目的意义</a:t>
            </a:r>
            <a:endParaRPr lang="en-US" altLang="zh-CN" sz="3600" b="1" kern="100">
              <a:solidFill>
                <a:schemeClr val="accent1"/>
              </a:solidFill>
              <a:latin typeface="+mn-ea"/>
              <a:cs typeface="Times New Roman" panose="02020603050405020304" pitchFamily="18" charset="0"/>
            </a:endParaRPr>
          </a:p>
        </p:txBody>
      </p:sp>
      <p:sp>
        <p:nvSpPr>
          <p:cNvPr id="30" name="矩形 29"/>
          <p:cNvSpPr/>
          <p:nvPr/>
        </p:nvSpPr>
        <p:spPr>
          <a:xfrm>
            <a:off x="3085528" y="2431161"/>
            <a:ext cx="3145413" cy="461665"/>
          </a:xfrm>
          <a:prstGeom prst="rect">
            <a:avLst/>
          </a:prstGeom>
        </p:spPr>
        <p:txBody>
          <a:bodyPr wrap="none">
            <a:spAutoFit/>
          </a:bodyPr>
          <a:lstStyle/>
          <a:p>
            <a:pPr>
              <a:spcAft>
                <a:spcPts val="0"/>
              </a:spcAft>
            </a:pPr>
            <a:r>
              <a:rPr lang="en-US" altLang="zh-CN" sz="2400" kern="100">
                <a:solidFill>
                  <a:schemeClr val="accent1"/>
                </a:solidFill>
                <a:latin typeface="+mj-lt"/>
                <a:cs typeface="Times New Roman" panose="02020603050405020304" pitchFamily="18" charset="0"/>
              </a:rPr>
              <a:t>Purpose Of Research</a:t>
            </a:r>
            <a:endParaRPr lang="en-US" altLang="zh-CN" sz="2400" kern="100">
              <a:solidFill>
                <a:schemeClr val="accent1"/>
              </a:solidFill>
              <a:latin typeface="+mj-lt"/>
              <a:cs typeface="Times New Roman" panose="02020603050405020304" pitchFamily="18" charset="0"/>
            </a:endParaRPr>
          </a:p>
        </p:txBody>
      </p:sp>
      <p:grpSp>
        <p:nvGrpSpPr>
          <p:cNvPr id="31" name="Group 13"/>
          <p:cNvGrpSpPr>
            <a:grpSpLocks noChangeAspect="1"/>
          </p:cNvGrpSpPr>
          <p:nvPr/>
        </p:nvGrpSpPr>
        <p:grpSpPr bwMode="auto">
          <a:xfrm>
            <a:off x="3193349" y="3077492"/>
            <a:ext cx="246137" cy="245552"/>
            <a:chOff x="3665" y="2074"/>
            <a:chExt cx="421" cy="420"/>
          </a:xfrm>
          <a:solidFill>
            <a:schemeClr val="accent1"/>
          </a:solidFill>
        </p:grpSpPr>
        <p:sp>
          <p:nvSpPr>
            <p:cNvPr id="32" name="Freeform 14"/>
            <p:cNvSpPr>
              <a:spLocks noEditPoints="1"/>
            </p:cNvSpPr>
            <p:nvPr/>
          </p:nvSpPr>
          <p:spPr bwMode="auto">
            <a:xfrm>
              <a:off x="3665" y="2074"/>
              <a:ext cx="421" cy="420"/>
            </a:xfrm>
            <a:custGeom>
              <a:avLst/>
              <a:gdLst>
                <a:gd name="T0" fmla="*/ 350 w 699"/>
                <a:gd name="T1" fmla="*/ 698 h 698"/>
                <a:gd name="T2" fmla="*/ 0 w 699"/>
                <a:gd name="T3" fmla="*/ 349 h 698"/>
                <a:gd name="T4" fmla="*/ 350 w 699"/>
                <a:gd name="T5" fmla="*/ 0 h 698"/>
                <a:gd name="T6" fmla="*/ 699 w 699"/>
                <a:gd name="T7" fmla="*/ 349 h 698"/>
                <a:gd name="T8" fmla="*/ 350 w 699"/>
                <a:gd name="T9" fmla="*/ 698 h 698"/>
                <a:gd name="T10" fmla="*/ 350 w 699"/>
                <a:gd name="T11" fmla="*/ 40 h 698"/>
                <a:gd name="T12" fmla="*/ 40 w 699"/>
                <a:gd name="T13" fmla="*/ 349 h 698"/>
                <a:gd name="T14" fmla="*/ 350 w 699"/>
                <a:gd name="T15" fmla="*/ 658 h 698"/>
                <a:gd name="T16" fmla="*/ 659 w 699"/>
                <a:gd name="T17" fmla="*/ 349 h 698"/>
                <a:gd name="T18" fmla="*/ 350 w 699"/>
                <a:gd name="T19" fmla="*/ 4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9" h="698">
                  <a:moveTo>
                    <a:pt x="350" y="698"/>
                  </a:moveTo>
                  <a:cubicBezTo>
                    <a:pt x="157" y="698"/>
                    <a:pt x="0" y="542"/>
                    <a:pt x="0" y="349"/>
                  </a:cubicBezTo>
                  <a:cubicBezTo>
                    <a:pt x="0" y="156"/>
                    <a:pt x="157" y="0"/>
                    <a:pt x="350" y="0"/>
                  </a:cubicBezTo>
                  <a:cubicBezTo>
                    <a:pt x="542" y="0"/>
                    <a:pt x="699" y="156"/>
                    <a:pt x="699" y="349"/>
                  </a:cubicBezTo>
                  <a:cubicBezTo>
                    <a:pt x="699" y="542"/>
                    <a:pt x="542" y="698"/>
                    <a:pt x="350" y="698"/>
                  </a:cubicBezTo>
                  <a:close/>
                  <a:moveTo>
                    <a:pt x="350" y="40"/>
                  </a:moveTo>
                  <a:cubicBezTo>
                    <a:pt x="179" y="40"/>
                    <a:pt x="40" y="179"/>
                    <a:pt x="40" y="349"/>
                  </a:cubicBezTo>
                  <a:cubicBezTo>
                    <a:pt x="40" y="519"/>
                    <a:pt x="179" y="658"/>
                    <a:pt x="350" y="658"/>
                  </a:cubicBezTo>
                  <a:cubicBezTo>
                    <a:pt x="520" y="658"/>
                    <a:pt x="659" y="519"/>
                    <a:pt x="659" y="349"/>
                  </a:cubicBezTo>
                  <a:cubicBezTo>
                    <a:pt x="659" y="179"/>
                    <a:pt x="520" y="40"/>
                    <a:pt x="35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5"/>
            <p:cNvSpPr/>
            <p:nvPr/>
          </p:nvSpPr>
          <p:spPr bwMode="auto">
            <a:xfrm>
              <a:off x="3759" y="2204"/>
              <a:ext cx="233" cy="162"/>
            </a:xfrm>
            <a:custGeom>
              <a:avLst/>
              <a:gdLst>
                <a:gd name="T0" fmla="*/ 138 w 387"/>
                <a:gd name="T1" fmla="*/ 269 h 269"/>
                <a:gd name="T2" fmla="*/ 123 w 387"/>
                <a:gd name="T3" fmla="*/ 263 h 269"/>
                <a:gd name="T4" fmla="*/ 7 w 387"/>
                <a:gd name="T5" fmla="*/ 147 h 269"/>
                <a:gd name="T6" fmla="*/ 7 w 387"/>
                <a:gd name="T7" fmla="*/ 119 h 269"/>
                <a:gd name="T8" fmla="*/ 7 w 387"/>
                <a:gd name="T9" fmla="*/ 119 h 269"/>
                <a:gd name="T10" fmla="*/ 36 w 387"/>
                <a:gd name="T11" fmla="*/ 119 h 269"/>
                <a:gd name="T12" fmla="*/ 36 w 387"/>
                <a:gd name="T13" fmla="*/ 119 h 269"/>
                <a:gd name="T14" fmla="*/ 138 w 387"/>
                <a:gd name="T15" fmla="*/ 221 h 269"/>
                <a:gd name="T16" fmla="*/ 350 w 387"/>
                <a:gd name="T17" fmla="*/ 8 h 269"/>
                <a:gd name="T18" fmla="*/ 379 w 387"/>
                <a:gd name="T19" fmla="*/ 8 h 269"/>
                <a:gd name="T20" fmla="*/ 379 w 387"/>
                <a:gd name="T21" fmla="*/ 8 h 269"/>
                <a:gd name="T22" fmla="*/ 379 w 387"/>
                <a:gd name="T23" fmla="*/ 36 h 269"/>
                <a:gd name="T24" fmla="*/ 379 w 387"/>
                <a:gd name="T25" fmla="*/ 36 h 269"/>
                <a:gd name="T26" fmla="*/ 152 w 387"/>
                <a:gd name="T27" fmla="*/ 263 h 269"/>
                <a:gd name="T28" fmla="*/ 138 w 387"/>
                <a:gd name="T2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269">
                  <a:moveTo>
                    <a:pt x="138" y="269"/>
                  </a:moveTo>
                  <a:cubicBezTo>
                    <a:pt x="132" y="269"/>
                    <a:pt x="127" y="267"/>
                    <a:pt x="123" y="263"/>
                  </a:cubicBezTo>
                  <a:cubicBezTo>
                    <a:pt x="7" y="147"/>
                    <a:pt x="7" y="147"/>
                    <a:pt x="7" y="147"/>
                  </a:cubicBezTo>
                  <a:cubicBezTo>
                    <a:pt x="0" y="139"/>
                    <a:pt x="0" y="127"/>
                    <a:pt x="7" y="119"/>
                  </a:cubicBezTo>
                  <a:cubicBezTo>
                    <a:pt x="7" y="119"/>
                    <a:pt x="7" y="119"/>
                    <a:pt x="7" y="119"/>
                  </a:cubicBezTo>
                  <a:cubicBezTo>
                    <a:pt x="15" y="111"/>
                    <a:pt x="28" y="111"/>
                    <a:pt x="36" y="119"/>
                  </a:cubicBezTo>
                  <a:cubicBezTo>
                    <a:pt x="36" y="119"/>
                    <a:pt x="36" y="119"/>
                    <a:pt x="36" y="119"/>
                  </a:cubicBezTo>
                  <a:cubicBezTo>
                    <a:pt x="138" y="221"/>
                    <a:pt x="138" y="221"/>
                    <a:pt x="138" y="221"/>
                  </a:cubicBezTo>
                  <a:cubicBezTo>
                    <a:pt x="350" y="8"/>
                    <a:pt x="350" y="8"/>
                    <a:pt x="350" y="8"/>
                  </a:cubicBezTo>
                  <a:cubicBezTo>
                    <a:pt x="358" y="0"/>
                    <a:pt x="371" y="0"/>
                    <a:pt x="379" y="8"/>
                  </a:cubicBezTo>
                  <a:cubicBezTo>
                    <a:pt x="379" y="8"/>
                    <a:pt x="379" y="8"/>
                    <a:pt x="379" y="8"/>
                  </a:cubicBezTo>
                  <a:cubicBezTo>
                    <a:pt x="387" y="16"/>
                    <a:pt x="387" y="28"/>
                    <a:pt x="379" y="36"/>
                  </a:cubicBezTo>
                  <a:cubicBezTo>
                    <a:pt x="379" y="36"/>
                    <a:pt x="379" y="36"/>
                    <a:pt x="379" y="36"/>
                  </a:cubicBezTo>
                  <a:cubicBezTo>
                    <a:pt x="152" y="263"/>
                    <a:pt x="152" y="263"/>
                    <a:pt x="152" y="263"/>
                  </a:cubicBezTo>
                  <a:cubicBezTo>
                    <a:pt x="148" y="267"/>
                    <a:pt x="143" y="269"/>
                    <a:pt x="138" y="2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4" name="矩形 33"/>
          <p:cNvSpPr/>
          <p:nvPr/>
        </p:nvSpPr>
        <p:spPr>
          <a:xfrm>
            <a:off x="3384529" y="3015425"/>
            <a:ext cx="1107996" cy="369332"/>
          </a:xfrm>
          <a:prstGeom prst="rect">
            <a:avLst/>
          </a:prstGeom>
        </p:spPr>
        <p:txBody>
          <a:bodyPr wrap="none">
            <a:spAutoFit/>
          </a:bodyPr>
          <a:lstStyle/>
          <a:p>
            <a:pPr>
              <a:spcAft>
                <a:spcPts val="0"/>
              </a:spcAft>
            </a:pPr>
            <a:r>
              <a:rPr lang="zh-CN" altLang="en-US" kern="100">
                <a:solidFill>
                  <a:schemeClr val="accent1"/>
                </a:solidFill>
                <a:latin typeface="+mn-ea"/>
                <a:cs typeface="Times New Roman" panose="02020603050405020304" pitchFamily="18" charset="0"/>
              </a:rPr>
              <a:t>目的意义</a:t>
            </a:r>
            <a:endParaRPr lang="en-US" altLang="zh-CN" kern="100">
              <a:solidFill>
                <a:schemeClr val="accent1"/>
              </a:solidFill>
              <a:latin typeface="+mn-ea"/>
              <a:cs typeface="Times New Roman" panose="02020603050405020304" pitchFamily="18" charset="0"/>
            </a:endParaRPr>
          </a:p>
        </p:txBody>
      </p:sp>
      <p:grpSp>
        <p:nvGrpSpPr>
          <p:cNvPr id="35" name="Group 13"/>
          <p:cNvGrpSpPr>
            <a:grpSpLocks noChangeAspect="1"/>
          </p:cNvGrpSpPr>
          <p:nvPr/>
        </p:nvGrpSpPr>
        <p:grpSpPr bwMode="auto">
          <a:xfrm>
            <a:off x="4531393" y="3077492"/>
            <a:ext cx="246137" cy="245552"/>
            <a:chOff x="3665" y="2074"/>
            <a:chExt cx="421" cy="420"/>
          </a:xfrm>
          <a:solidFill>
            <a:schemeClr val="accent1"/>
          </a:solidFill>
        </p:grpSpPr>
        <p:sp>
          <p:nvSpPr>
            <p:cNvPr id="36" name="Freeform 14"/>
            <p:cNvSpPr>
              <a:spLocks noEditPoints="1"/>
            </p:cNvSpPr>
            <p:nvPr/>
          </p:nvSpPr>
          <p:spPr bwMode="auto">
            <a:xfrm>
              <a:off x="3665" y="2074"/>
              <a:ext cx="421" cy="420"/>
            </a:xfrm>
            <a:custGeom>
              <a:avLst/>
              <a:gdLst>
                <a:gd name="T0" fmla="*/ 350 w 699"/>
                <a:gd name="T1" fmla="*/ 698 h 698"/>
                <a:gd name="T2" fmla="*/ 0 w 699"/>
                <a:gd name="T3" fmla="*/ 349 h 698"/>
                <a:gd name="T4" fmla="*/ 350 w 699"/>
                <a:gd name="T5" fmla="*/ 0 h 698"/>
                <a:gd name="T6" fmla="*/ 699 w 699"/>
                <a:gd name="T7" fmla="*/ 349 h 698"/>
                <a:gd name="T8" fmla="*/ 350 w 699"/>
                <a:gd name="T9" fmla="*/ 698 h 698"/>
                <a:gd name="T10" fmla="*/ 350 w 699"/>
                <a:gd name="T11" fmla="*/ 40 h 698"/>
                <a:gd name="T12" fmla="*/ 40 w 699"/>
                <a:gd name="T13" fmla="*/ 349 h 698"/>
                <a:gd name="T14" fmla="*/ 350 w 699"/>
                <a:gd name="T15" fmla="*/ 658 h 698"/>
                <a:gd name="T16" fmla="*/ 659 w 699"/>
                <a:gd name="T17" fmla="*/ 349 h 698"/>
                <a:gd name="T18" fmla="*/ 350 w 699"/>
                <a:gd name="T19" fmla="*/ 4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9" h="698">
                  <a:moveTo>
                    <a:pt x="350" y="698"/>
                  </a:moveTo>
                  <a:cubicBezTo>
                    <a:pt x="157" y="698"/>
                    <a:pt x="0" y="542"/>
                    <a:pt x="0" y="349"/>
                  </a:cubicBezTo>
                  <a:cubicBezTo>
                    <a:pt x="0" y="156"/>
                    <a:pt x="157" y="0"/>
                    <a:pt x="350" y="0"/>
                  </a:cubicBezTo>
                  <a:cubicBezTo>
                    <a:pt x="542" y="0"/>
                    <a:pt x="699" y="156"/>
                    <a:pt x="699" y="349"/>
                  </a:cubicBezTo>
                  <a:cubicBezTo>
                    <a:pt x="699" y="542"/>
                    <a:pt x="542" y="698"/>
                    <a:pt x="350" y="698"/>
                  </a:cubicBezTo>
                  <a:close/>
                  <a:moveTo>
                    <a:pt x="350" y="40"/>
                  </a:moveTo>
                  <a:cubicBezTo>
                    <a:pt x="179" y="40"/>
                    <a:pt x="40" y="179"/>
                    <a:pt x="40" y="349"/>
                  </a:cubicBezTo>
                  <a:cubicBezTo>
                    <a:pt x="40" y="519"/>
                    <a:pt x="179" y="658"/>
                    <a:pt x="350" y="658"/>
                  </a:cubicBezTo>
                  <a:cubicBezTo>
                    <a:pt x="520" y="658"/>
                    <a:pt x="659" y="519"/>
                    <a:pt x="659" y="349"/>
                  </a:cubicBezTo>
                  <a:cubicBezTo>
                    <a:pt x="659" y="179"/>
                    <a:pt x="520" y="40"/>
                    <a:pt x="35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5"/>
            <p:cNvSpPr/>
            <p:nvPr/>
          </p:nvSpPr>
          <p:spPr bwMode="auto">
            <a:xfrm>
              <a:off x="3759" y="2204"/>
              <a:ext cx="233" cy="162"/>
            </a:xfrm>
            <a:custGeom>
              <a:avLst/>
              <a:gdLst>
                <a:gd name="T0" fmla="*/ 138 w 387"/>
                <a:gd name="T1" fmla="*/ 269 h 269"/>
                <a:gd name="T2" fmla="*/ 123 w 387"/>
                <a:gd name="T3" fmla="*/ 263 h 269"/>
                <a:gd name="T4" fmla="*/ 7 w 387"/>
                <a:gd name="T5" fmla="*/ 147 h 269"/>
                <a:gd name="T6" fmla="*/ 7 w 387"/>
                <a:gd name="T7" fmla="*/ 119 h 269"/>
                <a:gd name="T8" fmla="*/ 7 w 387"/>
                <a:gd name="T9" fmla="*/ 119 h 269"/>
                <a:gd name="T10" fmla="*/ 36 w 387"/>
                <a:gd name="T11" fmla="*/ 119 h 269"/>
                <a:gd name="T12" fmla="*/ 36 w 387"/>
                <a:gd name="T13" fmla="*/ 119 h 269"/>
                <a:gd name="T14" fmla="*/ 138 w 387"/>
                <a:gd name="T15" fmla="*/ 221 h 269"/>
                <a:gd name="T16" fmla="*/ 350 w 387"/>
                <a:gd name="T17" fmla="*/ 8 h 269"/>
                <a:gd name="T18" fmla="*/ 379 w 387"/>
                <a:gd name="T19" fmla="*/ 8 h 269"/>
                <a:gd name="T20" fmla="*/ 379 w 387"/>
                <a:gd name="T21" fmla="*/ 8 h 269"/>
                <a:gd name="T22" fmla="*/ 379 w 387"/>
                <a:gd name="T23" fmla="*/ 36 h 269"/>
                <a:gd name="T24" fmla="*/ 379 w 387"/>
                <a:gd name="T25" fmla="*/ 36 h 269"/>
                <a:gd name="T26" fmla="*/ 152 w 387"/>
                <a:gd name="T27" fmla="*/ 263 h 269"/>
                <a:gd name="T28" fmla="*/ 138 w 387"/>
                <a:gd name="T2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269">
                  <a:moveTo>
                    <a:pt x="138" y="269"/>
                  </a:moveTo>
                  <a:cubicBezTo>
                    <a:pt x="132" y="269"/>
                    <a:pt x="127" y="267"/>
                    <a:pt x="123" y="263"/>
                  </a:cubicBezTo>
                  <a:cubicBezTo>
                    <a:pt x="7" y="147"/>
                    <a:pt x="7" y="147"/>
                    <a:pt x="7" y="147"/>
                  </a:cubicBezTo>
                  <a:cubicBezTo>
                    <a:pt x="0" y="139"/>
                    <a:pt x="0" y="127"/>
                    <a:pt x="7" y="119"/>
                  </a:cubicBezTo>
                  <a:cubicBezTo>
                    <a:pt x="7" y="119"/>
                    <a:pt x="7" y="119"/>
                    <a:pt x="7" y="119"/>
                  </a:cubicBezTo>
                  <a:cubicBezTo>
                    <a:pt x="15" y="111"/>
                    <a:pt x="28" y="111"/>
                    <a:pt x="36" y="119"/>
                  </a:cubicBezTo>
                  <a:cubicBezTo>
                    <a:pt x="36" y="119"/>
                    <a:pt x="36" y="119"/>
                    <a:pt x="36" y="119"/>
                  </a:cubicBezTo>
                  <a:cubicBezTo>
                    <a:pt x="138" y="221"/>
                    <a:pt x="138" y="221"/>
                    <a:pt x="138" y="221"/>
                  </a:cubicBezTo>
                  <a:cubicBezTo>
                    <a:pt x="350" y="8"/>
                    <a:pt x="350" y="8"/>
                    <a:pt x="350" y="8"/>
                  </a:cubicBezTo>
                  <a:cubicBezTo>
                    <a:pt x="358" y="0"/>
                    <a:pt x="371" y="0"/>
                    <a:pt x="379" y="8"/>
                  </a:cubicBezTo>
                  <a:cubicBezTo>
                    <a:pt x="379" y="8"/>
                    <a:pt x="379" y="8"/>
                    <a:pt x="379" y="8"/>
                  </a:cubicBezTo>
                  <a:cubicBezTo>
                    <a:pt x="387" y="16"/>
                    <a:pt x="387" y="28"/>
                    <a:pt x="379" y="36"/>
                  </a:cubicBezTo>
                  <a:cubicBezTo>
                    <a:pt x="379" y="36"/>
                    <a:pt x="379" y="36"/>
                    <a:pt x="379" y="36"/>
                  </a:cubicBezTo>
                  <a:cubicBezTo>
                    <a:pt x="152" y="263"/>
                    <a:pt x="152" y="263"/>
                    <a:pt x="152" y="263"/>
                  </a:cubicBezTo>
                  <a:cubicBezTo>
                    <a:pt x="148" y="267"/>
                    <a:pt x="143" y="269"/>
                    <a:pt x="138" y="2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8" name="矩形 37"/>
          <p:cNvSpPr/>
          <p:nvPr/>
        </p:nvSpPr>
        <p:spPr>
          <a:xfrm>
            <a:off x="4722573" y="3015425"/>
            <a:ext cx="1800493" cy="369332"/>
          </a:xfrm>
          <a:prstGeom prst="rect">
            <a:avLst/>
          </a:prstGeom>
        </p:spPr>
        <p:txBody>
          <a:bodyPr wrap="none">
            <a:spAutoFit/>
          </a:bodyPr>
          <a:lstStyle/>
          <a:p>
            <a:pPr>
              <a:spcAft>
                <a:spcPts val="0"/>
              </a:spcAft>
            </a:pPr>
            <a:r>
              <a:rPr lang="zh-CN" altLang="en-US" kern="100">
                <a:solidFill>
                  <a:schemeClr val="accent1"/>
                </a:solidFill>
                <a:latin typeface="+mn-ea"/>
                <a:cs typeface="Times New Roman" panose="02020603050405020304" pitchFamily="18" charset="0"/>
              </a:rPr>
              <a:t>国内外研究概况</a:t>
            </a:r>
            <a:endParaRPr lang="en-US" altLang="zh-CN" kern="100">
              <a:solidFill>
                <a:schemeClr val="accent1"/>
              </a:solidFill>
              <a:latin typeface="+mn-ea"/>
              <a:cs typeface="Times New Roman" panose="02020603050405020304" pitchFamily="18" charset="0"/>
            </a:endParaRPr>
          </a:p>
        </p:txBody>
      </p:sp>
      <p:grpSp>
        <p:nvGrpSpPr>
          <p:cNvPr id="14" name="组合 13"/>
          <p:cNvGrpSpPr/>
          <p:nvPr/>
        </p:nvGrpSpPr>
        <p:grpSpPr>
          <a:xfrm>
            <a:off x="1392603" y="1961831"/>
            <a:ext cx="1115661" cy="1115661"/>
            <a:chOff x="2473104" y="2145028"/>
            <a:chExt cx="359165" cy="359165"/>
          </a:xfrm>
          <a:solidFill>
            <a:sysClr val="window" lastClr="FFFFFF"/>
          </a:solidFill>
        </p:grpSpPr>
        <p:sp>
          <p:nvSpPr>
            <p:cNvPr id="16"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7"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8823" y="375240"/>
            <a:ext cx="1723549"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研究</a:t>
            </a:r>
            <a:r>
              <a:rPr lang="zh-CN" altLang="zh-CN" sz="2000" b="1" kern="100" dirty="0">
                <a:solidFill>
                  <a:schemeClr val="accent1"/>
                </a:solidFill>
                <a:latin typeface="+mn-ea"/>
                <a:cs typeface="Times New Roman" panose="02020603050405020304" pitchFamily="18" charset="0"/>
              </a:rPr>
              <a:t>目的意义</a:t>
            </a:r>
            <a:endParaRPr lang="en-US" altLang="zh-CN" sz="2000" b="1" kern="100" dirty="0">
              <a:solidFill>
                <a:schemeClr val="accent1"/>
              </a:solidFill>
              <a:latin typeface="+mn-ea"/>
              <a:cs typeface="Times New Roman" panose="02020603050405020304" pitchFamily="18" charset="0"/>
            </a:endParaRPr>
          </a:p>
        </p:txBody>
      </p:sp>
      <p:sp>
        <p:nvSpPr>
          <p:cNvPr id="4" name="矩形 3"/>
          <p:cNvSpPr/>
          <p:nvPr/>
        </p:nvSpPr>
        <p:spPr>
          <a:xfrm>
            <a:off x="388823" y="742818"/>
            <a:ext cx="1661032" cy="276999"/>
          </a:xfrm>
          <a:prstGeom prst="rect">
            <a:avLst/>
          </a:prstGeom>
        </p:spPr>
        <p:txBody>
          <a:bodyPr wrap="none">
            <a:spAutoFit/>
          </a:bodyPr>
          <a:lstStyle/>
          <a:p>
            <a:pPr>
              <a:spcAft>
                <a:spcPts val="0"/>
              </a:spcAft>
            </a:pPr>
            <a:r>
              <a:rPr lang="en-US" altLang="zh-CN" sz="1200" kern="100">
                <a:solidFill>
                  <a:schemeClr val="accent1"/>
                </a:solidFill>
                <a:latin typeface="+mj-lt"/>
                <a:cs typeface="Times New Roman" panose="02020603050405020304" pitchFamily="18" charset="0"/>
              </a:rPr>
              <a:t>Purpose Of Research</a:t>
            </a:r>
            <a:endParaRPr lang="en-US" altLang="zh-CN" sz="1200" kern="100">
              <a:solidFill>
                <a:schemeClr val="accent1"/>
              </a:solidFill>
              <a:latin typeface="+mj-lt"/>
              <a:cs typeface="Times New Roman" panose="02020603050405020304" pitchFamily="18" charset="0"/>
            </a:endParaRPr>
          </a:p>
        </p:txBody>
      </p:sp>
      <p:sp>
        <p:nvSpPr>
          <p:cNvPr id="10" name="矩形 9"/>
          <p:cNvSpPr/>
          <p:nvPr/>
        </p:nvSpPr>
        <p:spPr>
          <a:xfrm>
            <a:off x="495947" y="1449091"/>
            <a:ext cx="1022888" cy="1022888"/>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矩形 11"/>
          <p:cNvSpPr/>
          <p:nvPr/>
        </p:nvSpPr>
        <p:spPr>
          <a:xfrm>
            <a:off x="1580172" y="1186119"/>
            <a:ext cx="6721570" cy="3945567"/>
          </a:xfrm>
          <a:prstGeom prst="rect">
            <a:avLst/>
          </a:prstGeom>
        </p:spPr>
        <p:txBody>
          <a:bodyPr wrap="square">
            <a:spAutoFit/>
          </a:bodyPr>
          <a:lstStyle/>
          <a:p>
            <a:pPr indent="127000" algn="just">
              <a:lnSpc>
                <a:spcPct val="125000"/>
              </a:lnSpc>
              <a:spcBef>
                <a:spcPts val="125"/>
              </a:spcBef>
              <a:spcAft>
                <a:spcPts val="125"/>
              </a:spcAft>
            </a:pPr>
            <a:r>
              <a:rPr lang="en-US" altLang="zh-CN" sz="1600" b="0" kern="100" dirty="0">
                <a:effectLst/>
                <a:latin typeface="宋体" panose="02010600030101010101" pitchFamily="2" charset="-122"/>
                <a:ea typeface="宋体" panose="02010600030101010101" pitchFamily="2" charset="-122"/>
              </a:rPr>
              <a:t>	</a:t>
            </a:r>
            <a:r>
              <a:rPr lang="zh-CN" altLang="en-US" kern="100" dirty="0">
                <a:solidFill>
                  <a:schemeClr val="accent1"/>
                </a:solidFill>
                <a:latin typeface="+mn-ea"/>
                <a:cs typeface="Times New Roman" panose="02020603050405020304" pitchFamily="18" charset="0"/>
              </a:rPr>
              <a:t>随着我国社会经济的高速发展，人们的休闲娱乐、情感寄托方式呈现出个性化、多元化的发展趋势，宠物在人类生活中扮演着越来越重要的角色。</a:t>
            </a:r>
            <a:r>
              <a:rPr lang="zh-CN" altLang="en-US" kern="100" dirty="0">
                <a:solidFill>
                  <a:srgbClr val="FF0000"/>
                </a:solidFill>
                <a:latin typeface="+mn-ea"/>
                <a:cs typeface="Times New Roman" panose="02020603050405020304" pitchFamily="18" charset="0"/>
              </a:rPr>
              <a:t>但由于住址变迁、开销大等种种原因，越来越多的宠物被抛弃</a:t>
            </a:r>
            <a:r>
              <a:rPr lang="zh-CN" altLang="en-US" kern="100" dirty="0">
                <a:solidFill>
                  <a:schemeClr val="accent1"/>
                </a:solidFill>
                <a:latin typeface="+mn-ea"/>
                <a:cs typeface="Times New Roman" panose="02020603050405020304" pitchFamily="18" charset="0"/>
              </a:rPr>
              <a:t>。流浪宠物居无定所，生存环境恶劣，宠物疾病还可能会</a:t>
            </a:r>
            <a:r>
              <a:rPr lang="zh-CN" altLang="en-US" kern="100" dirty="0">
                <a:solidFill>
                  <a:srgbClr val="FF0000"/>
                </a:solidFill>
                <a:latin typeface="+mn-ea"/>
                <a:cs typeface="Times New Roman" panose="02020603050405020304" pitchFamily="18" charset="0"/>
              </a:rPr>
              <a:t>危害人类生命健康、破坏生态系统</a:t>
            </a:r>
            <a:r>
              <a:rPr lang="zh-CN" altLang="en-US" kern="100" dirty="0">
                <a:solidFill>
                  <a:schemeClr val="accent1"/>
                </a:solidFill>
                <a:latin typeface="+mn-ea"/>
                <a:cs typeface="Times New Roman" panose="02020603050405020304" pitchFamily="18" charset="0"/>
              </a:rPr>
              <a:t>。</a:t>
            </a:r>
            <a:endParaRPr lang="en-US" altLang="zh-CN" kern="100" dirty="0">
              <a:solidFill>
                <a:schemeClr val="accent1"/>
              </a:solidFill>
              <a:latin typeface="+mn-ea"/>
              <a:cs typeface="Times New Roman" panose="02020603050405020304" pitchFamily="18" charset="0"/>
            </a:endParaRPr>
          </a:p>
          <a:p>
            <a:pPr indent="127000" algn="just">
              <a:lnSpc>
                <a:spcPct val="125000"/>
              </a:lnSpc>
              <a:spcBef>
                <a:spcPts val="125"/>
              </a:spcBef>
              <a:spcAft>
                <a:spcPts val="125"/>
              </a:spcAft>
            </a:pPr>
            <a:r>
              <a:rPr lang="en-US" altLang="zh-CN" kern="100" dirty="0">
                <a:solidFill>
                  <a:schemeClr val="accent1"/>
                </a:solidFill>
                <a:latin typeface="+mn-ea"/>
                <a:cs typeface="Times New Roman" panose="02020603050405020304" pitchFamily="18" charset="0"/>
              </a:rPr>
              <a:t>	</a:t>
            </a:r>
            <a:r>
              <a:rPr lang="zh-CN" altLang="en-US" kern="100" dirty="0">
                <a:solidFill>
                  <a:schemeClr val="accent1"/>
                </a:solidFill>
                <a:latin typeface="+mn-ea"/>
                <a:cs typeface="Times New Roman" panose="02020603050405020304" pitchFamily="18" charset="0"/>
              </a:rPr>
              <a:t>本项目为</a:t>
            </a:r>
            <a:r>
              <a:rPr lang="zh-CN" altLang="en-US" kern="100" dirty="0">
                <a:solidFill>
                  <a:srgbClr val="FF0000"/>
                </a:solidFill>
                <a:latin typeface="+mn-ea"/>
                <a:cs typeface="Times New Roman" panose="02020603050405020304" pitchFamily="18" charset="0"/>
              </a:rPr>
              <a:t>救助流浪宠物和服务宠物</a:t>
            </a:r>
            <a:r>
              <a:rPr lang="zh-CN" altLang="en-US" kern="100" dirty="0">
                <a:solidFill>
                  <a:schemeClr val="accent1"/>
                </a:solidFill>
                <a:latin typeface="+mn-ea"/>
                <a:cs typeface="Times New Roman" panose="02020603050405020304" pitchFamily="18" charset="0"/>
              </a:rPr>
              <a:t>而设立，致力于解决一些宠物平台存在的问题，同时将</a:t>
            </a:r>
            <a:r>
              <a:rPr lang="zh-CN" altLang="en-US" kern="100" dirty="0">
                <a:solidFill>
                  <a:srgbClr val="FF0000"/>
                </a:solidFill>
                <a:latin typeface="+mn-ea"/>
                <a:cs typeface="Times New Roman" panose="02020603050405020304" pitchFamily="18" charset="0"/>
              </a:rPr>
              <a:t>微信小程序和图像识别技术</a:t>
            </a:r>
            <a:r>
              <a:rPr lang="zh-CN" altLang="en-US" kern="100" dirty="0">
                <a:solidFill>
                  <a:schemeClr val="accent1"/>
                </a:solidFill>
                <a:latin typeface="+mn-ea"/>
                <a:cs typeface="Times New Roman" panose="02020603050405020304" pitchFamily="18" charset="0"/>
              </a:rPr>
              <a:t>用于宠物服务管理领域，不仅方便宠物平台软件的运维和推广，更有助于形成满足多样化宠物救助服务需求的移动管理平台。</a:t>
            </a:r>
            <a:endParaRPr lang="zh-CN" altLang="en-US" kern="100" dirty="0">
              <a:solidFill>
                <a:schemeClr val="accent1"/>
              </a:solidFill>
              <a:latin typeface="+mn-ea"/>
              <a:cs typeface="Times New Roman" panose="02020603050405020304" pitchFamily="18" charset="0"/>
            </a:endParaRPr>
          </a:p>
          <a:p>
            <a:pPr indent="127000" algn="just">
              <a:lnSpc>
                <a:spcPct val="125000"/>
              </a:lnSpc>
              <a:spcBef>
                <a:spcPts val="125"/>
              </a:spcBef>
              <a:spcAft>
                <a:spcPts val="125"/>
              </a:spcAft>
            </a:pPr>
            <a:endParaRPr lang="zh-CN" altLang="en-US" sz="1600" kern="100" dirty="0">
              <a:effectLst/>
              <a:latin typeface="Times New Roman" panose="02020603050405020304" pitchFamily="18" charset="0"/>
              <a:ea typeface="宋体" panose="02010600030101010101" pitchFamily="2" charset="-122"/>
            </a:endParaRPr>
          </a:p>
          <a:p>
            <a:pPr indent="127000" algn="just">
              <a:lnSpc>
                <a:spcPct val="125000"/>
              </a:lnSpc>
              <a:spcBef>
                <a:spcPts val="125"/>
              </a:spcBef>
              <a:spcAft>
                <a:spcPts val="125"/>
              </a:spcAft>
            </a:pPr>
            <a:endParaRPr lang="zh-CN" altLang="en-US" sz="1600" kern="100" dirty="0">
              <a:effectLst/>
              <a:latin typeface="Times New Roman" panose="02020603050405020304" pitchFamily="18" charset="0"/>
              <a:ea typeface="宋体" panose="02010600030101010101" pitchFamily="2" charset="-122"/>
            </a:endParaRPr>
          </a:p>
        </p:txBody>
      </p:sp>
      <p:grpSp>
        <p:nvGrpSpPr>
          <p:cNvPr id="30" name="组合 29"/>
          <p:cNvGrpSpPr/>
          <p:nvPr/>
        </p:nvGrpSpPr>
        <p:grpSpPr>
          <a:xfrm>
            <a:off x="699771" y="1647253"/>
            <a:ext cx="626564" cy="626564"/>
            <a:chOff x="2473104" y="2145028"/>
            <a:chExt cx="359165" cy="359165"/>
          </a:xfrm>
          <a:solidFill>
            <a:schemeClr val="bg1"/>
          </a:solidFill>
        </p:grpSpPr>
        <p:sp>
          <p:nvSpPr>
            <p:cNvPr id="31"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32"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407985" y="2780014"/>
            <a:ext cx="7794281" cy="479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69979" y="2817774"/>
            <a:ext cx="1723549" cy="400110"/>
          </a:xfrm>
          <a:prstGeom prst="rect">
            <a:avLst/>
          </a:prstGeom>
        </p:spPr>
        <p:txBody>
          <a:bodyPr wrap="none">
            <a:spAutoFit/>
          </a:bodyPr>
          <a:lstStyle/>
          <a:p>
            <a:pPr>
              <a:spcAft>
                <a:spcPts val="0"/>
              </a:spcAft>
            </a:pPr>
            <a:r>
              <a:rPr lang="zh-CN" altLang="en-US" sz="2000" b="1" kern="100" dirty="0">
                <a:solidFill>
                  <a:schemeClr val="bg1"/>
                </a:solidFill>
                <a:latin typeface="+mn-ea"/>
                <a:cs typeface="Times New Roman" panose="02020603050405020304" pitchFamily="18" charset="0"/>
              </a:rPr>
              <a:t>国内研究概况</a:t>
            </a:r>
            <a:endParaRPr lang="zh-CN" altLang="en-US" sz="2000" b="1" kern="100" dirty="0">
              <a:solidFill>
                <a:schemeClr val="bg1"/>
              </a:solidFill>
              <a:latin typeface="+mn-ea"/>
              <a:cs typeface="Times New Roman" panose="02020603050405020304" pitchFamily="18" charset="0"/>
            </a:endParaRPr>
          </a:p>
        </p:txBody>
      </p:sp>
      <p:sp>
        <p:nvSpPr>
          <p:cNvPr id="26" name="矩形 25"/>
          <p:cNvSpPr/>
          <p:nvPr/>
        </p:nvSpPr>
        <p:spPr>
          <a:xfrm>
            <a:off x="407985" y="1094759"/>
            <a:ext cx="7794281" cy="479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857879" y="1298166"/>
            <a:ext cx="2344387" cy="3117730"/>
          </a:xfrm>
          <a:prstGeom prst="rect">
            <a:avLst/>
          </a:prstGeom>
        </p:spPr>
      </p:pic>
      <p:sp>
        <p:nvSpPr>
          <p:cNvPr id="3" name="矩形 2"/>
          <p:cNvSpPr/>
          <p:nvPr/>
        </p:nvSpPr>
        <p:spPr>
          <a:xfrm>
            <a:off x="388823" y="375240"/>
            <a:ext cx="1980029" cy="400110"/>
          </a:xfrm>
          <a:prstGeom prst="rect">
            <a:avLst/>
          </a:prstGeom>
        </p:spPr>
        <p:txBody>
          <a:bodyPr wrap="none">
            <a:spAutoFit/>
          </a:bodyPr>
          <a:lstStyle/>
          <a:p>
            <a:pPr>
              <a:spcAft>
                <a:spcPts val="0"/>
              </a:spcAft>
            </a:pPr>
            <a:r>
              <a:rPr lang="zh-CN" altLang="en-US" sz="2000" b="1" kern="100">
                <a:solidFill>
                  <a:schemeClr val="accent1"/>
                </a:solidFill>
                <a:latin typeface="+mn-ea"/>
                <a:cs typeface="Times New Roman" panose="02020603050405020304" pitchFamily="18" charset="0"/>
              </a:rPr>
              <a:t>国内外研究概况</a:t>
            </a:r>
            <a:endParaRPr lang="zh-CN" altLang="en-US" sz="2000" b="1" kern="100">
              <a:solidFill>
                <a:schemeClr val="accent1"/>
              </a:solidFill>
              <a:latin typeface="+mn-ea"/>
              <a:cs typeface="Times New Roman" panose="02020603050405020304" pitchFamily="18" charset="0"/>
            </a:endParaRPr>
          </a:p>
        </p:txBody>
      </p:sp>
      <p:sp>
        <p:nvSpPr>
          <p:cNvPr id="4" name="矩形 3"/>
          <p:cNvSpPr/>
          <p:nvPr/>
        </p:nvSpPr>
        <p:spPr>
          <a:xfrm>
            <a:off x="388823" y="742818"/>
            <a:ext cx="2939331" cy="276999"/>
          </a:xfrm>
          <a:prstGeom prst="rect">
            <a:avLst/>
          </a:prstGeom>
        </p:spPr>
        <p:txBody>
          <a:bodyPr wrap="none">
            <a:spAutoFit/>
          </a:bodyPr>
          <a:lstStyle/>
          <a:p>
            <a:pPr>
              <a:spcAft>
                <a:spcPts val="0"/>
              </a:spcAft>
            </a:pPr>
            <a:r>
              <a:rPr lang="en-US" altLang="zh-CN" sz="1200" kern="100">
                <a:solidFill>
                  <a:schemeClr val="accent1"/>
                </a:solidFill>
                <a:latin typeface="+mj-lt"/>
                <a:cs typeface="Times New Roman" panose="02020603050405020304" pitchFamily="18" charset="0"/>
              </a:rPr>
              <a:t>Research Situation At Home And Abroad</a:t>
            </a:r>
            <a:endParaRPr lang="en-US" altLang="zh-CN" sz="1200" kern="100">
              <a:solidFill>
                <a:schemeClr val="accent1"/>
              </a:solidFill>
              <a:latin typeface="+mj-lt"/>
              <a:cs typeface="Times New Roman" panose="02020603050405020304" pitchFamily="18" charset="0"/>
            </a:endParaRPr>
          </a:p>
        </p:txBody>
      </p:sp>
      <p:pic>
        <p:nvPicPr>
          <p:cNvPr id="25" name="图片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44884" y="897030"/>
            <a:ext cx="2789695" cy="3920002"/>
          </a:xfrm>
          <a:prstGeom prst="rect">
            <a:avLst/>
          </a:prstGeom>
        </p:spPr>
      </p:pic>
      <p:sp>
        <p:nvSpPr>
          <p:cNvPr id="27" name="矩形 26"/>
          <p:cNvSpPr/>
          <p:nvPr/>
        </p:nvSpPr>
        <p:spPr>
          <a:xfrm>
            <a:off x="469979" y="1132519"/>
            <a:ext cx="1723549" cy="400110"/>
          </a:xfrm>
          <a:prstGeom prst="rect">
            <a:avLst/>
          </a:prstGeom>
        </p:spPr>
        <p:txBody>
          <a:bodyPr wrap="none">
            <a:spAutoFit/>
          </a:bodyPr>
          <a:lstStyle/>
          <a:p>
            <a:pPr>
              <a:spcAft>
                <a:spcPts val="0"/>
              </a:spcAft>
            </a:pPr>
            <a:r>
              <a:rPr lang="zh-CN" altLang="en-US" sz="2000" b="1" kern="100" dirty="0">
                <a:solidFill>
                  <a:schemeClr val="bg1"/>
                </a:solidFill>
                <a:latin typeface="+mn-ea"/>
                <a:cs typeface="Times New Roman" panose="02020603050405020304" pitchFamily="18" charset="0"/>
              </a:rPr>
              <a:t>国外研究概况</a:t>
            </a:r>
            <a:endParaRPr lang="zh-CN" altLang="en-US" sz="2000" b="1" kern="100" dirty="0">
              <a:solidFill>
                <a:schemeClr val="bg1"/>
              </a:solidFill>
              <a:latin typeface="+mn-ea"/>
              <a:cs typeface="Times New Roman" panose="02020603050405020304" pitchFamily="18" charset="0"/>
            </a:endParaRPr>
          </a:p>
        </p:txBody>
      </p:sp>
      <p:sp>
        <p:nvSpPr>
          <p:cNvPr id="29" name="椭圆 28"/>
          <p:cNvSpPr/>
          <p:nvPr/>
        </p:nvSpPr>
        <p:spPr>
          <a:xfrm>
            <a:off x="419481" y="1741507"/>
            <a:ext cx="681925" cy="6819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0" name="椭圆 29"/>
          <p:cNvSpPr/>
          <p:nvPr/>
        </p:nvSpPr>
        <p:spPr>
          <a:xfrm>
            <a:off x="450816" y="3694941"/>
            <a:ext cx="681925" cy="6819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1" name="矩形 30"/>
          <p:cNvSpPr/>
          <p:nvPr/>
        </p:nvSpPr>
        <p:spPr>
          <a:xfrm>
            <a:off x="1060750" y="1648815"/>
            <a:ext cx="4774699" cy="1032334"/>
          </a:xfrm>
          <a:prstGeom prst="rect">
            <a:avLst/>
          </a:prstGeom>
        </p:spPr>
        <p:txBody>
          <a:bodyPr wrap="square">
            <a:spAutoFit/>
          </a:bodyPr>
          <a:lstStyle/>
          <a:p>
            <a:pPr>
              <a:lnSpc>
                <a:spcPct val="130000"/>
              </a:lnSpc>
              <a:spcBef>
                <a:spcPts val="600"/>
              </a:spcBef>
            </a:pPr>
            <a:r>
              <a:rPr lang="zh-CN" altLang="en-US" sz="1200" dirty="0">
                <a:solidFill>
                  <a:schemeClr val="tx1">
                    <a:lumMod val="85000"/>
                    <a:lumOff val="15000"/>
                  </a:schemeClr>
                </a:solidFill>
              </a:rPr>
              <a:t>英国德国等国家出台了很多专项法律，对保护动物不受虐待做了非常详细的规定，虐待动物的行为一旦发生，会受到他人的强烈谴责与起诉，除了会受到严厉的惩罚以外，甚至有可能会被判刑。除此之外政府会将专项资金拨付给民间流浪动物救助机构用于日常的运营。</a:t>
            </a:r>
            <a:endParaRPr lang="zh-CN" altLang="en-US" sz="1200" dirty="0">
              <a:solidFill>
                <a:schemeClr val="tx1">
                  <a:lumMod val="85000"/>
                  <a:lumOff val="15000"/>
                </a:schemeClr>
              </a:solidFill>
            </a:endParaRPr>
          </a:p>
        </p:txBody>
      </p:sp>
      <p:sp>
        <p:nvSpPr>
          <p:cNvPr id="32" name="矩形 31"/>
          <p:cNvSpPr/>
          <p:nvPr/>
        </p:nvSpPr>
        <p:spPr>
          <a:xfrm>
            <a:off x="1101406" y="3342327"/>
            <a:ext cx="4709471" cy="1512465"/>
          </a:xfrm>
          <a:prstGeom prst="rect">
            <a:avLst/>
          </a:prstGeom>
        </p:spPr>
        <p:txBody>
          <a:bodyPr wrap="square">
            <a:spAutoFit/>
          </a:bodyPr>
          <a:lstStyle/>
          <a:p>
            <a:pPr>
              <a:lnSpc>
                <a:spcPct val="130000"/>
              </a:lnSpc>
              <a:spcBef>
                <a:spcPts val="600"/>
              </a:spcBef>
            </a:pPr>
            <a:r>
              <a:rPr lang="zh-CN" altLang="en-US" sz="1200" dirty="0">
                <a:solidFill>
                  <a:schemeClr val="tx1">
                    <a:lumMod val="85000"/>
                    <a:lumOff val="15000"/>
                  </a:schemeClr>
                </a:solidFill>
              </a:rPr>
              <a:t>中国香港在</a:t>
            </a:r>
            <a:r>
              <a:rPr lang="en-US" altLang="zh-CN" sz="1200" dirty="0">
                <a:solidFill>
                  <a:schemeClr val="tx1">
                    <a:lumMod val="85000"/>
                    <a:lumOff val="15000"/>
                  </a:schemeClr>
                </a:solidFill>
              </a:rPr>
              <a:t>20</a:t>
            </a:r>
            <a:r>
              <a:rPr lang="zh-CN" altLang="en-US" sz="1200" dirty="0">
                <a:solidFill>
                  <a:schemeClr val="tx1">
                    <a:lumMod val="85000"/>
                    <a:lumOff val="15000"/>
                  </a:schemeClr>
                </a:solidFill>
              </a:rPr>
              <a:t>世纪</a:t>
            </a:r>
            <a:r>
              <a:rPr lang="en-US" altLang="zh-CN" sz="1200" dirty="0">
                <a:solidFill>
                  <a:schemeClr val="tx1">
                    <a:lumMod val="85000"/>
                    <a:lumOff val="15000"/>
                  </a:schemeClr>
                </a:solidFill>
              </a:rPr>
              <a:t>30</a:t>
            </a:r>
            <a:r>
              <a:rPr lang="zh-CN" altLang="en-US" sz="1200" dirty="0">
                <a:solidFill>
                  <a:schemeClr val="tx1">
                    <a:lumMod val="85000"/>
                    <a:lumOff val="15000"/>
                  </a:schemeClr>
                </a:solidFill>
              </a:rPr>
              <a:t>年代颁布了法律法规，以严厉的措施来惩罚针对动物的施虐行为，台湾法律明确规定禁止骚扰、虐待或伤害动物。我国大陆尚未出台类似</a:t>
            </a:r>
            <a:r>
              <a:rPr lang="en-US" altLang="zh-CN" sz="1200" dirty="0">
                <a:solidFill>
                  <a:schemeClr val="tx1">
                    <a:lumMod val="85000"/>
                    <a:lumOff val="15000"/>
                  </a:schemeClr>
                </a:solidFill>
              </a:rPr>
              <a:t>《</a:t>
            </a:r>
            <a:r>
              <a:rPr lang="zh-CN" altLang="en-US" sz="1200" dirty="0">
                <a:solidFill>
                  <a:schemeClr val="tx1">
                    <a:lumMod val="85000"/>
                    <a:lumOff val="15000"/>
                  </a:schemeClr>
                </a:solidFill>
              </a:rPr>
              <a:t>动物保护法</a:t>
            </a:r>
            <a:r>
              <a:rPr lang="en-US" altLang="zh-CN" sz="1200" dirty="0">
                <a:solidFill>
                  <a:schemeClr val="tx1">
                    <a:lumMod val="85000"/>
                    <a:lumOff val="15000"/>
                  </a:schemeClr>
                </a:solidFill>
              </a:rPr>
              <a:t>》</a:t>
            </a:r>
            <a:r>
              <a:rPr lang="zh-CN" altLang="en-US" sz="1200" dirty="0">
                <a:solidFill>
                  <a:schemeClr val="tx1">
                    <a:lumMod val="85000"/>
                    <a:lumOff val="15000"/>
                  </a:schemeClr>
                </a:solidFill>
              </a:rPr>
              <a:t>，涉及流浪动物保护的法律法规。在救助层面，仅仅是为数不多的几个城市设置了流浪动物管理机构，大部分省市的救助组织均为爱心人士自发形成的民间组织，其资金及物资来源均为志愿者通过义卖或募捐形式获取。</a:t>
            </a:r>
            <a:endParaRPr lang="zh-CN" altLang="en-US" sz="1200" dirty="0">
              <a:solidFill>
                <a:schemeClr val="tx1">
                  <a:lumMod val="85000"/>
                  <a:lumOff val="15000"/>
                </a:schemeClr>
              </a:solidFill>
            </a:endParaRPr>
          </a:p>
        </p:txBody>
      </p:sp>
      <p:grpSp>
        <p:nvGrpSpPr>
          <p:cNvPr id="15" name="组合 14"/>
          <p:cNvGrpSpPr/>
          <p:nvPr/>
        </p:nvGrpSpPr>
        <p:grpSpPr>
          <a:xfrm>
            <a:off x="609421" y="3858897"/>
            <a:ext cx="352425" cy="354012"/>
            <a:chOff x="5478463" y="2630488"/>
            <a:chExt cx="352425" cy="354012"/>
          </a:xfrm>
        </p:grpSpPr>
        <p:sp>
          <p:nvSpPr>
            <p:cNvPr id="16" name="AutoShape 37"/>
            <p:cNvSpPr/>
            <p:nvPr/>
          </p:nvSpPr>
          <p:spPr bwMode="auto">
            <a:xfrm>
              <a:off x="5478463" y="2663825"/>
              <a:ext cx="320675" cy="320675"/>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7" name="AutoShape 38"/>
            <p:cNvSpPr/>
            <p:nvPr/>
          </p:nvSpPr>
          <p:spPr bwMode="auto">
            <a:xfrm>
              <a:off x="5632450" y="2808288"/>
              <a:ext cx="53975" cy="539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8" name="AutoShape 39"/>
            <p:cNvSpPr/>
            <p:nvPr/>
          </p:nvSpPr>
          <p:spPr bwMode="auto">
            <a:xfrm>
              <a:off x="5775325" y="2630488"/>
              <a:ext cx="55563"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9" name="AutoShape 40"/>
            <p:cNvSpPr/>
            <p:nvPr/>
          </p:nvSpPr>
          <p:spPr bwMode="auto">
            <a:xfrm>
              <a:off x="5565775" y="2797175"/>
              <a:ext cx="44450"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0" name="AutoShape 41"/>
            <p:cNvSpPr/>
            <p:nvPr/>
          </p:nvSpPr>
          <p:spPr bwMode="auto">
            <a:xfrm>
              <a:off x="5610225" y="28733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1" name="AutoShape 42"/>
            <p:cNvSpPr/>
            <p:nvPr/>
          </p:nvSpPr>
          <p:spPr bwMode="auto">
            <a:xfrm>
              <a:off x="5786438" y="27082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grpSp>
        <p:nvGrpSpPr>
          <p:cNvPr id="22" name="组合 21"/>
          <p:cNvGrpSpPr/>
          <p:nvPr/>
        </p:nvGrpSpPr>
        <p:grpSpPr>
          <a:xfrm>
            <a:off x="575728" y="1900523"/>
            <a:ext cx="353134" cy="353134"/>
            <a:chOff x="2473104" y="2145028"/>
            <a:chExt cx="359165" cy="359165"/>
          </a:xfrm>
          <a:solidFill>
            <a:sysClr val="window" lastClr="FFFFFF"/>
          </a:solidFill>
        </p:grpSpPr>
        <p:sp>
          <p:nvSpPr>
            <p:cNvPr id="23"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4"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矩形 22"/>
          <p:cNvSpPr/>
          <p:nvPr/>
        </p:nvSpPr>
        <p:spPr>
          <a:xfrm>
            <a:off x="3085528" y="1808833"/>
            <a:ext cx="2468880" cy="645160"/>
          </a:xfrm>
          <a:prstGeom prst="rect">
            <a:avLst/>
          </a:prstGeom>
        </p:spPr>
        <p:txBody>
          <a:bodyPr wrap="none">
            <a:spAutoFit/>
          </a:bodyPr>
          <a:lstStyle/>
          <a:p>
            <a:pPr>
              <a:spcAft>
                <a:spcPts val="0"/>
              </a:spcAft>
            </a:pPr>
            <a:r>
              <a:rPr lang="zh-CN" altLang="en-US" sz="3600" b="1" kern="100">
                <a:solidFill>
                  <a:schemeClr val="accent1"/>
                </a:solidFill>
                <a:latin typeface="+mn-ea"/>
                <a:cs typeface="Times New Roman" panose="02020603050405020304" pitchFamily="18" charset="0"/>
              </a:rPr>
              <a:t>研究的概括</a:t>
            </a:r>
            <a:endParaRPr lang="zh-CN" altLang="en-US" sz="3600" b="1" kern="100">
              <a:solidFill>
                <a:schemeClr val="accent1"/>
              </a:solidFill>
              <a:latin typeface="+mn-ea"/>
              <a:cs typeface="Times New Roman" panose="02020603050405020304" pitchFamily="18" charset="0"/>
            </a:endParaRPr>
          </a:p>
        </p:txBody>
      </p:sp>
      <p:sp>
        <p:nvSpPr>
          <p:cNvPr id="30" name="矩形 29"/>
          <p:cNvSpPr/>
          <p:nvPr/>
        </p:nvSpPr>
        <p:spPr>
          <a:xfrm>
            <a:off x="3085528" y="2431161"/>
            <a:ext cx="2494594" cy="461665"/>
          </a:xfrm>
          <a:prstGeom prst="rect">
            <a:avLst/>
          </a:prstGeom>
        </p:spPr>
        <p:txBody>
          <a:bodyPr wrap="none">
            <a:spAutoFit/>
          </a:bodyPr>
          <a:lstStyle/>
          <a:p>
            <a:pPr>
              <a:spcAft>
                <a:spcPts val="0"/>
              </a:spcAft>
            </a:pPr>
            <a:r>
              <a:rPr lang="en-US" altLang="zh-CN" sz="2400" kern="100">
                <a:solidFill>
                  <a:schemeClr val="accent1"/>
                </a:solidFill>
                <a:latin typeface="+mj-lt"/>
                <a:cs typeface="Times New Roman" panose="02020603050405020304" pitchFamily="18" charset="0"/>
              </a:rPr>
              <a:t>Thesis Summary</a:t>
            </a:r>
            <a:endParaRPr lang="en-US" altLang="zh-CN" sz="2400" kern="100">
              <a:solidFill>
                <a:schemeClr val="accent1"/>
              </a:solidFill>
              <a:latin typeface="+mj-lt"/>
              <a:cs typeface="Times New Roman" panose="02020603050405020304" pitchFamily="18" charset="0"/>
            </a:endParaRPr>
          </a:p>
        </p:txBody>
      </p:sp>
      <p:grpSp>
        <p:nvGrpSpPr>
          <p:cNvPr id="18" name="Group 69"/>
          <p:cNvGrpSpPr/>
          <p:nvPr/>
        </p:nvGrpSpPr>
        <p:grpSpPr>
          <a:xfrm>
            <a:off x="1604335" y="2195509"/>
            <a:ext cx="706108" cy="662656"/>
            <a:chOff x="10074275" y="1647825"/>
            <a:chExt cx="464344" cy="435769"/>
          </a:xfrm>
          <a:solidFill>
            <a:sysClr val="window" lastClr="FFFFFF"/>
          </a:solidFill>
        </p:grpSpPr>
        <p:sp>
          <p:nvSpPr>
            <p:cNvPr id="19" name="AutoShape 69"/>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0" name="AutoShape 70"/>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1" name="AutoShape 71"/>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2" name="AutoShape 72"/>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4" name="AutoShape 73"/>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5" name="AutoShape 74"/>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6" name="AutoShape 75"/>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7" name="AutoShape 76"/>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8" name="AutoShape 77"/>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8823" y="375240"/>
            <a:ext cx="1960880" cy="39878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研究的主要内容</a:t>
            </a:r>
            <a:endParaRPr lang="zh-CN" altLang="en-US" sz="2000" b="1" kern="100" dirty="0">
              <a:solidFill>
                <a:schemeClr val="accent1"/>
              </a:solidFill>
              <a:latin typeface="+mn-ea"/>
              <a:cs typeface="Times New Roman" panose="02020603050405020304" pitchFamily="18" charset="0"/>
            </a:endParaRPr>
          </a:p>
        </p:txBody>
      </p:sp>
      <p:sp>
        <p:nvSpPr>
          <p:cNvPr id="4" name="矩形 3"/>
          <p:cNvSpPr/>
          <p:nvPr/>
        </p:nvSpPr>
        <p:spPr>
          <a:xfrm>
            <a:off x="388823" y="742818"/>
            <a:ext cx="2462534"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The theoretical basis of the paper</a:t>
            </a:r>
            <a:endParaRPr lang="en-US" altLang="zh-CN" sz="1200" kern="100" dirty="0">
              <a:solidFill>
                <a:schemeClr val="accent1"/>
              </a:solidFill>
              <a:latin typeface="+mj-lt"/>
              <a:cs typeface="Times New Roman" panose="02020603050405020304" pitchFamily="18" charset="0"/>
            </a:endParaRPr>
          </a:p>
        </p:txBody>
      </p:sp>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8824" y="1142940"/>
            <a:ext cx="8376036" cy="3048048"/>
          </a:xfrm>
          <a:prstGeom prst="rect">
            <a:avLst/>
          </a:prstGeom>
        </p:spPr>
      </p:pic>
      <p:sp>
        <p:nvSpPr>
          <p:cNvPr id="35" name="矩形 34"/>
          <p:cNvSpPr/>
          <p:nvPr/>
        </p:nvSpPr>
        <p:spPr>
          <a:xfrm>
            <a:off x="546408" y="2410363"/>
            <a:ext cx="7924491" cy="2062976"/>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6" name="矩形 35"/>
          <p:cNvSpPr/>
          <p:nvPr/>
        </p:nvSpPr>
        <p:spPr>
          <a:xfrm>
            <a:off x="639650" y="2627582"/>
            <a:ext cx="1960880" cy="398780"/>
          </a:xfrm>
          <a:prstGeom prst="rect">
            <a:avLst/>
          </a:prstGeom>
        </p:spPr>
        <p:txBody>
          <a:bodyPr wrap="none">
            <a:spAutoFit/>
          </a:bodyPr>
          <a:lstStyle/>
          <a:p>
            <a:pPr>
              <a:spcAft>
                <a:spcPts val="0"/>
              </a:spcAft>
            </a:pPr>
            <a:r>
              <a:rPr lang="zh-CN" altLang="en-US" sz="2000" b="1" kern="100" dirty="0">
                <a:solidFill>
                  <a:schemeClr val="bg1"/>
                </a:solidFill>
                <a:latin typeface="+mn-ea"/>
                <a:cs typeface="Times New Roman" panose="02020603050405020304" pitchFamily="18" charset="0"/>
              </a:rPr>
              <a:t>研究的主要内容</a:t>
            </a:r>
            <a:endParaRPr lang="zh-CN" altLang="en-US" sz="2000" b="1" kern="100" dirty="0">
              <a:solidFill>
                <a:schemeClr val="bg1"/>
              </a:solidFill>
              <a:latin typeface="+mn-ea"/>
              <a:cs typeface="Times New Roman" panose="02020603050405020304" pitchFamily="18" charset="0"/>
            </a:endParaRPr>
          </a:p>
        </p:txBody>
      </p:sp>
      <p:sp>
        <p:nvSpPr>
          <p:cNvPr id="37" name="矩形 36"/>
          <p:cNvSpPr/>
          <p:nvPr/>
        </p:nvSpPr>
        <p:spPr>
          <a:xfrm>
            <a:off x="760248" y="3125131"/>
            <a:ext cx="7496810" cy="1188980"/>
          </a:xfrm>
          <a:prstGeom prst="rect">
            <a:avLst/>
          </a:prstGeom>
        </p:spPr>
        <p:txBody>
          <a:bodyPr wrap="square">
            <a:spAutoFit/>
          </a:bodyPr>
          <a:lstStyle/>
          <a:p>
            <a:pPr>
              <a:lnSpc>
                <a:spcPct val="130000"/>
              </a:lnSpc>
              <a:spcBef>
                <a:spcPts val="600"/>
              </a:spcBef>
            </a:pPr>
            <a:r>
              <a:rPr lang="en-US" altLang="zh-CN" sz="1200" dirty="0">
                <a:solidFill>
                  <a:schemeClr val="bg1"/>
                </a:solidFill>
              </a:rPr>
              <a:t>	</a:t>
            </a:r>
            <a:r>
              <a:rPr lang="zh-CN" altLang="en-US" sz="1400" dirty="0">
                <a:solidFill>
                  <a:schemeClr val="bg1"/>
                </a:solidFill>
              </a:rPr>
              <a:t>针对基于移动平台救助流浪动物的研究较少这一问题，依据宠物救助系统的现状，进行一些创新设计了一套基于微信小程序和图象识别技术的宠物救助服务系统，采用</a:t>
            </a:r>
            <a:r>
              <a:rPr lang="en-US" altLang="zh-CN" sz="1400" dirty="0">
                <a:solidFill>
                  <a:schemeClr val="bg1"/>
                </a:solidFill>
              </a:rPr>
              <a:t>java</a:t>
            </a:r>
            <a:r>
              <a:rPr lang="zh-CN" altLang="en-US" sz="1400" dirty="0">
                <a:solidFill>
                  <a:schemeClr val="bg1"/>
                </a:solidFill>
              </a:rPr>
              <a:t>、</a:t>
            </a:r>
            <a:r>
              <a:rPr lang="en-US" altLang="zh-CN" sz="1400" dirty="0" err="1">
                <a:solidFill>
                  <a:schemeClr val="bg1"/>
                </a:solidFill>
              </a:rPr>
              <a:t>css</a:t>
            </a:r>
            <a:r>
              <a:rPr lang="zh-CN" altLang="en-US" sz="1400" dirty="0">
                <a:solidFill>
                  <a:schemeClr val="bg1"/>
                </a:solidFill>
              </a:rPr>
              <a:t>等编程语言和</a:t>
            </a:r>
            <a:r>
              <a:rPr lang="en-US" altLang="zh-CN" sz="1400" dirty="0" err="1">
                <a:solidFill>
                  <a:schemeClr val="bg1"/>
                </a:solidFill>
              </a:rPr>
              <a:t>mysql</a:t>
            </a:r>
            <a:r>
              <a:rPr lang="zh-CN" altLang="en-US" sz="1400" dirty="0">
                <a:solidFill>
                  <a:schemeClr val="bg1"/>
                </a:solidFill>
              </a:rPr>
              <a:t>数据库。主要是能够实现宠物识别、宠物领养、宠物寻回、宠物救助等功能，同时设计一些宠物知识分享、关注点赞等交流模式丰富系统。</a:t>
            </a:r>
            <a:endParaRPr lang="zh-CN" altLang="en-US" sz="120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t="18788"/>
          <a:stretch>
            <a:fillRect/>
          </a:stretch>
        </p:blipFill>
        <p:spPr>
          <a:xfrm>
            <a:off x="797321" y="1743645"/>
            <a:ext cx="7377082" cy="2424560"/>
          </a:xfrm>
          <a:prstGeom prst="rect">
            <a:avLst/>
          </a:prstGeom>
        </p:spPr>
      </p:pic>
      <p:sp>
        <p:nvSpPr>
          <p:cNvPr id="3" name="矩形 2"/>
          <p:cNvSpPr/>
          <p:nvPr/>
        </p:nvSpPr>
        <p:spPr>
          <a:xfrm>
            <a:off x="388823" y="375240"/>
            <a:ext cx="2236510"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主要功能模块设计</a:t>
            </a:r>
            <a:endParaRPr lang="zh-CN" altLang="en-US" sz="2000" b="1" kern="100" dirty="0">
              <a:solidFill>
                <a:schemeClr val="accent1"/>
              </a:solidFill>
              <a:latin typeface="+mn-ea"/>
              <a:cs typeface="Times New Roman" panose="02020603050405020304" pitchFamily="18" charset="0"/>
            </a:endParaRPr>
          </a:p>
        </p:txBody>
      </p:sp>
      <p:sp>
        <p:nvSpPr>
          <p:cNvPr id="5" name="矩形: 圆角 4"/>
          <p:cNvSpPr/>
          <p:nvPr/>
        </p:nvSpPr>
        <p:spPr>
          <a:xfrm>
            <a:off x="4321908" y="1141046"/>
            <a:ext cx="1336430" cy="594784"/>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基于微信小程序的</a:t>
            </a:r>
            <a:r>
              <a:rPr lang="zh-CN" altLang="en-US" sz="1100" dirty="0">
                <a:solidFill>
                  <a:schemeClr val="tx1"/>
                </a:solidFill>
              </a:rPr>
              <a:t>流浪宠物救助服务平台</a:t>
            </a:r>
            <a:endParaRPr lang="zh-CN" altLang="en-US" sz="11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8823" y="375240"/>
            <a:ext cx="1210588" cy="400110"/>
          </a:xfrm>
          <a:prstGeom prst="rect">
            <a:avLst/>
          </a:prstGeom>
        </p:spPr>
        <p:txBody>
          <a:bodyPr wrap="none">
            <a:spAutoFit/>
          </a:bodyPr>
          <a:lstStyle/>
          <a:p>
            <a:pPr>
              <a:spcAft>
                <a:spcPts val="0"/>
              </a:spcAft>
            </a:pPr>
            <a:r>
              <a:rPr lang="zh-CN" altLang="en-US" sz="2000" b="1" kern="100">
                <a:solidFill>
                  <a:schemeClr val="accent1"/>
                </a:solidFill>
                <a:latin typeface="+mn-ea"/>
                <a:cs typeface="Times New Roman" panose="02020603050405020304" pitchFamily="18" charset="0"/>
              </a:rPr>
              <a:t>研究内容</a:t>
            </a:r>
            <a:endParaRPr lang="zh-CN" altLang="en-US" sz="2000" b="1" kern="100">
              <a:solidFill>
                <a:schemeClr val="accent1"/>
              </a:solidFill>
              <a:latin typeface="+mn-ea"/>
              <a:cs typeface="Times New Roman" panose="02020603050405020304" pitchFamily="18" charset="0"/>
            </a:endParaRPr>
          </a:p>
        </p:txBody>
      </p:sp>
      <p:sp>
        <p:nvSpPr>
          <p:cNvPr id="4" name="矩形 3"/>
          <p:cNvSpPr/>
          <p:nvPr/>
        </p:nvSpPr>
        <p:spPr>
          <a:xfrm>
            <a:off x="388823" y="742818"/>
            <a:ext cx="1497526" cy="276999"/>
          </a:xfrm>
          <a:prstGeom prst="rect">
            <a:avLst/>
          </a:prstGeom>
        </p:spPr>
        <p:txBody>
          <a:bodyPr wrap="none">
            <a:spAutoFit/>
          </a:bodyPr>
          <a:lstStyle/>
          <a:p>
            <a:pPr>
              <a:spcAft>
                <a:spcPts val="0"/>
              </a:spcAft>
            </a:pPr>
            <a:r>
              <a:rPr lang="en-US" altLang="zh-CN" sz="1200" kern="100">
                <a:solidFill>
                  <a:schemeClr val="accent1"/>
                </a:solidFill>
                <a:latin typeface="+mj-lt"/>
                <a:cs typeface="Times New Roman" panose="02020603050405020304" pitchFamily="18" charset="0"/>
              </a:rPr>
              <a:t>Research Contents</a:t>
            </a:r>
            <a:endParaRPr lang="en-US" altLang="zh-CN" sz="1200" kern="100">
              <a:solidFill>
                <a:schemeClr val="accent1"/>
              </a:solidFill>
              <a:latin typeface="+mj-lt"/>
              <a:cs typeface="Times New Roman" panose="02020603050405020304" pitchFamily="18" charset="0"/>
            </a:endParaRPr>
          </a:p>
        </p:txBody>
      </p:sp>
      <p:sp>
        <p:nvSpPr>
          <p:cNvPr id="10" name="椭圆 9"/>
          <p:cNvSpPr/>
          <p:nvPr/>
        </p:nvSpPr>
        <p:spPr>
          <a:xfrm>
            <a:off x="440999" y="1352856"/>
            <a:ext cx="901533" cy="901533"/>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矩形: 圆角 63"/>
          <p:cNvSpPr/>
          <p:nvPr/>
        </p:nvSpPr>
        <p:spPr>
          <a:xfrm>
            <a:off x="338455" y="1254760"/>
            <a:ext cx="8308975" cy="341122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124960" y="891143"/>
            <a:ext cx="1107996" cy="369332"/>
          </a:xfrm>
          <a:prstGeom prst="rect">
            <a:avLst/>
          </a:prstGeom>
        </p:spPr>
        <p:txBody>
          <a:bodyPr wrap="none">
            <a:spAutoFit/>
          </a:bodyPr>
          <a:lstStyle/>
          <a:p>
            <a:pPr algn="l">
              <a:spcAft>
                <a:spcPts val="0"/>
              </a:spcAft>
            </a:pPr>
            <a:r>
              <a:rPr lang="en-US" altLang="zh-CN" dirty="0" err="1">
                <a:solidFill>
                  <a:schemeClr val="tx1">
                    <a:lumMod val="85000"/>
                    <a:lumOff val="15000"/>
                  </a:schemeClr>
                </a:solidFill>
                <a:sym typeface="+mn-ea"/>
              </a:rPr>
              <a:t>用户角色</a:t>
            </a:r>
            <a:endParaRPr lang="en-US" altLang="zh-CN" dirty="0">
              <a:solidFill>
                <a:schemeClr val="tx1">
                  <a:lumMod val="85000"/>
                  <a:lumOff val="15000"/>
                </a:schemeClr>
              </a:solidFill>
              <a:sym typeface="+mn-ea"/>
            </a:endParaRPr>
          </a:p>
        </p:txBody>
      </p:sp>
      <p:sp>
        <p:nvSpPr>
          <p:cNvPr id="13" name="矩形 12"/>
          <p:cNvSpPr/>
          <p:nvPr/>
        </p:nvSpPr>
        <p:spPr>
          <a:xfrm>
            <a:off x="1341324" y="1352856"/>
            <a:ext cx="7158955" cy="3483967"/>
          </a:xfrm>
          <a:prstGeom prst="rect">
            <a:avLst/>
          </a:prstGeom>
        </p:spPr>
        <p:txBody>
          <a:bodyPr wrap="square">
            <a:spAutoFit/>
          </a:bodyPr>
          <a:lstStyle/>
          <a:p>
            <a:pPr indent="127000" algn="l">
              <a:lnSpc>
                <a:spcPct val="125000"/>
              </a:lnSpc>
              <a:spcBef>
                <a:spcPts val="125"/>
              </a:spcBef>
              <a:spcAft>
                <a:spcPts val="125"/>
              </a:spcAft>
            </a:pPr>
            <a:r>
              <a:rPr lang="en-US" altLang="zh-CN" sz="1200" dirty="0">
                <a:solidFill>
                  <a:schemeClr val="tx1">
                    <a:lumMod val="85000"/>
                    <a:lumOff val="15000"/>
                  </a:schemeClr>
                </a:solidFill>
              </a:rPr>
              <a:t>1.</a:t>
            </a:r>
            <a:r>
              <a:rPr lang="zh-CN" altLang="en-US" sz="1200" dirty="0">
                <a:solidFill>
                  <a:schemeClr val="tx1">
                    <a:lumMod val="85000"/>
                    <a:lumOff val="15000"/>
                  </a:schemeClr>
                </a:solidFill>
              </a:rPr>
              <a:t>注册登录：用户设置个人账号和密码登录该平台。</a:t>
            </a:r>
            <a:endParaRPr lang="zh-CN" altLang="en-US" sz="1200" dirty="0">
              <a:solidFill>
                <a:schemeClr val="tx1">
                  <a:lumMod val="85000"/>
                  <a:lumOff val="15000"/>
                </a:schemeClr>
              </a:solidFill>
            </a:endParaRPr>
          </a:p>
          <a:p>
            <a:pPr indent="127000" algn="l">
              <a:lnSpc>
                <a:spcPct val="125000"/>
              </a:lnSpc>
              <a:spcBef>
                <a:spcPts val="125"/>
              </a:spcBef>
              <a:spcAft>
                <a:spcPts val="125"/>
              </a:spcAft>
            </a:pPr>
            <a:r>
              <a:rPr lang="en-US" altLang="zh-CN" sz="1200" dirty="0">
                <a:solidFill>
                  <a:schemeClr val="tx1">
                    <a:lumMod val="85000"/>
                    <a:lumOff val="15000"/>
                  </a:schemeClr>
                </a:solidFill>
              </a:rPr>
              <a:t>2.</a:t>
            </a:r>
            <a:r>
              <a:rPr lang="zh-CN" altLang="en-US" sz="1200" dirty="0">
                <a:solidFill>
                  <a:schemeClr val="tx1">
                    <a:lumMod val="85000"/>
                    <a:lumOff val="15000"/>
                  </a:schemeClr>
                </a:solidFill>
              </a:rPr>
              <a:t>宠物识别：用户上传图片，通过图像识别辨别宠物的品种及其所处年龄段，并显示该宠物品种的百科信息。</a:t>
            </a:r>
            <a:endParaRPr lang="zh-CN" altLang="en-US" sz="1200" dirty="0">
              <a:solidFill>
                <a:schemeClr val="tx1">
                  <a:lumMod val="85000"/>
                  <a:lumOff val="15000"/>
                </a:schemeClr>
              </a:solidFill>
            </a:endParaRPr>
          </a:p>
          <a:p>
            <a:pPr indent="127000" algn="l">
              <a:lnSpc>
                <a:spcPct val="125000"/>
              </a:lnSpc>
              <a:spcBef>
                <a:spcPts val="125"/>
              </a:spcBef>
              <a:spcAft>
                <a:spcPts val="125"/>
              </a:spcAft>
            </a:pPr>
            <a:r>
              <a:rPr lang="en-US" altLang="zh-CN" sz="1200" dirty="0">
                <a:solidFill>
                  <a:schemeClr val="tx1">
                    <a:lumMod val="85000"/>
                    <a:lumOff val="15000"/>
                  </a:schemeClr>
                </a:solidFill>
              </a:rPr>
              <a:t>3.</a:t>
            </a:r>
            <a:r>
              <a:rPr lang="zh-CN" altLang="en-US" sz="1200" dirty="0">
                <a:solidFill>
                  <a:schemeClr val="tx1">
                    <a:lumMod val="85000"/>
                    <a:lumOff val="15000"/>
                  </a:schemeClr>
                </a:solidFill>
              </a:rPr>
              <a:t>宠物领养：用户可以对预领养的流浪宠物进行图像识别，辨别宠物的品种和信息。用户也可以借助此模块发布宠物的待领养详细信息，其他用户可以借助平台与发布者进行咨询并选择领养。</a:t>
            </a:r>
            <a:endParaRPr lang="zh-CN" altLang="en-US" sz="1200" dirty="0">
              <a:solidFill>
                <a:schemeClr val="tx1">
                  <a:lumMod val="85000"/>
                  <a:lumOff val="15000"/>
                </a:schemeClr>
              </a:solidFill>
            </a:endParaRPr>
          </a:p>
          <a:p>
            <a:pPr indent="127000" algn="l">
              <a:lnSpc>
                <a:spcPct val="125000"/>
              </a:lnSpc>
              <a:spcBef>
                <a:spcPts val="125"/>
              </a:spcBef>
              <a:spcAft>
                <a:spcPts val="125"/>
              </a:spcAft>
            </a:pPr>
            <a:r>
              <a:rPr lang="en-US" altLang="zh-CN" sz="1200" dirty="0">
                <a:solidFill>
                  <a:schemeClr val="tx1">
                    <a:lumMod val="85000"/>
                    <a:lumOff val="15000"/>
                  </a:schemeClr>
                </a:solidFill>
              </a:rPr>
              <a:t>4.</a:t>
            </a:r>
            <a:r>
              <a:rPr lang="zh-CN" altLang="en-US" sz="1200" dirty="0">
                <a:solidFill>
                  <a:schemeClr val="tx1">
                    <a:lumMod val="85000"/>
                    <a:lumOff val="15000"/>
                  </a:schemeClr>
                </a:solidFill>
              </a:rPr>
              <a:t>宠物寻回：用户通过上传遗失宠物的图片等信息发布寻找令。其他用户在宠物识别时会先进行判定是否为已发布遗失宠物，若为遗失宠物，拍照用户可以领取寻找令并联系施主。</a:t>
            </a:r>
            <a:endParaRPr lang="zh-CN" altLang="en-US" sz="1200" dirty="0">
              <a:solidFill>
                <a:schemeClr val="tx1">
                  <a:lumMod val="85000"/>
                  <a:lumOff val="15000"/>
                </a:schemeClr>
              </a:solidFill>
            </a:endParaRPr>
          </a:p>
          <a:p>
            <a:pPr indent="127000" algn="l">
              <a:lnSpc>
                <a:spcPct val="125000"/>
              </a:lnSpc>
              <a:spcBef>
                <a:spcPts val="125"/>
              </a:spcBef>
              <a:spcAft>
                <a:spcPts val="125"/>
              </a:spcAft>
            </a:pPr>
            <a:r>
              <a:rPr lang="en-US" altLang="zh-CN" sz="1200" dirty="0">
                <a:solidFill>
                  <a:schemeClr val="tx1">
                    <a:lumMod val="85000"/>
                    <a:lumOff val="15000"/>
                  </a:schemeClr>
                </a:solidFill>
              </a:rPr>
              <a:t>5.</a:t>
            </a:r>
            <a:r>
              <a:rPr lang="zh-CN" altLang="en-US" sz="1200" dirty="0">
                <a:solidFill>
                  <a:schemeClr val="tx1">
                    <a:lumMod val="85000"/>
                    <a:lumOff val="15000"/>
                  </a:schemeClr>
                </a:solidFill>
              </a:rPr>
              <a:t>宠物知识：该模块包括了宠物图鉴（系统会为用户或管理员上传的宠物生成唯一的</a:t>
            </a:r>
            <a:r>
              <a:rPr lang="en-US" altLang="zh-CN" sz="1200" dirty="0">
                <a:solidFill>
                  <a:schemeClr val="tx1">
                    <a:lumMod val="85000"/>
                    <a:lumOff val="15000"/>
                  </a:schemeClr>
                </a:solidFill>
              </a:rPr>
              <a:t>ID</a:t>
            </a:r>
            <a:r>
              <a:rPr lang="zh-CN" altLang="en-US" sz="1200" dirty="0">
                <a:solidFill>
                  <a:schemeClr val="tx1">
                    <a:lumMod val="85000"/>
                    <a:lumOff val="15000"/>
                  </a:schemeClr>
                </a:solidFill>
              </a:rPr>
              <a:t>标识）、各类型宠物饲养手册和医疗措施等等，给宠物的健康成长提供参考。</a:t>
            </a:r>
            <a:endParaRPr lang="zh-CN" altLang="en-US" sz="1200" dirty="0">
              <a:solidFill>
                <a:schemeClr val="tx1">
                  <a:lumMod val="85000"/>
                  <a:lumOff val="15000"/>
                </a:schemeClr>
              </a:solidFill>
            </a:endParaRPr>
          </a:p>
          <a:p>
            <a:pPr indent="127000" algn="l">
              <a:lnSpc>
                <a:spcPct val="125000"/>
              </a:lnSpc>
              <a:spcBef>
                <a:spcPts val="125"/>
              </a:spcBef>
              <a:spcAft>
                <a:spcPts val="125"/>
              </a:spcAft>
            </a:pPr>
            <a:r>
              <a:rPr lang="en-US" altLang="zh-CN" sz="1200" dirty="0">
                <a:solidFill>
                  <a:schemeClr val="tx1">
                    <a:lumMod val="85000"/>
                    <a:lumOff val="15000"/>
                  </a:schemeClr>
                </a:solidFill>
              </a:rPr>
              <a:t>6.</a:t>
            </a:r>
            <a:r>
              <a:rPr lang="zh-CN" altLang="en-US" sz="1200" dirty="0">
                <a:solidFill>
                  <a:schemeClr val="tx1">
                    <a:lumMod val="85000"/>
                    <a:lumOff val="15000"/>
                  </a:schemeClr>
                </a:solidFill>
              </a:rPr>
              <a:t>宠物救助、物资求助活动：用户可以发起救助或求助活动，在平台上呼吁爱心人士参加，参加活动的人员需要进行报名，通过打卡完成活动，活动发布者在活动结束后需要完结活动。</a:t>
            </a:r>
            <a:endParaRPr lang="zh-CN" altLang="en-US" sz="1200" dirty="0">
              <a:solidFill>
                <a:schemeClr val="tx1">
                  <a:lumMod val="85000"/>
                  <a:lumOff val="15000"/>
                </a:schemeClr>
              </a:solidFill>
            </a:endParaRPr>
          </a:p>
          <a:p>
            <a:pPr indent="127000" algn="l">
              <a:lnSpc>
                <a:spcPct val="125000"/>
              </a:lnSpc>
              <a:spcBef>
                <a:spcPts val="125"/>
              </a:spcBef>
              <a:spcAft>
                <a:spcPts val="125"/>
              </a:spcAft>
            </a:pPr>
            <a:r>
              <a:rPr lang="en-US" altLang="zh-CN" sz="1200" dirty="0">
                <a:solidFill>
                  <a:schemeClr val="tx1">
                    <a:lumMod val="85000"/>
                    <a:lumOff val="15000"/>
                  </a:schemeClr>
                </a:solidFill>
              </a:rPr>
              <a:t>7.</a:t>
            </a:r>
            <a:r>
              <a:rPr lang="zh-CN" altLang="en-US" sz="1200" dirty="0">
                <a:solidFill>
                  <a:schemeClr val="tx1">
                    <a:lumMod val="85000"/>
                    <a:lumOff val="15000"/>
                  </a:schemeClr>
                </a:solidFill>
              </a:rPr>
              <a:t>用户中心页面：包括了用户的基本信息，比如头像、昵称、性别等，我的宠物信息、我的领养记录、我的发布、我的关注、消息通知及设置。</a:t>
            </a:r>
            <a:endParaRPr lang="zh-CN" altLang="en-US" sz="1200" dirty="0">
              <a:solidFill>
                <a:schemeClr val="tx1">
                  <a:lumMod val="85000"/>
                  <a:lumOff val="15000"/>
                </a:schemeClr>
              </a:solidFill>
            </a:endParaRPr>
          </a:p>
          <a:p>
            <a:pPr>
              <a:lnSpc>
                <a:spcPct val="130000"/>
              </a:lnSpc>
              <a:spcBef>
                <a:spcPts val="600"/>
              </a:spcBef>
            </a:pPr>
            <a:endParaRPr sz="800" dirty="0">
              <a:solidFill>
                <a:schemeClr val="tx1">
                  <a:lumMod val="85000"/>
                  <a:lumOff val="15000"/>
                </a:schemeClr>
              </a:solidFill>
            </a:endParaRPr>
          </a:p>
        </p:txBody>
      </p:sp>
      <p:grpSp>
        <p:nvGrpSpPr>
          <p:cNvPr id="14" name="组合 13"/>
          <p:cNvGrpSpPr/>
          <p:nvPr/>
        </p:nvGrpSpPr>
        <p:grpSpPr>
          <a:xfrm>
            <a:off x="714888" y="1547045"/>
            <a:ext cx="352547" cy="513912"/>
            <a:chOff x="2528974" y="2863357"/>
            <a:chExt cx="246811" cy="359779"/>
          </a:xfrm>
          <a:solidFill>
            <a:sysClr val="window" lastClr="FFFFFF"/>
          </a:solidFill>
        </p:grpSpPr>
        <p:sp>
          <p:nvSpPr>
            <p:cNvPr id="15"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6"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cSld>
  <p:clrMapOvr>
    <a:masterClrMapping/>
  </p:clrMapOvr>
</p:sld>
</file>

<file path=ppt/tags/tag1.xml><?xml version="1.0" encoding="utf-8"?>
<p:tagLst xmlns:p="http://schemas.openxmlformats.org/presentationml/2006/main">
  <p:tag name="KSO_WPP_MARK_KEY" val="f65345c1-a918-48fb-8c8f-6d8d0ffb5c12"/>
  <p:tag name="COMMONDATA" val="eyJoZGlkIjoiZjc4YjYzYTExM2FhZDQzMjNjMzVmZTQ5N2YxZTJjNTEifQ=="/>
</p:tagLst>
</file>

<file path=ppt/theme/theme1.xml><?xml version="1.0" encoding="utf-8"?>
<a:theme xmlns:a="http://schemas.openxmlformats.org/drawingml/2006/main" name="Office 主题​​">
  <a:themeElements>
    <a:clrScheme name="沉稳简约1">
      <a:dk1>
        <a:sysClr val="windowText" lastClr="000000"/>
      </a:dk1>
      <a:lt1>
        <a:sysClr val="window" lastClr="FFFFFF"/>
      </a:lt1>
      <a:dk2>
        <a:srgbClr val="44546A"/>
      </a:dk2>
      <a:lt2>
        <a:srgbClr val="E7E6E6"/>
      </a:lt2>
      <a:accent1>
        <a:srgbClr val="222B34"/>
      </a:accent1>
      <a:accent2>
        <a:srgbClr val="F6F4F7"/>
      </a:accent2>
      <a:accent3>
        <a:srgbClr val="A5A5A5"/>
      </a:accent3>
      <a:accent4>
        <a:srgbClr val="FFC000"/>
      </a:accent4>
      <a:accent5>
        <a:srgbClr val="5B9BD5"/>
      </a:accent5>
      <a:accent6>
        <a:srgbClr val="70AD47"/>
      </a:accent6>
      <a:hlink>
        <a:srgbClr val="000000"/>
      </a:hlink>
      <a:folHlink>
        <a:srgbClr val="954F72"/>
      </a:folHlink>
    </a:clrScheme>
    <a:fontScheme name="自定义 1">
      <a:majorFont>
        <a:latin typeface="Arial"/>
        <a:ea typeface="微软雅黑"/>
        <a:cs typeface=""/>
      </a:majorFont>
      <a:minorFont>
        <a:latin typeface="Calibri Light"/>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9050"/>
      </a:spPr>
      <a:bodyPr rtlCol="0" anchor="ctr"/>
      <a:lstStyle>
        <a:defPPr algn="ctr">
          <a:defRPr lang="zh-CN" altLang="en-US"/>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2731</Words>
  <Application>WPS 演示</Application>
  <PresentationFormat>全屏显示(16:9)</PresentationFormat>
  <Paragraphs>204</Paragraphs>
  <Slides>19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Arial</vt:lpstr>
      <vt:lpstr>宋体</vt:lpstr>
      <vt:lpstr>Wingdings</vt:lpstr>
      <vt:lpstr>Calibri Light</vt:lpstr>
      <vt:lpstr>微软雅黑</vt:lpstr>
      <vt:lpstr>Gill Sans</vt:lpstr>
      <vt:lpstr>Times New Roman</vt:lpstr>
      <vt:lpstr>Calibri</vt:lpstr>
      <vt:lpstr>字魂105号-简雅黑</vt:lpstr>
      <vt:lpstr>黑体</vt:lpstr>
      <vt:lpstr>Arial</vt:lpstr>
      <vt:lpstr>Gill Sans MT</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银河你好</cp:lastModifiedBy>
  <cp:revision>177</cp:revision>
  <dcterms:created xsi:type="dcterms:W3CDTF">2017-10-30T02:36:00Z</dcterms:created>
  <dcterms:modified xsi:type="dcterms:W3CDTF">2023-12-29T07:48:13Z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2052-11.1.0.12608</vt:lpwstr>
  </property>
  <property fmtid="{D5CDD505-2E9C-101B-9397-08002B2CF9AE}" pid="3" name="ICV">
    <vt:lpwstr>C28F190A904F4E1A9AD62964F5BA7EBA</vt:lpwstr>
  </property>
</Properties>
</file>