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6" r:id="rId1"/>
  </p:sldMasterIdLst>
  <p:notesMasterIdLst>
    <p:notesMasterId r:id="rId15"/>
  </p:notesMasterIdLst>
  <p:sldIdLst>
    <p:sldId id="256" r:id="rId2"/>
    <p:sldId id="264" r:id="rId3"/>
    <p:sldId id="257" r:id="rId4"/>
    <p:sldId id="265" r:id="rId5"/>
    <p:sldId id="266" r:id="rId6"/>
    <p:sldId id="262" r:id="rId7"/>
    <p:sldId id="269" r:id="rId8"/>
    <p:sldId id="261" r:id="rId9"/>
    <p:sldId id="267" r:id="rId10"/>
    <p:sldId id="258" r:id="rId11"/>
    <p:sldId id="268" r:id="rId12"/>
    <p:sldId id="260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0"/>
    <p:restoredTop sz="94717"/>
  </p:normalViewPr>
  <p:slideViewPr>
    <p:cSldViewPr snapToGrid="0">
      <p:cViewPr varScale="1">
        <p:scale>
          <a:sx n="87" d="100"/>
          <a:sy n="87" d="100"/>
        </p:scale>
        <p:origin x="20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904D7-D719-4743-BF2F-F0C54FBA368D}" type="datetimeFigureOut">
              <a:rPr lang="en-US" smtClean="0"/>
              <a:t>8/12/24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B373A-4CD2-8843-BE38-CEF2307A5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4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in band alignments from that review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B373A-4CD2-8843-BE38-CEF2307A5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69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B373A-4CD2-8843-BE38-CEF2307A5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5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43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3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16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49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8/12/24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9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8/12/24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01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8/12/24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16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8/12/24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8/12/24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88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8/12/24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02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3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3AB9E1-499E-41EB-A74E-905920CCD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D23B6-DEFB-FD2E-DD0B-9EC42BBEB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601" y="4840264"/>
            <a:ext cx="8044280" cy="1215547"/>
          </a:xfrm>
        </p:spPr>
        <p:txBody>
          <a:bodyPr anchor="ctr">
            <a:normAutofit/>
          </a:bodyPr>
          <a:lstStyle/>
          <a:p>
            <a:br>
              <a:rPr lang="en-US" sz="2600"/>
            </a:br>
            <a:br>
              <a:rPr lang="en-US" sz="2600"/>
            </a:br>
            <a:r>
              <a:rPr lang="en-US" sz="2600"/>
              <a:t>What Has Niall Been Doing?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3FFB0-115A-EB68-A22A-47193B6DF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9720" y="4753342"/>
            <a:ext cx="2519973" cy="1389390"/>
          </a:xfrm>
        </p:spPr>
        <p:txBody>
          <a:bodyPr anchor="ctr">
            <a:normAutofit/>
          </a:bodyPr>
          <a:lstStyle/>
          <a:p>
            <a:r>
              <a:rPr lang="en-US"/>
              <a:t>Update for Group Meeting 05/14/24</a:t>
            </a:r>
            <a:endParaRPr lang="en-US" dirty="0"/>
          </a:p>
        </p:txBody>
      </p:sp>
      <p:pic>
        <p:nvPicPr>
          <p:cNvPr id="14" name="Picture 13" descr="A dna structure with hexagons and circles&#10;&#10;Description automatically generated">
            <a:extLst>
              <a:ext uri="{FF2B5EF4-FFF2-40B4-BE49-F238E27FC236}">
                <a16:creationId xmlns:a16="http://schemas.microsoft.com/office/drawing/2014/main" id="{18CD1C42-20C6-3F30-5457-FD11111E8D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119" b="29155"/>
          <a:stretch/>
        </p:blipFill>
        <p:spPr>
          <a:xfrm>
            <a:off x="-6781" y="1"/>
            <a:ext cx="12198782" cy="404212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EA40C4-6B9E-4B9E-8CDF-A0C572462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54810C-5CC0-45D3-BD8F-C4407F92F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4610607"/>
            <a:ext cx="0" cy="1674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458AAC-F667-498F-A263-A8C7AB4F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50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56CB-7CF4-3AE2-0EE3-BD5987045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 vs 2</a:t>
            </a:r>
            <a:r>
              <a:rPr lang="en-US" baseline="30000" dirty="0"/>
              <a:t>nd</a:t>
            </a:r>
            <a:r>
              <a:rPr lang="en-US" dirty="0"/>
              <a:t> Derivative Method</a:t>
            </a:r>
          </a:p>
        </p:txBody>
      </p:sp>
      <p:pic>
        <p:nvPicPr>
          <p:cNvPr id="5" name="Picture 4" descr="A graph of a line&#10;&#10;Description automatically generated">
            <a:extLst>
              <a:ext uri="{FF2B5EF4-FFF2-40B4-BE49-F238E27FC236}">
                <a16:creationId xmlns:a16="http://schemas.microsoft.com/office/drawing/2014/main" id="{D830D7CA-ED7C-D5EF-09BA-576E4885B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267463"/>
            <a:ext cx="5181600" cy="3708400"/>
          </a:xfrm>
          <a:prstGeom prst="rect">
            <a:avLst/>
          </a:prstGeom>
        </p:spPr>
      </p:pic>
      <p:pic>
        <p:nvPicPr>
          <p:cNvPr id="7" name="Picture 6" descr="A graph of a method&#10;&#10;Description automatically generated">
            <a:extLst>
              <a:ext uri="{FF2B5EF4-FFF2-40B4-BE49-F238E27FC236}">
                <a16:creationId xmlns:a16="http://schemas.microsoft.com/office/drawing/2014/main" id="{7A8F76DD-D9B3-59C1-9D2F-F8A8E47F1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00" y="2267463"/>
            <a:ext cx="52832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73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EB7D-DAE7-2288-EBAD-4ED8AAC7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 measurement from UV-vis</a:t>
            </a:r>
          </a:p>
        </p:txBody>
      </p:sp>
      <p:pic>
        <p:nvPicPr>
          <p:cNvPr id="5" name="Picture 4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991C791-FC7C-A7FA-23BB-8D3C2F381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362971"/>
            <a:ext cx="4213329" cy="35505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F99588-EBF5-D1AE-DC17-874761E6BC08}"/>
              </a:ext>
            </a:extLst>
          </p:cNvPr>
          <p:cNvSpPr txBox="1"/>
          <p:nvPr/>
        </p:nvSpPr>
        <p:spPr>
          <a:xfrm>
            <a:off x="4274288" y="4138250"/>
            <a:ext cx="808075" cy="17752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32C9D-ED87-ACDC-817E-190B41FB8797}"/>
              </a:ext>
            </a:extLst>
          </p:cNvPr>
          <p:cNvSpPr txBox="1"/>
          <p:nvPr/>
        </p:nvSpPr>
        <p:spPr>
          <a:xfrm>
            <a:off x="3476846" y="3415762"/>
            <a:ext cx="2190307" cy="9192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5D194-952A-8CCA-4C86-BB5653561B08}"/>
              </a:ext>
            </a:extLst>
          </p:cNvPr>
          <p:cNvSpPr txBox="1"/>
          <p:nvPr/>
        </p:nvSpPr>
        <p:spPr>
          <a:xfrm>
            <a:off x="3062178" y="3768918"/>
            <a:ext cx="35852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01DFC5-9BF9-8F22-8AC8-C78E8817D6ED}"/>
              </a:ext>
            </a:extLst>
          </p:cNvPr>
          <p:cNvSpPr txBox="1"/>
          <p:nvPr/>
        </p:nvSpPr>
        <p:spPr>
          <a:xfrm>
            <a:off x="2477386" y="2179674"/>
            <a:ext cx="2307443" cy="5528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2B660C-AC8C-020E-AE7D-B0237D07CEBD}"/>
              </a:ext>
            </a:extLst>
          </p:cNvPr>
          <p:cNvSpPr txBox="1"/>
          <p:nvPr/>
        </p:nvSpPr>
        <p:spPr>
          <a:xfrm>
            <a:off x="395177" y="5846708"/>
            <a:ext cx="533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5. Tauc Plot from P25 Photocatalyst. Band Gap: 3.01 eV</a:t>
            </a:r>
          </a:p>
        </p:txBody>
      </p:sp>
      <p:pic>
        <p:nvPicPr>
          <p:cNvPr id="12" name="Picture 11" descr="A graph of energy and energy&#10;&#10;Description automatically generated">
            <a:extLst>
              <a:ext uri="{FF2B5EF4-FFF2-40B4-BE49-F238E27FC236}">
                <a16:creationId xmlns:a16="http://schemas.microsoft.com/office/drawing/2014/main" id="{934A95DA-E46B-D797-1811-EF7A09DD4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115" y="2179674"/>
            <a:ext cx="4503630" cy="37338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EC2263-66C0-E5CD-D62E-E9399D6EB5F0}"/>
              </a:ext>
            </a:extLst>
          </p:cNvPr>
          <p:cNvSpPr txBox="1"/>
          <p:nvPr/>
        </p:nvSpPr>
        <p:spPr>
          <a:xfrm>
            <a:off x="6096000" y="5846707"/>
            <a:ext cx="533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6. Tauc Plot from Anatase Photocatalyst. Band Gap: 3.24 eV</a:t>
            </a:r>
          </a:p>
        </p:txBody>
      </p:sp>
    </p:spTree>
    <p:extLst>
      <p:ext uri="{BB962C8B-B14F-4D97-AF65-F5344CB8AC3E}">
        <p14:creationId xmlns:p14="http://schemas.microsoft.com/office/powerpoint/2010/main" val="86806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0476-F981-8EC2-D592-8DD69FFA6B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1386" y="620306"/>
            <a:ext cx="5584867" cy="14424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dirty="0"/>
              <a:t>Measurement of P90 Valence Band</a:t>
            </a:r>
          </a:p>
        </p:txBody>
      </p:sp>
      <p:pic>
        <p:nvPicPr>
          <p:cNvPr id="8" name="Picture 7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F07252AF-86D2-D5A5-44D4-1ACD9C4C4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20306"/>
            <a:ext cx="5776252" cy="4158900"/>
          </a:xfrm>
          <a:prstGeom prst="rect">
            <a:avLst/>
          </a:prstGeom>
        </p:spPr>
      </p:pic>
      <p:pic>
        <p:nvPicPr>
          <p:cNvPr id="13" name="Picture 12" descr="A diagram of a chemical reaction&#10;&#10;Description automatically generated with medium confidence">
            <a:extLst>
              <a:ext uri="{FF2B5EF4-FFF2-40B4-BE49-F238E27FC236}">
                <a16:creationId xmlns:a16="http://schemas.microsoft.com/office/drawing/2014/main" id="{320F8457-4C82-6ED5-FB73-EC2A041E1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86" y="1928573"/>
            <a:ext cx="5351559" cy="262734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B804D20-7197-8931-C83F-F0978D53434D}"/>
              </a:ext>
            </a:extLst>
          </p:cNvPr>
          <p:cNvSpPr txBox="1"/>
          <p:nvPr/>
        </p:nvSpPr>
        <p:spPr>
          <a:xfrm>
            <a:off x="208944" y="4407131"/>
            <a:ext cx="533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5. The Valence Band and Conduction Band Positions of Common Photocatalysts. Adapted from</a:t>
            </a:r>
            <a:r>
              <a:rPr lang="en-US" sz="1200" i="1" dirty="0"/>
              <a:t> Green Chem. 2021, </a:t>
            </a:r>
            <a:r>
              <a:rPr lang="en-US" sz="1200" b="1" i="1" dirty="0"/>
              <a:t>23</a:t>
            </a:r>
            <a:r>
              <a:rPr lang="en-US" sz="1200" i="1" dirty="0"/>
              <a:t>, 3526.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551C68-DFBC-544A-D64B-067A01178058}"/>
                  </a:ext>
                </a:extLst>
              </p:cNvPr>
              <p:cNvSpPr txBox="1"/>
              <p:nvPr/>
            </p:nvSpPr>
            <p:spPr>
              <a:xfrm>
                <a:off x="1326966" y="5227358"/>
                <a:ext cx="27826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 +2.6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𝑁𝐻𝐸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551C68-DFBC-544A-D64B-067A01178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966" y="5227358"/>
                <a:ext cx="2782685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5421F83-C91C-3B67-4C19-204A3407E19B}"/>
              </a:ext>
            </a:extLst>
          </p:cNvPr>
          <p:cNvSpPr txBox="1"/>
          <p:nvPr/>
        </p:nvSpPr>
        <p:spPr>
          <a:xfrm>
            <a:off x="0" y="6581001"/>
            <a:ext cx="636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Huang </a:t>
            </a:r>
            <a:r>
              <a:rPr lang="en-US" sz="1200" i="1" dirty="0"/>
              <a:t>et al. doi: 10.1021/acsomega.9b01969</a:t>
            </a:r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1969AD-77F5-C4C2-0AB5-78C16CE34A5D}"/>
              </a:ext>
            </a:extLst>
          </p:cNvPr>
          <p:cNvSpPr txBox="1"/>
          <p:nvPr/>
        </p:nvSpPr>
        <p:spPr>
          <a:xfrm>
            <a:off x="1326966" y="2628672"/>
            <a:ext cx="406141" cy="15204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8FA62F-0997-1B4F-D89D-52F9FBDC3838}"/>
              </a:ext>
            </a:extLst>
          </p:cNvPr>
          <p:cNvSpPr/>
          <p:nvPr/>
        </p:nvSpPr>
        <p:spPr>
          <a:xfrm>
            <a:off x="1449240" y="3864852"/>
            <a:ext cx="161592" cy="1807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CED4C9-3F97-6C32-B48B-458F93F8FC7D}"/>
              </a:ext>
            </a:extLst>
          </p:cNvPr>
          <p:cNvSpPr/>
          <p:nvPr/>
        </p:nvSpPr>
        <p:spPr>
          <a:xfrm>
            <a:off x="1449240" y="2684596"/>
            <a:ext cx="161592" cy="18075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8A4DF7-2CF7-8CC6-80CC-D1E02AAED76D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V="1">
            <a:off x="1530036" y="2865349"/>
            <a:ext cx="0" cy="99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C68A36-86C4-B2B2-CE2E-4F24066C8FA9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530037" y="2256533"/>
            <a:ext cx="1149368" cy="372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A98148C-DDEB-26DD-1EAE-72DB63632946}"/>
              </a:ext>
            </a:extLst>
          </p:cNvPr>
          <p:cNvSpPr txBox="1"/>
          <p:nvPr/>
        </p:nvSpPr>
        <p:spPr>
          <a:xfrm>
            <a:off x="2600637" y="205194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P90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607051-8D61-29B4-E57F-D39338AC2847}"/>
              </a:ext>
            </a:extLst>
          </p:cNvPr>
          <p:cNvSpPr txBox="1"/>
          <p:nvPr/>
        </p:nvSpPr>
        <p:spPr>
          <a:xfrm>
            <a:off x="1078787" y="5835721"/>
            <a:ext cx="4464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Efermi</a:t>
            </a:r>
            <a:r>
              <a:rPr lang="en-US" dirty="0"/>
              <a:t> = – 4.709eV - 2.3eV = </a:t>
            </a:r>
            <a:r>
              <a:rPr lang="en-US"/>
              <a:t>-7.15eV </a:t>
            </a:r>
            <a:endParaRPr lang="en-US" dirty="0"/>
          </a:p>
          <a:p>
            <a:r>
              <a:rPr lang="en-US" dirty="0"/>
              <a:t>ENHE = -4.5 – (-7.15) = 2.65eV</a:t>
            </a:r>
          </a:p>
        </p:txBody>
      </p:sp>
    </p:spTree>
    <p:extLst>
      <p:ext uri="{BB962C8B-B14F-4D97-AF65-F5344CB8AC3E}">
        <p14:creationId xmlns:p14="http://schemas.microsoft.com/office/powerpoint/2010/main" val="3817076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23D2-918C-A7FE-93D1-C9500B0E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A2110-84D7-2B0D-B818-93CFBB6CF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Silver</a:t>
            </a:r>
          </a:p>
          <a:p>
            <a:r>
              <a:rPr lang="en-US" dirty="0"/>
              <a:t>Find a better fit?</a:t>
            </a: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0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6EE0-ECAD-8329-CE67-15B02A48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– Understanding Photocatalysis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91825-61CE-E7F9-9380-94293DEE5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Photocatalysis – How dopants affect the performance of photocatalysts</a:t>
            </a:r>
          </a:p>
          <a:p>
            <a:r>
              <a:rPr lang="en-US" dirty="0"/>
              <a:t>Alignment of the Valence Band</a:t>
            </a:r>
          </a:p>
          <a:p>
            <a:pPr lvl="1"/>
            <a:r>
              <a:rPr lang="en-US" dirty="0"/>
              <a:t>If aligned with vacuum level can align with NHE</a:t>
            </a:r>
          </a:p>
          <a:p>
            <a:r>
              <a:rPr lang="en-US" dirty="0"/>
              <a:t>Know the Band Gap from UV-Vis</a:t>
            </a:r>
          </a:p>
        </p:txBody>
      </p:sp>
      <p:pic>
        <p:nvPicPr>
          <p:cNvPr id="5" name="Picture 4" descr="A diagram of a chemical reaction&#10;&#10;Description automatically generated with medium confidence">
            <a:extLst>
              <a:ext uri="{FF2B5EF4-FFF2-40B4-BE49-F238E27FC236}">
                <a16:creationId xmlns:a16="http://schemas.microsoft.com/office/drawing/2014/main" id="{4AAB258C-7595-CDA6-3E0F-9DCF2FCBE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31324"/>
            <a:ext cx="5613400" cy="275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A33CE5-9E9E-D281-7EBB-72D45955DDE1}"/>
              </a:ext>
            </a:extLst>
          </p:cNvPr>
          <p:cNvSpPr txBox="1"/>
          <p:nvPr/>
        </p:nvSpPr>
        <p:spPr>
          <a:xfrm>
            <a:off x="6096000" y="5427857"/>
            <a:ext cx="533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1. The Valence Band and Conduction Band Positions of Common Photocatalysts. Adapted from</a:t>
            </a:r>
            <a:r>
              <a:rPr lang="en-US" sz="1200" i="1" dirty="0"/>
              <a:t> Green Chem. 2021, </a:t>
            </a:r>
            <a:r>
              <a:rPr lang="en-US" sz="1200" b="1" i="1" dirty="0"/>
              <a:t>23</a:t>
            </a:r>
            <a:r>
              <a:rPr lang="en-US" sz="1200" i="1" dirty="0"/>
              <a:t>, 3526.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9966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8A98-9042-9CDE-F2AF-414D65AE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 365 – XPS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D38BB-D759-B867-1C43-434F0160C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348522"/>
            <a:ext cx="11059811" cy="3279101"/>
          </a:xfrm>
        </p:spPr>
        <p:txBody>
          <a:bodyPr/>
          <a:lstStyle/>
          <a:p>
            <a:r>
              <a:rPr lang="en-US" dirty="0"/>
              <a:t>Understanding the XPS system</a:t>
            </a:r>
          </a:p>
          <a:p>
            <a:r>
              <a:rPr lang="en-US" dirty="0"/>
              <a:t>Calibration of the XPS using Au / Cleaning</a:t>
            </a:r>
          </a:p>
          <a:p>
            <a:r>
              <a:rPr lang="en-US" dirty="0"/>
              <a:t>Measurement of the Valence Band of P90</a:t>
            </a:r>
          </a:p>
          <a:p>
            <a:r>
              <a:rPr lang="en-US" dirty="0"/>
              <a:t>Determination of the position in which the first electrons can be photoexcited</a:t>
            </a:r>
          </a:p>
          <a:p>
            <a:pPr lvl="1"/>
            <a:r>
              <a:rPr lang="en-US" dirty="0"/>
              <a:t>Intercept Method vs 2</a:t>
            </a:r>
            <a:r>
              <a:rPr lang="en-US" baseline="30000" dirty="0"/>
              <a:t>nd</a:t>
            </a:r>
            <a:r>
              <a:rPr lang="en-US" dirty="0"/>
              <a:t> Derivative Method</a:t>
            </a:r>
          </a:p>
        </p:txBody>
      </p:sp>
    </p:spTree>
    <p:extLst>
      <p:ext uri="{BB962C8B-B14F-4D97-AF65-F5344CB8AC3E}">
        <p14:creationId xmlns:p14="http://schemas.microsoft.com/office/powerpoint/2010/main" val="401273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7F7A-00F5-FE94-C93C-FA9D2026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XPS</a:t>
            </a:r>
          </a:p>
        </p:txBody>
      </p:sp>
      <p:pic>
        <p:nvPicPr>
          <p:cNvPr id="7" name="Picture 6" descr="Diagram of a diagram of a sample&#10;&#10;Description automatically generated">
            <a:extLst>
              <a:ext uri="{FF2B5EF4-FFF2-40B4-BE49-F238E27FC236}">
                <a16:creationId xmlns:a16="http://schemas.microsoft.com/office/drawing/2014/main" id="{5187035C-EC11-92A9-18CD-EAF033D15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605" y="1926307"/>
            <a:ext cx="3805747" cy="4338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562C30-268A-E784-64DF-F6E98A0A4D22}"/>
              </a:ext>
            </a:extLst>
          </p:cNvPr>
          <p:cNvSpPr txBox="1"/>
          <p:nvPr/>
        </p:nvSpPr>
        <p:spPr>
          <a:xfrm>
            <a:off x="7591647" y="1922771"/>
            <a:ext cx="829340" cy="7146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BBFD84-F68B-9FC5-4D51-F03E7A4CFEBC}"/>
              </a:ext>
            </a:extLst>
          </p:cNvPr>
          <p:cNvSpPr txBox="1"/>
          <p:nvPr/>
        </p:nvSpPr>
        <p:spPr>
          <a:xfrm>
            <a:off x="7591647" y="6288973"/>
            <a:ext cx="4600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2. XPS Instrument. Adapted from</a:t>
            </a:r>
            <a:r>
              <a:rPr lang="en-US" sz="1200" i="1" dirty="0"/>
              <a:t> </a:t>
            </a:r>
            <a:r>
              <a:rPr lang="en-US" sz="1200" dirty="0"/>
              <a:t>J. Vac. Sci. Technol. A 38(6) Nov/Dec 2020; doi: 10.1116/6.0000412</a:t>
            </a:r>
          </a:p>
        </p:txBody>
      </p:sp>
      <p:pic>
        <p:nvPicPr>
          <p:cNvPr id="11" name="Picture 10" descr="A graph of a graph showing different types of stainless steel&#10;&#10;Description automatically generated">
            <a:extLst>
              <a:ext uri="{FF2B5EF4-FFF2-40B4-BE49-F238E27FC236}">
                <a16:creationId xmlns:a16="http://schemas.microsoft.com/office/drawing/2014/main" id="{1264A14C-25DA-3F12-83B6-0B2937277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48" y="2086726"/>
            <a:ext cx="6148454" cy="417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3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2E646-7CF4-AA89-AAC6-2CE5883B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85491"/>
            <a:ext cx="11110427" cy="847984"/>
          </a:xfrm>
        </p:spPr>
        <p:txBody>
          <a:bodyPr anchor="ctr">
            <a:normAutofit/>
          </a:bodyPr>
          <a:lstStyle/>
          <a:p>
            <a:r>
              <a:rPr lang="en-US" dirty="0"/>
              <a:t>Basic operation – Optics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1629923"/>
            <a:ext cx="0" cy="4654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0E2184-5CB3-4E83-A25F-90871164B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1629923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with colored dots&#10;&#10;Description automatically generated">
            <a:extLst>
              <a:ext uri="{FF2B5EF4-FFF2-40B4-BE49-F238E27FC236}">
                <a16:creationId xmlns:a16="http://schemas.microsoft.com/office/drawing/2014/main" id="{5072864C-53E0-FA4C-1DDF-7723ABE06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32" y="1975565"/>
            <a:ext cx="6838971" cy="39666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1FD456-8758-553E-AD50-D1C46C5C31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4630" y="2031167"/>
                <a:ext cx="3446679" cy="3967235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Resolution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0" dirty="0">
                    <a:ea typeface="Cambria Math" panose="02040503050406030204" pitchFamily="18" charset="0"/>
                  </a:rPr>
                  <a:t>Decrease in Entrance Slit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1FD456-8758-553E-AD50-D1C46C5C31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4630" y="2031167"/>
                <a:ext cx="3446679" cy="3967235"/>
              </a:xfrm>
              <a:blipFill>
                <a:blip r:embed="rId3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6287813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4E9D007-BB6B-DC48-2C95-0370D086E21E}"/>
              </a:ext>
            </a:extLst>
          </p:cNvPr>
          <p:cNvSpPr txBox="1"/>
          <p:nvPr/>
        </p:nvSpPr>
        <p:spPr>
          <a:xfrm>
            <a:off x="910693" y="5820134"/>
            <a:ext cx="533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4. Count Rate and Resolution for Different Optics of XPS</a:t>
            </a:r>
          </a:p>
        </p:txBody>
      </p:sp>
    </p:spTree>
    <p:extLst>
      <p:ext uri="{BB962C8B-B14F-4D97-AF65-F5344CB8AC3E}">
        <p14:creationId xmlns:p14="http://schemas.microsoft.com/office/powerpoint/2010/main" val="3079098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3F8E5-388D-23DD-A64E-4C27E2AD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786385"/>
            <a:ext cx="5574757" cy="13370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Understanding the XPS System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3C758A-07E8-EB9B-579E-A8DCEC40C63F}"/>
                  </a:ext>
                </a:extLst>
              </p:cNvPr>
              <p:cNvSpPr txBox="1"/>
              <p:nvPr/>
            </p:nvSpPr>
            <p:spPr>
              <a:xfrm>
                <a:off x="1556675" y="2132828"/>
                <a:ext cx="3055955" cy="50039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10000"/>
              </a:bodyPr>
              <a:lstStyle/>
              <a:p>
                <a:pPr indent="-228600" defTabSz="914400">
                  <a:lnSpc>
                    <a:spcPct val="120000"/>
                  </a:lnSpc>
                  <a:spcAft>
                    <a:spcPts val="600"/>
                  </a:spcAft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3C758A-07E8-EB9B-579E-A8DCEC40C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675" y="2132828"/>
                <a:ext cx="3055955" cy="5003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294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diagram of a scientific experiment&#10;&#10;Description automatically generated">
            <a:extLst>
              <a:ext uri="{FF2B5EF4-FFF2-40B4-BE49-F238E27FC236}">
                <a16:creationId xmlns:a16="http://schemas.microsoft.com/office/drawing/2014/main" id="{7FB62BBB-16E5-7C74-2EDF-77B00AC61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734" y="1339272"/>
            <a:ext cx="4705764" cy="417636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BE37D2-A2B8-D955-47E8-6B7BAF6667B0}"/>
                  </a:ext>
                </a:extLst>
              </p:cNvPr>
              <p:cNvSpPr txBox="1"/>
              <p:nvPr/>
            </p:nvSpPr>
            <p:spPr>
              <a:xfrm>
                <a:off x="1556674" y="2693284"/>
                <a:ext cx="3055955" cy="50039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10000"/>
              </a:bodyPr>
              <a:lstStyle/>
              <a:p>
                <a:pPr indent="-228600" defTabSz="914400">
                  <a:lnSpc>
                    <a:spcPct val="120000"/>
                  </a:lnSpc>
                  <a:spcAft>
                    <a:spcPts val="600"/>
                  </a:spcAft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𝑠𝑝𝑒𝑐𝑡𝑟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BE37D2-A2B8-D955-47E8-6B7BAF666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674" y="2693284"/>
                <a:ext cx="3055955" cy="5003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60AC54-7071-A64C-CD3C-109829CC2926}"/>
                  </a:ext>
                </a:extLst>
              </p:cNvPr>
              <p:cNvSpPr txBox="1"/>
              <p:nvPr/>
            </p:nvSpPr>
            <p:spPr>
              <a:xfrm>
                <a:off x="1556674" y="3263127"/>
                <a:ext cx="3055955" cy="50039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indent="-228600" defTabSz="914400">
                  <a:lnSpc>
                    <a:spcPct val="120000"/>
                  </a:lnSpc>
                  <a:spcAft>
                    <a:spcPts val="600"/>
                  </a:spcAft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60AC54-7071-A64C-CD3C-109829CC2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674" y="3263127"/>
                <a:ext cx="3055955" cy="5003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F1A9281-0E47-9C0A-0E64-3F5C22147277}"/>
              </a:ext>
            </a:extLst>
          </p:cNvPr>
          <p:cNvSpPr txBox="1"/>
          <p:nvPr/>
        </p:nvSpPr>
        <p:spPr>
          <a:xfrm>
            <a:off x="393365" y="4088229"/>
            <a:ext cx="5822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E’’</a:t>
            </a:r>
            <a:r>
              <a:rPr lang="en-US" baseline="-25000" dirty="0"/>
              <a:t>K</a:t>
            </a:r>
            <a:r>
              <a:rPr lang="en-US" dirty="0"/>
              <a:t> is what the spectrometer measures! Which contains the work function of the spectrometer and measured kinetic energy. Factory WF: 4.1550eV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We think current work function is 4.709eV (for Gold)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25A9AE-8C8A-50C9-F9C5-F0593409B47D}"/>
              </a:ext>
            </a:extLst>
          </p:cNvPr>
          <p:cNvSpPr txBox="1"/>
          <p:nvPr/>
        </p:nvSpPr>
        <p:spPr>
          <a:xfrm>
            <a:off x="6914734" y="5565557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cite</a:t>
            </a:r>
          </a:p>
        </p:txBody>
      </p:sp>
    </p:spTree>
    <p:extLst>
      <p:ext uri="{BB962C8B-B14F-4D97-AF65-F5344CB8AC3E}">
        <p14:creationId xmlns:p14="http://schemas.microsoft.com/office/powerpoint/2010/main" val="169609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8FEBA-C5E8-E288-1ED5-428183C9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Cleaning!</a:t>
            </a:r>
          </a:p>
        </p:txBody>
      </p:sp>
      <p:pic>
        <p:nvPicPr>
          <p:cNvPr id="5" name="Content Placeholder 4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06B48E63-483D-0236-9DF1-7BA95D4AD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" y="2102575"/>
            <a:ext cx="8298378" cy="39100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F82CB9-9D59-D1A8-08A0-DD81B4AF9FAB}"/>
              </a:ext>
            </a:extLst>
          </p:cNvPr>
          <p:cNvSpPr txBox="1"/>
          <p:nvPr/>
        </p:nvSpPr>
        <p:spPr>
          <a:xfrm>
            <a:off x="9177745" y="2102575"/>
            <a:ext cx="24427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Au: 24% of a monolayer of Carbon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Ag: 18% of a monolayer of Carbon</a:t>
            </a:r>
          </a:p>
        </p:txBody>
      </p:sp>
    </p:spTree>
    <p:extLst>
      <p:ext uri="{BB962C8B-B14F-4D97-AF65-F5344CB8AC3E}">
        <p14:creationId xmlns:p14="http://schemas.microsoft.com/office/powerpoint/2010/main" val="21561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line graph&#10;&#10;Description automatically generated">
            <a:extLst>
              <a:ext uri="{FF2B5EF4-FFF2-40B4-BE49-F238E27FC236}">
                <a16:creationId xmlns:a16="http://schemas.microsoft.com/office/drawing/2014/main" id="{7B197B3F-D85A-50D6-9C4B-CEBD113DF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66" y="641685"/>
            <a:ext cx="5368201" cy="3395387"/>
          </a:xfrm>
          <a:prstGeom prst="rect">
            <a:avLst/>
          </a:prstGeom>
        </p:spPr>
      </p:pic>
      <p:pic>
        <p:nvPicPr>
          <p:cNvPr id="7" name="Picture 6" descr="A graph of a line graph&#10;&#10;Description automatically generated">
            <a:extLst>
              <a:ext uri="{FF2B5EF4-FFF2-40B4-BE49-F238E27FC236}">
                <a16:creationId xmlns:a16="http://schemas.microsoft.com/office/drawing/2014/main" id="{FB1725C5-59CC-E92E-025E-BE8F70B56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335" y="655106"/>
            <a:ext cx="5368201" cy="3368545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D14DE2E-675C-782D-CB36-F3BB84669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961233"/>
              </p:ext>
            </p:extLst>
          </p:nvPr>
        </p:nvGraphicFramePr>
        <p:xfrm>
          <a:off x="1893186" y="4186698"/>
          <a:ext cx="8405628" cy="22292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7898">
                  <a:extLst>
                    <a:ext uri="{9D8B030D-6E8A-4147-A177-3AD203B41FA5}">
                      <a16:colId xmlns:a16="http://schemas.microsoft.com/office/drawing/2014/main" val="3529664205"/>
                    </a:ext>
                  </a:extLst>
                </a:gridCol>
                <a:gridCol w="2030818">
                  <a:extLst>
                    <a:ext uri="{9D8B030D-6E8A-4147-A177-3AD203B41FA5}">
                      <a16:colId xmlns:a16="http://schemas.microsoft.com/office/drawing/2014/main" val="1531104761"/>
                    </a:ext>
                  </a:extLst>
                </a:gridCol>
                <a:gridCol w="2062717">
                  <a:extLst>
                    <a:ext uri="{9D8B030D-6E8A-4147-A177-3AD203B41FA5}">
                      <a16:colId xmlns:a16="http://schemas.microsoft.com/office/drawing/2014/main" val="1666490099"/>
                    </a:ext>
                  </a:extLst>
                </a:gridCol>
                <a:gridCol w="1994195">
                  <a:extLst>
                    <a:ext uri="{9D8B030D-6E8A-4147-A177-3AD203B41FA5}">
                      <a16:colId xmlns:a16="http://schemas.microsoft.com/office/drawing/2014/main" val="1870892671"/>
                    </a:ext>
                  </a:extLst>
                </a:gridCol>
              </a:tblGrid>
              <a:tr h="47169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 = 10 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 = 50 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Literature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179760"/>
                  </a:ext>
                </a:extLst>
              </a:tr>
              <a:tr h="8141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4f 7/2 Line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84.35 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84.30 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83.8 eV*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283828"/>
                  </a:ext>
                </a:extLst>
              </a:tr>
              <a:tr h="4716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Correction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0.554 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0.501 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280198"/>
                  </a:ext>
                </a:extLst>
              </a:tr>
              <a:tr h="4716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4.709 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4.656 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2745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B2A60822-9EA5-B822-D54C-12D27515F982}"/>
              </a:ext>
            </a:extLst>
          </p:cNvPr>
          <p:cNvSpPr txBox="1"/>
          <p:nvPr/>
        </p:nvSpPr>
        <p:spPr>
          <a:xfrm>
            <a:off x="1893186" y="6453963"/>
            <a:ext cx="607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*Johansson </a:t>
            </a:r>
            <a:r>
              <a:rPr lang="en-US" sz="1200" i="1" dirty="0"/>
              <a:t>et al</a:t>
            </a:r>
            <a:r>
              <a:rPr lang="en-US" sz="1200" dirty="0"/>
              <a:t>. doi: 10.1016/0368-2048(73)80022-2 </a:t>
            </a:r>
          </a:p>
        </p:txBody>
      </p:sp>
    </p:spTree>
    <p:extLst>
      <p:ext uri="{BB962C8B-B14F-4D97-AF65-F5344CB8AC3E}">
        <p14:creationId xmlns:p14="http://schemas.microsoft.com/office/powerpoint/2010/main" val="3081064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FD0F0B6-5415-4254-9E66-BE9C2FB0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A0476-F981-8EC2-D592-8DD69FFA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22960"/>
            <a:ext cx="3463784" cy="34546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dirty="0"/>
              <a:t>Measurement of P90 Valence Band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66FEA8-8B71-461B-95A4-855374AB4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4B168A-A51F-4C91-A9E4-A2F203CB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689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407E01-913B-484C-A03C-2C6402847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6E1A4B2C-2854-7DF6-7775-F2776BAA0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052" y="934095"/>
            <a:ext cx="6923447" cy="49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66334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LightSeedLeftStep">
      <a:dk1>
        <a:srgbClr val="000000"/>
      </a:dk1>
      <a:lt1>
        <a:srgbClr val="FFFFFF"/>
      </a:lt1>
      <a:dk2>
        <a:srgbClr val="292441"/>
      </a:dk2>
      <a:lt2>
        <a:srgbClr val="E2E8E7"/>
      </a:lt2>
      <a:accent1>
        <a:srgbClr val="E6768A"/>
      </a:accent1>
      <a:accent2>
        <a:srgbClr val="E058A9"/>
      </a:accent2>
      <a:accent3>
        <a:srgbClr val="E576E6"/>
      </a:accent3>
      <a:accent4>
        <a:srgbClr val="A658E0"/>
      </a:accent4>
      <a:accent5>
        <a:srgbClr val="8876E6"/>
      </a:accent5>
      <a:accent6>
        <a:srgbClr val="587CE0"/>
      </a:accent6>
      <a:hlink>
        <a:srgbClr val="568E84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7791</TotalTime>
  <Words>429</Words>
  <Application>Microsoft Macintosh PowerPoint</Application>
  <PresentationFormat>Widescreen</PresentationFormat>
  <Paragraphs>72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Batang</vt:lpstr>
      <vt:lpstr>Aptos</vt:lpstr>
      <vt:lpstr>Arial</vt:lpstr>
      <vt:lpstr>Avenir Next LT Pro Light</vt:lpstr>
      <vt:lpstr>Cambria Math</vt:lpstr>
      <vt:lpstr>AlignmentVTI</vt:lpstr>
      <vt:lpstr>  What Has Niall Been Doing?</vt:lpstr>
      <vt:lpstr>Motivation – Understanding Photocatalysis</vt:lpstr>
      <vt:lpstr>PHY 365 – XPS Project</vt:lpstr>
      <vt:lpstr>Basics of XPS</vt:lpstr>
      <vt:lpstr>Basic operation – Optics</vt:lpstr>
      <vt:lpstr>Understanding the XPS System</vt:lpstr>
      <vt:lpstr>Cleaning!</vt:lpstr>
      <vt:lpstr>PowerPoint Presentation</vt:lpstr>
      <vt:lpstr>Measurement of P90 Valence Band</vt:lpstr>
      <vt:lpstr>Intercept vs 2nd Derivative Method</vt:lpstr>
      <vt:lpstr>CB measurement from UV-vis</vt:lpstr>
      <vt:lpstr>Measurement of P90 Valence Band</vt:lpstr>
      <vt:lpstr>Next Steps?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What Has Niall Been Doing?</dc:title>
  <dc:creator>Niall Oisin Gushue</dc:creator>
  <cp:lastModifiedBy>Niall Oisin Gushue</cp:lastModifiedBy>
  <cp:revision>6</cp:revision>
  <dcterms:created xsi:type="dcterms:W3CDTF">2024-05-11T17:53:23Z</dcterms:created>
  <dcterms:modified xsi:type="dcterms:W3CDTF">2024-08-14T19:13:56Z</dcterms:modified>
</cp:coreProperties>
</file>