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72" r:id="rId3"/>
    <p:sldId id="257" r:id="rId4"/>
    <p:sldId id="260" r:id="rId5"/>
    <p:sldId id="261" r:id="rId6"/>
    <p:sldId id="273" r:id="rId7"/>
    <p:sldId id="277" r:id="rId8"/>
    <p:sldId id="267" r:id="rId9"/>
    <p:sldId id="271" r:id="rId10"/>
  </p:sldIdLst>
  <p:sldSz cx="9144000" cy="5143500" type="screen16x9"/>
  <p:notesSz cx="6858000" cy="9144000"/>
  <p:embeddedFontLst>
    <p:embeddedFont>
      <p:font typeface="Inter" panose="020B0604020202020204" charset="0"/>
      <p:regular r:id="rId12"/>
      <p:bold r:id="rId13"/>
    </p:embeddedFont>
    <p:embeddedFont>
      <p:font typeface="League Spartan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2" y="15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21453535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21453535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SLIDES_API214535351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SLIDES_API214535351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SLIDES_API2145353514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SLIDES_API2145353514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SLIDES_API2145353514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SLIDES_API2145353514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SLIDES_API2145353514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SLIDES_API2145353514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785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SLIDES_API2145353514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SLIDES_API2145353514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SLIDES_API2145353514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SLIDES_API2145353514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Parkinson’s Disease Detection </a:t>
            </a:r>
            <a:endParaRPr sz="4000" b="1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Innovative Diagnostic Tool Using Vocal Features</a:t>
            </a:r>
            <a:endParaRPr sz="14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7740252C-58EB-BED0-0694-0346217570F9}"/>
              </a:ext>
            </a:extLst>
          </p:cNvPr>
          <p:cNvSpPr txBox="1">
            <a:spLocks/>
          </p:cNvSpPr>
          <p:nvPr/>
        </p:nvSpPr>
        <p:spPr>
          <a:xfrm>
            <a:off x="311700" y="3452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200000"/>
              </a:lnSpc>
            </a:pPr>
            <a:r>
              <a:rPr lang="en-US" sz="1100" u="sng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TEAM MEMBERS</a:t>
            </a:r>
          </a:p>
          <a:p>
            <a:pPr marL="0" indent="0">
              <a:lnSpc>
                <a:spcPct val="200000"/>
              </a:lnSpc>
            </a:pPr>
            <a:r>
              <a:rPr lang="en-US" sz="9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HARSHITH REDDY BODDIREDDY</a:t>
            </a:r>
          </a:p>
          <a:p>
            <a:pPr marL="0" indent="0">
              <a:lnSpc>
                <a:spcPct val="200000"/>
              </a:lnSpc>
            </a:pPr>
            <a:r>
              <a:rPr lang="en-US" sz="9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PRANAY DATTA KAVUKUNTLA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7549D0-D8CA-293A-A9D8-3E55CEA72B28}"/>
              </a:ext>
            </a:extLst>
          </p:cNvPr>
          <p:cNvCxnSpPr>
            <a:cxnSpLocks/>
          </p:cNvCxnSpPr>
          <p:nvPr/>
        </p:nvCxnSpPr>
        <p:spPr>
          <a:xfrm flipV="1">
            <a:off x="1206500" y="2788663"/>
            <a:ext cx="6838950" cy="8512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3D27-54A5-2330-9C49-6512C469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45024"/>
            <a:ext cx="8260800" cy="634475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083C20CA-7AA3-2F3B-3147-1F3B90272563}"/>
              </a:ext>
            </a:extLst>
          </p:cNvPr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8D57D-0478-4206-F4CC-C52C9BF7DD67}"/>
              </a:ext>
            </a:extLst>
          </p:cNvPr>
          <p:cNvSpPr txBox="1"/>
          <p:nvPr/>
        </p:nvSpPr>
        <p:spPr>
          <a:xfrm>
            <a:off x="571500" y="1663809"/>
            <a:ext cx="658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7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35000" y="1270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-GB" sz="1100" dirty="0">
                <a:latin typeface="Inter"/>
                <a:ea typeface="Inter"/>
                <a:cs typeface="Inter"/>
                <a:sym typeface="Inter"/>
              </a:rPr>
              <a:t>Parkinson's disease is a neurodegenerative disorder affecting movement and speech capabilities.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-GB" sz="1100" dirty="0">
                <a:latin typeface="Inter"/>
                <a:ea typeface="Inter"/>
                <a:cs typeface="Inter"/>
                <a:sym typeface="Inter"/>
              </a:rPr>
              <a:t>Early detection is critical for effective treatment and can profoundly impact patient care outcomes.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-GB" sz="1100" dirty="0">
                <a:latin typeface="Inter"/>
                <a:ea typeface="Inter"/>
                <a:cs typeface="Inter"/>
                <a:sym typeface="Inter"/>
              </a:rPr>
              <a:t>Recent advancements in machine learning present new opportunities in early, non-invasive diagnostics.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-GB" sz="1100" dirty="0">
                <a:latin typeface="Inter"/>
                <a:ea typeface="Inter"/>
                <a:cs typeface="Inter"/>
                <a:sym typeface="Inter"/>
              </a:rPr>
              <a:t>The innovative project outlined integrates technology and medicine to identify early Parkinson's signs.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Photo by </a:t>
            </a:r>
            <a:r>
              <a:rPr lang="en-GB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028" name="Picture 4" descr="What is Parkinson's Disease - Parkinson's Nebraska">
            <a:extLst>
              <a:ext uri="{FF2B5EF4-FFF2-40B4-BE49-F238E27FC236}">
                <a16:creationId xmlns:a16="http://schemas.microsoft.com/office/drawing/2014/main" id="{760820C2-8E6F-04FE-995B-320110A7D6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25"/>
          <a:stretch/>
        </p:blipFill>
        <p:spPr bwMode="auto">
          <a:xfrm>
            <a:off x="5080100" y="241300"/>
            <a:ext cx="3829050" cy="466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Goals</a:t>
            </a:r>
            <a:endParaRPr sz="2400" b="1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35000" y="1270000"/>
            <a:ext cx="7556500" cy="254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-GB" sz="1100" dirty="0">
                <a:latin typeface="Inter"/>
                <a:ea typeface="Inter"/>
                <a:cs typeface="Inter"/>
                <a:sym typeface="Inter"/>
              </a:rPr>
              <a:t>A principal objective is establishing a non-invasive method to detect early Parkinson's disease.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-GB" sz="1100" dirty="0">
                <a:latin typeface="Inter"/>
                <a:ea typeface="Inter"/>
                <a:cs typeface="Inter"/>
                <a:sym typeface="Inter"/>
              </a:rPr>
              <a:t>Our model aims for 90% accuracy using vocal biomarkers, addressing the delay in conventional diagnosis.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-GB" sz="1100" dirty="0">
                <a:latin typeface="Inter"/>
                <a:ea typeface="Inter"/>
                <a:cs typeface="Inter"/>
                <a:sym typeface="Inter"/>
              </a:rPr>
              <a:t>Through technology, the goal is to render earlier interventions feasible, offsetting disease progression.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-GB" sz="1100" dirty="0">
                <a:latin typeface="Inter"/>
                <a:ea typeface="Inter"/>
                <a:cs typeface="Inter"/>
                <a:sym typeface="Inter"/>
              </a:rPr>
              <a:t>Documenting each phase, from design to execution, is vital for tracking progress and validating results.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Photo by </a:t>
            </a:r>
            <a:r>
              <a:rPr lang="en-GB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Methodology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635000" y="1270000"/>
            <a:ext cx="5334000" cy="262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-GB" sz="1100" dirty="0">
                <a:latin typeface="Inter"/>
                <a:ea typeface="Inter"/>
                <a:cs typeface="Inter"/>
                <a:sym typeface="Inter"/>
              </a:rPr>
              <a:t>Choice of the XGBoost algorithm stems from its robust performance in complex classification tasks.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-GB" sz="1100" dirty="0">
                <a:latin typeface="Inter"/>
                <a:ea typeface="Inter"/>
                <a:cs typeface="Inter"/>
                <a:sym typeface="Inter"/>
              </a:rPr>
              <a:t>Feature extraction isolates vocal markers like pitch variation, often early indicators of Parkinson's.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-GB" sz="1100" dirty="0">
                <a:latin typeface="Inter"/>
                <a:ea typeface="Inter"/>
                <a:cs typeface="Inter"/>
                <a:sym typeface="Inter"/>
              </a:rPr>
              <a:t>Preprocessing ensures high-quality data input, crucial for a machine learning model's success.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-GB" sz="1100" dirty="0">
                <a:latin typeface="Inter"/>
                <a:ea typeface="Inter"/>
                <a:cs typeface="Inter"/>
                <a:sym typeface="Inter"/>
              </a:rPr>
              <a:t>Metrics like F1 score and recall measure the model's effectiveness, ensuring clinical reliability.</a:t>
            </a: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-GB" sz="1100" dirty="0">
                <a:latin typeface="Inter"/>
                <a:ea typeface="Inter"/>
                <a:cs typeface="Inter"/>
                <a:sym typeface="Inter"/>
              </a:rPr>
              <a:t>Development of a webpage for input their vocal measurements and receive a prediction</a:t>
            </a:r>
          </a:p>
        </p:txBody>
      </p:sp>
      <p:sp>
        <p:nvSpPr>
          <p:cNvPr id="101" name="Google Shape;101;p18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Photo by </a:t>
            </a:r>
            <a:r>
              <a:rPr lang="en-GB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74E46B-470F-6B7D-3467-09FACBE46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 website where people may enter their voice measures and receive a forecast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B678-5A9C-3ECC-CCC4-C1694593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DataSet</a:t>
            </a:r>
            <a:r>
              <a:rPr lang="en-US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3EC58-78C7-EE12-FDEA-C2AD03939C01}"/>
              </a:ext>
            </a:extLst>
          </p:cNvPr>
          <p:cNvSpPr txBox="1"/>
          <p:nvPr/>
        </p:nvSpPr>
        <p:spPr>
          <a:xfrm>
            <a:off x="447950" y="1311818"/>
            <a:ext cx="8248100" cy="1711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1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Vocal Measurements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JITTER</a:t>
            </a:r>
            <a:r>
              <a:rPr lang="en-US" sz="1100" dirty="0"/>
              <a:t>: Measures frequency variations in the voice, indicating vocal fold vibration irregularities.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SHIMMER</a:t>
            </a:r>
            <a:r>
              <a:rPr lang="en-US" sz="1100" dirty="0"/>
              <a:t>: Reflects amplitude variations, highlighting issues with vocal cord control.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HARMONIC TO NOISE RATIO (HNR): </a:t>
            </a:r>
            <a:r>
              <a:rPr lang="en-US" sz="1100" dirty="0"/>
              <a:t>Assesses the ratio of harmonic sound to noise, indicating voice quality and clarity.</a:t>
            </a:r>
          </a:p>
        </p:txBody>
      </p:sp>
      <p:sp>
        <p:nvSpPr>
          <p:cNvPr id="9" name="Google Shape;107;p19">
            <a:extLst>
              <a:ext uri="{FF2B5EF4-FFF2-40B4-BE49-F238E27FC236}">
                <a16:creationId xmlns:a16="http://schemas.microsoft.com/office/drawing/2014/main" id="{83B3E16C-5E49-961C-35F9-0FA5CF25ACE6}"/>
              </a:ext>
            </a:extLst>
          </p:cNvPr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7338AB-1132-B746-BCA2-E83BB6225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59" y="3494797"/>
            <a:ext cx="8730482" cy="234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C32F05F-E778-3B3C-F73F-E1B9902E2023}"/>
              </a:ext>
            </a:extLst>
          </p:cNvPr>
          <p:cNvSpPr/>
          <p:nvPr/>
        </p:nvSpPr>
        <p:spPr>
          <a:xfrm>
            <a:off x="6915150" y="3429000"/>
            <a:ext cx="254000" cy="4000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5942F9-185C-9ECB-E8D9-6FC363A41CEB}"/>
              </a:ext>
            </a:extLst>
          </p:cNvPr>
          <p:cNvSpPr/>
          <p:nvPr/>
        </p:nvSpPr>
        <p:spPr>
          <a:xfrm>
            <a:off x="6295365" y="4281785"/>
            <a:ext cx="42439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4"/>
                </a:solidFill>
                <a:effectLst/>
              </a:rPr>
              <a:t>0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CA6D0C7-FC67-ADC8-9107-D37BA678786F}"/>
              </a:ext>
            </a:extLst>
          </p:cNvPr>
          <p:cNvSpPr/>
          <p:nvPr/>
        </p:nvSpPr>
        <p:spPr>
          <a:xfrm rot="7471804">
            <a:off x="6429743" y="4058914"/>
            <a:ext cx="605029" cy="893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F33FDEC-01FC-7519-F8B4-B7F32611A1CF}"/>
              </a:ext>
            </a:extLst>
          </p:cNvPr>
          <p:cNvSpPr/>
          <p:nvPr/>
        </p:nvSpPr>
        <p:spPr>
          <a:xfrm rot="3406076">
            <a:off x="7034040" y="4061444"/>
            <a:ext cx="581091" cy="8431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AEB95C-437C-A799-DF93-2ED98D909551}"/>
              </a:ext>
            </a:extLst>
          </p:cNvPr>
          <p:cNvSpPr/>
          <p:nvPr/>
        </p:nvSpPr>
        <p:spPr>
          <a:xfrm>
            <a:off x="7387565" y="4310302"/>
            <a:ext cx="42439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4"/>
                </a:solidFill>
                <a:effectLst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9632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 Development</a:t>
            </a:r>
            <a:endParaRPr sz="2400" b="1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Photo by </a:t>
            </a:r>
            <a:r>
              <a:rPr lang="en-GB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7D899A-C071-E3B6-3BAE-AC49328A2DA6}"/>
              </a:ext>
            </a:extLst>
          </p:cNvPr>
          <p:cNvSpPr txBox="1"/>
          <p:nvPr/>
        </p:nvSpPr>
        <p:spPr>
          <a:xfrm>
            <a:off x="635000" y="1555750"/>
            <a:ext cx="431165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machine learning and data science, XGBoost—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eXtreme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Gradient Boosting—is a fast and scalable gradient boosting method. It excels in classification and regression.</a:t>
            </a:r>
          </a:p>
          <a:p>
            <a:pPr algn="just"/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XGBClassifier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builds 100 decision trees (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n_estimators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to balance complexity and accuracy and has a learning rate (eta) of 0.3 to moderate training speed and avoid overfitting. Preventing overfitting limits tree depth to 2 (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For this data, it employs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gbtree's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tree-based model structure and the error evaluation metric to reduce misclassification. Set to 0, the seed parameter fixes the random seed for consistent results. </a:t>
            </a:r>
          </a:p>
          <a:p>
            <a:pPr algn="just"/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HTML, CSS, and JavaScript for front-end design and interactivity, and Python and Flask for backend server functionality.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89CD8-3C2D-0E10-F98A-56AC4746B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650" y="1555750"/>
            <a:ext cx="4197350" cy="246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1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Performance Statistics</a:t>
            </a:r>
          </a:p>
        </p:txBody>
      </p:sp>
      <p:sp>
        <p:nvSpPr>
          <p:cNvPr id="152" name="Google Shape;152;p24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Photo by </a:t>
            </a:r>
            <a:r>
              <a:rPr lang="en-GB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D305CF-50BF-DC9D-2363-FD8619CD2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064" y="1464468"/>
            <a:ext cx="2952750" cy="2214563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2BCB35A-6290-8C26-7150-D7B96C9BA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600" y="1522749"/>
            <a:ext cx="3268132" cy="242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5EB8F4-1D19-E032-3863-6B47E3CBB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2849" y="3820128"/>
            <a:ext cx="2659510" cy="12344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ACA0BA-BBED-C90D-4B8B-AB707ACAD7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1642" y="4207987"/>
            <a:ext cx="3343816" cy="8175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B5A926-84CB-1864-3500-424B3AE6ADAE}"/>
              </a:ext>
            </a:extLst>
          </p:cNvPr>
          <p:cNvSpPr txBox="1"/>
          <p:nvPr/>
        </p:nvSpPr>
        <p:spPr>
          <a:xfrm>
            <a:off x="5271642" y="3935800"/>
            <a:ext cx="34340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KFOLD VALIDATION WITH 5 FOLDS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86A7A8-DE20-D58A-EBE6-5F1E3EE2C65A}"/>
              </a:ext>
            </a:extLst>
          </p:cNvPr>
          <p:cNvSpPr txBox="1"/>
          <p:nvPr/>
        </p:nvSpPr>
        <p:spPr>
          <a:xfrm>
            <a:off x="1285875" y="1333663"/>
            <a:ext cx="26066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ANALYSING THE TRAINED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326A27-F47A-C0C5-439D-7634AC418B6F}"/>
              </a:ext>
            </a:extLst>
          </p:cNvPr>
          <p:cNvSpPr txBox="1"/>
          <p:nvPr/>
        </p:nvSpPr>
        <p:spPr>
          <a:xfrm>
            <a:off x="1212849" y="3541650"/>
            <a:ext cx="26066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/>
              <a:t>MODEL PERFOMANCE STATISTICS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986703-CEDA-5596-E360-442F70318542}"/>
              </a:ext>
            </a:extLst>
          </p:cNvPr>
          <p:cNvSpPr txBox="1"/>
          <p:nvPr/>
        </p:nvSpPr>
        <p:spPr>
          <a:xfrm>
            <a:off x="5330825" y="1214972"/>
            <a:ext cx="4718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 IMPORTANCE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Conclusions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635000" y="1270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-GB" sz="1100">
                <a:latin typeface="Inter"/>
                <a:ea typeface="Inter"/>
                <a:cs typeface="Inter"/>
                <a:sym typeface="Inter"/>
              </a:rPr>
              <a:t>The completion of our project presents an accurate diagnostic tool for early Parkinson's detection.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-GB" sz="1100">
                <a:latin typeface="Inter"/>
                <a:ea typeface="Inter"/>
                <a:cs typeface="Inter"/>
                <a:sym typeface="Inter"/>
              </a:rPr>
              <a:t>Our system showcases vast potential for enriching medical diagnostics using machine learning.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-GB" sz="1100">
                <a:latin typeface="Inter"/>
                <a:ea typeface="Inter"/>
                <a:cs typeface="Inter"/>
                <a:sym typeface="Inter"/>
              </a:rPr>
              <a:t>The high accuracy achieved marks a significant stepping stone towards non-invasive diagnostics.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-GB" sz="1100">
                <a:latin typeface="Inter"/>
                <a:ea typeface="Inter"/>
                <a:cs typeface="Inter"/>
                <a:sym typeface="Inter"/>
              </a:rPr>
              <a:t>We extend our gratitude for the opportunity to contribute to Parkinson’s disease diagnostics.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516</Words>
  <Application>Microsoft Office PowerPoint</Application>
  <PresentationFormat>On-screen Show (16:9)</PresentationFormat>
  <Paragraphs>58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Inter</vt:lpstr>
      <vt:lpstr>Arial</vt:lpstr>
      <vt:lpstr>Calibri</vt:lpstr>
      <vt:lpstr>League Spartan</vt:lpstr>
      <vt:lpstr>Simple Light</vt:lpstr>
      <vt:lpstr>Parkinson’s Disease Detection </vt:lpstr>
      <vt:lpstr>Agenda</vt:lpstr>
      <vt:lpstr>Introduction</vt:lpstr>
      <vt:lpstr>Project Goals</vt:lpstr>
      <vt:lpstr>Methodology</vt:lpstr>
      <vt:lpstr>DataSet </vt:lpstr>
      <vt:lpstr>Model Development</vt:lpstr>
      <vt:lpstr>Performance Statistics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Parkinson’s Disease Detection </dc:title>
  <cp:lastModifiedBy>pranay kavukuntla</cp:lastModifiedBy>
  <cp:revision>2</cp:revision>
  <dcterms:modified xsi:type="dcterms:W3CDTF">2024-05-03T22:16:02Z</dcterms:modified>
</cp:coreProperties>
</file>