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64" r:id="rId9"/>
    <p:sldId id="272" r:id="rId10"/>
    <p:sldId id="261" r:id="rId11"/>
    <p:sldId id="265" r:id="rId12"/>
    <p:sldId id="267" r:id="rId13"/>
    <p:sldId id="269" r:id="rId14"/>
    <p:sldId id="266" r:id="rId15"/>
    <p:sldId id="262" r:id="rId16"/>
    <p:sldId id="26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27757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541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88863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02762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69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064675-62E9-4B41-8A34-3F2F100D797B}"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00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064675-62E9-4B41-8A34-3F2F100D797B}" type="datetimeFigureOut">
              <a:rPr lang="en-GB" smtClean="0"/>
              <a:t>05/05/2020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7735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064675-62E9-4B41-8A34-3F2F100D797B}" type="datetimeFigureOut">
              <a:rPr lang="en-GB" smtClean="0"/>
              <a:t>05/05/2020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74679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64675-62E9-4B41-8A34-3F2F100D797B}" type="datetimeFigureOut">
              <a:rPr lang="en-GB" smtClean="0"/>
              <a:t>05/05/2020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24102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31235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76136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64675-62E9-4B41-8A34-3F2F100D797B}" type="datetimeFigureOut">
              <a:rPr lang="en-GB" smtClean="0"/>
              <a:t>05/05/2020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51D7-4D9F-4EC8-A1DA-BD2A14035D17}" type="slidenum">
              <a:rPr lang="en-GB" smtClean="0"/>
              <a:t>‹#›</a:t>
            </a:fld>
            <a:endParaRPr lang="en-GB"/>
          </a:p>
        </p:txBody>
      </p:sp>
    </p:spTree>
    <p:extLst>
      <p:ext uri="{BB962C8B-B14F-4D97-AF65-F5344CB8AC3E}">
        <p14:creationId xmlns:p14="http://schemas.microsoft.com/office/powerpoint/2010/main" val="332815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019" y="235131"/>
            <a:ext cx="9144000" cy="1446032"/>
          </a:xfrm>
        </p:spPr>
        <p:txBody>
          <a:bodyPr>
            <a:normAutofit fontScale="90000"/>
          </a:bodyPr>
          <a:lstStyle/>
          <a:p>
            <a:r>
              <a:rPr lang="en-US" b="1" dirty="0" smtClean="0">
                <a:solidFill>
                  <a:srgbClr val="FF0000"/>
                </a:solidFill>
              </a:rPr>
              <a:t>Parkinson’s Disease Detection</a:t>
            </a:r>
            <a:br>
              <a:rPr lang="en-US" b="1" dirty="0" smtClean="0">
                <a:solidFill>
                  <a:srgbClr val="FF0000"/>
                </a:solidFill>
              </a:rPr>
            </a:br>
            <a:r>
              <a:rPr lang="en-US" b="1" dirty="0" smtClean="0">
                <a:solidFill>
                  <a:srgbClr val="FF0000"/>
                </a:solidFill>
              </a:rPr>
              <a:t>using voice measurements</a:t>
            </a:r>
            <a:endParaRPr lang="en-GB" b="1" dirty="0">
              <a:solidFill>
                <a:srgbClr val="FF0000"/>
              </a:solidFill>
            </a:endParaRPr>
          </a:p>
        </p:txBody>
      </p:sp>
      <p:sp>
        <p:nvSpPr>
          <p:cNvPr id="3" name="Subtitle 2"/>
          <p:cNvSpPr>
            <a:spLocks noGrp="1"/>
          </p:cNvSpPr>
          <p:nvPr>
            <p:ph type="subTitle" idx="1"/>
          </p:nvPr>
        </p:nvSpPr>
        <p:spPr>
          <a:xfrm>
            <a:off x="1521019" y="3476237"/>
            <a:ext cx="9144000" cy="3068253"/>
          </a:xfrm>
        </p:spPr>
        <p:txBody>
          <a:bodyPr>
            <a:normAutofit fontScale="85000" lnSpcReduction="20000"/>
          </a:bodyPr>
          <a:lstStyle/>
          <a:p>
            <a:r>
              <a:rPr lang="en-US" dirty="0" smtClean="0"/>
              <a:t>B. Harshith Reddy (167R1A05J5)</a:t>
            </a:r>
          </a:p>
          <a:p>
            <a:r>
              <a:rPr lang="en-US" dirty="0" smtClean="0"/>
              <a:t>M. </a:t>
            </a:r>
            <a:r>
              <a:rPr lang="en-US" dirty="0" err="1" smtClean="0"/>
              <a:t>Yogendra</a:t>
            </a:r>
            <a:r>
              <a:rPr lang="en-US" dirty="0" smtClean="0"/>
              <a:t> (167R1A05M4)</a:t>
            </a:r>
          </a:p>
          <a:p>
            <a:r>
              <a:rPr lang="en-US" dirty="0" smtClean="0"/>
              <a:t>M. </a:t>
            </a:r>
            <a:r>
              <a:rPr lang="en-US" dirty="0" err="1" smtClean="0"/>
              <a:t>Sreevasthava</a:t>
            </a:r>
            <a:r>
              <a:rPr lang="en-US" dirty="0" smtClean="0"/>
              <a:t> </a:t>
            </a:r>
            <a:r>
              <a:rPr lang="en-US" dirty="0" err="1" smtClean="0"/>
              <a:t>Theertha</a:t>
            </a:r>
            <a:r>
              <a:rPr lang="en-US" dirty="0" smtClean="0"/>
              <a:t> (167R1A05M6)</a:t>
            </a:r>
          </a:p>
          <a:p>
            <a:endParaRPr lang="en-US" dirty="0"/>
          </a:p>
          <a:p>
            <a:r>
              <a:rPr lang="en-US" dirty="0" smtClean="0"/>
              <a:t>Under the guidance of</a:t>
            </a:r>
          </a:p>
          <a:p>
            <a:r>
              <a:rPr lang="en-US" dirty="0" smtClean="0"/>
              <a:t>Dr. Raj Kumar </a:t>
            </a:r>
            <a:r>
              <a:rPr lang="en-US" dirty="0" err="1" smtClean="0"/>
              <a:t>Patra</a:t>
            </a:r>
            <a:endParaRPr lang="en-US" dirty="0" smtClean="0"/>
          </a:p>
          <a:p>
            <a:r>
              <a:rPr lang="en-US" dirty="0" smtClean="0"/>
              <a:t>(Professor)</a:t>
            </a:r>
          </a:p>
          <a:p>
            <a:endParaRPr lang="en-US" dirty="0"/>
          </a:p>
          <a:p>
            <a:r>
              <a:rPr lang="en-US" dirty="0" smtClean="0"/>
              <a:t>Department of Computer Science and Engineering.</a:t>
            </a:r>
          </a:p>
          <a:p>
            <a:endParaRPr lang="en-US" dirty="0"/>
          </a:p>
          <a:p>
            <a:endParaRPr lang="en-US" dirty="0" smtClean="0"/>
          </a:p>
          <a:p>
            <a:endParaRPr lang="en-US" dirty="0"/>
          </a:p>
          <a:p>
            <a:endParaRPr lang="en-GB" dirty="0"/>
          </a:p>
        </p:txBody>
      </p:sp>
      <p:pic>
        <p:nvPicPr>
          <p:cNvPr id="4" name="Picture 3" descr="&lt;strong&gt;CMR&lt;/strong&gt; &lt;strong&gt;Technical&lt;/strong&gt; &lt;strong&gt;Campus&lt;/strong&gt; - ICALM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817" y="1681163"/>
            <a:ext cx="2182403" cy="1636803"/>
          </a:xfrm>
          <a:prstGeom prst="rect">
            <a:avLst/>
          </a:prstGeom>
        </p:spPr>
      </p:pic>
    </p:spTree>
    <p:extLst>
      <p:ext uri="{BB962C8B-B14F-4D97-AF65-F5344CB8AC3E}">
        <p14:creationId xmlns:p14="http://schemas.microsoft.com/office/powerpoint/2010/main" val="3967755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a:t>
            </a:r>
            <a:r>
              <a:rPr lang="en-GB" b="1" dirty="0" err="1">
                <a:solidFill>
                  <a:srgbClr val="FF0000"/>
                </a:solidFill>
              </a:rPr>
              <a:t>XGBoost</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4372882"/>
            <a:ext cx="10515600" cy="1766661"/>
          </a:xfrm>
        </p:spPr>
        <p:txBody>
          <a:bodyPr>
            <a:normAutofit/>
          </a:bodyPr>
          <a:lstStyle/>
          <a:p>
            <a:pPr marL="0" indent="0" algn="just">
              <a:buNone/>
            </a:pPr>
            <a:r>
              <a:rPr lang="en-GB" sz="2400" dirty="0" err="1"/>
              <a:t>XGBoost</a:t>
            </a:r>
            <a:r>
              <a:rPr lang="en-GB" sz="2400" dirty="0"/>
              <a:t> is a new Machine Learning algorithm designed with speed and performance in mind. </a:t>
            </a:r>
            <a:r>
              <a:rPr lang="en-GB" sz="2400" dirty="0" err="1"/>
              <a:t>XGBoost</a:t>
            </a:r>
            <a:r>
              <a:rPr lang="en-GB" sz="2400" dirty="0"/>
              <a:t> stands for </a:t>
            </a:r>
            <a:r>
              <a:rPr lang="en-GB" sz="2400" dirty="0" err="1"/>
              <a:t>eXtreme</a:t>
            </a:r>
            <a:r>
              <a:rPr lang="en-GB" sz="2400" dirty="0"/>
              <a:t> Gradient Boosting and is based on decision trees. In this project, we will import the </a:t>
            </a:r>
            <a:r>
              <a:rPr lang="en-GB" sz="2400" dirty="0" err="1"/>
              <a:t>XGBClassifier</a:t>
            </a:r>
            <a:r>
              <a:rPr lang="en-GB" sz="2400" dirty="0"/>
              <a:t> from the </a:t>
            </a:r>
            <a:r>
              <a:rPr lang="en-GB" sz="2400" dirty="0" err="1"/>
              <a:t>xgboost</a:t>
            </a:r>
            <a:r>
              <a:rPr lang="en-GB" sz="2400" dirty="0"/>
              <a:t> library; this is an implementation of the </a:t>
            </a:r>
            <a:r>
              <a:rPr lang="en-GB" sz="2400" dirty="0" err="1"/>
              <a:t>scikit</a:t>
            </a:r>
            <a:r>
              <a:rPr lang="en-GB" sz="2400" dirty="0"/>
              <a:t>-learn API for </a:t>
            </a:r>
            <a:r>
              <a:rPr lang="en-GB" sz="2400" dirty="0" err="1"/>
              <a:t>XGBoost</a:t>
            </a:r>
            <a:r>
              <a:rPr lang="en-GB" sz="2400" dirty="0"/>
              <a:t> classification.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749" y="1301750"/>
            <a:ext cx="9248502" cy="2914378"/>
          </a:xfrm>
          <a:prstGeom prst="rect">
            <a:avLst/>
          </a:prstGeom>
        </p:spPr>
      </p:pic>
    </p:spTree>
    <p:extLst>
      <p:ext uri="{BB962C8B-B14F-4D97-AF65-F5344CB8AC3E}">
        <p14:creationId xmlns:p14="http://schemas.microsoft.com/office/powerpoint/2010/main" val="2306509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Libraries and Algorithm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13512" cy="19321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14886"/>
            <a:ext cx="7117080" cy="2118179"/>
          </a:xfrm>
          <a:prstGeom prst="rect">
            <a:avLst/>
          </a:prstGeom>
        </p:spPr>
      </p:pic>
      <p:sp>
        <p:nvSpPr>
          <p:cNvPr id="6" name="TextBox 5"/>
          <p:cNvSpPr txBox="1"/>
          <p:nvPr/>
        </p:nvSpPr>
        <p:spPr>
          <a:xfrm>
            <a:off x="8569234" y="1690688"/>
            <a:ext cx="2338252" cy="2031325"/>
          </a:xfrm>
          <a:prstGeom prst="rect">
            <a:avLst/>
          </a:prstGeom>
          <a:noFill/>
        </p:spPr>
        <p:txBody>
          <a:bodyPr wrap="square" rtlCol="0">
            <a:spAutoFit/>
          </a:bodyPr>
          <a:lstStyle/>
          <a:p>
            <a:endParaRPr lang="en-US" dirty="0" smtClean="0"/>
          </a:p>
          <a:p>
            <a:endParaRPr lang="en-US" dirty="0"/>
          </a:p>
          <a:p>
            <a:endParaRPr lang="en-US" dirty="0" smtClean="0"/>
          </a:p>
          <a:p>
            <a:r>
              <a:rPr lang="en-US" dirty="0" smtClean="0"/>
              <a:t>Libraries</a:t>
            </a:r>
          </a:p>
          <a:p>
            <a:endParaRPr lang="en-US" dirty="0"/>
          </a:p>
          <a:p>
            <a:endParaRPr lang="en-US" dirty="0" smtClean="0"/>
          </a:p>
          <a:p>
            <a:endParaRPr lang="en-GB" dirty="0"/>
          </a:p>
        </p:txBody>
      </p:sp>
      <p:sp>
        <p:nvSpPr>
          <p:cNvPr id="7" name="TextBox 6"/>
          <p:cNvSpPr txBox="1"/>
          <p:nvPr/>
        </p:nvSpPr>
        <p:spPr>
          <a:xfrm>
            <a:off x="8533630" y="4219303"/>
            <a:ext cx="2452233" cy="1754326"/>
          </a:xfrm>
          <a:prstGeom prst="rect">
            <a:avLst/>
          </a:prstGeom>
          <a:noFill/>
        </p:spPr>
        <p:txBody>
          <a:bodyPr wrap="square" rtlCol="0">
            <a:spAutoFit/>
          </a:bodyPr>
          <a:lstStyle/>
          <a:p>
            <a:endParaRPr lang="en-US" dirty="0" smtClean="0"/>
          </a:p>
          <a:p>
            <a:endParaRPr lang="en-US" dirty="0"/>
          </a:p>
          <a:p>
            <a:r>
              <a:rPr lang="en-US" dirty="0" smtClean="0"/>
              <a:t>Model Building.</a:t>
            </a:r>
          </a:p>
          <a:p>
            <a:endParaRPr lang="en-US" dirty="0"/>
          </a:p>
          <a:p>
            <a:endParaRPr lang="en-US" dirty="0" smtClean="0"/>
          </a:p>
          <a:p>
            <a:endParaRPr lang="en-GB" dirty="0"/>
          </a:p>
        </p:txBody>
      </p:sp>
    </p:spTree>
    <p:extLst>
      <p:ext uri="{BB962C8B-B14F-4D97-AF65-F5344CB8AC3E}">
        <p14:creationId xmlns:p14="http://schemas.microsoft.com/office/powerpoint/2010/main" val="4257308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 of the project:</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437" y="2730741"/>
            <a:ext cx="6503125" cy="1380458"/>
          </a:xfrm>
        </p:spPr>
      </p:pic>
      <p:sp>
        <p:nvSpPr>
          <p:cNvPr id="5" name="TextBox 4"/>
          <p:cNvSpPr txBox="1"/>
          <p:nvPr/>
        </p:nvSpPr>
        <p:spPr>
          <a:xfrm>
            <a:off x="3282042" y="5503949"/>
            <a:ext cx="5627914" cy="369332"/>
          </a:xfrm>
          <a:prstGeom prst="rect">
            <a:avLst/>
          </a:prstGeom>
          <a:noFill/>
        </p:spPr>
        <p:txBody>
          <a:bodyPr wrap="square" rtlCol="0">
            <a:spAutoFit/>
          </a:bodyPr>
          <a:lstStyle/>
          <a:p>
            <a:r>
              <a:rPr lang="en-US" dirty="0" smtClean="0"/>
              <a:t>The accuracy of the model we built is approximately 95%</a:t>
            </a:r>
            <a:endParaRPr lang="en-GB" dirty="0"/>
          </a:p>
        </p:txBody>
      </p:sp>
    </p:spTree>
    <p:extLst>
      <p:ext uri="{BB962C8B-B14F-4D97-AF65-F5344CB8AC3E}">
        <p14:creationId xmlns:p14="http://schemas.microsoft.com/office/powerpoint/2010/main" val="3506636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a:t>
            </a:r>
            <a:endParaRPr lang="en-GB"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306327"/>
            <a:ext cx="8334102" cy="5551673"/>
          </a:xfrm>
        </p:spPr>
      </p:pic>
    </p:spTree>
    <p:extLst>
      <p:ext uri="{BB962C8B-B14F-4D97-AF65-F5344CB8AC3E}">
        <p14:creationId xmlns:p14="http://schemas.microsoft.com/office/powerpoint/2010/main" val="175292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Research Work Status:</a:t>
            </a:r>
            <a:endParaRPr lang="en-GB"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GB" dirty="0"/>
              <a:t>Research in Parkinson's disease has made remarkable progress. There is very real hope that the causes, whether genetic or environmental, will be identified and the precise effects of these causes on brain function will be understood</a:t>
            </a:r>
            <a:r>
              <a:rPr lang="en-GB" dirty="0" smtClean="0"/>
              <a:t>.</a:t>
            </a:r>
          </a:p>
          <a:p>
            <a:pPr marL="0" indent="0">
              <a:buNone/>
            </a:pPr>
            <a:endParaRPr lang="en-US" dirty="0"/>
          </a:p>
          <a:p>
            <a:pPr marL="0" indent="0">
              <a:buNone/>
            </a:pPr>
            <a:r>
              <a:rPr lang="en-GB" b="1" dirty="0">
                <a:solidFill>
                  <a:srgbClr val="FF0000"/>
                </a:solidFill>
              </a:rPr>
              <a:t>How Could Stem Cells Help People With </a:t>
            </a:r>
            <a:r>
              <a:rPr lang="en-GB" b="1" dirty="0" smtClean="0">
                <a:solidFill>
                  <a:srgbClr val="FF0000"/>
                </a:solidFill>
              </a:rPr>
              <a:t>Parkinson's ?</a:t>
            </a:r>
            <a:endParaRPr lang="en-GB" b="1" dirty="0">
              <a:solidFill>
                <a:srgbClr val="FF0000"/>
              </a:solidFill>
            </a:endParaRPr>
          </a:p>
          <a:p>
            <a:pPr marL="0" indent="0">
              <a:buNone/>
            </a:pPr>
            <a:r>
              <a:rPr lang="en-GB" dirty="0"/>
              <a:t>Stem cells are the parent cells of all tissues in the body. This means they can turn in to any type of cell. The hope is that they will eventually be able to make these cells into specific types of cells, like dopamine-producing neurons, that can be used to treat Parkinson's disease. However, there are concerns that patients may have the same risk of increased involuntary movements as those who undergo </a:t>
            </a:r>
            <a:r>
              <a:rPr lang="en-GB" dirty="0" err="1"/>
              <a:t>fetal</a:t>
            </a:r>
            <a:r>
              <a:rPr lang="en-GB" dirty="0"/>
              <a:t> cell transplantation. And, like </a:t>
            </a:r>
            <a:r>
              <a:rPr lang="en-GB" dirty="0" err="1"/>
              <a:t>fetal</a:t>
            </a:r>
            <a:r>
              <a:rPr lang="en-GB" dirty="0"/>
              <a:t> cell transplantation, stem cell therapy is surrounded by moral and ethical controversy.</a:t>
            </a:r>
          </a:p>
          <a:p>
            <a:pPr marL="0" indent="0">
              <a:buNone/>
            </a:pPr>
            <a:endParaRPr lang="en-GB" dirty="0"/>
          </a:p>
        </p:txBody>
      </p:sp>
    </p:spTree>
    <p:extLst>
      <p:ext uri="{BB962C8B-B14F-4D97-AF65-F5344CB8AC3E}">
        <p14:creationId xmlns:p14="http://schemas.microsoft.com/office/powerpoint/2010/main" val="3077224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Software Requirements:</a:t>
            </a:r>
            <a:endParaRPr lang="en-GB" b="1" dirty="0">
              <a:solidFill>
                <a:srgbClr val="FF0000"/>
              </a:solidFill>
            </a:endParaRPr>
          </a:p>
        </p:txBody>
      </p:sp>
      <p:sp>
        <p:nvSpPr>
          <p:cNvPr id="3" name="Content Placeholder 2"/>
          <p:cNvSpPr>
            <a:spLocks noGrp="1"/>
          </p:cNvSpPr>
          <p:nvPr>
            <p:ph idx="1"/>
          </p:nvPr>
        </p:nvSpPr>
        <p:spPr>
          <a:xfrm>
            <a:off x="929639" y="2870653"/>
            <a:ext cx="10424161" cy="2759438"/>
          </a:xfrm>
        </p:spPr>
        <p:txBody>
          <a:bodyPr>
            <a:normAutofit/>
          </a:bodyPr>
          <a:lstStyle/>
          <a:p>
            <a:pPr marL="0" indent="0">
              <a:buNone/>
            </a:pPr>
            <a:r>
              <a:rPr lang="en-US" dirty="0" smtClean="0"/>
              <a:t>Operating System			:	Windows / Linux</a:t>
            </a:r>
          </a:p>
          <a:p>
            <a:pPr marL="0" indent="0">
              <a:buNone/>
            </a:pPr>
            <a:r>
              <a:rPr lang="en-US" dirty="0" smtClean="0"/>
              <a:t>IDE					:	</a:t>
            </a:r>
            <a:r>
              <a:rPr lang="en-US" dirty="0" err="1" smtClean="0"/>
              <a:t>Jupyter</a:t>
            </a:r>
            <a:r>
              <a:rPr lang="en-US" dirty="0" smtClean="0"/>
              <a:t> Notebook</a:t>
            </a:r>
          </a:p>
          <a:p>
            <a:pPr marL="0" indent="0">
              <a:buNone/>
            </a:pPr>
            <a:r>
              <a:rPr lang="en-US" dirty="0" smtClean="0"/>
              <a:t>Programming Language		:	Python 3</a:t>
            </a:r>
          </a:p>
          <a:p>
            <a:pPr marL="0" indent="0">
              <a:buNone/>
            </a:pPr>
            <a:r>
              <a:rPr lang="en-US" dirty="0" smtClean="0"/>
              <a:t>Python Packages			:	</a:t>
            </a:r>
            <a:r>
              <a:rPr lang="en-US" dirty="0" err="1" smtClean="0"/>
              <a:t>Numpy</a:t>
            </a:r>
            <a:r>
              <a:rPr lang="en-US" dirty="0" smtClean="0"/>
              <a:t>, Pandas, </a:t>
            </a:r>
            <a:r>
              <a:rPr lang="en-US" dirty="0" err="1" smtClean="0"/>
              <a:t>Sklearn</a:t>
            </a:r>
            <a:r>
              <a:rPr lang="en-US" dirty="0" smtClean="0"/>
              <a:t>, 								</a:t>
            </a:r>
            <a:r>
              <a:rPr lang="en-US" dirty="0" err="1" smtClean="0"/>
              <a:t>XGBoost</a:t>
            </a:r>
            <a:endParaRPr lang="en-GB" dirty="0"/>
          </a:p>
        </p:txBody>
      </p:sp>
    </p:spTree>
    <p:extLst>
      <p:ext uri="{BB962C8B-B14F-4D97-AF65-F5344CB8AC3E}">
        <p14:creationId xmlns:p14="http://schemas.microsoft.com/office/powerpoint/2010/main" val="2534458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Hardware Requirements:</a:t>
            </a:r>
            <a:endParaRPr lang="en-GB" b="1" dirty="0">
              <a:solidFill>
                <a:srgbClr val="FF0000"/>
              </a:solidFill>
            </a:endParaRPr>
          </a:p>
        </p:txBody>
      </p:sp>
      <p:sp>
        <p:nvSpPr>
          <p:cNvPr id="3" name="Content Placeholder 2"/>
          <p:cNvSpPr>
            <a:spLocks noGrp="1"/>
          </p:cNvSpPr>
          <p:nvPr>
            <p:ph idx="1"/>
          </p:nvPr>
        </p:nvSpPr>
        <p:spPr>
          <a:xfrm>
            <a:off x="838200" y="2870653"/>
            <a:ext cx="10515600" cy="1910352"/>
          </a:xfrm>
        </p:spPr>
        <p:txBody>
          <a:bodyPr/>
          <a:lstStyle/>
          <a:p>
            <a:pPr marL="0" indent="0">
              <a:buNone/>
            </a:pPr>
            <a:r>
              <a:rPr lang="en-US" dirty="0" smtClean="0"/>
              <a:t>Processor				:	core i3 or higher</a:t>
            </a:r>
          </a:p>
          <a:p>
            <a:pPr marL="0" indent="0">
              <a:buNone/>
            </a:pPr>
            <a:r>
              <a:rPr lang="en-US" dirty="0" smtClean="0"/>
              <a:t>Hard Disk				:	500GB or higher</a:t>
            </a:r>
          </a:p>
          <a:p>
            <a:pPr marL="0" indent="0">
              <a:buNone/>
            </a:pPr>
            <a:r>
              <a:rPr lang="en-US" dirty="0" smtClean="0"/>
              <a:t>RAM					:	4GB or higher</a:t>
            </a:r>
            <a:endParaRPr lang="en-GB" dirty="0"/>
          </a:p>
        </p:txBody>
      </p:sp>
    </p:spTree>
    <p:extLst>
      <p:ext uri="{BB962C8B-B14F-4D97-AF65-F5344CB8AC3E}">
        <p14:creationId xmlns:p14="http://schemas.microsoft.com/office/powerpoint/2010/main" val="228772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27" y="2743199"/>
            <a:ext cx="4140927" cy="1107996"/>
          </a:xfrm>
          <a:prstGeom prst="rect">
            <a:avLst/>
          </a:prstGeom>
          <a:noFill/>
        </p:spPr>
        <p:txBody>
          <a:bodyPr wrap="square" rtlCol="0">
            <a:spAutoFit/>
          </a:bodyPr>
          <a:lstStyle/>
          <a:p>
            <a:r>
              <a:rPr lang="en-US" sz="6600" dirty="0" smtClean="0">
                <a:solidFill>
                  <a:srgbClr val="FF0000"/>
                </a:solidFill>
              </a:rPr>
              <a:t>Thank You!</a:t>
            </a:r>
            <a:endParaRPr lang="en-GB" sz="6600" dirty="0">
              <a:solidFill>
                <a:srgbClr val="FF0000"/>
              </a:solidFill>
            </a:endParaRPr>
          </a:p>
        </p:txBody>
      </p:sp>
    </p:spTree>
    <p:extLst>
      <p:ext uri="{BB962C8B-B14F-4D97-AF65-F5344CB8AC3E}">
        <p14:creationId xmlns:p14="http://schemas.microsoft.com/office/powerpoint/2010/main" val="2140217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Parkinson's Disease</a:t>
            </a:r>
            <a:r>
              <a:rPr lang="en-GB" b="1" dirty="0" smtClean="0">
                <a:solidFill>
                  <a:srgbClr val="FF0000"/>
                </a:solidFill>
              </a:rPr>
              <a:t>?</a:t>
            </a:r>
            <a:endParaRPr lang="en-GB" b="1" dirty="0">
              <a:solidFill>
                <a:srgbClr val="FF0000"/>
              </a:solidFill>
            </a:endParaRPr>
          </a:p>
        </p:txBody>
      </p:sp>
      <p:sp>
        <p:nvSpPr>
          <p:cNvPr id="3" name="Content Placeholder 2"/>
          <p:cNvSpPr>
            <a:spLocks noGrp="1"/>
          </p:cNvSpPr>
          <p:nvPr>
            <p:ph idx="1"/>
          </p:nvPr>
        </p:nvSpPr>
        <p:spPr>
          <a:xfrm>
            <a:off x="838200" y="1825625"/>
            <a:ext cx="7169331" cy="4351338"/>
          </a:xfrm>
        </p:spPr>
        <p:txBody>
          <a:bodyPr>
            <a:normAutofit fontScale="85000" lnSpcReduction="20000"/>
          </a:bodyPr>
          <a:lstStyle/>
          <a:p>
            <a:pPr algn="just"/>
            <a:r>
              <a:rPr lang="en-GB" dirty="0"/>
              <a:t>Parkinson's disease (PD), or simply Parkinson's, is a long-term degenerative disorder of the central nervous system that mainly affects the motor system</a:t>
            </a:r>
            <a:r>
              <a:rPr lang="en-GB" dirty="0" smtClean="0"/>
              <a:t>.</a:t>
            </a:r>
          </a:p>
          <a:p>
            <a:pPr algn="just"/>
            <a:r>
              <a:rPr lang="en-GB" dirty="0" smtClean="0"/>
              <a:t>Early </a:t>
            </a:r>
            <a:r>
              <a:rPr lang="en-GB" dirty="0"/>
              <a:t>in the disease, the most obvious symptoms are shaking, rigidity, slowness of movement, and difficulty with walking. </a:t>
            </a:r>
            <a:endParaRPr lang="en-GB" dirty="0" smtClean="0"/>
          </a:p>
          <a:p>
            <a:pPr algn="just"/>
            <a:r>
              <a:rPr lang="en-GB" dirty="0" smtClean="0"/>
              <a:t>Thinking </a:t>
            </a:r>
            <a:r>
              <a:rPr lang="en-GB" dirty="0"/>
              <a:t>and </a:t>
            </a:r>
            <a:r>
              <a:rPr lang="en-GB" dirty="0" err="1"/>
              <a:t>behavioral</a:t>
            </a:r>
            <a:r>
              <a:rPr lang="en-GB" dirty="0"/>
              <a:t> problems may also occur. Dementia becomes common in the advanced stages of the disease. Depression and anxiety are also common, occurring in more than a third of people with PD. </a:t>
            </a:r>
            <a:endParaRPr lang="en-GB" dirty="0" smtClean="0"/>
          </a:p>
          <a:p>
            <a:pPr algn="just"/>
            <a:r>
              <a:rPr lang="en-GB" dirty="0" smtClean="0"/>
              <a:t>Other </a:t>
            </a:r>
            <a:r>
              <a:rPr lang="en-GB" dirty="0"/>
              <a:t>symptoms include sensory, sleep, and emotional problems. The main motor symptoms are collectively called "parkinsonism", or a "parkinsonian syndrome".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531" y="1690688"/>
            <a:ext cx="3740470" cy="3940852"/>
          </a:xfrm>
          <a:prstGeom prst="rect">
            <a:avLst/>
          </a:prstGeom>
        </p:spPr>
      </p:pic>
    </p:spTree>
    <p:extLst>
      <p:ext uri="{BB962C8B-B14F-4D97-AF65-F5344CB8AC3E}">
        <p14:creationId xmlns:p14="http://schemas.microsoft.com/office/powerpoint/2010/main" val="216244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Cause of the disease</a:t>
            </a:r>
            <a:r>
              <a:rPr lang="en-GB" b="1" dirty="0" smtClean="0">
                <a:solidFill>
                  <a:srgbClr val="FF0000"/>
                </a:solidFill>
              </a:rPr>
              <a:t>!</a:t>
            </a:r>
            <a:endParaRPr lang="en-GB" dirty="0">
              <a:solidFill>
                <a:srgbClr val="FF0000"/>
              </a:solidFill>
            </a:endParaRPr>
          </a:p>
        </p:txBody>
      </p:sp>
      <p:sp>
        <p:nvSpPr>
          <p:cNvPr id="5" name="Content Placeholder 4"/>
          <p:cNvSpPr>
            <a:spLocks noGrp="1"/>
          </p:cNvSpPr>
          <p:nvPr>
            <p:ph idx="1"/>
          </p:nvPr>
        </p:nvSpPr>
        <p:spPr>
          <a:xfrm>
            <a:off x="838200" y="1825625"/>
            <a:ext cx="5144589" cy="4351338"/>
          </a:xfrm>
        </p:spPr>
        <p:txBody>
          <a:bodyPr>
            <a:normAutofit/>
          </a:bodyPr>
          <a:lstStyle/>
          <a:p>
            <a:pPr algn="just"/>
            <a:r>
              <a:rPr lang="en-GB" sz="2400" dirty="0"/>
              <a:t>The cause of Parkinson's disease is unknown, but is believed to involve both genetic and environmental factors. Those with a family member affected are more likely to get the disease themselves</a:t>
            </a:r>
            <a:r>
              <a:rPr lang="en-GB" sz="2400" dirty="0" smtClean="0"/>
              <a:t>.</a:t>
            </a:r>
          </a:p>
          <a:p>
            <a:pPr algn="just"/>
            <a:r>
              <a:rPr lang="en-GB" sz="2400" b="1" dirty="0"/>
              <a:t>Genetics</a:t>
            </a:r>
          </a:p>
          <a:p>
            <a:pPr algn="just"/>
            <a:r>
              <a:rPr lang="en-GB" sz="2400" b="1" dirty="0"/>
              <a:t>Environmental </a:t>
            </a:r>
            <a:r>
              <a:rPr lang="en-GB" sz="2400" b="1" dirty="0" smtClean="0"/>
              <a:t>factors</a:t>
            </a:r>
          </a:p>
          <a:p>
            <a:pPr algn="just"/>
            <a:r>
              <a:rPr lang="en-GB" sz="2400" dirty="0"/>
              <a:t>Exposure to pesticides and a history of head injury have each been linked with Parkinson disease</a:t>
            </a:r>
          </a:p>
          <a:p>
            <a:pPr marL="0" indent="0" algn="just">
              <a:buNone/>
            </a:pPr>
            <a:endParaRPr lang="en-GB"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789" y="1825625"/>
            <a:ext cx="5711496" cy="4083094"/>
          </a:xfrm>
          <a:prstGeom prst="rect">
            <a:avLst/>
          </a:prstGeom>
        </p:spPr>
      </p:pic>
    </p:spTree>
    <p:extLst>
      <p:ext uri="{BB962C8B-B14F-4D97-AF65-F5344CB8AC3E}">
        <p14:creationId xmlns:p14="http://schemas.microsoft.com/office/powerpoint/2010/main" val="2181665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r>
              <a:rPr lang="en-GB" b="1" dirty="0">
                <a:solidFill>
                  <a:srgbClr val="FF0000"/>
                </a:solidFill>
              </a:rPr>
              <a:t>Applied Machine Learning in Healthcare</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1825625"/>
            <a:ext cx="4373880" cy="4351338"/>
          </a:xfrm>
        </p:spPr>
        <p:txBody>
          <a:bodyPr>
            <a:normAutofit/>
          </a:bodyPr>
          <a:lstStyle/>
          <a:p>
            <a:pPr algn="just"/>
            <a:r>
              <a:rPr lang="en-GB" sz="2400" dirty="0" smtClean="0"/>
              <a:t>Google </a:t>
            </a:r>
            <a:r>
              <a:rPr lang="en-GB" sz="2400" dirty="0"/>
              <a:t>has developed a machine learning algorithm to help identify cancerous </a:t>
            </a:r>
            <a:r>
              <a:rPr lang="en-GB" sz="2400" dirty="0" err="1"/>
              <a:t>tumors</a:t>
            </a:r>
            <a:r>
              <a:rPr lang="en-GB" sz="2400" dirty="0"/>
              <a:t> on mammograms. </a:t>
            </a:r>
            <a:endParaRPr lang="en-GB" sz="2400" dirty="0" smtClean="0"/>
          </a:p>
          <a:p>
            <a:pPr algn="just"/>
            <a:r>
              <a:rPr lang="en-GB" sz="2400" dirty="0" smtClean="0"/>
              <a:t>Stanford </a:t>
            </a:r>
            <a:r>
              <a:rPr lang="en-GB" sz="2400" dirty="0"/>
              <a:t>is using a deep learning algorithm to identify skin cancer. </a:t>
            </a:r>
            <a:endParaRPr lang="en-GB" sz="2400" dirty="0" smtClean="0"/>
          </a:p>
          <a:p>
            <a:pPr algn="just"/>
            <a:r>
              <a:rPr lang="en-GB" sz="2400" dirty="0" smtClean="0"/>
              <a:t>A </a:t>
            </a:r>
            <a:r>
              <a:rPr lang="en-GB" sz="2400" dirty="0"/>
              <a:t>recent JAMA article reported the results of a deep machine-learning algorithm that was able to diagnose diabetic retinopathy in retinal images.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0907" y="1825625"/>
            <a:ext cx="6052893" cy="4351338"/>
          </a:xfrm>
          <a:prstGeom prst="rect">
            <a:avLst/>
          </a:prstGeom>
        </p:spPr>
      </p:pic>
    </p:spTree>
    <p:extLst>
      <p:ext uri="{BB962C8B-B14F-4D97-AF65-F5344CB8AC3E}">
        <p14:creationId xmlns:p14="http://schemas.microsoft.com/office/powerpoint/2010/main" val="3934202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Data Drives Machine Learning.</a:t>
            </a:r>
          </a:p>
        </p:txBody>
      </p:sp>
      <p:sp>
        <p:nvSpPr>
          <p:cNvPr id="3" name="Content Placeholder 2"/>
          <p:cNvSpPr>
            <a:spLocks noGrp="1"/>
          </p:cNvSpPr>
          <p:nvPr>
            <p:ph idx="1"/>
          </p:nvPr>
        </p:nvSpPr>
        <p:spPr/>
        <p:txBody>
          <a:bodyPr>
            <a:normAutofit/>
          </a:bodyPr>
          <a:lstStyle/>
          <a:p>
            <a:pPr algn="just"/>
            <a:r>
              <a:rPr lang="en-GB" sz="2400" dirty="0"/>
              <a:t>As more data is available, we have better information to provide patients. Predictive algorithms and machine learning can give us a better predictive model of mortality that doctors can use to educate patients</a:t>
            </a:r>
            <a:r>
              <a:rPr lang="en-GB" sz="2400" dirty="0" smtClean="0"/>
              <a:t>.</a:t>
            </a:r>
          </a:p>
          <a:p>
            <a:pPr algn="just"/>
            <a:r>
              <a:rPr lang="en-GB" sz="2400" dirty="0"/>
              <a:t>But machine learning needs a certain amount of data to generate an effective algorithm. Much of machine learning will initially come from organizations with big datasets. Health Catalyst is developing Collective Analytics for Excellence (CAFÉ™), an application built on a national de-identified repository of healthcare data from enterprise data warehouses (EDWs) and third-party data sources. It is enabling comparative effectiveness, research, and producing unique, powerful machine learning algorithms. CAFÉ provides a collaboration among our healthcare system partners, big and small.</a:t>
            </a:r>
          </a:p>
        </p:txBody>
      </p:sp>
    </p:spTree>
    <p:extLst>
      <p:ext uri="{BB962C8B-B14F-4D97-AF65-F5344CB8AC3E}">
        <p14:creationId xmlns:p14="http://schemas.microsoft.com/office/powerpoint/2010/main" val="626873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Details of the Data-Set:</a:t>
            </a:r>
            <a:endParaRPr lang="en-GB"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a:solidFill>
                  <a:srgbClr val="FF0000"/>
                </a:solidFill>
              </a:rPr>
              <a:t>Source:</a:t>
            </a:r>
          </a:p>
          <a:p>
            <a:pPr marL="0" indent="0" algn="just">
              <a:buNone/>
            </a:pPr>
            <a:r>
              <a:rPr lang="en-GB" dirty="0" smtClean="0"/>
              <a:t>The </a:t>
            </a:r>
            <a:r>
              <a:rPr lang="en-GB" dirty="0"/>
              <a:t>dataset was created by Max Little of the University of Oxford, in </a:t>
            </a:r>
            <a:r>
              <a:rPr lang="en-GB" dirty="0" smtClean="0"/>
              <a:t>collaboration </a:t>
            </a:r>
            <a:r>
              <a:rPr lang="en-GB" dirty="0"/>
              <a:t>with the National Centre for Voice and Speech, Denver, </a:t>
            </a:r>
            <a:r>
              <a:rPr lang="en-GB" dirty="0" smtClean="0"/>
              <a:t>Colorado</a:t>
            </a:r>
            <a:r>
              <a:rPr lang="en-GB" dirty="0"/>
              <a:t>, who recorded the speech signals. The original study published the </a:t>
            </a:r>
            <a:r>
              <a:rPr lang="en-GB" dirty="0" smtClean="0"/>
              <a:t>feature </a:t>
            </a:r>
            <a:r>
              <a:rPr lang="en-GB" dirty="0"/>
              <a:t>extraction methods for general voice disorders</a:t>
            </a:r>
            <a:r>
              <a:rPr lang="en-GB" dirty="0" smtClean="0"/>
              <a:t>.</a:t>
            </a:r>
          </a:p>
          <a:p>
            <a:pPr marL="0" indent="0" algn="just">
              <a:buNone/>
            </a:pPr>
            <a:endParaRPr lang="en-GB" dirty="0" smtClean="0"/>
          </a:p>
          <a:p>
            <a:pPr marL="0" indent="0" algn="just">
              <a:buNone/>
            </a:pPr>
            <a:r>
              <a:rPr lang="en-GB" dirty="0" smtClean="0">
                <a:solidFill>
                  <a:srgbClr val="FF0000"/>
                </a:solidFill>
              </a:rPr>
              <a:t>Data </a:t>
            </a:r>
            <a:r>
              <a:rPr lang="en-GB" dirty="0">
                <a:solidFill>
                  <a:srgbClr val="FF0000"/>
                </a:solidFill>
              </a:rPr>
              <a:t>Set Information:</a:t>
            </a:r>
          </a:p>
          <a:p>
            <a:pPr marL="0" indent="0" algn="just">
              <a:buNone/>
            </a:pPr>
            <a:r>
              <a:rPr lang="en-GB" dirty="0" smtClean="0"/>
              <a:t>This </a:t>
            </a:r>
            <a:r>
              <a:rPr lang="en-GB" dirty="0"/>
              <a:t>dataset is composed of a range of biomedical voice measurements from </a:t>
            </a:r>
            <a:r>
              <a:rPr lang="en-GB" dirty="0" smtClean="0"/>
              <a:t>31 </a:t>
            </a:r>
            <a:r>
              <a:rPr lang="en-GB" dirty="0"/>
              <a:t>people, 23 </a:t>
            </a:r>
            <a:r>
              <a:rPr lang="en-GB" dirty="0" smtClean="0"/>
              <a:t>with Parkinson's </a:t>
            </a:r>
            <a:r>
              <a:rPr lang="en-GB" dirty="0"/>
              <a:t>disease (PD). Each column in the table is a </a:t>
            </a:r>
            <a:r>
              <a:rPr lang="en-GB" dirty="0" smtClean="0"/>
              <a:t>particular </a:t>
            </a:r>
            <a:r>
              <a:rPr lang="en-GB" dirty="0"/>
              <a:t>voice measure, and each row corresponds one of 195 voice </a:t>
            </a:r>
            <a:r>
              <a:rPr lang="en-GB" dirty="0" smtClean="0"/>
              <a:t>recording </a:t>
            </a:r>
            <a:r>
              <a:rPr lang="en-GB" dirty="0"/>
              <a:t>from these individuals ("name" column). The main aim of the data </a:t>
            </a:r>
            <a:r>
              <a:rPr lang="en-GB" dirty="0" smtClean="0"/>
              <a:t>is </a:t>
            </a:r>
            <a:r>
              <a:rPr lang="en-GB" dirty="0"/>
              <a:t>to discriminate healthy people from those with PD, according to "status" </a:t>
            </a:r>
            <a:r>
              <a:rPr lang="en-GB" dirty="0" smtClean="0"/>
              <a:t>column </a:t>
            </a:r>
            <a:r>
              <a:rPr lang="en-GB" dirty="0"/>
              <a:t>which is set to 0 for healthy and 1 for PD.</a:t>
            </a:r>
          </a:p>
        </p:txBody>
      </p:sp>
    </p:spTree>
    <p:extLst>
      <p:ext uri="{BB962C8B-B14F-4D97-AF65-F5344CB8AC3E}">
        <p14:creationId xmlns:p14="http://schemas.microsoft.com/office/powerpoint/2010/main" val="398164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Attributes of the Data Used:</a:t>
            </a:r>
            <a:endParaRPr lang="en-GB" dirty="0">
              <a:solidFill>
                <a:srgbClr val="FF0000"/>
              </a:solidFill>
            </a:endParaRPr>
          </a:p>
        </p:txBody>
      </p:sp>
      <p:sp>
        <p:nvSpPr>
          <p:cNvPr id="3" name="Content Placeholder 2"/>
          <p:cNvSpPr>
            <a:spLocks noGrp="1"/>
          </p:cNvSpPr>
          <p:nvPr>
            <p:ph idx="1"/>
          </p:nvPr>
        </p:nvSpPr>
        <p:spPr>
          <a:xfrm>
            <a:off x="838200" y="1924291"/>
            <a:ext cx="5458097" cy="4326981"/>
          </a:xfrm>
        </p:spPr>
        <p:txBody>
          <a:bodyPr>
            <a:normAutofit fontScale="62500" lnSpcReduction="20000"/>
          </a:bodyPr>
          <a:lstStyle/>
          <a:p>
            <a:r>
              <a:rPr lang="en-GB" dirty="0" smtClean="0"/>
              <a:t>name </a:t>
            </a:r>
            <a:r>
              <a:rPr lang="en-GB" dirty="0"/>
              <a:t>- ASCII subject name and recording number</a:t>
            </a:r>
          </a:p>
          <a:p>
            <a:r>
              <a:rPr lang="en-GB" dirty="0"/>
              <a:t>MDVP</a:t>
            </a:r>
            <a:r>
              <a:rPr lang="en-GB" dirty="0" smtClean="0"/>
              <a:t>: </a:t>
            </a:r>
            <a:r>
              <a:rPr lang="en-GB" dirty="0" err="1" smtClean="0"/>
              <a:t>Fo</a:t>
            </a:r>
            <a:r>
              <a:rPr lang="en-GB" dirty="0" smtClean="0"/>
              <a:t>(Hz</a:t>
            </a:r>
            <a:r>
              <a:rPr lang="en-GB" dirty="0"/>
              <a:t>) - Average vocal fundamental frequency</a:t>
            </a:r>
          </a:p>
          <a:p>
            <a:r>
              <a:rPr lang="en-GB" dirty="0"/>
              <a:t>MDVP</a:t>
            </a:r>
            <a:r>
              <a:rPr lang="en-GB" dirty="0" smtClean="0"/>
              <a:t>: </a:t>
            </a:r>
            <a:r>
              <a:rPr lang="en-GB" dirty="0" err="1" smtClean="0"/>
              <a:t>Fhi</a:t>
            </a:r>
            <a:r>
              <a:rPr lang="en-GB" dirty="0" smtClean="0"/>
              <a:t>(Hz</a:t>
            </a:r>
            <a:r>
              <a:rPr lang="en-GB" dirty="0"/>
              <a:t>) - Maximum vocal fundamental frequency</a:t>
            </a:r>
          </a:p>
          <a:p>
            <a:r>
              <a:rPr lang="en-GB" dirty="0"/>
              <a:t>MDVP</a:t>
            </a:r>
            <a:r>
              <a:rPr lang="en-GB" dirty="0" smtClean="0"/>
              <a:t>: Flo(Hz</a:t>
            </a:r>
            <a:r>
              <a:rPr lang="en-GB" dirty="0"/>
              <a:t>) - Minimum vocal fundamental frequency</a:t>
            </a:r>
          </a:p>
          <a:p>
            <a:r>
              <a:rPr lang="en-GB" dirty="0"/>
              <a:t>MDVP</a:t>
            </a:r>
            <a:r>
              <a:rPr lang="en-GB" dirty="0" smtClean="0"/>
              <a:t>: Jitter(%),</a:t>
            </a:r>
          </a:p>
          <a:p>
            <a:r>
              <a:rPr lang="en-GB" dirty="0" smtClean="0"/>
              <a:t>MDVP: Jitter(Abs),</a:t>
            </a:r>
          </a:p>
          <a:p>
            <a:r>
              <a:rPr lang="en-GB" dirty="0" smtClean="0"/>
              <a:t>MDVP:RAP,</a:t>
            </a:r>
          </a:p>
          <a:p>
            <a:r>
              <a:rPr lang="en-GB" dirty="0" smtClean="0"/>
              <a:t>MDVP:PPQ,</a:t>
            </a:r>
          </a:p>
          <a:p>
            <a:r>
              <a:rPr lang="en-GB" dirty="0"/>
              <a:t>MDVP:APQ</a:t>
            </a:r>
            <a:endParaRPr lang="en-GB" dirty="0" smtClean="0"/>
          </a:p>
          <a:p>
            <a:r>
              <a:rPr lang="en-GB" dirty="0" smtClean="0"/>
              <a:t>Jitter: DDP </a:t>
            </a:r>
            <a:r>
              <a:rPr lang="en-GB" dirty="0"/>
              <a:t>- Several </a:t>
            </a:r>
            <a:r>
              <a:rPr lang="en-GB" dirty="0" smtClean="0"/>
              <a:t>measures </a:t>
            </a:r>
            <a:r>
              <a:rPr lang="en-GB" dirty="0"/>
              <a:t>of variation in fundamental frequency</a:t>
            </a:r>
          </a:p>
          <a:p>
            <a:endParaRPr lang="en-GB" dirty="0"/>
          </a:p>
        </p:txBody>
      </p:sp>
      <p:sp>
        <p:nvSpPr>
          <p:cNvPr id="4" name="TextBox 3"/>
          <p:cNvSpPr txBox="1"/>
          <p:nvPr/>
        </p:nvSpPr>
        <p:spPr>
          <a:xfrm>
            <a:off x="6413863" y="1825625"/>
            <a:ext cx="4939937" cy="4524315"/>
          </a:xfrm>
          <a:prstGeom prst="rect">
            <a:avLst/>
          </a:prstGeom>
          <a:noFill/>
        </p:spPr>
        <p:txBody>
          <a:bodyPr wrap="square" rtlCol="0">
            <a:spAutoFit/>
          </a:bodyPr>
          <a:lstStyle/>
          <a:p>
            <a:pPr marL="285750" indent="-285750">
              <a:buFont typeface="Arial" panose="020B0604020202020204" pitchFamily="34" charset="0"/>
              <a:buChar char="•"/>
            </a:pPr>
            <a:r>
              <a:rPr lang="en-GB" dirty="0"/>
              <a:t>MDVP: Shimmer,</a:t>
            </a:r>
          </a:p>
          <a:p>
            <a:pPr marL="285750" indent="-285750">
              <a:buFont typeface="Arial" panose="020B0604020202020204" pitchFamily="34" charset="0"/>
              <a:buChar char="•"/>
            </a:pPr>
            <a:r>
              <a:rPr lang="en-GB" dirty="0"/>
              <a:t>MDVP</a:t>
            </a:r>
            <a:r>
              <a:rPr lang="en-GB" dirty="0" smtClean="0"/>
              <a:t>: Shimmer(dB),</a:t>
            </a:r>
          </a:p>
          <a:p>
            <a:pPr marL="285750" indent="-285750">
              <a:buFont typeface="Arial" panose="020B0604020202020204" pitchFamily="34" charset="0"/>
              <a:buChar char="•"/>
            </a:pPr>
            <a:r>
              <a:rPr lang="en-GB" dirty="0" smtClean="0"/>
              <a:t>Shimmer:APQ3,</a:t>
            </a:r>
          </a:p>
          <a:p>
            <a:pPr marL="285750" indent="-285750">
              <a:buFont typeface="Arial" panose="020B0604020202020204" pitchFamily="34" charset="0"/>
              <a:buChar char="•"/>
            </a:pPr>
            <a:r>
              <a:rPr lang="en-GB" dirty="0" smtClean="0"/>
              <a:t>Shimmer:APQ5,</a:t>
            </a:r>
          </a:p>
          <a:p>
            <a:pPr marL="285750" indent="-285750">
              <a:buFont typeface="Arial" panose="020B0604020202020204" pitchFamily="34" charset="0"/>
              <a:buChar char="•"/>
            </a:pPr>
            <a:r>
              <a:rPr lang="en-GB" dirty="0" smtClean="0"/>
              <a:t>Shimmer: DDA </a:t>
            </a:r>
            <a:r>
              <a:rPr lang="en-GB" dirty="0"/>
              <a:t>- Several measures of variation in amplitude</a:t>
            </a:r>
          </a:p>
          <a:p>
            <a:pPr marL="285750" indent="-285750">
              <a:buFont typeface="Arial" panose="020B0604020202020204" pitchFamily="34" charset="0"/>
              <a:buChar char="•"/>
            </a:pPr>
            <a:r>
              <a:rPr lang="en-GB" dirty="0"/>
              <a:t>NHR,HNR - Two measures of ratio of noise to tonal components in the voice</a:t>
            </a:r>
          </a:p>
          <a:p>
            <a:pPr marL="285750" indent="-285750">
              <a:buFont typeface="Arial" panose="020B0604020202020204" pitchFamily="34" charset="0"/>
              <a:buChar char="•"/>
            </a:pPr>
            <a:r>
              <a:rPr lang="en-GB" dirty="0"/>
              <a:t>status - Health status of the subject (one) - Parkinson's, (zero) - healthy</a:t>
            </a:r>
          </a:p>
          <a:p>
            <a:pPr marL="285750" indent="-285750">
              <a:buFont typeface="Arial" panose="020B0604020202020204" pitchFamily="34" charset="0"/>
              <a:buChar char="•"/>
            </a:pPr>
            <a:r>
              <a:rPr lang="en-GB" dirty="0"/>
              <a:t>RPDE,D2 - Two nonlinear dynamical complexity measures</a:t>
            </a:r>
          </a:p>
          <a:p>
            <a:pPr marL="285750" indent="-285750">
              <a:buFont typeface="Arial" panose="020B0604020202020204" pitchFamily="34" charset="0"/>
              <a:buChar char="•"/>
            </a:pPr>
            <a:r>
              <a:rPr lang="en-GB" dirty="0"/>
              <a:t>DFA - Signal fractal scaling exponent spread1,spread2,PPE - Three nonlinear measures of fundamental frequency variation </a:t>
            </a:r>
          </a:p>
          <a:p>
            <a:endParaRPr lang="en-GB" dirty="0"/>
          </a:p>
        </p:txBody>
      </p:sp>
    </p:spTree>
    <p:extLst>
      <p:ext uri="{BB962C8B-B14F-4D97-AF65-F5344CB8AC3E}">
        <p14:creationId xmlns:p14="http://schemas.microsoft.com/office/powerpoint/2010/main" val="148815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Screenshot of Data-Set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1059"/>
            <a:ext cx="8713714" cy="4080918"/>
          </a:xfrm>
        </p:spPr>
      </p:pic>
    </p:spTree>
    <p:extLst>
      <p:ext uri="{BB962C8B-B14F-4D97-AF65-F5344CB8AC3E}">
        <p14:creationId xmlns:p14="http://schemas.microsoft.com/office/powerpoint/2010/main" val="2413952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Ensemble </a:t>
            </a:r>
            <a:r>
              <a:rPr lang="en-GB" b="1" dirty="0" smtClean="0">
                <a:solidFill>
                  <a:srgbClr val="FF0000"/>
                </a:solidFill>
              </a:rPr>
              <a:t>learning:</a:t>
            </a:r>
            <a:endParaRPr lang="en-GB" b="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GB" dirty="0" smtClean="0">
                <a:solidFill>
                  <a:srgbClr val="FF0000"/>
                </a:solidFill>
              </a:rPr>
              <a:t>So </a:t>
            </a:r>
            <a:r>
              <a:rPr lang="en-GB" dirty="0">
                <a:solidFill>
                  <a:srgbClr val="FF0000"/>
                </a:solidFill>
              </a:rPr>
              <a:t>what is </a:t>
            </a:r>
            <a:r>
              <a:rPr lang="en-GB" dirty="0" err="1">
                <a:solidFill>
                  <a:srgbClr val="FF0000"/>
                </a:solidFill>
              </a:rPr>
              <a:t>XGBoost</a:t>
            </a:r>
            <a:r>
              <a:rPr lang="en-GB" dirty="0">
                <a:solidFill>
                  <a:srgbClr val="FF0000"/>
                </a:solidFill>
              </a:rPr>
              <a:t> and where does it fit in the world of ML? </a:t>
            </a:r>
            <a:endParaRPr lang="en-GB" dirty="0" smtClean="0">
              <a:solidFill>
                <a:srgbClr val="FF0000"/>
              </a:solidFill>
            </a:endParaRPr>
          </a:p>
          <a:p>
            <a:pPr marL="0" indent="0">
              <a:buNone/>
            </a:pPr>
            <a:r>
              <a:rPr lang="en-GB" dirty="0" smtClean="0"/>
              <a:t>Gradient </a:t>
            </a:r>
            <a:r>
              <a:rPr lang="en-GB" dirty="0"/>
              <a:t>Boosting Machines fit into a category of ML called Ensemble Learning, which is a branch of ML methods that train and predict with many models at once to produce a single superior output. </a:t>
            </a:r>
            <a:endParaRPr lang="en-GB" dirty="0" smtClean="0"/>
          </a:p>
          <a:p>
            <a:pPr marL="0" indent="0">
              <a:buNone/>
            </a:pPr>
            <a:r>
              <a:rPr lang="en-GB" b="1" dirty="0" smtClean="0"/>
              <a:t>Ensemble </a:t>
            </a:r>
            <a:r>
              <a:rPr lang="en-GB" b="1" dirty="0"/>
              <a:t>learning </a:t>
            </a:r>
            <a:r>
              <a:rPr lang="en-GB" dirty="0"/>
              <a:t>is broken up into three primary </a:t>
            </a:r>
            <a:r>
              <a:rPr lang="en-GB" dirty="0" smtClean="0"/>
              <a:t>subsets:</a:t>
            </a:r>
          </a:p>
          <a:p>
            <a:r>
              <a:rPr lang="en-US" dirty="0" smtClean="0"/>
              <a:t>Bagging</a:t>
            </a:r>
          </a:p>
          <a:p>
            <a:r>
              <a:rPr lang="en-US" dirty="0" smtClean="0"/>
              <a:t>Stacking</a:t>
            </a:r>
          </a:p>
          <a:p>
            <a:r>
              <a:rPr lang="en-US" dirty="0" smtClean="0"/>
              <a:t>Boosting</a:t>
            </a:r>
            <a:endParaRPr lang="en-GB" dirty="0"/>
          </a:p>
          <a:p>
            <a:pPr marL="0" indent="0">
              <a:buNone/>
            </a:pPr>
            <a:endParaRPr lang="en-GB" dirty="0"/>
          </a:p>
        </p:txBody>
      </p:sp>
    </p:spTree>
    <p:extLst>
      <p:ext uri="{BB962C8B-B14F-4D97-AF65-F5344CB8AC3E}">
        <p14:creationId xmlns:p14="http://schemas.microsoft.com/office/powerpoint/2010/main" val="67558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828</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Parkinson’s Disease Detection using voice measurements</vt:lpstr>
      <vt:lpstr>What is Parkinson's Disease?</vt:lpstr>
      <vt:lpstr>Cause of the disease!</vt:lpstr>
      <vt:lpstr>Applied Machine Learning in Healthcare.</vt:lpstr>
      <vt:lpstr>Data Drives Machine Learning.</vt:lpstr>
      <vt:lpstr>Details of the Data-Set:</vt:lpstr>
      <vt:lpstr>Attributes of the Data Used:</vt:lpstr>
      <vt:lpstr>Screenshot of Data-Set Used:</vt:lpstr>
      <vt:lpstr>Ensemble learning:</vt:lpstr>
      <vt:lpstr>What is XGBoost?</vt:lpstr>
      <vt:lpstr>Libraries and Algorithm Used:</vt:lpstr>
      <vt:lpstr>Output of the project:</vt:lpstr>
      <vt:lpstr>Architecture:</vt:lpstr>
      <vt:lpstr>Research Work Status:</vt:lpstr>
      <vt:lpstr>Software Requirements:</vt:lpstr>
      <vt:lpstr>Hardware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dc:title>
  <dc:creator>Harshith Reddy</dc:creator>
  <cp:lastModifiedBy>Harshith Reddy</cp:lastModifiedBy>
  <cp:revision>14</cp:revision>
  <dcterms:created xsi:type="dcterms:W3CDTF">2020-02-29T04:07:52Z</dcterms:created>
  <dcterms:modified xsi:type="dcterms:W3CDTF">2020-05-05T11:18:48Z</dcterms:modified>
</cp:coreProperties>
</file>