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64" r:id="rId4"/>
    <p:sldId id="262" r:id="rId5"/>
    <p:sldId id="263" r:id="rId6"/>
    <p:sldId id="258" r:id="rId7"/>
    <p:sldId id="259" r:id="rId8"/>
    <p:sldId id="260" r:id="rId9"/>
    <p:sldId id="276" r:id="rId10"/>
    <p:sldId id="277" r:id="rId11"/>
    <p:sldId id="261" r:id="rId12"/>
    <p:sldId id="268" r:id="rId13"/>
    <p:sldId id="269" r:id="rId14"/>
    <p:sldId id="270" r:id="rId15"/>
    <p:sldId id="271" r:id="rId16"/>
    <p:sldId id="278" r:id="rId17"/>
    <p:sldId id="279" r:id="rId18"/>
    <p:sldId id="272" r:id="rId19"/>
    <p:sldId id="257" r:id="rId20"/>
    <p:sldId id="273" r:id="rId21"/>
    <p:sldId id="266" r:id="rId22"/>
    <p:sldId id="267" r:id="rId23"/>
    <p:sldId id="274" r:id="rId24"/>
    <p:sldId id="27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C6953-01DD-47CD-83C8-B4E91EA9C1CF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03B3B-D283-45E3-B9B2-488DA66C4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9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jiyou.com/region/4e8c0928d0c2ff4823000aab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bjtr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2.sinaimg.cn/large/6be1518fjw1dw7utus2etj.jp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http://www.zijiyou.com/region/4e8c0928d0c2ff4823000aab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03B3B-D283-45E3-B9B2-488DA66C4B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4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拓尔思"/>
              </a:rPr>
              <a:t>拓尔思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hlinkClick r:id="rId4"/>
              </a:rPr>
              <a:t>http://ww2.sinaimg.cn/large/6be1518fjw1dw7utus2etj.jpg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03B3B-D283-45E3-B9B2-488DA66C4B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4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21409"/>
            <a:ext cx="72008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2448271"/>
          </a:xfrm>
        </p:spPr>
        <p:txBody>
          <a:bodyPr>
            <a:normAutofit fontScale="90000"/>
          </a:bodyPr>
          <a:lstStyle/>
          <a:p>
            <a:r>
              <a:rPr lang="en-US" altLang="zh-CN" sz="5400" b="1" dirty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Large Graph </a:t>
            </a:r>
            <a: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Mining </a:t>
            </a:r>
            <a:r>
              <a:rPr lang="en-US" altLang="zh-CN" sz="5400" b="1" dirty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- Patterns, Tools </a:t>
            </a:r>
            <a: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and </a:t>
            </a:r>
            <a:r>
              <a:rPr lang="en-US" altLang="zh-CN" sz="5400" b="1" dirty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Cascade </a:t>
            </a:r>
            <a: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Analysis</a:t>
            </a:r>
            <a:endParaRPr lang="zh-CN" altLang="en-US" sz="5400" b="1" dirty="0">
              <a:ln w="31750" cmpd="sng">
                <a:solidFill>
                  <a:schemeClr val="tx1"/>
                </a:solidFill>
              </a:ln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1600" y="2420888"/>
                <a:ext cx="7128792" cy="2403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𝐽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000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000" i="1">
                                              <a:latin typeface="Cambria Math"/>
                                            </a:rPr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000" i="1">
                                              <a:latin typeface="Cambria Math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 smtClean="0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b="0" dirty="0" smtClean="0"/>
              </a:p>
              <a:p>
                <a:endParaRPr lang="en-US" altLang="zh-CN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/>
                            </a:rPr>
                            <m:t>=0</m:t>
                          </m:r>
                          <m:r>
                            <a:rPr lang="en-US" altLang="zh-CN" sz="200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b="0" dirty="0" smtClean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420888"/>
                <a:ext cx="7128792" cy="24039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5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en-US" altLang="zh-CN" dirty="0" smtClean="0"/>
              <a:t> </a:t>
            </a:r>
            <a:r>
              <a:rPr lang="en-US" altLang="zh-CN" dirty="0"/>
              <a:t>in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40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800" dirty="0" smtClean="0"/>
              <a:t>Simple k-means code using </a:t>
            </a:r>
            <a:r>
              <a:rPr lang="en-US" altLang="zh-CN" sz="2800" dirty="0" err="1" smtClean="0"/>
              <a:t>numpy</a:t>
            </a:r>
            <a:r>
              <a:rPr lang="en-US" altLang="zh-CN" sz="2800" dirty="0" smtClean="0"/>
              <a:t> and </a:t>
            </a:r>
            <a:r>
              <a:rPr lang="en-US" altLang="zh-CN" sz="2800" dirty="0" err="1" smtClean="0"/>
              <a:t>matplotlib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0796"/>
            <a:ext cx="54102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9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related 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9.10 </a:t>
            </a:r>
            <a:r>
              <a:rPr lang="en-US" altLang="zh-CN" dirty="0" err="1" smtClean="0"/>
              <a:t>weibo</a:t>
            </a:r>
            <a:r>
              <a:rPr lang="en-US" altLang="zh-CN" dirty="0" smtClean="0"/>
              <a:t> corpus sample</a:t>
            </a:r>
          </a:p>
          <a:p>
            <a:pPr marL="0" indent="0">
              <a:buNone/>
            </a:pPr>
            <a:r>
              <a:rPr lang="en-US" altLang="zh-CN" sz="2400" dirty="0"/>
              <a:t>Example:</a:t>
            </a:r>
          </a:p>
          <a:p>
            <a:r>
              <a:rPr lang="en-US" altLang="zh-CN" sz="2400" dirty="0"/>
              <a:t># </a:t>
            </a:r>
            <a:r>
              <a:rPr lang="zh-CN" altLang="en-US" sz="2400" dirty="0"/>
              <a:t>钓鱼岛 是 中国 的 </a:t>
            </a:r>
            <a:r>
              <a:rPr lang="en-US" altLang="zh-CN" sz="2400" dirty="0"/>
              <a:t>#~ </a:t>
            </a:r>
            <a:r>
              <a:rPr lang="zh-CN" altLang="en-US" sz="2400" dirty="0"/>
              <a:t>我是 热血 爱国 好</a:t>
            </a:r>
            <a:r>
              <a:rPr lang="zh-CN" altLang="en-US" sz="2400" dirty="0" smtClean="0"/>
              <a:t>青年</a:t>
            </a:r>
            <a:endParaRPr lang="en-US" altLang="zh-CN" sz="2400" dirty="0" smtClean="0"/>
          </a:p>
          <a:p>
            <a:r>
              <a:rPr lang="zh-CN" altLang="en-US" sz="2400" dirty="0" smtClean="0"/>
              <a:t>这样</a:t>
            </a:r>
            <a:r>
              <a:rPr lang="zh-CN" altLang="en-US" sz="2400" dirty="0"/>
              <a:t>的 第一个 教师节 也算是 难忘 了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100 cases</a:t>
            </a:r>
          </a:p>
          <a:p>
            <a:pPr marL="0" indent="0">
              <a:buNone/>
            </a:pPr>
            <a:r>
              <a:rPr lang="en-US" altLang="zh-CN" sz="2400" dirty="0" smtClean="0"/>
              <a:t>50</a:t>
            </a:r>
            <a:r>
              <a:rPr lang="zh-CN" altLang="en-US" sz="2400" dirty="0" smtClean="0"/>
              <a:t>：钓鱼岛是中国的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50</a:t>
            </a:r>
            <a:r>
              <a:rPr lang="zh-CN" altLang="en-US" sz="2400" dirty="0" smtClean="0"/>
              <a:t>：教师节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904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related words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Use K-Means to cluster into two </a:t>
                </a:r>
                <a:r>
                  <a:rPr lang="en-US" altLang="zh-CN" dirty="0" smtClean="0"/>
                  <a:t>classed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Feature size : 1338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Feature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dirty="0" smtClean="0"/>
                  <a:t>{0.0, 1.0}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Two classes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93096"/>
            <a:ext cx="699700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related 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Pycluster</a:t>
            </a:r>
            <a:r>
              <a:rPr lang="en-US" altLang="zh-CN" dirty="0"/>
              <a:t> used</a:t>
            </a:r>
          </a:p>
          <a:p>
            <a:pPr marL="0" indent="0">
              <a:buNone/>
            </a:pPr>
            <a:r>
              <a:rPr lang="en-US" altLang="zh-CN" sz="2800" dirty="0"/>
              <a:t>labels, error, </a:t>
            </a:r>
            <a:r>
              <a:rPr lang="en-US" altLang="zh-CN" sz="2800" dirty="0" err="1"/>
              <a:t>nfound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Pycluster.kcluster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weibo</a:t>
            </a:r>
            <a:r>
              <a:rPr lang="en-US" altLang="zh-CN" sz="2800" dirty="0"/>
              <a:t>, 2)</a:t>
            </a:r>
          </a:p>
          <a:p>
            <a:pPr marL="0" indent="0">
              <a:buNone/>
            </a:pPr>
            <a:r>
              <a:rPr lang="en-US" altLang="zh-CN" dirty="0"/>
              <a:t>Average </a:t>
            </a:r>
            <a:r>
              <a:rPr lang="en-US" altLang="zh-CN" dirty="0" smtClean="0"/>
              <a:t>accuracy: 0.933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Bad examples:</a:t>
            </a:r>
          </a:p>
          <a:p>
            <a:pPr marL="0" indent="0">
              <a:buNone/>
            </a:pPr>
            <a:r>
              <a:rPr lang="zh-CN" altLang="en-US" sz="2400" dirty="0" smtClean="0"/>
              <a:t>教师节 </a:t>
            </a:r>
            <a:r>
              <a:rPr lang="zh-CN" altLang="en-US" sz="2400" dirty="0"/>
              <a:t>向 德艺双馨 的 人民 艺术家 </a:t>
            </a:r>
            <a:r>
              <a:rPr lang="en-US" altLang="zh-CN" sz="2400" dirty="0" smtClean="0"/>
              <a:t>**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致以 最真诚的 </a:t>
            </a:r>
            <a:r>
              <a:rPr lang="zh-CN" altLang="en-US" sz="2400" dirty="0" smtClean="0"/>
              <a:t>祝福</a:t>
            </a:r>
            <a:r>
              <a:rPr lang="en-US" altLang="zh-CN" sz="2400" dirty="0" smtClean="0"/>
              <a:t>**</a:t>
            </a:r>
            <a:r>
              <a:rPr lang="zh-CN" altLang="en-US" sz="2400" dirty="0"/>
              <a:t>钓鱼岛 是 中国 的 ， </a:t>
            </a:r>
            <a:r>
              <a:rPr lang="en-US" altLang="zh-CN" sz="2400" dirty="0" smtClean="0"/>
              <a:t>**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是 世界 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 the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149376"/>
            <a:ext cx="1234480" cy="3913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0 </a:t>
            </a:r>
            <a:r>
              <a:rPr lang="zh-CN" altLang="en-US" sz="1800" dirty="0"/>
              <a:t>钓鱼岛</a:t>
            </a:r>
          </a:p>
          <a:p>
            <a:pPr marL="0" indent="0">
              <a:buNone/>
            </a:pPr>
            <a:r>
              <a:rPr lang="en-US" altLang="zh-CN" sz="1800" dirty="0"/>
              <a:t>1 </a:t>
            </a:r>
            <a:r>
              <a:rPr lang="zh-CN" altLang="en-US" sz="1800" dirty="0"/>
              <a:t>中国</a:t>
            </a:r>
          </a:p>
          <a:p>
            <a:pPr marL="0" indent="0">
              <a:buNone/>
            </a:pPr>
            <a:r>
              <a:rPr lang="en-US" altLang="zh-CN" sz="1800" dirty="0"/>
              <a:t>2 </a:t>
            </a:r>
            <a:r>
              <a:rPr lang="zh-CN" altLang="en-US" sz="1800" dirty="0"/>
              <a:t>日本</a:t>
            </a:r>
          </a:p>
          <a:p>
            <a:pPr marL="0" indent="0">
              <a:buNone/>
            </a:pPr>
            <a:r>
              <a:rPr lang="en-US" altLang="zh-CN" sz="1800" dirty="0"/>
              <a:t>3 </a:t>
            </a:r>
            <a:r>
              <a:rPr lang="zh-CN" altLang="en-US" sz="1800" dirty="0"/>
              <a:t>领土</a:t>
            </a:r>
          </a:p>
          <a:p>
            <a:pPr marL="0" indent="0">
              <a:buNone/>
            </a:pPr>
            <a:r>
              <a:rPr lang="en-US" altLang="zh-CN" sz="1800" dirty="0"/>
              <a:t>4 </a:t>
            </a:r>
            <a:r>
              <a:rPr lang="zh-CN" altLang="en-US" sz="1800" dirty="0"/>
              <a:t>政府</a:t>
            </a:r>
          </a:p>
          <a:p>
            <a:pPr marL="0" indent="0">
              <a:buNone/>
            </a:pPr>
            <a:r>
              <a:rPr lang="en-US" altLang="zh-CN" sz="1800" dirty="0"/>
              <a:t>5 </a:t>
            </a:r>
            <a:r>
              <a:rPr lang="zh-CN" altLang="en-US" sz="1800" dirty="0"/>
              <a:t>我们</a:t>
            </a:r>
          </a:p>
          <a:p>
            <a:pPr marL="0" indent="0">
              <a:buNone/>
            </a:pPr>
            <a:r>
              <a:rPr lang="en-US" altLang="zh-CN" sz="1800" dirty="0"/>
              <a:t>6 </a:t>
            </a:r>
            <a:r>
              <a:rPr lang="zh-CN" altLang="en-US" sz="1800" dirty="0"/>
              <a:t>就是</a:t>
            </a:r>
          </a:p>
          <a:p>
            <a:pPr marL="0" indent="0">
              <a:buNone/>
            </a:pPr>
            <a:r>
              <a:rPr lang="en-US" altLang="zh-CN" sz="1800" dirty="0"/>
              <a:t>7 </a:t>
            </a:r>
            <a:r>
              <a:rPr lang="zh-CN" altLang="en-US" sz="1800" dirty="0"/>
              <a:t>有本事</a:t>
            </a:r>
          </a:p>
          <a:p>
            <a:pPr marL="0" indent="0">
              <a:buNone/>
            </a:pPr>
            <a:r>
              <a:rPr lang="en-US" altLang="zh-CN" sz="1800" dirty="0"/>
              <a:t>8 </a:t>
            </a:r>
            <a:r>
              <a:rPr lang="zh-CN" altLang="en-US" sz="1800" dirty="0"/>
              <a:t>日本人</a:t>
            </a:r>
          </a:p>
          <a:p>
            <a:pPr marL="0" indent="0">
              <a:buNone/>
            </a:pPr>
            <a:r>
              <a:rPr lang="en-US" altLang="zh-CN" sz="1800" dirty="0"/>
              <a:t>9 </a:t>
            </a:r>
            <a:r>
              <a:rPr lang="zh-CN" altLang="en-US" sz="1800" dirty="0"/>
              <a:t>小日本</a:t>
            </a:r>
          </a:p>
          <a:p>
            <a:pPr marL="0" indent="0">
              <a:buNone/>
            </a:pPr>
            <a:r>
              <a:rPr lang="en-US" altLang="zh-CN" sz="1800" dirty="0"/>
              <a:t>10 </a:t>
            </a:r>
            <a:r>
              <a:rPr lang="zh-CN" altLang="en-US" sz="1800" dirty="0" smtClean="0"/>
              <a:t>明天</a:t>
            </a:r>
            <a:endParaRPr lang="zh-CN" altLang="en-US" sz="1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874" y="1603524"/>
            <a:ext cx="574912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1935188" y="2132856"/>
            <a:ext cx="1306488" cy="391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11 </a:t>
            </a:r>
            <a:r>
              <a:rPr lang="zh-CN" altLang="en-US" sz="1800" dirty="0"/>
              <a:t>国有化</a:t>
            </a:r>
          </a:p>
          <a:p>
            <a:pPr marL="0" indent="0">
              <a:buNone/>
            </a:pPr>
            <a:r>
              <a:rPr lang="en-US" altLang="zh-CN" sz="1800" dirty="0"/>
              <a:t>12 </a:t>
            </a:r>
            <a:r>
              <a:rPr lang="zh-CN" altLang="en-US" sz="1800" dirty="0"/>
              <a:t>谴责</a:t>
            </a:r>
          </a:p>
          <a:p>
            <a:pPr marL="0" indent="0">
              <a:buNone/>
            </a:pPr>
            <a:r>
              <a:rPr lang="en-US" altLang="zh-CN" sz="1800" dirty="0"/>
              <a:t>13 </a:t>
            </a:r>
            <a:r>
              <a:rPr lang="zh-CN" altLang="en-US" sz="1800" dirty="0"/>
              <a:t>问题</a:t>
            </a:r>
          </a:p>
          <a:p>
            <a:pPr marL="0" indent="0">
              <a:buNone/>
            </a:pPr>
            <a:r>
              <a:rPr lang="en-US" altLang="zh-CN" sz="1800" dirty="0"/>
              <a:t>14 </a:t>
            </a:r>
            <a:r>
              <a:rPr lang="zh-CN" altLang="en-US" sz="1800" dirty="0"/>
              <a:t>退让</a:t>
            </a:r>
          </a:p>
          <a:p>
            <a:pPr marL="0" indent="0">
              <a:buNone/>
            </a:pPr>
            <a:r>
              <a:rPr lang="en-US" altLang="zh-CN" sz="1800" dirty="0"/>
              <a:t>15 </a:t>
            </a:r>
            <a:r>
              <a:rPr lang="zh-CN" altLang="en-US" sz="1800" dirty="0"/>
              <a:t>起来</a:t>
            </a:r>
          </a:p>
          <a:p>
            <a:pPr marL="0" indent="0">
              <a:buNone/>
            </a:pPr>
            <a:r>
              <a:rPr lang="en-US" altLang="zh-CN" sz="1800" dirty="0"/>
              <a:t>16 </a:t>
            </a:r>
            <a:r>
              <a:rPr lang="zh-CN" altLang="en-US" sz="1800" dirty="0"/>
              <a:t>垃圾</a:t>
            </a:r>
          </a:p>
          <a:p>
            <a:pPr marL="0" indent="0">
              <a:buNone/>
            </a:pPr>
            <a:r>
              <a:rPr lang="en-US" altLang="zh-CN" sz="1800" dirty="0"/>
              <a:t>17 </a:t>
            </a:r>
            <a:r>
              <a:rPr lang="zh-CN" altLang="en-US" sz="1800" dirty="0"/>
              <a:t>滚蛋</a:t>
            </a:r>
          </a:p>
          <a:p>
            <a:pPr marL="0" indent="0">
              <a:buNone/>
            </a:pPr>
            <a:r>
              <a:rPr lang="en-US" altLang="zh-CN" sz="1800" dirty="0"/>
              <a:t>18 </a:t>
            </a:r>
            <a:r>
              <a:rPr lang="zh-CN" altLang="en-US" sz="1800" dirty="0"/>
              <a:t>历史</a:t>
            </a:r>
          </a:p>
          <a:p>
            <a:pPr marL="0" indent="0">
              <a:buNone/>
            </a:pPr>
            <a:r>
              <a:rPr lang="en-US" altLang="zh-CN" sz="1800" dirty="0"/>
              <a:t>19 </a:t>
            </a:r>
            <a:r>
              <a:rPr lang="zh-CN" altLang="en-US" sz="1800" dirty="0"/>
              <a:t>破烂</a:t>
            </a:r>
          </a:p>
          <a:p>
            <a:pPr marL="0" indent="0">
              <a:buNone/>
            </a:pPr>
            <a:r>
              <a:rPr lang="en-US" altLang="zh-CN" sz="1800" dirty="0"/>
              <a:t>20 </a:t>
            </a:r>
            <a:r>
              <a:rPr lang="zh-CN" altLang="en-US" sz="1800" dirty="0"/>
              <a:t>固有</a:t>
            </a:r>
          </a:p>
          <a:p>
            <a:pPr marL="0" indent="0">
              <a:buNone/>
            </a:pPr>
            <a:r>
              <a:rPr lang="en-US" altLang="zh-CN" sz="1800" dirty="0"/>
              <a:t>21 </a:t>
            </a:r>
            <a:r>
              <a:rPr lang="zh-CN" altLang="en-US" sz="1800" dirty="0"/>
              <a:t>主权</a:t>
            </a:r>
          </a:p>
        </p:txBody>
      </p:sp>
    </p:spTree>
    <p:extLst>
      <p:ext uri="{BB962C8B-B14F-4D97-AF65-F5344CB8AC3E}">
        <p14:creationId xmlns:p14="http://schemas.microsoft.com/office/powerpoint/2010/main" val="4825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networkx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networkx</a:t>
            </a:r>
            <a:r>
              <a:rPr lang="en-US" altLang="zh-CN" dirty="0"/>
              <a:t> as </a:t>
            </a:r>
            <a:r>
              <a:rPr lang="en-US" altLang="zh-CN" dirty="0" err="1" smtClean="0"/>
              <a:t>nx</a:t>
            </a:r>
            <a:endParaRPr lang="en-US" altLang="zh-CN" dirty="0" smtClean="0"/>
          </a:p>
          <a:p>
            <a:r>
              <a:rPr lang="en-US" altLang="zh-CN" dirty="0" smtClean="0"/>
              <a:t>G = </a:t>
            </a:r>
            <a:r>
              <a:rPr lang="en-US" altLang="zh-CN" dirty="0" err="1" smtClean="0"/>
              <a:t>nx.Graph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G.add_node</a:t>
            </a:r>
            <a:r>
              <a:rPr lang="en-US" altLang="zh-CN" dirty="0" smtClean="0"/>
              <a:t>(*)</a:t>
            </a:r>
          </a:p>
          <a:p>
            <a:r>
              <a:rPr lang="en-US" altLang="zh-CN" dirty="0" err="1" smtClean="0"/>
              <a:t>G.add_edge</a:t>
            </a:r>
            <a:r>
              <a:rPr lang="en-US" altLang="zh-CN" smtClean="0"/>
              <a:t>(*)</a:t>
            </a:r>
            <a:endParaRPr lang="en-US" altLang="zh-CN" dirty="0" smtClean="0"/>
          </a:p>
          <a:p>
            <a:r>
              <a:rPr lang="en-US" altLang="zh-CN" dirty="0" err="1" smtClean="0"/>
              <a:t>nx.draw</a:t>
            </a:r>
            <a:r>
              <a:rPr lang="en-US" altLang="zh-CN" dirty="0" smtClean="0"/>
              <a:t>(G)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1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networkx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69" y="1124744"/>
            <a:ext cx="5069769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6" y="4201114"/>
            <a:ext cx="4166988" cy="203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6" y="1700809"/>
            <a:ext cx="3758133" cy="221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08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Numpy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en-US" altLang="zh-CN" dirty="0"/>
              <a:t> is the fundamental package for scientific computing in Python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           C = A*B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017" y="3092016"/>
            <a:ext cx="371823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 flipH="1">
            <a:off x="4932040" y="3284984"/>
            <a:ext cx="1656184" cy="936104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932040" y="3284984"/>
            <a:ext cx="1656184" cy="936104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them!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zh-CN" dirty="0"/>
              <a:t>1、安装ipython</a:t>
            </a:r>
          </a:p>
          <a:p>
            <a:pPr marL="0" indent="0">
              <a:buNone/>
            </a:pPr>
            <a:r>
              <a:rPr lang="zh-CN" altLang="zh-CN" dirty="0"/>
              <a:t>sudo apt-get install ipython</a:t>
            </a:r>
          </a:p>
          <a:p>
            <a:pPr marL="0" indent="0">
              <a:buNone/>
            </a:pPr>
            <a:r>
              <a:rPr lang="zh-CN" altLang="zh-CN" dirty="0"/>
              <a:t> 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zh-CN" dirty="0" smtClean="0"/>
              <a:t>、</a:t>
            </a:r>
            <a:r>
              <a:rPr lang="zh-CN" altLang="zh-CN" dirty="0"/>
              <a:t>安装matplotlib</a:t>
            </a:r>
          </a:p>
          <a:p>
            <a:pPr marL="0" indent="0">
              <a:buNone/>
            </a:pPr>
            <a:r>
              <a:rPr lang="zh-CN" altLang="zh-CN" dirty="0"/>
              <a:t>sudo apt-get install python-matplotlib</a:t>
            </a:r>
          </a:p>
          <a:p>
            <a:pPr marL="0" indent="0">
              <a:buNone/>
            </a:pPr>
            <a:r>
              <a:rPr lang="zh-CN" altLang="zh-CN" dirty="0"/>
              <a:t> 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zh-CN" dirty="0" smtClean="0"/>
              <a:t>、</a:t>
            </a:r>
            <a:r>
              <a:rPr lang="zh-CN" altLang="zh-CN" dirty="0"/>
              <a:t>启动绘图环境</a:t>
            </a:r>
          </a:p>
          <a:p>
            <a:pPr marL="0" indent="0">
              <a:buNone/>
            </a:pPr>
            <a:r>
              <a:rPr lang="zh-CN" altLang="zh-CN" dirty="0"/>
              <a:t>ipython -pylab</a:t>
            </a:r>
          </a:p>
          <a:p>
            <a:pPr marL="0" indent="0">
              <a:buNone/>
            </a:pPr>
            <a:r>
              <a:rPr lang="zh-CN" altLang="zh-CN" dirty="0"/>
              <a:t> 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zh-CN" dirty="0" smtClean="0"/>
              <a:t>、</a:t>
            </a:r>
            <a:r>
              <a:rPr lang="zh-CN" altLang="zh-CN" dirty="0"/>
              <a:t>安装</a:t>
            </a:r>
            <a:r>
              <a:rPr lang="en-US" altLang="zh-CN" dirty="0" err="1"/>
              <a:t>pycluster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pip install </a:t>
            </a:r>
            <a:r>
              <a:rPr lang="en-US" altLang="zh-CN" dirty="0" err="1"/>
              <a:t>pycluster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zh-CN" dirty="0" smtClean="0"/>
              <a:t>、</a:t>
            </a:r>
            <a:r>
              <a:rPr lang="zh-CN" altLang="zh-CN" dirty="0"/>
              <a:t>安装</a:t>
            </a:r>
            <a:r>
              <a:rPr lang="en-US" altLang="zh-CN" dirty="0" err="1"/>
              <a:t>networkx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easy_install</a:t>
            </a:r>
            <a:r>
              <a:rPr lang="en-US" altLang="zh-CN" dirty="0"/>
              <a:t> </a:t>
            </a:r>
            <a:r>
              <a:rPr lang="en-US" altLang="zh-CN" dirty="0" err="1"/>
              <a:t>networkx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tag cloud</a:t>
            </a:r>
          </a:p>
          <a:p>
            <a:r>
              <a:rPr lang="en-US" altLang="zh-CN" dirty="0" smtClean="0"/>
              <a:t>K-Means</a:t>
            </a:r>
          </a:p>
          <a:p>
            <a:r>
              <a:rPr lang="en-US" altLang="zh-CN" dirty="0" smtClean="0"/>
              <a:t>some python tools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4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Limitations of K-means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2636912"/>
            <a:ext cx="86201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1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Limitations of K-means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2" y="2636912"/>
            <a:ext cx="82772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3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Initial center issue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400" dirty="0" err="1" smtClean="0"/>
              <a:t>Kmeans</a:t>
            </a:r>
            <a:r>
              <a:rPr lang="zh-CN" altLang="en-US" sz="2400" dirty="0"/>
              <a:t>不</a:t>
            </a:r>
            <a:r>
              <a:rPr lang="zh-CN" altLang="en-US" sz="2400" dirty="0" smtClean="0"/>
              <a:t>保证获得全局最优解，对初始值敏感。</a:t>
            </a:r>
            <a:endParaRPr lang="en-US" altLang="zh-CN" sz="2400" dirty="0" smtClean="0"/>
          </a:p>
          <a:p>
            <a:r>
              <a:rPr lang="zh-CN" altLang="en-US" sz="2400" dirty="0" smtClean="0"/>
              <a:t>随机选取第一个点或者选取所有点的质心作为第一个点，对于之后的</a:t>
            </a:r>
            <a:r>
              <a:rPr lang="en-US" altLang="zh-CN" sz="2400" dirty="0" smtClean="0"/>
              <a:t>k-1</a:t>
            </a:r>
            <a:r>
              <a:rPr lang="zh-CN" altLang="en-US" sz="2400" dirty="0" smtClean="0"/>
              <a:t>个初始点，选取离选过的初始点距离最远的点。</a:t>
            </a:r>
            <a:endParaRPr lang="en-US" altLang="zh-CN" sz="2400" dirty="0" smtClean="0"/>
          </a:p>
          <a:p>
            <a:r>
              <a:rPr lang="en-US" altLang="zh-CN" sz="2400" dirty="0"/>
              <a:t>Other method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54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Empty class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选择距离当前所有质心距离最远的点</a:t>
            </a:r>
            <a:endParaRPr lang="en-US" altLang="zh-CN" sz="2400" dirty="0" smtClean="0"/>
          </a:p>
          <a:p>
            <a:r>
              <a:rPr lang="zh-CN" altLang="en-US" sz="2400" dirty="0" smtClean="0"/>
              <a:t>在平均距离最大的类中选取一个点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4881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tag cloud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108520" y="2276872"/>
                <a:ext cx="9505056" cy="27363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/>
                        </a:rPr>
                        <m:t>𝑓𝑟𝑒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/>
                            </a:rPr>
                            <m:t>𝑤𝑜𝑟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𝑓𝑟𝑒𝑞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𝑚𝑖𝑛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− 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200" dirty="0"/>
              </a:p>
              <a:p>
                <a:endParaRPr lang="en-US" altLang="zh-CN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/>
                        </a:rPr>
                        <m:t>𝑓𝑟𝑒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200" i="1">
                              <a:latin typeface="Cambria Math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200" i="1">
                              <a:latin typeface="Cambria Math"/>
                            </a:rPr>
                            <m:t>𝑤𝑜𝑟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/>
                                </a:rPr>
                                <m:t>𝑓𝑟𝑒𝑞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𝑚𝑖𝑛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)(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𝑢𝑝𝑝𝑒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𝑏𝑜𝑢𝑛𝑑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𝑙𝑜𝑤𝑒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𝑏𝑜𝑢𝑛𝑑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/>
                                </a:rPr>
                                <m:t>− </m:t>
                              </m:r>
                              <m:r>
                                <a:rPr lang="en-US" altLang="zh-CN" sz="2200" i="1">
                                  <a:latin typeface="Cambria Math"/>
                                </a:rPr>
                                <m:t>𝑚𝑖𝑛</m:t>
                              </m:r>
                            </m:e>
                          </m:func>
                        </m:den>
                      </m:f>
                      <m:r>
                        <a:rPr lang="en-US" altLang="zh-CN" sz="22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𝑙𝑜𝑤𝑒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</a:rPr>
                            <m:t>𝑏𝑜𝑢𝑛𝑑</m:t>
                          </m:r>
                        </m:sub>
                      </m:sSub>
                    </m:oMath>
                  </m:oMathPara>
                </a14:m>
                <a:endParaRPr lang="en-US" altLang="zh-CN" sz="2200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8520" y="2276872"/>
                <a:ext cx="9505056" cy="2736304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1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8"/>
            <a:ext cx="6236197" cy="4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7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50824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8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K = # of clusters (given);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One “mean</a:t>
            </a:r>
            <a:r>
              <a:rPr lang="en-US" altLang="zh-CN" dirty="0"/>
              <a:t>” per cluster</a:t>
            </a:r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Initialize means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e.g. by picking k </a:t>
            </a:r>
            <a:r>
              <a:rPr lang="en-US" altLang="zh-CN" dirty="0" smtClean="0"/>
              <a:t>samples </a:t>
            </a:r>
            <a:r>
              <a:rPr lang="en-US" altLang="zh-CN" dirty="0"/>
              <a:t>at random)</a:t>
            </a:r>
          </a:p>
          <a:p>
            <a:pPr marL="0" indent="0">
              <a:buNone/>
            </a:pPr>
            <a:r>
              <a:rPr lang="en-US" altLang="zh-CN" dirty="0"/>
              <a:t>• Iterate:</a:t>
            </a:r>
          </a:p>
          <a:p>
            <a:pPr marL="0" indent="0">
              <a:buNone/>
            </a:pPr>
            <a:r>
              <a:rPr lang="en-US" altLang="zh-CN" dirty="0"/>
              <a:t>(1) assign each point </a:t>
            </a:r>
            <a:r>
              <a:rPr lang="en-US" altLang="zh-CN" dirty="0" smtClean="0"/>
              <a:t> to </a:t>
            </a:r>
            <a:r>
              <a:rPr lang="en-US" altLang="zh-CN" dirty="0"/>
              <a:t>nearest mean</a:t>
            </a:r>
          </a:p>
          <a:p>
            <a:pPr marL="0" indent="0">
              <a:buNone/>
            </a:pPr>
            <a:r>
              <a:rPr lang="en-US" altLang="zh-CN" dirty="0"/>
              <a:t>(2) move “mean” to center of its </a:t>
            </a:r>
            <a:r>
              <a:rPr lang="en-US" altLang="zh-CN" dirty="0" smtClean="0"/>
              <a:t>cluster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72816"/>
            <a:ext cx="38195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8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Means Update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39147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4"/>
            <a:ext cx="38957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3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707088" cy="4525963"/>
              </a:xfrm>
            </p:spPr>
            <p:txBody>
              <a:bodyPr/>
              <a:lstStyle/>
              <a:p>
                <a:r>
                  <a:rPr lang="en-US" altLang="zh-CN" dirty="0" smtClean="0"/>
                  <a:t>Complexity: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kn</a:t>
                </a:r>
                <a:r>
                  <a:rPr lang="en-US" altLang="zh-CN" dirty="0" smtClean="0"/>
                  <a:t> # </a:t>
                </a:r>
                <a:r>
                  <a:rPr lang="en-US" altLang="zh-CN" dirty="0"/>
                  <a:t>of iterations</a:t>
                </a:r>
                <a:r>
                  <a:rPr lang="en-US" altLang="zh-CN" dirty="0" smtClean="0"/>
                  <a:t>)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The object function is: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00" b="0" i="1" smtClean="0">
                          <a:latin typeface="Cambria Math"/>
                        </a:rPr>
                        <m:t>𝐽</m:t>
                      </m:r>
                      <m:r>
                        <a:rPr lang="en-US" altLang="zh-CN" sz="25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5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5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50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500" b="0" i="1" smtClean="0">
                                  <a:latin typeface="Cambria Math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500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500" b="0" i="1" smtClean="0">
                                  <a:latin typeface="Cambria Math"/>
                                  <a:ea typeface="Cambria Math"/>
                                </a:rPr>
                                <m:t>⋯, </m:t>
                              </m:r>
                              <m:sSub>
                                <m:sSubPr>
                                  <m:ctrlPr>
                                    <a:rPr lang="en-US" altLang="zh-CN" sz="25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500" b="0" i="1" smtClean="0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latin typeface="Cambria Math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5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500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zh-CN" sz="25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5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5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5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5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500" b="0" i="1" smtClean="0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500" b="0" i="1" smtClean="0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5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sz="250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5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5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500" b="0" i="1" smtClean="0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500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5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707088" cy="4525963"/>
              </a:xfrm>
              <a:blipFill rotWithShape="1">
                <a:blip r:embed="rId2"/>
                <a:stretch>
                  <a:fillRect l="-2273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37052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2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Initialize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en-US" altLang="zh-CN" b="1" dirty="0" smtClean="0"/>
                  <a:t>do</a:t>
                </a:r>
                <a:r>
                  <a:rPr lang="en-US" altLang="zh-CN" dirty="0" smtClean="0"/>
                  <a:t> classify n samples according to </a:t>
                </a:r>
                <a:r>
                  <a:rPr lang="en-US" altLang="zh-CN" dirty="0" err="1" smtClean="0"/>
                  <a:t>nearist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recompute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until </a:t>
                </a:r>
                <a:r>
                  <a:rPr lang="en-US" altLang="zh-CN" dirty="0" smtClean="0"/>
                  <a:t>no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en-US" altLang="zh-CN" sz="3200" dirty="0" smtClean="0"/>
              </a:p>
              <a:p>
                <a:pPr marL="5715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9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629</Words>
  <Application>Microsoft Office PowerPoint</Application>
  <PresentationFormat>全屏显示(4:3)</PresentationFormat>
  <Paragraphs>127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Large Graph  Mining - Patterns, Tools  and Cascade Analysis</vt:lpstr>
      <vt:lpstr>outline</vt:lpstr>
      <vt:lpstr>simple tag cloud</vt:lpstr>
      <vt:lpstr>PowerPoint 演示文稿</vt:lpstr>
      <vt:lpstr>PowerPoint 演示文稿</vt:lpstr>
      <vt:lpstr>K-Means Algorithm</vt:lpstr>
      <vt:lpstr>Means Update</vt:lpstr>
      <vt:lpstr>K-Means Algorithm</vt:lpstr>
      <vt:lpstr>K-Means Algorithm</vt:lpstr>
      <vt:lpstr>K-Means Algorithm</vt:lpstr>
      <vt:lpstr>K-Means in Python</vt:lpstr>
      <vt:lpstr>Find related words</vt:lpstr>
      <vt:lpstr>Find related words</vt:lpstr>
      <vt:lpstr>Find related words</vt:lpstr>
      <vt:lpstr>Draw the result</vt:lpstr>
      <vt:lpstr>networkx</vt:lpstr>
      <vt:lpstr>use networkx</vt:lpstr>
      <vt:lpstr>Numpy and matplotlib</vt:lpstr>
      <vt:lpstr>Install them!</vt:lpstr>
      <vt:lpstr>PowerPoint 演示文稿</vt:lpstr>
      <vt:lpstr>Q&amp;A</vt:lpstr>
      <vt:lpstr>Q&amp;A</vt:lpstr>
      <vt:lpstr>Q&amp;A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</dc:title>
  <dc:creator>scorpioliu</dc:creator>
  <cp:lastModifiedBy>scorpioliu</cp:lastModifiedBy>
  <cp:revision>31</cp:revision>
  <dcterms:created xsi:type="dcterms:W3CDTF">2012-09-09T14:36:47Z</dcterms:created>
  <dcterms:modified xsi:type="dcterms:W3CDTF">2012-09-12T15:46:41Z</dcterms:modified>
</cp:coreProperties>
</file>