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4" r:id="rId4"/>
    <p:sldId id="262" r:id="rId5"/>
    <p:sldId id="263" r:id="rId6"/>
    <p:sldId id="258" r:id="rId7"/>
    <p:sldId id="259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57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6953-01DD-47CD-83C8-B4E91EA9C1CF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03B3B-D283-45E3-B9B2-488DA66C4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jiyou.com/region/4e8c0928d0c2ff4823000aa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bjt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2.sinaimg.cn/large/6be1518fjw1dw7utus2etj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http://www.zijiyou.com/region/4e8c0928d0c2ff4823000aab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3B3B-D283-45E3-B9B2-488DA66C4B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4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拓尔思"/>
              </a:rPr>
              <a:t>拓尔思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http://ww2.sinaimg.cn/large/6be1518fjw1dw7utus2etj.jpg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3B3B-D283-45E3-B9B2-488DA66C4B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4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21409"/>
            <a:ext cx="7200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448271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Large Graph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Mining </a:t>
            </a:r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- Patterns, Tools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altLang="zh-CN" sz="5400" b="1" dirty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Cascade </a:t>
            </a:r>
            <a:r>
              <a:rPr lang="en-US" altLang="zh-CN" sz="5400" b="1" dirty="0" smtClean="0">
                <a:ln w="31750" cmpd="sng"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</a:rPr>
              <a:t>Analysis</a:t>
            </a:r>
            <a:endParaRPr lang="zh-CN" altLang="en-US" sz="5400" b="1" dirty="0">
              <a:ln w="31750" cmpd="sng">
                <a:solidFill>
                  <a:schemeClr val="tx1"/>
                </a:solidFill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 related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9.10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 </a:t>
            </a:r>
            <a:r>
              <a:rPr lang="en-US" altLang="zh-CN" dirty="0" smtClean="0"/>
              <a:t>corpus sample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Example:</a:t>
            </a:r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钓鱼岛 是 中国 的 </a:t>
            </a:r>
            <a:r>
              <a:rPr lang="en-US" altLang="zh-CN" sz="2400" dirty="0"/>
              <a:t>#~ </a:t>
            </a:r>
            <a:r>
              <a:rPr lang="zh-CN" altLang="en-US" sz="2400" dirty="0"/>
              <a:t>我是 热血 爱国 好</a:t>
            </a:r>
            <a:r>
              <a:rPr lang="zh-CN" altLang="en-US" sz="2400" dirty="0" smtClean="0"/>
              <a:t>青年</a:t>
            </a:r>
            <a:endParaRPr lang="en-US" altLang="zh-CN" sz="2400" dirty="0" smtClean="0"/>
          </a:p>
          <a:p>
            <a:r>
              <a:rPr lang="zh-CN" altLang="en-US" sz="2400" dirty="0" smtClean="0"/>
              <a:t>这样</a:t>
            </a:r>
            <a:r>
              <a:rPr lang="zh-CN" altLang="en-US" sz="2400" dirty="0"/>
              <a:t>的 第一个 教师节 也算是 难忘 了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100 cases</a:t>
            </a:r>
          </a:p>
          <a:p>
            <a:pPr marL="0" indent="0">
              <a:buNone/>
            </a:pPr>
            <a:r>
              <a:rPr lang="en-US" altLang="zh-CN" sz="2400" dirty="0" smtClean="0"/>
              <a:t>50</a:t>
            </a:r>
            <a:r>
              <a:rPr lang="zh-CN" altLang="en-US" sz="2400" dirty="0" smtClean="0"/>
              <a:t>：钓鱼岛是中国的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50</a:t>
            </a:r>
            <a:r>
              <a:rPr lang="zh-CN" altLang="en-US" sz="2400" dirty="0" smtClean="0"/>
              <a:t>：教师节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0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related words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Use K-Means to cluster into two </a:t>
                </a:r>
                <a:r>
                  <a:rPr lang="en-US" altLang="zh-CN" dirty="0" smtClean="0"/>
                  <a:t>classed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Feature size : 1338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Feature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dirty="0" smtClean="0"/>
                  <a:t>{0.0, 1.0}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Two classes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Euler </a:t>
                </a:r>
                <a:r>
                  <a:rPr lang="en-US" altLang="zh-CN" dirty="0" smtClean="0"/>
                  <a:t>distance used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56993"/>
            <a:ext cx="5954926" cy="122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related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Pycluster</a:t>
            </a:r>
            <a:r>
              <a:rPr lang="en-US" altLang="zh-CN" dirty="0"/>
              <a:t> used</a:t>
            </a:r>
          </a:p>
          <a:p>
            <a:pPr marL="0" indent="0">
              <a:buNone/>
            </a:pPr>
            <a:r>
              <a:rPr lang="en-US" altLang="zh-CN" sz="2800" dirty="0"/>
              <a:t>labels, error, </a:t>
            </a:r>
            <a:r>
              <a:rPr lang="en-US" altLang="zh-CN" sz="2800" dirty="0" err="1"/>
              <a:t>nfound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Pycluster.kcluster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weibo</a:t>
            </a:r>
            <a:r>
              <a:rPr lang="en-US" altLang="zh-CN" sz="2800" dirty="0"/>
              <a:t>, 2)</a:t>
            </a:r>
          </a:p>
          <a:p>
            <a:pPr marL="0" indent="0">
              <a:buNone/>
            </a:pPr>
            <a:r>
              <a:rPr lang="en-US" altLang="zh-CN" dirty="0"/>
              <a:t>Average </a:t>
            </a:r>
            <a:r>
              <a:rPr lang="en-US" altLang="zh-CN" dirty="0" smtClean="0"/>
              <a:t>accuracy: </a:t>
            </a:r>
            <a:r>
              <a:rPr lang="en-US" altLang="zh-CN" dirty="0"/>
              <a:t>0.933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the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149376"/>
            <a:ext cx="1234480" cy="3913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0 </a:t>
            </a:r>
            <a:r>
              <a:rPr lang="zh-CN" altLang="en-US" sz="1800" dirty="0"/>
              <a:t>钓鱼岛</a:t>
            </a:r>
          </a:p>
          <a:p>
            <a:pPr marL="0" indent="0">
              <a:buNone/>
            </a:pPr>
            <a:r>
              <a:rPr lang="en-US" altLang="zh-CN" sz="1800" dirty="0"/>
              <a:t>1 </a:t>
            </a:r>
            <a:r>
              <a:rPr lang="zh-CN" altLang="en-US" sz="1800" dirty="0"/>
              <a:t>中国</a:t>
            </a:r>
          </a:p>
          <a:p>
            <a:pPr marL="0" indent="0">
              <a:buNone/>
            </a:pPr>
            <a:r>
              <a:rPr lang="en-US" altLang="zh-CN" sz="1800" dirty="0"/>
              <a:t>2 </a:t>
            </a:r>
            <a:r>
              <a:rPr lang="zh-CN" altLang="en-US" sz="1800" dirty="0"/>
              <a:t>日本</a:t>
            </a:r>
          </a:p>
          <a:p>
            <a:pPr marL="0" indent="0">
              <a:buNone/>
            </a:pPr>
            <a:r>
              <a:rPr lang="en-US" altLang="zh-CN" sz="1800" dirty="0"/>
              <a:t>3 </a:t>
            </a:r>
            <a:r>
              <a:rPr lang="zh-CN" altLang="en-US" sz="1800" dirty="0"/>
              <a:t>领土</a:t>
            </a:r>
          </a:p>
          <a:p>
            <a:pPr marL="0" indent="0">
              <a:buNone/>
            </a:pPr>
            <a:r>
              <a:rPr lang="en-US" altLang="zh-CN" sz="1800" dirty="0"/>
              <a:t>4 </a:t>
            </a:r>
            <a:r>
              <a:rPr lang="zh-CN" altLang="en-US" sz="1800" dirty="0"/>
              <a:t>政府</a:t>
            </a:r>
          </a:p>
          <a:p>
            <a:pPr marL="0" indent="0">
              <a:buNone/>
            </a:pPr>
            <a:r>
              <a:rPr lang="en-US" altLang="zh-CN" sz="1800" dirty="0"/>
              <a:t>5 </a:t>
            </a:r>
            <a:r>
              <a:rPr lang="zh-CN" altLang="en-US" sz="1800" dirty="0"/>
              <a:t>我们</a:t>
            </a:r>
          </a:p>
          <a:p>
            <a:pPr marL="0" indent="0">
              <a:buNone/>
            </a:pPr>
            <a:r>
              <a:rPr lang="en-US" altLang="zh-CN" sz="1800" dirty="0"/>
              <a:t>6 </a:t>
            </a:r>
            <a:r>
              <a:rPr lang="zh-CN" altLang="en-US" sz="1800" dirty="0"/>
              <a:t>就是</a:t>
            </a:r>
          </a:p>
          <a:p>
            <a:pPr marL="0" indent="0">
              <a:buNone/>
            </a:pPr>
            <a:r>
              <a:rPr lang="en-US" altLang="zh-CN" sz="1800" dirty="0"/>
              <a:t>7 </a:t>
            </a:r>
            <a:r>
              <a:rPr lang="zh-CN" altLang="en-US" sz="1800" dirty="0"/>
              <a:t>有本事</a:t>
            </a:r>
          </a:p>
          <a:p>
            <a:pPr marL="0" indent="0">
              <a:buNone/>
            </a:pPr>
            <a:r>
              <a:rPr lang="en-US" altLang="zh-CN" sz="1800" dirty="0"/>
              <a:t>8 </a:t>
            </a:r>
            <a:r>
              <a:rPr lang="zh-CN" altLang="en-US" sz="1800" dirty="0"/>
              <a:t>日本人</a:t>
            </a:r>
          </a:p>
          <a:p>
            <a:pPr marL="0" indent="0">
              <a:buNone/>
            </a:pPr>
            <a:r>
              <a:rPr lang="en-US" altLang="zh-CN" sz="1800" dirty="0"/>
              <a:t>9 </a:t>
            </a:r>
            <a:r>
              <a:rPr lang="zh-CN" altLang="en-US" sz="1800" dirty="0"/>
              <a:t>小日本</a:t>
            </a:r>
          </a:p>
          <a:p>
            <a:pPr marL="0" indent="0">
              <a:buNone/>
            </a:pPr>
            <a:r>
              <a:rPr lang="en-US" altLang="zh-CN" sz="1800" dirty="0"/>
              <a:t>10 </a:t>
            </a:r>
            <a:r>
              <a:rPr lang="zh-CN" altLang="en-US" sz="1800" dirty="0" smtClean="0"/>
              <a:t>明天</a:t>
            </a:r>
            <a:endParaRPr lang="zh-CN" alt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74" y="1603524"/>
            <a:ext cx="574912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935188" y="2132856"/>
            <a:ext cx="1306488" cy="391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11 </a:t>
            </a:r>
            <a:r>
              <a:rPr lang="zh-CN" altLang="en-US" sz="1800" dirty="0"/>
              <a:t>国有化</a:t>
            </a:r>
          </a:p>
          <a:p>
            <a:pPr marL="0" indent="0">
              <a:buNone/>
            </a:pPr>
            <a:r>
              <a:rPr lang="en-US" altLang="zh-CN" sz="1800" dirty="0"/>
              <a:t>12 </a:t>
            </a:r>
            <a:r>
              <a:rPr lang="zh-CN" altLang="en-US" sz="1800" dirty="0"/>
              <a:t>谴责</a:t>
            </a:r>
          </a:p>
          <a:p>
            <a:pPr marL="0" indent="0">
              <a:buNone/>
            </a:pPr>
            <a:r>
              <a:rPr lang="en-US" altLang="zh-CN" sz="1800" dirty="0"/>
              <a:t>13 </a:t>
            </a:r>
            <a:r>
              <a:rPr lang="zh-CN" altLang="en-US" sz="1800" dirty="0"/>
              <a:t>问题</a:t>
            </a:r>
          </a:p>
          <a:p>
            <a:pPr marL="0" indent="0">
              <a:buNone/>
            </a:pPr>
            <a:r>
              <a:rPr lang="en-US" altLang="zh-CN" sz="1800" dirty="0"/>
              <a:t>14 </a:t>
            </a:r>
            <a:r>
              <a:rPr lang="zh-CN" altLang="en-US" sz="1800" dirty="0"/>
              <a:t>退让</a:t>
            </a:r>
          </a:p>
          <a:p>
            <a:pPr marL="0" indent="0">
              <a:buNone/>
            </a:pPr>
            <a:r>
              <a:rPr lang="en-US" altLang="zh-CN" sz="1800" dirty="0"/>
              <a:t>15 </a:t>
            </a:r>
            <a:r>
              <a:rPr lang="zh-CN" altLang="en-US" sz="1800" dirty="0"/>
              <a:t>起来</a:t>
            </a:r>
          </a:p>
          <a:p>
            <a:pPr marL="0" indent="0">
              <a:buNone/>
            </a:pPr>
            <a:r>
              <a:rPr lang="en-US" altLang="zh-CN" sz="1800" dirty="0"/>
              <a:t>16 </a:t>
            </a:r>
            <a:r>
              <a:rPr lang="zh-CN" altLang="en-US" sz="1800" dirty="0"/>
              <a:t>垃圾</a:t>
            </a:r>
          </a:p>
          <a:p>
            <a:pPr marL="0" indent="0">
              <a:buNone/>
            </a:pPr>
            <a:r>
              <a:rPr lang="en-US" altLang="zh-CN" sz="1800" dirty="0"/>
              <a:t>17 </a:t>
            </a:r>
            <a:r>
              <a:rPr lang="zh-CN" altLang="en-US" sz="1800" dirty="0"/>
              <a:t>滚蛋</a:t>
            </a:r>
          </a:p>
          <a:p>
            <a:pPr marL="0" indent="0">
              <a:buNone/>
            </a:pPr>
            <a:r>
              <a:rPr lang="en-US" altLang="zh-CN" sz="1800" dirty="0"/>
              <a:t>18 </a:t>
            </a:r>
            <a:r>
              <a:rPr lang="zh-CN" altLang="en-US" sz="1800" dirty="0"/>
              <a:t>历史</a:t>
            </a:r>
          </a:p>
          <a:p>
            <a:pPr marL="0" indent="0">
              <a:buNone/>
            </a:pPr>
            <a:r>
              <a:rPr lang="en-US" altLang="zh-CN" sz="1800" dirty="0"/>
              <a:t>19 </a:t>
            </a:r>
            <a:r>
              <a:rPr lang="zh-CN" altLang="en-US" sz="1800" dirty="0"/>
              <a:t>破烂</a:t>
            </a:r>
          </a:p>
          <a:p>
            <a:pPr marL="0" indent="0">
              <a:buNone/>
            </a:pPr>
            <a:r>
              <a:rPr lang="en-US" altLang="zh-CN" sz="1800" dirty="0"/>
              <a:t>20 </a:t>
            </a:r>
            <a:r>
              <a:rPr lang="zh-CN" altLang="en-US" sz="1800" dirty="0"/>
              <a:t>固有</a:t>
            </a:r>
          </a:p>
          <a:p>
            <a:pPr marL="0" indent="0">
              <a:buNone/>
            </a:pPr>
            <a:r>
              <a:rPr lang="en-US" altLang="zh-CN" sz="1800" dirty="0"/>
              <a:t>21 </a:t>
            </a:r>
            <a:r>
              <a:rPr lang="zh-CN" altLang="en-US" sz="1800" dirty="0"/>
              <a:t>主权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25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is the fundamental package for scientific computing in Python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C = A*B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52" y="3284984"/>
            <a:ext cx="371823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8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them!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zh-CN" dirty="0"/>
              <a:t>1、安装ipython</a:t>
            </a:r>
          </a:p>
          <a:p>
            <a:pPr marL="0" indent="0">
              <a:buNone/>
            </a:pPr>
            <a:r>
              <a:rPr lang="zh-CN" altLang="zh-CN" dirty="0"/>
              <a:t>sudo apt-get install ipython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dirty="0"/>
              <a:t>安装matplotlib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sudo apt-get install python-matplotlib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zh-CN" dirty="0"/>
              <a:t>启动绘图环境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ipython -pylab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zh-CN" dirty="0" smtClean="0"/>
              <a:t>、</a:t>
            </a:r>
            <a:r>
              <a:rPr lang="zh-CN" altLang="zh-CN" dirty="0"/>
              <a:t>安装</a:t>
            </a:r>
            <a:r>
              <a:rPr lang="en-US" altLang="zh-CN" dirty="0" err="1"/>
              <a:t>pycluster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pip install </a:t>
            </a:r>
            <a:r>
              <a:rPr lang="en-US" altLang="zh-CN" dirty="0" err="1"/>
              <a:t>pycluster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安装</a:t>
            </a:r>
            <a:r>
              <a:rPr lang="en-US" altLang="zh-CN" dirty="0" err="1"/>
              <a:t>networkx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easy_install</a:t>
            </a:r>
            <a:r>
              <a:rPr lang="en-US" altLang="zh-CN" dirty="0"/>
              <a:t> </a:t>
            </a:r>
            <a:r>
              <a:rPr lang="en-US" altLang="zh-CN" dirty="0" err="1"/>
              <a:t>networkx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tag cloud</a:t>
            </a:r>
          </a:p>
          <a:p>
            <a:r>
              <a:rPr lang="en-US" altLang="zh-CN" dirty="0" smtClean="0"/>
              <a:t>K-Means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4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tag cloud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2276872"/>
                <a:ext cx="9505056" cy="2736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𝑓𝑟𝑒𝑞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𝑚𝑖𝑛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200" dirty="0"/>
              </a:p>
              <a:p>
                <a:endParaRPr lang="en-US" altLang="zh-CN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200" i="1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altLang="zh-CN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𝑓𝑟𝑒𝑞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𝑚𝑖𝑛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)(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𝑢𝑝𝑝𝑒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𝑏𝑜𝑢𝑛𝑑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𝑙𝑜𝑤𝑒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𝑏𝑜𝑢𝑛𝑑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zh-CN" sz="2200" i="1">
                                  <a:latin typeface="Cambria Math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𝑙𝑜𝑤𝑒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𝑏𝑜𝑢𝑛𝑑</m:t>
                          </m:r>
                        </m:sub>
                      </m:sSub>
                    </m:oMath>
                  </m:oMathPara>
                </a14:m>
                <a:endParaRPr lang="en-US" altLang="zh-CN" sz="2200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2276872"/>
                <a:ext cx="9505056" cy="273630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236197" cy="4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7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082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K = # of clusters (given);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One “mean</a:t>
            </a:r>
            <a:r>
              <a:rPr lang="en-US" altLang="zh-CN" dirty="0"/>
              <a:t>” per cluster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/>
              <a:t>Initialize means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e.g. by picking k </a:t>
            </a:r>
            <a:r>
              <a:rPr lang="en-US" altLang="zh-CN" dirty="0" smtClean="0"/>
              <a:t>samples </a:t>
            </a:r>
            <a:r>
              <a:rPr lang="en-US" altLang="zh-CN" dirty="0"/>
              <a:t>at random)</a:t>
            </a:r>
          </a:p>
          <a:p>
            <a:pPr marL="0" indent="0">
              <a:buNone/>
            </a:pPr>
            <a:r>
              <a:rPr lang="en-US" altLang="zh-CN" dirty="0"/>
              <a:t>• Iterate:</a:t>
            </a:r>
          </a:p>
          <a:p>
            <a:pPr marL="0" indent="0">
              <a:buNone/>
            </a:pPr>
            <a:r>
              <a:rPr lang="en-US" altLang="zh-CN" dirty="0"/>
              <a:t>(1) assign each point </a:t>
            </a:r>
            <a:r>
              <a:rPr lang="en-US" altLang="zh-CN" dirty="0" smtClean="0"/>
              <a:t> to </a:t>
            </a:r>
            <a:r>
              <a:rPr lang="en-US" altLang="zh-CN" dirty="0"/>
              <a:t>nearest mean</a:t>
            </a:r>
          </a:p>
          <a:p>
            <a:pPr marL="0" indent="0">
              <a:buNone/>
            </a:pPr>
            <a:r>
              <a:rPr lang="en-US" altLang="zh-CN" dirty="0"/>
              <a:t>(2) move “mean” to center of its 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8195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Means Update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914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38957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3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707088" cy="4525963"/>
              </a:xfrm>
            </p:spPr>
            <p:txBody>
              <a:bodyPr/>
              <a:lstStyle/>
              <a:p>
                <a:r>
                  <a:rPr lang="en-US" altLang="zh-CN" dirty="0" smtClean="0"/>
                  <a:t>Complexity: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kn</a:t>
                </a:r>
                <a:r>
                  <a:rPr lang="en-US" altLang="zh-CN" dirty="0" smtClean="0"/>
                  <a:t> # </a:t>
                </a:r>
                <a:r>
                  <a:rPr lang="en-US" altLang="zh-CN" dirty="0"/>
                  <a:t>of iterations</a:t>
                </a:r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The object function is: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5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5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50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5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500" b="0" i="1" smtClean="0">
                                  <a:latin typeface="Cambria Math"/>
                                  <a:ea typeface="Cambria Math"/>
                                </a:rPr>
                                <m:t>⋯, 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5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5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5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sz="25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5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5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5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500" b="0" i="1" smtClean="0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5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5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5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5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5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5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500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5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707088" cy="4525963"/>
              </a:xfrm>
              <a:blipFill rotWithShape="1">
                <a:blip r:embed="rId2"/>
                <a:stretch>
                  <a:fillRect l="-2273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7052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2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en-US" altLang="zh-CN" dirty="0" smtClean="0"/>
              <a:t> </a:t>
            </a:r>
            <a:r>
              <a:rPr lang="en-US" altLang="zh-CN" dirty="0"/>
              <a:t>in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/>
              <a:t>Simple k-means code using </a:t>
            </a:r>
            <a:r>
              <a:rPr lang="en-US" altLang="zh-CN" sz="2800" dirty="0" err="1" smtClean="0"/>
              <a:t>numpy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matplotlib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0796"/>
            <a:ext cx="54102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9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358</Words>
  <Application>Microsoft Office PowerPoint</Application>
  <PresentationFormat>全屏显示(4:3)</PresentationFormat>
  <Paragraphs>94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Large Graph  Mining - Patterns, Tools  and Cascade Analysis</vt:lpstr>
      <vt:lpstr>outline</vt:lpstr>
      <vt:lpstr>simple tag cloud</vt:lpstr>
      <vt:lpstr>PowerPoint 演示文稿</vt:lpstr>
      <vt:lpstr>PowerPoint 演示文稿</vt:lpstr>
      <vt:lpstr>K-Means Algorithm</vt:lpstr>
      <vt:lpstr>Means Update</vt:lpstr>
      <vt:lpstr>K-Means Algorithm</vt:lpstr>
      <vt:lpstr>K-Means in Python</vt:lpstr>
      <vt:lpstr>Find related words</vt:lpstr>
      <vt:lpstr>Find related words</vt:lpstr>
      <vt:lpstr>Find related words</vt:lpstr>
      <vt:lpstr>Draw the result</vt:lpstr>
      <vt:lpstr>Numpy and matplotlib</vt:lpstr>
      <vt:lpstr>Install them!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scorpioliu</dc:creator>
  <cp:lastModifiedBy>scorpioliu</cp:lastModifiedBy>
  <cp:revision>20</cp:revision>
  <dcterms:created xsi:type="dcterms:W3CDTF">2012-09-09T14:36:47Z</dcterms:created>
  <dcterms:modified xsi:type="dcterms:W3CDTF">2012-09-10T18:09:54Z</dcterms:modified>
</cp:coreProperties>
</file>