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4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712" autoAdjust="0"/>
  </p:normalViewPr>
  <p:slideViewPr>
    <p:cSldViewPr>
      <p:cViewPr>
        <p:scale>
          <a:sx n="100" d="100"/>
          <a:sy n="100" d="100"/>
        </p:scale>
        <p:origin x="-174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\\VBOXSVR\shared_with_windows\diploma\project\oscilator\documentation\Drawing2.vs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State-machine </a:t>
            </a:r>
            <a:r>
              <a:rPr lang="ru-RU" sz="1600" b="1" dirty="0" smtClean="0">
                <a:solidFill>
                  <a:schemeClr val="accent2"/>
                </a:solidFill>
              </a:rPr>
              <a:t>опроса кнопок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34567" y="548680"/>
          <a:ext cx="6772163" cy="6012668"/>
        </p:xfrm>
        <a:graphic>
          <a:graphicData uri="http://schemas.openxmlformats.org/presentationml/2006/ole">
            <p:oleObj spid="_x0000_s18435" name="Visio" r:id="rId5" imgW="11342866" imgH="100807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Блокировка доступа к аппаратуре таймера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11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5830" y="1077710"/>
            <a:ext cx="4578169" cy="42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77708"/>
            <a:ext cx="4572000" cy="429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56252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Пояснение принципа блокировки одновременного доступа к ресурсу</a:t>
            </a:r>
          </a:p>
          <a:p>
            <a:pPr algn="ctr"/>
            <a:r>
              <a:rPr lang="ru-RU" dirty="0" smtClean="0"/>
              <a:t> (аппаратуре таймера)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Циклический буфер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-216532" y="1160748"/>
          <a:ext cx="9117042" cy="4384151"/>
        </p:xfrm>
        <a:graphic>
          <a:graphicData uri="http://schemas.openxmlformats.org/presentationml/2006/ole">
            <p:oleObj spid="_x0000_s39939" name="Visio" r:id="rId5" imgW="5230539" imgH="2534027" progId="Visio.Drawing.11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04" y="5913276"/>
            <a:ext cx="77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Структурная схема, поясняющая принцип работы генерации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Генерируемые сигналы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44016" y="1088740"/>
          <a:ext cx="4391980" cy="2141090"/>
        </p:xfrm>
        <a:graphic>
          <a:graphicData uri="http://schemas.openxmlformats.org/presentationml/2006/ole">
            <p:oleObj spid="_x0000_s44036" name="Точечный рисунок" r:id="rId5" imgW="4571429" imgH="2228571" progId="Paint.Picture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608512" y="1088740"/>
          <a:ext cx="4391980" cy="2141090"/>
        </p:xfrm>
        <a:graphic>
          <a:graphicData uri="http://schemas.openxmlformats.org/presentationml/2006/ole">
            <p:oleObj spid="_x0000_s44037" name="Точечный рисунок" r:id="rId6" imgW="4571429" imgH="2228571" progId="Paint.Picture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43508" y="3303887"/>
          <a:ext cx="4392488" cy="2141337"/>
        </p:xfrm>
        <a:graphic>
          <a:graphicData uri="http://schemas.openxmlformats.org/presentationml/2006/ole">
            <p:oleObj spid="_x0000_s44038" name="Точечный рисунок" r:id="rId7" imgW="4571429" imgH="2228571" progId="Paint.Picture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4608004" y="3284984"/>
          <a:ext cx="4431262" cy="2160240"/>
        </p:xfrm>
        <a:graphic>
          <a:graphicData uri="http://schemas.openxmlformats.org/presentationml/2006/ole">
            <p:oleObj spid="_x0000_s44039" name="Точечный рисунок" r:id="rId8" imgW="4571429" imgH="222857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Экономическая часть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14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072635" y="656695"/>
          <a:ext cx="7812869" cy="4644513"/>
        </p:xfrm>
        <a:graphic>
          <a:graphicData uri="http://schemas.openxmlformats.org/drawingml/2006/table">
            <a:tbl>
              <a:tblPr/>
              <a:tblGrid>
                <a:gridCol w="423457"/>
                <a:gridCol w="3859557"/>
                <a:gridCol w="1376628"/>
                <a:gridCol w="2153227"/>
              </a:tblGrid>
              <a:tr h="6192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Статья калькуляции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Затраты на единицу, грн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Покупные элементы (изделия)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452,31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Основная заработная плата,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4456,70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Дополнительная заработная плата, ДЗП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1114,18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25%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Начисления на заработную плату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2089,08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37,5% от (ОЗП + ДЗП)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Аренда помещения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1570,00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52,30 в день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Прочие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3565,36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80%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Себестоимость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13247,63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пп.1-6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Внепроизводственные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264,95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2% от Себестоимости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13512,58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пп.7-8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2702,52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Цена изготовления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16215,10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ПС+ 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Налог на добавленную стоимость (НДС)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3243.02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Цена с учетом НДС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19458.12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∑ пп.11-12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59852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           Реализация 3 прибора обеспечит безубыточность проекта.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5373216"/>
            <a:ext cx="661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Расчет себестоимости разработки/изготовления устройства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870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Расчетное </a:t>
            </a:r>
            <a:r>
              <a:rPr lang="ru-RU" dirty="0" smtClean="0"/>
              <a:t>удельное электрическое сопротивление </a:t>
            </a:r>
            <a:r>
              <a:rPr lang="ru-RU" dirty="0" smtClean="0"/>
              <a:t>грунта: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1111388"/>
            <a:ext cx="16921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15716" y="116336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= 39,6 Ом*м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5927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Сопротивление растеканию </a:t>
            </a:r>
            <a:r>
              <a:rPr lang="ru-RU" dirty="0" smtClean="0"/>
              <a:t>тока одиночного вертикального заземлителя (стальной трубы</a:t>
            </a:r>
            <a:r>
              <a:rPr lang="ru-RU" dirty="0" smtClean="0"/>
              <a:t>):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348880"/>
            <a:ext cx="2127739" cy="70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411760" y="25163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16,69 Ом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314096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Число </a:t>
            </a:r>
            <a:r>
              <a:rPr lang="ru-RU" dirty="0" smtClean="0"/>
              <a:t>вертикальных заземлителей (стальных труб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568444" y="11787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568444" y="25163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pic>
        <p:nvPicPr>
          <p:cNvPr id="25" name="Рисунок 2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853" y="3645024"/>
            <a:ext cx="114279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439652" y="38564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7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568444" y="38564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pic>
        <p:nvPicPr>
          <p:cNvPr id="28" name="Рисунок 2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4833156"/>
            <a:ext cx="183620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Прямоугольник 28"/>
          <p:cNvSpPr/>
          <p:nvPr/>
        </p:nvSpPr>
        <p:spPr>
          <a:xfrm>
            <a:off x="0" y="44731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Общее </a:t>
            </a:r>
            <a:r>
              <a:rPr lang="ru-RU" dirty="0" smtClean="0"/>
              <a:t>сопротивление растеканию тока заземляющего </a:t>
            </a:r>
            <a:r>
              <a:rPr lang="ru-RU" dirty="0" smtClean="0"/>
              <a:t>устройства: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123728" y="497252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 7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568444" y="49725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16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 descr="C:\Documents and Settings\home\Рабочий стол\Безымянный.bm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590961"/>
            <a:ext cx="9246413" cy="525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8772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Карта ожидаемой пожарной обстановки, которая может возникнуть в результате</a:t>
            </a:r>
          </a:p>
          <a:p>
            <a:pPr algn="ctr"/>
            <a:r>
              <a:rPr lang="ru-RU" dirty="0" smtClean="0"/>
              <a:t> возгорания мазута в котельной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17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9388" y="42926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Публикации, участие в конкурсах, выступления на научно-технических конференциях: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79388" y="706735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79388" y="1919288"/>
            <a:ext cx="874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данные:</a:t>
            </a:r>
            <a:r>
              <a:rPr lang="ru-RU" sz="1400" dirty="0"/>
              <a:t>   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9388" y="4149725"/>
            <a:ext cx="8748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Основные научные труды (результаты) по теме работы:</a:t>
            </a:r>
            <a:r>
              <a:rPr lang="ru-RU" sz="1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Введение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51567" name="Picture 15" descr="Z:\diploma\images\atten-atf20b-signal-generator11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0748"/>
            <a:ext cx="1943708" cy="975093"/>
          </a:xfrm>
          <a:prstGeom prst="rect">
            <a:avLst/>
          </a:prstGeom>
          <a:noFill/>
        </p:spPr>
      </p:pic>
      <p:sp>
        <p:nvSpPr>
          <p:cNvPr id="15" name="Стрелка вправо 14"/>
          <p:cNvSpPr/>
          <p:nvPr/>
        </p:nvSpPr>
        <p:spPr>
          <a:xfrm>
            <a:off x="2231740" y="1808820"/>
            <a:ext cx="6840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3768024" y="4086021"/>
            <a:ext cx="1260140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40868"/>
            <a:ext cx="223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Генератор простых</a:t>
            </a:r>
          </a:p>
          <a:p>
            <a:pPr algn="ctr"/>
            <a:r>
              <a:rPr lang="ru-RU" dirty="0" smtClean="0"/>
              <a:t> сигналов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1760" y="800708"/>
            <a:ext cx="399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Моделирование сложных сигналов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60544" y="6093296"/>
            <a:ext cx="27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Загоризонтальная РЛС</a:t>
            </a:r>
            <a:endParaRPr lang="ru-RU" dirty="0"/>
          </a:p>
        </p:txBody>
      </p:sp>
      <p:pic>
        <p:nvPicPr>
          <p:cNvPr id="151571" name="Picture 19" descr="Z:\diploma\images\кды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140" y="3950908"/>
            <a:ext cx="3157109" cy="2106384"/>
          </a:xfrm>
          <a:prstGeom prst="rect">
            <a:avLst/>
          </a:prstGeom>
          <a:noFill/>
        </p:spPr>
      </p:pic>
      <p:pic>
        <p:nvPicPr>
          <p:cNvPr id="15157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232756"/>
            <a:ext cx="2676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pPr algn="ctr">
                <a:spcBef>
                  <a:spcPct val="50000"/>
                </a:spcBef>
              </a:pPr>
              <a:t>4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685634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6056" y="656692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2052" y="782706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788" y="3645024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916710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9177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98214" y="3192651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94884" y="5949280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24053" y="5517232"/>
            <a:ext cx="54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синтеза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6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986" y="3176972"/>
            <a:ext cx="6201358" cy="335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7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5118" y="584684"/>
            <a:ext cx="3971528" cy="262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647564" y="3645024"/>
            <a:ext cx="79208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8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00" y="3676382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18904" y="584684"/>
          <a:ext cx="5725404" cy="2156929"/>
        </p:xfrm>
        <a:graphic>
          <a:graphicData uri="http://schemas.openxmlformats.org/presentationml/2006/ole">
            <p:oleObj spid="_x0000_s2052" name="Visio" r:id="rId5" imgW="5141160" imgH="2102760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1760" y="2852936"/>
            <a:ext cx="42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 работы сдвигового регистра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73678" y="4113076"/>
            <a:ext cx="58686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сдвигового регистра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1540" y="4829380"/>
            <a:ext cx="8280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4912422"/>
            <a:ext cx="9144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 smtClean="0"/>
              <a:t>        for( ; i &lt; 16; i++ )</a:t>
            </a:r>
          </a:p>
          <a:p>
            <a:pPr algn="ctr"/>
            <a:r>
              <a:rPr lang="pt-BR" dirty="0" smtClean="0"/>
              <a:t>    R</a:t>
            </a:r>
            <a:r>
              <a:rPr lang="ru-RU" dirty="0" smtClean="0"/>
              <a:t> +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ru-RU" dirty="0" smtClean="0"/>
          </a:p>
          <a:p>
            <a:r>
              <a:rPr lang="en-US" dirty="0" smtClean="0"/>
              <a:t>        R &gt;&gt;= 4;</a:t>
            </a:r>
            <a:r>
              <a:rPr lang="ru-RU" dirty="0" smtClean="0"/>
              <a:t> //</a:t>
            </a:r>
            <a:r>
              <a:rPr lang="en-US" dirty="0" smtClean="0"/>
              <a:t> max R == 65 535</a:t>
            </a:r>
            <a:endParaRPr lang="pt-B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37674" y="5987025"/>
            <a:ext cx="58686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генератора случайных чисел с нормальным распределением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Операционная</a:t>
            </a:r>
            <a:r>
              <a:rPr lang="uk-UA" sz="1600" b="1" dirty="0" smtClean="0">
                <a:solidFill>
                  <a:schemeClr val="accent2"/>
                </a:solidFill>
              </a:rPr>
              <a:t> система </a:t>
            </a:r>
            <a:r>
              <a:rPr lang="en-US" sz="1600" b="1" dirty="0" smtClean="0">
                <a:solidFill>
                  <a:schemeClr val="accent2"/>
                </a:solidFill>
              </a:rPr>
              <a:t>FreeRTOS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9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7410" name="Picture 2" descr="E:\Scorpion\images\FreeRTOSlogov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728700"/>
            <a:ext cx="2628292" cy="983238"/>
          </a:xfrm>
          <a:prstGeom prst="rect">
            <a:avLst/>
          </a:prstGeom>
          <a:noFill/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51720" y="2285542"/>
          <a:ext cx="5029497" cy="4162165"/>
        </p:xfrm>
        <a:graphic>
          <a:graphicData uri="http://schemas.openxmlformats.org/presentationml/2006/ole">
            <p:oleObj spid="_x0000_s17411" name="Visio" r:id="rId6" imgW="6103800" imgH="5092920" progId="Visio.Drawing.11">
              <p:embed/>
            </p:oleObj>
          </a:graphicData>
        </a:graphic>
      </p:graphicFrame>
      <p:pic>
        <p:nvPicPr>
          <p:cNvPr id="17412" name="Picture 4" descr="E:\Scorpion\images\freertos_market_position-600x2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620688"/>
            <a:ext cx="3600400" cy="166818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810699" y="6201308"/>
            <a:ext cx="35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594</Words>
  <Application>Microsoft Office PowerPoint</Application>
  <PresentationFormat>Экран (4:3)</PresentationFormat>
  <Paragraphs>176</Paragraphs>
  <Slides>17</Slides>
  <Notes>17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Лекция (шаблон)</vt:lpstr>
      <vt:lpstr>\\VBOXSVR\shared_with_windows\diploma\project\oscilator\documentation\Drawing2.vsd</vt:lpstr>
      <vt:lpstr>Visio</vt:lpstr>
      <vt:lpstr>Microsoft Visio Drawing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Admin</cp:lastModifiedBy>
  <cp:revision>552</cp:revision>
  <dcterms:created xsi:type="dcterms:W3CDTF">2009-01-19T20:01:33Z</dcterms:created>
  <dcterms:modified xsi:type="dcterms:W3CDTF">2014-02-10T11:22:30Z</dcterms:modified>
</cp:coreProperties>
</file>