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4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CC66"/>
    <a:srgbClr val="00FF99"/>
    <a:srgbClr val="FFFF00"/>
    <a:srgbClr val="008E47"/>
    <a:srgbClr val="00A854"/>
    <a:srgbClr val="00C0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712" autoAdjust="0"/>
  </p:normalViewPr>
  <p:slideViewPr>
    <p:cSldViewPr>
      <p:cViewPr>
        <p:scale>
          <a:sx n="75" d="100"/>
          <a:sy n="75" d="100"/>
        </p:scale>
        <p:origin x="-2502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849A5-F372-4AD8-A91F-27A38E8528C9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1D4804-D66A-43D7-B0FA-B26583BF87C3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7A8C-12E3-4C3C-8722-78C91FD8BB67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11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12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13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14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15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16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D49AE-6F32-429D-8345-6C0D449561C6}" type="slidenum">
              <a:rPr lang="ru-RU"/>
              <a:pPr/>
              <a:t>17</a:t>
            </a:fld>
            <a:endParaRPr lang="ru-RU" dirty="0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E1C1D-7338-48F4-924B-5186251F9CD6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0AAB2-77E3-4F2E-909F-730F6D370326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B8C2E-966C-47A6-9807-5138F44DAC6B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0C0BC-6C5F-4D37-BD16-5B7138F44878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F7234-F9C1-407E-BE84-E7B138AF06E1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52DBD-5C4F-4B25-99CA-98ADA1E22DF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11661-8605-4000-9D28-16838D253A87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1C36-A2C1-4AF1-85B6-CAAA7E5321EE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3EF72-C30E-4791-B118-DEF0FA87940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909B-A675-42CF-BDF8-DC8865121700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2FCAE-F7AE-4041-95D7-C5F9CFE3B40F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72B53-E8AA-4AAF-9487-9821FF61A2B5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F00E8D-3640-45C9-966B-E19F1D973F36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file:///D:\Senator_main\diplom\oscilator\projects\Try_ver.0.6\oscilator\documentation\Drawing1.vsd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file:///D:\Senator_main\diplom\oscilator\projects\Try_ver.0.6\oscilator\documentation\Drawing2.vsd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71688" name="Picture 8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25425"/>
            <a:ext cx="10795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250825" y="3732282"/>
            <a:ext cx="860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66"/>
                </a:solidFill>
              </a:rPr>
              <a:t>Разработка многофункционального генератора низкочастотных сигналов</a:t>
            </a:r>
            <a:endParaRPr lang="ru-RU" sz="2000" b="1" i="1" dirty="0">
              <a:solidFill>
                <a:srgbClr val="000066"/>
              </a:solidFill>
            </a:endParaRPr>
          </a:p>
        </p:txBody>
      </p:sp>
      <p:sp>
        <p:nvSpPr>
          <p:cNvPr id="71987" name="Rectangle 307"/>
          <p:cNvSpPr>
            <a:spLocks noChangeArrowheads="1"/>
          </p:cNvSpPr>
          <p:nvPr/>
        </p:nvSpPr>
        <p:spPr bwMode="auto">
          <a:xfrm>
            <a:off x="5688013" y="5129213"/>
            <a:ext cx="324008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ru-RU" sz="1600" b="1" i="1" dirty="0">
                <a:solidFill>
                  <a:schemeClr val="accent2"/>
                </a:solidFill>
              </a:rPr>
              <a:t>Руководитель </a:t>
            </a:r>
            <a:r>
              <a:rPr lang="ru-RU" sz="1600" b="1" i="1" dirty="0" smtClean="0">
                <a:solidFill>
                  <a:schemeClr val="accent2"/>
                </a:solidFill>
              </a:rPr>
              <a:t>работы: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1600" b="1" i="1" dirty="0" smtClean="0">
                <a:solidFill>
                  <a:schemeClr val="accent2"/>
                </a:solidFill>
              </a:rPr>
              <a:t>к.т.н</a:t>
            </a:r>
            <a:r>
              <a:rPr lang="ru-RU" sz="1600" b="1" i="1" dirty="0">
                <a:solidFill>
                  <a:schemeClr val="accent2"/>
                </a:solidFill>
              </a:rPr>
              <a:t>., </a:t>
            </a:r>
            <a:r>
              <a:rPr lang="ru-RU" sz="1600" b="1" i="1" dirty="0" smtClean="0">
                <a:solidFill>
                  <a:schemeClr val="accent2"/>
                </a:solidFill>
              </a:rPr>
              <a:t>доцент</a:t>
            </a:r>
            <a:endParaRPr lang="ru-RU" sz="1600" b="1" i="1" dirty="0">
              <a:solidFill>
                <a:schemeClr val="accent2"/>
              </a:solidFill>
            </a:endParaRPr>
          </a:p>
          <a:p>
            <a:pPr algn="r"/>
            <a:r>
              <a:rPr lang="ru-RU" sz="1600" b="1" i="1" dirty="0" smtClean="0">
                <a:solidFill>
                  <a:schemeClr val="accent2"/>
                </a:solidFill>
              </a:rPr>
              <a:t>Мазуренко А.В.</a:t>
            </a:r>
            <a:endParaRPr lang="ru-RU" sz="1600" b="1" i="1" dirty="0">
              <a:solidFill>
                <a:schemeClr val="accent2"/>
              </a:solidFill>
            </a:endParaRPr>
          </a:p>
        </p:txBody>
      </p:sp>
      <p:sp>
        <p:nvSpPr>
          <p:cNvPr id="71997" name="Rectangle 317"/>
          <p:cNvSpPr>
            <a:spLocks noChangeArrowheads="1"/>
          </p:cNvSpPr>
          <p:nvPr/>
        </p:nvSpPr>
        <p:spPr bwMode="auto">
          <a:xfrm>
            <a:off x="1295400" y="188913"/>
            <a:ext cx="75961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Национальный аэрокосмический университет им. Н.Е. Жуковского</a:t>
            </a:r>
          </a:p>
          <a:p>
            <a:pPr algn="ctr"/>
            <a:endParaRPr lang="en-US" sz="800" b="1" dirty="0">
              <a:solidFill>
                <a:schemeClr val="accent2"/>
              </a:solidFill>
            </a:endParaRPr>
          </a:p>
          <a:p>
            <a:pPr algn="ctr"/>
            <a:r>
              <a:rPr lang="ru-RU" sz="1600" b="1" dirty="0">
                <a:solidFill>
                  <a:schemeClr val="accent2"/>
                </a:solidFill>
              </a:rPr>
              <a:t>«Харьковский авиационный институт»</a:t>
            </a:r>
          </a:p>
        </p:txBody>
      </p:sp>
      <p:sp>
        <p:nvSpPr>
          <p:cNvPr id="72006" name="Rectangle 326"/>
          <p:cNvSpPr>
            <a:spLocks noChangeArrowheads="1"/>
          </p:cNvSpPr>
          <p:nvPr/>
        </p:nvSpPr>
        <p:spPr bwMode="auto">
          <a:xfrm>
            <a:off x="0" y="1268413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Кафедра 501</a:t>
            </a:r>
          </a:p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«Проектирование радиоэлектронных систем летательных аппаратов»</a:t>
            </a:r>
          </a:p>
        </p:txBody>
      </p:sp>
      <p:sp>
        <p:nvSpPr>
          <p:cNvPr id="72007" name="Rectangle 327"/>
          <p:cNvSpPr>
            <a:spLocks noChangeArrowheads="1"/>
          </p:cNvSpPr>
          <p:nvPr/>
        </p:nvSpPr>
        <p:spPr bwMode="auto">
          <a:xfrm>
            <a:off x="0" y="31559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b="1" i="1" dirty="0" smtClean="0">
                <a:solidFill>
                  <a:srgbClr val="000066"/>
                </a:solidFill>
              </a:rPr>
              <a:t>Сизонов Сергей Павлович</a:t>
            </a:r>
            <a:endParaRPr lang="ru-RU" b="1" i="1" dirty="0">
              <a:solidFill>
                <a:srgbClr val="000066"/>
              </a:solidFill>
            </a:endParaRPr>
          </a:p>
        </p:txBody>
      </p:sp>
      <p:sp>
        <p:nvSpPr>
          <p:cNvPr id="72008" name="Rectangle 328"/>
          <p:cNvSpPr>
            <a:spLocks noChangeArrowheads="1"/>
          </p:cNvSpPr>
          <p:nvPr/>
        </p:nvSpPr>
        <p:spPr bwMode="auto">
          <a:xfrm>
            <a:off x="0" y="629000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400" b="1" i="1" dirty="0">
                <a:solidFill>
                  <a:srgbClr val="000066"/>
                </a:solidFill>
              </a:rPr>
              <a:t>г. Харьков</a:t>
            </a:r>
          </a:p>
          <a:p>
            <a:pPr algn="ctr"/>
            <a:r>
              <a:rPr lang="ru-RU" sz="1400" b="1" i="1" dirty="0" smtClean="0">
                <a:solidFill>
                  <a:srgbClr val="000066"/>
                </a:solidFill>
              </a:rPr>
              <a:t>2014</a:t>
            </a:r>
            <a:endParaRPr lang="ru-RU" sz="1400" b="1" i="1" dirty="0">
              <a:solidFill>
                <a:srgbClr val="000066"/>
              </a:solidFill>
            </a:endParaRPr>
          </a:p>
        </p:txBody>
      </p:sp>
      <p:sp>
        <p:nvSpPr>
          <p:cNvPr id="72009" name="Line 329"/>
          <p:cNvSpPr>
            <a:spLocks noChangeShapeType="1"/>
          </p:cNvSpPr>
          <p:nvPr/>
        </p:nvSpPr>
        <p:spPr bwMode="auto">
          <a:xfrm>
            <a:off x="74613" y="944563"/>
            <a:ext cx="89979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pic>
        <p:nvPicPr>
          <p:cNvPr id="72010" name="Picture 330" descr="k501_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2250" y="1862138"/>
            <a:ext cx="100965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State-machine </a:t>
            </a:r>
            <a:r>
              <a:rPr lang="ru-RU" sz="1600" b="1" dirty="0" smtClean="0">
                <a:solidFill>
                  <a:schemeClr val="accent2"/>
                </a:solidFill>
              </a:rPr>
              <a:t>опроса кнопок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034567" y="548680"/>
          <a:ext cx="6772163" cy="6012668"/>
        </p:xfrm>
        <a:graphic>
          <a:graphicData uri="http://schemas.openxmlformats.org/presentationml/2006/ole">
            <p:oleObj spid="_x0000_s18435" name="Visio" r:id="rId5" imgW="11342866" imgH="100807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Блокировка доступа к аппаратуре таймера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Циклический буфер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-216532" y="1160748"/>
          <a:ext cx="9117042" cy="4384151"/>
        </p:xfrm>
        <a:graphic>
          <a:graphicData uri="http://schemas.openxmlformats.org/presentationml/2006/ole">
            <p:oleObj spid="_x0000_s39939" name="Visio" r:id="rId5" imgW="5230539" imgH="2534027" progId="Visio.Drawing.11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4704" y="5913276"/>
            <a:ext cx="77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Структурная схема, поясняющая принцип работы генерации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Генерируемые сигналы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Экономическая часть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072635" y="656695"/>
          <a:ext cx="7812869" cy="4644513"/>
        </p:xfrm>
        <a:graphic>
          <a:graphicData uri="http://schemas.openxmlformats.org/drawingml/2006/table">
            <a:tbl>
              <a:tblPr/>
              <a:tblGrid>
                <a:gridCol w="423457"/>
                <a:gridCol w="3859557"/>
                <a:gridCol w="1376628"/>
                <a:gridCol w="2153227"/>
              </a:tblGrid>
              <a:tr h="6192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Статья калькуляции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Затраты на единицу, грн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Покупные элементы (изделия)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452,31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табл. 3.2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Основная заработная плата,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4456,70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табл. 3.3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Дополнительная заработная плата, ДЗП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1114,18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25% от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Начисления на заработную плату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2089,08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37,5% от (ОЗП + ДЗП)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Аренда помещения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1570,00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52,30 в день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Прочие расходы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3565,36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80% от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Себестоимость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13247,63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∑ пп.1-6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Внепроизводственные расходы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264,95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2% от Себестоимости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Полная себестоимость, ПС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13512,58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∑ пп.7-8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Прибыль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2702,52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20% от ПС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Цена изготовления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16215,10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ПС+ Прибыль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Налог на добавленную стоимость (НДС)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3243.02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20% от п.11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Цена с учетом НДС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19458.12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∑ пп.11-12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0" y="59852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            Реализация 3 прибора обеспечит безубыточность проекта.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655676" y="5373216"/>
            <a:ext cx="661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Расчет себестоимости разработки/изготовления устройства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Охрана труда и безопасность в ЧС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Охрана труда и безопасность в ЧС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 descr="C:\Documents and Settings\home\Рабочий стол\Безымянный.bmp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548680"/>
            <a:ext cx="9246413" cy="525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58772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Карта ожидаемой пожарной обстановки, которая может возникнуть в результате</a:t>
            </a:r>
          </a:p>
          <a:p>
            <a:pPr algn="ctr"/>
            <a:r>
              <a:rPr lang="ru-RU" dirty="0" smtClean="0"/>
              <a:t> возгорания мазута в котельной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8227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20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Заключение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179388" y="8001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Результаты работы, автором полученные самостоятельно: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79388" y="2492375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Выводы, предложения по использованию результатов работы: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179388" y="42926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Публикации, участие в конкурсах, выступления на научно-технических конференциях: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43364" name="Picture 4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Постановка задачи исследования (проектирования)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179388" y="706735"/>
            <a:ext cx="87487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1400" u="sng" dirty="0"/>
              <a:t>Цель работы</a:t>
            </a:r>
            <a:r>
              <a:rPr lang="ru-RU" sz="1400" u="sng" dirty="0" smtClean="0"/>
              <a:t>:</a:t>
            </a:r>
          </a:p>
          <a:p>
            <a:endParaRPr lang="ru-RU" sz="1400" u="sng" dirty="0"/>
          </a:p>
          <a:p>
            <a:r>
              <a:rPr lang="ru-RU" sz="1400" dirty="0" smtClean="0"/>
              <a:t>Разработка многофункционального генератора низкочастотных сигналов</a:t>
            </a:r>
          </a:p>
          <a:p>
            <a:endParaRPr lang="ru-RU" sz="1400" u="sng" dirty="0"/>
          </a:p>
          <a:p>
            <a:endParaRPr lang="ru-RU" sz="1400" u="sng" dirty="0" smtClean="0"/>
          </a:p>
          <a:p>
            <a:r>
              <a:rPr lang="ru-RU" sz="1400" dirty="0" smtClean="0"/>
              <a:t>   </a:t>
            </a:r>
            <a:endParaRPr lang="ru-RU" sz="1400" dirty="0"/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179388" y="1919288"/>
            <a:ext cx="8748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400" u="sng" dirty="0"/>
              <a:t>Исходные данные:</a:t>
            </a:r>
            <a:r>
              <a:rPr lang="ru-RU" sz="1400" dirty="0"/>
              <a:t>   </a:t>
            </a:r>
          </a:p>
        </p:txBody>
      </p:sp>
      <p:sp>
        <p:nvSpPr>
          <p:cNvPr id="143381" name="Rectangle 21"/>
          <p:cNvSpPr>
            <a:spLocks noChangeArrowheads="1"/>
          </p:cNvSpPr>
          <p:nvPr/>
        </p:nvSpPr>
        <p:spPr bwMode="auto">
          <a:xfrm>
            <a:off x="179388" y="4149725"/>
            <a:ext cx="87487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Основные научные труды (результаты) по теме работы:</a:t>
            </a:r>
            <a:r>
              <a:rPr lang="ru-RU" sz="1400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Введение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3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51567" name="Picture 15" descr="Z:\diploma\images\atten-atf20b-signal-generator111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0748"/>
            <a:ext cx="1943708" cy="975093"/>
          </a:xfrm>
          <a:prstGeom prst="rect">
            <a:avLst/>
          </a:prstGeom>
          <a:noFill/>
        </p:spPr>
      </p:pic>
      <p:sp>
        <p:nvSpPr>
          <p:cNvPr id="15" name="Стрелка вправо 14"/>
          <p:cNvSpPr/>
          <p:nvPr/>
        </p:nvSpPr>
        <p:spPr>
          <a:xfrm>
            <a:off x="2231740" y="1808820"/>
            <a:ext cx="6840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3768024" y="4086021"/>
            <a:ext cx="1260140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240868"/>
            <a:ext cx="223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Генератор простых</a:t>
            </a:r>
          </a:p>
          <a:p>
            <a:pPr algn="ctr"/>
            <a:r>
              <a:rPr lang="ru-RU" dirty="0" smtClean="0"/>
              <a:t> сигналов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411760" y="800708"/>
            <a:ext cx="399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Моделирование сложных сигналов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060544" y="6093296"/>
            <a:ext cx="270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Загоризонтальная РЛС</a:t>
            </a:r>
            <a:endParaRPr lang="ru-RU" dirty="0"/>
          </a:p>
        </p:txBody>
      </p:sp>
      <p:pic>
        <p:nvPicPr>
          <p:cNvPr id="151571" name="Picture 19" descr="Z:\diploma\images\кды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2140" y="3950908"/>
            <a:ext cx="3157109" cy="2106384"/>
          </a:xfrm>
          <a:prstGeom prst="rect">
            <a:avLst/>
          </a:prstGeom>
          <a:noFill/>
        </p:spPr>
      </p:pic>
      <p:pic>
        <p:nvPicPr>
          <p:cNvPr id="151573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232756"/>
            <a:ext cx="26765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fld id="{3C27CBF6-329C-490C-86C1-AA506F1F6939}" type="slidenum">
              <a:rPr lang="uk-UA" sz="2000" b="1" smtClean="0">
                <a:solidFill>
                  <a:schemeClr val="accent2"/>
                </a:solidFill>
              </a:rPr>
              <a:pPr algn="ctr">
                <a:spcBef>
                  <a:spcPct val="50000"/>
                </a:spcBef>
              </a:pPr>
              <a:t>4</a:t>
            </a:fld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4322" name="Picture 2" descr="Z:\diploma\images\RC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685634"/>
            <a:ext cx="2268252" cy="2390388"/>
          </a:xfrm>
          <a:prstGeom prst="rect">
            <a:avLst/>
          </a:prstGeom>
          <a:noFill/>
        </p:spPr>
      </p:pic>
      <p:pic>
        <p:nvPicPr>
          <p:cNvPr id="20" name="Рисунок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6056" y="656692"/>
            <a:ext cx="17641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2052" y="782706"/>
            <a:ext cx="1844359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3788" y="3645024"/>
            <a:ext cx="4248733" cy="22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916710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959177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498214" y="3192651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Кварцевый генератор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794884" y="5949280"/>
            <a:ext cx="398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автогенератора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Цифровые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0459" y="764704"/>
            <a:ext cx="5849330" cy="17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24758" y="2564904"/>
            <a:ext cx="408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синтеза частот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7964" y="3212976"/>
            <a:ext cx="6274321" cy="221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024053" y="5517232"/>
            <a:ext cx="54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прямого цифрового синтеза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и цифровые генераторы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4498" y="3527720"/>
            <a:ext cx="544700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38766" y="2420888"/>
            <a:ext cx="587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аналогового генератора шума:</a:t>
            </a:r>
          </a:p>
          <a:p>
            <a:pPr algn="ctr"/>
            <a:r>
              <a:rPr lang="ru-RU" dirty="0" smtClean="0"/>
              <a:t>ИШ – источник шума, У – усилитель, Ат - аттенюатор</a:t>
            </a:r>
            <a:endParaRPr lang="ru-RU" dirty="0"/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669" y="1052736"/>
            <a:ext cx="59646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85500" y="5399928"/>
            <a:ext cx="53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Структурная схема цифрового генератора шума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</a:t>
            </a:r>
            <a:r>
              <a:rPr lang="en-US" sz="1600" b="1" dirty="0" smtClean="0">
                <a:solidFill>
                  <a:schemeClr val="accent2"/>
                </a:solidFill>
              </a:rPr>
              <a:t>DDS </a:t>
            </a:r>
            <a:r>
              <a:rPr lang="ru-RU" sz="1600" b="1" dirty="0" smtClean="0">
                <a:solidFill>
                  <a:schemeClr val="accent2"/>
                </a:solidFill>
              </a:rPr>
              <a:t>метода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727684" y="548680"/>
          <a:ext cx="5597934" cy="6045377"/>
        </p:xfrm>
        <a:graphic>
          <a:graphicData uri="http://schemas.openxmlformats.org/presentationml/2006/ole">
            <p:oleObj spid="_x0000_s1033" name="Visio" r:id="rId5" imgW="8482320" imgH="9159120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467544" y="3645024"/>
            <a:ext cx="79208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генератора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44016" y="3676382"/>
            <a:ext cx="914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^ R ) &amp; 1</a:t>
            </a:r>
            <a:r>
              <a:rPr lang="ru-RU" dirty="0" smtClean="0"/>
              <a:t> </a:t>
            </a:r>
            <a:r>
              <a:rPr lang="pt-BR" dirty="0" smtClean="0"/>
              <a:t> 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&gt;&gt; 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0" y="512677"/>
          <a:ext cx="9144000" cy="2556284"/>
        </p:xfrm>
        <a:graphic>
          <a:graphicData uri="http://schemas.openxmlformats.org/presentationml/2006/ole">
            <p:oleObj spid="_x0000_s2052" name="Visio" r:id="rId5" imgW="9313560" imgH="2827080" progId="Visio.Drawing.11">
              <p:link updateAutomatic="1"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11760" y="2960948"/>
            <a:ext cx="42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 работы сдвигового регистра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39652" y="4113076"/>
            <a:ext cx="58686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сдвигового регистра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31540" y="4829380"/>
            <a:ext cx="82809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4912422"/>
            <a:ext cx="914400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dirty="0" smtClean="0"/>
              <a:t>        for( ; i &lt; 16; i++ )</a:t>
            </a:r>
          </a:p>
          <a:p>
            <a:pPr algn="ctr"/>
            <a:r>
              <a:rPr lang="pt-BR" dirty="0" smtClean="0"/>
              <a:t>    R</a:t>
            </a:r>
            <a:r>
              <a:rPr lang="ru-RU" dirty="0" smtClean="0"/>
              <a:t> +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^ R ) &amp; 1</a:t>
            </a:r>
            <a:r>
              <a:rPr lang="ru-RU" dirty="0" smtClean="0"/>
              <a:t> </a:t>
            </a:r>
            <a:r>
              <a:rPr lang="pt-BR" dirty="0" smtClean="0"/>
              <a:t> 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&gt;&gt; 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  <a:endParaRPr lang="ru-RU" dirty="0" smtClean="0"/>
          </a:p>
          <a:p>
            <a:r>
              <a:rPr lang="en-US" dirty="0" smtClean="0"/>
              <a:t>        R &gt;&gt;= 4;</a:t>
            </a:r>
            <a:r>
              <a:rPr lang="ru-RU" dirty="0" smtClean="0"/>
              <a:t> //</a:t>
            </a:r>
            <a:r>
              <a:rPr lang="en-US" dirty="0" smtClean="0"/>
              <a:t> max R == 65 535</a:t>
            </a:r>
            <a:endParaRPr lang="pt-B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511660" y="5987025"/>
            <a:ext cx="58686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генератора случайных чисел с нормальным распределением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Операционная</a:t>
            </a:r>
            <a:r>
              <a:rPr lang="uk-UA" sz="1600" b="1" dirty="0" smtClean="0">
                <a:solidFill>
                  <a:schemeClr val="accent2"/>
                </a:solidFill>
              </a:rPr>
              <a:t> система </a:t>
            </a:r>
            <a:r>
              <a:rPr lang="en-US" sz="1600" b="1" dirty="0" smtClean="0">
                <a:solidFill>
                  <a:schemeClr val="accent2"/>
                </a:solidFill>
              </a:rPr>
              <a:t>FreeRTOS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7410" name="Picture 2" descr="E:\Scorpion\images\FreeRTOSlogov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728700"/>
            <a:ext cx="2628292" cy="983238"/>
          </a:xfrm>
          <a:prstGeom prst="rect">
            <a:avLst/>
          </a:prstGeom>
          <a:noFill/>
        </p:spPr>
      </p:pic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051720" y="2285542"/>
          <a:ext cx="5029497" cy="4162165"/>
        </p:xfrm>
        <a:graphic>
          <a:graphicData uri="http://schemas.openxmlformats.org/presentationml/2006/ole">
            <p:oleObj spid="_x0000_s17411" name="Visio" r:id="rId6" imgW="6103800" imgH="5092920" progId="Visio.Drawing.11">
              <p:embed/>
            </p:oleObj>
          </a:graphicData>
        </a:graphic>
      </p:graphicFrame>
      <p:pic>
        <p:nvPicPr>
          <p:cNvPr id="17412" name="Picture 4" descr="E:\Scorpion\images\freertos_market_position-600x27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620688"/>
            <a:ext cx="3600400" cy="166818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810699" y="6201308"/>
            <a:ext cx="35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программы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(шаблон)">
  <a:themeElements>
    <a:clrScheme name="Лекция (шаблон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(шаблон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(шаблон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530</Words>
  <Application>Microsoft Office PowerPoint</Application>
  <PresentationFormat>Экран (4:3)</PresentationFormat>
  <Paragraphs>162</Paragraphs>
  <Slides>17</Slides>
  <Notes>17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Лекция (шаблон)</vt:lpstr>
      <vt:lpstr>D:\Senator_main\diplom\oscilator\projects\Try_ver.0.6\oscilator\documentation\Drawing1.vsd</vt:lpstr>
      <vt:lpstr>D:\Senator_main\diplom\oscilator\projects\Try_ver.0.6\oscilator\documentation\Drawing2.vsd</vt:lpstr>
      <vt:lpstr>Visio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KhAI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1</dc:title>
  <dc:creator>Alex Mazurenko</dc:creator>
  <cp:lastModifiedBy>home</cp:lastModifiedBy>
  <cp:revision>523</cp:revision>
  <dcterms:created xsi:type="dcterms:W3CDTF">2009-01-19T20:01:33Z</dcterms:created>
  <dcterms:modified xsi:type="dcterms:W3CDTF">2014-02-10T06:11:21Z</dcterms:modified>
</cp:coreProperties>
</file>