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6" r:id="rId2"/>
    <p:sldId id="269" r:id="rId3"/>
    <p:sldId id="275" r:id="rId4"/>
    <p:sldId id="276" r:id="rId5"/>
    <p:sldId id="277" r:id="rId6"/>
    <p:sldId id="288" r:id="rId7"/>
    <p:sldId id="289" r:id="rId8"/>
    <p:sldId id="278" r:id="rId9"/>
    <p:sldId id="279" r:id="rId10"/>
    <p:sldId id="280" r:id="rId11"/>
    <p:sldId id="281" r:id="rId12"/>
    <p:sldId id="282" r:id="rId13"/>
    <p:sldId id="283" r:id="rId14"/>
    <p:sldId id="290" r:id="rId15"/>
    <p:sldId id="284" r:id="rId16"/>
    <p:sldId id="285" r:id="rId17"/>
    <p:sldId id="286" r:id="rId18"/>
    <p:sldId id="287" r:id="rId19"/>
    <p:sldId id="274" r:id="rId2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66"/>
    <a:srgbClr val="00CC66"/>
    <a:srgbClr val="00FF99"/>
    <a:srgbClr val="FFFF00"/>
    <a:srgbClr val="008E47"/>
    <a:srgbClr val="00A854"/>
    <a:srgbClr val="00C06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7" autoAdjust="0"/>
    <p:restoredTop sz="94712" autoAdjust="0"/>
  </p:normalViewPr>
  <p:slideViewPr>
    <p:cSldViewPr>
      <p:cViewPr>
        <p:scale>
          <a:sx n="100" d="100"/>
          <a:sy n="100" d="100"/>
        </p:scale>
        <p:origin x="-1782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5849A5-F372-4AD8-A91F-27A38E8528C9}" type="slidenum">
              <a:rPr lang="ru-RU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dirty="0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dirty="0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1D4804-D66A-43D7-B0FA-B26583BF87C3}" type="slidenum">
              <a:rPr lang="ru-RU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DF7A8C-12E3-4C3C-8722-78C91FD8BB67}" type="slidenum">
              <a:rPr lang="ru-RU"/>
              <a:pPr/>
              <a:t>1</a:t>
            </a:fld>
            <a:endParaRPr lang="ru-RU" dirty="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10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11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12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13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14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15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16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17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18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D49AE-6F32-429D-8345-6C0D449561C6}" type="slidenum">
              <a:rPr lang="ru-RU"/>
              <a:pPr/>
              <a:t>19</a:t>
            </a:fld>
            <a:endParaRPr lang="ru-RU" dirty="0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E1C1D-7338-48F4-924B-5186251F9CD6}" type="slidenum">
              <a:rPr lang="ru-RU"/>
              <a:pPr/>
              <a:t>2</a:t>
            </a:fld>
            <a:endParaRPr lang="ru-RU" dirty="0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3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4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5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6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7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8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9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50AAB2-77E3-4F2E-909F-730F6D370326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B8C2E-966C-47A6-9807-5138F44DAC6B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90C0BC-6C5F-4D37-BD16-5B7138F44878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F7234-F9C1-407E-BE84-E7B138AF06E1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F52DBD-5C4F-4B25-99CA-98ADA1E22DF9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A11661-8605-4000-9D28-16838D253A87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41C36-A2C1-4AF1-85B6-CAAA7E5321EE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B3EF72-C30E-4791-B118-DEF0FA879409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1909B-A675-42CF-BDF8-DC8865121700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2FCAE-F7AE-4041-95D7-C5F9CFE3B40F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172B53-E8AA-4AAF-9487-9821FF61A2B5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7F00E8D-3640-45C9-966B-E19F1D973F36}" type="slidenum">
              <a:rPr lang="ru-RU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7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0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file:///\\VBOXSVR\shared_with_windows\diploma\project\oscilator\documentation\Drawing2.vsd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71688" name="Picture 8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225425"/>
            <a:ext cx="10795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1" name="Rectangle 21"/>
          <p:cNvSpPr>
            <a:spLocks noChangeArrowheads="1"/>
          </p:cNvSpPr>
          <p:nvPr/>
        </p:nvSpPr>
        <p:spPr bwMode="auto">
          <a:xfrm>
            <a:off x="250825" y="3732282"/>
            <a:ext cx="86058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2000" b="1" i="1" dirty="0" smtClean="0">
                <a:solidFill>
                  <a:srgbClr val="000066"/>
                </a:solidFill>
              </a:rPr>
              <a:t>Разработка многофункционального генератора низкочастотных сигналов</a:t>
            </a:r>
            <a:endParaRPr lang="ru-RU" sz="2000" b="1" i="1" dirty="0">
              <a:solidFill>
                <a:srgbClr val="000066"/>
              </a:solidFill>
            </a:endParaRPr>
          </a:p>
        </p:txBody>
      </p:sp>
      <p:sp>
        <p:nvSpPr>
          <p:cNvPr id="71987" name="Rectangle 307"/>
          <p:cNvSpPr>
            <a:spLocks noChangeArrowheads="1"/>
          </p:cNvSpPr>
          <p:nvPr/>
        </p:nvSpPr>
        <p:spPr bwMode="auto">
          <a:xfrm>
            <a:off x="5688013" y="5129213"/>
            <a:ext cx="3240087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ru-RU" sz="1600" b="1" i="1" dirty="0">
                <a:solidFill>
                  <a:schemeClr val="accent2"/>
                </a:solidFill>
              </a:rPr>
              <a:t>Руководитель </a:t>
            </a:r>
            <a:r>
              <a:rPr lang="ru-RU" sz="1600" b="1" i="1" dirty="0" smtClean="0">
                <a:solidFill>
                  <a:schemeClr val="accent2"/>
                </a:solidFill>
              </a:rPr>
              <a:t>работы:</a:t>
            </a:r>
            <a:r>
              <a:rPr lang="ru-RU" sz="1600" dirty="0" smtClean="0">
                <a:solidFill>
                  <a:schemeClr val="accent2"/>
                </a:solidFill>
              </a:rPr>
              <a:t> </a:t>
            </a:r>
            <a:r>
              <a:rPr lang="ru-RU" sz="1600" b="1" i="1" dirty="0" smtClean="0">
                <a:solidFill>
                  <a:schemeClr val="accent2"/>
                </a:solidFill>
              </a:rPr>
              <a:t>к.т.н</a:t>
            </a:r>
            <a:r>
              <a:rPr lang="ru-RU" sz="1600" b="1" i="1" dirty="0">
                <a:solidFill>
                  <a:schemeClr val="accent2"/>
                </a:solidFill>
              </a:rPr>
              <a:t>., </a:t>
            </a:r>
            <a:r>
              <a:rPr lang="ru-RU" sz="1600" b="1" i="1" dirty="0" smtClean="0">
                <a:solidFill>
                  <a:schemeClr val="accent2"/>
                </a:solidFill>
              </a:rPr>
              <a:t>доцент</a:t>
            </a:r>
            <a:endParaRPr lang="ru-RU" sz="1600" b="1" i="1" dirty="0">
              <a:solidFill>
                <a:schemeClr val="accent2"/>
              </a:solidFill>
            </a:endParaRPr>
          </a:p>
          <a:p>
            <a:pPr algn="r"/>
            <a:r>
              <a:rPr lang="ru-RU" sz="1600" b="1" i="1" dirty="0" smtClean="0">
                <a:solidFill>
                  <a:schemeClr val="accent2"/>
                </a:solidFill>
              </a:rPr>
              <a:t>Мазуренко А.В.</a:t>
            </a:r>
            <a:endParaRPr lang="ru-RU" sz="1600" b="1" i="1" dirty="0">
              <a:solidFill>
                <a:schemeClr val="accent2"/>
              </a:solidFill>
            </a:endParaRPr>
          </a:p>
        </p:txBody>
      </p:sp>
      <p:sp>
        <p:nvSpPr>
          <p:cNvPr id="71997" name="Rectangle 317"/>
          <p:cNvSpPr>
            <a:spLocks noChangeArrowheads="1"/>
          </p:cNvSpPr>
          <p:nvPr/>
        </p:nvSpPr>
        <p:spPr bwMode="auto">
          <a:xfrm>
            <a:off x="1295400" y="188913"/>
            <a:ext cx="7596188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>
                <a:solidFill>
                  <a:schemeClr val="accent2"/>
                </a:solidFill>
              </a:rPr>
              <a:t>Национальный аэрокосмический университет им. Н.Е. Жуковского</a:t>
            </a:r>
          </a:p>
          <a:p>
            <a:pPr algn="ctr"/>
            <a:endParaRPr lang="en-US" sz="800" b="1" dirty="0">
              <a:solidFill>
                <a:schemeClr val="accent2"/>
              </a:solidFill>
            </a:endParaRPr>
          </a:p>
          <a:p>
            <a:pPr algn="ctr"/>
            <a:r>
              <a:rPr lang="ru-RU" sz="1600" b="1" dirty="0">
                <a:solidFill>
                  <a:schemeClr val="accent2"/>
                </a:solidFill>
              </a:rPr>
              <a:t>«Харьковский авиационный институт»</a:t>
            </a:r>
          </a:p>
        </p:txBody>
      </p:sp>
      <p:sp>
        <p:nvSpPr>
          <p:cNvPr id="72006" name="Rectangle 326"/>
          <p:cNvSpPr>
            <a:spLocks noChangeArrowheads="1"/>
          </p:cNvSpPr>
          <p:nvPr/>
        </p:nvSpPr>
        <p:spPr bwMode="auto">
          <a:xfrm>
            <a:off x="0" y="1268413"/>
            <a:ext cx="9144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i="1" dirty="0">
                <a:solidFill>
                  <a:srgbClr val="00A854"/>
                </a:solidFill>
              </a:rPr>
              <a:t>Кафедра 501</a:t>
            </a:r>
          </a:p>
          <a:p>
            <a:pPr algn="ctr"/>
            <a:r>
              <a:rPr lang="ru-RU" sz="1600" b="1" i="1" dirty="0">
                <a:solidFill>
                  <a:srgbClr val="00A854"/>
                </a:solidFill>
              </a:rPr>
              <a:t>«Проектирование радиоэлектронных систем летательных аппаратов»</a:t>
            </a:r>
          </a:p>
        </p:txBody>
      </p:sp>
      <p:sp>
        <p:nvSpPr>
          <p:cNvPr id="72007" name="Rectangle 327"/>
          <p:cNvSpPr>
            <a:spLocks noChangeArrowheads="1"/>
          </p:cNvSpPr>
          <p:nvPr/>
        </p:nvSpPr>
        <p:spPr bwMode="auto">
          <a:xfrm>
            <a:off x="0" y="315595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b="1" i="1" dirty="0" smtClean="0">
                <a:solidFill>
                  <a:srgbClr val="000066"/>
                </a:solidFill>
              </a:rPr>
              <a:t>Сизонов Сергей Павлович</a:t>
            </a:r>
            <a:endParaRPr lang="ru-RU" b="1" i="1" dirty="0">
              <a:solidFill>
                <a:srgbClr val="000066"/>
              </a:solidFill>
            </a:endParaRPr>
          </a:p>
        </p:txBody>
      </p:sp>
      <p:sp>
        <p:nvSpPr>
          <p:cNvPr id="72008" name="Rectangle 328"/>
          <p:cNvSpPr>
            <a:spLocks noChangeArrowheads="1"/>
          </p:cNvSpPr>
          <p:nvPr/>
        </p:nvSpPr>
        <p:spPr bwMode="auto">
          <a:xfrm>
            <a:off x="0" y="6290003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400" b="1" i="1" dirty="0">
                <a:solidFill>
                  <a:srgbClr val="000066"/>
                </a:solidFill>
              </a:rPr>
              <a:t>г. Харьков</a:t>
            </a:r>
          </a:p>
          <a:p>
            <a:pPr algn="ctr"/>
            <a:r>
              <a:rPr lang="ru-RU" sz="1400" b="1" i="1" dirty="0" smtClean="0">
                <a:solidFill>
                  <a:srgbClr val="000066"/>
                </a:solidFill>
              </a:rPr>
              <a:t>2014</a:t>
            </a:r>
            <a:endParaRPr lang="ru-RU" sz="1400" b="1" i="1" dirty="0">
              <a:solidFill>
                <a:srgbClr val="000066"/>
              </a:solidFill>
            </a:endParaRPr>
          </a:p>
        </p:txBody>
      </p:sp>
      <p:sp>
        <p:nvSpPr>
          <p:cNvPr id="72009" name="Line 329"/>
          <p:cNvSpPr>
            <a:spLocks noChangeShapeType="1"/>
          </p:cNvSpPr>
          <p:nvPr/>
        </p:nvSpPr>
        <p:spPr bwMode="auto">
          <a:xfrm>
            <a:off x="74613" y="944563"/>
            <a:ext cx="899795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pic>
        <p:nvPicPr>
          <p:cNvPr id="72010" name="Picture 330" descr="k501_Logo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2250" y="1862138"/>
            <a:ext cx="1009650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Операционная</a:t>
            </a:r>
            <a:r>
              <a:rPr lang="uk-UA" sz="1600" b="1" dirty="0" smtClean="0">
                <a:solidFill>
                  <a:schemeClr val="accent2"/>
                </a:solidFill>
              </a:rPr>
              <a:t> система </a:t>
            </a:r>
            <a:r>
              <a:rPr lang="en-US" sz="1600" b="1" dirty="0" smtClean="0">
                <a:solidFill>
                  <a:schemeClr val="accent2"/>
                </a:solidFill>
              </a:rPr>
              <a:t>FreeRTOS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10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pic>
        <p:nvPicPr>
          <p:cNvPr id="17410" name="Picture 2" descr="E:\Scorpion\images\FreeRTOSlogov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728700"/>
            <a:ext cx="2628292" cy="983238"/>
          </a:xfrm>
          <a:prstGeom prst="rect">
            <a:avLst/>
          </a:prstGeom>
          <a:noFill/>
        </p:spPr>
      </p:pic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2051720" y="2285542"/>
          <a:ext cx="5029497" cy="4162165"/>
        </p:xfrm>
        <a:graphic>
          <a:graphicData uri="http://schemas.openxmlformats.org/presentationml/2006/ole">
            <p:oleObj spid="_x0000_s17411" name="Visio" r:id="rId6" imgW="6103800" imgH="5092920" progId="Visio.Drawing.11">
              <p:embed/>
            </p:oleObj>
          </a:graphicData>
        </a:graphic>
      </p:graphicFrame>
      <p:pic>
        <p:nvPicPr>
          <p:cNvPr id="17412" name="Picture 4" descr="E:\Scorpion\images\freertos_market_position-600x27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04048" y="620688"/>
            <a:ext cx="3600400" cy="166818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810699" y="6201308"/>
            <a:ext cx="351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Структурная схема программы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2"/>
                </a:solidFill>
              </a:rPr>
              <a:t>State-machine </a:t>
            </a:r>
            <a:r>
              <a:rPr lang="ru-RU" sz="1600" b="1" dirty="0" smtClean="0">
                <a:solidFill>
                  <a:schemeClr val="accent2"/>
                </a:solidFill>
              </a:rPr>
              <a:t>опроса кнопок 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11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034567" y="548680"/>
          <a:ext cx="6772163" cy="6012668"/>
        </p:xfrm>
        <a:graphic>
          <a:graphicData uri="http://schemas.openxmlformats.org/presentationml/2006/ole">
            <p:oleObj spid="_x0000_s18435" name="Visio" r:id="rId5" imgW="11342866" imgH="1008070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Блокировка доступа к аппаратуре таймера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12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65830" y="1077710"/>
            <a:ext cx="4578169" cy="428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077708"/>
            <a:ext cx="4572000" cy="4295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0" y="562524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Пояснение принципа блокировки одновременного доступа к ресурсу</a:t>
            </a:r>
          </a:p>
          <a:p>
            <a:pPr algn="ctr"/>
            <a:r>
              <a:rPr lang="ru-RU" dirty="0" smtClean="0"/>
              <a:t> (аппаратуре таймера)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Циклический буфер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13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-216532" y="1160748"/>
          <a:ext cx="9117042" cy="4384151"/>
        </p:xfrm>
        <a:graphic>
          <a:graphicData uri="http://schemas.openxmlformats.org/presentationml/2006/ole">
            <p:oleObj spid="_x0000_s39939" name="Visio" r:id="rId5" imgW="5230539" imgH="2534027" progId="Visio.Drawing.11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4704" y="5913276"/>
            <a:ext cx="771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Структурная схема, поясняющая принцип работы генерации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Фотография многофункционального генератора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14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484704" y="5913276"/>
            <a:ext cx="771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Фотография многофункционального генератора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Генерируемые сигналы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15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44016" y="1088740"/>
          <a:ext cx="4391980" cy="2141090"/>
        </p:xfrm>
        <a:graphic>
          <a:graphicData uri="http://schemas.openxmlformats.org/presentationml/2006/ole">
            <p:oleObj spid="_x0000_s44036" name="Точечный рисунок" r:id="rId5" imgW="4571429" imgH="2228571" progId="PBrush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4608512" y="1088740"/>
          <a:ext cx="4391980" cy="2141090"/>
        </p:xfrm>
        <a:graphic>
          <a:graphicData uri="http://schemas.openxmlformats.org/presentationml/2006/ole">
            <p:oleObj spid="_x0000_s44037" name="Точечный рисунок" r:id="rId6" imgW="4571429" imgH="2228571" progId="PBrush">
              <p:embed/>
            </p:oleObj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143508" y="3303887"/>
          <a:ext cx="4392488" cy="2141337"/>
        </p:xfrm>
        <a:graphic>
          <a:graphicData uri="http://schemas.openxmlformats.org/presentationml/2006/ole">
            <p:oleObj spid="_x0000_s44038" name="Точечный рисунок" r:id="rId7" imgW="4571429" imgH="2228571" progId="PBrush">
              <p:embed/>
            </p:oleObj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4608004" y="3284984"/>
          <a:ext cx="4431262" cy="2160240"/>
        </p:xfrm>
        <a:graphic>
          <a:graphicData uri="http://schemas.openxmlformats.org/presentationml/2006/ole">
            <p:oleObj spid="_x0000_s44039" name="Точечный рисунок" r:id="rId8" imgW="4571429" imgH="2228571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Экономическая часть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16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1072635" y="656695"/>
          <a:ext cx="7812869" cy="4644513"/>
        </p:xfrm>
        <a:graphic>
          <a:graphicData uri="http://schemas.openxmlformats.org/drawingml/2006/table">
            <a:tbl>
              <a:tblPr/>
              <a:tblGrid>
                <a:gridCol w="423457"/>
                <a:gridCol w="3859557"/>
                <a:gridCol w="1376628"/>
                <a:gridCol w="2153227"/>
              </a:tblGrid>
              <a:tr h="61927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latin typeface="Times New Roman"/>
                          <a:ea typeface="Calibri"/>
                          <a:cs typeface="Times New Roman"/>
                        </a:rPr>
                        <a:t>№</a:t>
                      </a:r>
                      <a:endParaRPr lang="ru-R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Статья калькуляции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Затраты на единицу, грн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Примечание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Покупные элементы (изделия)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452,31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табл. 3.2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Основная заработная плата, ОЗП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4456,70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табл. 3.3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Дополнительная заработная плата, ДЗП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1114,18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25% от ОЗП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Начисления на заработную плату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2089,08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37,5% от (ОЗП + ДЗП)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Аренда помещения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1570,00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52,30 в день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Прочие расходы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3565,36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80% от ОЗП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Себестоимость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13247,63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∑ пп.1-6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Внепроизводственные расходы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264,95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2% от Себестоимости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Полная себестоимость, ПС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13512,58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∑ пп.7-8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Прибыль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2702,52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20% от ПС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uk-UA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Цена изготовления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16215,10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ПС+ Прибыль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Налог на добавленную стоимость (НДС)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3243.02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20% от п.11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Цена с учетом НДС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19458.12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∑ пп.11-12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0" y="598528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            Реализация 3 прибора обеспечит безубыточность проекта.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655676" y="5373216"/>
            <a:ext cx="661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Расчет себестоимости разработки/изготовления устройства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Охрана труда и безопасность в ЧС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17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8700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Расчетное удельное электрическое сопротивление грунта:</a:t>
            </a:r>
            <a:endParaRPr lang="ru-RU" dirty="0"/>
          </a:p>
        </p:txBody>
      </p:sp>
      <p:pic>
        <p:nvPicPr>
          <p:cNvPr id="13" name="Рисунок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532" y="1111388"/>
            <a:ext cx="169218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015716" y="1163361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= 39,6 Ом*м</a:t>
            </a:r>
            <a:endParaRPr lang="ru-RU" sz="20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0" y="159279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Сопротивление растеканию тока одиночного вертикального заземлителя (стальной трубы):</a:t>
            </a:r>
            <a:endParaRPr lang="ru-RU" dirty="0"/>
          </a:p>
        </p:txBody>
      </p:sp>
      <p:pic>
        <p:nvPicPr>
          <p:cNvPr id="19" name="Рисунок 18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2348880"/>
            <a:ext cx="2127739" cy="70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2411760" y="2516350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= 16,69 Ом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3140968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Число вертикальных заземлителей (стальных труб):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8568444" y="117875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(1)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8568444" y="251635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(2)</a:t>
            </a:r>
            <a:endParaRPr lang="ru-RU" dirty="0"/>
          </a:p>
        </p:txBody>
      </p:sp>
      <p:pic>
        <p:nvPicPr>
          <p:cNvPr id="25" name="Рисунок 24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6853" y="3645024"/>
            <a:ext cx="114279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1439652" y="385640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= 7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8568444" y="385640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(3)</a:t>
            </a:r>
            <a:endParaRPr lang="ru-RU" dirty="0"/>
          </a:p>
        </p:txBody>
      </p:sp>
      <p:pic>
        <p:nvPicPr>
          <p:cNvPr id="28" name="Рисунок 27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7524" y="4833156"/>
            <a:ext cx="183620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Прямоугольник 28"/>
          <p:cNvSpPr/>
          <p:nvPr/>
        </p:nvSpPr>
        <p:spPr>
          <a:xfrm>
            <a:off x="0" y="447311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Общее сопротивление растеканию тока заземляющего устройства: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2123728" y="497252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= 7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8568444" y="497252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(4)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Охрана труда и безопасность в ЧС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18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Рисунок 10" descr="C:\Documents and Settings\home\Рабочий стол\Безымянный.bmp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532" y="590961"/>
            <a:ext cx="9246413" cy="525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587727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Карта ожидаемой пожарной обстановки, которая может возникнуть в результате</a:t>
            </a:r>
          </a:p>
          <a:p>
            <a:pPr algn="ctr"/>
            <a:r>
              <a:rPr lang="ru-RU" dirty="0" smtClean="0"/>
              <a:t> возгорания мазута в котельной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8227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227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19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>
                <a:solidFill>
                  <a:schemeClr val="accent2"/>
                </a:solidFill>
              </a:rPr>
              <a:t>Заключение</a:t>
            </a:r>
          </a:p>
        </p:txBody>
      </p:sp>
      <p:sp>
        <p:nvSpPr>
          <p:cNvPr id="18227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82281" name="Rectangle 9"/>
          <p:cNvSpPr>
            <a:spLocks noChangeArrowheads="1"/>
          </p:cNvSpPr>
          <p:nvPr/>
        </p:nvSpPr>
        <p:spPr bwMode="auto">
          <a:xfrm>
            <a:off x="179388" y="800100"/>
            <a:ext cx="8748712" cy="125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ru-RU" sz="1400" u="sng" dirty="0"/>
              <a:t>Результаты работы, автором полученные самостоятельно:</a:t>
            </a:r>
            <a:endParaRPr lang="ru-RU" sz="1400" dirty="0"/>
          </a:p>
          <a:p>
            <a:r>
              <a:rPr lang="ru-RU" sz="1400" dirty="0"/>
              <a:t>1</a:t>
            </a:r>
            <a:r>
              <a:rPr lang="ru-RU" sz="1400" dirty="0" smtClean="0"/>
              <a:t>) Расчет принципиальной схемы.</a:t>
            </a:r>
            <a:endParaRPr lang="ru-RU" sz="1400" dirty="0"/>
          </a:p>
          <a:p>
            <a:r>
              <a:rPr lang="ru-RU" sz="1400" dirty="0"/>
              <a:t>2</a:t>
            </a:r>
            <a:r>
              <a:rPr lang="ru-RU" sz="1400" dirty="0" smtClean="0"/>
              <a:t>) Изготовление опытного образца.</a:t>
            </a:r>
            <a:endParaRPr lang="ru-RU" sz="1400" dirty="0"/>
          </a:p>
          <a:p>
            <a:r>
              <a:rPr lang="ru-RU" sz="1400" dirty="0"/>
              <a:t>3) </a:t>
            </a:r>
            <a:r>
              <a:rPr lang="ru-RU" sz="1400" dirty="0" smtClean="0"/>
              <a:t>Разработано программное обеспечение.</a:t>
            </a:r>
          </a:p>
          <a:p>
            <a:r>
              <a:rPr lang="ru-RU" sz="1400" dirty="0" smtClean="0"/>
              <a:t>4) Проведена серия экспериментов.</a:t>
            </a:r>
            <a:endParaRPr lang="ru-RU" sz="1400" dirty="0"/>
          </a:p>
        </p:txBody>
      </p:sp>
      <p:sp>
        <p:nvSpPr>
          <p:cNvPr id="182283" name="Rectangle 11"/>
          <p:cNvSpPr>
            <a:spLocks noChangeArrowheads="1"/>
          </p:cNvSpPr>
          <p:nvPr/>
        </p:nvSpPr>
        <p:spPr bwMode="auto">
          <a:xfrm>
            <a:off x="179388" y="2492375"/>
            <a:ext cx="8748712" cy="125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ru-RU" sz="1400" u="sng" dirty="0"/>
              <a:t>Выводы, предложения по использованию результатов работы:</a:t>
            </a:r>
            <a:endParaRPr lang="ru-RU" sz="1400" dirty="0"/>
          </a:p>
          <a:p>
            <a:r>
              <a:rPr lang="ru-RU" sz="1400" dirty="0"/>
              <a:t>1</a:t>
            </a:r>
            <a:r>
              <a:rPr lang="ru-RU" sz="1400" dirty="0" smtClean="0"/>
              <a:t>) Спроектированное устройство можно использовать как генератор НЧ сигналов для лабораторий.</a:t>
            </a:r>
            <a:endParaRPr lang="ru-RU" sz="1400" dirty="0"/>
          </a:p>
          <a:p>
            <a:r>
              <a:rPr lang="ru-RU" sz="1400" dirty="0"/>
              <a:t>2</a:t>
            </a:r>
            <a:r>
              <a:rPr lang="ru-RU" sz="1400" dirty="0" smtClean="0"/>
              <a:t>) Спроектированное устройство можно использовать </a:t>
            </a:r>
            <a:r>
              <a:rPr lang="ru-RU" sz="1400" dirty="0" smtClean="0"/>
              <a:t>для измерения характеристик потребления нагрузок, подключенных к нему.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43364" name="Picture 4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65" name="Line 5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>
                <a:solidFill>
                  <a:schemeClr val="accent2"/>
                </a:solidFill>
              </a:rPr>
              <a:t>Постановка задачи исследования (проектирования)</a:t>
            </a:r>
          </a:p>
        </p:txBody>
      </p:sp>
      <p:sp>
        <p:nvSpPr>
          <p:cNvPr id="143368" name="Line 8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43378" name="Text Box 18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>
                <a:solidFill>
                  <a:schemeClr val="accent2"/>
                </a:solidFill>
              </a:rPr>
              <a:t>2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43379" name="Rectangle 19"/>
          <p:cNvSpPr>
            <a:spLocks noChangeArrowheads="1"/>
          </p:cNvSpPr>
          <p:nvPr/>
        </p:nvSpPr>
        <p:spPr bwMode="auto">
          <a:xfrm>
            <a:off x="197514" y="908720"/>
            <a:ext cx="87487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ru-RU" sz="1400" u="sng" dirty="0"/>
              <a:t>Цель работы</a:t>
            </a:r>
            <a:r>
              <a:rPr lang="ru-RU" sz="1400" u="sng" dirty="0" smtClean="0"/>
              <a:t>:</a:t>
            </a:r>
          </a:p>
          <a:p>
            <a:endParaRPr lang="ru-RU" sz="1400" u="sng" dirty="0"/>
          </a:p>
          <a:p>
            <a:r>
              <a:rPr lang="ru-RU" sz="1400" dirty="0" smtClean="0"/>
              <a:t>Разработка многофункционального генератора низкочастотных сигналов</a:t>
            </a:r>
          </a:p>
          <a:p>
            <a:endParaRPr lang="ru-RU" sz="1400" u="sng" dirty="0"/>
          </a:p>
          <a:p>
            <a:endParaRPr lang="ru-RU" sz="1400" u="sng" dirty="0" smtClean="0"/>
          </a:p>
          <a:p>
            <a:r>
              <a:rPr lang="ru-RU" sz="1400" dirty="0" smtClean="0"/>
              <a:t>   </a:t>
            </a:r>
            <a:endParaRPr lang="ru-RU" sz="1400" dirty="0"/>
          </a:p>
        </p:txBody>
      </p:sp>
      <p:sp>
        <p:nvSpPr>
          <p:cNvPr id="143380" name="Rectangle 20"/>
          <p:cNvSpPr>
            <a:spLocks noChangeArrowheads="1"/>
          </p:cNvSpPr>
          <p:nvPr/>
        </p:nvSpPr>
        <p:spPr bwMode="auto">
          <a:xfrm>
            <a:off x="197514" y="2169150"/>
            <a:ext cx="874871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ru-RU" sz="1400" u="sng" dirty="0"/>
              <a:t>Исходные данные</a:t>
            </a:r>
            <a:r>
              <a:rPr lang="ru-RU" sz="1400" u="sng" dirty="0" smtClean="0"/>
              <a:t>:</a:t>
            </a:r>
          </a:p>
          <a:p>
            <a:endParaRPr lang="en-US" sz="1400" u="sng" dirty="0" smtClean="0"/>
          </a:p>
          <a:p>
            <a:r>
              <a:rPr lang="ru-RU" sz="1400" dirty="0" smtClean="0"/>
              <a:t>Напряжение питания генератора </a:t>
            </a:r>
            <a:r>
              <a:rPr lang="en-US" sz="1400" dirty="0" smtClean="0"/>
              <a:t>~ </a:t>
            </a:r>
            <a:r>
              <a:rPr lang="ru-RU" sz="1400" dirty="0" smtClean="0"/>
              <a:t>210В … 230В.</a:t>
            </a:r>
          </a:p>
          <a:p>
            <a:r>
              <a:rPr lang="ru-RU" sz="1400" dirty="0" smtClean="0"/>
              <a:t>Формы генерируемых сигналов: гармонический сигнал, прямоугольные импульсы, пилообразный сигнал, экспоненциальный сигнал, </a:t>
            </a:r>
            <a:r>
              <a:rPr lang="ru-RU" sz="1400" dirty="0" smtClean="0"/>
              <a:t>  шумоподобный сигнал с нормальным и равномерным распределением.</a:t>
            </a:r>
          </a:p>
          <a:p>
            <a:r>
              <a:rPr lang="ru-RU" sz="1400" dirty="0" smtClean="0"/>
              <a:t>Диапазон амплитуд генерированных сигналов – 0,1В … 5,0В.</a:t>
            </a:r>
          </a:p>
          <a:p>
            <a:r>
              <a:rPr lang="ru-RU" sz="1400" dirty="0" smtClean="0"/>
              <a:t>Диапазон частот генерированных сигналов – 0…10кГц.</a:t>
            </a:r>
          </a:p>
          <a:p>
            <a:r>
              <a:rPr lang="ru-RU" sz="1400" dirty="0" smtClean="0"/>
              <a:t>Дискретность установки амплитуды сигнала – 0,1В.</a:t>
            </a:r>
          </a:p>
          <a:p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Аналоговые методы </a:t>
            </a:r>
            <a:r>
              <a:rPr lang="ru-RU" sz="1600" b="1" dirty="0" smtClean="0">
                <a:solidFill>
                  <a:schemeClr val="accent2"/>
                </a:solidFill>
              </a:rPr>
              <a:t>генерации гармонических сигналов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fld id="{3C27CBF6-329C-490C-86C1-AA506F1F6939}" type="slidenum">
              <a:rPr lang="uk-UA" sz="2000" b="1" smtClean="0">
                <a:solidFill>
                  <a:schemeClr val="accent2"/>
                </a:solidFill>
              </a:rPr>
              <a:pPr algn="ctr">
                <a:spcBef>
                  <a:spcPct val="50000"/>
                </a:spcBef>
              </a:pPr>
              <a:t>3</a:t>
            </a:fld>
            <a:endParaRPr lang="ru-RU" sz="2000" b="1" dirty="0">
              <a:solidFill>
                <a:schemeClr val="accent2"/>
              </a:solidFill>
            </a:endParaRPr>
          </a:p>
        </p:txBody>
      </p:sp>
      <p:pic>
        <p:nvPicPr>
          <p:cNvPr id="184322" name="Picture 2" descr="Z:\diploma\images\RC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7733" y="3403936"/>
            <a:ext cx="2268252" cy="2390388"/>
          </a:xfrm>
          <a:prstGeom prst="rect">
            <a:avLst/>
          </a:prstGeom>
          <a:noFill/>
        </p:spPr>
      </p:pic>
      <p:pic>
        <p:nvPicPr>
          <p:cNvPr id="20" name="Рисунок 19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62228" y="3374994"/>
            <a:ext cx="176419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2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8224" y="3501008"/>
            <a:ext cx="1844359" cy="2196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24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75756" y="620688"/>
            <a:ext cx="4248733" cy="2255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672882" y="5910953"/>
            <a:ext cx="165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RC</a:t>
            </a:r>
            <a:r>
              <a:rPr lang="uk-UA" dirty="0" smtClean="0"/>
              <a:t> </a:t>
            </a:r>
            <a:r>
              <a:rPr lang="ru-RU" dirty="0" smtClean="0"/>
              <a:t>генератор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3715349" y="5910953"/>
            <a:ext cx="165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LC</a:t>
            </a:r>
            <a:r>
              <a:rPr lang="uk-UA" dirty="0" smtClean="0"/>
              <a:t> </a:t>
            </a:r>
            <a:r>
              <a:rPr lang="ru-RU" dirty="0" smtClean="0"/>
              <a:t>генератор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6254386" y="5910953"/>
            <a:ext cx="251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Кварцевый генератор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2506852" y="2780928"/>
            <a:ext cx="398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Структурная схема автогенератора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Цифровые методы генерации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4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0459" y="764704"/>
            <a:ext cx="5849330" cy="1711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2724758" y="2564904"/>
            <a:ext cx="408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Генератор на основе синтеза частот</a:t>
            </a:r>
          </a:p>
        </p:txBody>
      </p:sp>
      <p:pic>
        <p:nvPicPr>
          <p:cNvPr id="1853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27964" y="3212976"/>
            <a:ext cx="6274321" cy="2211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1671394" y="5517232"/>
            <a:ext cx="618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Генератор на основе прямого цифрового </a:t>
            </a:r>
            <a:r>
              <a:rPr lang="ru-RU" dirty="0" smtClean="0"/>
              <a:t>синтеза (</a:t>
            </a:r>
            <a:r>
              <a:rPr lang="en-US" dirty="0" smtClean="0"/>
              <a:t>DDS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Аналоговые и цифровые генераторы шума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5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4498" y="3527720"/>
            <a:ext cx="5447005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638766" y="2420888"/>
            <a:ext cx="5878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Структурная схема аналогового генератора шума:</a:t>
            </a:r>
          </a:p>
          <a:p>
            <a:pPr algn="ctr"/>
            <a:r>
              <a:rPr lang="ru-RU" dirty="0" smtClean="0"/>
              <a:t>ИШ – источник шума, У – усилитель, Ат - аттенюатор</a:t>
            </a:r>
            <a:endParaRPr lang="ru-RU" dirty="0"/>
          </a:p>
        </p:txBody>
      </p:sp>
      <p:pic>
        <p:nvPicPr>
          <p:cNvPr id="1863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95669" y="1052736"/>
            <a:ext cx="596466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1885500" y="5399928"/>
            <a:ext cx="538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Структурная схема цифрового генератора шума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Структурная схема </a:t>
            </a:r>
            <a:r>
              <a:rPr lang="ru-RU" sz="1600" b="1" dirty="0" smtClean="0">
                <a:solidFill>
                  <a:schemeClr val="accent2"/>
                </a:solidFill>
              </a:rPr>
              <a:t>многофункционального генератора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6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84887337"/>
              </p:ext>
            </p:extLst>
          </p:nvPr>
        </p:nvGraphicFramePr>
        <p:xfrm>
          <a:off x="68711" y="944724"/>
          <a:ext cx="9003852" cy="4277531"/>
        </p:xfrm>
        <a:graphic>
          <a:graphicData uri="http://schemas.openxmlformats.org/presentationml/2006/ole">
            <p:oleObj spid="_x0000_s46082" name="Visio" r:id="rId5" imgW="8189062" imgH="3875177" progId="Visio.Drawing.11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5124" y="5651169"/>
            <a:ext cx="6091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Структурная схема </a:t>
            </a:r>
            <a:r>
              <a:rPr lang="ru-RU" dirty="0" smtClean="0"/>
              <a:t>многофункционального генератора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302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Принципиальная схема </a:t>
            </a:r>
            <a:r>
              <a:rPr lang="ru-RU" sz="1600" b="1" dirty="0" smtClean="0">
                <a:solidFill>
                  <a:schemeClr val="accent2"/>
                </a:solidFill>
              </a:rPr>
              <a:t>многофункционального генератора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7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811770" y="6182404"/>
            <a:ext cx="657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Принципиальная схема </a:t>
            </a:r>
            <a:r>
              <a:rPr lang="ru-RU" dirty="0" smtClean="0"/>
              <a:t>многофункционального генератора</a:t>
            </a:r>
            <a:endParaRPr lang="ru-RU" dirty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1540" y="584684"/>
            <a:ext cx="8013012" cy="5623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3932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986" y="3176972"/>
            <a:ext cx="6201358" cy="335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Программная реализация </a:t>
            </a:r>
            <a:r>
              <a:rPr lang="en-US" sz="1600" b="1" dirty="0" smtClean="0">
                <a:solidFill>
                  <a:schemeClr val="accent2"/>
                </a:solidFill>
              </a:rPr>
              <a:t>DDS </a:t>
            </a:r>
            <a:r>
              <a:rPr lang="ru-RU" sz="1600" b="1" dirty="0" smtClean="0">
                <a:solidFill>
                  <a:schemeClr val="accent2"/>
                </a:solidFill>
              </a:rPr>
              <a:t>метода 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8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55118" y="584684"/>
            <a:ext cx="3971528" cy="262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Скругленный прямоугольник 16"/>
          <p:cNvSpPr/>
          <p:nvPr/>
        </p:nvSpPr>
        <p:spPr>
          <a:xfrm>
            <a:off x="647564" y="3645024"/>
            <a:ext cx="7920880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Программная реализация генератора шума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9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1500" y="3676382"/>
            <a:ext cx="914400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pt-BR" dirty="0" smtClean="0"/>
              <a:t>R</a:t>
            </a:r>
            <a:r>
              <a:rPr lang="ru-RU" dirty="0" smtClean="0"/>
              <a:t> </a:t>
            </a:r>
            <a:r>
              <a:rPr lang="pt-BR" dirty="0" smtClean="0"/>
              <a:t>= (</a:t>
            </a:r>
            <a:r>
              <a:rPr lang="ru-RU" dirty="0" smtClean="0"/>
              <a:t> </a:t>
            </a:r>
            <a:r>
              <a:rPr lang="pt-BR" dirty="0" smtClean="0"/>
              <a:t> (</a:t>
            </a:r>
            <a:r>
              <a:rPr lang="ru-RU" dirty="0" smtClean="0"/>
              <a:t> </a:t>
            </a:r>
            <a:r>
              <a:rPr lang="pt-BR" dirty="0" smtClean="0"/>
              <a:t> ( </a:t>
            </a:r>
            <a:r>
              <a:rPr lang="ru-RU" dirty="0" smtClean="0"/>
              <a:t> </a:t>
            </a:r>
            <a:r>
              <a:rPr lang="pt-BR" dirty="0" smtClean="0"/>
              <a:t>(</a:t>
            </a:r>
            <a:r>
              <a:rPr lang="ru-RU" dirty="0" smtClean="0"/>
              <a:t> </a:t>
            </a:r>
            <a:r>
              <a:rPr lang="pt-BR" dirty="0" smtClean="0"/>
              <a:t>R</a:t>
            </a:r>
            <a:r>
              <a:rPr lang="ru-RU" dirty="0" smtClean="0"/>
              <a:t> </a:t>
            </a:r>
            <a:r>
              <a:rPr lang="pt-BR" dirty="0" smtClean="0"/>
              <a:t>&gt;&gt;</a:t>
            </a:r>
            <a:r>
              <a:rPr lang="ru-RU" dirty="0" smtClean="0"/>
              <a:t> </a:t>
            </a:r>
            <a:r>
              <a:rPr lang="pt-BR" dirty="0" smtClean="0"/>
              <a:t>6</a:t>
            </a:r>
            <a:r>
              <a:rPr lang="ru-RU" dirty="0" smtClean="0"/>
              <a:t> </a:t>
            </a:r>
            <a:r>
              <a:rPr lang="pt-BR" dirty="0" smtClean="0"/>
              <a:t>)</a:t>
            </a:r>
            <a:r>
              <a:rPr lang="ru-RU" dirty="0" smtClean="0"/>
              <a:t> </a:t>
            </a:r>
            <a:r>
              <a:rPr lang="pt-BR" dirty="0" smtClean="0"/>
              <a:t> ^</a:t>
            </a:r>
            <a:r>
              <a:rPr lang="ru-RU" dirty="0" smtClean="0"/>
              <a:t> </a:t>
            </a:r>
            <a:r>
              <a:rPr lang="pt-BR" dirty="0" smtClean="0"/>
              <a:t> (</a:t>
            </a:r>
            <a:r>
              <a:rPr lang="ru-RU" dirty="0" smtClean="0"/>
              <a:t> </a:t>
            </a:r>
            <a:r>
              <a:rPr lang="pt-BR" dirty="0" smtClean="0"/>
              <a:t>R</a:t>
            </a:r>
            <a:r>
              <a:rPr lang="ru-RU" dirty="0" smtClean="0"/>
              <a:t> </a:t>
            </a:r>
            <a:r>
              <a:rPr lang="pt-BR" dirty="0" smtClean="0"/>
              <a:t>&gt;&gt;</a:t>
            </a:r>
            <a:r>
              <a:rPr lang="ru-RU" dirty="0" smtClean="0"/>
              <a:t> </a:t>
            </a:r>
            <a:r>
              <a:rPr lang="pt-BR" dirty="0" smtClean="0"/>
              <a:t>4</a:t>
            </a:r>
            <a:r>
              <a:rPr lang="ru-RU" dirty="0" smtClean="0"/>
              <a:t> </a:t>
            </a:r>
            <a:r>
              <a:rPr lang="pt-BR" dirty="0" smtClean="0"/>
              <a:t>) ^</a:t>
            </a:r>
            <a:r>
              <a:rPr lang="ru-RU" dirty="0" smtClean="0"/>
              <a:t> </a:t>
            </a:r>
            <a:r>
              <a:rPr lang="pt-BR" dirty="0" smtClean="0"/>
              <a:t>(</a:t>
            </a:r>
            <a:r>
              <a:rPr lang="ru-RU" dirty="0" smtClean="0"/>
              <a:t> </a:t>
            </a:r>
            <a:r>
              <a:rPr lang="pt-BR" dirty="0" smtClean="0"/>
              <a:t>R</a:t>
            </a:r>
            <a:r>
              <a:rPr lang="ru-RU" dirty="0" smtClean="0"/>
              <a:t> </a:t>
            </a:r>
            <a:r>
              <a:rPr lang="pt-BR" dirty="0" smtClean="0"/>
              <a:t>&gt;&gt;</a:t>
            </a:r>
            <a:r>
              <a:rPr lang="ru-RU" dirty="0" smtClean="0"/>
              <a:t> </a:t>
            </a:r>
            <a:r>
              <a:rPr lang="pt-BR" dirty="0" smtClean="0"/>
              <a:t>1</a:t>
            </a:r>
            <a:r>
              <a:rPr lang="ru-RU" dirty="0" smtClean="0"/>
              <a:t> </a:t>
            </a:r>
            <a:r>
              <a:rPr lang="pt-BR" dirty="0" smtClean="0"/>
              <a:t>) ^ R ) &amp; 1</a:t>
            </a:r>
            <a:r>
              <a:rPr lang="ru-RU" dirty="0" smtClean="0"/>
              <a:t> </a:t>
            </a:r>
            <a:r>
              <a:rPr lang="pt-BR" dirty="0" smtClean="0"/>
              <a:t> ) &lt;&lt; 11 </a:t>
            </a:r>
            <a:r>
              <a:rPr lang="ru-RU" dirty="0" smtClean="0"/>
              <a:t> </a:t>
            </a:r>
            <a:r>
              <a:rPr lang="pt-BR" dirty="0" smtClean="0"/>
              <a:t>) </a:t>
            </a:r>
            <a:r>
              <a:rPr lang="ru-RU" dirty="0" smtClean="0"/>
              <a:t> </a:t>
            </a:r>
            <a:r>
              <a:rPr lang="pt-BR" dirty="0" smtClean="0"/>
              <a:t>|</a:t>
            </a:r>
            <a:r>
              <a:rPr lang="ru-RU" dirty="0" smtClean="0"/>
              <a:t> </a:t>
            </a:r>
            <a:r>
              <a:rPr lang="pt-BR" dirty="0" smtClean="0"/>
              <a:t> (</a:t>
            </a:r>
            <a:r>
              <a:rPr lang="ru-RU" dirty="0" smtClean="0"/>
              <a:t> </a:t>
            </a:r>
            <a:r>
              <a:rPr lang="pt-BR" dirty="0" smtClean="0"/>
              <a:t>R &gt;&gt; 1</a:t>
            </a:r>
            <a:r>
              <a:rPr lang="ru-RU" dirty="0" smtClean="0"/>
              <a:t> </a:t>
            </a:r>
            <a:r>
              <a:rPr lang="pt-BR" dirty="0" smtClean="0"/>
              <a:t>);</a:t>
            </a: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618904" y="584684"/>
          <a:ext cx="5725404" cy="2156929"/>
        </p:xfrm>
        <a:graphic>
          <a:graphicData uri="http://schemas.openxmlformats.org/presentationml/2006/ole">
            <p:oleObj spid="_x0000_s2052" name="Visio" r:id="rId5" imgW="5141160" imgH="2102760" progId="Visio.Drawing.11">
              <p:link updateAutomatic="1"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411760" y="2852936"/>
            <a:ext cx="429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Алгоритм работы сдвигового регистра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673678" y="4113076"/>
            <a:ext cx="58686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 smtClean="0"/>
              <a:t>Программная реализация сдвигового регистра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31540" y="4829380"/>
            <a:ext cx="8280920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4912422"/>
            <a:ext cx="9144000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dirty="0" smtClean="0"/>
              <a:t>        for( ; i &lt; 16; i++ )</a:t>
            </a:r>
          </a:p>
          <a:p>
            <a:pPr algn="ctr"/>
            <a:r>
              <a:rPr lang="pt-BR" dirty="0" smtClean="0"/>
              <a:t>    R</a:t>
            </a:r>
            <a:r>
              <a:rPr lang="ru-RU" dirty="0" smtClean="0"/>
              <a:t> +</a:t>
            </a:r>
            <a:r>
              <a:rPr lang="pt-BR" dirty="0" smtClean="0"/>
              <a:t>= (</a:t>
            </a:r>
            <a:r>
              <a:rPr lang="ru-RU" dirty="0" smtClean="0"/>
              <a:t> </a:t>
            </a:r>
            <a:r>
              <a:rPr lang="pt-BR" dirty="0" smtClean="0"/>
              <a:t> (</a:t>
            </a:r>
            <a:r>
              <a:rPr lang="ru-RU" dirty="0" smtClean="0"/>
              <a:t> </a:t>
            </a:r>
            <a:r>
              <a:rPr lang="pt-BR" dirty="0" smtClean="0"/>
              <a:t> ( </a:t>
            </a:r>
            <a:r>
              <a:rPr lang="ru-RU" dirty="0" smtClean="0"/>
              <a:t> </a:t>
            </a:r>
            <a:r>
              <a:rPr lang="pt-BR" dirty="0" smtClean="0"/>
              <a:t>(</a:t>
            </a:r>
            <a:r>
              <a:rPr lang="ru-RU" dirty="0" smtClean="0"/>
              <a:t> </a:t>
            </a:r>
            <a:r>
              <a:rPr lang="pt-BR" dirty="0" smtClean="0"/>
              <a:t>R</a:t>
            </a:r>
            <a:r>
              <a:rPr lang="ru-RU" dirty="0" smtClean="0"/>
              <a:t> </a:t>
            </a:r>
            <a:r>
              <a:rPr lang="pt-BR" dirty="0" smtClean="0"/>
              <a:t>&gt;&gt;</a:t>
            </a:r>
            <a:r>
              <a:rPr lang="ru-RU" dirty="0" smtClean="0"/>
              <a:t> </a:t>
            </a:r>
            <a:r>
              <a:rPr lang="pt-BR" dirty="0" smtClean="0"/>
              <a:t>6</a:t>
            </a:r>
            <a:r>
              <a:rPr lang="ru-RU" dirty="0" smtClean="0"/>
              <a:t> </a:t>
            </a:r>
            <a:r>
              <a:rPr lang="pt-BR" dirty="0" smtClean="0"/>
              <a:t>)</a:t>
            </a:r>
            <a:r>
              <a:rPr lang="ru-RU" dirty="0" smtClean="0"/>
              <a:t> </a:t>
            </a:r>
            <a:r>
              <a:rPr lang="pt-BR" dirty="0" smtClean="0"/>
              <a:t> ^</a:t>
            </a:r>
            <a:r>
              <a:rPr lang="ru-RU" dirty="0" smtClean="0"/>
              <a:t> </a:t>
            </a:r>
            <a:r>
              <a:rPr lang="pt-BR" dirty="0" smtClean="0"/>
              <a:t> (</a:t>
            </a:r>
            <a:r>
              <a:rPr lang="ru-RU" dirty="0" smtClean="0"/>
              <a:t> </a:t>
            </a:r>
            <a:r>
              <a:rPr lang="pt-BR" dirty="0" smtClean="0"/>
              <a:t>R</a:t>
            </a:r>
            <a:r>
              <a:rPr lang="ru-RU" dirty="0" smtClean="0"/>
              <a:t> </a:t>
            </a:r>
            <a:r>
              <a:rPr lang="pt-BR" dirty="0" smtClean="0"/>
              <a:t>&gt;&gt;</a:t>
            </a:r>
            <a:r>
              <a:rPr lang="ru-RU" dirty="0" smtClean="0"/>
              <a:t> </a:t>
            </a:r>
            <a:r>
              <a:rPr lang="pt-BR" dirty="0" smtClean="0"/>
              <a:t>4</a:t>
            </a:r>
            <a:r>
              <a:rPr lang="ru-RU" dirty="0" smtClean="0"/>
              <a:t> </a:t>
            </a:r>
            <a:r>
              <a:rPr lang="pt-BR" dirty="0" smtClean="0"/>
              <a:t>) ^</a:t>
            </a:r>
            <a:r>
              <a:rPr lang="ru-RU" dirty="0" smtClean="0"/>
              <a:t> </a:t>
            </a:r>
            <a:r>
              <a:rPr lang="pt-BR" dirty="0" smtClean="0"/>
              <a:t>(</a:t>
            </a:r>
            <a:r>
              <a:rPr lang="ru-RU" dirty="0" smtClean="0"/>
              <a:t> </a:t>
            </a:r>
            <a:r>
              <a:rPr lang="pt-BR" dirty="0" smtClean="0"/>
              <a:t>R</a:t>
            </a:r>
            <a:r>
              <a:rPr lang="ru-RU" dirty="0" smtClean="0"/>
              <a:t> </a:t>
            </a:r>
            <a:r>
              <a:rPr lang="pt-BR" dirty="0" smtClean="0"/>
              <a:t>&gt;&gt;</a:t>
            </a:r>
            <a:r>
              <a:rPr lang="ru-RU" dirty="0" smtClean="0"/>
              <a:t> </a:t>
            </a:r>
            <a:r>
              <a:rPr lang="pt-BR" dirty="0" smtClean="0"/>
              <a:t>1</a:t>
            </a:r>
            <a:r>
              <a:rPr lang="ru-RU" dirty="0" smtClean="0"/>
              <a:t> </a:t>
            </a:r>
            <a:r>
              <a:rPr lang="pt-BR" dirty="0" smtClean="0"/>
              <a:t>) ^ R ) &amp; 1</a:t>
            </a:r>
            <a:r>
              <a:rPr lang="ru-RU" dirty="0" smtClean="0"/>
              <a:t> </a:t>
            </a:r>
            <a:r>
              <a:rPr lang="pt-BR" dirty="0" smtClean="0"/>
              <a:t> ) &lt;&lt; 11 </a:t>
            </a:r>
            <a:r>
              <a:rPr lang="ru-RU" dirty="0" smtClean="0"/>
              <a:t> </a:t>
            </a:r>
            <a:r>
              <a:rPr lang="pt-BR" dirty="0" smtClean="0"/>
              <a:t>) </a:t>
            </a:r>
            <a:r>
              <a:rPr lang="ru-RU" dirty="0" smtClean="0"/>
              <a:t> </a:t>
            </a:r>
            <a:r>
              <a:rPr lang="pt-BR" dirty="0" smtClean="0"/>
              <a:t>|</a:t>
            </a:r>
            <a:r>
              <a:rPr lang="ru-RU" dirty="0" smtClean="0"/>
              <a:t> </a:t>
            </a:r>
            <a:r>
              <a:rPr lang="pt-BR" dirty="0" smtClean="0"/>
              <a:t> (</a:t>
            </a:r>
            <a:r>
              <a:rPr lang="ru-RU" dirty="0" smtClean="0"/>
              <a:t> </a:t>
            </a:r>
            <a:r>
              <a:rPr lang="pt-BR" dirty="0" smtClean="0"/>
              <a:t>R &gt;&gt; 1</a:t>
            </a:r>
            <a:r>
              <a:rPr lang="ru-RU" dirty="0" smtClean="0"/>
              <a:t> </a:t>
            </a:r>
            <a:r>
              <a:rPr lang="pt-BR" dirty="0" smtClean="0"/>
              <a:t>);</a:t>
            </a:r>
            <a:endParaRPr lang="ru-RU" dirty="0" smtClean="0"/>
          </a:p>
          <a:p>
            <a:r>
              <a:rPr lang="en-US" dirty="0" smtClean="0"/>
              <a:t>        R &gt;&gt;= 4;</a:t>
            </a:r>
            <a:r>
              <a:rPr lang="ru-RU" dirty="0" smtClean="0"/>
              <a:t> //</a:t>
            </a:r>
            <a:r>
              <a:rPr lang="en-US" dirty="0" smtClean="0"/>
              <a:t> max R == 65 535</a:t>
            </a:r>
            <a:endParaRPr lang="pt-B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637674" y="5987025"/>
            <a:ext cx="586865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 smtClean="0"/>
              <a:t>Программная реализация генератора случайных чисел с нормальным распределением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кция (шаблон)">
  <a:themeElements>
    <a:clrScheme name="Лекция (шаблон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Лекция (шаблон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Лекция (шаблон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(шаблон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(шаблон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(шаблон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(шаблон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(шаблон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(шаблон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(шаблон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(шаблон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(шаблон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(шаблон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(шаблон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3294</TotalTime>
  <Words>684</Words>
  <Application>Microsoft Office PowerPoint</Application>
  <PresentationFormat>Экран (4:3)</PresentationFormat>
  <Paragraphs>182</Paragraphs>
  <Slides>19</Slides>
  <Notes>19</Notes>
  <HiddenSlides>0</HiddenSlides>
  <MMClips>0</MMClips>
  <ScaleCrop>false</ScaleCrop>
  <HeadingPairs>
    <vt:vector size="8" baseType="variant">
      <vt:variant>
        <vt:lpstr>Тема</vt:lpstr>
      </vt:variant>
      <vt:variant>
        <vt:i4>1</vt:i4>
      </vt:variant>
      <vt:variant>
        <vt:lpstr>Связи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Лекция (шаблон)</vt:lpstr>
      <vt:lpstr>\\VBOXSVR\shared_with_windows\diploma\project\oscilator\documentation\Drawing2.vsd</vt:lpstr>
      <vt:lpstr>Visio</vt:lpstr>
      <vt:lpstr>Точечный рисунок</vt:lpstr>
      <vt:lpstr>Microsoft Visio Drawing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</vt:vector>
  </TitlesOfParts>
  <Company>KhAI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Lection 1</dc:title>
  <dc:creator>Alex Mazurenko</dc:creator>
  <cp:lastModifiedBy>home</cp:lastModifiedBy>
  <cp:revision>565</cp:revision>
  <dcterms:created xsi:type="dcterms:W3CDTF">2009-01-19T20:01:33Z</dcterms:created>
  <dcterms:modified xsi:type="dcterms:W3CDTF">2014-02-12T09:01:44Z</dcterms:modified>
</cp:coreProperties>
</file>