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2_1FBF6E7A.xml" ContentType="application/vnd.ms-powerpoint.comments+xml"/>
  <Override PartName="/ppt/comments/modernComment_147_61A63BFA.xml" ContentType="application/vnd.ms-powerpoint.comments+xml"/>
  <Override PartName="/ppt/comments/modernComment_148_452B2D4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309" r:id="rId31"/>
    <p:sldId id="311" r:id="rId32"/>
    <p:sldId id="310" r:id="rId33"/>
    <p:sldId id="312" r:id="rId34"/>
    <p:sldId id="313" r:id="rId35"/>
    <p:sldId id="314" r:id="rId36"/>
    <p:sldId id="316" r:id="rId37"/>
    <p:sldId id="320" r:id="rId38"/>
    <p:sldId id="321" r:id="rId39"/>
    <p:sldId id="322" r:id="rId40"/>
    <p:sldId id="323" r:id="rId41"/>
    <p:sldId id="317" r:id="rId42"/>
    <p:sldId id="318" r:id="rId43"/>
    <p:sldId id="319" r:id="rId44"/>
    <p:sldId id="324" r:id="rId45"/>
    <p:sldId id="281" r:id="rId46"/>
    <p:sldId id="325" r:id="rId47"/>
    <p:sldId id="326" r:id="rId48"/>
    <p:sldId id="327" r:id="rId49"/>
    <p:sldId id="328" r:id="rId50"/>
    <p:sldId id="329" r:id="rId51"/>
    <p:sldId id="330" r:id="rId52"/>
    <p:sldId id="331" r:id="rId53"/>
    <p:sldId id="332" r:id="rId5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52526"/>
    <a:srgbClr val="58B4AE"/>
    <a:srgbClr val="F2DD96"/>
    <a:srgbClr val="0FBCC7"/>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73" d="100"/>
          <a:sy n="73" d="100"/>
        </p:scale>
        <p:origin x="756" y="-1916"/>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8/10/relationships/authors" Target="authors.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7_61A63BFA.xml><?xml version="1.0" encoding="utf-8"?>
<p188:cmLst xmlns:a="http://schemas.openxmlformats.org/drawingml/2006/main" xmlns:r="http://schemas.openxmlformats.org/officeDocument/2006/relationships" xmlns:p188="http://schemas.microsoft.com/office/powerpoint/2018/8/main">
  <p188:cm id="{7FAAC7B7-7BF8-42F2-89AB-F6996B74E060}" authorId="{4DC68FF1-9336-A390-AB80-FC8E420981B7}" created="2023-04-17T23:06:21.255">
    <ac:deMkLst xmlns:ac="http://schemas.microsoft.com/office/drawing/2013/main/command">
      <pc:docMk xmlns:pc="http://schemas.microsoft.com/office/powerpoint/2013/main/command"/>
      <pc:sldMk xmlns:pc="http://schemas.microsoft.com/office/powerpoint/2013/main/command" cId="1638284282" sldId="327"/>
      <ac:spMk id="20" creationId="{D71BC902-BC38-CFAC-2368-8D6F29B657A2}"/>
    </ac:deMkLst>
    <p188:replyLst>
      <p188:reply id="{E2881FCB-FD79-43DB-A29D-C994DC6434A4}" authorId="{4DC68FF1-9336-A390-AB80-FC8E420981B7}" created="2023-04-18T02:45:52.326">
        <p188:txBody>
          <a:bodyPr/>
          <a:lstStyle/>
          <a:p>
            <a:r>
              <a:rPr lang="en-CA"/>
              <a:t>If I have  only setTasks(tasks); -&gt; I see update after second click
If I have  only triggerUpdate(); -&gt; it is not updating all the time and behaves weird and may not update or may not add</a:t>
            </a:r>
          </a:p>
        </p188:txBody>
      </p188:reply>
    </p188:replyLst>
    <p188:txBody>
      <a:bodyPr/>
      <a:lstStyle/>
      <a:p>
        <a:r>
          <a:rPr lang="en-CA"/>
          <a:t>When you call useState updateMethod. It should trigger a repaint as soon as possible. At that moment, it will execute the component code. Thus if you have something like tasks that is constant and you have been adding it to and then the repaint happens, it will be initialize, so you wont see any change in its values and what you did got lost to that object.
if however tasks as a state object and you were accessing with its update method to add or modify. Then when function is repainted, you will also loose what you did.
you need to call tasks update as well and call another update for a simple field as react will not realize a change in the tasks object.</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2023-04-18</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42_1FBF6E7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7_61A63BFA.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24932" y="3558925"/>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We can share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283146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a:t>
            </a:r>
            <a:endParaRPr lang="en-US" sz="2000" dirty="0">
              <a:solidFill>
                <a:srgbClr val="00B050"/>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3337150"/>
            <a:ext cx="7622250" cy="4247317"/>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 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&lt;Row&gt;</a:t>
            </a:r>
          </a:p>
          <a:p>
            <a:r>
              <a:rPr lang="en-CA" b="1" dirty="0"/>
              <a:t>          &lt;Col&gt;</a:t>
            </a:r>
          </a:p>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a:p>
            <a:r>
              <a:rPr lang="en-CA" dirty="0"/>
              <a:t>          </a:t>
            </a:r>
            <a:r>
              <a:rPr lang="en-CA" b="1" dirty="0"/>
              <a:t>&lt;/Col&gt;</a:t>
            </a:r>
          </a:p>
          <a:p>
            <a:r>
              <a:rPr lang="en-CA" dirty="0"/>
              <a:t>          </a:t>
            </a:r>
            <a:r>
              <a:rPr lang="en-CA" b="1" dirty="0"/>
              <a:t>&lt;Col&gt;</a:t>
            </a:r>
          </a:p>
          <a:p>
            <a:r>
              <a:rPr lang="en-CA" b="1" dirty="0"/>
              <a:t>              &lt;</a:t>
            </a:r>
            <a:r>
              <a:rPr lang="en-CA" b="1" dirty="0" err="1"/>
              <a:t>ListTasks</a:t>
            </a:r>
            <a:r>
              <a:rPr lang="en-CA" b="1" dirty="0"/>
              <a:t> </a:t>
            </a:r>
            <a:r>
              <a:rPr lang="en-CA" b="1" dirty="0" err="1"/>
              <a:t>className</a:t>
            </a:r>
            <a:r>
              <a:rPr lang="en-CA" b="1" dirty="0"/>
              <a:t> = "list-border"/&gt;</a:t>
            </a:r>
          </a:p>
          <a:p>
            <a:r>
              <a:rPr lang="en-CA" b="1" dirty="0"/>
              <a:t>          &lt;/Col&gt;</a:t>
            </a:r>
          </a:p>
          <a:p>
            <a:r>
              <a:rPr lang="en-CA" b="1" dirty="0"/>
              <a:t>        &lt;/Row&gt;</a:t>
            </a:r>
          </a:p>
          <a:p>
            <a:r>
              <a:rPr lang="en-CA" b="1" dirty="0"/>
              <a:t>        &lt;/Container&gt;</a:t>
            </a:r>
          </a:p>
          <a:p>
            <a:r>
              <a:rPr lang="en-CA" dirty="0">
                <a:solidFill>
                  <a:schemeClr val="bg1">
                    <a:lumMod val="65000"/>
                  </a:schemeClr>
                </a:solidFill>
              </a:rPr>
              <a:t>    );</a:t>
            </a: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41417" y="7166820"/>
            <a:ext cx="7622250" cy="369332"/>
          </a:xfrm>
          <a:prstGeom prst="rect">
            <a:avLst/>
          </a:prstGeom>
          <a:noFill/>
        </p:spPr>
        <p:txBody>
          <a:bodyPr wrap="square">
            <a:spAutoFit/>
          </a:bodyPr>
          <a:lstStyle/>
          <a:p>
            <a:r>
              <a:rPr lang="en-CA" dirty="0"/>
              <a:t>Notice that we have removed &lt;&gt;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2" name="Picture 11">
            <a:extLst>
              <a:ext uri="{FF2B5EF4-FFF2-40B4-BE49-F238E27FC236}">
                <a16:creationId xmlns:a16="http://schemas.microsoft.com/office/drawing/2014/main" id="{EDA8D7E1-A91A-6B0F-9CAE-9F3294D0235E}"/>
              </a:ext>
            </a:extLst>
          </p:cNvPr>
          <p:cNvPicPr>
            <a:picLocks noChangeAspect="1"/>
          </p:cNvPicPr>
          <p:nvPr/>
        </p:nvPicPr>
        <p:blipFill>
          <a:blip r:embed="rId4"/>
          <a:stretch>
            <a:fillRect/>
          </a:stretch>
        </p:blipFill>
        <p:spPr>
          <a:xfrm>
            <a:off x="2414615" y="4367528"/>
            <a:ext cx="4719047" cy="1323343"/>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5"/>
          <a:stretch>
            <a:fillRect/>
          </a:stretch>
        </p:blipFill>
        <p:spPr>
          <a:xfrm>
            <a:off x="75075" y="8030457"/>
            <a:ext cx="6505575" cy="942975"/>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4"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5011850"/>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381358" y="923330"/>
            <a:ext cx="7199475" cy="3350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0" y="7733296"/>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238751"/>
            <a:ext cx="7389266" cy="923330"/>
          </a:xfrm>
          <a:prstGeom prst="rect">
            <a:avLst/>
          </a:prstGeom>
          <a:noFill/>
          <a:ln w="28575">
            <a:solidFill>
              <a:schemeClr val="tx1">
                <a:lumMod val="95000"/>
                <a:lumOff val="5000"/>
              </a:schemeClr>
            </a:solidFill>
          </a:ln>
        </p:spPr>
        <p:txBody>
          <a:bodyPr wrap="square">
            <a:spAutoFit/>
          </a:bodyPr>
          <a:lstStyle/>
          <a:p>
            <a:r>
              <a:rPr lang="en-CA" dirty="0"/>
              <a:t>import </a:t>
            </a:r>
            <a:r>
              <a:rPr lang="en-CA" dirty="0" err="1"/>
              <a:t>DatePicker</a:t>
            </a:r>
            <a:r>
              <a:rPr lang="en-CA" dirty="0"/>
              <a:t> from 'react-</a:t>
            </a:r>
            <a:r>
              <a:rPr lang="en-CA" dirty="0" err="1"/>
              <a:t>datepicker</a:t>
            </a:r>
            <a:r>
              <a:rPr lang="en-CA" dirty="0"/>
              <a:t>';</a:t>
            </a:r>
          </a:p>
          <a:p>
            <a:r>
              <a:rPr lang="en-CA" dirty="0"/>
              <a:t>import 'react-</a:t>
            </a:r>
            <a:r>
              <a:rPr lang="en-CA" dirty="0" err="1"/>
              <a:t>datepicker</a:t>
            </a:r>
            <a:r>
              <a:rPr lang="en-CA" dirty="0"/>
              <a:t>/</a:t>
            </a:r>
            <a:r>
              <a:rPr lang="en-CA" dirty="0" err="1"/>
              <a:t>dist</a:t>
            </a:r>
            <a:r>
              <a:rPr lang="en-CA" dirty="0"/>
              <a:t>/react-datepicker.css';</a:t>
            </a:r>
          </a:p>
          <a:p>
            <a:r>
              <a:rPr lang="en-CA" dirty="0"/>
              <a:t>import Form from 'react-bootstrap/Form';</a:t>
            </a:r>
          </a:p>
        </p:txBody>
      </p:sp>
      <p:sp>
        <p:nvSpPr>
          <p:cNvPr id="10" name="TextBox 9">
            <a:extLst>
              <a:ext uri="{FF2B5EF4-FFF2-40B4-BE49-F238E27FC236}">
                <a16:creationId xmlns:a16="http://schemas.microsoft.com/office/drawing/2014/main" id="{4B117592-5C69-36DC-A92B-92EE48367A3E}"/>
              </a:ext>
            </a:extLst>
          </p:cNvPr>
          <p:cNvSpPr txBox="1"/>
          <p:nvPr/>
        </p:nvSpPr>
        <p:spPr>
          <a:xfrm>
            <a:off x="145705" y="9298204"/>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58505" y="943432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466736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76305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473264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646331"/>
          </a:xfrm>
          <a:prstGeom prst="rect">
            <a:avLst/>
          </a:prstGeom>
          <a:noFill/>
        </p:spPr>
        <p:txBody>
          <a:bodyPr wrap="square">
            <a:spAutoFit/>
          </a:bodyPr>
          <a:lstStyle/>
          <a:p>
            <a:r>
              <a:rPr lang="en-US" dirty="0">
                <a:latin typeface="Segoe UI" panose="020B0502040204020203" pitchFamily="34" charset="0"/>
              </a:rPr>
              <a:t>To manipulate form elements values [Read/Update], define state handling mechanism</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347554" y="3912363"/>
            <a:ext cx="5303596" cy="6090967"/>
          </a:xfrm>
          <a:prstGeom prst="rect">
            <a:avLst/>
          </a:prstGeom>
        </p:spPr>
      </p:pic>
      <p:sp>
        <p:nvSpPr>
          <p:cNvPr id="21" name="Rectangle: Rounded Corners 20">
            <a:extLst>
              <a:ext uri="{FF2B5EF4-FFF2-40B4-BE49-F238E27FC236}">
                <a16:creationId xmlns:a16="http://schemas.microsoft.com/office/drawing/2014/main" id="{9B4EF5C9-63F4-CC1A-F6D9-939D3E6B2C03}"/>
              </a:ext>
            </a:extLst>
          </p:cNvPr>
          <p:cNvSpPr/>
          <p:nvPr/>
        </p:nvSpPr>
        <p:spPr>
          <a:xfrm>
            <a:off x="403572" y="4099192"/>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582275" y="4783128"/>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063413" y="9287210"/>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Rounded Corners 27">
            <a:extLst>
              <a:ext uri="{FF2B5EF4-FFF2-40B4-BE49-F238E27FC236}">
                <a16:creationId xmlns:a16="http://schemas.microsoft.com/office/drawing/2014/main" id="{7B3F87CC-70B7-B6C1-BF0A-E2A41CA39BC2}"/>
              </a:ext>
            </a:extLst>
          </p:cNvPr>
          <p:cNvSpPr/>
          <p:nvPr/>
        </p:nvSpPr>
        <p:spPr>
          <a:xfrm>
            <a:off x="2063412" y="9051380"/>
            <a:ext cx="1987093" cy="235829"/>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582275" y="5176759"/>
            <a:ext cx="2927863" cy="584287"/>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568CAB9-E888-DC53-DAF0-084DC96A8BE6}"/>
              </a:ext>
            </a:extLst>
          </p:cNvPr>
          <p:cNvSpPr txBox="1"/>
          <p:nvPr/>
        </p:nvSpPr>
        <p:spPr>
          <a:xfrm>
            <a:off x="5741706" y="5211977"/>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9" name="TextBox 8">
            <a:extLst>
              <a:ext uri="{FF2B5EF4-FFF2-40B4-BE49-F238E27FC236}">
                <a16:creationId xmlns:a16="http://schemas.microsoft.com/office/drawing/2014/main" id="{3166AF01-CFC6-AA0F-6278-8687EE6CEA15}"/>
              </a:ext>
            </a:extLst>
          </p:cNvPr>
          <p:cNvSpPr txBox="1"/>
          <p:nvPr/>
        </p:nvSpPr>
        <p:spPr>
          <a:xfrm>
            <a:off x="582275" y="5766846"/>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9" grpId="0" animBg="1"/>
      <p:bldP spid="9" grpId="1" animBg="1"/>
    </p:bldLst>
  </p:timing>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95569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23037" y="4386304"/>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102356" y="4821685"/>
            <a:ext cx="3507755" cy="369332"/>
          </a:xfrm>
          <a:prstGeom prst="rect">
            <a:avLst/>
          </a:prstGeom>
          <a:solidFill>
            <a:schemeClr val="accent2"/>
          </a:solidFill>
          <a:ln w="19050">
            <a:solidFill>
              <a:schemeClr val="tx1"/>
            </a:solidFill>
          </a:ln>
        </p:spPr>
        <p:txBody>
          <a:bodyPr wrap="none" rtlCol="0">
            <a:spAutoFit/>
          </a:bodyPr>
          <a:lstStyle/>
          <a:p>
            <a:r>
              <a:rPr lang="en-CA" dirty="0"/>
              <a:t>What do you notice if you type?</a:t>
            </a:r>
          </a:p>
        </p:txBody>
      </p:sp>
      <p:sp>
        <p:nvSpPr>
          <p:cNvPr id="18" name="TextBox 17">
            <a:extLst>
              <a:ext uri="{FF2B5EF4-FFF2-40B4-BE49-F238E27FC236}">
                <a16:creationId xmlns:a16="http://schemas.microsoft.com/office/drawing/2014/main" id="{3ACC75C9-B928-0258-2DCA-457A1C9F8E19}"/>
              </a:ext>
            </a:extLst>
          </p:cNvPr>
          <p:cNvSpPr txBox="1"/>
          <p:nvPr/>
        </p:nvSpPr>
        <p:spPr>
          <a:xfrm>
            <a:off x="95779" y="5605176"/>
            <a:ext cx="7580833" cy="2585323"/>
          </a:xfrm>
          <a:prstGeom prst="rect">
            <a:avLst/>
          </a:prstGeom>
          <a:noFill/>
          <a:ln w="28575">
            <a:solidFill>
              <a:schemeClr val="tx1"/>
            </a:solidFill>
          </a:ln>
        </p:spPr>
        <p:txBody>
          <a:bodyPr wrap="square">
            <a:spAutoFit/>
          </a:bodyPr>
          <a:lstStyle/>
          <a:p>
            <a:r>
              <a:rPr lang="en-US" dirty="0">
                <a:solidFill>
                  <a:srgbClr val="00B050"/>
                </a:solidFill>
              </a:rPr>
              <a:t>//add import</a:t>
            </a:r>
          </a:p>
          <a:p>
            <a:r>
              <a:rPr lang="en-US" b="1" dirty="0"/>
              <a:t>import {</a:t>
            </a:r>
            <a:r>
              <a:rPr lang="en-US" b="1" dirty="0" err="1"/>
              <a:t>useEffect</a:t>
            </a:r>
            <a:r>
              <a:rPr lang="en-US" b="1" dirty="0"/>
              <a:t> } from 'react’;</a:t>
            </a:r>
          </a:p>
          <a:p>
            <a:endParaRPr lang="en-US"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r>
              <a:rPr lang="en-US" dirty="0">
                <a:solidFill>
                  <a:schemeClr val="tx2">
                    <a:lumMod val="40000"/>
                    <a:lumOff val="60000"/>
                  </a:schemeClr>
                </a:solidFill>
              </a:rPr>
              <a:t>const ListTasks = (props) =&gt; {</a:t>
            </a:r>
          </a:p>
          <a:p>
            <a:r>
              <a:rPr lang="en-US" dirty="0">
                <a:solidFill>
                  <a:schemeClr val="tx2">
                    <a:lumMod val="40000"/>
                    <a:lumOff val="60000"/>
                  </a:schemeClr>
                </a:solidFill>
              </a:rPr>
              <a:t> </a:t>
            </a:r>
            <a:r>
              <a:rPr lang="en-CA" b="1" dirty="0" err="1">
                <a:solidFill>
                  <a:schemeClr val="tx1">
                    <a:lumMod val="95000"/>
                    <a:lumOff val="5000"/>
                  </a:schemeClr>
                </a:solidFill>
              </a:rPr>
              <a:t>useEffect</a:t>
            </a:r>
            <a:r>
              <a:rPr lang="en-CA" b="1" dirty="0">
                <a:solidFill>
                  <a:schemeClr val="tx1">
                    <a:lumMod val="95000"/>
                    <a:lumOff val="5000"/>
                  </a:schemeClr>
                </a:solidFill>
              </a:rPr>
              <a:t>(() =&gt; {</a:t>
            </a:r>
          </a:p>
          <a:p>
            <a:r>
              <a:rPr lang="en-US" b="1" dirty="0"/>
              <a:t>  </a:t>
            </a:r>
            <a:r>
              <a:rPr lang="en-US" dirty="0">
                <a:solidFill>
                  <a:schemeClr val="bg2">
                    <a:lumMod val="90000"/>
                  </a:schemeClr>
                </a:solidFill>
              </a:rPr>
              <a:t>alert(props.name); </a:t>
            </a:r>
            <a:r>
              <a:rPr lang="en-US" b="1" dirty="0"/>
              <a:t>} , [props.name]);   </a:t>
            </a:r>
          </a:p>
          <a:p>
            <a:r>
              <a:rPr lang="en-US"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 y="522192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18" grpId="0" animBg="1"/>
      <p:bldP spid="19" grpId="0"/>
    </p:bld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In this approach, any change to an input field will be reflected into the state variable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1" y="4379022"/>
            <a:ext cx="7580833" cy="646331"/>
          </a:xfrm>
          <a:prstGeom prst="rect">
            <a:avLst/>
          </a:prstGeom>
          <a:noFill/>
        </p:spPr>
        <p:txBody>
          <a:bodyPr wrap="square">
            <a:spAutoFit/>
          </a:bodyPr>
          <a:lstStyle/>
          <a:p>
            <a:r>
              <a:rPr lang="en-US" dirty="0">
                <a:latin typeface="Segoe UI" panose="020B0502040204020203" pitchFamily="34" charset="0"/>
              </a:rPr>
              <a:t>I created the first version with this approach, but’s let’s see other approach as well</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95780" y="1144901"/>
            <a:ext cx="1350635" cy="369332"/>
          </a:xfrm>
          <a:prstGeom prst="rect">
            <a:avLst/>
          </a:prstGeom>
          <a:noFill/>
        </p:spPr>
        <p:txBody>
          <a:bodyPr wrap="square">
            <a:spAutoFit/>
          </a:bodyPr>
          <a:lstStyle/>
          <a:p>
            <a:r>
              <a:rPr lang="en-CA" dirty="0">
                <a:latin typeface="Segoe UI" panose="020B0502040204020203" pitchFamily="34" charset="0"/>
              </a:rPr>
              <a:t>Git rid off</a:t>
            </a:r>
            <a:endParaRPr lang="en-CA" dirty="0"/>
          </a:p>
        </p:txBody>
      </p:sp>
      <p:pic>
        <p:nvPicPr>
          <p:cNvPr id="10" name="Picture 9">
            <a:extLst>
              <a:ext uri="{FF2B5EF4-FFF2-40B4-BE49-F238E27FC236}">
                <a16:creationId xmlns:a16="http://schemas.microsoft.com/office/drawing/2014/main" id="{F3BB6775-8483-4CF5-FCFA-F31FBC583607}"/>
              </a:ext>
            </a:extLst>
          </p:cNvPr>
          <p:cNvPicPr>
            <a:picLocks noChangeAspect="1"/>
          </p:cNvPicPr>
          <p:nvPr/>
        </p:nvPicPr>
        <p:blipFill>
          <a:blip r:embed="rId3"/>
          <a:stretch>
            <a:fillRect/>
          </a:stretch>
        </p:blipFill>
        <p:spPr>
          <a:xfrm>
            <a:off x="1877134" y="925732"/>
            <a:ext cx="3645134" cy="769442"/>
          </a:xfrm>
          <a:prstGeom prst="rect">
            <a:avLst/>
          </a:prstGeom>
        </p:spPr>
      </p:pic>
      <p:sp>
        <p:nvSpPr>
          <p:cNvPr id="12" name="Arrow: Right 11">
            <a:extLst>
              <a:ext uri="{FF2B5EF4-FFF2-40B4-BE49-F238E27FC236}">
                <a16:creationId xmlns:a16="http://schemas.microsoft.com/office/drawing/2014/main" id="{0D967882-636B-4B1B-195D-F9EBBAA1530C}"/>
              </a:ext>
            </a:extLst>
          </p:cNvPr>
          <p:cNvSpPr/>
          <p:nvPr/>
        </p:nvSpPr>
        <p:spPr>
          <a:xfrm>
            <a:off x="1278617" y="1090477"/>
            <a:ext cx="598517" cy="439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DDFD9F48-1879-D519-5C9B-DC0E29BF43C9}"/>
              </a:ext>
            </a:extLst>
          </p:cNvPr>
          <p:cNvSpPr txBox="1"/>
          <p:nvPr/>
        </p:nvSpPr>
        <p:spPr>
          <a:xfrm>
            <a:off x="166925" y="195203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166925" y="438826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66925" y="277828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166925" y="5170908"/>
            <a:ext cx="6870285" cy="1815882"/>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sz="1600" b="1" dirty="0">
                <a:effectLst/>
                <a:latin typeface="Consolas" panose="020B0609020204030204" pitchFamily="49" charset="0"/>
              </a:rPr>
              <a:t>    task.name = </a:t>
            </a:r>
            <a:r>
              <a:rPr lang="en-CA" sz="1600" b="1" dirty="0" err="1">
                <a:effectLst/>
                <a:latin typeface="Consolas" panose="020B0609020204030204" pitchFamily="49" charset="0"/>
              </a:rPr>
              <a:t>event.target.formTaskName.value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166925" y="813956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95779" y="779525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117340" y="908957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166925" y="725376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5372639" y="900134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3" grpId="0" animBg="1"/>
      <p:bldP spid="20" grpId="0" animBg="1"/>
      <p:bldP spid="22" grpId="0" animBg="1"/>
      <p:bldP spid="24" grpId="0" animBg="1"/>
      <p:bldP spid="25" grpId="0" animBg="1"/>
      <p:bldP spid="26" grpId="0"/>
      <p:bldP spid="27" grpId="0"/>
      <p:bldP spid="32"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FECF18E2-4466-F8BC-D832-4A16CBC5D061}"/>
              </a:ext>
            </a:extLst>
          </p:cNvPr>
          <p:cNvSpPr txBox="1"/>
          <p:nvPr/>
        </p:nvSpPr>
        <p:spPr>
          <a:xfrm>
            <a:off x="95779" y="17849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setTaskState</a:t>
            </a:r>
            <a:r>
              <a:rPr lang="en-CA" b="1" dirty="0"/>
              <a:t>(!</a:t>
            </a:r>
            <a:r>
              <a:rPr lang="en-CA" b="1" dirty="0" err="1"/>
              <a:t>taskState</a:t>
            </a:r>
            <a:r>
              <a:rPr lang="en-CA" b="1" dirty="0"/>
              <a:t>);</a:t>
            </a:r>
            <a:r>
              <a:rPr lang="en-CA" dirty="0">
                <a:solidFill>
                  <a:srgbClr val="00B050"/>
                </a:solidFill>
              </a:rPr>
              <a:t>//trigger repaint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1" name="TextBox 30">
            <a:extLst>
              <a:ext uri="{FF2B5EF4-FFF2-40B4-BE49-F238E27FC236}">
                <a16:creationId xmlns:a16="http://schemas.microsoft.com/office/drawing/2014/main" id="{7B79AED1-7B10-B61B-01D4-A474057E3807}"/>
              </a:ext>
            </a:extLst>
          </p:cNvPr>
          <p:cNvSpPr txBox="1"/>
          <p:nvPr/>
        </p:nvSpPr>
        <p:spPr>
          <a:xfrm>
            <a:off x="95779" y="3649596"/>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dirty="0">
                <a:solidFill>
                  <a:schemeClr val="bg1">
                    <a:lumMod val="65000"/>
                  </a:schemeClr>
                </a:solidFill>
                <a:latin typeface="Consolas" panose="020B0609020204030204" pitchFamily="49" charset="0"/>
              </a:rPr>
              <a:t>task = {task} </a:t>
            </a:r>
            <a:r>
              <a:rPr lang="en-US" b="0" dirty="0" err="1">
                <a:effectLst/>
                <a:latin typeface="Consolas" panose="020B0609020204030204" pitchFamily="49" charset="0"/>
              </a:rPr>
              <a:t>taskState</a:t>
            </a:r>
            <a:r>
              <a:rPr lang="en-US" b="0" dirty="0">
                <a:effectLst/>
                <a:latin typeface="Consolas" panose="020B0609020204030204" pitchFamily="49" charset="0"/>
              </a:rPr>
              <a:t> = {</a:t>
            </a:r>
            <a:r>
              <a:rPr lang="en-US" b="0" dirty="0" err="1">
                <a:effectLst/>
                <a:latin typeface="Consolas" panose="020B0609020204030204" pitchFamily="49" charset="0"/>
              </a:rPr>
              <a:t>taskState</a:t>
            </a:r>
            <a:r>
              <a:rPr lang="en-US" b="0" dirty="0">
                <a:effectLst/>
                <a:latin typeface="Consolas" panose="020B0609020204030204" pitchFamily="49" charset="0"/>
              </a:rPr>
              <a:t>}</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4889597" y="394047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AD4EC47B-5D96-DE3A-BF81-CCC5BD3AC0F8}"/>
              </a:ext>
            </a:extLst>
          </p:cNvPr>
          <p:cNvSpPr txBox="1"/>
          <p:nvPr/>
        </p:nvSpPr>
        <p:spPr>
          <a:xfrm>
            <a:off x="95779" y="921855"/>
            <a:ext cx="6634413" cy="646331"/>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//add const with its state</a:t>
            </a:r>
          </a:p>
          <a:p>
            <a:r>
              <a:rPr lang="en-CA" b="0" dirty="0">
                <a:effectLst/>
                <a:latin typeface="Consolas" panose="020B0609020204030204" pitchFamily="49" charset="0"/>
              </a:rPr>
              <a:t>const [</a:t>
            </a:r>
            <a:r>
              <a:rPr lang="en-CA" b="0" dirty="0" err="1">
                <a:effectLst/>
                <a:latin typeface="Consolas" panose="020B0609020204030204" pitchFamily="49" charset="0"/>
              </a:rPr>
              <a:t>taskState</a:t>
            </a:r>
            <a:r>
              <a:rPr lang="en-CA" b="0" dirty="0">
                <a:effectLst/>
                <a:latin typeface="Consolas" panose="020B0609020204030204" pitchFamily="49" charset="0"/>
              </a:rPr>
              <a:t>, </a:t>
            </a:r>
            <a:r>
              <a:rPr lang="en-CA" b="0" dirty="0" err="1">
                <a:effectLst/>
                <a:latin typeface="Consolas" panose="020B0609020204030204" pitchFamily="49" charset="0"/>
              </a:rPr>
              <a:t>setTaskState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(true);</a:t>
            </a:r>
          </a:p>
        </p:txBody>
      </p:sp>
      <p:sp>
        <p:nvSpPr>
          <p:cNvPr id="3" name="TextBox 2">
            <a:extLst>
              <a:ext uri="{FF2B5EF4-FFF2-40B4-BE49-F238E27FC236}">
                <a16:creationId xmlns:a16="http://schemas.microsoft.com/office/drawing/2014/main" id="{FF9E19CC-9B32-00F5-AD75-A991C26AEDC2}"/>
              </a:ext>
            </a:extLst>
          </p:cNvPr>
          <p:cNvSpPr txBox="1"/>
          <p:nvPr/>
        </p:nvSpPr>
        <p:spPr>
          <a:xfrm>
            <a:off x="0" y="4384163"/>
            <a:ext cx="6168044" cy="369332"/>
          </a:xfrm>
          <a:prstGeom prst="rect">
            <a:avLst/>
          </a:prstGeom>
          <a:noFill/>
        </p:spPr>
        <p:txBody>
          <a:bodyPr wrap="square">
            <a:spAutoFit/>
          </a:bodyPr>
          <a:lstStyle/>
          <a:p>
            <a:r>
              <a:rPr lang="en-US" dirty="0">
                <a:latin typeface="Segoe UI" panose="020B0502040204020203" pitchFamily="34" charset="0"/>
              </a:rPr>
              <a:t>Popup displayed on page reload and while change a date.</a:t>
            </a:r>
            <a:endParaRPr lang="en-CA" dirty="0">
              <a:highlight>
                <a:srgbClr val="FFFF00"/>
              </a:highlight>
            </a:endParaRPr>
          </a:p>
        </p:txBody>
      </p:sp>
      <p:sp>
        <p:nvSpPr>
          <p:cNvPr id="5" name="TextBox 4">
            <a:extLst>
              <a:ext uri="{FF2B5EF4-FFF2-40B4-BE49-F238E27FC236}">
                <a16:creationId xmlns:a16="http://schemas.microsoft.com/office/drawing/2014/main" id="{70771FFA-2A3D-3C08-A253-86D0DD04A683}"/>
              </a:ext>
            </a:extLst>
          </p:cNvPr>
          <p:cNvSpPr txBox="1"/>
          <p:nvPr/>
        </p:nvSpPr>
        <p:spPr>
          <a:xfrm>
            <a:off x="95779" y="5006001"/>
            <a:ext cx="6870285" cy="107721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change a date case</a:t>
            </a:r>
          </a:p>
          <a:p>
            <a:r>
              <a:rPr lang="en-CA" sz="1600" b="0" dirty="0">
                <a:solidFill>
                  <a:schemeClr val="bg2">
                    <a:lumMod val="75000"/>
                  </a:schemeClr>
                </a:solidFill>
                <a:effectLst/>
                <a:latin typeface="Consolas" panose="020B0609020204030204" pitchFamily="49" charset="0"/>
              </a:rPr>
              <a:t>const </a:t>
            </a:r>
            <a:r>
              <a:rPr lang="en-CA" sz="1600" b="0" dirty="0" err="1">
                <a:solidFill>
                  <a:schemeClr val="bg2">
                    <a:lumMod val="75000"/>
                  </a:schemeClr>
                </a:solidFill>
                <a:effectLst/>
                <a:latin typeface="Consolas" panose="020B0609020204030204" pitchFamily="49" charset="0"/>
              </a:rPr>
              <a:t>ListTasks</a:t>
            </a:r>
            <a:r>
              <a:rPr lang="en-CA" sz="1600" b="0" dirty="0">
                <a:solidFill>
                  <a:schemeClr val="bg2">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1" dirty="0" err="1">
                <a:effectLst/>
                <a:latin typeface="Consolas" panose="020B0609020204030204" pitchFamily="49" charset="0"/>
              </a:rPr>
              <a:t>useEffect</a:t>
            </a:r>
            <a:r>
              <a:rPr lang="en-CA" sz="1600" b="1" dirty="0">
                <a:effectLst/>
                <a:latin typeface="Consolas" panose="020B0609020204030204" pitchFamily="49" charset="0"/>
              </a:rPr>
              <a:t>(() =&gt; {</a:t>
            </a:r>
            <a:r>
              <a:rPr lang="en-CA" sz="1600" b="0" dirty="0">
                <a:solidFill>
                  <a:schemeClr val="bg2">
                    <a:lumMod val="75000"/>
                  </a:schemeClr>
                </a:solidFill>
                <a:effectLst/>
                <a:latin typeface="Consolas" panose="020B0609020204030204" pitchFamily="49" charset="0"/>
              </a:rPr>
              <a:t>alert(props.task.name);</a:t>
            </a:r>
            <a:r>
              <a:rPr lang="en-CA" sz="1600" b="1" dirty="0">
                <a:effectLst/>
                <a:latin typeface="Consolas" panose="020B0609020204030204" pitchFamily="49" charset="0"/>
              </a:rPr>
              <a:t>},[</a:t>
            </a:r>
            <a:r>
              <a:rPr lang="en-CA" sz="1600" b="1" dirty="0" err="1">
                <a:effectLst/>
                <a:latin typeface="Consolas" panose="020B0609020204030204" pitchFamily="49" charset="0"/>
              </a:rPr>
              <a:t>props.taskState</a:t>
            </a:r>
            <a:r>
              <a:rPr lang="en-CA" sz="1600" b="1" dirty="0">
                <a:effectLst/>
                <a:latin typeface="Consolas" panose="020B0609020204030204" pitchFamily="49" charset="0"/>
              </a:rPr>
              <a:t>]);</a:t>
            </a:r>
          </a:p>
        </p:txBody>
      </p:sp>
      <p:sp>
        <p:nvSpPr>
          <p:cNvPr id="6" name="TextBox 5">
            <a:extLst>
              <a:ext uri="{FF2B5EF4-FFF2-40B4-BE49-F238E27FC236}">
                <a16:creationId xmlns:a16="http://schemas.microsoft.com/office/drawing/2014/main" id="{19E11AEC-6A37-3F06-9D21-85CD674DB997}"/>
              </a:ext>
            </a:extLst>
          </p:cNvPr>
          <p:cNvSpPr txBox="1"/>
          <p:nvPr/>
        </p:nvSpPr>
        <p:spPr>
          <a:xfrm>
            <a:off x="4889598" y="500778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7" name="TextBox 6">
            <a:extLst>
              <a:ext uri="{FF2B5EF4-FFF2-40B4-BE49-F238E27FC236}">
                <a16:creationId xmlns:a16="http://schemas.microsoft.com/office/drawing/2014/main" id="{7B7B264C-37A4-0E8B-5FB2-B3F58836B086}"/>
              </a:ext>
            </a:extLst>
          </p:cNvPr>
          <p:cNvSpPr txBox="1"/>
          <p:nvPr/>
        </p:nvSpPr>
        <p:spPr>
          <a:xfrm>
            <a:off x="95778" y="6446087"/>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both cases</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props.taskState</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4889597" y="644608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2" grpId="0" animBg="1"/>
      <p:bldP spid="3" grpId="0"/>
      <p:bldP spid="5" grpId="0" animBg="1"/>
      <p:bldP spid="6"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1076132"/>
            <a:ext cx="7622250" cy="369332"/>
          </a:xfrm>
          <a:prstGeom prst="rect">
            <a:avLst/>
          </a:prstGeom>
          <a:noFill/>
        </p:spPr>
        <p:txBody>
          <a:bodyPr wrap="square">
            <a:spAutoFit/>
          </a:bodyPr>
          <a:lstStyle/>
          <a:p>
            <a:r>
              <a:rPr lang="en-CA" dirty="0"/>
              <a:t>Debug through </a:t>
            </a:r>
            <a:r>
              <a:rPr lang="en-CA" dirty="0" err="1"/>
              <a:t>VSCode</a:t>
            </a:r>
            <a:r>
              <a:rPr lang="en-CA" dirty="0"/>
              <a:t> [Recommended]</a:t>
            </a: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855921"/>
            <a:ext cx="7888632" cy="646331"/>
          </a:xfrm>
          <a:prstGeom prst="rect">
            <a:avLst/>
          </a:prstGeom>
          <a:noFill/>
        </p:spPr>
        <p:txBody>
          <a:bodyPr wrap="square">
            <a:spAutoFit/>
          </a:bodyPr>
          <a:lstStyle/>
          <a:p>
            <a:r>
              <a:rPr lang="en-CA" dirty="0"/>
              <a:t>Assume you have the folder, hackathon-react or tracker-frontend as the opened folder in you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16377" y="2679678"/>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7" y="2939134"/>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359917" y="5029200"/>
            <a:ext cx="6702136" cy="3139321"/>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a:t>
            </a:r>
          </a:p>
          <a:p>
            <a:r>
              <a:rPr lang="en-CA" b="0" dirty="0">
                <a:effectLst/>
                <a:latin typeface="Consolas" panose="020B0609020204030204" pitchFamily="49" charset="0"/>
              </a:rPr>
              <a:t>        </a:t>
            </a:r>
            <a:r>
              <a:rPr lang="en-CA" b="1" dirty="0">
                <a:effectLst/>
                <a:latin typeface="Consolas" panose="020B0609020204030204" pitchFamily="49" charset="0"/>
              </a:rPr>
              <a:t>"type": "chrome",</a:t>
            </a: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3385756"/>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46602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a:t>npm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date, time or name.</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setTaskState</a:t>
            </a:r>
            <a:r>
              <a:rPr lang="en-CA" sz="1400" b="1" dirty="0">
                <a:solidFill>
                  <a:schemeClr val="bg1">
                    <a:lumMod val="75000"/>
                  </a:schemeClr>
                </a:solidFill>
                <a:latin typeface="Consolas" panose="020B0609020204030204" pitchFamily="49" charset="0"/>
              </a:rPr>
              <a:t>(!</a:t>
            </a:r>
            <a:r>
              <a:rPr lang="en-CA" sz="1400" b="1" dirty="0" err="1">
                <a:solidFill>
                  <a:schemeClr val="bg1">
                    <a:lumMod val="75000"/>
                  </a:schemeClr>
                </a:solidFill>
                <a:latin typeface="Consolas" panose="020B0609020204030204" pitchFamily="49" charset="0"/>
              </a:rPr>
              <a:t>taskState</a:t>
            </a:r>
            <a:r>
              <a:rPr lang="en-CA" sz="1400" b="1" dirty="0">
                <a:solidFill>
                  <a:schemeClr val="bg1">
                    <a:lumMod val="75000"/>
                  </a:schemeClr>
                </a:solidFill>
                <a:latin typeface="Consolas" panose="020B0609020204030204" pitchFamily="49" charset="0"/>
              </a:rPr>
              <a:t>);//trigger repaint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5142"/>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177438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45286" y="2213962"/>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595" y="1006719"/>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0" y="1425674"/>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07692" y="3987241"/>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145286" y="4792702"/>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0" y="442337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341845" y="768834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2723702"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4418886"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3556530" y="853813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3430479" y="816586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3264701" y="659807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3803797" y="740312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24869"/>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5138453" cy="369332"/>
          </a:xfrm>
          <a:prstGeom prst="rect">
            <a:avLst/>
          </a:prstGeom>
          <a:noFill/>
        </p:spPr>
        <p:txBody>
          <a:bodyPr wrap="square">
            <a:spAutoFit/>
          </a:bodyPr>
          <a:lstStyle/>
          <a:p>
            <a:r>
              <a:rPr lang="en-US" dirty="0">
                <a:latin typeface="Segoe UI" panose="020B0502040204020203" pitchFamily="34" charset="0"/>
              </a:rPr>
              <a:t>The goal is to popup the name of the latest task.</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 should be added to the list, while those with same name will get the task updated </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2"/>
          <a:stretch>
            <a:fillRect/>
          </a:stretch>
        </p:blipFill>
        <p:spPr>
          <a:xfrm>
            <a:off x="132468" y="3068288"/>
            <a:ext cx="7507459"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2885529" y="4530622"/>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3089149" y="5358501"/>
            <a:ext cx="4229235" cy="338554"/>
          </a:xfrm>
          <a:prstGeom prst="rect">
            <a:avLst/>
          </a:prstGeom>
          <a:solidFill>
            <a:schemeClr val="accent3">
              <a:lumMod val="75000"/>
            </a:schemeClr>
          </a:solidFill>
        </p:spPr>
        <p:txBody>
          <a:bodyPr wrap="non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307845" y="3077029"/>
            <a:ext cx="233208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updateMatchingRow.js</a:t>
            </a:r>
            <a:r>
              <a:rPr lang="en-US" sz="1200" dirty="0"/>
              <a: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tretch>
            <a:fillRect/>
          </a:stretch>
        </p:blipFill>
        <p:spPr>
          <a:xfrm>
            <a:off x="422366" y="951083"/>
            <a:ext cx="6768050" cy="7009606"/>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3538912" y="248655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537126" y="4307970"/>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3886200" y="4680132"/>
            <a:ext cx="838200" cy="17489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4763596" y="4771705"/>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4697887" y="4929924"/>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1698054" y="4560389"/>
            <a:ext cx="2188146" cy="239486"/>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538912" y="5839096"/>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538912" y="6181207"/>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Especially, when two components can update it.</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14299" y="2609134"/>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0" dirty="0">
                <a:effectLst/>
                <a:latin typeface="Consolas" panose="020B0609020204030204" pitchFamily="49" charset="0"/>
              </a:rPr>
              <a:t>&lt;div style={{ height: '260px', </a:t>
            </a:r>
            <a:r>
              <a:rPr lang="en-CA" sz="1200" b="0" dirty="0" err="1">
                <a:effectLst/>
                <a:latin typeface="Consolas" panose="020B0609020204030204" pitchFamily="49" charset="0"/>
              </a:rPr>
              <a:t>overflowY</a:t>
            </a:r>
            <a:r>
              <a:rPr lang="en-CA" sz="1200" b="0" dirty="0">
                <a:effectLst/>
                <a:latin typeface="Consolas" panose="020B0609020204030204" pitchFamily="49" charset="0"/>
              </a:rPr>
              <a:t>: 'scroll' }}&gt;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err="1">
                <a:effectLst/>
                <a:latin typeface="Consolas" panose="020B0609020204030204" pitchFamily="49" charset="0"/>
              </a:rPr>
              <a:t>tasks.map</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(text, index) =&gt;</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  </a:t>
            </a:r>
          </a:p>
          <a:p>
            <a:r>
              <a:rPr lang="en-CA" sz="1200" b="0" dirty="0">
                <a:effectLst/>
                <a:latin typeface="Consolas" panose="020B0609020204030204" pitchFamily="49" charset="0"/>
              </a:rPr>
              <a:t>                        key={index}&gt;{text.name}-{</a:t>
            </a:r>
            <a:r>
              <a:rPr lang="en-CA" sz="1200" b="0" dirty="0" err="1">
                <a:effectLst/>
                <a:latin typeface="Consolas" panose="020B0609020204030204" pitchFamily="49" charset="0"/>
              </a:rPr>
              <a:t>text.hour</a:t>
            </a:r>
            <a:r>
              <a:rPr lang="en-CA" sz="1200" b="0" dirty="0">
                <a:effectLst/>
                <a:latin typeface="Consolas" panose="020B0609020204030204" pitchFamily="49" charset="0"/>
              </a:rPr>
              <a:t>}:{</a:t>
            </a:r>
            <a:r>
              <a:rPr lang="en-CA" sz="1200" b="0" dirty="0" err="1">
                <a:effectLst/>
                <a:latin typeface="Consolas" panose="020B0609020204030204" pitchFamily="49" charset="0"/>
              </a:rPr>
              <a:t>text.min</a:t>
            </a:r>
            <a:r>
              <a:rPr lang="en-CA" sz="1200" b="0" dirty="0">
                <a:effectLst/>
                <a:latin typeface="Consolas" panose="020B0609020204030204" pitchFamily="49" charset="0"/>
              </a:rPr>
              <a:t>}[{</a:t>
            </a:r>
            <a:r>
              <a:rPr lang="en-CA" sz="1200" b="0" dirty="0" err="1">
                <a:effectLst/>
                <a:latin typeface="Consolas" panose="020B0609020204030204" pitchFamily="49" charset="0"/>
              </a:rPr>
              <a:t>text.comment</a:t>
            </a:r>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&gt;)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903824" y="3570005"/>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719541" y="4598691"/>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646331"/>
          </a:xfrm>
          <a:prstGeom prst="rect">
            <a:avLst/>
          </a:prstGeom>
          <a:noFill/>
        </p:spPr>
        <p:txBody>
          <a:bodyPr wrap="square">
            <a:spAutoFit/>
          </a:bodyPr>
          <a:lstStyle/>
          <a:p>
            <a:r>
              <a:rPr lang="en-US" sz="1200" b="0" dirty="0">
                <a:solidFill>
                  <a:srgbClr val="00B050"/>
                </a:solidFill>
                <a:effectLst/>
                <a:latin typeface="Consolas" panose="020B0609020204030204" pitchFamily="49" charset="0"/>
              </a:rPr>
              <a:t>//remove the alert statement</a:t>
            </a:r>
          </a:p>
          <a:p>
            <a:r>
              <a:rPr lang="en-US" sz="1200" b="0" strike="sngStrike" dirty="0">
                <a:effectLst/>
                <a:latin typeface="Consolas" panose="020B0609020204030204" pitchFamily="49" charset="0"/>
              </a:rPr>
              <a:t>alert('count:' +</a:t>
            </a:r>
            <a:r>
              <a:rPr lang="en-US" sz="1200" b="0" strike="sngStrike" dirty="0" err="1">
                <a:effectLst/>
                <a:latin typeface="Consolas" panose="020B0609020204030204" pitchFamily="49" charset="0"/>
              </a:rPr>
              <a:t>tasks.length</a:t>
            </a:r>
            <a:r>
              <a:rPr lang="en-US" sz="12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77253" y="372915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95626" y="1837373"/>
            <a:ext cx="7249095" cy="523220"/>
          </a:xfrm>
          <a:prstGeom prst="rect">
            <a:avLst/>
          </a:prstGeom>
          <a:noFill/>
        </p:spPr>
        <p:txBody>
          <a:bodyPr wrap="square">
            <a:spAutoFit/>
          </a:bodyPr>
          <a:lstStyle/>
          <a:p>
            <a:r>
              <a:rPr lang="en-US" sz="1400" b="0" dirty="0">
                <a:solidFill>
                  <a:srgbClr val="00B050"/>
                </a:solidFill>
                <a:effectLst/>
                <a:latin typeface="Consolas" panose="020B0609020204030204" pitchFamily="49" charset="0"/>
              </a:rPr>
              <a:t>//add required imports</a:t>
            </a:r>
          </a:p>
          <a:p>
            <a:r>
              <a:rPr lang="en-US" sz="1400" b="0" dirty="0">
                <a:solidFill>
                  <a:srgbClr val="252526"/>
                </a:solidFill>
                <a:effectLst/>
                <a:latin typeface="Consolas" panose="020B0609020204030204" pitchFamily="49" charset="0"/>
              </a:rPr>
              <a:t>import </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 from 'react-bootstrap/</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118684" y="3137847"/>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92113" y="3186689"/>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74571" y="3873593"/>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48000" y="397127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50194" y="4911748"/>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66686" y="4335258"/>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22665" y="91670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51633" y="2610287"/>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
        <p:nvSpPr>
          <p:cNvPr id="4" name="TextBox 3">
            <a:extLst>
              <a:ext uri="{FF2B5EF4-FFF2-40B4-BE49-F238E27FC236}">
                <a16:creationId xmlns:a16="http://schemas.microsoft.com/office/drawing/2014/main" id="{F04F8E9C-227E-484E-7C53-6A340F8E3486}"/>
              </a:ext>
            </a:extLst>
          </p:cNvPr>
          <p:cNvSpPr txBox="1"/>
          <p:nvPr/>
        </p:nvSpPr>
        <p:spPr>
          <a:xfrm>
            <a:off x="203249" y="5750725"/>
            <a:ext cx="7402237" cy="3416320"/>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//trigger update</a:t>
            </a:r>
          </a:p>
          <a:p>
            <a:r>
              <a:rPr lang="en-CA" b="1" dirty="0">
                <a:effectLst/>
                <a:latin typeface="Consolas" panose="020B0609020204030204" pitchFamily="49" charset="0"/>
              </a:rPr>
              <a:t>const [</a:t>
            </a:r>
            <a:r>
              <a:rPr lang="en-CA" b="1" dirty="0" err="1">
                <a:effectLst/>
                <a:latin typeface="Consolas" panose="020B0609020204030204" pitchFamily="49" charset="0"/>
              </a:rPr>
              <a:t>updateMe</a:t>
            </a:r>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 = </a:t>
            </a:r>
            <a:r>
              <a:rPr lang="en-CA" b="1" dirty="0" err="1">
                <a:effectLst/>
                <a:latin typeface="Consolas" panose="020B0609020204030204" pitchFamily="49" charset="0"/>
              </a:rPr>
              <a:t>useState</a:t>
            </a:r>
            <a:r>
              <a:rPr lang="en-CA" b="1" dirty="0">
                <a:effectLst/>
                <a:latin typeface="Consolas" panose="020B0609020204030204" pitchFamily="49" charset="0"/>
              </a:rPr>
              <a:t>(true);</a:t>
            </a:r>
          </a:p>
          <a:p>
            <a:br>
              <a:rPr lang="en-CA" b="0" dirty="0">
                <a:effectLst/>
                <a:latin typeface="Consolas" panose="020B0609020204030204" pitchFamily="49" charset="0"/>
              </a:rPr>
            </a:br>
            <a:r>
              <a:rPr lang="en-CA" b="0" dirty="0" err="1">
                <a:solidFill>
                  <a:schemeClr val="bg1">
                    <a:lumMod val="75000"/>
                  </a:schemeClr>
                </a:solidFill>
                <a:effectLst/>
                <a:latin typeface="Consolas" panose="020B0609020204030204" pitchFamily="49" charset="0"/>
              </a:rPr>
              <a:t>useEffect</a:t>
            </a:r>
            <a:r>
              <a:rPr lang="en-CA" b="0" dirty="0">
                <a:solidFill>
                  <a:schemeClr val="bg1">
                    <a:lumMod val="75000"/>
                  </a:schemeClr>
                </a:solidFill>
                <a:effectLst/>
                <a:latin typeface="Consolas" panose="020B0609020204030204" pitchFamily="49" charset="0"/>
              </a:rPr>
              <a:t>(() =&gt; {</a:t>
            </a:r>
          </a:p>
          <a:p>
            <a:r>
              <a:rPr lang="en-CA" b="0" dirty="0">
                <a:solidFill>
                  <a:schemeClr val="bg1">
                    <a:lumMod val="75000"/>
                  </a:schemeClr>
                </a:solidFill>
                <a:effectLst/>
                <a:latin typeface="Consolas" panose="020B0609020204030204" pitchFamily="49" charset="0"/>
              </a:rPr>
              <a:t>      if (</a:t>
            </a:r>
            <a:r>
              <a:rPr lang="en-CA" b="0" dirty="0" err="1">
                <a:solidFill>
                  <a:schemeClr val="bg1">
                    <a:lumMod val="75000"/>
                  </a:schemeClr>
                </a:solidFill>
                <a:effectLst/>
                <a:latin typeface="Consolas" panose="020B0609020204030204" pitchFamily="49" charset="0"/>
              </a:rPr>
              <a:t>props.week.trim</a:t>
            </a:r>
            <a:r>
              <a:rPr lang="en-CA" b="0" dirty="0">
                <a:solidFill>
                  <a:schemeClr val="bg1">
                    <a:lumMod val="75000"/>
                  </a:schemeClr>
                </a:solidFill>
                <a:effectLst/>
                <a:latin typeface="Consolas" panose="020B0609020204030204" pitchFamily="49" charset="0"/>
              </a:rPr>
              <a:t>().length &gt; 0)</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updateMatchingRow</a:t>
            </a:r>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setTasks</a:t>
            </a:r>
            <a:r>
              <a:rPr lang="en-CA" b="0" dirty="0">
                <a:solidFill>
                  <a:schemeClr val="bg1">
                    <a:lumMod val="75000"/>
                  </a:schemeClr>
                </a:solidFill>
                <a:effectLst/>
                <a:latin typeface="Consolas" panose="020B0609020204030204" pitchFamily="49" charset="0"/>
              </a:rPr>
              <a:t>(tasks);</a:t>
            </a:r>
          </a:p>
          <a:p>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a:t>
            </a:r>
            <a:r>
              <a:rPr lang="en-CA" b="1" dirty="0" err="1">
                <a:effectLst/>
                <a:latin typeface="Consolas" panose="020B0609020204030204" pitchFamily="49" charset="0"/>
              </a:rPr>
              <a:t>updateMe</a:t>
            </a:r>
            <a:r>
              <a:rPr lang="en-CA" b="1" dirty="0">
                <a:effectLst/>
                <a:latin typeface="Consolas" panose="020B0609020204030204" pitchFamily="49" charset="0"/>
              </a:rPr>
              <a:t>);</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 [</a:t>
            </a:r>
            <a:r>
              <a:rPr lang="en-CA" b="0" dirty="0" err="1">
                <a:solidFill>
                  <a:schemeClr val="bg1">
                    <a:lumMod val="75000"/>
                  </a:schemeClr>
                </a:solidFill>
                <a:effectLst/>
                <a:latin typeface="Consolas" panose="020B0609020204030204" pitchFamily="49" charset="0"/>
              </a:rPr>
              <a:t>props.taskState</a:t>
            </a:r>
            <a:r>
              <a:rPr lang="en-CA" b="0" dirty="0">
                <a:solidFill>
                  <a:schemeClr val="bg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P spid="4" grpId="0" animBg="1"/>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771485"/>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370956" y="48203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a:t>
            </a:r>
            <a:r>
              <a:rPr lang="en-CA" sz="1200" dirty="0" err="1">
                <a:solidFill>
                  <a:schemeClr val="bg1"/>
                </a:solidFill>
              </a:rPr>
              <a:t>tobe</a:t>
            </a:r>
            <a:r>
              <a:rPr lang="en-CA" sz="1200" dirty="0">
                <a:solidFill>
                  <a:schemeClr val="bg1"/>
                </a:solidFill>
              </a:rPr>
              <a:t>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37893" y="3337603"/>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137893" y="6285627"/>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9" name="TextBox 8">
            <a:extLst>
              <a:ext uri="{FF2B5EF4-FFF2-40B4-BE49-F238E27FC236}">
                <a16:creationId xmlns:a16="http://schemas.microsoft.com/office/drawing/2014/main" id="{8ADCC62A-4CFF-2D60-5064-A4F0424C7F84}"/>
              </a:ext>
            </a:extLst>
          </p:cNvPr>
          <p:cNvSpPr txBox="1"/>
          <p:nvPr/>
        </p:nvSpPr>
        <p:spPr>
          <a:xfrm>
            <a:off x="60850" y="8693317"/>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369332"/>
          </a:xfrm>
          <a:prstGeom prst="rect">
            <a:avLst/>
          </a:prstGeom>
          <a:noFill/>
        </p:spPr>
        <p:txBody>
          <a:bodyPr wrap="square" rtlCol="0">
            <a:spAutoFit/>
          </a:bodyPr>
          <a:lstStyle/>
          <a:p>
            <a:r>
              <a:rPr lang="en-CA" dirty="0"/>
              <a:t>Clear all inputs in Main() other than Date Piker</a:t>
            </a:r>
          </a:p>
        </p:txBody>
      </p:sp>
      <p:pic>
        <p:nvPicPr>
          <p:cNvPr id="13" name="Picture 12">
            <a:extLst>
              <a:ext uri="{FF2B5EF4-FFF2-40B4-BE49-F238E27FC236}">
                <a16:creationId xmlns:a16="http://schemas.microsoft.com/office/drawing/2014/main" id="{3487198B-0AF1-C865-2465-E7A4286FC3EB}"/>
              </a:ext>
            </a:extLst>
          </p:cNvPr>
          <p:cNvPicPr>
            <a:picLocks noChangeAspect="1"/>
          </p:cNvPicPr>
          <p:nvPr/>
        </p:nvPicPr>
        <p:blipFill>
          <a:blip r:embed="rId2"/>
          <a:stretch>
            <a:fillRect/>
          </a:stretch>
        </p:blipFill>
        <p:spPr>
          <a:xfrm>
            <a:off x="3674907" y="8622567"/>
            <a:ext cx="3886203" cy="1050764"/>
          </a:xfrm>
          <a:prstGeom prst="rect">
            <a:avLst/>
          </a:prstGeom>
        </p:spPr>
      </p:pic>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785104"/>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a:t>
            </a:r>
            <a:r>
              <a:rPr lang="en-CA" sz="1600" dirty="0" err="1">
                <a:solidFill>
                  <a:schemeClr val="bg1">
                    <a:lumMod val="75000"/>
                  </a:schemeClr>
                </a:solidFill>
              </a:rPr>
              <a:t>props.clearDate</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246769"/>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sz="1600" b="1" dirty="0" err="1"/>
              <a:t>clearDate</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clearDate</a:t>
            </a:r>
            <a:r>
              <a:rPr lang="en-CA" sz="1600" b="1" dirty="0"/>
              <a:t>={</a:t>
            </a:r>
            <a:r>
              <a:rPr lang="en-CA" sz="1600" b="1" dirty="0" err="1"/>
              <a:t>clearDate</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07562" y="3967199"/>
            <a:ext cx="7319313" cy="1538883"/>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props.clearDate</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field</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formTaskName</a:t>
            </a:r>
            <a:r>
              <a:rPr lang="en-CA" b="1" dirty="0"/>
              <a:t>').</a:t>
            </a:r>
            <a:r>
              <a:rPr lang="en-CA" b="1" dirty="0" err="1"/>
              <a:t>val</a:t>
            </a:r>
            <a:r>
              <a:rPr lang="en-CA" b="1" dirty="0"/>
              <a:t>(data.name);</a:t>
            </a: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a:t>
            </a:r>
            <a:r>
              <a:rPr lang="en-CA" dirty="0" err="1">
                <a:solidFill>
                  <a:schemeClr val="bg1">
                    <a:lumMod val="75000"/>
                  </a:schemeClr>
                </a:solidFill>
              </a:rPr>
              <a:t>taskState</a:t>
            </a:r>
            <a:r>
              <a:rPr lang="en-CA" dirty="0">
                <a:solidFill>
                  <a:schemeClr val="bg1">
                    <a:lumMod val="75000"/>
                  </a:schemeClr>
                </a:solidFill>
              </a:rPr>
              <a:t>= {</a:t>
            </a:r>
            <a:r>
              <a:rPr lang="en-CA" dirty="0" err="1">
                <a:solidFill>
                  <a:schemeClr val="bg1">
                    <a:lumMod val="75000"/>
                  </a:schemeClr>
                </a:solidFill>
              </a:rPr>
              <a:t>taskState</a:t>
            </a:r>
            <a:r>
              <a:rPr lang="en-CA" dirty="0">
                <a:solidFill>
                  <a:schemeClr val="bg1">
                    <a:lumMod val="75000"/>
                  </a:schemeClr>
                </a:solidFill>
              </a:rPr>
              <a:t>}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clearDate</a:t>
            </a:r>
            <a:r>
              <a:rPr lang="en-CA" dirty="0">
                <a:solidFill>
                  <a:schemeClr val="bg1">
                    <a:lumMod val="75000"/>
                  </a:schemeClr>
                </a:solidFill>
              </a:rPr>
              <a:t>={</a:t>
            </a:r>
            <a:r>
              <a:rPr lang="en-CA" dirty="0" err="1">
                <a:solidFill>
                  <a:schemeClr val="bg1">
                    <a:lumMod val="75000"/>
                  </a:schemeClr>
                </a:solidFill>
              </a:rPr>
              <a:t>clearDate</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
        <p:nvSpPr>
          <p:cNvPr id="3" name="TextBox 2">
            <a:extLst>
              <a:ext uri="{FF2B5EF4-FFF2-40B4-BE49-F238E27FC236}">
                <a16:creationId xmlns:a16="http://schemas.microsoft.com/office/drawing/2014/main" id="{EF8730B9-A605-D4FA-DA69-C968026AF451}"/>
              </a:ext>
            </a:extLst>
          </p:cNvPr>
          <p:cNvSpPr txBox="1"/>
          <p:nvPr/>
        </p:nvSpPr>
        <p:spPr>
          <a:xfrm>
            <a:off x="4228988" y="853701"/>
            <a:ext cx="3294005" cy="1754326"/>
          </a:xfrm>
          <a:prstGeom prst="rect">
            <a:avLst/>
          </a:prstGeom>
          <a:solidFill>
            <a:schemeClr val="accent2"/>
          </a:solidFill>
          <a:ln w="19050">
            <a:solidFill>
              <a:schemeClr val="tx1"/>
            </a:solidFill>
          </a:ln>
        </p:spPr>
        <p:txBody>
          <a:bodyPr wrap="square" rtlCol="0">
            <a:spAutoFit/>
          </a:bodyPr>
          <a:lstStyle/>
          <a:p>
            <a:pPr algn="just"/>
            <a:r>
              <a:rPr lang="en-CA" dirty="0"/>
              <a:t>If we were to use the approach below, we wouldn’t have to install/use </a:t>
            </a:r>
            <a:r>
              <a:rPr lang="en-CA" dirty="0" err="1"/>
              <a:t>Jquery</a:t>
            </a:r>
            <a:r>
              <a:rPr lang="en-CA" dirty="0"/>
              <a:t>. It would have been a matter of calling the update method for each state variable.</a:t>
            </a:r>
          </a:p>
        </p:txBody>
      </p:sp>
      <p:pic>
        <p:nvPicPr>
          <p:cNvPr id="9" name="Picture 8">
            <a:extLst>
              <a:ext uri="{FF2B5EF4-FFF2-40B4-BE49-F238E27FC236}">
                <a16:creationId xmlns:a16="http://schemas.microsoft.com/office/drawing/2014/main" id="{190A542A-C87D-A62F-C996-D43C6AAA72B7}"/>
              </a:ext>
            </a:extLst>
          </p:cNvPr>
          <p:cNvPicPr>
            <a:picLocks noChangeAspect="1"/>
          </p:cNvPicPr>
          <p:nvPr/>
        </p:nvPicPr>
        <p:blipFill>
          <a:blip r:embed="rId2"/>
          <a:stretch>
            <a:fillRect/>
          </a:stretch>
        </p:blipFill>
        <p:spPr>
          <a:xfrm>
            <a:off x="4640839" y="2740852"/>
            <a:ext cx="3131561" cy="685687"/>
          </a:xfrm>
          <a:prstGeom prst="rect">
            <a:avLst/>
          </a:prstGeom>
        </p:spPr>
      </p:pic>
      <p:sp>
        <p:nvSpPr>
          <p:cNvPr id="10" name="Arrow: Down 9">
            <a:extLst>
              <a:ext uri="{FF2B5EF4-FFF2-40B4-BE49-F238E27FC236}">
                <a16:creationId xmlns:a16="http://schemas.microsoft.com/office/drawing/2014/main" id="{5BC36B98-4217-4F72-C4EB-F4A5D4EC920F}"/>
              </a:ext>
            </a:extLst>
          </p:cNvPr>
          <p:cNvSpPr/>
          <p:nvPr/>
        </p:nvSpPr>
        <p:spPr>
          <a:xfrm>
            <a:off x="6844937" y="2331596"/>
            <a:ext cx="478972" cy="40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P spid="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6397</TotalTime>
  <Words>5829</Words>
  <Application>Microsoft Office PowerPoint</Application>
  <PresentationFormat>Custom</PresentationFormat>
  <Paragraphs>792</Paragraphs>
  <Slides>53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402</cp:revision>
  <dcterms:created xsi:type="dcterms:W3CDTF">2023-03-15T22:27:13Z</dcterms:created>
  <dcterms:modified xsi:type="dcterms:W3CDTF">2023-04-18T20:59:07Z</dcterms:modified>
</cp:coreProperties>
</file>