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70" r:id="rId2"/>
    <p:sldId id="271" r:id="rId3"/>
    <p:sldId id="293" r:id="rId4"/>
    <p:sldId id="289" r:id="rId5"/>
    <p:sldId id="291" r:id="rId6"/>
    <p:sldId id="296" r:id="rId7"/>
    <p:sldId id="290" r:id="rId8"/>
    <p:sldId id="294" r:id="rId9"/>
    <p:sldId id="292" r:id="rId10"/>
    <p:sldId id="273" r:id="rId11"/>
    <p:sldId id="285" r:id="rId12"/>
    <p:sldId id="283" r:id="rId13"/>
    <p:sldId id="297" r:id="rId14"/>
    <p:sldId id="274" r:id="rId15"/>
    <p:sldId id="282" r:id="rId16"/>
    <p:sldId id="272" r:id="rId17"/>
    <p:sldId id="286" r:id="rId18"/>
    <p:sldId id="288" r:id="rId19"/>
    <p:sldId id="287" r:id="rId20"/>
    <p:sldId id="284" r:id="rId21"/>
    <p:sldId id="275" r:id="rId22"/>
    <p:sldId id="276" r:id="rId23"/>
    <p:sldId id="277" r:id="rId24"/>
    <p:sldId id="278" r:id="rId25"/>
    <p:sldId id="279" r:id="rId26"/>
    <p:sldId id="280" r:id="rId27"/>
    <p:sldId id="281" r:id="rId28"/>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52526"/>
    <a:srgbClr val="F2DD96"/>
    <a:srgbClr val="0FBCC7"/>
    <a:srgbClr val="ADD0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3447" autoAdjust="0"/>
  </p:normalViewPr>
  <p:slideViewPr>
    <p:cSldViewPr snapToGrid="0" showGuides="1">
      <p:cViewPr>
        <p:scale>
          <a:sx n="100" d="100"/>
          <a:sy n="100" d="100"/>
        </p:scale>
        <p:origin x="48" y="-1768"/>
      </p:cViewPr>
      <p:guideLst/>
    </p:cSldViewPr>
  </p:slideViewPr>
  <p:notesTextViewPr>
    <p:cViewPr>
      <p:scale>
        <a:sx n="1" d="1"/>
        <a:sy n="1" d="1"/>
      </p:scale>
      <p:origin x="0" y="0"/>
    </p:cViewPr>
  </p:notesTextViewPr>
  <p:sorterViewPr>
    <p:cViewPr>
      <p:scale>
        <a:sx n="140" d="100"/>
        <a:sy n="140" d="100"/>
      </p:scale>
      <p:origin x="0" y="-220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2023-04-12</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10</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1_D987EFDF.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153603" y="63608"/>
            <a:ext cx="350801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Why React</a:t>
            </a:r>
          </a:p>
        </p:txBody>
      </p:sp>
      <p:sp>
        <p:nvSpPr>
          <p:cNvPr id="3" name="Rectangle 2">
            <a:extLst>
              <a:ext uri="{FF2B5EF4-FFF2-40B4-BE49-F238E27FC236}">
                <a16:creationId xmlns:a16="http://schemas.microsoft.com/office/drawing/2014/main" id="{BAE8FD5D-ACE7-0A5B-AB67-5AAE7673139D}"/>
              </a:ext>
            </a:extLst>
          </p:cNvPr>
          <p:cNvSpPr/>
          <p:nvPr/>
        </p:nvSpPr>
        <p:spPr>
          <a:xfrm>
            <a:off x="1155577" y="1201639"/>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83175B6-E452-FBBA-4810-9E1856B7B81B}"/>
              </a:ext>
            </a:extLst>
          </p:cNvPr>
          <p:cNvSpPr/>
          <p:nvPr/>
        </p:nvSpPr>
        <p:spPr>
          <a:xfrm>
            <a:off x="1049106" y="221675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07752" y="3231877"/>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373055" y="4217562"/>
            <a:ext cx="65771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Usability: </a:t>
            </a:r>
          </a:p>
          <a:p>
            <a:pPr algn="ctr"/>
            <a:r>
              <a:rPr lang="en-US" sz="4000" dirty="0">
                <a:ln w="0"/>
                <a:effectLst>
                  <a:outerShdw blurRad="38100" dist="19050" dir="2700000" algn="tl" rotWithShape="0">
                    <a:schemeClr val="dk1">
                      <a:alpha val="40000"/>
                    </a:schemeClr>
                  </a:outerShdw>
                </a:effectLst>
              </a:rPr>
              <a:t>Composed of Components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210304" y="6020516"/>
            <a:ext cx="50638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Widely used. </a:t>
            </a:r>
          </a:p>
          <a:p>
            <a:pPr algn="ctr"/>
            <a:r>
              <a:rPr lang="en-US" sz="4000" dirty="0">
                <a:ln w="0"/>
                <a:effectLst>
                  <a:outerShdw blurRad="38100" dist="19050" dir="2700000" algn="tl" rotWithShape="0">
                    <a:schemeClr val="dk1">
                      <a:alpha val="40000"/>
                    </a:schemeClr>
                  </a:outerShdw>
                </a:effectLst>
              </a:rPr>
              <a:t>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702411" y="7697355"/>
            <a:ext cx="6367577"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Data flow is unidirectional</a:t>
            </a:r>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707572" y="2833692"/>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755947" cy="646331"/>
          </a:xfrm>
          <a:prstGeom prst="rect">
            <a:avLst/>
          </a:prstGeom>
          <a:noFill/>
        </p:spPr>
        <p:txBody>
          <a:bodyPr wrap="none" rtlCol="0">
            <a:spAutoFit/>
          </a:bodyPr>
          <a:lstStyle/>
          <a:p>
            <a:r>
              <a:rPr lang="en-CA" dirty="0"/>
              <a:t>You can get the ico via </a:t>
            </a:r>
          </a:p>
          <a:p>
            <a:r>
              <a:rPr lang="en-CA" dirty="0"/>
              <a:t>slack: </a:t>
            </a:r>
            <a:r>
              <a:rPr lang="en-CA" dirty="0">
                <a:highlight>
                  <a:srgbClr val="FFFF00"/>
                </a:highlight>
              </a:rPr>
              <a:t>#react-hackathon</a:t>
            </a:r>
            <a:r>
              <a:rPr lang="en-CA" dirty="0"/>
              <a:t>.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889297" y="4303182"/>
            <a:ext cx="4749753" cy="3766718"/>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favicon.ico. </a:t>
            </a:r>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256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949497" y="1509132"/>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agnostic Component</a:t>
            </a:r>
          </a:p>
        </p:txBody>
      </p:sp>
      <p:sp>
        <p:nvSpPr>
          <p:cNvPr id="5" name="Rectangle 4">
            <a:extLst>
              <a:ext uri="{FF2B5EF4-FFF2-40B4-BE49-F238E27FC236}">
                <a16:creationId xmlns:a16="http://schemas.microsoft.com/office/drawing/2014/main" id="{0957C6F5-FF42-2998-7205-02CE5D60A408}"/>
              </a:ext>
            </a:extLst>
          </p:cNvPr>
          <p:cNvSpPr/>
          <p:nvPr/>
        </p:nvSpPr>
        <p:spPr>
          <a:xfrm>
            <a:off x="864219" y="3148361"/>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Web element</a:t>
            </a:r>
          </a:p>
        </p:txBody>
      </p:sp>
      <p:sp>
        <p:nvSpPr>
          <p:cNvPr id="7" name="Rectangle 6">
            <a:extLst>
              <a:ext uri="{FF2B5EF4-FFF2-40B4-BE49-F238E27FC236}">
                <a16:creationId xmlns:a16="http://schemas.microsoft.com/office/drawing/2014/main" id="{88491664-49A0-E631-387C-AC449EA061A5}"/>
              </a:ext>
            </a:extLst>
          </p:cNvPr>
          <p:cNvSpPr/>
          <p:nvPr/>
        </p:nvSpPr>
        <p:spPr>
          <a:xfrm>
            <a:off x="5187175" y="3148361"/>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stCxn id="3" idx="1"/>
            <a:endCxn id="5" idx="0"/>
          </p:cNvCxnSpPr>
          <p:nvPr/>
        </p:nvCxnSpPr>
        <p:spPr>
          <a:xfrm rot="10800000" flipV="1">
            <a:off x="1800923" y="1925443"/>
            <a:ext cx="1148575"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4822902" y="1925444"/>
            <a:ext cx="1300976"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66786" y="2046611"/>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83367" y="3734163"/>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886200" y="2462922"/>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5866C13-5906-5C9C-DF68-351D65EE654D}"/>
              </a:ext>
            </a:extLst>
          </p:cNvPr>
          <p:cNvCxnSpPr>
            <a:cxnSpLocks/>
          </p:cNvCxnSpPr>
          <p:nvPr/>
        </p:nvCxnSpPr>
        <p:spPr>
          <a:xfrm rot="10800000">
            <a:off x="2278506" y="897674"/>
            <a:ext cx="1723871" cy="611459"/>
          </a:xfrm>
          <a:prstGeom prst="bentConnector3">
            <a:avLst>
              <a:gd name="adj1" fmla="val 826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292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501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949497" y="1509132"/>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agnostic Component</a:t>
            </a:r>
          </a:p>
        </p:txBody>
      </p:sp>
      <p:sp>
        <p:nvSpPr>
          <p:cNvPr id="5" name="Rectangle 4">
            <a:extLst>
              <a:ext uri="{FF2B5EF4-FFF2-40B4-BE49-F238E27FC236}">
                <a16:creationId xmlns:a16="http://schemas.microsoft.com/office/drawing/2014/main" id="{0957C6F5-FF42-2998-7205-02CE5D60A408}"/>
              </a:ext>
            </a:extLst>
          </p:cNvPr>
          <p:cNvSpPr/>
          <p:nvPr/>
        </p:nvSpPr>
        <p:spPr>
          <a:xfrm>
            <a:off x="864219" y="3148361"/>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Web element</a:t>
            </a:r>
          </a:p>
        </p:txBody>
      </p:sp>
      <p:cxnSp>
        <p:nvCxnSpPr>
          <p:cNvPr id="9" name="Connector: Elbow 8">
            <a:extLst>
              <a:ext uri="{FF2B5EF4-FFF2-40B4-BE49-F238E27FC236}">
                <a16:creationId xmlns:a16="http://schemas.microsoft.com/office/drawing/2014/main" id="{09027C0A-BB77-BC8C-05F7-555D90A17AFE}"/>
              </a:ext>
            </a:extLst>
          </p:cNvPr>
          <p:cNvCxnSpPr>
            <a:stCxn id="3" idx="1"/>
            <a:endCxn id="5" idx="0"/>
          </p:cNvCxnSpPr>
          <p:nvPr/>
        </p:nvCxnSpPr>
        <p:spPr>
          <a:xfrm rot="10800000" flipV="1">
            <a:off x="1800923" y="1925443"/>
            <a:ext cx="1148575"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4" name="Rectangle 3">
            <a:extLst>
              <a:ext uri="{FF2B5EF4-FFF2-40B4-BE49-F238E27FC236}">
                <a16:creationId xmlns:a16="http://schemas.microsoft.com/office/drawing/2014/main" id="{B77B845A-CEB7-4127-05AC-FB932D2A1122}"/>
              </a:ext>
            </a:extLst>
          </p:cNvPr>
          <p:cNvSpPr/>
          <p:nvPr/>
        </p:nvSpPr>
        <p:spPr>
          <a:xfrm>
            <a:off x="3042417" y="1287302"/>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E2332448-25B4-147F-871E-2E0DBACBB82E}"/>
              </a:ext>
            </a:extLst>
          </p:cNvPr>
          <p:cNvSpPr/>
          <p:nvPr/>
        </p:nvSpPr>
        <p:spPr>
          <a:xfrm>
            <a:off x="3301745" y="2093907"/>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8" name="Graphic 7" descr="Checkmark with solid fill">
            <a:extLst>
              <a:ext uri="{FF2B5EF4-FFF2-40B4-BE49-F238E27FC236}">
                <a16:creationId xmlns:a16="http://schemas.microsoft.com/office/drawing/2014/main" id="{C350B80D-D81E-77FF-B086-B3818E356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4987" y="1566681"/>
            <a:ext cx="416311" cy="416311"/>
          </a:xfrm>
          <a:prstGeom prst="rect">
            <a:avLst/>
          </a:prstGeom>
        </p:spPr>
      </p:pic>
    </p:spTree>
    <p:extLst>
      <p:ext uri="{BB962C8B-B14F-4D97-AF65-F5344CB8AC3E}">
        <p14:creationId xmlns:p14="http://schemas.microsoft.com/office/powerpoint/2010/main" val="343253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44AA50-1273-09EC-7794-428DAD90C0C7}"/>
              </a:ext>
            </a:extLst>
          </p:cNvPr>
          <p:cNvSpPr/>
          <p:nvPr/>
        </p:nvSpPr>
        <p:spPr>
          <a:xfrm>
            <a:off x="0" y="56174"/>
            <a:ext cx="496007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Preparation  - 1</a:t>
            </a:r>
          </a:p>
        </p:txBody>
      </p:sp>
      <p:sp>
        <p:nvSpPr>
          <p:cNvPr id="3" name="Oval 2">
            <a:extLst>
              <a:ext uri="{FF2B5EF4-FFF2-40B4-BE49-F238E27FC236}">
                <a16:creationId xmlns:a16="http://schemas.microsoft.com/office/drawing/2014/main" id="{3011D6EF-A8F5-EC53-C69A-C812FA4F012F}"/>
              </a:ext>
            </a:extLst>
          </p:cNvPr>
          <p:cNvSpPr/>
          <p:nvPr/>
        </p:nvSpPr>
        <p:spPr>
          <a:xfrm>
            <a:off x="256410" y="1334330"/>
            <a:ext cx="289932" cy="2824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F525A269-4A66-7E84-4059-3AF2557C2194}"/>
              </a:ext>
            </a:extLst>
          </p:cNvPr>
          <p:cNvSpPr/>
          <p:nvPr/>
        </p:nvSpPr>
        <p:spPr>
          <a:xfrm>
            <a:off x="580992" y="1137100"/>
            <a:ext cx="1899046" cy="646331"/>
          </a:xfrm>
          <a:prstGeom prst="rect">
            <a:avLst/>
          </a:prstGeom>
          <a:noFill/>
        </p:spPr>
        <p:txBody>
          <a:bodyPr wrap="none" lIns="91440" tIns="45720" rIns="91440" bIns="45720">
            <a:spAutoFit/>
          </a:bodyPr>
          <a:lstStyle/>
          <a:p>
            <a:pPr algn="ctr"/>
            <a:r>
              <a:rPr lang="en-US" sz="3600" b="0" cap="none" spc="0" dirty="0">
                <a:ln w="0"/>
                <a:solidFill>
                  <a:sysClr val="windowText" lastClr="000000"/>
                </a:solidFill>
                <a:effectLst>
                  <a:outerShdw blurRad="38100" dist="19050" dir="2700000" algn="tl" rotWithShape="0">
                    <a:schemeClr val="dk1">
                      <a:alpha val="40000"/>
                    </a:schemeClr>
                  </a:outerShdw>
                </a:effectLst>
              </a:rPr>
              <a:t>VSCode</a:t>
            </a:r>
          </a:p>
        </p:txBody>
      </p:sp>
      <p:sp>
        <p:nvSpPr>
          <p:cNvPr id="7" name="Rectangle 6">
            <a:extLst>
              <a:ext uri="{FF2B5EF4-FFF2-40B4-BE49-F238E27FC236}">
                <a16:creationId xmlns:a16="http://schemas.microsoft.com/office/drawing/2014/main" id="{3A92CEFB-0AD5-4B46-D158-E8C902A09BB8}"/>
              </a:ext>
            </a:extLst>
          </p:cNvPr>
          <p:cNvSpPr/>
          <p:nvPr/>
        </p:nvSpPr>
        <p:spPr>
          <a:xfrm>
            <a:off x="3296998" y="1198655"/>
            <a:ext cx="2776721" cy="523220"/>
          </a:xfrm>
          <a:prstGeom prst="rect">
            <a:avLst/>
          </a:prstGeom>
          <a:noFill/>
        </p:spPr>
        <p:txBody>
          <a:bodyPr wrap="none" lIns="91440" tIns="45720" rIns="91440" bIns="45720">
            <a:spAutoFit/>
          </a:bodyPr>
          <a:lstStyle/>
          <a:p>
            <a:pPr algn="ctr"/>
            <a:r>
              <a:rPr lang="en-US" sz="2800" b="0" cap="none" spc="0" dirty="0" err="1">
                <a:ln w="0"/>
                <a:solidFill>
                  <a:sysClr val="windowText" lastClr="000000"/>
                </a:solidFill>
                <a:effectLst>
                  <a:outerShdw blurRad="38100" dist="19050" dir="2700000" algn="tl" rotWithShape="0">
                    <a:schemeClr val="dk1">
                      <a:alpha val="40000"/>
                    </a:schemeClr>
                  </a:outerShdw>
                </a:effectLst>
              </a:rPr>
              <a:t>Cmd</a:t>
            </a:r>
            <a:r>
              <a:rPr lang="en-US" sz="2800" b="0" cap="none" spc="0" dirty="0">
                <a:ln w="0"/>
                <a:solidFill>
                  <a:sysClr val="windowText" lastClr="000000"/>
                </a:solidFill>
                <a:effectLst>
                  <a:outerShdw blurRad="38100" dist="19050" dir="2700000" algn="tl" rotWithShape="0">
                    <a:schemeClr val="dk1">
                      <a:alpha val="40000"/>
                    </a:schemeClr>
                  </a:outerShdw>
                </a:effectLst>
              </a:rPr>
              <a:t> Line &amp; IDE</a:t>
            </a:r>
          </a:p>
        </p:txBody>
      </p:sp>
      <p:sp>
        <p:nvSpPr>
          <p:cNvPr id="8" name="Arrow: Right 7">
            <a:extLst>
              <a:ext uri="{FF2B5EF4-FFF2-40B4-BE49-F238E27FC236}">
                <a16:creationId xmlns:a16="http://schemas.microsoft.com/office/drawing/2014/main" id="{92A47342-3E56-910C-F9E1-1291E3BF670C}"/>
              </a:ext>
            </a:extLst>
          </p:cNvPr>
          <p:cNvSpPr/>
          <p:nvPr/>
        </p:nvSpPr>
        <p:spPr>
          <a:xfrm>
            <a:off x="2645089" y="1243022"/>
            <a:ext cx="724277" cy="449100"/>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8C6D2497-5F88-5760-33BA-A9CE6CAC7A9D}"/>
              </a:ext>
            </a:extLst>
          </p:cNvPr>
          <p:cNvSpPr/>
          <p:nvPr/>
        </p:nvSpPr>
        <p:spPr>
          <a:xfrm>
            <a:off x="256410" y="3876503"/>
            <a:ext cx="289932" cy="2824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0934B5A3-E942-9E4C-BD96-FACDB828666D}"/>
              </a:ext>
            </a:extLst>
          </p:cNvPr>
          <p:cNvSpPr/>
          <p:nvPr/>
        </p:nvSpPr>
        <p:spPr>
          <a:xfrm>
            <a:off x="620651" y="3679273"/>
            <a:ext cx="1819730" cy="646331"/>
          </a:xfrm>
          <a:prstGeom prst="rect">
            <a:avLst/>
          </a:prstGeom>
          <a:noFill/>
        </p:spPr>
        <p:txBody>
          <a:bodyPr wrap="none" lIns="91440" tIns="45720" rIns="91440" bIns="45720">
            <a:spAutoFit/>
          </a:bodyPr>
          <a:lstStyle/>
          <a:p>
            <a:pPr algn="ctr"/>
            <a:r>
              <a:rPr lang="en-US" sz="3600" b="0" cap="none" spc="0" dirty="0">
                <a:ln w="0"/>
                <a:solidFill>
                  <a:sysClr val="windowText" lastClr="000000"/>
                </a:solidFill>
                <a:effectLst>
                  <a:outerShdw blurRad="38100" dist="19050" dir="2700000" algn="tl" rotWithShape="0">
                    <a:schemeClr val="dk1">
                      <a:alpha val="40000"/>
                    </a:schemeClr>
                  </a:outerShdw>
                </a:effectLst>
              </a:rPr>
              <a:t>Node.js</a:t>
            </a:r>
          </a:p>
        </p:txBody>
      </p:sp>
      <p:sp>
        <p:nvSpPr>
          <p:cNvPr id="11" name="Rectangle 10">
            <a:extLst>
              <a:ext uri="{FF2B5EF4-FFF2-40B4-BE49-F238E27FC236}">
                <a16:creationId xmlns:a16="http://schemas.microsoft.com/office/drawing/2014/main" id="{3834EFC9-1035-93C5-8DB0-1B8DA277512B}"/>
              </a:ext>
            </a:extLst>
          </p:cNvPr>
          <p:cNvSpPr/>
          <p:nvPr/>
        </p:nvSpPr>
        <p:spPr>
          <a:xfrm>
            <a:off x="3386766" y="3744830"/>
            <a:ext cx="3485505" cy="461665"/>
          </a:xfrm>
          <a:prstGeom prst="rect">
            <a:avLst/>
          </a:prstGeom>
          <a:noFill/>
        </p:spPr>
        <p:txBody>
          <a:bodyPr wrap="none" lIns="91440" tIns="45720" rIns="91440" bIns="45720">
            <a:spAutoFit/>
          </a:bodyPr>
          <a:lstStyle/>
          <a:p>
            <a:pPr algn="ctr"/>
            <a:r>
              <a:rPr lang="en-US" sz="2400" b="0" cap="none" spc="0" dirty="0">
                <a:ln w="0"/>
                <a:solidFill>
                  <a:sysClr val="windowText" lastClr="000000"/>
                </a:solidFill>
                <a:effectLst>
                  <a:outerShdw blurRad="38100" dist="19050" dir="2700000" algn="tl" rotWithShape="0">
                    <a:schemeClr val="dk1">
                      <a:alpha val="40000"/>
                    </a:schemeClr>
                  </a:outerShdw>
                </a:effectLst>
              </a:rPr>
              <a:t>Required by other tools</a:t>
            </a:r>
          </a:p>
        </p:txBody>
      </p:sp>
      <p:sp>
        <p:nvSpPr>
          <p:cNvPr id="12" name="Arrow: Right 11">
            <a:extLst>
              <a:ext uri="{FF2B5EF4-FFF2-40B4-BE49-F238E27FC236}">
                <a16:creationId xmlns:a16="http://schemas.microsoft.com/office/drawing/2014/main" id="{1B81746E-207D-4982-316E-9E8D1D1E1E6A}"/>
              </a:ext>
            </a:extLst>
          </p:cNvPr>
          <p:cNvSpPr/>
          <p:nvPr/>
        </p:nvSpPr>
        <p:spPr>
          <a:xfrm>
            <a:off x="2629812" y="3831809"/>
            <a:ext cx="724277" cy="449100"/>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113C7FCD-9B12-957A-A9D2-C6AC8BEE6163}"/>
              </a:ext>
            </a:extLst>
          </p:cNvPr>
          <p:cNvSpPr/>
          <p:nvPr/>
        </p:nvSpPr>
        <p:spPr>
          <a:xfrm>
            <a:off x="1102943" y="4254851"/>
            <a:ext cx="3547766" cy="461665"/>
          </a:xfrm>
          <a:prstGeom prst="rect">
            <a:avLst/>
          </a:prstGeom>
          <a:noFill/>
        </p:spPr>
        <p:txBody>
          <a:bodyPr wrap="none" lIns="91440" tIns="45720" rIns="91440" bIns="45720">
            <a:spAutoFit/>
          </a:bodyPr>
          <a:lstStyle/>
          <a:p>
            <a:pPr algn="ctr"/>
            <a:r>
              <a:rPr lang="en-US" sz="2400" dirty="0" err="1">
                <a:ln w="0"/>
                <a:solidFill>
                  <a:sysClr val="windowText" lastClr="000000"/>
                </a:solidFill>
                <a:effectLst>
                  <a:outerShdw blurRad="38100" dist="19050" dir="2700000" algn="tl" rotWithShape="0">
                    <a:schemeClr val="dk1">
                      <a:alpha val="40000"/>
                    </a:schemeClr>
                  </a:outerShdw>
                </a:effectLst>
              </a:rPr>
              <a:t>npm</a:t>
            </a:r>
            <a:r>
              <a:rPr lang="en-US" sz="2400" dirty="0">
                <a:ln w="0"/>
                <a:solidFill>
                  <a:sysClr val="windowText" lastClr="000000"/>
                </a:solidFill>
                <a:effectLst>
                  <a:outerShdw blurRad="38100" dist="19050" dir="2700000" algn="tl" rotWithShape="0">
                    <a:schemeClr val="dk1">
                      <a:alpha val="40000"/>
                    </a:schemeClr>
                  </a:outerShdw>
                </a:effectLst>
              </a:rPr>
              <a:t> [ similar to Maven] </a:t>
            </a:r>
            <a:endParaRPr lang="en-US" sz="24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4" name="Oval 13">
            <a:extLst>
              <a:ext uri="{FF2B5EF4-FFF2-40B4-BE49-F238E27FC236}">
                <a16:creationId xmlns:a16="http://schemas.microsoft.com/office/drawing/2014/main" id="{5C4E5BC8-411F-BD0E-3B9E-1E06F3668A06}"/>
              </a:ext>
            </a:extLst>
          </p:cNvPr>
          <p:cNvSpPr/>
          <p:nvPr/>
        </p:nvSpPr>
        <p:spPr>
          <a:xfrm>
            <a:off x="836327" y="4407722"/>
            <a:ext cx="188374" cy="18756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a:extLst>
              <a:ext uri="{FF2B5EF4-FFF2-40B4-BE49-F238E27FC236}">
                <a16:creationId xmlns:a16="http://schemas.microsoft.com/office/drawing/2014/main" id="{5DA62B66-FDCC-3F58-3F48-F5ABD5FE8B17}"/>
              </a:ext>
            </a:extLst>
          </p:cNvPr>
          <p:cNvSpPr/>
          <p:nvPr/>
        </p:nvSpPr>
        <p:spPr>
          <a:xfrm>
            <a:off x="256410" y="2035434"/>
            <a:ext cx="289932" cy="28249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Rectangle 15">
            <a:extLst>
              <a:ext uri="{FF2B5EF4-FFF2-40B4-BE49-F238E27FC236}">
                <a16:creationId xmlns:a16="http://schemas.microsoft.com/office/drawing/2014/main" id="{DECE7D38-4823-6898-6A2B-91C0188A6DB9}"/>
              </a:ext>
            </a:extLst>
          </p:cNvPr>
          <p:cNvSpPr/>
          <p:nvPr/>
        </p:nvSpPr>
        <p:spPr>
          <a:xfrm>
            <a:off x="3461586" y="1936985"/>
            <a:ext cx="3432222" cy="400110"/>
          </a:xfrm>
          <a:prstGeom prst="rect">
            <a:avLst/>
          </a:prstGeom>
          <a:noFill/>
        </p:spPr>
        <p:txBody>
          <a:bodyPr wrap="none" lIns="91440" tIns="45720" rIns="91440" bIns="45720">
            <a:spAutoFit/>
          </a:bodyPr>
          <a:lstStyle/>
          <a:p>
            <a:pPr algn="ctr"/>
            <a:r>
              <a:rPr lang="en-US" sz="2000" b="0" cap="none" spc="0" dirty="0">
                <a:ln w="0"/>
                <a:solidFill>
                  <a:sysClr val="windowText" lastClr="000000"/>
                </a:solidFill>
                <a:effectLst>
                  <a:outerShdw blurRad="38100" dist="19050" dir="2700000" algn="tl" rotWithShape="0">
                    <a:schemeClr val="dk1">
                      <a:alpha val="40000"/>
                    </a:schemeClr>
                  </a:outerShdw>
                </a:effectLst>
              </a:rPr>
              <a:t>Bundle Tool [import/export]</a:t>
            </a:r>
          </a:p>
        </p:txBody>
      </p:sp>
      <p:sp>
        <p:nvSpPr>
          <p:cNvPr id="17" name="Arrow: Right 16">
            <a:extLst>
              <a:ext uri="{FF2B5EF4-FFF2-40B4-BE49-F238E27FC236}">
                <a16:creationId xmlns:a16="http://schemas.microsoft.com/office/drawing/2014/main" id="{0273BE7A-6D7A-7C07-4B94-DAA286E4B183}"/>
              </a:ext>
            </a:extLst>
          </p:cNvPr>
          <p:cNvSpPr/>
          <p:nvPr/>
        </p:nvSpPr>
        <p:spPr>
          <a:xfrm>
            <a:off x="2803621" y="1958730"/>
            <a:ext cx="724277" cy="449100"/>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3CCFD0CC-49D0-8CCC-CFC8-D98B1FC3FBD7}"/>
              </a:ext>
            </a:extLst>
          </p:cNvPr>
          <p:cNvSpPr/>
          <p:nvPr/>
        </p:nvSpPr>
        <p:spPr>
          <a:xfrm>
            <a:off x="620651" y="1831091"/>
            <a:ext cx="2182970" cy="646331"/>
          </a:xfrm>
          <a:prstGeom prst="rect">
            <a:avLst/>
          </a:prstGeom>
          <a:noFill/>
        </p:spPr>
        <p:txBody>
          <a:bodyPr wrap="none" lIns="91440" tIns="45720" rIns="91440" bIns="45720">
            <a:spAutoFit/>
          </a:bodyPr>
          <a:lstStyle/>
          <a:p>
            <a:pPr algn="ctr"/>
            <a:r>
              <a:rPr lang="en-US" sz="3600" b="0" cap="none" spc="0" dirty="0">
                <a:ln w="0"/>
                <a:solidFill>
                  <a:sysClr val="windowText" lastClr="000000"/>
                </a:solidFill>
                <a:effectLst>
                  <a:outerShdw blurRad="38100" dist="19050" dir="2700000" algn="tl" rotWithShape="0">
                    <a:schemeClr val="dk1">
                      <a:alpha val="40000"/>
                    </a:schemeClr>
                  </a:outerShdw>
                </a:effectLst>
              </a:rPr>
              <a:t>Webpack</a:t>
            </a:r>
          </a:p>
        </p:txBody>
      </p:sp>
      <p:sp>
        <p:nvSpPr>
          <p:cNvPr id="19" name="Oval 18">
            <a:extLst>
              <a:ext uri="{FF2B5EF4-FFF2-40B4-BE49-F238E27FC236}">
                <a16:creationId xmlns:a16="http://schemas.microsoft.com/office/drawing/2014/main" id="{CF1E4226-A207-7262-25F5-53DA6173FEA7}"/>
              </a:ext>
            </a:extLst>
          </p:cNvPr>
          <p:cNvSpPr/>
          <p:nvPr/>
        </p:nvSpPr>
        <p:spPr>
          <a:xfrm>
            <a:off x="256410" y="2642453"/>
            <a:ext cx="289932" cy="28249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highlight>
                <a:srgbClr val="00FFFF"/>
              </a:highlight>
            </a:endParaRPr>
          </a:p>
        </p:txBody>
      </p:sp>
      <p:sp>
        <p:nvSpPr>
          <p:cNvPr id="20" name="Rectangle 19">
            <a:extLst>
              <a:ext uri="{FF2B5EF4-FFF2-40B4-BE49-F238E27FC236}">
                <a16:creationId xmlns:a16="http://schemas.microsoft.com/office/drawing/2014/main" id="{35D055B0-D023-A587-F713-F19151FB87DA}"/>
              </a:ext>
            </a:extLst>
          </p:cNvPr>
          <p:cNvSpPr/>
          <p:nvPr/>
        </p:nvSpPr>
        <p:spPr>
          <a:xfrm>
            <a:off x="3320074" y="2642453"/>
            <a:ext cx="3573734" cy="400110"/>
          </a:xfrm>
          <a:prstGeom prst="rect">
            <a:avLst/>
          </a:prstGeom>
          <a:noFill/>
        </p:spPr>
        <p:txBody>
          <a:bodyPr wrap="none" lIns="91440" tIns="45720" rIns="91440" bIns="45720">
            <a:spAutoFit/>
          </a:bodyPr>
          <a:lstStyle/>
          <a:p>
            <a:pPr algn="ctr"/>
            <a:r>
              <a:rPr lang="en-US" sz="2000" b="0" cap="none" spc="0" dirty="0">
                <a:ln w="0"/>
                <a:solidFill>
                  <a:sysClr val="windowText" lastClr="000000"/>
                </a:solidFill>
                <a:effectLst>
                  <a:outerShdw blurRad="38100" dist="19050" dir="2700000" algn="tl" rotWithShape="0">
                    <a:schemeClr val="dk1">
                      <a:alpha val="40000"/>
                    </a:schemeClr>
                  </a:outerShdw>
                </a:effectLst>
              </a:rPr>
              <a:t>Web Server[hot deployment]</a:t>
            </a:r>
          </a:p>
        </p:txBody>
      </p:sp>
      <p:sp>
        <p:nvSpPr>
          <p:cNvPr id="21" name="Arrow: Right 20">
            <a:extLst>
              <a:ext uri="{FF2B5EF4-FFF2-40B4-BE49-F238E27FC236}">
                <a16:creationId xmlns:a16="http://schemas.microsoft.com/office/drawing/2014/main" id="{28CEE5E3-DE1D-E9C3-EF1F-DB70335C4EF5}"/>
              </a:ext>
            </a:extLst>
          </p:cNvPr>
          <p:cNvSpPr/>
          <p:nvPr/>
        </p:nvSpPr>
        <p:spPr>
          <a:xfrm>
            <a:off x="2629813" y="2642453"/>
            <a:ext cx="724277" cy="449100"/>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E01406E4-FBB1-3A52-7F4E-7472F5168FD8}"/>
              </a:ext>
            </a:extLst>
          </p:cNvPr>
          <p:cNvSpPr/>
          <p:nvPr/>
        </p:nvSpPr>
        <p:spPr>
          <a:xfrm>
            <a:off x="662888" y="2484678"/>
            <a:ext cx="1242648" cy="646331"/>
          </a:xfrm>
          <a:prstGeom prst="rect">
            <a:avLst/>
          </a:prstGeom>
          <a:noFill/>
        </p:spPr>
        <p:txBody>
          <a:bodyPr wrap="none" lIns="91440" tIns="45720" rIns="91440" bIns="45720">
            <a:spAutoFit/>
          </a:bodyPr>
          <a:lstStyle/>
          <a:p>
            <a:pPr algn="ctr"/>
            <a:r>
              <a:rPr lang="en-US" sz="3600" b="0" cap="none" spc="0" dirty="0">
                <a:ln w="0"/>
                <a:solidFill>
                  <a:sysClr val="windowText" lastClr="000000"/>
                </a:solidFill>
                <a:effectLst>
                  <a:outerShdw blurRad="38100" dist="19050" dir="2700000" algn="tl" rotWithShape="0">
                    <a:schemeClr val="dk1">
                      <a:alpha val="40000"/>
                    </a:schemeClr>
                  </a:outerShdw>
                </a:effectLst>
              </a:rPr>
              <a:t>WDS</a:t>
            </a:r>
          </a:p>
        </p:txBody>
      </p:sp>
      <p:sp>
        <p:nvSpPr>
          <p:cNvPr id="23" name="Oval 22">
            <a:extLst>
              <a:ext uri="{FF2B5EF4-FFF2-40B4-BE49-F238E27FC236}">
                <a16:creationId xmlns:a16="http://schemas.microsoft.com/office/drawing/2014/main" id="{BE1256B2-B595-7982-FA0F-41204CFD7014}"/>
              </a:ext>
            </a:extLst>
          </p:cNvPr>
          <p:cNvSpPr/>
          <p:nvPr/>
        </p:nvSpPr>
        <p:spPr>
          <a:xfrm>
            <a:off x="256410" y="3269415"/>
            <a:ext cx="289932" cy="28249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highlight>
                <a:srgbClr val="00FFFF"/>
              </a:highlight>
            </a:endParaRPr>
          </a:p>
        </p:txBody>
      </p:sp>
      <p:sp>
        <p:nvSpPr>
          <p:cNvPr id="24" name="Rectangle 23">
            <a:extLst>
              <a:ext uri="{FF2B5EF4-FFF2-40B4-BE49-F238E27FC236}">
                <a16:creationId xmlns:a16="http://schemas.microsoft.com/office/drawing/2014/main" id="{D465E320-826C-065F-A26E-B2B83B32E453}"/>
              </a:ext>
            </a:extLst>
          </p:cNvPr>
          <p:cNvSpPr/>
          <p:nvPr/>
        </p:nvSpPr>
        <p:spPr>
          <a:xfrm>
            <a:off x="3359360" y="3149973"/>
            <a:ext cx="3924151" cy="646331"/>
          </a:xfrm>
          <a:prstGeom prst="rect">
            <a:avLst/>
          </a:prstGeom>
          <a:noFill/>
        </p:spPr>
        <p:txBody>
          <a:bodyPr wrap="none" lIns="91440" tIns="45720" rIns="91440" bIns="45720">
            <a:spAutoFit/>
          </a:bodyPr>
          <a:lstStyle/>
          <a:p>
            <a:r>
              <a:rPr lang="en-US" b="0" cap="none" spc="0" dirty="0" err="1">
                <a:ln w="0"/>
                <a:solidFill>
                  <a:sysClr val="windowText" lastClr="000000"/>
                </a:solidFill>
                <a:effectLst>
                  <a:outerShdw blurRad="38100" dist="19050" dir="2700000" algn="tl" rotWithShape="0">
                    <a:schemeClr val="dk1">
                      <a:alpha val="40000"/>
                    </a:schemeClr>
                  </a:outerShdw>
                </a:effectLst>
              </a:rPr>
              <a:t>Transpiler</a:t>
            </a:r>
            <a:r>
              <a:rPr lang="en-US" b="0" cap="none" spc="0" dirty="0">
                <a:ln w="0"/>
                <a:solidFill>
                  <a:sysClr val="windowText" lastClr="000000"/>
                </a:solidFill>
                <a:effectLst>
                  <a:outerShdw blurRad="38100" dist="19050" dir="2700000" algn="tl" rotWithShape="0">
                    <a:schemeClr val="dk1">
                      <a:alpha val="40000"/>
                    </a:schemeClr>
                  </a:outerShdw>
                </a:effectLst>
              </a:rPr>
              <a:t> [convert JS to old version</a:t>
            </a:r>
          </a:p>
          <a:p>
            <a:r>
              <a:rPr lang="en-US" b="0" cap="none" spc="0" dirty="0">
                <a:ln w="0"/>
                <a:solidFill>
                  <a:sysClr val="windowText" lastClr="000000"/>
                </a:solidFill>
                <a:effectLst>
                  <a:outerShdw blurRad="38100" dist="19050" dir="2700000" algn="tl" rotWithShape="0">
                    <a:schemeClr val="dk1">
                      <a:alpha val="40000"/>
                    </a:schemeClr>
                  </a:outerShdw>
                </a:effectLst>
              </a:rPr>
              <a:t> supported by browsers]</a:t>
            </a:r>
          </a:p>
        </p:txBody>
      </p:sp>
      <p:sp>
        <p:nvSpPr>
          <p:cNvPr id="25" name="Arrow: Right 24">
            <a:extLst>
              <a:ext uri="{FF2B5EF4-FFF2-40B4-BE49-F238E27FC236}">
                <a16:creationId xmlns:a16="http://schemas.microsoft.com/office/drawing/2014/main" id="{36774197-D9C3-456E-74C0-1E3F03136231}"/>
              </a:ext>
            </a:extLst>
          </p:cNvPr>
          <p:cNvSpPr/>
          <p:nvPr/>
        </p:nvSpPr>
        <p:spPr>
          <a:xfrm>
            <a:off x="2638892" y="3241055"/>
            <a:ext cx="724277" cy="449100"/>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02A77C20-335C-9E23-AD15-114FB1BD1467}"/>
              </a:ext>
            </a:extLst>
          </p:cNvPr>
          <p:cNvSpPr/>
          <p:nvPr/>
        </p:nvSpPr>
        <p:spPr>
          <a:xfrm>
            <a:off x="662888" y="3065136"/>
            <a:ext cx="1401346" cy="646331"/>
          </a:xfrm>
          <a:prstGeom prst="rect">
            <a:avLst/>
          </a:prstGeom>
          <a:noFill/>
        </p:spPr>
        <p:txBody>
          <a:bodyPr wrap="none" lIns="91440" tIns="45720" rIns="91440" bIns="45720">
            <a:spAutoFit/>
          </a:bodyPr>
          <a:lstStyle/>
          <a:p>
            <a:pPr algn="ctr"/>
            <a:r>
              <a:rPr lang="en-US" sz="3600" b="0" cap="none" spc="0" dirty="0">
                <a:ln w="0"/>
                <a:solidFill>
                  <a:sysClr val="windowText" lastClr="000000"/>
                </a:solidFill>
                <a:effectLst>
                  <a:outerShdw blurRad="38100" dist="19050" dir="2700000" algn="tl" rotWithShape="0">
                    <a:schemeClr val="dk1">
                      <a:alpha val="40000"/>
                    </a:schemeClr>
                  </a:outerShdw>
                </a:effectLst>
              </a:rPr>
              <a:t>Babel</a:t>
            </a:r>
          </a:p>
        </p:txBody>
      </p:sp>
      <p:sp>
        <p:nvSpPr>
          <p:cNvPr id="34" name="TextBox 33">
            <a:extLst>
              <a:ext uri="{FF2B5EF4-FFF2-40B4-BE49-F238E27FC236}">
                <a16:creationId xmlns:a16="http://schemas.microsoft.com/office/drawing/2014/main" id="{38DC0817-A71C-82FD-FB18-819F9B7B072D}"/>
              </a:ext>
            </a:extLst>
          </p:cNvPr>
          <p:cNvSpPr txBox="1"/>
          <p:nvPr/>
        </p:nvSpPr>
        <p:spPr>
          <a:xfrm>
            <a:off x="606763" y="7556944"/>
            <a:ext cx="6918834" cy="2616101"/>
          </a:xfrm>
          <a:prstGeom prst="rect">
            <a:avLst/>
          </a:prstGeom>
          <a:noFill/>
        </p:spPr>
        <p:txBody>
          <a:bodyPr wrap="square">
            <a:spAutoFit/>
          </a:bodyPr>
          <a:lstStyle/>
          <a:p>
            <a:pPr>
              <a:lnSpc>
                <a:spcPct val="100000"/>
              </a:lnSpc>
            </a:pPr>
            <a:r>
              <a:rPr lang="en-CA" sz="2400" dirty="0">
                <a:effectLst/>
                <a:latin typeface="MS Shell Dlg 2" panose="020B0604030504040204" pitchFamily="34" charset="0"/>
              </a:rPr>
              <a:t>Create a new folder: </a:t>
            </a:r>
            <a:r>
              <a:rPr lang="en-CA" sz="2400" i="1" dirty="0" err="1">
                <a:effectLst/>
                <a:latin typeface="MS Shell Dlg 2" panose="020B0604030504040204" pitchFamily="34" charset="0"/>
              </a:rPr>
              <a:t>mytracker</a:t>
            </a:r>
            <a:endParaRPr lang="en-CA" sz="2400" i="1" dirty="0">
              <a:effectLst/>
              <a:latin typeface="MS Shell Dlg 2" panose="020B0604030504040204" pitchFamily="34" charset="0"/>
            </a:endParaRPr>
          </a:p>
          <a:p>
            <a:pPr>
              <a:lnSpc>
                <a:spcPct val="100000"/>
              </a:lnSpc>
            </a:pPr>
            <a:r>
              <a:rPr lang="en-CA" sz="2400" dirty="0">
                <a:latin typeface="MS Shell Dlg 2" panose="020B0604030504040204" pitchFamily="34" charset="0"/>
              </a:rPr>
              <a:t>cd to </a:t>
            </a:r>
            <a:r>
              <a:rPr lang="en-CA" sz="2400" dirty="0" err="1">
                <a:effectLst/>
                <a:latin typeface="MS Shell Dlg 2" panose="020B0604030504040204" pitchFamily="34" charset="0"/>
              </a:rPr>
              <a:t>mytracker</a:t>
            </a:r>
            <a:endParaRPr lang="en-CA" sz="2400" dirty="0">
              <a:effectLst/>
              <a:latin typeface="MS Shell Dlg 2" panose="020B0604030504040204" pitchFamily="34" charset="0"/>
            </a:endParaRPr>
          </a:p>
          <a:p>
            <a:r>
              <a:rPr lang="en-CA" sz="2400" dirty="0">
                <a:effectLst/>
                <a:latin typeface="MS Shell Dlg 2" panose="020B0604030504040204" pitchFamily="34" charset="0"/>
              </a:rPr>
              <a:t>Create a local git Repo and synch with </a:t>
            </a:r>
            <a:r>
              <a:rPr lang="en-CA" sz="2400" dirty="0" err="1">
                <a:effectLst/>
                <a:latin typeface="MS Shell Dlg 2" panose="020B0604030504040204" pitchFamily="34" charset="0"/>
              </a:rPr>
              <a:t>github</a:t>
            </a:r>
            <a:br>
              <a:rPr lang="en-CA" sz="2400" dirty="0">
                <a:effectLst/>
                <a:latin typeface="MS Shell Dlg 2" panose="020B0604030504040204" pitchFamily="34" charset="0"/>
              </a:rPr>
            </a:br>
            <a:endParaRPr lang="en-CA" sz="2400" dirty="0">
              <a:effectLst/>
            </a:endParaRPr>
          </a:p>
          <a:p>
            <a:br>
              <a:rPr lang="en-CA" sz="4400" dirty="0">
                <a:effectLst/>
                <a:latin typeface="MS Shell Dlg 2" panose="020B0604030504040204" pitchFamily="34" charset="0"/>
              </a:rPr>
            </a:br>
            <a:endParaRPr lang="en-CA" sz="2400" dirty="0"/>
          </a:p>
        </p:txBody>
      </p:sp>
    </p:spTree>
    <p:extLst>
      <p:ext uri="{BB962C8B-B14F-4D97-AF65-F5344CB8AC3E}">
        <p14:creationId xmlns:p14="http://schemas.microsoft.com/office/powerpoint/2010/main" val="2529204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2"/>
          <a:stretch>
            <a:fillRect/>
          </a:stretch>
        </p:blipFill>
        <p:spPr>
          <a:xfrm>
            <a:off x="452359" y="122060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3"/>
          <a:stretch>
            <a:fillRect/>
          </a:stretch>
        </p:blipFill>
        <p:spPr>
          <a:xfrm>
            <a:off x="3886200" y="122060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p:cNvCxnSpPr>
          <p:nvPr/>
        </p:nvCxnSpPr>
        <p:spPr>
          <a:xfrm>
            <a:off x="1990491" y="1364105"/>
            <a:ext cx="1772040" cy="7944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81AC08E6-5258-729C-C739-8B6A371DB161}"/>
              </a:ext>
            </a:extLst>
          </p:cNvPr>
          <p:cNvPicPr>
            <a:picLocks noChangeAspect="1"/>
          </p:cNvPicPr>
          <p:nvPr/>
        </p:nvPicPr>
        <p:blipFill>
          <a:blip r:embed="rId4"/>
          <a:stretch>
            <a:fillRect/>
          </a:stretch>
        </p:blipFill>
        <p:spPr>
          <a:xfrm>
            <a:off x="0" y="6647046"/>
            <a:ext cx="7772400" cy="2396878"/>
          </a:xfrm>
          <a:prstGeom prst="rect">
            <a:avLst/>
          </a:prstGeom>
        </p:spPr>
      </p:pic>
      <p:sp>
        <p:nvSpPr>
          <p:cNvPr id="20" name="Rectangle 19">
            <a:extLst>
              <a:ext uri="{FF2B5EF4-FFF2-40B4-BE49-F238E27FC236}">
                <a16:creationId xmlns:a16="http://schemas.microsoft.com/office/drawing/2014/main" id="{73833828-55BA-075C-2FAC-DA17ABE2F4F0}"/>
              </a:ext>
            </a:extLst>
          </p:cNvPr>
          <p:cNvSpPr/>
          <p:nvPr/>
        </p:nvSpPr>
        <p:spPr>
          <a:xfrm>
            <a:off x="-70364" y="40115"/>
            <a:ext cx="791312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Tour </a:t>
            </a:r>
            <a:r>
              <a:rPr lang="en-US" sz="5400" dirty="0">
                <a:ln w="0"/>
                <a:effectLst>
                  <a:outerShdw blurRad="38100" dist="19050" dir="2700000" algn="tl" rotWithShape="0">
                    <a:schemeClr val="dk1">
                      <a:alpha val="40000"/>
                    </a:schemeClr>
                  </a:outerShdw>
                </a:effectLst>
              </a:rPr>
              <a:t>&amp; Customization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07061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DCF41D9-A23B-BFF5-5B09-8D0800BD4E30}"/>
              </a:ext>
            </a:extLst>
          </p:cNvPr>
          <p:cNvSpPr>
            <a:spLocks noGrp="1"/>
          </p:cNvSpPr>
          <p:nvPr>
            <p:ph type="body" sz="quarter" idx="12"/>
          </p:nvPr>
        </p:nvSpPr>
        <p:spPr/>
        <p:txBody>
          <a:bodyPr/>
          <a:lstStyle/>
          <a:p>
            <a:endParaRPr lang="en-CA"/>
          </a:p>
        </p:txBody>
      </p:sp>
      <p:sp>
        <p:nvSpPr>
          <p:cNvPr id="7" name="Rectangle 6">
            <a:extLst>
              <a:ext uri="{FF2B5EF4-FFF2-40B4-BE49-F238E27FC236}">
                <a16:creationId xmlns:a16="http://schemas.microsoft.com/office/drawing/2014/main" id="{1D61EB19-6ED8-A395-A35D-AFCF65F5BED5}"/>
              </a:ext>
            </a:extLst>
          </p:cNvPr>
          <p:cNvSpPr/>
          <p:nvPr/>
        </p:nvSpPr>
        <p:spPr>
          <a:xfrm>
            <a:off x="-70364" y="40115"/>
            <a:ext cx="791312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Tour </a:t>
            </a:r>
            <a:r>
              <a:rPr lang="en-US" sz="5400" dirty="0">
                <a:ln w="0"/>
                <a:effectLst>
                  <a:outerShdw blurRad="38100" dist="19050" dir="2700000" algn="tl" rotWithShape="0">
                    <a:schemeClr val="dk1">
                      <a:alpha val="40000"/>
                    </a:schemeClr>
                  </a:outerShdw>
                </a:effectLst>
              </a:rPr>
              <a:t>&amp; Customization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sp>
        <p:nvSpPr>
          <p:cNvPr id="11" name="Rectangle 10">
            <a:extLst>
              <a:ext uri="{FF2B5EF4-FFF2-40B4-BE49-F238E27FC236}">
                <a16:creationId xmlns:a16="http://schemas.microsoft.com/office/drawing/2014/main" id="{D54320C9-9F48-3F85-3FBD-2F9420588E40}"/>
              </a:ext>
            </a:extLst>
          </p:cNvPr>
          <p:cNvSpPr/>
          <p:nvPr/>
        </p:nvSpPr>
        <p:spPr>
          <a:xfrm>
            <a:off x="3886200" y="4180924"/>
            <a:ext cx="2879651" cy="169655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App.js</a:t>
            </a:r>
          </a:p>
          <a:p>
            <a:pPr algn="ctr"/>
            <a:endParaRPr lang="en-US" u="sng" dirty="0"/>
          </a:p>
          <a:p>
            <a:pPr algn="ctr"/>
            <a:r>
              <a:rPr lang="en-US" dirty="0"/>
              <a:t>Create the application’s main component</a:t>
            </a:r>
            <a:endParaRPr lang="en-CA" dirty="0"/>
          </a:p>
        </p:txBody>
      </p:sp>
      <p:cxnSp>
        <p:nvCxnSpPr>
          <p:cNvPr id="17" name="Straight Arrow Connector 16">
            <a:extLst>
              <a:ext uri="{FF2B5EF4-FFF2-40B4-BE49-F238E27FC236}">
                <a16:creationId xmlns:a16="http://schemas.microsoft.com/office/drawing/2014/main" id="{CE8CCD7F-19FC-977C-40F7-2DAC05FC7EC2}"/>
              </a:ext>
            </a:extLst>
          </p:cNvPr>
          <p:cNvCxnSpPr>
            <a:stCxn id="11" idx="0"/>
            <a:endCxn id="10" idx="2"/>
          </p:cNvCxnSpPr>
          <p:nvPr/>
        </p:nvCxnSpPr>
        <p:spPr>
          <a:xfrm flipH="1" flipV="1">
            <a:off x="5318937" y="3157870"/>
            <a:ext cx="7089" cy="102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63445"/>
            <a:ext cx="7378997" cy="2524034"/>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64276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3833828-55BA-075C-2FAC-DA17ABE2F4F0}"/>
              </a:ext>
            </a:extLst>
          </p:cNvPr>
          <p:cNvSpPr/>
          <p:nvPr/>
        </p:nvSpPr>
        <p:spPr>
          <a:xfrm>
            <a:off x="-70364" y="52920"/>
            <a:ext cx="791312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Tour </a:t>
            </a:r>
            <a:r>
              <a:rPr lang="en-US" sz="5400" dirty="0">
                <a:ln w="0"/>
                <a:effectLst>
                  <a:outerShdw blurRad="38100" dist="19050" dir="2700000" algn="tl" rotWithShape="0">
                    <a:schemeClr val="dk1">
                      <a:alpha val="40000"/>
                    </a:schemeClr>
                  </a:outerShdw>
                </a:effectLst>
              </a:rPr>
              <a:t>&amp; Customization - 2</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212651" y="931270"/>
            <a:ext cx="2619628"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2686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501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B77B845A-CEB7-4127-05AC-FB932D2A1122}"/>
              </a:ext>
            </a:extLst>
          </p:cNvPr>
          <p:cNvSpPr/>
          <p:nvPr/>
        </p:nvSpPr>
        <p:spPr>
          <a:xfrm>
            <a:off x="283484" y="973487"/>
            <a:ext cx="1710725" cy="584775"/>
          </a:xfrm>
          <a:prstGeom prst="rect">
            <a:avLst/>
          </a:prstGeom>
          <a:solidFill>
            <a:srgbClr val="FFC000"/>
          </a:solidFill>
          <a:ln w="38100">
            <a:solidFill>
              <a:schemeClr val="bg1">
                <a:lumMod val="50000"/>
              </a:schemeClr>
            </a:solidFill>
          </a:ln>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FCA23691-53A8-DBA6-1752-E27F8F6713D6}"/>
              </a:ext>
            </a:extLst>
          </p:cNvPr>
          <p:cNvSpPr/>
          <p:nvPr/>
        </p:nvSpPr>
        <p:spPr>
          <a:xfrm>
            <a:off x="-105965" y="1537718"/>
            <a:ext cx="7425726" cy="3416320"/>
          </a:xfrm>
          <a:prstGeom prst="rect">
            <a:avLst/>
          </a:prstGeom>
          <a:noFill/>
        </p:spPr>
        <p:txBody>
          <a:bodyPr wrap="square" lIns="91440" tIns="45720" rIns="91440" bIns="45720">
            <a:spAutoFit/>
          </a:bodyPr>
          <a:lstStyle/>
          <a:p>
            <a:r>
              <a:rPr lang="en-US" sz="5400" dirty="0">
                <a:ln w="0"/>
                <a:effectLst>
                  <a:outerShdw blurRad="38100" dist="19050" dir="2700000" algn="tl" rotWithShape="0">
                    <a:schemeClr val="dk1">
                      <a:alpha val="40000"/>
                    </a:schemeClr>
                  </a:outerShdw>
                </a:effectLst>
              </a:rPr>
              <a:t>f</a:t>
            </a:r>
            <a:r>
              <a:rPr lang="en-US" sz="5400" b="0" cap="none" spc="0" dirty="0">
                <a:ln w="0"/>
                <a:solidFill>
                  <a:schemeClr val="tx1"/>
                </a:solidFill>
                <a:effectLst>
                  <a:outerShdw blurRad="38100" dist="19050" dir="2700000" algn="tl" rotWithShape="0">
                    <a:schemeClr val="dk1">
                      <a:alpha val="40000"/>
                    </a:schemeClr>
                  </a:outerShdw>
                </a:effectLst>
              </a:rPr>
              <a:t>unction </a:t>
            </a:r>
            <a:r>
              <a:rPr lang="en-US" sz="5400" b="0" cap="none" spc="0" dirty="0">
                <a:ln w="0"/>
                <a:solidFill>
                  <a:srgbClr val="FF0000"/>
                </a:solidFill>
                <a:effectLst>
                  <a:outerShdw blurRad="38100" dist="19050" dir="2700000" algn="tl" rotWithShape="0">
                    <a:schemeClr val="dk1">
                      <a:alpha val="40000"/>
                    </a:schemeClr>
                  </a:outerShdw>
                </a:effectLst>
              </a:rPr>
              <a:t>A</a:t>
            </a:r>
            <a:r>
              <a:rPr lang="en-US" sz="5400" b="0" cap="none" spc="0" dirty="0">
                <a:ln w="0"/>
                <a:effectLst>
                  <a:outerShdw blurRad="38100" dist="19050" dir="2700000" algn="tl" rotWithShape="0">
                    <a:schemeClr val="dk1">
                      <a:alpha val="40000"/>
                    </a:schemeClr>
                  </a:outerShdw>
                </a:effectLst>
              </a:rPr>
              <a:t>pp</a:t>
            </a:r>
            <a:r>
              <a:rPr lang="en-US" sz="5400" b="0" cap="none" spc="0" dirty="0">
                <a:ln w="0"/>
                <a:solidFill>
                  <a:schemeClr val="tx1"/>
                </a:solidFill>
                <a:effectLst>
                  <a:outerShdw blurRad="38100" dist="19050" dir="2700000" algn="tl" rotWithShape="0">
                    <a:schemeClr val="dk1">
                      <a:alpha val="40000"/>
                    </a:schemeClr>
                  </a:outerShdw>
                </a:effectLst>
              </a:rPr>
              <a:t> ()</a:t>
            </a:r>
          </a:p>
          <a:p>
            <a:r>
              <a:rPr lang="en-US" sz="5400" dirty="0">
                <a:ln w="0"/>
                <a:effectLst>
                  <a:outerShdw blurRad="38100" dist="19050" dir="2700000" algn="tl" rotWithShape="0">
                    <a:schemeClr val="dk1">
                      <a:alpha val="40000"/>
                    </a:schemeClr>
                  </a:outerShdw>
                </a:effectLst>
              </a:rPr>
              <a:t>{</a:t>
            </a:r>
          </a:p>
          <a:p>
            <a:endParaRPr lang="en-US" sz="5400" b="0" cap="none" spc="0" dirty="0">
              <a:ln w="0"/>
              <a:solidFill>
                <a:schemeClr val="tx1"/>
              </a:solidFill>
              <a:effectLst>
                <a:outerShdw blurRad="38100" dist="19050" dir="2700000" algn="tl" rotWithShape="0">
                  <a:schemeClr val="dk1">
                    <a:alpha val="40000"/>
                  </a:schemeClr>
                </a:outerShdw>
              </a:effectLst>
            </a:endParaRPr>
          </a:p>
          <a:p>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10" name="TextBox 9">
            <a:extLst>
              <a:ext uri="{FF2B5EF4-FFF2-40B4-BE49-F238E27FC236}">
                <a16:creationId xmlns:a16="http://schemas.microsoft.com/office/drawing/2014/main" id="{8DA0FEB7-FA8D-41E6-A0A7-661B61F3FA29}"/>
              </a:ext>
            </a:extLst>
          </p:cNvPr>
          <p:cNvSpPr txBox="1"/>
          <p:nvPr/>
        </p:nvSpPr>
        <p:spPr>
          <a:xfrm>
            <a:off x="719384" y="5093103"/>
            <a:ext cx="1102097" cy="369332"/>
          </a:xfrm>
          <a:prstGeom prst="rect">
            <a:avLst/>
          </a:prstGeom>
          <a:noFill/>
        </p:spPr>
        <p:txBody>
          <a:bodyPr wrap="none" rtlCol="0">
            <a:spAutoFit/>
          </a:bodyPr>
          <a:lstStyle/>
          <a:p>
            <a:r>
              <a:rPr lang="en-CA" b="1" dirty="0"/>
              <a:t>Type</a:t>
            </a:r>
            <a:r>
              <a:rPr lang="en-CA" dirty="0"/>
              <a:t>: h1</a:t>
            </a:r>
          </a:p>
        </p:txBody>
      </p:sp>
      <p:sp>
        <p:nvSpPr>
          <p:cNvPr id="11" name="TextBox 10">
            <a:extLst>
              <a:ext uri="{FF2B5EF4-FFF2-40B4-BE49-F238E27FC236}">
                <a16:creationId xmlns:a16="http://schemas.microsoft.com/office/drawing/2014/main" id="{782BD65F-5D8B-C2C8-6C16-983774598383}"/>
              </a:ext>
            </a:extLst>
          </p:cNvPr>
          <p:cNvSpPr txBox="1"/>
          <p:nvPr/>
        </p:nvSpPr>
        <p:spPr>
          <a:xfrm>
            <a:off x="719384" y="5506258"/>
            <a:ext cx="1565878" cy="369332"/>
          </a:xfrm>
          <a:prstGeom prst="rect">
            <a:avLst/>
          </a:prstGeom>
          <a:noFill/>
        </p:spPr>
        <p:txBody>
          <a:bodyPr wrap="none" rtlCol="0">
            <a:spAutoFit/>
          </a:bodyPr>
          <a:lstStyle/>
          <a:p>
            <a:r>
              <a:rPr lang="en-CA" b="1" dirty="0"/>
              <a:t>{}:</a:t>
            </a:r>
            <a:r>
              <a:rPr lang="en-CA" dirty="0"/>
              <a:t> properties</a:t>
            </a:r>
          </a:p>
        </p:txBody>
      </p:sp>
      <p:sp>
        <p:nvSpPr>
          <p:cNvPr id="12" name="TextBox 11">
            <a:extLst>
              <a:ext uri="{FF2B5EF4-FFF2-40B4-BE49-F238E27FC236}">
                <a16:creationId xmlns:a16="http://schemas.microsoft.com/office/drawing/2014/main" id="{0D381D99-34FE-04B5-8932-38A6BA2181B6}"/>
              </a:ext>
            </a:extLst>
          </p:cNvPr>
          <p:cNvSpPr txBox="1"/>
          <p:nvPr/>
        </p:nvSpPr>
        <p:spPr>
          <a:xfrm>
            <a:off x="719384" y="5919413"/>
            <a:ext cx="4680640" cy="369332"/>
          </a:xfrm>
          <a:prstGeom prst="rect">
            <a:avLst/>
          </a:prstGeom>
          <a:noFill/>
        </p:spPr>
        <p:txBody>
          <a:bodyPr wrap="none" rtlCol="0">
            <a:spAutoFit/>
          </a:bodyPr>
          <a:lstStyle/>
          <a:p>
            <a:r>
              <a:rPr lang="en-CA" b="1" dirty="0"/>
              <a:t>My Tracker</a:t>
            </a:r>
            <a:r>
              <a:rPr lang="en-CA" dirty="0"/>
              <a:t>: Children: Text, other elements</a:t>
            </a:r>
          </a:p>
        </p:txBody>
      </p:sp>
      <p:sp>
        <p:nvSpPr>
          <p:cNvPr id="15" name="Rectangle 14">
            <a:extLst>
              <a:ext uri="{FF2B5EF4-FFF2-40B4-BE49-F238E27FC236}">
                <a16:creationId xmlns:a16="http://schemas.microsoft.com/office/drawing/2014/main" id="{063A8886-2A7F-4D8B-B50D-D1803446C311}"/>
              </a:ext>
            </a:extLst>
          </p:cNvPr>
          <p:cNvSpPr/>
          <p:nvPr/>
        </p:nvSpPr>
        <p:spPr>
          <a:xfrm>
            <a:off x="-55579" y="6933431"/>
            <a:ext cx="7626448" cy="2831544"/>
          </a:xfrm>
          <a:prstGeom prst="rect">
            <a:avLst/>
          </a:prstGeom>
          <a:noFill/>
        </p:spPr>
        <p:txBody>
          <a:bodyPr wrap="square" lIns="91440" tIns="45720" rIns="91440" bIns="45720">
            <a:spAutoFit/>
          </a:bodyPr>
          <a:lstStyle/>
          <a:p>
            <a:r>
              <a:rPr lang="en-US" sz="5400" dirty="0">
                <a:ln w="0"/>
                <a:effectLst>
                  <a:outerShdw blurRad="38100" dist="19050" dir="2700000" algn="tl" rotWithShape="0">
                    <a:schemeClr val="dk1">
                      <a:alpha val="40000"/>
                    </a:schemeClr>
                  </a:outerShdw>
                </a:effectLst>
              </a:rPr>
              <a:t>f</a:t>
            </a:r>
            <a:r>
              <a:rPr lang="en-US" sz="5400" b="0" cap="none" spc="0" dirty="0">
                <a:ln w="0"/>
                <a:solidFill>
                  <a:schemeClr val="tx1"/>
                </a:solidFill>
                <a:effectLst>
                  <a:outerShdw blurRad="38100" dist="19050" dir="2700000" algn="tl" rotWithShape="0">
                    <a:schemeClr val="dk1">
                      <a:alpha val="40000"/>
                    </a:schemeClr>
                  </a:outerShdw>
                </a:effectLst>
              </a:rPr>
              <a:t>unction </a:t>
            </a:r>
            <a:r>
              <a:rPr lang="en-US" sz="5400" b="0" cap="none" spc="0" dirty="0">
                <a:ln w="0"/>
                <a:solidFill>
                  <a:srgbClr val="FF0000"/>
                </a:solidFill>
                <a:effectLst>
                  <a:outerShdw blurRad="38100" dist="19050" dir="2700000" algn="tl" rotWithShape="0">
                    <a:schemeClr val="dk1">
                      <a:alpha val="40000"/>
                    </a:schemeClr>
                  </a:outerShdw>
                </a:effectLst>
              </a:rPr>
              <a:t>A</a:t>
            </a:r>
            <a:r>
              <a:rPr lang="en-US" sz="5400" b="0" cap="none" spc="0" dirty="0">
                <a:ln w="0"/>
                <a:effectLst>
                  <a:outerShdw blurRad="38100" dist="19050" dir="2700000" algn="tl" rotWithShape="0">
                    <a:schemeClr val="dk1">
                      <a:alpha val="40000"/>
                    </a:schemeClr>
                  </a:outerShdw>
                </a:effectLst>
              </a:rPr>
              <a:t>pp</a:t>
            </a:r>
            <a:r>
              <a:rPr lang="en-US" sz="5400" b="0" cap="none" spc="0" dirty="0">
                <a:ln w="0"/>
                <a:solidFill>
                  <a:schemeClr val="tx1"/>
                </a:solidFill>
                <a:effectLst>
                  <a:outerShdw blurRad="38100" dist="19050" dir="2700000" algn="tl" rotWithShape="0">
                    <a:schemeClr val="dk1">
                      <a:alpha val="40000"/>
                    </a:schemeClr>
                  </a:outerShdw>
                </a:effectLst>
              </a:rPr>
              <a:t> ()</a:t>
            </a:r>
          </a:p>
          <a:p>
            <a:r>
              <a:rPr lang="en-US" sz="5400" dirty="0">
                <a:ln w="0"/>
                <a:effectLst>
                  <a:outerShdw blurRad="38100" dist="19050" dir="2700000" algn="tl" rotWithShape="0">
                    <a:schemeClr val="dk1">
                      <a:alpha val="40000"/>
                    </a:schemeClr>
                  </a:outerShdw>
                </a:effectLst>
              </a:rPr>
              <a:t>{</a:t>
            </a:r>
          </a:p>
          <a:p>
            <a:endParaRPr lang="en-US" sz="1600" b="0" dirty="0">
              <a:solidFill>
                <a:srgbClr val="569CD6"/>
              </a:solidFill>
              <a:effectLst/>
              <a:latin typeface="Consolas" panose="020B0609020204030204" pitchFamily="49" charset="0"/>
            </a:endParaRPr>
          </a:p>
          <a:p>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16" name="TextBox 15">
            <a:extLst>
              <a:ext uri="{FF2B5EF4-FFF2-40B4-BE49-F238E27FC236}">
                <a16:creationId xmlns:a16="http://schemas.microsoft.com/office/drawing/2014/main" id="{12178C9B-A1B6-A228-998D-592CA8955208}"/>
              </a:ext>
            </a:extLst>
          </p:cNvPr>
          <p:cNvSpPr txBox="1"/>
          <p:nvPr/>
        </p:nvSpPr>
        <p:spPr>
          <a:xfrm>
            <a:off x="450713" y="3439920"/>
            <a:ext cx="5542095" cy="400110"/>
          </a:xfrm>
          <a:prstGeom prst="rect">
            <a:avLst/>
          </a:prstGeom>
          <a:noFill/>
        </p:spPr>
        <p:txBody>
          <a:bodyPr wrap="none" rtlCol="0">
            <a:spAutoFit/>
          </a:bodyPr>
          <a:lstStyle/>
          <a:p>
            <a:r>
              <a:rPr lang="en-US" sz="2000" dirty="0">
                <a:ln w="0"/>
                <a:effectLst>
                  <a:outerShdw blurRad="38100" dist="19050" dir="2700000" algn="tl" rotWithShape="0">
                    <a:schemeClr val="dk1">
                      <a:alpha val="40000"/>
                    </a:schemeClr>
                  </a:outerShdw>
                </a:effectLst>
              </a:rPr>
              <a:t> </a:t>
            </a:r>
            <a:r>
              <a:rPr lang="en-US" sz="1800" dirty="0">
                <a:ln w="0"/>
                <a:effectLst>
                  <a:outerShdw blurRad="38100" dist="19050" dir="2700000" algn="tl" rotWithShape="0">
                    <a:schemeClr val="dk1">
                      <a:alpha val="40000"/>
                    </a:schemeClr>
                  </a:outerShdw>
                </a:effectLst>
              </a:rPr>
              <a:t>return </a:t>
            </a:r>
            <a:r>
              <a:rPr lang="en-US" sz="1800" dirty="0" err="1">
                <a:ln w="0"/>
                <a:effectLst>
                  <a:outerShdw blurRad="38100" dist="19050" dir="2700000" algn="tl" rotWithShape="0">
                    <a:schemeClr val="dk1">
                      <a:alpha val="40000"/>
                    </a:schemeClr>
                  </a:outerShdw>
                </a:effectLst>
              </a:rPr>
              <a:t>React.createElement</a:t>
            </a:r>
            <a:r>
              <a:rPr lang="en-US" sz="1800" dirty="0">
                <a:ln w="0"/>
                <a:effectLst>
                  <a:outerShdw blurRad="38100" dist="19050" dir="2700000" algn="tl" rotWithShape="0">
                    <a:schemeClr val="dk1">
                      <a:alpha val="40000"/>
                    </a:schemeClr>
                  </a:outerShdw>
                </a:effectLst>
              </a:rPr>
              <a:t> (“h1” , {}, “My Tracker”);</a:t>
            </a:r>
            <a:endParaRPr lang="en-CA" dirty="0"/>
          </a:p>
        </p:txBody>
      </p:sp>
      <p:sp>
        <p:nvSpPr>
          <p:cNvPr id="17" name="TextBox 16">
            <a:extLst>
              <a:ext uri="{FF2B5EF4-FFF2-40B4-BE49-F238E27FC236}">
                <a16:creationId xmlns:a16="http://schemas.microsoft.com/office/drawing/2014/main" id="{41977032-DF6E-2BA5-CD27-1CC2211FA34E}"/>
              </a:ext>
            </a:extLst>
          </p:cNvPr>
          <p:cNvSpPr txBox="1"/>
          <p:nvPr/>
        </p:nvSpPr>
        <p:spPr>
          <a:xfrm>
            <a:off x="153888" y="3889998"/>
            <a:ext cx="7605223" cy="307777"/>
          </a:xfrm>
          <a:prstGeom prst="rect">
            <a:avLst/>
          </a:prstGeom>
          <a:noFill/>
        </p:spPr>
        <p:txBody>
          <a:bodyPr wrap="square" rtlCol="0">
            <a:spAutoFit/>
          </a:bodyPr>
          <a:lstStyle/>
          <a:p>
            <a:r>
              <a:rPr lang="en-US" sz="1400" dirty="0">
                <a:ln w="0"/>
                <a:effectLst>
                  <a:outerShdw blurRad="38100" dist="19050" dir="2700000" algn="tl" rotWithShape="0">
                    <a:schemeClr val="dk1">
                      <a:alpha val="40000"/>
                    </a:schemeClr>
                  </a:outerShdw>
                </a:effectLst>
              </a:rPr>
              <a:t> </a:t>
            </a:r>
            <a:r>
              <a:rPr lang="en-US" sz="1200" dirty="0">
                <a:ln w="0"/>
                <a:effectLst>
                  <a:outerShdw blurRad="38100" dist="19050" dir="2700000" algn="tl" rotWithShape="0">
                    <a:schemeClr val="dk1">
                      <a:alpha val="40000"/>
                    </a:schemeClr>
                  </a:outerShdw>
                </a:effectLst>
              </a:rPr>
              <a:t>return </a:t>
            </a:r>
            <a:r>
              <a:rPr lang="en-US" sz="1200" dirty="0" err="1">
                <a:ln w="0"/>
                <a:effectLst>
                  <a:outerShdw blurRad="38100" dist="19050" dir="2700000" algn="tl" rotWithShape="0">
                    <a:schemeClr val="dk1">
                      <a:alpha val="40000"/>
                    </a:schemeClr>
                  </a:outerShdw>
                </a:effectLst>
              </a:rPr>
              <a:t>React.createElement</a:t>
            </a:r>
            <a:r>
              <a:rPr lang="en-US" sz="1200" dirty="0">
                <a:ln w="0"/>
                <a:effectLst>
                  <a:outerShdw blurRad="38100" dist="19050" dir="2700000" algn="tl" rotWithShape="0">
                    <a:schemeClr val="dk1">
                      <a:alpha val="40000"/>
                    </a:schemeClr>
                  </a:outerShdw>
                </a:effectLst>
              </a:rPr>
              <a:t> (“h1” , </a:t>
            </a:r>
            <a:r>
              <a:rPr lang="en-US" sz="1200" b="1" dirty="0">
                <a:highlight>
                  <a:srgbClr val="00FFFF"/>
                </a:highlight>
              </a:rPr>
              <a:t>{style:{"</a:t>
            </a:r>
            <a:r>
              <a:rPr lang="en-US" sz="1200" b="1" dirty="0" err="1">
                <a:highlight>
                  <a:srgbClr val="00FFFF"/>
                </a:highlight>
              </a:rPr>
              <a:t>color":"yellow</a:t>
            </a:r>
            <a:r>
              <a:rPr lang="en-US" sz="1200" b="1" dirty="0">
                <a:highlight>
                  <a:srgbClr val="00FFFF"/>
                </a:highlight>
              </a:rPr>
              <a:t>", "</a:t>
            </a:r>
            <a:r>
              <a:rPr lang="en-US" sz="1200" b="1" dirty="0" err="1">
                <a:highlight>
                  <a:srgbClr val="00FFFF"/>
                </a:highlight>
              </a:rPr>
              <a:t>background-color":"blue</a:t>
            </a:r>
            <a:r>
              <a:rPr lang="en-US" sz="1200" b="1" dirty="0">
                <a:highlight>
                  <a:srgbClr val="00FFFF"/>
                </a:highlight>
              </a:rPr>
              <a:t>"}}</a:t>
            </a:r>
            <a:r>
              <a:rPr lang="en-US" sz="1200" b="1" dirty="0">
                <a:ln w="0"/>
                <a:effectLst>
                  <a:outerShdw blurRad="38100" dist="19050" dir="2700000" algn="tl" rotWithShape="0">
                    <a:schemeClr val="dk1">
                      <a:alpha val="40000"/>
                    </a:schemeClr>
                  </a:outerShdw>
                </a:effectLst>
              </a:rPr>
              <a:t>, </a:t>
            </a:r>
            <a:r>
              <a:rPr lang="en-US" sz="1200" dirty="0">
                <a:ln w="0"/>
                <a:effectLst>
                  <a:outerShdw blurRad="38100" dist="19050" dir="2700000" algn="tl" rotWithShape="0">
                    <a:schemeClr val="dk1">
                      <a:alpha val="40000"/>
                    </a:schemeClr>
                  </a:outerShdw>
                </a:effectLst>
              </a:rPr>
              <a:t>“My Tracker”);</a:t>
            </a:r>
            <a:endParaRPr lang="en-CA" sz="1200" dirty="0"/>
          </a:p>
        </p:txBody>
      </p:sp>
      <p:sp>
        <p:nvSpPr>
          <p:cNvPr id="19" name="TextBox 18">
            <a:extLst>
              <a:ext uri="{FF2B5EF4-FFF2-40B4-BE49-F238E27FC236}">
                <a16:creationId xmlns:a16="http://schemas.microsoft.com/office/drawing/2014/main" id="{5556E3D9-D4DB-97B7-A5AC-CEF4E20ABCEA}"/>
              </a:ext>
            </a:extLst>
          </p:cNvPr>
          <p:cNvSpPr txBox="1"/>
          <p:nvPr/>
        </p:nvSpPr>
        <p:spPr>
          <a:xfrm>
            <a:off x="268140" y="8158902"/>
            <a:ext cx="9005775" cy="646331"/>
          </a:xfrm>
          <a:prstGeom prst="rect">
            <a:avLst/>
          </a:prstGeom>
          <a:noFill/>
        </p:spPr>
        <p:txBody>
          <a:bodyPr wrap="square" rtlCol="0">
            <a:spAutoFit/>
          </a:bodyPr>
          <a:lstStyle/>
          <a:p>
            <a:r>
              <a:rPr lang="en-CA" dirty="0"/>
              <a:t>  </a:t>
            </a:r>
            <a:r>
              <a:rPr lang="en-CA" dirty="0">
                <a:solidFill>
                  <a:schemeClr val="accent6"/>
                </a:solidFill>
              </a:rPr>
              <a:t>const</a:t>
            </a:r>
            <a:r>
              <a:rPr lang="en-CA" dirty="0"/>
              <a:t> </a:t>
            </a:r>
            <a:r>
              <a:rPr lang="en-CA" dirty="0" err="1"/>
              <a:t>ver</a:t>
            </a:r>
            <a:r>
              <a:rPr lang="en-CA" dirty="0"/>
              <a:t> = &lt;span style= </a:t>
            </a:r>
          </a:p>
          <a:p>
            <a:r>
              <a:rPr lang="en-CA" dirty="0"/>
              <a:t>{{'font-size': '0.3em',"color" :"red“ }}&gt;Version: 1.0&lt;/span&gt;;</a:t>
            </a:r>
          </a:p>
        </p:txBody>
      </p:sp>
      <p:sp>
        <p:nvSpPr>
          <p:cNvPr id="21" name="TextBox 20">
            <a:extLst>
              <a:ext uri="{FF2B5EF4-FFF2-40B4-BE49-F238E27FC236}">
                <a16:creationId xmlns:a16="http://schemas.microsoft.com/office/drawing/2014/main" id="{281EFC7F-1A68-2460-EB73-7ED7FAF960F4}"/>
              </a:ext>
            </a:extLst>
          </p:cNvPr>
          <p:cNvSpPr txBox="1"/>
          <p:nvPr/>
        </p:nvSpPr>
        <p:spPr>
          <a:xfrm>
            <a:off x="210265" y="8805233"/>
            <a:ext cx="7759111" cy="369332"/>
          </a:xfrm>
          <a:prstGeom prst="rect">
            <a:avLst/>
          </a:prstGeom>
          <a:noFill/>
        </p:spPr>
        <p:txBody>
          <a:bodyPr wrap="square">
            <a:spAutoFit/>
          </a:bodyPr>
          <a:lstStyle/>
          <a:p>
            <a:r>
              <a:rPr lang="en-US" sz="1800" dirty="0">
                <a:latin typeface="Consolas" panose="020B0609020204030204" pitchFamily="49" charset="0"/>
              </a:rPr>
              <a:t>return </a:t>
            </a:r>
            <a:r>
              <a:rPr lang="en-US" sz="1800" dirty="0" err="1">
                <a:latin typeface="Consolas" panose="020B0609020204030204" pitchFamily="49" charset="0"/>
              </a:rPr>
              <a:t>React.createElement</a:t>
            </a:r>
            <a:r>
              <a:rPr lang="en-US" sz="1800" dirty="0">
                <a:latin typeface="Consolas" panose="020B0609020204030204" pitchFamily="49" charset="0"/>
              </a:rPr>
              <a:t> (“</a:t>
            </a:r>
            <a:r>
              <a:rPr lang="en-US" dirty="0">
                <a:latin typeface="Consolas" panose="020B0609020204030204" pitchFamily="49" charset="0"/>
              </a:rPr>
              <a:t>h1”</a:t>
            </a:r>
            <a:r>
              <a:rPr lang="en-US" sz="1800" dirty="0">
                <a:latin typeface="Consolas" panose="020B0609020204030204" pitchFamily="49" charset="0"/>
              </a:rPr>
              <a:t> , {}, “</a:t>
            </a:r>
            <a:r>
              <a:rPr lang="en-US" dirty="0">
                <a:latin typeface="Consolas" panose="020B0609020204030204" pitchFamily="49" charset="0"/>
              </a:rPr>
              <a:t>My Tracker“</a:t>
            </a:r>
            <a:r>
              <a:rPr lang="en-US" sz="1800" dirty="0">
                <a:latin typeface="Consolas" panose="020B0609020204030204" pitchFamily="49" charset="0"/>
              </a:rPr>
              <a:t>, </a:t>
            </a:r>
            <a:r>
              <a:rPr lang="en-US" sz="1800" dirty="0" err="1">
                <a:latin typeface="Consolas" panose="020B0609020204030204" pitchFamily="49" charset="0"/>
              </a:rPr>
              <a:t>ver</a:t>
            </a:r>
            <a:r>
              <a:rPr lang="en-US" sz="1800" dirty="0">
                <a:latin typeface="Consolas" panose="020B0609020204030204" pitchFamily="49" charset="0"/>
              </a:rPr>
              <a:t>);</a:t>
            </a:r>
            <a:endParaRPr lang="en-CA" dirty="0"/>
          </a:p>
        </p:txBody>
      </p:sp>
      <p:sp>
        <p:nvSpPr>
          <p:cNvPr id="3" name="TextBox 2">
            <a:extLst>
              <a:ext uri="{FF2B5EF4-FFF2-40B4-BE49-F238E27FC236}">
                <a16:creationId xmlns:a16="http://schemas.microsoft.com/office/drawing/2014/main" id="{5E77AC4C-721B-3FE5-7EF6-A661BE285E20}"/>
              </a:ext>
            </a:extLst>
          </p:cNvPr>
          <p:cNvSpPr txBox="1"/>
          <p:nvPr/>
        </p:nvSpPr>
        <p:spPr>
          <a:xfrm>
            <a:off x="716363" y="6318574"/>
            <a:ext cx="3041282" cy="369332"/>
          </a:xfrm>
          <a:prstGeom prst="rect">
            <a:avLst/>
          </a:prstGeom>
          <a:noFill/>
        </p:spPr>
        <p:txBody>
          <a:bodyPr wrap="none" rtlCol="0">
            <a:spAutoFit/>
          </a:bodyPr>
          <a:lstStyle/>
          <a:p>
            <a:r>
              <a:rPr lang="en-CA" b="1" dirty="0"/>
              <a:t>Import React from ‘react’;</a:t>
            </a:r>
            <a:endParaRPr lang="en-CA" dirty="0"/>
          </a:p>
        </p:txBody>
      </p:sp>
    </p:spTree>
    <p:extLst>
      <p:ext uri="{BB962C8B-B14F-4D97-AF65-F5344CB8AC3E}">
        <p14:creationId xmlns:p14="http://schemas.microsoft.com/office/powerpoint/2010/main" val="152628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5" grpId="0"/>
      <p:bldP spid="16" grpId="0"/>
      <p:bldP spid="16" grpId="1"/>
      <p:bldP spid="17" grpId="0"/>
      <p:bldP spid="19" grpId="0"/>
      <p:bldP spid="21"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759FB6-F113-A2E6-830E-FFEE01F03C6A}"/>
              </a:ext>
            </a:extLst>
          </p:cNvPr>
          <p:cNvSpPr/>
          <p:nvPr/>
        </p:nvSpPr>
        <p:spPr>
          <a:xfrm>
            <a:off x="0" y="241543"/>
            <a:ext cx="684905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Component - Render</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AA4CF8F0-DB14-C1EE-0A82-C0281BFA9E33}"/>
              </a:ext>
            </a:extLst>
          </p:cNvPr>
          <p:cNvPicPr>
            <a:picLocks noChangeAspect="1"/>
          </p:cNvPicPr>
          <p:nvPr/>
        </p:nvPicPr>
        <p:blipFill>
          <a:blip r:embed="rId2"/>
          <a:stretch>
            <a:fillRect/>
          </a:stretch>
        </p:blipFill>
        <p:spPr>
          <a:xfrm>
            <a:off x="0" y="1538186"/>
            <a:ext cx="7772400" cy="2473821"/>
          </a:xfrm>
          <a:prstGeom prst="rect">
            <a:avLst/>
          </a:prstGeom>
        </p:spPr>
      </p:pic>
      <p:sp>
        <p:nvSpPr>
          <p:cNvPr id="5" name="Rectangle 4">
            <a:extLst>
              <a:ext uri="{FF2B5EF4-FFF2-40B4-BE49-F238E27FC236}">
                <a16:creationId xmlns:a16="http://schemas.microsoft.com/office/drawing/2014/main" id="{44CB8705-74A9-C05F-1DEF-B15815A0856F}"/>
              </a:ext>
            </a:extLst>
          </p:cNvPr>
          <p:cNvSpPr/>
          <p:nvPr/>
        </p:nvSpPr>
        <p:spPr>
          <a:xfrm>
            <a:off x="-73218" y="4137767"/>
            <a:ext cx="7918835" cy="769441"/>
          </a:xfrm>
          <a:prstGeom prst="rect">
            <a:avLst/>
          </a:prstGeom>
          <a:noFill/>
        </p:spPr>
        <p:txBody>
          <a:bodyPr wrap="none" lIns="91440" tIns="45720" rIns="91440" bIns="45720">
            <a:spAutoFit/>
          </a:bodyPr>
          <a:lstStyle/>
          <a:p>
            <a:pPr algn="ctr"/>
            <a:r>
              <a:rPr lang="en-US" sz="4400" dirty="0">
                <a:ln w="0"/>
                <a:effectLst>
                  <a:outerShdw blurRad="38100" dist="19050" dir="2700000" algn="tl" rotWithShape="0">
                    <a:schemeClr val="dk1">
                      <a:alpha val="40000"/>
                    </a:schemeClr>
                  </a:outerShdw>
                </a:effectLst>
              </a:rPr>
              <a:t>No need to change for Project</a:t>
            </a:r>
            <a:endParaRPr lang="en-US" sz="44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10">
            <a:extLst>
              <a:ext uri="{FF2B5EF4-FFF2-40B4-BE49-F238E27FC236}">
                <a16:creationId xmlns:a16="http://schemas.microsoft.com/office/drawing/2014/main" id="{787EBAF6-8C28-FA74-B852-9AE16216FBE9}"/>
              </a:ext>
            </a:extLst>
          </p:cNvPr>
          <p:cNvPicPr>
            <a:picLocks noChangeAspect="1"/>
          </p:cNvPicPr>
          <p:nvPr/>
        </p:nvPicPr>
        <p:blipFill>
          <a:blip r:embed="rId3"/>
          <a:stretch>
            <a:fillRect/>
          </a:stretch>
        </p:blipFill>
        <p:spPr>
          <a:xfrm>
            <a:off x="438037" y="6129263"/>
            <a:ext cx="6619875" cy="1371600"/>
          </a:xfrm>
          <a:prstGeom prst="rect">
            <a:avLst/>
          </a:prstGeom>
        </p:spPr>
      </p:pic>
      <p:sp>
        <p:nvSpPr>
          <p:cNvPr id="12" name="Rectangle 11">
            <a:extLst>
              <a:ext uri="{FF2B5EF4-FFF2-40B4-BE49-F238E27FC236}">
                <a16:creationId xmlns:a16="http://schemas.microsoft.com/office/drawing/2014/main" id="{1D140B60-29C3-BDE1-7951-A00077E73CAB}"/>
              </a:ext>
            </a:extLst>
          </p:cNvPr>
          <p:cNvSpPr/>
          <p:nvPr/>
        </p:nvSpPr>
        <p:spPr>
          <a:xfrm>
            <a:off x="-73218" y="5359822"/>
            <a:ext cx="6495240" cy="769441"/>
          </a:xfrm>
          <a:prstGeom prst="rect">
            <a:avLst/>
          </a:prstGeom>
          <a:noFill/>
        </p:spPr>
        <p:txBody>
          <a:bodyPr wrap="none" lIns="91440" tIns="45720" rIns="91440" bIns="45720">
            <a:spAutoFit/>
          </a:bodyPr>
          <a:lstStyle/>
          <a:p>
            <a:pPr algn="ctr"/>
            <a:r>
              <a:rPr lang="en-US" sz="4400" dirty="0">
                <a:ln w="0"/>
                <a:effectLst>
                  <a:outerShdw blurRad="38100" dist="19050" dir="2700000" algn="tl" rotWithShape="0">
                    <a:schemeClr val="dk1">
                      <a:alpha val="40000"/>
                    </a:schemeClr>
                  </a:outerShdw>
                </a:effectLst>
              </a:rPr>
              <a:t>For educational purpose</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8101CBF8-7B68-73BC-69B7-EFE28B26B327}"/>
              </a:ext>
            </a:extLst>
          </p:cNvPr>
          <p:cNvSpPr txBox="1"/>
          <p:nvPr/>
        </p:nvSpPr>
        <p:spPr>
          <a:xfrm>
            <a:off x="186070" y="7863477"/>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15" name="TextBox 14">
            <a:extLst>
              <a:ext uri="{FF2B5EF4-FFF2-40B4-BE49-F238E27FC236}">
                <a16:creationId xmlns:a16="http://schemas.microsoft.com/office/drawing/2014/main" id="{5EF2EFED-22F0-72D9-BF5C-23FDC426E57B}"/>
              </a:ext>
            </a:extLst>
          </p:cNvPr>
          <p:cNvSpPr txBox="1"/>
          <p:nvPr/>
        </p:nvSpPr>
        <p:spPr>
          <a:xfrm>
            <a:off x="438036" y="8259671"/>
            <a:ext cx="6619875" cy="646331"/>
          </a:xfrm>
          <a:prstGeom prst="rect">
            <a:avLst/>
          </a:prstGeom>
          <a:noFill/>
        </p:spPr>
        <p:txBody>
          <a:bodyPr wrap="square" rtlCol="0">
            <a:spAutoFit/>
          </a:bodyPr>
          <a:lstStyle/>
          <a:p>
            <a:r>
              <a:rPr lang="en-US" dirty="0"/>
              <a:t>Identify deprecate methods, unsafe state changes, potential race conditions, etc.. </a:t>
            </a:r>
            <a:endParaRPr lang="en-CA" dirty="0"/>
          </a:p>
        </p:txBody>
      </p:sp>
    </p:spTree>
    <p:extLst>
      <p:ext uri="{BB962C8B-B14F-4D97-AF65-F5344CB8AC3E}">
        <p14:creationId xmlns:p14="http://schemas.microsoft.com/office/powerpoint/2010/main" val="3248280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374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679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646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334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707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28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116200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via slack: </a:t>
            </a:r>
            <a:r>
              <a:rPr lang="en-CA" dirty="0">
                <a:highlight>
                  <a:srgbClr val="FFFF00"/>
                </a:highlight>
              </a:rPr>
              <a:t>#react-hackathon</a:t>
            </a:r>
            <a:r>
              <a:rPr lang="en-CA" dirty="0"/>
              <a:t>.</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2240506793"/>
              </p:ext>
            </p:extLst>
          </p:nvPr>
        </p:nvGraphicFramePr>
        <p:xfrm>
          <a:off x="79624" y="1160978"/>
          <a:ext cx="7574623" cy="7417237"/>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Yaml.</a:t>
                      </a:r>
                    </a:p>
                  </a:txBody>
                  <a:tcPr/>
                </a:tc>
                <a:tc>
                  <a:txBody>
                    <a:bodyPr/>
                    <a:lstStyle/>
                    <a:p>
                      <a:r>
                        <a:rPr lang="en-CA" dirty="0">
                          <a:highlight>
                            <a:srgbClr val="FFFF00"/>
                          </a:highlight>
                        </a:rPr>
                        <a:t>https://code.visualstudio.com/download</a:t>
                      </a:r>
                      <a:br>
                        <a:rPr lang="en-CA" dirty="0"/>
                      </a:br>
                      <a:r>
                        <a:rPr lang="en-CA" dirty="0"/>
                        <a:t>IDE [</a:t>
                      </a:r>
                      <a:r>
                        <a:rPr lang="en-CA" dirty="0">
                          <a:solidFill>
                            <a:srgbClr val="FF0000"/>
                          </a:solidFill>
                        </a:rPr>
                        <a:t>Recommended</a:t>
                      </a:r>
                      <a:r>
                        <a:rPr lang="en-CA" dirty="0"/>
                        <a:t>]</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post request is available via slack: </a:t>
            </a:r>
            <a:r>
              <a:rPr lang="en-CA" dirty="0">
                <a:highlight>
                  <a:srgbClr val="FFFF00"/>
                </a:highlight>
              </a:rPr>
              <a:t>#react-hackathon</a:t>
            </a:r>
            <a:r>
              <a:rPr lang="en-CA" dirty="0"/>
              <a:t>.</a:t>
            </a:r>
          </a:p>
          <a:p>
            <a:br>
              <a:rPr lang="en-CA" dirty="0"/>
            </a:br>
            <a:r>
              <a:rPr lang="en-CA" dirty="0"/>
              <a:t>- Header required for save: content-type: application/json.</a:t>
            </a:r>
            <a:br>
              <a:rPr lang="en-CA" dirty="0"/>
            </a:br>
            <a:r>
              <a:rPr lang="en-CA" dirty="0"/>
              <a:t>- Header required for get: 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via slack: </a:t>
            </a:r>
            <a:r>
              <a:rPr lang="en-CA" dirty="0">
                <a:highlight>
                  <a:srgbClr val="FFFF00"/>
                </a:highlight>
              </a:rPr>
              <a:t>#react-hackathon</a:t>
            </a:r>
            <a:r>
              <a:rPr lang="en-CA" dirty="0"/>
              <a:t>.</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VSCode</a:t>
            </a:r>
            <a:r>
              <a:rPr lang="en-CA" dirty="0">
                <a:sym typeface="Wingdings" panose="05000000000000000000" pitchFamily="2" charset="2"/>
              </a:rPr>
              <a:t>right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2711</TotalTime>
  <Words>1101</Words>
  <Application>Microsoft Office PowerPoint</Application>
  <PresentationFormat>Custom</PresentationFormat>
  <Paragraphs>163</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Avenir Next LT Pro</vt:lpstr>
      <vt:lpstr>Calibri</vt:lpstr>
      <vt:lpstr>Consolas</vt:lpstr>
      <vt:lpstr>inherit</vt:lpstr>
      <vt:lpstr>MS Shell Dlg 2</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122</cp:revision>
  <dcterms:created xsi:type="dcterms:W3CDTF">2023-03-15T22:27:13Z</dcterms:created>
  <dcterms:modified xsi:type="dcterms:W3CDTF">2023-04-12T21:44:26Z</dcterms:modified>
</cp:coreProperties>
</file>