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77" r:id="rId46"/>
    <p:sldId id="369" r:id="rId47"/>
    <p:sldId id="320" r:id="rId48"/>
    <p:sldId id="350" r:id="rId49"/>
    <p:sldId id="321" r:id="rId50"/>
    <p:sldId id="322" r:id="rId51"/>
    <p:sldId id="323" r:id="rId52"/>
    <p:sldId id="351" r:id="rId53"/>
    <p:sldId id="368" r:id="rId54"/>
    <p:sldId id="317" r:id="rId55"/>
    <p:sldId id="318" r:id="rId56"/>
    <p:sldId id="319" r:id="rId57"/>
    <p:sldId id="370" r:id="rId58"/>
    <p:sldId id="324" r:id="rId59"/>
    <p:sldId id="325" r:id="rId60"/>
    <p:sldId id="326" r:id="rId61"/>
    <p:sldId id="327" r:id="rId62"/>
    <p:sldId id="371" r:id="rId63"/>
    <p:sldId id="328" r:id="rId64"/>
    <p:sldId id="329" r:id="rId65"/>
    <p:sldId id="372" r:id="rId66"/>
    <p:sldId id="330" r:id="rId67"/>
    <p:sldId id="331" r:id="rId68"/>
    <p:sldId id="373" r:id="rId69"/>
    <p:sldId id="332" r:id="rId70"/>
    <p:sldId id="374" r:id="rId71"/>
    <p:sldId id="356" r:id="rId72"/>
    <p:sldId id="357" r:id="rId73"/>
    <p:sldId id="359" r:id="rId74"/>
    <p:sldId id="375" r:id="rId75"/>
    <p:sldId id="358" r:id="rId76"/>
    <p:sldId id="360" r:id="rId77"/>
    <p:sldId id="361" r:id="rId78"/>
    <p:sldId id="333" r:id="rId79"/>
    <p:sldId id="336" r:id="rId80"/>
    <p:sldId id="355" r:id="rId81"/>
    <p:sldId id="334" r:id="rId82"/>
    <p:sldId id="352" r:id="rId83"/>
    <p:sldId id="353" r:id="rId84"/>
    <p:sldId id="354" r:id="rId85"/>
    <p:sldId id="337" r:id="rId86"/>
    <p:sldId id="335" r:id="rId87"/>
    <p:sldId id="338" r:id="rId88"/>
    <p:sldId id="339" r:id="rId89"/>
    <p:sldId id="340" r:id="rId90"/>
    <p:sldId id="341" r:id="rId91"/>
    <p:sldId id="342" r:id="rId92"/>
    <p:sldId id="345" r:id="rId93"/>
    <p:sldId id="343" r:id="rId94"/>
    <p:sldId id="344" r:id="rId95"/>
    <p:sldId id="346" r:id="rId96"/>
    <p:sldId id="362" r:id="rId97"/>
    <p:sldId id="347" r:id="rId9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87" d="100"/>
          <a:sy n="87" d="100"/>
        </p:scale>
        <p:origin x="416" y="-2204"/>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2023-05-03</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86.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svg"/></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8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13" Type="http://schemas.openxmlformats.org/officeDocument/2006/relationships/slide" Target="slide76.xml"/><Relationship Id="rId18" Type="http://schemas.openxmlformats.org/officeDocument/2006/relationships/image" Target="../media/image74.png"/><Relationship Id="rId26" Type="http://schemas.openxmlformats.org/officeDocument/2006/relationships/image" Target="../media/image760.png"/><Relationship Id="rId39" Type="http://schemas.openxmlformats.org/officeDocument/2006/relationships/image" Target="../media/image81.png"/><Relationship Id="rId21" Type="http://schemas.openxmlformats.org/officeDocument/2006/relationships/image" Target="../media/image75.png"/><Relationship Id="rId34" Type="http://schemas.openxmlformats.org/officeDocument/2006/relationships/slide" Target="slide64.xml"/><Relationship Id="rId42" Type="http://schemas.openxmlformats.org/officeDocument/2006/relationships/image" Target="../media/image82.png"/><Relationship Id="rId47" Type="http://schemas.openxmlformats.org/officeDocument/2006/relationships/image" Target="../media/image790.png"/><Relationship Id="rId50" Type="http://schemas.openxmlformats.org/officeDocument/2006/relationships/image" Target="../media/image84.png"/><Relationship Id="rId7" Type="http://schemas.openxmlformats.org/officeDocument/2006/relationships/slide" Target="slide73.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1.png"/><Relationship Id="rId24" Type="http://schemas.openxmlformats.org/officeDocument/2006/relationships/image" Target="../media/image76.png"/><Relationship Id="rId32" Type="http://schemas.openxmlformats.org/officeDocument/2006/relationships/image" Target="../media/image740.png"/><Relationship Id="rId37" Type="http://schemas.openxmlformats.org/officeDocument/2006/relationships/slide" Target="slide61.xml"/><Relationship Id="rId40" Type="http://schemas.openxmlformats.org/officeDocument/2006/relationships/slide" Target="slide34.xml"/><Relationship Id="rId45" Type="http://schemas.openxmlformats.org/officeDocument/2006/relationships/image" Target="../media/image83.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8.xml"/><Relationship Id="rId19" Type="http://schemas.openxmlformats.org/officeDocument/2006/relationships/slide" Target="slide54.xml"/><Relationship Id="rId31" Type="http://schemas.openxmlformats.org/officeDocument/2006/relationships/slide" Target="slide63.xml"/><Relationship Id="rId44" Type="http://schemas.openxmlformats.org/officeDocument/2006/relationships/image" Target="../media/image811.png"/><Relationship Id="rId52" Type="http://schemas.openxmlformats.org/officeDocument/2006/relationships/slide" Target="slide66.xml"/><Relationship Id="rId4" Type="http://schemas.openxmlformats.org/officeDocument/2006/relationships/slide" Target="slide75.xml"/><Relationship Id="rId9" Type="http://schemas.openxmlformats.org/officeDocument/2006/relationships/image" Target="../media/image71.png"/><Relationship Id="rId14" Type="http://schemas.openxmlformats.org/officeDocument/2006/relationships/image" Target="../media/image680.png"/><Relationship Id="rId22" Type="http://schemas.openxmlformats.org/officeDocument/2006/relationships/slide" Target="slide72.xml"/><Relationship Id="rId27" Type="http://schemas.openxmlformats.org/officeDocument/2006/relationships/image" Target="../media/image77.png"/><Relationship Id="rId30" Type="http://schemas.openxmlformats.org/officeDocument/2006/relationships/image" Target="../media/image78.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4.png"/><Relationship Id="rId8" Type="http://schemas.openxmlformats.org/officeDocument/2006/relationships/image" Target="../media/image660.png"/><Relationship Id="rId51" Type="http://schemas.openxmlformats.org/officeDocument/2006/relationships/image" Target="../media/image85.png"/><Relationship Id="rId3" Type="http://schemas.openxmlformats.org/officeDocument/2006/relationships/image" Target="../media/image69.png"/><Relationship Id="rId12" Type="http://schemas.openxmlformats.org/officeDocument/2006/relationships/image" Target="../media/image72.png"/><Relationship Id="rId17" Type="http://schemas.openxmlformats.org/officeDocument/2006/relationships/image" Target="../media/image690.png"/><Relationship Id="rId25" Type="http://schemas.openxmlformats.org/officeDocument/2006/relationships/slide" Target="slide71.xml"/><Relationship Id="rId33" Type="http://schemas.openxmlformats.org/officeDocument/2006/relationships/image" Target="../media/image79.png"/><Relationship Id="rId38" Type="http://schemas.openxmlformats.org/officeDocument/2006/relationships/image" Target="../media/image80.png"/><Relationship Id="rId46" Type="http://schemas.openxmlformats.org/officeDocument/2006/relationships/slide" Target="slide32.xml"/><Relationship Id="rId20" Type="http://schemas.openxmlformats.org/officeDocument/2006/relationships/image" Target="../media/image731.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70.png"/><Relationship Id="rId15" Type="http://schemas.openxmlformats.org/officeDocument/2006/relationships/image" Target="../media/image73.png"/><Relationship Id="rId23" Type="http://schemas.openxmlformats.org/officeDocument/2006/relationships/image" Target="../media/image710.png"/><Relationship Id="rId28" Type="http://schemas.openxmlformats.org/officeDocument/2006/relationships/slide" Target="slide69.xml"/><Relationship Id="rId36" Type="http://schemas.openxmlformats.org/officeDocument/2006/relationships/image" Target="../media/image80.png"/><Relationship Id="rId49" Type="http://schemas.openxmlformats.org/officeDocument/2006/relationships/slide" Target="slide44.xml"/></Relationships>
</file>

<file path=ppt/slides/_rels/slide97.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75841" y="1921300"/>
            <a:ext cx="158729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54060" y="3480181"/>
            <a:ext cx="59000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63135" y="2213688"/>
            <a:ext cx="433647"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63135" y="2213688"/>
            <a:ext cx="433647"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41066" y="1878912"/>
            <a:ext cx="375875" cy="293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51534" y="3187794"/>
            <a:ext cx="290252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45666" y="2443682"/>
            <a:ext cx="1642369" cy="430631"/>
          </a:xfrm>
          <a:prstGeom prst="bentConnector4">
            <a:avLst>
              <a:gd name="adj1" fmla="val 41099"/>
              <a:gd name="adj2" fmla="val 153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63135" y="1918170"/>
            <a:ext cx="191210"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374073" y="1201950"/>
            <a:ext cx="4650698" cy="2031325"/>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a:p>
            <a:endParaRPr lang="en-CA" b="1" dirty="0">
              <a:latin typeface="Consolas" panose="020B0609020204030204" pitchFamily="49" charset="0"/>
            </a:endParaRPr>
          </a:p>
          <a:p>
            <a:r>
              <a:rPr lang="en-CA" b="1" dirty="0">
                <a:solidFill>
                  <a:srgbClr val="00B050"/>
                </a:solidFill>
                <a:effectLst/>
                <a:latin typeface="Consolas" panose="020B0609020204030204" pitchFamily="49" charset="0"/>
              </a:rPr>
              <a:t>//Don’t forget to </a:t>
            </a:r>
            <a:r>
              <a:rPr lang="en-CA" b="1" dirty="0">
                <a:solidFill>
                  <a:srgbClr val="00B050"/>
                </a:solidFill>
                <a:latin typeface="Consolas" panose="020B0609020204030204" pitchFamily="49" charset="0"/>
              </a:rPr>
              <a:t>i</a:t>
            </a:r>
            <a:r>
              <a:rPr lang="en-CA" b="1" dirty="0">
                <a:solidFill>
                  <a:srgbClr val="00B050"/>
                </a:solidFill>
                <a:effectLst/>
                <a:latin typeface="Consolas" panose="020B0609020204030204" pitchFamily="49" charset="0"/>
              </a:rPr>
              <a:t>mport Main</a:t>
            </a:r>
            <a:br>
              <a:rPr lang="en-CA" b="1" dirty="0">
                <a:effectLst/>
                <a:latin typeface="Consolas" panose="020B0609020204030204" pitchFamily="49" charset="0"/>
              </a:rPr>
            </a:br>
            <a:r>
              <a:rPr lang="en-US" b="0" dirty="0">
                <a:effectLst/>
                <a:latin typeface="Consolas" panose="020B0609020204030204" pitchFamily="49" charset="0"/>
              </a:rPr>
              <a:t>import Main from './main/Main';</a:t>
            </a:r>
          </a:p>
          <a:p>
            <a:endParaRPr lang="en-CA" b="1" dirty="0">
              <a:effectLst/>
              <a:latin typeface="Consolas" panose="020B0609020204030204" pitchFamily="49" charset="0"/>
            </a:endParaRP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8" name="TextBox 7">
            <a:extLst>
              <a:ext uri="{FF2B5EF4-FFF2-40B4-BE49-F238E27FC236}">
                <a16:creationId xmlns:a16="http://schemas.microsoft.com/office/drawing/2014/main" id="{A9E53224-DFFC-BC8E-D85F-61BACE1F9F64}"/>
              </a:ext>
            </a:extLst>
          </p:cNvPr>
          <p:cNvSpPr txBox="1"/>
          <p:nvPr/>
        </p:nvSpPr>
        <p:spPr>
          <a:xfrm>
            <a:off x="4074241" y="4409584"/>
            <a:ext cx="3636626" cy="4647426"/>
          </a:xfrm>
          <a:prstGeom prst="rect">
            <a:avLst/>
          </a:prstGeom>
          <a:noFill/>
          <a:ln w="28575">
            <a:solidFill>
              <a:schemeClr val="tx1"/>
            </a:solidFill>
          </a:ln>
        </p:spPr>
        <p:txBody>
          <a:bodyPr wrap="square" rtlCol="0">
            <a:spAutoFit/>
          </a:bodyPr>
          <a:lstStyle/>
          <a:p>
            <a:r>
              <a:rPr lang="en-CA" sz="2000" b="1" dirty="0"/>
              <a:t>function Child (             ) </a:t>
            </a:r>
          </a:p>
          <a:p>
            <a:endParaRPr lang="en-CA" sz="2000" b="1" dirty="0"/>
          </a:p>
          <a:p>
            <a:endParaRPr lang="en-CA" sz="2000" b="1" dirty="0"/>
          </a:p>
          <a:p>
            <a:endParaRPr lang="en-CA" sz="2000" b="1" dirty="0"/>
          </a:p>
          <a:p>
            <a:r>
              <a:rPr lang="en-CA" sz="2000" b="1" dirty="0"/>
              <a:t>{</a:t>
            </a:r>
          </a:p>
          <a:p>
            <a:r>
              <a:rPr lang="en-CA" sz="2000" b="1" dirty="0"/>
              <a:t> </a:t>
            </a:r>
          </a:p>
          <a:p>
            <a:r>
              <a:rPr lang="en-CA" sz="2000" b="1" dirty="0"/>
              <a:t>   </a:t>
            </a:r>
          </a:p>
          <a:p>
            <a:endParaRPr lang="en-CA" sz="2000" b="1" dirty="0"/>
          </a:p>
          <a:p>
            <a:endParaRPr lang="en-CA" sz="2000" b="1" dirty="0"/>
          </a:p>
          <a:p>
            <a:endParaRPr lang="en-CA" sz="2000" b="1" dirty="0"/>
          </a:p>
          <a:p>
            <a:r>
              <a:rPr lang="en-CA" sz="2000" b="1" dirty="0"/>
              <a:t>     </a:t>
            </a:r>
          </a:p>
          <a:p>
            <a:endParaRPr lang="en-CA" sz="2000" b="1" dirty="0"/>
          </a:p>
          <a:p>
            <a:endParaRPr lang="en-CA" sz="2000" b="1" dirty="0"/>
          </a:p>
          <a:p>
            <a:r>
              <a:rPr lang="en-CA" sz="2000" b="1" dirty="0"/>
              <a:t>}</a:t>
            </a:r>
          </a:p>
          <a:p>
            <a:endParaRPr lang="en-CA" sz="1600" b="1" dirty="0"/>
          </a:p>
        </p:txBody>
      </p:sp>
      <p:sp>
        <p:nvSpPr>
          <p:cNvPr id="16" name="TextBox 15">
            <a:extLst>
              <a:ext uri="{FF2B5EF4-FFF2-40B4-BE49-F238E27FC236}">
                <a16:creationId xmlns:a16="http://schemas.microsoft.com/office/drawing/2014/main" id="{93C23FE3-8F8A-C081-4E37-61F171A83204}"/>
              </a:ext>
            </a:extLst>
          </p:cNvPr>
          <p:cNvSpPr txBox="1"/>
          <p:nvPr/>
        </p:nvSpPr>
        <p:spPr>
          <a:xfrm>
            <a:off x="4023931" y="645463"/>
            <a:ext cx="2885135" cy="400110"/>
          </a:xfrm>
          <a:prstGeom prst="rect">
            <a:avLst/>
          </a:prstGeom>
          <a:noFill/>
        </p:spPr>
        <p:txBody>
          <a:bodyPr wrap="square" rtlCol="0">
            <a:spAutoFit/>
          </a:bodyPr>
          <a:lstStyle/>
          <a:p>
            <a:r>
              <a:rPr lang="en-CA" sz="2000" b="1" dirty="0"/>
              <a:t>&lt;</a:t>
            </a:r>
            <a:r>
              <a:rPr lang="en-CA" sz="2000" b="1" dirty="0">
                <a:solidFill>
                  <a:srgbClr val="FF0000"/>
                </a:solidFill>
              </a:rPr>
              <a:t>C</a:t>
            </a:r>
            <a:r>
              <a:rPr lang="en-CA" sz="2000" b="1" dirty="0"/>
              <a:t>hild v1 = ‘value’/&gt;</a:t>
            </a:r>
          </a:p>
        </p:txBody>
      </p:sp>
      <p:cxnSp>
        <p:nvCxnSpPr>
          <p:cNvPr id="17" name="Connector: Elbow 16">
            <a:extLst>
              <a:ext uri="{FF2B5EF4-FFF2-40B4-BE49-F238E27FC236}">
                <a16:creationId xmlns:a16="http://schemas.microsoft.com/office/drawing/2014/main" id="{4A5DD7B1-C204-DEB4-DB70-E6BE24D34201}"/>
              </a:ext>
            </a:extLst>
          </p:cNvPr>
          <p:cNvCxnSpPr>
            <a:cxnSpLocks/>
            <a:stCxn id="208" idx="3"/>
            <a:endCxn id="33" idx="1"/>
          </p:cNvCxnSpPr>
          <p:nvPr/>
        </p:nvCxnSpPr>
        <p:spPr>
          <a:xfrm>
            <a:off x="3871127" y="1922478"/>
            <a:ext cx="143874" cy="835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141092" y="698930"/>
            <a:ext cx="3240054"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rgbClr val="002060"/>
                </a:solidFill>
                <a:effectLst>
                  <a:outerShdw blurRad="38100" dist="38100" dir="2700000" algn="tl">
                    <a:srgbClr val="000000">
                      <a:alpha val="43137"/>
                    </a:srgbClr>
                  </a:outerShdw>
                </a:effectLst>
              </a:rPr>
              <a:t>Create Components Tree</a:t>
            </a:r>
            <a:endParaRPr lang="en-US" sz="2000" b="1" cap="none" spc="0" dirty="0">
              <a:ln w="9525">
                <a:solidFill>
                  <a:schemeClr val="bg1"/>
                </a:solidFill>
                <a:prstDash val="solid"/>
              </a:ln>
              <a:solidFill>
                <a:srgbClr val="002060"/>
              </a:solidFill>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EBC28450-259B-6684-D6AF-66D1373352DB}"/>
              </a:ext>
            </a:extLst>
          </p:cNvPr>
          <p:cNvSpPr txBox="1"/>
          <p:nvPr/>
        </p:nvSpPr>
        <p:spPr>
          <a:xfrm>
            <a:off x="4015001" y="1788009"/>
            <a:ext cx="3695866" cy="1938992"/>
          </a:xfrm>
          <a:prstGeom prst="rect">
            <a:avLst/>
          </a:prstGeom>
          <a:noFill/>
          <a:ln w="19050">
            <a:solidFill>
              <a:schemeClr val="tx1"/>
            </a:solidFill>
          </a:ln>
        </p:spPr>
        <p:txBody>
          <a:bodyPr wrap="square" rtlCol="0">
            <a:spAutoFit/>
          </a:bodyPr>
          <a:lstStyle/>
          <a:p>
            <a:r>
              <a:rPr lang="en-CA" sz="2000" b="1" dirty="0"/>
              <a:t>const Child = (             ) =&gt;</a:t>
            </a:r>
          </a:p>
          <a:p>
            <a:r>
              <a:rPr lang="en-CA" sz="2000" b="1" dirty="0"/>
              <a:t>{</a:t>
            </a:r>
          </a:p>
          <a:p>
            <a:endParaRPr lang="en-CA" sz="2000" b="1" dirty="0"/>
          </a:p>
          <a:p>
            <a:r>
              <a:rPr lang="en-CA" sz="2000" b="1" dirty="0"/>
              <a:t>     </a:t>
            </a:r>
          </a:p>
          <a:p>
            <a:endParaRPr lang="en-CA" sz="2000" b="1" dirty="0"/>
          </a:p>
          <a:p>
            <a:r>
              <a:rPr lang="en-CA" sz="2000" b="1" dirty="0"/>
              <a:t>} </a:t>
            </a:r>
          </a:p>
        </p:txBody>
      </p:sp>
      <p:sp>
        <p:nvSpPr>
          <p:cNvPr id="65" name="TextBox 64">
            <a:extLst>
              <a:ext uri="{FF2B5EF4-FFF2-40B4-BE49-F238E27FC236}">
                <a16:creationId xmlns:a16="http://schemas.microsoft.com/office/drawing/2014/main" id="{6E6D3B25-62BB-2EE9-6F29-CFE32F552366}"/>
              </a:ext>
            </a:extLst>
          </p:cNvPr>
          <p:cNvSpPr txBox="1"/>
          <p:nvPr/>
        </p:nvSpPr>
        <p:spPr>
          <a:xfrm>
            <a:off x="5751231" y="1717663"/>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69" name="TextBox 68">
            <a:extLst>
              <a:ext uri="{FF2B5EF4-FFF2-40B4-BE49-F238E27FC236}">
                <a16:creationId xmlns:a16="http://schemas.microsoft.com/office/drawing/2014/main" id="{E04436E9-3C03-2715-3880-D25540CE5FD0}"/>
              </a:ext>
            </a:extLst>
          </p:cNvPr>
          <p:cNvSpPr txBox="1"/>
          <p:nvPr/>
        </p:nvSpPr>
        <p:spPr>
          <a:xfrm>
            <a:off x="4304500" y="2237440"/>
            <a:ext cx="2506071" cy="461665"/>
          </a:xfrm>
          <a:prstGeom prst="rect">
            <a:avLst/>
          </a:prstGeom>
          <a:noFill/>
        </p:spPr>
        <p:txBody>
          <a:bodyPr wrap="none" rtlCol="0">
            <a:spAutoFit/>
          </a:bodyPr>
          <a:lstStyle/>
          <a:p>
            <a:r>
              <a:rPr lang="en-CA" sz="2400" b="1" dirty="0"/>
              <a:t>alert(</a:t>
            </a:r>
            <a:r>
              <a:rPr lang="en-CA" sz="2400" b="1" dirty="0">
                <a:solidFill>
                  <a:srgbClr val="FF0000"/>
                </a:solidFill>
              </a:rPr>
              <a:t>props</a:t>
            </a:r>
            <a:r>
              <a:rPr lang="en-CA" sz="2400" b="1" dirty="0"/>
              <a:t>.</a:t>
            </a:r>
            <a:r>
              <a:rPr lang="en-CA" sz="2400" b="1" dirty="0">
                <a:solidFill>
                  <a:schemeClr val="accent6">
                    <a:lumMod val="75000"/>
                  </a:schemeClr>
                </a:solidFill>
              </a:rPr>
              <a:t>v1</a:t>
            </a:r>
            <a:r>
              <a:rPr lang="en-CA" sz="2400" b="1" dirty="0"/>
              <a:t>);</a:t>
            </a:r>
            <a:endParaRPr lang="en-CA" b="1" dirty="0"/>
          </a:p>
        </p:txBody>
      </p:sp>
      <p:sp>
        <p:nvSpPr>
          <p:cNvPr id="70" name="TextBox 69">
            <a:extLst>
              <a:ext uri="{FF2B5EF4-FFF2-40B4-BE49-F238E27FC236}">
                <a16:creationId xmlns:a16="http://schemas.microsoft.com/office/drawing/2014/main" id="{D11661F0-909A-5442-05A0-7D5720BF33D0}"/>
              </a:ext>
            </a:extLst>
          </p:cNvPr>
          <p:cNvSpPr txBox="1"/>
          <p:nvPr/>
        </p:nvSpPr>
        <p:spPr>
          <a:xfrm>
            <a:off x="4222885" y="2578526"/>
            <a:ext cx="3604705" cy="461665"/>
          </a:xfrm>
          <a:prstGeom prst="rect">
            <a:avLst/>
          </a:prstGeom>
          <a:noFill/>
        </p:spPr>
        <p:txBody>
          <a:bodyPr wrap="none" rtlCol="0">
            <a:spAutoFit/>
          </a:bodyPr>
          <a:lstStyle/>
          <a:p>
            <a:r>
              <a:rPr lang="en-CA" sz="2400" b="1" dirty="0"/>
              <a:t>&lt;h1&gt; {</a:t>
            </a:r>
            <a:r>
              <a:rPr lang="en-CA" sz="2400" b="1" dirty="0">
                <a:solidFill>
                  <a:srgbClr val="FF0000"/>
                </a:solidFill>
              </a:rPr>
              <a:t>props</a:t>
            </a:r>
            <a:r>
              <a:rPr lang="en-CA" sz="2400" b="1" dirty="0"/>
              <a:t>.</a:t>
            </a:r>
            <a:r>
              <a:rPr lang="en-CA" sz="2400" b="1" dirty="0">
                <a:solidFill>
                  <a:srgbClr val="0070C0"/>
                </a:solidFill>
              </a:rPr>
              <a:t>v1</a:t>
            </a:r>
            <a:r>
              <a:rPr lang="en-CA" sz="2400" b="1" dirty="0"/>
              <a:t>} &lt;/h1&gt;</a:t>
            </a:r>
            <a:endParaRPr lang="en-CA" b="1" dirty="0"/>
          </a:p>
        </p:txBody>
      </p:sp>
      <p:sp>
        <p:nvSpPr>
          <p:cNvPr id="77" name="Rectangle 76">
            <a:extLst>
              <a:ext uri="{FF2B5EF4-FFF2-40B4-BE49-F238E27FC236}">
                <a16:creationId xmlns:a16="http://schemas.microsoft.com/office/drawing/2014/main" id="{A8422EF6-753E-C811-6DDE-13A4E96E049D}"/>
              </a:ext>
            </a:extLst>
          </p:cNvPr>
          <p:cNvSpPr/>
          <p:nvPr/>
        </p:nvSpPr>
        <p:spPr>
          <a:xfrm>
            <a:off x="5353531" y="3592430"/>
            <a:ext cx="123303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a:t>
            </a:r>
          </a:p>
        </p:txBody>
      </p:sp>
      <p:sp>
        <p:nvSpPr>
          <p:cNvPr id="86" name="Arrow: Down 85">
            <a:extLst>
              <a:ext uri="{FF2B5EF4-FFF2-40B4-BE49-F238E27FC236}">
                <a16:creationId xmlns:a16="http://schemas.microsoft.com/office/drawing/2014/main" id="{BDD1F515-58D2-BE1D-ACAE-BC55C06D51A2}"/>
              </a:ext>
            </a:extLst>
          </p:cNvPr>
          <p:cNvSpPr/>
          <p:nvPr/>
        </p:nvSpPr>
        <p:spPr>
          <a:xfrm>
            <a:off x="5765861" y="1123357"/>
            <a:ext cx="644878" cy="640029"/>
          </a:xfrm>
          <a:custGeom>
            <a:avLst/>
            <a:gdLst>
              <a:gd name="connsiteX0" fmla="*/ 0 w 644878"/>
              <a:gd name="connsiteY0" fmla="*/ 320015 h 640029"/>
              <a:gd name="connsiteX1" fmla="*/ 161220 w 644878"/>
              <a:gd name="connsiteY1" fmla="*/ 320015 h 640029"/>
              <a:gd name="connsiteX2" fmla="*/ 161220 w 644878"/>
              <a:gd name="connsiteY2" fmla="*/ 0 h 640029"/>
              <a:gd name="connsiteX3" fmla="*/ 483659 w 644878"/>
              <a:gd name="connsiteY3" fmla="*/ 0 h 640029"/>
              <a:gd name="connsiteX4" fmla="*/ 483659 w 644878"/>
              <a:gd name="connsiteY4" fmla="*/ 320015 h 640029"/>
              <a:gd name="connsiteX5" fmla="*/ 644878 w 644878"/>
              <a:gd name="connsiteY5" fmla="*/ 320015 h 640029"/>
              <a:gd name="connsiteX6" fmla="*/ 322439 w 644878"/>
              <a:gd name="connsiteY6" fmla="*/ 640029 h 640029"/>
              <a:gd name="connsiteX7" fmla="*/ 0 w 644878"/>
              <a:gd name="connsiteY7" fmla="*/ 320015 h 6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78" h="640029" fill="none" extrusionOk="0">
                <a:moveTo>
                  <a:pt x="0" y="320015"/>
                </a:moveTo>
                <a:cubicBezTo>
                  <a:pt x="52967" y="327860"/>
                  <a:pt x="100814" y="313552"/>
                  <a:pt x="161220" y="320015"/>
                </a:cubicBezTo>
                <a:cubicBezTo>
                  <a:pt x="152716" y="173348"/>
                  <a:pt x="170017" y="111884"/>
                  <a:pt x="161220" y="0"/>
                </a:cubicBezTo>
                <a:cubicBezTo>
                  <a:pt x="270968" y="3427"/>
                  <a:pt x="368699" y="-3667"/>
                  <a:pt x="483659" y="0"/>
                </a:cubicBezTo>
                <a:cubicBezTo>
                  <a:pt x="494517" y="70162"/>
                  <a:pt x="480564" y="178996"/>
                  <a:pt x="483659" y="320015"/>
                </a:cubicBezTo>
                <a:cubicBezTo>
                  <a:pt x="556546" y="312803"/>
                  <a:pt x="598822" y="319548"/>
                  <a:pt x="644878" y="320015"/>
                </a:cubicBezTo>
                <a:cubicBezTo>
                  <a:pt x="497478" y="470665"/>
                  <a:pt x="459324" y="519391"/>
                  <a:pt x="322439" y="640029"/>
                </a:cubicBezTo>
                <a:cubicBezTo>
                  <a:pt x="183447" y="525783"/>
                  <a:pt x="61044" y="407528"/>
                  <a:pt x="0" y="320015"/>
                </a:cubicBezTo>
                <a:close/>
              </a:path>
              <a:path w="644878" h="640029" stroke="0" extrusionOk="0">
                <a:moveTo>
                  <a:pt x="0" y="320015"/>
                </a:moveTo>
                <a:cubicBezTo>
                  <a:pt x="67430" y="314674"/>
                  <a:pt x="108433" y="316726"/>
                  <a:pt x="161220" y="320015"/>
                </a:cubicBezTo>
                <a:cubicBezTo>
                  <a:pt x="164769" y="186517"/>
                  <a:pt x="163129" y="94799"/>
                  <a:pt x="161220" y="0"/>
                </a:cubicBezTo>
                <a:cubicBezTo>
                  <a:pt x="279323" y="-4843"/>
                  <a:pt x="387640" y="-14667"/>
                  <a:pt x="483659" y="0"/>
                </a:cubicBezTo>
                <a:cubicBezTo>
                  <a:pt x="486026" y="69023"/>
                  <a:pt x="486238" y="202673"/>
                  <a:pt x="483659" y="320015"/>
                </a:cubicBezTo>
                <a:cubicBezTo>
                  <a:pt x="539937" y="318915"/>
                  <a:pt x="605367" y="316204"/>
                  <a:pt x="644878" y="320015"/>
                </a:cubicBezTo>
                <a:cubicBezTo>
                  <a:pt x="488211" y="455693"/>
                  <a:pt x="410051" y="550373"/>
                  <a:pt x="322439" y="640029"/>
                </a:cubicBezTo>
                <a:cubicBezTo>
                  <a:pt x="208092" y="538561"/>
                  <a:pt x="104762" y="420905"/>
                  <a:pt x="0" y="320015"/>
                </a:cubicBezTo>
                <a:close/>
              </a:path>
            </a:pathLst>
          </a:custGeom>
          <a:ln>
            <a:extLst>
              <a:ext uri="{C807C97D-BFC1-408E-A445-0C87EB9F89A2}">
                <ask:lineSketchStyleProps xmlns:ask="http://schemas.microsoft.com/office/drawing/2018/sketchyshapes" sd="235578872">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8" name="TextBox 87">
            <a:extLst>
              <a:ext uri="{FF2B5EF4-FFF2-40B4-BE49-F238E27FC236}">
                <a16:creationId xmlns:a16="http://schemas.microsoft.com/office/drawing/2014/main" id="{DCC8DD7D-333A-A00D-9898-5FCEE2FF0F1D}"/>
              </a:ext>
            </a:extLst>
          </p:cNvPr>
          <p:cNvSpPr txBox="1"/>
          <p:nvPr/>
        </p:nvSpPr>
        <p:spPr>
          <a:xfrm>
            <a:off x="4358858" y="5863859"/>
            <a:ext cx="3173434" cy="2246769"/>
          </a:xfrm>
          <a:prstGeom prst="rect">
            <a:avLst/>
          </a:prstGeom>
          <a:noFill/>
        </p:spPr>
        <p:txBody>
          <a:bodyPr wrap="square" rtlCol="0">
            <a:spAutoFit/>
          </a:bodyPr>
          <a:lstStyle/>
          <a:p>
            <a:r>
              <a:rPr lang="en-CA" sz="2000" b="1" dirty="0">
                <a:solidFill>
                  <a:srgbClr val="0070C0"/>
                </a:solidFill>
              </a:rPr>
              <a:t>return</a:t>
            </a:r>
            <a:r>
              <a:rPr lang="en-CA" sz="2000" dirty="0">
                <a:solidFill>
                  <a:srgbClr val="0070C0"/>
                </a:solidFill>
              </a:rPr>
              <a:t> </a:t>
            </a:r>
            <a:r>
              <a:rPr lang="en-CA" sz="2000" b="1" dirty="0">
                <a:solidFill>
                  <a:srgbClr val="0070C0"/>
                </a:solidFill>
              </a:rPr>
              <a:t>(</a:t>
            </a:r>
          </a:p>
          <a:p>
            <a:r>
              <a:rPr lang="en-CA" sz="2000" b="1" dirty="0">
                <a:solidFill>
                  <a:srgbClr val="00B050"/>
                </a:solidFill>
              </a:rPr>
              <a:t>  //elements to draw</a:t>
            </a: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r>
              <a:rPr lang="en-CA" sz="2000" b="1" dirty="0">
                <a:solidFill>
                  <a:srgbClr val="0070C0"/>
                </a:solidFill>
              </a:rPr>
              <a:t>);</a:t>
            </a:r>
          </a:p>
        </p:txBody>
      </p:sp>
      <p:sp>
        <p:nvSpPr>
          <p:cNvPr id="93" name="TextBox 92">
            <a:extLst>
              <a:ext uri="{FF2B5EF4-FFF2-40B4-BE49-F238E27FC236}">
                <a16:creationId xmlns:a16="http://schemas.microsoft.com/office/drawing/2014/main" id="{2AAC1D33-0C6A-BFB5-CD4B-9E445F82A1CD}"/>
              </a:ext>
            </a:extLst>
          </p:cNvPr>
          <p:cNvSpPr txBox="1"/>
          <p:nvPr/>
        </p:nvSpPr>
        <p:spPr>
          <a:xfrm>
            <a:off x="4191427" y="3318004"/>
            <a:ext cx="3340865" cy="369332"/>
          </a:xfrm>
          <a:prstGeom prst="rect">
            <a:avLst/>
          </a:prstGeom>
          <a:noFill/>
        </p:spPr>
        <p:txBody>
          <a:bodyPr wrap="square">
            <a:spAutoFit/>
          </a:bodyPr>
          <a:lstStyle/>
          <a:p>
            <a:r>
              <a:rPr lang="en-CA" b="1" dirty="0">
                <a:solidFill>
                  <a:srgbClr val="7030A0"/>
                </a:solidFill>
                <a:effectLst/>
                <a:highlight>
                  <a:srgbClr val="00FFFF"/>
                </a:highlight>
                <a:latin typeface="Consolas" panose="020B0609020204030204" pitchFamily="49" charset="0"/>
              </a:rPr>
              <a:t>;</a:t>
            </a:r>
            <a:r>
              <a:rPr lang="en-CA" b="1" dirty="0">
                <a:solidFill>
                  <a:srgbClr val="7030A0"/>
                </a:solidFill>
                <a:effectLst/>
                <a:latin typeface="Consolas" panose="020B0609020204030204" pitchFamily="49" charset="0"/>
              </a:rPr>
              <a:t> export default Child;</a:t>
            </a:r>
            <a:endParaRPr lang="en-CA" dirty="0">
              <a:solidFill>
                <a:srgbClr val="7030A0"/>
              </a:solidFill>
            </a:endParaRPr>
          </a:p>
        </p:txBody>
      </p:sp>
      <p:sp>
        <p:nvSpPr>
          <p:cNvPr id="95" name="TextBox 94">
            <a:extLst>
              <a:ext uri="{FF2B5EF4-FFF2-40B4-BE49-F238E27FC236}">
                <a16:creationId xmlns:a16="http://schemas.microsoft.com/office/drawing/2014/main" id="{5C3C732A-151C-43BF-9EAC-1E1A33833C7C}"/>
              </a:ext>
            </a:extLst>
          </p:cNvPr>
          <p:cNvSpPr txBox="1"/>
          <p:nvPr/>
        </p:nvSpPr>
        <p:spPr>
          <a:xfrm>
            <a:off x="3981885" y="308419"/>
            <a:ext cx="2969225"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import Child from ./…;</a:t>
            </a:r>
            <a:endParaRPr lang="en-CA" dirty="0">
              <a:solidFill>
                <a:srgbClr val="7030A0"/>
              </a:solidFill>
            </a:endParaRPr>
          </a:p>
        </p:txBody>
      </p:sp>
      <p:sp>
        <p:nvSpPr>
          <p:cNvPr id="103" name="Rectangle 102">
            <a:extLst>
              <a:ext uri="{FF2B5EF4-FFF2-40B4-BE49-F238E27FC236}">
                <a16:creationId xmlns:a16="http://schemas.microsoft.com/office/drawing/2014/main" id="{53B20C5F-011B-0884-C80F-8DF94E5038A0}"/>
              </a:ext>
            </a:extLst>
          </p:cNvPr>
          <p:cNvSpPr/>
          <p:nvPr/>
        </p:nvSpPr>
        <p:spPr>
          <a:xfrm>
            <a:off x="3796809" y="307975"/>
            <a:ext cx="3870134" cy="7948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a:extLst>
              <a:ext uri="{FF2B5EF4-FFF2-40B4-BE49-F238E27FC236}">
                <a16:creationId xmlns:a16="http://schemas.microsoft.com/office/drawing/2014/main" id="{C2648A92-4324-8FF8-4AE9-1010B97BD37C}"/>
              </a:ext>
            </a:extLst>
          </p:cNvPr>
          <p:cNvSpPr txBox="1"/>
          <p:nvPr/>
        </p:nvSpPr>
        <p:spPr>
          <a:xfrm>
            <a:off x="4179329" y="4886978"/>
            <a:ext cx="1766246" cy="369332"/>
          </a:xfrm>
          <a:prstGeom prst="rect">
            <a:avLst/>
          </a:prstGeom>
          <a:noFill/>
        </p:spPr>
        <p:txBody>
          <a:bodyPr wrap="square">
            <a:spAutoFit/>
          </a:bodyPr>
          <a:lstStyle/>
          <a:p>
            <a:r>
              <a:rPr lang="en-CA" b="1" dirty="0">
                <a:solidFill>
                  <a:srgbClr val="0070C0"/>
                </a:solidFill>
                <a:effectLst/>
                <a:latin typeface="Consolas" panose="020B0609020204030204" pitchFamily="49" charset="0"/>
              </a:rPr>
              <a:t>Const x = 9;</a:t>
            </a:r>
            <a:endParaRPr lang="en-CA" dirty="0">
              <a:solidFill>
                <a:srgbClr val="0070C0"/>
              </a:solidFill>
            </a:endParaRPr>
          </a:p>
        </p:txBody>
      </p:sp>
      <p:sp>
        <p:nvSpPr>
          <p:cNvPr id="106" name="TextBox 105">
            <a:extLst>
              <a:ext uri="{FF2B5EF4-FFF2-40B4-BE49-F238E27FC236}">
                <a16:creationId xmlns:a16="http://schemas.microsoft.com/office/drawing/2014/main" id="{39881A3B-310B-1029-75CF-70179B748E5E}"/>
              </a:ext>
            </a:extLst>
          </p:cNvPr>
          <p:cNvSpPr txBox="1"/>
          <p:nvPr/>
        </p:nvSpPr>
        <p:spPr>
          <a:xfrm>
            <a:off x="5099342" y="6865757"/>
            <a:ext cx="1890261" cy="369332"/>
          </a:xfrm>
          <a:prstGeom prst="rect">
            <a:avLst/>
          </a:prstGeom>
          <a:noFill/>
        </p:spPr>
        <p:txBody>
          <a:bodyPr wrap="none" rtlCol="0">
            <a:spAutoFit/>
          </a:bodyPr>
          <a:lstStyle/>
          <a:p>
            <a:r>
              <a:rPr lang="en-CA" b="1" dirty="0"/>
              <a:t>&lt;h1&gt; {</a:t>
            </a:r>
            <a:r>
              <a:rPr lang="en-CA" b="1" dirty="0">
                <a:solidFill>
                  <a:srgbClr val="FF0000"/>
                </a:solidFill>
              </a:rPr>
              <a:t>x</a:t>
            </a:r>
            <a:r>
              <a:rPr lang="en-CA" b="1" dirty="0"/>
              <a:t>} &lt;/h1&gt;</a:t>
            </a:r>
            <a:endParaRPr lang="en-CA" sz="1400" b="1" dirty="0"/>
          </a:p>
        </p:txBody>
      </p:sp>
      <p:sp>
        <p:nvSpPr>
          <p:cNvPr id="107" name="TextBox 106">
            <a:extLst>
              <a:ext uri="{FF2B5EF4-FFF2-40B4-BE49-F238E27FC236}">
                <a16:creationId xmlns:a16="http://schemas.microsoft.com/office/drawing/2014/main" id="{0B8A31DC-4172-C403-F7EF-7F41E1720581}"/>
              </a:ext>
            </a:extLst>
          </p:cNvPr>
          <p:cNvSpPr txBox="1"/>
          <p:nvPr/>
        </p:nvSpPr>
        <p:spPr>
          <a:xfrm>
            <a:off x="310045" y="2126480"/>
            <a:ext cx="173855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Extra libraries</a:t>
            </a:r>
          </a:p>
        </p:txBody>
      </p:sp>
      <p:sp>
        <p:nvSpPr>
          <p:cNvPr id="108" name="TextBox 107">
            <a:extLst>
              <a:ext uri="{FF2B5EF4-FFF2-40B4-BE49-F238E27FC236}">
                <a16:creationId xmlns:a16="http://schemas.microsoft.com/office/drawing/2014/main" id="{1BDED89C-EFB3-14B0-D530-BE6540DB0A54}"/>
              </a:ext>
            </a:extLst>
          </p:cNvPr>
          <p:cNvSpPr txBox="1"/>
          <p:nvPr/>
        </p:nvSpPr>
        <p:spPr>
          <a:xfrm>
            <a:off x="469318" y="2513600"/>
            <a:ext cx="579005" cy="307777"/>
          </a:xfrm>
          <a:prstGeom prst="rect">
            <a:avLst/>
          </a:prstGeom>
          <a:noFill/>
        </p:spPr>
        <p:txBody>
          <a:bodyPr wrap="none" rtlCol="0">
            <a:spAutoFit/>
          </a:bodyPr>
          <a:lstStyle/>
          <a:p>
            <a:r>
              <a:rPr lang="en-CA" sz="1400" b="1" dirty="0" err="1"/>
              <a:t>npm</a:t>
            </a:r>
            <a:endParaRPr lang="en-CA" sz="1400" b="1" dirty="0"/>
          </a:p>
        </p:txBody>
      </p:sp>
      <p:sp>
        <p:nvSpPr>
          <p:cNvPr id="109" name="TextBox 108">
            <a:extLst>
              <a:ext uri="{FF2B5EF4-FFF2-40B4-BE49-F238E27FC236}">
                <a16:creationId xmlns:a16="http://schemas.microsoft.com/office/drawing/2014/main" id="{9E4A82D5-DCC1-3305-0AE2-A03EC3A48AE7}"/>
              </a:ext>
            </a:extLst>
          </p:cNvPr>
          <p:cNvSpPr txBox="1"/>
          <p:nvPr/>
        </p:nvSpPr>
        <p:spPr>
          <a:xfrm>
            <a:off x="1242226" y="2760799"/>
            <a:ext cx="1037785" cy="307777"/>
          </a:xfrm>
          <a:prstGeom prst="rect">
            <a:avLst/>
          </a:prstGeom>
          <a:noFill/>
        </p:spPr>
        <p:txBody>
          <a:bodyPr wrap="none" rtlCol="0">
            <a:spAutoFit/>
          </a:bodyPr>
          <a:lstStyle/>
          <a:p>
            <a:r>
              <a:rPr lang="en-CA" sz="1400" b="1" dirty="0"/>
              <a:t>Bootstrap</a:t>
            </a:r>
          </a:p>
        </p:txBody>
      </p:sp>
      <p:sp>
        <p:nvSpPr>
          <p:cNvPr id="110" name="TextBox 109">
            <a:extLst>
              <a:ext uri="{FF2B5EF4-FFF2-40B4-BE49-F238E27FC236}">
                <a16:creationId xmlns:a16="http://schemas.microsoft.com/office/drawing/2014/main" id="{934C9361-8626-242E-E0CF-E9C92C0A6CCB}"/>
              </a:ext>
            </a:extLst>
          </p:cNvPr>
          <p:cNvSpPr txBox="1"/>
          <p:nvPr/>
        </p:nvSpPr>
        <p:spPr>
          <a:xfrm>
            <a:off x="385575" y="4480452"/>
            <a:ext cx="629724" cy="307777"/>
          </a:xfrm>
          <a:prstGeom prst="rect">
            <a:avLst/>
          </a:prstGeom>
          <a:noFill/>
        </p:spPr>
        <p:txBody>
          <a:bodyPr wrap="none" rtlCol="0">
            <a:spAutoFit/>
          </a:bodyPr>
          <a:lstStyle/>
          <a:p>
            <a:r>
              <a:rPr lang="en-CA" sz="1400" b="1" dirty="0"/>
              <a:t>Form</a:t>
            </a:r>
          </a:p>
        </p:txBody>
      </p:sp>
      <p:sp>
        <p:nvSpPr>
          <p:cNvPr id="111" name="TextBox 110">
            <a:extLst>
              <a:ext uri="{FF2B5EF4-FFF2-40B4-BE49-F238E27FC236}">
                <a16:creationId xmlns:a16="http://schemas.microsoft.com/office/drawing/2014/main" id="{1E4115F1-20BF-BDDC-CA7F-4BA38AA2D09C}"/>
              </a:ext>
            </a:extLst>
          </p:cNvPr>
          <p:cNvSpPr txBox="1"/>
          <p:nvPr/>
        </p:nvSpPr>
        <p:spPr>
          <a:xfrm>
            <a:off x="1221508" y="2993373"/>
            <a:ext cx="1178849" cy="307777"/>
          </a:xfrm>
          <a:prstGeom prst="rect">
            <a:avLst/>
          </a:prstGeom>
          <a:noFill/>
        </p:spPr>
        <p:txBody>
          <a:bodyPr wrap="none" rtlCol="0">
            <a:spAutoFit/>
          </a:bodyPr>
          <a:lstStyle/>
          <a:p>
            <a:r>
              <a:rPr lang="en-CA" sz="1400" b="1" dirty="0"/>
              <a:t>Date Picker</a:t>
            </a:r>
          </a:p>
        </p:txBody>
      </p:sp>
      <p:sp>
        <p:nvSpPr>
          <p:cNvPr id="112" name="TextBox 111">
            <a:extLst>
              <a:ext uri="{FF2B5EF4-FFF2-40B4-BE49-F238E27FC236}">
                <a16:creationId xmlns:a16="http://schemas.microsoft.com/office/drawing/2014/main" id="{5FB8A018-F922-D89C-43A7-DF1BD3897066}"/>
              </a:ext>
            </a:extLst>
          </p:cNvPr>
          <p:cNvSpPr txBox="1"/>
          <p:nvPr/>
        </p:nvSpPr>
        <p:spPr>
          <a:xfrm>
            <a:off x="1061333" y="4788954"/>
            <a:ext cx="1232389" cy="307777"/>
          </a:xfrm>
          <a:prstGeom prst="rect">
            <a:avLst/>
          </a:prstGeom>
          <a:noFill/>
        </p:spPr>
        <p:txBody>
          <a:bodyPr wrap="none" rtlCol="0">
            <a:spAutoFit/>
          </a:bodyPr>
          <a:lstStyle/>
          <a:p>
            <a:r>
              <a:rPr lang="en-CA" sz="1400" b="1" dirty="0" err="1"/>
              <a:t>Form.Group</a:t>
            </a:r>
            <a:endParaRPr lang="en-CA" sz="1400" b="1" dirty="0"/>
          </a:p>
        </p:txBody>
      </p:sp>
      <p:sp>
        <p:nvSpPr>
          <p:cNvPr id="113" name="TextBox 112">
            <a:extLst>
              <a:ext uri="{FF2B5EF4-FFF2-40B4-BE49-F238E27FC236}">
                <a16:creationId xmlns:a16="http://schemas.microsoft.com/office/drawing/2014/main" id="{ADD797BF-0130-4A9F-B59D-12678CB6EE14}"/>
              </a:ext>
            </a:extLst>
          </p:cNvPr>
          <p:cNvSpPr txBox="1"/>
          <p:nvPr/>
        </p:nvSpPr>
        <p:spPr>
          <a:xfrm>
            <a:off x="1154632" y="4413849"/>
            <a:ext cx="1232389" cy="307777"/>
          </a:xfrm>
          <a:prstGeom prst="rect">
            <a:avLst/>
          </a:prstGeom>
          <a:noFill/>
        </p:spPr>
        <p:txBody>
          <a:bodyPr wrap="none" rtlCol="0">
            <a:spAutoFit/>
          </a:bodyPr>
          <a:lstStyle/>
          <a:p>
            <a:r>
              <a:rPr lang="en-CA" sz="1400" b="1" dirty="0" err="1"/>
              <a:t>Form.Group</a:t>
            </a:r>
            <a:endParaRPr lang="en-CA" sz="1400" b="1" dirty="0"/>
          </a:p>
        </p:txBody>
      </p:sp>
      <p:sp>
        <p:nvSpPr>
          <p:cNvPr id="114" name="TextBox 113">
            <a:extLst>
              <a:ext uri="{FF2B5EF4-FFF2-40B4-BE49-F238E27FC236}">
                <a16:creationId xmlns:a16="http://schemas.microsoft.com/office/drawing/2014/main" id="{7F2961C7-EDA5-B75F-A606-C014D9FAEEA9}"/>
              </a:ext>
            </a:extLst>
          </p:cNvPr>
          <p:cNvSpPr txBox="1"/>
          <p:nvPr/>
        </p:nvSpPr>
        <p:spPr>
          <a:xfrm>
            <a:off x="1947869" y="5123149"/>
            <a:ext cx="1158715" cy="307777"/>
          </a:xfrm>
          <a:prstGeom prst="rect">
            <a:avLst/>
          </a:prstGeom>
          <a:noFill/>
        </p:spPr>
        <p:txBody>
          <a:bodyPr wrap="none" rtlCol="0">
            <a:spAutoFit/>
          </a:bodyPr>
          <a:lstStyle/>
          <a:p>
            <a:r>
              <a:rPr lang="en-CA" sz="1400" b="1" dirty="0" err="1"/>
              <a:t>Form.Label</a:t>
            </a:r>
            <a:endParaRPr lang="en-CA" sz="1400" b="1" dirty="0"/>
          </a:p>
        </p:txBody>
      </p:sp>
      <p:sp>
        <p:nvSpPr>
          <p:cNvPr id="127" name="TextBox 126">
            <a:extLst>
              <a:ext uri="{FF2B5EF4-FFF2-40B4-BE49-F238E27FC236}">
                <a16:creationId xmlns:a16="http://schemas.microsoft.com/office/drawing/2014/main" id="{AACA8DAA-1A84-A12C-7484-0D1D10906B52}"/>
              </a:ext>
            </a:extLst>
          </p:cNvPr>
          <p:cNvSpPr txBox="1"/>
          <p:nvPr/>
        </p:nvSpPr>
        <p:spPr>
          <a:xfrm>
            <a:off x="1997108" y="5391144"/>
            <a:ext cx="1331070" cy="307777"/>
          </a:xfrm>
          <a:prstGeom prst="rect">
            <a:avLst/>
          </a:prstGeom>
          <a:noFill/>
        </p:spPr>
        <p:txBody>
          <a:bodyPr wrap="none" rtlCol="0">
            <a:spAutoFit/>
          </a:bodyPr>
          <a:lstStyle/>
          <a:p>
            <a:r>
              <a:rPr lang="en-CA" sz="1400" b="1" dirty="0" err="1"/>
              <a:t>Form.Control</a:t>
            </a:r>
            <a:endParaRPr lang="en-CA" sz="1400" b="1" dirty="0"/>
          </a:p>
        </p:txBody>
      </p:sp>
      <p:sp>
        <p:nvSpPr>
          <p:cNvPr id="128" name="TextBox 127">
            <a:extLst>
              <a:ext uri="{FF2B5EF4-FFF2-40B4-BE49-F238E27FC236}">
                <a16:creationId xmlns:a16="http://schemas.microsoft.com/office/drawing/2014/main" id="{30C422B0-E235-661B-C7B0-731F66552369}"/>
              </a:ext>
            </a:extLst>
          </p:cNvPr>
          <p:cNvSpPr txBox="1"/>
          <p:nvPr/>
        </p:nvSpPr>
        <p:spPr>
          <a:xfrm>
            <a:off x="469318" y="3454237"/>
            <a:ext cx="186493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Entry Elements</a:t>
            </a:r>
          </a:p>
        </p:txBody>
      </p:sp>
      <p:sp>
        <p:nvSpPr>
          <p:cNvPr id="129" name="TextBox 128">
            <a:extLst>
              <a:ext uri="{FF2B5EF4-FFF2-40B4-BE49-F238E27FC236}">
                <a16:creationId xmlns:a16="http://schemas.microsoft.com/office/drawing/2014/main" id="{F59E7847-91EC-792E-C5DE-69C9F22A0A96}"/>
              </a:ext>
            </a:extLst>
          </p:cNvPr>
          <p:cNvSpPr txBox="1"/>
          <p:nvPr/>
        </p:nvSpPr>
        <p:spPr>
          <a:xfrm>
            <a:off x="5099342" y="7186923"/>
            <a:ext cx="2101857" cy="369332"/>
          </a:xfrm>
          <a:prstGeom prst="rect">
            <a:avLst/>
          </a:prstGeom>
          <a:noFill/>
        </p:spPr>
        <p:txBody>
          <a:bodyPr wrap="none" rtlCol="0">
            <a:spAutoFit/>
          </a:bodyPr>
          <a:lstStyle/>
          <a:p>
            <a:r>
              <a:rPr lang="en-CA" b="1" dirty="0"/>
              <a:t>&lt;h2&gt; ???? &lt;/h2&gt;</a:t>
            </a:r>
            <a:endParaRPr lang="en-CA" sz="1400" b="1" dirty="0"/>
          </a:p>
        </p:txBody>
      </p:sp>
      <p:sp>
        <p:nvSpPr>
          <p:cNvPr id="131" name="TextBox 130">
            <a:extLst>
              <a:ext uri="{FF2B5EF4-FFF2-40B4-BE49-F238E27FC236}">
                <a16:creationId xmlns:a16="http://schemas.microsoft.com/office/drawing/2014/main" id="{78327C18-600B-C4B2-E587-1B562DB1679B}"/>
              </a:ext>
            </a:extLst>
          </p:cNvPr>
          <p:cNvSpPr txBox="1"/>
          <p:nvPr/>
        </p:nvSpPr>
        <p:spPr>
          <a:xfrm>
            <a:off x="4656913" y="6564322"/>
            <a:ext cx="845103" cy="369332"/>
          </a:xfrm>
          <a:prstGeom prst="rect">
            <a:avLst/>
          </a:prstGeom>
          <a:noFill/>
        </p:spPr>
        <p:txBody>
          <a:bodyPr wrap="none" rtlCol="0">
            <a:spAutoFit/>
          </a:bodyPr>
          <a:lstStyle/>
          <a:p>
            <a:r>
              <a:rPr lang="en-CA" b="1" dirty="0"/>
              <a:t>&lt;div&gt;</a:t>
            </a:r>
            <a:endParaRPr lang="en-CA" sz="1400" b="1" dirty="0"/>
          </a:p>
        </p:txBody>
      </p:sp>
      <p:sp>
        <p:nvSpPr>
          <p:cNvPr id="132" name="TextBox 131">
            <a:extLst>
              <a:ext uri="{FF2B5EF4-FFF2-40B4-BE49-F238E27FC236}">
                <a16:creationId xmlns:a16="http://schemas.microsoft.com/office/drawing/2014/main" id="{579FFEBC-DAF1-915F-B9BF-1EEFA786F23E}"/>
              </a:ext>
            </a:extLst>
          </p:cNvPr>
          <p:cNvSpPr txBox="1"/>
          <p:nvPr/>
        </p:nvSpPr>
        <p:spPr>
          <a:xfrm>
            <a:off x="4734757" y="7493862"/>
            <a:ext cx="941283" cy="369332"/>
          </a:xfrm>
          <a:prstGeom prst="rect">
            <a:avLst/>
          </a:prstGeom>
          <a:noFill/>
        </p:spPr>
        <p:txBody>
          <a:bodyPr wrap="none" rtlCol="0">
            <a:spAutoFit/>
          </a:bodyPr>
          <a:lstStyle/>
          <a:p>
            <a:r>
              <a:rPr lang="en-CA" b="1" dirty="0"/>
              <a:t>&lt;/div&gt;</a:t>
            </a:r>
            <a:endParaRPr lang="en-CA" sz="1400" b="1" dirty="0"/>
          </a:p>
        </p:txBody>
      </p:sp>
      <p:sp>
        <p:nvSpPr>
          <p:cNvPr id="135" name="TextBox 134">
            <a:extLst>
              <a:ext uri="{FF2B5EF4-FFF2-40B4-BE49-F238E27FC236}">
                <a16:creationId xmlns:a16="http://schemas.microsoft.com/office/drawing/2014/main" id="{F640EB30-FA57-C784-8232-7611A19671FB}"/>
              </a:ext>
            </a:extLst>
          </p:cNvPr>
          <p:cNvSpPr txBox="1"/>
          <p:nvPr/>
        </p:nvSpPr>
        <p:spPr>
          <a:xfrm>
            <a:off x="490907" y="6248363"/>
            <a:ext cx="898259"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Hooks</a:t>
            </a:r>
          </a:p>
        </p:txBody>
      </p:sp>
      <p:sp>
        <p:nvSpPr>
          <p:cNvPr id="136" name="TextBox 135">
            <a:extLst>
              <a:ext uri="{FF2B5EF4-FFF2-40B4-BE49-F238E27FC236}">
                <a16:creationId xmlns:a16="http://schemas.microsoft.com/office/drawing/2014/main" id="{F231F834-81D4-43F2-3EA4-A8D43C8ED8DD}"/>
              </a:ext>
            </a:extLst>
          </p:cNvPr>
          <p:cNvSpPr txBox="1"/>
          <p:nvPr/>
        </p:nvSpPr>
        <p:spPr>
          <a:xfrm>
            <a:off x="312593" y="7389303"/>
            <a:ext cx="933717" cy="307777"/>
          </a:xfrm>
          <a:prstGeom prst="rect">
            <a:avLst/>
          </a:prstGeom>
          <a:noFill/>
        </p:spPr>
        <p:txBody>
          <a:bodyPr wrap="none" rtlCol="0">
            <a:spAutoFit/>
          </a:bodyPr>
          <a:lstStyle/>
          <a:p>
            <a:r>
              <a:rPr lang="en-CA" sz="1400" b="1" dirty="0" err="1"/>
              <a:t>useState</a:t>
            </a:r>
            <a:endParaRPr lang="en-CA" sz="1400" b="1" dirty="0"/>
          </a:p>
        </p:txBody>
      </p:sp>
      <p:sp>
        <p:nvSpPr>
          <p:cNvPr id="137" name="TextBox 136">
            <a:extLst>
              <a:ext uri="{FF2B5EF4-FFF2-40B4-BE49-F238E27FC236}">
                <a16:creationId xmlns:a16="http://schemas.microsoft.com/office/drawing/2014/main" id="{510C30A7-CC20-3D6F-70D5-08EB9353AB10}"/>
              </a:ext>
            </a:extLst>
          </p:cNvPr>
          <p:cNvSpPr txBox="1"/>
          <p:nvPr/>
        </p:nvSpPr>
        <p:spPr>
          <a:xfrm>
            <a:off x="1162579" y="7563133"/>
            <a:ext cx="1656159" cy="307777"/>
          </a:xfrm>
          <a:prstGeom prst="rect">
            <a:avLst/>
          </a:prstGeom>
          <a:noFill/>
        </p:spPr>
        <p:txBody>
          <a:bodyPr wrap="none" rtlCol="0">
            <a:spAutoFit/>
          </a:bodyPr>
          <a:lstStyle/>
          <a:p>
            <a:r>
              <a:rPr lang="en-CA" sz="1400" b="1" dirty="0"/>
              <a:t>variable: </a:t>
            </a:r>
            <a:r>
              <a:rPr lang="en-CA" sz="1400" b="1" dirty="0">
                <a:solidFill>
                  <a:srgbClr val="0070C0"/>
                </a:solidFill>
              </a:rPr>
              <a:t>project</a:t>
            </a:r>
            <a:r>
              <a:rPr lang="en-CA" sz="1400" b="1" dirty="0"/>
              <a:t> </a:t>
            </a:r>
          </a:p>
        </p:txBody>
      </p:sp>
      <p:sp>
        <p:nvSpPr>
          <p:cNvPr id="138" name="TextBox 137">
            <a:extLst>
              <a:ext uri="{FF2B5EF4-FFF2-40B4-BE49-F238E27FC236}">
                <a16:creationId xmlns:a16="http://schemas.microsoft.com/office/drawing/2014/main" id="{F0E32D5A-3941-D060-1825-44431005FFB7}"/>
              </a:ext>
            </a:extLst>
          </p:cNvPr>
          <p:cNvSpPr txBox="1"/>
          <p:nvPr/>
        </p:nvSpPr>
        <p:spPr>
          <a:xfrm>
            <a:off x="1170291" y="7885732"/>
            <a:ext cx="2180725" cy="307777"/>
          </a:xfrm>
          <a:prstGeom prst="rect">
            <a:avLst/>
          </a:prstGeom>
          <a:noFill/>
        </p:spPr>
        <p:txBody>
          <a:bodyPr wrap="none" rtlCol="0">
            <a:spAutoFit/>
          </a:bodyPr>
          <a:lstStyle/>
          <a:p>
            <a:r>
              <a:rPr lang="en-CA" sz="1400" b="1" dirty="0"/>
              <a:t>Initial value: </a:t>
            </a:r>
            <a:r>
              <a:rPr lang="en-CA" sz="1400" b="1" dirty="0">
                <a:solidFill>
                  <a:srgbClr val="0070C0"/>
                </a:solidFill>
              </a:rPr>
              <a:t>panorama</a:t>
            </a:r>
          </a:p>
        </p:txBody>
      </p:sp>
      <p:sp>
        <p:nvSpPr>
          <p:cNvPr id="139" name="TextBox 138">
            <a:extLst>
              <a:ext uri="{FF2B5EF4-FFF2-40B4-BE49-F238E27FC236}">
                <a16:creationId xmlns:a16="http://schemas.microsoft.com/office/drawing/2014/main" id="{A380D238-493B-167E-569F-59A21710BA95}"/>
              </a:ext>
            </a:extLst>
          </p:cNvPr>
          <p:cNvSpPr txBox="1"/>
          <p:nvPr/>
        </p:nvSpPr>
        <p:spPr>
          <a:xfrm>
            <a:off x="1152464" y="8251873"/>
            <a:ext cx="2453797" cy="523220"/>
          </a:xfrm>
          <a:prstGeom prst="rect">
            <a:avLst/>
          </a:prstGeom>
          <a:noFill/>
        </p:spPr>
        <p:txBody>
          <a:bodyPr wrap="square" rtlCol="0">
            <a:spAutoFit/>
          </a:bodyPr>
          <a:lstStyle/>
          <a:p>
            <a:r>
              <a:rPr lang="en-CA" sz="1400" b="1" dirty="0"/>
              <a:t>Function handle to update: </a:t>
            </a:r>
            <a:r>
              <a:rPr lang="en-CA" sz="1400" b="1" dirty="0" err="1">
                <a:solidFill>
                  <a:srgbClr val="0070C0"/>
                </a:solidFill>
              </a:rPr>
              <a:t>updateProject</a:t>
            </a:r>
            <a:endParaRPr lang="en-CA" sz="1400" b="1" dirty="0">
              <a:solidFill>
                <a:srgbClr val="0070C0"/>
              </a:solidFill>
            </a:endParaRPr>
          </a:p>
        </p:txBody>
      </p:sp>
      <p:sp>
        <p:nvSpPr>
          <p:cNvPr id="150" name="TextBox 149">
            <a:extLst>
              <a:ext uri="{FF2B5EF4-FFF2-40B4-BE49-F238E27FC236}">
                <a16:creationId xmlns:a16="http://schemas.microsoft.com/office/drawing/2014/main" id="{59B84F67-E49A-6229-AE58-9D1F001178EF}"/>
              </a:ext>
            </a:extLst>
          </p:cNvPr>
          <p:cNvSpPr txBox="1"/>
          <p:nvPr/>
        </p:nvSpPr>
        <p:spPr>
          <a:xfrm>
            <a:off x="2174861" y="5849323"/>
            <a:ext cx="1619739" cy="307777"/>
          </a:xfrm>
          <a:prstGeom prst="rect">
            <a:avLst/>
          </a:prstGeom>
          <a:noFill/>
        </p:spPr>
        <p:txBody>
          <a:bodyPr wrap="none" rtlCol="0">
            <a:spAutoFit/>
          </a:bodyPr>
          <a:lstStyle/>
          <a:p>
            <a:r>
              <a:rPr lang="en-CA" sz="1400" b="1" dirty="0">
                <a:solidFill>
                  <a:srgbClr val="0070C0"/>
                </a:solidFill>
              </a:rPr>
              <a:t>value = {project}</a:t>
            </a:r>
          </a:p>
        </p:txBody>
      </p:sp>
      <p:sp>
        <p:nvSpPr>
          <p:cNvPr id="157" name="TextBox 156">
            <a:extLst>
              <a:ext uri="{FF2B5EF4-FFF2-40B4-BE49-F238E27FC236}">
                <a16:creationId xmlns:a16="http://schemas.microsoft.com/office/drawing/2014/main" id="{9E2431F6-7FD2-F1AF-5077-97D771DCEED5}"/>
              </a:ext>
            </a:extLst>
          </p:cNvPr>
          <p:cNvSpPr txBox="1"/>
          <p:nvPr/>
        </p:nvSpPr>
        <p:spPr>
          <a:xfrm>
            <a:off x="2111008" y="6145660"/>
            <a:ext cx="1968809" cy="261610"/>
          </a:xfrm>
          <a:prstGeom prst="rect">
            <a:avLst/>
          </a:prstGeom>
          <a:noFill/>
        </p:spPr>
        <p:txBody>
          <a:bodyPr wrap="none" rtlCol="0">
            <a:spAutoFit/>
          </a:bodyPr>
          <a:lstStyle/>
          <a:p>
            <a:r>
              <a:rPr lang="en-CA" sz="1100" b="1" dirty="0" err="1">
                <a:solidFill>
                  <a:schemeClr val="accent3">
                    <a:lumMod val="50000"/>
                  </a:schemeClr>
                </a:solidFill>
              </a:rPr>
              <a:t>onChange</a:t>
            </a:r>
            <a:r>
              <a:rPr lang="en-CA" sz="1100" b="1" dirty="0">
                <a:solidFill>
                  <a:schemeClr val="accent3">
                    <a:lumMod val="50000"/>
                  </a:schemeClr>
                </a:solidFill>
              </a:rPr>
              <a:t>: </a:t>
            </a:r>
            <a:r>
              <a:rPr lang="en-CA" sz="1100" b="1" dirty="0" err="1">
                <a:solidFill>
                  <a:schemeClr val="accent3">
                    <a:lumMod val="50000"/>
                  </a:schemeClr>
                </a:solidFill>
              </a:rPr>
              <a:t>handleChange</a:t>
            </a:r>
            <a:endParaRPr lang="en-CA" sz="1100" b="1" dirty="0">
              <a:solidFill>
                <a:schemeClr val="accent3">
                  <a:lumMod val="50000"/>
                </a:schemeClr>
              </a:solidFill>
            </a:endParaRPr>
          </a:p>
        </p:txBody>
      </p:sp>
      <p:sp>
        <p:nvSpPr>
          <p:cNvPr id="174" name="TextBox 173">
            <a:extLst>
              <a:ext uri="{FF2B5EF4-FFF2-40B4-BE49-F238E27FC236}">
                <a16:creationId xmlns:a16="http://schemas.microsoft.com/office/drawing/2014/main" id="{CE5A9C0E-4707-A494-0992-1FF61EAC0ED4}"/>
              </a:ext>
            </a:extLst>
          </p:cNvPr>
          <p:cNvSpPr txBox="1"/>
          <p:nvPr/>
        </p:nvSpPr>
        <p:spPr>
          <a:xfrm>
            <a:off x="4079523" y="5374129"/>
            <a:ext cx="2331216" cy="307777"/>
          </a:xfrm>
          <a:prstGeom prst="rect">
            <a:avLst/>
          </a:prstGeom>
          <a:noFill/>
        </p:spPr>
        <p:txBody>
          <a:bodyPr wrap="none" rtlCol="0">
            <a:spAutoFit/>
          </a:bodyPr>
          <a:lstStyle/>
          <a:p>
            <a:r>
              <a:rPr lang="en-CA" sz="1400" b="1" dirty="0" err="1"/>
              <a:t>updateProject</a:t>
            </a:r>
            <a:r>
              <a:rPr lang="en-CA" sz="1400" b="1" dirty="0"/>
              <a:t>(‘no way’);</a:t>
            </a:r>
          </a:p>
        </p:txBody>
      </p:sp>
      <p:sp>
        <p:nvSpPr>
          <p:cNvPr id="178" name="TextBox 177">
            <a:extLst>
              <a:ext uri="{FF2B5EF4-FFF2-40B4-BE49-F238E27FC236}">
                <a16:creationId xmlns:a16="http://schemas.microsoft.com/office/drawing/2014/main" id="{383A1837-01AE-24FD-682E-E59575E55B66}"/>
              </a:ext>
            </a:extLst>
          </p:cNvPr>
          <p:cNvSpPr txBox="1"/>
          <p:nvPr/>
        </p:nvSpPr>
        <p:spPr>
          <a:xfrm>
            <a:off x="1804067" y="1355684"/>
            <a:ext cx="665567" cy="307777"/>
          </a:xfrm>
          <a:prstGeom prst="rect">
            <a:avLst/>
          </a:prstGeom>
          <a:noFill/>
        </p:spPr>
        <p:txBody>
          <a:bodyPr wrap="none" rtlCol="0">
            <a:spAutoFit/>
          </a:bodyPr>
          <a:lstStyle/>
          <a:p>
            <a:r>
              <a:rPr lang="en-CA" sz="1400" b="1" dirty="0"/>
              <a:t>Main </a:t>
            </a:r>
          </a:p>
        </p:txBody>
      </p:sp>
      <p:sp>
        <p:nvSpPr>
          <p:cNvPr id="179" name="TextBox 178">
            <a:extLst>
              <a:ext uri="{FF2B5EF4-FFF2-40B4-BE49-F238E27FC236}">
                <a16:creationId xmlns:a16="http://schemas.microsoft.com/office/drawing/2014/main" id="{03410307-1619-D70D-68EE-20D04ADA9179}"/>
              </a:ext>
            </a:extLst>
          </p:cNvPr>
          <p:cNvSpPr txBox="1"/>
          <p:nvPr/>
        </p:nvSpPr>
        <p:spPr>
          <a:xfrm>
            <a:off x="2611158" y="1089188"/>
            <a:ext cx="871329" cy="307777"/>
          </a:xfrm>
          <a:prstGeom prst="rect">
            <a:avLst/>
          </a:prstGeom>
          <a:noFill/>
        </p:spPr>
        <p:txBody>
          <a:bodyPr wrap="none" rtlCol="0">
            <a:spAutoFit/>
          </a:bodyPr>
          <a:lstStyle/>
          <a:p>
            <a:r>
              <a:rPr lang="en-CA" sz="1400" b="1" dirty="0"/>
              <a:t>Header </a:t>
            </a:r>
          </a:p>
        </p:txBody>
      </p:sp>
      <p:sp>
        <p:nvSpPr>
          <p:cNvPr id="180" name="TextBox 179">
            <a:extLst>
              <a:ext uri="{FF2B5EF4-FFF2-40B4-BE49-F238E27FC236}">
                <a16:creationId xmlns:a16="http://schemas.microsoft.com/office/drawing/2014/main" id="{4EE01439-A9EA-3E76-2E43-94250C3739BB}"/>
              </a:ext>
            </a:extLst>
          </p:cNvPr>
          <p:cNvSpPr txBox="1"/>
          <p:nvPr/>
        </p:nvSpPr>
        <p:spPr>
          <a:xfrm>
            <a:off x="2587961" y="1365990"/>
            <a:ext cx="993542" cy="307777"/>
          </a:xfrm>
          <a:prstGeom prst="rect">
            <a:avLst/>
          </a:prstGeom>
          <a:noFill/>
        </p:spPr>
        <p:txBody>
          <a:bodyPr wrap="none" rtlCol="0">
            <a:spAutoFit/>
          </a:bodyPr>
          <a:lstStyle/>
          <a:p>
            <a:r>
              <a:rPr lang="en-CA" sz="1400" b="1" dirty="0" err="1"/>
              <a:t>ListTasks</a:t>
            </a:r>
            <a:r>
              <a:rPr lang="en-CA" sz="1400" b="1" dirty="0"/>
              <a:t> </a:t>
            </a:r>
          </a:p>
        </p:txBody>
      </p:sp>
      <p:sp>
        <p:nvSpPr>
          <p:cNvPr id="181" name="TextBox 180">
            <a:extLst>
              <a:ext uri="{FF2B5EF4-FFF2-40B4-BE49-F238E27FC236}">
                <a16:creationId xmlns:a16="http://schemas.microsoft.com/office/drawing/2014/main" id="{26F44889-9A83-44DA-7E7A-DCE81232E3B3}"/>
              </a:ext>
            </a:extLst>
          </p:cNvPr>
          <p:cNvSpPr txBox="1"/>
          <p:nvPr/>
        </p:nvSpPr>
        <p:spPr>
          <a:xfrm>
            <a:off x="960197" y="1359804"/>
            <a:ext cx="598241" cy="307777"/>
          </a:xfrm>
          <a:prstGeom prst="rect">
            <a:avLst/>
          </a:prstGeom>
          <a:noFill/>
          <a:ln w="19050">
            <a:solidFill>
              <a:schemeClr val="tx1"/>
            </a:solidFill>
          </a:ln>
        </p:spPr>
        <p:txBody>
          <a:bodyPr wrap="square" rtlCol="0">
            <a:spAutoFit/>
          </a:bodyPr>
          <a:lstStyle/>
          <a:p>
            <a:r>
              <a:rPr lang="en-CA" sz="1400" b="1" dirty="0"/>
              <a:t>App </a:t>
            </a:r>
          </a:p>
        </p:txBody>
      </p:sp>
      <p:sp>
        <p:nvSpPr>
          <p:cNvPr id="182" name="TextBox 181">
            <a:extLst>
              <a:ext uri="{FF2B5EF4-FFF2-40B4-BE49-F238E27FC236}">
                <a16:creationId xmlns:a16="http://schemas.microsoft.com/office/drawing/2014/main" id="{94017547-D5B1-276D-7D74-02494312D882}"/>
              </a:ext>
            </a:extLst>
          </p:cNvPr>
          <p:cNvSpPr txBox="1"/>
          <p:nvPr/>
        </p:nvSpPr>
        <p:spPr>
          <a:xfrm>
            <a:off x="233259" y="1067510"/>
            <a:ext cx="727315" cy="307777"/>
          </a:xfrm>
          <a:prstGeom prst="rect">
            <a:avLst/>
          </a:prstGeom>
          <a:noFill/>
        </p:spPr>
        <p:txBody>
          <a:bodyPr wrap="none" rtlCol="0">
            <a:spAutoFit/>
          </a:bodyPr>
          <a:lstStyle/>
          <a:p>
            <a:r>
              <a:rPr lang="en-CA" sz="1400" b="1" dirty="0">
                <a:highlight>
                  <a:srgbClr val="00FFFF"/>
                </a:highlight>
              </a:rPr>
              <a:t>Index</a:t>
            </a:r>
            <a:r>
              <a:rPr lang="en-CA" sz="1400" b="1" dirty="0"/>
              <a:t> </a:t>
            </a:r>
          </a:p>
        </p:txBody>
      </p:sp>
      <p:cxnSp>
        <p:nvCxnSpPr>
          <p:cNvPr id="192" name="Straight Arrow Connector 191">
            <a:extLst>
              <a:ext uri="{FF2B5EF4-FFF2-40B4-BE49-F238E27FC236}">
                <a16:creationId xmlns:a16="http://schemas.microsoft.com/office/drawing/2014/main" id="{DB202FAB-53F2-69CD-FE64-617A181FD6CC}"/>
              </a:ext>
            </a:extLst>
          </p:cNvPr>
          <p:cNvCxnSpPr>
            <a:stCxn id="181" idx="3"/>
            <a:endCxn id="178" idx="1"/>
          </p:cNvCxnSpPr>
          <p:nvPr/>
        </p:nvCxnSpPr>
        <p:spPr>
          <a:xfrm flipV="1">
            <a:off x="1558438" y="1509573"/>
            <a:ext cx="245629" cy="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E51C4D-E36D-9221-D32B-F96883282CD1}"/>
              </a:ext>
            </a:extLst>
          </p:cNvPr>
          <p:cNvCxnSpPr>
            <a:cxnSpLocks/>
            <a:stCxn id="178" idx="3"/>
            <a:endCxn id="179" idx="1"/>
          </p:cNvCxnSpPr>
          <p:nvPr/>
        </p:nvCxnSpPr>
        <p:spPr>
          <a:xfrm flipV="1">
            <a:off x="2469634" y="1243077"/>
            <a:ext cx="141524" cy="26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DD61C78-B343-1998-8528-F4DFD29A0AFE}"/>
              </a:ext>
            </a:extLst>
          </p:cNvPr>
          <p:cNvCxnSpPr>
            <a:cxnSpLocks/>
            <a:stCxn id="178" idx="3"/>
            <a:endCxn id="180" idx="1"/>
          </p:cNvCxnSpPr>
          <p:nvPr/>
        </p:nvCxnSpPr>
        <p:spPr>
          <a:xfrm>
            <a:off x="2469634" y="1509573"/>
            <a:ext cx="11832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CF8254B-5324-E511-AAB0-6B160AFE9533}"/>
              </a:ext>
            </a:extLst>
          </p:cNvPr>
          <p:cNvCxnSpPr>
            <a:cxnSpLocks/>
            <a:stCxn id="182" idx="2"/>
            <a:endCxn id="181" idx="1"/>
          </p:cNvCxnSpPr>
          <p:nvPr/>
        </p:nvCxnSpPr>
        <p:spPr>
          <a:xfrm>
            <a:off x="596917" y="1375287"/>
            <a:ext cx="363280" cy="1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5CBE31D4-1EB2-EF6F-D967-E62977907CE7}"/>
              </a:ext>
            </a:extLst>
          </p:cNvPr>
          <p:cNvSpPr txBox="1"/>
          <p:nvPr/>
        </p:nvSpPr>
        <p:spPr>
          <a:xfrm>
            <a:off x="3181515" y="1768589"/>
            <a:ext cx="689612" cy="307777"/>
          </a:xfrm>
          <a:prstGeom prst="rect">
            <a:avLst/>
          </a:prstGeom>
          <a:solidFill>
            <a:srgbClr val="FFC000"/>
          </a:solidFill>
          <a:ln>
            <a:solidFill>
              <a:schemeClr val="tx1"/>
            </a:solidFill>
            <a:prstDash val="dash"/>
          </a:ln>
        </p:spPr>
        <p:txBody>
          <a:bodyPr wrap="none" rtlCol="0">
            <a:spAutoFit/>
          </a:bodyPr>
          <a:lstStyle/>
          <a:p>
            <a:r>
              <a:rPr lang="en-CA" sz="1400" b="1" dirty="0">
                <a:solidFill>
                  <a:schemeClr val="bg1">
                    <a:lumMod val="50000"/>
                  </a:schemeClr>
                </a:solidFill>
              </a:rPr>
              <a:t>Child</a:t>
            </a:r>
            <a:r>
              <a:rPr lang="en-CA" sz="1400" b="1" dirty="0"/>
              <a:t> </a:t>
            </a:r>
          </a:p>
        </p:txBody>
      </p:sp>
      <p:cxnSp>
        <p:nvCxnSpPr>
          <p:cNvPr id="211" name="Straight Arrow Connector 210">
            <a:extLst>
              <a:ext uri="{FF2B5EF4-FFF2-40B4-BE49-F238E27FC236}">
                <a16:creationId xmlns:a16="http://schemas.microsoft.com/office/drawing/2014/main" id="{F127FEC6-2765-129B-AABE-DD3DBCA02502}"/>
              </a:ext>
            </a:extLst>
          </p:cNvPr>
          <p:cNvCxnSpPr>
            <a:cxnSpLocks/>
            <a:stCxn id="180" idx="2"/>
            <a:endCxn id="208" idx="1"/>
          </p:cNvCxnSpPr>
          <p:nvPr/>
        </p:nvCxnSpPr>
        <p:spPr>
          <a:xfrm>
            <a:off x="3084732" y="1673767"/>
            <a:ext cx="96783" cy="24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35C6BE6-C11F-2EA5-A7E2-2F53F7F1D283}"/>
              </a:ext>
            </a:extLst>
          </p:cNvPr>
          <p:cNvCxnSpPr>
            <a:cxnSpLocks/>
            <a:stCxn id="180" idx="3"/>
            <a:endCxn id="103" idx="1"/>
          </p:cNvCxnSpPr>
          <p:nvPr/>
        </p:nvCxnSpPr>
        <p:spPr>
          <a:xfrm flipV="1">
            <a:off x="3581503" y="705418"/>
            <a:ext cx="215306" cy="814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10FCA5A8-7A82-4941-CF53-09BC4A525170}"/>
              </a:ext>
            </a:extLst>
          </p:cNvPr>
          <p:cNvCxnSpPr>
            <a:stCxn id="23" idx="2"/>
            <a:endCxn id="181" idx="0"/>
          </p:cNvCxnSpPr>
          <p:nvPr/>
        </p:nvCxnSpPr>
        <p:spPr>
          <a:xfrm rot="5400000">
            <a:off x="1379837" y="978522"/>
            <a:ext cx="260764" cy="501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3B076241-ABA4-B5C5-81E1-FFA28743CD2D}"/>
              </a:ext>
            </a:extLst>
          </p:cNvPr>
          <p:cNvCxnSpPr>
            <a:cxnSpLocks/>
            <a:stCxn id="23" idx="1"/>
            <a:endCxn id="107" idx="1"/>
          </p:cNvCxnSpPr>
          <p:nvPr/>
        </p:nvCxnSpPr>
        <p:spPr>
          <a:xfrm rot="10800000" flipH="1" flipV="1">
            <a:off x="141091" y="898984"/>
            <a:ext cx="168953" cy="1412161"/>
          </a:xfrm>
          <a:prstGeom prst="bentConnector3">
            <a:avLst>
              <a:gd name="adj1" fmla="val -75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878EA1A4-CD1C-9BF5-B080-3FE236CE8F61}"/>
              </a:ext>
            </a:extLst>
          </p:cNvPr>
          <p:cNvCxnSpPr>
            <a:stCxn id="107" idx="2"/>
            <a:endCxn id="108" idx="3"/>
          </p:cNvCxnSpPr>
          <p:nvPr/>
        </p:nvCxnSpPr>
        <p:spPr>
          <a:xfrm rot="5400000">
            <a:off x="1027985" y="2516151"/>
            <a:ext cx="171677" cy="130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F0963106-43FC-750E-E783-5F984B7C71CE}"/>
              </a:ext>
            </a:extLst>
          </p:cNvPr>
          <p:cNvCxnSpPr>
            <a:stCxn id="108" idx="2"/>
            <a:endCxn id="109" idx="1"/>
          </p:cNvCxnSpPr>
          <p:nvPr/>
        </p:nvCxnSpPr>
        <p:spPr>
          <a:xfrm rot="16200000" flipH="1">
            <a:off x="953868" y="2626329"/>
            <a:ext cx="93311" cy="483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8F71BC20-BC0C-4AC4-4370-D534BD3E2631}"/>
              </a:ext>
            </a:extLst>
          </p:cNvPr>
          <p:cNvCxnSpPr>
            <a:stCxn id="108" idx="2"/>
          </p:cNvCxnSpPr>
          <p:nvPr/>
        </p:nvCxnSpPr>
        <p:spPr>
          <a:xfrm rot="16200000" flipH="1">
            <a:off x="886393" y="2693804"/>
            <a:ext cx="325884" cy="58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2A138BA9-4EA5-4582-5D81-CBAFF46A467C}"/>
              </a:ext>
            </a:extLst>
          </p:cNvPr>
          <p:cNvCxnSpPr>
            <a:stCxn id="23" idx="1"/>
            <a:endCxn id="128" idx="1"/>
          </p:cNvCxnSpPr>
          <p:nvPr/>
        </p:nvCxnSpPr>
        <p:spPr>
          <a:xfrm rot="10800000" flipH="1" flipV="1">
            <a:off x="141092" y="898985"/>
            <a:ext cx="328226" cy="2739918"/>
          </a:xfrm>
          <a:prstGeom prst="bentConnector3">
            <a:avLst>
              <a:gd name="adj1" fmla="val -23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9F451703-A0DF-E8E5-0ABF-9A31F4C3DA1E}"/>
              </a:ext>
            </a:extLst>
          </p:cNvPr>
          <p:cNvCxnSpPr>
            <a:cxnSpLocks/>
            <a:stCxn id="128" idx="2"/>
            <a:endCxn id="110" idx="1"/>
          </p:cNvCxnSpPr>
          <p:nvPr/>
        </p:nvCxnSpPr>
        <p:spPr>
          <a:xfrm rot="5400000">
            <a:off x="488294" y="3720850"/>
            <a:ext cx="810772" cy="1016210"/>
          </a:xfrm>
          <a:prstGeom prst="bentConnector4">
            <a:avLst>
              <a:gd name="adj1" fmla="val 40510"/>
              <a:gd name="adj2" fmla="val 122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197F10B8-CB22-3769-79BE-4E207F9FCDB9}"/>
              </a:ext>
            </a:extLst>
          </p:cNvPr>
          <p:cNvCxnSpPr>
            <a:cxnSpLocks/>
            <a:stCxn id="110" idx="3"/>
            <a:endCxn id="113" idx="1"/>
          </p:cNvCxnSpPr>
          <p:nvPr/>
        </p:nvCxnSpPr>
        <p:spPr>
          <a:xfrm flipV="1">
            <a:off x="1015299" y="4567738"/>
            <a:ext cx="139333" cy="66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AEEBA77D-1A05-8B3E-57D6-674DE0044D44}"/>
              </a:ext>
            </a:extLst>
          </p:cNvPr>
          <p:cNvCxnSpPr>
            <a:cxnSpLocks/>
            <a:stCxn id="23" idx="1"/>
            <a:endCxn id="144" idx="1"/>
          </p:cNvCxnSpPr>
          <p:nvPr/>
        </p:nvCxnSpPr>
        <p:spPr>
          <a:xfrm rot="10800000" flipV="1">
            <a:off x="91114" y="898984"/>
            <a:ext cx="49978" cy="4940691"/>
          </a:xfrm>
          <a:prstGeom prst="bentConnector3">
            <a:avLst>
              <a:gd name="adj1" fmla="val 239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Connector: Elbow 342">
            <a:extLst>
              <a:ext uri="{FF2B5EF4-FFF2-40B4-BE49-F238E27FC236}">
                <a16:creationId xmlns:a16="http://schemas.microsoft.com/office/drawing/2014/main" id="{4D160EC3-75EB-3FBC-4127-52B20EECE082}"/>
              </a:ext>
            </a:extLst>
          </p:cNvPr>
          <p:cNvCxnSpPr>
            <a:stCxn id="110" idx="2"/>
            <a:endCxn id="112" idx="1"/>
          </p:cNvCxnSpPr>
          <p:nvPr/>
        </p:nvCxnSpPr>
        <p:spPr>
          <a:xfrm rot="16200000" flipH="1">
            <a:off x="803578" y="4685088"/>
            <a:ext cx="154614" cy="360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47BDCABD-73CA-FBFF-CD3C-36DCCDF7E40F}"/>
              </a:ext>
            </a:extLst>
          </p:cNvPr>
          <p:cNvCxnSpPr>
            <a:cxnSpLocks/>
            <a:stCxn id="112" idx="2"/>
            <a:endCxn id="114" idx="1"/>
          </p:cNvCxnSpPr>
          <p:nvPr/>
        </p:nvCxnSpPr>
        <p:spPr>
          <a:xfrm rot="16200000" flipH="1">
            <a:off x="1722545" y="5051713"/>
            <a:ext cx="180307" cy="270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Connector: Elbow 348">
            <a:extLst>
              <a:ext uri="{FF2B5EF4-FFF2-40B4-BE49-F238E27FC236}">
                <a16:creationId xmlns:a16="http://schemas.microsoft.com/office/drawing/2014/main" id="{9D6BEF1F-5EE7-6E80-AEA6-DD0FC90F34BB}"/>
              </a:ext>
            </a:extLst>
          </p:cNvPr>
          <p:cNvCxnSpPr>
            <a:stCxn id="112" idx="2"/>
            <a:endCxn id="127" idx="1"/>
          </p:cNvCxnSpPr>
          <p:nvPr/>
        </p:nvCxnSpPr>
        <p:spPr>
          <a:xfrm rot="16200000" flipH="1">
            <a:off x="1613167" y="5161092"/>
            <a:ext cx="448302" cy="319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9ED35838-E564-FEF3-24FA-D5C6520184C4}"/>
              </a:ext>
            </a:extLst>
          </p:cNvPr>
          <p:cNvCxnSpPr>
            <a:stCxn id="136" idx="2"/>
            <a:endCxn id="137" idx="1"/>
          </p:cNvCxnSpPr>
          <p:nvPr/>
        </p:nvCxnSpPr>
        <p:spPr>
          <a:xfrm rot="16200000" flipH="1">
            <a:off x="961044" y="7515487"/>
            <a:ext cx="19942" cy="383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AE6B0EF1-1445-BCDC-01E3-36DC8F6AC270}"/>
              </a:ext>
            </a:extLst>
          </p:cNvPr>
          <p:cNvCxnSpPr>
            <a:cxnSpLocks/>
            <a:stCxn id="136" idx="2"/>
          </p:cNvCxnSpPr>
          <p:nvPr/>
        </p:nvCxnSpPr>
        <p:spPr>
          <a:xfrm rot="16200000" flipH="1">
            <a:off x="773263" y="7703268"/>
            <a:ext cx="392364" cy="37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2E9D3392-07EF-D330-3271-0872199A9564}"/>
              </a:ext>
            </a:extLst>
          </p:cNvPr>
          <p:cNvCxnSpPr>
            <a:stCxn id="136" idx="2"/>
            <a:endCxn id="139" idx="1"/>
          </p:cNvCxnSpPr>
          <p:nvPr/>
        </p:nvCxnSpPr>
        <p:spPr>
          <a:xfrm rot="16200000" flipH="1">
            <a:off x="557757" y="7918775"/>
            <a:ext cx="816403" cy="373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Connector: Curved 360">
            <a:extLst>
              <a:ext uri="{FF2B5EF4-FFF2-40B4-BE49-F238E27FC236}">
                <a16:creationId xmlns:a16="http://schemas.microsoft.com/office/drawing/2014/main" id="{FA495A6F-3306-FD96-E538-3430F99C02ED}"/>
              </a:ext>
            </a:extLst>
          </p:cNvPr>
          <p:cNvCxnSpPr>
            <a:cxnSpLocks/>
            <a:stCxn id="150" idx="3"/>
            <a:endCxn id="137" idx="3"/>
          </p:cNvCxnSpPr>
          <p:nvPr/>
        </p:nvCxnSpPr>
        <p:spPr>
          <a:xfrm flipH="1">
            <a:off x="2818738" y="6003212"/>
            <a:ext cx="975862" cy="1713810"/>
          </a:xfrm>
          <a:prstGeom prst="curvedConnector3">
            <a:avLst>
              <a:gd name="adj1" fmla="val -23425"/>
            </a:avLst>
          </a:prstGeom>
          <a:ln w="28575" cap="flat" cmpd="sng" algn="ctr">
            <a:solidFill>
              <a:schemeClr val="dk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C2EBAA59-79D5-1DA5-7366-1A739C2B97A5}"/>
              </a:ext>
            </a:extLst>
          </p:cNvPr>
          <p:cNvSpPr txBox="1"/>
          <p:nvPr/>
        </p:nvSpPr>
        <p:spPr>
          <a:xfrm>
            <a:off x="91114" y="5655010"/>
            <a:ext cx="1645963" cy="369332"/>
          </a:xfrm>
          <a:prstGeom prst="rect">
            <a:avLst/>
          </a:prstGeom>
          <a:noFill/>
          <a:ln>
            <a:noFill/>
          </a:ln>
        </p:spPr>
        <p:txBody>
          <a:bodyPr wrap="none" rtlCol="0">
            <a:spAutoFit/>
          </a:bodyPr>
          <a:lstStyle/>
          <a:p>
            <a:r>
              <a:rPr lang="en-CA" b="1" dirty="0">
                <a:ln w="9525">
                  <a:solidFill>
                    <a:schemeClr val="bg1"/>
                  </a:solidFill>
                  <a:prstDash val="solid"/>
                </a:ln>
                <a:effectLst>
                  <a:outerShdw blurRad="12700" dist="38100" dir="2700000" algn="tl" rotWithShape="0">
                    <a:schemeClr val="bg1">
                      <a:lumMod val="50000"/>
                    </a:schemeClr>
                  </a:outerShdw>
                </a:effectLst>
              </a:rPr>
              <a:t>Data Binding</a:t>
            </a:r>
          </a:p>
        </p:txBody>
      </p:sp>
      <p:sp>
        <p:nvSpPr>
          <p:cNvPr id="366" name="TextBox 365">
            <a:extLst>
              <a:ext uri="{FF2B5EF4-FFF2-40B4-BE49-F238E27FC236}">
                <a16:creationId xmlns:a16="http://schemas.microsoft.com/office/drawing/2014/main" id="{9EFD9115-41A7-D086-4E2D-346FCEA342C0}"/>
              </a:ext>
            </a:extLst>
          </p:cNvPr>
          <p:cNvSpPr txBox="1"/>
          <p:nvPr/>
        </p:nvSpPr>
        <p:spPr>
          <a:xfrm>
            <a:off x="449305" y="6909522"/>
            <a:ext cx="1279517" cy="261610"/>
          </a:xfrm>
          <a:prstGeom prst="rect">
            <a:avLst/>
          </a:prstGeom>
          <a:noFill/>
        </p:spPr>
        <p:txBody>
          <a:bodyPr wrap="none" rtlCol="0">
            <a:spAutoFit/>
          </a:bodyPr>
          <a:lstStyle/>
          <a:p>
            <a:r>
              <a:rPr lang="en-CA" sz="1100" b="1" dirty="0" err="1">
                <a:solidFill>
                  <a:schemeClr val="accent3">
                    <a:lumMod val="50000"/>
                  </a:schemeClr>
                </a:solidFill>
              </a:rPr>
              <a:t>handleChange</a:t>
            </a:r>
            <a:r>
              <a:rPr lang="en-CA" sz="1100" b="1" dirty="0">
                <a:solidFill>
                  <a:schemeClr val="accent3">
                    <a:lumMod val="50000"/>
                  </a:schemeClr>
                </a:solidFill>
              </a:rPr>
              <a:t>()</a:t>
            </a:r>
          </a:p>
        </p:txBody>
      </p:sp>
      <p:cxnSp>
        <p:nvCxnSpPr>
          <p:cNvPr id="368" name="Connector: Curved 367">
            <a:extLst>
              <a:ext uri="{FF2B5EF4-FFF2-40B4-BE49-F238E27FC236}">
                <a16:creationId xmlns:a16="http://schemas.microsoft.com/office/drawing/2014/main" id="{9A70B46D-26B9-5BFC-F6E6-9EFD4EE4027E}"/>
              </a:ext>
            </a:extLst>
          </p:cNvPr>
          <p:cNvCxnSpPr>
            <a:cxnSpLocks/>
            <a:stCxn id="157" idx="2"/>
            <a:endCxn id="366" idx="0"/>
          </p:cNvCxnSpPr>
          <p:nvPr/>
        </p:nvCxnSpPr>
        <p:spPr>
          <a:xfrm rot="5400000">
            <a:off x="1841113" y="5655222"/>
            <a:ext cx="502252" cy="20063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Curved 368">
            <a:extLst>
              <a:ext uri="{FF2B5EF4-FFF2-40B4-BE49-F238E27FC236}">
                <a16:creationId xmlns:a16="http://schemas.microsoft.com/office/drawing/2014/main" id="{633DD1CE-EAA3-890E-542A-35CB9F6CC29B}"/>
              </a:ext>
            </a:extLst>
          </p:cNvPr>
          <p:cNvCxnSpPr>
            <a:cxnSpLocks/>
            <a:stCxn id="366" idx="1"/>
            <a:endCxn id="139" idx="2"/>
          </p:cNvCxnSpPr>
          <p:nvPr/>
        </p:nvCxnSpPr>
        <p:spPr>
          <a:xfrm rot="10800000" flipH="1" flipV="1">
            <a:off x="449305" y="7040327"/>
            <a:ext cx="1930058" cy="1734766"/>
          </a:xfrm>
          <a:prstGeom prst="curvedConnector4">
            <a:avLst>
              <a:gd name="adj1" fmla="val -11844"/>
              <a:gd name="adj2" fmla="val 113178"/>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TextBox 378">
            <a:extLst>
              <a:ext uri="{FF2B5EF4-FFF2-40B4-BE49-F238E27FC236}">
                <a16:creationId xmlns:a16="http://schemas.microsoft.com/office/drawing/2014/main" id="{A04EA3EC-3540-A982-5BA7-55D3CE3EF4B6}"/>
              </a:ext>
            </a:extLst>
          </p:cNvPr>
          <p:cNvSpPr txBox="1"/>
          <p:nvPr/>
        </p:nvSpPr>
        <p:spPr>
          <a:xfrm>
            <a:off x="5945256" y="4355530"/>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381" name="TextBox 380">
            <a:extLst>
              <a:ext uri="{FF2B5EF4-FFF2-40B4-BE49-F238E27FC236}">
                <a16:creationId xmlns:a16="http://schemas.microsoft.com/office/drawing/2014/main" id="{98BB4265-4C33-BC9E-174C-3464A19FD5BA}"/>
              </a:ext>
            </a:extLst>
          </p:cNvPr>
          <p:cNvSpPr txBox="1"/>
          <p:nvPr/>
        </p:nvSpPr>
        <p:spPr>
          <a:xfrm>
            <a:off x="4072722" y="8652581"/>
            <a:ext cx="3322683"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export default Child;</a:t>
            </a:r>
            <a:endParaRPr lang="en-CA" dirty="0">
              <a:solidFill>
                <a:srgbClr val="7030A0"/>
              </a:solidFill>
            </a:endParaRPr>
          </a:p>
        </p:txBody>
      </p:sp>
      <p:cxnSp>
        <p:nvCxnSpPr>
          <p:cNvPr id="387" name="Connector: Elbow 386">
            <a:extLst>
              <a:ext uri="{FF2B5EF4-FFF2-40B4-BE49-F238E27FC236}">
                <a16:creationId xmlns:a16="http://schemas.microsoft.com/office/drawing/2014/main" id="{334ED0FB-DF59-EB1F-6408-413D96E6022F}"/>
              </a:ext>
            </a:extLst>
          </p:cNvPr>
          <p:cNvCxnSpPr>
            <a:stCxn id="144" idx="2"/>
            <a:endCxn id="135" idx="1"/>
          </p:cNvCxnSpPr>
          <p:nvPr/>
        </p:nvCxnSpPr>
        <p:spPr>
          <a:xfrm rot="5400000">
            <a:off x="498159" y="6017091"/>
            <a:ext cx="408687" cy="423189"/>
          </a:xfrm>
          <a:prstGeom prst="bentConnector4">
            <a:avLst>
              <a:gd name="adj1" fmla="val 27407"/>
              <a:gd name="adj2" fmla="val 154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DCE9A649-2B10-0216-8F08-ABC18F8294CD}"/>
              </a:ext>
            </a:extLst>
          </p:cNvPr>
          <p:cNvCxnSpPr>
            <a:cxnSpLocks/>
            <a:stCxn id="135" idx="2"/>
            <a:endCxn id="136" idx="1"/>
          </p:cNvCxnSpPr>
          <p:nvPr/>
        </p:nvCxnSpPr>
        <p:spPr>
          <a:xfrm rot="5400000">
            <a:off x="163567" y="6766721"/>
            <a:ext cx="925497" cy="627444"/>
          </a:xfrm>
          <a:prstGeom prst="bentConnector4">
            <a:avLst>
              <a:gd name="adj1" fmla="val 19044"/>
              <a:gd name="adj2" fmla="val 136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4815F2E6-747A-FEF3-A494-1CBB3225B760}"/>
              </a:ext>
            </a:extLst>
          </p:cNvPr>
          <p:cNvCxnSpPr>
            <a:cxnSpLocks/>
            <a:stCxn id="127" idx="2"/>
            <a:endCxn id="150" idx="0"/>
          </p:cNvCxnSpPr>
          <p:nvPr/>
        </p:nvCxnSpPr>
        <p:spPr>
          <a:xfrm rot="16200000" flipH="1">
            <a:off x="2748486" y="5613078"/>
            <a:ext cx="150402" cy="32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F35E874C-C3B3-AC4F-012D-5676E10357B3}"/>
              </a:ext>
            </a:extLst>
          </p:cNvPr>
          <p:cNvCxnSpPr>
            <a:cxnSpLocks/>
            <a:stCxn id="127" idx="2"/>
            <a:endCxn id="157" idx="1"/>
          </p:cNvCxnSpPr>
          <p:nvPr/>
        </p:nvCxnSpPr>
        <p:spPr>
          <a:xfrm rot="5400000">
            <a:off x="2098054" y="5711876"/>
            <a:ext cx="577544" cy="551635"/>
          </a:xfrm>
          <a:prstGeom prst="bentConnector4">
            <a:avLst>
              <a:gd name="adj1" fmla="val 38676"/>
              <a:gd name="adj2" fmla="val 14144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Sun 422">
            <a:extLst>
              <a:ext uri="{FF2B5EF4-FFF2-40B4-BE49-F238E27FC236}">
                <a16:creationId xmlns:a16="http://schemas.microsoft.com/office/drawing/2014/main" id="{663B5125-9694-5A61-FAFF-A20EC7CA48F6}"/>
              </a:ext>
            </a:extLst>
          </p:cNvPr>
          <p:cNvSpPr/>
          <p:nvPr/>
        </p:nvSpPr>
        <p:spPr>
          <a:xfrm>
            <a:off x="3130736" y="7976822"/>
            <a:ext cx="954391" cy="96756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436" name="TextBox 435">
            <a:extLst>
              <a:ext uri="{FF2B5EF4-FFF2-40B4-BE49-F238E27FC236}">
                <a16:creationId xmlns:a16="http://schemas.microsoft.com/office/drawing/2014/main" id="{A38657AB-0184-FBAE-37BD-7D0F1F5B2971}"/>
              </a:ext>
            </a:extLst>
          </p:cNvPr>
          <p:cNvSpPr txBox="1"/>
          <p:nvPr/>
        </p:nvSpPr>
        <p:spPr>
          <a:xfrm>
            <a:off x="6273586" y="5360741"/>
            <a:ext cx="1547218" cy="400110"/>
          </a:xfrm>
          <a:prstGeom prst="rect">
            <a:avLst/>
          </a:prstGeom>
          <a:noFill/>
        </p:spPr>
        <p:txBody>
          <a:bodyPr wrap="none" rtlCol="0">
            <a:spAutoFit/>
          </a:bodyPr>
          <a:lstStyle/>
          <a:p>
            <a:r>
              <a:rPr lang="en-CA" sz="1000" b="1" dirty="0">
                <a:solidFill>
                  <a:srgbClr val="00B050"/>
                </a:solidFill>
              </a:rPr>
              <a:t>//Continuous request </a:t>
            </a:r>
          </a:p>
          <a:p>
            <a:r>
              <a:rPr lang="en-CA" sz="1000" b="1" dirty="0">
                <a:solidFill>
                  <a:srgbClr val="00B050"/>
                </a:solidFill>
              </a:rPr>
              <a:t>// for repaint</a:t>
            </a:r>
          </a:p>
        </p:txBody>
      </p:sp>
      <p:sp>
        <p:nvSpPr>
          <p:cNvPr id="175" name="Rectangle 174">
            <a:extLst>
              <a:ext uri="{FF2B5EF4-FFF2-40B4-BE49-F238E27FC236}">
                <a16:creationId xmlns:a16="http://schemas.microsoft.com/office/drawing/2014/main" id="{E59EBDE2-B590-FF63-69D5-21CFA783C235}"/>
              </a:ext>
            </a:extLst>
          </p:cNvPr>
          <p:cNvSpPr/>
          <p:nvPr/>
        </p:nvSpPr>
        <p:spPr>
          <a:xfrm>
            <a:off x="4649643" y="5018594"/>
            <a:ext cx="6719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p>
        </p:txBody>
      </p:sp>
      <p:sp>
        <p:nvSpPr>
          <p:cNvPr id="2" name="TextBox 1">
            <a:extLst>
              <a:ext uri="{FF2B5EF4-FFF2-40B4-BE49-F238E27FC236}">
                <a16:creationId xmlns:a16="http://schemas.microsoft.com/office/drawing/2014/main" id="{7B44F16E-FD3C-B49B-8B78-ADF94DAEAE95}"/>
              </a:ext>
            </a:extLst>
          </p:cNvPr>
          <p:cNvSpPr txBox="1"/>
          <p:nvPr/>
        </p:nvSpPr>
        <p:spPr>
          <a:xfrm>
            <a:off x="4348993" y="2931433"/>
            <a:ext cx="2009076" cy="400110"/>
          </a:xfrm>
          <a:prstGeom prst="rect">
            <a:avLst/>
          </a:prstGeom>
          <a:noFill/>
        </p:spPr>
        <p:txBody>
          <a:bodyPr wrap="none" rtlCol="0">
            <a:spAutoFit/>
          </a:bodyPr>
          <a:lstStyle/>
          <a:p>
            <a:r>
              <a:rPr lang="en-CA" sz="2000" b="1" dirty="0">
                <a:solidFill>
                  <a:srgbClr val="FF0000"/>
                </a:solidFill>
              </a:rPr>
              <a:t>props</a:t>
            </a:r>
            <a:r>
              <a:rPr lang="en-CA" sz="2000" b="1" dirty="0"/>
              <a:t>.</a:t>
            </a:r>
            <a:r>
              <a:rPr lang="en-CA" sz="2000" b="1" dirty="0">
                <a:solidFill>
                  <a:schemeClr val="accent6">
                    <a:lumMod val="75000"/>
                  </a:schemeClr>
                </a:solidFill>
              </a:rPr>
              <a:t>v1 </a:t>
            </a:r>
            <a:r>
              <a:rPr lang="en-CA" sz="2000" b="1" dirty="0"/>
              <a:t>= ‘x’;</a:t>
            </a:r>
          </a:p>
        </p:txBody>
      </p:sp>
      <p:sp>
        <p:nvSpPr>
          <p:cNvPr id="4" name="Rectangle 3">
            <a:extLst>
              <a:ext uri="{FF2B5EF4-FFF2-40B4-BE49-F238E27FC236}">
                <a16:creationId xmlns:a16="http://schemas.microsoft.com/office/drawing/2014/main" id="{0DE83C9B-57AC-72BA-17BB-9657D160F9EC}"/>
              </a:ext>
            </a:extLst>
          </p:cNvPr>
          <p:cNvSpPr/>
          <p:nvPr/>
        </p:nvSpPr>
        <p:spPr>
          <a:xfrm>
            <a:off x="4985633" y="2807906"/>
            <a:ext cx="671979"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9FD92D47-D854-462A-ABD1-E879B055EA8C}"/>
              </a:ext>
            </a:extLst>
          </p:cNvPr>
          <p:cNvSpPr txBox="1"/>
          <p:nvPr/>
        </p:nvSpPr>
        <p:spPr>
          <a:xfrm>
            <a:off x="6294252" y="3031944"/>
            <a:ext cx="906017" cy="246221"/>
          </a:xfrm>
          <a:prstGeom prst="rect">
            <a:avLst/>
          </a:prstGeom>
          <a:noFill/>
        </p:spPr>
        <p:txBody>
          <a:bodyPr wrap="none" rtlCol="0">
            <a:spAutoFit/>
          </a:bodyPr>
          <a:lstStyle/>
          <a:p>
            <a:r>
              <a:rPr lang="en-CA" sz="1000" b="1" dirty="0">
                <a:solidFill>
                  <a:srgbClr val="00B050"/>
                </a:solidFill>
              </a:rPr>
              <a:t>//read Only</a:t>
            </a:r>
          </a:p>
        </p:txBody>
      </p:sp>
      <p:sp>
        <p:nvSpPr>
          <p:cNvPr id="6" name="Oval 5">
            <a:extLst>
              <a:ext uri="{FF2B5EF4-FFF2-40B4-BE49-F238E27FC236}">
                <a16:creationId xmlns:a16="http://schemas.microsoft.com/office/drawing/2014/main" id="{29475CC2-C59B-4462-8C35-B393C9D95398}"/>
              </a:ext>
            </a:extLst>
          </p:cNvPr>
          <p:cNvSpPr/>
          <p:nvPr/>
        </p:nvSpPr>
        <p:spPr>
          <a:xfrm>
            <a:off x="2896819" y="7543191"/>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6DA9659D-7529-E68F-ED6A-BEFE59A7BF4C}"/>
              </a:ext>
            </a:extLst>
          </p:cNvPr>
          <p:cNvSpPr/>
          <p:nvPr/>
        </p:nvSpPr>
        <p:spPr>
          <a:xfrm>
            <a:off x="2962581" y="7536439"/>
            <a:ext cx="305047" cy="28417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1ECE953-8FDC-1F45-03CA-071A14535378}"/>
              </a:ext>
            </a:extLst>
          </p:cNvPr>
          <p:cNvSpPr/>
          <p:nvPr/>
        </p:nvSpPr>
        <p:spPr>
          <a:xfrm>
            <a:off x="6989603" y="6657440"/>
            <a:ext cx="721264" cy="650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1</a:t>
            </a:r>
          </a:p>
        </p:txBody>
      </p:sp>
    </p:spTree>
    <p:extLst>
      <p:ext uri="{BB962C8B-B14F-4D97-AF65-F5344CB8AC3E}">
        <p14:creationId xmlns:p14="http://schemas.microsoft.com/office/powerpoint/2010/main" val="24525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5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6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4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4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4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3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39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3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5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39"/>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41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361"/>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6"/>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0.00858 0.00615 L 0.00858 0.00615 C 0.01797 0.00536 0.02798 0.00678 0.03677 0.00394 C 0.07251 -0.00821 0.0819 -0.01878 0.10621 -0.03836 C 0.11132 -0.04704 0.11826 -0.05524 0.12132 -0.0644 C 0.12459 -0.07387 0.12582 -0.08381 0.125 -0.0936 C 0.12132 -0.14126 0.12459 -0.134 0.10825 -0.15752 L 0.10723 -0.16036 L 0.10437 -0.15467 " pathEditMode="relative" ptsTypes="AAAAAAAAA">
                                      <p:cBhvr>
                                        <p:cTn id="225" dur="2000" fill="hold"/>
                                        <p:tgtEl>
                                          <p:spTgt spid="6"/>
                                        </p:tgtEl>
                                        <p:attrNameLst>
                                          <p:attrName>ppt_x</p:attrName>
                                          <p:attrName>ppt_y</p:attrName>
                                        </p:attrNameLst>
                                      </p:cBhvr>
                                    </p:animMotion>
                                  </p:childTnLst>
                                </p:cTn>
                              </p:par>
                            </p:childTnLst>
                          </p:cTn>
                        </p:par>
                        <p:par>
                          <p:cTn id="226" fill="hold">
                            <p:stCondLst>
                              <p:cond delay="2000"/>
                            </p:stCondLst>
                            <p:childTnLst>
                              <p:par>
                                <p:cTn id="227" presetID="1" presetClass="exit" presetSubtype="0" fill="hold" grpId="2" nodeType="afterEffect">
                                  <p:stCondLst>
                                    <p:cond delay="0"/>
                                  </p:stCondLst>
                                  <p:childTnLst>
                                    <p:set>
                                      <p:cBhvr>
                                        <p:cTn id="228" dur="1" fill="hold">
                                          <p:stCondLst>
                                            <p:cond delay="0"/>
                                          </p:stCondLst>
                                        </p:cTn>
                                        <p:tgtEl>
                                          <p:spTgt spid="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418"/>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5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36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6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36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1" nodeType="clickEffect">
                                  <p:stCondLst>
                                    <p:cond delay="0"/>
                                  </p:stCondLst>
                                  <p:childTnLst>
                                    <p:set>
                                      <p:cBhvr>
                                        <p:cTn id="248" dur="1" fill="hold">
                                          <p:stCondLst>
                                            <p:cond delay="0"/>
                                          </p:stCondLst>
                                        </p:cTn>
                                        <p:tgtEl>
                                          <p:spTgt spid="423"/>
                                        </p:tgtEl>
                                        <p:attrNameLst>
                                          <p:attrName>style.visibility</p:attrName>
                                        </p:attrNameLst>
                                      </p:cBhvr>
                                      <p:to>
                                        <p:strVal val="visible"/>
                                      </p:to>
                                    </p:set>
                                  </p:childTnLst>
                                </p:cTn>
                              </p:par>
                              <p:par>
                                <p:cTn id="249" presetID="8" presetClass="emph" presetSubtype="0" fill="hold" grpId="2" nodeType="withEffect">
                                  <p:stCondLst>
                                    <p:cond delay="0"/>
                                  </p:stCondLst>
                                  <p:childTnLst>
                                    <p:animRot by="21600000">
                                      <p:cBhvr>
                                        <p:cTn id="250" dur="2000" fill="hold"/>
                                        <p:tgtEl>
                                          <p:spTgt spid="423"/>
                                        </p:tgtEl>
                                        <p:attrNameLst>
                                          <p:attrName>r</p:attrName>
                                        </p:attrNameLst>
                                      </p:cBhvr>
                                    </p:animRot>
                                  </p:childTnLst>
                                </p:cTn>
                              </p:par>
                            </p:childTnLst>
                          </p:cTn>
                        </p:par>
                        <p:par>
                          <p:cTn id="251" fill="hold">
                            <p:stCondLst>
                              <p:cond delay="2000"/>
                            </p:stCondLst>
                            <p:childTnLst>
                              <p:par>
                                <p:cTn id="252" presetID="1" presetClass="entr" presetSubtype="0" fill="hold" grpId="0" nodeType="afterEffect">
                                  <p:stCondLst>
                                    <p:cond delay="0"/>
                                  </p:stCondLst>
                                  <p:childTnLst>
                                    <p:set>
                                      <p:cBhvr>
                                        <p:cTn id="253" dur="1" fill="hold">
                                          <p:stCondLst>
                                            <p:cond delay="0"/>
                                          </p:stCondLst>
                                        </p:cTn>
                                        <p:tgtEl>
                                          <p:spTgt spid="7"/>
                                        </p:tgtEl>
                                        <p:attrNameLst>
                                          <p:attrName>style.visibility</p:attrName>
                                        </p:attrNameLst>
                                      </p:cBhvr>
                                      <p:to>
                                        <p:strVal val="visible"/>
                                      </p:to>
                                    </p:set>
                                  </p:childTnLst>
                                </p:cTn>
                              </p:par>
                            </p:childTnLst>
                          </p:cTn>
                        </p:par>
                        <p:par>
                          <p:cTn id="254" fill="hold">
                            <p:stCondLst>
                              <p:cond delay="2000"/>
                            </p:stCondLst>
                            <p:childTnLst>
                              <p:par>
                                <p:cTn id="255" presetID="0" presetClass="path" presetSubtype="0" accel="50000" decel="50000" fill="hold" grpId="1" nodeType="afterEffect">
                                  <p:stCondLst>
                                    <p:cond delay="0"/>
                                  </p:stCondLst>
                                  <p:childTnLst>
                                    <p:animMotion origin="layout" path="M 0.00857 0.00615 L 0.00857 0.00631 C 0.01797 0.00536 0.02798 0.00678 0.03676 0.00394 C 0.0725 -0.00821 0.0819 -0.01878 0.1062 -0.03835 C 0.11131 -0.04704 0.11826 -0.05524 0.12132 -0.0644 C 0.12459 -0.07387 0.12581 -0.08381 0.125 -0.09359 C 0.12132 -0.14126 0.12459 -0.134 0.10825 -0.15752 L 0.10723 -0.16036 L 0.10437 -0.15467 " pathEditMode="relative" rAng="0" ptsTypes="AAAAAAAAA">
                                      <p:cBhvr>
                                        <p:cTn id="256" dur="2000" fill="hold"/>
                                        <p:tgtEl>
                                          <p:spTgt spid="7"/>
                                        </p:tgtEl>
                                        <p:attrNameLst>
                                          <p:attrName>ppt_x</p:attrName>
                                          <p:attrName>ppt_y</p:attrName>
                                        </p:attrNameLst>
                                      </p:cBhvr>
                                      <p:rCtr x="5821" y="-8318"/>
                                    </p:animMotion>
                                  </p:childTnLst>
                                </p:cTn>
                              </p:par>
                            </p:childTnLst>
                          </p:cTn>
                        </p:par>
                        <p:par>
                          <p:cTn id="257" fill="hold">
                            <p:stCondLst>
                              <p:cond delay="4000"/>
                            </p:stCondLst>
                            <p:childTnLst>
                              <p:par>
                                <p:cTn id="258" presetID="1" presetClass="exit" presetSubtype="0" fill="hold" grpId="2" nodeType="afterEffect">
                                  <p:stCondLst>
                                    <p:cond delay="0"/>
                                  </p:stCondLst>
                                  <p:childTnLst>
                                    <p:set>
                                      <p:cBhvr>
                                        <p:cTn id="259" dur="1" fill="hold">
                                          <p:stCondLst>
                                            <p:cond delay="0"/>
                                          </p:stCondLst>
                                        </p:cTn>
                                        <p:tgtEl>
                                          <p:spTgt spid="7"/>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7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75"/>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3" grpId="0"/>
      <p:bldP spid="33" grpId="0" animBg="1"/>
      <p:bldP spid="65" grpId="0"/>
      <p:bldP spid="69" grpId="0"/>
      <p:bldP spid="70" grpId="0"/>
      <p:bldP spid="77" grpId="0"/>
      <p:bldP spid="86" grpId="0" animBg="1"/>
      <p:bldP spid="88" grpId="0"/>
      <p:bldP spid="93" grpId="0"/>
      <p:bldP spid="95" grpId="0"/>
      <p:bldP spid="103" grpId="0" animBg="1"/>
      <p:bldP spid="105" grpId="0"/>
      <p:bldP spid="106" grpId="0"/>
      <p:bldP spid="107" grpId="0"/>
      <p:bldP spid="108" grpId="0"/>
      <p:bldP spid="109" grpId="0"/>
      <p:bldP spid="110" grpId="0"/>
      <p:bldP spid="111" grpId="0"/>
      <p:bldP spid="112" grpId="0"/>
      <p:bldP spid="113" grpId="0"/>
      <p:bldP spid="114" grpId="0"/>
      <p:bldP spid="127" grpId="0"/>
      <p:bldP spid="128" grpId="0"/>
      <p:bldP spid="129" grpId="0"/>
      <p:bldP spid="131" grpId="0"/>
      <p:bldP spid="132" grpId="0"/>
      <p:bldP spid="135" grpId="0"/>
      <p:bldP spid="136" grpId="0"/>
      <p:bldP spid="137" grpId="0"/>
      <p:bldP spid="138" grpId="0"/>
      <p:bldP spid="139" grpId="0"/>
      <p:bldP spid="150" grpId="0"/>
      <p:bldP spid="157" grpId="0"/>
      <p:bldP spid="174" grpId="0"/>
      <p:bldP spid="178" grpId="0"/>
      <p:bldP spid="179" grpId="0"/>
      <p:bldP spid="180" grpId="0"/>
      <p:bldP spid="181" grpId="0" animBg="1"/>
      <p:bldP spid="182" grpId="0"/>
      <p:bldP spid="208" grpId="0" animBg="1"/>
      <p:bldP spid="144" grpId="0" animBg="1"/>
      <p:bldP spid="366" grpId="0"/>
      <p:bldP spid="379" grpId="0"/>
      <p:bldP spid="381" grpId="0"/>
      <p:bldP spid="423" grpId="1" animBg="1"/>
      <p:bldP spid="423" grpId="2" animBg="1"/>
      <p:bldP spid="436" grpId="0"/>
      <p:bldP spid="175" grpId="0"/>
      <p:bldP spid="2" grpId="0"/>
      <p:bldP spid="4" grpId="0"/>
      <p:bldP spid="5" grpId="0"/>
      <p:bldP spid="6" grpId="0" animBg="1"/>
      <p:bldP spid="6" grpId="1" animBg="1"/>
      <p:bldP spid="6" grpId="2" animBg="1"/>
      <p:bldP spid="7" grpId="0" animBg="1"/>
      <p:bldP spid="7" grpId="1" animBg="1"/>
      <p:bldP spid="7" grpId="2"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Form Data</a:t>
            </a:r>
          </a:p>
        </p:txBody>
      </p:sp>
    </p:spTree>
    <p:extLst>
      <p:ext uri="{BB962C8B-B14F-4D97-AF65-F5344CB8AC3E}">
        <p14:creationId xmlns:p14="http://schemas.microsoft.com/office/powerpoint/2010/main" val="74301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95779" y="4326927"/>
            <a:ext cx="7580833" cy="338554"/>
          </a:xfrm>
          <a:prstGeom prst="rect">
            <a:avLst/>
          </a:prstGeom>
          <a:noFill/>
        </p:spPr>
        <p:txBody>
          <a:bodyPr wrap="square">
            <a:spAutoFit/>
          </a:bodyPr>
          <a:lstStyle/>
          <a:p>
            <a:r>
              <a:rPr lang="en-US" sz="1600" dirty="0">
                <a:latin typeface="Segoe UI" panose="020B0502040204020203" pitchFamily="34" charset="0"/>
              </a:rPr>
              <a:t>This is a training project, let’s handle other elements in a different way.</a:t>
            </a:r>
            <a:endParaRPr lang="en-US"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20" grpId="0"/>
      <p:bldP spid="21" grpId="0"/>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
        <p:nvSpPr>
          <p:cNvPr id="2" name="TextBox 1">
            <a:extLst>
              <a:ext uri="{FF2B5EF4-FFF2-40B4-BE49-F238E27FC236}">
                <a16:creationId xmlns:a16="http://schemas.microsoft.com/office/drawing/2014/main" id="{CD58830A-89F2-7113-F139-624AB6DE1753}"/>
              </a:ext>
            </a:extLst>
          </p:cNvPr>
          <p:cNvSpPr txBox="1"/>
          <p:nvPr/>
        </p:nvSpPr>
        <p:spPr>
          <a:xfrm>
            <a:off x="5019264" y="755793"/>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219222" y="3749792"/>
            <a:ext cx="2847061" cy="369332"/>
          </a:xfrm>
          <a:prstGeom prst="rect">
            <a:avLst/>
          </a:prstGeom>
          <a:solidFill>
            <a:schemeClr val="accent2"/>
          </a:solidFill>
          <a:ln w="19050">
            <a:solidFill>
              <a:schemeClr val="tx1"/>
            </a:solidFill>
          </a:ln>
        </p:spPr>
        <p:txBody>
          <a:bodyPr wrap="none" rtlCol="0">
            <a:spAutoFit/>
          </a:bodyPr>
          <a:lstStyle/>
          <a:p>
            <a:r>
              <a:rPr lang="en-CA" dirty="0"/>
              <a:t>Create a new Task Object</a:t>
            </a:r>
          </a:p>
        </p:txBody>
      </p:sp>
      <p:sp>
        <p:nvSpPr>
          <p:cNvPr id="3" name="TextBox 2">
            <a:extLst>
              <a:ext uri="{FF2B5EF4-FFF2-40B4-BE49-F238E27FC236}">
                <a16:creationId xmlns:a16="http://schemas.microsoft.com/office/drawing/2014/main" id="{8C04917B-A9FE-94F3-E1E5-DD37744B97D8}"/>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4" name="TextBox 3">
            <a:extLst>
              <a:ext uri="{FF2B5EF4-FFF2-40B4-BE49-F238E27FC236}">
                <a16:creationId xmlns:a16="http://schemas.microsoft.com/office/drawing/2014/main" id="{A0F6908C-D6BF-FC1E-BD47-0ED73F411B5D}"/>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 – Developer Tools</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6224673"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setWeek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2BF7ADA-A77D-2D57-C292-4100E948B385}"/>
              </a:ext>
            </a:extLst>
          </p:cNvPr>
          <p:cNvSpPr txBox="1"/>
          <p:nvPr/>
        </p:nvSpPr>
        <p:spPr>
          <a:xfrm>
            <a:off x="5631660" y="4791046"/>
            <a:ext cx="2076466" cy="523220"/>
          </a:xfrm>
          <a:prstGeom prst="rect">
            <a:avLst/>
          </a:prstGeom>
          <a:solidFill>
            <a:srgbClr val="0070C0"/>
          </a:solidFill>
          <a:ln w="19050">
            <a:solidFill>
              <a:schemeClr val="tx1"/>
            </a:solidFill>
          </a:ln>
        </p:spPr>
        <p:txBody>
          <a:bodyPr wrap="square" rtlCol="0">
            <a:spAutoFit/>
          </a:bodyPr>
          <a:lstStyle/>
          <a:p>
            <a:pPr algn="ctr"/>
            <a:r>
              <a:rPr lang="en-CA" sz="1400" dirty="0">
                <a:solidFill>
                  <a:schemeClr val="bg1"/>
                </a:solidFill>
              </a:rPr>
              <a:t>Do you need the code to be shared?</a:t>
            </a:r>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2F9932E-46E4-840E-2BD1-4256C83B109B}"/>
              </a:ext>
            </a:extLst>
          </p:cNvPr>
          <p:cNvSpPr txBox="1"/>
          <p:nvPr/>
        </p:nvSpPr>
        <p:spPr>
          <a:xfrm>
            <a:off x="3611509" y="790634"/>
            <a:ext cx="3916994" cy="338554"/>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ctr"/>
            <a:r>
              <a:rPr lang="en-US" sz="1600" dirty="0"/>
              <a:t>Just adding a task to a memory list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pic>
        <p:nvPicPr>
          <p:cNvPr id="9" name="Picture 8">
            <a:extLst>
              <a:ext uri="{FF2B5EF4-FFF2-40B4-BE49-F238E27FC236}">
                <a16:creationId xmlns:a16="http://schemas.microsoft.com/office/drawing/2014/main" id="{52B92A96-5523-59EF-4BC8-35071CCFAD8D}"/>
              </a:ext>
            </a:extLst>
          </p:cNvPr>
          <p:cNvPicPr>
            <a:picLocks noChangeAspect="1"/>
          </p:cNvPicPr>
          <p:nvPr/>
        </p:nvPicPr>
        <p:blipFill>
          <a:blip r:embed="rId3"/>
          <a:stretch>
            <a:fillRect/>
          </a:stretch>
        </p:blipFill>
        <p:spPr>
          <a:xfrm>
            <a:off x="558800" y="5911851"/>
            <a:ext cx="6764892" cy="2533650"/>
          </a:xfrm>
          <a:prstGeom prst="rect">
            <a:avLst/>
          </a:prstGeom>
        </p:spPr>
      </p:pic>
      <p:sp>
        <p:nvSpPr>
          <p:cNvPr id="10" name="TextBox 9">
            <a:extLst>
              <a:ext uri="{FF2B5EF4-FFF2-40B4-BE49-F238E27FC236}">
                <a16:creationId xmlns:a16="http://schemas.microsoft.com/office/drawing/2014/main" id="{BECC3663-1B94-4807-3924-9F8252244040}"/>
              </a:ext>
            </a:extLst>
          </p:cNvPr>
          <p:cNvSpPr txBox="1"/>
          <p:nvPr/>
        </p:nvSpPr>
        <p:spPr>
          <a:xfrm>
            <a:off x="1995172" y="7083426"/>
            <a:ext cx="3578224" cy="369332"/>
          </a:xfrm>
          <a:prstGeom prst="rect">
            <a:avLst/>
          </a:prstGeom>
          <a:solidFill>
            <a:srgbClr val="FFFF00"/>
          </a:solidFill>
          <a:ln w="76200">
            <a:solidFill>
              <a:schemeClr val="bg1"/>
            </a:solidFill>
          </a:ln>
        </p:spPr>
        <p:txBody>
          <a:bodyPr wrap="none" rtlCol="0">
            <a:spAutoFit/>
          </a:bodyPr>
          <a:lstStyle/>
          <a:p>
            <a:r>
              <a:rPr lang="en-CA" dirty="0">
                <a:solidFill>
                  <a:schemeClr val="tx1">
                    <a:lumMod val="95000"/>
                    <a:lumOff val="5000"/>
                  </a:schemeClr>
                </a:solidFill>
              </a:rPr>
              <a:t>Any other suggestions for copy?</a:t>
            </a:r>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12174</TotalTime>
  <Words>8059</Words>
  <Application>Microsoft Office PowerPoint</Application>
  <PresentationFormat>Custom</PresentationFormat>
  <Paragraphs>1280</Paragraphs>
  <Slides>97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97</vt:i4>
      </vt:variant>
    </vt:vector>
  </HeadingPairs>
  <TitlesOfParts>
    <vt:vector size="108"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828</cp:revision>
  <dcterms:created xsi:type="dcterms:W3CDTF">2023-03-15T22:27:13Z</dcterms:created>
  <dcterms:modified xsi:type="dcterms:W3CDTF">2023-05-03T13:45:28Z</dcterms:modified>
</cp:coreProperties>
</file>