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0E_E803FA2B.xml" ContentType="application/vnd.ms-powerpoint.comments+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0"/>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64" r:id="rId26"/>
    <p:sldId id="376" r:id="rId27"/>
    <p:sldId id="305" r:id="rId28"/>
    <p:sldId id="276" r:id="rId29"/>
    <p:sldId id="303" r:id="rId30"/>
    <p:sldId id="304" r:id="rId31"/>
    <p:sldId id="306" r:id="rId32"/>
    <p:sldId id="307" r:id="rId33"/>
    <p:sldId id="308" r:id="rId34"/>
    <p:sldId id="309" r:id="rId35"/>
    <p:sldId id="366" r:id="rId36"/>
    <p:sldId id="311" r:id="rId37"/>
    <p:sldId id="310" r:id="rId38"/>
    <p:sldId id="312" r:id="rId39"/>
    <p:sldId id="313" r:id="rId40"/>
    <p:sldId id="367" r:id="rId41"/>
    <p:sldId id="314" r:id="rId42"/>
    <p:sldId id="365" r:id="rId43"/>
    <p:sldId id="349" r:id="rId44"/>
    <p:sldId id="316" r:id="rId45"/>
    <p:sldId id="377" r:id="rId46"/>
    <p:sldId id="369" r:id="rId47"/>
    <p:sldId id="320" r:id="rId48"/>
    <p:sldId id="350" r:id="rId49"/>
    <p:sldId id="321" r:id="rId50"/>
    <p:sldId id="322" r:id="rId51"/>
    <p:sldId id="323" r:id="rId52"/>
    <p:sldId id="351" r:id="rId53"/>
    <p:sldId id="368" r:id="rId54"/>
    <p:sldId id="317" r:id="rId55"/>
    <p:sldId id="318" r:id="rId56"/>
    <p:sldId id="319" r:id="rId57"/>
    <p:sldId id="370" r:id="rId58"/>
    <p:sldId id="324" r:id="rId59"/>
    <p:sldId id="378" r:id="rId60"/>
    <p:sldId id="325" r:id="rId61"/>
    <p:sldId id="326" r:id="rId62"/>
    <p:sldId id="327" r:id="rId63"/>
    <p:sldId id="371" r:id="rId64"/>
    <p:sldId id="329" r:id="rId65"/>
    <p:sldId id="328" r:id="rId66"/>
    <p:sldId id="372" r:id="rId67"/>
    <p:sldId id="330" r:id="rId68"/>
    <p:sldId id="331" r:id="rId69"/>
    <p:sldId id="373" r:id="rId70"/>
    <p:sldId id="332" r:id="rId71"/>
    <p:sldId id="374" r:id="rId72"/>
    <p:sldId id="356" r:id="rId73"/>
    <p:sldId id="357" r:id="rId74"/>
    <p:sldId id="359" r:id="rId75"/>
    <p:sldId id="375" r:id="rId76"/>
    <p:sldId id="358" r:id="rId77"/>
    <p:sldId id="360" r:id="rId78"/>
    <p:sldId id="361" r:id="rId79"/>
    <p:sldId id="333" r:id="rId80"/>
    <p:sldId id="336" r:id="rId81"/>
    <p:sldId id="355" r:id="rId82"/>
    <p:sldId id="334" r:id="rId83"/>
    <p:sldId id="352" r:id="rId84"/>
    <p:sldId id="353" r:id="rId85"/>
    <p:sldId id="354" r:id="rId86"/>
    <p:sldId id="337" r:id="rId87"/>
    <p:sldId id="335" r:id="rId88"/>
    <p:sldId id="338" r:id="rId89"/>
    <p:sldId id="339" r:id="rId90"/>
    <p:sldId id="340" r:id="rId91"/>
    <p:sldId id="341" r:id="rId92"/>
    <p:sldId id="342" r:id="rId93"/>
    <p:sldId id="345" r:id="rId94"/>
    <p:sldId id="343" r:id="rId95"/>
    <p:sldId id="344" r:id="rId96"/>
    <p:sldId id="346" r:id="rId97"/>
    <p:sldId id="362" r:id="rId98"/>
    <p:sldId id="347" r:id="rId99"/>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002060"/>
    <a:srgbClr val="92D050"/>
    <a:srgbClr val="3E8B86"/>
    <a:srgbClr val="7F6000"/>
    <a:srgbClr val="FFFFFF"/>
    <a:srgbClr val="1E1E1E"/>
    <a:srgbClr val="E7E7E7"/>
    <a:srgbClr val="CBCB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0" autoAdjust="0"/>
    <p:restoredTop sz="93447" autoAdjust="0"/>
  </p:normalViewPr>
  <p:slideViewPr>
    <p:cSldViewPr snapToGrid="0" showGuides="1">
      <p:cViewPr>
        <p:scale>
          <a:sx n="69" d="100"/>
          <a:sy n="69" d="100"/>
        </p:scale>
        <p:origin x="760" y="-1148"/>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omments/modernComment_10E_E803FA2B.xml><?xml version="1.0" encoding="utf-8"?>
<p188:cmLst xmlns:a="http://schemas.openxmlformats.org/drawingml/2006/main" xmlns:r="http://schemas.openxmlformats.org/officeDocument/2006/relationships" xmlns:p188="http://schemas.microsoft.com/office/powerpoint/2018/8/main">
  <p188:cm id="{0C4AF5DC-8E4A-46B9-81A2-235544D0695B}" authorId="{4DC68FF1-9336-A390-AB80-FC8E420981B7}" created="2023-04-30T16:44:51.086">
    <ac:deMkLst xmlns:ac="http://schemas.microsoft.com/office/drawing/2013/main/command">
      <pc:docMk xmlns:pc="http://schemas.microsoft.com/office/powerpoint/2013/main/command"/>
      <pc:sldMk xmlns:pc="http://schemas.microsoft.com/office/powerpoint/2013/main/command" cId="3892574763" sldId="270"/>
      <ac:spMk id="6" creationId="{52B37631-EB9E-484A-B1A9-FAF302008553}"/>
    </ac:deMkLst>
    <p188:replyLst>
      <p188:reply id="{357AF4E2-8E0E-4578-B591-CC341DD95CCA}" authorId="{4DC68FF1-9336-A390-AB80-FC8E420981B7}" created="2023-04-30T16:46:10.764">
        <p188:txBody>
          <a:bodyPr/>
          <a:lstStyle/>
          <a:p>
            <a:r>
              <a:rPr lang="en-CA"/>
              <a:t>React is compatible with ECMAScript 5 and later, but some features may require ECMAScript 2015 (ES6) or later</a:t>
            </a:r>
          </a:p>
        </p188:txBody>
      </p188:reply>
    </p188:replyLst>
    <p188:txBody>
      <a:bodyPr/>
      <a:lstStyle/>
      <a:p>
        <a:r>
          <a:rPr lang="en-CA"/>
          <a:t>Besides JavaScript, there are several other implementations of the ECMAScript specification, including: ActionScript,JScript, TypeScript,Nashorn ,SpiderMonkey ,V8, Rhino</a:t>
        </a:r>
      </a:p>
    </p188:txBody>
  </p188:cm>
</p188:cmLst>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66" len="3">
        <ac:context len="76" hash="4141729842"/>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78" len="16">
        <ac:context len="97" hash="3481200083"/>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replyLst>
      <p188:reply id="{509B1C26-F12E-432C-AE14-BF579DA138EB}" authorId="{4DC68FF1-9336-A390-AB80-FC8E420981B7}" created="2023-04-29T17:51:30.905">
        <p188:txBody>
          <a:bodyPr/>
          <a:lstStyle/>
          <a:p>
            <a:r>
              <a:rPr lang="en-CA"/>
              <a:t>Hooks: adding functionality to function component to handle things such as state, context and lifecycle.</a:t>
            </a:r>
          </a:p>
        </p188:txBody>
      </p188:reply>
    </p188:replyLst>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85" hash="2333674887"/>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 id="{2FA71745-60DA-4356-BFFC-56E5C2617FEE}" authorId="{4DC68FF1-9336-A390-AB80-FC8E420981B7}" created="2023-04-29T16:17:49.538">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23" len="5">
        <ac:context len="763" hash="4235587626"/>
      </ac:txMk>
    </ac:txMkLst>
    <p188:pos x="1055839" y="2586670"/>
    <p188:txBody>
      <a:bodyPr/>
      <a:lstStyle/>
      <a:p>
        <a:r>
          <a:rPr lang="en-CA"/>
          <a:t>A Promise is an object that represents the completion (or failure) of an asynchronous operation,
The fetch function returns a Promise that have either successful or failure status.</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FD3F4-2A56-42CA-993E-3FCCFC6FF702}"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en-CA"/>
        </a:p>
      </dgm:t>
    </dgm:pt>
    <dgm:pt modelId="{3B7B5663-8CDD-4469-BBEC-26C80FB64805}">
      <dgm:prSet phldrT="[Text]"/>
      <dgm:spPr>
        <a:solidFill>
          <a:srgbClr val="58B4AE"/>
        </a:solidFill>
      </dgm:spPr>
      <dgm:t>
        <a:bodyPr/>
        <a:lstStyle/>
        <a:p>
          <a:r>
            <a:rPr lang="en-CA" dirty="0"/>
            <a:t>Highlight</a:t>
          </a:r>
        </a:p>
      </dgm:t>
    </dgm:pt>
    <dgm:pt modelId="{EA45EA39-947F-4F8C-B902-0362C0531A30}" type="parTrans" cxnId="{8A401385-FB56-4EBD-B0F2-427BAE5B6C83}">
      <dgm:prSet/>
      <dgm:spPr/>
      <dgm:t>
        <a:bodyPr/>
        <a:lstStyle/>
        <a:p>
          <a:endParaRPr lang="en-CA"/>
        </a:p>
      </dgm:t>
    </dgm:pt>
    <dgm:pt modelId="{73D48268-912A-4C44-9BC7-A761B5AFBACF}" type="sibTrans" cxnId="{8A401385-FB56-4EBD-B0F2-427BAE5B6C83}">
      <dgm:prSet/>
      <dgm:spPr/>
      <dgm:t>
        <a:bodyPr/>
        <a:lstStyle/>
        <a:p>
          <a:endParaRPr lang="en-CA"/>
        </a:p>
      </dgm:t>
    </dgm:pt>
    <dgm:pt modelId="{B910D264-1085-44B8-8AAA-0F149A473DF7}">
      <dgm:prSet phldrT="[Text]"/>
      <dgm:spPr>
        <a:solidFill>
          <a:srgbClr val="FF0000"/>
        </a:solidFill>
      </dgm:spPr>
      <dgm:t>
        <a:bodyPr/>
        <a:lstStyle/>
        <a:p>
          <a:r>
            <a:rPr lang="en-CA" dirty="0"/>
            <a:t>Flash Message</a:t>
          </a:r>
        </a:p>
      </dgm:t>
    </dgm:pt>
    <dgm:pt modelId="{339FDB28-F62C-4217-8059-6DFFDFEAAA05}" type="parTrans" cxnId="{DD53BD4B-DCB1-4661-A8CA-F7CB5CF474D0}">
      <dgm:prSet/>
      <dgm:spPr/>
      <dgm:t>
        <a:bodyPr/>
        <a:lstStyle/>
        <a:p>
          <a:endParaRPr lang="en-CA"/>
        </a:p>
      </dgm:t>
    </dgm:pt>
    <dgm:pt modelId="{F69A2587-AC85-4490-92C0-4AB249E0889F}" type="sibTrans" cxnId="{DD53BD4B-DCB1-4661-A8CA-F7CB5CF474D0}">
      <dgm:prSet/>
      <dgm:spPr/>
      <dgm:t>
        <a:bodyPr/>
        <a:lstStyle/>
        <a:p>
          <a:endParaRPr lang="en-CA"/>
        </a:p>
      </dgm:t>
    </dgm:pt>
    <dgm:pt modelId="{D0532F37-65A3-46BA-B208-84864D0AFE03}">
      <dgm:prSet phldrT="[Text]"/>
      <dgm:spPr>
        <a:solidFill>
          <a:schemeClr val="accent3">
            <a:lumMod val="75000"/>
          </a:schemeClr>
        </a:solidFill>
      </dgm:spPr>
      <dgm:t>
        <a:bodyPr/>
        <a:lstStyle/>
        <a:p>
          <a:r>
            <a:rPr lang="en-CA" dirty="0"/>
            <a:t>Property Files</a:t>
          </a:r>
        </a:p>
      </dgm:t>
    </dgm:pt>
    <dgm:pt modelId="{541D7EC3-AE74-4A91-B344-9D8962F9780C}" type="parTrans" cxnId="{C100E20A-3F7F-4018-98BB-02D24ECA919A}">
      <dgm:prSet/>
      <dgm:spPr/>
      <dgm:t>
        <a:bodyPr/>
        <a:lstStyle/>
        <a:p>
          <a:endParaRPr lang="en-CA"/>
        </a:p>
      </dgm:t>
    </dgm:pt>
    <dgm:pt modelId="{7822DE3E-04D4-4EB2-BB3C-2E3AB0948023}" type="sibTrans" cxnId="{C100E20A-3F7F-4018-98BB-02D24ECA919A}">
      <dgm:prSet/>
      <dgm:spPr/>
      <dgm:t>
        <a:bodyPr/>
        <a:lstStyle/>
        <a:p>
          <a:endParaRPr lang="en-CA"/>
        </a:p>
      </dgm:t>
    </dgm:pt>
    <dgm:pt modelId="{1D9DA67D-C400-4D61-B0E1-853774B52FBC}">
      <dgm:prSet phldrT="[Text]"/>
      <dgm:spPr>
        <a:solidFill>
          <a:schemeClr val="accent1">
            <a:lumMod val="50000"/>
          </a:schemeClr>
        </a:solidFill>
      </dgm:spPr>
      <dgm:t>
        <a:bodyPr/>
        <a:lstStyle/>
        <a:p>
          <a:r>
            <a:rPr lang="en-CA" dirty="0"/>
            <a:t>Routing</a:t>
          </a:r>
        </a:p>
      </dgm:t>
    </dgm:pt>
    <dgm:pt modelId="{DF01B695-3813-4BB2-B46A-59DBE6ECE810}" type="parTrans" cxnId="{D4B3FFEA-EAB4-470B-9463-5A4ED50A67A2}">
      <dgm:prSet/>
      <dgm:spPr/>
      <dgm:t>
        <a:bodyPr/>
        <a:lstStyle/>
        <a:p>
          <a:endParaRPr lang="en-CA"/>
        </a:p>
      </dgm:t>
    </dgm:pt>
    <dgm:pt modelId="{02A7C28C-6037-45C7-96B0-1107F02BF5A0}" type="sibTrans" cxnId="{D4B3FFEA-EAB4-470B-9463-5A4ED50A67A2}">
      <dgm:prSet/>
      <dgm:spPr/>
      <dgm:t>
        <a:bodyPr/>
        <a:lstStyle/>
        <a:p>
          <a:endParaRPr lang="en-CA"/>
        </a:p>
      </dgm:t>
    </dgm:pt>
    <dgm:pt modelId="{A400F8C6-D16D-458E-85C0-A41B7510884D}">
      <dgm:prSet phldrT="[Text]"/>
      <dgm:spPr/>
      <dgm:t>
        <a:bodyPr/>
        <a:lstStyle/>
        <a:p>
          <a:r>
            <a:rPr lang="en-CA" dirty="0"/>
            <a:t>Context</a:t>
          </a:r>
        </a:p>
      </dgm:t>
    </dgm:pt>
    <dgm:pt modelId="{7A11A120-02B5-4941-8970-3D10E723638A}" type="parTrans" cxnId="{86E99E3C-5343-46D0-8A8B-3F303D55E167}">
      <dgm:prSet/>
      <dgm:spPr/>
      <dgm:t>
        <a:bodyPr/>
        <a:lstStyle/>
        <a:p>
          <a:endParaRPr lang="en-CA"/>
        </a:p>
      </dgm:t>
    </dgm:pt>
    <dgm:pt modelId="{FBB6AD80-AF87-4FBB-8EF4-A3619999510A}" type="sibTrans" cxnId="{86E99E3C-5343-46D0-8A8B-3F303D55E167}">
      <dgm:prSet/>
      <dgm:spPr/>
      <dgm:t>
        <a:bodyPr/>
        <a:lstStyle/>
        <a:p>
          <a:endParaRPr lang="en-CA"/>
        </a:p>
      </dgm:t>
    </dgm:pt>
    <dgm:pt modelId="{58EDCE24-7271-4A7F-AFD6-78AF5FE7A52B}" type="pres">
      <dgm:prSet presAssocID="{850FD3F4-2A56-42CA-993E-3FCCFC6FF702}" presName="cycle" presStyleCnt="0">
        <dgm:presLayoutVars>
          <dgm:dir/>
          <dgm:resizeHandles val="exact"/>
        </dgm:presLayoutVars>
      </dgm:prSet>
      <dgm:spPr/>
    </dgm:pt>
    <dgm:pt modelId="{5F685B9C-A8BA-4D26-91B5-281B45F19D50}" type="pres">
      <dgm:prSet presAssocID="{3B7B5663-8CDD-4469-BBEC-26C80FB64805}" presName="node" presStyleLbl="node1" presStyleIdx="0" presStyleCnt="5">
        <dgm:presLayoutVars>
          <dgm:bulletEnabled val="1"/>
        </dgm:presLayoutVars>
      </dgm:prSet>
      <dgm:spPr/>
    </dgm:pt>
    <dgm:pt modelId="{0FD243B3-D35E-48E1-B120-4D3B9C3F43B6}" type="pres">
      <dgm:prSet presAssocID="{3B7B5663-8CDD-4469-BBEC-26C80FB64805}" presName="spNode" presStyleCnt="0"/>
      <dgm:spPr/>
    </dgm:pt>
    <dgm:pt modelId="{F3D62A31-17BB-4617-9C87-204915CEC8EC}" type="pres">
      <dgm:prSet presAssocID="{73D48268-912A-4C44-9BC7-A761B5AFBACF}" presName="sibTrans" presStyleLbl="sibTrans1D1" presStyleIdx="0" presStyleCnt="5"/>
      <dgm:spPr/>
    </dgm:pt>
    <dgm:pt modelId="{2CE87CA3-A2C5-480B-94D9-FDBE3438E672}" type="pres">
      <dgm:prSet presAssocID="{B910D264-1085-44B8-8AAA-0F149A473DF7}" presName="node" presStyleLbl="node1" presStyleIdx="1" presStyleCnt="5">
        <dgm:presLayoutVars>
          <dgm:bulletEnabled val="1"/>
        </dgm:presLayoutVars>
      </dgm:prSet>
      <dgm:spPr/>
    </dgm:pt>
    <dgm:pt modelId="{0DCFC2EA-9C2D-45E7-80BD-60C40B449530}" type="pres">
      <dgm:prSet presAssocID="{B910D264-1085-44B8-8AAA-0F149A473DF7}" presName="spNode" presStyleCnt="0"/>
      <dgm:spPr/>
    </dgm:pt>
    <dgm:pt modelId="{211EB130-EBE0-439F-A2AC-609937451A64}" type="pres">
      <dgm:prSet presAssocID="{F69A2587-AC85-4490-92C0-4AB249E0889F}" presName="sibTrans" presStyleLbl="sibTrans1D1" presStyleIdx="1" presStyleCnt="5"/>
      <dgm:spPr/>
    </dgm:pt>
    <dgm:pt modelId="{781679D6-C9BB-4A97-B677-A2A2DB0B50C7}" type="pres">
      <dgm:prSet presAssocID="{D0532F37-65A3-46BA-B208-84864D0AFE03}" presName="node" presStyleLbl="node1" presStyleIdx="2" presStyleCnt="5">
        <dgm:presLayoutVars>
          <dgm:bulletEnabled val="1"/>
        </dgm:presLayoutVars>
      </dgm:prSet>
      <dgm:spPr/>
    </dgm:pt>
    <dgm:pt modelId="{B19B7EC3-72F6-4AB1-8EA3-E8585FB668F4}" type="pres">
      <dgm:prSet presAssocID="{D0532F37-65A3-46BA-B208-84864D0AFE03}" presName="spNode" presStyleCnt="0"/>
      <dgm:spPr/>
    </dgm:pt>
    <dgm:pt modelId="{8C1496BA-70E7-4701-B09E-589C545ABCC2}" type="pres">
      <dgm:prSet presAssocID="{7822DE3E-04D4-4EB2-BB3C-2E3AB0948023}" presName="sibTrans" presStyleLbl="sibTrans1D1" presStyleIdx="2" presStyleCnt="5"/>
      <dgm:spPr/>
    </dgm:pt>
    <dgm:pt modelId="{616D1B33-4638-4413-82F5-4FCEDEA8CA41}" type="pres">
      <dgm:prSet presAssocID="{1D9DA67D-C400-4D61-B0E1-853774B52FBC}" presName="node" presStyleLbl="node1" presStyleIdx="3" presStyleCnt="5">
        <dgm:presLayoutVars>
          <dgm:bulletEnabled val="1"/>
        </dgm:presLayoutVars>
      </dgm:prSet>
      <dgm:spPr/>
    </dgm:pt>
    <dgm:pt modelId="{9D3629EB-87BB-44E4-A2E1-A2502A1BD961}" type="pres">
      <dgm:prSet presAssocID="{1D9DA67D-C400-4D61-B0E1-853774B52FBC}" presName="spNode" presStyleCnt="0"/>
      <dgm:spPr/>
    </dgm:pt>
    <dgm:pt modelId="{0389895E-06F1-4470-86F8-E288F7D05988}" type="pres">
      <dgm:prSet presAssocID="{02A7C28C-6037-45C7-96B0-1107F02BF5A0}" presName="sibTrans" presStyleLbl="sibTrans1D1" presStyleIdx="3" presStyleCnt="5"/>
      <dgm:spPr/>
    </dgm:pt>
    <dgm:pt modelId="{C61CC193-09C0-4076-83B2-DF8488D0E78E}" type="pres">
      <dgm:prSet presAssocID="{A400F8C6-D16D-458E-85C0-A41B7510884D}" presName="node" presStyleLbl="node1" presStyleIdx="4" presStyleCnt="5">
        <dgm:presLayoutVars>
          <dgm:bulletEnabled val="1"/>
        </dgm:presLayoutVars>
      </dgm:prSet>
      <dgm:spPr/>
    </dgm:pt>
    <dgm:pt modelId="{2EDC3B8D-B74E-4159-911A-6D30354DC7FD}" type="pres">
      <dgm:prSet presAssocID="{A400F8C6-D16D-458E-85C0-A41B7510884D}" presName="spNode" presStyleCnt="0"/>
      <dgm:spPr/>
    </dgm:pt>
    <dgm:pt modelId="{50DDE6B1-F6B0-42AF-A3F5-DDD4D96921FD}" type="pres">
      <dgm:prSet presAssocID="{FBB6AD80-AF87-4FBB-8EF4-A3619999510A}" presName="sibTrans" presStyleLbl="sibTrans1D1" presStyleIdx="4" presStyleCnt="5"/>
      <dgm:spPr/>
    </dgm:pt>
  </dgm:ptLst>
  <dgm:cxnLst>
    <dgm:cxn modelId="{C100E20A-3F7F-4018-98BB-02D24ECA919A}" srcId="{850FD3F4-2A56-42CA-993E-3FCCFC6FF702}" destId="{D0532F37-65A3-46BA-B208-84864D0AFE03}" srcOrd="2" destOrd="0" parTransId="{541D7EC3-AE74-4A91-B344-9D8962F9780C}" sibTransId="{7822DE3E-04D4-4EB2-BB3C-2E3AB0948023}"/>
    <dgm:cxn modelId="{EFF2100B-60C3-4EF8-9F64-864450A0B02F}" type="presOf" srcId="{3B7B5663-8CDD-4469-BBEC-26C80FB64805}" destId="{5F685B9C-A8BA-4D26-91B5-281B45F19D50}" srcOrd="0" destOrd="0" presId="urn:microsoft.com/office/officeart/2005/8/layout/cycle6"/>
    <dgm:cxn modelId="{0FBA691B-6735-4C46-9B2A-41C5A43416EC}" type="presOf" srcId="{F69A2587-AC85-4490-92C0-4AB249E0889F}" destId="{211EB130-EBE0-439F-A2AC-609937451A64}" srcOrd="0" destOrd="0" presId="urn:microsoft.com/office/officeart/2005/8/layout/cycle6"/>
    <dgm:cxn modelId="{2FF13821-1D22-41D6-80CF-7F87EA4D89D1}" type="presOf" srcId="{B910D264-1085-44B8-8AAA-0F149A473DF7}" destId="{2CE87CA3-A2C5-480B-94D9-FDBE3438E672}" srcOrd="0" destOrd="0" presId="urn:microsoft.com/office/officeart/2005/8/layout/cycle6"/>
    <dgm:cxn modelId="{8A9EB227-5DA5-4D29-AFAB-56312D1DD741}" type="presOf" srcId="{1D9DA67D-C400-4D61-B0E1-853774B52FBC}" destId="{616D1B33-4638-4413-82F5-4FCEDEA8CA41}" srcOrd="0" destOrd="0" presId="urn:microsoft.com/office/officeart/2005/8/layout/cycle6"/>
    <dgm:cxn modelId="{04A5F328-7471-42E5-8136-2092ADAD6286}" type="presOf" srcId="{7822DE3E-04D4-4EB2-BB3C-2E3AB0948023}" destId="{8C1496BA-70E7-4701-B09E-589C545ABCC2}" srcOrd="0" destOrd="0" presId="urn:microsoft.com/office/officeart/2005/8/layout/cycle6"/>
    <dgm:cxn modelId="{5E28FE3B-9036-4D57-B6CA-406B90DDDD67}" type="presOf" srcId="{02A7C28C-6037-45C7-96B0-1107F02BF5A0}" destId="{0389895E-06F1-4470-86F8-E288F7D05988}" srcOrd="0" destOrd="0" presId="urn:microsoft.com/office/officeart/2005/8/layout/cycle6"/>
    <dgm:cxn modelId="{86E99E3C-5343-46D0-8A8B-3F303D55E167}" srcId="{850FD3F4-2A56-42CA-993E-3FCCFC6FF702}" destId="{A400F8C6-D16D-458E-85C0-A41B7510884D}" srcOrd="4" destOrd="0" parTransId="{7A11A120-02B5-4941-8970-3D10E723638A}" sibTransId="{FBB6AD80-AF87-4FBB-8EF4-A3619999510A}"/>
    <dgm:cxn modelId="{DD53BD4B-DCB1-4661-A8CA-F7CB5CF474D0}" srcId="{850FD3F4-2A56-42CA-993E-3FCCFC6FF702}" destId="{B910D264-1085-44B8-8AAA-0F149A473DF7}" srcOrd="1" destOrd="0" parTransId="{339FDB28-F62C-4217-8059-6DFFDFEAAA05}" sibTransId="{F69A2587-AC85-4490-92C0-4AB249E0889F}"/>
    <dgm:cxn modelId="{267E474C-D718-4A5A-8E2D-D7A5B17A3583}" type="presOf" srcId="{FBB6AD80-AF87-4FBB-8EF4-A3619999510A}" destId="{50DDE6B1-F6B0-42AF-A3F5-DDD4D96921FD}" srcOrd="0" destOrd="0" presId="urn:microsoft.com/office/officeart/2005/8/layout/cycle6"/>
    <dgm:cxn modelId="{A945895A-0E39-45AD-85AE-612275EF82FC}" type="presOf" srcId="{850FD3F4-2A56-42CA-993E-3FCCFC6FF702}" destId="{58EDCE24-7271-4A7F-AFD6-78AF5FE7A52B}" srcOrd="0" destOrd="0" presId="urn:microsoft.com/office/officeart/2005/8/layout/cycle6"/>
    <dgm:cxn modelId="{8A401385-FB56-4EBD-B0F2-427BAE5B6C83}" srcId="{850FD3F4-2A56-42CA-993E-3FCCFC6FF702}" destId="{3B7B5663-8CDD-4469-BBEC-26C80FB64805}" srcOrd="0" destOrd="0" parTransId="{EA45EA39-947F-4F8C-B902-0362C0531A30}" sibTransId="{73D48268-912A-4C44-9BC7-A761B5AFBACF}"/>
    <dgm:cxn modelId="{2C18CE9A-8A92-4186-B41D-BB46E8AFAEE6}" type="presOf" srcId="{A400F8C6-D16D-458E-85C0-A41B7510884D}" destId="{C61CC193-09C0-4076-83B2-DF8488D0E78E}" srcOrd="0" destOrd="0" presId="urn:microsoft.com/office/officeart/2005/8/layout/cycle6"/>
    <dgm:cxn modelId="{1B6833C6-CE11-4F74-AA13-4EEAE1260286}" type="presOf" srcId="{D0532F37-65A3-46BA-B208-84864D0AFE03}" destId="{781679D6-C9BB-4A97-B677-A2A2DB0B50C7}" srcOrd="0" destOrd="0" presId="urn:microsoft.com/office/officeart/2005/8/layout/cycle6"/>
    <dgm:cxn modelId="{96E52BCC-2DE9-412F-B085-5E235BBE7E96}" type="presOf" srcId="{73D48268-912A-4C44-9BC7-A761B5AFBACF}" destId="{F3D62A31-17BB-4617-9C87-204915CEC8EC}" srcOrd="0" destOrd="0" presId="urn:microsoft.com/office/officeart/2005/8/layout/cycle6"/>
    <dgm:cxn modelId="{D4B3FFEA-EAB4-470B-9463-5A4ED50A67A2}" srcId="{850FD3F4-2A56-42CA-993E-3FCCFC6FF702}" destId="{1D9DA67D-C400-4D61-B0E1-853774B52FBC}" srcOrd="3" destOrd="0" parTransId="{DF01B695-3813-4BB2-B46A-59DBE6ECE810}" sibTransId="{02A7C28C-6037-45C7-96B0-1107F02BF5A0}"/>
    <dgm:cxn modelId="{65CD0AD8-0FD2-4DFE-9444-98C3AC1E81C8}" type="presParOf" srcId="{58EDCE24-7271-4A7F-AFD6-78AF5FE7A52B}" destId="{5F685B9C-A8BA-4D26-91B5-281B45F19D50}" srcOrd="0" destOrd="0" presId="urn:microsoft.com/office/officeart/2005/8/layout/cycle6"/>
    <dgm:cxn modelId="{3469DA01-4014-4742-9466-5A0037431A47}" type="presParOf" srcId="{58EDCE24-7271-4A7F-AFD6-78AF5FE7A52B}" destId="{0FD243B3-D35E-48E1-B120-4D3B9C3F43B6}" srcOrd="1" destOrd="0" presId="urn:microsoft.com/office/officeart/2005/8/layout/cycle6"/>
    <dgm:cxn modelId="{DC7D73BA-ABC0-4276-B130-C4EBC38B17DA}" type="presParOf" srcId="{58EDCE24-7271-4A7F-AFD6-78AF5FE7A52B}" destId="{F3D62A31-17BB-4617-9C87-204915CEC8EC}" srcOrd="2" destOrd="0" presId="urn:microsoft.com/office/officeart/2005/8/layout/cycle6"/>
    <dgm:cxn modelId="{3E04E151-023C-4EF3-989E-598724A78A94}" type="presParOf" srcId="{58EDCE24-7271-4A7F-AFD6-78AF5FE7A52B}" destId="{2CE87CA3-A2C5-480B-94D9-FDBE3438E672}" srcOrd="3" destOrd="0" presId="urn:microsoft.com/office/officeart/2005/8/layout/cycle6"/>
    <dgm:cxn modelId="{46329FC7-0061-4266-883B-753BA07F4C88}" type="presParOf" srcId="{58EDCE24-7271-4A7F-AFD6-78AF5FE7A52B}" destId="{0DCFC2EA-9C2D-45E7-80BD-60C40B449530}" srcOrd="4" destOrd="0" presId="urn:microsoft.com/office/officeart/2005/8/layout/cycle6"/>
    <dgm:cxn modelId="{843076F5-0A8E-4E60-8B8E-01C89E3B73DE}" type="presParOf" srcId="{58EDCE24-7271-4A7F-AFD6-78AF5FE7A52B}" destId="{211EB130-EBE0-439F-A2AC-609937451A64}" srcOrd="5" destOrd="0" presId="urn:microsoft.com/office/officeart/2005/8/layout/cycle6"/>
    <dgm:cxn modelId="{F60D0B76-EE4C-4CAA-8538-3D61AB276523}" type="presParOf" srcId="{58EDCE24-7271-4A7F-AFD6-78AF5FE7A52B}" destId="{781679D6-C9BB-4A97-B677-A2A2DB0B50C7}" srcOrd="6" destOrd="0" presId="urn:microsoft.com/office/officeart/2005/8/layout/cycle6"/>
    <dgm:cxn modelId="{8EE1FA1E-D38C-4AB0-BD76-C08C5965EA5C}" type="presParOf" srcId="{58EDCE24-7271-4A7F-AFD6-78AF5FE7A52B}" destId="{B19B7EC3-72F6-4AB1-8EA3-E8585FB668F4}" srcOrd="7" destOrd="0" presId="urn:microsoft.com/office/officeart/2005/8/layout/cycle6"/>
    <dgm:cxn modelId="{0FF24BE7-7A71-4B53-8CD9-C4B7CDAB1B60}" type="presParOf" srcId="{58EDCE24-7271-4A7F-AFD6-78AF5FE7A52B}" destId="{8C1496BA-70E7-4701-B09E-589C545ABCC2}" srcOrd="8" destOrd="0" presId="urn:microsoft.com/office/officeart/2005/8/layout/cycle6"/>
    <dgm:cxn modelId="{DFE7BA18-3D24-4979-B32F-EDFC5E74D62B}" type="presParOf" srcId="{58EDCE24-7271-4A7F-AFD6-78AF5FE7A52B}" destId="{616D1B33-4638-4413-82F5-4FCEDEA8CA41}" srcOrd="9" destOrd="0" presId="urn:microsoft.com/office/officeart/2005/8/layout/cycle6"/>
    <dgm:cxn modelId="{082550C2-B820-4311-8D2D-B692FAFA80A6}" type="presParOf" srcId="{58EDCE24-7271-4A7F-AFD6-78AF5FE7A52B}" destId="{9D3629EB-87BB-44E4-A2E1-A2502A1BD961}" srcOrd="10" destOrd="0" presId="urn:microsoft.com/office/officeart/2005/8/layout/cycle6"/>
    <dgm:cxn modelId="{A4B4327C-1845-42B4-9FF0-343DE4A4D612}" type="presParOf" srcId="{58EDCE24-7271-4A7F-AFD6-78AF5FE7A52B}" destId="{0389895E-06F1-4470-86F8-E288F7D05988}" srcOrd="11" destOrd="0" presId="urn:microsoft.com/office/officeart/2005/8/layout/cycle6"/>
    <dgm:cxn modelId="{BB0764FD-591E-4CF2-AF0E-CD4162C6C95F}" type="presParOf" srcId="{58EDCE24-7271-4A7F-AFD6-78AF5FE7A52B}" destId="{C61CC193-09C0-4076-83B2-DF8488D0E78E}" srcOrd="12" destOrd="0" presId="urn:microsoft.com/office/officeart/2005/8/layout/cycle6"/>
    <dgm:cxn modelId="{AB5685D5-101A-45BD-B450-F447EE122810}" type="presParOf" srcId="{58EDCE24-7271-4A7F-AFD6-78AF5FE7A52B}" destId="{2EDC3B8D-B74E-4159-911A-6D30354DC7FD}" srcOrd="13" destOrd="0" presId="urn:microsoft.com/office/officeart/2005/8/layout/cycle6"/>
    <dgm:cxn modelId="{FFB63C94-6B0E-4C75-801D-48CCB91C7DD0}" type="presParOf" srcId="{58EDCE24-7271-4A7F-AFD6-78AF5FE7A52B}" destId="{50DDE6B1-F6B0-42AF-A3F5-DDD4D96921F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85B9C-A8BA-4D26-91B5-281B45F19D50}">
      <dsp:nvSpPr>
        <dsp:cNvPr id="0" name=""/>
        <dsp:cNvSpPr/>
      </dsp:nvSpPr>
      <dsp:spPr>
        <a:xfrm>
          <a:off x="2620023" y="2723"/>
          <a:ext cx="1890595" cy="1228886"/>
        </a:xfrm>
        <a:prstGeom prst="roundRect">
          <a:avLst/>
        </a:prstGeom>
        <a:solidFill>
          <a:srgbClr val="58B4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Highlight</a:t>
          </a:r>
        </a:p>
      </dsp:txBody>
      <dsp:txXfrm>
        <a:off x="2680012" y="62712"/>
        <a:ext cx="1770617" cy="1108908"/>
      </dsp:txXfrm>
    </dsp:sp>
    <dsp:sp modelId="{F3D62A31-17BB-4617-9C87-204915CEC8EC}">
      <dsp:nvSpPr>
        <dsp:cNvPr id="0" name=""/>
        <dsp:cNvSpPr/>
      </dsp:nvSpPr>
      <dsp:spPr>
        <a:xfrm>
          <a:off x="1109646" y="617166"/>
          <a:ext cx="4911348" cy="4911348"/>
        </a:xfrm>
        <a:custGeom>
          <a:avLst/>
          <a:gdLst/>
          <a:ahLst/>
          <a:cxnLst/>
          <a:rect l="0" t="0" r="0" b="0"/>
          <a:pathLst>
            <a:path>
              <a:moveTo>
                <a:pt x="3413965" y="194697"/>
              </a:moveTo>
              <a:arcTo wR="2455674" hR="2455674" stAng="17578149" swAng="196196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E87CA3-A2C5-480B-94D9-FDBE3438E672}">
      <dsp:nvSpPr>
        <dsp:cNvPr id="0" name=""/>
        <dsp:cNvSpPr/>
      </dsp:nvSpPr>
      <dsp:spPr>
        <a:xfrm>
          <a:off x="4955508" y="1699552"/>
          <a:ext cx="1890595" cy="122888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Flash Message</a:t>
          </a:r>
        </a:p>
      </dsp:txBody>
      <dsp:txXfrm>
        <a:off x="5015497" y="1759541"/>
        <a:ext cx="1770617" cy="1108908"/>
      </dsp:txXfrm>
    </dsp:sp>
    <dsp:sp modelId="{211EB130-EBE0-439F-A2AC-609937451A64}">
      <dsp:nvSpPr>
        <dsp:cNvPr id="0" name=""/>
        <dsp:cNvSpPr/>
      </dsp:nvSpPr>
      <dsp:spPr>
        <a:xfrm>
          <a:off x="1109646" y="617166"/>
          <a:ext cx="4911348" cy="4911348"/>
        </a:xfrm>
        <a:custGeom>
          <a:avLst/>
          <a:gdLst/>
          <a:ahLst/>
          <a:cxnLst/>
          <a:rect l="0" t="0" r="0" b="0"/>
          <a:pathLst>
            <a:path>
              <a:moveTo>
                <a:pt x="4907973" y="2326972"/>
              </a:moveTo>
              <a:arcTo wR="2455674" hR="2455674" stAng="21419744" swAng="219662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1679D6-C9BB-4A97-B677-A2A2DB0B50C7}">
      <dsp:nvSpPr>
        <dsp:cNvPr id="0" name=""/>
        <dsp:cNvSpPr/>
      </dsp:nvSpPr>
      <dsp:spPr>
        <a:xfrm>
          <a:off x="4063432" y="4445079"/>
          <a:ext cx="1890595" cy="122888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Property Files</a:t>
          </a:r>
        </a:p>
      </dsp:txBody>
      <dsp:txXfrm>
        <a:off x="4123421" y="4505068"/>
        <a:ext cx="1770617" cy="1108908"/>
      </dsp:txXfrm>
    </dsp:sp>
    <dsp:sp modelId="{8C1496BA-70E7-4701-B09E-589C545ABCC2}">
      <dsp:nvSpPr>
        <dsp:cNvPr id="0" name=""/>
        <dsp:cNvSpPr/>
      </dsp:nvSpPr>
      <dsp:spPr>
        <a:xfrm>
          <a:off x="1109646" y="617166"/>
          <a:ext cx="4911348" cy="4911348"/>
        </a:xfrm>
        <a:custGeom>
          <a:avLst/>
          <a:gdLst/>
          <a:ahLst/>
          <a:cxnLst/>
          <a:rect l="0" t="0" r="0" b="0"/>
          <a:pathLst>
            <a:path>
              <a:moveTo>
                <a:pt x="2944026" y="4862300"/>
              </a:moveTo>
              <a:arcTo wR="2455674" hR="2455674" stAng="4711757" swAng="1376485"/>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6D1B33-4638-4413-82F5-4FCEDEA8CA41}">
      <dsp:nvSpPr>
        <dsp:cNvPr id="0" name=""/>
        <dsp:cNvSpPr/>
      </dsp:nvSpPr>
      <dsp:spPr>
        <a:xfrm>
          <a:off x="1176614" y="4445079"/>
          <a:ext cx="1890595" cy="1228886"/>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Routing</a:t>
          </a:r>
        </a:p>
      </dsp:txBody>
      <dsp:txXfrm>
        <a:off x="1236603" y="4505068"/>
        <a:ext cx="1770617" cy="1108908"/>
      </dsp:txXfrm>
    </dsp:sp>
    <dsp:sp modelId="{0389895E-06F1-4470-86F8-E288F7D05988}">
      <dsp:nvSpPr>
        <dsp:cNvPr id="0" name=""/>
        <dsp:cNvSpPr/>
      </dsp:nvSpPr>
      <dsp:spPr>
        <a:xfrm>
          <a:off x="1109646" y="617166"/>
          <a:ext cx="4911348" cy="4911348"/>
        </a:xfrm>
        <a:custGeom>
          <a:avLst/>
          <a:gdLst/>
          <a:ahLst/>
          <a:cxnLst/>
          <a:rect l="0" t="0" r="0" b="0"/>
          <a:pathLst>
            <a:path>
              <a:moveTo>
                <a:pt x="410438" y="3814845"/>
              </a:moveTo>
              <a:arcTo wR="2455674" hR="2455674" stAng="8783627" swAng="219662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1CC193-09C0-4076-83B2-DF8488D0E78E}">
      <dsp:nvSpPr>
        <dsp:cNvPr id="0" name=""/>
        <dsp:cNvSpPr/>
      </dsp:nvSpPr>
      <dsp:spPr>
        <a:xfrm>
          <a:off x="284538" y="1699552"/>
          <a:ext cx="1890595" cy="12288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Context</a:t>
          </a:r>
        </a:p>
      </dsp:txBody>
      <dsp:txXfrm>
        <a:off x="344527" y="1759541"/>
        <a:ext cx="1770617" cy="1108908"/>
      </dsp:txXfrm>
    </dsp:sp>
    <dsp:sp modelId="{50DDE6B1-F6B0-42AF-A3F5-DDD4D96921FD}">
      <dsp:nvSpPr>
        <dsp:cNvPr id="0" name=""/>
        <dsp:cNvSpPr/>
      </dsp:nvSpPr>
      <dsp:spPr>
        <a:xfrm>
          <a:off x="1109646" y="617166"/>
          <a:ext cx="4911348" cy="4911348"/>
        </a:xfrm>
        <a:custGeom>
          <a:avLst/>
          <a:gdLst/>
          <a:ahLst/>
          <a:cxnLst/>
          <a:rect l="0" t="0" r="0" b="0"/>
          <a:pathLst>
            <a:path>
              <a:moveTo>
                <a:pt x="427806" y="1070723"/>
              </a:moveTo>
              <a:arcTo wR="2455674" hR="2455674" stAng="12859890" swAng="1961961"/>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2023-05-04</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E_E803FA2B.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1.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0" Type="http://schemas.openxmlformats.org/officeDocument/2006/relationships/image" Target="../media/image8.jpg"/><Relationship Id="rId4" Type="http://schemas.openxmlformats.org/officeDocument/2006/relationships/diagramData" Target="../diagrams/data1.xml"/><Relationship Id="rId9" Type="http://schemas.openxmlformats.org/officeDocument/2006/relationships/image" Target="../media/image7.jpg"/><Relationship Id="rId1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87.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svg"/></Relationships>
</file>

<file path=ppt/slides/_rels/slide8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9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97.xml.rels><?xml version="1.0" encoding="UTF-8" standalone="yes"?>
<Relationships xmlns="http://schemas.openxmlformats.org/package/2006/relationships"><Relationship Id="rId13" Type="http://schemas.openxmlformats.org/officeDocument/2006/relationships/slide" Target="slide77.xml"/><Relationship Id="rId18" Type="http://schemas.openxmlformats.org/officeDocument/2006/relationships/image" Target="../media/image77.png"/><Relationship Id="rId26" Type="http://schemas.openxmlformats.org/officeDocument/2006/relationships/image" Target="../media/image760.png"/><Relationship Id="rId39" Type="http://schemas.openxmlformats.org/officeDocument/2006/relationships/image" Target="../media/image84.png"/><Relationship Id="rId21" Type="http://schemas.openxmlformats.org/officeDocument/2006/relationships/image" Target="../media/image78.png"/><Relationship Id="rId34" Type="http://schemas.openxmlformats.org/officeDocument/2006/relationships/slide" Target="slide64.xml"/><Relationship Id="rId42" Type="http://schemas.openxmlformats.org/officeDocument/2006/relationships/image" Target="../media/image85.png"/><Relationship Id="rId47" Type="http://schemas.openxmlformats.org/officeDocument/2006/relationships/image" Target="../media/image790.png"/><Relationship Id="rId50" Type="http://schemas.openxmlformats.org/officeDocument/2006/relationships/image" Target="../media/image87.png"/><Relationship Id="rId7" Type="http://schemas.openxmlformats.org/officeDocument/2006/relationships/slide" Target="slide74.xml"/><Relationship Id="rId2" Type="http://schemas.microsoft.com/office/2018/10/relationships/comments" Target="../comments/modernComment_16A_4D6DB88E.xml"/><Relationship Id="rId16" Type="http://schemas.openxmlformats.org/officeDocument/2006/relationships/slide" Target="slide41.xml"/><Relationship Id="rId29" Type="http://schemas.openxmlformats.org/officeDocument/2006/relationships/image" Target="../media/image730.png"/><Relationship Id="rId11" Type="http://schemas.openxmlformats.org/officeDocument/2006/relationships/image" Target="../media/image74.png"/><Relationship Id="rId24" Type="http://schemas.openxmlformats.org/officeDocument/2006/relationships/image" Target="../media/image79.png"/><Relationship Id="rId32" Type="http://schemas.openxmlformats.org/officeDocument/2006/relationships/image" Target="../media/image740.png"/><Relationship Id="rId37" Type="http://schemas.openxmlformats.org/officeDocument/2006/relationships/slide" Target="slide62.xml"/><Relationship Id="rId40" Type="http://schemas.openxmlformats.org/officeDocument/2006/relationships/slide" Target="slide34.xml"/><Relationship Id="rId45" Type="http://schemas.openxmlformats.org/officeDocument/2006/relationships/image" Target="../media/image86.png"/><Relationship Id="rId53" Type="http://schemas.openxmlformats.org/officeDocument/2006/relationships/image" Target="../media/image810.png"/><Relationship Id="rId5" Type="http://schemas.openxmlformats.org/officeDocument/2006/relationships/image" Target="../media/image650.png"/><Relationship Id="rId10" Type="http://schemas.openxmlformats.org/officeDocument/2006/relationships/slide" Target="slide79.xml"/><Relationship Id="rId19" Type="http://schemas.openxmlformats.org/officeDocument/2006/relationships/slide" Target="slide54.xml"/><Relationship Id="rId31" Type="http://schemas.openxmlformats.org/officeDocument/2006/relationships/slide" Target="slide65.xml"/><Relationship Id="rId44" Type="http://schemas.openxmlformats.org/officeDocument/2006/relationships/image" Target="../media/image811.png"/><Relationship Id="rId52" Type="http://schemas.openxmlformats.org/officeDocument/2006/relationships/slide" Target="slide67.xml"/><Relationship Id="rId4" Type="http://schemas.openxmlformats.org/officeDocument/2006/relationships/slide" Target="slide76.xml"/><Relationship Id="rId9" Type="http://schemas.openxmlformats.org/officeDocument/2006/relationships/image" Target="../media/image74.png"/><Relationship Id="rId14" Type="http://schemas.openxmlformats.org/officeDocument/2006/relationships/image" Target="../media/image680.png"/><Relationship Id="rId22" Type="http://schemas.openxmlformats.org/officeDocument/2006/relationships/slide" Target="slide73.xml"/><Relationship Id="rId27" Type="http://schemas.openxmlformats.org/officeDocument/2006/relationships/image" Target="../media/image80.png"/><Relationship Id="rId30" Type="http://schemas.openxmlformats.org/officeDocument/2006/relationships/image" Target="../media/image81.png"/><Relationship Id="rId35" Type="http://schemas.openxmlformats.org/officeDocument/2006/relationships/image" Target="../media/image750.png"/><Relationship Id="rId43" Type="http://schemas.openxmlformats.org/officeDocument/2006/relationships/slide" Target="slide36.xml"/><Relationship Id="rId48" Type="http://schemas.openxmlformats.org/officeDocument/2006/relationships/image" Target="../media/image87.png"/><Relationship Id="rId8" Type="http://schemas.openxmlformats.org/officeDocument/2006/relationships/image" Target="../media/image660.png"/><Relationship Id="rId51" Type="http://schemas.openxmlformats.org/officeDocument/2006/relationships/image" Target="../media/image88.png"/><Relationship Id="rId3" Type="http://schemas.openxmlformats.org/officeDocument/2006/relationships/image" Target="../media/image72.png"/><Relationship Id="rId12" Type="http://schemas.openxmlformats.org/officeDocument/2006/relationships/image" Target="../media/image75.png"/><Relationship Id="rId17" Type="http://schemas.openxmlformats.org/officeDocument/2006/relationships/image" Target="../media/image690.png"/><Relationship Id="rId25" Type="http://schemas.openxmlformats.org/officeDocument/2006/relationships/slide" Target="slide72.xml"/><Relationship Id="rId33" Type="http://schemas.openxmlformats.org/officeDocument/2006/relationships/image" Target="../media/image82.png"/><Relationship Id="rId38" Type="http://schemas.openxmlformats.org/officeDocument/2006/relationships/image" Target="../media/image83.png"/><Relationship Id="rId46" Type="http://schemas.openxmlformats.org/officeDocument/2006/relationships/slide" Target="slide32.xml"/><Relationship Id="rId20" Type="http://schemas.openxmlformats.org/officeDocument/2006/relationships/image" Target="../media/image731.png"/><Relationship Id="rId41" Type="http://schemas.openxmlformats.org/officeDocument/2006/relationships/image" Target="../media/image800.png"/><Relationship Id="rId1" Type="http://schemas.openxmlformats.org/officeDocument/2006/relationships/slideLayout" Target="../slideLayouts/slideLayout2.xml"/><Relationship Id="rId6" Type="http://schemas.openxmlformats.org/officeDocument/2006/relationships/image" Target="../media/image73.png"/><Relationship Id="rId15" Type="http://schemas.openxmlformats.org/officeDocument/2006/relationships/image" Target="../media/image76.png"/><Relationship Id="rId23" Type="http://schemas.openxmlformats.org/officeDocument/2006/relationships/image" Target="../media/image710.png"/><Relationship Id="rId28" Type="http://schemas.openxmlformats.org/officeDocument/2006/relationships/slide" Target="slide70.xml"/><Relationship Id="rId36" Type="http://schemas.openxmlformats.org/officeDocument/2006/relationships/image" Target="../media/image83.png"/><Relationship Id="rId49" Type="http://schemas.openxmlformats.org/officeDocument/2006/relationships/slide" Target="slide44.xml"/></Relationships>
</file>

<file path=ppt/slides/_rels/slide98.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pic>
        <p:nvPicPr>
          <p:cNvPr id="3" name="Picture 2" descr="A picture containing text, businesscard, vector graphics&#10;&#10;Description automatically generated">
            <a:extLst>
              <a:ext uri="{FF2B5EF4-FFF2-40B4-BE49-F238E27FC236}">
                <a16:creationId xmlns:a16="http://schemas.microsoft.com/office/drawing/2014/main" id="{5ECC44BC-1E1B-5124-98F0-7BE2A51A4A4F}"/>
              </a:ext>
            </a:extLst>
          </p:cNvPr>
          <p:cNvPicPr>
            <a:picLocks noChangeAspect="1"/>
          </p:cNvPicPr>
          <p:nvPr/>
        </p:nvPicPr>
        <p:blipFill>
          <a:blip r:embed="rId4"/>
          <a:stretch>
            <a:fillRect/>
          </a:stretch>
        </p:blipFill>
        <p:spPr>
          <a:xfrm>
            <a:off x="3097617" y="7459237"/>
            <a:ext cx="816935" cy="816935"/>
          </a:xfrm>
          <a:prstGeom prst="rect">
            <a:avLst/>
          </a:prstGeom>
        </p:spPr>
      </p:pic>
      <p:sp>
        <p:nvSpPr>
          <p:cNvPr id="4" name="Rectangle 3">
            <a:extLst>
              <a:ext uri="{FF2B5EF4-FFF2-40B4-BE49-F238E27FC236}">
                <a16:creationId xmlns:a16="http://schemas.microsoft.com/office/drawing/2014/main" id="{12274BFD-7537-7C5B-A829-C6E4864A6FA4}"/>
              </a:ext>
            </a:extLst>
          </p:cNvPr>
          <p:cNvSpPr/>
          <p:nvPr/>
        </p:nvSpPr>
        <p:spPr>
          <a:xfrm>
            <a:off x="6036954" y="9500038"/>
            <a:ext cx="183114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accent6">
                    <a:lumMod val="20000"/>
                    <a:lumOff val="80000"/>
                  </a:schemeClr>
                </a:solidFill>
                <a:effectLst>
                  <a:outerShdw blurRad="38100" dist="38100" dir="2700000" algn="tl">
                    <a:srgbClr val="000000">
                      <a:alpha val="43137"/>
                    </a:srgbClr>
                  </a:outerShdw>
                </a:effectLst>
                <a:latin typeface="Cochocib Script Latin Pro" panose="020B0604020202020204" pitchFamily="2" charset="0"/>
              </a:rPr>
              <a:t>Sherif Sadek</a:t>
            </a:r>
          </a:p>
        </p:txBody>
      </p:sp>
      <p:sp>
        <p:nvSpPr>
          <p:cNvPr id="5" name="Oval 4">
            <a:extLst>
              <a:ext uri="{FF2B5EF4-FFF2-40B4-BE49-F238E27FC236}">
                <a16:creationId xmlns:a16="http://schemas.microsoft.com/office/drawing/2014/main" id="{5FEF3F02-F1C3-C3D2-ACAC-6A6E51D0F861}"/>
              </a:ext>
            </a:extLst>
          </p:cNvPr>
          <p:cNvSpPr/>
          <p:nvPr/>
        </p:nvSpPr>
        <p:spPr>
          <a:xfrm>
            <a:off x="4189229" y="2771336"/>
            <a:ext cx="489097" cy="4531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52B37631-EB9E-484A-B1A9-FAF302008553}"/>
              </a:ext>
            </a:extLst>
          </p:cNvPr>
          <p:cNvSpPr/>
          <p:nvPr/>
        </p:nvSpPr>
        <p:spPr>
          <a:xfrm>
            <a:off x="4137793" y="2762804"/>
            <a:ext cx="54053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18</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92574763"/>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
        <p:nvSpPr>
          <p:cNvPr id="10" name="Oval 9">
            <a:extLst>
              <a:ext uri="{FF2B5EF4-FFF2-40B4-BE49-F238E27FC236}">
                <a16:creationId xmlns:a16="http://schemas.microsoft.com/office/drawing/2014/main" id="{01056875-D74F-EA24-A049-A2A03A070332}"/>
              </a:ext>
            </a:extLst>
          </p:cNvPr>
          <p:cNvSpPr/>
          <p:nvPr/>
        </p:nvSpPr>
        <p:spPr>
          <a:xfrm>
            <a:off x="6581303" y="3169981"/>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D1F08E30-4D2A-C72D-3F5F-78E9D3BA2253}"/>
              </a:ext>
            </a:extLst>
          </p:cNvPr>
          <p:cNvSpPr/>
          <p:nvPr/>
        </p:nvSpPr>
        <p:spPr>
          <a:xfrm>
            <a:off x="6886102" y="3158461"/>
            <a:ext cx="197105" cy="1937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4FE53855-270C-6770-24F4-4B68F133F3C2}"/>
              </a:ext>
            </a:extLst>
          </p:cNvPr>
          <p:cNvSpPr/>
          <p:nvPr/>
        </p:nvSpPr>
        <p:spPr>
          <a:xfrm>
            <a:off x="7200336" y="3158461"/>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10"/>
                                        </p:tgtEl>
                                        <p:attrNameLst>
                                          <p:attrName>style.color</p:attrName>
                                        </p:attrNameLst>
                                      </p:cBhvr>
                                      <p:to>
                                        <a:schemeClr val="bg1"/>
                                      </p:to>
                                    </p:animClr>
                                    <p:animClr clrSpc="rgb" dir="cw">
                                      <p:cBhvr>
                                        <p:cTn id="37" dur="500" autoRev="1" fill="remove"/>
                                        <p:tgtEl>
                                          <p:spTgt spid="10"/>
                                        </p:tgtEl>
                                        <p:attrNameLst>
                                          <p:attrName>fillcolor</p:attrName>
                                        </p:attrNameLst>
                                      </p:cBhvr>
                                      <p:to>
                                        <a:schemeClr val="bg1"/>
                                      </p:to>
                                    </p:animClr>
                                    <p:set>
                                      <p:cBhvr>
                                        <p:cTn id="38" dur="500" autoRev="1" fill="remove"/>
                                        <p:tgtEl>
                                          <p:spTgt spid="10"/>
                                        </p:tgtEl>
                                        <p:attrNameLst>
                                          <p:attrName>fill.type</p:attrName>
                                        </p:attrNameLst>
                                      </p:cBhvr>
                                      <p:to>
                                        <p:strVal val="solid"/>
                                      </p:to>
                                    </p:set>
                                    <p:set>
                                      <p:cBhvr>
                                        <p:cTn id="39" dur="500" autoRev="1" fill="remove"/>
                                        <p:tgtEl>
                                          <p:spTgt spid="1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7" presetClass="emph" presetSubtype="0" repeatCount="2000" fill="remove" grpId="1" nodeType="withEffect">
                                  <p:stCondLst>
                                    <p:cond delay="0"/>
                                  </p:stCondLst>
                                  <p:childTnLst>
                                    <p:animClr clrSpc="rgb" dir="cw">
                                      <p:cBhvr override="childStyle">
                                        <p:cTn id="45" dur="500" autoRev="1" fill="remove"/>
                                        <p:tgtEl>
                                          <p:spTgt spid="14"/>
                                        </p:tgtEl>
                                        <p:attrNameLst>
                                          <p:attrName>style.color</p:attrName>
                                        </p:attrNameLst>
                                      </p:cBhvr>
                                      <p:to>
                                        <a:schemeClr val="bg1"/>
                                      </p:to>
                                    </p:animClr>
                                    <p:animClr clrSpc="rgb" dir="cw">
                                      <p:cBhvr>
                                        <p:cTn id="46" dur="500" autoRev="1" fill="remove"/>
                                        <p:tgtEl>
                                          <p:spTgt spid="14"/>
                                        </p:tgtEl>
                                        <p:attrNameLst>
                                          <p:attrName>fillcolor</p:attrName>
                                        </p:attrNameLst>
                                      </p:cBhvr>
                                      <p:to>
                                        <a:schemeClr val="bg1"/>
                                      </p:to>
                                    </p:animClr>
                                    <p:set>
                                      <p:cBhvr>
                                        <p:cTn id="47" dur="500" autoRev="1" fill="remove"/>
                                        <p:tgtEl>
                                          <p:spTgt spid="14"/>
                                        </p:tgtEl>
                                        <p:attrNameLst>
                                          <p:attrName>fill.type</p:attrName>
                                        </p:attrNameLst>
                                      </p:cBhvr>
                                      <p:to>
                                        <p:strVal val="solid"/>
                                      </p:to>
                                    </p:set>
                                    <p:set>
                                      <p:cBhvr>
                                        <p:cTn id="48" dur="500" autoRev="1" fill="remov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27" presetClass="emph" presetSubtype="0" repeatCount="2000" fill="remove" grpId="1" nodeType="withEffect">
                                  <p:stCondLst>
                                    <p:cond delay="0"/>
                                  </p:stCondLst>
                                  <p:childTnLst>
                                    <p:animClr clrSpc="rgb" dir="cw">
                                      <p:cBhvr override="childStyle">
                                        <p:cTn id="54" dur="500" autoRev="1" fill="remove"/>
                                        <p:tgtEl>
                                          <p:spTgt spid="17"/>
                                        </p:tgtEl>
                                        <p:attrNameLst>
                                          <p:attrName>style.color</p:attrName>
                                        </p:attrNameLst>
                                      </p:cBhvr>
                                      <p:to>
                                        <a:schemeClr val="bg1"/>
                                      </p:to>
                                    </p:animClr>
                                    <p:animClr clrSpc="rgb" dir="cw">
                                      <p:cBhvr>
                                        <p:cTn id="55" dur="500" autoRev="1" fill="remove"/>
                                        <p:tgtEl>
                                          <p:spTgt spid="17"/>
                                        </p:tgtEl>
                                        <p:attrNameLst>
                                          <p:attrName>fillcolor</p:attrName>
                                        </p:attrNameLst>
                                      </p:cBhvr>
                                      <p:to>
                                        <a:schemeClr val="bg1"/>
                                      </p:to>
                                    </p:animClr>
                                    <p:set>
                                      <p:cBhvr>
                                        <p:cTn id="56" dur="500" autoRev="1" fill="remove"/>
                                        <p:tgtEl>
                                          <p:spTgt spid="17"/>
                                        </p:tgtEl>
                                        <p:attrNameLst>
                                          <p:attrName>fill.type</p:attrName>
                                        </p:attrNameLst>
                                      </p:cBhvr>
                                      <p:to>
                                        <p:strVal val="solid"/>
                                      </p:to>
                                    </p:set>
                                    <p:set>
                                      <p:cBhvr>
                                        <p:cTn id="57" dur="500" autoRev="1" fill="remove"/>
                                        <p:tgtEl>
                                          <p:spTgt spid="17"/>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0" grpId="0" animBg="1"/>
      <p:bldP spid="10" grpId="1" animBg="1"/>
      <p:bldP spid="14" grpId="0" animBg="1"/>
      <p:bldP spid="14" grpId="1" animBg="1"/>
      <p:bldP spid="17" grpId="0" animBg="1"/>
      <p:bldP spid="17"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34378" y="5354576"/>
            <a:ext cx="7300195" cy="1477328"/>
          </a:xfrm>
          <a:prstGeom prst="rect">
            <a:avLst/>
          </a:prstGeom>
          <a:noFill/>
        </p:spPr>
        <p:txBody>
          <a:bodyPr wrap="square">
            <a:spAutoFit/>
          </a:bodyPr>
          <a:lstStyle/>
          <a:p>
            <a:r>
              <a:rPr lang="en-CA" dirty="0">
                <a:latin typeface="MS Shell Dlg 2" panose="020B0604030504040204" pitchFamily="34" charset="0"/>
              </a:rPr>
              <a:t>cd to tracker-frontend</a:t>
            </a:r>
          </a:p>
          <a:p>
            <a:pPr>
              <a:lnSpc>
                <a:spcPct val="100000"/>
              </a:lnSpc>
            </a:pPr>
            <a:endParaRPr lang="en-CA" sz="2400" i="1" dirty="0">
              <a:solidFill>
                <a:srgbClr val="00B050"/>
              </a:solidFill>
              <a:latin typeface="MS Shell Dlg 2" panose="020B0604030504040204" pitchFamily="34" charset="0"/>
            </a:endParaRPr>
          </a:p>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tacker-frontend\&gt;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 </a:t>
            </a:r>
            <a:r>
              <a:rPr lang="en-CA" dirty="0">
                <a:solidFill>
                  <a:schemeClr val="bg1"/>
                </a:solidFill>
              </a:rPr>
              <a:t>first</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181443" y="3179214"/>
            <a:ext cx="3639009" cy="523220"/>
          </a:xfrm>
          <a:prstGeom prst="rect">
            <a:avLst/>
          </a:prstGeom>
          <a:noFill/>
        </p:spPr>
        <p:txBody>
          <a:bodyPr wrap="none" lIns="91440" tIns="45720" rIns="91440" bIns="45720">
            <a:spAutoFit/>
          </a:bodyPr>
          <a:lstStyle/>
          <a:p>
            <a:pPr algn="ctr"/>
            <a:r>
              <a:rPr lang="en-US" sz="280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954107"/>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No Expert in the room</a:t>
            </a: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256421"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9051" y="4706765"/>
            <a:ext cx="2270574" cy="369332"/>
          </a:xfrm>
          <a:prstGeom prst="rect">
            <a:avLst/>
          </a:prstGeom>
          <a:solidFill>
            <a:srgbClr val="C00000"/>
          </a:solidFill>
        </p:spPr>
        <p:txBody>
          <a:bodyPr wrap="square">
            <a:spAutoFit/>
          </a:bodyPr>
          <a:lstStyle/>
          <a:p>
            <a:pPr algn="ctr"/>
            <a:r>
              <a:rPr lang="en-CA" dirty="0">
                <a:solidFill>
                  <a:schemeClr val="bg1"/>
                </a:solidFill>
              </a:rPr>
              <a:t>h1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46580" y="9087522"/>
            <a:ext cx="2174204" cy="646331"/>
          </a:xfrm>
          <a:prstGeom prst="rect">
            <a:avLst/>
          </a:prstGeom>
          <a:solidFill>
            <a:srgbClr val="C00000"/>
          </a:solidFill>
        </p:spPr>
        <p:txBody>
          <a:bodyPr wrap="square">
            <a:spAutoFit/>
          </a:bodyPr>
          <a:lstStyle/>
          <a:p>
            <a:pPr algn="ctr"/>
            <a:r>
              <a:rPr lang="en-CA" dirty="0">
                <a:solidFill>
                  <a:schemeClr val="bg1"/>
                </a:solidFill>
              </a:rPr>
              <a:t>Customized</a:t>
            </a:r>
          </a:p>
          <a:p>
            <a:pPr algn="ctr"/>
            <a:r>
              <a:rPr lang="en-CA" dirty="0">
                <a:solidFill>
                  <a:schemeClr val="bg1"/>
                </a:solidFill>
              </a:rPr>
              <a:t>Component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2703" y="2332627"/>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
        <p:nvSpPr>
          <p:cNvPr id="5" name="Oval 4">
            <a:extLst>
              <a:ext uri="{FF2B5EF4-FFF2-40B4-BE49-F238E27FC236}">
                <a16:creationId xmlns:a16="http://schemas.microsoft.com/office/drawing/2014/main" id="{CDF45B0E-3881-E0F4-C08E-033A2EE291E0}"/>
              </a:ext>
            </a:extLst>
          </p:cNvPr>
          <p:cNvSpPr/>
          <p:nvPr/>
        </p:nvSpPr>
        <p:spPr>
          <a:xfrm>
            <a:off x="3178536" y="3020082"/>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7" presetClass="emph" presetSubtype="0" repeatCount="3000" fill="remove" grpId="2" nodeType="withEffect">
                                  <p:stCondLst>
                                    <p:cond delay="0"/>
                                  </p:stCondLst>
                                  <p:childTnLst>
                                    <p:animClr clrSpc="rgb" dir="cw">
                                      <p:cBhvr override="childStyle">
                                        <p:cTn id="60" dur="250" autoRev="1" fill="remove"/>
                                        <p:tgtEl>
                                          <p:spTgt spid="5"/>
                                        </p:tgtEl>
                                        <p:attrNameLst>
                                          <p:attrName>style.color</p:attrName>
                                        </p:attrNameLst>
                                      </p:cBhvr>
                                      <p:to>
                                        <a:schemeClr val="bg1"/>
                                      </p:to>
                                    </p:animClr>
                                    <p:animClr clrSpc="rgb" dir="cw">
                                      <p:cBhvr>
                                        <p:cTn id="61" dur="250" autoRev="1" fill="remove"/>
                                        <p:tgtEl>
                                          <p:spTgt spid="5"/>
                                        </p:tgtEl>
                                        <p:attrNameLst>
                                          <p:attrName>fillcolor</p:attrName>
                                        </p:attrNameLst>
                                      </p:cBhvr>
                                      <p:to>
                                        <a:schemeClr val="bg1"/>
                                      </p:to>
                                    </p:animClr>
                                    <p:set>
                                      <p:cBhvr>
                                        <p:cTn id="62" dur="250" autoRev="1" fill="remove"/>
                                        <p:tgtEl>
                                          <p:spTgt spid="5"/>
                                        </p:tgtEl>
                                        <p:attrNameLst>
                                          <p:attrName>fill.type</p:attrName>
                                        </p:attrNameLst>
                                      </p:cBhvr>
                                      <p:to>
                                        <p:strVal val="solid"/>
                                      </p:to>
                                    </p:set>
                                    <p:set>
                                      <p:cBhvr>
                                        <p:cTn id="63"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P spid="5" grpId="1" animBg="1"/>
      <p:bldP spid="5" grpId="2"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153420"/>
            <a:ext cx="6729547" cy="3046988"/>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Before we start building the project, we want to run the server at a different port: </a:t>
            </a:r>
            <a:r>
              <a:rPr lang="en-CA" sz="4800" dirty="0">
                <a:effectLst>
                  <a:outerShdw blurRad="38100" dist="38100" dir="2700000" algn="tl">
                    <a:srgbClr val="000000">
                      <a:alpha val="43137"/>
                    </a:srgbClr>
                  </a:outerShdw>
                </a:effectLst>
                <a:highlight>
                  <a:srgbClr val="FFFF00"/>
                </a:highlight>
                <a:latin typeface="MS Shell Dlg 2" panose="020B0604030504040204" pitchFamily="34" charset="0"/>
              </a:rPr>
              <a:t>4000</a:t>
            </a:r>
          </a:p>
        </p:txBody>
      </p:sp>
      <p:sp>
        <p:nvSpPr>
          <p:cNvPr id="2" name="TextBox 1">
            <a:extLst>
              <a:ext uri="{FF2B5EF4-FFF2-40B4-BE49-F238E27FC236}">
                <a16:creationId xmlns:a16="http://schemas.microsoft.com/office/drawing/2014/main" id="{A03E1325-AD23-BEB1-189C-75A672B6AF83}"/>
              </a:ext>
            </a:extLst>
          </p:cNvPr>
          <p:cNvSpPr txBox="1"/>
          <p:nvPr/>
        </p:nvSpPr>
        <p:spPr>
          <a:xfrm>
            <a:off x="339932" y="4159955"/>
            <a:ext cx="4943203" cy="707886"/>
          </a:xfrm>
          <a:prstGeom prst="rect">
            <a:avLst/>
          </a:prstGeom>
          <a:noFill/>
        </p:spPr>
        <p:txBody>
          <a:bodyPr wrap="square">
            <a:spAutoFit/>
          </a:bodyPr>
          <a:lstStyle/>
          <a:p>
            <a:r>
              <a:rPr lang="en-CA" sz="4000" dirty="0">
                <a:latin typeface="MS Shell Dlg 2" panose="020B0604030504040204" pitchFamily="34" charset="0"/>
              </a:rPr>
              <a:t>Stop the server, </a:t>
            </a:r>
            <a:r>
              <a:rPr lang="en-CA" sz="4000" dirty="0">
                <a:highlight>
                  <a:srgbClr val="FFFF00"/>
                </a:highlight>
                <a:latin typeface="MS Shell Dlg 2" panose="020B0604030504040204" pitchFamily="34" charset="0"/>
              </a:rPr>
              <a:t>ctr-c</a:t>
            </a:r>
          </a:p>
        </p:txBody>
      </p:sp>
      <p:sp>
        <p:nvSpPr>
          <p:cNvPr id="4" name="TextBox 3">
            <a:extLst>
              <a:ext uri="{FF2B5EF4-FFF2-40B4-BE49-F238E27FC236}">
                <a16:creationId xmlns:a16="http://schemas.microsoft.com/office/drawing/2014/main" id="{995513C2-1884-8C75-0120-6654F29E6785}"/>
              </a:ext>
            </a:extLst>
          </p:cNvPr>
          <p:cNvSpPr txBox="1"/>
          <p:nvPr/>
        </p:nvSpPr>
        <p:spPr>
          <a:xfrm>
            <a:off x="339932" y="4974296"/>
            <a:ext cx="4943203" cy="707886"/>
          </a:xfrm>
          <a:prstGeom prst="rect">
            <a:avLst/>
          </a:prstGeom>
          <a:noFill/>
        </p:spPr>
        <p:txBody>
          <a:bodyPr wrap="square">
            <a:spAutoFit/>
          </a:bodyPr>
          <a:lstStyle/>
          <a:p>
            <a:r>
              <a:rPr lang="en-CA" sz="4000" dirty="0">
                <a:latin typeface="MS Shell Dlg 2" panose="020B0604030504040204" pitchFamily="34" charset="0"/>
              </a:rPr>
              <a:t>Update </a:t>
            </a:r>
            <a:r>
              <a:rPr lang="en-CA" sz="4000" dirty="0" err="1">
                <a:latin typeface="MS Shell Dlg 2" panose="020B0604030504040204" pitchFamily="34" charset="0"/>
              </a:rPr>
              <a:t>package.json</a:t>
            </a:r>
            <a:endParaRPr lang="en-CA" sz="4000" dirty="0">
              <a:highlight>
                <a:srgbClr val="FFFF00"/>
              </a:highlight>
              <a:latin typeface="MS Shell Dlg 2" panose="020B0604030504040204" pitchFamily="34" charset="0"/>
            </a:endParaRPr>
          </a:p>
        </p:txBody>
      </p:sp>
      <p:pic>
        <p:nvPicPr>
          <p:cNvPr id="6" name="Picture 5">
            <a:extLst>
              <a:ext uri="{FF2B5EF4-FFF2-40B4-BE49-F238E27FC236}">
                <a16:creationId xmlns:a16="http://schemas.microsoft.com/office/drawing/2014/main" id="{7E5325DA-C645-1326-496C-E4183F2F25E4}"/>
              </a:ext>
            </a:extLst>
          </p:cNvPr>
          <p:cNvPicPr>
            <a:picLocks noChangeAspect="1"/>
          </p:cNvPicPr>
          <p:nvPr/>
        </p:nvPicPr>
        <p:blipFill>
          <a:blip r:embed="rId2"/>
          <a:stretch>
            <a:fillRect/>
          </a:stretch>
        </p:blipFill>
        <p:spPr>
          <a:xfrm>
            <a:off x="1527560" y="5682182"/>
            <a:ext cx="5723413" cy="1578430"/>
          </a:xfrm>
          <a:prstGeom prst="rect">
            <a:avLst/>
          </a:prstGeom>
        </p:spPr>
      </p:pic>
      <p:sp>
        <p:nvSpPr>
          <p:cNvPr id="7" name="TextBox 6">
            <a:extLst>
              <a:ext uri="{FF2B5EF4-FFF2-40B4-BE49-F238E27FC236}">
                <a16:creationId xmlns:a16="http://schemas.microsoft.com/office/drawing/2014/main" id="{665FBADF-651A-8519-F23D-313457BF7FDA}"/>
              </a:ext>
            </a:extLst>
          </p:cNvPr>
          <p:cNvSpPr txBox="1"/>
          <p:nvPr/>
        </p:nvSpPr>
        <p:spPr>
          <a:xfrm>
            <a:off x="339931" y="7310865"/>
            <a:ext cx="6674032" cy="707886"/>
          </a:xfrm>
          <a:prstGeom prst="rect">
            <a:avLst/>
          </a:prstGeom>
          <a:noFill/>
        </p:spPr>
        <p:txBody>
          <a:bodyPr wrap="square">
            <a:spAutoFit/>
          </a:bodyPr>
          <a:lstStyle/>
          <a:p>
            <a:r>
              <a:rPr lang="en-CA" sz="4000" dirty="0">
                <a:latin typeface="MS Shell Dlg 2" panose="020B0604030504040204" pitchFamily="34" charset="0"/>
              </a:rPr>
              <a:t>Start the server, </a:t>
            </a:r>
            <a:r>
              <a:rPr lang="en-CA" sz="4000" dirty="0" err="1">
                <a:highlight>
                  <a:srgbClr val="FFFF00"/>
                </a:highlight>
                <a:latin typeface="MS Shell Dlg 2" panose="020B0604030504040204" pitchFamily="34" charset="0"/>
              </a:rPr>
              <a:t>npm</a:t>
            </a:r>
            <a:r>
              <a:rPr lang="en-CA" sz="4000" dirty="0">
                <a:highlight>
                  <a:srgbClr val="FFFF00"/>
                </a:highlight>
                <a:latin typeface="MS Shell Dlg 2" panose="020B0604030504040204" pitchFamily="34" charset="0"/>
              </a:rPr>
              <a:t> start</a:t>
            </a:r>
          </a:p>
        </p:txBody>
      </p:sp>
    </p:spTree>
    <p:extLst>
      <p:ext uri="{BB962C8B-B14F-4D97-AF65-F5344CB8AC3E}">
        <p14:creationId xmlns:p14="http://schemas.microsoft.com/office/powerpoint/2010/main" val="34290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4" name="Rectangle 3">
            <a:extLst>
              <a:ext uri="{FF2B5EF4-FFF2-40B4-BE49-F238E27FC236}">
                <a16:creationId xmlns:a16="http://schemas.microsoft.com/office/drawing/2014/main" id="{8F8B1B37-A0D1-CC39-7489-97D6EC9F19A8}"/>
              </a:ext>
            </a:extLst>
          </p:cNvPr>
          <p:cNvSpPr/>
          <p:nvPr/>
        </p:nvSpPr>
        <p:spPr>
          <a:xfrm>
            <a:off x="1375841" y="1921300"/>
            <a:ext cx="1587294"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D</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esign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EB43B40E-AEDA-42D2-7214-2FD258A84989}"/>
              </a:ext>
            </a:extLst>
          </p:cNvPr>
          <p:cNvSpPr txBox="1"/>
          <p:nvPr/>
        </p:nvSpPr>
        <p:spPr>
          <a:xfrm>
            <a:off x="4144062" y="3280126"/>
            <a:ext cx="2345572" cy="400110"/>
          </a:xfrm>
          <a:prstGeom prst="rect">
            <a:avLst/>
          </a:prstGeom>
          <a:noFill/>
        </p:spPr>
        <p:txBody>
          <a:bodyPr wrap="square" rtlCol="0">
            <a:spAutoFit/>
          </a:bodyPr>
          <a:lstStyle/>
          <a:p>
            <a:r>
              <a:rPr lang="en-CA" sz="2000" b="1" dirty="0"/>
              <a:t>create-react-app</a:t>
            </a:r>
          </a:p>
        </p:txBody>
      </p:sp>
      <p:cxnSp>
        <p:nvCxnSpPr>
          <p:cNvPr id="7" name="Connector: Elbow 6">
            <a:extLst>
              <a:ext uri="{FF2B5EF4-FFF2-40B4-BE49-F238E27FC236}">
                <a16:creationId xmlns:a16="http://schemas.microsoft.com/office/drawing/2014/main" id="{9494B8EE-49D3-D988-8E4D-AA270486E0BF}"/>
              </a:ext>
            </a:extLst>
          </p:cNvPr>
          <p:cNvCxnSpPr>
            <a:cxnSpLocks/>
            <a:stCxn id="29" idx="3"/>
            <a:endCxn id="5" idx="1"/>
          </p:cNvCxnSpPr>
          <p:nvPr/>
        </p:nvCxnSpPr>
        <p:spPr>
          <a:xfrm flipV="1">
            <a:off x="3554060" y="3480181"/>
            <a:ext cx="59000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E53224-DFFC-BC8E-D85F-61BACE1F9F64}"/>
              </a:ext>
            </a:extLst>
          </p:cNvPr>
          <p:cNvSpPr txBox="1"/>
          <p:nvPr/>
        </p:nvSpPr>
        <p:spPr>
          <a:xfrm>
            <a:off x="3396782" y="2446277"/>
            <a:ext cx="2988253" cy="400110"/>
          </a:xfrm>
          <a:prstGeom prst="rect">
            <a:avLst/>
          </a:prstGeom>
          <a:noFill/>
        </p:spPr>
        <p:txBody>
          <a:bodyPr wrap="square" rtlCol="0">
            <a:spAutoFit/>
          </a:bodyPr>
          <a:lstStyle/>
          <a:p>
            <a:r>
              <a:rPr lang="en-CA" sz="2000" b="1" dirty="0"/>
              <a:t>Efficient [Virtual DOM]</a:t>
            </a:r>
            <a:endParaRPr lang="en-CA" sz="1600" b="1" dirty="0"/>
          </a:p>
        </p:txBody>
      </p:sp>
      <p:cxnSp>
        <p:nvCxnSpPr>
          <p:cNvPr id="9" name="Connector: Elbow 8">
            <a:extLst>
              <a:ext uri="{FF2B5EF4-FFF2-40B4-BE49-F238E27FC236}">
                <a16:creationId xmlns:a16="http://schemas.microsoft.com/office/drawing/2014/main" id="{5F18F3D0-3667-3D92-FA5C-949C803A30D8}"/>
              </a:ext>
            </a:extLst>
          </p:cNvPr>
          <p:cNvCxnSpPr>
            <a:cxnSpLocks/>
            <a:stCxn id="4" idx="3"/>
            <a:endCxn id="8" idx="1"/>
          </p:cNvCxnSpPr>
          <p:nvPr/>
        </p:nvCxnSpPr>
        <p:spPr>
          <a:xfrm>
            <a:off x="2963135" y="2213688"/>
            <a:ext cx="433647" cy="4326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C23FE3-8F8A-C081-4E37-61F171A83204}"/>
              </a:ext>
            </a:extLst>
          </p:cNvPr>
          <p:cNvSpPr txBox="1"/>
          <p:nvPr/>
        </p:nvSpPr>
        <p:spPr>
          <a:xfrm>
            <a:off x="3396782" y="2087316"/>
            <a:ext cx="4375618" cy="400110"/>
          </a:xfrm>
          <a:prstGeom prst="rect">
            <a:avLst/>
          </a:prstGeom>
          <a:noFill/>
        </p:spPr>
        <p:txBody>
          <a:bodyPr wrap="square" rtlCol="0">
            <a:spAutoFit/>
          </a:bodyPr>
          <a:lstStyle/>
          <a:p>
            <a:r>
              <a:rPr lang="en-CA" sz="2000" b="1" dirty="0"/>
              <a:t>Data follow - unidirectional</a:t>
            </a:r>
          </a:p>
        </p:txBody>
      </p:sp>
      <p:cxnSp>
        <p:nvCxnSpPr>
          <p:cNvPr id="17" name="Connector: Elbow 16">
            <a:extLst>
              <a:ext uri="{FF2B5EF4-FFF2-40B4-BE49-F238E27FC236}">
                <a16:creationId xmlns:a16="http://schemas.microsoft.com/office/drawing/2014/main" id="{4A5DD7B1-C204-DEB4-DB70-E6BE24D34201}"/>
              </a:ext>
            </a:extLst>
          </p:cNvPr>
          <p:cNvCxnSpPr>
            <a:cxnSpLocks/>
            <a:stCxn id="4" idx="3"/>
            <a:endCxn id="16" idx="1"/>
          </p:cNvCxnSpPr>
          <p:nvPr/>
        </p:nvCxnSpPr>
        <p:spPr>
          <a:xfrm>
            <a:off x="2963135" y="2213688"/>
            <a:ext cx="433647" cy="73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61533" y="914483"/>
            <a:ext cx="204126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rPr>
              <a:t>React</a:t>
            </a:r>
          </a:p>
        </p:txBody>
      </p:sp>
      <p:cxnSp>
        <p:nvCxnSpPr>
          <p:cNvPr id="28" name="Connector: Elbow 27">
            <a:extLst>
              <a:ext uri="{FF2B5EF4-FFF2-40B4-BE49-F238E27FC236}">
                <a16:creationId xmlns:a16="http://schemas.microsoft.com/office/drawing/2014/main" id="{9135784C-55FF-46D8-CF06-EB3C3F6085B2}"/>
              </a:ext>
            </a:extLst>
          </p:cNvPr>
          <p:cNvCxnSpPr>
            <a:stCxn id="23" idx="2"/>
            <a:endCxn id="4" idx="1"/>
          </p:cNvCxnSpPr>
          <p:nvPr/>
        </p:nvCxnSpPr>
        <p:spPr>
          <a:xfrm rot="16200000" flipH="1">
            <a:off x="1041066" y="1878912"/>
            <a:ext cx="375875" cy="2936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99A31D-3FBC-4F45-93F5-8C5C889A0C56}"/>
              </a:ext>
            </a:extLst>
          </p:cNvPr>
          <p:cNvSpPr/>
          <p:nvPr/>
        </p:nvSpPr>
        <p:spPr>
          <a:xfrm>
            <a:off x="651534" y="3187794"/>
            <a:ext cx="2902526"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D</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evelopment</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30" name="Connector: Elbow 29">
            <a:extLst>
              <a:ext uri="{FF2B5EF4-FFF2-40B4-BE49-F238E27FC236}">
                <a16:creationId xmlns:a16="http://schemas.microsoft.com/office/drawing/2014/main" id="{6A03F3B3-F49E-741D-FF53-B18578BB5715}"/>
              </a:ext>
            </a:extLst>
          </p:cNvPr>
          <p:cNvCxnSpPr>
            <a:cxnSpLocks/>
            <a:stCxn id="23" idx="2"/>
            <a:endCxn id="29" idx="1"/>
          </p:cNvCxnSpPr>
          <p:nvPr/>
        </p:nvCxnSpPr>
        <p:spPr>
          <a:xfrm rot="5400000">
            <a:off x="45666" y="2443682"/>
            <a:ext cx="1642369" cy="430631"/>
          </a:xfrm>
          <a:prstGeom prst="bentConnector4">
            <a:avLst>
              <a:gd name="adj1" fmla="val 41099"/>
              <a:gd name="adj2" fmla="val 153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BC28450-259B-6684-D6AF-66D1373352DB}"/>
              </a:ext>
            </a:extLst>
          </p:cNvPr>
          <p:cNvSpPr txBox="1"/>
          <p:nvPr/>
        </p:nvSpPr>
        <p:spPr>
          <a:xfrm>
            <a:off x="3154345" y="1718115"/>
            <a:ext cx="1678166" cy="400110"/>
          </a:xfrm>
          <a:prstGeom prst="rect">
            <a:avLst/>
          </a:prstGeom>
          <a:noFill/>
        </p:spPr>
        <p:txBody>
          <a:bodyPr wrap="square" rtlCol="0">
            <a:spAutoFit/>
          </a:bodyPr>
          <a:lstStyle/>
          <a:p>
            <a:r>
              <a:rPr lang="en-CA" sz="2000" b="1" dirty="0"/>
              <a:t>Library</a:t>
            </a:r>
          </a:p>
        </p:txBody>
      </p:sp>
      <p:cxnSp>
        <p:nvCxnSpPr>
          <p:cNvPr id="34" name="Connector: Elbow 33">
            <a:extLst>
              <a:ext uri="{FF2B5EF4-FFF2-40B4-BE49-F238E27FC236}">
                <a16:creationId xmlns:a16="http://schemas.microsoft.com/office/drawing/2014/main" id="{3786122A-6AA6-A46B-F5E2-44FF0BA8926F}"/>
              </a:ext>
            </a:extLst>
          </p:cNvPr>
          <p:cNvCxnSpPr>
            <a:cxnSpLocks/>
            <a:stCxn id="4" idx="3"/>
            <a:endCxn id="33" idx="1"/>
          </p:cNvCxnSpPr>
          <p:nvPr/>
        </p:nvCxnSpPr>
        <p:spPr>
          <a:xfrm flipV="1">
            <a:off x="2963135" y="1918170"/>
            <a:ext cx="191210" cy="2955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DDDED4-1626-7F35-B778-B1D1E783A742}"/>
              </a:ext>
            </a:extLst>
          </p:cNvPr>
          <p:cNvSpPr txBox="1"/>
          <p:nvPr/>
        </p:nvSpPr>
        <p:spPr>
          <a:xfrm>
            <a:off x="4570343" y="3822949"/>
            <a:ext cx="3114377" cy="400110"/>
          </a:xfrm>
          <a:prstGeom prst="rect">
            <a:avLst/>
          </a:prstGeom>
          <a:noFill/>
        </p:spPr>
        <p:txBody>
          <a:bodyPr wrap="square" rtlCol="0">
            <a:spAutoFit/>
          </a:bodyPr>
          <a:lstStyle/>
          <a:p>
            <a:r>
              <a:rPr lang="en-CA" sz="2000" b="1" dirty="0"/>
              <a:t>Hot Deployment Server</a:t>
            </a:r>
            <a:endParaRPr lang="en-CA" sz="1600" b="1" dirty="0"/>
          </a:p>
        </p:txBody>
      </p:sp>
      <p:cxnSp>
        <p:nvCxnSpPr>
          <p:cNvPr id="44" name="Connector: Elbow 43">
            <a:extLst>
              <a:ext uri="{FF2B5EF4-FFF2-40B4-BE49-F238E27FC236}">
                <a16:creationId xmlns:a16="http://schemas.microsoft.com/office/drawing/2014/main" id="{18E19D36-24B1-C4B7-4B90-57B7C2292866}"/>
              </a:ext>
            </a:extLst>
          </p:cNvPr>
          <p:cNvCxnSpPr>
            <a:cxnSpLocks/>
            <a:stCxn id="5" idx="2"/>
            <a:endCxn id="43" idx="1"/>
          </p:cNvCxnSpPr>
          <p:nvPr/>
        </p:nvCxnSpPr>
        <p:spPr>
          <a:xfrm rot="5400000">
            <a:off x="4772212" y="3478368"/>
            <a:ext cx="342768" cy="746505"/>
          </a:xfrm>
          <a:prstGeom prst="bentConnector4">
            <a:avLst>
              <a:gd name="adj1" fmla="val 20818"/>
              <a:gd name="adj2" fmla="val 13062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1CA2DD6-8807-228A-DA55-A674F2FAC4FC}"/>
              </a:ext>
            </a:extLst>
          </p:cNvPr>
          <p:cNvSpPr txBox="1"/>
          <p:nvPr/>
        </p:nvSpPr>
        <p:spPr>
          <a:xfrm>
            <a:off x="4607543" y="4201061"/>
            <a:ext cx="1727012" cy="400110"/>
          </a:xfrm>
          <a:prstGeom prst="rect">
            <a:avLst/>
          </a:prstGeom>
          <a:noFill/>
        </p:spPr>
        <p:txBody>
          <a:bodyPr wrap="square" rtlCol="0">
            <a:spAutoFit/>
          </a:bodyPr>
          <a:lstStyle/>
          <a:p>
            <a:r>
              <a:rPr lang="en-CA" sz="2000" b="1" dirty="0" err="1"/>
              <a:t>Transpiler</a:t>
            </a:r>
            <a:endParaRPr lang="en-CA" sz="1600" b="1" dirty="0"/>
          </a:p>
        </p:txBody>
      </p:sp>
      <p:cxnSp>
        <p:nvCxnSpPr>
          <p:cNvPr id="51" name="Connector: Elbow 50">
            <a:extLst>
              <a:ext uri="{FF2B5EF4-FFF2-40B4-BE49-F238E27FC236}">
                <a16:creationId xmlns:a16="http://schemas.microsoft.com/office/drawing/2014/main" id="{33FA72F8-3455-F22B-99CD-2412E0BAA43B}"/>
              </a:ext>
            </a:extLst>
          </p:cNvPr>
          <p:cNvCxnSpPr>
            <a:cxnSpLocks/>
            <a:stCxn id="43" idx="1"/>
            <a:endCxn id="50" idx="1"/>
          </p:cNvCxnSpPr>
          <p:nvPr/>
        </p:nvCxnSpPr>
        <p:spPr>
          <a:xfrm rot="10800000" flipH="1" flipV="1">
            <a:off x="4570343" y="4023004"/>
            <a:ext cx="37200" cy="378112"/>
          </a:xfrm>
          <a:prstGeom prst="bentConnector3">
            <a:avLst>
              <a:gd name="adj1" fmla="val -614516"/>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B824EDD-D572-C5C3-FC05-C2ADDBC41514}"/>
              </a:ext>
            </a:extLst>
          </p:cNvPr>
          <p:cNvSpPr txBox="1"/>
          <p:nvPr/>
        </p:nvSpPr>
        <p:spPr>
          <a:xfrm>
            <a:off x="4625244" y="4582112"/>
            <a:ext cx="1657035" cy="400110"/>
          </a:xfrm>
          <a:prstGeom prst="rect">
            <a:avLst/>
          </a:prstGeom>
          <a:noFill/>
        </p:spPr>
        <p:txBody>
          <a:bodyPr wrap="square" rtlCol="0">
            <a:spAutoFit/>
          </a:bodyPr>
          <a:lstStyle/>
          <a:p>
            <a:r>
              <a:rPr lang="en-CA" sz="2000" b="1" dirty="0"/>
              <a:t>Webpack</a:t>
            </a:r>
            <a:endParaRPr lang="en-CA" sz="1600" b="1" dirty="0"/>
          </a:p>
        </p:txBody>
      </p:sp>
      <p:cxnSp>
        <p:nvCxnSpPr>
          <p:cNvPr id="54" name="Connector: Elbow 53">
            <a:extLst>
              <a:ext uri="{FF2B5EF4-FFF2-40B4-BE49-F238E27FC236}">
                <a16:creationId xmlns:a16="http://schemas.microsoft.com/office/drawing/2014/main" id="{B36FF7DA-0F58-3AEB-72D3-5021F2B06154}"/>
              </a:ext>
            </a:extLst>
          </p:cNvPr>
          <p:cNvCxnSpPr>
            <a:cxnSpLocks/>
            <a:stCxn id="43" idx="1"/>
            <a:endCxn id="53" idx="1"/>
          </p:cNvCxnSpPr>
          <p:nvPr/>
        </p:nvCxnSpPr>
        <p:spPr>
          <a:xfrm rot="10800000" flipH="1" flipV="1">
            <a:off x="4570342" y="4023003"/>
            <a:ext cx="54901" cy="759163"/>
          </a:xfrm>
          <a:prstGeom prst="bentConnector3">
            <a:avLst>
              <a:gd name="adj1" fmla="val -416386"/>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32AEF81-1E4C-39D9-C432-6E584F0F0570}"/>
              </a:ext>
            </a:extLst>
          </p:cNvPr>
          <p:cNvSpPr txBox="1"/>
          <p:nvPr/>
        </p:nvSpPr>
        <p:spPr>
          <a:xfrm>
            <a:off x="4570341" y="4977476"/>
            <a:ext cx="1657035" cy="400110"/>
          </a:xfrm>
          <a:prstGeom prst="rect">
            <a:avLst/>
          </a:prstGeom>
          <a:noFill/>
        </p:spPr>
        <p:txBody>
          <a:bodyPr wrap="square" rtlCol="0">
            <a:spAutoFit/>
          </a:bodyPr>
          <a:lstStyle/>
          <a:p>
            <a:r>
              <a:rPr lang="en-CA" sz="2000" b="1" dirty="0"/>
              <a:t>libraries</a:t>
            </a:r>
            <a:endParaRPr lang="en-CA" sz="1600" b="1" dirty="0"/>
          </a:p>
        </p:txBody>
      </p:sp>
      <p:cxnSp>
        <p:nvCxnSpPr>
          <p:cNvPr id="61" name="Connector: Elbow 60">
            <a:extLst>
              <a:ext uri="{FF2B5EF4-FFF2-40B4-BE49-F238E27FC236}">
                <a16:creationId xmlns:a16="http://schemas.microsoft.com/office/drawing/2014/main" id="{3D591C49-F2A0-314B-43BE-E1E2193A3706}"/>
              </a:ext>
            </a:extLst>
          </p:cNvPr>
          <p:cNvCxnSpPr>
            <a:cxnSpLocks/>
            <a:stCxn id="53" idx="1"/>
            <a:endCxn id="60" idx="1"/>
          </p:cNvCxnSpPr>
          <p:nvPr/>
        </p:nvCxnSpPr>
        <p:spPr>
          <a:xfrm rot="10800000" flipV="1">
            <a:off x="4570342" y="4782167"/>
            <a:ext cx="54903" cy="395364"/>
          </a:xfrm>
          <a:prstGeom prst="bentConnector3">
            <a:avLst>
              <a:gd name="adj1" fmla="val 51637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0A38C556-C7C3-EBD2-4322-F61326C7B903}"/>
              </a:ext>
            </a:extLst>
          </p:cNvPr>
          <p:cNvSpPr txBox="1"/>
          <p:nvPr/>
        </p:nvSpPr>
        <p:spPr>
          <a:xfrm>
            <a:off x="4625243" y="5341275"/>
            <a:ext cx="3457212" cy="400110"/>
          </a:xfrm>
          <a:prstGeom prst="rect">
            <a:avLst/>
          </a:prstGeom>
          <a:noFill/>
        </p:spPr>
        <p:txBody>
          <a:bodyPr wrap="square" rtlCol="0">
            <a:spAutoFit/>
          </a:bodyPr>
          <a:lstStyle/>
          <a:p>
            <a:r>
              <a:rPr lang="en-CA" sz="2000" b="1" dirty="0"/>
              <a:t>Standard folder structure</a:t>
            </a:r>
            <a:endParaRPr lang="en-CA" sz="1600" b="1" dirty="0"/>
          </a:p>
        </p:txBody>
      </p:sp>
      <p:cxnSp>
        <p:nvCxnSpPr>
          <p:cNvPr id="79" name="Connector: Elbow 78">
            <a:extLst>
              <a:ext uri="{FF2B5EF4-FFF2-40B4-BE49-F238E27FC236}">
                <a16:creationId xmlns:a16="http://schemas.microsoft.com/office/drawing/2014/main" id="{43EC722E-7901-AC16-EE6D-C2FC82BA77CA}"/>
              </a:ext>
            </a:extLst>
          </p:cNvPr>
          <p:cNvCxnSpPr>
            <a:cxnSpLocks/>
            <a:stCxn id="60" idx="1"/>
            <a:endCxn id="78" idx="1"/>
          </p:cNvCxnSpPr>
          <p:nvPr/>
        </p:nvCxnSpPr>
        <p:spPr>
          <a:xfrm rot="10800000" flipH="1" flipV="1">
            <a:off x="4570341" y="5177530"/>
            <a:ext cx="54902" cy="363799"/>
          </a:xfrm>
          <a:prstGeom prst="bentConnector3">
            <a:avLst>
              <a:gd name="adj1" fmla="val -416378"/>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259402F0-11F2-EB51-E86A-6424B17B0FB0}"/>
              </a:ext>
            </a:extLst>
          </p:cNvPr>
          <p:cNvSpPr txBox="1"/>
          <p:nvPr/>
        </p:nvSpPr>
        <p:spPr>
          <a:xfrm>
            <a:off x="1808039" y="4056100"/>
            <a:ext cx="1449339" cy="400110"/>
          </a:xfrm>
          <a:prstGeom prst="rect">
            <a:avLst/>
          </a:prstGeom>
          <a:noFill/>
        </p:spPr>
        <p:txBody>
          <a:bodyPr wrap="square" rtlCol="0">
            <a:spAutoFit/>
          </a:bodyPr>
          <a:lstStyle/>
          <a:p>
            <a:r>
              <a:rPr lang="en-CA" sz="2000" b="1" dirty="0"/>
              <a:t>Node.js?</a:t>
            </a:r>
          </a:p>
        </p:txBody>
      </p:sp>
      <p:cxnSp>
        <p:nvCxnSpPr>
          <p:cNvPr id="92" name="Connector: Elbow 91">
            <a:extLst>
              <a:ext uri="{FF2B5EF4-FFF2-40B4-BE49-F238E27FC236}">
                <a16:creationId xmlns:a16="http://schemas.microsoft.com/office/drawing/2014/main" id="{98A02E4B-8060-58F7-F8EE-77EE464B09A8}"/>
              </a:ext>
            </a:extLst>
          </p:cNvPr>
          <p:cNvCxnSpPr>
            <a:cxnSpLocks/>
            <a:stCxn id="29" idx="2"/>
            <a:endCxn id="91" idx="1"/>
          </p:cNvCxnSpPr>
          <p:nvPr/>
        </p:nvCxnSpPr>
        <p:spPr>
          <a:xfrm rot="5400000">
            <a:off x="1713625" y="3866983"/>
            <a:ext cx="483586" cy="294758"/>
          </a:xfrm>
          <a:prstGeom prst="bentConnector4">
            <a:avLst>
              <a:gd name="adj1" fmla="val 29315"/>
              <a:gd name="adj2" fmla="val 177555"/>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26BE210-C31E-3A36-E96B-A23E66F33834}"/>
              </a:ext>
            </a:extLst>
          </p:cNvPr>
          <p:cNvSpPr txBox="1"/>
          <p:nvPr/>
        </p:nvSpPr>
        <p:spPr>
          <a:xfrm>
            <a:off x="2186098" y="4471126"/>
            <a:ext cx="883419" cy="400110"/>
          </a:xfrm>
          <a:prstGeom prst="rect">
            <a:avLst/>
          </a:prstGeom>
          <a:noFill/>
        </p:spPr>
        <p:txBody>
          <a:bodyPr wrap="square" rtlCol="0">
            <a:spAutoFit/>
          </a:bodyPr>
          <a:lstStyle/>
          <a:p>
            <a:r>
              <a:rPr lang="en-CA" sz="2000" b="1" dirty="0" err="1"/>
              <a:t>npm</a:t>
            </a:r>
            <a:endParaRPr lang="en-CA" sz="1600" b="1" dirty="0"/>
          </a:p>
        </p:txBody>
      </p:sp>
      <p:sp>
        <p:nvSpPr>
          <p:cNvPr id="97" name="TextBox 96">
            <a:extLst>
              <a:ext uri="{FF2B5EF4-FFF2-40B4-BE49-F238E27FC236}">
                <a16:creationId xmlns:a16="http://schemas.microsoft.com/office/drawing/2014/main" id="{36061C1C-7373-DA9C-1B64-6AB2E2325A15}"/>
              </a:ext>
            </a:extLst>
          </p:cNvPr>
          <p:cNvSpPr txBox="1"/>
          <p:nvPr/>
        </p:nvSpPr>
        <p:spPr>
          <a:xfrm>
            <a:off x="2169875" y="4834923"/>
            <a:ext cx="1954567" cy="400110"/>
          </a:xfrm>
          <a:prstGeom prst="rect">
            <a:avLst/>
          </a:prstGeom>
          <a:noFill/>
        </p:spPr>
        <p:txBody>
          <a:bodyPr wrap="square" rtlCol="0">
            <a:spAutoFit/>
          </a:bodyPr>
          <a:lstStyle/>
          <a:p>
            <a:r>
              <a:rPr lang="en-CA" sz="2000" b="1" dirty="0"/>
              <a:t>Indirect usage</a:t>
            </a:r>
            <a:endParaRPr lang="en-CA" sz="1600" b="1" dirty="0"/>
          </a:p>
        </p:txBody>
      </p:sp>
      <p:cxnSp>
        <p:nvCxnSpPr>
          <p:cNvPr id="98" name="Connector: Elbow 97">
            <a:extLst>
              <a:ext uri="{FF2B5EF4-FFF2-40B4-BE49-F238E27FC236}">
                <a16:creationId xmlns:a16="http://schemas.microsoft.com/office/drawing/2014/main" id="{7CCCCFC5-E46F-2328-AB15-C42C2BFD2AD1}"/>
              </a:ext>
            </a:extLst>
          </p:cNvPr>
          <p:cNvCxnSpPr>
            <a:cxnSpLocks/>
            <a:endCxn id="96" idx="1"/>
          </p:cNvCxnSpPr>
          <p:nvPr/>
        </p:nvCxnSpPr>
        <p:spPr>
          <a:xfrm rot="16200000" flipH="1">
            <a:off x="1925604" y="4410687"/>
            <a:ext cx="284794" cy="2361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0261F438-10B5-B204-A548-22E27C3AB69B}"/>
              </a:ext>
            </a:extLst>
          </p:cNvPr>
          <p:cNvCxnSpPr>
            <a:cxnSpLocks/>
            <a:stCxn id="96" idx="1"/>
            <a:endCxn id="97" idx="1"/>
          </p:cNvCxnSpPr>
          <p:nvPr/>
        </p:nvCxnSpPr>
        <p:spPr>
          <a:xfrm rot="10800000" flipV="1">
            <a:off x="2169876" y="4671180"/>
            <a:ext cx="16223" cy="363797"/>
          </a:xfrm>
          <a:prstGeom prst="bentConnector3">
            <a:avLst>
              <a:gd name="adj1" fmla="val 150911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A2584557-ACA3-0244-7669-3C96F97A1020}"/>
              </a:ext>
            </a:extLst>
          </p:cNvPr>
          <p:cNvSpPr txBox="1"/>
          <p:nvPr/>
        </p:nvSpPr>
        <p:spPr>
          <a:xfrm>
            <a:off x="4273236" y="5849946"/>
            <a:ext cx="1019301" cy="400110"/>
          </a:xfrm>
          <a:prstGeom prst="rect">
            <a:avLst/>
          </a:prstGeom>
          <a:noFill/>
        </p:spPr>
        <p:txBody>
          <a:bodyPr wrap="square" rtlCol="0">
            <a:spAutoFit/>
          </a:bodyPr>
          <a:lstStyle/>
          <a:p>
            <a:r>
              <a:rPr lang="en-CA" sz="2000" b="1" dirty="0"/>
              <a:t>public</a:t>
            </a:r>
            <a:endParaRPr lang="en-CA" sz="1600" b="1" dirty="0"/>
          </a:p>
        </p:txBody>
      </p:sp>
      <p:sp>
        <p:nvSpPr>
          <p:cNvPr id="116" name="TextBox 115">
            <a:extLst>
              <a:ext uri="{FF2B5EF4-FFF2-40B4-BE49-F238E27FC236}">
                <a16:creationId xmlns:a16="http://schemas.microsoft.com/office/drawing/2014/main" id="{7FA29AEC-B10F-70DF-A82C-99C1EF976C14}"/>
              </a:ext>
            </a:extLst>
          </p:cNvPr>
          <p:cNvSpPr txBox="1"/>
          <p:nvPr/>
        </p:nvSpPr>
        <p:spPr>
          <a:xfrm>
            <a:off x="5208075" y="6318837"/>
            <a:ext cx="1019301" cy="400110"/>
          </a:xfrm>
          <a:prstGeom prst="rect">
            <a:avLst/>
          </a:prstGeom>
          <a:noFill/>
        </p:spPr>
        <p:txBody>
          <a:bodyPr wrap="square" rtlCol="0">
            <a:spAutoFit/>
          </a:bodyPr>
          <a:lstStyle/>
          <a:p>
            <a:r>
              <a:rPr lang="en-CA" sz="2000" b="1" dirty="0"/>
              <a:t>html</a:t>
            </a:r>
            <a:endParaRPr lang="en-CA" sz="1600" b="1" dirty="0"/>
          </a:p>
        </p:txBody>
      </p:sp>
      <p:sp>
        <p:nvSpPr>
          <p:cNvPr id="117" name="TextBox 116">
            <a:extLst>
              <a:ext uri="{FF2B5EF4-FFF2-40B4-BE49-F238E27FC236}">
                <a16:creationId xmlns:a16="http://schemas.microsoft.com/office/drawing/2014/main" id="{92CD1E58-E187-7AE9-FD8A-FFB84E235E32}"/>
              </a:ext>
            </a:extLst>
          </p:cNvPr>
          <p:cNvSpPr txBox="1"/>
          <p:nvPr/>
        </p:nvSpPr>
        <p:spPr>
          <a:xfrm>
            <a:off x="4077117" y="6366383"/>
            <a:ext cx="1173189" cy="400110"/>
          </a:xfrm>
          <a:prstGeom prst="rect">
            <a:avLst/>
          </a:prstGeom>
          <a:noFill/>
        </p:spPr>
        <p:txBody>
          <a:bodyPr wrap="square" rtlCol="0">
            <a:spAutoFit/>
          </a:bodyPr>
          <a:lstStyle/>
          <a:p>
            <a:r>
              <a:rPr lang="en-CA" sz="2000" b="1" dirty="0"/>
              <a:t>images</a:t>
            </a:r>
            <a:endParaRPr lang="en-CA" sz="1600" b="1" dirty="0"/>
          </a:p>
        </p:txBody>
      </p:sp>
      <p:sp>
        <p:nvSpPr>
          <p:cNvPr id="118" name="TextBox 117">
            <a:extLst>
              <a:ext uri="{FF2B5EF4-FFF2-40B4-BE49-F238E27FC236}">
                <a16:creationId xmlns:a16="http://schemas.microsoft.com/office/drawing/2014/main" id="{7BB076A6-0854-312E-172C-F31BDAD101DF}"/>
              </a:ext>
            </a:extLst>
          </p:cNvPr>
          <p:cNvSpPr txBox="1"/>
          <p:nvPr/>
        </p:nvSpPr>
        <p:spPr>
          <a:xfrm>
            <a:off x="1132804" y="5672013"/>
            <a:ext cx="2014355" cy="400110"/>
          </a:xfrm>
          <a:prstGeom prst="rect">
            <a:avLst/>
          </a:prstGeom>
          <a:noFill/>
        </p:spPr>
        <p:txBody>
          <a:bodyPr wrap="square" rtlCol="0">
            <a:spAutoFit/>
          </a:bodyPr>
          <a:lstStyle/>
          <a:p>
            <a:r>
              <a:rPr lang="en-CA" sz="2000" b="1" dirty="0" err="1"/>
              <a:t>node_modules</a:t>
            </a:r>
            <a:endParaRPr lang="en-CA" sz="1600" b="1" dirty="0"/>
          </a:p>
        </p:txBody>
      </p:sp>
      <p:sp>
        <p:nvSpPr>
          <p:cNvPr id="119" name="TextBox 118">
            <a:extLst>
              <a:ext uri="{FF2B5EF4-FFF2-40B4-BE49-F238E27FC236}">
                <a16:creationId xmlns:a16="http://schemas.microsoft.com/office/drawing/2014/main" id="{1360DD43-7240-C7E1-12DC-AE9B1ABB594D}"/>
              </a:ext>
            </a:extLst>
          </p:cNvPr>
          <p:cNvSpPr txBox="1"/>
          <p:nvPr/>
        </p:nvSpPr>
        <p:spPr>
          <a:xfrm>
            <a:off x="1204911" y="6323968"/>
            <a:ext cx="1173189" cy="400110"/>
          </a:xfrm>
          <a:prstGeom prst="rect">
            <a:avLst/>
          </a:prstGeom>
          <a:noFill/>
        </p:spPr>
        <p:txBody>
          <a:bodyPr wrap="square" rtlCol="0">
            <a:spAutoFit/>
          </a:bodyPr>
          <a:lstStyle/>
          <a:p>
            <a:r>
              <a:rPr lang="en-CA" sz="2000" b="1" dirty="0"/>
              <a:t>React</a:t>
            </a:r>
            <a:endParaRPr lang="en-CA" sz="1600" b="1" dirty="0"/>
          </a:p>
        </p:txBody>
      </p:sp>
      <p:sp>
        <p:nvSpPr>
          <p:cNvPr id="120" name="TextBox 119">
            <a:extLst>
              <a:ext uri="{FF2B5EF4-FFF2-40B4-BE49-F238E27FC236}">
                <a16:creationId xmlns:a16="http://schemas.microsoft.com/office/drawing/2014/main" id="{5D115D9D-71FE-0CDB-4C69-764D717255E8}"/>
              </a:ext>
            </a:extLst>
          </p:cNvPr>
          <p:cNvSpPr txBox="1"/>
          <p:nvPr/>
        </p:nvSpPr>
        <p:spPr>
          <a:xfrm>
            <a:off x="2316223" y="6334574"/>
            <a:ext cx="1610234" cy="400110"/>
          </a:xfrm>
          <a:prstGeom prst="rect">
            <a:avLst/>
          </a:prstGeom>
          <a:noFill/>
        </p:spPr>
        <p:txBody>
          <a:bodyPr wrap="square" rtlCol="0">
            <a:spAutoFit/>
          </a:bodyPr>
          <a:lstStyle/>
          <a:p>
            <a:r>
              <a:rPr lang="en-CA" sz="2000" b="1" dirty="0" err="1"/>
              <a:t>ReactDOM</a:t>
            </a:r>
            <a:endParaRPr lang="en-CA" sz="1600" b="1" dirty="0"/>
          </a:p>
        </p:txBody>
      </p:sp>
      <p:sp>
        <p:nvSpPr>
          <p:cNvPr id="121" name="TextBox 120">
            <a:extLst>
              <a:ext uri="{FF2B5EF4-FFF2-40B4-BE49-F238E27FC236}">
                <a16:creationId xmlns:a16="http://schemas.microsoft.com/office/drawing/2014/main" id="{5D7C0B5A-5CD1-A9B9-C22A-269CE0E94A02}"/>
              </a:ext>
            </a:extLst>
          </p:cNvPr>
          <p:cNvSpPr txBox="1"/>
          <p:nvPr/>
        </p:nvSpPr>
        <p:spPr>
          <a:xfrm>
            <a:off x="398093" y="6971469"/>
            <a:ext cx="2772739" cy="400110"/>
          </a:xfrm>
          <a:prstGeom prst="rect">
            <a:avLst/>
          </a:prstGeom>
          <a:noFill/>
        </p:spPr>
        <p:txBody>
          <a:bodyPr wrap="square" rtlCol="0">
            <a:spAutoFit/>
          </a:bodyPr>
          <a:lstStyle/>
          <a:p>
            <a:r>
              <a:rPr lang="en-CA" sz="2000" b="1" dirty="0"/>
              <a:t>Create react element</a:t>
            </a:r>
            <a:endParaRPr lang="en-CA" sz="1600" b="1" dirty="0"/>
          </a:p>
        </p:txBody>
      </p:sp>
      <p:sp>
        <p:nvSpPr>
          <p:cNvPr id="122" name="TextBox 121">
            <a:extLst>
              <a:ext uri="{FF2B5EF4-FFF2-40B4-BE49-F238E27FC236}">
                <a16:creationId xmlns:a16="http://schemas.microsoft.com/office/drawing/2014/main" id="{E8FE5D30-73D7-2B82-4854-8C870582BD2D}"/>
              </a:ext>
            </a:extLst>
          </p:cNvPr>
          <p:cNvSpPr txBox="1"/>
          <p:nvPr/>
        </p:nvSpPr>
        <p:spPr>
          <a:xfrm>
            <a:off x="3188898" y="7060988"/>
            <a:ext cx="2209800" cy="400110"/>
          </a:xfrm>
          <a:prstGeom prst="rect">
            <a:avLst/>
          </a:prstGeom>
          <a:noFill/>
        </p:spPr>
        <p:txBody>
          <a:bodyPr wrap="square" rtlCol="0">
            <a:spAutoFit/>
          </a:bodyPr>
          <a:lstStyle/>
          <a:p>
            <a:r>
              <a:rPr lang="en-CA" sz="2000" b="1" dirty="0"/>
              <a:t>Render element</a:t>
            </a:r>
            <a:endParaRPr lang="en-CA" sz="1600" b="1" dirty="0"/>
          </a:p>
        </p:txBody>
      </p:sp>
      <p:sp>
        <p:nvSpPr>
          <p:cNvPr id="123" name="TextBox 122">
            <a:extLst>
              <a:ext uri="{FF2B5EF4-FFF2-40B4-BE49-F238E27FC236}">
                <a16:creationId xmlns:a16="http://schemas.microsoft.com/office/drawing/2014/main" id="{7937F7DA-5ABD-C053-F5C3-68E55EA881C9}"/>
              </a:ext>
            </a:extLst>
          </p:cNvPr>
          <p:cNvSpPr txBox="1"/>
          <p:nvPr/>
        </p:nvSpPr>
        <p:spPr>
          <a:xfrm>
            <a:off x="567070" y="7496000"/>
            <a:ext cx="1382834" cy="400110"/>
          </a:xfrm>
          <a:prstGeom prst="rect">
            <a:avLst/>
          </a:prstGeom>
          <a:noFill/>
        </p:spPr>
        <p:txBody>
          <a:bodyPr wrap="square" rtlCol="0">
            <a:spAutoFit/>
          </a:bodyPr>
          <a:lstStyle/>
          <a:p>
            <a:r>
              <a:rPr lang="en-CA" sz="2000" b="1" dirty="0"/>
              <a:t>Function</a:t>
            </a:r>
            <a:endParaRPr lang="en-CA" sz="1600" b="1" dirty="0"/>
          </a:p>
        </p:txBody>
      </p:sp>
      <p:sp>
        <p:nvSpPr>
          <p:cNvPr id="124" name="TextBox 123">
            <a:extLst>
              <a:ext uri="{FF2B5EF4-FFF2-40B4-BE49-F238E27FC236}">
                <a16:creationId xmlns:a16="http://schemas.microsoft.com/office/drawing/2014/main" id="{04A1F17C-9315-0D8F-7415-EA3DF360C99E}"/>
              </a:ext>
            </a:extLst>
          </p:cNvPr>
          <p:cNvSpPr txBox="1"/>
          <p:nvPr/>
        </p:nvSpPr>
        <p:spPr>
          <a:xfrm>
            <a:off x="2355701" y="7544637"/>
            <a:ext cx="901677" cy="400110"/>
          </a:xfrm>
          <a:prstGeom prst="rect">
            <a:avLst/>
          </a:prstGeom>
          <a:noFill/>
        </p:spPr>
        <p:txBody>
          <a:bodyPr wrap="square" rtlCol="0">
            <a:spAutoFit/>
          </a:bodyPr>
          <a:lstStyle/>
          <a:p>
            <a:r>
              <a:rPr lang="en-CA" sz="2000" b="1" dirty="0"/>
              <a:t>Class</a:t>
            </a:r>
            <a:endParaRPr lang="en-CA" sz="1600" b="1" dirty="0"/>
          </a:p>
        </p:txBody>
      </p:sp>
      <p:sp>
        <p:nvSpPr>
          <p:cNvPr id="125" name="TextBox 124">
            <a:extLst>
              <a:ext uri="{FF2B5EF4-FFF2-40B4-BE49-F238E27FC236}">
                <a16:creationId xmlns:a16="http://schemas.microsoft.com/office/drawing/2014/main" id="{50F8B100-B020-AD8D-7260-FA38C14549A1}"/>
              </a:ext>
            </a:extLst>
          </p:cNvPr>
          <p:cNvSpPr txBox="1"/>
          <p:nvPr/>
        </p:nvSpPr>
        <p:spPr>
          <a:xfrm>
            <a:off x="1670148" y="8070870"/>
            <a:ext cx="799868" cy="400110"/>
          </a:xfrm>
          <a:prstGeom prst="rect">
            <a:avLst/>
          </a:prstGeom>
          <a:noFill/>
        </p:spPr>
        <p:txBody>
          <a:bodyPr wrap="square" rtlCol="0">
            <a:spAutoFit/>
          </a:bodyPr>
          <a:lstStyle/>
          <a:p>
            <a:r>
              <a:rPr lang="en-CA" sz="2000" b="1" dirty="0"/>
              <a:t>JSX</a:t>
            </a:r>
            <a:endParaRPr lang="en-CA" sz="1600" b="1" dirty="0"/>
          </a:p>
        </p:txBody>
      </p:sp>
      <p:cxnSp>
        <p:nvCxnSpPr>
          <p:cNvPr id="126" name="Connector: Elbow 125">
            <a:extLst>
              <a:ext uri="{FF2B5EF4-FFF2-40B4-BE49-F238E27FC236}">
                <a16:creationId xmlns:a16="http://schemas.microsoft.com/office/drawing/2014/main" id="{C768B0B9-CF4D-B73B-BA81-DE370BAFEDB2}"/>
              </a:ext>
            </a:extLst>
          </p:cNvPr>
          <p:cNvCxnSpPr>
            <a:cxnSpLocks/>
            <a:stCxn id="78" idx="2"/>
            <a:endCxn id="115" idx="0"/>
          </p:cNvCxnSpPr>
          <p:nvPr/>
        </p:nvCxnSpPr>
        <p:spPr>
          <a:xfrm rot="5400000">
            <a:off x="5514088" y="5010184"/>
            <a:ext cx="108561" cy="15709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73B36382-B660-78DD-6F86-15B865A7F1AC}"/>
              </a:ext>
            </a:extLst>
          </p:cNvPr>
          <p:cNvCxnSpPr>
            <a:cxnSpLocks/>
            <a:stCxn id="115" idx="2"/>
            <a:endCxn id="117" idx="0"/>
          </p:cNvCxnSpPr>
          <p:nvPr/>
        </p:nvCxnSpPr>
        <p:spPr>
          <a:xfrm rot="5400000">
            <a:off x="4665137" y="6248632"/>
            <a:ext cx="116327" cy="1191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0CF0651D-1108-FA57-8831-6515A55F51EE}"/>
              </a:ext>
            </a:extLst>
          </p:cNvPr>
          <p:cNvCxnSpPr>
            <a:cxnSpLocks/>
            <a:stCxn id="115" idx="2"/>
            <a:endCxn id="116" idx="0"/>
          </p:cNvCxnSpPr>
          <p:nvPr/>
        </p:nvCxnSpPr>
        <p:spPr>
          <a:xfrm rot="16200000" flipH="1">
            <a:off x="5215916" y="5817026"/>
            <a:ext cx="68781" cy="934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FCF4F957-A310-3A25-F626-5F26494F40B7}"/>
              </a:ext>
            </a:extLst>
          </p:cNvPr>
          <p:cNvCxnSpPr>
            <a:cxnSpLocks/>
            <a:endCxn id="118" idx="3"/>
          </p:cNvCxnSpPr>
          <p:nvPr/>
        </p:nvCxnSpPr>
        <p:spPr>
          <a:xfrm rot="10800000" flipV="1">
            <a:off x="3147160" y="5809666"/>
            <a:ext cx="2847245" cy="624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B70358DE-B0FC-3B4B-687D-4B3E28BC842C}"/>
              </a:ext>
            </a:extLst>
          </p:cNvPr>
          <p:cNvCxnSpPr>
            <a:cxnSpLocks/>
            <a:stCxn id="118" idx="2"/>
            <a:endCxn id="120" idx="0"/>
          </p:cNvCxnSpPr>
          <p:nvPr/>
        </p:nvCxnSpPr>
        <p:spPr>
          <a:xfrm rot="16200000" flipH="1">
            <a:off x="2499436" y="5712669"/>
            <a:ext cx="262451" cy="9813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C55F26FB-B051-850A-F31C-D77E8EB57FDF}"/>
              </a:ext>
            </a:extLst>
          </p:cNvPr>
          <p:cNvCxnSpPr>
            <a:cxnSpLocks/>
            <a:stCxn id="118" idx="2"/>
            <a:endCxn id="119" idx="0"/>
          </p:cNvCxnSpPr>
          <p:nvPr/>
        </p:nvCxnSpPr>
        <p:spPr>
          <a:xfrm rot="5400000">
            <a:off x="1839822" y="6023807"/>
            <a:ext cx="251845" cy="3484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3762FF2-0471-CC7A-83A7-7A6031058E8E}"/>
              </a:ext>
            </a:extLst>
          </p:cNvPr>
          <p:cNvCxnSpPr>
            <a:cxnSpLocks/>
            <a:stCxn id="119" idx="2"/>
            <a:endCxn id="121" idx="0"/>
          </p:cNvCxnSpPr>
          <p:nvPr/>
        </p:nvCxnSpPr>
        <p:spPr>
          <a:xfrm rot="5400000">
            <a:off x="1664290" y="6844252"/>
            <a:ext cx="247391" cy="70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BAC3ADE4-B757-1A77-B360-4414BAE737F7}"/>
              </a:ext>
            </a:extLst>
          </p:cNvPr>
          <p:cNvCxnSpPr>
            <a:cxnSpLocks/>
            <a:stCxn id="120" idx="2"/>
            <a:endCxn id="122" idx="0"/>
          </p:cNvCxnSpPr>
          <p:nvPr/>
        </p:nvCxnSpPr>
        <p:spPr>
          <a:xfrm rot="16200000" flipH="1">
            <a:off x="3544417" y="6311607"/>
            <a:ext cx="326304" cy="1172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017BC713-2E7C-F0B4-2801-3018EF1C0141}"/>
              </a:ext>
            </a:extLst>
          </p:cNvPr>
          <p:cNvSpPr txBox="1"/>
          <p:nvPr/>
        </p:nvSpPr>
        <p:spPr>
          <a:xfrm>
            <a:off x="6489634" y="5802400"/>
            <a:ext cx="1280318" cy="400110"/>
          </a:xfrm>
          <a:prstGeom prst="rect">
            <a:avLst/>
          </a:prstGeom>
          <a:noFill/>
        </p:spPr>
        <p:txBody>
          <a:bodyPr wrap="square" rtlCol="0">
            <a:spAutoFit/>
          </a:bodyPr>
          <a:lstStyle/>
          <a:p>
            <a:r>
              <a:rPr lang="en-CA" sz="2000" b="1" dirty="0"/>
              <a:t>package</a:t>
            </a:r>
            <a:endParaRPr lang="en-CA" sz="1600" b="1" dirty="0"/>
          </a:p>
        </p:txBody>
      </p:sp>
      <p:sp>
        <p:nvSpPr>
          <p:cNvPr id="185" name="TextBox 184">
            <a:extLst>
              <a:ext uri="{FF2B5EF4-FFF2-40B4-BE49-F238E27FC236}">
                <a16:creationId xmlns:a16="http://schemas.microsoft.com/office/drawing/2014/main" id="{F5816F4D-173B-C0B8-AC5B-2E8C7BDFB53B}"/>
              </a:ext>
            </a:extLst>
          </p:cNvPr>
          <p:cNvSpPr txBox="1"/>
          <p:nvPr/>
        </p:nvSpPr>
        <p:spPr>
          <a:xfrm>
            <a:off x="5803556" y="5893652"/>
            <a:ext cx="592086" cy="400110"/>
          </a:xfrm>
          <a:prstGeom prst="rect">
            <a:avLst/>
          </a:prstGeom>
          <a:noFill/>
        </p:spPr>
        <p:txBody>
          <a:bodyPr wrap="square" rtlCol="0">
            <a:spAutoFit/>
          </a:bodyPr>
          <a:lstStyle/>
          <a:p>
            <a:r>
              <a:rPr lang="en-CA" sz="2000" b="1" dirty="0" err="1"/>
              <a:t>src</a:t>
            </a:r>
            <a:endParaRPr lang="en-CA" sz="1600" b="1" dirty="0"/>
          </a:p>
        </p:txBody>
      </p:sp>
      <p:cxnSp>
        <p:nvCxnSpPr>
          <p:cNvPr id="186" name="Connector: Elbow 185">
            <a:extLst>
              <a:ext uri="{FF2B5EF4-FFF2-40B4-BE49-F238E27FC236}">
                <a16:creationId xmlns:a16="http://schemas.microsoft.com/office/drawing/2014/main" id="{BBB75299-5B79-1BB4-C54B-100F71CEC9F2}"/>
              </a:ext>
            </a:extLst>
          </p:cNvPr>
          <p:cNvCxnSpPr>
            <a:cxnSpLocks/>
            <a:endCxn id="185" idx="0"/>
          </p:cNvCxnSpPr>
          <p:nvPr/>
        </p:nvCxnSpPr>
        <p:spPr>
          <a:xfrm rot="10800000" flipV="1">
            <a:off x="6099599" y="5802400"/>
            <a:ext cx="234956" cy="91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BA67FB1B-5474-1F5C-8B93-FB74BD178673}"/>
              </a:ext>
            </a:extLst>
          </p:cNvPr>
          <p:cNvCxnSpPr>
            <a:cxnSpLocks/>
          </p:cNvCxnSpPr>
          <p:nvPr/>
        </p:nvCxnSpPr>
        <p:spPr>
          <a:xfrm>
            <a:off x="6127533" y="5802401"/>
            <a:ext cx="1012944" cy="96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6AE0AF52-EB88-3F5A-9B3C-9A586E837BA6}"/>
              </a:ext>
            </a:extLst>
          </p:cNvPr>
          <p:cNvCxnSpPr>
            <a:cxnSpLocks/>
            <a:stCxn id="121" idx="2"/>
            <a:endCxn id="123" idx="0"/>
          </p:cNvCxnSpPr>
          <p:nvPr/>
        </p:nvCxnSpPr>
        <p:spPr>
          <a:xfrm rot="5400000">
            <a:off x="1459265" y="7170801"/>
            <a:ext cx="124421" cy="5259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A9DDD883-F738-96C9-EDBD-F3CABF3BD85D}"/>
              </a:ext>
            </a:extLst>
          </p:cNvPr>
          <p:cNvCxnSpPr>
            <a:cxnSpLocks/>
            <a:stCxn id="121" idx="2"/>
            <a:endCxn id="124" idx="1"/>
          </p:cNvCxnSpPr>
          <p:nvPr/>
        </p:nvCxnSpPr>
        <p:spPr>
          <a:xfrm rot="16200000" flipH="1">
            <a:off x="1883526" y="7272516"/>
            <a:ext cx="373113" cy="571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Elbow 208">
            <a:extLst>
              <a:ext uri="{FF2B5EF4-FFF2-40B4-BE49-F238E27FC236}">
                <a16:creationId xmlns:a16="http://schemas.microsoft.com/office/drawing/2014/main" id="{253B198C-7D4F-225A-63C5-BD38DAB77FD2}"/>
              </a:ext>
            </a:extLst>
          </p:cNvPr>
          <p:cNvCxnSpPr>
            <a:cxnSpLocks/>
            <a:stCxn id="123" idx="2"/>
            <a:endCxn id="125" idx="1"/>
          </p:cNvCxnSpPr>
          <p:nvPr/>
        </p:nvCxnSpPr>
        <p:spPr>
          <a:xfrm rot="16200000" flipH="1">
            <a:off x="1276910" y="7877686"/>
            <a:ext cx="374815" cy="4116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Connector: Elbow 211">
            <a:extLst>
              <a:ext uri="{FF2B5EF4-FFF2-40B4-BE49-F238E27FC236}">
                <a16:creationId xmlns:a16="http://schemas.microsoft.com/office/drawing/2014/main" id="{A5A863CD-41C7-CD86-928E-FDE38FAA09E8}"/>
              </a:ext>
            </a:extLst>
          </p:cNvPr>
          <p:cNvCxnSpPr>
            <a:cxnSpLocks/>
            <a:stCxn id="124" idx="2"/>
            <a:endCxn id="125" idx="3"/>
          </p:cNvCxnSpPr>
          <p:nvPr/>
        </p:nvCxnSpPr>
        <p:spPr>
          <a:xfrm rot="5400000">
            <a:off x="2475189" y="7939574"/>
            <a:ext cx="326178" cy="336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17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4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0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2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0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1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6" grpId="0"/>
      <p:bldP spid="23" grpId="0"/>
      <p:bldP spid="29" grpId="0"/>
      <p:bldP spid="33" grpId="0"/>
      <p:bldP spid="43" grpId="0"/>
      <p:bldP spid="50" grpId="0"/>
      <p:bldP spid="53" grpId="0"/>
      <p:bldP spid="60" grpId="0"/>
      <p:bldP spid="78" grpId="0"/>
      <p:bldP spid="91" grpId="0"/>
      <p:bldP spid="96" grpId="0"/>
      <p:bldP spid="97" grpId="0"/>
      <p:bldP spid="115" grpId="0"/>
      <p:bldP spid="116" grpId="0"/>
      <p:bldP spid="117" grpId="0"/>
      <p:bldP spid="118" grpId="0"/>
      <p:bldP spid="119" grpId="0"/>
      <p:bldP spid="120" grpId="0"/>
      <p:bldP spid="121" grpId="0"/>
      <p:bldP spid="122" grpId="0"/>
      <p:bldP spid="123" grpId="0"/>
      <p:bldP spid="124" grpId="0"/>
      <p:bldP spid="125" grpId="0"/>
      <p:bldP spid="184" grpId="0"/>
      <p:bldP spid="1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16B35DB-CAFB-9C6A-6F17-0E79F3E42ED9}"/>
              </a:ext>
            </a:extLst>
          </p:cNvPr>
          <p:cNvSpPr>
            <a:spLocks noChangeArrowheads="1"/>
          </p:cNvSpPr>
          <p:nvPr/>
        </p:nvSpPr>
        <p:spPr bwMode="auto">
          <a:xfrm>
            <a:off x="3464332" y="5990454"/>
            <a:ext cx="1843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highlight>
                  <a:srgbClr val="FFFF00"/>
                </a:highlight>
                <a:latin typeface="Arial Unicode MS"/>
              </a:rPr>
              <a:t>Note</a:t>
            </a:r>
            <a:r>
              <a:rPr kumimoji="0" lang="en-US" altLang="en-US" sz="1100" b="1" i="0" u="none" strike="noStrike" cap="none" normalizeH="0" baseline="0" dirty="0">
                <a:ln>
                  <a:noFill/>
                </a:ln>
                <a:solidFill>
                  <a:schemeClr val="tx1"/>
                </a:solidFill>
                <a:effectLst/>
                <a:latin typeface="Arial Unicode MS"/>
              </a:rPr>
              <a:t>: A better design would have been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5B416C3-D9CE-67C3-1516-2517FE8CF771}"/>
              </a:ext>
            </a:extLst>
          </p:cNvPr>
          <p:cNvSpPr txBox="1"/>
          <p:nvPr/>
        </p:nvSpPr>
        <p:spPr>
          <a:xfrm>
            <a:off x="4544362" y="7114803"/>
            <a:ext cx="1271997" cy="369332"/>
          </a:xfrm>
          <a:prstGeom prst="rect">
            <a:avLst/>
          </a:prstGeom>
          <a:solidFill>
            <a:schemeClr val="accent6">
              <a:lumMod val="60000"/>
              <a:lumOff val="40000"/>
            </a:schemeClr>
          </a:solidFill>
          <a:ln w="19050">
            <a:solidFill>
              <a:schemeClr val="tx1"/>
            </a:solidFill>
          </a:ln>
        </p:spPr>
        <p:txBody>
          <a:bodyPr wrap="square" rtlCol="0">
            <a:spAutoFit/>
          </a:bodyPr>
          <a:lstStyle/>
          <a:p>
            <a:r>
              <a:rPr lang="en-CA" dirty="0">
                <a:solidFill>
                  <a:schemeClr val="tx2">
                    <a:lumMod val="60000"/>
                    <a:lumOff val="40000"/>
                  </a:schemeClr>
                </a:solidFill>
              </a:rPr>
              <a:t>Header.js</a:t>
            </a:r>
          </a:p>
        </p:txBody>
      </p:sp>
      <p:cxnSp>
        <p:nvCxnSpPr>
          <p:cNvPr id="18" name="Connector: Elbow 17">
            <a:extLst>
              <a:ext uri="{FF2B5EF4-FFF2-40B4-BE49-F238E27FC236}">
                <a16:creationId xmlns:a16="http://schemas.microsoft.com/office/drawing/2014/main" id="{493B8C52-2D7B-CA14-42B0-B23FBDC2FD9B}"/>
              </a:ext>
            </a:extLst>
          </p:cNvPr>
          <p:cNvCxnSpPr>
            <a:stCxn id="3" idx="3"/>
            <a:endCxn id="12" idx="0"/>
          </p:cNvCxnSpPr>
          <p:nvPr/>
        </p:nvCxnSpPr>
        <p:spPr>
          <a:xfrm>
            <a:off x="3464706" y="6394535"/>
            <a:ext cx="1715655" cy="720268"/>
          </a:xfrm>
          <a:prstGeom prst="bentConnector2">
            <a:avLst/>
          </a:prstGeom>
          <a:ln w="19050"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73F4EBAB-B7C1-AB76-66C0-0FE0FD24E406}"/>
              </a:ext>
            </a:extLst>
          </p:cNvPr>
          <p:cNvSpPr/>
          <p:nvPr/>
        </p:nvSpPr>
        <p:spPr>
          <a:xfrm>
            <a:off x="801004" y="8062276"/>
            <a:ext cx="671979" cy="923330"/>
          </a:xfrm>
          <a:prstGeom prst="rect">
            <a:avLst/>
          </a:prstGeom>
          <a:noFill/>
        </p:spPr>
        <p:txBody>
          <a:bodyPr wrap="none" lIns="91440" tIns="45720" rIns="91440" bIns="45720">
            <a:spAutoFit/>
          </a:bodyPr>
          <a:lstStyle/>
          <a:p>
            <a:pPr algn="ctr"/>
            <a:r>
              <a:rPr lang="en-US" sz="5400" b="1" cap="none" spc="0" dirty="0">
                <a:ln w="9525">
                  <a:solidFill>
                    <a:sysClr val="windowText" lastClr="000000"/>
                  </a:solidFill>
                  <a:prstDash val="solid"/>
                </a:ln>
                <a:solidFill>
                  <a:schemeClr val="bg2">
                    <a:lumMod val="90000"/>
                  </a:schemeClr>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P spid="6" grpId="0"/>
      <p:bldP spid="12"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374073" y="1201950"/>
            <a:ext cx="4650698" cy="2031325"/>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a:p>
            <a:endParaRPr lang="en-CA" b="1" dirty="0">
              <a:latin typeface="Consolas" panose="020B0609020204030204" pitchFamily="49" charset="0"/>
            </a:endParaRPr>
          </a:p>
          <a:p>
            <a:r>
              <a:rPr lang="en-CA" b="1" dirty="0">
                <a:solidFill>
                  <a:srgbClr val="00B050"/>
                </a:solidFill>
                <a:effectLst/>
                <a:latin typeface="Consolas" panose="020B0609020204030204" pitchFamily="49" charset="0"/>
              </a:rPr>
              <a:t>//Don’t forget to </a:t>
            </a:r>
            <a:r>
              <a:rPr lang="en-CA" b="1" dirty="0">
                <a:solidFill>
                  <a:srgbClr val="00B050"/>
                </a:solidFill>
                <a:latin typeface="Consolas" panose="020B0609020204030204" pitchFamily="49" charset="0"/>
              </a:rPr>
              <a:t>i</a:t>
            </a:r>
            <a:r>
              <a:rPr lang="en-CA" b="1" dirty="0">
                <a:solidFill>
                  <a:srgbClr val="00B050"/>
                </a:solidFill>
                <a:effectLst/>
                <a:latin typeface="Consolas" panose="020B0609020204030204" pitchFamily="49" charset="0"/>
              </a:rPr>
              <a:t>mport Main</a:t>
            </a:r>
            <a:br>
              <a:rPr lang="en-CA" b="1" dirty="0">
                <a:effectLst/>
                <a:latin typeface="Consolas" panose="020B0609020204030204" pitchFamily="49" charset="0"/>
              </a:rPr>
            </a:br>
            <a:r>
              <a:rPr lang="en-US" b="0" dirty="0">
                <a:effectLst/>
                <a:latin typeface="Consolas" panose="020B0609020204030204" pitchFamily="49" charset="0"/>
              </a:rPr>
              <a:t>import Main from './main/Main';</a:t>
            </a:r>
          </a:p>
          <a:p>
            <a:endParaRPr lang="en-CA" b="1" dirty="0">
              <a:effectLst/>
              <a:latin typeface="Consolas" panose="020B0609020204030204" pitchFamily="49" charset="0"/>
            </a:endParaRPr>
          </a:p>
        </p:txBody>
      </p:sp>
    </p:spTree>
    <p:extLst>
      <p:ext uri="{BB962C8B-B14F-4D97-AF65-F5344CB8AC3E}">
        <p14:creationId xmlns:p14="http://schemas.microsoft.com/office/powerpoint/2010/main" val="214637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59" y="3265132"/>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59" y="4499907"/>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import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59" y="376727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77384" y="5490829"/>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function Main() {</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pic>
        <p:nvPicPr>
          <p:cNvPr id="3" name="Picture 2">
            <a:extLst>
              <a:ext uri="{FF2B5EF4-FFF2-40B4-BE49-F238E27FC236}">
                <a16:creationId xmlns:a16="http://schemas.microsoft.com/office/drawing/2014/main" id="{0B6223CA-55A7-E72B-B0A4-F3069C119511}"/>
              </a:ext>
            </a:extLst>
          </p:cNvPr>
          <p:cNvPicPr>
            <a:picLocks noChangeAspect="1"/>
          </p:cNvPicPr>
          <p:nvPr/>
        </p:nvPicPr>
        <p:blipFill>
          <a:blip r:embed="rId3"/>
          <a:stretch>
            <a:fillRect/>
          </a:stretch>
        </p:blipFill>
        <p:spPr>
          <a:xfrm>
            <a:off x="2645864" y="918395"/>
            <a:ext cx="1914525" cy="333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EECF06B-DD25-D8D1-924A-1E5E0643A128}"/>
              </a:ext>
            </a:extLst>
          </p:cNvPr>
          <p:cNvSpPr txBox="1"/>
          <p:nvPr/>
        </p:nvSpPr>
        <p:spPr>
          <a:xfrm>
            <a:off x="173867" y="5035193"/>
            <a:ext cx="6910934" cy="369332"/>
          </a:xfrm>
          <a:prstGeom prst="rect">
            <a:avLst/>
          </a:prstGeom>
          <a:noFill/>
        </p:spPr>
        <p:txBody>
          <a:bodyPr wrap="square">
            <a:spAutoFit/>
          </a:bodyPr>
          <a:lstStyle/>
          <a:p>
            <a:r>
              <a:rPr lang="en-US" dirty="0">
                <a:latin typeface="Segoe UI" panose="020B0502040204020203" pitchFamily="34" charset="0"/>
              </a:rPr>
              <a:t>Update Main.js and include Header in Main.js</a:t>
            </a:r>
            <a:endParaRPr lang="en-US" sz="2000" dirty="0">
              <a:effectLst/>
              <a:latin typeface="Arial" panose="020B0604020202020204" pitchFamily="34" charset="0"/>
            </a:endParaRPr>
          </a:p>
        </p:txBody>
      </p:sp>
      <p:sp>
        <p:nvSpPr>
          <p:cNvPr id="4" name="TextBox 3">
            <a:extLst>
              <a:ext uri="{FF2B5EF4-FFF2-40B4-BE49-F238E27FC236}">
                <a16:creationId xmlns:a16="http://schemas.microsoft.com/office/drawing/2014/main" id="{0EDCF70A-7F55-5EFF-2343-A27574FACF73}"/>
              </a:ext>
            </a:extLst>
          </p:cNvPr>
          <p:cNvSpPr txBox="1"/>
          <p:nvPr/>
        </p:nvSpPr>
        <p:spPr>
          <a:xfrm>
            <a:off x="277384" y="8304074"/>
            <a:ext cx="5702500" cy="1754326"/>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 and add Header</a:t>
            </a:r>
          </a:p>
          <a:p>
            <a:r>
              <a:rPr lang="en-US" b="1" dirty="0">
                <a:effectLst/>
                <a:latin typeface="Consolas" panose="020B0609020204030204" pitchFamily="49" charset="0"/>
              </a:rPr>
              <a:t>import Header from './header/Header';</a:t>
            </a:r>
          </a:p>
          <a:p>
            <a:r>
              <a:rPr lang="en-US" b="1" dirty="0">
                <a:solidFill>
                  <a:schemeClr val="bg1">
                    <a:lumMod val="7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75000"/>
                  </a:schemeClr>
                </a:solidFill>
                <a:effectLst/>
                <a:latin typeface="Consolas" panose="020B0609020204030204" pitchFamily="49" charset="0"/>
              </a:rPr>
              <a:t>}</a:t>
            </a:r>
          </a:p>
          <a:p>
            <a:r>
              <a:rPr lang="en-US" b="1" dirty="0">
                <a:solidFill>
                  <a:schemeClr val="bg1">
                    <a:lumMod val="75000"/>
                  </a:schemeClr>
                </a:solidFill>
                <a:effectLst/>
                <a:latin typeface="Consolas" panose="020B0609020204030204" pitchFamily="49" charset="0"/>
              </a:rPr>
              <a:t> export default Main ;</a:t>
            </a:r>
          </a:p>
        </p:txBody>
      </p:sp>
      <p:sp>
        <p:nvSpPr>
          <p:cNvPr id="9" name="TextBox 8">
            <a:extLst>
              <a:ext uri="{FF2B5EF4-FFF2-40B4-BE49-F238E27FC236}">
                <a16:creationId xmlns:a16="http://schemas.microsoft.com/office/drawing/2014/main" id="{EBEFA08B-D6BD-CBE8-65DF-EAF3C9F30387}"/>
              </a:ext>
            </a:extLst>
          </p:cNvPr>
          <p:cNvSpPr txBox="1"/>
          <p:nvPr/>
        </p:nvSpPr>
        <p:spPr>
          <a:xfrm>
            <a:off x="277384" y="6808846"/>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const Main =() =&gt;{</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sp>
        <p:nvSpPr>
          <p:cNvPr id="10" name="Rectangle 9">
            <a:extLst>
              <a:ext uri="{FF2B5EF4-FFF2-40B4-BE49-F238E27FC236}">
                <a16:creationId xmlns:a16="http://schemas.microsoft.com/office/drawing/2014/main" id="{9CB48854-986A-2C93-2082-E686308EBBD3}"/>
              </a:ext>
            </a:extLst>
          </p:cNvPr>
          <p:cNvSpPr/>
          <p:nvPr/>
        </p:nvSpPr>
        <p:spPr>
          <a:xfrm>
            <a:off x="3908668" y="6269968"/>
            <a:ext cx="94769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rPr>
              <a:t>OR</a:t>
            </a:r>
            <a:endParaRPr lang="en-CA"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2" grpId="0"/>
      <p:bldP spid="4" grpId="0" animBg="1"/>
      <p:bldP spid="9" grpId="0" animBg="1"/>
      <p:bldP spid="10" grpId="0"/>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54545"/>
          </a:xfrm>
          <a:prstGeom prst="rect">
            <a:avLst/>
          </a:prstGeom>
          <a:noFill/>
          <a:ln w="28575">
            <a:solidFill>
              <a:schemeClr val="tx1"/>
            </a:solidFill>
          </a:ln>
        </p:spPr>
        <p:txBody>
          <a:bodyPr wrap="square">
            <a:spAutoFit/>
          </a:bodyPr>
          <a:lstStyle/>
          <a:p>
            <a:r>
              <a:rPr lang="en-CA" sz="1600" dirty="0">
                <a:solidFill>
                  <a:schemeClr val="tx2">
                    <a:lumMod val="60000"/>
                    <a:lumOff val="40000"/>
                  </a:schemeClr>
                </a:solidFill>
                <a:highlight>
                  <a:srgbClr val="FFFF00"/>
                </a:highlight>
              </a:rPr>
              <a:t>const</a:t>
            </a:r>
            <a:r>
              <a:rPr lang="en-CA" sz="1600" dirty="0">
                <a:solidFill>
                  <a:schemeClr val="tx2">
                    <a:lumMod val="60000"/>
                    <a:lumOff val="40000"/>
                  </a:schemeClr>
                </a:solidFill>
              </a:rPr>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dirty="0">
                <a:solidFill>
                  <a:schemeClr val="tx2">
                    <a:lumMod val="60000"/>
                    <a:lumOff val="40000"/>
                  </a:schemeClr>
                </a:solidFill>
              </a:rPr>
              <a:t>}</a:t>
            </a:r>
          </a:p>
          <a:p>
            <a:r>
              <a:rPr lang="en-CA" sz="1600" dirty="0">
                <a:solidFill>
                  <a:schemeClr val="tx2">
                    <a:lumMod val="60000"/>
                    <a:lumOff val="40000"/>
                  </a:schemeClr>
                </a:solidFill>
              </a:rPr>
              <a:t>export default Header; </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1077218"/>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Main.js</a:t>
            </a:r>
          </a:p>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5567266" y="816490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Oval 3">
            <a:extLst>
              <a:ext uri="{FF2B5EF4-FFF2-40B4-BE49-F238E27FC236}">
                <a16:creationId xmlns:a16="http://schemas.microsoft.com/office/drawing/2014/main" id="{D3DC4D74-E871-D1B5-C8BB-C354DD64E5C6}"/>
              </a:ext>
            </a:extLst>
          </p:cNvPr>
          <p:cNvSpPr/>
          <p:nvPr/>
        </p:nvSpPr>
        <p:spPr>
          <a:xfrm>
            <a:off x="1948828" y="5167507"/>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27" presetClass="emph" presetSubtype="0" repeatCount="2000" fill="remove" grpId="1" nodeType="withEffect">
                                  <p:stCondLst>
                                    <p:cond delay="0"/>
                                  </p:stCondLst>
                                  <p:childTnLst>
                                    <p:animClr clrSpc="rgb" dir="cw">
                                      <p:cBhvr override="childStyle">
                                        <p:cTn id="20" dur="500" autoRev="1" fill="remove"/>
                                        <p:tgtEl>
                                          <p:spTgt spid="4"/>
                                        </p:tgtEl>
                                        <p:attrNameLst>
                                          <p:attrName>style.color</p:attrName>
                                        </p:attrNameLst>
                                      </p:cBhvr>
                                      <p:to>
                                        <a:schemeClr val="bg1"/>
                                      </p:to>
                                    </p:animClr>
                                    <p:animClr clrSpc="rgb" dir="cw">
                                      <p:cBhvr>
                                        <p:cTn id="21" dur="500" autoRev="1" fill="remove"/>
                                        <p:tgtEl>
                                          <p:spTgt spid="4"/>
                                        </p:tgtEl>
                                        <p:attrNameLst>
                                          <p:attrName>fillcolor</p:attrName>
                                        </p:attrNameLst>
                                      </p:cBhvr>
                                      <p:to>
                                        <a:schemeClr val="bg1"/>
                                      </p:to>
                                    </p:animClr>
                                    <p:set>
                                      <p:cBhvr>
                                        <p:cTn id="22" dur="500" autoRev="1" fill="remove"/>
                                        <p:tgtEl>
                                          <p:spTgt spid="4"/>
                                        </p:tgtEl>
                                        <p:attrNameLst>
                                          <p:attrName>fill.type</p:attrName>
                                        </p:attrNameLst>
                                      </p:cBhvr>
                                      <p:to>
                                        <p:strVal val="solid"/>
                                      </p:to>
                                    </p:set>
                                    <p:set>
                                      <p:cBhvr>
                                        <p:cTn id="23" dur="500" autoRev="1" fill="remove"/>
                                        <p:tgtEl>
                                          <p:spTgt spid="4"/>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P spid="4" grpId="0" animBg="1"/>
      <p:bldP spid="4" grpId="1"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Will use Bootstrap:</a:t>
            </a:r>
            <a:r>
              <a:rPr lang="en-US" dirty="0">
                <a:latin typeface="Segoe UI" panose="020B0502040204020203" pitchFamily="34" charset="0"/>
              </a:rPr>
              <a:t>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483722" y="6336683"/>
            <a:ext cx="2076466"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2972365" y="9129888"/>
            <a:ext cx="4594367" cy="646331"/>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
        <p:nvSpPr>
          <p:cNvPr id="10" name="TextBox 9">
            <a:extLst>
              <a:ext uri="{FF2B5EF4-FFF2-40B4-BE49-F238E27FC236}">
                <a16:creationId xmlns:a16="http://schemas.microsoft.com/office/drawing/2014/main" id="{CD898D99-CEA2-3F22-C15D-A2B2C1E36093}"/>
              </a:ext>
            </a:extLst>
          </p:cNvPr>
          <p:cNvSpPr txBox="1"/>
          <p:nvPr/>
        </p:nvSpPr>
        <p:spPr>
          <a:xfrm>
            <a:off x="3702425" y="7075347"/>
            <a:ext cx="3850394" cy="369332"/>
          </a:xfrm>
          <a:prstGeom prst="rect">
            <a:avLst/>
          </a:prstGeom>
          <a:solidFill>
            <a:srgbClr val="002060"/>
          </a:solidFill>
        </p:spPr>
        <p:txBody>
          <a:bodyPr wrap="square">
            <a:spAutoFit/>
          </a:bodyPr>
          <a:lstStyle/>
          <a:p>
            <a:r>
              <a:rPr lang="en-CA" dirty="0">
                <a:solidFill>
                  <a:schemeClr val="bg1"/>
                </a:solidFill>
                <a:latin typeface="Segoe UI" panose="020B0502040204020203" pitchFamily="34" charset="0"/>
              </a:rPr>
              <a:t>pass in </a:t>
            </a:r>
            <a:r>
              <a:rPr lang="en-CA" dirty="0" err="1">
                <a:solidFill>
                  <a:schemeClr val="bg1"/>
                </a:solidFill>
                <a:latin typeface="Segoe UI" panose="020B0502040204020203" pitchFamily="34" charset="0"/>
              </a:rPr>
              <a:t>cl</a:t>
            </a:r>
            <a:r>
              <a:rPr lang="en-CA" sz="1800" dirty="0" err="1">
                <a:solidFill>
                  <a:schemeClr val="bg1"/>
                </a:solidFill>
                <a:effectLst/>
                <a:latin typeface="Segoe UI" panose="020B0502040204020203" pitchFamily="34" charset="0"/>
              </a:rPr>
              <a:t>assName</a:t>
            </a:r>
            <a:r>
              <a:rPr lang="en-CA" sz="1800" dirty="0">
                <a:solidFill>
                  <a:schemeClr val="bg1"/>
                </a:solidFill>
                <a:effectLst/>
                <a:latin typeface="Segoe UI" panose="020B0502040204020203" pitchFamily="34" charset="0"/>
              </a:rPr>
              <a:t>: '</a:t>
            </a:r>
            <a:r>
              <a:rPr lang="en-CA" sz="1800" dirty="0">
                <a:solidFill>
                  <a:srgbClr val="FFFF00"/>
                </a:solidFill>
                <a:effectLst/>
                <a:latin typeface="Segoe UI" panose="020B0502040204020203" pitchFamily="34" charset="0"/>
              </a:rPr>
              <a:t>general-border</a:t>
            </a:r>
            <a:r>
              <a:rPr lang="en-CA" sz="1800" dirty="0">
                <a:solidFill>
                  <a:schemeClr val="bg1"/>
                </a:solidFill>
                <a:effectLst/>
                <a:latin typeface="Segoe UI" panose="020B0502040204020203" pitchFamily="34" charset="0"/>
              </a:rPr>
              <a:t>'</a:t>
            </a:r>
            <a:endParaRPr lang="en-CA" dirty="0">
              <a:solidFill>
                <a:schemeClr val="bg1"/>
              </a:solidFill>
            </a:endParaRPr>
          </a:p>
        </p:txBody>
      </p:sp>
      <p:sp>
        <p:nvSpPr>
          <p:cNvPr id="12" name="Arrow: Down 11">
            <a:extLst>
              <a:ext uri="{FF2B5EF4-FFF2-40B4-BE49-F238E27FC236}">
                <a16:creationId xmlns:a16="http://schemas.microsoft.com/office/drawing/2014/main" id="{1C64A82B-7C91-E4ED-2761-4E28BF8A4B7E}"/>
              </a:ext>
            </a:extLst>
          </p:cNvPr>
          <p:cNvSpPr/>
          <p:nvPr/>
        </p:nvSpPr>
        <p:spPr>
          <a:xfrm>
            <a:off x="6284259" y="6706015"/>
            <a:ext cx="42134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P spid="10" grpId="0" animBg="1"/>
      <p:bldP spid="12" grpId="0" animBg="1"/>
    </p:bldLst>
  </p:timing>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194475" y="3190282"/>
            <a:ext cx="2390518" cy="369332"/>
          </a:xfrm>
          <a:prstGeom prst="rect">
            <a:avLst/>
          </a:prstGeom>
          <a:solidFill>
            <a:schemeClr val="accent2"/>
          </a:solidFill>
          <a:ln w="19050">
            <a:solidFill>
              <a:schemeClr val="tx1"/>
            </a:solidFill>
          </a:ln>
        </p:spPr>
        <p:txBody>
          <a:bodyPr wrap="squar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390518"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18044" y="0"/>
            <a:ext cx="6303329"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 [side by side]</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Add Entry Elements</a:t>
            </a:r>
          </a:p>
        </p:txBody>
      </p:sp>
    </p:spTree>
    <p:extLst>
      <p:ext uri="{BB962C8B-B14F-4D97-AF65-F5344CB8AC3E}">
        <p14:creationId xmlns:p14="http://schemas.microsoft.com/office/powerpoint/2010/main" val="11780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15360"/>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834058"/>
            <a:ext cx="7389266" cy="2585323"/>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a:p>
            <a:r>
              <a:rPr lang="en-CA" dirty="0">
                <a:solidFill>
                  <a:schemeClr val="bg2">
                    <a:lumMod val="75000"/>
                  </a:schemeClr>
                </a:solidFill>
              </a:rPr>
              <a:t>&lt;div </a:t>
            </a:r>
            <a:r>
              <a:rPr lang="en-CA" dirty="0" err="1">
                <a:solidFill>
                  <a:schemeClr val="bg2">
                    <a:lumMod val="75000"/>
                  </a:schemeClr>
                </a:solidFill>
              </a:rPr>
              <a:t>className</a:t>
            </a:r>
            <a:r>
              <a:rPr lang="en-CA" dirty="0">
                <a:solidFill>
                  <a:schemeClr val="bg2">
                    <a:lumMod val="75000"/>
                  </a:schemeClr>
                </a:solidFill>
              </a:rPr>
              <a:t>='general-border center'&gt;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99843" y="824944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67801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150150" y="7488884"/>
            <a:ext cx="3310226"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31602" y="830868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1A98DCD3-B3CC-0048-75AF-2BFE1686BD9E}"/>
              </a:ext>
            </a:extLst>
          </p:cNvPr>
          <p:cNvSpPr txBox="1"/>
          <p:nvPr/>
        </p:nvSpPr>
        <p:spPr>
          <a:xfrm>
            <a:off x="4485588" y="2243528"/>
            <a:ext cx="3191028" cy="923330"/>
          </a:xfrm>
          <a:prstGeom prst="rect">
            <a:avLst/>
          </a:prstGeom>
          <a:solidFill>
            <a:schemeClr val="accent2"/>
          </a:solidFill>
          <a:ln w="19050">
            <a:solidFill>
              <a:schemeClr val="tx1"/>
            </a:solidFill>
          </a:ln>
        </p:spPr>
        <p:txBody>
          <a:bodyPr wrap="square" rtlCol="0">
            <a:spAutoFit/>
          </a:bodyPr>
          <a:lstStyle/>
          <a:p>
            <a:pPr algn="ctr"/>
            <a:r>
              <a:rPr lang="en-CA" dirty="0"/>
              <a:t>Better to write yourself. </a:t>
            </a:r>
          </a:p>
          <a:p>
            <a:pPr algn="ctr"/>
            <a:r>
              <a:rPr lang="en-CA" dirty="0"/>
              <a:t>Still, you can copy from </a:t>
            </a:r>
            <a:r>
              <a:rPr lang="en-CA" dirty="0">
                <a:highlight>
                  <a:srgbClr val="FFFF00"/>
                </a:highlight>
              </a:rPr>
              <a:t>hour_min.js </a:t>
            </a:r>
            <a:r>
              <a:rPr lang="en-CA" dirty="0"/>
              <a:t>under </a:t>
            </a:r>
            <a:r>
              <a:rPr lang="en-CA" dirty="0">
                <a:highlight>
                  <a:srgbClr val="00FF00"/>
                </a:highlight>
              </a:rPr>
              <a:t>snippets</a:t>
            </a:r>
            <a:r>
              <a:rPr lang="en-CA" dirty="0"/>
              <a:t> </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Data Binding &amp; Events</a:t>
            </a:r>
          </a:p>
        </p:txBody>
      </p:sp>
    </p:spTree>
    <p:extLst>
      <p:ext uri="{BB962C8B-B14F-4D97-AF65-F5344CB8AC3E}">
        <p14:creationId xmlns:p14="http://schemas.microsoft.com/office/powerpoint/2010/main" val="1163918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832475" y="3431589"/>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3015505" cy="369332"/>
          </a:xfrm>
          <a:prstGeom prst="rect">
            <a:avLst/>
          </a:prstGeom>
          <a:solidFill>
            <a:schemeClr val="accent2"/>
          </a:solidFill>
          <a:ln w="19050">
            <a:solidFill>
              <a:schemeClr val="tx1"/>
            </a:solidFill>
          </a:ln>
        </p:spPr>
        <p:txBody>
          <a:bodyPr wrap="none" rtlCol="0">
            <a:spAutoFit/>
          </a:bodyPr>
          <a:lstStyle/>
          <a:p>
            <a:r>
              <a:rPr lang="en-CA" dirty="0"/>
              <a:t>Method to update Variable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p:cNvCxnSpPr>
          <p:nvPr/>
        </p:nvCxnSpPr>
        <p:spPr>
          <a:xfrm>
            <a:off x="5832475" y="3055999"/>
            <a:ext cx="460876" cy="38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a:off x="3697914" y="3027021"/>
            <a:ext cx="314905"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8"/>
            <a:ext cx="2871079" cy="270901"/>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904536" y="9175814"/>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8156A32-016A-BB86-22A7-FF057A273A74}"/>
              </a:ext>
            </a:extLst>
          </p:cNvPr>
          <p:cNvSpPr txBox="1"/>
          <p:nvPr/>
        </p:nvSpPr>
        <p:spPr>
          <a:xfrm>
            <a:off x="1728626" y="5277045"/>
            <a:ext cx="3975888" cy="461665"/>
          </a:xfrm>
          <a:prstGeom prst="rect">
            <a:avLst/>
          </a:prstGeom>
          <a:solidFill>
            <a:srgbClr val="92D050"/>
          </a:solidFill>
          <a:ln w="19050">
            <a:solidFill>
              <a:schemeClr val="tx1"/>
            </a:solidFill>
          </a:ln>
        </p:spPr>
        <p:txBody>
          <a:bodyPr wrap="square" rtlCol="0">
            <a:spAutoFit/>
          </a:bodyPr>
          <a:lstStyle/>
          <a:p>
            <a:pPr algn="ctr"/>
            <a:r>
              <a:rPr lang="en-CA" sz="2400" dirty="0">
                <a:solidFill>
                  <a:schemeClr val="bg1"/>
                </a:solidFill>
              </a:rPr>
              <a:t>Test your changes</a:t>
            </a:r>
          </a:p>
        </p:txBody>
      </p:sp>
      <p:sp>
        <p:nvSpPr>
          <p:cNvPr id="16" name="Rectangle 15">
            <a:extLst>
              <a:ext uri="{FF2B5EF4-FFF2-40B4-BE49-F238E27FC236}">
                <a16:creationId xmlns:a16="http://schemas.microsoft.com/office/drawing/2014/main" id="{F0B0A82E-72E5-C16E-DFA6-43C30AB7C59C}"/>
              </a:ext>
            </a:extLst>
          </p:cNvPr>
          <p:cNvSpPr/>
          <p:nvPr/>
        </p:nvSpPr>
        <p:spPr>
          <a:xfrm>
            <a:off x="4479414" y="2257311"/>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9" grpId="0" animBg="1"/>
      <p:bldP spid="16"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201336" y="1774415"/>
            <a:ext cx="7499758" cy="650957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input name field is linked to name. </a:t>
            </a:r>
          </a:p>
          <a:p>
            <a:pPr algn="ctr"/>
            <a:endParaRPr lang="en-CA" sz="2800" dirty="0"/>
          </a:p>
          <a:p>
            <a:pPr algn="ctr"/>
            <a:r>
              <a:rPr lang="en-CA" sz="2800" dirty="0"/>
              <a:t>If you type any character, you can’t as the field value is bounded to the state name.</a:t>
            </a:r>
          </a:p>
          <a:p>
            <a:pPr algn="ctr"/>
            <a:endParaRPr lang="en-CA" sz="2800" dirty="0"/>
          </a:p>
          <a:p>
            <a:pPr algn="ctr"/>
            <a:r>
              <a:rPr lang="en-CA" sz="2800" dirty="0"/>
              <a:t>State name is ’’ and it hasn’t changed. </a:t>
            </a:r>
          </a:p>
          <a:p>
            <a:pPr algn="ctr"/>
            <a:endParaRPr lang="en-CA" sz="3200" dirty="0"/>
          </a:p>
          <a:p>
            <a:pPr algn="ctr"/>
            <a:r>
              <a:rPr lang="en-CA" sz="2800" dirty="0"/>
              <a:t>If </a:t>
            </a:r>
            <a:r>
              <a:rPr lang="en-CA" sz="2800" dirty="0" err="1"/>
              <a:t>setName</a:t>
            </a:r>
            <a:r>
              <a:rPr lang="en-CA" sz="2800" dirty="0"/>
              <a:t>() is called somehow with a value X, then the input field will get repainted and will display X.</a:t>
            </a:r>
          </a:p>
        </p:txBody>
      </p:sp>
      <p:sp>
        <p:nvSpPr>
          <p:cNvPr id="3" name="Rectangle: Rounded Corners 2">
            <a:extLst>
              <a:ext uri="{FF2B5EF4-FFF2-40B4-BE49-F238E27FC236}">
                <a16:creationId xmlns:a16="http://schemas.microsoft.com/office/drawing/2014/main" id="{CE0DCB97-B3D1-8E6A-9708-4D5C4267DDFF}"/>
              </a:ext>
            </a:extLst>
          </p:cNvPr>
          <p:cNvSpPr/>
          <p:nvPr/>
        </p:nvSpPr>
        <p:spPr>
          <a:xfrm>
            <a:off x="611252" y="3738954"/>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B9EBBD15-C090-F096-8AE2-447303E32D5B}"/>
              </a:ext>
            </a:extLst>
          </p:cNvPr>
          <p:cNvSpPr/>
          <p:nvPr/>
        </p:nvSpPr>
        <p:spPr>
          <a:xfrm>
            <a:off x="696287" y="4890782"/>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3DF83D54-4851-9CFF-EEBF-29A771B665C7}"/>
              </a:ext>
            </a:extLst>
          </p:cNvPr>
          <p:cNvSpPr/>
          <p:nvPr/>
        </p:nvSpPr>
        <p:spPr>
          <a:xfrm>
            <a:off x="700482" y="5883600"/>
            <a:ext cx="6870582" cy="147237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88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65033"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8" name="TextBox 7">
            <a:extLst>
              <a:ext uri="{FF2B5EF4-FFF2-40B4-BE49-F238E27FC236}">
                <a16:creationId xmlns:a16="http://schemas.microsoft.com/office/drawing/2014/main" id="{A9E53224-DFFC-BC8E-D85F-61BACE1F9F64}"/>
              </a:ext>
            </a:extLst>
          </p:cNvPr>
          <p:cNvSpPr txBox="1"/>
          <p:nvPr/>
        </p:nvSpPr>
        <p:spPr>
          <a:xfrm>
            <a:off x="4074241" y="4409584"/>
            <a:ext cx="3636626" cy="4647426"/>
          </a:xfrm>
          <a:prstGeom prst="rect">
            <a:avLst/>
          </a:prstGeom>
          <a:noFill/>
          <a:ln w="28575">
            <a:solidFill>
              <a:schemeClr val="tx1"/>
            </a:solidFill>
          </a:ln>
        </p:spPr>
        <p:txBody>
          <a:bodyPr wrap="square" rtlCol="0">
            <a:spAutoFit/>
          </a:bodyPr>
          <a:lstStyle/>
          <a:p>
            <a:r>
              <a:rPr lang="en-CA" sz="2000" b="1" dirty="0"/>
              <a:t>function Child (             ) </a:t>
            </a:r>
          </a:p>
          <a:p>
            <a:endParaRPr lang="en-CA" sz="2000" b="1" dirty="0"/>
          </a:p>
          <a:p>
            <a:endParaRPr lang="en-CA" sz="2000" b="1" dirty="0"/>
          </a:p>
          <a:p>
            <a:endParaRPr lang="en-CA" sz="2000" b="1" dirty="0"/>
          </a:p>
          <a:p>
            <a:r>
              <a:rPr lang="en-CA" sz="2000" b="1" dirty="0"/>
              <a:t>{</a:t>
            </a:r>
          </a:p>
          <a:p>
            <a:r>
              <a:rPr lang="en-CA" sz="2000" b="1" dirty="0"/>
              <a:t> </a:t>
            </a:r>
          </a:p>
          <a:p>
            <a:r>
              <a:rPr lang="en-CA" sz="2000" b="1" dirty="0"/>
              <a:t>   </a:t>
            </a:r>
          </a:p>
          <a:p>
            <a:endParaRPr lang="en-CA" sz="2000" b="1" dirty="0"/>
          </a:p>
          <a:p>
            <a:endParaRPr lang="en-CA" sz="2000" b="1" dirty="0"/>
          </a:p>
          <a:p>
            <a:endParaRPr lang="en-CA" sz="2000" b="1" dirty="0"/>
          </a:p>
          <a:p>
            <a:r>
              <a:rPr lang="en-CA" sz="2000" b="1" dirty="0"/>
              <a:t>     </a:t>
            </a:r>
          </a:p>
          <a:p>
            <a:endParaRPr lang="en-CA" sz="2000" b="1" dirty="0"/>
          </a:p>
          <a:p>
            <a:endParaRPr lang="en-CA" sz="2000" b="1" dirty="0"/>
          </a:p>
          <a:p>
            <a:r>
              <a:rPr lang="en-CA" sz="2000" b="1" dirty="0"/>
              <a:t>}</a:t>
            </a:r>
          </a:p>
          <a:p>
            <a:endParaRPr lang="en-CA" sz="1600" b="1" dirty="0"/>
          </a:p>
        </p:txBody>
      </p:sp>
      <p:sp>
        <p:nvSpPr>
          <p:cNvPr id="16" name="TextBox 15">
            <a:extLst>
              <a:ext uri="{FF2B5EF4-FFF2-40B4-BE49-F238E27FC236}">
                <a16:creationId xmlns:a16="http://schemas.microsoft.com/office/drawing/2014/main" id="{93C23FE3-8F8A-C081-4E37-61F171A83204}"/>
              </a:ext>
            </a:extLst>
          </p:cNvPr>
          <p:cNvSpPr txBox="1"/>
          <p:nvPr/>
        </p:nvSpPr>
        <p:spPr>
          <a:xfrm>
            <a:off x="4023931" y="645463"/>
            <a:ext cx="2885135" cy="400110"/>
          </a:xfrm>
          <a:prstGeom prst="rect">
            <a:avLst/>
          </a:prstGeom>
          <a:noFill/>
        </p:spPr>
        <p:txBody>
          <a:bodyPr wrap="square" rtlCol="0">
            <a:spAutoFit/>
          </a:bodyPr>
          <a:lstStyle/>
          <a:p>
            <a:r>
              <a:rPr lang="en-CA" sz="2000" b="1" dirty="0"/>
              <a:t>&lt;</a:t>
            </a:r>
            <a:r>
              <a:rPr lang="en-CA" sz="2000" b="1" dirty="0">
                <a:solidFill>
                  <a:srgbClr val="FF0000"/>
                </a:solidFill>
              </a:rPr>
              <a:t>C</a:t>
            </a:r>
            <a:r>
              <a:rPr lang="en-CA" sz="2000" b="1" dirty="0"/>
              <a:t>hild v1 = ‘value’/&gt;</a:t>
            </a:r>
          </a:p>
        </p:txBody>
      </p:sp>
      <p:cxnSp>
        <p:nvCxnSpPr>
          <p:cNvPr id="17" name="Connector: Elbow 16">
            <a:extLst>
              <a:ext uri="{FF2B5EF4-FFF2-40B4-BE49-F238E27FC236}">
                <a16:creationId xmlns:a16="http://schemas.microsoft.com/office/drawing/2014/main" id="{4A5DD7B1-C204-DEB4-DB70-E6BE24D34201}"/>
              </a:ext>
            </a:extLst>
          </p:cNvPr>
          <p:cNvCxnSpPr>
            <a:cxnSpLocks/>
            <a:stCxn id="208" idx="3"/>
            <a:endCxn id="33" idx="1"/>
          </p:cNvCxnSpPr>
          <p:nvPr/>
        </p:nvCxnSpPr>
        <p:spPr>
          <a:xfrm>
            <a:off x="3871127" y="1922478"/>
            <a:ext cx="143874" cy="8350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141092" y="698930"/>
            <a:ext cx="3240054" cy="400110"/>
          </a:xfrm>
          <a:prstGeom prst="rect">
            <a:avLst/>
          </a:prstGeom>
          <a:noFill/>
        </p:spPr>
        <p:txBody>
          <a:bodyPr wrap="none" lIns="91440" tIns="45720" rIns="91440" bIns="45720">
            <a:spAutoFit/>
          </a:bodyPr>
          <a:lstStyle/>
          <a:p>
            <a:pPr algn="ctr"/>
            <a:r>
              <a:rPr lang="en-US" sz="2000" b="1" dirty="0">
                <a:ln w="9525">
                  <a:solidFill>
                    <a:schemeClr val="bg1"/>
                  </a:solidFill>
                  <a:prstDash val="solid"/>
                </a:ln>
                <a:solidFill>
                  <a:srgbClr val="002060"/>
                </a:solidFill>
                <a:effectLst>
                  <a:outerShdw blurRad="38100" dist="38100" dir="2700000" algn="tl">
                    <a:srgbClr val="000000">
                      <a:alpha val="43137"/>
                    </a:srgbClr>
                  </a:outerShdw>
                </a:effectLst>
              </a:rPr>
              <a:t>Create Components Tree</a:t>
            </a:r>
            <a:endParaRPr lang="en-US" sz="2000" b="1" cap="none" spc="0" dirty="0">
              <a:ln w="9525">
                <a:solidFill>
                  <a:schemeClr val="bg1"/>
                </a:solidFill>
                <a:prstDash val="solid"/>
              </a:ln>
              <a:solidFill>
                <a:srgbClr val="002060"/>
              </a:solidFill>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EBC28450-259B-6684-D6AF-66D1373352DB}"/>
              </a:ext>
            </a:extLst>
          </p:cNvPr>
          <p:cNvSpPr txBox="1"/>
          <p:nvPr/>
        </p:nvSpPr>
        <p:spPr>
          <a:xfrm>
            <a:off x="4015001" y="1788009"/>
            <a:ext cx="3695866" cy="1938992"/>
          </a:xfrm>
          <a:prstGeom prst="rect">
            <a:avLst/>
          </a:prstGeom>
          <a:noFill/>
          <a:ln w="19050">
            <a:solidFill>
              <a:schemeClr val="tx1"/>
            </a:solidFill>
          </a:ln>
        </p:spPr>
        <p:txBody>
          <a:bodyPr wrap="square" rtlCol="0">
            <a:spAutoFit/>
          </a:bodyPr>
          <a:lstStyle/>
          <a:p>
            <a:r>
              <a:rPr lang="en-CA" sz="2000" b="1" dirty="0"/>
              <a:t>const Child = (             ) =&gt;</a:t>
            </a:r>
          </a:p>
          <a:p>
            <a:r>
              <a:rPr lang="en-CA" sz="2000" b="1" dirty="0"/>
              <a:t>{</a:t>
            </a:r>
          </a:p>
          <a:p>
            <a:endParaRPr lang="en-CA" sz="2000" b="1" dirty="0"/>
          </a:p>
          <a:p>
            <a:r>
              <a:rPr lang="en-CA" sz="2000" b="1" dirty="0"/>
              <a:t>     </a:t>
            </a:r>
          </a:p>
          <a:p>
            <a:endParaRPr lang="en-CA" sz="2000" b="1" dirty="0"/>
          </a:p>
          <a:p>
            <a:r>
              <a:rPr lang="en-CA" sz="2000" b="1" dirty="0"/>
              <a:t>} </a:t>
            </a:r>
          </a:p>
        </p:txBody>
      </p:sp>
      <p:sp>
        <p:nvSpPr>
          <p:cNvPr id="65" name="TextBox 64">
            <a:extLst>
              <a:ext uri="{FF2B5EF4-FFF2-40B4-BE49-F238E27FC236}">
                <a16:creationId xmlns:a16="http://schemas.microsoft.com/office/drawing/2014/main" id="{6E6D3B25-62BB-2EE9-6F29-CFE32F552366}"/>
              </a:ext>
            </a:extLst>
          </p:cNvPr>
          <p:cNvSpPr txBox="1"/>
          <p:nvPr/>
        </p:nvSpPr>
        <p:spPr>
          <a:xfrm>
            <a:off x="5751231" y="1717663"/>
            <a:ext cx="1044710" cy="461665"/>
          </a:xfrm>
          <a:prstGeom prst="rect">
            <a:avLst/>
          </a:prstGeom>
          <a:noFill/>
        </p:spPr>
        <p:txBody>
          <a:bodyPr wrap="none" rtlCol="0">
            <a:spAutoFit/>
          </a:bodyPr>
          <a:lstStyle/>
          <a:p>
            <a:r>
              <a:rPr lang="en-CA" sz="2400" b="1" dirty="0">
                <a:solidFill>
                  <a:srgbClr val="FF0000"/>
                </a:solidFill>
              </a:rPr>
              <a:t>props</a:t>
            </a:r>
            <a:endParaRPr lang="en-CA" b="1" dirty="0">
              <a:solidFill>
                <a:srgbClr val="FF0000"/>
              </a:solidFill>
            </a:endParaRPr>
          </a:p>
        </p:txBody>
      </p:sp>
      <p:sp>
        <p:nvSpPr>
          <p:cNvPr id="69" name="TextBox 68">
            <a:extLst>
              <a:ext uri="{FF2B5EF4-FFF2-40B4-BE49-F238E27FC236}">
                <a16:creationId xmlns:a16="http://schemas.microsoft.com/office/drawing/2014/main" id="{E04436E9-3C03-2715-3880-D25540CE5FD0}"/>
              </a:ext>
            </a:extLst>
          </p:cNvPr>
          <p:cNvSpPr txBox="1"/>
          <p:nvPr/>
        </p:nvSpPr>
        <p:spPr>
          <a:xfrm>
            <a:off x="4304500" y="2237440"/>
            <a:ext cx="2506071" cy="461665"/>
          </a:xfrm>
          <a:prstGeom prst="rect">
            <a:avLst/>
          </a:prstGeom>
          <a:noFill/>
        </p:spPr>
        <p:txBody>
          <a:bodyPr wrap="none" rtlCol="0">
            <a:spAutoFit/>
          </a:bodyPr>
          <a:lstStyle/>
          <a:p>
            <a:r>
              <a:rPr lang="en-CA" sz="2400" b="1" dirty="0"/>
              <a:t>alert(</a:t>
            </a:r>
            <a:r>
              <a:rPr lang="en-CA" sz="2400" b="1" dirty="0">
                <a:solidFill>
                  <a:srgbClr val="FF0000"/>
                </a:solidFill>
              </a:rPr>
              <a:t>props</a:t>
            </a:r>
            <a:r>
              <a:rPr lang="en-CA" sz="2400" b="1" dirty="0"/>
              <a:t>.</a:t>
            </a:r>
            <a:r>
              <a:rPr lang="en-CA" sz="2400" b="1" dirty="0">
                <a:solidFill>
                  <a:schemeClr val="accent6">
                    <a:lumMod val="75000"/>
                  </a:schemeClr>
                </a:solidFill>
              </a:rPr>
              <a:t>v1</a:t>
            </a:r>
            <a:r>
              <a:rPr lang="en-CA" sz="2400" b="1" dirty="0"/>
              <a:t>);</a:t>
            </a:r>
            <a:endParaRPr lang="en-CA" b="1" dirty="0"/>
          </a:p>
        </p:txBody>
      </p:sp>
      <p:sp>
        <p:nvSpPr>
          <p:cNvPr id="70" name="TextBox 69">
            <a:extLst>
              <a:ext uri="{FF2B5EF4-FFF2-40B4-BE49-F238E27FC236}">
                <a16:creationId xmlns:a16="http://schemas.microsoft.com/office/drawing/2014/main" id="{D11661F0-909A-5442-05A0-7D5720BF33D0}"/>
              </a:ext>
            </a:extLst>
          </p:cNvPr>
          <p:cNvSpPr txBox="1"/>
          <p:nvPr/>
        </p:nvSpPr>
        <p:spPr>
          <a:xfrm>
            <a:off x="4222885" y="2578526"/>
            <a:ext cx="3604705" cy="461665"/>
          </a:xfrm>
          <a:prstGeom prst="rect">
            <a:avLst/>
          </a:prstGeom>
          <a:noFill/>
        </p:spPr>
        <p:txBody>
          <a:bodyPr wrap="none" rtlCol="0">
            <a:spAutoFit/>
          </a:bodyPr>
          <a:lstStyle/>
          <a:p>
            <a:r>
              <a:rPr lang="en-CA" sz="2400" b="1" dirty="0"/>
              <a:t>&lt;h1&gt; {</a:t>
            </a:r>
            <a:r>
              <a:rPr lang="en-CA" sz="2400" b="1" dirty="0">
                <a:solidFill>
                  <a:srgbClr val="FF0000"/>
                </a:solidFill>
              </a:rPr>
              <a:t>props</a:t>
            </a:r>
            <a:r>
              <a:rPr lang="en-CA" sz="2400" b="1" dirty="0"/>
              <a:t>.</a:t>
            </a:r>
            <a:r>
              <a:rPr lang="en-CA" sz="2400" b="1" dirty="0">
                <a:solidFill>
                  <a:srgbClr val="0070C0"/>
                </a:solidFill>
              </a:rPr>
              <a:t>v1</a:t>
            </a:r>
            <a:r>
              <a:rPr lang="en-CA" sz="2400" b="1" dirty="0"/>
              <a:t>} &lt;/h1&gt;</a:t>
            </a:r>
            <a:endParaRPr lang="en-CA" b="1" dirty="0"/>
          </a:p>
        </p:txBody>
      </p:sp>
      <p:sp>
        <p:nvSpPr>
          <p:cNvPr id="77" name="Rectangle 76">
            <a:extLst>
              <a:ext uri="{FF2B5EF4-FFF2-40B4-BE49-F238E27FC236}">
                <a16:creationId xmlns:a16="http://schemas.microsoft.com/office/drawing/2014/main" id="{A8422EF6-753E-C811-6DDE-13A4E96E049D}"/>
              </a:ext>
            </a:extLst>
          </p:cNvPr>
          <p:cNvSpPr/>
          <p:nvPr/>
        </p:nvSpPr>
        <p:spPr>
          <a:xfrm>
            <a:off x="5353531" y="3592430"/>
            <a:ext cx="123303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OR</a:t>
            </a:r>
          </a:p>
        </p:txBody>
      </p:sp>
      <p:sp>
        <p:nvSpPr>
          <p:cNvPr id="86" name="Arrow: Down 85">
            <a:extLst>
              <a:ext uri="{FF2B5EF4-FFF2-40B4-BE49-F238E27FC236}">
                <a16:creationId xmlns:a16="http://schemas.microsoft.com/office/drawing/2014/main" id="{BDD1F515-58D2-BE1D-ACAE-BC55C06D51A2}"/>
              </a:ext>
            </a:extLst>
          </p:cNvPr>
          <p:cNvSpPr/>
          <p:nvPr/>
        </p:nvSpPr>
        <p:spPr>
          <a:xfrm>
            <a:off x="5765861" y="1123357"/>
            <a:ext cx="644878" cy="640029"/>
          </a:xfrm>
          <a:custGeom>
            <a:avLst/>
            <a:gdLst>
              <a:gd name="connsiteX0" fmla="*/ 0 w 644878"/>
              <a:gd name="connsiteY0" fmla="*/ 320015 h 640029"/>
              <a:gd name="connsiteX1" fmla="*/ 161220 w 644878"/>
              <a:gd name="connsiteY1" fmla="*/ 320015 h 640029"/>
              <a:gd name="connsiteX2" fmla="*/ 161220 w 644878"/>
              <a:gd name="connsiteY2" fmla="*/ 0 h 640029"/>
              <a:gd name="connsiteX3" fmla="*/ 483659 w 644878"/>
              <a:gd name="connsiteY3" fmla="*/ 0 h 640029"/>
              <a:gd name="connsiteX4" fmla="*/ 483659 w 644878"/>
              <a:gd name="connsiteY4" fmla="*/ 320015 h 640029"/>
              <a:gd name="connsiteX5" fmla="*/ 644878 w 644878"/>
              <a:gd name="connsiteY5" fmla="*/ 320015 h 640029"/>
              <a:gd name="connsiteX6" fmla="*/ 322439 w 644878"/>
              <a:gd name="connsiteY6" fmla="*/ 640029 h 640029"/>
              <a:gd name="connsiteX7" fmla="*/ 0 w 644878"/>
              <a:gd name="connsiteY7" fmla="*/ 320015 h 64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878" h="640029" fill="none" extrusionOk="0">
                <a:moveTo>
                  <a:pt x="0" y="320015"/>
                </a:moveTo>
                <a:cubicBezTo>
                  <a:pt x="52967" y="327860"/>
                  <a:pt x="100814" y="313552"/>
                  <a:pt x="161220" y="320015"/>
                </a:cubicBezTo>
                <a:cubicBezTo>
                  <a:pt x="152716" y="173348"/>
                  <a:pt x="170017" y="111884"/>
                  <a:pt x="161220" y="0"/>
                </a:cubicBezTo>
                <a:cubicBezTo>
                  <a:pt x="270968" y="3427"/>
                  <a:pt x="368699" y="-3667"/>
                  <a:pt x="483659" y="0"/>
                </a:cubicBezTo>
                <a:cubicBezTo>
                  <a:pt x="494517" y="70162"/>
                  <a:pt x="480564" y="178996"/>
                  <a:pt x="483659" y="320015"/>
                </a:cubicBezTo>
                <a:cubicBezTo>
                  <a:pt x="556546" y="312803"/>
                  <a:pt x="598822" y="319548"/>
                  <a:pt x="644878" y="320015"/>
                </a:cubicBezTo>
                <a:cubicBezTo>
                  <a:pt x="497478" y="470665"/>
                  <a:pt x="459324" y="519391"/>
                  <a:pt x="322439" y="640029"/>
                </a:cubicBezTo>
                <a:cubicBezTo>
                  <a:pt x="183447" y="525783"/>
                  <a:pt x="61044" y="407528"/>
                  <a:pt x="0" y="320015"/>
                </a:cubicBezTo>
                <a:close/>
              </a:path>
              <a:path w="644878" h="640029" stroke="0" extrusionOk="0">
                <a:moveTo>
                  <a:pt x="0" y="320015"/>
                </a:moveTo>
                <a:cubicBezTo>
                  <a:pt x="67430" y="314674"/>
                  <a:pt x="108433" y="316726"/>
                  <a:pt x="161220" y="320015"/>
                </a:cubicBezTo>
                <a:cubicBezTo>
                  <a:pt x="164769" y="186517"/>
                  <a:pt x="163129" y="94799"/>
                  <a:pt x="161220" y="0"/>
                </a:cubicBezTo>
                <a:cubicBezTo>
                  <a:pt x="279323" y="-4843"/>
                  <a:pt x="387640" y="-14667"/>
                  <a:pt x="483659" y="0"/>
                </a:cubicBezTo>
                <a:cubicBezTo>
                  <a:pt x="486026" y="69023"/>
                  <a:pt x="486238" y="202673"/>
                  <a:pt x="483659" y="320015"/>
                </a:cubicBezTo>
                <a:cubicBezTo>
                  <a:pt x="539937" y="318915"/>
                  <a:pt x="605367" y="316204"/>
                  <a:pt x="644878" y="320015"/>
                </a:cubicBezTo>
                <a:cubicBezTo>
                  <a:pt x="488211" y="455693"/>
                  <a:pt x="410051" y="550373"/>
                  <a:pt x="322439" y="640029"/>
                </a:cubicBezTo>
                <a:cubicBezTo>
                  <a:pt x="208092" y="538561"/>
                  <a:pt x="104762" y="420905"/>
                  <a:pt x="0" y="320015"/>
                </a:cubicBezTo>
                <a:close/>
              </a:path>
            </a:pathLst>
          </a:custGeom>
          <a:ln>
            <a:extLst>
              <a:ext uri="{C807C97D-BFC1-408E-A445-0C87EB9F89A2}">
                <ask:lineSketchStyleProps xmlns:ask="http://schemas.microsoft.com/office/drawing/2018/sketchyshapes" sd="235578872">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8" name="TextBox 87">
            <a:extLst>
              <a:ext uri="{FF2B5EF4-FFF2-40B4-BE49-F238E27FC236}">
                <a16:creationId xmlns:a16="http://schemas.microsoft.com/office/drawing/2014/main" id="{DCC8DD7D-333A-A00D-9898-5FCEE2FF0F1D}"/>
              </a:ext>
            </a:extLst>
          </p:cNvPr>
          <p:cNvSpPr txBox="1"/>
          <p:nvPr/>
        </p:nvSpPr>
        <p:spPr>
          <a:xfrm>
            <a:off x="4358858" y="5863859"/>
            <a:ext cx="3173434" cy="2246769"/>
          </a:xfrm>
          <a:prstGeom prst="rect">
            <a:avLst/>
          </a:prstGeom>
          <a:noFill/>
        </p:spPr>
        <p:txBody>
          <a:bodyPr wrap="square" rtlCol="0">
            <a:spAutoFit/>
          </a:bodyPr>
          <a:lstStyle/>
          <a:p>
            <a:r>
              <a:rPr lang="en-CA" sz="2000" b="1" dirty="0">
                <a:solidFill>
                  <a:srgbClr val="0070C0"/>
                </a:solidFill>
              </a:rPr>
              <a:t>return</a:t>
            </a:r>
            <a:r>
              <a:rPr lang="en-CA" sz="2000" dirty="0">
                <a:solidFill>
                  <a:srgbClr val="0070C0"/>
                </a:solidFill>
              </a:rPr>
              <a:t> </a:t>
            </a:r>
            <a:r>
              <a:rPr lang="en-CA" sz="2000" b="1" dirty="0">
                <a:solidFill>
                  <a:srgbClr val="0070C0"/>
                </a:solidFill>
              </a:rPr>
              <a:t>(</a:t>
            </a:r>
          </a:p>
          <a:p>
            <a:r>
              <a:rPr lang="en-CA" sz="2000" b="1" dirty="0">
                <a:solidFill>
                  <a:srgbClr val="00B050"/>
                </a:solidFill>
              </a:rPr>
              <a:t>  //elements to draw</a:t>
            </a:r>
          </a:p>
          <a:p>
            <a:endParaRPr lang="en-CA" sz="2000" b="1" dirty="0">
              <a:solidFill>
                <a:srgbClr val="00B050"/>
              </a:solidFill>
            </a:endParaRPr>
          </a:p>
          <a:p>
            <a:endParaRPr lang="en-CA" sz="2000" b="1" dirty="0">
              <a:solidFill>
                <a:srgbClr val="00B050"/>
              </a:solidFill>
            </a:endParaRPr>
          </a:p>
          <a:p>
            <a:endParaRPr lang="en-CA" sz="2000" b="1" dirty="0">
              <a:solidFill>
                <a:srgbClr val="00B050"/>
              </a:solidFill>
            </a:endParaRPr>
          </a:p>
          <a:p>
            <a:endParaRPr lang="en-CA" sz="2000" b="1" dirty="0">
              <a:solidFill>
                <a:srgbClr val="00B050"/>
              </a:solidFill>
            </a:endParaRPr>
          </a:p>
          <a:p>
            <a:r>
              <a:rPr lang="en-CA" sz="2000" b="1" dirty="0">
                <a:solidFill>
                  <a:srgbClr val="0070C0"/>
                </a:solidFill>
              </a:rPr>
              <a:t>);</a:t>
            </a:r>
          </a:p>
        </p:txBody>
      </p:sp>
      <p:sp>
        <p:nvSpPr>
          <p:cNvPr id="93" name="TextBox 92">
            <a:extLst>
              <a:ext uri="{FF2B5EF4-FFF2-40B4-BE49-F238E27FC236}">
                <a16:creationId xmlns:a16="http://schemas.microsoft.com/office/drawing/2014/main" id="{2AAC1D33-0C6A-BFB5-CD4B-9E445F82A1CD}"/>
              </a:ext>
            </a:extLst>
          </p:cNvPr>
          <p:cNvSpPr txBox="1"/>
          <p:nvPr/>
        </p:nvSpPr>
        <p:spPr>
          <a:xfrm>
            <a:off x="4191427" y="3318004"/>
            <a:ext cx="3340865" cy="369332"/>
          </a:xfrm>
          <a:prstGeom prst="rect">
            <a:avLst/>
          </a:prstGeom>
          <a:noFill/>
        </p:spPr>
        <p:txBody>
          <a:bodyPr wrap="square">
            <a:spAutoFit/>
          </a:bodyPr>
          <a:lstStyle/>
          <a:p>
            <a:r>
              <a:rPr lang="en-CA" b="1" dirty="0">
                <a:solidFill>
                  <a:srgbClr val="7030A0"/>
                </a:solidFill>
                <a:effectLst/>
                <a:highlight>
                  <a:srgbClr val="00FFFF"/>
                </a:highlight>
                <a:latin typeface="Consolas" panose="020B0609020204030204" pitchFamily="49" charset="0"/>
              </a:rPr>
              <a:t>;</a:t>
            </a:r>
            <a:r>
              <a:rPr lang="en-CA" b="1" dirty="0">
                <a:solidFill>
                  <a:srgbClr val="7030A0"/>
                </a:solidFill>
                <a:effectLst/>
                <a:latin typeface="Consolas" panose="020B0609020204030204" pitchFamily="49" charset="0"/>
              </a:rPr>
              <a:t> export default Child;</a:t>
            </a:r>
            <a:endParaRPr lang="en-CA" dirty="0">
              <a:solidFill>
                <a:srgbClr val="7030A0"/>
              </a:solidFill>
            </a:endParaRPr>
          </a:p>
        </p:txBody>
      </p:sp>
      <p:sp>
        <p:nvSpPr>
          <p:cNvPr id="95" name="TextBox 94">
            <a:extLst>
              <a:ext uri="{FF2B5EF4-FFF2-40B4-BE49-F238E27FC236}">
                <a16:creationId xmlns:a16="http://schemas.microsoft.com/office/drawing/2014/main" id="{5C3C732A-151C-43BF-9EAC-1E1A33833C7C}"/>
              </a:ext>
            </a:extLst>
          </p:cNvPr>
          <p:cNvSpPr txBox="1"/>
          <p:nvPr/>
        </p:nvSpPr>
        <p:spPr>
          <a:xfrm>
            <a:off x="3981885" y="308419"/>
            <a:ext cx="2969225" cy="369332"/>
          </a:xfrm>
          <a:prstGeom prst="rect">
            <a:avLst/>
          </a:prstGeom>
          <a:noFill/>
        </p:spPr>
        <p:txBody>
          <a:bodyPr wrap="square">
            <a:spAutoFit/>
          </a:bodyPr>
          <a:lstStyle/>
          <a:p>
            <a:r>
              <a:rPr lang="en-CA" b="1" dirty="0">
                <a:solidFill>
                  <a:srgbClr val="7030A0"/>
                </a:solidFill>
                <a:effectLst/>
                <a:latin typeface="Consolas" panose="020B0609020204030204" pitchFamily="49" charset="0"/>
              </a:rPr>
              <a:t>import Child from ./…;</a:t>
            </a:r>
            <a:endParaRPr lang="en-CA" dirty="0">
              <a:solidFill>
                <a:srgbClr val="7030A0"/>
              </a:solidFill>
            </a:endParaRPr>
          </a:p>
        </p:txBody>
      </p:sp>
      <p:sp>
        <p:nvSpPr>
          <p:cNvPr id="103" name="Rectangle 102">
            <a:extLst>
              <a:ext uri="{FF2B5EF4-FFF2-40B4-BE49-F238E27FC236}">
                <a16:creationId xmlns:a16="http://schemas.microsoft.com/office/drawing/2014/main" id="{53B20C5F-011B-0884-C80F-8DF94E5038A0}"/>
              </a:ext>
            </a:extLst>
          </p:cNvPr>
          <p:cNvSpPr/>
          <p:nvPr/>
        </p:nvSpPr>
        <p:spPr>
          <a:xfrm>
            <a:off x="3796809" y="307975"/>
            <a:ext cx="3870134" cy="7948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5" name="TextBox 104">
            <a:extLst>
              <a:ext uri="{FF2B5EF4-FFF2-40B4-BE49-F238E27FC236}">
                <a16:creationId xmlns:a16="http://schemas.microsoft.com/office/drawing/2014/main" id="{C2648A92-4324-8FF8-4AE9-1010B97BD37C}"/>
              </a:ext>
            </a:extLst>
          </p:cNvPr>
          <p:cNvSpPr txBox="1"/>
          <p:nvPr/>
        </p:nvSpPr>
        <p:spPr>
          <a:xfrm>
            <a:off x="4179329" y="4886978"/>
            <a:ext cx="1766246" cy="369332"/>
          </a:xfrm>
          <a:prstGeom prst="rect">
            <a:avLst/>
          </a:prstGeom>
          <a:noFill/>
        </p:spPr>
        <p:txBody>
          <a:bodyPr wrap="square">
            <a:spAutoFit/>
          </a:bodyPr>
          <a:lstStyle/>
          <a:p>
            <a:r>
              <a:rPr lang="en-CA" b="1" dirty="0">
                <a:solidFill>
                  <a:srgbClr val="0070C0"/>
                </a:solidFill>
                <a:effectLst/>
                <a:latin typeface="Consolas" panose="020B0609020204030204" pitchFamily="49" charset="0"/>
              </a:rPr>
              <a:t>Const x = 9;</a:t>
            </a:r>
            <a:endParaRPr lang="en-CA" dirty="0">
              <a:solidFill>
                <a:srgbClr val="0070C0"/>
              </a:solidFill>
            </a:endParaRPr>
          </a:p>
        </p:txBody>
      </p:sp>
      <p:sp>
        <p:nvSpPr>
          <p:cNvPr id="106" name="TextBox 105">
            <a:extLst>
              <a:ext uri="{FF2B5EF4-FFF2-40B4-BE49-F238E27FC236}">
                <a16:creationId xmlns:a16="http://schemas.microsoft.com/office/drawing/2014/main" id="{39881A3B-310B-1029-75CF-70179B748E5E}"/>
              </a:ext>
            </a:extLst>
          </p:cNvPr>
          <p:cNvSpPr txBox="1"/>
          <p:nvPr/>
        </p:nvSpPr>
        <p:spPr>
          <a:xfrm>
            <a:off x="5099342" y="6865757"/>
            <a:ext cx="1890261" cy="369332"/>
          </a:xfrm>
          <a:prstGeom prst="rect">
            <a:avLst/>
          </a:prstGeom>
          <a:noFill/>
        </p:spPr>
        <p:txBody>
          <a:bodyPr wrap="none" rtlCol="0">
            <a:spAutoFit/>
          </a:bodyPr>
          <a:lstStyle/>
          <a:p>
            <a:r>
              <a:rPr lang="en-CA" b="1" dirty="0"/>
              <a:t>&lt;h1&gt; {</a:t>
            </a:r>
            <a:r>
              <a:rPr lang="en-CA" b="1" dirty="0">
                <a:solidFill>
                  <a:srgbClr val="FF0000"/>
                </a:solidFill>
              </a:rPr>
              <a:t>x</a:t>
            </a:r>
            <a:r>
              <a:rPr lang="en-CA" b="1" dirty="0"/>
              <a:t>} &lt;/h1&gt;</a:t>
            </a:r>
            <a:endParaRPr lang="en-CA" sz="1400" b="1" dirty="0"/>
          </a:p>
        </p:txBody>
      </p:sp>
      <p:sp>
        <p:nvSpPr>
          <p:cNvPr id="107" name="TextBox 106">
            <a:extLst>
              <a:ext uri="{FF2B5EF4-FFF2-40B4-BE49-F238E27FC236}">
                <a16:creationId xmlns:a16="http://schemas.microsoft.com/office/drawing/2014/main" id="{0B8A31DC-4172-C403-F7EF-7F41E1720581}"/>
              </a:ext>
            </a:extLst>
          </p:cNvPr>
          <p:cNvSpPr txBox="1"/>
          <p:nvPr/>
        </p:nvSpPr>
        <p:spPr>
          <a:xfrm>
            <a:off x="310045" y="2126480"/>
            <a:ext cx="1738554"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Extra libraries</a:t>
            </a:r>
          </a:p>
        </p:txBody>
      </p:sp>
      <p:sp>
        <p:nvSpPr>
          <p:cNvPr id="108" name="TextBox 107">
            <a:extLst>
              <a:ext uri="{FF2B5EF4-FFF2-40B4-BE49-F238E27FC236}">
                <a16:creationId xmlns:a16="http://schemas.microsoft.com/office/drawing/2014/main" id="{1BDED89C-EFB3-14B0-D530-BE6540DB0A54}"/>
              </a:ext>
            </a:extLst>
          </p:cNvPr>
          <p:cNvSpPr txBox="1"/>
          <p:nvPr/>
        </p:nvSpPr>
        <p:spPr>
          <a:xfrm>
            <a:off x="469318" y="2513600"/>
            <a:ext cx="579005" cy="307777"/>
          </a:xfrm>
          <a:prstGeom prst="rect">
            <a:avLst/>
          </a:prstGeom>
          <a:noFill/>
        </p:spPr>
        <p:txBody>
          <a:bodyPr wrap="none" rtlCol="0">
            <a:spAutoFit/>
          </a:bodyPr>
          <a:lstStyle/>
          <a:p>
            <a:r>
              <a:rPr lang="en-CA" sz="1400" b="1" dirty="0" err="1"/>
              <a:t>npm</a:t>
            </a:r>
            <a:endParaRPr lang="en-CA" sz="1400" b="1" dirty="0"/>
          </a:p>
        </p:txBody>
      </p:sp>
      <p:sp>
        <p:nvSpPr>
          <p:cNvPr id="109" name="TextBox 108">
            <a:extLst>
              <a:ext uri="{FF2B5EF4-FFF2-40B4-BE49-F238E27FC236}">
                <a16:creationId xmlns:a16="http://schemas.microsoft.com/office/drawing/2014/main" id="{9E4A82D5-DCC1-3305-0AE2-A03EC3A48AE7}"/>
              </a:ext>
            </a:extLst>
          </p:cNvPr>
          <p:cNvSpPr txBox="1"/>
          <p:nvPr/>
        </p:nvSpPr>
        <p:spPr>
          <a:xfrm>
            <a:off x="1242226" y="2760799"/>
            <a:ext cx="1037785" cy="307777"/>
          </a:xfrm>
          <a:prstGeom prst="rect">
            <a:avLst/>
          </a:prstGeom>
          <a:noFill/>
        </p:spPr>
        <p:txBody>
          <a:bodyPr wrap="none" rtlCol="0">
            <a:spAutoFit/>
          </a:bodyPr>
          <a:lstStyle/>
          <a:p>
            <a:r>
              <a:rPr lang="en-CA" sz="1400" b="1" dirty="0"/>
              <a:t>Bootstrap</a:t>
            </a:r>
          </a:p>
        </p:txBody>
      </p:sp>
      <p:sp>
        <p:nvSpPr>
          <p:cNvPr id="110" name="TextBox 109">
            <a:extLst>
              <a:ext uri="{FF2B5EF4-FFF2-40B4-BE49-F238E27FC236}">
                <a16:creationId xmlns:a16="http://schemas.microsoft.com/office/drawing/2014/main" id="{934C9361-8626-242E-E0CF-E9C92C0A6CCB}"/>
              </a:ext>
            </a:extLst>
          </p:cNvPr>
          <p:cNvSpPr txBox="1"/>
          <p:nvPr/>
        </p:nvSpPr>
        <p:spPr>
          <a:xfrm>
            <a:off x="385575" y="4480452"/>
            <a:ext cx="629724" cy="307777"/>
          </a:xfrm>
          <a:prstGeom prst="rect">
            <a:avLst/>
          </a:prstGeom>
          <a:noFill/>
        </p:spPr>
        <p:txBody>
          <a:bodyPr wrap="none" rtlCol="0">
            <a:spAutoFit/>
          </a:bodyPr>
          <a:lstStyle/>
          <a:p>
            <a:r>
              <a:rPr lang="en-CA" sz="1400" b="1" dirty="0"/>
              <a:t>Form</a:t>
            </a:r>
          </a:p>
        </p:txBody>
      </p:sp>
      <p:sp>
        <p:nvSpPr>
          <p:cNvPr id="111" name="TextBox 110">
            <a:extLst>
              <a:ext uri="{FF2B5EF4-FFF2-40B4-BE49-F238E27FC236}">
                <a16:creationId xmlns:a16="http://schemas.microsoft.com/office/drawing/2014/main" id="{1E4115F1-20BF-BDDC-CA7F-4BA38AA2D09C}"/>
              </a:ext>
            </a:extLst>
          </p:cNvPr>
          <p:cNvSpPr txBox="1"/>
          <p:nvPr/>
        </p:nvSpPr>
        <p:spPr>
          <a:xfrm>
            <a:off x="1221508" y="2993373"/>
            <a:ext cx="1178849" cy="307777"/>
          </a:xfrm>
          <a:prstGeom prst="rect">
            <a:avLst/>
          </a:prstGeom>
          <a:noFill/>
        </p:spPr>
        <p:txBody>
          <a:bodyPr wrap="none" rtlCol="0">
            <a:spAutoFit/>
          </a:bodyPr>
          <a:lstStyle/>
          <a:p>
            <a:r>
              <a:rPr lang="en-CA" sz="1400" b="1" dirty="0"/>
              <a:t>Date Picker</a:t>
            </a:r>
          </a:p>
        </p:txBody>
      </p:sp>
      <p:sp>
        <p:nvSpPr>
          <p:cNvPr id="112" name="TextBox 111">
            <a:extLst>
              <a:ext uri="{FF2B5EF4-FFF2-40B4-BE49-F238E27FC236}">
                <a16:creationId xmlns:a16="http://schemas.microsoft.com/office/drawing/2014/main" id="{5FB8A018-F922-D89C-43A7-DF1BD3897066}"/>
              </a:ext>
            </a:extLst>
          </p:cNvPr>
          <p:cNvSpPr txBox="1"/>
          <p:nvPr/>
        </p:nvSpPr>
        <p:spPr>
          <a:xfrm>
            <a:off x="1061333" y="4788954"/>
            <a:ext cx="1232389" cy="307777"/>
          </a:xfrm>
          <a:prstGeom prst="rect">
            <a:avLst/>
          </a:prstGeom>
          <a:noFill/>
        </p:spPr>
        <p:txBody>
          <a:bodyPr wrap="none" rtlCol="0">
            <a:spAutoFit/>
          </a:bodyPr>
          <a:lstStyle/>
          <a:p>
            <a:r>
              <a:rPr lang="en-CA" sz="1400" b="1" dirty="0" err="1"/>
              <a:t>Form.Group</a:t>
            </a:r>
            <a:endParaRPr lang="en-CA" sz="1400" b="1" dirty="0"/>
          </a:p>
        </p:txBody>
      </p:sp>
      <p:sp>
        <p:nvSpPr>
          <p:cNvPr id="113" name="TextBox 112">
            <a:extLst>
              <a:ext uri="{FF2B5EF4-FFF2-40B4-BE49-F238E27FC236}">
                <a16:creationId xmlns:a16="http://schemas.microsoft.com/office/drawing/2014/main" id="{ADD797BF-0130-4A9F-B59D-12678CB6EE14}"/>
              </a:ext>
            </a:extLst>
          </p:cNvPr>
          <p:cNvSpPr txBox="1"/>
          <p:nvPr/>
        </p:nvSpPr>
        <p:spPr>
          <a:xfrm>
            <a:off x="1154632" y="4413849"/>
            <a:ext cx="1232389" cy="307777"/>
          </a:xfrm>
          <a:prstGeom prst="rect">
            <a:avLst/>
          </a:prstGeom>
          <a:noFill/>
        </p:spPr>
        <p:txBody>
          <a:bodyPr wrap="none" rtlCol="0">
            <a:spAutoFit/>
          </a:bodyPr>
          <a:lstStyle/>
          <a:p>
            <a:r>
              <a:rPr lang="en-CA" sz="1400" b="1" dirty="0" err="1"/>
              <a:t>Form.Group</a:t>
            </a:r>
            <a:endParaRPr lang="en-CA" sz="1400" b="1" dirty="0"/>
          </a:p>
        </p:txBody>
      </p:sp>
      <p:sp>
        <p:nvSpPr>
          <p:cNvPr id="114" name="TextBox 113">
            <a:extLst>
              <a:ext uri="{FF2B5EF4-FFF2-40B4-BE49-F238E27FC236}">
                <a16:creationId xmlns:a16="http://schemas.microsoft.com/office/drawing/2014/main" id="{7F2961C7-EDA5-B75F-A606-C014D9FAEEA9}"/>
              </a:ext>
            </a:extLst>
          </p:cNvPr>
          <p:cNvSpPr txBox="1"/>
          <p:nvPr/>
        </p:nvSpPr>
        <p:spPr>
          <a:xfrm>
            <a:off x="1947869" y="5123149"/>
            <a:ext cx="1158715" cy="307777"/>
          </a:xfrm>
          <a:prstGeom prst="rect">
            <a:avLst/>
          </a:prstGeom>
          <a:noFill/>
        </p:spPr>
        <p:txBody>
          <a:bodyPr wrap="none" rtlCol="0">
            <a:spAutoFit/>
          </a:bodyPr>
          <a:lstStyle/>
          <a:p>
            <a:r>
              <a:rPr lang="en-CA" sz="1400" b="1" dirty="0" err="1"/>
              <a:t>Form.Label</a:t>
            </a:r>
            <a:endParaRPr lang="en-CA" sz="1400" b="1" dirty="0"/>
          </a:p>
        </p:txBody>
      </p:sp>
      <p:sp>
        <p:nvSpPr>
          <p:cNvPr id="127" name="TextBox 126">
            <a:extLst>
              <a:ext uri="{FF2B5EF4-FFF2-40B4-BE49-F238E27FC236}">
                <a16:creationId xmlns:a16="http://schemas.microsoft.com/office/drawing/2014/main" id="{AACA8DAA-1A84-A12C-7484-0D1D10906B52}"/>
              </a:ext>
            </a:extLst>
          </p:cNvPr>
          <p:cNvSpPr txBox="1"/>
          <p:nvPr/>
        </p:nvSpPr>
        <p:spPr>
          <a:xfrm>
            <a:off x="1997108" y="5391144"/>
            <a:ext cx="1331070" cy="307777"/>
          </a:xfrm>
          <a:prstGeom prst="rect">
            <a:avLst/>
          </a:prstGeom>
          <a:noFill/>
        </p:spPr>
        <p:txBody>
          <a:bodyPr wrap="none" rtlCol="0">
            <a:spAutoFit/>
          </a:bodyPr>
          <a:lstStyle/>
          <a:p>
            <a:r>
              <a:rPr lang="en-CA" sz="1400" b="1" dirty="0" err="1"/>
              <a:t>Form.Control</a:t>
            </a:r>
            <a:endParaRPr lang="en-CA" sz="1400" b="1" dirty="0"/>
          </a:p>
        </p:txBody>
      </p:sp>
      <p:sp>
        <p:nvSpPr>
          <p:cNvPr id="128" name="TextBox 127">
            <a:extLst>
              <a:ext uri="{FF2B5EF4-FFF2-40B4-BE49-F238E27FC236}">
                <a16:creationId xmlns:a16="http://schemas.microsoft.com/office/drawing/2014/main" id="{30C422B0-E235-661B-C7B0-731F66552369}"/>
              </a:ext>
            </a:extLst>
          </p:cNvPr>
          <p:cNvSpPr txBox="1"/>
          <p:nvPr/>
        </p:nvSpPr>
        <p:spPr>
          <a:xfrm>
            <a:off x="469318" y="3454237"/>
            <a:ext cx="1864934"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Entry Elements</a:t>
            </a:r>
          </a:p>
        </p:txBody>
      </p:sp>
      <p:sp>
        <p:nvSpPr>
          <p:cNvPr id="129" name="TextBox 128">
            <a:extLst>
              <a:ext uri="{FF2B5EF4-FFF2-40B4-BE49-F238E27FC236}">
                <a16:creationId xmlns:a16="http://schemas.microsoft.com/office/drawing/2014/main" id="{F59E7847-91EC-792E-C5DE-69C9F22A0A96}"/>
              </a:ext>
            </a:extLst>
          </p:cNvPr>
          <p:cNvSpPr txBox="1"/>
          <p:nvPr/>
        </p:nvSpPr>
        <p:spPr>
          <a:xfrm>
            <a:off x="5099342" y="7186923"/>
            <a:ext cx="2101857" cy="369332"/>
          </a:xfrm>
          <a:prstGeom prst="rect">
            <a:avLst/>
          </a:prstGeom>
          <a:noFill/>
        </p:spPr>
        <p:txBody>
          <a:bodyPr wrap="none" rtlCol="0">
            <a:spAutoFit/>
          </a:bodyPr>
          <a:lstStyle/>
          <a:p>
            <a:r>
              <a:rPr lang="en-CA" b="1" dirty="0"/>
              <a:t>&lt;h2&gt; ???? &lt;/h2&gt;</a:t>
            </a:r>
            <a:endParaRPr lang="en-CA" sz="1400" b="1" dirty="0"/>
          </a:p>
        </p:txBody>
      </p:sp>
      <p:sp>
        <p:nvSpPr>
          <p:cNvPr id="131" name="TextBox 130">
            <a:extLst>
              <a:ext uri="{FF2B5EF4-FFF2-40B4-BE49-F238E27FC236}">
                <a16:creationId xmlns:a16="http://schemas.microsoft.com/office/drawing/2014/main" id="{78327C18-600B-C4B2-E587-1B562DB1679B}"/>
              </a:ext>
            </a:extLst>
          </p:cNvPr>
          <p:cNvSpPr txBox="1"/>
          <p:nvPr/>
        </p:nvSpPr>
        <p:spPr>
          <a:xfrm>
            <a:off x="4656913" y="6564322"/>
            <a:ext cx="845103" cy="369332"/>
          </a:xfrm>
          <a:prstGeom prst="rect">
            <a:avLst/>
          </a:prstGeom>
          <a:noFill/>
        </p:spPr>
        <p:txBody>
          <a:bodyPr wrap="none" rtlCol="0">
            <a:spAutoFit/>
          </a:bodyPr>
          <a:lstStyle/>
          <a:p>
            <a:r>
              <a:rPr lang="en-CA" b="1" dirty="0"/>
              <a:t>&lt;div&gt;</a:t>
            </a:r>
            <a:endParaRPr lang="en-CA" sz="1400" b="1" dirty="0"/>
          </a:p>
        </p:txBody>
      </p:sp>
      <p:sp>
        <p:nvSpPr>
          <p:cNvPr id="132" name="TextBox 131">
            <a:extLst>
              <a:ext uri="{FF2B5EF4-FFF2-40B4-BE49-F238E27FC236}">
                <a16:creationId xmlns:a16="http://schemas.microsoft.com/office/drawing/2014/main" id="{579FFEBC-DAF1-915F-B9BF-1EEFA786F23E}"/>
              </a:ext>
            </a:extLst>
          </p:cNvPr>
          <p:cNvSpPr txBox="1"/>
          <p:nvPr/>
        </p:nvSpPr>
        <p:spPr>
          <a:xfrm>
            <a:off x="4734757" y="7493862"/>
            <a:ext cx="941283" cy="369332"/>
          </a:xfrm>
          <a:prstGeom prst="rect">
            <a:avLst/>
          </a:prstGeom>
          <a:noFill/>
        </p:spPr>
        <p:txBody>
          <a:bodyPr wrap="none" rtlCol="0">
            <a:spAutoFit/>
          </a:bodyPr>
          <a:lstStyle/>
          <a:p>
            <a:r>
              <a:rPr lang="en-CA" b="1" dirty="0"/>
              <a:t>&lt;/div&gt;</a:t>
            </a:r>
            <a:endParaRPr lang="en-CA" sz="1400" b="1" dirty="0"/>
          </a:p>
        </p:txBody>
      </p:sp>
      <p:sp>
        <p:nvSpPr>
          <p:cNvPr id="135" name="TextBox 134">
            <a:extLst>
              <a:ext uri="{FF2B5EF4-FFF2-40B4-BE49-F238E27FC236}">
                <a16:creationId xmlns:a16="http://schemas.microsoft.com/office/drawing/2014/main" id="{F640EB30-FA57-C784-8232-7611A19671FB}"/>
              </a:ext>
            </a:extLst>
          </p:cNvPr>
          <p:cNvSpPr txBox="1"/>
          <p:nvPr/>
        </p:nvSpPr>
        <p:spPr>
          <a:xfrm>
            <a:off x="490907" y="6248363"/>
            <a:ext cx="898259"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Hooks</a:t>
            </a:r>
          </a:p>
        </p:txBody>
      </p:sp>
      <p:sp>
        <p:nvSpPr>
          <p:cNvPr id="136" name="TextBox 135">
            <a:extLst>
              <a:ext uri="{FF2B5EF4-FFF2-40B4-BE49-F238E27FC236}">
                <a16:creationId xmlns:a16="http://schemas.microsoft.com/office/drawing/2014/main" id="{F231F834-81D4-43F2-3EA4-A8D43C8ED8DD}"/>
              </a:ext>
            </a:extLst>
          </p:cNvPr>
          <p:cNvSpPr txBox="1"/>
          <p:nvPr/>
        </p:nvSpPr>
        <p:spPr>
          <a:xfrm>
            <a:off x="312593" y="7389303"/>
            <a:ext cx="933717" cy="307777"/>
          </a:xfrm>
          <a:prstGeom prst="rect">
            <a:avLst/>
          </a:prstGeom>
          <a:noFill/>
        </p:spPr>
        <p:txBody>
          <a:bodyPr wrap="none" rtlCol="0">
            <a:spAutoFit/>
          </a:bodyPr>
          <a:lstStyle/>
          <a:p>
            <a:r>
              <a:rPr lang="en-CA" sz="1400" b="1" dirty="0" err="1"/>
              <a:t>useState</a:t>
            </a:r>
            <a:endParaRPr lang="en-CA" sz="1400" b="1" dirty="0"/>
          </a:p>
        </p:txBody>
      </p:sp>
      <p:sp>
        <p:nvSpPr>
          <p:cNvPr id="137" name="TextBox 136">
            <a:extLst>
              <a:ext uri="{FF2B5EF4-FFF2-40B4-BE49-F238E27FC236}">
                <a16:creationId xmlns:a16="http://schemas.microsoft.com/office/drawing/2014/main" id="{510C30A7-CC20-3D6F-70D5-08EB9353AB10}"/>
              </a:ext>
            </a:extLst>
          </p:cNvPr>
          <p:cNvSpPr txBox="1"/>
          <p:nvPr/>
        </p:nvSpPr>
        <p:spPr>
          <a:xfrm>
            <a:off x="1162579" y="7563133"/>
            <a:ext cx="1656159" cy="307777"/>
          </a:xfrm>
          <a:prstGeom prst="rect">
            <a:avLst/>
          </a:prstGeom>
          <a:noFill/>
        </p:spPr>
        <p:txBody>
          <a:bodyPr wrap="none" rtlCol="0">
            <a:spAutoFit/>
          </a:bodyPr>
          <a:lstStyle/>
          <a:p>
            <a:r>
              <a:rPr lang="en-CA" sz="1400" b="1" dirty="0"/>
              <a:t>variable: </a:t>
            </a:r>
            <a:r>
              <a:rPr lang="en-CA" sz="1400" b="1" dirty="0">
                <a:solidFill>
                  <a:srgbClr val="0070C0"/>
                </a:solidFill>
              </a:rPr>
              <a:t>project</a:t>
            </a:r>
            <a:r>
              <a:rPr lang="en-CA" sz="1400" b="1" dirty="0"/>
              <a:t> </a:t>
            </a:r>
          </a:p>
        </p:txBody>
      </p:sp>
      <p:sp>
        <p:nvSpPr>
          <p:cNvPr id="138" name="TextBox 137">
            <a:extLst>
              <a:ext uri="{FF2B5EF4-FFF2-40B4-BE49-F238E27FC236}">
                <a16:creationId xmlns:a16="http://schemas.microsoft.com/office/drawing/2014/main" id="{F0E32D5A-3941-D060-1825-44431005FFB7}"/>
              </a:ext>
            </a:extLst>
          </p:cNvPr>
          <p:cNvSpPr txBox="1"/>
          <p:nvPr/>
        </p:nvSpPr>
        <p:spPr>
          <a:xfrm>
            <a:off x="1170291" y="7885732"/>
            <a:ext cx="2180725" cy="307777"/>
          </a:xfrm>
          <a:prstGeom prst="rect">
            <a:avLst/>
          </a:prstGeom>
          <a:noFill/>
        </p:spPr>
        <p:txBody>
          <a:bodyPr wrap="none" rtlCol="0">
            <a:spAutoFit/>
          </a:bodyPr>
          <a:lstStyle/>
          <a:p>
            <a:r>
              <a:rPr lang="en-CA" sz="1400" b="1" dirty="0"/>
              <a:t>Initial value: </a:t>
            </a:r>
            <a:r>
              <a:rPr lang="en-CA" sz="1400" b="1" dirty="0">
                <a:solidFill>
                  <a:srgbClr val="0070C0"/>
                </a:solidFill>
              </a:rPr>
              <a:t>panorama</a:t>
            </a:r>
          </a:p>
        </p:txBody>
      </p:sp>
      <p:sp>
        <p:nvSpPr>
          <p:cNvPr id="139" name="TextBox 138">
            <a:extLst>
              <a:ext uri="{FF2B5EF4-FFF2-40B4-BE49-F238E27FC236}">
                <a16:creationId xmlns:a16="http://schemas.microsoft.com/office/drawing/2014/main" id="{A380D238-493B-167E-569F-59A21710BA95}"/>
              </a:ext>
            </a:extLst>
          </p:cNvPr>
          <p:cNvSpPr txBox="1"/>
          <p:nvPr/>
        </p:nvSpPr>
        <p:spPr>
          <a:xfrm>
            <a:off x="1152464" y="8251873"/>
            <a:ext cx="2453797" cy="523220"/>
          </a:xfrm>
          <a:prstGeom prst="rect">
            <a:avLst/>
          </a:prstGeom>
          <a:noFill/>
        </p:spPr>
        <p:txBody>
          <a:bodyPr wrap="square" rtlCol="0">
            <a:spAutoFit/>
          </a:bodyPr>
          <a:lstStyle/>
          <a:p>
            <a:r>
              <a:rPr lang="en-CA" sz="1400" b="1" dirty="0"/>
              <a:t>Function handle to update: </a:t>
            </a:r>
            <a:r>
              <a:rPr lang="en-CA" sz="1400" b="1" dirty="0" err="1">
                <a:solidFill>
                  <a:srgbClr val="0070C0"/>
                </a:solidFill>
              </a:rPr>
              <a:t>updateProject</a:t>
            </a:r>
            <a:endParaRPr lang="en-CA" sz="1400" b="1" dirty="0">
              <a:solidFill>
                <a:srgbClr val="0070C0"/>
              </a:solidFill>
            </a:endParaRPr>
          </a:p>
        </p:txBody>
      </p:sp>
      <p:sp>
        <p:nvSpPr>
          <p:cNvPr id="150" name="TextBox 149">
            <a:extLst>
              <a:ext uri="{FF2B5EF4-FFF2-40B4-BE49-F238E27FC236}">
                <a16:creationId xmlns:a16="http://schemas.microsoft.com/office/drawing/2014/main" id="{59B84F67-E49A-6229-AE58-9D1F001178EF}"/>
              </a:ext>
            </a:extLst>
          </p:cNvPr>
          <p:cNvSpPr txBox="1"/>
          <p:nvPr/>
        </p:nvSpPr>
        <p:spPr>
          <a:xfrm>
            <a:off x="2174861" y="5849323"/>
            <a:ext cx="1619739" cy="307777"/>
          </a:xfrm>
          <a:prstGeom prst="rect">
            <a:avLst/>
          </a:prstGeom>
          <a:noFill/>
        </p:spPr>
        <p:txBody>
          <a:bodyPr wrap="none" rtlCol="0">
            <a:spAutoFit/>
          </a:bodyPr>
          <a:lstStyle/>
          <a:p>
            <a:r>
              <a:rPr lang="en-CA" sz="1400" b="1" dirty="0">
                <a:solidFill>
                  <a:srgbClr val="0070C0"/>
                </a:solidFill>
              </a:rPr>
              <a:t>value = {project}</a:t>
            </a:r>
          </a:p>
        </p:txBody>
      </p:sp>
      <p:sp>
        <p:nvSpPr>
          <p:cNvPr id="157" name="TextBox 156">
            <a:extLst>
              <a:ext uri="{FF2B5EF4-FFF2-40B4-BE49-F238E27FC236}">
                <a16:creationId xmlns:a16="http://schemas.microsoft.com/office/drawing/2014/main" id="{9E2431F6-7FD2-F1AF-5077-97D771DCEED5}"/>
              </a:ext>
            </a:extLst>
          </p:cNvPr>
          <p:cNvSpPr txBox="1"/>
          <p:nvPr/>
        </p:nvSpPr>
        <p:spPr>
          <a:xfrm>
            <a:off x="2111008" y="6145660"/>
            <a:ext cx="1968809" cy="261610"/>
          </a:xfrm>
          <a:prstGeom prst="rect">
            <a:avLst/>
          </a:prstGeom>
          <a:noFill/>
        </p:spPr>
        <p:txBody>
          <a:bodyPr wrap="none" rtlCol="0">
            <a:spAutoFit/>
          </a:bodyPr>
          <a:lstStyle/>
          <a:p>
            <a:r>
              <a:rPr lang="en-CA" sz="1100" b="1" dirty="0" err="1">
                <a:solidFill>
                  <a:schemeClr val="accent3">
                    <a:lumMod val="50000"/>
                  </a:schemeClr>
                </a:solidFill>
              </a:rPr>
              <a:t>onChange</a:t>
            </a:r>
            <a:r>
              <a:rPr lang="en-CA" sz="1100" b="1" dirty="0">
                <a:solidFill>
                  <a:schemeClr val="accent3">
                    <a:lumMod val="50000"/>
                  </a:schemeClr>
                </a:solidFill>
              </a:rPr>
              <a:t>: </a:t>
            </a:r>
            <a:r>
              <a:rPr lang="en-CA" sz="1100" b="1" dirty="0" err="1">
                <a:solidFill>
                  <a:schemeClr val="accent3">
                    <a:lumMod val="50000"/>
                  </a:schemeClr>
                </a:solidFill>
              </a:rPr>
              <a:t>handleChange</a:t>
            </a:r>
            <a:endParaRPr lang="en-CA" sz="1100" b="1" dirty="0">
              <a:solidFill>
                <a:schemeClr val="accent3">
                  <a:lumMod val="50000"/>
                </a:schemeClr>
              </a:solidFill>
            </a:endParaRPr>
          </a:p>
        </p:txBody>
      </p:sp>
      <p:sp>
        <p:nvSpPr>
          <p:cNvPr id="174" name="TextBox 173">
            <a:extLst>
              <a:ext uri="{FF2B5EF4-FFF2-40B4-BE49-F238E27FC236}">
                <a16:creationId xmlns:a16="http://schemas.microsoft.com/office/drawing/2014/main" id="{CE5A9C0E-4707-A494-0992-1FF61EAC0ED4}"/>
              </a:ext>
            </a:extLst>
          </p:cNvPr>
          <p:cNvSpPr txBox="1"/>
          <p:nvPr/>
        </p:nvSpPr>
        <p:spPr>
          <a:xfrm>
            <a:off x="4079523" y="5374129"/>
            <a:ext cx="2331216" cy="307777"/>
          </a:xfrm>
          <a:prstGeom prst="rect">
            <a:avLst/>
          </a:prstGeom>
          <a:noFill/>
        </p:spPr>
        <p:txBody>
          <a:bodyPr wrap="none" rtlCol="0">
            <a:spAutoFit/>
          </a:bodyPr>
          <a:lstStyle/>
          <a:p>
            <a:r>
              <a:rPr lang="en-CA" sz="1400" b="1" dirty="0" err="1"/>
              <a:t>updateProject</a:t>
            </a:r>
            <a:r>
              <a:rPr lang="en-CA" sz="1400" b="1" dirty="0"/>
              <a:t>(‘no way’);</a:t>
            </a:r>
          </a:p>
        </p:txBody>
      </p:sp>
      <p:sp>
        <p:nvSpPr>
          <p:cNvPr id="178" name="TextBox 177">
            <a:extLst>
              <a:ext uri="{FF2B5EF4-FFF2-40B4-BE49-F238E27FC236}">
                <a16:creationId xmlns:a16="http://schemas.microsoft.com/office/drawing/2014/main" id="{383A1837-01AE-24FD-682E-E59575E55B66}"/>
              </a:ext>
            </a:extLst>
          </p:cNvPr>
          <p:cNvSpPr txBox="1"/>
          <p:nvPr/>
        </p:nvSpPr>
        <p:spPr>
          <a:xfrm>
            <a:off x="1804067" y="1355684"/>
            <a:ext cx="665567" cy="307777"/>
          </a:xfrm>
          <a:prstGeom prst="rect">
            <a:avLst/>
          </a:prstGeom>
          <a:noFill/>
        </p:spPr>
        <p:txBody>
          <a:bodyPr wrap="none" rtlCol="0">
            <a:spAutoFit/>
          </a:bodyPr>
          <a:lstStyle/>
          <a:p>
            <a:r>
              <a:rPr lang="en-CA" sz="1400" b="1" dirty="0"/>
              <a:t>Main </a:t>
            </a:r>
          </a:p>
        </p:txBody>
      </p:sp>
      <p:sp>
        <p:nvSpPr>
          <p:cNvPr id="179" name="TextBox 178">
            <a:extLst>
              <a:ext uri="{FF2B5EF4-FFF2-40B4-BE49-F238E27FC236}">
                <a16:creationId xmlns:a16="http://schemas.microsoft.com/office/drawing/2014/main" id="{03410307-1619-D70D-68EE-20D04ADA9179}"/>
              </a:ext>
            </a:extLst>
          </p:cNvPr>
          <p:cNvSpPr txBox="1"/>
          <p:nvPr/>
        </p:nvSpPr>
        <p:spPr>
          <a:xfrm>
            <a:off x="2611158" y="1089188"/>
            <a:ext cx="871329" cy="307777"/>
          </a:xfrm>
          <a:prstGeom prst="rect">
            <a:avLst/>
          </a:prstGeom>
          <a:noFill/>
        </p:spPr>
        <p:txBody>
          <a:bodyPr wrap="none" rtlCol="0">
            <a:spAutoFit/>
          </a:bodyPr>
          <a:lstStyle/>
          <a:p>
            <a:r>
              <a:rPr lang="en-CA" sz="1400" b="1" dirty="0"/>
              <a:t>Header </a:t>
            </a:r>
          </a:p>
        </p:txBody>
      </p:sp>
      <p:sp>
        <p:nvSpPr>
          <p:cNvPr id="180" name="TextBox 179">
            <a:extLst>
              <a:ext uri="{FF2B5EF4-FFF2-40B4-BE49-F238E27FC236}">
                <a16:creationId xmlns:a16="http://schemas.microsoft.com/office/drawing/2014/main" id="{4EE01439-A9EA-3E76-2E43-94250C3739BB}"/>
              </a:ext>
            </a:extLst>
          </p:cNvPr>
          <p:cNvSpPr txBox="1"/>
          <p:nvPr/>
        </p:nvSpPr>
        <p:spPr>
          <a:xfrm>
            <a:off x="2587961" y="1365990"/>
            <a:ext cx="993542" cy="307777"/>
          </a:xfrm>
          <a:prstGeom prst="rect">
            <a:avLst/>
          </a:prstGeom>
          <a:noFill/>
        </p:spPr>
        <p:txBody>
          <a:bodyPr wrap="none" rtlCol="0">
            <a:spAutoFit/>
          </a:bodyPr>
          <a:lstStyle/>
          <a:p>
            <a:r>
              <a:rPr lang="en-CA" sz="1400" b="1" dirty="0" err="1"/>
              <a:t>ListTasks</a:t>
            </a:r>
            <a:r>
              <a:rPr lang="en-CA" sz="1400" b="1" dirty="0"/>
              <a:t> </a:t>
            </a:r>
          </a:p>
        </p:txBody>
      </p:sp>
      <p:sp>
        <p:nvSpPr>
          <p:cNvPr id="181" name="TextBox 180">
            <a:extLst>
              <a:ext uri="{FF2B5EF4-FFF2-40B4-BE49-F238E27FC236}">
                <a16:creationId xmlns:a16="http://schemas.microsoft.com/office/drawing/2014/main" id="{26F44889-9A83-44DA-7E7A-DCE81232E3B3}"/>
              </a:ext>
            </a:extLst>
          </p:cNvPr>
          <p:cNvSpPr txBox="1"/>
          <p:nvPr/>
        </p:nvSpPr>
        <p:spPr>
          <a:xfrm>
            <a:off x="960197" y="1359804"/>
            <a:ext cx="598241" cy="307777"/>
          </a:xfrm>
          <a:prstGeom prst="rect">
            <a:avLst/>
          </a:prstGeom>
          <a:noFill/>
          <a:ln w="19050">
            <a:solidFill>
              <a:schemeClr val="tx1"/>
            </a:solidFill>
          </a:ln>
        </p:spPr>
        <p:txBody>
          <a:bodyPr wrap="square" rtlCol="0">
            <a:spAutoFit/>
          </a:bodyPr>
          <a:lstStyle/>
          <a:p>
            <a:r>
              <a:rPr lang="en-CA" sz="1400" b="1" dirty="0"/>
              <a:t>App </a:t>
            </a:r>
          </a:p>
        </p:txBody>
      </p:sp>
      <p:sp>
        <p:nvSpPr>
          <p:cNvPr id="182" name="TextBox 181">
            <a:extLst>
              <a:ext uri="{FF2B5EF4-FFF2-40B4-BE49-F238E27FC236}">
                <a16:creationId xmlns:a16="http://schemas.microsoft.com/office/drawing/2014/main" id="{94017547-D5B1-276D-7D74-02494312D882}"/>
              </a:ext>
            </a:extLst>
          </p:cNvPr>
          <p:cNvSpPr txBox="1"/>
          <p:nvPr/>
        </p:nvSpPr>
        <p:spPr>
          <a:xfrm>
            <a:off x="233259" y="1067510"/>
            <a:ext cx="727315" cy="307777"/>
          </a:xfrm>
          <a:prstGeom prst="rect">
            <a:avLst/>
          </a:prstGeom>
          <a:noFill/>
        </p:spPr>
        <p:txBody>
          <a:bodyPr wrap="none" rtlCol="0">
            <a:spAutoFit/>
          </a:bodyPr>
          <a:lstStyle/>
          <a:p>
            <a:r>
              <a:rPr lang="en-CA" sz="1400" b="1" dirty="0">
                <a:highlight>
                  <a:srgbClr val="00FFFF"/>
                </a:highlight>
              </a:rPr>
              <a:t>Index</a:t>
            </a:r>
            <a:r>
              <a:rPr lang="en-CA" sz="1400" b="1" dirty="0"/>
              <a:t> </a:t>
            </a:r>
          </a:p>
        </p:txBody>
      </p:sp>
      <p:cxnSp>
        <p:nvCxnSpPr>
          <p:cNvPr id="192" name="Straight Arrow Connector 191">
            <a:extLst>
              <a:ext uri="{FF2B5EF4-FFF2-40B4-BE49-F238E27FC236}">
                <a16:creationId xmlns:a16="http://schemas.microsoft.com/office/drawing/2014/main" id="{DB202FAB-53F2-69CD-FE64-617A181FD6CC}"/>
              </a:ext>
            </a:extLst>
          </p:cNvPr>
          <p:cNvCxnSpPr>
            <a:stCxn id="181" idx="3"/>
            <a:endCxn id="178" idx="1"/>
          </p:cNvCxnSpPr>
          <p:nvPr/>
        </p:nvCxnSpPr>
        <p:spPr>
          <a:xfrm flipV="1">
            <a:off x="1558438" y="1509573"/>
            <a:ext cx="245629" cy="4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D2E51C4D-E36D-9221-D32B-F96883282CD1}"/>
              </a:ext>
            </a:extLst>
          </p:cNvPr>
          <p:cNvCxnSpPr>
            <a:cxnSpLocks/>
            <a:stCxn id="178" idx="3"/>
            <a:endCxn id="179" idx="1"/>
          </p:cNvCxnSpPr>
          <p:nvPr/>
        </p:nvCxnSpPr>
        <p:spPr>
          <a:xfrm flipV="1">
            <a:off x="2469634" y="1243077"/>
            <a:ext cx="141524" cy="266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5DD61C78-B343-1998-8528-F4DFD29A0AFE}"/>
              </a:ext>
            </a:extLst>
          </p:cNvPr>
          <p:cNvCxnSpPr>
            <a:cxnSpLocks/>
            <a:stCxn id="178" idx="3"/>
            <a:endCxn id="180" idx="1"/>
          </p:cNvCxnSpPr>
          <p:nvPr/>
        </p:nvCxnSpPr>
        <p:spPr>
          <a:xfrm>
            <a:off x="2469634" y="1509573"/>
            <a:ext cx="11832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BCF8254B-5324-E511-AAB0-6B160AFE9533}"/>
              </a:ext>
            </a:extLst>
          </p:cNvPr>
          <p:cNvCxnSpPr>
            <a:cxnSpLocks/>
            <a:stCxn id="182" idx="2"/>
            <a:endCxn id="181" idx="1"/>
          </p:cNvCxnSpPr>
          <p:nvPr/>
        </p:nvCxnSpPr>
        <p:spPr>
          <a:xfrm>
            <a:off x="596917" y="1375287"/>
            <a:ext cx="363280" cy="13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5CBE31D4-1EB2-EF6F-D967-E62977907CE7}"/>
              </a:ext>
            </a:extLst>
          </p:cNvPr>
          <p:cNvSpPr txBox="1"/>
          <p:nvPr/>
        </p:nvSpPr>
        <p:spPr>
          <a:xfrm>
            <a:off x="3181515" y="1768589"/>
            <a:ext cx="689612" cy="307777"/>
          </a:xfrm>
          <a:prstGeom prst="rect">
            <a:avLst/>
          </a:prstGeom>
          <a:solidFill>
            <a:srgbClr val="FFC000"/>
          </a:solidFill>
          <a:ln>
            <a:solidFill>
              <a:schemeClr val="tx1"/>
            </a:solidFill>
            <a:prstDash val="dash"/>
          </a:ln>
        </p:spPr>
        <p:txBody>
          <a:bodyPr wrap="none" rtlCol="0">
            <a:spAutoFit/>
          </a:bodyPr>
          <a:lstStyle/>
          <a:p>
            <a:r>
              <a:rPr lang="en-CA" sz="1400" b="1" dirty="0">
                <a:solidFill>
                  <a:schemeClr val="bg1">
                    <a:lumMod val="50000"/>
                  </a:schemeClr>
                </a:solidFill>
              </a:rPr>
              <a:t>Child</a:t>
            </a:r>
            <a:r>
              <a:rPr lang="en-CA" sz="1400" b="1" dirty="0"/>
              <a:t> </a:t>
            </a:r>
          </a:p>
        </p:txBody>
      </p:sp>
      <p:cxnSp>
        <p:nvCxnSpPr>
          <p:cNvPr id="211" name="Straight Arrow Connector 210">
            <a:extLst>
              <a:ext uri="{FF2B5EF4-FFF2-40B4-BE49-F238E27FC236}">
                <a16:creationId xmlns:a16="http://schemas.microsoft.com/office/drawing/2014/main" id="{F127FEC6-2765-129B-AABE-DD3DBCA02502}"/>
              </a:ext>
            </a:extLst>
          </p:cNvPr>
          <p:cNvCxnSpPr>
            <a:cxnSpLocks/>
            <a:stCxn id="180" idx="2"/>
            <a:endCxn id="208" idx="1"/>
          </p:cNvCxnSpPr>
          <p:nvPr/>
        </p:nvCxnSpPr>
        <p:spPr>
          <a:xfrm>
            <a:off x="3084732" y="1673767"/>
            <a:ext cx="96783" cy="24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Connector: Elbow 228">
            <a:extLst>
              <a:ext uri="{FF2B5EF4-FFF2-40B4-BE49-F238E27FC236}">
                <a16:creationId xmlns:a16="http://schemas.microsoft.com/office/drawing/2014/main" id="{935C6BE6-C11F-2EA5-A7E2-2F53F7F1D283}"/>
              </a:ext>
            </a:extLst>
          </p:cNvPr>
          <p:cNvCxnSpPr>
            <a:cxnSpLocks/>
            <a:stCxn id="180" idx="3"/>
            <a:endCxn id="103" idx="1"/>
          </p:cNvCxnSpPr>
          <p:nvPr/>
        </p:nvCxnSpPr>
        <p:spPr>
          <a:xfrm flipV="1">
            <a:off x="3581503" y="705418"/>
            <a:ext cx="215306" cy="8144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10FCA5A8-7A82-4941-CF53-09BC4A525170}"/>
              </a:ext>
            </a:extLst>
          </p:cNvPr>
          <p:cNvCxnSpPr>
            <a:stCxn id="23" idx="2"/>
            <a:endCxn id="181" idx="0"/>
          </p:cNvCxnSpPr>
          <p:nvPr/>
        </p:nvCxnSpPr>
        <p:spPr>
          <a:xfrm rot="5400000">
            <a:off x="1379837" y="978522"/>
            <a:ext cx="260764" cy="5018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3B076241-ABA4-B5C5-81E1-FFA28743CD2D}"/>
              </a:ext>
            </a:extLst>
          </p:cNvPr>
          <p:cNvCxnSpPr>
            <a:cxnSpLocks/>
            <a:stCxn id="23" idx="1"/>
            <a:endCxn id="107" idx="1"/>
          </p:cNvCxnSpPr>
          <p:nvPr/>
        </p:nvCxnSpPr>
        <p:spPr>
          <a:xfrm rot="10800000" flipH="1" flipV="1">
            <a:off x="141091" y="898984"/>
            <a:ext cx="168953" cy="1412161"/>
          </a:xfrm>
          <a:prstGeom prst="bentConnector3">
            <a:avLst>
              <a:gd name="adj1" fmla="val -75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Connector: Elbow 250">
            <a:extLst>
              <a:ext uri="{FF2B5EF4-FFF2-40B4-BE49-F238E27FC236}">
                <a16:creationId xmlns:a16="http://schemas.microsoft.com/office/drawing/2014/main" id="{878EA1A4-CD1C-9BF5-B080-3FE236CE8F61}"/>
              </a:ext>
            </a:extLst>
          </p:cNvPr>
          <p:cNvCxnSpPr>
            <a:stCxn id="107" idx="2"/>
            <a:endCxn id="108" idx="3"/>
          </p:cNvCxnSpPr>
          <p:nvPr/>
        </p:nvCxnSpPr>
        <p:spPr>
          <a:xfrm rot="5400000">
            <a:off x="1027985" y="2516151"/>
            <a:ext cx="171677" cy="1309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3" name="Connector: Elbow 252">
            <a:extLst>
              <a:ext uri="{FF2B5EF4-FFF2-40B4-BE49-F238E27FC236}">
                <a16:creationId xmlns:a16="http://schemas.microsoft.com/office/drawing/2014/main" id="{F0963106-43FC-750E-E783-5F984B7C71CE}"/>
              </a:ext>
            </a:extLst>
          </p:cNvPr>
          <p:cNvCxnSpPr>
            <a:stCxn id="108" idx="2"/>
            <a:endCxn id="109" idx="1"/>
          </p:cNvCxnSpPr>
          <p:nvPr/>
        </p:nvCxnSpPr>
        <p:spPr>
          <a:xfrm rot="16200000" flipH="1">
            <a:off x="953868" y="2626329"/>
            <a:ext cx="93311" cy="4834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Connector: Elbow 254">
            <a:extLst>
              <a:ext uri="{FF2B5EF4-FFF2-40B4-BE49-F238E27FC236}">
                <a16:creationId xmlns:a16="http://schemas.microsoft.com/office/drawing/2014/main" id="{8F71BC20-BC0C-4AC4-4370-D534BD3E2631}"/>
              </a:ext>
            </a:extLst>
          </p:cNvPr>
          <p:cNvCxnSpPr>
            <a:stCxn id="108" idx="2"/>
          </p:cNvCxnSpPr>
          <p:nvPr/>
        </p:nvCxnSpPr>
        <p:spPr>
          <a:xfrm rot="16200000" flipH="1">
            <a:off x="886393" y="2693804"/>
            <a:ext cx="325884" cy="5810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Connector: Elbow 256">
            <a:extLst>
              <a:ext uri="{FF2B5EF4-FFF2-40B4-BE49-F238E27FC236}">
                <a16:creationId xmlns:a16="http://schemas.microsoft.com/office/drawing/2014/main" id="{2A138BA9-4EA5-4582-5D81-CBAFF46A467C}"/>
              </a:ext>
            </a:extLst>
          </p:cNvPr>
          <p:cNvCxnSpPr>
            <a:stCxn id="23" idx="1"/>
            <a:endCxn id="128" idx="1"/>
          </p:cNvCxnSpPr>
          <p:nvPr/>
        </p:nvCxnSpPr>
        <p:spPr>
          <a:xfrm rot="10800000" flipH="1" flipV="1">
            <a:off x="141092" y="898985"/>
            <a:ext cx="328226" cy="2739918"/>
          </a:xfrm>
          <a:prstGeom prst="bentConnector3">
            <a:avLst>
              <a:gd name="adj1" fmla="val -232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Connector: Elbow 259">
            <a:extLst>
              <a:ext uri="{FF2B5EF4-FFF2-40B4-BE49-F238E27FC236}">
                <a16:creationId xmlns:a16="http://schemas.microsoft.com/office/drawing/2014/main" id="{9F451703-A0DF-E8E5-0ABF-9A31F4C3DA1E}"/>
              </a:ext>
            </a:extLst>
          </p:cNvPr>
          <p:cNvCxnSpPr>
            <a:cxnSpLocks/>
            <a:stCxn id="128" idx="2"/>
            <a:endCxn id="110" idx="1"/>
          </p:cNvCxnSpPr>
          <p:nvPr/>
        </p:nvCxnSpPr>
        <p:spPr>
          <a:xfrm rot="5400000">
            <a:off x="488294" y="3720850"/>
            <a:ext cx="810772" cy="1016210"/>
          </a:xfrm>
          <a:prstGeom prst="bentConnector4">
            <a:avLst>
              <a:gd name="adj1" fmla="val 40510"/>
              <a:gd name="adj2" fmla="val 1224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Connector: Elbow 268">
            <a:extLst>
              <a:ext uri="{FF2B5EF4-FFF2-40B4-BE49-F238E27FC236}">
                <a16:creationId xmlns:a16="http://schemas.microsoft.com/office/drawing/2014/main" id="{197F10B8-CB22-3769-79BE-4E207F9FCDB9}"/>
              </a:ext>
            </a:extLst>
          </p:cNvPr>
          <p:cNvCxnSpPr>
            <a:cxnSpLocks/>
            <a:stCxn id="110" idx="3"/>
            <a:endCxn id="113" idx="1"/>
          </p:cNvCxnSpPr>
          <p:nvPr/>
        </p:nvCxnSpPr>
        <p:spPr>
          <a:xfrm flipV="1">
            <a:off x="1015299" y="4567738"/>
            <a:ext cx="139333" cy="666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Connector: Elbow 282">
            <a:extLst>
              <a:ext uri="{FF2B5EF4-FFF2-40B4-BE49-F238E27FC236}">
                <a16:creationId xmlns:a16="http://schemas.microsoft.com/office/drawing/2014/main" id="{AEEBA77D-1A05-8B3E-57D6-674DE0044D44}"/>
              </a:ext>
            </a:extLst>
          </p:cNvPr>
          <p:cNvCxnSpPr>
            <a:cxnSpLocks/>
            <a:stCxn id="23" idx="1"/>
            <a:endCxn id="144" idx="1"/>
          </p:cNvCxnSpPr>
          <p:nvPr/>
        </p:nvCxnSpPr>
        <p:spPr>
          <a:xfrm rot="10800000" flipV="1">
            <a:off x="91114" y="898984"/>
            <a:ext cx="49978" cy="4940691"/>
          </a:xfrm>
          <a:prstGeom prst="bentConnector3">
            <a:avLst>
              <a:gd name="adj1" fmla="val 2397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Connector: Elbow 342">
            <a:extLst>
              <a:ext uri="{FF2B5EF4-FFF2-40B4-BE49-F238E27FC236}">
                <a16:creationId xmlns:a16="http://schemas.microsoft.com/office/drawing/2014/main" id="{4D160EC3-75EB-3FBC-4127-52B20EECE082}"/>
              </a:ext>
            </a:extLst>
          </p:cNvPr>
          <p:cNvCxnSpPr>
            <a:stCxn id="110" idx="2"/>
            <a:endCxn id="112" idx="1"/>
          </p:cNvCxnSpPr>
          <p:nvPr/>
        </p:nvCxnSpPr>
        <p:spPr>
          <a:xfrm rot="16200000" flipH="1">
            <a:off x="803578" y="4685088"/>
            <a:ext cx="154614" cy="3608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5" name="Connector: Elbow 344">
            <a:extLst>
              <a:ext uri="{FF2B5EF4-FFF2-40B4-BE49-F238E27FC236}">
                <a16:creationId xmlns:a16="http://schemas.microsoft.com/office/drawing/2014/main" id="{47BDCABD-73CA-FBFF-CD3C-36DCCDF7E40F}"/>
              </a:ext>
            </a:extLst>
          </p:cNvPr>
          <p:cNvCxnSpPr>
            <a:cxnSpLocks/>
            <a:stCxn id="112" idx="2"/>
            <a:endCxn id="114" idx="1"/>
          </p:cNvCxnSpPr>
          <p:nvPr/>
        </p:nvCxnSpPr>
        <p:spPr>
          <a:xfrm rot="16200000" flipH="1">
            <a:off x="1722545" y="5051713"/>
            <a:ext cx="180307" cy="2703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9" name="Connector: Elbow 348">
            <a:extLst>
              <a:ext uri="{FF2B5EF4-FFF2-40B4-BE49-F238E27FC236}">
                <a16:creationId xmlns:a16="http://schemas.microsoft.com/office/drawing/2014/main" id="{9D6BEF1F-5EE7-6E80-AEA6-DD0FC90F34BB}"/>
              </a:ext>
            </a:extLst>
          </p:cNvPr>
          <p:cNvCxnSpPr>
            <a:stCxn id="112" idx="2"/>
            <a:endCxn id="127" idx="1"/>
          </p:cNvCxnSpPr>
          <p:nvPr/>
        </p:nvCxnSpPr>
        <p:spPr>
          <a:xfrm rot="16200000" flipH="1">
            <a:off x="1613167" y="5161092"/>
            <a:ext cx="448302" cy="3195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5" name="Connector: Elbow 354">
            <a:extLst>
              <a:ext uri="{FF2B5EF4-FFF2-40B4-BE49-F238E27FC236}">
                <a16:creationId xmlns:a16="http://schemas.microsoft.com/office/drawing/2014/main" id="{9ED35838-E564-FEF3-24FA-D5C6520184C4}"/>
              </a:ext>
            </a:extLst>
          </p:cNvPr>
          <p:cNvCxnSpPr>
            <a:stCxn id="136" idx="2"/>
            <a:endCxn id="137" idx="1"/>
          </p:cNvCxnSpPr>
          <p:nvPr/>
        </p:nvCxnSpPr>
        <p:spPr>
          <a:xfrm rot="16200000" flipH="1">
            <a:off x="961044" y="7515487"/>
            <a:ext cx="19942" cy="383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7" name="Connector: Elbow 356">
            <a:extLst>
              <a:ext uri="{FF2B5EF4-FFF2-40B4-BE49-F238E27FC236}">
                <a16:creationId xmlns:a16="http://schemas.microsoft.com/office/drawing/2014/main" id="{AE6B0EF1-1445-BCDC-01E3-36DC8F6AC270}"/>
              </a:ext>
            </a:extLst>
          </p:cNvPr>
          <p:cNvCxnSpPr>
            <a:cxnSpLocks/>
            <a:stCxn id="136" idx="2"/>
          </p:cNvCxnSpPr>
          <p:nvPr/>
        </p:nvCxnSpPr>
        <p:spPr>
          <a:xfrm rot="16200000" flipH="1">
            <a:off x="773263" y="7703268"/>
            <a:ext cx="392364" cy="3799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9" name="Connector: Elbow 358">
            <a:extLst>
              <a:ext uri="{FF2B5EF4-FFF2-40B4-BE49-F238E27FC236}">
                <a16:creationId xmlns:a16="http://schemas.microsoft.com/office/drawing/2014/main" id="{2E9D3392-07EF-D330-3271-0872199A9564}"/>
              </a:ext>
            </a:extLst>
          </p:cNvPr>
          <p:cNvCxnSpPr>
            <a:stCxn id="136" idx="2"/>
            <a:endCxn id="139" idx="1"/>
          </p:cNvCxnSpPr>
          <p:nvPr/>
        </p:nvCxnSpPr>
        <p:spPr>
          <a:xfrm rot="16200000" flipH="1">
            <a:off x="557757" y="7918775"/>
            <a:ext cx="816403" cy="3730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1" name="Connector: Curved 360">
            <a:extLst>
              <a:ext uri="{FF2B5EF4-FFF2-40B4-BE49-F238E27FC236}">
                <a16:creationId xmlns:a16="http://schemas.microsoft.com/office/drawing/2014/main" id="{FA495A6F-3306-FD96-E538-3430F99C02ED}"/>
              </a:ext>
            </a:extLst>
          </p:cNvPr>
          <p:cNvCxnSpPr>
            <a:cxnSpLocks/>
            <a:stCxn id="150" idx="3"/>
            <a:endCxn id="137" idx="3"/>
          </p:cNvCxnSpPr>
          <p:nvPr/>
        </p:nvCxnSpPr>
        <p:spPr>
          <a:xfrm flipH="1">
            <a:off x="2818738" y="6003212"/>
            <a:ext cx="975862" cy="1713810"/>
          </a:xfrm>
          <a:prstGeom prst="curvedConnector3">
            <a:avLst>
              <a:gd name="adj1" fmla="val -23425"/>
            </a:avLst>
          </a:prstGeom>
          <a:ln w="28575" cap="flat" cmpd="sng" algn="ctr">
            <a:solidFill>
              <a:schemeClr val="dk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44" name="TextBox 143">
            <a:extLst>
              <a:ext uri="{FF2B5EF4-FFF2-40B4-BE49-F238E27FC236}">
                <a16:creationId xmlns:a16="http://schemas.microsoft.com/office/drawing/2014/main" id="{C2EBAA59-79D5-1DA5-7366-1A739C2B97A5}"/>
              </a:ext>
            </a:extLst>
          </p:cNvPr>
          <p:cNvSpPr txBox="1"/>
          <p:nvPr/>
        </p:nvSpPr>
        <p:spPr>
          <a:xfrm>
            <a:off x="91114" y="5655010"/>
            <a:ext cx="1645963" cy="369332"/>
          </a:xfrm>
          <a:prstGeom prst="rect">
            <a:avLst/>
          </a:prstGeom>
          <a:noFill/>
          <a:ln>
            <a:noFill/>
          </a:ln>
        </p:spPr>
        <p:txBody>
          <a:bodyPr wrap="none" rtlCol="0">
            <a:spAutoFit/>
          </a:bodyPr>
          <a:lstStyle/>
          <a:p>
            <a:r>
              <a:rPr lang="en-CA" b="1" dirty="0">
                <a:ln w="9525">
                  <a:solidFill>
                    <a:schemeClr val="bg1"/>
                  </a:solidFill>
                  <a:prstDash val="solid"/>
                </a:ln>
                <a:effectLst>
                  <a:outerShdw blurRad="12700" dist="38100" dir="2700000" algn="tl" rotWithShape="0">
                    <a:schemeClr val="bg1">
                      <a:lumMod val="50000"/>
                    </a:schemeClr>
                  </a:outerShdw>
                </a:effectLst>
              </a:rPr>
              <a:t>Data Binding</a:t>
            </a:r>
          </a:p>
        </p:txBody>
      </p:sp>
      <p:sp>
        <p:nvSpPr>
          <p:cNvPr id="366" name="TextBox 365">
            <a:extLst>
              <a:ext uri="{FF2B5EF4-FFF2-40B4-BE49-F238E27FC236}">
                <a16:creationId xmlns:a16="http://schemas.microsoft.com/office/drawing/2014/main" id="{9EFD9115-41A7-D086-4E2D-346FCEA342C0}"/>
              </a:ext>
            </a:extLst>
          </p:cNvPr>
          <p:cNvSpPr txBox="1"/>
          <p:nvPr/>
        </p:nvSpPr>
        <p:spPr>
          <a:xfrm>
            <a:off x="449305" y="6909522"/>
            <a:ext cx="1279517" cy="261610"/>
          </a:xfrm>
          <a:prstGeom prst="rect">
            <a:avLst/>
          </a:prstGeom>
          <a:noFill/>
        </p:spPr>
        <p:txBody>
          <a:bodyPr wrap="none" rtlCol="0">
            <a:spAutoFit/>
          </a:bodyPr>
          <a:lstStyle/>
          <a:p>
            <a:r>
              <a:rPr lang="en-CA" sz="1100" b="1" dirty="0" err="1">
                <a:solidFill>
                  <a:schemeClr val="accent3">
                    <a:lumMod val="50000"/>
                  </a:schemeClr>
                </a:solidFill>
              </a:rPr>
              <a:t>handleChange</a:t>
            </a:r>
            <a:r>
              <a:rPr lang="en-CA" sz="1100" b="1" dirty="0">
                <a:solidFill>
                  <a:schemeClr val="accent3">
                    <a:lumMod val="50000"/>
                  </a:schemeClr>
                </a:solidFill>
              </a:rPr>
              <a:t>()</a:t>
            </a:r>
          </a:p>
        </p:txBody>
      </p:sp>
      <p:cxnSp>
        <p:nvCxnSpPr>
          <p:cNvPr id="368" name="Connector: Curved 367">
            <a:extLst>
              <a:ext uri="{FF2B5EF4-FFF2-40B4-BE49-F238E27FC236}">
                <a16:creationId xmlns:a16="http://schemas.microsoft.com/office/drawing/2014/main" id="{9A70B46D-26B9-5BFC-F6E6-9EFD4EE4027E}"/>
              </a:ext>
            </a:extLst>
          </p:cNvPr>
          <p:cNvCxnSpPr>
            <a:cxnSpLocks/>
            <a:stCxn id="157" idx="2"/>
            <a:endCxn id="366" idx="0"/>
          </p:cNvCxnSpPr>
          <p:nvPr/>
        </p:nvCxnSpPr>
        <p:spPr>
          <a:xfrm rot="5400000">
            <a:off x="1841113" y="5655222"/>
            <a:ext cx="502252" cy="20063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9" name="Connector: Curved 368">
            <a:extLst>
              <a:ext uri="{FF2B5EF4-FFF2-40B4-BE49-F238E27FC236}">
                <a16:creationId xmlns:a16="http://schemas.microsoft.com/office/drawing/2014/main" id="{633DD1CE-EAA3-890E-542A-35CB9F6CC29B}"/>
              </a:ext>
            </a:extLst>
          </p:cNvPr>
          <p:cNvCxnSpPr>
            <a:cxnSpLocks/>
            <a:stCxn id="366" idx="1"/>
            <a:endCxn id="139" idx="2"/>
          </p:cNvCxnSpPr>
          <p:nvPr/>
        </p:nvCxnSpPr>
        <p:spPr>
          <a:xfrm rot="10800000" flipH="1" flipV="1">
            <a:off x="449305" y="7040327"/>
            <a:ext cx="1930058" cy="1734766"/>
          </a:xfrm>
          <a:prstGeom prst="curvedConnector4">
            <a:avLst>
              <a:gd name="adj1" fmla="val -11844"/>
              <a:gd name="adj2" fmla="val 113178"/>
            </a:avLst>
          </a:prstGeom>
          <a:ln>
            <a:tailEnd type="triangle"/>
          </a:ln>
        </p:spPr>
        <p:style>
          <a:lnRef idx="1">
            <a:schemeClr val="accent1"/>
          </a:lnRef>
          <a:fillRef idx="0">
            <a:schemeClr val="accent1"/>
          </a:fillRef>
          <a:effectRef idx="0">
            <a:schemeClr val="accent1"/>
          </a:effectRef>
          <a:fontRef idx="minor">
            <a:schemeClr val="tx1"/>
          </a:fontRef>
        </p:style>
      </p:cxnSp>
      <p:sp>
        <p:nvSpPr>
          <p:cNvPr id="379" name="TextBox 378">
            <a:extLst>
              <a:ext uri="{FF2B5EF4-FFF2-40B4-BE49-F238E27FC236}">
                <a16:creationId xmlns:a16="http://schemas.microsoft.com/office/drawing/2014/main" id="{A04EA3EC-3540-A982-5BA7-55D3CE3EF4B6}"/>
              </a:ext>
            </a:extLst>
          </p:cNvPr>
          <p:cNvSpPr txBox="1"/>
          <p:nvPr/>
        </p:nvSpPr>
        <p:spPr>
          <a:xfrm>
            <a:off x="5945256" y="4355530"/>
            <a:ext cx="1044710" cy="461665"/>
          </a:xfrm>
          <a:prstGeom prst="rect">
            <a:avLst/>
          </a:prstGeom>
          <a:noFill/>
        </p:spPr>
        <p:txBody>
          <a:bodyPr wrap="none" rtlCol="0">
            <a:spAutoFit/>
          </a:bodyPr>
          <a:lstStyle/>
          <a:p>
            <a:r>
              <a:rPr lang="en-CA" sz="2400" b="1" dirty="0">
                <a:solidFill>
                  <a:srgbClr val="FF0000"/>
                </a:solidFill>
              </a:rPr>
              <a:t>props</a:t>
            </a:r>
            <a:endParaRPr lang="en-CA" b="1" dirty="0">
              <a:solidFill>
                <a:srgbClr val="FF0000"/>
              </a:solidFill>
            </a:endParaRPr>
          </a:p>
        </p:txBody>
      </p:sp>
      <p:sp>
        <p:nvSpPr>
          <p:cNvPr id="381" name="TextBox 380">
            <a:extLst>
              <a:ext uri="{FF2B5EF4-FFF2-40B4-BE49-F238E27FC236}">
                <a16:creationId xmlns:a16="http://schemas.microsoft.com/office/drawing/2014/main" id="{98BB4265-4C33-BC9E-174C-3464A19FD5BA}"/>
              </a:ext>
            </a:extLst>
          </p:cNvPr>
          <p:cNvSpPr txBox="1"/>
          <p:nvPr/>
        </p:nvSpPr>
        <p:spPr>
          <a:xfrm>
            <a:off x="4072722" y="8652581"/>
            <a:ext cx="3322683" cy="369332"/>
          </a:xfrm>
          <a:prstGeom prst="rect">
            <a:avLst/>
          </a:prstGeom>
          <a:noFill/>
        </p:spPr>
        <p:txBody>
          <a:bodyPr wrap="square">
            <a:spAutoFit/>
          </a:bodyPr>
          <a:lstStyle/>
          <a:p>
            <a:r>
              <a:rPr lang="en-CA" b="1" dirty="0">
                <a:solidFill>
                  <a:srgbClr val="7030A0"/>
                </a:solidFill>
                <a:effectLst/>
                <a:latin typeface="Consolas" panose="020B0609020204030204" pitchFamily="49" charset="0"/>
              </a:rPr>
              <a:t>export default Child;</a:t>
            </a:r>
            <a:endParaRPr lang="en-CA" dirty="0">
              <a:solidFill>
                <a:srgbClr val="7030A0"/>
              </a:solidFill>
            </a:endParaRPr>
          </a:p>
        </p:txBody>
      </p:sp>
      <p:cxnSp>
        <p:nvCxnSpPr>
          <p:cNvPr id="387" name="Connector: Elbow 386">
            <a:extLst>
              <a:ext uri="{FF2B5EF4-FFF2-40B4-BE49-F238E27FC236}">
                <a16:creationId xmlns:a16="http://schemas.microsoft.com/office/drawing/2014/main" id="{334ED0FB-DF59-EB1F-6408-413D96E6022F}"/>
              </a:ext>
            </a:extLst>
          </p:cNvPr>
          <p:cNvCxnSpPr>
            <a:stCxn id="144" idx="2"/>
            <a:endCxn id="135" idx="1"/>
          </p:cNvCxnSpPr>
          <p:nvPr/>
        </p:nvCxnSpPr>
        <p:spPr>
          <a:xfrm rot="5400000">
            <a:off x="498159" y="6017091"/>
            <a:ext cx="408687" cy="423189"/>
          </a:xfrm>
          <a:prstGeom prst="bentConnector4">
            <a:avLst>
              <a:gd name="adj1" fmla="val 27407"/>
              <a:gd name="adj2" fmla="val 1540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Connector: Elbow 390">
            <a:extLst>
              <a:ext uri="{FF2B5EF4-FFF2-40B4-BE49-F238E27FC236}">
                <a16:creationId xmlns:a16="http://schemas.microsoft.com/office/drawing/2014/main" id="{DCE9A649-2B10-0216-8F08-ABC18F8294CD}"/>
              </a:ext>
            </a:extLst>
          </p:cNvPr>
          <p:cNvCxnSpPr>
            <a:cxnSpLocks/>
            <a:stCxn id="135" idx="2"/>
            <a:endCxn id="136" idx="1"/>
          </p:cNvCxnSpPr>
          <p:nvPr/>
        </p:nvCxnSpPr>
        <p:spPr>
          <a:xfrm rot="5400000">
            <a:off x="163567" y="6766721"/>
            <a:ext cx="925497" cy="627444"/>
          </a:xfrm>
          <a:prstGeom prst="bentConnector4">
            <a:avLst>
              <a:gd name="adj1" fmla="val 19044"/>
              <a:gd name="adj2" fmla="val 1364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1" name="Connector: Elbow 410">
            <a:extLst>
              <a:ext uri="{FF2B5EF4-FFF2-40B4-BE49-F238E27FC236}">
                <a16:creationId xmlns:a16="http://schemas.microsoft.com/office/drawing/2014/main" id="{4815F2E6-747A-FEF3-A494-1CBB3225B760}"/>
              </a:ext>
            </a:extLst>
          </p:cNvPr>
          <p:cNvCxnSpPr>
            <a:cxnSpLocks/>
            <a:stCxn id="127" idx="2"/>
            <a:endCxn id="150" idx="0"/>
          </p:cNvCxnSpPr>
          <p:nvPr/>
        </p:nvCxnSpPr>
        <p:spPr>
          <a:xfrm rot="16200000" flipH="1">
            <a:off x="2748486" y="5613078"/>
            <a:ext cx="150402" cy="322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 name="Connector: Elbow 417">
            <a:extLst>
              <a:ext uri="{FF2B5EF4-FFF2-40B4-BE49-F238E27FC236}">
                <a16:creationId xmlns:a16="http://schemas.microsoft.com/office/drawing/2014/main" id="{F35E874C-C3B3-AC4F-012D-5676E10357B3}"/>
              </a:ext>
            </a:extLst>
          </p:cNvPr>
          <p:cNvCxnSpPr>
            <a:cxnSpLocks/>
            <a:stCxn id="127" idx="2"/>
            <a:endCxn id="157" idx="1"/>
          </p:cNvCxnSpPr>
          <p:nvPr/>
        </p:nvCxnSpPr>
        <p:spPr>
          <a:xfrm rot="5400000">
            <a:off x="2098054" y="5711876"/>
            <a:ext cx="577544" cy="551635"/>
          </a:xfrm>
          <a:prstGeom prst="bentConnector4">
            <a:avLst>
              <a:gd name="adj1" fmla="val 38676"/>
              <a:gd name="adj2" fmla="val 141440"/>
            </a:avLst>
          </a:prstGeom>
          <a:ln>
            <a:tailEnd type="triangle"/>
          </a:ln>
        </p:spPr>
        <p:style>
          <a:lnRef idx="1">
            <a:schemeClr val="accent1"/>
          </a:lnRef>
          <a:fillRef idx="0">
            <a:schemeClr val="accent1"/>
          </a:fillRef>
          <a:effectRef idx="0">
            <a:schemeClr val="accent1"/>
          </a:effectRef>
          <a:fontRef idx="minor">
            <a:schemeClr val="tx1"/>
          </a:fontRef>
        </p:style>
      </p:cxnSp>
      <p:sp>
        <p:nvSpPr>
          <p:cNvPr id="423" name="Sun 422">
            <a:extLst>
              <a:ext uri="{FF2B5EF4-FFF2-40B4-BE49-F238E27FC236}">
                <a16:creationId xmlns:a16="http://schemas.microsoft.com/office/drawing/2014/main" id="{663B5125-9694-5A61-FAFF-A20EC7CA48F6}"/>
              </a:ext>
            </a:extLst>
          </p:cNvPr>
          <p:cNvSpPr/>
          <p:nvPr/>
        </p:nvSpPr>
        <p:spPr>
          <a:xfrm>
            <a:off x="3130736" y="7976822"/>
            <a:ext cx="954391" cy="967566"/>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a:t>
            </a:r>
          </a:p>
        </p:txBody>
      </p:sp>
      <p:sp>
        <p:nvSpPr>
          <p:cNvPr id="436" name="TextBox 435">
            <a:extLst>
              <a:ext uri="{FF2B5EF4-FFF2-40B4-BE49-F238E27FC236}">
                <a16:creationId xmlns:a16="http://schemas.microsoft.com/office/drawing/2014/main" id="{A38657AB-0184-FBAE-37BD-7D0F1F5B2971}"/>
              </a:ext>
            </a:extLst>
          </p:cNvPr>
          <p:cNvSpPr txBox="1"/>
          <p:nvPr/>
        </p:nvSpPr>
        <p:spPr>
          <a:xfrm>
            <a:off x="6273586" y="5360741"/>
            <a:ext cx="1547218" cy="400110"/>
          </a:xfrm>
          <a:prstGeom prst="rect">
            <a:avLst/>
          </a:prstGeom>
          <a:noFill/>
        </p:spPr>
        <p:txBody>
          <a:bodyPr wrap="none" rtlCol="0">
            <a:spAutoFit/>
          </a:bodyPr>
          <a:lstStyle/>
          <a:p>
            <a:r>
              <a:rPr lang="en-CA" sz="1000" b="1" dirty="0">
                <a:solidFill>
                  <a:srgbClr val="00B050"/>
                </a:solidFill>
              </a:rPr>
              <a:t>//Continuous request </a:t>
            </a:r>
          </a:p>
          <a:p>
            <a:r>
              <a:rPr lang="en-CA" sz="1000" b="1" dirty="0">
                <a:solidFill>
                  <a:srgbClr val="00B050"/>
                </a:solidFill>
              </a:rPr>
              <a:t>// for repaint</a:t>
            </a:r>
          </a:p>
        </p:txBody>
      </p:sp>
      <p:sp>
        <p:nvSpPr>
          <p:cNvPr id="175" name="Rectangle 174">
            <a:extLst>
              <a:ext uri="{FF2B5EF4-FFF2-40B4-BE49-F238E27FC236}">
                <a16:creationId xmlns:a16="http://schemas.microsoft.com/office/drawing/2014/main" id="{E59EBDE2-B590-FF63-69D5-21CFA783C235}"/>
              </a:ext>
            </a:extLst>
          </p:cNvPr>
          <p:cNvSpPr/>
          <p:nvPr/>
        </p:nvSpPr>
        <p:spPr>
          <a:xfrm>
            <a:off x="4649643" y="5018594"/>
            <a:ext cx="67197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X</a:t>
            </a:r>
          </a:p>
        </p:txBody>
      </p:sp>
      <p:sp>
        <p:nvSpPr>
          <p:cNvPr id="2" name="TextBox 1">
            <a:extLst>
              <a:ext uri="{FF2B5EF4-FFF2-40B4-BE49-F238E27FC236}">
                <a16:creationId xmlns:a16="http://schemas.microsoft.com/office/drawing/2014/main" id="{7B44F16E-FD3C-B49B-8B78-ADF94DAEAE95}"/>
              </a:ext>
            </a:extLst>
          </p:cNvPr>
          <p:cNvSpPr txBox="1"/>
          <p:nvPr/>
        </p:nvSpPr>
        <p:spPr>
          <a:xfrm>
            <a:off x="4348993" y="2931433"/>
            <a:ext cx="2009076" cy="400110"/>
          </a:xfrm>
          <a:prstGeom prst="rect">
            <a:avLst/>
          </a:prstGeom>
          <a:noFill/>
        </p:spPr>
        <p:txBody>
          <a:bodyPr wrap="none" rtlCol="0">
            <a:spAutoFit/>
          </a:bodyPr>
          <a:lstStyle/>
          <a:p>
            <a:r>
              <a:rPr lang="en-CA" sz="2000" b="1" dirty="0">
                <a:solidFill>
                  <a:srgbClr val="FF0000"/>
                </a:solidFill>
              </a:rPr>
              <a:t>props</a:t>
            </a:r>
            <a:r>
              <a:rPr lang="en-CA" sz="2000" b="1" dirty="0"/>
              <a:t>.</a:t>
            </a:r>
            <a:r>
              <a:rPr lang="en-CA" sz="2000" b="1" dirty="0">
                <a:solidFill>
                  <a:schemeClr val="accent6">
                    <a:lumMod val="75000"/>
                  </a:schemeClr>
                </a:solidFill>
              </a:rPr>
              <a:t>v1 </a:t>
            </a:r>
            <a:r>
              <a:rPr lang="en-CA" sz="2000" b="1" dirty="0"/>
              <a:t>= ‘x’;</a:t>
            </a:r>
          </a:p>
        </p:txBody>
      </p:sp>
      <p:sp>
        <p:nvSpPr>
          <p:cNvPr id="4" name="Rectangle 3">
            <a:extLst>
              <a:ext uri="{FF2B5EF4-FFF2-40B4-BE49-F238E27FC236}">
                <a16:creationId xmlns:a16="http://schemas.microsoft.com/office/drawing/2014/main" id="{0DE83C9B-57AC-72BA-17BB-9657D160F9EC}"/>
              </a:ext>
            </a:extLst>
          </p:cNvPr>
          <p:cNvSpPr/>
          <p:nvPr/>
        </p:nvSpPr>
        <p:spPr>
          <a:xfrm>
            <a:off x="4985633" y="2807906"/>
            <a:ext cx="671979" cy="646331"/>
          </a:xfrm>
          <a:prstGeom prst="rect">
            <a:avLst/>
          </a:prstGeom>
          <a:noFill/>
        </p:spPr>
        <p:txBody>
          <a:bodyPr wrap="square" lIns="91440" tIns="45720" rIns="91440" bIns="45720">
            <a:spAutoFit/>
          </a:bodyPr>
          <a:lstStyle/>
          <a:p>
            <a:pPr algn="ctr"/>
            <a:r>
              <a:rPr lang="en-US" sz="36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X</a:t>
            </a:r>
            <a:endPar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9FD92D47-D854-462A-ABD1-E879B055EA8C}"/>
              </a:ext>
            </a:extLst>
          </p:cNvPr>
          <p:cNvSpPr txBox="1"/>
          <p:nvPr/>
        </p:nvSpPr>
        <p:spPr>
          <a:xfrm>
            <a:off x="6294252" y="3031944"/>
            <a:ext cx="906017" cy="246221"/>
          </a:xfrm>
          <a:prstGeom prst="rect">
            <a:avLst/>
          </a:prstGeom>
          <a:noFill/>
        </p:spPr>
        <p:txBody>
          <a:bodyPr wrap="none" rtlCol="0">
            <a:spAutoFit/>
          </a:bodyPr>
          <a:lstStyle/>
          <a:p>
            <a:r>
              <a:rPr lang="en-CA" sz="1000" b="1" dirty="0">
                <a:solidFill>
                  <a:srgbClr val="00B050"/>
                </a:solidFill>
              </a:rPr>
              <a:t>//read Only</a:t>
            </a:r>
          </a:p>
        </p:txBody>
      </p:sp>
      <p:sp>
        <p:nvSpPr>
          <p:cNvPr id="6" name="Oval 5">
            <a:extLst>
              <a:ext uri="{FF2B5EF4-FFF2-40B4-BE49-F238E27FC236}">
                <a16:creationId xmlns:a16="http://schemas.microsoft.com/office/drawing/2014/main" id="{29475CC2-C59B-4462-8C35-B393C9D95398}"/>
              </a:ext>
            </a:extLst>
          </p:cNvPr>
          <p:cNvSpPr/>
          <p:nvPr/>
        </p:nvSpPr>
        <p:spPr>
          <a:xfrm>
            <a:off x="2896819" y="7543191"/>
            <a:ext cx="305047" cy="28417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6DA9659D-7529-E68F-ED6A-BEFE59A7BF4C}"/>
              </a:ext>
            </a:extLst>
          </p:cNvPr>
          <p:cNvSpPr/>
          <p:nvPr/>
        </p:nvSpPr>
        <p:spPr>
          <a:xfrm>
            <a:off x="2962581" y="7536439"/>
            <a:ext cx="305047" cy="28417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A1ECE953-8FDC-1F45-03CA-071A14535378}"/>
              </a:ext>
            </a:extLst>
          </p:cNvPr>
          <p:cNvSpPr/>
          <p:nvPr/>
        </p:nvSpPr>
        <p:spPr>
          <a:xfrm>
            <a:off x="6989603" y="6657440"/>
            <a:ext cx="721264" cy="650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1</a:t>
            </a:r>
          </a:p>
        </p:txBody>
      </p:sp>
    </p:spTree>
    <p:extLst>
      <p:ext uri="{BB962C8B-B14F-4D97-AF65-F5344CB8AC3E}">
        <p14:creationId xmlns:p14="http://schemas.microsoft.com/office/powerpoint/2010/main" val="245250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5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5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6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26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13"/>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34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4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34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8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4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35"/>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391"/>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36"/>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35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37"/>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357"/>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8"/>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59"/>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39"/>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41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0"/>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361"/>
                                        </p:tgtEl>
                                        <p:attrNameLst>
                                          <p:attrName>style.visibility</p:attrName>
                                        </p:attrNameLst>
                                      </p:cBhvr>
                                      <p:to>
                                        <p:strVal val="visible"/>
                                      </p:to>
                                    </p:set>
                                  </p:childTnLst>
                                </p:cTn>
                              </p:par>
                            </p:childTnLst>
                          </p:cTn>
                        </p:par>
                        <p:par>
                          <p:cTn id="221" fill="hold">
                            <p:stCondLst>
                              <p:cond delay="0"/>
                            </p:stCondLst>
                            <p:childTnLst>
                              <p:par>
                                <p:cTn id="222" presetID="1" presetClass="entr" presetSubtype="0" fill="hold" grpId="0" nodeType="afterEffect">
                                  <p:stCondLst>
                                    <p:cond delay="0"/>
                                  </p:stCondLst>
                                  <p:childTnLst>
                                    <p:set>
                                      <p:cBhvr>
                                        <p:cTn id="223" dur="1" fill="hold">
                                          <p:stCondLst>
                                            <p:cond delay="0"/>
                                          </p:stCondLst>
                                        </p:cTn>
                                        <p:tgtEl>
                                          <p:spTgt spid="6"/>
                                        </p:tgtEl>
                                        <p:attrNameLst>
                                          <p:attrName>style.visibility</p:attrName>
                                        </p:attrNameLst>
                                      </p:cBhvr>
                                      <p:to>
                                        <p:strVal val="visible"/>
                                      </p:to>
                                    </p:set>
                                  </p:childTnLst>
                                </p:cTn>
                              </p:par>
                              <p:par>
                                <p:cTn id="224" presetID="0" presetClass="path" presetSubtype="0" accel="50000" decel="50000" fill="hold" grpId="1" nodeType="withEffect">
                                  <p:stCondLst>
                                    <p:cond delay="0"/>
                                  </p:stCondLst>
                                  <p:childTnLst>
                                    <p:animMotion origin="layout" path="M 0.00858 0.00615 L 0.00858 0.00615 C 0.01797 0.00536 0.02798 0.00678 0.03677 0.00394 C 0.07251 -0.00821 0.0819 -0.01878 0.10621 -0.03836 C 0.11132 -0.04704 0.11826 -0.05524 0.12132 -0.0644 C 0.12459 -0.07387 0.12582 -0.08381 0.125 -0.0936 C 0.12132 -0.14126 0.12459 -0.134 0.10825 -0.15752 L 0.10723 -0.16036 L 0.10437 -0.15467 " pathEditMode="relative" ptsTypes="AAAAAAAAA">
                                      <p:cBhvr>
                                        <p:cTn id="225" dur="2000" fill="hold"/>
                                        <p:tgtEl>
                                          <p:spTgt spid="6"/>
                                        </p:tgtEl>
                                        <p:attrNameLst>
                                          <p:attrName>ppt_x</p:attrName>
                                          <p:attrName>ppt_y</p:attrName>
                                        </p:attrNameLst>
                                      </p:cBhvr>
                                    </p:animMotion>
                                  </p:childTnLst>
                                </p:cTn>
                              </p:par>
                            </p:childTnLst>
                          </p:cTn>
                        </p:par>
                        <p:par>
                          <p:cTn id="226" fill="hold">
                            <p:stCondLst>
                              <p:cond delay="2000"/>
                            </p:stCondLst>
                            <p:childTnLst>
                              <p:par>
                                <p:cTn id="227" presetID="1" presetClass="exit" presetSubtype="0" fill="hold" grpId="2" nodeType="afterEffect">
                                  <p:stCondLst>
                                    <p:cond delay="0"/>
                                  </p:stCondLst>
                                  <p:childTnLst>
                                    <p:set>
                                      <p:cBhvr>
                                        <p:cTn id="228" dur="1" fill="hold">
                                          <p:stCondLst>
                                            <p:cond delay="0"/>
                                          </p:stCondLst>
                                        </p:cTn>
                                        <p:tgtEl>
                                          <p:spTgt spid="6"/>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418"/>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57"/>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36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366"/>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369"/>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1" nodeType="clickEffect">
                                  <p:stCondLst>
                                    <p:cond delay="0"/>
                                  </p:stCondLst>
                                  <p:childTnLst>
                                    <p:set>
                                      <p:cBhvr>
                                        <p:cTn id="248" dur="1" fill="hold">
                                          <p:stCondLst>
                                            <p:cond delay="0"/>
                                          </p:stCondLst>
                                        </p:cTn>
                                        <p:tgtEl>
                                          <p:spTgt spid="423"/>
                                        </p:tgtEl>
                                        <p:attrNameLst>
                                          <p:attrName>style.visibility</p:attrName>
                                        </p:attrNameLst>
                                      </p:cBhvr>
                                      <p:to>
                                        <p:strVal val="visible"/>
                                      </p:to>
                                    </p:set>
                                  </p:childTnLst>
                                </p:cTn>
                              </p:par>
                              <p:par>
                                <p:cTn id="249" presetID="8" presetClass="emph" presetSubtype="0" fill="hold" grpId="2" nodeType="withEffect">
                                  <p:stCondLst>
                                    <p:cond delay="0"/>
                                  </p:stCondLst>
                                  <p:childTnLst>
                                    <p:animRot by="21600000">
                                      <p:cBhvr>
                                        <p:cTn id="250" dur="2000" fill="hold"/>
                                        <p:tgtEl>
                                          <p:spTgt spid="423"/>
                                        </p:tgtEl>
                                        <p:attrNameLst>
                                          <p:attrName>r</p:attrName>
                                        </p:attrNameLst>
                                      </p:cBhvr>
                                    </p:animRot>
                                  </p:childTnLst>
                                </p:cTn>
                              </p:par>
                            </p:childTnLst>
                          </p:cTn>
                        </p:par>
                        <p:par>
                          <p:cTn id="251" fill="hold">
                            <p:stCondLst>
                              <p:cond delay="2000"/>
                            </p:stCondLst>
                            <p:childTnLst>
                              <p:par>
                                <p:cTn id="252" presetID="1" presetClass="entr" presetSubtype="0" fill="hold" grpId="0" nodeType="afterEffect">
                                  <p:stCondLst>
                                    <p:cond delay="0"/>
                                  </p:stCondLst>
                                  <p:childTnLst>
                                    <p:set>
                                      <p:cBhvr>
                                        <p:cTn id="253" dur="1" fill="hold">
                                          <p:stCondLst>
                                            <p:cond delay="0"/>
                                          </p:stCondLst>
                                        </p:cTn>
                                        <p:tgtEl>
                                          <p:spTgt spid="7"/>
                                        </p:tgtEl>
                                        <p:attrNameLst>
                                          <p:attrName>style.visibility</p:attrName>
                                        </p:attrNameLst>
                                      </p:cBhvr>
                                      <p:to>
                                        <p:strVal val="visible"/>
                                      </p:to>
                                    </p:set>
                                  </p:childTnLst>
                                </p:cTn>
                              </p:par>
                            </p:childTnLst>
                          </p:cTn>
                        </p:par>
                        <p:par>
                          <p:cTn id="254" fill="hold">
                            <p:stCondLst>
                              <p:cond delay="2000"/>
                            </p:stCondLst>
                            <p:childTnLst>
                              <p:par>
                                <p:cTn id="255" presetID="0" presetClass="path" presetSubtype="0" accel="50000" decel="50000" fill="hold" grpId="1" nodeType="afterEffect">
                                  <p:stCondLst>
                                    <p:cond delay="0"/>
                                  </p:stCondLst>
                                  <p:childTnLst>
                                    <p:animMotion origin="layout" path="M 0.00857 0.00615 L 0.00857 0.00631 C 0.01797 0.00536 0.02798 0.00678 0.03676 0.00394 C 0.0725 -0.00821 0.0819 -0.01878 0.1062 -0.03835 C 0.11131 -0.04704 0.11826 -0.05524 0.12132 -0.0644 C 0.12459 -0.07387 0.12581 -0.08381 0.125 -0.09359 C 0.12132 -0.14126 0.12459 -0.134 0.10825 -0.15752 L 0.10723 -0.16036 L 0.10437 -0.15467 " pathEditMode="relative" rAng="0" ptsTypes="AAAAAAAAA">
                                      <p:cBhvr>
                                        <p:cTn id="256" dur="2000" fill="hold"/>
                                        <p:tgtEl>
                                          <p:spTgt spid="7"/>
                                        </p:tgtEl>
                                        <p:attrNameLst>
                                          <p:attrName>ppt_x</p:attrName>
                                          <p:attrName>ppt_y</p:attrName>
                                        </p:attrNameLst>
                                      </p:cBhvr>
                                      <p:rCtr x="5821" y="-8318"/>
                                    </p:animMotion>
                                  </p:childTnLst>
                                </p:cTn>
                              </p:par>
                            </p:childTnLst>
                          </p:cTn>
                        </p:par>
                        <p:par>
                          <p:cTn id="257" fill="hold">
                            <p:stCondLst>
                              <p:cond delay="4000"/>
                            </p:stCondLst>
                            <p:childTnLst>
                              <p:par>
                                <p:cTn id="258" presetID="1" presetClass="exit" presetSubtype="0" fill="hold" grpId="2" nodeType="afterEffect">
                                  <p:stCondLst>
                                    <p:cond delay="0"/>
                                  </p:stCondLst>
                                  <p:childTnLst>
                                    <p:set>
                                      <p:cBhvr>
                                        <p:cTn id="259" dur="1" fill="hold">
                                          <p:stCondLst>
                                            <p:cond delay="0"/>
                                          </p:stCondLst>
                                        </p:cTn>
                                        <p:tgtEl>
                                          <p:spTgt spid="7"/>
                                        </p:tgtEl>
                                        <p:attrNameLst>
                                          <p:attrName>style.visibility</p:attrName>
                                        </p:attrNameLst>
                                      </p:cBhvr>
                                      <p:to>
                                        <p:strVal val="hidden"/>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17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175"/>
                                        </p:tgtEl>
                                        <p:attrNameLst>
                                          <p:attrName>style.visibility</p:attrName>
                                        </p:attrNameLst>
                                      </p:cBhvr>
                                      <p:to>
                                        <p:strVal val="visible"/>
                                      </p:to>
                                    </p:set>
                                  </p:childTnLst>
                                </p:cTn>
                              </p:par>
                              <p:par>
                                <p:cTn id="268" presetID="1" presetClass="entr" presetSubtype="0" fill="hold" grpId="0" nodeType="withEffect">
                                  <p:stCondLst>
                                    <p:cond delay="0"/>
                                  </p:stCondLst>
                                  <p:childTnLst>
                                    <p:set>
                                      <p:cBhvr>
                                        <p:cTn id="269"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P spid="23" grpId="0"/>
      <p:bldP spid="33" grpId="0" animBg="1"/>
      <p:bldP spid="65" grpId="0"/>
      <p:bldP spid="69" grpId="0"/>
      <p:bldP spid="70" grpId="0"/>
      <p:bldP spid="77" grpId="0"/>
      <p:bldP spid="86" grpId="0" animBg="1"/>
      <p:bldP spid="88" grpId="0"/>
      <p:bldP spid="93" grpId="0"/>
      <p:bldP spid="95" grpId="0"/>
      <p:bldP spid="103" grpId="0" animBg="1"/>
      <p:bldP spid="105" grpId="0"/>
      <p:bldP spid="106" grpId="0"/>
      <p:bldP spid="107" grpId="0"/>
      <p:bldP spid="108" grpId="0"/>
      <p:bldP spid="109" grpId="0"/>
      <p:bldP spid="110" grpId="0"/>
      <p:bldP spid="111" grpId="0"/>
      <p:bldP spid="112" grpId="0"/>
      <p:bldP spid="113" grpId="0"/>
      <p:bldP spid="114" grpId="0"/>
      <p:bldP spid="127" grpId="0"/>
      <p:bldP spid="128" grpId="0"/>
      <p:bldP spid="129" grpId="0"/>
      <p:bldP spid="131" grpId="0"/>
      <p:bldP spid="132" grpId="0"/>
      <p:bldP spid="135" grpId="0"/>
      <p:bldP spid="136" grpId="0"/>
      <p:bldP spid="137" grpId="0"/>
      <p:bldP spid="138" grpId="0"/>
      <p:bldP spid="139" grpId="0"/>
      <p:bldP spid="150" grpId="0"/>
      <p:bldP spid="157" grpId="0"/>
      <p:bldP spid="174" grpId="0"/>
      <p:bldP spid="178" grpId="0"/>
      <p:bldP spid="179" grpId="0"/>
      <p:bldP spid="180" grpId="0"/>
      <p:bldP spid="181" grpId="0" animBg="1"/>
      <p:bldP spid="182" grpId="0"/>
      <p:bldP spid="208" grpId="0" animBg="1"/>
      <p:bldP spid="144" grpId="0" animBg="1"/>
      <p:bldP spid="366" grpId="0"/>
      <p:bldP spid="379" grpId="0"/>
      <p:bldP spid="381" grpId="0"/>
      <p:bldP spid="423" grpId="1" animBg="1"/>
      <p:bldP spid="423" grpId="2" animBg="1"/>
      <p:bldP spid="436" grpId="0"/>
      <p:bldP spid="175" grpId="0"/>
      <p:bldP spid="2" grpId="0"/>
      <p:bldP spid="4" grpId="0"/>
      <p:bldP spid="5" grpId="0"/>
      <p:bldP spid="6" grpId="0" animBg="1"/>
      <p:bldP spid="6" grpId="1" animBg="1"/>
      <p:bldP spid="6" grpId="2" animBg="1"/>
      <p:bldP spid="7" grpId="0" animBg="1"/>
      <p:bldP spid="7" grpId="1" animBg="1"/>
      <p:bldP spid="7" grpId="2"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Pass Form Data</a:t>
            </a:r>
          </a:p>
        </p:txBody>
      </p:sp>
    </p:spTree>
    <p:extLst>
      <p:ext uri="{BB962C8B-B14F-4D97-AF65-F5344CB8AC3E}">
        <p14:creationId xmlns:p14="http://schemas.microsoft.com/office/powerpoint/2010/main" val="743018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84658"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5484658" y="4260882"/>
            <a:ext cx="2195463" cy="646331"/>
          </a:xfrm>
          <a:prstGeom prst="rect">
            <a:avLst/>
          </a:prstGeom>
          <a:solidFill>
            <a:schemeClr val="accent3">
              <a:lumMod val="75000"/>
            </a:schemeClr>
          </a:solidFill>
          <a:ln w="19050">
            <a:solidFill>
              <a:schemeClr val="tx1"/>
            </a:solidFill>
          </a:ln>
        </p:spPr>
        <p:txBody>
          <a:bodyPr wrap="square" rtlCol="0">
            <a:spAutoFit/>
          </a:bodyPr>
          <a:lstStyle/>
          <a:p>
            <a:pPr algn="ctr"/>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0" y="4661484"/>
            <a:ext cx="3384260" cy="369332"/>
          </a:xfrm>
          <a:prstGeom prst="rect">
            <a:avLst/>
          </a:prstGeom>
          <a:noFill/>
        </p:spPr>
        <p:txBody>
          <a:bodyPr wrap="none" rtlCol="0">
            <a:spAutoFit/>
          </a:bodyPr>
          <a:lstStyle/>
          <a:p>
            <a:r>
              <a:rPr lang="en-CA" b="1" u="sng" dirty="0"/>
              <a:t>Component Life Cycle States</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82386BA5-D408-7C6B-B0EF-4C664E5CF405}"/>
              </a:ext>
            </a:extLst>
          </p:cNvPr>
          <p:cNvSpPr txBox="1"/>
          <p:nvPr/>
        </p:nvSpPr>
        <p:spPr>
          <a:xfrm>
            <a:off x="4272151" y="4941931"/>
            <a:ext cx="3407970" cy="954107"/>
          </a:xfrm>
          <a:prstGeom prst="rect">
            <a:avLst/>
          </a:prstGeom>
          <a:solidFill>
            <a:srgbClr val="FFFF00"/>
          </a:solidFill>
          <a:ln w="19050">
            <a:solidFill>
              <a:schemeClr val="tx1"/>
            </a:solidFill>
          </a:ln>
        </p:spPr>
        <p:txBody>
          <a:bodyPr wrap="square" rtlCol="0">
            <a:spAutoFit/>
          </a:bodyPr>
          <a:lstStyle/>
          <a:p>
            <a:r>
              <a:rPr lang="en-CA" sz="1400" dirty="0"/>
              <a:t>Pop is displayed in the following cases:</a:t>
            </a:r>
            <a:br>
              <a:rPr lang="en-CA" sz="1400" dirty="0"/>
            </a:br>
            <a:r>
              <a:rPr lang="en-CA" sz="1400" dirty="0"/>
              <a:t>-page Reload</a:t>
            </a:r>
            <a:br>
              <a:rPr lang="en-CA" sz="1400" dirty="0"/>
            </a:br>
            <a:r>
              <a:rPr lang="en-CA" sz="1400" dirty="0"/>
              <a:t>-name changes</a:t>
            </a:r>
            <a:br>
              <a:rPr lang="en-CA" sz="1400" dirty="0"/>
            </a:br>
            <a:r>
              <a:rPr lang="en-CA" sz="1400" dirty="0"/>
              <a:t>-date changes</a:t>
            </a:r>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P spid="18" grpId="0" animBg="1"/>
    </p:bldLst>
  </p:timing>
  <p:extLst>
    <p:ext uri="{6950BFC3-D8DA-4A85-94F7-54DA5524770B}">
      <p188:commentRel xmlns:p188="http://schemas.microsoft.com/office/powerpoint/2018/8/main" r:id="rId2"/>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8" y="1966094"/>
            <a:ext cx="7434026" cy="3816429"/>
          </a:xfrm>
          <a:prstGeom prst="rect">
            <a:avLst/>
          </a:prstGeom>
          <a:noFill/>
          <a:ln w="28575">
            <a:solidFill>
              <a:schemeClr val="tx1"/>
            </a:solidFill>
          </a:ln>
        </p:spPr>
        <p:txBody>
          <a:bodyPr wrap="square">
            <a:spAutoFit/>
          </a:bodyPr>
          <a:lstStyle/>
          <a:p>
            <a:r>
              <a:rPr lang="en-US" sz="20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dirty="0">
                <a:solidFill>
                  <a:srgbClr val="00B050"/>
                </a:solidFill>
              </a:rPr>
              <a:t>//with the change below, it will update only when component is mounted and later when name value changes. We can prevent the mount action if needed and we will do in few slides ahead.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2" name="Rectangle 1">
            <a:extLst>
              <a:ext uri="{FF2B5EF4-FFF2-40B4-BE49-F238E27FC236}">
                <a16:creationId xmlns:a16="http://schemas.microsoft.com/office/drawing/2014/main" id="{5D21CBA4-1543-3468-18EC-C2D990D28B0E}"/>
              </a:ext>
            </a:extLst>
          </p:cNvPr>
          <p:cNvSpPr/>
          <p:nvPr/>
        </p:nvSpPr>
        <p:spPr>
          <a:xfrm>
            <a:off x="5884046" y="1396416"/>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
        <p:nvSpPr>
          <p:cNvPr id="3" name="TextBox 2">
            <a:extLst>
              <a:ext uri="{FF2B5EF4-FFF2-40B4-BE49-F238E27FC236}">
                <a16:creationId xmlns:a16="http://schemas.microsoft.com/office/drawing/2014/main" id="{B02FA976-F405-1495-E0D8-F4F86DDE7E2F}"/>
              </a:ext>
            </a:extLst>
          </p:cNvPr>
          <p:cNvSpPr txBox="1"/>
          <p:nvPr/>
        </p:nvSpPr>
        <p:spPr>
          <a:xfrm>
            <a:off x="191566" y="6108880"/>
            <a:ext cx="7580834" cy="738664"/>
          </a:xfrm>
          <a:prstGeom prst="rect">
            <a:avLst/>
          </a:prstGeom>
          <a:solidFill>
            <a:srgbClr val="FFFF00"/>
          </a:solidFill>
          <a:ln w="19050">
            <a:solidFill>
              <a:schemeClr val="tx1"/>
            </a:solidFill>
          </a:ln>
        </p:spPr>
        <p:txBody>
          <a:bodyPr wrap="square" rtlCol="0">
            <a:spAutoFit/>
          </a:bodyPr>
          <a:lstStyle/>
          <a:p>
            <a:r>
              <a:rPr lang="en-CA" sz="1400" dirty="0" err="1"/>
              <a:t>useEffect</a:t>
            </a:r>
            <a:r>
              <a:rPr lang="en-CA" sz="1400" dirty="0"/>
              <a:t>() controls execution. In the above case, it will be executed upon page reload, </a:t>
            </a:r>
            <a:r>
              <a:rPr lang="en-CA" sz="1400" dirty="0" err="1"/>
              <a:t>i.e</a:t>
            </a:r>
            <a:r>
              <a:rPr lang="en-CA" sz="1400" dirty="0"/>
              <a:t> when component is mounted and when the condition changes. The condition here is </a:t>
            </a:r>
            <a:r>
              <a:rPr lang="en-CA" sz="1400" dirty="0">
                <a:highlight>
                  <a:srgbClr val="00FF00"/>
                </a:highlight>
              </a:rPr>
              <a:t>props.name</a:t>
            </a: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 grpId="0"/>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95779" y="4326927"/>
            <a:ext cx="7580833" cy="338554"/>
          </a:xfrm>
          <a:prstGeom prst="rect">
            <a:avLst/>
          </a:prstGeom>
          <a:noFill/>
        </p:spPr>
        <p:txBody>
          <a:bodyPr wrap="square">
            <a:spAutoFit/>
          </a:bodyPr>
          <a:lstStyle/>
          <a:p>
            <a:r>
              <a:rPr lang="en-US" sz="1600" dirty="0">
                <a:latin typeface="Segoe UI" panose="020B0502040204020203" pitchFamily="34" charset="0"/>
              </a:rPr>
              <a:t>This is a training project, let’s handle other elements in a different way.</a:t>
            </a:r>
            <a:endParaRPr lang="en-US"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20" grpId="0"/>
      <p:bldP spid="21" grpId="0"/>
      <p:bldP spid="2"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296195" y="7619600"/>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61813" y="7162400"/>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296195" y="8481374"/>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646331"/>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week ={</a:t>
            </a:r>
            <a:r>
              <a:rPr lang="en-US" dirty="0" err="1">
                <a:solidFill>
                  <a:schemeClr val="bg1">
                    <a:lumMod val="75000"/>
                  </a:schemeClr>
                </a:solidFill>
                <a:latin typeface="Consolas" panose="020B0609020204030204" pitchFamily="49" charset="0"/>
              </a:rPr>
              <a:t>selectedDate</a:t>
            </a:r>
            <a:r>
              <a:rPr lang="en-US" b="0" dirty="0">
                <a:solidFill>
                  <a:schemeClr val="bg1">
                    <a:lumMod val="65000"/>
                  </a:schemeClr>
                </a:solidFill>
                <a:effectLst/>
                <a:latin typeface="Consolas" panose="020B0609020204030204" pitchFamily="49" charset="0"/>
              </a:rPr>
              <a:t>}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79" y="8926462"/>
            <a:ext cx="3009053" cy="923330"/>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a:p>
            <a:pPr algn="ctr"/>
            <a:r>
              <a:rPr lang="en-CA" b="1" dirty="0"/>
              <a:t>and trigger repaint.</a:t>
            </a:r>
          </a:p>
        </p:txBody>
      </p:sp>
      <p:sp>
        <p:nvSpPr>
          <p:cNvPr id="2" name="TextBox 1">
            <a:extLst>
              <a:ext uri="{FF2B5EF4-FFF2-40B4-BE49-F238E27FC236}">
                <a16:creationId xmlns:a16="http://schemas.microsoft.com/office/drawing/2014/main" id="{CD58830A-89F2-7113-F139-624AB6DE1753}"/>
              </a:ext>
            </a:extLst>
          </p:cNvPr>
          <p:cNvSpPr txBox="1"/>
          <p:nvPr/>
        </p:nvSpPr>
        <p:spPr>
          <a:xfrm>
            <a:off x="5019264" y="755793"/>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195998" y="63274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195998" y="3748069"/>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3988133" y="761054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A09BDC9-2F3F-3C60-5046-E35FED84C7C6}"/>
              </a:ext>
            </a:extLst>
          </p:cNvPr>
          <p:cNvSpPr txBox="1"/>
          <p:nvPr/>
        </p:nvSpPr>
        <p:spPr>
          <a:xfrm>
            <a:off x="4219222" y="3749792"/>
            <a:ext cx="2847061" cy="369332"/>
          </a:xfrm>
          <a:prstGeom prst="rect">
            <a:avLst/>
          </a:prstGeom>
          <a:solidFill>
            <a:schemeClr val="accent2"/>
          </a:solidFill>
          <a:ln w="19050">
            <a:solidFill>
              <a:schemeClr val="tx1"/>
            </a:solidFill>
          </a:ln>
        </p:spPr>
        <p:txBody>
          <a:bodyPr wrap="none" rtlCol="0">
            <a:spAutoFit/>
          </a:bodyPr>
          <a:lstStyle/>
          <a:p>
            <a:r>
              <a:rPr lang="en-CA" dirty="0"/>
              <a:t>Create a new Task Object</a:t>
            </a:r>
          </a:p>
        </p:txBody>
      </p:sp>
      <p:sp>
        <p:nvSpPr>
          <p:cNvPr id="3" name="TextBox 2">
            <a:extLst>
              <a:ext uri="{FF2B5EF4-FFF2-40B4-BE49-F238E27FC236}">
                <a16:creationId xmlns:a16="http://schemas.microsoft.com/office/drawing/2014/main" id="{8C04917B-A9FE-94F3-E1E5-DD37744B97D8}"/>
              </a:ext>
            </a:extLst>
          </p:cNvPr>
          <p:cNvSpPr txBox="1"/>
          <p:nvPr/>
        </p:nvSpPr>
        <p:spPr>
          <a:xfrm>
            <a:off x="5667459" y="725257"/>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454531" y="1403531"/>
            <a:ext cx="6870284" cy="1754326"/>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changing a task name. We will update the code to make it only changes upon task change.</a:t>
            </a:r>
            <a:br>
              <a:rPr lang="en-US" dirty="0">
                <a:latin typeface="Segoe UI" panose="020B0502040204020203" pitchFamily="34" charset="0"/>
              </a:rPr>
            </a:br>
            <a:br>
              <a:rPr lang="en-US" dirty="0">
                <a:latin typeface="Segoe UI" panose="020B0502040204020203" pitchFamily="34" charset="0"/>
              </a:rPr>
            </a:br>
            <a:r>
              <a:rPr lang="en-US" dirty="0">
                <a:latin typeface="Segoe UI" panose="020B0502040204020203" pitchFamily="34" charset="0"/>
              </a:rPr>
              <a:t>While mounting, task.name is blank so it popup would not be displayed</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454531" y="3544795"/>
            <a:ext cx="6870285" cy="3046988"/>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//change purpose: don’t display unless the task changes only //and not on mounting</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1" dirty="0">
                <a:effectLst/>
                <a:latin typeface="Consolas" panose="020B0609020204030204" pitchFamily="49" charset="0"/>
              </a:rPr>
              <a:t>[</a:t>
            </a:r>
            <a:r>
              <a:rPr lang="en-CA" sz="1600" b="1" dirty="0" err="1">
                <a:effectLst/>
                <a:latin typeface="Consolas" panose="020B0609020204030204" pitchFamily="49" charset="0"/>
              </a:rPr>
              <a:t>props.task</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248349" y="31578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4" name="TextBox 3">
            <a:extLst>
              <a:ext uri="{FF2B5EF4-FFF2-40B4-BE49-F238E27FC236}">
                <a16:creationId xmlns:a16="http://schemas.microsoft.com/office/drawing/2014/main" id="{A0F6908C-D6BF-FC1E-BD47-0ED73F411B5D}"/>
              </a:ext>
            </a:extLst>
          </p:cNvPr>
          <p:cNvSpPr txBox="1"/>
          <p:nvPr/>
        </p:nvSpPr>
        <p:spPr>
          <a:xfrm>
            <a:off x="5667459" y="725257"/>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Debugging</a:t>
            </a:r>
          </a:p>
        </p:txBody>
      </p:sp>
    </p:spTree>
    <p:extLst>
      <p:ext uri="{BB962C8B-B14F-4D97-AF65-F5344CB8AC3E}">
        <p14:creationId xmlns:p14="http://schemas.microsoft.com/office/powerpoint/2010/main" val="3593733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 – Developer Tools</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913114"/>
            <a:ext cx="7622250" cy="369332"/>
          </a:xfrm>
          <a:prstGeom prst="rect">
            <a:avLst/>
          </a:prstGeom>
          <a:noFill/>
        </p:spPr>
        <p:txBody>
          <a:bodyPr wrap="square">
            <a:spAutoFit/>
          </a:bodyPr>
          <a:lstStyle/>
          <a:p>
            <a:r>
              <a:rPr lang="en-CA" dirty="0"/>
              <a:t>Debugging via </a:t>
            </a:r>
            <a:r>
              <a:rPr lang="en-CA" dirty="0" err="1">
                <a:highlight>
                  <a:srgbClr val="00FF00"/>
                </a:highlight>
              </a:rPr>
              <a:t>VSCode</a:t>
            </a:r>
            <a:endParaRPr lang="en-CA" dirty="0">
              <a:highlight>
                <a:srgbClr val="00FF00"/>
              </a:highlight>
            </a:endParaRP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chemeClr val="bg1"/>
                </a:solidFill>
                <a:effectLst/>
                <a:highlight>
                  <a:srgbClr val="00FFFF"/>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a:t>
            </a:r>
            <a:endParaRPr lang="en-CA" b="1" dirty="0">
              <a:solidFill>
                <a:srgbClr val="92D050"/>
              </a:solidFill>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4000"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a:t>
            </a:r>
            <a:r>
              <a:rPr lang="en-CA" dirty="0">
                <a:highlight>
                  <a:srgbClr val="00FFFF"/>
                </a:highlight>
              </a:rPr>
              <a:t>React Developer Tools</a:t>
            </a:r>
            <a:r>
              <a:rPr lang="en-CA" dirty="0"/>
              <a:t>].</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646331"/>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 for hour and min to work as //expected</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Pile Tasks and Display</a:t>
            </a:r>
          </a:p>
        </p:txBody>
      </p:sp>
    </p:spTree>
    <p:extLst>
      <p:ext uri="{BB962C8B-B14F-4D97-AF65-F5344CB8AC3E}">
        <p14:creationId xmlns:p14="http://schemas.microsoft.com/office/powerpoint/2010/main" val="1928451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431550"/>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add import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18692" y="5686311"/>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200512" y="3551899"/>
            <a:ext cx="7729285"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 from </a:t>
            </a:r>
            <a:r>
              <a:rPr lang="en-US" dirty="0" err="1">
                <a:solidFill>
                  <a:srgbClr val="00B050"/>
                </a:solidFill>
                <a:latin typeface="Segoe UI" panose="020B0502040204020203" pitchFamily="34" charset="0"/>
              </a:rPr>
              <a:t>cmd</a:t>
            </a:r>
            <a:r>
              <a:rPr lang="en-US" dirty="0">
                <a:solidFill>
                  <a:srgbClr val="00B050"/>
                </a:solidFill>
                <a:latin typeface="Segoe UI" panose="020B0502040204020203" pitchFamily="34" charset="0"/>
              </a:rPr>
              <a:t> line under tracker-frontend</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79917" y="3970854"/>
            <a:ext cx="7443863"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setWeek</a:t>
            </a:r>
            <a:r>
              <a:rPr lang="en-US" dirty="0">
                <a:latin typeface="Segoe UI" panose="020B0502040204020203" pitchFamily="34" charset="0"/>
              </a:rPr>
              <a:t>] =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181098" y="7459590"/>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week= {</a:t>
            </a:r>
            <a:r>
              <a:rPr lang="en-CA" sz="1200" b="0" dirty="0">
                <a:effectLst/>
                <a:latin typeface="Consolas" panose="020B0609020204030204" pitchFamily="49" charset="0"/>
              </a:rPr>
              <a:t>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18692" y="8265051"/>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73406" y="7895719"/>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to verify it works properly</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5056699" y="861731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92BF7ADA-A77D-2D57-C292-4100E948B385}"/>
              </a:ext>
            </a:extLst>
          </p:cNvPr>
          <p:cNvSpPr txBox="1"/>
          <p:nvPr/>
        </p:nvSpPr>
        <p:spPr>
          <a:xfrm>
            <a:off x="5586089" y="5686311"/>
            <a:ext cx="2076466" cy="523220"/>
          </a:xfrm>
          <a:prstGeom prst="rect">
            <a:avLst/>
          </a:prstGeom>
          <a:solidFill>
            <a:srgbClr val="0070C0"/>
          </a:solidFill>
          <a:ln w="19050">
            <a:solidFill>
              <a:schemeClr val="tx1"/>
            </a:solidFill>
          </a:ln>
        </p:spPr>
        <p:txBody>
          <a:bodyPr wrap="square" rtlCol="0">
            <a:spAutoFit/>
          </a:bodyPr>
          <a:lstStyle/>
          <a:p>
            <a:pPr algn="ctr"/>
            <a:r>
              <a:rPr lang="en-CA" sz="1400" dirty="0">
                <a:solidFill>
                  <a:schemeClr val="bg1"/>
                </a:solidFill>
              </a:rPr>
              <a:t>Do you need the code to be shared?</a:t>
            </a:r>
          </a:p>
        </p:txBody>
      </p:sp>
      <p:sp>
        <p:nvSpPr>
          <p:cNvPr id="6" name="TextBox 5">
            <a:extLst>
              <a:ext uri="{FF2B5EF4-FFF2-40B4-BE49-F238E27FC236}">
                <a16:creationId xmlns:a16="http://schemas.microsoft.com/office/drawing/2014/main" id="{C08E7CC0-05A3-15E9-91B3-13399F90BD8D}"/>
              </a:ext>
            </a:extLst>
          </p:cNvPr>
          <p:cNvSpPr txBox="1"/>
          <p:nvPr/>
        </p:nvSpPr>
        <p:spPr>
          <a:xfrm>
            <a:off x="181098" y="4805072"/>
            <a:ext cx="6224673" cy="369332"/>
          </a:xfrm>
          <a:prstGeom prst="rect">
            <a:avLst/>
          </a:prstGeom>
          <a:noFill/>
        </p:spPr>
        <p:txBody>
          <a:bodyPr wrap="square">
            <a:spAutoFit/>
          </a:bodyPr>
          <a:lstStyle/>
          <a:p>
            <a:r>
              <a:rPr lang="en-CA" dirty="0"/>
              <a:t>import moment from "moment";</a:t>
            </a:r>
          </a:p>
        </p:txBody>
      </p:sp>
      <p:sp>
        <p:nvSpPr>
          <p:cNvPr id="9" name="TextBox 8">
            <a:extLst>
              <a:ext uri="{FF2B5EF4-FFF2-40B4-BE49-F238E27FC236}">
                <a16:creationId xmlns:a16="http://schemas.microsoft.com/office/drawing/2014/main" id="{5D83B085-B155-F74E-5269-CD1B6E49A021}"/>
              </a:ext>
            </a:extLst>
          </p:cNvPr>
          <p:cNvSpPr txBox="1"/>
          <p:nvPr/>
        </p:nvSpPr>
        <p:spPr>
          <a:xfrm>
            <a:off x="147726" y="5298026"/>
            <a:ext cx="6854890"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update </a:t>
            </a:r>
            <a:r>
              <a:rPr lang="en-US" dirty="0" err="1">
                <a:solidFill>
                  <a:srgbClr val="00B050"/>
                </a:solidFill>
                <a:latin typeface="Segoe UI" panose="020B0502040204020203" pitchFamily="34" charset="0"/>
              </a:rPr>
              <a:t>handleDateChange</a:t>
            </a:r>
            <a:r>
              <a:rPr lang="en-US" dirty="0">
                <a:solidFill>
                  <a:srgbClr val="00B050"/>
                </a:solidFill>
                <a:latin typeface="Segoe UI" panose="020B0502040204020203" pitchFamily="34" charset="0"/>
              </a:rPr>
              <a:t> and value to pass</a:t>
            </a:r>
            <a:endParaRPr lang="en-CA" dirty="0">
              <a:highlight>
                <a:srgbClr val="FFFF00"/>
              </a:highlight>
            </a:endParaRPr>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P spid="4" grpId="0" animBg="1"/>
      <p:bldP spid="6"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pic>
        <p:nvPicPr>
          <p:cNvPr id="12" name="Picture 11">
            <a:extLst>
              <a:ext uri="{FF2B5EF4-FFF2-40B4-BE49-F238E27FC236}">
                <a16:creationId xmlns:a16="http://schemas.microsoft.com/office/drawing/2014/main" id="{4D0DDCDB-F5FC-F2E6-BDE3-53B78B52F39C}"/>
              </a:ext>
            </a:extLst>
          </p:cNvPr>
          <p:cNvPicPr>
            <a:picLocks noChangeAspect="1"/>
          </p:cNvPicPr>
          <p:nvPr/>
        </p:nvPicPr>
        <p:blipFill>
          <a:blip r:embed="rId2"/>
          <a:stretch>
            <a:fillRect/>
          </a:stretch>
        </p:blipFill>
        <p:spPr>
          <a:xfrm>
            <a:off x="135889" y="1000472"/>
            <a:ext cx="7461321" cy="23986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E4F3E350-9F61-55C4-3FF9-5B2ABBD7E810}"/>
              </a:ext>
            </a:extLst>
          </p:cNvPr>
          <p:cNvSpPr txBox="1"/>
          <p:nvPr/>
        </p:nvSpPr>
        <p:spPr>
          <a:xfrm>
            <a:off x="-52293" y="4687412"/>
            <a:ext cx="1787349" cy="307777"/>
          </a:xfrm>
          <a:prstGeom prst="rect">
            <a:avLst/>
          </a:prstGeom>
          <a:noFill/>
        </p:spPr>
        <p:txBody>
          <a:bodyPr wrap="none" rtlCol="0">
            <a:spAutoFit/>
          </a:bodyPr>
          <a:lstStyle/>
          <a:p>
            <a:r>
              <a:rPr lang="en-CA" sz="1400" b="1" dirty="0"/>
              <a:t>Type in </a:t>
            </a:r>
            <a:r>
              <a:rPr lang="en-CA" sz="1400" b="1" i="1" dirty="0"/>
              <a:t>Task Name</a:t>
            </a:r>
          </a:p>
        </p:txBody>
      </p:sp>
      <p:sp>
        <p:nvSpPr>
          <p:cNvPr id="14" name="TextBox 13">
            <a:extLst>
              <a:ext uri="{FF2B5EF4-FFF2-40B4-BE49-F238E27FC236}">
                <a16:creationId xmlns:a16="http://schemas.microsoft.com/office/drawing/2014/main" id="{FC1FE5A2-EB2C-2DC8-0AAC-B84F216D0331}"/>
              </a:ext>
            </a:extLst>
          </p:cNvPr>
          <p:cNvSpPr txBox="1"/>
          <p:nvPr/>
        </p:nvSpPr>
        <p:spPr>
          <a:xfrm>
            <a:off x="1936087" y="4687410"/>
            <a:ext cx="1050031" cy="307777"/>
          </a:xfrm>
          <a:prstGeom prst="rect">
            <a:avLst/>
          </a:prstGeom>
          <a:noFill/>
        </p:spPr>
        <p:txBody>
          <a:bodyPr wrap="none" rtlCol="0">
            <a:spAutoFit/>
          </a:bodyPr>
          <a:lstStyle/>
          <a:p>
            <a:r>
              <a:rPr lang="en-CA" sz="1400" b="1" dirty="0"/>
              <a:t>Fire event</a:t>
            </a:r>
          </a:p>
        </p:txBody>
      </p:sp>
      <p:sp>
        <p:nvSpPr>
          <p:cNvPr id="15" name="Arrow: Right 14">
            <a:extLst>
              <a:ext uri="{FF2B5EF4-FFF2-40B4-BE49-F238E27FC236}">
                <a16:creationId xmlns:a16="http://schemas.microsoft.com/office/drawing/2014/main" id="{C743BBFC-16D4-CDF0-C138-E58317840268}"/>
              </a:ext>
            </a:extLst>
          </p:cNvPr>
          <p:cNvSpPr/>
          <p:nvPr/>
        </p:nvSpPr>
        <p:spPr>
          <a:xfrm>
            <a:off x="1652623" y="4687411"/>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EBCD4714-D27E-51AE-306F-E0D979E353A8}"/>
              </a:ext>
            </a:extLst>
          </p:cNvPr>
          <p:cNvSpPr txBox="1"/>
          <p:nvPr/>
        </p:nvSpPr>
        <p:spPr>
          <a:xfrm>
            <a:off x="2308009" y="5994337"/>
            <a:ext cx="3114955" cy="523220"/>
          </a:xfrm>
          <a:prstGeom prst="rect">
            <a:avLst/>
          </a:prstGeom>
          <a:solidFill>
            <a:schemeClr val="accent2"/>
          </a:solidFill>
        </p:spPr>
        <p:txBody>
          <a:bodyPr wrap="none" rtlCol="0">
            <a:spAutoFit/>
          </a:bodyPr>
          <a:lstStyle/>
          <a:p>
            <a:pPr algn="ctr"/>
            <a:r>
              <a:rPr lang="en-CA" sz="1400" b="1" dirty="0"/>
              <a:t>React is smart to skip repainting</a:t>
            </a:r>
          </a:p>
          <a:p>
            <a:pPr algn="ctr"/>
            <a:r>
              <a:rPr lang="en-CA" sz="1400" b="1" dirty="0"/>
              <a:t>If the name value hasn’t changed.</a:t>
            </a:r>
          </a:p>
        </p:txBody>
      </p:sp>
      <p:sp>
        <p:nvSpPr>
          <p:cNvPr id="19" name="Arrow: Right 18">
            <a:extLst>
              <a:ext uri="{FF2B5EF4-FFF2-40B4-BE49-F238E27FC236}">
                <a16:creationId xmlns:a16="http://schemas.microsoft.com/office/drawing/2014/main" id="{497B235D-ED6F-28BF-9A12-3F4C1B1D946C}"/>
              </a:ext>
            </a:extLst>
          </p:cNvPr>
          <p:cNvSpPr/>
          <p:nvPr/>
        </p:nvSpPr>
        <p:spPr>
          <a:xfrm>
            <a:off x="2947263" y="4687410"/>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Arrow: Right 20">
            <a:extLst>
              <a:ext uri="{FF2B5EF4-FFF2-40B4-BE49-F238E27FC236}">
                <a16:creationId xmlns:a16="http://schemas.microsoft.com/office/drawing/2014/main" id="{C728E2E0-56D2-479A-A075-F00B24032632}"/>
              </a:ext>
            </a:extLst>
          </p:cNvPr>
          <p:cNvSpPr/>
          <p:nvPr/>
        </p:nvSpPr>
        <p:spPr>
          <a:xfrm>
            <a:off x="5863398" y="4667656"/>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67FD7B54-F21C-ADA1-4307-0270176B2FD4}"/>
              </a:ext>
            </a:extLst>
          </p:cNvPr>
          <p:cNvSpPr txBox="1"/>
          <p:nvPr/>
        </p:nvSpPr>
        <p:spPr>
          <a:xfrm>
            <a:off x="6146862" y="4669231"/>
            <a:ext cx="1080745" cy="307777"/>
          </a:xfrm>
          <a:prstGeom prst="rect">
            <a:avLst/>
          </a:prstGeom>
          <a:noFill/>
        </p:spPr>
        <p:txBody>
          <a:bodyPr wrap="none" rtlCol="0">
            <a:spAutoFit/>
          </a:bodyPr>
          <a:lstStyle/>
          <a:p>
            <a:r>
              <a:rPr lang="en-CA" sz="1400" b="1" dirty="0" err="1"/>
              <a:t>setName</a:t>
            </a:r>
            <a:r>
              <a:rPr lang="en-CA" sz="1400" b="1" dirty="0"/>
              <a:t>()</a:t>
            </a:r>
          </a:p>
        </p:txBody>
      </p:sp>
      <p:sp>
        <p:nvSpPr>
          <p:cNvPr id="24" name="TextBox 23">
            <a:extLst>
              <a:ext uri="{FF2B5EF4-FFF2-40B4-BE49-F238E27FC236}">
                <a16:creationId xmlns:a16="http://schemas.microsoft.com/office/drawing/2014/main" id="{633FBBF5-BFF6-C7F5-45FC-2AC1DC890A89}"/>
              </a:ext>
            </a:extLst>
          </p:cNvPr>
          <p:cNvSpPr txBox="1"/>
          <p:nvPr/>
        </p:nvSpPr>
        <p:spPr>
          <a:xfrm>
            <a:off x="334863" y="5367953"/>
            <a:ext cx="1521635" cy="523220"/>
          </a:xfrm>
          <a:prstGeom prst="rect">
            <a:avLst/>
          </a:prstGeom>
          <a:noFill/>
        </p:spPr>
        <p:txBody>
          <a:bodyPr wrap="none" rtlCol="0">
            <a:spAutoFit/>
          </a:bodyPr>
          <a:lstStyle/>
          <a:p>
            <a:r>
              <a:rPr lang="en-CA" sz="1400" b="1" dirty="0"/>
              <a:t>Repaint Main</a:t>
            </a:r>
          </a:p>
          <a:p>
            <a:r>
              <a:rPr lang="en-CA" sz="1400" b="1" dirty="0"/>
              <a:t> [execute Main]</a:t>
            </a:r>
          </a:p>
        </p:txBody>
      </p:sp>
      <p:sp>
        <p:nvSpPr>
          <p:cNvPr id="25" name="TextBox 24">
            <a:extLst>
              <a:ext uri="{FF2B5EF4-FFF2-40B4-BE49-F238E27FC236}">
                <a16:creationId xmlns:a16="http://schemas.microsoft.com/office/drawing/2014/main" id="{BB21243A-0042-00E6-939C-7A6BA7B8C1CD}"/>
              </a:ext>
            </a:extLst>
          </p:cNvPr>
          <p:cNvSpPr txBox="1"/>
          <p:nvPr/>
        </p:nvSpPr>
        <p:spPr>
          <a:xfrm>
            <a:off x="1917595" y="5367952"/>
            <a:ext cx="1804725" cy="523220"/>
          </a:xfrm>
          <a:prstGeom prst="rect">
            <a:avLst/>
          </a:prstGeom>
          <a:noFill/>
        </p:spPr>
        <p:txBody>
          <a:bodyPr wrap="none" rtlCol="0">
            <a:spAutoFit/>
          </a:bodyPr>
          <a:lstStyle/>
          <a:p>
            <a:r>
              <a:rPr lang="en-CA" sz="1400" b="1" dirty="0"/>
              <a:t>Repaint </a:t>
            </a:r>
            <a:r>
              <a:rPr lang="en-CA" sz="1400" b="1" dirty="0" err="1"/>
              <a:t>ListTasks</a:t>
            </a:r>
            <a:endParaRPr lang="en-CA" sz="1400" b="1" dirty="0"/>
          </a:p>
          <a:p>
            <a:r>
              <a:rPr lang="en-CA" sz="1400" b="1" dirty="0"/>
              <a:t>[execute </a:t>
            </a:r>
            <a:r>
              <a:rPr lang="en-CA" sz="1400" b="1" dirty="0" err="1"/>
              <a:t>ListTasks</a:t>
            </a:r>
            <a:r>
              <a:rPr lang="en-CA" sz="1400" b="1" dirty="0"/>
              <a:t>]</a:t>
            </a:r>
          </a:p>
        </p:txBody>
      </p:sp>
      <p:sp>
        <p:nvSpPr>
          <p:cNvPr id="26" name="Arrow: Right 25">
            <a:extLst>
              <a:ext uri="{FF2B5EF4-FFF2-40B4-BE49-F238E27FC236}">
                <a16:creationId xmlns:a16="http://schemas.microsoft.com/office/drawing/2014/main" id="{59B341BE-E339-1EBF-2986-0B8EC3E08F8A}"/>
              </a:ext>
            </a:extLst>
          </p:cNvPr>
          <p:cNvSpPr/>
          <p:nvPr/>
        </p:nvSpPr>
        <p:spPr>
          <a:xfrm>
            <a:off x="1634131" y="5367953"/>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C114B3B9-3EBD-7816-6873-DFBFFB2C24BA}"/>
              </a:ext>
            </a:extLst>
          </p:cNvPr>
          <p:cNvSpPr txBox="1"/>
          <p:nvPr/>
        </p:nvSpPr>
        <p:spPr>
          <a:xfrm>
            <a:off x="3840859" y="5367951"/>
            <a:ext cx="3437159" cy="523220"/>
          </a:xfrm>
          <a:prstGeom prst="rect">
            <a:avLst/>
          </a:prstGeom>
          <a:noFill/>
        </p:spPr>
        <p:txBody>
          <a:bodyPr wrap="none" rtlCol="0">
            <a:spAutoFit/>
          </a:bodyPr>
          <a:lstStyle/>
          <a:p>
            <a:r>
              <a:rPr lang="en-CA" sz="1400" b="1" dirty="0"/>
              <a:t>To control execution of code like </a:t>
            </a:r>
            <a:r>
              <a:rPr lang="en-CA" sz="1400" b="1" dirty="0">
                <a:highlight>
                  <a:srgbClr val="FFFF00"/>
                </a:highlight>
              </a:rPr>
              <a:t>x()</a:t>
            </a:r>
          </a:p>
          <a:p>
            <a:r>
              <a:rPr lang="en-CA" sz="1400" b="1" dirty="0"/>
              <a:t> [</a:t>
            </a:r>
            <a:r>
              <a:rPr lang="en-CA" sz="1400" b="1" dirty="0" err="1">
                <a:highlight>
                  <a:srgbClr val="00FF00"/>
                </a:highlight>
              </a:rPr>
              <a:t>useEffect</a:t>
            </a:r>
            <a:r>
              <a:rPr lang="en-CA" sz="1400" b="1" dirty="0"/>
              <a:t>( x() , [</a:t>
            </a:r>
            <a:r>
              <a:rPr lang="en-CA" sz="1400" b="1" dirty="0">
                <a:highlight>
                  <a:srgbClr val="00FFFF"/>
                </a:highlight>
              </a:rPr>
              <a:t>Condition Change</a:t>
            </a:r>
            <a:r>
              <a:rPr lang="en-CA" sz="1400" b="1" dirty="0"/>
              <a:t>])]</a:t>
            </a:r>
          </a:p>
        </p:txBody>
      </p:sp>
      <p:sp>
        <p:nvSpPr>
          <p:cNvPr id="28" name="Arrow: Right 27">
            <a:extLst>
              <a:ext uri="{FF2B5EF4-FFF2-40B4-BE49-F238E27FC236}">
                <a16:creationId xmlns:a16="http://schemas.microsoft.com/office/drawing/2014/main" id="{894D1991-815D-68B3-D747-C2947CB98B6F}"/>
              </a:ext>
            </a:extLst>
          </p:cNvPr>
          <p:cNvSpPr/>
          <p:nvPr/>
        </p:nvSpPr>
        <p:spPr>
          <a:xfrm>
            <a:off x="3557395" y="5367952"/>
            <a:ext cx="283464"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0" name="Connector: Elbow 29">
            <a:extLst>
              <a:ext uri="{FF2B5EF4-FFF2-40B4-BE49-F238E27FC236}">
                <a16:creationId xmlns:a16="http://schemas.microsoft.com/office/drawing/2014/main" id="{00104C9C-E714-B883-400B-69B4A374FAE2}"/>
              </a:ext>
            </a:extLst>
          </p:cNvPr>
          <p:cNvCxnSpPr>
            <a:cxnSpLocks/>
            <a:stCxn id="22" idx="3"/>
            <a:endCxn id="24" idx="1"/>
          </p:cNvCxnSpPr>
          <p:nvPr/>
        </p:nvCxnSpPr>
        <p:spPr>
          <a:xfrm flipH="1">
            <a:off x="334863" y="4823120"/>
            <a:ext cx="6892744" cy="806443"/>
          </a:xfrm>
          <a:prstGeom prst="bentConnector5">
            <a:avLst>
              <a:gd name="adj1" fmla="val -3317"/>
              <a:gd name="adj2" fmla="val 43321"/>
              <a:gd name="adj3" fmla="val 10331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F56E3FC-E3CB-EB13-F52F-CBD187353304}"/>
              </a:ext>
            </a:extLst>
          </p:cNvPr>
          <p:cNvSpPr txBox="1"/>
          <p:nvPr/>
        </p:nvSpPr>
        <p:spPr>
          <a:xfrm>
            <a:off x="-32237" y="6721055"/>
            <a:ext cx="1669303" cy="307777"/>
          </a:xfrm>
          <a:prstGeom prst="rect">
            <a:avLst/>
          </a:prstGeom>
          <a:noFill/>
        </p:spPr>
        <p:txBody>
          <a:bodyPr wrap="none" rtlCol="0">
            <a:spAutoFit/>
          </a:bodyPr>
          <a:lstStyle/>
          <a:p>
            <a:r>
              <a:rPr lang="en-CA" sz="1400" b="1" dirty="0"/>
              <a:t>Type in </a:t>
            </a:r>
            <a:r>
              <a:rPr lang="en-CA" sz="1400" b="1" i="1" dirty="0"/>
              <a:t>comment</a:t>
            </a:r>
          </a:p>
        </p:txBody>
      </p:sp>
      <p:sp>
        <p:nvSpPr>
          <p:cNvPr id="34" name="TextBox 33">
            <a:extLst>
              <a:ext uri="{FF2B5EF4-FFF2-40B4-BE49-F238E27FC236}">
                <a16:creationId xmlns:a16="http://schemas.microsoft.com/office/drawing/2014/main" id="{CD87458E-D3D2-1C7B-4B3C-19DCD6E96D40}"/>
              </a:ext>
            </a:extLst>
          </p:cNvPr>
          <p:cNvSpPr txBox="1"/>
          <p:nvPr/>
        </p:nvSpPr>
        <p:spPr>
          <a:xfrm>
            <a:off x="1936087" y="6721053"/>
            <a:ext cx="1718547" cy="307777"/>
          </a:xfrm>
          <a:prstGeom prst="rect">
            <a:avLst/>
          </a:prstGeom>
          <a:noFill/>
        </p:spPr>
        <p:txBody>
          <a:bodyPr wrap="none" rtlCol="0">
            <a:spAutoFit/>
          </a:bodyPr>
          <a:lstStyle/>
          <a:p>
            <a:r>
              <a:rPr lang="en-CA" sz="1400" b="1" dirty="0"/>
              <a:t>Click Add/update</a:t>
            </a:r>
          </a:p>
        </p:txBody>
      </p:sp>
      <p:sp>
        <p:nvSpPr>
          <p:cNvPr id="35" name="Arrow: Right 34">
            <a:extLst>
              <a:ext uri="{FF2B5EF4-FFF2-40B4-BE49-F238E27FC236}">
                <a16:creationId xmlns:a16="http://schemas.microsoft.com/office/drawing/2014/main" id="{6214E857-582F-77B2-BFB7-6EAEEEF76BAD}"/>
              </a:ext>
            </a:extLst>
          </p:cNvPr>
          <p:cNvSpPr/>
          <p:nvPr/>
        </p:nvSpPr>
        <p:spPr>
          <a:xfrm>
            <a:off x="1652623" y="6721054"/>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6" name="TextBox 35">
            <a:extLst>
              <a:ext uri="{FF2B5EF4-FFF2-40B4-BE49-F238E27FC236}">
                <a16:creationId xmlns:a16="http://schemas.microsoft.com/office/drawing/2014/main" id="{F20E628A-8FCE-D5C2-8A89-86FE07F20A5D}"/>
              </a:ext>
            </a:extLst>
          </p:cNvPr>
          <p:cNvSpPr txBox="1"/>
          <p:nvPr/>
        </p:nvSpPr>
        <p:spPr>
          <a:xfrm>
            <a:off x="3841748" y="6710790"/>
            <a:ext cx="1771382" cy="307777"/>
          </a:xfrm>
          <a:prstGeom prst="rect">
            <a:avLst/>
          </a:prstGeom>
          <a:noFill/>
        </p:spPr>
        <p:txBody>
          <a:bodyPr wrap="none" rtlCol="0">
            <a:spAutoFit/>
          </a:bodyPr>
          <a:lstStyle/>
          <a:p>
            <a:r>
              <a:rPr lang="en-CA" sz="1400" b="1" dirty="0"/>
              <a:t>Fire submit(event)</a:t>
            </a:r>
          </a:p>
        </p:txBody>
      </p:sp>
      <p:sp>
        <p:nvSpPr>
          <p:cNvPr id="37" name="Arrow: Right 36">
            <a:extLst>
              <a:ext uri="{FF2B5EF4-FFF2-40B4-BE49-F238E27FC236}">
                <a16:creationId xmlns:a16="http://schemas.microsoft.com/office/drawing/2014/main" id="{EF02418B-3CB9-0C70-F919-955ECFFD70C5}"/>
              </a:ext>
            </a:extLst>
          </p:cNvPr>
          <p:cNvSpPr/>
          <p:nvPr/>
        </p:nvSpPr>
        <p:spPr>
          <a:xfrm>
            <a:off x="3586438" y="6751157"/>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8" name="Arrow: Right 37">
            <a:extLst>
              <a:ext uri="{FF2B5EF4-FFF2-40B4-BE49-F238E27FC236}">
                <a16:creationId xmlns:a16="http://schemas.microsoft.com/office/drawing/2014/main" id="{4FC6BA06-C87A-4A89-A605-404F25645460}"/>
              </a:ext>
            </a:extLst>
          </p:cNvPr>
          <p:cNvSpPr/>
          <p:nvPr/>
        </p:nvSpPr>
        <p:spPr>
          <a:xfrm>
            <a:off x="5586596" y="6721052"/>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9" name="TextBox 38">
            <a:extLst>
              <a:ext uri="{FF2B5EF4-FFF2-40B4-BE49-F238E27FC236}">
                <a16:creationId xmlns:a16="http://schemas.microsoft.com/office/drawing/2014/main" id="{A4497A2C-C6B4-20D2-4069-2A436C164C54}"/>
              </a:ext>
            </a:extLst>
          </p:cNvPr>
          <p:cNvSpPr txBox="1"/>
          <p:nvPr/>
        </p:nvSpPr>
        <p:spPr>
          <a:xfrm>
            <a:off x="5894389" y="6721052"/>
            <a:ext cx="1241302" cy="276999"/>
          </a:xfrm>
          <a:prstGeom prst="rect">
            <a:avLst/>
          </a:prstGeom>
          <a:noFill/>
        </p:spPr>
        <p:txBody>
          <a:bodyPr wrap="none" rtlCol="0">
            <a:spAutoFit/>
          </a:bodyPr>
          <a:lstStyle/>
          <a:p>
            <a:r>
              <a:rPr lang="en-CA" sz="1200" b="1" dirty="0"/>
              <a:t>update(event)</a:t>
            </a:r>
          </a:p>
        </p:txBody>
      </p:sp>
      <p:sp>
        <p:nvSpPr>
          <p:cNvPr id="40" name="TextBox 39">
            <a:extLst>
              <a:ext uri="{FF2B5EF4-FFF2-40B4-BE49-F238E27FC236}">
                <a16:creationId xmlns:a16="http://schemas.microsoft.com/office/drawing/2014/main" id="{7B62D62C-3AEA-AA51-480A-A6ED79E642EA}"/>
              </a:ext>
            </a:extLst>
          </p:cNvPr>
          <p:cNvSpPr txBox="1"/>
          <p:nvPr/>
        </p:nvSpPr>
        <p:spPr>
          <a:xfrm>
            <a:off x="478030" y="7399256"/>
            <a:ext cx="1294842" cy="307777"/>
          </a:xfrm>
          <a:prstGeom prst="rect">
            <a:avLst/>
          </a:prstGeom>
          <a:noFill/>
        </p:spPr>
        <p:txBody>
          <a:bodyPr wrap="none" rtlCol="0">
            <a:spAutoFit/>
          </a:bodyPr>
          <a:lstStyle/>
          <a:p>
            <a:r>
              <a:rPr lang="en-CA" sz="1400" b="1" dirty="0" err="1"/>
              <a:t>setComment</a:t>
            </a:r>
            <a:endParaRPr lang="en-CA" sz="1400" b="1" dirty="0"/>
          </a:p>
        </p:txBody>
      </p:sp>
      <p:sp>
        <p:nvSpPr>
          <p:cNvPr id="41" name="TextBox 40">
            <a:extLst>
              <a:ext uri="{FF2B5EF4-FFF2-40B4-BE49-F238E27FC236}">
                <a16:creationId xmlns:a16="http://schemas.microsoft.com/office/drawing/2014/main" id="{8FA8A55C-9E0B-519D-2BFD-C9960F29B27A}"/>
              </a:ext>
            </a:extLst>
          </p:cNvPr>
          <p:cNvSpPr txBox="1"/>
          <p:nvPr/>
        </p:nvSpPr>
        <p:spPr>
          <a:xfrm>
            <a:off x="2060762" y="7399255"/>
            <a:ext cx="1804725" cy="523220"/>
          </a:xfrm>
          <a:prstGeom prst="rect">
            <a:avLst/>
          </a:prstGeom>
          <a:noFill/>
        </p:spPr>
        <p:txBody>
          <a:bodyPr wrap="none" rtlCol="0">
            <a:spAutoFit/>
          </a:bodyPr>
          <a:lstStyle/>
          <a:p>
            <a:r>
              <a:rPr lang="en-CA" sz="1400" b="1" dirty="0"/>
              <a:t>Repaint </a:t>
            </a:r>
            <a:r>
              <a:rPr lang="en-CA" sz="1400" b="1" dirty="0" err="1"/>
              <a:t>ListTasks</a:t>
            </a:r>
            <a:endParaRPr lang="en-CA" sz="1400" b="1" dirty="0"/>
          </a:p>
          <a:p>
            <a:r>
              <a:rPr lang="en-CA" sz="1400" b="1" dirty="0"/>
              <a:t>[execute </a:t>
            </a:r>
            <a:r>
              <a:rPr lang="en-CA" sz="1400" b="1" dirty="0" err="1"/>
              <a:t>ListTasks</a:t>
            </a:r>
            <a:r>
              <a:rPr lang="en-CA" sz="1400" b="1" dirty="0"/>
              <a:t>]</a:t>
            </a:r>
          </a:p>
        </p:txBody>
      </p:sp>
      <p:sp>
        <p:nvSpPr>
          <p:cNvPr id="42" name="Arrow: Right 41">
            <a:extLst>
              <a:ext uri="{FF2B5EF4-FFF2-40B4-BE49-F238E27FC236}">
                <a16:creationId xmlns:a16="http://schemas.microsoft.com/office/drawing/2014/main" id="{77E30D61-E9BB-1ED5-A30B-A414CA11CC4E}"/>
              </a:ext>
            </a:extLst>
          </p:cNvPr>
          <p:cNvSpPr/>
          <p:nvPr/>
        </p:nvSpPr>
        <p:spPr>
          <a:xfrm>
            <a:off x="1777298" y="7399256"/>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extBox 42">
            <a:extLst>
              <a:ext uri="{FF2B5EF4-FFF2-40B4-BE49-F238E27FC236}">
                <a16:creationId xmlns:a16="http://schemas.microsoft.com/office/drawing/2014/main" id="{6E71ECD9-5329-49FA-275C-10167B013C5B}"/>
              </a:ext>
            </a:extLst>
          </p:cNvPr>
          <p:cNvSpPr txBox="1"/>
          <p:nvPr/>
        </p:nvSpPr>
        <p:spPr>
          <a:xfrm>
            <a:off x="3984026" y="7399254"/>
            <a:ext cx="3437159" cy="523220"/>
          </a:xfrm>
          <a:prstGeom prst="rect">
            <a:avLst/>
          </a:prstGeom>
          <a:noFill/>
        </p:spPr>
        <p:txBody>
          <a:bodyPr wrap="none" rtlCol="0">
            <a:spAutoFit/>
          </a:bodyPr>
          <a:lstStyle/>
          <a:p>
            <a:r>
              <a:rPr lang="en-CA" sz="1400" b="1" dirty="0"/>
              <a:t>To control execution of code like x()</a:t>
            </a:r>
          </a:p>
          <a:p>
            <a:r>
              <a:rPr lang="en-CA" sz="1400" b="1" dirty="0"/>
              <a:t> [</a:t>
            </a:r>
            <a:r>
              <a:rPr lang="en-CA" sz="1400" b="1" dirty="0" err="1"/>
              <a:t>useEffect</a:t>
            </a:r>
            <a:r>
              <a:rPr lang="en-CA" sz="1400" b="1" dirty="0"/>
              <a:t>( x() , [Condition Change])]</a:t>
            </a:r>
          </a:p>
        </p:txBody>
      </p:sp>
      <p:sp>
        <p:nvSpPr>
          <p:cNvPr id="44" name="Arrow: Right 43">
            <a:extLst>
              <a:ext uri="{FF2B5EF4-FFF2-40B4-BE49-F238E27FC236}">
                <a16:creationId xmlns:a16="http://schemas.microsoft.com/office/drawing/2014/main" id="{7DB2C0F1-98E8-73B7-D2B1-E71B7978A698}"/>
              </a:ext>
            </a:extLst>
          </p:cNvPr>
          <p:cNvSpPr/>
          <p:nvPr/>
        </p:nvSpPr>
        <p:spPr>
          <a:xfrm>
            <a:off x="3700562" y="7399255"/>
            <a:ext cx="283464" cy="30777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5" name="Connector: Elbow 44">
            <a:extLst>
              <a:ext uri="{FF2B5EF4-FFF2-40B4-BE49-F238E27FC236}">
                <a16:creationId xmlns:a16="http://schemas.microsoft.com/office/drawing/2014/main" id="{CE037730-F946-40D9-2870-3EAF63404CB1}"/>
              </a:ext>
            </a:extLst>
          </p:cNvPr>
          <p:cNvCxnSpPr>
            <a:stCxn id="39" idx="3"/>
            <a:endCxn id="40" idx="1"/>
          </p:cNvCxnSpPr>
          <p:nvPr/>
        </p:nvCxnSpPr>
        <p:spPr>
          <a:xfrm flipH="1">
            <a:off x="478030" y="6859552"/>
            <a:ext cx="6657661" cy="693593"/>
          </a:xfrm>
          <a:prstGeom prst="bentConnector5">
            <a:avLst>
              <a:gd name="adj1" fmla="val -3434"/>
              <a:gd name="adj2" fmla="val 48890"/>
              <a:gd name="adj3" fmla="val 103434"/>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3DB58D1-A3AB-304B-1354-A53858A00CC0}"/>
              </a:ext>
            </a:extLst>
          </p:cNvPr>
          <p:cNvSpPr txBox="1"/>
          <p:nvPr/>
        </p:nvSpPr>
        <p:spPr>
          <a:xfrm>
            <a:off x="1342534" y="1784284"/>
            <a:ext cx="2326278" cy="415498"/>
          </a:xfrm>
          <a:prstGeom prst="rect">
            <a:avLst/>
          </a:prstGeom>
          <a:noFill/>
        </p:spPr>
        <p:txBody>
          <a:bodyPr wrap="none" rtlCol="0">
            <a:spAutoFit/>
          </a:bodyPr>
          <a:lstStyle/>
          <a:p>
            <a:r>
              <a:rPr lang="en-CA" sz="1050" b="1" dirty="0"/>
              <a:t>value = {name}</a:t>
            </a:r>
          </a:p>
          <a:p>
            <a:r>
              <a:rPr lang="en-CA" sz="1050" b="1" dirty="0" err="1"/>
              <a:t>onChange</a:t>
            </a:r>
            <a:r>
              <a:rPr lang="en-CA" sz="1050" b="1" dirty="0"/>
              <a:t>= </a:t>
            </a:r>
            <a:r>
              <a:rPr lang="en-CA" sz="1050" b="1" dirty="0" err="1"/>
              <a:t>handleNameChange</a:t>
            </a:r>
            <a:endParaRPr lang="en-CA" sz="1050" b="1" dirty="0"/>
          </a:p>
        </p:txBody>
      </p:sp>
      <p:sp>
        <p:nvSpPr>
          <p:cNvPr id="49" name="TextBox 48">
            <a:extLst>
              <a:ext uri="{FF2B5EF4-FFF2-40B4-BE49-F238E27FC236}">
                <a16:creationId xmlns:a16="http://schemas.microsoft.com/office/drawing/2014/main" id="{6501E6E0-2F82-C8F8-D0C6-D5B6C7F5134B}"/>
              </a:ext>
            </a:extLst>
          </p:cNvPr>
          <p:cNvSpPr txBox="1"/>
          <p:nvPr/>
        </p:nvSpPr>
        <p:spPr>
          <a:xfrm>
            <a:off x="1745548" y="3583004"/>
            <a:ext cx="4211538" cy="738664"/>
          </a:xfrm>
          <a:prstGeom prst="rect">
            <a:avLst/>
          </a:prstGeom>
          <a:noFill/>
          <a:ln w="28575">
            <a:solidFill>
              <a:schemeClr val="tx1"/>
            </a:solidFill>
          </a:ln>
        </p:spPr>
        <p:txBody>
          <a:bodyPr wrap="none" rtlCol="0">
            <a:spAutoFit/>
          </a:bodyPr>
          <a:lstStyle/>
          <a:p>
            <a:r>
              <a:rPr lang="en-CA" sz="1400" b="1" dirty="0">
                <a:solidFill>
                  <a:schemeClr val="accent1"/>
                </a:solidFill>
              </a:rPr>
              <a:t>//stateful constants</a:t>
            </a:r>
          </a:p>
          <a:p>
            <a:r>
              <a:rPr lang="en-CA" sz="1400" b="1" dirty="0"/>
              <a:t>const [name, </a:t>
            </a:r>
            <a:r>
              <a:rPr lang="en-CA" sz="1400" b="1" dirty="0" err="1"/>
              <a:t>setName</a:t>
            </a:r>
            <a:r>
              <a:rPr lang="en-CA" sz="1400" b="1" dirty="0"/>
              <a:t>] = </a:t>
            </a:r>
            <a:r>
              <a:rPr lang="en-CA" sz="1400" b="1" dirty="0" err="1"/>
              <a:t>useState</a:t>
            </a:r>
            <a:r>
              <a:rPr lang="en-CA" sz="1400" b="1" dirty="0"/>
              <a:t> (‘’) ;</a:t>
            </a:r>
          </a:p>
          <a:p>
            <a:r>
              <a:rPr lang="en-CA" sz="1400" b="1" dirty="0"/>
              <a:t>const [Comment, </a:t>
            </a:r>
            <a:r>
              <a:rPr lang="en-CA" sz="1400" b="1" dirty="0" err="1"/>
              <a:t>setComment</a:t>
            </a:r>
            <a:r>
              <a:rPr lang="en-CA" sz="1400" b="1" dirty="0"/>
              <a:t>] = </a:t>
            </a:r>
            <a:r>
              <a:rPr lang="en-CA" sz="1400" b="1" dirty="0" err="1"/>
              <a:t>useState</a:t>
            </a:r>
            <a:r>
              <a:rPr lang="en-CA" sz="1400" b="1" dirty="0"/>
              <a:t> (‘’) ;</a:t>
            </a:r>
          </a:p>
        </p:txBody>
      </p:sp>
      <p:sp>
        <p:nvSpPr>
          <p:cNvPr id="51" name="TextBox 50">
            <a:extLst>
              <a:ext uri="{FF2B5EF4-FFF2-40B4-BE49-F238E27FC236}">
                <a16:creationId xmlns:a16="http://schemas.microsoft.com/office/drawing/2014/main" id="{454BCC72-46B5-9D0B-0951-A5C380A48609}"/>
              </a:ext>
            </a:extLst>
          </p:cNvPr>
          <p:cNvSpPr txBox="1"/>
          <p:nvPr/>
        </p:nvSpPr>
        <p:spPr>
          <a:xfrm>
            <a:off x="718219" y="2392484"/>
            <a:ext cx="2587568" cy="307777"/>
          </a:xfrm>
          <a:prstGeom prst="rect">
            <a:avLst/>
          </a:prstGeom>
          <a:noFill/>
        </p:spPr>
        <p:txBody>
          <a:bodyPr wrap="none" rtlCol="0">
            <a:spAutoFit/>
          </a:bodyPr>
          <a:lstStyle/>
          <a:p>
            <a:r>
              <a:rPr lang="en-CA" sz="1400" b="1" dirty="0" err="1"/>
              <a:t>controlId</a:t>
            </a:r>
            <a:r>
              <a:rPr lang="en-CA" sz="1400" b="1" dirty="0"/>
              <a:t> = </a:t>
            </a:r>
            <a:r>
              <a:rPr lang="en-CA" sz="1400" b="1" dirty="0" err="1"/>
              <a:t>TaskCommentId</a:t>
            </a:r>
            <a:endParaRPr lang="en-CA" sz="1400" b="1" dirty="0"/>
          </a:p>
        </p:txBody>
      </p:sp>
      <p:sp>
        <p:nvSpPr>
          <p:cNvPr id="58" name="TextBox 57">
            <a:extLst>
              <a:ext uri="{FF2B5EF4-FFF2-40B4-BE49-F238E27FC236}">
                <a16:creationId xmlns:a16="http://schemas.microsoft.com/office/drawing/2014/main" id="{D616B81E-2EA6-39B9-7E24-8608CFA02792}"/>
              </a:ext>
            </a:extLst>
          </p:cNvPr>
          <p:cNvSpPr txBox="1"/>
          <p:nvPr/>
        </p:nvSpPr>
        <p:spPr>
          <a:xfrm>
            <a:off x="3306949" y="4673593"/>
            <a:ext cx="2587440" cy="307777"/>
          </a:xfrm>
          <a:prstGeom prst="rect">
            <a:avLst/>
          </a:prstGeom>
          <a:noFill/>
        </p:spPr>
        <p:txBody>
          <a:bodyPr wrap="none" rtlCol="0">
            <a:spAutoFit/>
          </a:bodyPr>
          <a:lstStyle/>
          <a:p>
            <a:r>
              <a:rPr lang="en-CA" sz="1400" b="1" dirty="0" err="1"/>
              <a:t>handleNameChange</a:t>
            </a:r>
            <a:r>
              <a:rPr lang="en-CA" sz="1400" b="1" dirty="0"/>
              <a:t>(event)</a:t>
            </a:r>
          </a:p>
        </p:txBody>
      </p:sp>
      <p:sp>
        <p:nvSpPr>
          <p:cNvPr id="67" name="TextBox 66">
            <a:extLst>
              <a:ext uri="{FF2B5EF4-FFF2-40B4-BE49-F238E27FC236}">
                <a16:creationId xmlns:a16="http://schemas.microsoft.com/office/drawing/2014/main" id="{1DCB3502-5E0C-F899-75B3-D723C78A9AFF}"/>
              </a:ext>
            </a:extLst>
          </p:cNvPr>
          <p:cNvSpPr txBox="1"/>
          <p:nvPr/>
        </p:nvSpPr>
        <p:spPr>
          <a:xfrm>
            <a:off x="0" y="8427072"/>
            <a:ext cx="2223686" cy="307777"/>
          </a:xfrm>
          <a:prstGeom prst="rect">
            <a:avLst/>
          </a:prstGeom>
          <a:noFill/>
        </p:spPr>
        <p:txBody>
          <a:bodyPr wrap="none" rtlCol="0">
            <a:spAutoFit/>
          </a:bodyPr>
          <a:lstStyle/>
          <a:p>
            <a:r>
              <a:rPr lang="en-CA" sz="1400" b="1" dirty="0"/>
              <a:t>For Easier Data Transfer</a:t>
            </a:r>
          </a:p>
        </p:txBody>
      </p:sp>
      <p:sp>
        <p:nvSpPr>
          <p:cNvPr id="68" name="TextBox 67">
            <a:extLst>
              <a:ext uri="{FF2B5EF4-FFF2-40B4-BE49-F238E27FC236}">
                <a16:creationId xmlns:a16="http://schemas.microsoft.com/office/drawing/2014/main" id="{D4A472DC-56DC-6167-09AC-28210393270F}"/>
              </a:ext>
            </a:extLst>
          </p:cNvPr>
          <p:cNvSpPr txBox="1"/>
          <p:nvPr/>
        </p:nvSpPr>
        <p:spPr>
          <a:xfrm>
            <a:off x="1778790" y="8752168"/>
            <a:ext cx="2256066" cy="523220"/>
          </a:xfrm>
          <a:prstGeom prst="rect">
            <a:avLst/>
          </a:prstGeom>
          <a:noFill/>
        </p:spPr>
        <p:txBody>
          <a:bodyPr wrap="none" rtlCol="0">
            <a:spAutoFit/>
          </a:bodyPr>
          <a:lstStyle/>
          <a:p>
            <a:pPr algn="ctr"/>
            <a:r>
              <a:rPr lang="en-CA" sz="1400" b="1" dirty="0"/>
              <a:t>Compile Form Elements</a:t>
            </a:r>
          </a:p>
          <a:p>
            <a:pPr algn="ctr"/>
            <a:r>
              <a:rPr lang="en-CA" sz="1400" b="1" dirty="0"/>
              <a:t> within an object</a:t>
            </a:r>
          </a:p>
        </p:txBody>
      </p:sp>
      <p:sp>
        <p:nvSpPr>
          <p:cNvPr id="71" name="TextBox 70">
            <a:extLst>
              <a:ext uri="{FF2B5EF4-FFF2-40B4-BE49-F238E27FC236}">
                <a16:creationId xmlns:a16="http://schemas.microsoft.com/office/drawing/2014/main" id="{68ADF947-391E-5940-895D-57B04483D99F}"/>
              </a:ext>
            </a:extLst>
          </p:cNvPr>
          <p:cNvSpPr txBox="1"/>
          <p:nvPr/>
        </p:nvSpPr>
        <p:spPr>
          <a:xfrm>
            <a:off x="3654936" y="9292707"/>
            <a:ext cx="4094647" cy="738664"/>
          </a:xfrm>
          <a:prstGeom prst="rect">
            <a:avLst/>
          </a:prstGeom>
          <a:noFill/>
        </p:spPr>
        <p:txBody>
          <a:bodyPr wrap="none" rtlCol="0">
            <a:spAutoFit/>
          </a:bodyPr>
          <a:lstStyle/>
          <a:p>
            <a:r>
              <a:rPr lang="en-CA" sz="1400" b="1" dirty="0"/>
              <a:t>To trigger update</a:t>
            </a:r>
          </a:p>
          <a:p>
            <a:pPr marL="285750" indent="-285750">
              <a:buFontTx/>
              <a:buChar char="-"/>
            </a:pPr>
            <a:r>
              <a:rPr lang="en-CA" sz="1400" b="1" dirty="0"/>
              <a:t>Create a new Object with the new update</a:t>
            </a:r>
          </a:p>
          <a:p>
            <a:pPr marL="285750" indent="-285750">
              <a:buFontTx/>
              <a:buChar char="-"/>
            </a:pPr>
            <a:r>
              <a:rPr lang="en-CA" sz="1400" b="1" dirty="0"/>
              <a:t>Call the Set() passing the new Object</a:t>
            </a:r>
          </a:p>
        </p:txBody>
      </p:sp>
      <p:cxnSp>
        <p:nvCxnSpPr>
          <p:cNvPr id="73" name="Connector: Elbow 72">
            <a:extLst>
              <a:ext uri="{FF2B5EF4-FFF2-40B4-BE49-F238E27FC236}">
                <a16:creationId xmlns:a16="http://schemas.microsoft.com/office/drawing/2014/main" id="{5E5360F2-39BD-84A2-0650-FE67C89CD371}"/>
              </a:ext>
            </a:extLst>
          </p:cNvPr>
          <p:cNvCxnSpPr>
            <a:stCxn id="67" idx="2"/>
            <a:endCxn id="68" idx="1"/>
          </p:cNvCxnSpPr>
          <p:nvPr/>
        </p:nvCxnSpPr>
        <p:spPr>
          <a:xfrm rot="16200000" flipH="1">
            <a:off x="1305852" y="8540839"/>
            <a:ext cx="278929" cy="666947"/>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BD6A0961-FBC0-770D-ED74-E57906C2DD15}"/>
              </a:ext>
            </a:extLst>
          </p:cNvPr>
          <p:cNvCxnSpPr>
            <a:cxnSpLocks/>
            <a:stCxn id="68" idx="2"/>
            <a:endCxn id="71" idx="1"/>
          </p:cNvCxnSpPr>
          <p:nvPr/>
        </p:nvCxnSpPr>
        <p:spPr>
          <a:xfrm rot="16200000" flipH="1">
            <a:off x="3087554" y="9094656"/>
            <a:ext cx="386651" cy="748113"/>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3184CA-AE93-7542-2E6B-31D61F781F27}"/>
              </a:ext>
            </a:extLst>
          </p:cNvPr>
          <p:cNvSpPr txBox="1"/>
          <p:nvPr/>
        </p:nvSpPr>
        <p:spPr>
          <a:xfrm>
            <a:off x="4834860" y="8713984"/>
            <a:ext cx="2762349" cy="523220"/>
          </a:xfrm>
          <a:prstGeom prst="rect">
            <a:avLst/>
          </a:prstGeom>
          <a:solidFill>
            <a:schemeClr val="accent5">
              <a:lumMod val="75000"/>
            </a:schemeClr>
          </a:solidFill>
        </p:spPr>
        <p:txBody>
          <a:bodyPr wrap="square" rtlCol="0">
            <a:spAutoFit/>
          </a:bodyPr>
          <a:lstStyle/>
          <a:p>
            <a:pPr algn="ctr"/>
            <a:r>
              <a:rPr lang="en-CA" sz="1400" b="1" dirty="0"/>
              <a:t>Shallow comparison between objects’ references.</a:t>
            </a:r>
          </a:p>
        </p:txBody>
      </p:sp>
      <p:sp>
        <p:nvSpPr>
          <p:cNvPr id="90" name="TextBox 89">
            <a:extLst>
              <a:ext uri="{FF2B5EF4-FFF2-40B4-BE49-F238E27FC236}">
                <a16:creationId xmlns:a16="http://schemas.microsoft.com/office/drawing/2014/main" id="{1CDB7326-60E0-4CEC-B8C6-98D70A150D29}"/>
              </a:ext>
            </a:extLst>
          </p:cNvPr>
          <p:cNvSpPr txBox="1"/>
          <p:nvPr/>
        </p:nvSpPr>
        <p:spPr>
          <a:xfrm>
            <a:off x="997432" y="8047353"/>
            <a:ext cx="5911555" cy="307777"/>
          </a:xfrm>
          <a:prstGeom prst="rect">
            <a:avLst/>
          </a:prstGeom>
          <a:solidFill>
            <a:srgbClr val="FFFF00"/>
          </a:solidFill>
        </p:spPr>
        <p:txBody>
          <a:bodyPr wrap="none" rtlCol="0">
            <a:spAutoFit/>
          </a:bodyPr>
          <a:lstStyle/>
          <a:p>
            <a:pPr algn="ctr"/>
            <a:r>
              <a:rPr lang="en-CA" sz="1400" b="1" dirty="0"/>
              <a:t>Submit &amp; Reset Buttons have to be enclosed within the Form tags.</a:t>
            </a:r>
          </a:p>
        </p:txBody>
      </p:sp>
      <p:sp>
        <p:nvSpPr>
          <p:cNvPr id="96" name="TextBox 95">
            <a:extLst>
              <a:ext uri="{FF2B5EF4-FFF2-40B4-BE49-F238E27FC236}">
                <a16:creationId xmlns:a16="http://schemas.microsoft.com/office/drawing/2014/main" id="{B62FF728-A388-00ED-D940-CE06A0B4B09A}"/>
              </a:ext>
            </a:extLst>
          </p:cNvPr>
          <p:cNvSpPr txBox="1"/>
          <p:nvPr/>
        </p:nvSpPr>
        <p:spPr>
          <a:xfrm>
            <a:off x="4368743" y="1990818"/>
            <a:ext cx="2909275" cy="738664"/>
          </a:xfrm>
          <a:prstGeom prst="rect">
            <a:avLst/>
          </a:prstGeom>
          <a:solidFill>
            <a:srgbClr val="7030A0"/>
          </a:solidFill>
          <a:ln w="28575">
            <a:solidFill>
              <a:schemeClr val="tx1"/>
            </a:solidFill>
          </a:ln>
        </p:spPr>
        <p:txBody>
          <a:bodyPr wrap="square" rtlCol="0">
            <a:spAutoFit/>
          </a:bodyPr>
          <a:lstStyle/>
          <a:p>
            <a:pPr algn="ctr"/>
            <a:r>
              <a:rPr lang="en-CA" sz="1400" b="1" dirty="0">
                <a:solidFill>
                  <a:srgbClr val="FFFF00"/>
                </a:solidFill>
              </a:rPr>
              <a:t>A key to understand what’s going on and resolve bugs is to play with Debugger.</a:t>
            </a:r>
          </a:p>
        </p:txBody>
      </p:sp>
      <p:pic>
        <p:nvPicPr>
          <p:cNvPr id="4" name="Graphic 3" descr="Add with solid fill">
            <a:extLst>
              <a:ext uri="{FF2B5EF4-FFF2-40B4-BE49-F238E27FC236}">
                <a16:creationId xmlns:a16="http://schemas.microsoft.com/office/drawing/2014/main" id="{A5193992-6CE3-1F6B-41B4-823D804FE5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9178" y="3699674"/>
            <a:ext cx="562351" cy="562351"/>
          </a:xfrm>
          <a:prstGeom prst="rect">
            <a:avLst/>
          </a:prstGeom>
        </p:spPr>
      </p:pic>
    </p:spTree>
    <p:extLst>
      <p:ext uri="{BB962C8B-B14F-4D97-AF65-F5344CB8AC3E}">
        <p14:creationId xmlns:p14="http://schemas.microsoft.com/office/powerpoint/2010/main" val="26594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childTnLst>
                          </p:cTn>
                        </p:par>
                        <p:par>
                          <p:cTn id="129" fill="hold">
                            <p:stCondLst>
                              <p:cond delay="0"/>
                            </p:stCondLst>
                            <p:childTnLst>
                              <p:par>
                                <p:cTn id="130" presetID="10" presetClass="emph" presetSubtype="0" fill="hold" grpId="1" nodeType="afterEffect">
                                  <p:stCondLst>
                                    <p:cond delay="0"/>
                                  </p:stCondLst>
                                  <p:childTnLst>
                                    <p:anim calcmode="discrete" valueType="str">
                                      <p:cBhvr override="childStyle">
                                        <p:cTn id="131" dur="2000" fill="hold"/>
                                        <p:tgtEl>
                                          <p:spTgt spid="9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8" grpId="0" animBg="1"/>
      <p:bldP spid="19" grpId="0" animBg="1"/>
      <p:bldP spid="21" grpId="0" animBg="1"/>
      <p:bldP spid="22" grpId="0"/>
      <p:bldP spid="24" grpId="0"/>
      <p:bldP spid="25" grpId="0"/>
      <p:bldP spid="26" grpId="0" animBg="1"/>
      <p:bldP spid="27" grpId="0"/>
      <p:bldP spid="28" grpId="0" animBg="1"/>
      <p:bldP spid="32" grpId="0"/>
      <p:bldP spid="34" grpId="0"/>
      <p:bldP spid="35" grpId="0" animBg="1"/>
      <p:bldP spid="36" grpId="0"/>
      <p:bldP spid="37" grpId="0" animBg="1"/>
      <p:bldP spid="38" grpId="0" animBg="1"/>
      <p:bldP spid="39" grpId="0"/>
      <p:bldP spid="40" grpId="0"/>
      <p:bldP spid="41" grpId="0"/>
      <p:bldP spid="42" grpId="0" animBg="1"/>
      <p:bldP spid="43" grpId="0"/>
      <p:bldP spid="44" grpId="0" animBg="1"/>
      <p:bldP spid="48" grpId="0"/>
      <p:bldP spid="49" grpId="0" animBg="1"/>
      <p:bldP spid="51" grpId="0"/>
      <p:bldP spid="58" grpId="0"/>
      <p:bldP spid="67" grpId="0"/>
      <p:bldP spid="68" grpId="0"/>
      <p:bldP spid="71" grpId="0"/>
      <p:bldP spid="78" grpId="0" animBg="1"/>
      <p:bldP spid="90" grpId="0" animBg="1"/>
      <p:bldP spid="96" grpId="0" animBg="1"/>
      <p:bldP spid="9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528502" cy="646331"/>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tasks count and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591234"/>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a task with a unique name </a:t>
            </a:r>
            <a:r>
              <a:rPr lang="en-US" dirty="0" err="1">
                <a:solidFill>
                  <a:schemeClr val="accent5">
                    <a:lumMod val="25000"/>
                  </a:schemeClr>
                </a:solidFill>
                <a:latin typeface="Segoe UI" panose="020B0502040204020203" pitchFamily="34" charset="0"/>
              </a:rPr>
              <a:t>shuld</a:t>
            </a:r>
            <a:r>
              <a:rPr lang="en-US" dirty="0">
                <a:solidFill>
                  <a:schemeClr val="accent5">
                    <a:lumMod val="25000"/>
                  </a:schemeClr>
                </a:solidFill>
                <a:latin typeface="Segoe UI" panose="020B0502040204020203" pitchFamily="34" charset="0"/>
              </a:rPr>
              <a:t> be added to the list, otherwise it should update an existing task.</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481428"/>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637721"/>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468033"/>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4" name="Arrow: Left 3">
            <a:extLst>
              <a:ext uri="{FF2B5EF4-FFF2-40B4-BE49-F238E27FC236}">
                <a16:creationId xmlns:a16="http://schemas.microsoft.com/office/drawing/2014/main" id="{8F657EA4-5D9E-44F5-9FCC-54809CAD3018}"/>
              </a:ext>
            </a:extLst>
          </p:cNvPr>
          <p:cNvSpPr/>
          <p:nvPr/>
        </p:nvSpPr>
        <p:spPr>
          <a:xfrm>
            <a:off x="4187951" y="4666357"/>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2ECB9CF1-20FC-F5E2-8390-D4D8E5689927}"/>
              </a:ext>
            </a:extLst>
          </p:cNvPr>
          <p:cNvSpPr/>
          <p:nvPr/>
        </p:nvSpPr>
        <p:spPr>
          <a:xfrm>
            <a:off x="998290" y="5500752"/>
            <a:ext cx="6337043" cy="904315"/>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544FEC7B-C412-1DD1-338C-62493D737060}"/>
              </a:ext>
            </a:extLst>
          </p:cNvPr>
          <p:cNvSpPr/>
          <p:nvPr/>
        </p:nvSpPr>
        <p:spPr>
          <a:xfrm>
            <a:off x="882243" y="6750712"/>
            <a:ext cx="1525397" cy="378263"/>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5057176"/>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5304837"/>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2F9932E-46E4-840E-2BD1-4256C83B109B}"/>
              </a:ext>
            </a:extLst>
          </p:cNvPr>
          <p:cNvSpPr txBox="1"/>
          <p:nvPr/>
        </p:nvSpPr>
        <p:spPr>
          <a:xfrm>
            <a:off x="3611509" y="790634"/>
            <a:ext cx="3916994" cy="338554"/>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ctr"/>
            <a:r>
              <a:rPr lang="en-US" sz="1600" dirty="0"/>
              <a:t>Just adding a task to a memory list</a:t>
            </a:r>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32" grpId="0" animBg="1"/>
      <p:bldP spid="4" grpId="0" animBg="1"/>
      <p:bldP spid="5" grpId="0" animBg="1"/>
      <p:bldP spid="7" grpId="0" animBg="1"/>
      <p:bldP spid="28" grpId="0" animBg="1"/>
      <p:bldP spid="2" grpId="0" animBg="1"/>
    </p:bldLst>
  </p:timing>
  <p:extLst>
    <p:ext uri="{6950BFC3-D8DA-4A85-94F7-54DA5524770B}">
      <p188:commentRel xmlns:p188="http://schemas.microsoft.com/office/powerpoint/2018/8/main" r:id="rId2"/>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pic>
        <p:nvPicPr>
          <p:cNvPr id="9" name="Picture 8">
            <a:extLst>
              <a:ext uri="{FF2B5EF4-FFF2-40B4-BE49-F238E27FC236}">
                <a16:creationId xmlns:a16="http://schemas.microsoft.com/office/drawing/2014/main" id="{52B92A96-5523-59EF-4BC8-35071CCFAD8D}"/>
              </a:ext>
            </a:extLst>
          </p:cNvPr>
          <p:cNvPicPr>
            <a:picLocks noChangeAspect="1"/>
          </p:cNvPicPr>
          <p:nvPr/>
        </p:nvPicPr>
        <p:blipFill>
          <a:blip r:embed="rId3"/>
          <a:stretch>
            <a:fillRect/>
          </a:stretch>
        </p:blipFill>
        <p:spPr>
          <a:xfrm>
            <a:off x="558800" y="5911851"/>
            <a:ext cx="6764892" cy="2533650"/>
          </a:xfrm>
          <a:prstGeom prst="rect">
            <a:avLst/>
          </a:prstGeom>
        </p:spPr>
      </p:pic>
      <p:sp>
        <p:nvSpPr>
          <p:cNvPr id="10" name="TextBox 9">
            <a:extLst>
              <a:ext uri="{FF2B5EF4-FFF2-40B4-BE49-F238E27FC236}">
                <a16:creationId xmlns:a16="http://schemas.microsoft.com/office/drawing/2014/main" id="{BECC3663-1B94-4807-3924-9F8252244040}"/>
              </a:ext>
            </a:extLst>
          </p:cNvPr>
          <p:cNvSpPr txBox="1"/>
          <p:nvPr/>
        </p:nvSpPr>
        <p:spPr>
          <a:xfrm>
            <a:off x="1995172" y="7083426"/>
            <a:ext cx="3578224" cy="369332"/>
          </a:xfrm>
          <a:prstGeom prst="rect">
            <a:avLst/>
          </a:prstGeom>
          <a:solidFill>
            <a:srgbClr val="FFFF00"/>
          </a:solidFill>
          <a:ln w="76200">
            <a:solidFill>
              <a:schemeClr val="bg1"/>
            </a:solidFill>
          </a:ln>
        </p:spPr>
        <p:txBody>
          <a:bodyPr wrap="none" rtlCol="0">
            <a:spAutoFit/>
          </a:bodyPr>
          <a:lstStyle/>
          <a:p>
            <a:r>
              <a:rPr lang="en-CA" dirty="0">
                <a:solidFill>
                  <a:schemeClr val="tx1">
                    <a:lumMod val="95000"/>
                    <a:lumOff val="5000"/>
                  </a:schemeClr>
                </a:solidFill>
              </a:rPr>
              <a:t>Any other suggestions for copy?</a:t>
            </a:r>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[DB] Read/Write</a:t>
            </a:r>
          </a:p>
        </p:txBody>
      </p:sp>
    </p:spTree>
    <p:extLst>
      <p:ext uri="{BB962C8B-B14F-4D97-AF65-F5344CB8AC3E}">
        <p14:creationId xmlns:p14="http://schemas.microsoft.com/office/powerpoint/2010/main" val="3856129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40056" y="2232353"/>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849053" y="2633728"/>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a:t>
            </a:r>
            <a:r>
              <a:rPr lang="en-CA" sz="1200" dirty="0">
                <a:highlight>
                  <a:srgbClr val="00FFFF"/>
                </a:highlight>
              </a:rPr>
              <a:t>test.js</a:t>
            </a:r>
          </a:p>
        </p:txBody>
      </p:sp>
      <p:sp>
        <p:nvSpPr>
          <p:cNvPr id="12" name="TextBox 11">
            <a:extLst>
              <a:ext uri="{FF2B5EF4-FFF2-40B4-BE49-F238E27FC236}">
                <a16:creationId xmlns:a16="http://schemas.microsoft.com/office/drawing/2014/main" id="{336096B1-E6E7-102E-4489-DAC31FC12CB2}"/>
              </a:ext>
            </a:extLst>
          </p:cNvPr>
          <p:cNvSpPr txBox="1"/>
          <p:nvPr/>
        </p:nvSpPr>
        <p:spPr>
          <a:xfrm>
            <a:off x="140056" y="8027519"/>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511000" y="4156675"/>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656868" y="2867234"/>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554777" y="901240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731290" y="2238746"/>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347715" y="2679488"/>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916313" y="372542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127027" y="431143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926542" y="5875396"/>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99971" y="603481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73400" y="5375753"/>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92490" y="7034055"/>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939651" y="709330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142532" y="4792690"/>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912649" y="484153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10676" y="6952128"/>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4" name="TextBox 3">
            <a:extLst>
              <a:ext uri="{FF2B5EF4-FFF2-40B4-BE49-F238E27FC236}">
                <a16:creationId xmlns:a16="http://schemas.microsoft.com/office/drawing/2014/main" id="{131BA06C-3831-FF36-AC3F-A98422B22C23}"/>
              </a:ext>
            </a:extLst>
          </p:cNvPr>
          <p:cNvSpPr txBox="1"/>
          <p:nvPr/>
        </p:nvSpPr>
        <p:spPr>
          <a:xfrm>
            <a:off x="214427" y="1206152"/>
            <a:ext cx="7416815" cy="584775"/>
          </a:xfrm>
          <a:prstGeom prst="rect">
            <a:avLst/>
          </a:prstGeom>
          <a:noFill/>
          <a:ln w="28575">
            <a:solidFill>
              <a:schemeClr val="tx1"/>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create </a:t>
            </a:r>
            <a:r>
              <a:rPr lang="en-US" sz="1400" b="0" dirty="0" err="1">
                <a:solidFill>
                  <a:srgbClr val="00B050"/>
                </a:solidFill>
                <a:effectLst/>
                <a:latin typeface="Consolas" panose="020B0609020204030204" pitchFamily="49" charset="0"/>
              </a:rPr>
              <a:t>weekId</a:t>
            </a:r>
            <a:r>
              <a:rPr lang="en-US" sz="1400" b="0" dirty="0">
                <a:solidFill>
                  <a:srgbClr val="00B050"/>
                </a:solidFill>
                <a:effectLst/>
                <a:latin typeface="Consolas" panose="020B0609020204030204" pitchFamily="49" charset="0"/>
              </a:rPr>
              <a:t> to save the value returned from DB</a:t>
            </a:r>
          </a:p>
          <a:p>
            <a:r>
              <a:rPr lang="en-US" b="0" dirty="0">
                <a:effectLst/>
                <a:latin typeface="Consolas" panose="020B0609020204030204" pitchFamily="49" charset="0"/>
              </a:rPr>
              <a:t>const [</a:t>
            </a:r>
            <a:r>
              <a:rPr lang="en-US" b="0" dirty="0" err="1">
                <a:effectLst/>
                <a:latin typeface="Consolas" panose="020B0609020204030204" pitchFamily="49" charset="0"/>
              </a:rPr>
              <a:t>weekId</a:t>
            </a:r>
            <a:r>
              <a:rPr lang="en-US" b="0" dirty="0">
                <a:effectLst/>
                <a:latin typeface="Consolas" panose="020B0609020204030204" pitchFamily="49" charset="0"/>
              </a:rPr>
              <a:t>, </a:t>
            </a:r>
            <a:r>
              <a:rPr lang="en-US" b="0" dirty="0" err="1">
                <a:effectLst/>
                <a:latin typeface="Consolas" panose="020B0609020204030204" pitchFamily="49" charset="0"/>
              </a:rPr>
              <a:t>setWeekId</a:t>
            </a:r>
            <a:r>
              <a:rPr lang="en-US" b="0" dirty="0">
                <a:effectLst/>
                <a:latin typeface="Consolas" panose="020B0609020204030204" pitchFamily="49" charset="0"/>
              </a:rPr>
              <a:t>] = </a:t>
            </a:r>
            <a:r>
              <a:rPr lang="en-US" b="0" dirty="0" err="1">
                <a:effectLst/>
                <a:latin typeface="Consolas" panose="020B0609020204030204" pitchFamily="49" charset="0"/>
              </a:rPr>
              <a:t>useState</a:t>
            </a:r>
            <a:r>
              <a:rPr lang="en-US" b="0" dirty="0">
                <a:effectLst/>
                <a:latin typeface="Consolas" panose="020B0609020204030204" pitchFamily="49" charset="0"/>
              </a:rPr>
              <a:t>(0);</a:t>
            </a:r>
          </a:p>
        </p:txBody>
      </p:sp>
      <p:sp>
        <p:nvSpPr>
          <p:cNvPr id="5" name="TextBox 4">
            <a:extLst>
              <a:ext uri="{FF2B5EF4-FFF2-40B4-BE49-F238E27FC236}">
                <a16:creationId xmlns:a16="http://schemas.microsoft.com/office/drawing/2014/main" id="{D487649B-88B5-04E0-AE92-97D3294FBC01}"/>
              </a:ext>
            </a:extLst>
          </p:cNvPr>
          <p:cNvSpPr txBox="1"/>
          <p:nvPr/>
        </p:nvSpPr>
        <p:spPr>
          <a:xfrm>
            <a:off x="-1101" y="5330534"/>
            <a:ext cx="461665" cy="1762767"/>
          </a:xfrm>
          <a:prstGeom prst="rect">
            <a:avLst/>
          </a:prstGeom>
          <a:solidFill>
            <a:srgbClr val="002060"/>
          </a:solidFill>
        </p:spPr>
        <p:txBody>
          <a:bodyPr vert="vert270" wrap="square" rtlCol="0">
            <a:spAutoFit/>
          </a:bodyPr>
          <a:lstStyle/>
          <a:p>
            <a:pPr algn="ctr"/>
            <a:r>
              <a:rPr lang="en-CA" dirty="0">
                <a:solidFill>
                  <a:schemeClr val="bg1"/>
                </a:solidFill>
              </a:rPr>
              <a:t>Promise Object</a:t>
            </a:r>
          </a:p>
        </p:txBody>
      </p:sp>
      <p:sp>
        <p:nvSpPr>
          <p:cNvPr id="6" name="Oval 5">
            <a:extLst>
              <a:ext uri="{FF2B5EF4-FFF2-40B4-BE49-F238E27FC236}">
                <a16:creationId xmlns:a16="http://schemas.microsoft.com/office/drawing/2014/main" id="{3DD7677B-109C-B93C-2149-702D4BE69B3F}"/>
              </a:ext>
            </a:extLst>
          </p:cNvPr>
          <p:cNvSpPr/>
          <p:nvPr/>
        </p:nvSpPr>
        <p:spPr>
          <a:xfrm>
            <a:off x="-17583" y="6063720"/>
            <a:ext cx="197105" cy="19372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27" presetClass="emph" presetSubtype="0" repeatCount="2000" fill="remove" grpId="1" nodeType="withEffect">
                                  <p:stCondLst>
                                    <p:cond delay="0"/>
                                  </p:stCondLst>
                                  <p:childTnLst>
                                    <p:animClr clrSpc="rgb" dir="cw">
                                      <p:cBhvr override="childStyle">
                                        <p:cTn id="46" dur="500" autoRev="1" fill="remove"/>
                                        <p:tgtEl>
                                          <p:spTgt spid="6"/>
                                        </p:tgtEl>
                                        <p:attrNameLst>
                                          <p:attrName>style.color</p:attrName>
                                        </p:attrNameLst>
                                      </p:cBhvr>
                                      <p:to>
                                        <a:schemeClr val="bg1"/>
                                      </p:to>
                                    </p:animClr>
                                    <p:animClr clrSpc="rgb" dir="cw">
                                      <p:cBhvr>
                                        <p:cTn id="47" dur="500" autoRev="1" fill="remove"/>
                                        <p:tgtEl>
                                          <p:spTgt spid="6"/>
                                        </p:tgtEl>
                                        <p:attrNameLst>
                                          <p:attrName>fillcolor</p:attrName>
                                        </p:attrNameLst>
                                      </p:cBhvr>
                                      <p:to>
                                        <a:schemeClr val="bg1"/>
                                      </p:to>
                                    </p:animClr>
                                    <p:set>
                                      <p:cBhvr>
                                        <p:cTn id="48" dur="500" autoRev="1" fill="remove"/>
                                        <p:tgtEl>
                                          <p:spTgt spid="6"/>
                                        </p:tgtEl>
                                        <p:attrNameLst>
                                          <p:attrName>fill.type</p:attrName>
                                        </p:attrNameLst>
                                      </p:cBhvr>
                                      <p:to>
                                        <p:strVal val="solid"/>
                                      </p:to>
                                    </p:set>
                                    <p:set>
                                      <p:cBhvr>
                                        <p:cTn id="49" dur="500" autoRev="1" fill="remove"/>
                                        <p:tgtEl>
                                          <p:spTgt spid="6"/>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P spid="4" grpId="0" animBg="1"/>
      <p:bldP spid="5" grpId="0" animBg="1"/>
      <p:bldP spid="6" grpId="0" animBg="1"/>
      <p:bldP spid="6"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12649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51120" y="5288381"/>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473931" y="5373272"/>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85552" cy="461665"/>
          </a:xfrm>
          <a:prstGeom prst="rect">
            <a:avLst/>
          </a:prstGeom>
          <a:solidFill>
            <a:schemeClr val="accent3">
              <a:lumMod val="75000"/>
            </a:schemeClr>
          </a:solidFill>
        </p:spPr>
        <p:txBody>
          <a:bodyPr wrap="none" rtlCol="0">
            <a:spAutoFit/>
          </a:bodyPr>
          <a:lstStyle/>
          <a:p>
            <a:r>
              <a:rPr lang="en-CA" sz="1200" b="1" u="sng" dirty="0">
                <a:solidFill>
                  <a:schemeClr val="bg1"/>
                </a:solidFill>
              </a:rPr>
              <a:t>Failure Case</a:t>
            </a:r>
            <a:br>
              <a:rPr lang="en-CA" sz="1200" b="1" dirty="0">
                <a:solidFill>
                  <a:schemeClr val="bg1"/>
                </a:solidFill>
              </a:rPr>
            </a:br>
            <a:r>
              <a:rPr lang="en-CA" sz="1200" b="1" dirty="0">
                <a:solidFill>
                  <a:schemeClr val="bg1"/>
                </a:solidFill>
              </a:rPr>
              <a:t>Example: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triggers Parent </a:t>
            </a:r>
          </a:p>
        </p:txBody>
      </p:sp>
    </p:spTree>
    <p:extLst>
      <p:ext uri="{BB962C8B-B14F-4D97-AF65-F5344CB8AC3E}">
        <p14:creationId xmlns:p14="http://schemas.microsoft.com/office/powerpoint/2010/main" val="911986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2" y="910451"/>
            <a:ext cx="7634508"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 </a:t>
            </a:r>
            <a:r>
              <a:rPr lang="en-CA" dirty="0" err="1"/>
              <a:t>weekId</a:t>
            </a:r>
            <a:r>
              <a:rPr lang="en-CA" dirty="0"/>
              <a: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a:t>
            </a:r>
            <a:r>
              <a:rPr lang="en-CA" dirty="0">
                <a:highlight>
                  <a:srgbClr val="00FFFF"/>
                </a:highlight>
              </a:rPr>
              <a:t>clear method </a:t>
            </a:r>
            <a:r>
              <a:rPr lang="en-CA" dirty="0"/>
              <a:t>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add required operations</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698369" y="2915219"/>
            <a:ext cx="6847487" cy="646331"/>
          </a:xfrm>
          <a:prstGeom prst="rect">
            <a:avLst/>
          </a:prstGeom>
          <a:noFill/>
        </p:spPr>
        <p:txBody>
          <a:bodyPr wrap="square" rtlCol="0">
            <a:spAutoFit/>
          </a:bodyPr>
          <a:lstStyle/>
          <a:p>
            <a:r>
              <a:rPr lang="en-CA" dirty="0"/>
              <a:t>This should 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99819" y="942830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DF5AE8C7-1406-A0E7-2EF6-D74C71FAC2D0}"/>
              </a:ext>
            </a:extLst>
          </p:cNvPr>
          <p:cNvSpPr txBox="1"/>
          <p:nvPr/>
        </p:nvSpPr>
        <p:spPr>
          <a:xfrm>
            <a:off x="121629" y="8748846"/>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//update </a:t>
            </a:r>
            <a:r>
              <a:rPr lang="en-CA" sz="1600" dirty="0" err="1">
                <a:solidFill>
                  <a:srgbClr val="00B050"/>
                </a:solidFill>
              </a:rPr>
              <a:t>listTasks</a:t>
            </a:r>
            <a:r>
              <a:rPr lang="en-CA" sz="1600" dirty="0">
                <a:solidFill>
                  <a:srgbClr val="00B050"/>
                </a:solidFill>
              </a:rPr>
              <a:t>, </a:t>
            </a:r>
            <a:r>
              <a:rPr lang="en-CA" sz="1600" dirty="0">
                <a:solidFill>
                  <a:srgbClr val="00B050"/>
                </a:solidFill>
                <a:highlight>
                  <a:srgbClr val="FFFF00"/>
                </a:highlight>
              </a:rPr>
              <a:t>add click action</a:t>
            </a:r>
          </a:p>
          <a:p>
            <a:r>
              <a:rPr lang="en-CA" sz="1600" dirty="0">
                <a:solidFill>
                  <a:schemeClr val="bg1">
                    <a:lumMod val="75000"/>
                  </a:schemeClr>
                </a:solidFill>
              </a:rPr>
              <a:t>  &lt;Button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-outline-primary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={close}</a:t>
            </a:r>
            <a:r>
              <a:rPr lang="en-CA" sz="1600" dirty="0">
                <a:solidFill>
                  <a:schemeClr val="bg1">
                    <a:lumMod val="75000"/>
                  </a:schemeClr>
                </a:solidFill>
              </a:rPr>
              <a:t>&gt;</a:t>
            </a:r>
          </a:p>
          <a:p>
            <a:r>
              <a:rPr lang="en-CA" sz="1600" dirty="0">
                <a:solidFill>
                  <a:schemeClr val="bg1">
                    <a:lumMod val="75000"/>
                  </a:schemeClr>
                </a:solidFill>
              </a:rPr>
              <a:t>            close</a:t>
            </a:r>
          </a:p>
          <a:p>
            <a:r>
              <a:rPr lang="en-CA" sz="1600" dirty="0">
                <a:solidFill>
                  <a:schemeClr val="bg1">
                    <a:lumMod val="75000"/>
                  </a:schemeClr>
                </a:solidFill>
              </a:rPr>
              <a:t>      &lt;/Button&gt;</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2031325"/>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b="1" dirty="0"/>
              <a:t>      </a:t>
            </a:r>
            <a:r>
              <a:rPr lang="en-CA" sz="1600" b="1" dirty="0" err="1"/>
              <a:t>setWeekId</a:t>
            </a:r>
            <a:r>
              <a:rPr lang="en-CA" sz="1600" b="1" dirty="0"/>
              <a:t>(0);</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3209796" cy="369332"/>
          </a:xfrm>
          <a:prstGeom prst="rect">
            <a:avLst/>
          </a:prstGeom>
          <a:noFill/>
        </p:spPr>
        <p:txBody>
          <a:bodyPr wrap="square" rtlCol="0">
            <a:spAutoFit/>
          </a:bodyPr>
          <a:lstStyle/>
          <a:p>
            <a:r>
              <a:rPr lang="en-CA" dirty="0"/>
              <a:t>Clearing Tasks list &amp; </a:t>
            </a:r>
            <a:r>
              <a:rPr lang="en-CA" dirty="0" err="1"/>
              <a:t>weekId</a:t>
            </a:r>
            <a:endParaRPr lang="en-CA" dirty="0"/>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passes data upward </a:t>
            </a:r>
          </a:p>
        </p:txBody>
      </p:sp>
    </p:spTree>
    <p:extLst>
      <p:ext uri="{BB962C8B-B14F-4D97-AF65-F5344CB8AC3E}">
        <p14:creationId xmlns:p14="http://schemas.microsoft.com/office/powerpoint/2010/main" val="201698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7" y="1053736"/>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181175" y="3168973"/>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151180" y="804896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77566" y="7972904"/>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79E520E-988F-6850-1948-C8CF39BD9BC4}"/>
              </a:ext>
            </a:extLst>
          </p:cNvPr>
          <p:cNvGraphicFramePr/>
          <p:nvPr>
            <p:extLst>
              <p:ext uri="{D42A27DB-BD31-4B8C-83A1-F6EECF244321}">
                <p14:modId xmlns:p14="http://schemas.microsoft.com/office/powerpoint/2010/main" val="2122596507"/>
              </p:ext>
            </p:extLst>
          </p:nvPr>
        </p:nvGraphicFramePr>
        <p:xfrm>
          <a:off x="260059" y="458132"/>
          <a:ext cx="7130642" cy="575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EAEC41-339D-F872-DD4F-C2356F66CFB9}"/>
              </a:ext>
            </a:extLst>
          </p:cNvPr>
          <p:cNvSpPr txBox="1"/>
          <p:nvPr/>
        </p:nvSpPr>
        <p:spPr>
          <a:xfrm>
            <a:off x="535102" y="3303784"/>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Embellishment</a:t>
            </a:r>
          </a:p>
        </p:txBody>
      </p:sp>
    </p:spTree>
    <p:extLst>
      <p:ext uri="{BB962C8B-B14F-4D97-AF65-F5344CB8AC3E}">
        <p14:creationId xmlns:p14="http://schemas.microsoft.com/office/powerpoint/2010/main" val="10519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graphicEl>
                                              <a:dgm id="{5F685B9C-A8BA-4D26-91B5-281B45F19D50}"/>
                                            </p:graphicEl>
                                          </p:spTgt>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
                                            <p:graphicEl>
                                              <a:dgm id="{F3D62A31-17BB-4617-9C87-204915CEC8EC}"/>
                                            </p:graphicEl>
                                          </p:spTgt>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
                                            <p:graphicEl>
                                              <a:dgm id="{2CE87CA3-A2C5-480B-94D9-FDBE3438E672}"/>
                                            </p:graphicEl>
                                          </p:spTgt>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
                                            <p:graphicEl>
                                              <a:dgm id="{211EB130-EBE0-439F-A2AC-609937451A64}"/>
                                            </p:graphicEl>
                                          </p:spTgt>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
                                            <p:graphicEl>
                                              <a:dgm id="{781679D6-C9BB-4A97-B677-A2A2DB0B50C7}"/>
                                            </p:graphic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2">
                                            <p:graphicEl>
                                              <a:dgm id="{8C1496BA-70E7-4701-B09E-589C545ABCC2}"/>
                                            </p:graphicEl>
                                          </p:spTgt>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2">
                                            <p:graphicEl>
                                              <a:dgm id="{616D1B33-4638-4413-82F5-4FCEDEA8CA41}"/>
                                            </p:graphicEl>
                                          </p:spTgt>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2">
                                            <p:graphicEl>
                                              <a:dgm id="{0389895E-06F1-4470-86F8-E288F7D05988}"/>
                                            </p:graphicEl>
                                          </p:spTgt>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2">
                                            <p:graphicEl>
                                              <a:dgm id="{C61CC193-09C0-4076-83B2-DF8488D0E78E}"/>
                                            </p:graphicEl>
                                          </p:spTgt>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2">
                                            <p:graphicEl>
                                              <a:dgm id="{50DDE6B1-F6B0-42AF-A3F5-DDD4D96921FD}"/>
                                            </p:graphic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a:t>
            </a:r>
            <a:r>
              <a:rPr lang="en-US" b="0" dirty="0">
                <a:solidFill>
                  <a:srgbClr val="00B050"/>
                </a:solidFill>
                <a:effectLst/>
                <a:highlight>
                  <a:srgbClr val="FFFF00"/>
                </a:highlight>
                <a:latin typeface="Consolas" panose="020B0609020204030204" pitchFamily="49" charset="0"/>
              </a:rPr>
              <a:t>messageProperties.js </a:t>
            </a:r>
            <a:r>
              <a:rPr lang="en-US" b="0" dirty="0">
                <a:solidFill>
                  <a:srgbClr val="00B050"/>
                </a:solidFill>
                <a:effectLst/>
                <a:latin typeface="Consolas" panose="020B0609020204030204" pitchFamily="49" charset="0"/>
              </a:rPr>
              <a:t>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2BC12-84C9-C4ED-A5D9-83BC0811D1CC}"/>
              </a:ext>
            </a:extLst>
          </p:cNvPr>
          <p:cNvSpPr txBox="1"/>
          <p:nvPr/>
        </p:nvSpPr>
        <p:spPr>
          <a:xfrm>
            <a:off x="267194" y="6875007"/>
            <a:ext cx="7048689" cy="1600438"/>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err="1">
                <a:solidFill>
                  <a:srgbClr val="00B050"/>
                </a:solidFill>
                <a:highlight>
                  <a:srgbClr val="FFFF00"/>
                </a:highlight>
                <a:latin typeface="Consolas" panose="020B0609020204030204" pitchFamily="49" charset="0"/>
              </a:rPr>
              <a:t>addATimedMessage</a:t>
            </a:r>
            <a:endParaRPr lang="en-US" sz="1400" b="0" dirty="0">
              <a:solidFill>
                <a:srgbClr val="00B050"/>
              </a:solidFill>
              <a:effectLst/>
              <a:highlight>
                <a:srgbClr val="FFFF00"/>
              </a:highlight>
              <a:latin typeface="Consolas" panose="020B0609020204030204" pitchFamily="49" charset="0"/>
            </a:endParaRPr>
          </a:p>
          <a:p>
            <a:r>
              <a:rPr lang="en-CA" sz="1400" dirty="0"/>
              <a:t>  </a:t>
            </a:r>
            <a:r>
              <a:rPr lang="en-CA" sz="1400" b="1" dirty="0"/>
              <a:t>const </a:t>
            </a:r>
            <a:r>
              <a:rPr lang="en-CA" sz="1400" b="1" dirty="0" err="1"/>
              <a:t>setATimedMessage</a:t>
            </a:r>
            <a:r>
              <a:rPr lang="en-CA" sz="1400" b="1" dirty="0"/>
              <a:t> = (id) =&gt;</a:t>
            </a:r>
          </a:p>
          <a:p>
            <a:r>
              <a:rPr lang="en-CA" sz="1400" b="1" dirty="0"/>
              <a:t>   {</a:t>
            </a:r>
          </a:p>
          <a:p>
            <a:r>
              <a:rPr lang="en-CA" sz="1400" b="1" dirty="0"/>
              <a:t>        const msg = </a:t>
            </a:r>
            <a:r>
              <a:rPr lang="en-CA" sz="1400" b="1" dirty="0" err="1"/>
              <a:t>properties.savedData.replace</a:t>
            </a:r>
            <a:r>
              <a:rPr lang="en-CA" sz="1400" b="1" dirty="0"/>
              <a:t>("[0]", </a:t>
            </a:r>
            <a:r>
              <a:rPr lang="en-CA" sz="1400" b="1" dirty="0">
                <a:highlight>
                  <a:srgbClr val="FFFF00"/>
                </a:highlight>
              </a:rPr>
              <a:t>`</a:t>
            </a:r>
            <a:r>
              <a:rPr lang="en-CA" sz="1400" b="1" dirty="0"/>
              <a:t>[</a:t>
            </a:r>
            <a:r>
              <a:rPr lang="en-CA" sz="1400" b="1" dirty="0">
                <a:highlight>
                  <a:srgbClr val="00FF00"/>
                </a:highlight>
              </a:rPr>
              <a:t>${</a:t>
            </a:r>
            <a:r>
              <a:rPr lang="en-CA" sz="1400" b="1" dirty="0"/>
              <a:t>id</a:t>
            </a:r>
            <a:r>
              <a:rPr lang="en-CA" sz="1400" b="1" dirty="0">
                <a:highlight>
                  <a:srgbClr val="00FF00"/>
                </a:highlight>
              </a:rPr>
              <a:t>}</a:t>
            </a:r>
            <a:r>
              <a:rPr lang="en-CA" sz="1400" b="1" dirty="0"/>
              <a:t>]</a:t>
            </a:r>
            <a:r>
              <a:rPr lang="en-CA" sz="1400" b="1" dirty="0">
                <a:highlight>
                  <a:srgbClr val="FFFF00"/>
                </a:highlight>
              </a:rPr>
              <a:t>`</a:t>
            </a:r>
            <a:r>
              <a:rPr lang="en-CA" sz="1400" b="1" dirty="0"/>
              <a:t>);</a:t>
            </a:r>
          </a:p>
          <a:p>
            <a:r>
              <a:rPr lang="en-CA" sz="1400" b="1" dirty="0"/>
              <a:t>        </a:t>
            </a:r>
            <a:r>
              <a:rPr lang="en-CA" sz="1400" b="1" dirty="0" err="1"/>
              <a:t>setMessage</a:t>
            </a:r>
            <a:r>
              <a:rPr lang="en-CA" sz="1400" b="1" dirty="0"/>
              <a:t>(msg);</a:t>
            </a:r>
          </a:p>
          <a:p>
            <a:r>
              <a:rPr lang="en-CA" sz="1400" b="1" dirty="0"/>
              <a:t>        </a:t>
            </a:r>
            <a:r>
              <a:rPr lang="en-CA" sz="1400" b="1" dirty="0" err="1"/>
              <a:t>setTimeout</a:t>
            </a:r>
            <a:r>
              <a:rPr lang="en-CA" sz="1400" b="1" dirty="0"/>
              <a:t>( () =&gt; {</a:t>
            </a:r>
            <a:r>
              <a:rPr lang="en-CA" sz="1400" b="1" dirty="0" err="1"/>
              <a:t>setMessage</a:t>
            </a:r>
            <a:r>
              <a:rPr lang="en-CA" sz="1400" b="1" dirty="0"/>
              <a:t>('');}, 3000);</a:t>
            </a:r>
          </a:p>
          <a:p>
            <a:r>
              <a:rPr lang="en-CA" sz="14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267194" y="2943610"/>
            <a:ext cx="7061947" cy="1169551"/>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messageProperties.js </a:t>
            </a:r>
          </a:p>
          <a:p>
            <a:r>
              <a:rPr lang="en-US" sz="1400" b="0" dirty="0">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missingTime</a:t>
            </a:r>
            <a:r>
              <a:rPr lang="en-US" sz="1400" b="0" dirty="0">
                <a:solidFill>
                  <a:schemeClr val="bg1">
                    <a:lumMod val="75000"/>
                  </a:schemeClr>
                </a:solidFill>
                <a:effectLst/>
                <a:latin typeface="Consolas" panose="020B0609020204030204" pitchFamily="49" charset="0"/>
              </a:rPr>
              <a:t>: " [Time Spent]",</a:t>
            </a:r>
          </a:p>
          <a:p>
            <a:r>
              <a:rPr lang="en-US" sz="1400" b="0" dirty="0">
                <a:solidFill>
                  <a:schemeClr val="bg1">
                    <a:lumMod val="75000"/>
                  </a:schemeClr>
                </a:solidFill>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missingDate</a:t>
            </a:r>
            <a:r>
              <a:rPr lang="en-US" sz="1400" b="0" dirty="0">
                <a:solidFill>
                  <a:schemeClr val="bg1">
                    <a:lumMod val="75000"/>
                  </a:schemeClr>
                </a:solidFill>
                <a:effectLst/>
                <a:latin typeface="Consolas" panose="020B0609020204030204" pitchFamily="49" charset="0"/>
              </a:rPr>
              <a:t>: " [Date]“</a:t>
            </a:r>
            <a:r>
              <a:rPr lang="en-US" sz="1400" b="1" dirty="0">
                <a:solidFill>
                  <a:schemeClr val="tx1">
                    <a:lumMod val="95000"/>
                    <a:lumOff val="5000"/>
                  </a:schemeClr>
                </a:solidFill>
                <a:effectLst/>
                <a:latin typeface="Consolas" panose="020B0609020204030204" pitchFamily="49" charset="0"/>
              </a:rPr>
              <a:t>,</a:t>
            </a:r>
          </a:p>
          <a:p>
            <a:r>
              <a:rPr lang="en-US" sz="1400" b="1" dirty="0">
                <a:solidFill>
                  <a:schemeClr val="tx1">
                    <a:lumMod val="95000"/>
                    <a:lumOff val="5000"/>
                  </a:schemeClr>
                </a:solidFill>
              </a:rPr>
              <a:t>         </a:t>
            </a:r>
            <a:r>
              <a:rPr lang="en-US" sz="1400" b="1" dirty="0" err="1">
                <a:solidFill>
                  <a:schemeClr val="tx1">
                    <a:lumMod val="95000"/>
                    <a:lumOff val="5000"/>
                  </a:schemeClr>
                </a:solidFill>
              </a:rPr>
              <a:t>savedData</a:t>
            </a:r>
            <a:r>
              <a:rPr lang="en-US" sz="1400" b="1" dirty="0">
                <a:solidFill>
                  <a:schemeClr val="tx1">
                    <a:lumMod val="95000"/>
                    <a:lumOff val="5000"/>
                  </a:schemeClr>
                </a:solidFill>
              </a:rPr>
              <a:t>: "Week with id [0] is saved"</a:t>
            </a:r>
          </a:p>
          <a:p>
            <a:r>
              <a:rPr lang="en-US" sz="1400"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253937" y="4205543"/>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imports</a:t>
            </a:r>
          </a:p>
          <a:p>
            <a:r>
              <a:rPr lang="en-US" sz="1400"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239417" y="82329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253937" y="5400780"/>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save success snippet</a:t>
            </a:r>
          </a:p>
          <a:p>
            <a:r>
              <a:rPr lang="en-US" sz="1400" dirty="0"/>
              <a:t>  </a:t>
            </a:r>
            <a:r>
              <a:rPr lang="en-US" sz="1400" dirty="0">
                <a:solidFill>
                  <a:schemeClr val="bg1">
                    <a:lumMod val="85000"/>
                  </a:schemeClr>
                </a:solidFill>
              </a:rPr>
              <a:t> .then((data) =&gt; </a:t>
            </a:r>
          </a:p>
          <a:p>
            <a:r>
              <a:rPr lang="en-US" sz="1400" b="1" dirty="0"/>
              <a:t>    {</a:t>
            </a:r>
          </a:p>
          <a:p>
            <a:r>
              <a:rPr lang="en-US" sz="1400" b="1" dirty="0">
                <a:solidFill>
                  <a:schemeClr val="bg1">
                    <a:lumMod val="85000"/>
                  </a:schemeClr>
                </a:solidFill>
              </a:rPr>
              <a:t>      </a:t>
            </a:r>
            <a:r>
              <a:rPr lang="en-US" sz="1400" b="1" dirty="0" err="1">
                <a:solidFill>
                  <a:schemeClr val="bg1">
                    <a:lumMod val="85000"/>
                  </a:schemeClr>
                </a:solidFill>
              </a:rPr>
              <a:t>setWeekId</a:t>
            </a:r>
            <a:r>
              <a:rPr lang="en-US" sz="1400" b="1" dirty="0">
                <a:solidFill>
                  <a:schemeClr val="bg1">
                    <a:lumMod val="85000"/>
                  </a:schemeClr>
                </a:solidFill>
              </a:rPr>
              <a:t>(data);</a:t>
            </a:r>
          </a:p>
          <a:p>
            <a:r>
              <a:rPr lang="en-US" sz="1400" b="1" dirty="0"/>
              <a:t>      </a:t>
            </a:r>
            <a:r>
              <a:rPr lang="en-US" sz="1400" b="1" dirty="0" err="1"/>
              <a:t>setATimedMessage</a:t>
            </a:r>
            <a:r>
              <a:rPr lang="en-US" sz="1400" b="1" dirty="0"/>
              <a:t>(data); </a:t>
            </a:r>
            <a:r>
              <a:rPr lang="en-US" sz="1400" b="1" dirty="0">
                <a:solidFill>
                  <a:srgbClr val="00B050"/>
                </a:solidFill>
              </a:rPr>
              <a:t>//show for limited time</a:t>
            </a:r>
          </a:p>
          <a:p>
            <a:r>
              <a:rPr lang="en-US" sz="1400" b="1" dirty="0"/>
              <a:t>    }</a:t>
            </a:r>
            <a:r>
              <a:rPr lang="en-US" sz="1400"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253937" y="4806418"/>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add a stateful message</a:t>
            </a:r>
          </a:p>
          <a:p>
            <a:r>
              <a:rPr lang="en-CA" sz="1400" b="1" dirty="0"/>
              <a:t>const [message, </a:t>
            </a:r>
            <a:r>
              <a:rPr lang="en-CA" sz="1400" b="1" dirty="0" err="1"/>
              <a:t>setMessage</a:t>
            </a:r>
            <a:r>
              <a:rPr lang="en-CA" sz="1400" b="1" dirty="0"/>
              <a:t>] = </a:t>
            </a:r>
            <a:r>
              <a:rPr lang="en-CA" sz="1400" b="1" dirty="0" err="1"/>
              <a:t>useState</a:t>
            </a:r>
            <a:r>
              <a:rPr lang="en-CA" sz="1400" b="1" dirty="0"/>
              <a:t>('');</a:t>
            </a:r>
          </a:p>
        </p:txBody>
      </p:sp>
      <p:sp>
        <p:nvSpPr>
          <p:cNvPr id="7" name="TextBox 6">
            <a:extLst>
              <a:ext uri="{FF2B5EF4-FFF2-40B4-BE49-F238E27FC236}">
                <a16:creationId xmlns:a16="http://schemas.microsoft.com/office/drawing/2014/main" id="{99B6D8C7-821C-D7EC-F515-8C3B5326D08D}"/>
              </a:ext>
            </a:extLst>
          </p:cNvPr>
          <p:cNvSpPr txBox="1"/>
          <p:nvPr/>
        </p:nvSpPr>
        <p:spPr>
          <a:xfrm>
            <a:off x="267194" y="8616564"/>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a:solidFill>
                  <a:srgbClr val="00B050"/>
                </a:solidFill>
                <a:highlight>
                  <a:srgbClr val="FFFF00"/>
                </a:highlight>
                <a:latin typeface="Consolas" panose="020B0609020204030204" pitchFamily="49" charset="0"/>
              </a:rPr>
              <a:t>show return message if not blank</a:t>
            </a:r>
          </a:p>
          <a:p>
            <a:endParaRPr lang="en-CA" sz="1400" b="1" dirty="0">
              <a:solidFill>
                <a:schemeClr val="bg1">
                  <a:lumMod val="85000"/>
                </a:schemeClr>
              </a:solidFill>
            </a:endParaRPr>
          </a:p>
          <a:p>
            <a:r>
              <a:rPr lang="en-CA" sz="1400" b="1" dirty="0">
                <a:solidFill>
                  <a:schemeClr val="bg1">
                    <a:lumMod val="85000"/>
                  </a:schemeClr>
                </a:solidFill>
              </a:rPr>
              <a:t>&lt;Container </a:t>
            </a:r>
            <a:r>
              <a:rPr lang="en-CA" sz="1400" b="1" dirty="0" err="1">
                <a:solidFill>
                  <a:schemeClr val="bg1">
                    <a:lumMod val="85000"/>
                  </a:schemeClr>
                </a:solidFill>
              </a:rPr>
              <a:t>className</a:t>
            </a:r>
            <a:r>
              <a:rPr lang="en-CA" sz="1400" b="1" dirty="0">
                <a:solidFill>
                  <a:schemeClr val="bg1">
                    <a:lumMod val="85000"/>
                  </a:schemeClr>
                </a:solidFill>
              </a:rPr>
              <a:t>={</a:t>
            </a:r>
            <a:r>
              <a:rPr lang="en-CA" sz="1400" b="1" dirty="0" err="1">
                <a:solidFill>
                  <a:schemeClr val="bg1">
                    <a:lumMod val="85000"/>
                  </a:schemeClr>
                </a:solidFill>
              </a:rPr>
              <a:t>props.className</a:t>
            </a:r>
            <a:r>
              <a:rPr lang="en-CA" sz="1400" b="1" dirty="0">
                <a:solidFill>
                  <a:schemeClr val="bg1">
                    <a:lumMod val="85000"/>
                  </a:schemeClr>
                </a:solidFill>
              </a:rPr>
              <a:t>}&gt;</a:t>
            </a:r>
          </a:p>
          <a:p>
            <a:r>
              <a:rPr lang="en-CA" sz="1400" b="1" dirty="0"/>
              <a:t>    &lt;div </a:t>
            </a:r>
            <a:r>
              <a:rPr lang="en-CA" sz="1400" b="1" dirty="0" err="1"/>
              <a:t>className</a:t>
            </a:r>
            <a:r>
              <a:rPr lang="en-CA" sz="1400" b="1" dirty="0"/>
              <a:t>='</a:t>
            </a:r>
            <a:r>
              <a:rPr lang="en-CA" sz="1400" b="1" dirty="0" err="1"/>
              <a:t>messageArea</a:t>
            </a:r>
            <a:r>
              <a:rPr lang="en-CA" sz="1400" b="1" dirty="0"/>
              <a:t>'&gt;{message}&lt;/div&gt;</a:t>
            </a:r>
          </a:p>
          <a:p>
            <a:r>
              <a:rPr lang="en-CA" sz="1400" dirty="0">
                <a:solidFill>
                  <a:schemeClr val="bg1">
                    <a:lumMod val="85000"/>
                  </a:schemeClr>
                </a:solidFill>
              </a:rPr>
              <a:t>    </a:t>
            </a:r>
            <a:r>
              <a:rPr lang="en-CA" sz="1400" b="1" dirty="0">
                <a:solidFill>
                  <a:schemeClr val="bg1">
                    <a:lumMod val="85000"/>
                  </a:schemeClr>
                </a:solidFill>
              </a:rPr>
              <a:t>&lt;div style={{ height: ‘320px', </a:t>
            </a:r>
            <a:r>
              <a:rPr lang="en-CA" sz="1400" b="1" dirty="0" err="1">
                <a:solidFill>
                  <a:schemeClr val="bg1">
                    <a:lumMod val="85000"/>
                  </a:schemeClr>
                </a:solidFill>
              </a:rPr>
              <a:t>overflowY</a:t>
            </a:r>
            <a:r>
              <a:rPr lang="en-CA" sz="1400" b="1" dirty="0">
                <a:solidFill>
                  <a:schemeClr val="bg1">
                    <a:lumMod val="85000"/>
                  </a:schemeClr>
                </a:solidFill>
              </a:rPr>
              <a:t>: 'scroll' }}&gt;</a:t>
            </a:r>
          </a:p>
          <a:p>
            <a:endParaRPr lang="en-US" sz="1400" b="0" dirty="0">
              <a:solidFill>
                <a:srgbClr val="00B050"/>
              </a:solidFill>
              <a:effectLst/>
              <a:highlight>
                <a:srgbClr val="FFFF00"/>
              </a:highlight>
              <a:latin typeface="Consolas" panose="020B0609020204030204" pitchFamily="49" charset="0"/>
            </a:endParaRPr>
          </a:p>
        </p:txBody>
      </p:sp>
      <p:pic>
        <p:nvPicPr>
          <p:cNvPr id="11" name="Picture 10">
            <a:extLst>
              <a:ext uri="{FF2B5EF4-FFF2-40B4-BE49-F238E27FC236}">
                <a16:creationId xmlns:a16="http://schemas.microsoft.com/office/drawing/2014/main" id="{9FC5D271-B0AC-908E-EA24-6081A07ABDC3}"/>
              </a:ext>
            </a:extLst>
          </p:cNvPr>
          <p:cNvPicPr>
            <a:picLocks noChangeAspect="1"/>
          </p:cNvPicPr>
          <p:nvPr/>
        </p:nvPicPr>
        <p:blipFill>
          <a:blip r:embed="rId2"/>
          <a:stretch>
            <a:fillRect/>
          </a:stretch>
        </p:blipFill>
        <p:spPr>
          <a:xfrm>
            <a:off x="560085" y="895487"/>
            <a:ext cx="6599246" cy="18611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23" grpId="0" animBg="1"/>
      <p:bldP spid="2" grpId="0" animBg="1"/>
      <p:bldP spid="3"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[3]</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369332"/>
          </a:xfrm>
          <a:prstGeom prst="rect">
            <a:avLst/>
          </a:prstGeom>
          <a:noFill/>
        </p:spPr>
        <p:txBody>
          <a:bodyPr wrap="square" rtlCol="0">
            <a:spAutoFit/>
          </a:bodyPr>
          <a:lstStyle/>
          <a:p>
            <a:r>
              <a:rPr lang="en-CA" dirty="0">
                <a:solidFill>
                  <a:srgbClr val="FF0000"/>
                </a:solidFill>
              </a:rPr>
              <a:t>Does Close Action still work as expected?</a:t>
            </a:r>
          </a:p>
        </p:txBody>
      </p:sp>
      <p:sp>
        <p:nvSpPr>
          <p:cNvPr id="5" name="TextBox 4">
            <a:extLst>
              <a:ext uri="{FF2B5EF4-FFF2-40B4-BE49-F238E27FC236}">
                <a16:creationId xmlns:a16="http://schemas.microsoft.com/office/drawing/2014/main" id="{028F26C1-7732-88AB-E3A5-319FFEB154DA}"/>
              </a:ext>
            </a:extLst>
          </p:cNvPr>
          <p:cNvSpPr txBox="1"/>
          <p:nvPr/>
        </p:nvSpPr>
        <p:spPr>
          <a:xfrm>
            <a:off x="569626" y="1426758"/>
            <a:ext cx="5996066" cy="1477328"/>
          </a:xfrm>
          <a:prstGeom prst="rect">
            <a:avLst/>
          </a:prstGeom>
          <a:noFill/>
        </p:spPr>
        <p:txBody>
          <a:bodyPr wrap="square" rtlCol="0">
            <a:spAutoFit/>
          </a:bodyPr>
          <a:lstStyle/>
          <a:p>
            <a:r>
              <a:rPr lang="en-CA" dirty="0"/>
              <a:t>Enter Tasks for a specific week, </a:t>
            </a:r>
          </a:p>
          <a:p>
            <a:r>
              <a:rPr lang="en-CA" dirty="0"/>
              <a:t>     close it,</a:t>
            </a:r>
          </a:p>
          <a:p>
            <a:r>
              <a:rPr lang="en-CA" dirty="0"/>
              <a:t>     notice the </a:t>
            </a:r>
            <a:r>
              <a:rPr lang="en-CA" dirty="0" err="1"/>
              <a:t>weekId</a:t>
            </a:r>
            <a:r>
              <a:rPr lang="en-CA" dirty="0"/>
              <a:t> for the saved week, </a:t>
            </a:r>
          </a:p>
          <a:p>
            <a:r>
              <a:rPr lang="en-CA" dirty="0"/>
              <a:t>     add tasks for a new week &amp;</a:t>
            </a:r>
          </a:p>
          <a:p>
            <a:r>
              <a:rPr lang="en-CA" dirty="0"/>
              <a:t>     notice the id of the new week saved.</a:t>
            </a:r>
          </a:p>
        </p:txBody>
      </p:sp>
      <p:sp>
        <p:nvSpPr>
          <p:cNvPr id="6" name="TextBox 5">
            <a:extLst>
              <a:ext uri="{FF2B5EF4-FFF2-40B4-BE49-F238E27FC236}">
                <a16:creationId xmlns:a16="http://schemas.microsoft.com/office/drawing/2014/main" id="{08FF2DCA-6429-A9D3-FCBC-764FC1998504}"/>
              </a:ext>
            </a:extLst>
          </p:cNvPr>
          <p:cNvSpPr txBox="1"/>
          <p:nvPr/>
        </p:nvSpPr>
        <p:spPr>
          <a:xfrm>
            <a:off x="304508" y="8174323"/>
            <a:ext cx="7319313" cy="1200329"/>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update close()</a:t>
            </a:r>
          </a:p>
          <a:p>
            <a:r>
              <a:rPr lang="en-CA" sz="1400" b="1" dirty="0">
                <a:solidFill>
                  <a:schemeClr val="bg1">
                    <a:lumMod val="75000"/>
                  </a:schemeClr>
                </a:solidFill>
              </a:rPr>
              <a:t>  const close = (event) =&gt;</a:t>
            </a:r>
          </a:p>
          <a:p>
            <a:r>
              <a:rPr lang="en-CA" sz="1400" b="1" dirty="0">
                <a:solidFill>
                  <a:schemeClr val="bg1">
                    <a:lumMod val="75000"/>
                  </a:schemeClr>
                </a:solidFill>
              </a:rPr>
              <a:t>   {</a:t>
            </a:r>
          </a:p>
          <a:p>
            <a:r>
              <a:rPr lang="en-US" b="1" dirty="0"/>
              <a:t>      save(event) .then(data =&gt; clear());</a:t>
            </a:r>
          </a:p>
          <a:p>
            <a:r>
              <a:rPr lang="en-CA" sz="1400" b="1" dirty="0">
                <a:solidFill>
                  <a:schemeClr val="bg1">
                    <a:lumMod val="75000"/>
                  </a:schemeClr>
                </a:solidFill>
              </a:rPr>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3" y="3555420"/>
            <a:ext cx="6847487" cy="369332"/>
          </a:xfrm>
          <a:prstGeom prst="rect">
            <a:avLst/>
          </a:prstGeom>
          <a:noFill/>
        </p:spPr>
        <p:txBody>
          <a:bodyPr wrap="square" rtlCol="0">
            <a:spAutoFit/>
          </a:bodyPr>
          <a:lstStyle/>
          <a:p>
            <a:r>
              <a:rPr lang="en-CA" dirty="0">
                <a:solidFill>
                  <a:srgbClr val="FF0000"/>
                </a:solidFill>
              </a:rPr>
              <a:t>Can you use Debugger to figure out what’s wrong?</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547355" y="90053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5A06AC7F-1895-5DDF-3387-DDE2449A821B}"/>
              </a:ext>
            </a:extLst>
          </p:cNvPr>
          <p:cNvSpPr txBox="1"/>
          <p:nvPr/>
        </p:nvSpPr>
        <p:spPr>
          <a:xfrm>
            <a:off x="738101" y="3975726"/>
            <a:ext cx="5996066" cy="369332"/>
          </a:xfrm>
          <a:prstGeom prst="rect">
            <a:avLst/>
          </a:prstGeom>
          <a:noFill/>
        </p:spPr>
        <p:txBody>
          <a:bodyPr wrap="square" rtlCol="0">
            <a:spAutoFit/>
          </a:bodyPr>
          <a:lstStyle/>
          <a:p>
            <a:r>
              <a:rPr lang="en-CA" dirty="0"/>
              <a:t>clear() is called before save() completes its operation.</a:t>
            </a:r>
          </a:p>
        </p:txBody>
      </p:sp>
      <p:pic>
        <p:nvPicPr>
          <p:cNvPr id="13" name="Picture 12">
            <a:extLst>
              <a:ext uri="{FF2B5EF4-FFF2-40B4-BE49-F238E27FC236}">
                <a16:creationId xmlns:a16="http://schemas.microsoft.com/office/drawing/2014/main" id="{D4BCBF4B-9DB0-5ECC-2EF2-F41768AB760B}"/>
              </a:ext>
            </a:extLst>
          </p:cNvPr>
          <p:cNvPicPr>
            <a:picLocks noChangeAspect="1"/>
          </p:cNvPicPr>
          <p:nvPr/>
        </p:nvPicPr>
        <p:blipFill>
          <a:blip r:embed="rId2"/>
          <a:stretch>
            <a:fillRect/>
          </a:stretch>
        </p:blipFill>
        <p:spPr>
          <a:xfrm>
            <a:off x="367380" y="5444486"/>
            <a:ext cx="7193571" cy="2418297"/>
          </a:xfrm>
          <a:prstGeom prst="rect">
            <a:avLst/>
          </a:prstGeom>
        </p:spPr>
      </p:pic>
      <p:sp>
        <p:nvSpPr>
          <p:cNvPr id="14" name="TextBox 13">
            <a:extLst>
              <a:ext uri="{FF2B5EF4-FFF2-40B4-BE49-F238E27FC236}">
                <a16:creationId xmlns:a16="http://schemas.microsoft.com/office/drawing/2014/main" id="{9371412E-658E-FD4F-65D8-97FA6FB20A37}"/>
              </a:ext>
            </a:extLst>
          </p:cNvPr>
          <p:cNvSpPr txBox="1"/>
          <p:nvPr/>
        </p:nvSpPr>
        <p:spPr>
          <a:xfrm>
            <a:off x="569626" y="2969457"/>
            <a:ext cx="5996066" cy="369332"/>
          </a:xfrm>
          <a:prstGeom prst="rect">
            <a:avLst/>
          </a:prstGeom>
          <a:noFill/>
        </p:spPr>
        <p:txBody>
          <a:bodyPr wrap="square" rtlCol="0">
            <a:spAutoFit/>
          </a:bodyPr>
          <a:lstStyle/>
          <a:p>
            <a:r>
              <a:rPr lang="en-CA" dirty="0"/>
              <a:t>Displaying saved </a:t>
            </a:r>
            <a:r>
              <a:rPr lang="en-CA" dirty="0" err="1"/>
              <a:t>weekId</a:t>
            </a:r>
            <a:r>
              <a:rPr lang="en-CA" dirty="0"/>
              <a:t> highlighted a bug.</a:t>
            </a:r>
          </a:p>
        </p:txBody>
      </p:sp>
      <p:sp>
        <p:nvSpPr>
          <p:cNvPr id="15" name="Rectangle 14">
            <a:extLst>
              <a:ext uri="{FF2B5EF4-FFF2-40B4-BE49-F238E27FC236}">
                <a16:creationId xmlns:a16="http://schemas.microsoft.com/office/drawing/2014/main" id="{488C4C84-672D-4D68-9D5C-69A6AB1D36A4}"/>
              </a:ext>
            </a:extLst>
          </p:cNvPr>
          <p:cNvSpPr/>
          <p:nvPr/>
        </p:nvSpPr>
        <p:spPr>
          <a:xfrm rot="21094342">
            <a:off x="200844" y="4421013"/>
            <a:ext cx="1290738" cy="923330"/>
          </a:xfrm>
          <a:prstGeom prst="rect">
            <a:avLst/>
          </a:prstGeom>
          <a:solidFill>
            <a:srgbClr val="0070C0"/>
          </a:solid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FIX</a:t>
            </a:r>
          </a:p>
        </p:txBody>
      </p:sp>
    </p:spTree>
    <p:extLst>
      <p:ext uri="{BB962C8B-B14F-4D97-AF65-F5344CB8AC3E}">
        <p14:creationId xmlns:p14="http://schemas.microsoft.com/office/powerpoint/2010/main" val="1774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10" grpId="0"/>
      <p:bldP spid="16" grpId="0" animBg="1"/>
      <p:bldP spid="4" grpId="0"/>
      <p:bldP spid="14" grpId="0"/>
      <p:bldP spid="1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to="about"&gt;About&lt;/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 element={&lt;Main /&gt;} /&gt;</a:t>
            </a:r>
          </a:p>
          <a:p>
            <a:r>
              <a:rPr lang="en-CA" b="1" dirty="0">
                <a:solidFill>
                  <a:schemeClr val="tx1">
                    <a:lumMod val="95000"/>
                    <a:lumOff val="5000"/>
                  </a:schemeClr>
                </a:solidFill>
              </a:rPr>
              <a:t>  &lt;Route path="about"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680945" y="82678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Rounded Corners 1">
            <a:extLst>
              <a:ext uri="{FF2B5EF4-FFF2-40B4-BE49-F238E27FC236}">
                <a16:creationId xmlns:a16="http://schemas.microsoft.com/office/drawing/2014/main" id="{952B54D1-61D4-A3FE-0DBA-D91B8E444F99}"/>
              </a:ext>
            </a:extLst>
          </p:cNvPr>
          <p:cNvSpPr/>
          <p:nvPr/>
        </p:nvSpPr>
        <p:spPr>
          <a:xfrm>
            <a:off x="355226" y="5368298"/>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0719FF35-BF98-6F80-2D71-1139C2A7A1B5}"/>
              </a:ext>
            </a:extLst>
          </p:cNvPr>
          <p:cNvSpPr/>
          <p:nvPr/>
        </p:nvSpPr>
        <p:spPr>
          <a:xfrm>
            <a:off x="355226" y="6449170"/>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or: Curved 8">
            <a:extLst>
              <a:ext uri="{FF2B5EF4-FFF2-40B4-BE49-F238E27FC236}">
                <a16:creationId xmlns:a16="http://schemas.microsoft.com/office/drawing/2014/main" id="{A278E7F0-5DE4-E455-C9C0-8E354561BA68}"/>
              </a:ext>
            </a:extLst>
          </p:cNvPr>
          <p:cNvCxnSpPr/>
          <p:nvPr/>
        </p:nvCxnSpPr>
        <p:spPr>
          <a:xfrm rot="10800000" flipV="1">
            <a:off x="2801295" y="6074352"/>
            <a:ext cx="2265027" cy="101664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Rounded Corners 10">
            <a:extLst>
              <a:ext uri="{FF2B5EF4-FFF2-40B4-BE49-F238E27FC236}">
                <a16:creationId xmlns:a16="http://schemas.microsoft.com/office/drawing/2014/main" id="{DF6BF2B4-6127-36F1-AE4E-FC66FF7C294B}"/>
              </a:ext>
            </a:extLst>
          </p:cNvPr>
          <p:cNvSpPr/>
          <p:nvPr/>
        </p:nvSpPr>
        <p:spPr>
          <a:xfrm>
            <a:off x="1971412" y="6624773"/>
            <a:ext cx="310393" cy="354867"/>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P spid="2" grpId="0" animBg="1"/>
      <p:bldP spid="2" grpId="1" animBg="1"/>
      <p:bldP spid="6" grpId="0" animBg="1"/>
      <p:bldP spid="6" grpId="1" animBg="1"/>
      <p:bldP spid="11" grpId="0" animBg="1"/>
      <p:bldP spid="11" grpId="1" animBg="1"/>
    </p:bldLst>
  </p:timing>
  <p:extLst>
    <p:ext uri="{6950BFC3-D8DA-4A85-94F7-54DA5524770B}">
      <p188:commentRel xmlns:p188="http://schemas.microsoft.com/office/powerpoint/2018/8/main" r:id="rId2"/>
    </p:ext>
  </p:extLs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and export Context. Enclose the child components that can read the context</a:t>
            </a: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
        <p:nvSpPr>
          <p:cNvPr id="2" name="Rectangle 1">
            <a:extLst>
              <a:ext uri="{FF2B5EF4-FFF2-40B4-BE49-F238E27FC236}">
                <a16:creationId xmlns:a16="http://schemas.microsoft.com/office/drawing/2014/main" id="{E8AFDF5A-1D2E-EDF1-B56C-B26D796CC305}"/>
              </a:ext>
            </a:extLst>
          </p:cNvPr>
          <p:cNvSpPr/>
          <p:nvPr/>
        </p:nvSpPr>
        <p:spPr>
          <a:xfrm>
            <a:off x="5830254" y="303062"/>
            <a:ext cx="20008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12534</TotalTime>
  <Words>8436</Words>
  <Application>Microsoft Office PowerPoint</Application>
  <PresentationFormat>Custom</PresentationFormat>
  <Paragraphs>1323</Paragraphs>
  <Slides>98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98</vt:i4>
      </vt:variant>
    </vt:vector>
  </HeadingPairs>
  <TitlesOfParts>
    <vt:vector size="109" baseType="lpstr">
      <vt:lpstr>Arial</vt:lpstr>
      <vt:lpstr>Arial Unicode MS</vt:lpstr>
      <vt:lpstr>Avenir Next LT Pro</vt:lpstr>
      <vt:lpstr>Calibri</vt:lpstr>
      <vt:lpstr>Cochocib Script Latin Pro</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864</cp:revision>
  <dcterms:created xsi:type="dcterms:W3CDTF">2023-03-15T22:27:13Z</dcterms:created>
  <dcterms:modified xsi:type="dcterms:W3CDTF">2023-05-04T13:50:38Z</dcterms:modified>
</cp:coreProperties>
</file>