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omments/modernComment_123_34328D60.xml" ContentType="application/vnd.ms-powerpoint.comments+xml"/>
  <Override PartName="/ppt/notesSlides/notesSlide1.xml" ContentType="application/vnd.openxmlformats-officedocument.presentationml.notesSlide+xml"/>
  <Override PartName="/ppt/comments/modernComment_111_D987EFDF.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modernComment_11D_70600089.xml" ContentType="application/vnd.ms-powerpoint.comments+xml"/>
  <Override PartName="/ppt/comments/modernComment_129_F4E15009.xml" ContentType="application/vnd.ms-powerpoint.comments+xml"/>
  <Override PartName="/ppt/comments/modernComment_11E_1E39252E.xml" ContentType="application/vnd.ms-powerpoint.comments+xml"/>
  <Override PartName="/ppt/comments/modernComment_12C_4880FF8E.xml" ContentType="application/vnd.ms-powerpoint.comments+xml"/>
  <Override PartName="/ppt/comments/modernComment_112_D9748568.xml" ContentType="application/vnd.ms-powerpoint.comments+xml"/>
  <Override PartName="/ppt/comments/modernComment_120_3979AF61.xml" ContentType="application/vnd.ms-powerpoint.comments+xml"/>
  <Override PartName="/ppt/comments/modernComment_12D_94569A24.xml" ContentType="application/vnd.ms-powerpoint.comments+xml"/>
  <Override PartName="/ppt/comments/modernComment_12E_6C5B40A.xml" ContentType="application/vnd.ms-powerpoint.comments+xml"/>
  <Override PartName="/ppt/comments/modernComment_12F_E1B356CE.xml" ContentType="application/vnd.ms-powerpoint.comments+xml"/>
  <Override PartName="/ppt/comments/modernComment_130_F9B507C5.xml" ContentType="application/vnd.ms-powerpoint.comments+xml"/>
  <Override PartName="/ppt/comments/modernComment_132_F39D160A.xml" ContentType="application/vnd.ms-powerpoint.comments+xml"/>
  <Override PartName="/ppt/comments/modernComment_13A_46C3D3D6.xml" ContentType="application/vnd.ms-powerpoint.comments+xml"/>
  <Override PartName="/ppt/comments/modernComment_140_B846E1A5.xml" ContentType="application/vnd.ms-powerpoint.comments+xml"/>
  <Override PartName="/ppt/comments/modernComment_141_A0FCD99E.xml" ContentType="application/vnd.ms-powerpoint.comments+xml"/>
  <Override PartName="/ppt/comments/modernComment_142_1FBF6E7A.xml" ContentType="application/vnd.ms-powerpoint.comments+xml"/>
  <Override PartName="/ppt/comments/modernComment_145_75681F6E.xml" ContentType="application/vnd.ms-powerpoint.comments+xml"/>
  <Override PartName="/ppt/comments/modernComment_148_452B2D49.xml" ContentType="application/vnd.ms-powerpoint.comments+xml"/>
  <Override PartName="/ppt/comments/modernComment_166_12A8E979.xml" ContentType="application/vnd.ms-powerpoint.comments+xml"/>
  <Override PartName="/ppt/comments/modernComment_14F_FC386C79.xml" ContentType="application/vnd.ms-powerpoint.comments+xml"/>
  <Override PartName="/ppt/comments/modernComment_16A_4D6DB88E.xml" ContentType="application/vnd.ms-powerpoint.comments+xml"/>
  <Override PartName="/ppt/comments/modernComment_15B_848C8CE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6"/>
  </p:notesMasterIdLst>
  <p:sldIdLst>
    <p:sldId id="270" r:id="rId2"/>
    <p:sldId id="293" r:id="rId3"/>
    <p:sldId id="271" r:id="rId4"/>
    <p:sldId id="363" r:id="rId5"/>
    <p:sldId id="289" r:id="rId6"/>
    <p:sldId id="291" r:id="rId7"/>
    <p:sldId id="296" r:id="rId8"/>
    <p:sldId id="290" r:id="rId9"/>
    <p:sldId id="294" r:id="rId10"/>
    <p:sldId id="292" r:id="rId11"/>
    <p:sldId id="273" r:id="rId12"/>
    <p:sldId id="285" r:id="rId13"/>
    <p:sldId id="283" r:id="rId14"/>
    <p:sldId id="297" r:id="rId15"/>
    <p:sldId id="298" r:id="rId16"/>
    <p:sldId id="286" r:id="rId17"/>
    <p:sldId id="299" r:id="rId18"/>
    <p:sldId id="300" r:id="rId19"/>
    <p:sldId id="274" r:id="rId20"/>
    <p:sldId id="288" r:id="rId21"/>
    <p:sldId id="287" r:id="rId22"/>
    <p:sldId id="301" r:id="rId23"/>
    <p:sldId id="348" r:id="rId24"/>
    <p:sldId id="302" r:id="rId25"/>
    <p:sldId id="305" r:id="rId26"/>
    <p:sldId id="276" r:id="rId27"/>
    <p:sldId id="303" r:id="rId28"/>
    <p:sldId id="304" r:id="rId29"/>
    <p:sldId id="306" r:id="rId30"/>
    <p:sldId id="307" r:id="rId31"/>
    <p:sldId id="308" r:id="rId32"/>
    <p:sldId id="309" r:id="rId33"/>
    <p:sldId id="311" r:id="rId34"/>
    <p:sldId id="310" r:id="rId35"/>
    <p:sldId id="312" r:id="rId36"/>
    <p:sldId id="313" r:id="rId37"/>
    <p:sldId id="314" r:id="rId38"/>
    <p:sldId id="349" r:id="rId39"/>
    <p:sldId id="316" r:id="rId40"/>
    <p:sldId id="320" r:id="rId41"/>
    <p:sldId id="350" r:id="rId42"/>
    <p:sldId id="321" r:id="rId43"/>
    <p:sldId id="322" r:id="rId44"/>
    <p:sldId id="323" r:id="rId45"/>
    <p:sldId id="351" r:id="rId46"/>
    <p:sldId id="317" r:id="rId47"/>
    <p:sldId id="318" r:id="rId48"/>
    <p:sldId id="319" r:id="rId49"/>
    <p:sldId id="324" r:id="rId50"/>
    <p:sldId id="281" r:id="rId51"/>
    <p:sldId id="325" r:id="rId52"/>
    <p:sldId id="326" r:id="rId53"/>
    <p:sldId id="327" r:id="rId54"/>
    <p:sldId id="328" r:id="rId55"/>
    <p:sldId id="329" r:id="rId56"/>
    <p:sldId id="330" r:id="rId57"/>
    <p:sldId id="331" r:id="rId58"/>
    <p:sldId id="332" r:id="rId59"/>
    <p:sldId id="356" r:id="rId60"/>
    <p:sldId id="357" r:id="rId61"/>
    <p:sldId id="359" r:id="rId62"/>
    <p:sldId id="358" r:id="rId63"/>
    <p:sldId id="360" r:id="rId64"/>
    <p:sldId id="361" r:id="rId65"/>
    <p:sldId id="333" r:id="rId66"/>
    <p:sldId id="336" r:id="rId67"/>
    <p:sldId id="355" r:id="rId68"/>
    <p:sldId id="334" r:id="rId69"/>
    <p:sldId id="352" r:id="rId70"/>
    <p:sldId id="353" r:id="rId71"/>
    <p:sldId id="354" r:id="rId72"/>
    <p:sldId id="337" r:id="rId73"/>
    <p:sldId id="335" r:id="rId74"/>
    <p:sldId id="338" r:id="rId75"/>
    <p:sldId id="339" r:id="rId76"/>
    <p:sldId id="340" r:id="rId77"/>
    <p:sldId id="341" r:id="rId78"/>
    <p:sldId id="342" r:id="rId79"/>
    <p:sldId id="345" r:id="rId80"/>
    <p:sldId id="343" r:id="rId81"/>
    <p:sldId id="344" r:id="rId82"/>
    <p:sldId id="346" r:id="rId83"/>
    <p:sldId id="362" r:id="rId84"/>
    <p:sldId id="347" r:id="rId85"/>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C68FF1-9336-A390-AB80-FC8E420981B7}" name="sherif sadek" initials="ss" userId="S::sherif.sadek@ibm.com::522fbea8-8b1c-4ffa-9449-8576e254d75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2060"/>
    <a:srgbClr val="58B4AE"/>
    <a:srgbClr val="7F6000"/>
    <a:srgbClr val="1E1E1E"/>
    <a:srgbClr val="E7E7E7"/>
    <a:srgbClr val="CBCBCB"/>
    <a:srgbClr val="000000"/>
    <a:srgbClr val="92D050"/>
    <a:srgbClr val="0FBC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889" autoAdjust="0"/>
    <p:restoredTop sz="93447" autoAdjust="0"/>
  </p:normalViewPr>
  <p:slideViewPr>
    <p:cSldViewPr snapToGrid="0" showGuides="1">
      <p:cViewPr>
        <p:scale>
          <a:sx n="74" d="100"/>
          <a:sy n="74" d="100"/>
        </p:scale>
        <p:origin x="192" y="-1748"/>
      </p:cViewPr>
      <p:guideLst/>
    </p:cSldViewPr>
  </p:slideViewPr>
  <p:notesTextViewPr>
    <p:cViewPr>
      <p:scale>
        <a:sx n="1" d="1"/>
        <a:sy n="1" d="1"/>
      </p:scale>
      <p:origin x="0" y="0"/>
    </p:cViewPr>
  </p:notesTextViewPr>
  <p:sorterViewPr>
    <p:cViewPr>
      <p:scale>
        <a:sx n="158" d="100"/>
        <a:sy n="158"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9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omments/modernComment_111_D987EFDF.xml><?xml version="1.0" encoding="utf-8"?>
<p188:cmLst xmlns:a="http://schemas.openxmlformats.org/drawingml/2006/main" xmlns:r="http://schemas.openxmlformats.org/officeDocument/2006/relationships" xmlns:p188="http://schemas.microsoft.com/office/powerpoint/2018/8/main">
  <p188:cm id="{0AA69E46-04E3-4E03-A60E-B05DF490D44F}" authorId="{4DC68FF1-9336-A390-AB80-FC8E420981B7}" created="2023-04-12T16:12:41.184">
    <pc:sldMkLst xmlns:pc="http://schemas.microsoft.com/office/powerpoint/2013/main/command">
      <pc:docMk/>
      <pc:sldMk cId="3649564639" sldId="273"/>
    </pc:sldMkLst>
    <p188:txBody>
      <a:bodyPr/>
      <a:lstStyle/>
      <a:p>
        <a:r>
          <a:rPr lang="en-CA"/>
          <a:t>Data flows from parent to children components.
Data sent should not be tampered with.
Data should have one spot to handle code change.
Data change to be done at the highest component necessary.</a:t>
        </a:r>
      </a:p>
    </p188:txBody>
  </p188:cm>
  <p188:cm id="{522658D3-73DD-4F17-B939-8A7CB3112483}" authorId="{4DC68FF1-9336-A390-AB80-FC8E420981B7}" created="2023-04-21T10:28:15.588">
    <ac:deMkLst xmlns:ac="http://schemas.microsoft.com/office/drawing/2013/main/command">
      <pc:docMk xmlns:pc="http://schemas.microsoft.com/office/powerpoint/2013/main/command"/>
      <pc:sldMk xmlns:pc="http://schemas.microsoft.com/office/powerpoint/2013/main/command" cId="3649564639" sldId="273"/>
      <ac:spMk id="9" creationId="{19D4827F-E33C-8BD9-63C3-DD31A7B7140D}"/>
    </ac:deMkLst>
    <p188:txBody>
      <a:bodyPr/>
      <a:lstStyle/>
      <a:p>
        <a:r>
          <a:rPr lang="en-CA"/>
          <a:t>Unidirectional Flow:
Unidirectional flow, also known as a "one-way data flow", is a design pattern in which data flows in only one direction in a React application. This means that data is passed from parent components to child components via props, and child components cannot modify the data they receive from their parents. Instead, if the child component needs to update the data, it must request the parent component to update the data by invoking a function passed down as a prop.
One-Way Binding:
One-way binding is a technique used in React to bind a component's state or props to a UI element, such as an input field or a text label. With one-way binding, changes in the state or props of a component are automatically reflected in the UI element, but changes in the UI element do not affect the component's state or props. This means that the UI element is bound to the component's data in one direction only.
Two-Way Binding:
Two-way binding is a technique used in some frameworks, such as Angular, to bind a component's state or props to a UI element in both directions. This means that changes in the state or props of a component are automatically reflected in the UI element, and changes made to the UI element are also reflected back to the component's state or props. In React, two-way binding can be achieved by using controlled components, where the component's state is used to control the value of the UI element and also to update the value when the user interacts with the element.</a:t>
        </a:r>
      </a:p>
    </p188:txBody>
  </p188:cm>
  <p188:cm id="{8023F695-1EB8-4F61-A28E-2576680419DA}" authorId="{4DC68FF1-9336-A390-AB80-FC8E420981B7}" created="2023-04-21T18:37:29.197">
    <ac:deMkLst xmlns:ac="http://schemas.microsoft.com/office/drawing/2013/main/command">
      <pc:docMk xmlns:pc="http://schemas.microsoft.com/office/powerpoint/2013/main/command"/>
      <pc:sldMk xmlns:pc="http://schemas.microsoft.com/office/powerpoint/2013/main/command" cId="3649564639" sldId="273"/>
      <ac:spMk id="5" creationId="{DCA623B7-DD4F-014C-8F23-BC85A66C64A8}"/>
    </ac:deMkLst>
    <p188:txBody>
      <a:bodyPr/>
      <a:lstStyle/>
      <a:p>
        <a:r>
          <a:rPr lang="en-CA"/>
          <a:t>Lightweight representation of DOM. Difference process: Determine  difference between old and current V.DOM
reconcile process: update only required parts of DOM</a:t>
        </a:r>
      </a:p>
    </p188:txBody>
  </p188:cm>
  <p188:cm id="{136583C6-AD4E-4020-8BF0-60D3611A8ACD}" authorId="{4DC68FF1-9336-A390-AB80-FC8E420981B7}" created="2023-04-28T20:33:21.177">
    <ac:deMkLst xmlns:ac="http://schemas.microsoft.com/office/drawing/2013/main/command">
      <pc:docMk xmlns:pc="http://schemas.microsoft.com/office/powerpoint/2013/main/command"/>
      <pc:sldMk xmlns:pc="http://schemas.microsoft.com/office/powerpoint/2013/main/command" cId="3649564639" sldId="273"/>
      <ac:picMk id="15" creationId="{39D2D999-D40A-7CB9-0AD8-491014BD00AD}"/>
    </ac:deMkLst>
    <p188:txBody>
      <a:bodyPr/>
      <a:lstStyle/>
      <a:p>
        <a:r>
          <a:rPr lang="en-CA"/>
          <a:t>Thermomix </a:t>
        </a:r>
      </a:p>
    </p188:txBody>
  </p188:cm>
</p188:cmLst>
</file>

<file path=ppt/comments/modernComment_112_D9748568.xml><?xml version="1.0" encoding="utf-8"?>
<p188:cmLst xmlns:a="http://schemas.openxmlformats.org/drawingml/2006/main" xmlns:r="http://schemas.openxmlformats.org/officeDocument/2006/relationships" xmlns:p188="http://schemas.microsoft.com/office/powerpoint/2018/8/main">
  <p188:cm id="{2D9A5FF5-98C8-4E75-A633-078721287171}" authorId="{4DC68FF1-9336-A390-AB80-FC8E420981B7}" created="2023-04-21T19:45:27.400">
    <pc:sldMkLst xmlns:pc="http://schemas.microsoft.com/office/powerpoint/2013/main/command">
      <pc:docMk/>
      <pc:sldMk cId="3648292200" sldId="274"/>
    </pc:sldMkLst>
    <p188:txBody>
      <a:bodyPr/>
      <a:lstStyle/>
      <a:p>
        <a:r>
          <a:rPr lang="en-CA"/>
          <a:t>ReactElement: It's actually a Js object</a:t>
        </a:r>
      </a:p>
    </p188:txBody>
  </p188:cm>
</p188:cmLst>
</file>

<file path=ppt/comments/modernComment_11D_70600089.xml><?xml version="1.0" encoding="utf-8"?>
<p188:cmLst xmlns:a="http://schemas.openxmlformats.org/drawingml/2006/main" xmlns:r="http://schemas.openxmlformats.org/officeDocument/2006/relationships" xmlns:p188="http://schemas.microsoft.com/office/powerpoint/2018/8/main">
  <p188:cm id="{82815BB2-347B-4A7E-8BFD-5F490F945FD5}" authorId="{4DC68FF1-9336-A390-AB80-FC8E420981B7}" created="2023-04-12T16:28:03.367">
    <ac:txMkLst xmlns:ac="http://schemas.microsoft.com/office/drawing/2013/main/command">
      <pc:docMk xmlns:pc="http://schemas.microsoft.com/office/powerpoint/2013/main/command"/>
      <pc:sldMk xmlns:pc="http://schemas.microsoft.com/office/powerpoint/2013/main/command" cId="1885339785" sldId="285"/>
      <ac:spMk id="6" creationId="{336A84A7-6828-7128-CF76-5CFADA947673}"/>
      <ac:txMk cp="195" len="3">
        <ac:context len="233" hash="99642438"/>
      </ac:txMk>
    </ac:txMkLst>
    <p188:pos x="1809205" y="1069590"/>
    <p188:replyLst>
      <p188:reply id="{70E67FF3-4C98-4131-ABB3-0E0AC5CF466C}" authorId="{4DC68FF1-9336-A390-AB80-FC8E420981B7}" created="2023-04-12T16:48:41.871">
        <p188:txBody>
          <a:bodyPr/>
          <a:lstStyle/>
          <a:p>
            <a:r>
              <a:rPr lang="en-CA"/>
              <a:t>It provides standard structure, development server and build scripts </a:t>
            </a:r>
          </a:p>
        </p188:txBody>
      </p188:reply>
    </p188:replyLst>
    <p188:txBody>
      <a:bodyPr/>
      <a:lstStyle/>
      <a:p>
        <a:r>
          <a:rPr lang="en-CA"/>
          <a:t>create a new React application with a pre-configured setup using Create React App tool.</a:t>
        </a:r>
      </a:p>
    </p188:txBody>
  </p188:cm>
  <p188:cm id="{4B5BBC46-3534-40DB-AC15-ED7474C54AF3}" authorId="{4DC68FF1-9336-A390-AB80-FC8E420981B7}" created="2023-04-12T17:05:31.143">
    <ac:txMkLst xmlns:ac="http://schemas.microsoft.com/office/drawing/2013/main/command">
      <pc:docMk xmlns:pc="http://schemas.microsoft.com/office/powerpoint/2013/main/command"/>
      <pc:sldMk xmlns:pc="http://schemas.microsoft.com/office/powerpoint/2013/main/command" cId="1885339785" sldId="285"/>
      <ac:spMk id="11" creationId="{4F901E9A-7F58-4CD0-34A8-D857146DE324}"/>
      <ac:txMk cp="42" len="3">
        <ac:context len="52" hash="1317726523"/>
      </ac:txMk>
    </ac:txMkLst>
    <p188:pos x="2482177" y="618420"/>
    <p188:txBody>
      <a:bodyPr/>
      <a:lstStyle/>
      <a:p>
        <a:r>
          <a:rPr lang="en-CA"/>
          <a:t>npm: similar to maven. Install packages, manage dependencies, build and run application.</a:t>
        </a:r>
      </a:p>
    </p188:txBody>
  </p188:cm>
</p188:cmLst>
</file>

<file path=ppt/comments/modernComment_11E_1E39252E.xml><?xml version="1.0" encoding="utf-8"?>
<p188:cmLst xmlns:a="http://schemas.openxmlformats.org/drawingml/2006/main" xmlns:r="http://schemas.openxmlformats.org/officeDocument/2006/relationships" xmlns:p188="http://schemas.microsoft.com/office/powerpoint/2018/8/main">
  <p188:cm id="{0D227A14-39F7-4A0D-A000-8C0C01B5EA55}" authorId="{4DC68FF1-9336-A390-AB80-FC8E420981B7}" created="2023-04-13T15:25:44.894">
    <ac:deMkLst xmlns:ac="http://schemas.microsoft.com/office/drawing/2013/main/command">
      <pc:docMk xmlns:pc="http://schemas.microsoft.com/office/powerpoint/2013/main/command"/>
      <pc:sldMk xmlns:pc="http://schemas.microsoft.com/office/powerpoint/2013/main/command" cId="507061550" sldId="286"/>
      <ac:picMk id="5" creationId="{EB3FCB4F-99C4-FE3D-9666-CFE94256CE59}"/>
    </ac:deMkLst>
    <p188:txBody>
      <a:bodyPr/>
      <a:lstStyle/>
      <a:p>
        <a:r>
          <a:rPr lang="en-CA"/>
          <a:t>Webpack needs node.js</a:t>
        </a:r>
      </a:p>
    </p188:txBody>
  </p188:cm>
</p188:cmLst>
</file>

<file path=ppt/comments/modernComment_120_3979AF61.xml><?xml version="1.0" encoding="utf-8"?>
<p188:cmLst xmlns:a="http://schemas.openxmlformats.org/drawingml/2006/main" xmlns:r="http://schemas.openxmlformats.org/officeDocument/2006/relationships" xmlns:p188="http://schemas.microsoft.com/office/powerpoint/2018/8/main">
  <p188:cm id="{55EF57D1-2181-44D6-86E4-DA707BC139BA}" authorId="{4DC68FF1-9336-A390-AB80-FC8E420981B7}" created="2023-04-22T16:31:30.140">
    <ac:txMkLst xmlns:ac="http://schemas.microsoft.com/office/drawing/2013/main/command">
      <pc:docMk xmlns:pc="http://schemas.microsoft.com/office/powerpoint/2013/main/command"/>
      <pc:sldMk xmlns:pc="http://schemas.microsoft.com/office/powerpoint/2013/main/command" cId="964276065" sldId="288"/>
      <ac:spMk id="12" creationId="{683158F7-78E7-E090-698F-889441720F05}"/>
      <ac:txMk cp="36" len="8">
        <ac:context len="113" hash="1437618473"/>
      </ac:txMk>
    </ac:txMkLst>
    <p188:pos x="5394054" y="197769"/>
    <p188:txBody>
      <a:bodyPr/>
      <a:lstStyle/>
      <a:p>
        <a:r>
          <a:rPr lang="en-CA"/>
          <a:t>It allows Concurrent mode: in  React it is a very powerful set of features. We can totally see the benefits that it will bring to our applications, allowing us to have more responsive and fluid applications, prioritizing render updates and increasing the user’s performance.</a:t>
        </a:r>
      </a:p>
    </p188:txBody>
  </p188:cm>
  <p188:cm id="{885ABF96-88EA-4705-8E2B-D8F26A190511}" authorId="{4DC68FF1-9336-A390-AB80-FC8E420981B7}" created="2023-04-22T16:37:29.081">
    <ac:deMkLst xmlns:ac="http://schemas.microsoft.com/office/drawing/2013/main/command">
      <pc:docMk xmlns:pc="http://schemas.microsoft.com/office/powerpoint/2013/main/command"/>
      <pc:sldMk xmlns:pc="http://schemas.microsoft.com/office/powerpoint/2013/main/command" cId="964276065" sldId="288"/>
      <ac:spMk id="20" creationId="{78C4A9A3-AD66-2C1C-F18F-6AEB3172976B}"/>
    </ac:deMkLst>
    <p188:txBody>
      <a:bodyPr/>
      <a:lstStyle/>
      <a:p>
        <a:r>
          <a:rPr lang="en-CA"/>
          <a:t> strict do not impact the production build and it add checks in development phase. I assume there should be a way to identify if it is production and development??
This is determined by NODE_ENV .. npm start usually start in dev_mode</a:t>
        </a:r>
      </a:p>
    </p188:txBody>
  </p188:cm>
</p188:cmLst>
</file>

<file path=ppt/comments/modernComment_123_34328D60.xml><?xml version="1.0" encoding="utf-8"?>
<p188:cmLst xmlns:a="http://schemas.openxmlformats.org/drawingml/2006/main" xmlns:r="http://schemas.openxmlformats.org/officeDocument/2006/relationships" xmlns:p188="http://schemas.microsoft.com/office/powerpoint/2018/8/main">
  <p188:cm id="{FDC11D92-A0DF-44F7-84EF-BD722AEC8E52}" authorId="{4DC68FF1-9336-A390-AB80-FC8E420981B7}" created="2023-04-12T16:55:48.417">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35" len="5">
        <ac:context len="41" hash="1405840088"/>
      </ac:txMk>
    </ac:txMkLst>
    <p188:pos x="1836262" y="6415479"/>
    <p188:txBody>
      <a:bodyPr/>
      <a:lstStyle/>
      <a:p>
        <a:r>
          <a:rPr lang="en-CA"/>
          <a:t>LTS: Long term support</a:t>
        </a:r>
      </a:p>
    </p188:txBody>
  </p188:cm>
  <p188:cm id="{A60B5AAE-498E-4E28-A4EC-16FB7FC0FCA4}" authorId="{4DC68FF1-9336-A390-AB80-FC8E420981B7}" created="2023-04-12T16:57:41.683">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379756434"/>
      <ac:txMk cp="43" len="7">
        <ac:context len="55" hash="230793341"/>
      </ac:txMk>
    </ac:txMkLst>
    <p188:pos x="5537405" y="6650611"/>
    <p188:txBody>
      <a:bodyPr/>
      <a:lstStyle/>
      <a:p>
        <a:r>
          <a:rPr lang="en-CA"/>
          <a:t>NPM: Node Package Manager</a:t>
        </a:r>
      </a:p>
    </p188:txBody>
  </p188:cm>
  <p188:cm id="{8512F270-3054-461A-9402-43FF7298DC9D}" authorId="{4DC68FF1-9336-A390-AB80-FC8E420981B7}" created="2023-04-12T19:58:57.054">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27" len="4">
        <ac:context len="41" hash="1405840088"/>
      </ac:txMk>
    </ac:txMkLst>
    <p188:pos x="2759370" y="7347296"/>
    <p188:txBody>
      <a:bodyPr/>
      <a:lstStyle/>
      <a:p>
        <a:r>
          <a:rPr lang="en-CA"/>
          <a:t>Is required as many of the tools we would use rely on node js, besides it comes with npm which would make our life easier</a:t>
        </a:r>
      </a:p>
    </p188:txBody>
  </p188:cm>
</p188:cmLst>
</file>

<file path=ppt/comments/modernComment_129_F4E15009.xml><?xml version="1.0" encoding="utf-8"?>
<p188:cmLst xmlns:a="http://schemas.openxmlformats.org/drawingml/2006/main" xmlns:r="http://schemas.openxmlformats.org/officeDocument/2006/relationships" xmlns:p188="http://schemas.microsoft.com/office/powerpoint/2018/8/main">
  <p188:cm id="{F80E094D-E55F-413D-AB67-4D46813AFF91}" authorId="{4DC68FF1-9336-A390-AB80-FC8E420981B7}" created="2023-04-12T21:12:31.503">
    <ac:txMkLst xmlns:ac="http://schemas.microsoft.com/office/drawing/2013/main/command">
      <pc:docMk xmlns:pc="http://schemas.microsoft.com/office/powerpoint/2013/main/command"/>
      <pc:sldMk xmlns:pc="http://schemas.microsoft.com/office/powerpoint/2013/main/command" cId="4108406793" sldId="297"/>
      <ac:graphicFrameMk id="5" creationId="{0FD9F01E-4910-6B5C-D489-8B4571E5B1CA}"/>
      <ac:tblMk/>
      <ac:tcMk rowId="3492644371" colId="54241509"/>
      <ac:txMk cp="0" len="17">
        <ac:context len="18" hash="487312503"/>
      </ac:txMk>
    </ac:txMkLst>
    <p188:pos x="1764105" y="2747665"/>
    <p188:replyLst>
      <p188:reply id="{7C12C5AA-B505-40E5-B2F2-D1AB73390FA6}" authorId="{4DC68FF1-9336-A390-AB80-FC8E420981B7}" created="2023-04-12T21:19:39.273">
        <p188:txBody>
          <a:bodyPr/>
          <a:lstStyle/>
          <a:p>
            <a:r>
              <a:rPr lang="en-CA"/>
              <a:t>In package.json, you would specify for example the major version 18, while in the lock file, it would specify the exact installed module, example, 18.2.0</a:t>
            </a:r>
          </a:p>
        </p188:txBody>
      </p188:reply>
      <p188:reply id="{6E226221-7DE5-48B2-802E-B9AD05AA0137}" authorId="{4DC68FF1-9336-A390-AB80-FC8E420981B7}" created="2023-04-12T21:20:45.078">
        <p188:txBody>
          <a:bodyPr/>
          <a:lstStyle/>
          <a:p>
            <a:r>
              <a:rPr lang="en-CA"/>
              <a:t> ^ symbol in 18.2.0 means that npm will automatically update to the latest minor version of React. Example, 18.3</a:t>
            </a:r>
          </a:p>
        </p188:txBody>
      </p188:reply>
    </p188:replyLst>
    <p188:txBody>
      <a:bodyPr/>
      <a:lstStyle/>
      <a:p>
        <a:r>
          <a:rPr lang="en-CA"/>
          <a:t>package-lock.json is an important file that helps ensure consistent, and reliable dependency management in your Node.js project. 
if I pass only package.json, then other developer when installing might install a slightly different versions of modules. but when he has package-lock.json as well, npm will make sure to install the exact versions mentioned in the package-lock.json file. is this true?</a:t>
        </a:r>
      </a:p>
    </p188:txBody>
  </p188:cm>
</p188:cmLst>
</file>

<file path=ppt/comments/modernComment_12C_4880FF8E.xml><?xml version="1.0" encoding="utf-8"?>
<p188:cmLst xmlns:a="http://schemas.openxmlformats.org/drawingml/2006/main" xmlns:r="http://schemas.openxmlformats.org/officeDocument/2006/relationships" xmlns:p188="http://schemas.microsoft.com/office/powerpoint/2018/8/main">
  <p188:cm id="{F4E459CD-8DB4-4EA3-B3F3-448E78C2ED49}" authorId="{4DC68FF1-9336-A390-AB80-FC8E420981B7}" created="2023-04-13T17:01:28.924">
    <ac:deMkLst xmlns:ac="http://schemas.microsoft.com/office/drawing/2013/main/command">
      <pc:docMk xmlns:pc="http://schemas.microsoft.com/office/powerpoint/2013/main/command"/>
      <pc:sldMk xmlns:pc="http://schemas.microsoft.com/office/powerpoint/2013/main/command" cId="1216413582" sldId="300"/>
      <ac:spMk id="21" creationId="{46AA9909-603C-7BFC-AEC2-C45E2E2CDBBD}"/>
    </ac:deMkLst>
    <p188:txBody>
      <a:bodyPr/>
      <a:lstStyle/>
      <a:p>
        <a:r>
          <a:rPr lang="en-CA"/>
          <a:t>Any update requires a page refresh which you don’t have to using our project which comes with a hot deployment server</a:t>
        </a:r>
      </a:p>
    </p188:txBody>
  </p188:cm>
</p188:cmLst>
</file>

<file path=ppt/comments/modernComment_12D_94569A24.xml><?xml version="1.0" encoding="utf-8"?>
<p188:cmLst xmlns:a="http://schemas.openxmlformats.org/drawingml/2006/main" xmlns:r="http://schemas.openxmlformats.org/officeDocument/2006/relationships" xmlns:p188="http://schemas.microsoft.com/office/powerpoint/2018/8/main">
  <p188:cm id="{3A82D066-9AAF-4365-ABF7-72B1C3EFF508}" authorId="{4DC68FF1-9336-A390-AB80-FC8E420981B7}" created="2023-04-14T14:37:43.844">
    <ac:txMkLst xmlns:ac="http://schemas.microsoft.com/office/drawing/2013/main/command">
      <pc:docMk xmlns:pc="http://schemas.microsoft.com/office/powerpoint/2013/main/command"/>
      <pc:sldMk xmlns:pc="http://schemas.microsoft.com/office/powerpoint/2013/main/command" cId="2488703524" sldId="301"/>
      <ac:spMk id="17" creationId="{23E7A8EE-5489-7853-1AF9-9574E73D5F19}"/>
      <ac:txMk cp="46" len="8">
        <ac:context len="61" hash="661251778"/>
      </ac:txMk>
    </ac:txMkLst>
    <p188:pos x="5651292" y="402901"/>
    <p188:replyLst>
      <p188:reply id="{940F1990-5594-44B5-93D4-CB7C24A76656}" authorId="{4DC68FF1-9336-A390-AB80-FC8E420981B7}" created="2023-04-28T21:04:00.417">
        <p188:txBody>
          <a:bodyPr/>
          <a:lstStyle/>
          <a:p>
            <a:r>
              <a:rPr lang="en-CA"/>
              <a:t>Note that ReactDom.render is not supported in version 18 and browser is handling our code as if it is written in version 17</a:t>
            </a:r>
          </a:p>
        </p188:txBody>
      </p188:reply>
      <p188:reply id="{0FE01CDB-40D2-4702-9255-C9756EF7CE2E}" authorId="{4DC68FF1-9336-A390-AB80-FC8E420981B7}" created="2023-04-28T21:04:06.614">
        <p188:txBody>
          <a:bodyPr/>
          <a:lstStyle/>
          <a:p>
            <a:r>
              <a:rPr lang="en-CA"/>
              <a:t>You can use version 16.2 for react and ReactDom, but you will need to stop server, run npm reinstall afterwards, and then npm start</a:t>
            </a:r>
          </a:p>
        </p188:txBody>
      </p188:reply>
    </p188:replyLst>
    <p188:txBody>
      <a:bodyPr/>
      <a:lstStyle/>
      <a:p>
        <a:r>
          <a:rPr lang="en-CA"/>
          <a:t>Otherwise, we may not benefit from using React 18. Also, I noticed the hot server deployment is running well when I reverted the index.js to its original. </a:t>
        </a:r>
      </a:p>
    </p188:txBody>
  </p188:cm>
</p188:cmLst>
</file>

<file path=ppt/comments/modernComment_12E_6C5B40A.xml><?xml version="1.0" encoding="utf-8"?>
<p188:cmLst xmlns:a="http://schemas.openxmlformats.org/drawingml/2006/main" xmlns:r="http://schemas.openxmlformats.org/officeDocument/2006/relationships" xmlns:p188="http://schemas.microsoft.com/office/powerpoint/2018/8/main">
  <p188:cm id="{A282082E-9780-4501-92C2-ACF51885A06F}" authorId="{4DC68FF1-9336-A390-AB80-FC8E420981B7}" created="2023-04-14T14:23:34.867">
    <pc:sldMkLst xmlns:pc="http://schemas.microsoft.com/office/powerpoint/2013/main/command">
      <pc:docMk/>
      <pc:sldMk cId="113619978" sldId="302"/>
    </pc:sldMkLst>
    <p188:replyLst>
      <p188:reply id="{1998096E-007D-4808-9802-FEE9F310A7BE}" authorId="{4DC68FF1-9336-A390-AB80-FC8E420981B7}" created="2023-04-14T15:05:39.991">
        <p188:txBody>
          <a:bodyPr/>
          <a:lstStyle/>
          <a:p>
            <a:r>
              <a:rPr lang="en-CA"/>
              <a:t>Behind the scene, there is transpiler like babel that transform JSX code and other component JS into plain JavaScript code that can be understood by the browser.</a:t>
            </a:r>
          </a:p>
        </p188:txBody>
      </p188:reply>
    </p188:replyLst>
    <p188:txBody>
      <a:bodyPr/>
      <a:lstStyle/>
      <a:p>
        <a:r>
          <a:rPr lang="en-CA"/>
          <a:t>JSX: Javascript xml. Write what looks like html within javascript</a:t>
        </a:r>
      </a:p>
    </p188:txBody>
  </p188:cm>
</p188:cmLst>
</file>

<file path=ppt/comments/modernComment_12F_E1B356CE.xml><?xml version="1.0" encoding="utf-8"?>
<p188:cmLst xmlns:a="http://schemas.openxmlformats.org/drawingml/2006/main" xmlns:r="http://schemas.openxmlformats.org/officeDocument/2006/relationships" xmlns:p188="http://schemas.microsoft.com/office/powerpoint/2018/8/main">
  <p188:cm id="{0C52BCD5-F08E-4C46-808F-FDFF27DB6701}" authorId="{4DC68FF1-9336-A390-AB80-FC8E420981B7}" created="2023-04-14T15:39:33.215">
    <ac:deMkLst xmlns:ac="http://schemas.microsoft.com/office/drawing/2013/main/command">
      <pc:docMk xmlns:pc="http://schemas.microsoft.com/office/powerpoint/2013/main/command"/>
      <pc:sldMk xmlns:pc="http://schemas.microsoft.com/office/powerpoint/2013/main/command" cId="3786626766" sldId="303"/>
      <ac:spMk id="16" creationId="{D4DDB79D-1C4B-F713-4026-D7FFA5C19242}"/>
    </ac:deMkLst>
    <p188:replyLst>
      <p188:reply id="{34E568B3-CE85-4A43-9015-A9CFB5D11BB9}" authorId="{4DC68FF1-9336-A390-AB80-FC8E420981B7}" created="2023-04-21T19:57:11.259">
        <p188:txBody>
          <a:bodyPr/>
          <a:lstStyle/>
          <a:p>
            <a:r>
              <a:rPr lang="en-CA"/>
              <a:t>Anonymous function assigned to a variable</a:t>
            </a:r>
          </a:p>
        </p188:txBody>
      </p188:reply>
    </p188:replyLst>
    <p188:txBody>
      <a:bodyPr/>
      <a:lstStyle/>
      <a:p>
        <a:r>
          <a:rPr lang="en-CA"/>
          <a:t>If you want to export more than one function from a file:
export const a = 'a';
export const b = 'b';
export default b;
in the other file
import b, { a } from './x';</a:t>
        </a:r>
      </a:p>
    </p188:txBody>
  </p188:cm>
</p188:cmLst>
</file>

<file path=ppt/comments/modernComment_130_F9B507C5.xml><?xml version="1.0" encoding="utf-8"?>
<p188:cmLst xmlns:a="http://schemas.openxmlformats.org/drawingml/2006/main" xmlns:r="http://schemas.openxmlformats.org/officeDocument/2006/relationships" xmlns:p188="http://schemas.microsoft.com/office/powerpoint/2018/8/main">
  <p188:cm id="{B03EB897-E1DD-496E-A1CB-49AAD47BDE45}" authorId="{4DC68FF1-9336-A390-AB80-FC8E420981B7}" created="2023-04-14T22:32:05.763">
    <ac:txMkLst xmlns:ac="http://schemas.microsoft.com/office/drawing/2013/main/command">
      <pc:docMk xmlns:pc="http://schemas.microsoft.com/office/powerpoint/2013/main/command"/>
      <pc:sldMk xmlns:pc="http://schemas.microsoft.com/office/powerpoint/2013/main/command" cId="4189390789" sldId="304"/>
      <ac:spMk id="12" creationId="{2245260B-EF5C-70E8-AA5F-84C083D6E5F5}"/>
      <ac:txMk cp="61" len="16">
        <ac:context len="80" hash="279157"/>
      </ac:txMk>
    </ac:txMkLst>
    <p188:pos x="5925629" y="476532"/>
    <p188:txBody>
      <a:bodyPr/>
      <a:lstStyle/>
      <a:p>
        <a:r>
          <a:rPr lang="en-CA"/>
          <a:t>Pass the value from the highest necessary component</a:t>
        </a:r>
      </a:p>
    </p188:txBody>
  </p188:cm>
</p188:cmLst>
</file>

<file path=ppt/comments/modernComment_132_F39D160A.xml><?xml version="1.0" encoding="utf-8"?>
<p188:cmLst xmlns:a="http://schemas.openxmlformats.org/drawingml/2006/main" xmlns:r="http://schemas.openxmlformats.org/officeDocument/2006/relationships" xmlns:p188="http://schemas.microsoft.com/office/powerpoint/2018/8/main">
  <p188:cm id="{EFC98F15-B223-4411-A342-06C19E7815D6}" authorId="{4DC68FF1-9336-A390-AB80-FC8E420981B7}" created="2023-04-15T13:55:31.688">
    <ac:deMkLst xmlns:ac="http://schemas.microsoft.com/office/drawing/2013/main/command">
      <pc:docMk xmlns:pc="http://schemas.microsoft.com/office/powerpoint/2013/main/command"/>
      <pc:sldMk xmlns:pc="http://schemas.microsoft.com/office/powerpoint/2013/main/command" cId="4087158282" sldId="306"/>
      <ac:spMk id="18" creationId="{F1D8E5AA-40A3-4DEA-CC38-55B9C34378B6}"/>
    </ac:deMkLst>
    <p188:txBody>
      <a:bodyPr/>
      <a:lstStyle/>
      <a:p>
        <a:r>
          <a:rPr lang="en-CA"/>
          <a:t>Missing?
add the logo file from react-hackathon.7z under public and update the Main to pass the required className 'general-border' as an addition Header parameter </a:t>
        </a:r>
      </a:p>
    </p188:txBody>
  </p188:cm>
</p188:cmLst>
</file>

<file path=ppt/comments/modernComment_13A_46C3D3D6.xml><?xml version="1.0" encoding="utf-8"?>
<p188:cmLst xmlns:a="http://schemas.openxmlformats.org/drawingml/2006/main" xmlns:r="http://schemas.openxmlformats.org/officeDocument/2006/relationships" xmlns:p188="http://schemas.microsoft.com/office/powerpoint/2018/8/main">
  <p188:cm id="{FAC8258C-39F4-492B-967E-781014B3A9C9}" authorId="{4DC68FF1-9336-A390-AB80-FC8E420981B7}" created="2023-04-15T18:27:32.395">
    <ac:deMkLst xmlns:ac="http://schemas.microsoft.com/office/drawing/2013/main/command">
      <pc:docMk xmlns:pc="http://schemas.microsoft.com/office/powerpoint/2013/main/command"/>
      <pc:sldMk xmlns:pc="http://schemas.microsoft.com/office/powerpoint/2013/main/command" cId="1187238870" sldId="314"/>
      <ac:picMk id="20" creationId="{03CFB37F-475F-8656-F19E-505066C34F76}"/>
    </ac:deMkLst>
    <p188:replyLst>
      <p188:reply id="{A71751F2-62AA-465C-98B0-3B7DB147472C}" authorId="{4DC68FF1-9336-A390-AB80-FC8E420981B7}" created="2023-04-15T18:29:36.423">
        <p188:txBody>
          <a:bodyPr/>
          <a:lstStyle/>
          <a:p>
            <a:r>
              <a:rPr lang="en-CA"/>
              <a:t>This is a react-hook that returns 2 elements: name and setName()</a:t>
            </a:r>
          </a:p>
        </p188:txBody>
      </p188:reply>
    </p188:replyLst>
    <p188:txBody>
      <a:bodyPr/>
      <a:lstStyle/>
      <a:p>
        <a:r>
          <a:rPr lang="en-CA"/>
          <a:t>Notice for useState, we used {} to import it. This means that this function which is defined in react is exported but not as a default one.</a:t>
        </a:r>
      </a:p>
    </p188:txBody>
  </p188:cm>
  <p188:cm id="{E37937AE-5C81-4E6A-8796-382B27D3E916}" authorId="{4DC68FF1-9336-A390-AB80-FC8E420981B7}" created="2023-04-21T22:21:14.047">
    <ac:txMkLst xmlns:ac="http://schemas.microsoft.com/office/drawing/2013/main/command">
      <pc:docMk xmlns:pc="http://schemas.microsoft.com/office/powerpoint/2013/main/command"/>
      <pc:sldMk xmlns:pc="http://schemas.microsoft.com/office/powerpoint/2013/main/command" cId="1187238870" sldId="314"/>
      <ac:spMk id="14" creationId="{ABD0861B-2C8B-4BC2-BA6A-5CD0DFF70086}"/>
      <ac:txMk cp="54" len="8">
        <ac:context len="65" hash="440656572"/>
      </ac:txMk>
    </ac:txMkLst>
    <p188:pos x="2292263" y="616953"/>
    <p188:txBody>
      <a:bodyPr/>
      <a:lstStyle/>
      <a:p>
        <a:r>
          <a:rPr lang="en-CA"/>
          <a:t>Add stateful functionality to function</a:t>
        </a:r>
      </a:p>
    </p188:txBody>
  </p188:cm>
</p188:cmLst>
</file>

<file path=ppt/comments/modernComment_140_B846E1A5.xml><?xml version="1.0" encoding="utf-8"?>
<p188:cmLst xmlns:a="http://schemas.openxmlformats.org/drawingml/2006/main" xmlns:r="http://schemas.openxmlformats.org/officeDocument/2006/relationships" xmlns:p188="http://schemas.microsoft.com/office/powerpoint/2018/8/main">
  <p188:cm id="{68D88CFE-3AD3-4E96-B562-EC48F262CA77}" authorId="{4DC68FF1-9336-A390-AB80-FC8E420981B7}" created="2023-04-16T17:40:56.775">
    <ac:deMkLst xmlns:ac="http://schemas.microsoft.com/office/drawing/2013/main/command">
      <pc:docMk xmlns:pc="http://schemas.microsoft.com/office/powerpoint/2013/main/command"/>
      <pc:sldMk xmlns:pc="http://schemas.microsoft.com/office/powerpoint/2013/main/command" cId="3091653029" sldId="320"/>
      <ac:spMk id="17" creationId="{B46009B1-E79B-BC4F-9AA0-541786612DD1}"/>
    </ac:deMkLst>
    <p188:replyLst/>
    <p188:txBody>
      <a:bodyPr/>
      <a:lstStyle/>
      <a:p>
        <a:r>
          <a:rPr lang="en-CA"/>
          <a:t>Any change you do will cause a repaint of Main() which lead to repaint of the child component: ListTasks</a:t>
        </a:r>
      </a:p>
    </p188:txBody>
  </p188:cm>
</p188:cmLst>
</file>

<file path=ppt/comments/modernComment_141_A0FCD99E.xml><?xml version="1.0" encoding="utf-8"?>
<p188:cmLst xmlns:a="http://schemas.openxmlformats.org/drawingml/2006/main" xmlns:r="http://schemas.openxmlformats.org/officeDocument/2006/relationships" xmlns:p188="http://schemas.microsoft.com/office/powerpoint/2018/8/main">
  <p188:cm id="{8F1BBE69-C83E-4100-93CA-FF807159F20E}" authorId="{4DC68FF1-9336-A390-AB80-FC8E420981B7}" created="2023-04-22T16:33:13.374">
    <pc:sldMkLst xmlns:pc="http://schemas.microsoft.com/office/powerpoint/2013/main/command">
      <pc:docMk/>
      <pc:sldMk cId="2700925342" sldId="321"/>
    </pc:sldMkLst>
    <p188:txBody>
      <a:bodyPr/>
      <a:lstStyle/>
      <a:p>
        <a:r>
          <a:rPr lang="en-CA"/>
          <a:t>JavaScript is a single-threaded language, which means that it has one call stack and one memory heap. To execute the code, JavaScript executes in order and must finish one piece of code to move to the next one. Sometimes this synchronicity can be very harmful to performance, especially in React.
Imagine that we have an input field and a list of items. In this input field, we can search for items and return them to this list of items. Every time we type a new key inside the input field, we’ll trigger a re-render inside the list of items. This situation might not be a problem in a small list of items, but imagine that instead of a small list of items, you have 10 thousand items and you’ll trigger a re-render every time you type a new key.</a:t>
        </a:r>
      </a:p>
    </p188:txBody>
  </p188:cm>
</p188:cmLst>
</file>

<file path=ppt/comments/modernComment_142_1FBF6E7A.xml><?xml version="1.0" encoding="utf-8"?>
<p188:cmLst xmlns:a="http://schemas.openxmlformats.org/drawingml/2006/main" xmlns:r="http://schemas.openxmlformats.org/officeDocument/2006/relationships" xmlns:p188="http://schemas.microsoft.com/office/powerpoint/2018/8/main">
  <p188:cm id="{1ED42060-96FE-4EF5-8B2B-4E2CF6408104}" authorId="{4DC68FF1-9336-A390-AB80-FC8E420981B7}" created="2023-04-17T13:58:54.700">
    <ac:deMkLst xmlns:ac="http://schemas.microsoft.com/office/drawing/2013/main/command">
      <pc:docMk xmlns:pc="http://schemas.microsoft.com/office/powerpoint/2013/main/command"/>
      <pc:sldMk xmlns:pc="http://schemas.microsoft.com/office/powerpoint/2013/main/command" cId="532639354" sldId="322"/>
      <ac:spMk id="27" creationId="{F4D8FE01-E1B1-2069-7672-60F465989D30}"/>
    </ac:deMkLst>
    <p188:replyLst/>
    <p188:txBody>
      <a:bodyPr/>
      <a:lstStyle/>
      <a:p>
        <a:r>
          <a:rPr lang="en-CA"/>
          <a:t>React wont realize an object change. It does shallow comparison, i.e. reference comparison. That if you update using setTask(). If you changed directly, it may not detect it</a:t>
        </a:r>
      </a:p>
    </p188:txBody>
  </p188:cm>
  <p188:cm id="{B9B3FFAC-387A-4A15-95A8-A3F90AC6352A}" authorId="{4DC68FF1-9336-A390-AB80-FC8E420981B7}" created="2023-04-17T15:29:22.338">
    <ac:txMkLst xmlns:ac="http://schemas.microsoft.com/office/drawing/2013/main/command">
      <pc:docMk xmlns:pc="http://schemas.microsoft.com/office/powerpoint/2013/main/command"/>
      <pc:sldMk xmlns:pc="http://schemas.microsoft.com/office/powerpoint/2013/main/command" cId="532639354" sldId="322"/>
      <ac:spMk id="20" creationId="{963F27E4-70D0-1471-F333-971BC0B5BDFF}"/>
      <ac:txMk cp="155" len="5">
        <ac:context len="234" hash="272177184"/>
      </ac:txMk>
    </ac:txMkLst>
    <p188:pos x="539657" y="424809"/>
    <p188:txBody>
      <a:bodyPr/>
      <a:lstStyle/>
      <a:p>
        <a:r>
          <a:rPr lang="en-CA"/>
          <a:t>If I just used const without useState, the popup will not reflect changes in the inputs
const [task, setTask] = useState({week:'', name:'',hour:0,min:0,comment:''});</a:t>
        </a:r>
      </a:p>
    </p188:txBody>
  </p188:cm>
</p188:cmLst>
</file>

<file path=ppt/comments/modernComment_145_75681F6E.xml><?xml version="1.0" encoding="utf-8"?>
<p188:cmLst xmlns:a="http://schemas.openxmlformats.org/drawingml/2006/main" xmlns:r="http://schemas.openxmlformats.org/officeDocument/2006/relationships" xmlns:p188="http://schemas.microsoft.com/office/powerpoint/2018/8/main">
  <p188:cm id="{5674A622-E970-4C8E-A02A-1EE9D5EC48DB}" authorId="{4DC68FF1-9336-A390-AB80-FC8E420981B7}" created="2023-04-22T18:10:08.420">
    <ac:txMkLst xmlns:ac="http://schemas.microsoft.com/office/drawing/2013/main/command">
      <pc:docMk xmlns:pc="http://schemas.microsoft.com/office/powerpoint/2013/main/command"/>
      <pc:sldMk xmlns:pc="http://schemas.microsoft.com/office/powerpoint/2013/main/command" cId="1969758062" sldId="325"/>
      <ac:spMk id="6" creationId="{C2246577-ABE8-235F-2955-609000F77A4B}"/>
      <ac:txMk cp="19" len="3">
        <ac:context len="65" hash="2184963204"/>
      </ac:txMk>
    </ac:txMkLst>
    <p188:pos x="2133600" y="308185"/>
    <p188:txBody>
      <a:bodyPr/>
      <a:lstStyle/>
      <a:p>
        <a:r>
          <a:rPr lang="en-CA"/>
          <a:t>Alert caused an error with firefox. It might be concurrent issue??</a:t>
        </a:r>
      </a:p>
    </p188:txBody>
  </p188:cm>
</p188:cmLst>
</file>

<file path=ppt/comments/modernComment_148_452B2D49.xml><?xml version="1.0" encoding="utf-8"?>
<p188:cmLst xmlns:a="http://schemas.openxmlformats.org/drawingml/2006/main" xmlns:r="http://schemas.openxmlformats.org/officeDocument/2006/relationships" xmlns:p188="http://schemas.microsoft.com/office/powerpoint/2018/8/main">
  <p188:cm id="{9645EEF4-9A49-4F14-8943-F56FF5179472}" authorId="{4DC68FF1-9336-A390-AB80-FC8E420981B7}" created="2023-04-18T13:34:44.077">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529" len="11">
        <ac:context len="763" hash="4235587626"/>
      </ac:txMk>
    </ac:txMkLst>
    <p188:pos x="4478022" y="4394199"/>
    <p188:txBody>
      <a:bodyPr/>
      <a:lstStyle/>
      <a:p>
        <a:r>
          <a:rPr lang="en-CA"/>
          <a:t>Deconstruct: select what you are interested in from an object</a:t>
        </a:r>
      </a:p>
    </p188:txBody>
  </p188:cm>
  <p188:cm id="{C184D565-102B-4CA4-8D56-F909B8ACA0AA}" authorId="{4DC68FF1-9336-A390-AB80-FC8E420981B7}" created="2023-04-18T13:36:59.950">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87" len="1">
        <ac:context len="763" hash="4235587626"/>
      </ac:txMk>
    </ac:txMkLst>
    <p188:pos x="7151554" y="2443479"/>
    <p188:replyLst>
      <p188:reply id="{E0E6C9B5-5D92-4623-8E1E-63541D068E41}" authorId="{4DC68FF1-9336-A390-AB80-FC8E420981B7}" created="2023-04-18T13:39:24.946">
        <p188:txBody>
          <a:bodyPr/>
          <a:lstStyle/>
          <a:p>
            <a:r>
              <a:rPr lang="en-CA"/>
              <a:t>${variable} : is how we specify that variable</a:t>
            </a:r>
          </a:p>
        </p188:txBody>
      </p188:reply>
    </p188:replyLst>
    <p188:txBody>
      <a:bodyPr/>
      <a:lstStyle/>
      <a:p>
        <a:r>
          <a:rPr lang="en-CA"/>
          <a:t>Back tick character is used in JS when we want to include a variable in a string</a:t>
        </a:r>
      </a:p>
    </p188:txBody>
  </p188:cm>
</p188:cmLst>
</file>

<file path=ppt/comments/modernComment_14F_FC386C79.xml><?xml version="1.0" encoding="utf-8"?>
<p188:cmLst xmlns:a="http://schemas.openxmlformats.org/drawingml/2006/main" xmlns:r="http://schemas.openxmlformats.org/officeDocument/2006/relationships" xmlns:p188="http://schemas.microsoft.com/office/powerpoint/2018/8/main">
  <p188:cm id="{991981AE-91AA-47B4-B2DC-A8A8C45D5F21}" authorId="{4DC68FF1-9336-A390-AB80-FC8E420981B7}" created="2023-04-19T18:13:58.139">
    <ac:deMkLst xmlns:ac="http://schemas.microsoft.com/office/drawing/2013/main/command">
      <pc:docMk xmlns:pc="http://schemas.microsoft.com/office/powerpoint/2013/main/command"/>
      <pc:sldMk xmlns:pc="http://schemas.microsoft.com/office/powerpoint/2013/main/command" cId="4231556217" sldId="335"/>
      <ac:spMk id="6" creationId="{CF76E263-4E9A-7D79-01EB-159F1D19C952}"/>
    </ac:deMkLst>
    <p188:replyLst>
      <p188:reply id="{716693BC-24A1-4EAF-AAE4-46A2FE7B4903}" authorId="{4DC68FF1-9336-A390-AB80-FC8E420981B7}" created="2023-04-19T18:14:08.030">
        <p188:txBody>
          <a:bodyPr/>
          <a:lstStyle/>
          <a:p>
            <a:r>
              <a:rPr lang="en-CA"/>
              <a:t>This is required by kubectl
</a:t>
            </a:r>
          </a:p>
        </p188:txBody>
      </p188:reply>
    </p188:replyLst>
    <p188:txBody>
      <a:bodyPr/>
      <a:lstStyle/>
      <a:p>
        <a:r>
          <a:rPr lang="en-CA"/>
          <a:t>If first step of get credentials failed, you may ran something similar where tracker is the cluster name:
gcloud container clusters get-credentials -z us-central1-c
</a:t>
        </a:r>
      </a:p>
    </p188:txBody>
  </p188:cm>
  <p188:cm id="{CA250A22-A5DF-46E4-9AC2-B94642D84637}" authorId="{4DC68FF1-9336-A390-AB80-FC8E420981B7}" created="2023-04-19T18:27:46.732">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67" len="26">
        <ac:context len="276" hash="1358770373"/>
      </ac:txMk>
    </ac:txMkLst>
    <p188:pos x="2856976" y="1232182"/>
    <p188:txBody>
      <a:bodyPr/>
      <a:lstStyle/>
      <a:p>
        <a:r>
          <a:rPr lang="en-CA"/>
          <a:t>Handy to get Ip . Run as is:
kubectl config view --minify -o jsonpath={.clusters[0].cluster.server}</a:t>
        </a:r>
      </a:p>
    </p188:txBody>
  </p188:cm>
  <p188:cm id="{CEC93EC8-1E06-4589-B6B2-C65DBBE1777A}" authorId="{4DC68FF1-9336-A390-AB80-FC8E420981B7}" created="2023-04-19T18:29:36.716">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95" len="28">
        <ac:context len="276" hash="1358770373"/>
      </ac:txMk>
    </ac:txMkLst>
    <p188:pos x="3204448" y="1479070"/>
    <p188:replyLst>
      <p188:reply id="{26FC9485-D4B2-4887-A07F-5A35A367F04E}" authorId="{4DC68FF1-9336-A390-AB80-FC8E420981B7}" created="2023-04-19T18:30:08.703">
        <p188:txBody>
          <a:bodyPr/>
          <a:lstStyle/>
          <a:p>
            <a:r>
              <a:rPr lang="en-CA"/>
              <a:t>Get secret:
kubectl get secret secretname -o yaml </a:t>
            </a:r>
          </a:p>
        </p188:txBody>
      </p188:reply>
    </p188:replyLst>
    <p188:txBody>
      <a:bodyPr/>
      <a:lstStyle/>
      <a:p>
        <a:r>
          <a:rPr lang="en-CA"/>
          <a:t>Get secret name: kubectl get secret</a:t>
        </a:r>
      </a:p>
    </p188:txBody>
  </p188:cm>
</p188:cmLst>
</file>

<file path=ppt/comments/modernComment_15B_848C8CEF.xml><?xml version="1.0" encoding="utf-8"?>
<p188:cmLst xmlns:a="http://schemas.openxmlformats.org/drawingml/2006/main" xmlns:r="http://schemas.openxmlformats.org/officeDocument/2006/relationships" xmlns:p188="http://schemas.microsoft.com/office/powerpoint/2018/8/main">
  <p188:cm id="{8891D380-9AB2-40F9-855C-B9A39F0D1EDB}" authorId="{4DC68FF1-9336-A390-AB80-FC8E420981B7}" created="2023-04-21T01:55:45.318">
    <pc:sldMkLst xmlns:pc="http://schemas.microsoft.com/office/powerpoint/2013/main/command">
      <pc:docMk/>
      <pc:sldMk cId="2223803631" sldId="347"/>
    </pc:sldMkLst>
    <p188:txBody>
      <a:bodyPr/>
      <a:lstStyle/>
      <a:p>
        <a:r>
          <a:rPr lang="en-CA"/>
          <a:t> truthy value (i.e., not null, undefined, false, 0, NaN, or an empty string)</a:t>
        </a:r>
      </a:p>
    </p188:txBody>
  </p188:cm>
  <p188:cm id="{D0A1B677-B842-4150-9CBC-BFA61CF8DCF6}" authorId="{4DC68FF1-9336-A390-AB80-FC8E420981B7}" created="2023-04-21T10:27:55.212">
    <pc:sldMkLst xmlns:pc="http://schemas.microsoft.com/office/powerpoint/2013/main/command">
      <pc:docMk/>
      <pc:sldMk cId="2223803631" sldId="347"/>
    </pc:sldMkLst>
    <p188:txBody>
      <a:bodyPr/>
      <a:lstStyle/>
      <a:p>
        <a:r>
          <a:rPr lang="en-CA"/>
          <a:t>symbol "||" is a logical operator known as the "OR" operator. It is used to evaluate two operands, and it returns the value of the first operand if it can be coerced into a truthy value, or the value of the second operand otherwise.</a:t>
        </a:r>
      </a:p>
    </p188:txBody>
  </p188:cm>
</p188:cmLst>
</file>

<file path=ppt/comments/modernComment_166_12A8E979.xml><?xml version="1.0" encoding="utf-8"?>
<p188:cmLst xmlns:a="http://schemas.openxmlformats.org/drawingml/2006/main" xmlns:r="http://schemas.openxmlformats.org/officeDocument/2006/relationships" xmlns:p188="http://schemas.microsoft.com/office/powerpoint/2018/8/main">
  <p188:cm id="{A0DD3CB3-C57D-483E-B0D3-418E1B31C93F}" authorId="{4DC68FF1-9336-A390-AB80-FC8E420981B7}" created="2023-04-25T02:33:02.160">
    <ac:txMkLst xmlns:ac="http://schemas.microsoft.com/office/drawing/2013/main/command">
      <pc:docMk xmlns:pc="http://schemas.microsoft.com/office/powerpoint/2013/main/command"/>
      <pc:sldMk xmlns:pc="http://schemas.microsoft.com/office/powerpoint/2013/main/command" cId="313059705" sldId="358"/>
      <ac:spMk id="12" creationId="{756D288C-96FF-DB5E-8A15-7C8158EC98BB}"/>
      <ac:txMk cp="153" len="5">
        <ac:context len="330" hash="1069334284"/>
      </ac:txMk>
    </ac:txMkLst>
    <p188:pos x="5203823" y="2324817"/>
    <p188:txBody>
      <a:bodyPr/>
      <a:lstStyle/>
      <a:p>
        <a:r>
          <a:rPr lang="en-CA"/>
          <a:t>To and path should be the same for proper navigation
</a:t>
        </a:r>
      </a:p>
    </p188:txBody>
  </p188:cm>
  <p188:cm id="{C796854D-03EF-4CB4-ADBC-4E0648012972}" authorId="{4DC68FF1-9336-A390-AB80-FC8E420981B7}" created="2023-04-25T02:34:01.887">
    <ac:txMkLst xmlns:ac="http://schemas.microsoft.com/office/drawing/2013/main/command">
      <pc:docMk xmlns:pc="http://schemas.microsoft.com/office/powerpoint/2013/main/command"/>
      <pc:sldMk xmlns:pc="http://schemas.microsoft.com/office/powerpoint/2013/main/command" cId="313059705" sldId="358"/>
      <ac:spMk id="12" creationId="{756D288C-96FF-DB5E-8A15-7C8158EC98BB}"/>
      <ac:txMk cp="206" len="3">
        <ac:context len="330" hash="1069334284"/>
      </ac:txMk>
    </ac:txMkLst>
    <p188:pos x="2010918" y="3149276"/>
    <p188:txBody>
      <a:bodyPr/>
      <a:lstStyle/>
      <a:p>
        <a:r>
          <a:rPr lang="en-CA"/>
          <a:t>While loading, to determine which component should be displayed relays on path value and it should be "" or "/"</a:t>
        </a:r>
      </a:p>
    </p188:txBody>
  </p188:cm>
</p188:cmLst>
</file>

<file path=ppt/comments/modernComment_16A_4D6DB88E.xml><?xml version="1.0" encoding="utf-8"?>
<p188:cmLst xmlns:a="http://schemas.openxmlformats.org/drawingml/2006/main" xmlns:r="http://schemas.openxmlformats.org/officeDocument/2006/relationships" xmlns:p188="http://schemas.microsoft.com/office/powerpoint/2018/8/main">
  <p188:cm id="{8891D380-9AB2-40F9-855C-B9A39F0D1EDB}" authorId="{4DC68FF1-9336-A390-AB80-FC8E420981B7}" created="2023-04-21T01:55:45.318">
    <pc:sldMkLst xmlns:pc="http://schemas.microsoft.com/office/powerpoint/2013/main/command">
      <pc:docMk/>
      <pc:sldMk cId="2223803631" sldId="347"/>
    </pc:sldMkLst>
    <p188:txBody>
      <a:bodyPr/>
      <a:lstStyle/>
      <a:p>
        <a:r>
          <a:rPr lang="en-CA"/>
          <a:t> truthy value (i.e., not null, undefined, false, 0, NaN, or an empty string)</a:t>
        </a:r>
      </a:p>
    </p188:txBody>
  </p188:cm>
  <p188:cm id="{D0A1B677-B842-4150-9CBC-BFA61CF8DCF6}" authorId="{4DC68FF1-9336-A390-AB80-FC8E420981B7}" created="2023-04-21T10:27:55.212">
    <pc:sldMkLst xmlns:pc="http://schemas.microsoft.com/office/powerpoint/2013/main/command">
      <pc:docMk/>
      <pc:sldMk cId="2223803631" sldId="347"/>
    </pc:sldMkLst>
    <p188:txBody>
      <a:bodyPr/>
      <a:lstStyle/>
      <a:p>
        <a:r>
          <a:rPr lang="en-CA"/>
          <a:t>symbol "||" is a logical operator known as the "OR" operator. It is used to evaluate two operands, and it returns the value of the first operand if it can be coerced into a truthy value, or the value of the second operand otherwise.</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675CFD-4EE0-4F76-AB89-B4A0CE50953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CA"/>
        </a:p>
      </dgm:t>
    </dgm:pt>
    <dgm:pt modelId="{D17A3E06-BAE5-45F4-A58E-6EF5C8C3DA04}">
      <dgm:prSet phldrT="[Text]"/>
      <dgm:spPr/>
      <dgm:t>
        <a:bodyPr/>
        <a:lstStyle/>
        <a:p>
          <a:r>
            <a:rPr lang="en-CA" dirty="0"/>
            <a:t>A</a:t>
          </a:r>
        </a:p>
      </dgm:t>
    </dgm:pt>
    <dgm:pt modelId="{0A8C7CAE-7687-4291-90D7-7231BBD7F590}" type="parTrans" cxnId="{790062D4-6752-45CA-B775-9C2440F40F34}">
      <dgm:prSet/>
      <dgm:spPr/>
      <dgm:t>
        <a:bodyPr/>
        <a:lstStyle/>
        <a:p>
          <a:endParaRPr lang="en-CA"/>
        </a:p>
      </dgm:t>
    </dgm:pt>
    <dgm:pt modelId="{9CE1007A-9857-404F-9811-D369987BE3F4}" type="sibTrans" cxnId="{790062D4-6752-45CA-B775-9C2440F40F34}">
      <dgm:prSet/>
      <dgm:spPr/>
      <dgm:t>
        <a:bodyPr/>
        <a:lstStyle/>
        <a:p>
          <a:endParaRPr lang="en-CA"/>
        </a:p>
      </dgm:t>
    </dgm:pt>
    <dgm:pt modelId="{8C0E4E67-32C9-42F7-8886-7308D8CD3282}">
      <dgm:prSet phldrT="[Text]"/>
      <dgm:spPr>
        <a:solidFill>
          <a:srgbClr val="FFC000">
            <a:alpha val="90000"/>
          </a:srgbClr>
        </a:solidFill>
      </dgm:spPr>
      <dgm:t>
        <a:bodyPr/>
        <a:lstStyle/>
        <a:p>
          <a:r>
            <a:rPr lang="en-CA" dirty="0"/>
            <a:t>B</a:t>
          </a:r>
        </a:p>
      </dgm:t>
    </dgm:pt>
    <dgm:pt modelId="{60E45B4D-E5C4-4394-BB64-7F2A0719ED57}" type="parTrans" cxnId="{BB14E250-2C61-418E-8ABD-F524009E2081}">
      <dgm:prSet/>
      <dgm:spPr/>
      <dgm:t>
        <a:bodyPr/>
        <a:lstStyle/>
        <a:p>
          <a:endParaRPr lang="en-CA"/>
        </a:p>
      </dgm:t>
    </dgm:pt>
    <dgm:pt modelId="{4F08C13D-B379-4404-A4B0-ED1CEF7926B0}" type="sibTrans" cxnId="{BB14E250-2C61-418E-8ABD-F524009E2081}">
      <dgm:prSet/>
      <dgm:spPr/>
      <dgm:t>
        <a:bodyPr/>
        <a:lstStyle/>
        <a:p>
          <a:endParaRPr lang="en-CA"/>
        </a:p>
      </dgm:t>
    </dgm:pt>
    <dgm:pt modelId="{16CFFF8D-3FA7-49C8-95F5-89BDBF6541A2}">
      <dgm:prSet phldrT="[Text]"/>
      <dgm:spPr>
        <a:solidFill>
          <a:srgbClr val="FFFF00">
            <a:alpha val="90000"/>
          </a:srgbClr>
        </a:solidFill>
      </dgm:spPr>
      <dgm:t>
        <a:bodyPr/>
        <a:lstStyle/>
        <a:p>
          <a:r>
            <a:rPr lang="en-CA" dirty="0"/>
            <a:t>C</a:t>
          </a:r>
        </a:p>
      </dgm:t>
    </dgm:pt>
    <dgm:pt modelId="{A5D57FDD-9E3C-4798-B739-2653742789EC}" type="parTrans" cxnId="{2155B105-FCE0-4DFA-A4E2-46807353E9FB}">
      <dgm:prSet/>
      <dgm:spPr/>
      <dgm:t>
        <a:bodyPr/>
        <a:lstStyle/>
        <a:p>
          <a:endParaRPr lang="en-CA"/>
        </a:p>
      </dgm:t>
    </dgm:pt>
    <dgm:pt modelId="{6062D4FF-8A3A-4303-AB40-61FFED7E0C75}" type="sibTrans" cxnId="{2155B105-FCE0-4DFA-A4E2-46807353E9FB}">
      <dgm:prSet/>
      <dgm:spPr/>
      <dgm:t>
        <a:bodyPr/>
        <a:lstStyle/>
        <a:p>
          <a:endParaRPr lang="en-CA"/>
        </a:p>
      </dgm:t>
    </dgm:pt>
    <dgm:pt modelId="{73AC565A-D5A6-4F40-9CDE-54368C8F977F}">
      <dgm:prSet phldrT="[Text]"/>
      <dgm:spPr>
        <a:solidFill>
          <a:srgbClr val="92D050">
            <a:alpha val="90000"/>
          </a:srgbClr>
        </a:solidFill>
      </dgm:spPr>
      <dgm:t>
        <a:bodyPr/>
        <a:lstStyle/>
        <a:p>
          <a:r>
            <a:rPr lang="en-CA" dirty="0"/>
            <a:t>D</a:t>
          </a:r>
        </a:p>
      </dgm:t>
    </dgm:pt>
    <dgm:pt modelId="{10BE7CD6-42C3-4570-925D-D68C39416B8F}" type="parTrans" cxnId="{4C2A3579-7588-4D0D-AA88-EA6448DC2A68}">
      <dgm:prSet/>
      <dgm:spPr/>
      <dgm:t>
        <a:bodyPr/>
        <a:lstStyle/>
        <a:p>
          <a:endParaRPr lang="en-CA"/>
        </a:p>
      </dgm:t>
    </dgm:pt>
    <dgm:pt modelId="{D1BA1328-C75A-4F5D-B12E-07F542487EDF}" type="sibTrans" cxnId="{4C2A3579-7588-4D0D-AA88-EA6448DC2A68}">
      <dgm:prSet/>
      <dgm:spPr/>
      <dgm:t>
        <a:bodyPr/>
        <a:lstStyle/>
        <a:p>
          <a:endParaRPr lang="en-CA"/>
        </a:p>
      </dgm:t>
    </dgm:pt>
    <dgm:pt modelId="{FF27229D-D9CC-48B8-A87F-28937F90EC60}">
      <dgm:prSet phldrT="[Text]"/>
      <dgm:spPr>
        <a:solidFill>
          <a:schemeClr val="accent6">
            <a:lumMod val="60000"/>
            <a:lumOff val="40000"/>
            <a:alpha val="90000"/>
          </a:schemeClr>
        </a:solidFill>
      </dgm:spPr>
      <dgm:t>
        <a:bodyPr/>
        <a:lstStyle/>
        <a:p>
          <a:r>
            <a:rPr lang="en-CA" dirty="0"/>
            <a:t>E</a:t>
          </a:r>
        </a:p>
      </dgm:t>
    </dgm:pt>
    <dgm:pt modelId="{CED5A5AF-9EFC-4820-96AD-3714A7DE80DD}" type="parTrans" cxnId="{33A0F624-EF4A-4AD6-9DB3-82F00FDD09AB}">
      <dgm:prSet/>
      <dgm:spPr/>
      <dgm:t>
        <a:bodyPr/>
        <a:lstStyle/>
        <a:p>
          <a:endParaRPr lang="en-CA"/>
        </a:p>
      </dgm:t>
    </dgm:pt>
    <dgm:pt modelId="{EB36836D-F25F-4DBB-A5FE-24508CEC2636}" type="sibTrans" cxnId="{33A0F624-EF4A-4AD6-9DB3-82F00FDD09AB}">
      <dgm:prSet/>
      <dgm:spPr/>
      <dgm:t>
        <a:bodyPr/>
        <a:lstStyle/>
        <a:p>
          <a:endParaRPr lang="en-CA"/>
        </a:p>
      </dgm:t>
    </dgm:pt>
    <dgm:pt modelId="{C3F517FE-8B6E-4866-867C-635AB9032C3B}">
      <dgm:prSet phldrT="[Text]"/>
      <dgm:spPr>
        <a:solidFill>
          <a:schemeClr val="accent3">
            <a:lumMod val="60000"/>
            <a:lumOff val="40000"/>
            <a:alpha val="90000"/>
          </a:schemeClr>
        </a:solidFill>
      </dgm:spPr>
      <dgm:t>
        <a:bodyPr/>
        <a:lstStyle/>
        <a:p>
          <a:r>
            <a:rPr lang="en-CA" dirty="0"/>
            <a:t>F</a:t>
          </a:r>
        </a:p>
      </dgm:t>
    </dgm:pt>
    <dgm:pt modelId="{EC09B0F6-2501-40C7-AD95-4FD913766D93}" type="parTrans" cxnId="{4005C6F5-600F-4BE9-B90B-0FAE17EC2E0C}">
      <dgm:prSet/>
      <dgm:spPr/>
      <dgm:t>
        <a:bodyPr/>
        <a:lstStyle/>
        <a:p>
          <a:endParaRPr lang="en-CA"/>
        </a:p>
      </dgm:t>
    </dgm:pt>
    <dgm:pt modelId="{FD188AEE-CFB1-402B-802A-BCE54199C987}" type="sibTrans" cxnId="{4005C6F5-600F-4BE9-B90B-0FAE17EC2E0C}">
      <dgm:prSet/>
      <dgm:spPr/>
      <dgm:t>
        <a:bodyPr/>
        <a:lstStyle/>
        <a:p>
          <a:endParaRPr lang="en-CA"/>
        </a:p>
      </dgm:t>
    </dgm:pt>
    <dgm:pt modelId="{430EF60F-5555-4394-9FA4-A91194DA39EC}" type="pres">
      <dgm:prSet presAssocID="{34675CFD-4EE0-4F76-AB89-B4A0CE50953B}" presName="hierChild1" presStyleCnt="0">
        <dgm:presLayoutVars>
          <dgm:chPref val="1"/>
          <dgm:dir/>
          <dgm:animOne val="branch"/>
          <dgm:animLvl val="lvl"/>
          <dgm:resizeHandles/>
        </dgm:presLayoutVars>
      </dgm:prSet>
      <dgm:spPr/>
    </dgm:pt>
    <dgm:pt modelId="{099B9C3F-B988-4F44-B7F8-C4B0992EBEC3}" type="pres">
      <dgm:prSet presAssocID="{D17A3E06-BAE5-45F4-A58E-6EF5C8C3DA04}" presName="hierRoot1" presStyleCnt="0"/>
      <dgm:spPr/>
    </dgm:pt>
    <dgm:pt modelId="{08DDB28B-FB3E-476F-9D63-C380D89E772D}" type="pres">
      <dgm:prSet presAssocID="{D17A3E06-BAE5-45F4-A58E-6EF5C8C3DA04}" presName="composite" presStyleCnt="0"/>
      <dgm:spPr/>
    </dgm:pt>
    <dgm:pt modelId="{14DAB43D-5B4F-4F14-948A-EBF833174C66}" type="pres">
      <dgm:prSet presAssocID="{D17A3E06-BAE5-45F4-A58E-6EF5C8C3DA04}" presName="background" presStyleLbl="node0" presStyleIdx="0" presStyleCnt="1"/>
      <dgm:spPr/>
    </dgm:pt>
    <dgm:pt modelId="{4661AA6A-7E06-46B6-A2C0-89B84C461C03}" type="pres">
      <dgm:prSet presAssocID="{D17A3E06-BAE5-45F4-A58E-6EF5C8C3DA04}" presName="text" presStyleLbl="fgAcc0" presStyleIdx="0" presStyleCnt="1">
        <dgm:presLayoutVars>
          <dgm:chPref val="3"/>
        </dgm:presLayoutVars>
      </dgm:prSet>
      <dgm:spPr/>
    </dgm:pt>
    <dgm:pt modelId="{43DE80D9-680B-4323-9563-381F681E283F}" type="pres">
      <dgm:prSet presAssocID="{D17A3E06-BAE5-45F4-A58E-6EF5C8C3DA04}" presName="hierChild2" presStyleCnt="0"/>
      <dgm:spPr/>
    </dgm:pt>
    <dgm:pt modelId="{F011F63B-9AB2-4EF1-8DFE-1B2D01D647BA}" type="pres">
      <dgm:prSet presAssocID="{60E45B4D-E5C4-4394-BB64-7F2A0719ED57}" presName="Name10" presStyleLbl="parChTrans1D2" presStyleIdx="0" presStyleCnt="2"/>
      <dgm:spPr/>
    </dgm:pt>
    <dgm:pt modelId="{39D8C804-D01E-44E5-873A-4E94BD6754C0}" type="pres">
      <dgm:prSet presAssocID="{8C0E4E67-32C9-42F7-8886-7308D8CD3282}" presName="hierRoot2" presStyleCnt="0"/>
      <dgm:spPr/>
    </dgm:pt>
    <dgm:pt modelId="{CB3DA615-A25B-4C02-8C80-00519F12A6F2}" type="pres">
      <dgm:prSet presAssocID="{8C0E4E67-32C9-42F7-8886-7308D8CD3282}" presName="composite2" presStyleCnt="0"/>
      <dgm:spPr/>
    </dgm:pt>
    <dgm:pt modelId="{CD2887C5-28AE-4DDC-B5D6-2484D59AF9CB}" type="pres">
      <dgm:prSet presAssocID="{8C0E4E67-32C9-42F7-8886-7308D8CD3282}" presName="background2" presStyleLbl="node2" presStyleIdx="0" presStyleCnt="2"/>
      <dgm:spPr/>
    </dgm:pt>
    <dgm:pt modelId="{5C78AEFD-8A13-4D01-BF2D-6C269BE6D0D5}" type="pres">
      <dgm:prSet presAssocID="{8C0E4E67-32C9-42F7-8886-7308D8CD3282}" presName="text2" presStyleLbl="fgAcc2" presStyleIdx="0" presStyleCnt="2">
        <dgm:presLayoutVars>
          <dgm:chPref val="3"/>
        </dgm:presLayoutVars>
      </dgm:prSet>
      <dgm:spPr/>
    </dgm:pt>
    <dgm:pt modelId="{E794545A-AC3F-47C7-8252-F667F635CF74}" type="pres">
      <dgm:prSet presAssocID="{8C0E4E67-32C9-42F7-8886-7308D8CD3282}" presName="hierChild3" presStyleCnt="0"/>
      <dgm:spPr/>
    </dgm:pt>
    <dgm:pt modelId="{A3CEC708-66FB-49F0-A711-D689B4BA2F31}" type="pres">
      <dgm:prSet presAssocID="{A5D57FDD-9E3C-4798-B739-2653742789EC}" presName="Name17" presStyleLbl="parChTrans1D3" presStyleIdx="0" presStyleCnt="3"/>
      <dgm:spPr/>
    </dgm:pt>
    <dgm:pt modelId="{B06F544C-981C-4E92-954A-FB410AA0C7CF}" type="pres">
      <dgm:prSet presAssocID="{16CFFF8D-3FA7-49C8-95F5-89BDBF6541A2}" presName="hierRoot3" presStyleCnt="0"/>
      <dgm:spPr/>
    </dgm:pt>
    <dgm:pt modelId="{40A0282E-1BC7-4031-A950-72577F5E0EFA}" type="pres">
      <dgm:prSet presAssocID="{16CFFF8D-3FA7-49C8-95F5-89BDBF6541A2}" presName="composite3" presStyleCnt="0"/>
      <dgm:spPr/>
    </dgm:pt>
    <dgm:pt modelId="{1B71C812-DFAF-49C2-9D21-9A41ABED30F1}" type="pres">
      <dgm:prSet presAssocID="{16CFFF8D-3FA7-49C8-95F5-89BDBF6541A2}" presName="background3" presStyleLbl="node3" presStyleIdx="0" presStyleCnt="3"/>
      <dgm:spPr/>
    </dgm:pt>
    <dgm:pt modelId="{A7327887-D112-4D98-857A-A015EF94A5CA}" type="pres">
      <dgm:prSet presAssocID="{16CFFF8D-3FA7-49C8-95F5-89BDBF6541A2}" presName="text3" presStyleLbl="fgAcc3" presStyleIdx="0" presStyleCnt="3">
        <dgm:presLayoutVars>
          <dgm:chPref val="3"/>
        </dgm:presLayoutVars>
      </dgm:prSet>
      <dgm:spPr/>
    </dgm:pt>
    <dgm:pt modelId="{820A835F-0E54-4B4B-82EC-A2E87351E840}" type="pres">
      <dgm:prSet presAssocID="{16CFFF8D-3FA7-49C8-95F5-89BDBF6541A2}" presName="hierChild4" presStyleCnt="0"/>
      <dgm:spPr/>
    </dgm:pt>
    <dgm:pt modelId="{B9127873-A4A2-4B15-A871-A382D2E22DF4}" type="pres">
      <dgm:prSet presAssocID="{10BE7CD6-42C3-4570-925D-D68C39416B8F}" presName="Name17" presStyleLbl="parChTrans1D3" presStyleIdx="1" presStyleCnt="3"/>
      <dgm:spPr/>
    </dgm:pt>
    <dgm:pt modelId="{96213267-6C55-43C7-9A6E-C26DB6292C80}" type="pres">
      <dgm:prSet presAssocID="{73AC565A-D5A6-4F40-9CDE-54368C8F977F}" presName="hierRoot3" presStyleCnt="0"/>
      <dgm:spPr/>
    </dgm:pt>
    <dgm:pt modelId="{B2327882-66E1-4B58-9F2C-C111908B279C}" type="pres">
      <dgm:prSet presAssocID="{73AC565A-D5A6-4F40-9CDE-54368C8F977F}" presName="composite3" presStyleCnt="0"/>
      <dgm:spPr/>
    </dgm:pt>
    <dgm:pt modelId="{64DF5969-F9F4-4D3F-8D85-28B9741720AB}" type="pres">
      <dgm:prSet presAssocID="{73AC565A-D5A6-4F40-9CDE-54368C8F977F}" presName="background3" presStyleLbl="node3" presStyleIdx="1" presStyleCnt="3"/>
      <dgm:spPr/>
    </dgm:pt>
    <dgm:pt modelId="{E0122E11-A4A2-49F8-A2FF-5D6C5122B334}" type="pres">
      <dgm:prSet presAssocID="{73AC565A-D5A6-4F40-9CDE-54368C8F977F}" presName="text3" presStyleLbl="fgAcc3" presStyleIdx="1" presStyleCnt="3">
        <dgm:presLayoutVars>
          <dgm:chPref val="3"/>
        </dgm:presLayoutVars>
      </dgm:prSet>
      <dgm:spPr/>
    </dgm:pt>
    <dgm:pt modelId="{2B14135C-2C95-4270-B9BE-74D2A47018CA}" type="pres">
      <dgm:prSet presAssocID="{73AC565A-D5A6-4F40-9CDE-54368C8F977F}" presName="hierChild4" presStyleCnt="0"/>
      <dgm:spPr/>
    </dgm:pt>
    <dgm:pt modelId="{2BA9668B-8B42-4C89-8B33-52EEE82BD93B}" type="pres">
      <dgm:prSet presAssocID="{CED5A5AF-9EFC-4820-96AD-3714A7DE80DD}" presName="Name10" presStyleLbl="parChTrans1D2" presStyleIdx="1" presStyleCnt="2"/>
      <dgm:spPr/>
    </dgm:pt>
    <dgm:pt modelId="{74CF08C7-99DB-41C8-806A-7F9D9F404D7D}" type="pres">
      <dgm:prSet presAssocID="{FF27229D-D9CC-48B8-A87F-28937F90EC60}" presName="hierRoot2" presStyleCnt="0"/>
      <dgm:spPr/>
    </dgm:pt>
    <dgm:pt modelId="{C9874E4A-C3BD-4C63-B10C-1C6513953BB4}" type="pres">
      <dgm:prSet presAssocID="{FF27229D-D9CC-48B8-A87F-28937F90EC60}" presName="composite2" presStyleCnt="0"/>
      <dgm:spPr/>
    </dgm:pt>
    <dgm:pt modelId="{FB61F3C0-943B-4A52-BD52-925A1EC20A0B}" type="pres">
      <dgm:prSet presAssocID="{FF27229D-D9CC-48B8-A87F-28937F90EC60}" presName="background2" presStyleLbl="node2" presStyleIdx="1" presStyleCnt="2"/>
      <dgm:spPr/>
    </dgm:pt>
    <dgm:pt modelId="{A84F021F-E8FE-4EE6-AFE5-5345F4697768}" type="pres">
      <dgm:prSet presAssocID="{FF27229D-D9CC-48B8-A87F-28937F90EC60}" presName="text2" presStyleLbl="fgAcc2" presStyleIdx="1" presStyleCnt="2">
        <dgm:presLayoutVars>
          <dgm:chPref val="3"/>
        </dgm:presLayoutVars>
      </dgm:prSet>
      <dgm:spPr/>
    </dgm:pt>
    <dgm:pt modelId="{E1E3184A-DEBD-4B13-98A4-0E4506927099}" type="pres">
      <dgm:prSet presAssocID="{FF27229D-D9CC-48B8-A87F-28937F90EC60}" presName="hierChild3" presStyleCnt="0"/>
      <dgm:spPr/>
    </dgm:pt>
    <dgm:pt modelId="{2D83D309-81E2-48ED-9830-B1CE33629769}" type="pres">
      <dgm:prSet presAssocID="{EC09B0F6-2501-40C7-AD95-4FD913766D93}" presName="Name17" presStyleLbl="parChTrans1D3" presStyleIdx="2" presStyleCnt="3"/>
      <dgm:spPr/>
    </dgm:pt>
    <dgm:pt modelId="{78E68EA6-5259-4A4F-B394-72CD9FB7FAFA}" type="pres">
      <dgm:prSet presAssocID="{C3F517FE-8B6E-4866-867C-635AB9032C3B}" presName="hierRoot3" presStyleCnt="0"/>
      <dgm:spPr/>
    </dgm:pt>
    <dgm:pt modelId="{5A187115-B455-4E66-AF90-2F879BFE6A2A}" type="pres">
      <dgm:prSet presAssocID="{C3F517FE-8B6E-4866-867C-635AB9032C3B}" presName="composite3" presStyleCnt="0"/>
      <dgm:spPr/>
    </dgm:pt>
    <dgm:pt modelId="{6FAAF964-411B-4D75-B0EE-559AADA118A7}" type="pres">
      <dgm:prSet presAssocID="{C3F517FE-8B6E-4866-867C-635AB9032C3B}" presName="background3" presStyleLbl="node3" presStyleIdx="2" presStyleCnt="3"/>
      <dgm:spPr/>
    </dgm:pt>
    <dgm:pt modelId="{FA880326-FA1A-4073-A6E0-3157EF73CBC2}" type="pres">
      <dgm:prSet presAssocID="{C3F517FE-8B6E-4866-867C-635AB9032C3B}" presName="text3" presStyleLbl="fgAcc3" presStyleIdx="2" presStyleCnt="3">
        <dgm:presLayoutVars>
          <dgm:chPref val="3"/>
        </dgm:presLayoutVars>
      </dgm:prSet>
      <dgm:spPr/>
    </dgm:pt>
    <dgm:pt modelId="{BECF8640-5638-44B6-9FCF-523929242C90}" type="pres">
      <dgm:prSet presAssocID="{C3F517FE-8B6E-4866-867C-635AB9032C3B}" presName="hierChild4" presStyleCnt="0"/>
      <dgm:spPr/>
    </dgm:pt>
  </dgm:ptLst>
  <dgm:cxnLst>
    <dgm:cxn modelId="{58158402-4B7A-4AE8-A9C1-5DCBBC976EA8}" type="presOf" srcId="{60E45B4D-E5C4-4394-BB64-7F2A0719ED57}" destId="{F011F63B-9AB2-4EF1-8DFE-1B2D01D647BA}" srcOrd="0" destOrd="0" presId="urn:microsoft.com/office/officeart/2005/8/layout/hierarchy1"/>
    <dgm:cxn modelId="{2155B105-FCE0-4DFA-A4E2-46807353E9FB}" srcId="{8C0E4E67-32C9-42F7-8886-7308D8CD3282}" destId="{16CFFF8D-3FA7-49C8-95F5-89BDBF6541A2}" srcOrd="0" destOrd="0" parTransId="{A5D57FDD-9E3C-4798-B739-2653742789EC}" sibTransId="{6062D4FF-8A3A-4303-AB40-61FFED7E0C75}"/>
    <dgm:cxn modelId="{94381F09-7696-42A6-A2EE-151CE07F2CC8}" type="presOf" srcId="{D17A3E06-BAE5-45F4-A58E-6EF5C8C3DA04}" destId="{4661AA6A-7E06-46B6-A2C0-89B84C461C03}" srcOrd="0" destOrd="0" presId="urn:microsoft.com/office/officeart/2005/8/layout/hierarchy1"/>
    <dgm:cxn modelId="{1AA93A12-C4A8-4BA7-832B-FE3DBAC97590}" type="presOf" srcId="{C3F517FE-8B6E-4866-867C-635AB9032C3B}" destId="{FA880326-FA1A-4073-A6E0-3157EF73CBC2}" srcOrd="0" destOrd="0" presId="urn:microsoft.com/office/officeart/2005/8/layout/hierarchy1"/>
    <dgm:cxn modelId="{394A4617-94F9-4562-8737-13A7F695AB12}" type="presOf" srcId="{FF27229D-D9CC-48B8-A87F-28937F90EC60}" destId="{A84F021F-E8FE-4EE6-AFE5-5345F4697768}" srcOrd="0" destOrd="0" presId="urn:microsoft.com/office/officeart/2005/8/layout/hierarchy1"/>
    <dgm:cxn modelId="{33A0F624-EF4A-4AD6-9DB3-82F00FDD09AB}" srcId="{D17A3E06-BAE5-45F4-A58E-6EF5C8C3DA04}" destId="{FF27229D-D9CC-48B8-A87F-28937F90EC60}" srcOrd="1" destOrd="0" parTransId="{CED5A5AF-9EFC-4820-96AD-3714A7DE80DD}" sibTransId="{EB36836D-F25F-4DBB-A5FE-24508CEC2636}"/>
    <dgm:cxn modelId="{D4962738-FA6E-472A-91A1-8E754C4CD88B}" type="presOf" srcId="{34675CFD-4EE0-4F76-AB89-B4A0CE50953B}" destId="{430EF60F-5555-4394-9FA4-A91194DA39EC}" srcOrd="0" destOrd="0" presId="urn:microsoft.com/office/officeart/2005/8/layout/hierarchy1"/>
    <dgm:cxn modelId="{3D263B65-D655-4127-B216-D488F0320F96}" type="presOf" srcId="{A5D57FDD-9E3C-4798-B739-2653742789EC}" destId="{A3CEC708-66FB-49F0-A711-D689B4BA2F31}" srcOrd="0" destOrd="0" presId="urn:microsoft.com/office/officeart/2005/8/layout/hierarchy1"/>
    <dgm:cxn modelId="{A58B6968-0CC8-419B-9369-AEB472927DF9}" type="presOf" srcId="{16CFFF8D-3FA7-49C8-95F5-89BDBF6541A2}" destId="{A7327887-D112-4D98-857A-A015EF94A5CA}" srcOrd="0" destOrd="0" presId="urn:microsoft.com/office/officeart/2005/8/layout/hierarchy1"/>
    <dgm:cxn modelId="{BB14E250-2C61-418E-8ABD-F524009E2081}" srcId="{D17A3E06-BAE5-45F4-A58E-6EF5C8C3DA04}" destId="{8C0E4E67-32C9-42F7-8886-7308D8CD3282}" srcOrd="0" destOrd="0" parTransId="{60E45B4D-E5C4-4394-BB64-7F2A0719ED57}" sibTransId="{4F08C13D-B379-4404-A4B0-ED1CEF7926B0}"/>
    <dgm:cxn modelId="{4C2A3579-7588-4D0D-AA88-EA6448DC2A68}" srcId="{8C0E4E67-32C9-42F7-8886-7308D8CD3282}" destId="{73AC565A-D5A6-4F40-9CDE-54368C8F977F}" srcOrd="1" destOrd="0" parTransId="{10BE7CD6-42C3-4570-925D-D68C39416B8F}" sibTransId="{D1BA1328-C75A-4F5D-B12E-07F542487EDF}"/>
    <dgm:cxn modelId="{D11A058E-FECD-49B6-8E1F-66EF6EA9F681}" type="presOf" srcId="{CED5A5AF-9EFC-4820-96AD-3714A7DE80DD}" destId="{2BA9668B-8B42-4C89-8B33-52EEE82BD93B}" srcOrd="0" destOrd="0" presId="urn:microsoft.com/office/officeart/2005/8/layout/hierarchy1"/>
    <dgm:cxn modelId="{00CD5492-692E-4198-A78F-E1E9DBED2A8D}" type="presOf" srcId="{73AC565A-D5A6-4F40-9CDE-54368C8F977F}" destId="{E0122E11-A4A2-49F8-A2FF-5D6C5122B334}" srcOrd="0" destOrd="0" presId="urn:microsoft.com/office/officeart/2005/8/layout/hierarchy1"/>
    <dgm:cxn modelId="{098DA6AA-279F-4959-A7CF-C36DF49AB9C6}" type="presOf" srcId="{8C0E4E67-32C9-42F7-8886-7308D8CD3282}" destId="{5C78AEFD-8A13-4D01-BF2D-6C269BE6D0D5}" srcOrd="0" destOrd="0" presId="urn:microsoft.com/office/officeart/2005/8/layout/hierarchy1"/>
    <dgm:cxn modelId="{790062D4-6752-45CA-B775-9C2440F40F34}" srcId="{34675CFD-4EE0-4F76-AB89-B4A0CE50953B}" destId="{D17A3E06-BAE5-45F4-A58E-6EF5C8C3DA04}" srcOrd="0" destOrd="0" parTransId="{0A8C7CAE-7687-4291-90D7-7231BBD7F590}" sibTransId="{9CE1007A-9857-404F-9811-D369987BE3F4}"/>
    <dgm:cxn modelId="{2C8734DC-2823-40D4-A3C8-9C2B8C1935C9}" type="presOf" srcId="{EC09B0F6-2501-40C7-AD95-4FD913766D93}" destId="{2D83D309-81E2-48ED-9830-B1CE33629769}" srcOrd="0" destOrd="0" presId="urn:microsoft.com/office/officeart/2005/8/layout/hierarchy1"/>
    <dgm:cxn modelId="{DBFA1CEC-1749-4FFF-BF60-4F10BDC71665}" type="presOf" srcId="{10BE7CD6-42C3-4570-925D-D68C39416B8F}" destId="{B9127873-A4A2-4B15-A871-A382D2E22DF4}" srcOrd="0" destOrd="0" presId="urn:microsoft.com/office/officeart/2005/8/layout/hierarchy1"/>
    <dgm:cxn modelId="{4005C6F5-600F-4BE9-B90B-0FAE17EC2E0C}" srcId="{FF27229D-D9CC-48B8-A87F-28937F90EC60}" destId="{C3F517FE-8B6E-4866-867C-635AB9032C3B}" srcOrd="0" destOrd="0" parTransId="{EC09B0F6-2501-40C7-AD95-4FD913766D93}" sibTransId="{FD188AEE-CFB1-402B-802A-BCE54199C987}"/>
    <dgm:cxn modelId="{5155C11E-6156-48FD-BE08-2E85D2316064}" type="presParOf" srcId="{430EF60F-5555-4394-9FA4-A91194DA39EC}" destId="{099B9C3F-B988-4F44-B7F8-C4B0992EBEC3}" srcOrd="0" destOrd="0" presId="urn:microsoft.com/office/officeart/2005/8/layout/hierarchy1"/>
    <dgm:cxn modelId="{1C234F99-93AA-4F9D-97F7-D1DBF157877C}" type="presParOf" srcId="{099B9C3F-B988-4F44-B7F8-C4B0992EBEC3}" destId="{08DDB28B-FB3E-476F-9D63-C380D89E772D}" srcOrd="0" destOrd="0" presId="urn:microsoft.com/office/officeart/2005/8/layout/hierarchy1"/>
    <dgm:cxn modelId="{3E74AD0D-BD14-4072-BA48-9382B155422A}" type="presParOf" srcId="{08DDB28B-FB3E-476F-9D63-C380D89E772D}" destId="{14DAB43D-5B4F-4F14-948A-EBF833174C66}" srcOrd="0" destOrd="0" presId="urn:microsoft.com/office/officeart/2005/8/layout/hierarchy1"/>
    <dgm:cxn modelId="{5FA4EFB8-D758-4194-BCCC-E45F58E47ED4}" type="presParOf" srcId="{08DDB28B-FB3E-476F-9D63-C380D89E772D}" destId="{4661AA6A-7E06-46B6-A2C0-89B84C461C03}" srcOrd="1" destOrd="0" presId="urn:microsoft.com/office/officeart/2005/8/layout/hierarchy1"/>
    <dgm:cxn modelId="{BA74C844-3D82-4CD6-AFEF-17F0F491A30B}" type="presParOf" srcId="{099B9C3F-B988-4F44-B7F8-C4B0992EBEC3}" destId="{43DE80D9-680B-4323-9563-381F681E283F}" srcOrd="1" destOrd="0" presId="urn:microsoft.com/office/officeart/2005/8/layout/hierarchy1"/>
    <dgm:cxn modelId="{95947DE4-47FB-422D-95C8-C14E70B6F909}" type="presParOf" srcId="{43DE80D9-680B-4323-9563-381F681E283F}" destId="{F011F63B-9AB2-4EF1-8DFE-1B2D01D647BA}" srcOrd="0" destOrd="0" presId="urn:microsoft.com/office/officeart/2005/8/layout/hierarchy1"/>
    <dgm:cxn modelId="{29780659-D9A3-42D9-B4F5-079245C0C667}" type="presParOf" srcId="{43DE80D9-680B-4323-9563-381F681E283F}" destId="{39D8C804-D01E-44E5-873A-4E94BD6754C0}" srcOrd="1" destOrd="0" presId="urn:microsoft.com/office/officeart/2005/8/layout/hierarchy1"/>
    <dgm:cxn modelId="{A7118FAB-FB2D-406C-9639-BCBDD37227A6}" type="presParOf" srcId="{39D8C804-D01E-44E5-873A-4E94BD6754C0}" destId="{CB3DA615-A25B-4C02-8C80-00519F12A6F2}" srcOrd="0" destOrd="0" presId="urn:microsoft.com/office/officeart/2005/8/layout/hierarchy1"/>
    <dgm:cxn modelId="{31F3E20E-AB26-4822-9546-E4D6B8381425}" type="presParOf" srcId="{CB3DA615-A25B-4C02-8C80-00519F12A6F2}" destId="{CD2887C5-28AE-4DDC-B5D6-2484D59AF9CB}" srcOrd="0" destOrd="0" presId="urn:microsoft.com/office/officeart/2005/8/layout/hierarchy1"/>
    <dgm:cxn modelId="{7A693764-3871-4013-B1AC-E104E0465869}" type="presParOf" srcId="{CB3DA615-A25B-4C02-8C80-00519F12A6F2}" destId="{5C78AEFD-8A13-4D01-BF2D-6C269BE6D0D5}" srcOrd="1" destOrd="0" presId="urn:microsoft.com/office/officeart/2005/8/layout/hierarchy1"/>
    <dgm:cxn modelId="{ADAF38A5-78B5-4105-8C78-D916E900CA15}" type="presParOf" srcId="{39D8C804-D01E-44E5-873A-4E94BD6754C0}" destId="{E794545A-AC3F-47C7-8252-F667F635CF74}" srcOrd="1" destOrd="0" presId="urn:microsoft.com/office/officeart/2005/8/layout/hierarchy1"/>
    <dgm:cxn modelId="{3618CEC7-D894-4C4C-8B9B-D8BB57CC414D}" type="presParOf" srcId="{E794545A-AC3F-47C7-8252-F667F635CF74}" destId="{A3CEC708-66FB-49F0-A711-D689B4BA2F31}" srcOrd="0" destOrd="0" presId="urn:microsoft.com/office/officeart/2005/8/layout/hierarchy1"/>
    <dgm:cxn modelId="{E17A51FC-6BB5-4557-BF57-A939DE7C0622}" type="presParOf" srcId="{E794545A-AC3F-47C7-8252-F667F635CF74}" destId="{B06F544C-981C-4E92-954A-FB410AA0C7CF}" srcOrd="1" destOrd="0" presId="urn:microsoft.com/office/officeart/2005/8/layout/hierarchy1"/>
    <dgm:cxn modelId="{2084A568-3294-40B5-A81E-A7C48B47A01D}" type="presParOf" srcId="{B06F544C-981C-4E92-954A-FB410AA0C7CF}" destId="{40A0282E-1BC7-4031-A950-72577F5E0EFA}" srcOrd="0" destOrd="0" presId="urn:microsoft.com/office/officeart/2005/8/layout/hierarchy1"/>
    <dgm:cxn modelId="{6CA7C88D-7452-4537-8D58-F91C7C702EB6}" type="presParOf" srcId="{40A0282E-1BC7-4031-A950-72577F5E0EFA}" destId="{1B71C812-DFAF-49C2-9D21-9A41ABED30F1}" srcOrd="0" destOrd="0" presId="urn:microsoft.com/office/officeart/2005/8/layout/hierarchy1"/>
    <dgm:cxn modelId="{8D4320FE-0C21-4661-AC01-B9B01B59B6DA}" type="presParOf" srcId="{40A0282E-1BC7-4031-A950-72577F5E0EFA}" destId="{A7327887-D112-4D98-857A-A015EF94A5CA}" srcOrd="1" destOrd="0" presId="urn:microsoft.com/office/officeart/2005/8/layout/hierarchy1"/>
    <dgm:cxn modelId="{31DF3976-5F6E-4D87-911A-2FA7B5DA7418}" type="presParOf" srcId="{B06F544C-981C-4E92-954A-FB410AA0C7CF}" destId="{820A835F-0E54-4B4B-82EC-A2E87351E840}" srcOrd="1" destOrd="0" presId="urn:microsoft.com/office/officeart/2005/8/layout/hierarchy1"/>
    <dgm:cxn modelId="{9297881C-B96E-4AEC-B932-CE433099767B}" type="presParOf" srcId="{E794545A-AC3F-47C7-8252-F667F635CF74}" destId="{B9127873-A4A2-4B15-A871-A382D2E22DF4}" srcOrd="2" destOrd="0" presId="urn:microsoft.com/office/officeart/2005/8/layout/hierarchy1"/>
    <dgm:cxn modelId="{9A8D76B5-AA00-437B-BC74-196E52E4AADD}" type="presParOf" srcId="{E794545A-AC3F-47C7-8252-F667F635CF74}" destId="{96213267-6C55-43C7-9A6E-C26DB6292C80}" srcOrd="3" destOrd="0" presId="urn:microsoft.com/office/officeart/2005/8/layout/hierarchy1"/>
    <dgm:cxn modelId="{E4BA0A11-19CB-4585-BF22-BE78866742B8}" type="presParOf" srcId="{96213267-6C55-43C7-9A6E-C26DB6292C80}" destId="{B2327882-66E1-4B58-9F2C-C111908B279C}" srcOrd="0" destOrd="0" presId="urn:microsoft.com/office/officeart/2005/8/layout/hierarchy1"/>
    <dgm:cxn modelId="{D24486D3-082D-41EE-B880-E13B78237EEF}" type="presParOf" srcId="{B2327882-66E1-4B58-9F2C-C111908B279C}" destId="{64DF5969-F9F4-4D3F-8D85-28B9741720AB}" srcOrd="0" destOrd="0" presId="urn:microsoft.com/office/officeart/2005/8/layout/hierarchy1"/>
    <dgm:cxn modelId="{2302F242-375F-4484-86EC-9361B276E55A}" type="presParOf" srcId="{B2327882-66E1-4B58-9F2C-C111908B279C}" destId="{E0122E11-A4A2-49F8-A2FF-5D6C5122B334}" srcOrd="1" destOrd="0" presId="urn:microsoft.com/office/officeart/2005/8/layout/hierarchy1"/>
    <dgm:cxn modelId="{37C5ED98-D1D9-48EE-8E8C-E5C1E3933E36}" type="presParOf" srcId="{96213267-6C55-43C7-9A6E-C26DB6292C80}" destId="{2B14135C-2C95-4270-B9BE-74D2A47018CA}" srcOrd="1" destOrd="0" presId="urn:microsoft.com/office/officeart/2005/8/layout/hierarchy1"/>
    <dgm:cxn modelId="{B8290027-5103-4CC6-83FD-529D72E5FE54}" type="presParOf" srcId="{43DE80D9-680B-4323-9563-381F681E283F}" destId="{2BA9668B-8B42-4C89-8B33-52EEE82BD93B}" srcOrd="2" destOrd="0" presId="urn:microsoft.com/office/officeart/2005/8/layout/hierarchy1"/>
    <dgm:cxn modelId="{5C3201D3-C1B4-4ABA-860C-1D11766B3915}" type="presParOf" srcId="{43DE80D9-680B-4323-9563-381F681E283F}" destId="{74CF08C7-99DB-41C8-806A-7F9D9F404D7D}" srcOrd="3" destOrd="0" presId="urn:microsoft.com/office/officeart/2005/8/layout/hierarchy1"/>
    <dgm:cxn modelId="{B1FFB322-E57F-4534-B512-F76669F02294}" type="presParOf" srcId="{74CF08C7-99DB-41C8-806A-7F9D9F404D7D}" destId="{C9874E4A-C3BD-4C63-B10C-1C6513953BB4}" srcOrd="0" destOrd="0" presId="urn:microsoft.com/office/officeart/2005/8/layout/hierarchy1"/>
    <dgm:cxn modelId="{98D7857F-DF7E-47FD-84AE-D7E5E558DA0C}" type="presParOf" srcId="{C9874E4A-C3BD-4C63-B10C-1C6513953BB4}" destId="{FB61F3C0-943B-4A52-BD52-925A1EC20A0B}" srcOrd="0" destOrd="0" presId="urn:microsoft.com/office/officeart/2005/8/layout/hierarchy1"/>
    <dgm:cxn modelId="{23C7B347-BCEB-4BDD-98CE-C2AB95507F8A}" type="presParOf" srcId="{C9874E4A-C3BD-4C63-B10C-1C6513953BB4}" destId="{A84F021F-E8FE-4EE6-AFE5-5345F4697768}" srcOrd="1" destOrd="0" presId="urn:microsoft.com/office/officeart/2005/8/layout/hierarchy1"/>
    <dgm:cxn modelId="{9861FF21-BE47-41B0-93A6-5B8074144F79}" type="presParOf" srcId="{74CF08C7-99DB-41C8-806A-7F9D9F404D7D}" destId="{E1E3184A-DEBD-4B13-98A4-0E4506927099}" srcOrd="1" destOrd="0" presId="urn:microsoft.com/office/officeart/2005/8/layout/hierarchy1"/>
    <dgm:cxn modelId="{413327C9-6F9C-4218-A5EC-E9EAAB29B610}" type="presParOf" srcId="{E1E3184A-DEBD-4B13-98A4-0E4506927099}" destId="{2D83D309-81E2-48ED-9830-B1CE33629769}" srcOrd="0" destOrd="0" presId="urn:microsoft.com/office/officeart/2005/8/layout/hierarchy1"/>
    <dgm:cxn modelId="{9EE99765-2383-4138-A2DF-4B74B77AA463}" type="presParOf" srcId="{E1E3184A-DEBD-4B13-98A4-0E4506927099}" destId="{78E68EA6-5259-4A4F-B394-72CD9FB7FAFA}" srcOrd="1" destOrd="0" presId="urn:microsoft.com/office/officeart/2005/8/layout/hierarchy1"/>
    <dgm:cxn modelId="{3B40E671-F2F2-4482-B5AB-5E0A795A7A96}" type="presParOf" srcId="{78E68EA6-5259-4A4F-B394-72CD9FB7FAFA}" destId="{5A187115-B455-4E66-AF90-2F879BFE6A2A}" srcOrd="0" destOrd="0" presId="urn:microsoft.com/office/officeart/2005/8/layout/hierarchy1"/>
    <dgm:cxn modelId="{A47FEB41-6C72-4F69-8174-9EF6A2CE8C53}" type="presParOf" srcId="{5A187115-B455-4E66-AF90-2F879BFE6A2A}" destId="{6FAAF964-411B-4D75-B0EE-559AADA118A7}" srcOrd="0" destOrd="0" presId="urn:microsoft.com/office/officeart/2005/8/layout/hierarchy1"/>
    <dgm:cxn modelId="{C896F82E-1EFD-46FE-817A-BFED61D8DDBA}" type="presParOf" srcId="{5A187115-B455-4E66-AF90-2F879BFE6A2A}" destId="{FA880326-FA1A-4073-A6E0-3157EF73CBC2}" srcOrd="1" destOrd="0" presId="urn:microsoft.com/office/officeart/2005/8/layout/hierarchy1"/>
    <dgm:cxn modelId="{EDF4F02B-6DD8-40CB-864D-A28D43B2428B}" type="presParOf" srcId="{78E68EA6-5259-4A4F-B394-72CD9FB7FAFA}" destId="{BECF8640-5638-44B6-9FCF-523929242C90}" srcOrd="1" destOrd="0" presId="urn:microsoft.com/office/officeart/2005/8/layout/hierarchy1"/>
  </dgm:cxnLst>
  <dgm:bg/>
  <dgm:whole>
    <a:ln w="38100"/>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3D309-81E2-48ED-9830-B1CE33629769}">
      <dsp:nvSpPr>
        <dsp:cNvPr id="0" name=""/>
        <dsp:cNvSpPr/>
      </dsp:nvSpPr>
      <dsp:spPr>
        <a:xfrm>
          <a:off x="3373764" y="1423974"/>
          <a:ext cx="91440" cy="265229"/>
        </a:xfrm>
        <a:custGeom>
          <a:avLst/>
          <a:gdLst/>
          <a:ahLst/>
          <a:cxnLst/>
          <a:rect l="0" t="0" r="0" b="0"/>
          <a:pathLst>
            <a:path>
              <a:moveTo>
                <a:pt x="45720" y="0"/>
              </a:moveTo>
              <a:lnTo>
                <a:pt x="4572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A9668B-8B42-4C89-8B33-52EEE82BD93B}">
      <dsp:nvSpPr>
        <dsp:cNvPr id="0" name=""/>
        <dsp:cNvSpPr/>
      </dsp:nvSpPr>
      <dsp:spPr>
        <a:xfrm>
          <a:off x="2583519" y="579649"/>
          <a:ext cx="835965" cy="265229"/>
        </a:xfrm>
        <a:custGeom>
          <a:avLst/>
          <a:gdLst/>
          <a:ahLst/>
          <a:cxnLst/>
          <a:rect l="0" t="0" r="0" b="0"/>
          <a:pathLst>
            <a:path>
              <a:moveTo>
                <a:pt x="0" y="0"/>
              </a:moveTo>
              <a:lnTo>
                <a:pt x="0" y="180745"/>
              </a:lnTo>
              <a:lnTo>
                <a:pt x="835965" y="180745"/>
              </a:lnTo>
              <a:lnTo>
                <a:pt x="835965"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127873-A4A2-4B15-A871-A382D2E22DF4}">
      <dsp:nvSpPr>
        <dsp:cNvPr id="0" name=""/>
        <dsp:cNvSpPr/>
      </dsp:nvSpPr>
      <dsp:spPr>
        <a:xfrm>
          <a:off x="1747553" y="1423974"/>
          <a:ext cx="557310" cy="265229"/>
        </a:xfrm>
        <a:custGeom>
          <a:avLst/>
          <a:gdLst/>
          <a:ahLst/>
          <a:cxnLst/>
          <a:rect l="0" t="0" r="0" b="0"/>
          <a:pathLst>
            <a:path>
              <a:moveTo>
                <a:pt x="0" y="0"/>
              </a:moveTo>
              <a:lnTo>
                <a:pt x="0" y="180745"/>
              </a:lnTo>
              <a:lnTo>
                <a:pt x="557310" y="180745"/>
              </a:lnTo>
              <a:lnTo>
                <a:pt x="55731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CEC708-66FB-49F0-A711-D689B4BA2F31}">
      <dsp:nvSpPr>
        <dsp:cNvPr id="0" name=""/>
        <dsp:cNvSpPr/>
      </dsp:nvSpPr>
      <dsp:spPr>
        <a:xfrm>
          <a:off x="1190243" y="1423974"/>
          <a:ext cx="557310" cy="265229"/>
        </a:xfrm>
        <a:custGeom>
          <a:avLst/>
          <a:gdLst/>
          <a:ahLst/>
          <a:cxnLst/>
          <a:rect l="0" t="0" r="0" b="0"/>
          <a:pathLst>
            <a:path>
              <a:moveTo>
                <a:pt x="557310" y="0"/>
              </a:moveTo>
              <a:lnTo>
                <a:pt x="557310" y="180745"/>
              </a:lnTo>
              <a:lnTo>
                <a:pt x="0" y="180745"/>
              </a:lnTo>
              <a:lnTo>
                <a:pt x="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11F63B-9AB2-4EF1-8DFE-1B2D01D647BA}">
      <dsp:nvSpPr>
        <dsp:cNvPr id="0" name=""/>
        <dsp:cNvSpPr/>
      </dsp:nvSpPr>
      <dsp:spPr>
        <a:xfrm>
          <a:off x="1747553" y="579649"/>
          <a:ext cx="835965" cy="265229"/>
        </a:xfrm>
        <a:custGeom>
          <a:avLst/>
          <a:gdLst/>
          <a:ahLst/>
          <a:cxnLst/>
          <a:rect l="0" t="0" r="0" b="0"/>
          <a:pathLst>
            <a:path>
              <a:moveTo>
                <a:pt x="835965" y="0"/>
              </a:moveTo>
              <a:lnTo>
                <a:pt x="835965" y="180745"/>
              </a:lnTo>
              <a:lnTo>
                <a:pt x="0" y="180745"/>
              </a:lnTo>
              <a:lnTo>
                <a:pt x="0"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DAB43D-5B4F-4F14-948A-EBF833174C66}">
      <dsp:nvSpPr>
        <dsp:cNvPr id="0" name=""/>
        <dsp:cNvSpPr/>
      </dsp:nvSpPr>
      <dsp:spPr>
        <a:xfrm>
          <a:off x="2127537" y="55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61AA6A-7E06-46B6-A2C0-89B84C461C03}">
      <dsp:nvSpPr>
        <dsp:cNvPr id="0" name=""/>
        <dsp:cNvSpPr/>
      </dsp:nvSpPr>
      <dsp:spPr>
        <a:xfrm>
          <a:off x="2228867" y="96816"/>
          <a:ext cx="911962" cy="5790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A</a:t>
          </a:r>
        </a:p>
      </dsp:txBody>
      <dsp:txXfrm>
        <a:off x="2245828" y="113777"/>
        <a:ext cx="878040" cy="545173"/>
      </dsp:txXfrm>
    </dsp:sp>
    <dsp:sp modelId="{CD2887C5-28AE-4DDC-B5D6-2484D59AF9CB}">
      <dsp:nvSpPr>
        <dsp:cNvPr id="0" name=""/>
        <dsp:cNvSpPr/>
      </dsp:nvSpPr>
      <dsp:spPr>
        <a:xfrm>
          <a:off x="1291572"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8AEFD-8A13-4D01-BF2D-6C269BE6D0D5}">
      <dsp:nvSpPr>
        <dsp:cNvPr id="0" name=""/>
        <dsp:cNvSpPr/>
      </dsp:nvSpPr>
      <dsp:spPr>
        <a:xfrm>
          <a:off x="1392901" y="941141"/>
          <a:ext cx="911962" cy="579095"/>
        </a:xfrm>
        <a:prstGeom prst="roundRect">
          <a:avLst>
            <a:gd name="adj" fmla="val 10000"/>
          </a:avLst>
        </a:prstGeom>
        <a:solidFill>
          <a:srgbClr val="FFC0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B</a:t>
          </a:r>
        </a:p>
      </dsp:txBody>
      <dsp:txXfrm>
        <a:off x="1409862" y="958102"/>
        <a:ext cx="878040" cy="545173"/>
      </dsp:txXfrm>
    </dsp:sp>
    <dsp:sp modelId="{1B71C812-DFAF-49C2-9D21-9A41ABED30F1}">
      <dsp:nvSpPr>
        <dsp:cNvPr id="0" name=""/>
        <dsp:cNvSpPr/>
      </dsp:nvSpPr>
      <dsp:spPr>
        <a:xfrm>
          <a:off x="73426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327887-D112-4D98-857A-A015EF94A5CA}">
      <dsp:nvSpPr>
        <dsp:cNvPr id="0" name=""/>
        <dsp:cNvSpPr/>
      </dsp:nvSpPr>
      <dsp:spPr>
        <a:xfrm>
          <a:off x="835591" y="1785466"/>
          <a:ext cx="911962" cy="579095"/>
        </a:xfrm>
        <a:prstGeom prst="roundRect">
          <a:avLst>
            <a:gd name="adj" fmla="val 10000"/>
          </a:avLst>
        </a:prstGeom>
        <a:solidFill>
          <a:srgbClr val="FFFF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C</a:t>
          </a:r>
        </a:p>
      </dsp:txBody>
      <dsp:txXfrm>
        <a:off x="852552" y="1802427"/>
        <a:ext cx="878040" cy="545173"/>
      </dsp:txXfrm>
    </dsp:sp>
    <dsp:sp modelId="{64DF5969-F9F4-4D3F-8D85-28B9741720AB}">
      <dsp:nvSpPr>
        <dsp:cNvPr id="0" name=""/>
        <dsp:cNvSpPr/>
      </dsp:nvSpPr>
      <dsp:spPr>
        <a:xfrm>
          <a:off x="184888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122E11-A4A2-49F8-A2FF-5D6C5122B334}">
      <dsp:nvSpPr>
        <dsp:cNvPr id="0" name=""/>
        <dsp:cNvSpPr/>
      </dsp:nvSpPr>
      <dsp:spPr>
        <a:xfrm>
          <a:off x="1950211" y="1785466"/>
          <a:ext cx="911962" cy="579095"/>
        </a:xfrm>
        <a:prstGeom prst="roundRect">
          <a:avLst>
            <a:gd name="adj" fmla="val 10000"/>
          </a:avLst>
        </a:prstGeom>
        <a:solidFill>
          <a:srgbClr val="92D05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D</a:t>
          </a:r>
        </a:p>
      </dsp:txBody>
      <dsp:txXfrm>
        <a:off x="1967172" y="1802427"/>
        <a:ext cx="878040" cy="545173"/>
      </dsp:txXfrm>
    </dsp:sp>
    <dsp:sp modelId="{FB61F3C0-943B-4A52-BD52-925A1EC20A0B}">
      <dsp:nvSpPr>
        <dsp:cNvPr id="0" name=""/>
        <dsp:cNvSpPr/>
      </dsp:nvSpPr>
      <dsp:spPr>
        <a:xfrm>
          <a:off x="2963503"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4F021F-E8FE-4EE6-AFE5-5345F4697768}">
      <dsp:nvSpPr>
        <dsp:cNvPr id="0" name=""/>
        <dsp:cNvSpPr/>
      </dsp:nvSpPr>
      <dsp:spPr>
        <a:xfrm>
          <a:off x="3064832" y="941141"/>
          <a:ext cx="911962" cy="579095"/>
        </a:xfrm>
        <a:prstGeom prst="roundRect">
          <a:avLst>
            <a:gd name="adj" fmla="val 10000"/>
          </a:avLst>
        </a:prstGeom>
        <a:solidFill>
          <a:schemeClr val="accent6">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E</a:t>
          </a:r>
        </a:p>
      </dsp:txBody>
      <dsp:txXfrm>
        <a:off x="3081793" y="958102"/>
        <a:ext cx="878040" cy="545173"/>
      </dsp:txXfrm>
    </dsp:sp>
    <dsp:sp modelId="{6FAAF964-411B-4D75-B0EE-559AADA118A7}">
      <dsp:nvSpPr>
        <dsp:cNvPr id="0" name=""/>
        <dsp:cNvSpPr/>
      </dsp:nvSpPr>
      <dsp:spPr>
        <a:xfrm>
          <a:off x="2963503"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880326-FA1A-4073-A6E0-3157EF73CBC2}">
      <dsp:nvSpPr>
        <dsp:cNvPr id="0" name=""/>
        <dsp:cNvSpPr/>
      </dsp:nvSpPr>
      <dsp:spPr>
        <a:xfrm>
          <a:off x="3064832" y="1785466"/>
          <a:ext cx="911962" cy="579095"/>
        </a:xfrm>
        <a:prstGeom prst="roundRect">
          <a:avLst>
            <a:gd name="adj" fmla="val 10000"/>
          </a:avLst>
        </a:prstGeom>
        <a:solidFill>
          <a:schemeClr val="accent3">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F</a:t>
          </a:r>
        </a:p>
      </dsp:txBody>
      <dsp:txXfrm>
        <a:off x="3081793" y="1802427"/>
        <a:ext cx="878040" cy="54517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FE6B-B11E-48FE-8BE6-CD3E02338538}" type="datetimeFigureOut">
              <a:rPr lang="en-CA" smtClean="0"/>
              <a:t>2023-04-28</a:t>
            </a:fld>
            <a:endParaRPr lang="en-CA"/>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11A00-7978-4799-9098-05CF2E6009C5}" type="slidenum">
              <a:rPr lang="en-CA" smtClean="0"/>
              <a:t>‹#›</a:t>
            </a:fld>
            <a:endParaRPr lang="en-CA"/>
          </a:p>
        </p:txBody>
      </p:sp>
    </p:spTree>
    <p:extLst>
      <p:ext uri="{BB962C8B-B14F-4D97-AF65-F5344CB8AC3E}">
        <p14:creationId xmlns:p14="http://schemas.microsoft.com/office/powerpoint/2010/main" val="204814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E4611A00-7978-4799-9098-05CF2E6009C5}" type="slidenum">
              <a:rPr lang="en-CA" smtClean="0"/>
              <a:t>11</a:t>
            </a:fld>
            <a:endParaRPr lang="en-CA"/>
          </a:p>
        </p:txBody>
      </p:sp>
    </p:spTree>
    <p:extLst>
      <p:ext uri="{BB962C8B-B14F-4D97-AF65-F5344CB8AC3E}">
        <p14:creationId xmlns:p14="http://schemas.microsoft.com/office/powerpoint/2010/main" val="86586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4611A00-7978-4799-9098-05CF2E6009C5}" type="slidenum">
              <a:rPr lang="en-CA" smtClean="0"/>
              <a:t>12</a:t>
            </a:fld>
            <a:endParaRPr lang="en-CA"/>
          </a:p>
        </p:txBody>
      </p:sp>
    </p:spTree>
    <p:extLst>
      <p:ext uri="{BB962C8B-B14F-4D97-AF65-F5344CB8AC3E}">
        <p14:creationId xmlns:p14="http://schemas.microsoft.com/office/powerpoint/2010/main" val="87762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accent6"/>
          </a:solidFill>
        </p:spPr>
        <p:txBody>
          <a:bodyPr>
            <a:normAutofit/>
          </a:bodyPr>
          <a:lstStyle>
            <a:lvl1pPr>
              <a:defRPr sz="2000"/>
            </a:lvl1pPr>
          </a:lstStyle>
          <a:p>
            <a:r>
              <a:rPr lang="en-US" dirty="0"/>
              <a:t>Add Image</a:t>
            </a:r>
          </a:p>
        </p:txBody>
      </p:sp>
      <p:sp>
        <p:nvSpPr>
          <p:cNvPr id="2" name="Title 1"/>
          <p:cNvSpPr>
            <a:spLocks noGrp="1"/>
          </p:cNvSpPr>
          <p:nvPr>
            <p:ph type="ctrTitle" hasCustomPrompt="1"/>
          </p:nvPr>
        </p:nvSpPr>
        <p:spPr>
          <a:xfrm>
            <a:off x="457200" y="2468880"/>
            <a:ext cx="6858000" cy="1325880"/>
          </a:xfrm>
        </p:spPr>
        <p:txBody>
          <a:bodyPr anchor="b">
            <a:noAutofit/>
          </a:bodyPr>
          <a:lstStyle>
            <a:lvl1pPr algn="ctr">
              <a:defRPr sz="88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2130552" y="5907024"/>
            <a:ext cx="3502152" cy="365760"/>
          </a:xfrm>
        </p:spPr>
        <p:txBody>
          <a:bodyPr>
            <a:normAutofit/>
          </a:bodyPr>
          <a:lstStyle>
            <a:lvl1pPr marL="0" indent="0" algn="ctr">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a:t>
            </a:r>
          </a:p>
        </p:txBody>
      </p:sp>
      <p:sp>
        <p:nvSpPr>
          <p:cNvPr id="5" name="Text Placeholder 4">
            <a:extLst>
              <a:ext uri="{FF2B5EF4-FFF2-40B4-BE49-F238E27FC236}">
                <a16:creationId xmlns:a16="http://schemas.microsoft.com/office/drawing/2014/main" id="{A241FA91-13AC-4591-A66E-07DC8A842CC3}"/>
              </a:ext>
            </a:extLst>
          </p:cNvPr>
          <p:cNvSpPr>
            <a:spLocks noGrp="1"/>
          </p:cNvSpPr>
          <p:nvPr>
            <p:ph type="body" sz="quarter" idx="11" hasCustomPrompt="1"/>
          </p:nvPr>
        </p:nvSpPr>
        <p:spPr>
          <a:xfrm>
            <a:off x="1179576" y="3867912"/>
            <a:ext cx="5413248" cy="1682496"/>
          </a:xfrm>
        </p:spPr>
        <p:txBody>
          <a:bodyPr>
            <a:normAutofit/>
          </a:bodyPr>
          <a:lstStyle>
            <a:lvl1pPr algn="ctr">
              <a:lnSpc>
                <a:spcPts val="2500"/>
              </a:lnSpc>
              <a:spcBef>
                <a:spcPts val="0"/>
              </a:spcBef>
              <a:defRPr sz="2000">
                <a:solidFill>
                  <a:schemeClr val="bg1"/>
                </a:solidFill>
              </a:defRPr>
            </a:lvl1pPr>
          </a:lstStyle>
          <a:p>
            <a:pPr lvl="0"/>
            <a:r>
              <a:rPr lang="en-US" dirty="0"/>
              <a:t>Click to add text</a:t>
            </a:r>
          </a:p>
        </p:txBody>
      </p:sp>
      <p:sp>
        <p:nvSpPr>
          <p:cNvPr id="9" name="Text Placeholder 8">
            <a:extLst>
              <a:ext uri="{FF2B5EF4-FFF2-40B4-BE49-F238E27FC236}">
                <a16:creationId xmlns:a16="http://schemas.microsoft.com/office/drawing/2014/main" id="{F006D63F-344E-4E43-857E-019ED6D3DA11}"/>
              </a:ext>
            </a:extLst>
          </p:cNvPr>
          <p:cNvSpPr>
            <a:spLocks noGrp="1"/>
          </p:cNvSpPr>
          <p:nvPr>
            <p:ph type="body" sz="quarter" idx="12" hasCustomPrompt="1"/>
          </p:nvPr>
        </p:nvSpPr>
        <p:spPr>
          <a:xfrm>
            <a:off x="457200" y="8814816"/>
            <a:ext cx="6858000" cy="832104"/>
          </a:xfrm>
        </p:spPr>
        <p:txBody>
          <a:bodyPr>
            <a:noAutofit/>
          </a:bodyPr>
          <a:lstStyle>
            <a:lvl1pPr algn="ctr">
              <a:lnSpc>
                <a:spcPts val="2100"/>
              </a:lnSpc>
              <a:spcBef>
                <a:spcPts val="0"/>
              </a:spcBef>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4236869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tx2"/>
          </a:solidFill>
        </p:spPr>
        <p:txBody>
          <a:bodyPr>
            <a:normAutofit/>
          </a:bodyPr>
          <a:lstStyle>
            <a:lvl1pPr algn="l">
              <a:defRPr sz="2000"/>
            </a:lvl1pPr>
          </a:lstStyle>
          <a:p>
            <a:r>
              <a:rPr lang="en-US" dirty="0"/>
              <a:t>Add image</a:t>
            </a:r>
          </a:p>
        </p:txBody>
      </p:sp>
      <p:sp>
        <p:nvSpPr>
          <p:cNvPr id="2" name="Title 1"/>
          <p:cNvSpPr>
            <a:spLocks noGrp="1"/>
          </p:cNvSpPr>
          <p:nvPr>
            <p:ph type="ctrTitle" hasCustomPrompt="1"/>
          </p:nvPr>
        </p:nvSpPr>
        <p:spPr>
          <a:xfrm>
            <a:off x="457200" y="996696"/>
            <a:ext cx="6858000" cy="1280160"/>
          </a:xfrm>
        </p:spPr>
        <p:txBody>
          <a:bodyPr anchor="b">
            <a:noAutofit/>
          </a:bodyPr>
          <a:lstStyle>
            <a:lvl1pPr algn="l">
              <a:defRPr sz="96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57200" y="4197096"/>
            <a:ext cx="5486400" cy="402336"/>
          </a:xfrm>
        </p:spPr>
        <p:txBody>
          <a:bodyPr>
            <a:normAutofit/>
          </a:bodyPr>
          <a:lstStyle>
            <a:lvl1pPr marL="0" indent="0" algn="l">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 </a:t>
            </a:r>
          </a:p>
        </p:txBody>
      </p:sp>
      <p:sp>
        <p:nvSpPr>
          <p:cNvPr id="5" name="Text Placeholder 4">
            <a:extLst>
              <a:ext uri="{FF2B5EF4-FFF2-40B4-BE49-F238E27FC236}">
                <a16:creationId xmlns:a16="http://schemas.microsoft.com/office/drawing/2014/main" id="{6BA4C315-6BC0-4353-8933-71CE75201C95}"/>
              </a:ext>
            </a:extLst>
          </p:cNvPr>
          <p:cNvSpPr>
            <a:spLocks noGrp="1"/>
          </p:cNvSpPr>
          <p:nvPr>
            <p:ph type="body" sz="quarter" idx="11" hasCustomPrompt="1"/>
          </p:nvPr>
        </p:nvSpPr>
        <p:spPr>
          <a:xfrm>
            <a:off x="457200" y="2313432"/>
            <a:ext cx="6858000" cy="1545336"/>
          </a:xfrm>
        </p:spPr>
        <p:txBody>
          <a:bodyPr>
            <a:normAutofit/>
          </a:bodyPr>
          <a:lstStyle>
            <a:lvl1pPr algn="l">
              <a:lnSpc>
                <a:spcPts val="2800"/>
              </a:lnSpc>
              <a:spcBef>
                <a:spcPts val="0"/>
              </a:spcBef>
              <a:defRPr sz="20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8DFDEA4F-F05C-40A7-982B-4730BA5B52D7}"/>
              </a:ext>
            </a:extLst>
          </p:cNvPr>
          <p:cNvSpPr>
            <a:spLocks noGrp="1"/>
          </p:cNvSpPr>
          <p:nvPr>
            <p:ph type="body" sz="quarter" idx="12" hasCustomPrompt="1"/>
          </p:nvPr>
        </p:nvSpPr>
        <p:spPr>
          <a:xfrm>
            <a:off x="457200" y="8897112"/>
            <a:ext cx="6812280" cy="832104"/>
          </a:xfrm>
        </p:spPr>
        <p:txBody>
          <a:bodyPr/>
          <a:lstStyle>
            <a:lvl1pPr algn="l">
              <a:defRPr sz="1600">
                <a:solidFill>
                  <a:schemeClr val="tx1"/>
                </a:solidFill>
              </a:defRPr>
            </a:lvl1pPr>
            <a:lvl2pPr algn="ctr">
              <a:defRPr sz="1600">
                <a:solidFill>
                  <a:schemeClr val="bg1"/>
                </a:solidFill>
              </a:defRPr>
            </a:lvl2pPr>
            <a:lvl3pPr algn="ctr">
              <a:defRPr sz="1600">
                <a:solidFill>
                  <a:schemeClr val="bg1"/>
                </a:solidFill>
              </a:defRPr>
            </a:lvl3pPr>
            <a:lvl4pPr algn="ctr">
              <a:defRPr sz="1600">
                <a:solidFill>
                  <a:schemeClr val="bg1"/>
                </a:solidFill>
              </a:defRPr>
            </a:lvl4pPr>
            <a:lvl5pPr algn="ct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229922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258F9B5-B148-4877-BE11-91F08168C01F}"/>
              </a:ext>
            </a:extLst>
          </p:cNvPr>
          <p:cNvSpPr>
            <a:spLocks noGrp="1"/>
          </p:cNvSpPr>
          <p:nvPr>
            <p:ph type="pic" sz="quarter" idx="10" hasCustomPrompt="1"/>
          </p:nvPr>
        </p:nvSpPr>
        <p:spPr>
          <a:xfrm>
            <a:off x="0" y="1"/>
            <a:ext cx="7772400" cy="5029200"/>
          </a:xfrm>
          <a:solidFill>
            <a:schemeClr val="accent1"/>
          </a:solidFill>
        </p:spPr>
        <p:txBody>
          <a:bodyPr>
            <a:normAutofit/>
          </a:bodyPr>
          <a:lstStyle>
            <a:lvl1pPr>
              <a:defRPr sz="2000"/>
            </a:lvl1pPr>
          </a:lstStyle>
          <a:p>
            <a:r>
              <a:rPr lang="en-US" dirty="0"/>
              <a:t>Add image</a:t>
            </a:r>
          </a:p>
        </p:txBody>
      </p:sp>
      <p:sp>
        <p:nvSpPr>
          <p:cNvPr id="2" name="Title 1">
            <a:extLst>
              <a:ext uri="{FF2B5EF4-FFF2-40B4-BE49-F238E27FC236}">
                <a16:creationId xmlns:a16="http://schemas.microsoft.com/office/drawing/2014/main" id="{302BA62F-C25E-44A7-A531-61581F21D4E8}"/>
              </a:ext>
            </a:extLst>
          </p:cNvPr>
          <p:cNvSpPr>
            <a:spLocks noGrp="1"/>
          </p:cNvSpPr>
          <p:nvPr>
            <p:ph type="ctrTitle" hasCustomPrompt="1"/>
          </p:nvPr>
        </p:nvSpPr>
        <p:spPr>
          <a:xfrm>
            <a:off x="533400" y="5458968"/>
            <a:ext cx="6705600" cy="1261872"/>
          </a:xfrm>
        </p:spPr>
        <p:txBody>
          <a:bodyPr anchor="b">
            <a:noAutofit/>
          </a:bodyPr>
          <a:lstStyle>
            <a:lvl1pPr algn="ctr">
              <a:defRPr sz="8800" b="1" i="0">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4339032-B0DB-424E-A4B9-8F18CB82539D}"/>
              </a:ext>
            </a:extLst>
          </p:cNvPr>
          <p:cNvSpPr>
            <a:spLocks noGrp="1"/>
          </p:cNvSpPr>
          <p:nvPr>
            <p:ph type="subTitle" idx="1" hasCustomPrompt="1"/>
          </p:nvPr>
        </p:nvSpPr>
        <p:spPr>
          <a:xfrm>
            <a:off x="533400" y="6784848"/>
            <a:ext cx="6705600" cy="1527048"/>
          </a:xfrm>
        </p:spPr>
        <p:txBody>
          <a:bodyPr>
            <a:normAutofit/>
          </a:bodyPr>
          <a:lstStyle>
            <a:lvl1pPr marL="0" indent="0" algn="ctr">
              <a:lnSpc>
                <a:spcPts val="2800"/>
              </a:lnSpc>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10" name="Text Placeholder 9">
            <a:extLst>
              <a:ext uri="{FF2B5EF4-FFF2-40B4-BE49-F238E27FC236}">
                <a16:creationId xmlns:a16="http://schemas.microsoft.com/office/drawing/2014/main" id="{54546D20-E4BF-4968-86B7-6049ADCDF716}"/>
              </a:ext>
            </a:extLst>
          </p:cNvPr>
          <p:cNvSpPr>
            <a:spLocks noGrp="1"/>
          </p:cNvSpPr>
          <p:nvPr>
            <p:ph type="body" sz="quarter" idx="11" hasCustomPrompt="1"/>
          </p:nvPr>
        </p:nvSpPr>
        <p:spPr>
          <a:xfrm>
            <a:off x="2148840" y="8604504"/>
            <a:ext cx="3474720" cy="402336"/>
          </a:xfrm>
        </p:spPr>
        <p:txBody>
          <a:bodyPr>
            <a:normAutofit/>
          </a:bodyPr>
          <a:lstStyle>
            <a:lvl1pPr marL="0" indent="0" algn="ctr">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Text Placeholder 9">
            <a:extLst>
              <a:ext uri="{FF2B5EF4-FFF2-40B4-BE49-F238E27FC236}">
                <a16:creationId xmlns:a16="http://schemas.microsoft.com/office/drawing/2014/main" id="{C07373AA-FD05-4AC0-9533-661934D7FE34}"/>
              </a:ext>
            </a:extLst>
          </p:cNvPr>
          <p:cNvSpPr>
            <a:spLocks noGrp="1"/>
          </p:cNvSpPr>
          <p:nvPr>
            <p:ph type="body" sz="quarter" idx="12" hasCustomPrompt="1"/>
          </p:nvPr>
        </p:nvSpPr>
        <p:spPr>
          <a:xfrm>
            <a:off x="533400" y="9299448"/>
            <a:ext cx="6705600" cy="338328"/>
          </a:xfrm>
        </p:spPr>
        <p:txBody>
          <a:bodyPr>
            <a:normAutofit/>
          </a:bodyPr>
          <a:lstStyle>
            <a:lvl1pPr marL="0" indent="0" algn="ctr">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1950745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dirty="0"/>
              <a:t>Edit Master text styles</a:t>
            </a:r>
          </a:p>
        </p:txBody>
      </p:sp>
    </p:spTree>
    <p:extLst>
      <p:ext uri="{BB962C8B-B14F-4D97-AF65-F5344CB8AC3E}">
        <p14:creationId xmlns:p14="http://schemas.microsoft.com/office/powerpoint/2010/main" val="4136463615"/>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8" r:id="rId3"/>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0" indent="0" algn="l" defTabSz="777240" rtl="0" eaLnBrk="1" latinLnBrk="0" hangingPunct="1">
        <a:lnSpc>
          <a:spcPct val="90000"/>
        </a:lnSpc>
        <a:spcBef>
          <a:spcPts val="850"/>
        </a:spcBef>
        <a:buFont typeface="Arial" panose="020B0604020202020204" pitchFamily="34" charset="0"/>
        <a:buNone/>
        <a:defRPr sz="2380" kern="1200">
          <a:solidFill>
            <a:schemeClr val="tx1"/>
          </a:solidFill>
          <a:latin typeface="+mn-lt"/>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2040" kern="1200">
          <a:solidFill>
            <a:schemeClr val="tx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48" userDrawn="1">
          <p15:clr>
            <a:srgbClr val="F26B43"/>
          </p15:clr>
        </p15:guide>
        <p15:guide id="2" pos="288" userDrawn="1">
          <p15:clr>
            <a:srgbClr val="F26B43"/>
          </p15:clr>
        </p15:guide>
        <p15:guide id="3" pos="4608" userDrawn="1">
          <p15:clr>
            <a:srgbClr val="F26B43"/>
          </p15:clr>
        </p15:guide>
        <p15:guide id="4" orient="horz" pos="3168" userDrawn="1">
          <p15:clr>
            <a:srgbClr val="F26B43"/>
          </p15:clr>
        </p15:guide>
        <p15:guide id="5" orient="horz" pos="604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0.png"/><Relationship Id="rId3" Type="http://schemas.microsoft.com/office/2018/10/relationships/comments" Target="../comments/modernComment_111_D987EFDF.xml"/><Relationship Id="rId7" Type="http://schemas.openxmlformats.org/officeDocument/2006/relationships/diagramColors" Target="../diagrams/colors1.xml"/><Relationship Id="rId12" Type="http://schemas.openxmlformats.org/officeDocument/2006/relationships/image" Target="../media/image9.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8.png"/><Relationship Id="rId5" Type="http://schemas.openxmlformats.org/officeDocument/2006/relationships/diagramLayout" Target="../diagrams/layout1.xml"/><Relationship Id="rId10" Type="http://schemas.openxmlformats.org/officeDocument/2006/relationships/image" Target="../media/image7.jpg"/><Relationship Id="rId4" Type="http://schemas.openxmlformats.org/officeDocument/2006/relationships/diagramData" Target="../diagrams/data1.xml"/><Relationship Id="rId9" Type="http://schemas.openxmlformats.org/officeDocument/2006/relationships/image" Target="../media/image6.jpg"/><Relationship Id="rId14" Type="http://schemas.openxmlformats.org/officeDocument/2006/relationships/image" Target="../media/image11.svg"/></Relationships>
</file>

<file path=ppt/slides/_rels/slide12.xml.rels><?xml version="1.0" encoding="UTF-8" standalone="yes"?>
<Relationships xmlns="http://schemas.openxmlformats.org/package/2006/relationships"><Relationship Id="rId3" Type="http://schemas.microsoft.com/office/2018/10/relationships/comments" Target="../comments/modernComment_11D_7060008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29_F4E1500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hyperlink" Target="mailto:git@github.com:account-name/hackathon-reac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1E_1E39252E.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microsoft.com/office/2018/10/relationships/comments" Target="../comments/modernComment_12C_4880FF8E.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12_D9748568.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8/10/relationships/comments" Target="../comments/modernComment_120_3979AF6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microsoft.com/office/2018/10/relationships/comments" Target="../comments/modernComment_12D_94569A2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microsoft.com/office/2018/10/relationships/comments" Target="../comments/modernComment_12E_6C5B40A.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microsoft.com/office/2018/10/relationships/comments" Target="../comments/modernComment_12F_E1B356CE.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microsoft.com/office/2018/10/relationships/comments" Target="../comments/modernComment_130_F9B507C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microsoft.com/office/2018/10/relationships/comments" Target="../comments/modernComment_132_F39D160A.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microsoft.com/office/2018/10/relationships/comments" Target="../comments/modernComment_13A_46C3D3D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microsoft.com/office/2018/10/relationships/comments" Target="../comments/modernComment_140_B846E1A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microsoft.com/office/2018/10/relationships/comments" Target="../comments/modernComment_141_A0FCD99E.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microsoft.com/office/2018/10/relationships/comments" Target="../comments/modernComment_142_1FBF6E7A.xml"/><Relationship Id="rId1" Type="http://schemas.openxmlformats.org/officeDocument/2006/relationships/slideLayout" Target="../slideLayouts/slideLayout2.xml"/><Relationship Id="rId4" Type="http://schemas.openxmlformats.org/officeDocument/2006/relationships/image" Target="../media/image39.sv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microsoft.com/office/2018/10/relationships/comments" Target="../comments/modernComment_145_75681F6E.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microsoft.com/office/2018/10/relationships/comments" Target="../comments/modernComment_148_452B2D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microsoft.com/office/2018/10/relationships/comments" Target="../comments/modernComment_123_34328D6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6.png"/><Relationship Id="rId2" Type="http://schemas.microsoft.com/office/2018/10/relationships/comments" Target="../comments/modernComment_166_12A8E97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50.svg"/></Relationships>
</file>

<file path=ppt/slides/_rels/slide73.xml.rels><?xml version="1.0" encoding="UTF-8" standalone="yes"?>
<Relationships xmlns="http://schemas.openxmlformats.org/package/2006/relationships"><Relationship Id="rId3" Type="http://schemas.openxmlformats.org/officeDocument/2006/relationships/hyperlink" Target="https://cloud.google.com/architecture/creating-cicd-pipeline-vsts-kubernetes-engine#connect_azure_pipelines_to_the_development_cluster" TargetMode="External"/><Relationship Id="rId2" Type="http://schemas.microsoft.com/office/2018/10/relationships/comments" Target="../comments/modernComment_14F_FC386C7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svg"/></Relationships>
</file>

<file path=ppt/slides/_rels/slide7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50.svg"/></Relationships>
</file>

<file path=ppt/slides/_rels/slide7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50.svg"/></Relationships>
</file>

<file path=ppt/slides/_rels/slide7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8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83.xml.rels><?xml version="1.0" encoding="UTF-8" standalone="yes"?>
<Relationships xmlns="http://schemas.openxmlformats.org/package/2006/relationships"><Relationship Id="rId13" Type="http://schemas.openxmlformats.org/officeDocument/2006/relationships/slide" Target="slide63.xml"/><Relationship Id="rId18" Type="http://schemas.openxmlformats.org/officeDocument/2006/relationships/image" Target="../media/image68.png"/><Relationship Id="rId26" Type="http://schemas.openxmlformats.org/officeDocument/2006/relationships/image" Target="../media/image70.png"/><Relationship Id="rId39" Type="http://schemas.openxmlformats.org/officeDocument/2006/relationships/image" Target="../media/image75.png"/><Relationship Id="rId21" Type="http://schemas.openxmlformats.org/officeDocument/2006/relationships/image" Target="../media/image69.png"/><Relationship Id="rId34" Type="http://schemas.openxmlformats.org/officeDocument/2006/relationships/slide" Target="slide55.xml"/><Relationship Id="rId42" Type="http://schemas.openxmlformats.org/officeDocument/2006/relationships/image" Target="../media/image76.png"/><Relationship Id="rId47" Type="http://schemas.openxmlformats.org/officeDocument/2006/relationships/image" Target="../media/image77.png"/><Relationship Id="rId50" Type="http://schemas.openxmlformats.org/officeDocument/2006/relationships/image" Target="../media/image78.png"/><Relationship Id="rId7" Type="http://schemas.openxmlformats.org/officeDocument/2006/relationships/slide" Target="slide61.xml"/><Relationship Id="rId2" Type="http://schemas.microsoft.com/office/2018/10/relationships/comments" Target="../comments/modernComment_16A_4D6DB88E.xml"/><Relationship Id="rId16" Type="http://schemas.openxmlformats.org/officeDocument/2006/relationships/slide" Target="slide37.xml"/><Relationship Id="rId29" Type="http://schemas.openxmlformats.org/officeDocument/2006/relationships/image" Target="../media/image71.png"/><Relationship Id="rId11" Type="http://schemas.openxmlformats.org/officeDocument/2006/relationships/image" Target="../media/image65.png"/><Relationship Id="rId24" Type="http://schemas.openxmlformats.org/officeDocument/2006/relationships/image" Target="../media/image70.png"/><Relationship Id="rId32" Type="http://schemas.openxmlformats.org/officeDocument/2006/relationships/image" Target="../media/image72.png"/><Relationship Id="rId37" Type="http://schemas.openxmlformats.org/officeDocument/2006/relationships/slide" Target="slide53.xml"/><Relationship Id="rId40" Type="http://schemas.openxmlformats.org/officeDocument/2006/relationships/slide" Target="slide32.xml"/><Relationship Id="rId45" Type="http://schemas.openxmlformats.org/officeDocument/2006/relationships/image" Target="../media/image77.png"/><Relationship Id="rId53" Type="http://schemas.openxmlformats.org/officeDocument/2006/relationships/image" Target="../media/image79.png"/><Relationship Id="rId5" Type="http://schemas.openxmlformats.org/officeDocument/2006/relationships/image" Target="../media/image63.png"/><Relationship Id="rId10" Type="http://schemas.openxmlformats.org/officeDocument/2006/relationships/slide" Target="slide65.xml"/><Relationship Id="rId19" Type="http://schemas.openxmlformats.org/officeDocument/2006/relationships/slide" Target="slide46.xml"/><Relationship Id="rId31" Type="http://schemas.openxmlformats.org/officeDocument/2006/relationships/slide" Target="slide54.xml"/><Relationship Id="rId44" Type="http://schemas.openxmlformats.org/officeDocument/2006/relationships/image" Target="../media/image76.png"/><Relationship Id="rId52" Type="http://schemas.openxmlformats.org/officeDocument/2006/relationships/slide" Target="slide56.xml"/><Relationship Id="rId4" Type="http://schemas.openxmlformats.org/officeDocument/2006/relationships/slide" Target="slide62.xml"/><Relationship Id="rId9" Type="http://schemas.openxmlformats.org/officeDocument/2006/relationships/image" Target="../media/image65.png"/><Relationship Id="rId14" Type="http://schemas.openxmlformats.org/officeDocument/2006/relationships/image" Target="../media/image66.png"/><Relationship Id="rId22" Type="http://schemas.openxmlformats.org/officeDocument/2006/relationships/slide" Target="slide60.xml"/><Relationship Id="rId27" Type="http://schemas.openxmlformats.org/officeDocument/2006/relationships/image" Target="../media/image71.png"/><Relationship Id="rId30" Type="http://schemas.openxmlformats.org/officeDocument/2006/relationships/image" Target="../media/image72.png"/><Relationship Id="rId35" Type="http://schemas.openxmlformats.org/officeDocument/2006/relationships/image" Target="../media/image73.png"/><Relationship Id="rId43" Type="http://schemas.openxmlformats.org/officeDocument/2006/relationships/slide" Target="slide33.xml"/><Relationship Id="rId48" Type="http://schemas.openxmlformats.org/officeDocument/2006/relationships/image" Target="../media/image78.png"/><Relationship Id="rId8" Type="http://schemas.openxmlformats.org/officeDocument/2006/relationships/image" Target="../media/image64.png"/><Relationship Id="rId51" Type="http://schemas.openxmlformats.org/officeDocument/2006/relationships/image" Target="../media/image79.png"/><Relationship Id="rId3" Type="http://schemas.openxmlformats.org/officeDocument/2006/relationships/image" Target="../media/image63.png"/><Relationship Id="rId12" Type="http://schemas.openxmlformats.org/officeDocument/2006/relationships/image" Target="../media/image66.png"/><Relationship Id="rId17" Type="http://schemas.openxmlformats.org/officeDocument/2006/relationships/image" Target="../media/image67.png"/><Relationship Id="rId25" Type="http://schemas.openxmlformats.org/officeDocument/2006/relationships/slide" Target="slide59.xml"/><Relationship Id="rId33" Type="http://schemas.openxmlformats.org/officeDocument/2006/relationships/image" Target="../media/image73.png"/><Relationship Id="rId38" Type="http://schemas.openxmlformats.org/officeDocument/2006/relationships/image" Target="../media/image74.png"/><Relationship Id="rId46" Type="http://schemas.openxmlformats.org/officeDocument/2006/relationships/slide" Target="slide30.xml"/><Relationship Id="rId20" Type="http://schemas.openxmlformats.org/officeDocument/2006/relationships/image" Target="../media/image68.png"/><Relationship Id="rId41"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64.png"/><Relationship Id="rId15" Type="http://schemas.openxmlformats.org/officeDocument/2006/relationships/image" Target="../media/image67.png"/><Relationship Id="rId23" Type="http://schemas.openxmlformats.org/officeDocument/2006/relationships/image" Target="../media/image69.png"/><Relationship Id="rId28" Type="http://schemas.openxmlformats.org/officeDocument/2006/relationships/slide" Target="slide58.xml"/><Relationship Id="rId36" Type="http://schemas.openxmlformats.org/officeDocument/2006/relationships/image" Target="../media/image74.png"/><Relationship Id="rId49" Type="http://schemas.openxmlformats.org/officeDocument/2006/relationships/slide" Target="slide39.xml"/></Relationships>
</file>

<file path=ppt/slides/_rels/slide84.xml.rels><?xml version="1.0" encoding="UTF-8" standalone="yes"?>
<Relationships xmlns="http://schemas.openxmlformats.org/package/2006/relationships"><Relationship Id="rId2" Type="http://schemas.microsoft.com/office/2018/10/relationships/comments" Target="../comments/modernComment_15B_848C8CEF.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Illustration of sun with blue skies above, a sheep jumping on a green hill with flowers and a white fence.">
            <a:extLst>
              <a:ext uri="{FF2B5EF4-FFF2-40B4-BE49-F238E27FC236}">
                <a16:creationId xmlns:a16="http://schemas.microsoft.com/office/drawing/2014/main" id="{D5DC5983-A92B-41E0-B5B0-CA22A7A6F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10" name="Title 9">
            <a:extLst>
              <a:ext uri="{FF2B5EF4-FFF2-40B4-BE49-F238E27FC236}">
                <a16:creationId xmlns:a16="http://schemas.microsoft.com/office/drawing/2014/main" id="{73BF435C-1A58-4C8F-8EEB-E21634AE3DB4}"/>
              </a:ext>
            </a:extLst>
          </p:cNvPr>
          <p:cNvSpPr>
            <a:spLocks noGrp="1"/>
          </p:cNvSpPr>
          <p:nvPr>
            <p:ph type="ctrTitle"/>
          </p:nvPr>
        </p:nvSpPr>
        <p:spPr/>
        <p:txBody>
          <a:bodyPr/>
          <a:lstStyle/>
          <a:p>
            <a:r>
              <a:rPr lang="en-US" dirty="0"/>
              <a:t>React JS</a:t>
            </a:r>
          </a:p>
        </p:txBody>
      </p:sp>
      <p:sp>
        <p:nvSpPr>
          <p:cNvPr id="13" name="Text Placeholder 12">
            <a:extLst>
              <a:ext uri="{FF2B5EF4-FFF2-40B4-BE49-F238E27FC236}">
                <a16:creationId xmlns:a16="http://schemas.microsoft.com/office/drawing/2014/main" id="{35444DDA-4AA2-45C8-B0A4-7D010997B5AD}"/>
              </a:ext>
            </a:extLst>
          </p:cNvPr>
          <p:cNvSpPr>
            <a:spLocks noGrp="1"/>
          </p:cNvSpPr>
          <p:nvPr>
            <p:ph type="body" sz="quarter" idx="11"/>
          </p:nvPr>
        </p:nvSpPr>
        <p:spPr>
          <a:xfrm>
            <a:off x="1253917" y="4238652"/>
            <a:ext cx="5413248" cy="1753269"/>
          </a:xfrm>
        </p:spPr>
        <p:txBody>
          <a:bodyPr>
            <a:normAutofit/>
          </a:bodyPr>
          <a:lstStyle/>
          <a:p>
            <a:r>
              <a:rPr lang="en-US" dirty="0"/>
              <a:t>Project Based</a:t>
            </a:r>
          </a:p>
          <a:p>
            <a:endParaRPr lang="en-US" dirty="0"/>
          </a:p>
          <a:p>
            <a:r>
              <a:rPr lang="en-US" dirty="0"/>
              <a:t>Lazy Learning</a:t>
            </a:r>
          </a:p>
          <a:p>
            <a:endParaRPr lang="en-US" dirty="0"/>
          </a:p>
          <a:p>
            <a:endParaRPr lang="en-US" dirty="0"/>
          </a:p>
        </p:txBody>
      </p:sp>
      <p:sp>
        <p:nvSpPr>
          <p:cNvPr id="14" name="Text Placeholder 13">
            <a:extLst>
              <a:ext uri="{FF2B5EF4-FFF2-40B4-BE49-F238E27FC236}">
                <a16:creationId xmlns:a16="http://schemas.microsoft.com/office/drawing/2014/main" id="{0C4DDB1B-5931-4908-A374-C31F81FD238F}"/>
              </a:ext>
            </a:extLst>
          </p:cNvPr>
          <p:cNvSpPr>
            <a:spLocks noGrp="1"/>
          </p:cNvSpPr>
          <p:nvPr>
            <p:ph type="body" sz="quarter" idx="12"/>
          </p:nvPr>
        </p:nvSpPr>
        <p:spPr>
          <a:xfrm>
            <a:off x="457200" y="9128760"/>
            <a:ext cx="6858000" cy="518160"/>
          </a:xfrm>
        </p:spPr>
        <p:txBody>
          <a:bodyPr anchor="b"/>
          <a:lstStyle/>
          <a:p>
            <a:r>
              <a:rPr lang="en-US" dirty="0"/>
              <a:t>May 2023</a:t>
            </a:r>
          </a:p>
        </p:txBody>
      </p:sp>
    </p:spTree>
    <p:extLst>
      <p:ext uri="{BB962C8B-B14F-4D97-AF65-F5344CB8AC3E}">
        <p14:creationId xmlns:p14="http://schemas.microsoft.com/office/powerpoint/2010/main" val="3892574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B7BC68-B98A-9397-67CA-C36FF7F110BF}"/>
              </a:ext>
            </a:extLst>
          </p:cNvPr>
          <p:cNvSpPr/>
          <p:nvPr/>
        </p:nvSpPr>
        <p:spPr>
          <a:xfrm>
            <a:off x="0" y="114281"/>
            <a:ext cx="7577011" cy="1200329"/>
          </a:xfrm>
          <a:prstGeom prst="rect">
            <a:avLst/>
          </a:prstGeom>
          <a:noFill/>
        </p:spPr>
        <p:txBody>
          <a:bodyPr wrap="none" lIns="91440" tIns="45720" rIns="91440" bIns="45720">
            <a:spAutoFit/>
          </a:bodyPr>
          <a:lstStyle/>
          <a:p>
            <a:pPr algn="ctr"/>
            <a:r>
              <a:rPr lang="en-US" sz="7200" b="0" cap="none" spc="0" dirty="0">
                <a:ln w="0"/>
                <a:solidFill>
                  <a:sysClr val="windowText" lastClr="000000"/>
                </a:solidFill>
                <a:effectLst>
                  <a:outerShdw blurRad="38100" dist="19050" dir="2700000" algn="tl" rotWithShape="0">
                    <a:schemeClr val="dk1">
                      <a:alpha val="40000"/>
                    </a:schemeClr>
                  </a:outerShdw>
                </a:effectLst>
              </a:rPr>
              <a:t>Docker Compose</a:t>
            </a:r>
          </a:p>
        </p:txBody>
      </p:sp>
      <p:pic>
        <p:nvPicPr>
          <p:cNvPr id="4" name="Picture 3">
            <a:extLst>
              <a:ext uri="{FF2B5EF4-FFF2-40B4-BE49-F238E27FC236}">
                <a16:creationId xmlns:a16="http://schemas.microsoft.com/office/drawing/2014/main" id="{B02FC15F-44EF-6B73-43EC-1F50D2FF088C}"/>
              </a:ext>
            </a:extLst>
          </p:cNvPr>
          <p:cNvPicPr>
            <a:picLocks noChangeAspect="1"/>
          </p:cNvPicPr>
          <p:nvPr/>
        </p:nvPicPr>
        <p:blipFill>
          <a:blip r:embed="rId2"/>
          <a:stretch>
            <a:fillRect/>
          </a:stretch>
        </p:blipFill>
        <p:spPr>
          <a:xfrm>
            <a:off x="773842" y="1314610"/>
            <a:ext cx="6029325" cy="5829300"/>
          </a:xfrm>
          <a:prstGeom prst="rect">
            <a:avLst/>
          </a:prstGeom>
        </p:spPr>
      </p:pic>
      <p:sp>
        <p:nvSpPr>
          <p:cNvPr id="3" name="TextBox 2">
            <a:extLst>
              <a:ext uri="{FF2B5EF4-FFF2-40B4-BE49-F238E27FC236}">
                <a16:creationId xmlns:a16="http://schemas.microsoft.com/office/drawing/2014/main" id="{A66030D5-9FF3-B1A3-6F0D-EDC796B3FDED}"/>
              </a:ext>
            </a:extLst>
          </p:cNvPr>
          <p:cNvSpPr txBox="1"/>
          <p:nvPr/>
        </p:nvSpPr>
        <p:spPr>
          <a:xfrm>
            <a:off x="349459" y="7528025"/>
            <a:ext cx="7073481" cy="646331"/>
          </a:xfrm>
          <a:prstGeom prst="rect">
            <a:avLst/>
          </a:prstGeom>
          <a:noFill/>
        </p:spPr>
        <p:txBody>
          <a:bodyPr wrap="square" rtlCol="0">
            <a:spAutoFit/>
          </a:bodyPr>
          <a:lstStyle/>
          <a:p>
            <a:r>
              <a:rPr lang="en-CA" dirty="0"/>
              <a:t>If you are interested, you can access the local DB through pgadmin at port 5433. Credentials are listed above.</a:t>
            </a:r>
          </a:p>
        </p:txBody>
      </p:sp>
      <p:sp>
        <p:nvSpPr>
          <p:cNvPr id="5" name="TextBox 4">
            <a:extLst>
              <a:ext uri="{FF2B5EF4-FFF2-40B4-BE49-F238E27FC236}">
                <a16:creationId xmlns:a16="http://schemas.microsoft.com/office/drawing/2014/main" id="{4EDFF755-10AE-F9D6-FE8E-30D899E3E5C6}"/>
              </a:ext>
            </a:extLst>
          </p:cNvPr>
          <p:cNvSpPr txBox="1"/>
          <p:nvPr/>
        </p:nvSpPr>
        <p:spPr>
          <a:xfrm>
            <a:off x="349459" y="8235305"/>
            <a:ext cx="7073481" cy="369332"/>
          </a:xfrm>
          <a:prstGeom prst="rect">
            <a:avLst/>
          </a:prstGeom>
          <a:noFill/>
        </p:spPr>
        <p:txBody>
          <a:bodyPr wrap="square" rtlCol="0">
            <a:spAutoFit/>
          </a:bodyPr>
          <a:lstStyle/>
          <a:p>
            <a:r>
              <a:rPr lang="en-CA" dirty="0"/>
              <a:t>Backend is accessible at port: 8500</a:t>
            </a:r>
          </a:p>
        </p:txBody>
      </p:sp>
    </p:spTree>
    <p:extLst>
      <p:ext uri="{BB962C8B-B14F-4D97-AF65-F5344CB8AC3E}">
        <p14:creationId xmlns:p14="http://schemas.microsoft.com/office/powerpoint/2010/main" val="93925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4855E6-8688-9BAF-AD59-4C1C12B20728}"/>
              </a:ext>
            </a:extLst>
          </p:cNvPr>
          <p:cNvSpPr/>
          <p:nvPr/>
        </p:nvSpPr>
        <p:spPr>
          <a:xfrm>
            <a:off x="0" y="-83331"/>
            <a:ext cx="225286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React?</a:t>
            </a:r>
          </a:p>
        </p:txBody>
      </p:sp>
      <p:sp>
        <p:nvSpPr>
          <p:cNvPr id="4" name="Rectangle 3">
            <a:extLst>
              <a:ext uri="{FF2B5EF4-FFF2-40B4-BE49-F238E27FC236}">
                <a16:creationId xmlns:a16="http://schemas.microsoft.com/office/drawing/2014/main" id="{E83175B6-E452-FBBA-4810-9E1856B7B81B}"/>
              </a:ext>
            </a:extLst>
          </p:cNvPr>
          <p:cNvSpPr/>
          <p:nvPr/>
        </p:nvSpPr>
        <p:spPr>
          <a:xfrm>
            <a:off x="1049106" y="2171568"/>
            <a:ext cx="522502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Learn curve not steep</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DCA623B7-DD4F-014C-8F23-BC85A66C64A8}"/>
              </a:ext>
            </a:extLst>
          </p:cNvPr>
          <p:cNvSpPr/>
          <p:nvPr/>
        </p:nvSpPr>
        <p:spPr>
          <a:xfrm>
            <a:off x="357211" y="3318369"/>
            <a:ext cx="7156896"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Efficient Design [Virtual DOM]</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06DB587D-D907-12E9-8CDB-64F3762E1EC2}"/>
              </a:ext>
            </a:extLst>
          </p:cNvPr>
          <p:cNvSpPr/>
          <p:nvPr/>
        </p:nvSpPr>
        <p:spPr>
          <a:xfrm>
            <a:off x="-107714" y="5408666"/>
            <a:ext cx="7987828" cy="646331"/>
          </a:xfrm>
          <a:prstGeom prst="rect">
            <a:avLst/>
          </a:prstGeom>
          <a:noFill/>
        </p:spPr>
        <p:txBody>
          <a:bodyPr wrap="none" lIns="91440" tIns="45720" rIns="91440" bIns="45720">
            <a:spAutoFit/>
          </a:bodyPr>
          <a:lstStyle/>
          <a:p>
            <a:pPr algn="ctr"/>
            <a:r>
              <a:rPr lang="en-US" sz="3600" dirty="0">
                <a:ln w="0"/>
                <a:solidFill>
                  <a:schemeClr val="accent3">
                    <a:lumMod val="50000"/>
                  </a:schemeClr>
                </a:solidFill>
                <a:effectLst>
                  <a:outerShdw blurRad="38100" dist="19050" dir="2700000" algn="tl" rotWithShape="0">
                    <a:schemeClr val="dk1">
                      <a:alpha val="40000"/>
                    </a:schemeClr>
                  </a:outerShdw>
                </a:effectLst>
              </a:rPr>
              <a:t>Usability: Composed of Components</a:t>
            </a:r>
            <a:endParaRPr lang="en-US" sz="3600" b="0" cap="none" spc="0" dirty="0">
              <a:ln w="0"/>
              <a:solidFill>
                <a:schemeClr val="accent3">
                  <a:lumMod val="50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3482F7D5-374F-8650-A2C5-0A08D7F34629}"/>
              </a:ext>
            </a:extLst>
          </p:cNvPr>
          <p:cNvSpPr/>
          <p:nvPr/>
        </p:nvSpPr>
        <p:spPr>
          <a:xfrm>
            <a:off x="168351" y="4379051"/>
            <a:ext cx="7435697" cy="646331"/>
          </a:xfrm>
          <a:prstGeom prst="rect">
            <a:avLst/>
          </a:prstGeom>
          <a:noFill/>
        </p:spPr>
        <p:txBody>
          <a:bodyPr wrap="square" lIns="91440" tIns="45720" rIns="91440" bIns="45720">
            <a:spAutoFit/>
          </a:bodyPr>
          <a:lstStyle/>
          <a:p>
            <a:r>
              <a:rPr lang="en-US" sz="3600" dirty="0">
                <a:ln w="0"/>
                <a:solidFill>
                  <a:srgbClr val="0070C0"/>
                </a:solidFill>
                <a:effectLst>
                  <a:outerShdw blurRad="38100" dist="19050" dir="2700000" algn="tl" rotWithShape="0">
                    <a:schemeClr val="dk1">
                      <a:alpha val="40000"/>
                    </a:schemeClr>
                  </a:outerShdw>
                </a:effectLst>
              </a:rPr>
              <a:t>Widely used: Facebook supported</a:t>
            </a:r>
          </a:p>
        </p:txBody>
      </p:sp>
      <p:sp>
        <p:nvSpPr>
          <p:cNvPr id="9" name="Rectangle 8">
            <a:extLst>
              <a:ext uri="{FF2B5EF4-FFF2-40B4-BE49-F238E27FC236}">
                <a16:creationId xmlns:a16="http://schemas.microsoft.com/office/drawing/2014/main" id="{19D4827F-E33C-8BD9-63C3-DD31A7B7140D}"/>
              </a:ext>
            </a:extLst>
          </p:cNvPr>
          <p:cNvSpPr/>
          <p:nvPr/>
        </p:nvSpPr>
        <p:spPr>
          <a:xfrm>
            <a:off x="477827" y="6366356"/>
            <a:ext cx="6367577" cy="707886"/>
          </a:xfrm>
          <a:prstGeom prst="rect">
            <a:avLst/>
          </a:prstGeom>
          <a:noFill/>
        </p:spPr>
        <p:txBody>
          <a:bodyPr wrap="none" lIns="91440" tIns="45720" rIns="91440" bIns="45720">
            <a:spAutoFit/>
          </a:bodyPr>
          <a:lstStyle/>
          <a:p>
            <a:pPr algn="ctr"/>
            <a:r>
              <a:rPr lang="en-US" sz="4000" dirty="0">
                <a:ln w="0"/>
                <a:solidFill>
                  <a:srgbClr val="0070C0"/>
                </a:solidFill>
                <a:effectLst>
                  <a:outerShdw blurRad="38100" dist="19050" dir="2700000" algn="tl" rotWithShape="0">
                    <a:schemeClr val="dk1">
                      <a:alpha val="40000"/>
                    </a:schemeClr>
                  </a:outerShdw>
                </a:effectLst>
              </a:rPr>
              <a:t>Data flow is unidirectional</a:t>
            </a:r>
          </a:p>
        </p:txBody>
      </p:sp>
      <p:graphicFrame>
        <p:nvGraphicFramePr>
          <p:cNvPr id="6" name="Diagram 5">
            <a:extLst>
              <a:ext uri="{FF2B5EF4-FFF2-40B4-BE49-F238E27FC236}">
                <a16:creationId xmlns:a16="http://schemas.microsoft.com/office/drawing/2014/main" id="{52F3C66B-64B2-ED79-F228-13ACF37E7D60}"/>
              </a:ext>
            </a:extLst>
          </p:cNvPr>
          <p:cNvGraphicFramePr/>
          <p:nvPr>
            <p:extLst>
              <p:ext uri="{D42A27DB-BD31-4B8C-83A1-F6EECF244321}">
                <p14:modId xmlns:p14="http://schemas.microsoft.com/office/powerpoint/2010/main" val="195447061"/>
              </p:ext>
            </p:extLst>
          </p:nvPr>
        </p:nvGraphicFramePr>
        <p:xfrm>
          <a:off x="1482470" y="7629676"/>
          <a:ext cx="4711057" cy="23651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1" name="Connector: Curved 10">
            <a:extLst>
              <a:ext uri="{FF2B5EF4-FFF2-40B4-BE49-F238E27FC236}">
                <a16:creationId xmlns:a16="http://schemas.microsoft.com/office/drawing/2014/main" id="{6CA3B59F-B7EC-6876-14D4-5F376D2C9408}"/>
              </a:ext>
            </a:extLst>
          </p:cNvPr>
          <p:cNvCxnSpPr>
            <a:cxnSpLocks/>
          </p:cNvCxnSpPr>
          <p:nvPr/>
        </p:nvCxnSpPr>
        <p:spPr>
          <a:xfrm rot="16200000" flipH="1">
            <a:off x="4721902" y="7929796"/>
            <a:ext cx="1918741" cy="1558977"/>
          </a:xfrm>
          <a:prstGeom prst="curvedConnector3">
            <a:avLst>
              <a:gd name="adj1" fmla="val 10156"/>
            </a:avLst>
          </a:prstGeom>
          <a:ln w="38100">
            <a:tailEnd type="triangle"/>
          </a:ln>
        </p:spPr>
        <p:style>
          <a:lnRef idx="3">
            <a:schemeClr val="dk1"/>
          </a:lnRef>
          <a:fillRef idx="0">
            <a:schemeClr val="dk1"/>
          </a:fillRef>
          <a:effectRef idx="2">
            <a:schemeClr val="dk1"/>
          </a:effectRef>
          <a:fontRef idx="minor">
            <a:schemeClr val="tx1"/>
          </a:fontRef>
        </p:style>
      </p:cxnSp>
      <p:cxnSp>
        <p:nvCxnSpPr>
          <p:cNvPr id="13" name="Connector: Curved 12">
            <a:extLst>
              <a:ext uri="{FF2B5EF4-FFF2-40B4-BE49-F238E27FC236}">
                <a16:creationId xmlns:a16="http://schemas.microsoft.com/office/drawing/2014/main" id="{BABB7BBE-19D6-BA13-34E6-B9AEF554484B}"/>
              </a:ext>
            </a:extLst>
          </p:cNvPr>
          <p:cNvCxnSpPr>
            <a:cxnSpLocks/>
          </p:cNvCxnSpPr>
          <p:nvPr/>
        </p:nvCxnSpPr>
        <p:spPr>
          <a:xfrm rot="5400000">
            <a:off x="1340542" y="8316982"/>
            <a:ext cx="2097143" cy="963008"/>
          </a:xfrm>
          <a:prstGeom prst="curvedConnector3">
            <a:avLst>
              <a:gd name="adj1" fmla="val 10687"/>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pic>
        <p:nvPicPr>
          <p:cNvPr id="12" name="Picture 11">
            <a:extLst>
              <a:ext uri="{FF2B5EF4-FFF2-40B4-BE49-F238E27FC236}">
                <a16:creationId xmlns:a16="http://schemas.microsoft.com/office/drawing/2014/main" id="{34C9F43D-A81C-3433-45E8-6E7DE0B9E522}"/>
              </a:ext>
            </a:extLst>
          </p:cNvPr>
          <p:cNvPicPr>
            <a:picLocks noChangeAspect="1"/>
          </p:cNvPicPr>
          <p:nvPr/>
        </p:nvPicPr>
        <p:blipFill>
          <a:blip r:embed="rId9"/>
          <a:srcRect/>
          <a:stretch/>
        </p:blipFill>
        <p:spPr>
          <a:xfrm>
            <a:off x="-107714" y="839236"/>
            <a:ext cx="1476854" cy="1476854"/>
          </a:xfrm>
          <a:prstGeom prst="rect">
            <a:avLst/>
          </a:prstGeom>
          <a:ln>
            <a:noFill/>
          </a:ln>
          <a:effectLst>
            <a:softEdge rad="112500"/>
          </a:effectLst>
        </p:spPr>
      </p:pic>
      <p:pic>
        <p:nvPicPr>
          <p:cNvPr id="15" name="Picture 14">
            <a:extLst>
              <a:ext uri="{FF2B5EF4-FFF2-40B4-BE49-F238E27FC236}">
                <a16:creationId xmlns:a16="http://schemas.microsoft.com/office/drawing/2014/main" id="{39D2D999-D40A-7CB9-0AD8-491014BD00AD}"/>
              </a:ext>
            </a:extLst>
          </p:cNvPr>
          <p:cNvPicPr>
            <a:picLocks noChangeAspect="1"/>
          </p:cNvPicPr>
          <p:nvPr/>
        </p:nvPicPr>
        <p:blipFill>
          <a:blip r:embed="rId10"/>
          <a:srcRect/>
          <a:stretch/>
        </p:blipFill>
        <p:spPr>
          <a:xfrm>
            <a:off x="6127194" y="926690"/>
            <a:ext cx="1476854" cy="1476854"/>
          </a:xfrm>
          <a:prstGeom prst="ellipse">
            <a:avLst/>
          </a:prstGeom>
          <a:ln>
            <a:noFill/>
          </a:ln>
          <a:effectLst>
            <a:softEdge rad="112500"/>
          </a:effectLst>
        </p:spPr>
      </p:pic>
      <p:sp>
        <p:nvSpPr>
          <p:cNvPr id="3" name="Rectangle 2">
            <a:extLst>
              <a:ext uri="{FF2B5EF4-FFF2-40B4-BE49-F238E27FC236}">
                <a16:creationId xmlns:a16="http://schemas.microsoft.com/office/drawing/2014/main" id="{BAE8FD5D-ACE7-0A5B-AB67-5AAE7673139D}"/>
              </a:ext>
            </a:extLst>
          </p:cNvPr>
          <p:cNvSpPr/>
          <p:nvPr/>
        </p:nvSpPr>
        <p:spPr>
          <a:xfrm>
            <a:off x="1236175" y="1192817"/>
            <a:ext cx="485088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Fron</a:t>
            </a:r>
            <a:r>
              <a:rPr lang="en-US" sz="4000" dirty="0">
                <a:ln w="0"/>
                <a:effectLst>
                  <a:outerShdw blurRad="38100" dist="19050" dir="2700000" algn="tl" rotWithShape="0">
                    <a:schemeClr val="dk1">
                      <a:alpha val="40000"/>
                    </a:schemeClr>
                  </a:outerShdw>
                </a:effectLst>
              </a:rPr>
              <a:t>t End JS Library</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16" name="Oval 15">
            <a:extLst>
              <a:ext uri="{FF2B5EF4-FFF2-40B4-BE49-F238E27FC236}">
                <a16:creationId xmlns:a16="http://schemas.microsoft.com/office/drawing/2014/main" id="{36568745-F4C3-AE16-34AC-911063BC29D3}"/>
              </a:ext>
            </a:extLst>
          </p:cNvPr>
          <p:cNvSpPr/>
          <p:nvPr/>
        </p:nvSpPr>
        <p:spPr>
          <a:xfrm>
            <a:off x="6357717" y="3144390"/>
            <a:ext cx="187071" cy="1680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a:extLst>
              <a:ext uri="{FF2B5EF4-FFF2-40B4-BE49-F238E27FC236}">
                <a16:creationId xmlns:a16="http://schemas.microsoft.com/office/drawing/2014/main" id="{5C22EEC6-8E15-0536-86E2-CD028E4A7DB7}"/>
              </a:ext>
            </a:extLst>
          </p:cNvPr>
          <p:cNvSpPr/>
          <p:nvPr/>
        </p:nvSpPr>
        <p:spPr>
          <a:xfrm>
            <a:off x="6637888" y="3144390"/>
            <a:ext cx="187071" cy="16805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a:extLst>
              <a:ext uri="{FF2B5EF4-FFF2-40B4-BE49-F238E27FC236}">
                <a16:creationId xmlns:a16="http://schemas.microsoft.com/office/drawing/2014/main" id="{44C59506-A45F-8CC0-C623-79FD467D34E0}"/>
              </a:ext>
            </a:extLst>
          </p:cNvPr>
          <p:cNvSpPr/>
          <p:nvPr/>
        </p:nvSpPr>
        <p:spPr>
          <a:xfrm>
            <a:off x="6918059" y="3147923"/>
            <a:ext cx="187071" cy="1680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Graphic 21" descr="Badge Cross with solid fill">
            <a:extLst>
              <a:ext uri="{FF2B5EF4-FFF2-40B4-BE49-F238E27FC236}">
                <a16:creationId xmlns:a16="http://schemas.microsoft.com/office/drawing/2014/main" id="{C6C8CB8A-03CC-72DF-3259-76EAE4B9FDD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597312" y="1558819"/>
            <a:ext cx="701577" cy="701577"/>
          </a:xfrm>
          <a:prstGeom prst="rect">
            <a:avLst/>
          </a:prstGeom>
        </p:spPr>
      </p:pic>
      <p:pic>
        <p:nvPicPr>
          <p:cNvPr id="24" name="Graphic 23" descr="Checkmark with solid fill">
            <a:extLst>
              <a:ext uri="{FF2B5EF4-FFF2-40B4-BE49-F238E27FC236}">
                <a16:creationId xmlns:a16="http://schemas.microsoft.com/office/drawing/2014/main" id="{A1DE3B6C-F156-9137-9FA7-729939190CE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34706" y="1522726"/>
            <a:ext cx="914400" cy="914400"/>
          </a:xfrm>
          <a:prstGeom prst="rect">
            <a:avLst/>
          </a:prstGeom>
        </p:spPr>
      </p:pic>
    </p:spTree>
    <p:extLst>
      <p:ext uri="{BB962C8B-B14F-4D97-AF65-F5344CB8AC3E}">
        <p14:creationId xmlns:p14="http://schemas.microsoft.com/office/powerpoint/2010/main" val="364956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Graphic spid="6" grpId="0">
        <p:bldAsOne/>
      </p:bldGraphic>
      <p:bldP spid="3" grpId="0"/>
      <p:bldP spid="16" grpId="0" animBg="1"/>
      <p:bldP spid="19" grpId="0" animBg="1"/>
      <p:bldP spid="20" grpId="0"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0F851F-1D8E-916E-9BB9-E299353DC8DD}"/>
              </a:ext>
            </a:extLst>
          </p:cNvPr>
          <p:cNvSpPr/>
          <p:nvPr/>
        </p:nvSpPr>
        <p:spPr>
          <a:xfrm>
            <a:off x="-3447" y="99090"/>
            <a:ext cx="7775847" cy="707886"/>
          </a:xfrm>
          <a:prstGeom prst="rect">
            <a:avLst/>
          </a:prstGeom>
          <a:noFill/>
        </p:spPr>
        <p:txBody>
          <a:bodyPr wrap="none" lIns="91440" tIns="45720" rIns="91440" bIns="45720">
            <a:spAutoFit/>
          </a:bodyPr>
          <a:lstStyle/>
          <a:p>
            <a:pPr algn="ctr"/>
            <a:r>
              <a:rPr lang="en-US" sz="4000" dirty="0">
                <a:ln w="0"/>
                <a:solidFill>
                  <a:sysClr val="windowText" lastClr="000000"/>
                </a:solidFill>
                <a:effectLst>
                  <a:outerShdw blurRad="38100" dist="19050" dir="2700000" algn="tl" rotWithShape="0">
                    <a:schemeClr val="dk1">
                      <a:alpha val="40000"/>
                    </a:schemeClr>
                  </a:outerShdw>
                </a:effectLst>
              </a:rPr>
              <a:t>Kick off our template application</a:t>
            </a:r>
            <a:endParaRPr lang="en-US" sz="4000" b="0" cap="none" spc="0" dirty="0">
              <a:ln w="0"/>
              <a:solidFill>
                <a:sysClr val="windowText" lastClr="000000"/>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F901E9A-7F58-4CD0-34A8-D857146DE324}"/>
              </a:ext>
            </a:extLst>
          </p:cNvPr>
          <p:cNvSpPr txBox="1"/>
          <p:nvPr/>
        </p:nvSpPr>
        <p:spPr>
          <a:xfrm>
            <a:off x="200063" y="4683370"/>
            <a:ext cx="7300195" cy="830997"/>
          </a:xfrm>
          <a:prstGeom prst="rect">
            <a:avLst/>
          </a:prstGeom>
          <a:noFill/>
        </p:spPr>
        <p:txBody>
          <a:bodyPr wrap="square">
            <a:spAutoFit/>
          </a:bodyPr>
          <a:lstStyle/>
          <a:p>
            <a:pPr>
              <a:lnSpc>
                <a:spcPct val="100000"/>
              </a:lnSpc>
            </a:pPr>
            <a:r>
              <a:rPr lang="en-CA" sz="2400" i="1" dirty="0">
                <a:solidFill>
                  <a:srgbClr val="00B050"/>
                </a:solidFill>
                <a:latin typeface="MS Shell Dlg 2" panose="020B0604030504040204" pitchFamily="34" charset="0"/>
              </a:rPr>
              <a:t>//start the application</a:t>
            </a:r>
          </a:p>
          <a:p>
            <a:pPr>
              <a:lnSpc>
                <a:spcPct val="100000"/>
              </a:lnSpc>
            </a:pPr>
            <a:r>
              <a:rPr lang="en-CA" sz="1100" dirty="0">
                <a:latin typeface="MS Shell Dlg 2" panose="020B0604030504040204" pitchFamily="34" charset="0"/>
              </a:rPr>
              <a:t>hackathon-react\&gt; </a:t>
            </a:r>
            <a:r>
              <a:rPr lang="en-CA" sz="2400" dirty="0">
                <a:effectLst/>
                <a:latin typeface="MS Shell Dlg 2" panose="020B0604030504040204" pitchFamily="34" charset="0"/>
              </a:rPr>
              <a:t>npm start</a:t>
            </a:r>
            <a:endParaRPr lang="en-CA" sz="2400" dirty="0"/>
          </a:p>
        </p:txBody>
      </p:sp>
      <p:sp>
        <p:nvSpPr>
          <p:cNvPr id="3" name="TextBox 2">
            <a:extLst>
              <a:ext uri="{FF2B5EF4-FFF2-40B4-BE49-F238E27FC236}">
                <a16:creationId xmlns:a16="http://schemas.microsoft.com/office/drawing/2014/main" id="{85EB842A-32BF-A702-8790-0012097B10CC}"/>
              </a:ext>
            </a:extLst>
          </p:cNvPr>
          <p:cNvSpPr txBox="1"/>
          <p:nvPr/>
        </p:nvSpPr>
        <p:spPr>
          <a:xfrm>
            <a:off x="200063" y="1119723"/>
            <a:ext cx="4045130" cy="369332"/>
          </a:xfrm>
          <a:prstGeom prst="rect">
            <a:avLst/>
          </a:prstGeom>
          <a:noFill/>
        </p:spPr>
        <p:txBody>
          <a:bodyPr wrap="square">
            <a:spAutoFit/>
          </a:bodyPr>
          <a:lstStyle/>
          <a:p>
            <a:pPr>
              <a:lnSpc>
                <a:spcPct val="100000"/>
              </a:lnSpc>
            </a:pPr>
            <a:r>
              <a:rPr lang="en-CA" sz="1800" dirty="0">
                <a:latin typeface="MS Shell Dlg 2" panose="020B0604030504040204" pitchFamily="34" charset="0"/>
              </a:rPr>
              <a:t>Create a folder called </a:t>
            </a:r>
            <a:r>
              <a:rPr lang="en-CA" sz="1800" dirty="0">
                <a:highlight>
                  <a:srgbClr val="F2DD96"/>
                </a:highlight>
                <a:latin typeface="MS Shell Dlg 2" panose="020B0604030504040204" pitchFamily="34" charset="0"/>
              </a:rPr>
              <a:t>hackathon-react</a:t>
            </a:r>
          </a:p>
        </p:txBody>
      </p:sp>
      <p:sp>
        <p:nvSpPr>
          <p:cNvPr id="6" name="TextBox 5">
            <a:extLst>
              <a:ext uri="{FF2B5EF4-FFF2-40B4-BE49-F238E27FC236}">
                <a16:creationId xmlns:a16="http://schemas.microsoft.com/office/drawing/2014/main" id="{336A84A7-6828-7128-CF76-5CFADA947673}"/>
              </a:ext>
            </a:extLst>
          </p:cNvPr>
          <p:cNvSpPr txBox="1"/>
          <p:nvPr/>
        </p:nvSpPr>
        <p:spPr>
          <a:xfrm>
            <a:off x="272143" y="1655099"/>
            <a:ext cx="7500257" cy="646331"/>
          </a:xfrm>
          <a:prstGeom prst="rect">
            <a:avLst/>
          </a:prstGeom>
          <a:noFill/>
        </p:spPr>
        <p:txBody>
          <a:bodyPr wrap="square">
            <a:spAutoFit/>
          </a:bodyPr>
          <a:lstStyle/>
          <a:p>
            <a:pPr>
              <a:lnSpc>
                <a:spcPct val="100000"/>
              </a:lnSpc>
            </a:pPr>
            <a:r>
              <a:rPr lang="en-CA" sz="1800" dirty="0">
                <a:latin typeface="MS Shell Dlg 2" panose="020B0604030504040204" pitchFamily="34" charset="0"/>
              </a:rPr>
              <a:t>cd to hackathon-react</a:t>
            </a:r>
          </a:p>
          <a:p>
            <a:pPr>
              <a:lnSpc>
                <a:spcPct val="100000"/>
              </a:lnSpc>
            </a:pPr>
            <a:endParaRPr lang="en-CA" sz="1800" dirty="0">
              <a:latin typeface="MS Shell Dlg 2" panose="020B0604030504040204" pitchFamily="34" charset="0"/>
            </a:endParaRPr>
          </a:p>
        </p:txBody>
      </p:sp>
      <p:sp>
        <p:nvSpPr>
          <p:cNvPr id="9" name="TextBox 8">
            <a:extLst>
              <a:ext uri="{FF2B5EF4-FFF2-40B4-BE49-F238E27FC236}">
                <a16:creationId xmlns:a16="http://schemas.microsoft.com/office/drawing/2014/main" id="{CDE60382-9906-E8E6-069F-A287DC1382E4}"/>
              </a:ext>
            </a:extLst>
          </p:cNvPr>
          <p:cNvSpPr txBox="1"/>
          <p:nvPr/>
        </p:nvSpPr>
        <p:spPr>
          <a:xfrm>
            <a:off x="272144" y="2287778"/>
            <a:ext cx="7228114" cy="2000548"/>
          </a:xfrm>
          <a:prstGeom prst="rect">
            <a:avLst/>
          </a:prstGeom>
          <a:noFill/>
          <a:ln>
            <a:solidFill>
              <a:schemeClr val="tx1">
                <a:lumMod val="95000"/>
                <a:lumOff val="5000"/>
              </a:schemeClr>
            </a:solidFill>
          </a:ln>
        </p:spPr>
        <p:txBody>
          <a:bodyPr wrap="square">
            <a:spAutoFit/>
          </a:bodyPr>
          <a:lstStyle/>
          <a:p>
            <a:r>
              <a:rPr lang="en-CA" dirty="0">
                <a:solidFill>
                  <a:srgbClr val="00B050"/>
                </a:solidFill>
                <a:latin typeface="MS Shell Dlg 2" panose="020B0604030504040204" pitchFamily="34" charset="0"/>
              </a:rPr>
              <a:t>//install and run the package</a:t>
            </a:r>
          </a:p>
          <a:p>
            <a:pPr>
              <a:lnSpc>
                <a:spcPct val="100000"/>
              </a:lnSpc>
            </a:pPr>
            <a:r>
              <a:rPr lang="en-CA" sz="1100" dirty="0">
                <a:latin typeface="MS Shell Dlg 2" panose="020B0604030504040204" pitchFamily="34" charset="0"/>
              </a:rPr>
              <a:t>hackathon-react\&gt;</a:t>
            </a:r>
            <a:r>
              <a:rPr lang="en-US" dirty="0" err="1">
                <a:latin typeface="MS Shell Dlg 2" panose="020B0604030504040204" pitchFamily="34" charset="0"/>
              </a:rPr>
              <a:t>npm</a:t>
            </a:r>
            <a:r>
              <a:rPr lang="en-US" dirty="0">
                <a:latin typeface="MS Shell Dlg 2" panose="020B0604030504040204" pitchFamily="34" charset="0"/>
              </a:rPr>
              <a:t> install create-react-app</a:t>
            </a:r>
          </a:p>
          <a:p>
            <a:pPr>
              <a:lnSpc>
                <a:spcPct val="100000"/>
              </a:lnSpc>
            </a:pPr>
            <a:r>
              <a:rPr lang="en-CA" sz="1100" dirty="0">
                <a:latin typeface="MS Shell Dlg 2" panose="020B0604030504040204" pitchFamily="34" charset="0"/>
              </a:rPr>
              <a:t>hackathon-react\&gt; </a:t>
            </a:r>
            <a:r>
              <a:rPr lang="en-US" sz="1600" dirty="0">
                <a:latin typeface="MS Shell Dlg 2" panose="020B0604030504040204" pitchFamily="34" charset="0"/>
              </a:rPr>
              <a:t>node ./</a:t>
            </a:r>
            <a:r>
              <a:rPr lang="en-US" sz="1600" dirty="0" err="1">
                <a:latin typeface="MS Shell Dlg 2" panose="020B0604030504040204" pitchFamily="34" charset="0"/>
              </a:rPr>
              <a:t>node_modules</a:t>
            </a:r>
            <a:r>
              <a:rPr lang="en-US" sz="1600" dirty="0">
                <a:latin typeface="MS Shell Dlg 2" panose="020B0604030504040204" pitchFamily="34" charset="0"/>
              </a:rPr>
              <a:t>/create-react-app/index.js tracker-frontend</a:t>
            </a:r>
            <a:endParaRPr lang="en-CA" sz="1800" dirty="0">
              <a:latin typeface="MS Shell Dlg 2" panose="020B0604030504040204" pitchFamily="34" charset="0"/>
            </a:endParaRPr>
          </a:p>
          <a:p>
            <a:pPr>
              <a:lnSpc>
                <a:spcPct val="100000"/>
              </a:lnSpc>
            </a:pPr>
            <a:r>
              <a:rPr lang="en-CA" dirty="0">
                <a:solidFill>
                  <a:srgbClr val="00B050"/>
                </a:solidFill>
                <a:latin typeface="MS Shell Dlg 2" panose="020B0604030504040204" pitchFamily="34" charset="0"/>
              </a:rPr>
              <a:t>                                          </a:t>
            </a:r>
            <a:r>
              <a:rPr lang="en-CA" sz="3600" dirty="0">
                <a:solidFill>
                  <a:srgbClr val="FF0000"/>
                </a:solidFill>
                <a:latin typeface="MS Shell Dlg 2" panose="020B0604030504040204" pitchFamily="34" charset="0"/>
              </a:rPr>
              <a:t>OR</a:t>
            </a:r>
            <a:endParaRPr lang="en-CA" dirty="0">
              <a:solidFill>
                <a:srgbClr val="FF0000"/>
              </a:solidFill>
              <a:latin typeface="MS Shell Dlg 2" panose="020B0604030504040204" pitchFamily="34" charset="0"/>
            </a:endParaRPr>
          </a:p>
          <a:p>
            <a:pPr>
              <a:lnSpc>
                <a:spcPct val="100000"/>
              </a:lnSpc>
            </a:pPr>
            <a:r>
              <a:rPr lang="en-CA" sz="1800" dirty="0">
                <a:solidFill>
                  <a:srgbClr val="00B050"/>
                </a:solidFill>
                <a:latin typeface="MS Shell Dlg 2" panose="020B0604030504040204" pitchFamily="34" charset="0"/>
              </a:rPr>
              <a:t>//install and run the package </a:t>
            </a:r>
            <a:r>
              <a:rPr lang="en-CA" sz="1800" dirty="0">
                <a:solidFill>
                  <a:srgbClr val="00B050"/>
                </a:solidFill>
                <a:highlight>
                  <a:srgbClr val="FFFF00"/>
                </a:highlight>
                <a:latin typeface="MS Shell Dlg 2" panose="020B0604030504040204" pitchFamily="34" charset="0"/>
              </a:rPr>
              <a:t>[recommended]</a:t>
            </a:r>
          </a:p>
          <a:p>
            <a:pPr>
              <a:lnSpc>
                <a:spcPct val="100000"/>
              </a:lnSpc>
            </a:pPr>
            <a:r>
              <a:rPr lang="en-CA" sz="1100" dirty="0">
                <a:latin typeface="MS Shell Dlg 2" panose="020B0604030504040204" pitchFamily="34" charset="0"/>
              </a:rPr>
              <a:t>hackathon-react\&gt; </a:t>
            </a:r>
            <a:r>
              <a:rPr lang="en-CA" sz="1800" dirty="0" err="1">
                <a:effectLst/>
                <a:latin typeface="MS Shell Dlg 2" panose="020B0604030504040204" pitchFamily="34" charset="0"/>
              </a:rPr>
              <a:t>npx</a:t>
            </a:r>
            <a:r>
              <a:rPr lang="en-CA" sz="1800" dirty="0">
                <a:effectLst/>
                <a:latin typeface="MS Shell Dlg 2" panose="020B0604030504040204" pitchFamily="34" charset="0"/>
              </a:rPr>
              <a:t> create-react-app </a:t>
            </a:r>
            <a:r>
              <a:rPr lang="en-CA" sz="1800" i="1" dirty="0">
                <a:effectLst/>
                <a:latin typeface="MS Shell Dlg 2" panose="020B0604030504040204" pitchFamily="34" charset="0"/>
              </a:rPr>
              <a:t>tracker-frontend</a:t>
            </a:r>
          </a:p>
        </p:txBody>
      </p:sp>
    </p:spTree>
    <p:extLst>
      <p:ext uri="{BB962C8B-B14F-4D97-AF65-F5344CB8AC3E}">
        <p14:creationId xmlns:p14="http://schemas.microsoft.com/office/powerpoint/2010/main" val="188533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6" grpId="0"/>
      <p:bldP spid="9" grpId="0" animBg="1"/>
    </p:bldLst>
  </p:timing>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644942" y="3221999"/>
            <a:ext cx="6729547" cy="3046988"/>
          </a:xfrm>
          <a:prstGeom prst="rect">
            <a:avLst/>
          </a:prstGeom>
          <a:noFill/>
        </p:spPr>
        <p:txBody>
          <a:bodyPr wrap="square">
            <a:spAutoFit/>
          </a:bodyPr>
          <a:lstStyle/>
          <a:p>
            <a:pPr algn="ctr"/>
            <a:r>
              <a:rPr lang="en-CA" sz="4800" dirty="0">
                <a:effectLst/>
                <a:latin typeface="MS Shell Dlg 2" panose="020B0604030504040204" pitchFamily="34" charset="0"/>
              </a:rPr>
              <a:t>Customize the template project to our needs and get familiar with the project structure.</a:t>
            </a:r>
            <a:endParaRPr lang="en-CA" sz="4800" dirty="0"/>
          </a:p>
        </p:txBody>
      </p:sp>
    </p:spTree>
    <p:extLst>
      <p:ext uri="{BB962C8B-B14F-4D97-AF65-F5344CB8AC3E}">
        <p14:creationId xmlns:p14="http://schemas.microsoft.com/office/powerpoint/2010/main" val="4041622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6729547" cy="769441"/>
          </a:xfrm>
          <a:prstGeom prst="rect">
            <a:avLst/>
          </a:prstGeom>
          <a:noFill/>
        </p:spPr>
        <p:txBody>
          <a:bodyPr wrap="square">
            <a:spAutoFit/>
          </a:bodyPr>
          <a:lstStyle/>
          <a:p>
            <a:pPr algn="ctr"/>
            <a:r>
              <a:rPr lang="en-CA" sz="4400" dirty="0">
                <a:latin typeface="MS Shell Dlg 2" panose="020B0604030504040204" pitchFamily="34" charset="0"/>
              </a:rPr>
              <a:t>1- Change icon and title.</a:t>
            </a:r>
            <a:endParaRPr lang="en-CA" sz="4400" dirty="0"/>
          </a:p>
        </p:txBody>
      </p:sp>
      <p:pic>
        <p:nvPicPr>
          <p:cNvPr id="2" name="Picture 1">
            <a:extLst>
              <a:ext uri="{FF2B5EF4-FFF2-40B4-BE49-F238E27FC236}">
                <a16:creationId xmlns:a16="http://schemas.microsoft.com/office/drawing/2014/main" id="{5A0E4988-77A5-C976-DF08-9C9FE88EB131}"/>
              </a:ext>
            </a:extLst>
          </p:cNvPr>
          <p:cNvPicPr>
            <a:picLocks noChangeAspect="1"/>
          </p:cNvPicPr>
          <p:nvPr/>
        </p:nvPicPr>
        <p:blipFill>
          <a:blip r:embed="rId3"/>
          <a:stretch>
            <a:fillRect/>
          </a:stretch>
        </p:blipFill>
        <p:spPr>
          <a:xfrm>
            <a:off x="448492" y="1191743"/>
            <a:ext cx="2776630" cy="2776630"/>
          </a:xfrm>
          <a:prstGeom prst="rect">
            <a:avLst/>
          </a:prstGeom>
        </p:spPr>
      </p:pic>
      <p:sp>
        <p:nvSpPr>
          <p:cNvPr id="4" name="Rectangle 3">
            <a:extLst>
              <a:ext uri="{FF2B5EF4-FFF2-40B4-BE49-F238E27FC236}">
                <a16:creationId xmlns:a16="http://schemas.microsoft.com/office/drawing/2014/main" id="{EE792F94-CDA8-9A79-087C-17BD285A0628}"/>
              </a:ext>
            </a:extLst>
          </p:cNvPr>
          <p:cNvSpPr/>
          <p:nvPr/>
        </p:nvSpPr>
        <p:spPr>
          <a:xfrm>
            <a:off x="448492" y="2304088"/>
            <a:ext cx="1942011" cy="426720"/>
          </a:xfrm>
          <a:prstGeom prst="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 name="Table 5">
            <a:extLst>
              <a:ext uri="{FF2B5EF4-FFF2-40B4-BE49-F238E27FC236}">
                <a16:creationId xmlns:a16="http://schemas.microsoft.com/office/drawing/2014/main" id="{0FD9F01E-4910-6B5C-D489-8B4571E5B1CA}"/>
              </a:ext>
            </a:extLst>
          </p:cNvPr>
          <p:cNvGraphicFramePr>
            <a:graphicFrameLocks noGrp="1"/>
          </p:cNvGraphicFramePr>
          <p:nvPr>
            <p:extLst>
              <p:ext uri="{D42A27DB-BD31-4B8C-83A1-F6EECF244321}">
                <p14:modId xmlns:p14="http://schemas.microsoft.com/office/powerpoint/2010/main" val="471846198"/>
              </p:ext>
            </p:extLst>
          </p:nvPr>
        </p:nvGraphicFramePr>
        <p:xfrm>
          <a:off x="3576245" y="1163935"/>
          <a:ext cx="3709851" cy="3108616"/>
        </p:xfrm>
        <a:graphic>
          <a:graphicData uri="http://schemas.openxmlformats.org/drawingml/2006/table">
            <a:tbl>
              <a:tblPr firstRow="1" bandRow="1">
                <a:tableStyleId>{073A0DAA-6AF3-43AB-8588-CEC1D06C72B9}</a:tableStyleId>
              </a:tblPr>
              <a:tblGrid>
                <a:gridCol w="1916505">
                  <a:extLst>
                    <a:ext uri="{9D8B030D-6E8A-4147-A177-3AD203B41FA5}">
                      <a16:colId xmlns:a16="http://schemas.microsoft.com/office/drawing/2014/main" val="54241509"/>
                    </a:ext>
                  </a:extLst>
                </a:gridCol>
                <a:gridCol w="1793346">
                  <a:extLst>
                    <a:ext uri="{9D8B030D-6E8A-4147-A177-3AD203B41FA5}">
                      <a16:colId xmlns:a16="http://schemas.microsoft.com/office/drawing/2014/main" val="814721553"/>
                    </a:ext>
                  </a:extLst>
                </a:gridCol>
              </a:tblGrid>
              <a:tr h="555326">
                <a:tc>
                  <a:txBody>
                    <a:bodyPr/>
                    <a:lstStyle/>
                    <a:p>
                      <a:r>
                        <a:rPr lang="en-CA" dirty="0"/>
                        <a:t>Component</a:t>
                      </a:r>
                    </a:p>
                  </a:txBody>
                  <a:tcPr/>
                </a:tc>
                <a:tc>
                  <a:txBody>
                    <a:bodyPr/>
                    <a:lstStyle/>
                    <a:p>
                      <a:r>
                        <a:rPr lang="en-CA" dirty="0"/>
                        <a:t>Importance</a:t>
                      </a:r>
                    </a:p>
                  </a:txBody>
                  <a:tcPr/>
                </a:tc>
                <a:extLst>
                  <a:ext uri="{0D108BD9-81ED-4DB2-BD59-A6C34878D82A}">
                    <a16:rowId xmlns:a16="http://schemas.microsoft.com/office/drawing/2014/main" val="1773170920"/>
                  </a:ext>
                </a:extLst>
              </a:tr>
              <a:tr h="555326">
                <a:tc>
                  <a:txBody>
                    <a:bodyPr/>
                    <a:lstStyle/>
                    <a:p>
                      <a:r>
                        <a:rPr lang="en-CA" dirty="0"/>
                        <a:t>node_modules</a:t>
                      </a:r>
                    </a:p>
                  </a:txBody>
                  <a:tcPr/>
                </a:tc>
                <a:tc>
                  <a:txBody>
                    <a:bodyPr/>
                    <a:lstStyle/>
                    <a:p>
                      <a:r>
                        <a:rPr lang="en-CA" dirty="0"/>
                        <a:t>Like .m2 [libraries]</a:t>
                      </a:r>
                    </a:p>
                  </a:txBody>
                  <a:tcPr/>
                </a:tc>
                <a:extLst>
                  <a:ext uri="{0D108BD9-81ED-4DB2-BD59-A6C34878D82A}">
                    <a16:rowId xmlns:a16="http://schemas.microsoft.com/office/drawing/2014/main" val="2685363303"/>
                  </a:ext>
                </a:extLst>
              </a:tr>
              <a:tr h="0">
                <a:tc>
                  <a:txBody>
                    <a:bodyPr/>
                    <a:lstStyle/>
                    <a:p>
                      <a:r>
                        <a:rPr lang="en-CA" dirty="0"/>
                        <a:t>public</a:t>
                      </a:r>
                    </a:p>
                  </a:txBody>
                  <a:tcPr/>
                </a:tc>
                <a:tc>
                  <a:txBody>
                    <a:bodyPr/>
                    <a:lstStyle/>
                    <a:p>
                      <a:r>
                        <a:rPr lang="en-CA" dirty="0"/>
                        <a:t>static files</a:t>
                      </a:r>
                    </a:p>
                  </a:txBody>
                  <a:tcPr/>
                </a:tc>
                <a:extLst>
                  <a:ext uri="{0D108BD9-81ED-4DB2-BD59-A6C34878D82A}">
                    <a16:rowId xmlns:a16="http://schemas.microsoft.com/office/drawing/2014/main" val="2634766188"/>
                  </a:ext>
                </a:extLst>
              </a:tr>
              <a:tr h="555326">
                <a:tc>
                  <a:txBody>
                    <a:bodyPr/>
                    <a:lstStyle/>
                    <a:p>
                      <a:r>
                        <a:rPr lang="en-CA" dirty="0"/>
                        <a:t>src</a:t>
                      </a:r>
                    </a:p>
                  </a:txBody>
                  <a:tcPr/>
                </a:tc>
                <a:tc>
                  <a:txBody>
                    <a:bodyPr/>
                    <a:lstStyle/>
                    <a:p>
                      <a:r>
                        <a:rPr lang="en-CA" dirty="0"/>
                        <a:t>Dynamic code</a:t>
                      </a:r>
                    </a:p>
                  </a:txBody>
                  <a:tcPr/>
                </a:tc>
                <a:extLst>
                  <a:ext uri="{0D108BD9-81ED-4DB2-BD59-A6C34878D82A}">
                    <a16:rowId xmlns:a16="http://schemas.microsoft.com/office/drawing/2014/main" val="682054630"/>
                  </a:ext>
                </a:extLst>
              </a:tr>
              <a:tr h="555326">
                <a:tc>
                  <a:txBody>
                    <a:bodyPr/>
                    <a:lstStyle/>
                    <a:p>
                      <a:r>
                        <a:rPr lang="en-CA" dirty="0"/>
                        <a:t>package.json</a:t>
                      </a:r>
                    </a:p>
                  </a:txBody>
                  <a:tcPr/>
                </a:tc>
                <a:tc>
                  <a:txBody>
                    <a:bodyPr/>
                    <a:lstStyle/>
                    <a:p>
                      <a:r>
                        <a:rPr lang="en-CA" dirty="0"/>
                        <a:t>Like pom.xml</a:t>
                      </a:r>
                      <a:br>
                        <a:rPr lang="en-CA" dirty="0"/>
                      </a:br>
                      <a:r>
                        <a:rPr lang="en-CA" dirty="0"/>
                        <a:t>[high level]</a:t>
                      </a:r>
                    </a:p>
                  </a:txBody>
                  <a:tcPr/>
                </a:tc>
                <a:extLst>
                  <a:ext uri="{0D108BD9-81ED-4DB2-BD59-A6C34878D82A}">
                    <a16:rowId xmlns:a16="http://schemas.microsoft.com/office/drawing/2014/main" val="3764109311"/>
                  </a:ext>
                </a:extLst>
              </a:tr>
              <a:tr h="555326">
                <a:tc>
                  <a:txBody>
                    <a:bodyPr/>
                    <a:lstStyle/>
                    <a:p>
                      <a:r>
                        <a:rPr lang="en-CA" dirty="0"/>
                        <a:t>package-lock.json</a:t>
                      </a:r>
                    </a:p>
                  </a:txBody>
                  <a:tcPr/>
                </a:tc>
                <a:tc>
                  <a:txBody>
                    <a:bodyPr/>
                    <a:lstStyle/>
                    <a:p>
                      <a:r>
                        <a:rPr lang="en-CA" dirty="0"/>
                        <a:t>Detailed pom.xml file</a:t>
                      </a:r>
                    </a:p>
                  </a:txBody>
                  <a:tcPr/>
                </a:tc>
                <a:extLst>
                  <a:ext uri="{0D108BD9-81ED-4DB2-BD59-A6C34878D82A}">
                    <a16:rowId xmlns:a16="http://schemas.microsoft.com/office/drawing/2014/main" val="3492644371"/>
                  </a:ext>
                </a:extLst>
              </a:tr>
            </a:tbl>
          </a:graphicData>
        </a:graphic>
      </p:graphicFrame>
      <p:sp>
        <p:nvSpPr>
          <p:cNvPr id="6" name="TextBox 5">
            <a:extLst>
              <a:ext uri="{FF2B5EF4-FFF2-40B4-BE49-F238E27FC236}">
                <a16:creationId xmlns:a16="http://schemas.microsoft.com/office/drawing/2014/main" id="{B2161D61-ED55-8DA7-0474-98106AE40FE4}"/>
              </a:ext>
            </a:extLst>
          </p:cNvPr>
          <p:cNvSpPr txBox="1"/>
          <p:nvPr/>
        </p:nvSpPr>
        <p:spPr>
          <a:xfrm>
            <a:off x="133350" y="4454368"/>
            <a:ext cx="2476500" cy="923330"/>
          </a:xfrm>
          <a:prstGeom prst="rect">
            <a:avLst/>
          </a:prstGeom>
          <a:noFill/>
        </p:spPr>
        <p:txBody>
          <a:bodyPr wrap="square" rtlCol="0">
            <a:spAutoFit/>
          </a:bodyPr>
          <a:lstStyle/>
          <a:p>
            <a:r>
              <a:rPr lang="en-CA" dirty="0"/>
              <a:t>Open index.html under public and update as shown </a:t>
            </a:r>
            <a:r>
              <a:rPr lang="en-CA" dirty="0">
                <a:sym typeface="Wingdings" panose="05000000000000000000" pitchFamily="2" charset="2"/>
              </a:rPr>
              <a:t></a:t>
            </a:r>
            <a:endParaRPr lang="en-CA" dirty="0"/>
          </a:p>
        </p:txBody>
      </p:sp>
      <p:sp>
        <p:nvSpPr>
          <p:cNvPr id="7" name="TextBox 6">
            <a:extLst>
              <a:ext uri="{FF2B5EF4-FFF2-40B4-BE49-F238E27FC236}">
                <a16:creationId xmlns:a16="http://schemas.microsoft.com/office/drawing/2014/main" id="{485FF311-69F5-2CAB-DF51-1AF9862B8C96}"/>
              </a:ext>
            </a:extLst>
          </p:cNvPr>
          <p:cNvSpPr txBox="1"/>
          <p:nvPr/>
        </p:nvSpPr>
        <p:spPr>
          <a:xfrm>
            <a:off x="133350" y="5540527"/>
            <a:ext cx="2661947" cy="646331"/>
          </a:xfrm>
          <a:prstGeom prst="rect">
            <a:avLst/>
          </a:prstGeom>
          <a:noFill/>
        </p:spPr>
        <p:txBody>
          <a:bodyPr wrap="none" rtlCol="0">
            <a:spAutoFit/>
          </a:bodyPr>
          <a:lstStyle/>
          <a:p>
            <a:r>
              <a:rPr lang="en-CA" dirty="0"/>
              <a:t>Get the </a:t>
            </a:r>
            <a:r>
              <a:rPr lang="en-CA" dirty="0">
                <a:highlight>
                  <a:srgbClr val="00FF00"/>
                </a:highlight>
              </a:rPr>
              <a:t>tag.ico </a:t>
            </a:r>
            <a:r>
              <a:rPr lang="en-CA" dirty="0"/>
              <a:t>file from</a:t>
            </a:r>
          </a:p>
          <a:p>
            <a:r>
              <a:rPr lang="en-CA" dirty="0">
                <a:highlight>
                  <a:srgbClr val="FFFF00"/>
                </a:highlight>
              </a:rPr>
              <a:t>react-hackathon.7z </a:t>
            </a:r>
          </a:p>
        </p:txBody>
      </p:sp>
      <p:pic>
        <p:nvPicPr>
          <p:cNvPr id="9" name="Picture 8">
            <a:extLst>
              <a:ext uri="{FF2B5EF4-FFF2-40B4-BE49-F238E27FC236}">
                <a16:creationId xmlns:a16="http://schemas.microsoft.com/office/drawing/2014/main" id="{4CA12ABE-146F-439D-E6C7-2E09D8F92939}"/>
              </a:ext>
            </a:extLst>
          </p:cNvPr>
          <p:cNvPicPr>
            <a:picLocks noChangeAspect="1"/>
          </p:cNvPicPr>
          <p:nvPr/>
        </p:nvPicPr>
        <p:blipFill>
          <a:blip r:embed="rId4"/>
          <a:stretch>
            <a:fillRect/>
          </a:stretch>
        </p:blipFill>
        <p:spPr>
          <a:xfrm>
            <a:off x="2949859" y="4578374"/>
            <a:ext cx="4749753" cy="5124282"/>
          </a:xfrm>
          <a:prstGeom prst="rect">
            <a:avLst/>
          </a:prstGeom>
        </p:spPr>
      </p:pic>
      <p:cxnSp>
        <p:nvCxnSpPr>
          <p:cNvPr id="11" name="Straight Connector 10">
            <a:extLst>
              <a:ext uri="{FF2B5EF4-FFF2-40B4-BE49-F238E27FC236}">
                <a16:creationId xmlns:a16="http://schemas.microsoft.com/office/drawing/2014/main" id="{8304AFF9-54F7-D86E-2802-D366C62697D8}"/>
              </a:ext>
            </a:extLst>
          </p:cNvPr>
          <p:cNvCxnSpPr/>
          <p:nvPr/>
        </p:nvCxnSpPr>
        <p:spPr>
          <a:xfrm>
            <a:off x="2994991" y="5377698"/>
            <a:ext cx="42803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D5D8279-D1DB-463E-48C9-090867239B59}"/>
              </a:ext>
            </a:extLst>
          </p:cNvPr>
          <p:cNvSpPr txBox="1"/>
          <p:nvPr/>
        </p:nvSpPr>
        <p:spPr>
          <a:xfrm>
            <a:off x="101697" y="6409721"/>
            <a:ext cx="2922980" cy="646331"/>
          </a:xfrm>
          <a:prstGeom prst="rect">
            <a:avLst/>
          </a:prstGeom>
          <a:noFill/>
        </p:spPr>
        <p:txBody>
          <a:bodyPr wrap="none" rtlCol="0">
            <a:spAutoFit/>
          </a:bodyPr>
          <a:lstStyle/>
          <a:p>
            <a:r>
              <a:rPr lang="en-CA" dirty="0"/>
              <a:t>Copy the file under public</a:t>
            </a:r>
          </a:p>
          <a:p>
            <a:r>
              <a:rPr lang="en-CA" dirty="0"/>
              <a:t> and remove </a:t>
            </a:r>
            <a:r>
              <a:rPr lang="en-CA" strike="sngStrike" dirty="0"/>
              <a:t>favicon.ico</a:t>
            </a:r>
            <a:r>
              <a:rPr lang="en-CA" dirty="0"/>
              <a:t>. </a:t>
            </a:r>
          </a:p>
        </p:txBody>
      </p:sp>
      <p:sp>
        <p:nvSpPr>
          <p:cNvPr id="8" name="Rectangle: Rounded Corners 7">
            <a:extLst>
              <a:ext uri="{FF2B5EF4-FFF2-40B4-BE49-F238E27FC236}">
                <a16:creationId xmlns:a16="http://schemas.microsoft.com/office/drawing/2014/main" id="{2E1FA5FA-4062-A322-DD96-9161357CCFB0}"/>
              </a:ext>
            </a:extLst>
          </p:cNvPr>
          <p:cNvSpPr/>
          <p:nvPr/>
        </p:nvSpPr>
        <p:spPr>
          <a:xfrm>
            <a:off x="5568696" y="1773936"/>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7D790895-F8DA-8AEB-3EBB-58E6F823DBB1}"/>
              </a:ext>
            </a:extLst>
          </p:cNvPr>
          <p:cNvSpPr/>
          <p:nvPr/>
        </p:nvSpPr>
        <p:spPr>
          <a:xfrm>
            <a:off x="5568696" y="2603393"/>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Rounded Corners 12">
            <a:extLst>
              <a:ext uri="{FF2B5EF4-FFF2-40B4-BE49-F238E27FC236}">
                <a16:creationId xmlns:a16="http://schemas.microsoft.com/office/drawing/2014/main" id="{D56EA6C5-9153-1F58-0FF6-47B9387C8D5B}"/>
              </a:ext>
            </a:extLst>
          </p:cNvPr>
          <p:cNvSpPr/>
          <p:nvPr/>
        </p:nvSpPr>
        <p:spPr>
          <a:xfrm>
            <a:off x="5568696" y="3797340"/>
            <a:ext cx="1618488"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Rounded Corners 13">
            <a:extLst>
              <a:ext uri="{FF2B5EF4-FFF2-40B4-BE49-F238E27FC236}">
                <a16:creationId xmlns:a16="http://schemas.microsoft.com/office/drawing/2014/main" id="{6FBD90A4-420B-BAAC-8749-34E9B7FAE7DC}"/>
              </a:ext>
            </a:extLst>
          </p:cNvPr>
          <p:cNvSpPr/>
          <p:nvPr/>
        </p:nvSpPr>
        <p:spPr>
          <a:xfrm>
            <a:off x="5568696" y="2304234"/>
            <a:ext cx="1417320" cy="243423"/>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Rounded Corners 14">
            <a:extLst>
              <a:ext uri="{FF2B5EF4-FFF2-40B4-BE49-F238E27FC236}">
                <a16:creationId xmlns:a16="http://schemas.microsoft.com/office/drawing/2014/main" id="{7269C60C-4545-5A7E-9E52-288ECE456E72}"/>
              </a:ext>
            </a:extLst>
          </p:cNvPr>
          <p:cNvSpPr/>
          <p:nvPr/>
        </p:nvSpPr>
        <p:spPr>
          <a:xfrm>
            <a:off x="5568696" y="3219108"/>
            <a:ext cx="1417320" cy="438912"/>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084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2" grpId="0"/>
      <p:bldP spid="8" grpId="0" animBg="1"/>
      <p:bldP spid="8" grpId="1" animBg="1"/>
      <p:bldP spid="10" grpId="0" animBg="1"/>
      <p:bldP spid="10" grpId="1" animBg="1"/>
      <p:bldP spid="13" grpId="0" animBg="1"/>
      <p:bldP spid="13" grpId="1" animBg="1"/>
      <p:bldP spid="14" grpId="0" animBg="1"/>
      <p:bldP spid="14" grpId="1" animBg="1"/>
      <p:bldP spid="15" grpId="0" animBg="1"/>
      <p:bldP spid="15" grpId="1" animBg="1"/>
    </p:bldLst>
  </p:timing>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7580793" cy="1446550"/>
          </a:xfrm>
          <a:prstGeom prst="rect">
            <a:avLst/>
          </a:prstGeom>
          <a:noFill/>
        </p:spPr>
        <p:txBody>
          <a:bodyPr wrap="square">
            <a:spAutoFit/>
          </a:bodyPr>
          <a:lstStyle/>
          <a:p>
            <a:pPr algn="ctr"/>
            <a:r>
              <a:rPr lang="en-CA" sz="4400" dirty="0">
                <a:latin typeface="MS Shell Dlg 2" panose="020B0604030504040204" pitchFamily="34" charset="0"/>
              </a:rPr>
              <a:t>2- push your code to GitHub.</a:t>
            </a:r>
          </a:p>
          <a:p>
            <a:pPr algn="ctr"/>
            <a:r>
              <a:rPr lang="en-CA" sz="4400" dirty="0">
                <a:latin typeface="MS Shell Dlg 2" panose="020B0604030504040204" pitchFamily="34" charset="0"/>
              </a:rPr>
              <a:t>[Optional]</a:t>
            </a:r>
            <a:endParaRPr lang="en-CA" sz="4400" dirty="0"/>
          </a:p>
        </p:txBody>
      </p:sp>
      <p:sp>
        <p:nvSpPr>
          <p:cNvPr id="6" name="TextBox 5">
            <a:extLst>
              <a:ext uri="{FF2B5EF4-FFF2-40B4-BE49-F238E27FC236}">
                <a16:creationId xmlns:a16="http://schemas.microsoft.com/office/drawing/2014/main" id="{B2161D61-ED55-8DA7-0474-98106AE40FE4}"/>
              </a:ext>
            </a:extLst>
          </p:cNvPr>
          <p:cNvSpPr txBox="1"/>
          <p:nvPr/>
        </p:nvSpPr>
        <p:spPr>
          <a:xfrm>
            <a:off x="273072" y="2155785"/>
            <a:ext cx="7428022" cy="646331"/>
          </a:xfrm>
          <a:prstGeom prst="rect">
            <a:avLst/>
          </a:prstGeom>
          <a:noFill/>
        </p:spPr>
        <p:txBody>
          <a:bodyPr wrap="square" rtlCol="0">
            <a:spAutoFit/>
          </a:bodyPr>
          <a:lstStyle/>
          <a:p>
            <a:r>
              <a:rPr lang="en-CA" dirty="0"/>
              <a:t>There are many ways to do:</a:t>
            </a:r>
          </a:p>
          <a:p>
            <a:r>
              <a:rPr lang="en-CA" dirty="0"/>
              <a:t>One way would be to create a new repo on GitHub: </a:t>
            </a:r>
            <a:r>
              <a:rPr lang="en-CA" dirty="0">
                <a:highlight>
                  <a:srgbClr val="FFFF00"/>
                </a:highlight>
              </a:rPr>
              <a:t>hackathon-react</a:t>
            </a:r>
          </a:p>
        </p:txBody>
      </p:sp>
      <p:sp>
        <p:nvSpPr>
          <p:cNvPr id="8" name="Rectangle 1">
            <a:extLst>
              <a:ext uri="{FF2B5EF4-FFF2-40B4-BE49-F238E27FC236}">
                <a16:creationId xmlns:a16="http://schemas.microsoft.com/office/drawing/2014/main" id="{8B7A05A2-3D79-D8C1-65B2-618E899C0945}"/>
              </a:ext>
            </a:extLst>
          </p:cNvPr>
          <p:cNvSpPr>
            <a:spLocks noChangeArrowheads="1"/>
          </p:cNvSpPr>
          <p:nvPr/>
        </p:nvSpPr>
        <p:spPr bwMode="auto">
          <a:xfrm>
            <a:off x="343305" y="6058857"/>
            <a:ext cx="72957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CA" altLang="en-US" sz="1400" b="0" i="0" u="none" strike="noStrike" cap="none" normalizeH="0" baseline="0" dirty="0">
                <a:ln>
                  <a:noFill/>
                </a:ln>
                <a:solidFill>
                  <a:srgbClr val="00B050"/>
                </a:solidFill>
                <a:effectLst/>
                <a:latin typeface="Arial Unicode MS"/>
              </a:rPr>
              <a:t>//</a:t>
            </a:r>
            <a:r>
              <a:rPr lang="en-CA" sz="1400" dirty="0">
                <a:solidFill>
                  <a:srgbClr val="00B050"/>
                </a:solidFill>
              </a:rPr>
              <a:t>run the following</a:t>
            </a:r>
            <a:br>
              <a:rPr lang="en-CA" sz="1400" dirty="0"/>
            </a:br>
            <a:r>
              <a:rPr kumimoji="0" lang="en-US" altLang="en-US" sz="1400" b="0" i="0" u="none" strike="noStrike" cap="none" normalizeH="0" baseline="0" dirty="0">
                <a:ln>
                  <a:noFill/>
                </a:ln>
                <a:solidFill>
                  <a:schemeClr val="tx1"/>
                </a:solidFill>
                <a:effectLst/>
                <a:latin typeface="Arial Unicode MS"/>
              </a:rPr>
              <a:t>echo "# hackathon-react project" &gt;&gt; README.md </a:t>
            </a:r>
            <a:r>
              <a:rPr kumimoji="0" lang="en-US" altLang="en-US" sz="1400" b="0" i="0" u="none" strike="noStrike" cap="none" normalizeH="0" baseline="0" dirty="0">
                <a:ln>
                  <a:noFill/>
                </a:ln>
                <a:solidFill>
                  <a:srgbClr val="00B050"/>
                </a:solidFill>
                <a:effectLst/>
                <a:latin typeface="Arial Unicode MS"/>
              </a:rPr>
              <a:t>//create a readme file</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init </a:t>
            </a:r>
            <a:r>
              <a:rPr kumimoji="0" lang="en-US" altLang="en-US" sz="1400" b="0" i="0" u="none" strike="noStrike" cap="none" normalizeH="0" baseline="0" dirty="0">
                <a:ln>
                  <a:noFill/>
                </a:ln>
                <a:solidFill>
                  <a:srgbClr val="00B050"/>
                </a:solidFill>
                <a:effectLst/>
                <a:latin typeface="Arial Unicode MS"/>
              </a:rPr>
              <a:t>//initialize local repo</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add . –A     </a:t>
            </a:r>
            <a:r>
              <a:rPr kumimoji="0" lang="en-US" altLang="en-US" sz="1400" b="0" i="0" u="none" strike="noStrike" cap="none" normalizeH="0" baseline="0" dirty="0">
                <a:ln>
                  <a:noFill/>
                </a:ln>
                <a:solidFill>
                  <a:srgbClr val="00B050"/>
                </a:solidFill>
                <a:effectLst/>
                <a:latin typeface="Arial Unicode MS"/>
              </a:rPr>
              <a:t> //add all changes to staging</a:t>
            </a:r>
            <a:r>
              <a:rPr kumimoji="0" lang="en-US" altLang="en-US" sz="1400" b="0" i="0" u="none" strike="noStrike" cap="none" normalizeH="0" dirty="0">
                <a:ln>
                  <a:noFill/>
                </a:ln>
                <a:solidFill>
                  <a:srgbClr val="00B050"/>
                </a:solidFill>
                <a:effectLst/>
                <a:latin typeface="Arial Unicode MS"/>
              </a:rPr>
              <a:t> area starting with the current directory.</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commit -m “initial</a:t>
            </a:r>
            <a:r>
              <a:rPr kumimoji="0" lang="en-US" altLang="en-US" sz="1400" b="0" i="0" u="none" strike="noStrike" cap="none" normalizeH="0" dirty="0">
                <a:ln>
                  <a:noFill/>
                </a:ln>
                <a:solidFill>
                  <a:schemeClr val="tx1"/>
                </a:solidFill>
                <a:effectLst/>
                <a:latin typeface="Arial Unicode MS"/>
              </a:rPr>
              <a:t> commit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//commit all staged</a:t>
            </a:r>
            <a:r>
              <a:rPr kumimoji="0" lang="en-US" altLang="en-US" sz="1400" b="0" i="0" u="none" strike="noStrike" cap="none" normalizeH="0" dirty="0">
                <a:ln>
                  <a:noFill/>
                </a:ln>
                <a:solidFill>
                  <a:srgbClr val="00B050"/>
                </a:solidFill>
                <a:effectLst/>
                <a:latin typeface="Arial Unicode MS"/>
              </a:rPr>
              <a:t> items</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remote add origin </a:t>
            </a:r>
            <a:r>
              <a:rPr kumimoji="0" lang="en-US" altLang="en-US" sz="1400" b="0" i="0" u="none" strike="noStrike" cap="none" normalizeH="0" baseline="0" dirty="0" err="1">
                <a:ln>
                  <a:noFill/>
                </a:ln>
                <a:solidFill>
                  <a:schemeClr val="tx1"/>
                </a:solidFill>
                <a:effectLst/>
                <a:latin typeface="Arial Unicode MS"/>
                <a:hlinkClick r:id="rId2"/>
              </a:rPr>
              <a:t>git@github.com:</a:t>
            </a:r>
            <a:r>
              <a:rPr kumimoji="0" lang="en-US" altLang="en-US" sz="1400" b="0" i="0" u="none" strike="noStrike" cap="none" normalizeH="0" baseline="0" dirty="0" err="1">
                <a:ln>
                  <a:noFill/>
                </a:ln>
                <a:solidFill>
                  <a:schemeClr val="tx1"/>
                </a:solidFill>
                <a:effectLst/>
                <a:highlight>
                  <a:srgbClr val="FF0000"/>
                </a:highlight>
                <a:latin typeface="Arial Unicode MS"/>
                <a:hlinkClick r:id="rId2"/>
              </a:rPr>
              <a:t>account-name</a:t>
            </a:r>
            <a:r>
              <a:rPr kumimoji="0" lang="en-US" altLang="en-US" sz="1400" b="0" i="0" u="none" strike="noStrike" cap="none" normalizeH="0" baseline="0" dirty="0">
                <a:ln>
                  <a:noFill/>
                </a:ln>
                <a:solidFill>
                  <a:schemeClr val="tx1"/>
                </a:solidFill>
                <a:effectLst/>
                <a:latin typeface="Arial Unicode MS"/>
                <a:hlinkClick r:id="rId2"/>
              </a:rPr>
              <a:t>/hackathon-react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//define remote repo</a:t>
            </a:r>
            <a:br>
              <a:rPr kumimoji="0" lang="en-US" altLang="en-US" sz="1400" b="0" i="0" u="none" strike="noStrike" cap="none" normalizeH="0" baseline="0" dirty="0">
                <a:ln>
                  <a:noFill/>
                </a:ln>
                <a:solidFill>
                  <a:schemeClr val="tx1"/>
                </a:solidFill>
                <a:effectLst/>
                <a:latin typeface="Arial Unicode MS"/>
              </a:rPr>
            </a:br>
            <a:r>
              <a:rPr lang="en-US" altLang="en-US" sz="1400" dirty="0">
                <a:latin typeface="Arial Unicode MS"/>
              </a:rPr>
              <a:t>git branch -M main </a:t>
            </a:r>
            <a:r>
              <a:rPr lang="en-US" altLang="en-US" sz="1400" dirty="0">
                <a:solidFill>
                  <a:srgbClr val="00B050"/>
                </a:solidFill>
                <a:latin typeface="Arial Unicode MS"/>
              </a:rPr>
              <a:t>//rename the master branch to main [you can keep master though]</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a:t>
            </a:r>
            <a:r>
              <a:rPr kumimoji="0" lang="en-US" altLang="en-US" sz="1400" b="0" i="0" u="none" strike="noStrike" cap="none" normalizeH="0" dirty="0">
                <a:ln>
                  <a:noFill/>
                </a:ln>
                <a:solidFill>
                  <a:schemeClr val="tx1"/>
                </a:solidFill>
                <a:effectLst/>
                <a:latin typeface="Arial Unicode MS"/>
              </a:rPr>
              <a:t> </a:t>
            </a:r>
            <a:r>
              <a:rPr kumimoji="0" lang="en-US" altLang="en-US" sz="1400" b="0" i="0" u="none" strike="noStrike" cap="none" normalizeH="0" baseline="0" dirty="0">
                <a:ln>
                  <a:noFill/>
                </a:ln>
                <a:solidFill>
                  <a:schemeClr val="tx1"/>
                </a:solidFill>
                <a:effectLst/>
                <a:latin typeface="Arial Unicode MS"/>
              </a:rPr>
              <a:t>push -u origin main</a:t>
            </a:r>
            <a:r>
              <a:rPr kumimoji="0" lang="en-US" altLang="en-US" sz="900" b="0" i="0" u="none" strike="noStrike" cap="none" normalizeH="0" baseline="0" dirty="0">
                <a:ln>
                  <a:noFill/>
                </a:ln>
                <a:solidFill>
                  <a:schemeClr val="tx1"/>
                </a:solidFill>
                <a:effectLst/>
              </a:rPr>
              <a:t> </a:t>
            </a:r>
            <a:r>
              <a:rPr lang="en-US" altLang="en-US" sz="1000" dirty="0">
                <a:solidFill>
                  <a:srgbClr val="00B050"/>
                </a:solidFill>
                <a:latin typeface="Arial Unicode MS"/>
              </a:rPr>
              <a:t>//push to main [later</a:t>
            </a:r>
            <a:r>
              <a:rPr lang="en-US" altLang="en-US" sz="1000" dirty="0">
                <a:latin typeface="Arial Unicode MS"/>
              </a:rPr>
              <a:t>, git push </a:t>
            </a:r>
            <a:r>
              <a:rPr lang="en-US" altLang="en-US" sz="1000" dirty="0">
                <a:solidFill>
                  <a:srgbClr val="00B050"/>
                </a:solidFill>
                <a:latin typeface="Arial Unicode MS"/>
              </a:rPr>
              <a:t>Is enough as you have defined the upstream branch using –u]</a:t>
            </a:r>
            <a:endParaRPr lang="en-US" altLang="en-US" sz="1400" dirty="0">
              <a:solidFill>
                <a:srgbClr val="00B050"/>
              </a:solidFill>
              <a:latin typeface="Arial Unicode MS"/>
            </a:endParaRPr>
          </a:p>
        </p:txBody>
      </p:sp>
      <p:sp>
        <p:nvSpPr>
          <p:cNvPr id="10" name="Rectangle 1">
            <a:extLst>
              <a:ext uri="{FF2B5EF4-FFF2-40B4-BE49-F238E27FC236}">
                <a16:creationId xmlns:a16="http://schemas.microsoft.com/office/drawing/2014/main" id="{E68813EE-3FEB-0184-F06D-05FFEEFED292}"/>
              </a:ext>
            </a:extLst>
          </p:cNvPr>
          <p:cNvSpPr>
            <a:spLocks noChangeArrowheads="1"/>
          </p:cNvSpPr>
          <p:nvPr/>
        </p:nvSpPr>
        <p:spPr bwMode="auto">
          <a:xfrm>
            <a:off x="318812" y="3138332"/>
            <a:ext cx="15472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Open git terminal</a:t>
            </a:r>
            <a:endParaRPr kumimoji="0" lang="en-US" altLang="en-US" sz="3200" b="0" i="0" u="none" strike="noStrike" cap="none" normalizeH="0" baseline="0" dirty="0">
              <a:ln>
                <a:noFill/>
              </a:ln>
              <a:effectLst/>
              <a:latin typeface="Arial" panose="020B0604020202020204" pitchFamily="34" charset="0"/>
            </a:endParaRPr>
          </a:p>
        </p:txBody>
      </p:sp>
      <p:sp>
        <p:nvSpPr>
          <p:cNvPr id="13" name="Rectangle 1">
            <a:extLst>
              <a:ext uri="{FF2B5EF4-FFF2-40B4-BE49-F238E27FC236}">
                <a16:creationId xmlns:a16="http://schemas.microsoft.com/office/drawing/2014/main" id="{7F88E7E9-C84D-3E1D-D323-2A533D7530DC}"/>
              </a:ext>
            </a:extLst>
          </p:cNvPr>
          <p:cNvSpPr>
            <a:spLocks noChangeArrowheads="1"/>
          </p:cNvSpPr>
          <p:nvPr/>
        </p:nvSpPr>
        <p:spPr bwMode="auto">
          <a:xfrm>
            <a:off x="326986" y="3657261"/>
            <a:ext cx="30780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Change directory to hackathon-react</a:t>
            </a:r>
            <a:endParaRPr kumimoji="0" lang="en-US" altLang="en-US" sz="3200" b="0" i="0" u="none" strike="noStrike" cap="none" normalizeH="0" baseline="0" dirty="0">
              <a:ln>
                <a:noFill/>
              </a:ln>
              <a:effectLst/>
              <a:latin typeface="Arial" panose="020B0604020202020204" pitchFamily="34" charset="0"/>
            </a:endParaRPr>
          </a:p>
        </p:txBody>
      </p:sp>
      <p:sp>
        <p:nvSpPr>
          <p:cNvPr id="15" name="Rectangle 1">
            <a:extLst>
              <a:ext uri="{FF2B5EF4-FFF2-40B4-BE49-F238E27FC236}">
                <a16:creationId xmlns:a16="http://schemas.microsoft.com/office/drawing/2014/main" id="{1EB0F432-96DC-1412-6B59-77ED3EF9AC78}"/>
              </a:ext>
            </a:extLst>
          </p:cNvPr>
          <p:cNvSpPr>
            <a:spLocks noChangeArrowheads="1"/>
          </p:cNvSpPr>
          <p:nvPr/>
        </p:nvSpPr>
        <p:spPr bwMode="auto">
          <a:xfrm>
            <a:off x="339653" y="4123264"/>
            <a:ext cx="573871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200" dirty="0">
                <a:solidFill>
                  <a:srgbClr val="00B050"/>
                </a:solidFill>
                <a:latin typeface="Arial Unicode MS"/>
              </a:rPr>
              <a:t>Create a .dockerignore file and add node_modules to it </a:t>
            </a:r>
            <a:r>
              <a:rPr lang="en-CA" altLang="en-US" sz="1200" dirty="0">
                <a:solidFill>
                  <a:srgbClr val="00B050"/>
                </a:solidFill>
                <a:highlight>
                  <a:srgbClr val="FFFF00"/>
                </a:highlight>
                <a:latin typeface="Arial Unicode MS"/>
              </a:rPr>
              <a:t>[if no ignore file was created by creact-react-app under tracker-frontend]</a:t>
            </a:r>
          </a:p>
          <a:p>
            <a:pPr lvl="0" defTabSz="914400" eaLnBrk="0" fontAlgn="base" hangingPunct="0">
              <a:spcBef>
                <a:spcPct val="0"/>
              </a:spcBef>
              <a:spcAft>
                <a:spcPct val="0"/>
              </a:spcAft>
            </a:pPr>
            <a:r>
              <a:rPr lang="en-CA" altLang="en-US" sz="1400" dirty="0">
                <a:latin typeface="Arial Unicode MS"/>
              </a:rPr>
              <a:t>echo “./tracker-frontend/node_modules” &gt; .dockerignore</a:t>
            </a:r>
          </a:p>
        </p:txBody>
      </p:sp>
      <p:sp>
        <p:nvSpPr>
          <p:cNvPr id="16" name="Rectangle 1">
            <a:extLst>
              <a:ext uri="{FF2B5EF4-FFF2-40B4-BE49-F238E27FC236}">
                <a16:creationId xmlns:a16="http://schemas.microsoft.com/office/drawing/2014/main" id="{F2CBE78B-4DAC-45CA-DF66-777FA25AEE4D}"/>
              </a:ext>
            </a:extLst>
          </p:cNvPr>
          <p:cNvSpPr>
            <a:spLocks noChangeArrowheads="1"/>
          </p:cNvSpPr>
          <p:nvPr/>
        </p:nvSpPr>
        <p:spPr bwMode="auto">
          <a:xfrm>
            <a:off x="335131" y="8057113"/>
            <a:ext cx="73565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From now on, you can deliver your changes anytime you please. Will not remind you again.</a:t>
            </a:r>
            <a:endParaRPr kumimoji="0" lang="en-US" altLang="en-US" sz="3200" b="0" i="0" u="none" strike="noStrike" cap="none" normalizeH="0" baseline="0" dirty="0">
              <a:ln>
                <a:noFill/>
              </a:ln>
              <a:effectLst/>
              <a:latin typeface="Arial" panose="020B0604020202020204" pitchFamily="34" charset="0"/>
            </a:endParaRPr>
          </a:p>
        </p:txBody>
      </p:sp>
      <p:sp>
        <p:nvSpPr>
          <p:cNvPr id="5" name="TextBox 4">
            <a:extLst>
              <a:ext uri="{FF2B5EF4-FFF2-40B4-BE49-F238E27FC236}">
                <a16:creationId xmlns:a16="http://schemas.microsoft.com/office/drawing/2014/main" id="{BB863DF9-27D9-A975-0864-7A523DA556E9}"/>
              </a:ext>
            </a:extLst>
          </p:cNvPr>
          <p:cNvSpPr txBox="1"/>
          <p:nvPr/>
        </p:nvSpPr>
        <p:spPr>
          <a:xfrm>
            <a:off x="4245364" y="5122816"/>
            <a:ext cx="3393686" cy="923330"/>
          </a:xfrm>
          <a:prstGeom prst="rect">
            <a:avLst/>
          </a:prstGeom>
          <a:solidFill>
            <a:schemeClr val="accent3">
              <a:lumMod val="75000"/>
            </a:schemeClr>
          </a:solidFill>
        </p:spPr>
        <p:txBody>
          <a:bodyPr wrap="none" rtlCol="0">
            <a:spAutoFit/>
          </a:bodyPr>
          <a:lstStyle/>
          <a:p>
            <a:r>
              <a:rPr lang="en-CA" dirty="0">
                <a:solidFill>
                  <a:schemeClr val="bg1"/>
                </a:solidFill>
              </a:rPr>
              <a:t>You can copy from</a:t>
            </a:r>
            <a:r>
              <a:rPr lang="en-CA" dirty="0">
                <a:solidFill>
                  <a:schemeClr val="bg1"/>
                </a:solidFill>
                <a:highlight>
                  <a:srgbClr val="008080"/>
                </a:highlight>
              </a:rPr>
              <a:t> </a:t>
            </a:r>
            <a:r>
              <a:rPr lang="en-CA" dirty="0" err="1">
                <a:solidFill>
                  <a:schemeClr val="bg1"/>
                </a:solidFill>
                <a:highlight>
                  <a:srgbClr val="008080"/>
                </a:highlight>
              </a:rPr>
              <a:t>createRepo</a:t>
            </a:r>
            <a:endParaRPr lang="en-CA" dirty="0">
              <a:solidFill>
                <a:schemeClr val="bg1"/>
              </a:solidFill>
              <a:highlight>
                <a:srgbClr val="008080"/>
              </a:highlight>
            </a:endParaRPr>
          </a:p>
          <a:p>
            <a:r>
              <a:rPr lang="en-CA" dirty="0">
                <a:solidFill>
                  <a:schemeClr val="bg1"/>
                </a:solidFill>
              </a:rPr>
              <a:t>within </a:t>
            </a:r>
            <a:r>
              <a:rPr lang="en-CA" dirty="0">
                <a:highlight>
                  <a:srgbClr val="FFFF00"/>
                </a:highlight>
              </a:rPr>
              <a:t>react-hackathon.7z</a:t>
            </a:r>
            <a:br>
              <a:rPr lang="en-CA" dirty="0">
                <a:solidFill>
                  <a:schemeClr val="bg1"/>
                </a:solidFill>
              </a:rPr>
            </a:br>
            <a:r>
              <a:rPr lang="en-CA" dirty="0">
                <a:solidFill>
                  <a:schemeClr val="bg1"/>
                </a:solidFill>
              </a:rPr>
              <a:t>Update the </a:t>
            </a:r>
            <a:r>
              <a:rPr lang="en-CA" dirty="0">
                <a:solidFill>
                  <a:schemeClr val="bg1"/>
                </a:solidFill>
                <a:highlight>
                  <a:srgbClr val="000080"/>
                </a:highlight>
              </a:rPr>
              <a:t>account-name</a:t>
            </a:r>
          </a:p>
        </p:txBody>
      </p:sp>
    </p:spTree>
    <p:extLst>
      <p:ext uri="{BB962C8B-B14F-4D97-AF65-F5344CB8AC3E}">
        <p14:creationId xmlns:p14="http://schemas.microsoft.com/office/powerpoint/2010/main" val="49641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5" grpId="0"/>
      <p:bldP spid="16"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C46E17-702B-3D82-DF10-227FEAC2D131}"/>
              </a:ext>
            </a:extLst>
          </p:cNvPr>
          <p:cNvPicPr>
            <a:picLocks noChangeAspect="1"/>
          </p:cNvPicPr>
          <p:nvPr/>
        </p:nvPicPr>
        <p:blipFill>
          <a:blip r:embed="rId3"/>
          <a:stretch>
            <a:fillRect/>
          </a:stretch>
        </p:blipFill>
        <p:spPr>
          <a:xfrm>
            <a:off x="452359" y="2302785"/>
            <a:ext cx="2190750" cy="2190750"/>
          </a:xfrm>
          <a:prstGeom prst="rect">
            <a:avLst/>
          </a:prstGeom>
        </p:spPr>
      </p:pic>
      <p:pic>
        <p:nvPicPr>
          <p:cNvPr id="14" name="Picture 13">
            <a:extLst>
              <a:ext uri="{FF2B5EF4-FFF2-40B4-BE49-F238E27FC236}">
                <a16:creationId xmlns:a16="http://schemas.microsoft.com/office/drawing/2014/main" id="{E8674C97-D652-5D93-4613-489DDC2FA6CC}"/>
              </a:ext>
            </a:extLst>
          </p:cNvPr>
          <p:cNvPicPr>
            <a:picLocks noChangeAspect="1"/>
          </p:cNvPicPr>
          <p:nvPr/>
        </p:nvPicPr>
        <p:blipFill>
          <a:blip r:embed="rId4"/>
          <a:stretch>
            <a:fillRect/>
          </a:stretch>
        </p:blipFill>
        <p:spPr>
          <a:xfrm>
            <a:off x="3886200" y="2302785"/>
            <a:ext cx="2314575" cy="3981450"/>
          </a:xfrm>
          <a:prstGeom prst="rect">
            <a:avLst/>
          </a:prstGeom>
        </p:spPr>
      </p:pic>
      <p:cxnSp>
        <p:nvCxnSpPr>
          <p:cNvPr id="16" name="Connector: Elbow 15">
            <a:extLst>
              <a:ext uri="{FF2B5EF4-FFF2-40B4-BE49-F238E27FC236}">
                <a16:creationId xmlns:a16="http://schemas.microsoft.com/office/drawing/2014/main" id="{F9849134-F2E1-27D6-FC0D-001BA524FEC4}"/>
              </a:ext>
            </a:extLst>
          </p:cNvPr>
          <p:cNvCxnSpPr>
            <a:cxnSpLocks/>
            <a:endCxn id="14" idx="1"/>
          </p:cNvCxnSpPr>
          <p:nvPr/>
        </p:nvCxnSpPr>
        <p:spPr>
          <a:xfrm>
            <a:off x="1990491" y="2446285"/>
            <a:ext cx="1895709" cy="1847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833828-55BA-075C-2FAC-DA17ABE2F4F0}"/>
              </a:ext>
            </a:extLst>
          </p:cNvPr>
          <p:cNvSpPr/>
          <p:nvPr/>
        </p:nvSpPr>
        <p:spPr>
          <a:xfrm>
            <a:off x="226503" y="110151"/>
            <a:ext cx="6765570" cy="1323439"/>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The most important libraries</a:t>
            </a:r>
          </a:p>
          <a:p>
            <a:pPr algn="ctr"/>
            <a:r>
              <a:rPr lang="en-US" sz="4000" dirty="0">
                <a:ln w="0"/>
                <a:effectLst>
                  <a:outerShdw blurRad="38100" dist="19050" dir="2700000" algn="tl" rotWithShape="0">
                    <a:schemeClr val="dk1">
                      <a:alpha val="40000"/>
                    </a:schemeClr>
                  </a:outerShdw>
                </a:effectLst>
              </a:rPr>
              <a:t>we will use</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E591361D-7684-D950-22C9-7B4304CDA557}"/>
              </a:ext>
            </a:extLst>
          </p:cNvPr>
          <p:cNvSpPr/>
          <p:nvPr/>
        </p:nvSpPr>
        <p:spPr>
          <a:xfrm>
            <a:off x="3322928" y="1680360"/>
            <a:ext cx="3813673"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Explicitly via import</a:t>
            </a:r>
          </a:p>
        </p:txBody>
      </p:sp>
      <p:pic>
        <p:nvPicPr>
          <p:cNvPr id="5" name="Picture 4">
            <a:extLst>
              <a:ext uri="{FF2B5EF4-FFF2-40B4-BE49-F238E27FC236}">
                <a16:creationId xmlns:a16="http://schemas.microsoft.com/office/drawing/2014/main" id="{EB3FCB4F-99C4-FE3D-9666-CFE94256CE59}"/>
              </a:ext>
            </a:extLst>
          </p:cNvPr>
          <p:cNvPicPr>
            <a:picLocks noChangeAspect="1"/>
          </p:cNvPicPr>
          <p:nvPr/>
        </p:nvPicPr>
        <p:blipFill>
          <a:blip r:embed="rId5"/>
          <a:stretch>
            <a:fillRect/>
          </a:stretch>
        </p:blipFill>
        <p:spPr>
          <a:xfrm>
            <a:off x="3886200" y="7231310"/>
            <a:ext cx="2332099" cy="2449585"/>
          </a:xfrm>
          <a:prstGeom prst="rect">
            <a:avLst/>
          </a:prstGeom>
        </p:spPr>
      </p:pic>
      <p:sp>
        <p:nvSpPr>
          <p:cNvPr id="6" name="Rectangle 5">
            <a:extLst>
              <a:ext uri="{FF2B5EF4-FFF2-40B4-BE49-F238E27FC236}">
                <a16:creationId xmlns:a16="http://schemas.microsoft.com/office/drawing/2014/main" id="{3CC99D14-D4BD-7D0D-BEBD-33E1F06997AA}"/>
              </a:ext>
            </a:extLst>
          </p:cNvPr>
          <p:cNvSpPr/>
          <p:nvPr/>
        </p:nvSpPr>
        <p:spPr>
          <a:xfrm>
            <a:off x="28181" y="8427184"/>
            <a:ext cx="3730087" cy="1631216"/>
          </a:xfrm>
          <a:prstGeom prst="rect">
            <a:avLst/>
          </a:prstGeom>
          <a:noFill/>
        </p:spPr>
        <p:txBody>
          <a:bodyPr wrap="square" lIns="91440" tIns="45720" rIns="91440" bIns="45720">
            <a:spAutoFit/>
          </a:bodyPr>
          <a:lstStyle/>
          <a:p>
            <a:pPr algn="ctr"/>
            <a:r>
              <a:rPr lang="en-US" sz="2000" b="0" cap="none" spc="0" dirty="0">
                <a:ln w="0"/>
                <a:solidFill>
                  <a:schemeClr val="tx1">
                    <a:lumMod val="85000"/>
                    <a:lumOff val="15000"/>
                  </a:schemeClr>
                </a:solidFill>
                <a:effectLst>
                  <a:outerShdw blurRad="38100" dist="19050" dir="2700000" algn="tl" rotWithShape="0">
                    <a:schemeClr val="dk1">
                      <a:alpha val="40000"/>
                    </a:schemeClr>
                  </a:outerShdw>
                </a:effectLst>
              </a:rPr>
              <a:t>Bundling tool helping us to use “import“ as it searches within node_modules. Otherwise, we need to specify location of libraries explicitly.</a:t>
            </a:r>
          </a:p>
        </p:txBody>
      </p:sp>
      <p:cxnSp>
        <p:nvCxnSpPr>
          <p:cNvPr id="7" name="Connector: Elbow 6">
            <a:extLst>
              <a:ext uri="{FF2B5EF4-FFF2-40B4-BE49-F238E27FC236}">
                <a16:creationId xmlns:a16="http://schemas.microsoft.com/office/drawing/2014/main" id="{E500D8C6-2E10-2FDB-EDD8-7FD2403BC33D}"/>
              </a:ext>
            </a:extLst>
          </p:cNvPr>
          <p:cNvCxnSpPr>
            <a:cxnSpLocks/>
            <a:endCxn id="5" idx="1"/>
          </p:cNvCxnSpPr>
          <p:nvPr/>
        </p:nvCxnSpPr>
        <p:spPr>
          <a:xfrm rot="16200000" flipH="1">
            <a:off x="-8990" y="4560913"/>
            <a:ext cx="6009816" cy="1780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D90707-0C36-A397-728A-47533F35570F}"/>
              </a:ext>
            </a:extLst>
          </p:cNvPr>
          <p:cNvSpPr/>
          <p:nvPr/>
        </p:nvSpPr>
        <p:spPr>
          <a:xfrm>
            <a:off x="1477567" y="6604243"/>
            <a:ext cx="6266652"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Implicitly: required to use import</a:t>
            </a:r>
          </a:p>
        </p:txBody>
      </p:sp>
    </p:spTree>
    <p:extLst>
      <p:ext uri="{BB962C8B-B14F-4D97-AF65-F5344CB8AC3E}">
        <p14:creationId xmlns:p14="http://schemas.microsoft.com/office/powerpoint/2010/main" val="5070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p:bldLst>
  </p:timing>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269756" y="357052"/>
            <a:ext cx="6729547" cy="2308324"/>
          </a:xfrm>
          <a:prstGeom prst="rect">
            <a:avLst/>
          </a:prstGeom>
          <a:noFill/>
        </p:spPr>
        <p:txBody>
          <a:bodyPr wrap="square">
            <a:spAutoFit/>
          </a:bodyPr>
          <a:lstStyle/>
          <a:p>
            <a:pPr algn="ctr"/>
            <a:r>
              <a:rPr lang="en-CA" sz="4800" dirty="0">
                <a:solidFill>
                  <a:srgbClr val="C00000"/>
                </a:solidFill>
                <a:effectLst/>
                <a:latin typeface="MS Shell Dlg 2" panose="020B0604030504040204" pitchFamily="34" charset="0"/>
              </a:rPr>
              <a:t>Do we need Node.js, webpack or VSCode to build a React app?</a:t>
            </a:r>
            <a:endParaRPr lang="en-CA" sz="4800" dirty="0">
              <a:solidFill>
                <a:srgbClr val="C00000"/>
              </a:solidFill>
            </a:endParaRPr>
          </a:p>
        </p:txBody>
      </p:sp>
      <p:sp>
        <p:nvSpPr>
          <p:cNvPr id="2" name="TextBox 1">
            <a:extLst>
              <a:ext uri="{FF2B5EF4-FFF2-40B4-BE49-F238E27FC236}">
                <a16:creationId xmlns:a16="http://schemas.microsoft.com/office/drawing/2014/main" id="{F9FBDB29-6442-9BD0-F3D1-ED16CF26B739}"/>
              </a:ext>
            </a:extLst>
          </p:cNvPr>
          <p:cNvSpPr txBox="1"/>
          <p:nvPr/>
        </p:nvSpPr>
        <p:spPr>
          <a:xfrm>
            <a:off x="269756" y="3136374"/>
            <a:ext cx="7095778" cy="3785652"/>
          </a:xfrm>
          <a:prstGeom prst="rect">
            <a:avLst/>
          </a:prstGeom>
          <a:noFill/>
        </p:spPr>
        <p:txBody>
          <a:bodyPr wrap="square">
            <a:spAutoFit/>
          </a:bodyPr>
          <a:lstStyle/>
          <a:p>
            <a:pPr algn="ctr"/>
            <a:r>
              <a:rPr lang="en-CA" sz="4800" dirty="0">
                <a:latin typeface="MS Shell Dlg 2" panose="020B0604030504040204" pitchFamily="34" charset="0"/>
              </a:rPr>
              <a:t>The answer should be the same if I ask you, </a:t>
            </a:r>
            <a:r>
              <a:rPr lang="en-CA" sz="4800" dirty="0">
                <a:solidFill>
                  <a:srgbClr val="C00000"/>
                </a:solidFill>
                <a:latin typeface="MS Shell Dlg 2" panose="020B0604030504040204" pitchFamily="34" charset="0"/>
              </a:rPr>
              <a:t>d</a:t>
            </a:r>
            <a:r>
              <a:rPr lang="en-CA" sz="4800" dirty="0">
                <a:solidFill>
                  <a:srgbClr val="C00000"/>
                </a:solidFill>
                <a:effectLst/>
                <a:latin typeface="MS Shell Dlg 2" panose="020B0604030504040204" pitchFamily="34" charset="0"/>
              </a:rPr>
              <a:t>o we need eclipse, maven or hibernate to build a Java app?</a:t>
            </a:r>
            <a:endParaRPr lang="en-CA" sz="4800" dirty="0"/>
          </a:p>
        </p:txBody>
      </p:sp>
      <p:sp>
        <p:nvSpPr>
          <p:cNvPr id="4" name="TextBox 3">
            <a:extLst>
              <a:ext uri="{FF2B5EF4-FFF2-40B4-BE49-F238E27FC236}">
                <a16:creationId xmlns:a16="http://schemas.microsoft.com/office/drawing/2014/main" id="{C8F1B24D-6AAF-9CC1-7296-01C4CC468EA7}"/>
              </a:ext>
            </a:extLst>
          </p:cNvPr>
          <p:cNvSpPr txBox="1"/>
          <p:nvPr/>
        </p:nvSpPr>
        <p:spPr>
          <a:xfrm>
            <a:off x="-48238" y="7171294"/>
            <a:ext cx="7365534" cy="2800767"/>
          </a:xfrm>
          <a:prstGeom prst="rect">
            <a:avLst/>
          </a:prstGeom>
          <a:noFill/>
        </p:spPr>
        <p:txBody>
          <a:bodyPr wrap="square">
            <a:spAutoFit/>
          </a:bodyPr>
          <a:lstStyle/>
          <a:p>
            <a:pPr algn="ctr"/>
            <a:r>
              <a:rPr lang="en-CA" sz="4400" dirty="0">
                <a:effectLst/>
                <a:latin typeface="MS Shell Dlg 2" panose="020B0604030504040204" pitchFamily="34" charset="0"/>
              </a:rPr>
              <a:t>Let’s have a simple example to illustrate how this can be done and understand a bit about Components.</a:t>
            </a:r>
            <a:endParaRPr lang="en-CA" sz="4400" dirty="0"/>
          </a:p>
        </p:txBody>
      </p:sp>
    </p:spTree>
    <p:extLst>
      <p:ext uri="{BB962C8B-B14F-4D97-AF65-F5344CB8AC3E}">
        <p14:creationId xmlns:p14="http://schemas.microsoft.com/office/powerpoint/2010/main" val="37144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E400A-0ABF-55CD-79AC-CE996901367E}"/>
              </a:ext>
            </a:extLst>
          </p:cNvPr>
          <p:cNvSpPr txBox="1"/>
          <p:nvPr/>
        </p:nvSpPr>
        <p:spPr>
          <a:xfrm>
            <a:off x="129261" y="23247"/>
            <a:ext cx="6729547" cy="400110"/>
          </a:xfrm>
          <a:prstGeom prst="rect">
            <a:avLst/>
          </a:prstGeom>
          <a:noFill/>
        </p:spPr>
        <p:txBody>
          <a:bodyPr wrap="square">
            <a:spAutoFit/>
          </a:bodyPr>
          <a:lstStyle/>
          <a:p>
            <a:r>
              <a:rPr lang="en-CA" sz="2000" dirty="0">
                <a:effectLst/>
                <a:latin typeface="MS Shell Dlg 2" panose="020B0604030504040204" pitchFamily="34" charset="0"/>
              </a:rPr>
              <a:t>Change directory to hackathon-react</a:t>
            </a:r>
            <a:endParaRPr lang="en-CA" sz="2000" dirty="0"/>
          </a:p>
        </p:txBody>
      </p:sp>
      <p:sp>
        <p:nvSpPr>
          <p:cNvPr id="5" name="TextBox 4">
            <a:extLst>
              <a:ext uri="{FF2B5EF4-FFF2-40B4-BE49-F238E27FC236}">
                <a16:creationId xmlns:a16="http://schemas.microsoft.com/office/drawing/2014/main" id="{6F92D687-8510-87BC-604A-5706F237346E}"/>
              </a:ext>
            </a:extLst>
          </p:cNvPr>
          <p:cNvSpPr txBox="1"/>
          <p:nvPr/>
        </p:nvSpPr>
        <p:spPr>
          <a:xfrm>
            <a:off x="129260" y="423357"/>
            <a:ext cx="6729547" cy="400110"/>
          </a:xfrm>
          <a:prstGeom prst="rect">
            <a:avLst/>
          </a:prstGeom>
          <a:noFill/>
        </p:spPr>
        <p:txBody>
          <a:bodyPr wrap="square">
            <a:spAutoFit/>
          </a:bodyPr>
          <a:lstStyle/>
          <a:p>
            <a:r>
              <a:rPr lang="en-CA" sz="2000" dirty="0">
                <a:effectLst/>
                <a:latin typeface="MS Shell Dlg 2" panose="020B0604030504040204" pitchFamily="34" charset="0"/>
              </a:rPr>
              <a:t>Create a folder test</a:t>
            </a:r>
            <a:endParaRPr lang="en-CA" sz="2000" dirty="0"/>
          </a:p>
        </p:txBody>
      </p:sp>
      <p:sp>
        <p:nvSpPr>
          <p:cNvPr id="6" name="TextBox 5">
            <a:extLst>
              <a:ext uri="{FF2B5EF4-FFF2-40B4-BE49-F238E27FC236}">
                <a16:creationId xmlns:a16="http://schemas.microsoft.com/office/drawing/2014/main" id="{EEBEFA98-EC35-C87C-76B6-2A6CFE6E4D69}"/>
              </a:ext>
            </a:extLst>
          </p:cNvPr>
          <p:cNvSpPr txBox="1"/>
          <p:nvPr/>
        </p:nvSpPr>
        <p:spPr>
          <a:xfrm>
            <a:off x="129260" y="823467"/>
            <a:ext cx="6729547" cy="400110"/>
          </a:xfrm>
          <a:prstGeom prst="rect">
            <a:avLst/>
          </a:prstGeom>
          <a:noFill/>
        </p:spPr>
        <p:txBody>
          <a:bodyPr wrap="square">
            <a:spAutoFit/>
          </a:bodyPr>
          <a:lstStyle/>
          <a:p>
            <a:r>
              <a:rPr lang="en-CA" sz="2000" dirty="0">
                <a:effectLst/>
                <a:latin typeface="MS Shell Dlg 2" panose="020B0604030504040204" pitchFamily="34" charset="0"/>
              </a:rPr>
              <a:t>Create an </a:t>
            </a:r>
            <a:r>
              <a:rPr lang="en-CA" sz="2000" dirty="0">
                <a:latin typeface="MS Shell Dlg 2" panose="020B0604030504040204" pitchFamily="34" charset="0"/>
              </a:rPr>
              <a:t>html file within that folder as below</a:t>
            </a:r>
            <a:endParaRPr lang="en-CA" sz="2000" dirty="0"/>
          </a:p>
        </p:txBody>
      </p:sp>
      <p:sp>
        <p:nvSpPr>
          <p:cNvPr id="8" name="TextBox 7">
            <a:extLst>
              <a:ext uri="{FF2B5EF4-FFF2-40B4-BE49-F238E27FC236}">
                <a16:creationId xmlns:a16="http://schemas.microsoft.com/office/drawing/2014/main" id="{8610BB9C-8CC5-F27A-82CB-04F06AA175EF}"/>
              </a:ext>
            </a:extLst>
          </p:cNvPr>
          <p:cNvSpPr txBox="1"/>
          <p:nvPr/>
        </p:nvSpPr>
        <p:spPr>
          <a:xfrm>
            <a:off x="129260" y="1253342"/>
            <a:ext cx="7551672" cy="3508653"/>
          </a:xfrm>
          <a:prstGeom prst="rect">
            <a:avLst/>
          </a:prstGeom>
          <a:noFill/>
          <a:ln w="38100">
            <a:solidFill>
              <a:srgbClr val="252526"/>
            </a:solidFill>
          </a:ln>
        </p:spPr>
        <p:txBody>
          <a:bodyPr wrap="square">
            <a:spAutoFit/>
          </a:bodyPr>
          <a:lstStyle/>
          <a:p>
            <a:r>
              <a:rPr lang="en-US" b="0" dirty="0">
                <a:effectLst/>
                <a:latin typeface="Consolas" panose="020B0609020204030204" pitchFamily="49" charset="0"/>
              </a:rPr>
              <a:t>&lt;!doctype html&gt;</a:t>
            </a:r>
          </a:p>
          <a:p>
            <a:r>
              <a:rPr lang="en-US" b="0" dirty="0">
                <a:effectLst/>
                <a:latin typeface="Consolas" panose="020B0609020204030204" pitchFamily="49" charset="0"/>
              </a:rPr>
              <a:t>&lt;head&gt;</a:t>
            </a:r>
          </a:p>
          <a:p>
            <a:r>
              <a:rPr lang="en-US" b="0" dirty="0">
                <a:effectLst/>
                <a:latin typeface="Consolas" panose="020B0609020204030204" pitchFamily="49" charset="0"/>
              </a:rPr>
              <a:t>    &lt;title&gt;Test&lt;/title&gt;</a:t>
            </a:r>
          </a:p>
          <a:p>
            <a:endParaRPr lang="en-US" sz="1200" dirty="0">
              <a:latin typeface="Consolas" panose="020B0609020204030204" pitchFamily="49" charset="0"/>
            </a:endParaRPr>
          </a:p>
          <a:p>
            <a:r>
              <a:rPr lang="en-US" sz="1200" dirty="0">
                <a:latin typeface="Consolas" panose="020B0609020204030204" pitchFamily="49" charset="0"/>
              </a:rPr>
              <a:t>&lt;link type="text/</a:t>
            </a:r>
            <a:r>
              <a:rPr lang="en-US" sz="1200" dirty="0" err="1">
                <a:latin typeface="Consolas" panose="020B0609020204030204" pitchFamily="49" charset="0"/>
              </a:rPr>
              <a:t>css</a:t>
            </a:r>
            <a:r>
              <a:rPr lang="en-US" sz="1200" dirty="0">
                <a:latin typeface="Consolas" panose="020B0609020204030204" pitchFamily="49" charset="0"/>
              </a:rPr>
              <a:t>" </a:t>
            </a:r>
            <a:r>
              <a:rPr lang="en-US" sz="1200" dirty="0" err="1">
                <a:latin typeface="Consolas" panose="020B0609020204030204" pitchFamily="49" charset="0"/>
              </a:rPr>
              <a:t>rel</a:t>
            </a:r>
            <a:r>
              <a:rPr lang="en-US" sz="1200" dirty="0">
                <a:latin typeface="Consolas" panose="020B0609020204030204" pitchFamily="49" charset="0"/>
              </a:rPr>
              <a:t>="stylesheet" </a:t>
            </a:r>
            <a:r>
              <a:rPr lang="en-US" sz="1200" dirty="0" err="1">
                <a:latin typeface="Consolas" panose="020B0609020204030204" pitchFamily="49" charset="0"/>
              </a:rPr>
              <a:t>href</a:t>
            </a:r>
            <a:r>
              <a:rPr lang="en-US" sz="1200" dirty="0">
                <a:latin typeface="Consolas" panose="020B0609020204030204" pitchFamily="49" charset="0"/>
              </a:rPr>
              <a:t>="app.css"/&gt; </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="https://unpkg.com/react@16/</a:t>
            </a:r>
            <a:r>
              <a:rPr lang="en-US" sz="1200" b="0" dirty="0" err="1">
                <a:effectLst/>
                <a:latin typeface="Consolas" panose="020B0609020204030204" pitchFamily="49" charset="0"/>
              </a:rPr>
              <a:t>umd</a:t>
            </a:r>
            <a:r>
              <a:rPr lang="en-US" sz="1200" b="0" dirty="0">
                <a:effectLst/>
                <a:latin typeface="Consolas" panose="020B0609020204030204" pitchFamily="49" charset="0"/>
              </a:rPr>
              <a:t>/react.production.min.js"&gt;&lt;/script&gt;</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="https://unpkg.com/react-dom@16/</a:t>
            </a:r>
            <a:r>
              <a:rPr lang="en-US" sz="1200" b="0" dirty="0" err="1">
                <a:effectLst/>
                <a:latin typeface="Consolas" panose="020B0609020204030204" pitchFamily="49" charset="0"/>
              </a:rPr>
              <a:t>umd</a:t>
            </a:r>
            <a:r>
              <a:rPr lang="en-US" sz="1200" b="0" dirty="0">
                <a:effectLst/>
                <a:latin typeface="Consolas" panose="020B0609020204030204" pitchFamily="49" charset="0"/>
              </a:rPr>
              <a:t>/react-dom.production.min.js"&gt;&lt;/script&gt;</a:t>
            </a:r>
          </a:p>
          <a:p>
            <a:endParaRPr lang="en-US" sz="1200" b="0" dirty="0">
              <a:effectLst/>
              <a:latin typeface="Consolas" panose="020B0609020204030204" pitchFamily="49" charset="0"/>
            </a:endParaRPr>
          </a:p>
          <a:p>
            <a:r>
              <a:rPr lang="en-US" b="0" dirty="0">
                <a:effectLst/>
                <a:latin typeface="Consolas" panose="020B0609020204030204" pitchFamily="49" charset="0"/>
              </a:rPr>
              <a:t>&lt;/head&gt;</a:t>
            </a:r>
          </a:p>
          <a:p>
            <a:r>
              <a:rPr lang="en-US" b="0" dirty="0">
                <a:effectLst/>
                <a:latin typeface="Consolas" panose="020B0609020204030204" pitchFamily="49" charset="0"/>
              </a:rPr>
              <a:t>&lt;body&gt;</a:t>
            </a:r>
          </a:p>
          <a:p>
            <a:r>
              <a:rPr lang="en-US" b="0" dirty="0">
                <a:effectLst/>
                <a:latin typeface="Consolas" panose="020B0609020204030204" pitchFamily="49" charset="0"/>
              </a:rPr>
              <a:t>    &lt;div id="root"/&gt;</a:t>
            </a:r>
          </a:p>
          <a:p>
            <a:r>
              <a:rPr lang="en-US" b="0" dirty="0">
                <a:effectLst/>
                <a:latin typeface="Consolas" panose="020B0609020204030204" pitchFamily="49" charset="0"/>
              </a:rPr>
              <a:t>    &lt;script </a:t>
            </a:r>
            <a:r>
              <a:rPr lang="en-US" b="0" dirty="0" err="1">
                <a:effectLst/>
                <a:latin typeface="Consolas" panose="020B0609020204030204" pitchFamily="49" charset="0"/>
              </a:rPr>
              <a:t>src</a:t>
            </a:r>
            <a:r>
              <a:rPr lang="en-US" b="0" dirty="0">
                <a:effectLst/>
                <a:latin typeface="Consolas" panose="020B0609020204030204" pitchFamily="49" charset="0"/>
              </a:rPr>
              <a:t>="./app.js"&gt;&lt;/script&gt;</a:t>
            </a:r>
          </a:p>
          <a:p>
            <a:r>
              <a:rPr lang="en-US" b="0" dirty="0">
                <a:effectLst/>
                <a:latin typeface="Consolas" panose="020B0609020204030204" pitchFamily="49" charset="0"/>
              </a:rPr>
              <a:t>&lt;/body&gt;</a:t>
            </a:r>
          </a:p>
          <a:p>
            <a:r>
              <a:rPr lang="en-US" b="0" dirty="0">
                <a:effectLst/>
                <a:latin typeface="Consolas" panose="020B0609020204030204" pitchFamily="49" charset="0"/>
              </a:rPr>
              <a:t>&lt;/html&gt;</a:t>
            </a:r>
          </a:p>
        </p:txBody>
      </p:sp>
      <p:sp>
        <p:nvSpPr>
          <p:cNvPr id="9" name="TextBox 8">
            <a:extLst>
              <a:ext uri="{FF2B5EF4-FFF2-40B4-BE49-F238E27FC236}">
                <a16:creationId xmlns:a16="http://schemas.microsoft.com/office/drawing/2014/main" id="{99268DDD-08A6-FD99-4FEC-EE2202E8065A}"/>
              </a:ext>
            </a:extLst>
          </p:cNvPr>
          <p:cNvSpPr txBox="1"/>
          <p:nvPr/>
        </p:nvSpPr>
        <p:spPr>
          <a:xfrm>
            <a:off x="89738" y="4763308"/>
            <a:ext cx="7551672" cy="400110"/>
          </a:xfrm>
          <a:prstGeom prst="rect">
            <a:avLst/>
          </a:prstGeom>
          <a:noFill/>
        </p:spPr>
        <p:txBody>
          <a:bodyPr wrap="square">
            <a:spAutoFit/>
          </a:bodyPr>
          <a:lstStyle/>
          <a:p>
            <a:r>
              <a:rPr lang="en-CA" sz="2000" dirty="0">
                <a:effectLst/>
                <a:latin typeface="MS Shell Dlg 2" panose="020B0604030504040204" pitchFamily="34" charset="0"/>
              </a:rPr>
              <a:t>Create app.css </a:t>
            </a:r>
            <a:r>
              <a:rPr lang="en-CA" sz="2000" dirty="0">
                <a:latin typeface="MS Shell Dlg 2" panose="020B0604030504040204" pitchFamily="34" charset="0"/>
              </a:rPr>
              <a:t>file in the same folder as below </a:t>
            </a:r>
            <a:r>
              <a:rPr lang="en-CA" sz="2000" dirty="0">
                <a:solidFill>
                  <a:schemeClr val="bg1">
                    <a:lumMod val="65000"/>
                  </a:schemeClr>
                </a:solidFill>
                <a:latin typeface="MS Shell Dlg 2" panose="020B0604030504040204" pitchFamily="34" charset="0"/>
              </a:rPr>
              <a:t>[decoration step]</a:t>
            </a:r>
            <a:endParaRPr lang="en-CA" sz="2000" dirty="0">
              <a:solidFill>
                <a:schemeClr val="bg1">
                  <a:lumMod val="65000"/>
                </a:schemeClr>
              </a:solidFill>
            </a:endParaRPr>
          </a:p>
        </p:txBody>
      </p:sp>
      <p:sp>
        <p:nvSpPr>
          <p:cNvPr id="11" name="TextBox 10">
            <a:extLst>
              <a:ext uri="{FF2B5EF4-FFF2-40B4-BE49-F238E27FC236}">
                <a16:creationId xmlns:a16="http://schemas.microsoft.com/office/drawing/2014/main" id="{E220C442-CBA2-D0E1-DD19-D9B40A585D1A}"/>
              </a:ext>
            </a:extLst>
          </p:cNvPr>
          <p:cNvSpPr txBox="1"/>
          <p:nvPr/>
        </p:nvSpPr>
        <p:spPr>
          <a:xfrm>
            <a:off x="129260" y="5212549"/>
            <a:ext cx="7393587"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a:t>
            </a:r>
            <a:r>
              <a:rPr lang="en-CA" sz="1600" b="0" dirty="0">
                <a:solidFill>
                  <a:srgbClr val="FF0000"/>
                </a:solidFill>
                <a:effectLst/>
                <a:latin typeface="Consolas" panose="020B0609020204030204" pitchFamily="49" charset="0"/>
              </a:rPr>
              <a:t>red</a:t>
            </a:r>
            <a:r>
              <a:rPr lang="en-CA" sz="1600" b="0" dirty="0">
                <a:effectLst/>
                <a:latin typeface="Consolas" panose="020B0609020204030204" pitchFamily="49" charset="0"/>
              </a:rPr>
              <a:t>;</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6FB22D8-0031-FCCB-2DA3-D76E11382FA6}"/>
              </a:ext>
            </a:extLst>
          </p:cNvPr>
          <p:cNvSpPr txBox="1"/>
          <p:nvPr/>
        </p:nvSpPr>
        <p:spPr>
          <a:xfrm>
            <a:off x="0" y="6329558"/>
            <a:ext cx="6729547" cy="400110"/>
          </a:xfrm>
          <a:prstGeom prst="rect">
            <a:avLst/>
          </a:prstGeom>
          <a:noFill/>
        </p:spPr>
        <p:txBody>
          <a:bodyPr wrap="square">
            <a:spAutoFit/>
          </a:bodyPr>
          <a:lstStyle/>
          <a:p>
            <a:r>
              <a:rPr lang="en-CA" sz="2000" dirty="0">
                <a:effectLst/>
                <a:latin typeface="MS Shell Dlg 2" panose="020B0604030504040204" pitchFamily="34" charset="0"/>
              </a:rPr>
              <a:t>Create app.js </a:t>
            </a:r>
            <a:r>
              <a:rPr lang="en-CA" sz="2000" dirty="0">
                <a:latin typeface="MS Shell Dlg 2" panose="020B0604030504040204" pitchFamily="34" charset="0"/>
              </a:rPr>
              <a:t>file in the same folder as below</a:t>
            </a:r>
            <a:endParaRPr lang="en-CA" sz="2000" dirty="0"/>
          </a:p>
        </p:txBody>
      </p:sp>
      <p:sp>
        <p:nvSpPr>
          <p:cNvPr id="13" name="TextBox 12">
            <a:extLst>
              <a:ext uri="{FF2B5EF4-FFF2-40B4-BE49-F238E27FC236}">
                <a16:creationId xmlns:a16="http://schemas.microsoft.com/office/drawing/2014/main" id="{69840F52-F5F1-161E-A4D9-C08C21514965}"/>
              </a:ext>
            </a:extLst>
          </p:cNvPr>
          <p:cNvSpPr txBox="1"/>
          <p:nvPr/>
        </p:nvSpPr>
        <p:spPr>
          <a:xfrm>
            <a:off x="110362" y="6758732"/>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const h1Element = </a:t>
            </a:r>
            <a:r>
              <a:rPr lang="en-CA" sz="1600" b="0" dirty="0">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u="sng"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14" name="Rectangle: Rounded Corners 13">
            <a:extLst>
              <a:ext uri="{FF2B5EF4-FFF2-40B4-BE49-F238E27FC236}">
                <a16:creationId xmlns:a16="http://schemas.microsoft.com/office/drawing/2014/main" id="{267A97FA-4F0C-15BB-55B2-17A0F851B144}"/>
              </a:ext>
            </a:extLst>
          </p:cNvPr>
          <p:cNvSpPr/>
          <p:nvPr/>
        </p:nvSpPr>
        <p:spPr>
          <a:xfrm>
            <a:off x="208302" y="2147559"/>
            <a:ext cx="7314544" cy="831045"/>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3D64171B-D506-8EBE-B709-EFE68F81FB78}"/>
              </a:ext>
            </a:extLst>
          </p:cNvPr>
          <p:cNvSpPr txBox="1"/>
          <p:nvPr/>
        </p:nvSpPr>
        <p:spPr>
          <a:xfrm>
            <a:off x="110362" y="7482796"/>
            <a:ext cx="4740593" cy="369332"/>
          </a:xfrm>
          <a:prstGeom prst="rect">
            <a:avLst/>
          </a:prstGeom>
          <a:noFill/>
        </p:spPr>
        <p:txBody>
          <a:bodyPr wrap="none" rtlCol="0">
            <a:spAutoFit/>
          </a:bodyPr>
          <a:lstStyle/>
          <a:p>
            <a:r>
              <a:rPr lang="en-CA" b="1" dirty="0"/>
              <a:t>h1</a:t>
            </a:r>
            <a:r>
              <a:rPr lang="en-CA" dirty="0"/>
              <a:t>:     </a:t>
            </a:r>
            <a:r>
              <a:rPr lang="en-CA" dirty="0">
                <a:solidFill>
                  <a:srgbClr val="00B050"/>
                </a:solidFill>
              </a:rPr>
              <a:t>//type  -  The element I want to create</a:t>
            </a:r>
          </a:p>
        </p:txBody>
      </p:sp>
      <p:sp>
        <p:nvSpPr>
          <p:cNvPr id="16" name="TextBox 15">
            <a:extLst>
              <a:ext uri="{FF2B5EF4-FFF2-40B4-BE49-F238E27FC236}">
                <a16:creationId xmlns:a16="http://schemas.microsoft.com/office/drawing/2014/main" id="{4DEF44A3-A54A-657D-35FD-2B804AD28569}"/>
              </a:ext>
            </a:extLst>
          </p:cNvPr>
          <p:cNvSpPr txBox="1"/>
          <p:nvPr/>
        </p:nvSpPr>
        <p:spPr>
          <a:xfrm>
            <a:off x="110362" y="7895951"/>
            <a:ext cx="4481099" cy="369332"/>
          </a:xfrm>
          <a:prstGeom prst="rect">
            <a:avLst/>
          </a:prstGeom>
          <a:noFill/>
        </p:spPr>
        <p:txBody>
          <a:bodyPr wrap="none" rtlCol="0">
            <a:spAutoFit/>
          </a:bodyPr>
          <a:lstStyle/>
          <a:p>
            <a:r>
              <a:rPr lang="en-CA" b="1" dirty="0"/>
              <a:t>{}:</a:t>
            </a:r>
            <a:r>
              <a:rPr lang="en-CA" dirty="0"/>
              <a:t>   </a:t>
            </a:r>
            <a:r>
              <a:rPr lang="en-CA" dirty="0">
                <a:solidFill>
                  <a:srgbClr val="00B050"/>
                </a:solidFill>
              </a:rPr>
              <a:t>//properties  of the element to create</a:t>
            </a:r>
          </a:p>
        </p:txBody>
      </p:sp>
      <p:sp>
        <p:nvSpPr>
          <p:cNvPr id="17" name="TextBox 16">
            <a:extLst>
              <a:ext uri="{FF2B5EF4-FFF2-40B4-BE49-F238E27FC236}">
                <a16:creationId xmlns:a16="http://schemas.microsoft.com/office/drawing/2014/main" id="{A3AEC4C1-59A9-5F5D-0671-57D021E1E855}"/>
              </a:ext>
            </a:extLst>
          </p:cNvPr>
          <p:cNvSpPr txBox="1"/>
          <p:nvPr/>
        </p:nvSpPr>
        <p:spPr>
          <a:xfrm>
            <a:off x="110362" y="8294347"/>
            <a:ext cx="6421951" cy="369332"/>
          </a:xfrm>
          <a:prstGeom prst="rect">
            <a:avLst/>
          </a:prstGeom>
          <a:noFill/>
        </p:spPr>
        <p:txBody>
          <a:bodyPr wrap="none" rtlCol="0">
            <a:spAutoFit/>
          </a:bodyPr>
          <a:lstStyle/>
          <a:p>
            <a:r>
              <a:rPr lang="en-CA" b="1" dirty="0">
                <a:latin typeface="Consolas" panose="020B0609020204030204" pitchFamily="49" charset="0"/>
              </a:rPr>
              <a:t>A Simple React Example</a:t>
            </a:r>
            <a:r>
              <a:rPr lang="en-CA" dirty="0"/>
              <a:t>: </a:t>
            </a:r>
            <a:r>
              <a:rPr lang="en-CA" dirty="0">
                <a:solidFill>
                  <a:srgbClr val="00B050"/>
                </a:solidFill>
              </a:rPr>
              <a:t>//Children: Text, other elements</a:t>
            </a:r>
          </a:p>
        </p:txBody>
      </p:sp>
      <p:sp>
        <p:nvSpPr>
          <p:cNvPr id="18" name="TextBox 17">
            <a:extLst>
              <a:ext uri="{FF2B5EF4-FFF2-40B4-BE49-F238E27FC236}">
                <a16:creationId xmlns:a16="http://schemas.microsoft.com/office/drawing/2014/main" id="{A94AE978-980A-F55E-BA1E-F99723336A97}"/>
              </a:ext>
            </a:extLst>
          </p:cNvPr>
          <p:cNvSpPr txBox="1"/>
          <p:nvPr/>
        </p:nvSpPr>
        <p:spPr>
          <a:xfrm>
            <a:off x="0" y="8652348"/>
            <a:ext cx="7522846" cy="400110"/>
          </a:xfrm>
          <a:prstGeom prst="rect">
            <a:avLst/>
          </a:prstGeom>
          <a:noFill/>
        </p:spPr>
        <p:txBody>
          <a:bodyPr wrap="square">
            <a:spAutoFit/>
          </a:bodyPr>
          <a:lstStyle/>
          <a:p>
            <a:r>
              <a:rPr lang="en-CA" sz="2000" dirty="0">
                <a:solidFill>
                  <a:srgbClr val="C00000"/>
                </a:solidFill>
                <a:effectLst/>
                <a:latin typeface="MS Shell Dlg 2" panose="020B0604030504040204" pitchFamily="34" charset="0"/>
              </a:rPr>
              <a:t>Where to add this new element to our html? </a:t>
            </a:r>
          </a:p>
        </p:txBody>
      </p:sp>
      <p:sp>
        <p:nvSpPr>
          <p:cNvPr id="20" name="TextBox 19">
            <a:extLst>
              <a:ext uri="{FF2B5EF4-FFF2-40B4-BE49-F238E27FC236}">
                <a16:creationId xmlns:a16="http://schemas.microsoft.com/office/drawing/2014/main" id="{F4ACBAFD-E515-454C-9A1D-7FC5FAD98A83}"/>
              </a:ext>
            </a:extLst>
          </p:cNvPr>
          <p:cNvSpPr txBox="1"/>
          <p:nvPr/>
        </p:nvSpPr>
        <p:spPr>
          <a:xfrm>
            <a:off x="110361" y="9497920"/>
            <a:ext cx="7393587" cy="369332"/>
          </a:xfrm>
          <a:prstGeom prst="rect">
            <a:avLst/>
          </a:prstGeom>
          <a:noFill/>
          <a:ln w="38100">
            <a:solidFill>
              <a:schemeClr val="tx1"/>
            </a:solidFill>
          </a:ln>
        </p:spPr>
        <p:txBody>
          <a:bodyPr wrap="square">
            <a:spAutoFit/>
          </a:bodyPr>
          <a:lstStyle/>
          <a:p>
            <a:r>
              <a:rPr lang="en-CA" dirty="0" err="1">
                <a:highlight>
                  <a:srgbClr val="FFFF00"/>
                </a:highlight>
              </a:rPr>
              <a:t>ReactDOM.render</a:t>
            </a:r>
            <a:r>
              <a:rPr lang="en-CA" dirty="0"/>
              <a:t>(</a:t>
            </a:r>
            <a:r>
              <a:rPr lang="en-CA" dirty="0">
                <a:latin typeface="Consolas" panose="020B0609020204030204" pitchFamily="49" charset="0"/>
              </a:rPr>
              <a:t>h1Element</a:t>
            </a:r>
            <a:r>
              <a:rPr lang="en-CA" dirty="0"/>
              <a:t>, </a:t>
            </a:r>
            <a:r>
              <a:rPr lang="en-CA" dirty="0" err="1"/>
              <a:t>document.getElementById</a:t>
            </a:r>
            <a:r>
              <a:rPr lang="en-CA" dirty="0"/>
              <a:t>('root'));</a:t>
            </a:r>
          </a:p>
        </p:txBody>
      </p:sp>
      <p:sp>
        <p:nvSpPr>
          <p:cNvPr id="21" name="TextBox 20">
            <a:extLst>
              <a:ext uri="{FF2B5EF4-FFF2-40B4-BE49-F238E27FC236}">
                <a16:creationId xmlns:a16="http://schemas.microsoft.com/office/drawing/2014/main" id="{46AA9909-603C-7BFC-AEC2-C45E2E2CDBBD}"/>
              </a:ext>
            </a:extLst>
          </p:cNvPr>
          <p:cNvSpPr txBox="1"/>
          <p:nvPr/>
        </p:nvSpPr>
        <p:spPr>
          <a:xfrm>
            <a:off x="5576600" y="9240043"/>
            <a:ext cx="1946246" cy="276999"/>
          </a:xfrm>
          <a:prstGeom prst="rect">
            <a:avLst/>
          </a:prstGeom>
          <a:solidFill>
            <a:srgbClr val="C00000"/>
          </a:solidFill>
        </p:spPr>
        <p:txBody>
          <a:bodyPr wrap="square" rtlCol="0">
            <a:spAutoFit/>
          </a:bodyPr>
          <a:lstStyle/>
          <a:p>
            <a:r>
              <a:rPr lang="en-CA" sz="1200" dirty="0">
                <a:solidFill>
                  <a:schemeClr val="bg1"/>
                </a:solidFill>
              </a:rPr>
              <a:t>View html in the browser</a:t>
            </a:r>
          </a:p>
        </p:txBody>
      </p:sp>
      <p:sp>
        <p:nvSpPr>
          <p:cNvPr id="2" name="TextBox 1">
            <a:extLst>
              <a:ext uri="{FF2B5EF4-FFF2-40B4-BE49-F238E27FC236}">
                <a16:creationId xmlns:a16="http://schemas.microsoft.com/office/drawing/2014/main" id="{2A657129-64F9-691F-64C3-336514A12641}"/>
              </a:ext>
            </a:extLst>
          </p:cNvPr>
          <p:cNvSpPr txBox="1"/>
          <p:nvPr/>
        </p:nvSpPr>
        <p:spPr>
          <a:xfrm>
            <a:off x="4390845" y="1272324"/>
            <a:ext cx="3230634" cy="523220"/>
          </a:xfrm>
          <a:prstGeom prst="rect">
            <a:avLst/>
          </a:prstGeom>
          <a:solidFill>
            <a:srgbClr val="FFC000"/>
          </a:solidFill>
        </p:spPr>
        <p:txBody>
          <a:bodyPr wrap="square" rtlCol="0">
            <a:spAutoFit/>
          </a:bodyPr>
          <a:lstStyle/>
          <a:p>
            <a:pPr algn="ctr"/>
            <a:r>
              <a:rPr lang="en-CA" sz="1400" dirty="0"/>
              <a:t>You can copy links from </a:t>
            </a:r>
            <a:r>
              <a:rPr lang="en-CA" sz="1400" dirty="0">
                <a:highlight>
                  <a:srgbClr val="FFFF00"/>
                </a:highlight>
              </a:rPr>
              <a:t>simple_react_links.js</a:t>
            </a:r>
            <a:r>
              <a:rPr lang="en-CA" sz="1400" dirty="0"/>
              <a:t>  under snippets</a:t>
            </a:r>
          </a:p>
        </p:txBody>
      </p:sp>
      <p:sp>
        <p:nvSpPr>
          <p:cNvPr id="7" name="TextBox 6">
            <a:extLst>
              <a:ext uri="{FF2B5EF4-FFF2-40B4-BE49-F238E27FC236}">
                <a16:creationId xmlns:a16="http://schemas.microsoft.com/office/drawing/2014/main" id="{802E3703-FEB6-A558-E5DF-2B45FAD58D77}"/>
              </a:ext>
            </a:extLst>
          </p:cNvPr>
          <p:cNvSpPr txBox="1"/>
          <p:nvPr/>
        </p:nvSpPr>
        <p:spPr>
          <a:xfrm>
            <a:off x="0" y="9147710"/>
            <a:ext cx="3916392" cy="369332"/>
          </a:xfrm>
          <a:prstGeom prst="rect">
            <a:avLst/>
          </a:prstGeom>
          <a:noFill/>
        </p:spPr>
        <p:txBody>
          <a:bodyPr wrap="square">
            <a:spAutoFit/>
          </a:bodyPr>
          <a:lstStyle/>
          <a:p>
            <a:r>
              <a:rPr lang="en-CA" sz="1800" dirty="0">
                <a:effectLst/>
                <a:latin typeface="MS Shell Dlg 2" panose="020B0604030504040204" pitchFamily="34" charset="0"/>
              </a:rPr>
              <a:t>Append the following to app.js</a:t>
            </a:r>
            <a:endParaRPr lang="en-CA" sz="1800" dirty="0"/>
          </a:p>
        </p:txBody>
      </p:sp>
    </p:spTree>
    <p:extLst>
      <p:ext uri="{BB962C8B-B14F-4D97-AF65-F5344CB8AC3E}">
        <p14:creationId xmlns:p14="http://schemas.microsoft.com/office/powerpoint/2010/main" val="121641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P spid="11" grpId="0" animBg="1"/>
      <p:bldP spid="12" grpId="0"/>
      <p:bldP spid="13" grpId="0" animBg="1"/>
      <p:bldP spid="14" grpId="0" animBg="1"/>
      <p:bldP spid="15" grpId="0"/>
      <p:bldP spid="16" grpId="0"/>
      <p:bldP spid="17" grpId="0"/>
      <p:bldP spid="18" grpId="0"/>
      <p:bldP spid="20" grpId="0" animBg="1"/>
      <p:bldP spid="21" grpId="0" animBg="1"/>
      <p:bldP spid="2" grpId="0" animBg="1"/>
      <p:bldP spid="7" grpId="0"/>
    </p:bldLst>
  </p:timing>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0C92-2EA1-C6B7-6226-C3A5CE87AFB6}"/>
              </a:ext>
            </a:extLst>
          </p:cNvPr>
          <p:cNvSpPr/>
          <p:nvPr/>
        </p:nvSpPr>
        <p:spPr>
          <a:xfrm>
            <a:off x="430023" y="-25657"/>
            <a:ext cx="631679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a:t>
            </a:r>
            <a:r>
              <a:rPr lang="en-US" sz="5400" dirty="0" err="1">
                <a:ln w="0"/>
                <a:effectLst>
                  <a:outerShdw blurRad="38100" dist="19050" dir="2700000" algn="tl" rotWithShape="0">
                    <a:schemeClr val="dk1">
                      <a:alpha val="40000"/>
                    </a:schemeClr>
                  </a:outerShdw>
                </a:effectLst>
              </a:rPr>
              <a:t>ReactDOM</a:t>
            </a:r>
            <a:r>
              <a:rPr lang="en-US" sz="5400" dirty="0">
                <a:ln w="0"/>
                <a:effectLst>
                  <a:outerShdw blurRad="38100" dist="19050" dir="2700000" algn="tl" rotWithShape="0">
                    <a:schemeClr val="dk1">
                      <a:alpha val="40000"/>
                    </a:schemeClr>
                  </a:outerShdw>
                </a:effectLst>
              </a:rPr>
              <a:t>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DDEEEB1C-CA94-6F09-456C-82B5E331AAD7}"/>
              </a:ext>
            </a:extLst>
          </p:cNvPr>
          <p:cNvSpPr/>
          <p:nvPr/>
        </p:nvSpPr>
        <p:spPr>
          <a:xfrm>
            <a:off x="2345037" y="2979316"/>
            <a:ext cx="2849201" cy="1148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t>
            </a:r>
          </a:p>
          <a:p>
            <a:pPr algn="ctr"/>
            <a:r>
              <a:rPr lang="en-CA" dirty="0"/>
              <a:t>environment</a:t>
            </a:r>
          </a:p>
          <a:p>
            <a:pPr algn="ctr"/>
            <a:r>
              <a:rPr lang="en-CA" dirty="0"/>
              <a:t>agnostic element:</a:t>
            </a:r>
            <a:br>
              <a:rPr lang="en-CA" dirty="0"/>
            </a:br>
            <a:r>
              <a:rPr lang="en-CA" dirty="0" err="1">
                <a:solidFill>
                  <a:schemeClr val="tx1"/>
                </a:solidFill>
                <a:highlight>
                  <a:srgbClr val="FFFF00"/>
                </a:highlight>
              </a:rPr>
              <a:t>React.createElement</a:t>
            </a:r>
            <a:endParaRPr lang="en-CA" dirty="0">
              <a:solidFill>
                <a:schemeClr val="tx1"/>
              </a:solidFill>
              <a:highlight>
                <a:srgbClr val="FFFF00"/>
              </a:highlight>
            </a:endParaRPr>
          </a:p>
        </p:txBody>
      </p:sp>
      <p:sp>
        <p:nvSpPr>
          <p:cNvPr id="5" name="Rectangle 4">
            <a:extLst>
              <a:ext uri="{FF2B5EF4-FFF2-40B4-BE49-F238E27FC236}">
                <a16:creationId xmlns:a16="http://schemas.microsoft.com/office/drawing/2014/main" id="{0957C6F5-FF42-2998-7205-02CE5D60A408}"/>
              </a:ext>
            </a:extLst>
          </p:cNvPr>
          <p:cNvSpPr/>
          <p:nvPr/>
        </p:nvSpPr>
        <p:spPr>
          <a:xfrm>
            <a:off x="351933" y="4934029"/>
            <a:ext cx="2230416"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DOM element:</a:t>
            </a:r>
            <a:br>
              <a:rPr lang="en-CA" dirty="0"/>
            </a:br>
            <a:r>
              <a:rPr lang="en-CA" dirty="0" err="1">
                <a:solidFill>
                  <a:schemeClr val="tx1"/>
                </a:solidFill>
                <a:highlight>
                  <a:srgbClr val="FFFF00"/>
                </a:highlight>
              </a:rPr>
              <a:t>ReactDOM.render</a:t>
            </a:r>
            <a:endParaRPr lang="en-CA" dirty="0">
              <a:solidFill>
                <a:schemeClr val="tx1"/>
              </a:solidFill>
            </a:endParaRPr>
          </a:p>
        </p:txBody>
      </p:sp>
      <p:sp>
        <p:nvSpPr>
          <p:cNvPr id="7" name="Rectangle 6">
            <a:extLst>
              <a:ext uri="{FF2B5EF4-FFF2-40B4-BE49-F238E27FC236}">
                <a16:creationId xmlns:a16="http://schemas.microsoft.com/office/drawing/2014/main" id="{88491664-49A0-E631-387C-AC449EA061A5}"/>
              </a:ext>
            </a:extLst>
          </p:cNvPr>
          <p:cNvSpPr/>
          <p:nvPr/>
        </p:nvSpPr>
        <p:spPr>
          <a:xfrm>
            <a:off x="5031899" y="4934029"/>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Mobile element</a:t>
            </a:r>
          </a:p>
        </p:txBody>
      </p:sp>
      <p:cxnSp>
        <p:nvCxnSpPr>
          <p:cNvPr id="9" name="Connector: Elbow 8">
            <a:extLst>
              <a:ext uri="{FF2B5EF4-FFF2-40B4-BE49-F238E27FC236}">
                <a16:creationId xmlns:a16="http://schemas.microsoft.com/office/drawing/2014/main" id="{09027C0A-BB77-BC8C-05F7-555D90A17AFE}"/>
              </a:ext>
            </a:extLst>
          </p:cNvPr>
          <p:cNvCxnSpPr>
            <a:cxnSpLocks/>
            <a:stCxn id="3" idx="1"/>
            <a:endCxn id="5" idx="0"/>
          </p:cNvCxnSpPr>
          <p:nvPr/>
        </p:nvCxnSpPr>
        <p:spPr>
          <a:xfrm rot="10800000" flipV="1">
            <a:off x="1467141" y="3553369"/>
            <a:ext cx="877896"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345629F4-3995-0205-47A9-3D563370C4EE}"/>
              </a:ext>
            </a:extLst>
          </p:cNvPr>
          <p:cNvCxnSpPr>
            <a:cxnSpLocks/>
            <a:stCxn id="3" idx="3"/>
            <a:endCxn id="7" idx="0"/>
          </p:cNvCxnSpPr>
          <p:nvPr/>
        </p:nvCxnSpPr>
        <p:spPr>
          <a:xfrm>
            <a:off x="5194238" y="3553370"/>
            <a:ext cx="774364"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14" name="Graphic 13" descr="Checkmark with solid fill">
            <a:extLst>
              <a:ext uri="{FF2B5EF4-FFF2-40B4-BE49-F238E27FC236}">
                <a16:creationId xmlns:a16="http://schemas.microsoft.com/office/drawing/2014/main" id="{8EBD7F0C-6488-63A3-4888-BA047D6A8A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7386" y="3890495"/>
            <a:ext cx="416311" cy="416311"/>
          </a:xfrm>
          <a:prstGeom prst="rect">
            <a:avLst/>
          </a:prstGeom>
        </p:spPr>
      </p:pic>
      <p:pic>
        <p:nvPicPr>
          <p:cNvPr id="15" name="Graphic 14" descr="Checkmark with solid fill">
            <a:extLst>
              <a:ext uri="{FF2B5EF4-FFF2-40B4-BE49-F238E27FC236}">
                <a16:creationId xmlns:a16="http://schemas.microsoft.com/office/drawing/2014/main" id="{C20FC9D7-1465-EE6E-C514-6AB1BD5CAA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28091" y="5519831"/>
            <a:ext cx="416311" cy="416311"/>
          </a:xfrm>
          <a:prstGeom prst="rect">
            <a:avLst/>
          </a:prstGeom>
        </p:spPr>
      </p:pic>
      <p:cxnSp>
        <p:nvCxnSpPr>
          <p:cNvPr id="6" name="Straight Arrow Connector 5">
            <a:extLst>
              <a:ext uri="{FF2B5EF4-FFF2-40B4-BE49-F238E27FC236}">
                <a16:creationId xmlns:a16="http://schemas.microsoft.com/office/drawing/2014/main" id="{C9A13D44-B880-FD77-A99F-4DFA207AFBAF}"/>
              </a:ext>
            </a:extLst>
          </p:cNvPr>
          <p:cNvCxnSpPr/>
          <p:nvPr/>
        </p:nvCxnSpPr>
        <p:spPr>
          <a:xfrm>
            <a:off x="3730924" y="4127424"/>
            <a:ext cx="0" cy="127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F37B987-7975-01DA-B471-A2E24ACD5C09}"/>
              </a:ext>
            </a:extLst>
          </p:cNvPr>
          <p:cNvSpPr/>
          <p:nvPr/>
        </p:nvSpPr>
        <p:spPr>
          <a:xfrm>
            <a:off x="2896440" y="5404396"/>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a:t>
            </a:r>
          </a:p>
        </p:txBody>
      </p:sp>
      <p:sp>
        <p:nvSpPr>
          <p:cNvPr id="8" name="Rectangle 7">
            <a:extLst>
              <a:ext uri="{FF2B5EF4-FFF2-40B4-BE49-F238E27FC236}">
                <a16:creationId xmlns:a16="http://schemas.microsoft.com/office/drawing/2014/main" id="{7C3A00C2-F14B-5731-21C7-1DBD2D55E2FB}"/>
              </a:ext>
            </a:extLst>
          </p:cNvPr>
          <p:cNvSpPr/>
          <p:nvPr/>
        </p:nvSpPr>
        <p:spPr>
          <a:xfrm>
            <a:off x="2648155" y="7946783"/>
            <a:ext cx="2615844"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How to create an </a:t>
            </a:r>
          </a:p>
          <a:p>
            <a:pPr algn="ctr"/>
            <a:r>
              <a:rPr lang="en-CA" dirty="0"/>
              <a:t>environment</a:t>
            </a:r>
          </a:p>
          <a:p>
            <a:pPr algn="ctr"/>
            <a:r>
              <a:rPr lang="en-CA" dirty="0"/>
              <a:t>agnostic element</a:t>
            </a:r>
          </a:p>
        </p:txBody>
      </p:sp>
      <p:sp>
        <p:nvSpPr>
          <p:cNvPr id="16" name="Rectangle 15">
            <a:extLst>
              <a:ext uri="{FF2B5EF4-FFF2-40B4-BE49-F238E27FC236}">
                <a16:creationId xmlns:a16="http://schemas.microsoft.com/office/drawing/2014/main" id="{C93B3832-0DA3-AEAB-1B06-7D3A4A6D2864}"/>
              </a:ext>
            </a:extLst>
          </p:cNvPr>
          <p:cNvSpPr/>
          <p:nvPr/>
        </p:nvSpPr>
        <p:spPr>
          <a:xfrm>
            <a:off x="3144271" y="7724953"/>
            <a:ext cx="1710725"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function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C7535804-9FE6-4E95-0280-97A43751A4C6}"/>
              </a:ext>
            </a:extLst>
          </p:cNvPr>
          <p:cNvSpPr/>
          <p:nvPr/>
        </p:nvSpPr>
        <p:spPr>
          <a:xfrm>
            <a:off x="3248687" y="8453867"/>
            <a:ext cx="116891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Class</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18" name="Graphic 17" descr="Checkmark with solid fill">
            <a:extLst>
              <a:ext uri="{FF2B5EF4-FFF2-40B4-BE49-F238E27FC236}">
                <a16:creationId xmlns:a16="http://schemas.microsoft.com/office/drawing/2014/main" id="{A309D32C-3240-A8BD-D068-B572388392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59471" y="8004332"/>
            <a:ext cx="416311" cy="416311"/>
          </a:xfrm>
          <a:prstGeom prst="rect">
            <a:avLst/>
          </a:prstGeom>
        </p:spPr>
      </p:pic>
      <p:pic>
        <p:nvPicPr>
          <p:cNvPr id="24" name="Graphic 23" descr="Badge Question Mark with solid fill">
            <a:extLst>
              <a:ext uri="{FF2B5EF4-FFF2-40B4-BE49-F238E27FC236}">
                <a16:creationId xmlns:a16="http://schemas.microsoft.com/office/drawing/2014/main" id="{01CDC7D3-EF69-045D-45BF-C1375614F4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20120" y="8155294"/>
            <a:ext cx="748236" cy="748236"/>
          </a:xfrm>
          <a:prstGeom prst="rect">
            <a:avLst/>
          </a:prstGeom>
        </p:spPr>
      </p:pic>
    </p:spTree>
    <p:extLst>
      <p:ext uri="{BB962C8B-B14F-4D97-AF65-F5344CB8AC3E}">
        <p14:creationId xmlns:p14="http://schemas.microsoft.com/office/powerpoint/2010/main" val="364829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4" grpId="0" animBg="1"/>
      <p:bldP spid="8" grpId="0" animBg="1"/>
      <p:bldP spid="8" grpId="1" animBg="1"/>
      <p:bldP spid="16" grpId="0"/>
      <p:bldP spid="17" grpId="0"/>
    </p:bldLst>
  </p:timing>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06286" y="68833"/>
            <a:ext cx="2770823"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Purpose</a:t>
            </a:r>
          </a:p>
        </p:txBody>
      </p:sp>
      <p:sp>
        <p:nvSpPr>
          <p:cNvPr id="3" name="Rectangle 2">
            <a:extLst>
              <a:ext uri="{FF2B5EF4-FFF2-40B4-BE49-F238E27FC236}">
                <a16:creationId xmlns:a16="http://schemas.microsoft.com/office/drawing/2014/main" id="{87D6F867-135B-07E5-E9EE-7CCE9364FACA}"/>
              </a:ext>
            </a:extLst>
          </p:cNvPr>
          <p:cNvSpPr/>
          <p:nvPr/>
        </p:nvSpPr>
        <p:spPr>
          <a:xfrm>
            <a:off x="206286" y="976629"/>
            <a:ext cx="3054426" cy="584775"/>
          </a:xfrm>
          <a:prstGeom prst="rect">
            <a:avLst/>
          </a:prstGeom>
          <a:noFill/>
        </p:spPr>
        <p:txBody>
          <a:bodyPr wrap="none" lIns="91440" tIns="45720" rIns="91440" bIns="45720">
            <a:spAutoFit/>
          </a:bodyPr>
          <a:lstStyle/>
          <a:p>
            <a:pPr algn="ct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Lay </a:t>
            </a:r>
            <a:r>
              <a:rPr lang="en-US" sz="3200" dirty="0">
                <a:ln w="0"/>
                <a:solidFill>
                  <a:schemeClr val="tx1">
                    <a:lumMod val="95000"/>
                    <a:lumOff val="5000"/>
                  </a:schemeClr>
                </a:solidFill>
                <a:effectLst>
                  <a:outerShdw blurRad="38100" dist="19050" dir="2700000" algn="tl" rotWithShape="0">
                    <a:schemeClr val="dk1">
                      <a:alpha val="40000"/>
                    </a:schemeClr>
                  </a:outerShdw>
                </a:effectLst>
              </a:rPr>
              <a:t>F</a:t>
            </a: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oundation</a:t>
            </a:r>
          </a:p>
        </p:txBody>
      </p:sp>
      <p:sp>
        <p:nvSpPr>
          <p:cNvPr id="4" name="Rectangle 3">
            <a:extLst>
              <a:ext uri="{FF2B5EF4-FFF2-40B4-BE49-F238E27FC236}">
                <a16:creationId xmlns:a16="http://schemas.microsoft.com/office/drawing/2014/main" id="{93E05061-56CF-E477-DDCB-78752CF7031E}"/>
              </a:ext>
            </a:extLst>
          </p:cNvPr>
          <p:cNvSpPr/>
          <p:nvPr/>
        </p:nvSpPr>
        <p:spPr>
          <a:xfrm>
            <a:off x="275981" y="1607571"/>
            <a:ext cx="1642821" cy="584775"/>
          </a:xfrm>
          <a:prstGeom prst="rect">
            <a:avLst/>
          </a:prstGeom>
          <a:noFill/>
        </p:spPr>
        <p:txBody>
          <a:bodyPr wrap="none" lIns="91440" tIns="45720" rIns="91440" bIns="45720">
            <a:spAutoFit/>
          </a:bodyPr>
          <a:lstStyle/>
          <a:p>
            <a:pPr algn="ct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Practice</a:t>
            </a:r>
          </a:p>
        </p:txBody>
      </p:sp>
      <p:sp>
        <p:nvSpPr>
          <p:cNvPr id="5" name="Rectangle 4">
            <a:extLst>
              <a:ext uri="{FF2B5EF4-FFF2-40B4-BE49-F238E27FC236}">
                <a16:creationId xmlns:a16="http://schemas.microsoft.com/office/drawing/2014/main" id="{F9E11DF8-CC3E-3B4E-6E7F-A16D1227812C}"/>
              </a:ext>
            </a:extLst>
          </p:cNvPr>
          <p:cNvSpPr/>
          <p:nvPr/>
        </p:nvSpPr>
        <p:spPr>
          <a:xfrm>
            <a:off x="206286" y="3170761"/>
            <a:ext cx="4129272" cy="584775"/>
          </a:xfrm>
          <a:prstGeom prst="rect">
            <a:avLst/>
          </a:prstGeom>
          <a:noFill/>
        </p:spPr>
        <p:txBody>
          <a:bodyPr wrap="none" lIns="91440" tIns="45720" rIns="91440" bIns="45720">
            <a:spAutoFit/>
          </a:bodyPr>
          <a:lstStyle/>
          <a:p>
            <a:pPr algn="ct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We have limited time</a:t>
            </a:r>
          </a:p>
        </p:txBody>
      </p:sp>
      <p:sp>
        <p:nvSpPr>
          <p:cNvPr id="7" name="Rectangle 6">
            <a:extLst>
              <a:ext uri="{FF2B5EF4-FFF2-40B4-BE49-F238E27FC236}">
                <a16:creationId xmlns:a16="http://schemas.microsoft.com/office/drawing/2014/main" id="{7BA7B086-D407-B5C9-2933-73C1EB007833}"/>
              </a:ext>
            </a:extLst>
          </p:cNvPr>
          <p:cNvSpPr/>
          <p:nvPr/>
        </p:nvSpPr>
        <p:spPr>
          <a:xfrm>
            <a:off x="206286" y="3937977"/>
            <a:ext cx="7453297" cy="523220"/>
          </a:xfrm>
          <a:prstGeom prst="rect">
            <a:avLst/>
          </a:prstGeom>
          <a:noFill/>
        </p:spPr>
        <p:txBody>
          <a:bodyPr wrap="square" lIns="91440" tIns="45720" rIns="91440" bIns="45720">
            <a:spAutoFit/>
          </a:bodyPr>
          <a:lstStyle/>
          <a:p>
            <a:r>
              <a:rPr lang="en-US" sz="2800" dirty="0">
                <a:ln w="0"/>
                <a:solidFill>
                  <a:schemeClr val="tx1">
                    <a:lumMod val="95000"/>
                    <a:lumOff val="5000"/>
                  </a:schemeClr>
                </a:solidFill>
                <a:effectLst>
                  <a:outerShdw blurRad="38100" dist="19050" dir="2700000" algn="tl" rotWithShape="0">
                    <a:schemeClr val="dk1">
                      <a:alpha val="40000"/>
                    </a:schemeClr>
                  </a:outerShdw>
                </a:effectLst>
              </a:rPr>
              <a:t>You need to get your hands dirty to learn </a:t>
            </a:r>
            <a:endParaRPr lang="en-US" sz="2800" b="0" cap="none" spc="0" dirty="0">
              <a:ln w="0"/>
              <a:solidFill>
                <a:schemeClr val="tx1">
                  <a:lumMod val="95000"/>
                  <a:lumOff val="5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ED96C495-4480-8F31-6837-A72167F44745}"/>
              </a:ext>
            </a:extLst>
          </p:cNvPr>
          <p:cNvSpPr/>
          <p:nvPr/>
        </p:nvSpPr>
        <p:spPr>
          <a:xfrm>
            <a:off x="206286" y="2238513"/>
            <a:ext cx="2518639"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Axioms</a:t>
            </a:r>
          </a:p>
        </p:txBody>
      </p:sp>
      <p:sp>
        <p:nvSpPr>
          <p:cNvPr id="9" name="Rectangle 8">
            <a:extLst>
              <a:ext uri="{FF2B5EF4-FFF2-40B4-BE49-F238E27FC236}">
                <a16:creationId xmlns:a16="http://schemas.microsoft.com/office/drawing/2014/main" id="{813FD01E-0D66-AF19-2F9C-949234D17636}"/>
              </a:ext>
            </a:extLst>
          </p:cNvPr>
          <p:cNvSpPr/>
          <p:nvPr/>
        </p:nvSpPr>
        <p:spPr>
          <a:xfrm>
            <a:off x="301187" y="4789457"/>
            <a:ext cx="7358396" cy="1077218"/>
          </a:xfrm>
          <a:prstGeom prst="rect">
            <a:avLst/>
          </a:prstGeom>
          <a:noFill/>
        </p:spPr>
        <p:txBody>
          <a:bodyPr wrap="square" lIns="91440" tIns="45720" rIns="91440" bIns="45720">
            <a:spAutoFit/>
          </a:bodyPr>
          <a:lstStyle/>
          <a:p>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You will forget everything two weeks from now unless…</a:t>
            </a:r>
          </a:p>
        </p:txBody>
      </p:sp>
      <p:sp>
        <p:nvSpPr>
          <p:cNvPr id="10" name="Rectangle 9">
            <a:extLst>
              <a:ext uri="{FF2B5EF4-FFF2-40B4-BE49-F238E27FC236}">
                <a16:creationId xmlns:a16="http://schemas.microsoft.com/office/drawing/2014/main" id="{F40E5936-A4CC-B0F4-61AA-56F87E1E66C7}"/>
              </a:ext>
            </a:extLst>
          </p:cNvPr>
          <p:cNvSpPr/>
          <p:nvPr/>
        </p:nvSpPr>
        <p:spPr>
          <a:xfrm>
            <a:off x="344309" y="6100045"/>
            <a:ext cx="7358396" cy="584775"/>
          </a:xfrm>
          <a:prstGeom prst="rect">
            <a:avLst/>
          </a:prstGeom>
          <a:noFill/>
        </p:spPr>
        <p:txBody>
          <a:bodyPr wrap="square" lIns="91440" tIns="45720" rIns="91440" bIns="45720">
            <a:spAutoFit/>
          </a:bodyPr>
          <a:lstStyle/>
          <a:p>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No Expert in the roo</a:t>
            </a:r>
            <a:r>
              <a:rPr lang="en-US" sz="3200" dirty="0">
                <a:ln w="0"/>
                <a:solidFill>
                  <a:schemeClr val="tx1">
                    <a:lumMod val="95000"/>
                    <a:lumOff val="5000"/>
                  </a:schemeClr>
                </a:solidFill>
                <a:effectLst>
                  <a:outerShdw blurRad="38100" dist="19050" dir="2700000" algn="tl" rotWithShape="0">
                    <a:schemeClr val="dk1">
                      <a:alpha val="40000"/>
                    </a:schemeClr>
                  </a:outerShdw>
                </a:effectLst>
              </a:rPr>
              <a:t>m</a:t>
            </a:r>
            <a:endPar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4A45A91B-DEAB-D96A-51C0-4024CE494A54}"/>
              </a:ext>
            </a:extLst>
          </p:cNvPr>
          <p:cNvSpPr/>
          <p:nvPr/>
        </p:nvSpPr>
        <p:spPr>
          <a:xfrm>
            <a:off x="344309" y="7163856"/>
            <a:ext cx="3313279"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Every Day</a:t>
            </a:r>
          </a:p>
        </p:txBody>
      </p:sp>
      <p:sp>
        <p:nvSpPr>
          <p:cNvPr id="12" name="Rectangle 11">
            <a:extLst>
              <a:ext uri="{FF2B5EF4-FFF2-40B4-BE49-F238E27FC236}">
                <a16:creationId xmlns:a16="http://schemas.microsoft.com/office/drawing/2014/main" id="{8AACF486-5ED1-D2F0-158D-EC4C07012B69}"/>
              </a:ext>
            </a:extLst>
          </p:cNvPr>
          <p:cNvSpPr/>
          <p:nvPr/>
        </p:nvSpPr>
        <p:spPr>
          <a:xfrm>
            <a:off x="414004" y="8087186"/>
            <a:ext cx="7358396" cy="584775"/>
          </a:xfrm>
          <a:prstGeom prst="rect">
            <a:avLst/>
          </a:prstGeom>
          <a:noFill/>
        </p:spPr>
        <p:txBody>
          <a:bodyPr wrap="square" lIns="91440" tIns="45720" rIns="91440" bIns="45720">
            <a:spAutoFit/>
          </a:bodyPr>
          <a:lstStyle/>
          <a:p>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Recording Link to be posted in slack</a:t>
            </a:r>
          </a:p>
        </p:txBody>
      </p:sp>
      <p:sp>
        <p:nvSpPr>
          <p:cNvPr id="13" name="Rectangle 12">
            <a:extLst>
              <a:ext uri="{FF2B5EF4-FFF2-40B4-BE49-F238E27FC236}">
                <a16:creationId xmlns:a16="http://schemas.microsoft.com/office/drawing/2014/main" id="{374E4E78-D329-1459-DE50-6F32A7A15498}"/>
              </a:ext>
            </a:extLst>
          </p:cNvPr>
          <p:cNvSpPr/>
          <p:nvPr/>
        </p:nvSpPr>
        <p:spPr>
          <a:xfrm>
            <a:off x="414004" y="8789383"/>
            <a:ext cx="7358396" cy="584775"/>
          </a:xfrm>
          <a:prstGeom prst="rect">
            <a:avLst/>
          </a:prstGeom>
          <a:noFill/>
        </p:spPr>
        <p:txBody>
          <a:bodyPr wrap="square" lIns="91440" tIns="45720" rIns="91440" bIns="45720">
            <a:spAutoFit/>
          </a:bodyPr>
          <a:lstStyle/>
          <a:p>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Slides Covered to be posted in slack</a:t>
            </a:r>
          </a:p>
        </p:txBody>
      </p:sp>
    </p:spTree>
    <p:extLst>
      <p:ext uri="{BB962C8B-B14F-4D97-AF65-F5344CB8AC3E}">
        <p14:creationId xmlns:p14="http://schemas.microsoft.com/office/powerpoint/2010/main" val="211620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p:bldP spid="8" grpId="0"/>
      <p:bldP spid="9" grpId="0"/>
      <p:bldP spid="10" grpId="0"/>
      <p:bldP spid="11" grpId="0"/>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61EB19-6ED8-A395-A35D-AFCF65F5BED5}"/>
              </a:ext>
            </a:extLst>
          </p:cNvPr>
          <p:cNvSpPr/>
          <p:nvPr/>
        </p:nvSpPr>
        <p:spPr>
          <a:xfrm>
            <a:off x="0" y="6712"/>
            <a:ext cx="59306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a:t>
            </a:r>
          </a:p>
        </p:txBody>
      </p:sp>
      <p:sp>
        <p:nvSpPr>
          <p:cNvPr id="8" name="Rectangle 7">
            <a:extLst>
              <a:ext uri="{FF2B5EF4-FFF2-40B4-BE49-F238E27FC236}">
                <a16:creationId xmlns:a16="http://schemas.microsoft.com/office/drawing/2014/main" id="{0B503FEA-9A5F-AB02-E114-2FA77FE2A08B}"/>
              </a:ext>
            </a:extLst>
          </p:cNvPr>
          <p:cNvSpPr/>
          <p:nvPr/>
        </p:nvSpPr>
        <p:spPr>
          <a:xfrm>
            <a:off x="457200" y="1696163"/>
            <a:ext cx="2349795" cy="10632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Index.html</a:t>
            </a:r>
          </a:p>
          <a:p>
            <a:pPr algn="ctr"/>
            <a:endParaRPr lang="en-US" u="sng" dirty="0"/>
          </a:p>
          <a:p>
            <a:pPr algn="ctr"/>
            <a:r>
              <a:rPr lang="en-US" dirty="0"/>
              <a:t>&lt;div id=“root”/&gt;</a:t>
            </a:r>
            <a:endParaRPr lang="en-CA" dirty="0"/>
          </a:p>
        </p:txBody>
      </p:sp>
      <p:sp>
        <p:nvSpPr>
          <p:cNvPr id="10" name="Rectangle 9">
            <a:extLst>
              <a:ext uri="{FF2B5EF4-FFF2-40B4-BE49-F238E27FC236}">
                <a16:creationId xmlns:a16="http://schemas.microsoft.com/office/drawing/2014/main" id="{7DFD37B3-9B8B-1892-28BB-6496850D412D}"/>
              </a:ext>
            </a:extLst>
          </p:cNvPr>
          <p:cNvSpPr/>
          <p:nvPr/>
        </p:nvSpPr>
        <p:spPr>
          <a:xfrm>
            <a:off x="3886200" y="1297712"/>
            <a:ext cx="2865474" cy="18601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index.js</a:t>
            </a:r>
          </a:p>
          <a:p>
            <a:pPr algn="ctr"/>
            <a:endParaRPr lang="en-US" u="sng" dirty="0"/>
          </a:p>
          <a:p>
            <a:pPr algn="ctr"/>
            <a:r>
              <a:rPr lang="en-CA" dirty="0"/>
              <a:t>Access the root element and render the application’s main component as a child.</a:t>
            </a:r>
          </a:p>
        </p:txBody>
      </p:sp>
      <p:cxnSp>
        <p:nvCxnSpPr>
          <p:cNvPr id="24" name="Straight Arrow Connector 23">
            <a:extLst>
              <a:ext uri="{FF2B5EF4-FFF2-40B4-BE49-F238E27FC236}">
                <a16:creationId xmlns:a16="http://schemas.microsoft.com/office/drawing/2014/main" id="{E9C58CC9-BB11-FF42-92EF-4949A7F42A79}"/>
              </a:ext>
            </a:extLst>
          </p:cNvPr>
          <p:cNvCxnSpPr>
            <a:stCxn id="8" idx="3"/>
            <a:endCxn id="10" idx="1"/>
          </p:cNvCxnSpPr>
          <p:nvPr/>
        </p:nvCxnSpPr>
        <p:spPr>
          <a:xfrm>
            <a:off x="2806995" y="2227791"/>
            <a:ext cx="1079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004EBB2-56C9-FE34-65D6-96D1394F0A50}"/>
              </a:ext>
            </a:extLst>
          </p:cNvPr>
          <p:cNvSpPr/>
          <p:nvPr/>
        </p:nvSpPr>
        <p:spPr>
          <a:xfrm>
            <a:off x="148854" y="938430"/>
            <a:ext cx="7378997" cy="9113258"/>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F07EEC14-513F-3B7D-E94F-0E73E13BB1C0}"/>
              </a:ext>
            </a:extLst>
          </p:cNvPr>
          <p:cNvPicPr>
            <a:picLocks noChangeAspect="1"/>
          </p:cNvPicPr>
          <p:nvPr/>
        </p:nvPicPr>
        <p:blipFill>
          <a:blip r:embed="rId3"/>
          <a:stretch>
            <a:fillRect/>
          </a:stretch>
        </p:blipFill>
        <p:spPr>
          <a:xfrm>
            <a:off x="244549" y="3300209"/>
            <a:ext cx="7110549" cy="2473821"/>
          </a:xfrm>
          <a:prstGeom prst="rect">
            <a:avLst/>
          </a:prstGeom>
        </p:spPr>
      </p:pic>
      <p:sp>
        <p:nvSpPr>
          <p:cNvPr id="5" name="TextBox 4">
            <a:extLst>
              <a:ext uri="{FF2B5EF4-FFF2-40B4-BE49-F238E27FC236}">
                <a16:creationId xmlns:a16="http://schemas.microsoft.com/office/drawing/2014/main" id="{57E20B26-644F-93F1-700A-2F6EA1133C6E}"/>
              </a:ext>
            </a:extLst>
          </p:cNvPr>
          <p:cNvSpPr txBox="1"/>
          <p:nvPr/>
        </p:nvSpPr>
        <p:spPr>
          <a:xfrm>
            <a:off x="244549" y="5797979"/>
            <a:ext cx="7283302" cy="707886"/>
          </a:xfrm>
          <a:prstGeom prst="rect">
            <a:avLst/>
          </a:prstGeom>
          <a:noFill/>
        </p:spPr>
        <p:txBody>
          <a:bodyPr wrap="square">
            <a:spAutoFit/>
          </a:bodyPr>
          <a:lstStyle/>
          <a:p>
            <a:r>
              <a:rPr lang="en-CA" sz="2000" dirty="0">
                <a:effectLst/>
                <a:highlight>
                  <a:srgbClr val="FFFF00"/>
                </a:highlight>
                <a:latin typeface="MS Shell Dlg 2" panose="020B0604030504040204" pitchFamily="34" charset="0"/>
              </a:rPr>
              <a:t>App</a:t>
            </a:r>
            <a:r>
              <a:rPr lang="en-CA" sz="2000" dirty="0">
                <a:effectLst/>
                <a:latin typeface="MS Shell Dlg 2" panose="020B0604030504040204" pitchFamily="34" charset="0"/>
              </a:rPr>
              <a:t>: a function component that will create a react element. It refers to our project main component. </a:t>
            </a:r>
            <a:r>
              <a:rPr lang="en-CA" sz="2000" dirty="0">
                <a:effectLst/>
                <a:highlight>
                  <a:srgbClr val="FFFF00"/>
                </a:highlight>
                <a:latin typeface="MS Shell Dlg 2" panose="020B0604030504040204" pitchFamily="34" charset="0"/>
              </a:rPr>
              <a:t>This will be our focus.</a:t>
            </a:r>
            <a:endParaRPr lang="en-CA" sz="2000" dirty="0">
              <a:highlight>
                <a:srgbClr val="FFFF00"/>
              </a:highlight>
            </a:endParaRPr>
          </a:p>
        </p:txBody>
      </p:sp>
      <p:sp>
        <p:nvSpPr>
          <p:cNvPr id="9" name="TextBox 8">
            <a:extLst>
              <a:ext uri="{FF2B5EF4-FFF2-40B4-BE49-F238E27FC236}">
                <a16:creationId xmlns:a16="http://schemas.microsoft.com/office/drawing/2014/main" id="{49D1B0F9-E2D3-7509-475B-6CA690D37F29}"/>
              </a:ext>
            </a:extLst>
          </p:cNvPr>
          <p:cNvSpPr txBox="1"/>
          <p:nvPr/>
        </p:nvSpPr>
        <p:spPr>
          <a:xfrm>
            <a:off x="244549" y="6567034"/>
            <a:ext cx="7283302" cy="707886"/>
          </a:xfrm>
          <a:prstGeom prst="rect">
            <a:avLst/>
          </a:prstGeom>
          <a:noFill/>
        </p:spPr>
        <p:txBody>
          <a:bodyPr wrap="square">
            <a:spAutoFit/>
          </a:bodyPr>
          <a:lstStyle/>
          <a:p>
            <a:r>
              <a:rPr lang="en-CA" sz="2000" dirty="0">
                <a:effectLst/>
                <a:latin typeface="MS Shell Dlg 2" panose="020B0604030504040204" pitchFamily="34" charset="0"/>
              </a:rPr>
              <a:t>Thus, we </a:t>
            </a:r>
            <a:r>
              <a:rPr lang="en-CA" sz="2000" dirty="0">
                <a:effectLst/>
                <a:highlight>
                  <a:srgbClr val="FFFF00"/>
                </a:highlight>
                <a:latin typeface="MS Shell Dlg 2" panose="020B0604030504040204" pitchFamily="34" charset="0"/>
              </a:rPr>
              <a:t>don’t need to be bothered</a:t>
            </a:r>
            <a:r>
              <a:rPr lang="en-CA" sz="2000" dirty="0">
                <a:effectLst/>
                <a:latin typeface="MS Shell Dlg 2" panose="020B0604030504040204" pitchFamily="34" charset="0"/>
              </a:rPr>
              <a:t> by index.html and index.js anymore.</a:t>
            </a:r>
            <a:endParaRPr lang="en-CA" sz="2000" dirty="0">
              <a:highlight>
                <a:srgbClr val="FFFF00"/>
              </a:highlight>
            </a:endParaRPr>
          </a:p>
        </p:txBody>
      </p:sp>
      <p:sp>
        <p:nvSpPr>
          <p:cNvPr id="12" name="TextBox 11">
            <a:extLst>
              <a:ext uri="{FF2B5EF4-FFF2-40B4-BE49-F238E27FC236}">
                <a16:creationId xmlns:a16="http://schemas.microsoft.com/office/drawing/2014/main" id="{683158F7-78E7-E090-698F-889441720F05}"/>
              </a:ext>
            </a:extLst>
          </p:cNvPr>
          <p:cNvSpPr txBox="1"/>
          <p:nvPr/>
        </p:nvSpPr>
        <p:spPr>
          <a:xfrm>
            <a:off x="238396" y="7339681"/>
            <a:ext cx="7527851" cy="707886"/>
          </a:xfrm>
          <a:prstGeom prst="rect">
            <a:avLst/>
          </a:prstGeom>
          <a:noFill/>
        </p:spPr>
        <p:txBody>
          <a:bodyPr wrap="square">
            <a:spAutoFit/>
          </a:bodyPr>
          <a:lstStyle/>
          <a:p>
            <a:r>
              <a:rPr lang="en-CA" sz="2000" dirty="0">
                <a:latin typeface="MS Shell Dlg 2" panose="020B0604030504040204" pitchFamily="34" charset="0"/>
              </a:rPr>
              <a:t>What we see highlighted above is an enhanced flavor of what we did earlier. It’s just rendering - let’s verify.</a:t>
            </a:r>
            <a:r>
              <a:rPr lang="en-CA" sz="2000" dirty="0">
                <a:effectLst/>
                <a:latin typeface="MS Shell Dlg 2" panose="020B0604030504040204" pitchFamily="34" charset="0"/>
              </a:rPr>
              <a:t> </a:t>
            </a:r>
            <a:endParaRPr lang="en-CA" sz="2000" dirty="0">
              <a:highlight>
                <a:srgbClr val="FFFF00"/>
              </a:highlight>
            </a:endParaRPr>
          </a:p>
        </p:txBody>
      </p:sp>
      <p:sp>
        <p:nvSpPr>
          <p:cNvPr id="13" name="TextBox 12">
            <a:extLst>
              <a:ext uri="{FF2B5EF4-FFF2-40B4-BE49-F238E27FC236}">
                <a16:creationId xmlns:a16="http://schemas.microsoft.com/office/drawing/2014/main" id="{D8B4683A-D8EB-DEA2-39EF-F82A015D099B}"/>
              </a:ext>
            </a:extLst>
          </p:cNvPr>
          <p:cNvSpPr txBox="1"/>
          <p:nvPr/>
        </p:nvSpPr>
        <p:spPr>
          <a:xfrm>
            <a:off x="212553" y="8043974"/>
            <a:ext cx="7283302" cy="707886"/>
          </a:xfrm>
          <a:prstGeom prst="rect">
            <a:avLst/>
          </a:prstGeom>
          <a:noFill/>
        </p:spPr>
        <p:txBody>
          <a:bodyPr wrap="square">
            <a:spAutoFit/>
          </a:bodyPr>
          <a:lstStyle/>
          <a:p>
            <a:r>
              <a:rPr lang="en-CA" sz="2000" dirty="0">
                <a:latin typeface="MS Shell Dlg 2" panose="020B0604030504040204" pitchFamily="34" charset="0"/>
              </a:rPr>
              <a:t>Comment the highlighted part, add the snippet below and test:</a:t>
            </a:r>
          </a:p>
          <a:p>
            <a:endParaRPr lang="en-CA" sz="2000" dirty="0">
              <a:highlight>
                <a:srgbClr val="FFFF00"/>
              </a:highlight>
            </a:endParaRPr>
          </a:p>
        </p:txBody>
      </p:sp>
      <p:sp>
        <p:nvSpPr>
          <p:cNvPr id="14" name="TextBox 13">
            <a:extLst>
              <a:ext uri="{FF2B5EF4-FFF2-40B4-BE49-F238E27FC236}">
                <a16:creationId xmlns:a16="http://schemas.microsoft.com/office/drawing/2014/main" id="{71C6341C-4C94-6752-06A8-C40570B8EF44}"/>
              </a:ext>
            </a:extLst>
          </p:cNvPr>
          <p:cNvSpPr txBox="1"/>
          <p:nvPr/>
        </p:nvSpPr>
        <p:spPr>
          <a:xfrm>
            <a:off x="2816862" y="4212758"/>
            <a:ext cx="3427861" cy="1569660"/>
          </a:xfrm>
          <a:prstGeom prst="rect">
            <a:avLst/>
          </a:prstGeom>
          <a:noFill/>
        </p:spPr>
        <p:txBody>
          <a:bodyPr wrap="non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15" name="TextBox 14">
            <a:extLst>
              <a:ext uri="{FF2B5EF4-FFF2-40B4-BE49-F238E27FC236}">
                <a16:creationId xmlns:a16="http://schemas.microsoft.com/office/drawing/2014/main" id="{967C7712-27F3-1D2C-4B2D-A9FFE7237E59}"/>
              </a:ext>
            </a:extLst>
          </p:cNvPr>
          <p:cNvSpPr txBox="1"/>
          <p:nvPr/>
        </p:nvSpPr>
        <p:spPr>
          <a:xfrm>
            <a:off x="4052455" y="2848475"/>
            <a:ext cx="579005" cy="1569660"/>
          </a:xfrm>
          <a:prstGeom prst="rect">
            <a:avLst/>
          </a:prstGeom>
          <a:noFill/>
        </p:spPr>
        <p:txBody>
          <a:bodyPr wrap="none" rtlCol="0">
            <a:spAutoFit/>
          </a:bodyPr>
          <a:lstStyle/>
          <a:p>
            <a:r>
              <a:rPr lang="en-CA" sz="9600" dirty="0">
                <a:solidFill>
                  <a:srgbClr val="FF0000"/>
                </a:solidFill>
              </a:rPr>
              <a:t>-</a:t>
            </a:r>
          </a:p>
        </p:txBody>
      </p:sp>
      <p:sp>
        <p:nvSpPr>
          <p:cNvPr id="18" name="TextBox 17">
            <a:extLst>
              <a:ext uri="{FF2B5EF4-FFF2-40B4-BE49-F238E27FC236}">
                <a16:creationId xmlns:a16="http://schemas.microsoft.com/office/drawing/2014/main" id="{305D42FD-0A78-6CED-2108-A0AE3ED14C50}"/>
              </a:ext>
            </a:extLst>
          </p:cNvPr>
          <p:cNvSpPr txBox="1"/>
          <p:nvPr/>
        </p:nvSpPr>
        <p:spPr>
          <a:xfrm>
            <a:off x="244550" y="8428694"/>
            <a:ext cx="7283301" cy="646331"/>
          </a:xfrm>
          <a:prstGeom prst="rect">
            <a:avLst/>
          </a:prstGeom>
          <a:noFill/>
          <a:ln w="28575">
            <a:solidFill>
              <a:schemeClr val="tx1">
                <a:lumMod val="95000"/>
                <a:lumOff val="5000"/>
              </a:schemeClr>
            </a:solidFill>
          </a:ln>
        </p:spPr>
        <p:txBody>
          <a:bodyPr wrap="square">
            <a:spAutoFit/>
          </a:bodyPr>
          <a:lstStyle/>
          <a:p>
            <a:r>
              <a:rPr lang="en-CA" dirty="0"/>
              <a:t>       </a:t>
            </a:r>
            <a:r>
              <a:rPr lang="en-CA" dirty="0" err="1"/>
              <a:t>ReactDOM.render</a:t>
            </a:r>
            <a:r>
              <a:rPr lang="en-CA" dirty="0"/>
              <a:t>(App(), </a:t>
            </a:r>
            <a:r>
              <a:rPr lang="en-CA" dirty="0" err="1"/>
              <a:t>document.getElementById</a:t>
            </a:r>
            <a:r>
              <a:rPr lang="en-CA" dirty="0"/>
              <a:t>('root'));</a:t>
            </a:r>
            <a:br>
              <a:rPr lang="en-CA" dirty="0"/>
            </a:br>
            <a:r>
              <a:rPr lang="en-CA" dirty="0"/>
              <a:t>       </a:t>
            </a:r>
            <a:r>
              <a:rPr lang="en-CA" dirty="0">
                <a:highlight>
                  <a:srgbClr val="FFFF00"/>
                </a:highlight>
              </a:rPr>
              <a:t>Don’t forget to have:</a:t>
            </a:r>
            <a:r>
              <a:rPr lang="en-CA" dirty="0"/>
              <a:t>  import </a:t>
            </a:r>
            <a:r>
              <a:rPr lang="en-CA" dirty="0" err="1"/>
              <a:t>ReactDOM</a:t>
            </a:r>
            <a:r>
              <a:rPr lang="en-CA" dirty="0"/>
              <a:t> from 'react-</a:t>
            </a:r>
            <a:r>
              <a:rPr lang="en-CA" dirty="0" err="1"/>
              <a:t>dom</a:t>
            </a:r>
            <a:r>
              <a:rPr lang="en-CA" dirty="0"/>
              <a:t>';</a:t>
            </a:r>
          </a:p>
        </p:txBody>
      </p:sp>
      <p:sp>
        <p:nvSpPr>
          <p:cNvPr id="19" name="TextBox 18">
            <a:extLst>
              <a:ext uri="{FF2B5EF4-FFF2-40B4-BE49-F238E27FC236}">
                <a16:creationId xmlns:a16="http://schemas.microsoft.com/office/drawing/2014/main" id="{EA9D0FDC-4E21-D4EE-F661-06325D055C52}"/>
              </a:ext>
            </a:extLst>
          </p:cNvPr>
          <p:cNvSpPr txBox="1"/>
          <p:nvPr/>
        </p:nvSpPr>
        <p:spPr>
          <a:xfrm>
            <a:off x="148854" y="9186063"/>
            <a:ext cx="4199860" cy="369332"/>
          </a:xfrm>
          <a:prstGeom prst="rect">
            <a:avLst/>
          </a:prstGeom>
          <a:noFill/>
        </p:spPr>
        <p:txBody>
          <a:bodyPr wrap="square">
            <a:spAutoFit/>
          </a:bodyPr>
          <a:lstStyle/>
          <a:p>
            <a:r>
              <a:rPr lang="en-CA" dirty="0">
                <a:solidFill>
                  <a:srgbClr val="C00000"/>
                </a:solidFill>
              </a:rPr>
              <a:t>Why &lt;</a:t>
            </a:r>
            <a:r>
              <a:rPr lang="en-CA" dirty="0" err="1">
                <a:solidFill>
                  <a:srgbClr val="C00000"/>
                </a:solidFill>
              </a:rPr>
              <a:t>React.StrictMode</a:t>
            </a:r>
            <a:r>
              <a:rPr lang="en-CA" dirty="0">
                <a:solidFill>
                  <a:srgbClr val="C00000"/>
                </a:solidFill>
              </a:rPr>
              <a:t>/&gt;?</a:t>
            </a:r>
          </a:p>
        </p:txBody>
      </p:sp>
      <p:sp>
        <p:nvSpPr>
          <p:cNvPr id="20" name="TextBox 19">
            <a:extLst>
              <a:ext uri="{FF2B5EF4-FFF2-40B4-BE49-F238E27FC236}">
                <a16:creationId xmlns:a16="http://schemas.microsoft.com/office/drawing/2014/main" id="{78C4A9A3-AD66-2C1C-F18F-6AEB3172976B}"/>
              </a:ext>
            </a:extLst>
          </p:cNvPr>
          <p:cNvSpPr txBox="1"/>
          <p:nvPr/>
        </p:nvSpPr>
        <p:spPr>
          <a:xfrm>
            <a:off x="244549" y="9489598"/>
            <a:ext cx="7219310" cy="523220"/>
          </a:xfrm>
          <a:prstGeom prst="rect">
            <a:avLst/>
          </a:prstGeom>
          <a:noFill/>
        </p:spPr>
        <p:txBody>
          <a:bodyPr wrap="square" rtlCol="0">
            <a:spAutoFit/>
          </a:bodyPr>
          <a:lstStyle/>
          <a:p>
            <a:r>
              <a:rPr lang="en-US" sz="1400" dirty="0"/>
              <a:t>Add checks to development phase such as identify deprecate methods and unsafe state changes</a:t>
            </a:r>
            <a:endParaRPr lang="en-CA" sz="1400" dirty="0"/>
          </a:p>
        </p:txBody>
      </p:sp>
    </p:spTree>
    <p:extLst>
      <p:ext uri="{BB962C8B-B14F-4D97-AF65-F5344CB8AC3E}">
        <p14:creationId xmlns:p14="http://schemas.microsoft.com/office/powerpoint/2010/main" val="9642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5" grpId="0"/>
      <p:bldP spid="9" grpId="0"/>
      <p:bldP spid="12" grpId="0"/>
      <p:bldP spid="13" grpId="0"/>
      <p:bldP spid="14" grpId="0"/>
      <p:bldP spid="15" grpId="0"/>
      <p:bldP spid="18" grpId="0" animBg="1"/>
      <p:bldP spid="19" grpId="0"/>
      <p:bldP spid="20" grpId="0"/>
    </p:bldLst>
  </p:timing>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A2A98B-2BAA-9343-71F8-EB9AC06E2CCC}"/>
              </a:ext>
            </a:extLst>
          </p:cNvPr>
          <p:cNvPicPr>
            <a:picLocks noChangeAspect="1"/>
          </p:cNvPicPr>
          <p:nvPr/>
        </p:nvPicPr>
        <p:blipFill>
          <a:blip r:embed="rId2"/>
          <a:stretch>
            <a:fillRect/>
          </a:stretch>
        </p:blipFill>
        <p:spPr>
          <a:xfrm>
            <a:off x="0" y="2231584"/>
            <a:ext cx="7772400" cy="4239491"/>
          </a:xfrm>
          <a:prstGeom prst="rect">
            <a:avLst/>
          </a:prstGeom>
        </p:spPr>
      </p:pic>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38EC0613-E6D0-1274-FF20-1E1A5B9060E5}"/>
              </a:ext>
            </a:extLst>
          </p:cNvPr>
          <p:cNvSpPr txBox="1"/>
          <p:nvPr/>
        </p:nvSpPr>
        <p:spPr>
          <a:xfrm>
            <a:off x="2524981" y="2947756"/>
            <a:ext cx="5247419" cy="3046988"/>
          </a:xfrm>
          <a:prstGeom prst="rect">
            <a:avLst/>
          </a:prstGeom>
          <a:noFill/>
        </p:spPr>
        <p:txBody>
          <a:bodyPr wrap="squar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endParaRPr lang="en-CA" sz="9600" dirty="0">
              <a:solidFill>
                <a:srgbClr val="FF0000"/>
              </a:solidFill>
            </a:endParaRPr>
          </a:p>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7" name="TextBox 6">
            <a:extLst>
              <a:ext uri="{FF2B5EF4-FFF2-40B4-BE49-F238E27FC236}">
                <a16:creationId xmlns:a16="http://schemas.microsoft.com/office/drawing/2014/main" id="{E9508E21-5E35-62C5-E065-FB97CB96F882}"/>
              </a:ext>
            </a:extLst>
          </p:cNvPr>
          <p:cNvSpPr txBox="1"/>
          <p:nvPr/>
        </p:nvSpPr>
        <p:spPr>
          <a:xfrm>
            <a:off x="0" y="6908178"/>
            <a:ext cx="6729547" cy="400110"/>
          </a:xfrm>
          <a:prstGeom prst="rect">
            <a:avLst/>
          </a:prstGeom>
          <a:noFill/>
        </p:spPr>
        <p:txBody>
          <a:bodyPr wrap="square">
            <a:spAutoFit/>
          </a:bodyPr>
          <a:lstStyle/>
          <a:p>
            <a:r>
              <a:rPr lang="en-CA" sz="2000" dirty="0">
                <a:effectLst/>
                <a:latin typeface="MS Shell Dlg 2" panose="020B0604030504040204" pitchFamily="34" charset="0"/>
              </a:rPr>
              <a:t>Replace App() body by</a:t>
            </a:r>
            <a:endParaRPr lang="en-CA" sz="2000" dirty="0"/>
          </a:p>
        </p:txBody>
      </p:sp>
      <p:sp>
        <p:nvSpPr>
          <p:cNvPr id="8" name="TextBox 7">
            <a:extLst>
              <a:ext uri="{FF2B5EF4-FFF2-40B4-BE49-F238E27FC236}">
                <a16:creationId xmlns:a16="http://schemas.microsoft.com/office/drawing/2014/main" id="{A1037A25-6004-EFC2-AE1D-226FD5295EAE}"/>
              </a:ext>
            </a:extLst>
          </p:cNvPr>
          <p:cNvSpPr txBox="1"/>
          <p:nvPr/>
        </p:nvSpPr>
        <p:spPr>
          <a:xfrm>
            <a:off x="110362" y="7291185"/>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return </a:t>
            </a:r>
            <a:r>
              <a:rPr lang="en-CA" sz="1600" b="0" dirty="0" err="1">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9" name="TextBox 8">
            <a:extLst>
              <a:ext uri="{FF2B5EF4-FFF2-40B4-BE49-F238E27FC236}">
                <a16:creationId xmlns:a16="http://schemas.microsoft.com/office/drawing/2014/main" id="{F5B7B667-F90B-CD9A-42D5-C3987355FD44}"/>
              </a:ext>
            </a:extLst>
          </p:cNvPr>
          <p:cNvSpPr txBox="1"/>
          <p:nvPr/>
        </p:nvSpPr>
        <p:spPr>
          <a:xfrm>
            <a:off x="31319" y="8213455"/>
            <a:ext cx="7551672" cy="400110"/>
          </a:xfrm>
          <a:prstGeom prst="rect">
            <a:avLst/>
          </a:prstGeom>
          <a:noFill/>
        </p:spPr>
        <p:txBody>
          <a:bodyPr wrap="square">
            <a:spAutoFit/>
          </a:bodyPr>
          <a:lstStyle/>
          <a:p>
            <a:r>
              <a:rPr lang="en-CA" sz="2000" dirty="0">
                <a:effectLst/>
                <a:latin typeface="MS Shell Dlg 2" panose="020B0604030504040204" pitchFamily="34" charset="0"/>
              </a:rPr>
              <a:t>update app.css </a:t>
            </a:r>
            <a:r>
              <a:rPr lang="en-CA" sz="2000" dirty="0">
                <a:latin typeface="MS Shell Dlg 2" panose="020B0604030504040204" pitchFamily="34" charset="0"/>
              </a:rPr>
              <a:t>file and add</a:t>
            </a:r>
            <a:endParaRPr lang="en-CA" sz="2000" dirty="0">
              <a:solidFill>
                <a:schemeClr val="bg1">
                  <a:lumMod val="65000"/>
                </a:schemeClr>
              </a:solidFill>
            </a:endParaRPr>
          </a:p>
        </p:txBody>
      </p:sp>
      <p:sp>
        <p:nvSpPr>
          <p:cNvPr id="10" name="TextBox 9">
            <a:extLst>
              <a:ext uri="{FF2B5EF4-FFF2-40B4-BE49-F238E27FC236}">
                <a16:creationId xmlns:a16="http://schemas.microsoft.com/office/drawing/2014/main" id="{D2C7CF20-D174-B09E-71F1-584530C913B6}"/>
              </a:ext>
            </a:extLst>
          </p:cNvPr>
          <p:cNvSpPr txBox="1"/>
          <p:nvPr/>
        </p:nvSpPr>
        <p:spPr>
          <a:xfrm>
            <a:off x="31319" y="8704540"/>
            <a:ext cx="7485052"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a:t>
            </a:r>
            <a:r>
              <a:rPr lang="en-CA" sz="1600" b="0" dirty="0">
                <a:solidFill>
                  <a:srgbClr val="FF0000"/>
                </a:solidFill>
                <a:effectLst/>
                <a:latin typeface="Consolas" panose="020B0609020204030204" pitchFamily="49" charset="0"/>
              </a:rPr>
              <a:t>red</a:t>
            </a:r>
            <a:r>
              <a:rPr lang="en-CA" sz="1600" b="0" dirty="0">
                <a:effectLst/>
                <a:latin typeface="Consolas" panose="020B0609020204030204" pitchFamily="49" charset="0"/>
              </a:rPr>
              <a:t>;</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Tree>
    <p:extLst>
      <p:ext uri="{BB962C8B-B14F-4D97-AF65-F5344CB8AC3E}">
        <p14:creationId xmlns:p14="http://schemas.microsoft.com/office/powerpoint/2010/main" val="402686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9" grpId="0"/>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461C8056-33CD-1814-76BF-5333D542BEB6}"/>
              </a:ext>
            </a:extLst>
          </p:cNvPr>
          <p:cNvSpPr txBox="1"/>
          <p:nvPr/>
        </p:nvSpPr>
        <p:spPr>
          <a:xfrm>
            <a:off x="0" y="6503060"/>
            <a:ext cx="7772399" cy="1015663"/>
          </a:xfrm>
          <a:prstGeom prst="rect">
            <a:avLst/>
          </a:prstGeom>
          <a:noFill/>
        </p:spPr>
        <p:txBody>
          <a:bodyPr wrap="square">
            <a:spAutoFit/>
          </a:bodyPr>
          <a:lstStyle/>
          <a:p>
            <a:r>
              <a:rPr lang="en-US" sz="2000" dirty="0">
                <a:effectLst/>
                <a:latin typeface="Segoe UI" panose="020B0502040204020203" pitchFamily="34" charset="0"/>
              </a:rPr>
              <a:t>This is just for understanding how things are running, but we don't need to bother with this basic approach to create and render components</a:t>
            </a:r>
            <a:endParaRPr lang="en-US" sz="2400" dirty="0">
              <a:effectLst/>
              <a:latin typeface="Arial" panose="020B0604020202020204" pitchFamily="34" charset="0"/>
            </a:endParaRPr>
          </a:p>
        </p:txBody>
      </p:sp>
      <p:pic>
        <p:nvPicPr>
          <p:cNvPr id="16" name="Picture 15">
            <a:extLst>
              <a:ext uri="{FF2B5EF4-FFF2-40B4-BE49-F238E27FC236}">
                <a16:creationId xmlns:a16="http://schemas.microsoft.com/office/drawing/2014/main" id="{F2E43C02-EA1E-362A-9D40-F8F5C0CD95B3}"/>
              </a:ext>
            </a:extLst>
          </p:cNvPr>
          <p:cNvPicPr>
            <a:picLocks noChangeAspect="1"/>
          </p:cNvPicPr>
          <p:nvPr/>
        </p:nvPicPr>
        <p:blipFill>
          <a:blip r:embed="rId3"/>
          <a:stretch>
            <a:fillRect/>
          </a:stretch>
        </p:blipFill>
        <p:spPr>
          <a:xfrm>
            <a:off x="0" y="2351244"/>
            <a:ext cx="7884825" cy="3839694"/>
          </a:xfrm>
          <a:prstGeom prst="rect">
            <a:avLst/>
          </a:prstGeom>
        </p:spPr>
      </p:pic>
      <p:sp>
        <p:nvSpPr>
          <p:cNvPr id="17" name="TextBox 16">
            <a:extLst>
              <a:ext uri="{FF2B5EF4-FFF2-40B4-BE49-F238E27FC236}">
                <a16:creationId xmlns:a16="http://schemas.microsoft.com/office/drawing/2014/main" id="{23E7A8EE-5489-7853-1AF9-9574E73D5F19}"/>
              </a:ext>
            </a:extLst>
          </p:cNvPr>
          <p:cNvSpPr txBox="1"/>
          <p:nvPr/>
        </p:nvSpPr>
        <p:spPr>
          <a:xfrm>
            <a:off x="168638" y="7830845"/>
            <a:ext cx="7435121" cy="400110"/>
          </a:xfrm>
          <a:prstGeom prst="rect">
            <a:avLst/>
          </a:prstGeom>
          <a:noFill/>
        </p:spPr>
        <p:txBody>
          <a:bodyPr wrap="square">
            <a:spAutoFit/>
          </a:bodyPr>
          <a:lstStyle/>
          <a:p>
            <a:r>
              <a:rPr lang="en-US" sz="2000" dirty="0">
                <a:effectLst/>
                <a:latin typeface="Segoe UI" panose="020B0502040204020203" pitchFamily="34" charset="0"/>
              </a:rPr>
              <a:t>So, it’s ok now to revert the index.js to its original code.</a:t>
            </a:r>
            <a:endParaRPr lang="en-US" sz="2400" dirty="0">
              <a:effectLst/>
              <a:latin typeface="Arial" panose="020B0604020202020204" pitchFamily="34" charset="0"/>
            </a:endParaRPr>
          </a:p>
        </p:txBody>
      </p:sp>
    </p:spTree>
    <p:extLst>
      <p:ext uri="{BB962C8B-B14F-4D97-AF65-F5344CB8AC3E}">
        <p14:creationId xmlns:p14="http://schemas.microsoft.com/office/powerpoint/2010/main" val="24887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2308324"/>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What about &lt;App/&gt;? We are using it rather than using App().</a:t>
            </a:r>
          </a:p>
        </p:txBody>
      </p:sp>
    </p:spTree>
    <p:extLst>
      <p:ext uri="{BB962C8B-B14F-4D97-AF65-F5344CB8AC3E}">
        <p14:creationId xmlns:p14="http://schemas.microsoft.com/office/powerpoint/2010/main" val="2972690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3129690" y="3014230"/>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2315545"/>
            <a:ext cx="2959374" cy="1938992"/>
          </a:xfrm>
          <a:prstGeom prst="rect">
            <a:avLst/>
          </a:prstGeom>
          <a:noFill/>
        </p:spPr>
        <p:txBody>
          <a:bodyPr wrap="square">
            <a:spAutoFit/>
          </a:bodyPr>
          <a:lstStyle/>
          <a:p>
            <a:pPr algn="ctr"/>
            <a:r>
              <a:rPr lang="en-CA" sz="2000" dirty="0">
                <a:effectLst/>
                <a:latin typeface="MS Shell Dlg 2" panose="020B0604030504040204" pitchFamily="34" charset="0"/>
              </a:rPr>
              <a:t>JSX does the trick of simplifying the code to a format we are used to, html, and uses </a:t>
            </a:r>
            <a:r>
              <a:rPr lang="en-CA" sz="2000" dirty="0" err="1">
                <a:effectLst/>
                <a:latin typeface="MS Shell Dlg 2" panose="020B0604030504040204" pitchFamily="34" charset="0"/>
              </a:rPr>
              <a:t>React.createElement</a:t>
            </a:r>
            <a:r>
              <a:rPr lang="en-CA" sz="2000" dirty="0">
                <a:effectLst/>
                <a:latin typeface="MS Shell Dlg 2" panose="020B0604030504040204" pitchFamily="34" charset="0"/>
              </a:rPr>
              <a:t> under the hood.</a:t>
            </a:r>
            <a:endParaRPr lang="en-CA" sz="2000" dirty="0"/>
          </a:p>
        </p:txBody>
      </p:sp>
      <p:sp>
        <p:nvSpPr>
          <p:cNvPr id="7" name="TextBox 6">
            <a:extLst>
              <a:ext uri="{FF2B5EF4-FFF2-40B4-BE49-F238E27FC236}">
                <a16:creationId xmlns:a16="http://schemas.microsoft.com/office/drawing/2014/main" id="{DACB883E-2DE3-33AB-43F8-47479A54FDB7}"/>
              </a:ext>
            </a:extLst>
          </p:cNvPr>
          <p:cNvSpPr txBox="1"/>
          <p:nvPr/>
        </p:nvSpPr>
        <p:spPr>
          <a:xfrm>
            <a:off x="60085" y="1296272"/>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a:t>
            </a:r>
            <a:r>
              <a:rPr lang="en-US" b="0" dirty="0" err="1">
                <a:effectLst/>
                <a:latin typeface="Consolas" panose="020B0609020204030204" pitchFamily="49" charset="0"/>
              </a:rPr>
              <a:t>React.createElement</a:t>
            </a:r>
            <a:r>
              <a:rPr lang="en-US" b="0" dirty="0">
                <a:effectLst/>
                <a:latin typeface="Consolas" panose="020B0609020204030204" pitchFamily="49" charset="0"/>
              </a:rPr>
              <a:t>('h1', {</a:t>
            </a:r>
            <a:r>
              <a:rPr lang="en-US" b="0" dirty="0" err="1">
                <a:effectLst/>
                <a:latin typeface="Consolas" panose="020B0609020204030204" pitchFamily="49" charset="0"/>
              </a:rPr>
              <a:t>className</a:t>
            </a:r>
            <a:r>
              <a:rPr lang="en-US" b="0" dirty="0">
                <a:effectLst/>
                <a:latin typeface="Consolas" panose="020B0609020204030204" pitchFamily="49" charset="0"/>
              </a:rPr>
              <a:t>:'header'},'A Simple React Example');</a:t>
            </a:r>
          </a:p>
        </p:txBody>
      </p:sp>
      <p:sp>
        <p:nvSpPr>
          <p:cNvPr id="8" name="Arrow: Down 7">
            <a:extLst>
              <a:ext uri="{FF2B5EF4-FFF2-40B4-BE49-F238E27FC236}">
                <a16:creationId xmlns:a16="http://schemas.microsoft.com/office/drawing/2014/main" id="{880F50E8-136A-6A3C-789A-318E8DB37AEC}"/>
              </a:ext>
            </a:extLst>
          </p:cNvPr>
          <p:cNvSpPr/>
          <p:nvPr/>
        </p:nvSpPr>
        <p:spPr>
          <a:xfrm>
            <a:off x="3181167" y="200800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4BD9859D-95B2-61B1-0AFD-A63585B39BA9}"/>
              </a:ext>
            </a:extLst>
          </p:cNvPr>
          <p:cNvSpPr txBox="1"/>
          <p:nvPr/>
        </p:nvSpPr>
        <p:spPr>
          <a:xfrm>
            <a:off x="-35720" y="5076097"/>
            <a:ext cx="7843838" cy="369332"/>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(&lt;h1 </a:t>
            </a:r>
            <a:r>
              <a:rPr lang="en-US" b="0" dirty="0" err="1">
                <a:effectLst/>
                <a:latin typeface="Consolas" panose="020B0609020204030204" pitchFamily="49" charset="0"/>
              </a:rPr>
              <a:t>className</a:t>
            </a:r>
            <a:r>
              <a:rPr lang="en-US" dirty="0">
                <a:latin typeface="Consolas" panose="020B0609020204030204" pitchFamily="49" charset="0"/>
              </a:rPr>
              <a:t>='header'&gt;</a:t>
            </a:r>
            <a:r>
              <a:rPr lang="en-US" b="0" dirty="0">
                <a:effectLst/>
                <a:latin typeface="Consolas" panose="020B0609020204030204" pitchFamily="49" charset="0"/>
              </a:rPr>
              <a:t>A Simple React Example&lt;/h1&gt;);</a:t>
            </a:r>
          </a:p>
        </p:txBody>
      </p:sp>
      <p:sp>
        <p:nvSpPr>
          <p:cNvPr id="10" name="Arrow: Down 9">
            <a:extLst>
              <a:ext uri="{FF2B5EF4-FFF2-40B4-BE49-F238E27FC236}">
                <a16:creationId xmlns:a16="http://schemas.microsoft.com/office/drawing/2014/main" id="{468C37B2-AAFF-EF8A-0304-63D4E6A5F84B}"/>
              </a:ext>
            </a:extLst>
          </p:cNvPr>
          <p:cNvSpPr/>
          <p:nvPr/>
        </p:nvSpPr>
        <p:spPr>
          <a:xfrm>
            <a:off x="3233309" y="3966978"/>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D57E140A-5438-B590-D347-3F6E467FA065}"/>
              </a:ext>
            </a:extLst>
          </p:cNvPr>
          <p:cNvSpPr txBox="1"/>
          <p:nvPr/>
        </p:nvSpPr>
        <p:spPr>
          <a:xfrm>
            <a:off x="110364" y="5920908"/>
            <a:ext cx="7551671" cy="369332"/>
          </a:xfrm>
          <a:prstGeom prst="rect">
            <a:avLst/>
          </a:prstGeom>
          <a:noFill/>
        </p:spPr>
        <p:txBody>
          <a:bodyPr wrap="square">
            <a:spAutoFit/>
          </a:bodyPr>
          <a:lstStyle/>
          <a:p>
            <a:r>
              <a:rPr lang="en-CA" dirty="0" err="1"/>
              <a:t>ReactDOM.render</a:t>
            </a:r>
            <a:r>
              <a:rPr lang="en-CA" dirty="0"/>
              <a:t>(</a:t>
            </a:r>
            <a:r>
              <a:rPr lang="en-CA" dirty="0">
                <a:latin typeface="Consolas" panose="020B0609020204030204" pitchFamily="49" charset="0"/>
              </a:rPr>
              <a:t>App()</a:t>
            </a:r>
            <a:r>
              <a:rPr lang="en-CA" dirty="0"/>
              <a:t>, </a:t>
            </a:r>
            <a:r>
              <a:rPr lang="en-CA" dirty="0" err="1"/>
              <a:t>document.getElementById</a:t>
            </a:r>
            <a:r>
              <a:rPr lang="en-CA" dirty="0"/>
              <a:t>('root'));</a:t>
            </a:r>
          </a:p>
        </p:txBody>
      </p:sp>
      <p:sp>
        <p:nvSpPr>
          <p:cNvPr id="16" name="Rectangle 15">
            <a:extLst>
              <a:ext uri="{FF2B5EF4-FFF2-40B4-BE49-F238E27FC236}">
                <a16:creationId xmlns:a16="http://schemas.microsoft.com/office/drawing/2014/main" id="{9AE4F3D3-D7FE-409D-110C-D03BFE5CAA5E}"/>
              </a:ext>
            </a:extLst>
          </p:cNvPr>
          <p:cNvSpPr/>
          <p:nvPr/>
        </p:nvSpPr>
        <p:spPr>
          <a:xfrm>
            <a:off x="2907897" y="7296466"/>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Arrow: Down 16">
            <a:extLst>
              <a:ext uri="{FF2B5EF4-FFF2-40B4-BE49-F238E27FC236}">
                <a16:creationId xmlns:a16="http://schemas.microsoft.com/office/drawing/2014/main" id="{4242274A-112A-E64C-AA34-E09266D8111E}"/>
              </a:ext>
            </a:extLst>
          </p:cNvPr>
          <p:cNvSpPr/>
          <p:nvPr/>
        </p:nvSpPr>
        <p:spPr>
          <a:xfrm>
            <a:off x="2959374" y="6290240"/>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8090F0A1-4176-325C-A668-407E687C1C18}"/>
              </a:ext>
            </a:extLst>
          </p:cNvPr>
          <p:cNvSpPr/>
          <p:nvPr/>
        </p:nvSpPr>
        <p:spPr>
          <a:xfrm>
            <a:off x="3011516" y="824921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3FD0D315-3EE7-C222-238E-9C0E0105B380}"/>
              </a:ext>
            </a:extLst>
          </p:cNvPr>
          <p:cNvSpPr txBox="1"/>
          <p:nvPr/>
        </p:nvSpPr>
        <p:spPr>
          <a:xfrm>
            <a:off x="2700102" y="9226022"/>
            <a:ext cx="2478688" cy="369332"/>
          </a:xfrm>
          <a:prstGeom prst="rect">
            <a:avLst/>
          </a:prstGeom>
          <a:noFill/>
        </p:spPr>
        <p:txBody>
          <a:bodyPr wrap="square">
            <a:spAutoFit/>
          </a:bodyPr>
          <a:lstStyle/>
          <a:p>
            <a:r>
              <a:rPr lang="en-CA" dirty="0" err="1"/>
              <a:t>root.render</a:t>
            </a:r>
            <a:r>
              <a:rPr lang="en-CA" dirty="0"/>
              <a:t>(</a:t>
            </a:r>
            <a:r>
              <a:rPr lang="en-CA" dirty="0">
                <a:highlight>
                  <a:srgbClr val="FFFF00"/>
                </a:highlight>
              </a:rPr>
              <a:t>&lt;App/&gt;</a:t>
            </a:r>
            <a:r>
              <a:rPr lang="en-CA" dirty="0"/>
              <a:t>);</a:t>
            </a:r>
          </a:p>
        </p:txBody>
      </p:sp>
      <p:sp>
        <p:nvSpPr>
          <p:cNvPr id="20" name="TextBox 19">
            <a:extLst>
              <a:ext uri="{FF2B5EF4-FFF2-40B4-BE49-F238E27FC236}">
                <a16:creationId xmlns:a16="http://schemas.microsoft.com/office/drawing/2014/main" id="{BE65F7E4-C017-7EE5-A0AC-441D0EB39198}"/>
              </a:ext>
            </a:extLst>
          </p:cNvPr>
          <p:cNvSpPr txBox="1"/>
          <p:nvPr/>
        </p:nvSpPr>
        <p:spPr>
          <a:xfrm>
            <a:off x="5090662" y="2674622"/>
            <a:ext cx="2270574" cy="369332"/>
          </a:xfrm>
          <a:prstGeom prst="rect">
            <a:avLst/>
          </a:prstGeom>
          <a:solidFill>
            <a:srgbClr val="C00000"/>
          </a:solidFill>
        </p:spPr>
        <p:txBody>
          <a:bodyPr wrap="square">
            <a:spAutoFit/>
          </a:bodyPr>
          <a:lstStyle/>
          <a:p>
            <a:pPr algn="ctr"/>
            <a:r>
              <a:rPr lang="en-CA" dirty="0">
                <a:solidFill>
                  <a:schemeClr val="bg1"/>
                </a:solidFill>
              </a:rPr>
              <a:t>Creating Element</a:t>
            </a:r>
          </a:p>
        </p:txBody>
      </p:sp>
      <p:sp>
        <p:nvSpPr>
          <p:cNvPr id="22" name="TextBox 21">
            <a:extLst>
              <a:ext uri="{FF2B5EF4-FFF2-40B4-BE49-F238E27FC236}">
                <a16:creationId xmlns:a16="http://schemas.microsoft.com/office/drawing/2014/main" id="{87EB5040-2844-D802-C182-882AF602B15E}"/>
              </a:ext>
            </a:extLst>
          </p:cNvPr>
          <p:cNvSpPr txBox="1"/>
          <p:nvPr/>
        </p:nvSpPr>
        <p:spPr>
          <a:xfrm>
            <a:off x="5178790" y="7111800"/>
            <a:ext cx="2270574" cy="646331"/>
          </a:xfrm>
          <a:prstGeom prst="rect">
            <a:avLst/>
          </a:prstGeom>
          <a:solidFill>
            <a:srgbClr val="C00000"/>
          </a:solidFill>
        </p:spPr>
        <p:txBody>
          <a:bodyPr wrap="square">
            <a:spAutoFit/>
          </a:bodyPr>
          <a:lstStyle/>
          <a:p>
            <a:pPr algn="ctr"/>
            <a:r>
              <a:rPr lang="en-CA" dirty="0">
                <a:solidFill>
                  <a:schemeClr val="bg1"/>
                </a:solidFill>
              </a:rPr>
              <a:t>Invoking/Adding Element</a:t>
            </a:r>
          </a:p>
        </p:txBody>
      </p:sp>
      <p:cxnSp>
        <p:nvCxnSpPr>
          <p:cNvPr id="24" name="Straight Connector 23">
            <a:extLst>
              <a:ext uri="{FF2B5EF4-FFF2-40B4-BE49-F238E27FC236}">
                <a16:creationId xmlns:a16="http://schemas.microsoft.com/office/drawing/2014/main" id="{0A3C7F56-C676-60C4-A7BE-A29FA50276D3}"/>
              </a:ext>
            </a:extLst>
          </p:cNvPr>
          <p:cNvCxnSpPr>
            <a:cxnSpLocks/>
          </p:cNvCxnSpPr>
          <p:nvPr/>
        </p:nvCxnSpPr>
        <p:spPr>
          <a:xfrm>
            <a:off x="163610" y="5713700"/>
            <a:ext cx="7285754" cy="29407"/>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pic>
        <p:nvPicPr>
          <p:cNvPr id="4" name="Graphic 3" descr="Bullseye outline">
            <a:extLst>
              <a:ext uri="{FF2B5EF4-FFF2-40B4-BE49-F238E27FC236}">
                <a16:creationId xmlns:a16="http://schemas.microsoft.com/office/drawing/2014/main" id="{3A6F3C0C-2742-F54D-D587-244A57394A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1037" y="3225390"/>
            <a:ext cx="1366080" cy="1366080"/>
          </a:xfrm>
          <a:prstGeom prst="rect">
            <a:avLst/>
          </a:prstGeom>
        </p:spPr>
      </p:pic>
      <p:sp>
        <p:nvSpPr>
          <p:cNvPr id="3" name="TextBox 2">
            <a:extLst>
              <a:ext uri="{FF2B5EF4-FFF2-40B4-BE49-F238E27FC236}">
                <a16:creationId xmlns:a16="http://schemas.microsoft.com/office/drawing/2014/main" id="{FE790A0F-5F27-70FD-5948-A5F666C9B50D}"/>
              </a:ext>
            </a:extLst>
          </p:cNvPr>
          <p:cNvSpPr txBox="1"/>
          <p:nvPr/>
        </p:nvSpPr>
        <p:spPr>
          <a:xfrm>
            <a:off x="60085" y="6557802"/>
            <a:ext cx="2735822" cy="1200329"/>
          </a:xfrm>
          <a:prstGeom prst="rect">
            <a:avLst/>
          </a:prstGeom>
          <a:solidFill>
            <a:schemeClr val="accent3">
              <a:lumMod val="75000"/>
            </a:schemeClr>
          </a:solidFill>
          <a:ln w="28575">
            <a:solidFill>
              <a:schemeClr val="tx1"/>
            </a:solidFill>
          </a:ln>
        </p:spPr>
        <p:txBody>
          <a:bodyPr wrap="square">
            <a:spAutoFit/>
          </a:bodyPr>
          <a:lstStyle/>
          <a:p>
            <a:pPr algn="ctr"/>
            <a:r>
              <a:rPr lang="en-US" b="0" dirty="0">
                <a:solidFill>
                  <a:srgbClr val="FFFFFF"/>
                </a:solidFill>
                <a:effectLst/>
                <a:latin typeface="Consolas" panose="020B0609020204030204" pitchFamily="49" charset="0"/>
              </a:rPr>
              <a:t>JSX handles our customized component as </a:t>
            </a:r>
            <a:r>
              <a:rPr lang="en-US" b="0" dirty="0">
                <a:solidFill>
                  <a:schemeClr val="tx1">
                    <a:lumMod val="95000"/>
                    <a:lumOff val="5000"/>
                  </a:schemeClr>
                </a:solidFill>
                <a:effectLst/>
                <a:latin typeface="Consolas" panose="020B0609020204030204" pitchFamily="49" charset="0"/>
              </a:rPr>
              <a:t>A</a:t>
            </a:r>
            <a:r>
              <a:rPr lang="en-US" b="0" dirty="0">
                <a:solidFill>
                  <a:srgbClr val="FFFFFF"/>
                </a:solidFill>
                <a:effectLst/>
                <a:latin typeface="Consolas" panose="020B0609020204030204" pitchFamily="49" charset="0"/>
              </a:rPr>
              <a:t>pp, a</a:t>
            </a:r>
            <a:r>
              <a:rPr lang="en-US" dirty="0">
                <a:solidFill>
                  <a:srgbClr val="FFFFFF"/>
                </a:solidFill>
                <a:latin typeface="Consolas" panose="020B0609020204030204" pitchFamily="49" charset="0"/>
              </a:rPr>
              <a:t>s well as html ones as </a:t>
            </a:r>
            <a:r>
              <a:rPr lang="en-US" dirty="0">
                <a:solidFill>
                  <a:schemeClr val="tx1">
                    <a:lumMod val="95000"/>
                    <a:lumOff val="5000"/>
                  </a:schemeClr>
                </a:solidFill>
                <a:latin typeface="Consolas" panose="020B0609020204030204" pitchFamily="49" charset="0"/>
              </a:rPr>
              <a:t>h</a:t>
            </a:r>
            <a:r>
              <a:rPr lang="en-US" dirty="0">
                <a:solidFill>
                  <a:srgbClr val="FFFFFF"/>
                </a:solidFill>
                <a:latin typeface="Consolas" panose="020B0609020204030204" pitchFamily="49" charset="0"/>
              </a:rPr>
              <a:t>1</a:t>
            </a:r>
            <a:endParaRPr lang="en-US"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11361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7" grpId="0" animBg="1"/>
      <p:bldP spid="8" grpId="0" animBg="1"/>
      <p:bldP spid="9" grpId="0" animBg="1"/>
      <p:bldP spid="10" grpId="0" animBg="1"/>
      <p:bldP spid="15" grpId="0"/>
      <p:bldP spid="16" grpId="0" animBg="1"/>
      <p:bldP spid="17" grpId="0" animBg="1"/>
      <p:bldP spid="18" grpId="0" animBg="1"/>
      <p:bldP spid="19" grpId="0"/>
      <p:bldP spid="20" grpId="0" animBg="1"/>
      <p:bldP spid="22" grpId="0" animBg="1"/>
      <p:bldP spid="3" grpId="0" animBg="1"/>
    </p:bldLst>
  </p:timing>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EB2AE5-9941-A220-915D-C46214B0C182}"/>
              </a:ext>
            </a:extLst>
          </p:cNvPr>
          <p:cNvPicPr>
            <a:picLocks noChangeAspect="1"/>
          </p:cNvPicPr>
          <p:nvPr/>
        </p:nvPicPr>
        <p:blipFill>
          <a:blip r:embed="rId2"/>
          <a:stretch>
            <a:fillRect/>
          </a:stretch>
        </p:blipFill>
        <p:spPr>
          <a:xfrm>
            <a:off x="0" y="1425063"/>
            <a:ext cx="7772400" cy="334930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236BBD08-D266-E51E-2E25-C7F86AC776DD}"/>
              </a:ext>
            </a:extLst>
          </p:cNvPr>
          <p:cNvSpPr/>
          <p:nvPr/>
        </p:nvSpPr>
        <p:spPr>
          <a:xfrm>
            <a:off x="0" y="1418564"/>
            <a:ext cx="7720638" cy="674558"/>
          </a:xfrm>
          <a:prstGeom prst="roundRect">
            <a:avLst/>
          </a:prstGeom>
          <a:solidFill>
            <a:srgbClr val="58B4AE">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93BD921D-5398-D9B0-96A1-944440F5AB82}"/>
              </a:ext>
            </a:extLst>
          </p:cNvPr>
          <p:cNvSpPr/>
          <p:nvPr/>
        </p:nvSpPr>
        <p:spPr>
          <a:xfrm>
            <a:off x="3860319" y="2421907"/>
            <a:ext cx="3912081" cy="2607293"/>
          </a:xfrm>
          <a:prstGeom prst="roundRect">
            <a:avLst/>
          </a:prstGeom>
          <a:solidFill>
            <a:srgbClr val="FFFF00">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Rounded Corners 10">
            <a:extLst>
              <a:ext uri="{FF2B5EF4-FFF2-40B4-BE49-F238E27FC236}">
                <a16:creationId xmlns:a16="http://schemas.microsoft.com/office/drawing/2014/main" id="{5B6A3D25-588C-A2E6-D46C-620F589E4CA2}"/>
              </a:ext>
            </a:extLst>
          </p:cNvPr>
          <p:cNvSpPr/>
          <p:nvPr/>
        </p:nvSpPr>
        <p:spPr>
          <a:xfrm>
            <a:off x="-103524" y="2025666"/>
            <a:ext cx="3912081" cy="2898781"/>
          </a:xfrm>
          <a:prstGeom prst="roundRect">
            <a:avLst/>
          </a:prstGeom>
          <a:solidFill>
            <a:srgbClr val="00B0F0">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7B018CD1-20FC-305B-4B53-2470CA25FDD0}"/>
              </a:ext>
            </a:extLst>
          </p:cNvPr>
          <p:cNvSpPr txBox="1"/>
          <p:nvPr/>
        </p:nvSpPr>
        <p:spPr>
          <a:xfrm>
            <a:off x="3392755" y="1537450"/>
            <a:ext cx="1282531" cy="461665"/>
          </a:xfrm>
          <a:prstGeom prst="rect">
            <a:avLst/>
          </a:prstGeom>
          <a:noFill/>
        </p:spPr>
        <p:txBody>
          <a:bodyPr wrap="none" rtlCol="0">
            <a:spAutoFit/>
          </a:bodyPr>
          <a:lstStyle/>
          <a:p>
            <a:r>
              <a:rPr lang="en-CA" sz="2400" b="1" dirty="0"/>
              <a:t>Header</a:t>
            </a:r>
          </a:p>
        </p:txBody>
      </p:sp>
      <p:sp>
        <p:nvSpPr>
          <p:cNvPr id="14" name="TextBox 13">
            <a:extLst>
              <a:ext uri="{FF2B5EF4-FFF2-40B4-BE49-F238E27FC236}">
                <a16:creationId xmlns:a16="http://schemas.microsoft.com/office/drawing/2014/main" id="{706AFC74-9EC7-1532-6B40-232C88F7FCFD}"/>
              </a:ext>
            </a:extLst>
          </p:cNvPr>
          <p:cNvSpPr txBox="1"/>
          <p:nvPr/>
        </p:nvSpPr>
        <p:spPr>
          <a:xfrm>
            <a:off x="4744368" y="3099715"/>
            <a:ext cx="1494961" cy="461665"/>
          </a:xfrm>
          <a:prstGeom prst="rect">
            <a:avLst/>
          </a:prstGeom>
          <a:noFill/>
        </p:spPr>
        <p:txBody>
          <a:bodyPr wrap="none" rtlCol="0">
            <a:spAutoFit/>
          </a:bodyPr>
          <a:lstStyle/>
          <a:p>
            <a:r>
              <a:rPr lang="en-CA" sz="2400" b="1" dirty="0" err="1"/>
              <a:t>ListTasks</a:t>
            </a:r>
            <a:endParaRPr lang="en-CA" sz="2400" b="1" dirty="0"/>
          </a:p>
        </p:txBody>
      </p:sp>
      <p:sp>
        <p:nvSpPr>
          <p:cNvPr id="15" name="TextBox 14">
            <a:extLst>
              <a:ext uri="{FF2B5EF4-FFF2-40B4-BE49-F238E27FC236}">
                <a16:creationId xmlns:a16="http://schemas.microsoft.com/office/drawing/2014/main" id="{A50C988D-F01C-8E08-0D75-811337B81E7E}"/>
              </a:ext>
            </a:extLst>
          </p:cNvPr>
          <p:cNvSpPr txBox="1"/>
          <p:nvPr/>
        </p:nvSpPr>
        <p:spPr>
          <a:xfrm>
            <a:off x="1233692" y="2911621"/>
            <a:ext cx="933269" cy="461665"/>
          </a:xfrm>
          <a:prstGeom prst="rect">
            <a:avLst/>
          </a:prstGeom>
          <a:noFill/>
        </p:spPr>
        <p:txBody>
          <a:bodyPr wrap="none" rtlCol="0">
            <a:spAutoFit/>
          </a:bodyPr>
          <a:lstStyle/>
          <a:p>
            <a:r>
              <a:rPr lang="en-CA" sz="2400" b="1" dirty="0"/>
              <a:t>Main</a:t>
            </a:r>
          </a:p>
        </p:txBody>
      </p:sp>
      <p:sp>
        <p:nvSpPr>
          <p:cNvPr id="2" name="TextBox 1">
            <a:extLst>
              <a:ext uri="{FF2B5EF4-FFF2-40B4-BE49-F238E27FC236}">
                <a16:creationId xmlns:a16="http://schemas.microsoft.com/office/drawing/2014/main" id="{69210E16-DE4A-3E4B-4721-9E4ADB568564}"/>
              </a:ext>
            </a:extLst>
          </p:cNvPr>
          <p:cNvSpPr txBox="1"/>
          <p:nvPr/>
        </p:nvSpPr>
        <p:spPr>
          <a:xfrm>
            <a:off x="2543140" y="5326937"/>
            <a:ext cx="988027" cy="369332"/>
          </a:xfrm>
          <a:prstGeom prst="rect">
            <a:avLst/>
          </a:prstGeom>
          <a:solidFill>
            <a:schemeClr val="accent2"/>
          </a:solidFill>
          <a:ln w="19050">
            <a:solidFill>
              <a:schemeClr val="tx1"/>
            </a:solidFill>
          </a:ln>
        </p:spPr>
        <p:txBody>
          <a:bodyPr wrap="none" rtlCol="0">
            <a:spAutoFit/>
          </a:bodyPr>
          <a:lstStyle/>
          <a:p>
            <a:r>
              <a:rPr lang="en-CA" dirty="0"/>
              <a:t>Index.js</a:t>
            </a:r>
          </a:p>
        </p:txBody>
      </p:sp>
      <p:sp>
        <p:nvSpPr>
          <p:cNvPr id="3" name="TextBox 2">
            <a:extLst>
              <a:ext uri="{FF2B5EF4-FFF2-40B4-BE49-F238E27FC236}">
                <a16:creationId xmlns:a16="http://schemas.microsoft.com/office/drawing/2014/main" id="{4A0E52FB-FAE3-1C15-AD87-D5B3F4DB5F54}"/>
              </a:ext>
            </a:extLst>
          </p:cNvPr>
          <p:cNvSpPr txBox="1"/>
          <p:nvPr/>
        </p:nvSpPr>
        <p:spPr>
          <a:xfrm>
            <a:off x="2609600" y="6209869"/>
            <a:ext cx="855106" cy="369332"/>
          </a:xfrm>
          <a:prstGeom prst="rect">
            <a:avLst/>
          </a:prstGeom>
          <a:solidFill>
            <a:schemeClr val="accent2"/>
          </a:solidFill>
          <a:ln w="19050">
            <a:solidFill>
              <a:schemeClr val="tx1"/>
            </a:solidFill>
          </a:ln>
        </p:spPr>
        <p:txBody>
          <a:bodyPr wrap="none" rtlCol="0">
            <a:spAutoFit/>
          </a:bodyPr>
          <a:lstStyle/>
          <a:p>
            <a:r>
              <a:rPr lang="en-CA" dirty="0"/>
              <a:t>App.js</a:t>
            </a:r>
          </a:p>
        </p:txBody>
      </p:sp>
      <p:sp>
        <p:nvSpPr>
          <p:cNvPr id="4" name="TextBox 3">
            <a:extLst>
              <a:ext uri="{FF2B5EF4-FFF2-40B4-BE49-F238E27FC236}">
                <a16:creationId xmlns:a16="http://schemas.microsoft.com/office/drawing/2014/main" id="{965CEECE-0775-6A9F-EAB5-E3CE4A76D5C4}"/>
              </a:ext>
            </a:extLst>
          </p:cNvPr>
          <p:cNvSpPr txBox="1"/>
          <p:nvPr/>
        </p:nvSpPr>
        <p:spPr>
          <a:xfrm>
            <a:off x="2543138" y="7061658"/>
            <a:ext cx="988027" cy="369332"/>
          </a:xfrm>
          <a:prstGeom prst="rect">
            <a:avLst/>
          </a:prstGeom>
          <a:solidFill>
            <a:srgbClr val="00B0F0"/>
          </a:solidFill>
          <a:ln w="19050">
            <a:solidFill>
              <a:schemeClr val="tx1"/>
            </a:solidFill>
          </a:ln>
        </p:spPr>
        <p:txBody>
          <a:bodyPr wrap="square" rtlCol="0">
            <a:spAutoFit/>
          </a:bodyPr>
          <a:lstStyle/>
          <a:p>
            <a:r>
              <a:rPr lang="en-CA" dirty="0"/>
              <a:t>Main.js</a:t>
            </a:r>
          </a:p>
        </p:txBody>
      </p:sp>
      <p:sp>
        <p:nvSpPr>
          <p:cNvPr id="5" name="TextBox 4">
            <a:extLst>
              <a:ext uri="{FF2B5EF4-FFF2-40B4-BE49-F238E27FC236}">
                <a16:creationId xmlns:a16="http://schemas.microsoft.com/office/drawing/2014/main" id="{1CBE5014-249E-6DC2-51B0-4F25AB45CD97}"/>
              </a:ext>
            </a:extLst>
          </p:cNvPr>
          <p:cNvSpPr txBox="1"/>
          <p:nvPr/>
        </p:nvSpPr>
        <p:spPr>
          <a:xfrm>
            <a:off x="500996" y="8326961"/>
            <a:ext cx="1271997" cy="369332"/>
          </a:xfrm>
          <a:prstGeom prst="rect">
            <a:avLst/>
          </a:prstGeom>
          <a:solidFill>
            <a:srgbClr val="00B0F0"/>
          </a:solidFill>
          <a:ln w="19050">
            <a:solidFill>
              <a:schemeClr val="tx1"/>
            </a:solidFill>
          </a:ln>
        </p:spPr>
        <p:txBody>
          <a:bodyPr wrap="square" rtlCol="0">
            <a:spAutoFit/>
          </a:bodyPr>
          <a:lstStyle/>
          <a:p>
            <a:r>
              <a:rPr lang="en-CA" dirty="0"/>
              <a:t>Header.js</a:t>
            </a:r>
          </a:p>
        </p:txBody>
      </p:sp>
      <p:sp>
        <p:nvSpPr>
          <p:cNvPr id="17" name="TextBox 16">
            <a:extLst>
              <a:ext uri="{FF2B5EF4-FFF2-40B4-BE49-F238E27FC236}">
                <a16:creationId xmlns:a16="http://schemas.microsoft.com/office/drawing/2014/main" id="{D2BCFDE3-8915-2D76-2DC4-EB5FFC6824E0}"/>
              </a:ext>
            </a:extLst>
          </p:cNvPr>
          <p:cNvSpPr txBox="1"/>
          <p:nvPr/>
        </p:nvSpPr>
        <p:spPr>
          <a:xfrm>
            <a:off x="5159933" y="8323148"/>
            <a:ext cx="1475472" cy="369332"/>
          </a:xfrm>
          <a:prstGeom prst="rect">
            <a:avLst/>
          </a:prstGeom>
          <a:solidFill>
            <a:srgbClr val="00B0F0"/>
          </a:solidFill>
          <a:ln w="19050">
            <a:solidFill>
              <a:schemeClr val="tx1"/>
            </a:solidFill>
          </a:ln>
        </p:spPr>
        <p:txBody>
          <a:bodyPr wrap="square" rtlCol="0">
            <a:spAutoFit/>
          </a:bodyPr>
          <a:lstStyle/>
          <a:p>
            <a:r>
              <a:rPr lang="en-CA" dirty="0"/>
              <a:t>ListTasks.js</a:t>
            </a:r>
          </a:p>
        </p:txBody>
      </p:sp>
      <p:cxnSp>
        <p:nvCxnSpPr>
          <p:cNvPr id="19" name="Connector: Elbow 18">
            <a:extLst>
              <a:ext uri="{FF2B5EF4-FFF2-40B4-BE49-F238E27FC236}">
                <a16:creationId xmlns:a16="http://schemas.microsoft.com/office/drawing/2014/main" id="{E6B03A6F-7AA9-A6BF-8ABD-A63999D7F3E9}"/>
              </a:ext>
            </a:extLst>
          </p:cNvPr>
          <p:cNvCxnSpPr>
            <a:cxnSpLocks/>
          </p:cNvCxnSpPr>
          <p:nvPr/>
        </p:nvCxnSpPr>
        <p:spPr>
          <a:xfrm rot="5400000">
            <a:off x="2670070" y="5844099"/>
            <a:ext cx="73416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CBF92F-05AE-4C9C-07F3-447AE1854C1C}"/>
              </a:ext>
            </a:extLst>
          </p:cNvPr>
          <p:cNvCxnSpPr>
            <a:cxnSpLocks/>
            <a:stCxn id="3" idx="2"/>
            <a:endCxn id="4" idx="0"/>
          </p:cNvCxnSpPr>
          <p:nvPr/>
        </p:nvCxnSpPr>
        <p:spPr>
          <a:xfrm rot="5400000">
            <a:off x="2795925" y="6820429"/>
            <a:ext cx="48245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DDA7394-4EF4-1931-34F6-356CF7CEAB0B}"/>
              </a:ext>
            </a:extLst>
          </p:cNvPr>
          <p:cNvCxnSpPr>
            <a:cxnSpLocks/>
            <a:stCxn id="4" idx="2"/>
            <a:endCxn id="5" idx="0"/>
          </p:cNvCxnSpPr>
          <p:nvPr/>
        </p:nvCxnSpPr>
        <p:spPr>
          <a:xfrm rot="5400000">
            <a:off x="1639089" y="6928897"/>
            <a:ext cx="895971" cy="19001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95D977C4-AA68-A51E-D413-465BAD113D0E}"/>
              </a:ext>
            </a:extLst>
          </p:cNvPr>
          <p:cNvCxnSpPr>
            <a:cxnSpLocks/>
            <a:stCxn id="4" idx="2"/>
            <a:endCxn id="17" idx="0"/>
          </p:cNvCxnSpPr>
          <p:nvPr/>
        </p:nvCxnSpPr>
        <p:spPr>
          <a:xfrm rot="16200000" flipH="1">
            <a:off x="4021331" y="6446810"/>
            <a:ext cx="892158" cy="28605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28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p:bldP spid="14" grpId="0"/>
      <p:bldP spid="15" grpId="0"/>
      <p:bldP spid="2" grpId="0" animBg="1"/>
      <p:bldP spid="3" grpId="0" animBg="1"/>
      <p:bldP spid="4" grpId="0" animBg="1"/>
      <p:bldP spid="5" grpId="0" animBg="1"/>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0" name="Picture 49">
            <a:extLst>
              <a:ext uri="{FF2B5EF4-FFF2-40B4-BE49-F238E27FC236}">
                <a16:creationId xmlns:a16="http://schemas.microsoft.com/office/drawing/2014/main" id="{F239C07A-D687-FF4D-6A6C-D79D077163BC}"/>
              </a:ext>
            </a:extLst>
          </p:cNvPr>
          <p:cNvPicPr>
            <a:picLocks noChangeAspect="1"/>
          </p:cNvPicPr>
          <p:nvPr/>
        </p:nvPicPr>
        <p:blipFill>
          <a:blip r:embed="rId2"/>
          <a:stretch>
            <a:fillRect/>
          </a:stretch>
        </p:blipFill>
        <p:spPr>
          <a:xfrm>
            <a:off x="0" y="3492150"/>
            <a:ext cx="7772400" cy="3074099"/>
          </a:xfrm>
          <a:prstGeom prst="rect">
            <a:avLst/>
          </a:prstGeom>
        </p:spPr>
      </p:pic>
      <p:sp>
        <p:nvSpPr>
          <p:cNvPr id="2" name="Rectangle: Rounded Corners 1">
            <a:extLst>
              <a:ext uri="{FF2B5EF4-FFF2-40B4-BE49-F238E27FC236}">
                <a16:creationId xmlns:a16="http://schemas.microsoft.com/office/drawing/2014/main" id="{92BD60BA-902A-BB5A-E10D-F4A38945934E}"/>
              </a:ext>
            </a:extLst>
          </p:cNvPr>
          <p:cNvSpPr/>
          <p:nvPr/>
        </p:nvSpPr>
        <p:spPr>
          <a:xfrm>
            <a:off x="374073" y="3940233"/>
            <a:ext cx="1388225" cy="465512"/>
          </a:xfrm>
          <a:prstGeom prst="round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D1C10E1-CE3B-2561-C215-4238BB2A0557}"/>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Build folder Structure.</a:t>
            </a:r>
          </a:p>
          <a:p>
            <a:endParaRPr lang="en-CA" b="1" dirty="0">
              <a:latin typeface="Consolas" panose="020B0609020204030204" pitchFamily="49" charset="0"/>
            </a:endParaRPr>
          </a:p>
          <a:p>
            <a:r>
              <a:rPr lang="en-CA" b="1" dirty="0">
                <a:effectLst/>
                <a:latin typeface="Consolas" panose="020B0609020204030204" pitchFamily="49" charset="0"/>
              </a:rPr>
              <a:t>Update App.js</a:t>
            </a:r>
          </a:p>
        </p:txBody>
      </p:sp>
    </p:spTree>
    <p:extLst>
      <p:ext uri="{BB962C8B-B14F-4D97-AF65-F5344CB8AC3E}">
        <p14:creationId xmlns:p14="http://schemas.microsoft.com/office/powerpoint/2010/main" val="2146374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const Header = (props) =&gt; {</a:t>
            </a:r>
          </a:p>
          <a:p>
            <a:r>
              <a:rPr lang="en-CA" b="1" dirty="0">
                <a:effectLst/>
                <a:latin typeface="Consolas" panose="020B0609020204030204" pitchFamily="49" charset="0"/>
              </a:rPr>
              <a:t>}</a:t>
            </a:r>
            <a:br>
              <a:rPr lang="en-CA" b="1" dirty="0">
                <a:effectLst/>
                <a:latin typeface="Consolas" panose="020B0609020204030204" pitchFamily="49" charset="0"/>
              </a:rPr>
            </a:br>
            <a:r>
              <a:rPr lang="en-CA" b="1" dirty="0">
                <a:effectLst/>
                <a:latin typeface="Consolas" panose="020B0609020204030204" pitchFamily="49" charset="0"/>
              </a:rPr>
              <a:t>export default Header;</a:t>
            </a:r>
          </a:p>
        </p:txBody>
      </p:sp>
      <p:sp>
        <p:nvSpPr>
          <p:cNvPr id="13" name="Rectangle 12">
            <a:extLst>
              <a:ext uri="{FF2B5EF4-FFF2-40B4-BE49-F238E27FC236}">
                <a16:creationId xmlns:a16="http://schemas.microsoft.com/office/drawing/2014/main" id="{D822D813-B055-486E-7C18-7D7DAFEEC7CB}"/>
              </a:ext>
            </a:extLst>
          </p:cNvPr>
          <p:cNvSpPr/>
          <p:nvPr/>
        </p:nvSpPr>
        <p:spPr>
          <a:xfrm>
            <a:off x="50367" y="1379618"/>
            <a:ext cx="496129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Build </a:t>
            </a:r>
            <a:r>
              <a:rPr lang="en-US" sz="5400" b="0" u="sng"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5400" b="0" u="sng" cap="none" spc="0" dirty="0">
                <a:ln w="0"/>
                <a:solidFill>
                  <a:schemeClr val="tx1"/>
                </a:solidFill>
                <a:effectLst>
                  <a:outerShdw blurRad="38100" dist="19050" dir="2700000" algn="tl" rotWithShape="0">
                    <a:schemeClr val="dk1">
                      <a:alpha val="40000"/>
                    </a:schemeClr>
                  </a:outerShdw>
                </a:effectLst>
              </a:rPr>
              <a:t>eader.js</a:t>
            </a:r>
          </a:p>
        </p:txBody>
      </p:sp>
      <p:sp>
        <p:nvSpPr>
          <p:cNvPr id="15" name="TextBox 14">
            <a:extLst>
              <a:ext uri="{FF2B5EF4-FFF2-40B4-BE49-F238E27FC236}">
                <a16:creationId xmlns:a16="http://schemas.microsoft.com/office/drawing/2014/main" id="{681D3D20-CC66-C1CC-0332-E2F520DD4FBB}"/>
              </a:ext>
            </a:extLst>
          </p:cNvPr>
          <p:cNvSpPr txBox="1"/>
          <p:nvPr/>
        </p:nvSpPr>
        <p:spPr>
          <a:xfrm>
            <a:off x="147660" y="3530228"/>
            <a:ext cx="6910934" cy="369332"/>
          </a:xfrm>
          <a:prstGeom prst="rect">
            <a:avLst/>
          </a:prstGeom>
          <a:noFill/>
        </p:spPr>
        <p:txBody>
          <a:bodyPr wrap="square">
            <a:spAutoFit/>
          </a:bodyPr>
          <a:lstStyle/>
          <a:p>
            <a:r>
              <a:rPr lang="en-US" sz="1800" dirty="0">
                <a:effectLst/>
                <a:latin typeface="Segoe UI" panose="020B0502040204020203" pitchFamily="34" charset="0"/>
              </a:rPr>
              <a:t>Write method using the </a:t>
            </a:r>
            <a:r>
              <a:rPr lang="en-US" sz="1800" dirty="0">
                <a:effectLst/>
                <a:highlight>
                  <a:srgbClr val="FFFF00"/>
                </a:highlight>
                <a:latin typeface="Segoe UI" panose="020B0502040204020203" pitchFamily="34" charset="0"/>
              </a:rPr>
              <a:t>=&gt;</a:t>
            </a:r>
            <a:r>
              <a:rPr lang="en-US" sz="1800" dirty="0">
                <a:effectLst/>
                <a:latin typeface="Segoe UI" panose="020B0502040204020203" pitchFamily="34" charset="0"/>
              </a:rPr>
              <a:t> approach for succinctly</a:t>
            </a:r>
            <a:endParaRPr lang="en-US" sz="2000" dirty="0">
              <a:effectLst/>
              <a:latin typeface="Arial" panose="020B0604020202020204" pitchFamily="34" charset="0"/>
            </a:endParaRPr>
          </a:p>
        </p:txBody>
      </p:sp>
      <p:sp>
        <p:nvSpPr>
          <p:cNvPr id="16" name="TextBox 15">
            <a:extLst>
              <a:ext uri="{FF2B5EF4-FFF2-40B4-BE49-F238E27FC236}">
                <a16:creationId xmlns:a16="http://schemas.microsoft.com/office/drawing/2014/main" id="{D4DDB79D-1C4B-F713-4026-D7FFA5C19242}"/>
              </a:ext>
            </a:extLst>
          </p:cNvPr>
          <p:cNvSpPr txBox="1"/>
          <p:nvPr/>
        </p:nvSpPr>
        <p:spPr>
          <a:xfrm>
            <a:off x="147660" y="4765003"/>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Export default </a:t>
            </a:r>
            <a:r>
              <a:rPr lang="en-US" dirty="0">
                <a:latin typeface="Segoe UI" panose="020B0502040204020203" pitchFamily="34" charset="0"/>
              </a:rPr>
              <a:t>to be able to invoke this method within other files.</a:t>
            </a:r>
            <a:endParaRPr lang="en-US" sz="2000" dirty="0">
              <a:effectLst/>
              <a:latin typeface="Arial" panose="020B0604020202020204" pitchFamily="34" charset="0"/>
            </a:endParaRPr>
          </a:p>
        </p:txBody>
      </p:sp>
      <p:sp>
        <p:nvSpPr>
          <p:cNvPr id="17" name="TextBox 16">
            <a:extLst>
              <a:ext uri="{FF2B5EF4-FFF2-40B4-BE49-F238E27FC236}">
                <a16:creationId xmlns:a16="http://schemas.microsoft.com/office/drawing/2014/main" id="{EAA9D1D3-7F50-42C2-A993-16BD3359F952}"/>
              </a:ext>
            </a:extLst>
          </p:cNvPr>
          <p:cNvSpPr txBox="1"/>
          <p:nvPr/>
        </p:nvSpPr>
        <p:spPr>
          <a:xfrm>
            <a:off x="147660" y="403236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p</a:t>
            </a:r>
            <a:r>
              <a:rPr lang="en-US" sz="1800" dirty="0">
                <a:effectLst/>
                <a:highlight>
                  <a:srgbClr val="FFFF00"/>
                </a:highlight>
                <a:latin typeface="Segoe UI" panose="020B0502040204020203" pitchFamily="34" charset="0"/>
              </a:rPr>
              <a:t>rops: </a:t>
            </a:r>
            <a:r>
              <a:rPr lang="en-US" dirty="0">
                <a:latin typeface="Segoe UI" panose="020B0502040204020203" pitchFamily="34" charset="0"/>
              </a:rPr>
              <a:t>think of as an object holding the data passing from parent component to Header.</a:t>
            </a:r>
            <a:r>
              <a:rPr lang="en-US" sz="1800" dirty="0">
                <a:effectLst/>
                <a:latin typeface="Segoe UI" panose="020B0502040204020203" pitchFamily="34" charset="0"/>
              </a:rPr>
              <a:t> </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4934E958-0C4F-61D5-0B0B-0A7FAB285678}"/>
              </a:ext>
            </a:extLst>
          </p:cNvPr>
          <p:cNvSpPr txBox="1"/>
          <p:nvPr/>
        </p:nvSpPr>
        <p:spPr>
          <a:xfrm>
            <a:off x="205666" y="5457839"/>
            <a:ext cx="7566734" cy="2031325"/>
          </a:xfrm>
          <a:prstGeom prst="rect">
            <a:avLst/>
          </a:prstGeom>
          <a:noFill/>
          <a:ln>
            <a:solidFill>
              <a:schemeClr val="tx1"/>
            </a:solidFill>
          </a:ln>
        </p:spPr>
        <p:txBody>
          <a:bodyPr wrap="square">
            <a:spAutoFit/>
          </a:bodyPr>
          <a:lstStyle/>
          <a:p>
            <a:r>
              <a:rPr lang="en-US" b="1" dirty="0">
                <a:solidFill>
                  <a:schemeClr val="bg1">
                    <a:lumMod val="65000"/>
                  </a:schemeClr>
                </a:solidFill>
                <a:effectLst/>
                <a:latin typeface="Consolas" panose="020B0609020204030204" pitchFamily="49" charset="0"/>
              </a:rPr>
              <a:t>import React from 'react';</a:t>
            </a:r>
          </a:p>
          <a:p>
            <a:r>
              <a:rPr lang="en-US" b="1" dirty="0">
                <a:solidFill>
                  <a:schemeClr val="bg1">
                    <a:lumMod val="65000"/>
                  </a:schemeClr>
                </a:solidFill>
                <a:effectLst/>
                <a:latin typeface="Consolas" panose="020B0609020204030204" pitchFamily="49" charset="0"/>
              </a:rPr>
              <a:t>import './App.css';</a:t>
            </a:r>
          </a:p>
          <a:p>
            <a:r>
              <a:rPr lang="en-US" b="1" dirty="0">
                <a:effectLst/>
                <a:latin typeface="Consolas" panose="020B0609020204030204" pitchFamily="49" charset="0"/>
              </a:rPr>
              <a:t>import Header from './header/Header';</a:t>
            </a:r>
          </a:p>
          <a:p>
            <a:r>
              <a:rPr lang="en-US" b="1" dirty="0">
                <a:solidFill>
                  <a:schemeClr val="bg1">
                    <a:lumMod val="65000"/>
                  </a:schemeClr>
                </a:solidFill>
                <a:effectLst/>
                <a:latin typeface="Consolas" panose="020B0609020204030204" pitchFamily="49" charset="0"/>
              </a:rPr>
              <a:t>function Main() {</a:t>
            </a:r>
          </a:p>
          <a:p>
            <a:r>
              <a:rPr lang="en-US" b="1" dirty="0">
                <a:latin typeface="Consolas" panose="020B0609020204030204" pitchFamily="49" charset="0"/>
              </a:rPr>
              <a:t>  return (&lt;Header/&gt;);</a:t>
            </a:r>
          </a:p>
          <a:p>
            <a:r>
              <a:rPr lang="en-US" b="1" dirty="0">
                <a:solidFill>
                  <a:schemeClr val="bg1">
                    <a:lumMod val="65000"/>
                  </a:schemeClr>
                </a:solidFill>
                <a:effectLst/>
                <a:latin typeface="Consolas" panose="020B0609020204030204" pitchFamily="49" charset="0"/>
              </a:rPr>
              <a:t>} export default Main ;</a:t>
            </a:r>
          </a:p>
          <a:p>
            <a:r>
              <a:rPr lang="en-US" b="1" dirty="0">
                <a:solidFill>
                  <a:schemeClr val="bg1">
                    <a:lumMod val="65000"/>
                  </a:schemeClr>
                </a:solidFill>
                <a:effectLst/>
                <a:latin typeface="Consolas" panose="020B0609020204030204" pitchFamily="49" charset="0"/>
              </a:rPr>
              <a:t>export default App;</a:t>
            </a:r>
          </a:p>
        </p:txBody>
      </p:sp>
      <p:sp>
        <p:nvSpPr>
          <p:cNvPr id="7" name="TextBox 6">
            <a:extLst>
              <a:ext uri="{FF2B5EF4-FFF2-40B4-BE49-F238E27FC236}">
                <a16:creationId xmlns:a16="http://schemas.microsoft.com/office/drawing/2014/main" id="{B20E8BDC-74A9-B73E-18A0-979780E4DCCA}"/>
              </a:ext>
            </a:extLst>
          </p:cNvPr>
          <p:cNvSpPr txBox="1"/>
          <p:nvPr/>
        </p:nvSpPr>
        <p:spPr>
          <a:xfrm>
            <a:off x="5296160" y="5581088"/>
            <a:ext cx="2270574" cy="646331"/>
          </a:xfrm>
          <a:prstGeom prst="rect">
            <a:avLst/>
          </a:prstGeom>
          <a:solidFill>
            <a:srgbClr val="C00000"/>
          </a:solidFill>
        </p:spPr>
        <p:txBody>
          <a:bodyPr wrap="square">
            <a:spAutoFit/>
          </a:bodyPr>
          <a:lstStyle/>
          <a:p>
            <a:pPr algn="ctr"/>
            <a:r>
              <a:rPr lang="en-CA" dirty="0">
                <a:solidFill>
                  <a:schemeClr val="bg1"/>
                </a:solidFill>
              </a:rPr>
              <a:t>Invoking/Adding Element to App.js</a:t>
            </a:r>
          </a:p>
        </p:txBody>
      </p:sp>
    </p:spTree>
    <p:extLst>
      <p:ext uri="{BB962C8B-B14F-4D97-AF65-F5344CB8AC3E}">
        <p14:creationId xmlns:p14="http://schemas.microsoft.com/office/powerpoint/2010/main" val="378662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P spid="15" grpId="0"/>
      <p:bldP spid="16" grpId="0"/>
      <p:bldP spid="17" grpId="0"/>
      <p:bldP spid="5" grpId="0" animBg="1"/>
      <p:bldP spid="7" grpId="0" animBg="1"/>
    </p:bldLst>
  </p:timing>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82666" y="2154367"/>
            <a:ext cx="7361067" cy="2369880"/>
          </a:xfrm>
          <a:prstGeom prst="rect">
            <a:avLst/>
          </a:prstGeom>
          <a:noFill/>
          <a:ln w="28575">
            <a:solidFill>
              <a:schemeClr val="tx1"/>
            </a:solidFill>
          </a:ln>
        </p:spPr>
        <p:txBody>
          <a:bodyPr wrap="square">
            <a:spAutoFit/>
          </a:bodyPr>
          <a:lstStyle/>
          <a:p>
            <a:r>
              <a:rPr lang="en-CA" sz="1600" b="1" dirty="0">
                <a:highlight>
                  <a:srgbClr val="FFFF00"/>
                </a:highlight>
              </a:rPr>
              <a:t>const</a:t>
            </a:r>
            <a:r>
              <a:rPr lang="en-CA" sz="1600" b="1" dirty="0"/>
              <a:t> Header = (props) =&gt; {</a:t>
            </a:r>
          </a:p>
          <a:p>
            <a:endParaRPr lang="en-CA" sz="1600" b="1" dirty="0"/>
          </a:p>
          <a:p>
            <a:r>
              <a:rPr lang="en-CA" sz="1600" b="1" dirty="0"/>
              <a:t>const </a:t>
            </a:r>
            <a:r>
              <a:rPr lang="en-CA" sz="1600" b="1" dirty="0" err="1"/>
              <a:t>ver</a:t>
            </a:r>
            <a:r>
              <a:rPr lang="en-CA" sz="1600" b="1" dirty="0"/>
              <a:t> = &lt;span </a:t>
            </a:r>
            <a:r>
              <a:rPr lang="en-CA" sz="1600" b="1" dirty="0" err="1"/>
              <a:t>className</a:t>
            </a:r>
            <a:r>
              <a:rPr lang="en-CA" sz="1600" b="1" dirty="0"/>
              <a:t>="version"&gt;[Version: {</a:t>
            </a:r>
            <a:r>
              <a:rPr lang="en-CA" sz="1600" b="1" dirty="0" err="1">
                <a:highlight>
                  <a:srgbClr val="FFFF00"/>
                </a:highlight>
              </a:rPr>
              <a:t>props.version</a:t>
            </a:r>
            <a:r>
              <a:rPr lang="en-CA" sz="1600" b="1" dirty="0"/>
              <a:t>}</a:t>
            </a:r>
          </a:p>
          <a:p>
            <a:r>
              <a:rPr lang="en-CA" sz="1600" b="1" dirty="0"/>
              <a:t>]&lt;/span&gt;;</a:t>
            </a:r>
          </a:p>
          <a:p>
            <a:br>
              <a:rPr lang="en-CA" sz="1600" b="1" dirty="0"/>
            </a:br>
            <a:r>
              <a:rPr lang="en-CA" sz="1600" b="1" dirty="0"/>
              <a:t>return(</a:t>
            </a:r>
          </a:p>
          <a:p>
            <a:r>
              <a:rPr lang="en-CA" sz="1600" b="1" dirty="0"/>
              <a:t>       &lt;h3 </a:t>
            </a:r>
            <a:r>
              <a:rPr lang="en-CA" sz="1600" b="1" dirty="0" err="1"/>
              <a:t>className</a:t>
            </a:r>
            <a:r>
              <a:rPr lang="en-CA" sz="1600" b="1" dirty="0"/>
              <a:t>='</a:t>
            </a:r>
            <a:r>
              <a:rPr lang="en-CA" sz="1600" b="1" dirty="0" err="1"/>
              <a:t>topParag</a:t>
            </a:r>
            <a:r>
              <a:rPr lang="en-CA" sz="1600" b="1" dirty="0"/>
              <a:t>'&gt;Task Tracker</a:t>
            </a:r>
            <a:r>
              <a:rPr lang="en-CA" sz="1600" b="1" dirty="0">
                <a:highlight>
                  <a:srgbClr val="FFFF00"/>
                </a:highlight>
              </a:rPr>
              <a:t>{</a:t>
            </a:r>
            <a:r>
              <a:rPr lang="en-CA" sz="1600" b="1" dirty="0" err="1">
                <a:highlight>
                  <a:srgbClr val="FFFF00"/>
                </a:highlight>
              </a:rPr>
              <a:t>ver</a:t>
            </a:r>
            <a:r>
              <a:rPr lang="en-CA" sz="1600" b="1" dirty="0">
                <a:highlight>
                  <a:srgbClr val="FFFF00"/>
                </a:highlight>
              </a:rPr>
              <a:t>}</a:t>
            </a:r>
            <a:r>
              <a:rPr lang="en-CA" sz="1600" b="1" dirty="0"/>
              <a:t>&lt;/h3&gt;</a:t>
            </a:r>
          </a:p>
          <a:p>
            <a:r>
              <a:rPr lang="en-CA" sz="1600" b="1" dirty="0"/>
              <a:t>  );</a:t>
            </a:r>
          </a:p>
          <a:p>
            <a:r>
              <a:rPr lang="en-CA" sz="1600" b="1" dirty="0"/>
              <a:t>}</a:t>
            </a:r>
          </a:p>
        </p:txBody>
      </p:sp>
      <p:sp>
        <p:nvSpPr>
          <p:cNvPr id="15" name="TextBox 14">
            <a:extLst>
              <a:ext uri="{FF2B5EF4-FFF2-40B4-BE49-F238E27FC236}">
                <a16:creationId xmlns:a16="http://schemas.microsoft.com/office/drawing/2014/main" id="{681D3D20-CC66-C1CC-0332-E2F520DD4FBB}"/>
              </a:ext>
            </a:extLst>
          </p:cNvPr>
          <p:cNvSpPr txBox="1"/>
          <p:nvPr/>
        </p:nvSpPr>
        <p:spPr>
          <a:xfrm>
            <a:off x="205666" y="1049441"/>
            <a:ext cx="6910934" cy="646331"/>
          </a:xfrm>
          <a:prstGeom prst="rect">
            <a:avLst/>
          </a:prstGeom>
          <a:noFill/>
        </p:spPr>
        <p:txBody>
          <a:bodyPr wrap="square">
            <a:spAutoFit/>
          </a:bodyPr>
          <a:lstStyle/>
          <a:p>
            <a:r>
              <a:rPr lang="en-CA" dirty="0"/>
              <a:t>Override App.css by copying the one available among: </a:t>
            </a:r>
            <a:r>
              <a:rPr lang="en-CA" dirty="0">
                <a:highlight>
                  <a:srgbClr val="FFFF00"/>
                </a:highlight>
              </a:rPr>
              <a:t>react-hackathon.7z</a:t>
            </a:r>
            <a:r>
              <a:rPr lang="en-CA" dirty="0"/>
              <a:t>.  This is not our focus, so let’s copy it over.</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5290515"/>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version: </a:t>
            </a:r>
            <a:r>
              <a:rPr lang="en-US" dirty="0">
                <a:latin typeface="Segoe UI" panose="020B0502040204020203" pitchFamily="34" charset="0"/>
              </a:rPr>
              <a:t>Value is passed from the parent component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205666" y="5984356"/>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const: </a:t>
            </a:r>
            <a:r>
              <a:rPr lang="en-US" dirty="0">
                <a:latin typeface="Segoe UI" panose="020B0502040204020203" pitchFamily="34" charset="0"/>
              </a:rPr>
              <a:t>for variables, we usually use const or let. You can’t override a const variable. </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01FB2EA2-7578-A875-EB3C-0F6A4D2B00DC}"/>
              </a:ext>
            </a:extLst>
          </p:cNvPr>
          <p:cNvSpPr txBox="1"/>
          <p:nvPr/>
        </p:nvSpPr>
        <p:spPr>
          <a:xfrm>
            <a:off x="205666" y="6803422"/>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a:t>
            </a:r>
            <a:r>
              <a:rPr lang="en-US" dirty="0" err="1">
                <a:highlight>
                  <a:srgbClr val="FFFF00"/>
                </a:highlight>
                <a:latin typeface="Segoe UI" panose="020B0502040204020203" pitchFamily="34" charset="0"/>
              </a:rPr>
              <a:t>ver</a:t>
            </a:r>
            <a:r>
              <a:rPr lang="en-US" dirty="0">
                <a:highlight>
                  <a:srgbClr val="FFFF00"/>
                </a:highlight>
                <a:latin typeface="Segoe UI" panose="020B0502040204020203" pitchFamily="34" charset="0"/>
              </a:rPr>
              <a:t>}: </a:t>
            </a:r>
            <a:r>
              <a:rPr lang="en-US" dirty="0">
                <a:latin typeface="Segoe UI" panose="020B0502040204020203" pitchFamily="34" charset="0"/>
              </a:rPr>
              <a:t>is defined as a variable to simplify our tag. To include JS code within tags, use {}. </a:t>
            </a:r>
            <a:endParaRPr lang="en-US" sz="2000" dirty="0">
              <a:effectLst/>
              <a:latin typeface="Arial" panose="020B0604020202020204" pitchFamily="34" charset="0"/>
            </a:endParaRPr>
          </a:p>
        </p:txBody>
      </p:sp>
      <p:sp>
        <p:nvSpPr>
          <p:cNvPr id="10" name="TextBox 9">
            <a:extLst>
              <a:ext uri="{FF2B5EF4-FFF2-40B4-BE49-F238E27FC236}">
                <a16:creationId xmlns:a16="http://schemas.microsoft.com/office/drawing/2014/main" id="{61EADB01-64F9-2B7D-7DB6-8C5083BDF5DC}"/>
              </a:ext>
            </a:extLst>
          </p:cNvPr>
          <p:cNvSpPr txBox="1"/>
          <p:nvPr/>
        </p:nvSpPr>
        <p:spPr>
          <a:xfrm>
            <a:off x="205666" y="762248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&lt;h3&gt;: </a:t>
            </a:r>
            <a:r>
              <a:rPr lang="en-US" dirty="0">
                <a:latin typeface="Segoe UI" panose="020B0502040204020203" pitchFamily="34" charset="0"/>
              </a:rPr>
              <a:t> as an html tag is defined in lower cap to distinguish from Component.</a:t>
            </a:r>
            <a:endParaRPr lang="en-US" sz="2000" dirty="0">
              <a:effectLst/>
              <a:latin typeface="Arial" panose="020B0604020202020204" pitchFamily="34" charset="0"/>
            </a:endParaRPr>
          </a:p>
        </p:txBody>
      </p:sp>
      <p:sp>
        <p:nvSpPr>
          <p:cNvPr id="12" name="TextBox 11">
            <a:extLst>
              <a:ext uri="{FF2B5EF4-FFF2-40B4-BE49-F238E27FC236}">
                <a16:creationId xmlns:a16="http://schemas.microsoft.com/office/drawing/2014/main" id="{2245260B-EF5C-70E8-AA5F-84C083D6E5F5}"/>
              </a:ext>
            </a:extLst>
          </p:cNvPr>
          <p:cNvSpPr txBox="1"/>
          <p:nvPr/>
        </p:nvSpPr>
        <p:spPr>
          <a:xfrm>
            <a:off x="282665" y="8534237"/>
            <a:ext cx="7361067" cy="830997"/>
          </a:xfrm>
          <a:prstGeom prst="rect">
            <a:avLst/>
          </a:prstGeom>
          <a:noFill/>
          <a:ln w="28575">
            <a:solidFill>
              <a:schemeClr val="tx1">
                <a:lumMod val="95000"/>
                <a:lumOff val="5000"/>
              </a:schemeClr>
            </a:solidFill>
          </a:ln>
        </p:spPr>
        <p:txBody>
          <a:bodyPr wrap="square">
            <a:spAutoFit/>
          </a:bodyPr>
          <a:lstStyle/>
          <a:p>
            <a:r>
              <a:rPr lang="en-US" sz="1600" b="0" dirty="0">
                <a:solidFill>
                  <a:schemeClr val="bg1">
                    <a:lumMod val="75000"/>
                  </a:schemeClr>
                </a:solidFill>
                <a:effectLst/>
                <a:latin typeface="Consolas" panose="020B0609020204030204" pitchFamily="49" charset="0"/>
              </a:rPr>
              <a:t>function Main() {</a:t>
            </a:r>
          </a:p>
          <a:p>
            <a:r>
              <a:rPr lang="en-US" sz="1600" b="0" dirty="0">
                <a:solidFill>
                  <a:schemeClr val="bg1">
                    <a:lumMod val="75000"/>
                  </a:schemeClr>
                </a:solidFill>
                <a:effectLst/>
                <a:latin typeface="Consolas" panose="020B0609020204030204" pitchFamily="49" charset="0"/>
              </a:rPr>
              <a:t>  return ( &lt;Header </a:t>
            </a:r>
            <a:r>
              <a:rPr lang="en-US" sz="1600" b="1" dirty="0">
                <a:effectLst/>
                <a:latin typeface="Consolas" panose="020B0609020204030204" pitchFamily="49" charset="0"/>
              </a:rPr>
              <a:t>version = '1.0'</a:t>
            </a:r>
            <a:r>
              <a:rPr lang="en-US" sz="1600" b="0" dirty="0">
                <a:solidFill>
                  <a:schemeClr val="bg1">
                    <a:lumMod val="75000"/>
                  </a:schemeClr>
                </a:solidFill>
                <a:effectLst/>
                <a:latin typeface="Consolas" panose="020B0609020204030204" pitchFamily="49" charset="0"/>
              </a:rPr>
              <a:t>/&gt; );  </a:t>
            </a:r>
            <a:r>
              <a:rPr lang="en-US" sz="1600" b="0" dirty="0">
                <a:solidFill>
                  <a:srgbClr val="00B050"/>
                </a:solidFill>
                <a:effectLst/>
                <a:latin typeface="Consolas" panose="020B0609020204030204" pitchFamily="49" charset="0"/>
              </a:rPr>
              <a:t>//pass the version</a:t>
            </a:r>
          </a:p>
          <a:p>
            <a:r>
              <a:rPr lang="en-US" sz="1600" b="0" dirty="0">
                <a:solidFill>
                  <a:schemeClr val="bg1">
                    <a:lumMod val="75000"/>
                  </a:schemeClr>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68CCD43A-3F42-D946-4616-FDA89915E8F1}"/>
              </a:ext>
            </a:extLst>
          </p:cNvPr>
          <p:cNvSpPr txBox="1"/>
          <p:nvPr/>
        </p:nvSpPr>
        <p:spPr>
          <a:xfrm>
            <a:off x="4795972" y="813117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41893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7" grpId="0"/>
      <p:bldP spid="2" grpId="0"/>
      <p:bldP spid="9" grpId="0"/>
      <p:bldP spid="10" grpId="0"/>
      <p:bldP spid="12" grpId="0" animBg="1"/>
      <p:bldP spid="5" grpId="0" animBg="1"/>
    </p:bldLst>
  </p:timing>
  <p:extLst>
    <p:ext uri="{6950BFC3-D8DA-4A85-94F7-54DA5524770B}">
      <p188:commentRel xmlns:p188="http://schemas.microsoft.com/office/powerpoint/2018/8/main" r:id="rId2"/>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5" y="4128489"/>
            <a:ext cx="7361067" cy="1477328"/>
          </a:xfrm>
          <a:prstGeom prst="rect">
            <a:avLst/>
          </a:prstGeom>
          <a:noFill/>
          <a:ln w="28575">
            <a:solidFill>
              <a:schemeClr val="tx1"/>
            </a:solidFill>
          </a:ln>
        </p:spPr>
        <p:txBody>
          <a:bodyPr wrap="square">
            <a:spAutoFit/>
          </a:bodyPr>
          <a:lstStyle/>
          <a:p>
            <a:r>
              <a:rPr lang="en-CA" b="1" dirty="0"/>
              <a:t>import 'bootstrap/</a:t>
            </a:r>
            <a:r>
              <a:rPr lang="en-CA" b="1" dirty="0" err="1"/>
              <a:t>dist</a:t>
            </a:r>
            <a:r>
              <a:rPr lang="en-CA" b="1" dirty="0"/>
              <a:t>/</a:t>
            </a:r>
            <a:r>
              <a:rPr lang="en-CA" b="1" dirty="0" err="1"/>
              <a:t>css</a:t>
            </a:r>
            <a:r>
              <a:rPr lang="en-CA" b="1" dirty="0"/>
              <a:t>/bootstrap.css';</a:t>
            </a:r>
          </a:p>
          <a:p>
            <a:r>
              <a:rPr lang="en-CA" b="1" dirty="0"/>
              <a:t>import Container from 'react-bootstrap/Container';</a:t>
            </a:r>
          </a:p>
          <a:p>
            <a:r>
              <a:rPr lang="en-CA" b="1" dirty="0"/>
              <a:t>import Image from 'react-bootstrap/Image';</a:t>
            </a:r>
          </a:p>
          <a:p>
            <a:r>
              <a:rPr lang="en-CA" b="1" dirty="0"/>
              <a:t>import Row from 'react-bootstrap/Row'; </a:t>
            </a:r>
          </a:p>
          <a:p>
            <a:r>
              <a:rPr lang="en-CA" b="1" dirty="0"/>
              <a:t>import Col from 'react-bootstrap/Col'; </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1728417"/>
            <a:ext cx="7361066" cy="369332"/>
          </a:xfrm>
          <a:prstGeom prst="rect">
            <a:avLst/>
          </a:prstGeom>
          <a:noFill/>
        </p:spPr>
        <p:txBody>
          <a:bodyPr wrap="square">
            <a:spAutoFit/>
          </a:bodyPr>
          <a:lstStyle/>
          <a:p>
            <a:r>
              <a:rPr lang="en-US" dirty="0">
                <a:highlight>
                  <a:srgbClr val="FFFF00"/>
                </a:highlight>
                <a:latin typeface="Segoe UI" panose="020B0502040204020203" pitchFamily="34" charset="0"/>
              </a:rPr>
              <a:t>Need bootstrap</a:t>
            </a:r>
            <a:r>
              <a:rPr lang="en-US" dirty="0">
                <a:latin typeface="Segoe UI" panose="020B0502040204020203" pitchFamily="34" charset="0"/>
              </a:rPr>
              <a:t>, so I need to install react-bootstrap &amp; bootstrap </a:t>
            </a:r>
            <a:r>
              <a:rPr lang="en-US" dirty="0" err="1">
                <a:latin typeface="Segoe UI" panose="020B0502040204020203" pitchFamily="34" charset="0"/>
              </a:rPr>
              <a:t>css</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1069962" y="2307586"/>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Segoe UI" panose="020B0502040204020203" pitchFamily="34" charset="0"/>
              </a:rPr>
              <a:t>Change directory to tracker-frontend</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68CCD43A-3F42-D946-4616-FDA89915E8F1}"/>
              </a:ext>
            </a:extLst>
          </p:cNvPr>
          <p:cNvSpPr txBox="1"/>
          <p:nvPr/>
        </p:nvSpPr>
        <p:spPr>
          <a:xfrm>
            <a:off x="5490266" y="596735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4" name="Picture 3">
            <a:extLst>
              <a:ext uri="{FF2B5EF4-FFF2-40B4-BE49-F238E27FC236}">
                <a16:creationId xmlns:a16="http://schemas.microsoft.com/office/drawing/2014/main" id="{7DBAAA8B-6D7A-140B-EA02-04B9910C6AE0}"/>
              </a:ext>
            </a:extLst>
          </p:cNvPr>
          <p:cNvPicPr>
            <a:picLocks noChangeAspect="1"/>
          </p:cNvPicPr>
          <p:nvPr/>
        </p:nvPicPr>
        <p:blipFill>
          <a:blip r:embed="rId3"/>
          <a:stretch>
            <a:fillRect/>
          </a:stretch>
        </p:blipFill>
        <p:spPr>
          <a:xfrm>
            <a:off x="-1" y="1093045"/>
            <a:ext cx="7772400" cy="556775"/>
          </a:xfrm>
          <a:prstGeom prst="rect">
            <a:avLst/>
          </a:prstGeom>
        </p:spPr>
      </p:pic>
      <p:sp>
        <p:nvSpPr>
          <p:cNvPr id="7" name="TextBox 6">
            <a:extLst>
              <a:ext uri="{FF2B5EF4-FFF2-40B4-BE49-F238E27FC236}">
                <a16:creationId xmlns:a16="http://schemas.microsoft.com/office/drawing/2014/main" id="{D3BAB5EB-F24E-D5F2-C0EE-22A214B40F39}"/>
              </a:ext>
            </a:extLst>
          </p:cNvPr>
          <p:cNvSpPr txBox="1"/>
          <p:nvPr/>
        </p:nvSpPr>
        <p:spPr>
          <a:xfrm>
            <a:off x="1069962" y="2773233"/>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bootstrap</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C2239635-55B5-407F-8582-FD9A6F6B6C80}"/>
              </a:ext>
            </a:extLst>
          </p:cNvPr>
          <p:cNvSpPr txBox="1"/>
          <p:nvPr/>
        </p:nvSpPr>
        <p:spPr>
          <a:xfrm>
            <a:off x="1069961" y="3210067"/>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react-bootstrap</a:t>
            </a:r>
            <a:endParaRPr lang="en-US" sz="2000" dirty="0">
              <a:effectLst/>
              <a:latin typeface="Arial" panose="020B0604020202020204" pitchFamily="34" charset="0"/>
            </a:endParaRPr>
          </a:p>
        </p:txBody>
      </p:sp>
      <p:sp>
        <p:nvSpPr>
          <p:cNvPr id="13" name="TextBox 12">
            <a:extLst>
              <a:ext uri="{FF2B5EF4-FFF2-40B4-BE49-F238E27FC236}">
                <a16:creationId xmlns:a16="http://schemas.microsoft.com/office/drawing/2014/main" id="{513C14BC-EF27-D201-1A57-7B3F9A99AA2B}"/>
              </a:ext>
            </a:extLst>
          </p:cNvPr>
          <p:cNvSpPr txBox="1"/>
          <p:nvPr/>
        </p:nvSpPr>
        <p:spPr>
          <a:xfrm>
            <a:off x="205665" y="3693072"/>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Header.js</a:t>
            </a:r>
            <a:endParaRPr lang="en-US" sz="2000" dirty="0">
              <a:solidFill>
                <a:srgbClr val="00B050"/>
              </a:solidFill>
              <a:effectLst/>
              <a:latin typeface="Arial" panose="020B0604020202020204" pitchFamily="34" charset="0"/>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4" y="5820222"/>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Header.js return ()</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205665" y="6336683"/>
            <a:ext cx="7361067" cy="3416320"/>
          </a:xfrm>
          <a:prstGeom prst="rect">
            <a:avLst/>
          </a:prstGeom>
          <a:noFill/>
          <a:ln w="28575">
            <a:solidFill>
              <a:schemeClr val="tx1"/>
            </a:solidFill>
          </a:ln>
        </p:spPr>
        <p:txBody>
          <a:bodyPr wrap="square">
            <a:spAutoFit/>
          </a:bodyPr>
          <a:lstStyle/>
          <a:p>
            <a:r>
              <a:rPr lang="en-CA" dirty="0"/>
              <a:t>return(</a:t>
            </a:r>
          </a:p>
          <a:p>
            <a:r>
              <a:rPr lang="en-CA" dirty="0"/>
              <a:t>      </a:t>
            </a:r>
            <a:r>
              <a:rPr lang="en-CA" b="1" dirty="0"/>
              <a:t>&lt;Container </a:t>
            </a:r>
            <a:r>
              <a:rPr lang="en-CA" b="1" dirty="0" err="1"/>
              <a:t>className</a:t>
            </a:r>
            <a:r>
              <a:rPr lang="en-CA" b="1" dirty="0"/>
              <a:t>={</a:t>
            </a:r>
            <a:r>
              <a:rPr lang="en-CA" b="1" dirty="0" err="1"/>
              <a:t>props.className</a:t>
            </a:r>
            <a:r>
              <a:rPr lang="en-CA" b="1" dirty="0"/>
              <a:t>}&gt;</a:t>
            </a:r>
          </a:p>
          <a:p>
            <a:r>
              <a:rPr lang="en-CA" b="1" dirty="0"/>
              <a:t>      &lt;Row&gt;</a:t>
            </a:r>
          </a:p>
          <a:p>
            <a:r>
              <a:rPr lang="en-CA" b="1" dirty="0"/>
              <a:t>        &lt;Col&gt;   </a:t>
            </a:r>
          </a:p>
          <a:p>
            <a:r>
              <a:rPr lang="en-CA" dirty="0">
                <a:solidFill>
                  <a:schemeClr val="bg1">
                    <a:lumMod val="65000"/>
                  </a:schemeClr>
                </a:solidFill>
              </a:rPr>
              <a:t>          &lt;h3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topParag</a:t>
            </a:r>
            <a:r>
              <a:rPr lang="en-CA" dirty="0">
                <a:solidFill>
                  <a:schemeClr val="bg1">
                    <a:lumMod val="65000"/>
                  </a:schemeClr>
                </a:solidFill>
              </a:rPr>
              <a:t>'&gt;Task Tracker{</a:t>
            </a:r>
            <a:r>
              <a:rPr lang="en-CA" dirty="0" err="1">
                <a:solidFill>
                  <a:schemeClr val="bg1">
                    <a:lumMod val="65000"/>
                  </a:schemeClr>
                </a:solidFill>
              </a:rPr>
              <a:t>ver</a:t>
            </a:r>
            <a:r>
              <a:rPr lang="en-CA" dirty="0">
                <a:solidFill>
                  <a:schemeClr val="bg1">
                    <a:lumMod val="65000"/>
                  </a:schemeClr>
                </a:solidFill>
              </a:rPr>
              <a:t>}&lt;/h3&gt;</a:t>
            </a:r>
          </a:p>
          <a:p>
            <a:r>
              <a:rPr lang="en-CA" b="1" dirty="0"/>
              <a:t>        &lt;/Col&gt;</a:t>
            </a:r>
          </a:p>
          <a:p>
            <a:r>
              <a:rPr lang="en-CA" b="1" dirty="0"/>
              <a:t>        &lt;Col </a:t>
            </a:r>
            <a:r>
              <a:rPr lang="en-CA" b="1" dirty="0" err="1"/>
              <a:t>className</a:t>
            </a:r>
            <a:r>
              <a:rPr lang="en-CA" b="1" dirty="0"/>
              <a:t>="right"&gt;</a:t>
            </a:r>
          </a:p>
          <a:p>
            <a:r>
              <a:rPr lang="en-CA" b="1" dirty="0"/>
              <a:t>          &lt;Image </a:t>
            </a:r>
            <a:r>
              <a:rPr lang="en-CA" b="1" dirty="0" err="1"/>
              <a:t>src</a:t>
            </a:r>
            <a:r>
              <a:rPr lang="en-CA" b="1" dirty="0"/>
              <a:t>="logo.png" </a:t>
            </a:r>
            <a:r>
              <a:rPr lang="en-CA" b="1" dirty="0" err="1"/>
              <a:t>className</a:t>
            </a:r>
            <a:r>
              <a:rPr lang="en-CA" b="1" dirty="0"/>
              <a:t>="logo"  /&gt;</a:t>
            </a:r>
          </a:p>
          <a:p>
            <a:r>
              <a:rPr lang="en-CA" b="1" dirty="0"/>
              <a:t>        &lt;/Col&gt;</a:t>
            </a:r>
          </a:p>
          <a:p>
            <a:r>
              <a:rPr lang="en-CA" b="1" dirty="0"/>
              <a:t>      &lt;/Row&gt;</a:t>
            </a:r>
          </a:p>
          <a:p>
            <a:r>
              <a:rPr lang="en-CA" b="1" dirty="0"/>
              <a:t>    &lt;/Container&gt;</a:t>
            </a:r>
          </a:p>
          <a:p>
            <a:r>
              <a:rPr lang="en-CA" dirty="0"/>
              <a:t> );</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700126" y="6336683"/>
            <a:ext cx="1860061"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What’s missing?</a:t>
            </a:r>
          </a:p>
        </p:txBody>
      </p:sp>
      <p:sp>
        <p:nvSpPr>
          <p:cNvPr id="3" name="TextBox 2">
            <a:extLst>
              <a:ext uri="{FF2B5EF4-FFF2-40B4-BE49-F238E27FC236}">
                <a16:creationId xmlns:a16="http://schemas.microsoft.com/office/drawing/2014/main" id="{8FBACFAB-D9D4-7BF6-B2CD-CB2923EB2230}"/>
              </a:ext>
            </a:extLst>
          </p:cNvPr>
          <p:cNvSpPr txBox="1"/>
          <p:nvPr/>
        </p:nvSpPr>
        <p:spPr>
          <a:xfrm>
            <a:off x="4230158" y="8829673"/>
            <a:ext cx="3346895" cy="923330"/>
          </a:xfrm>
          <a:prstGeom prst="rect">
            <a:avLst/>
          </a:prstGeom>
          <a:noFill/>
          <a:ln>
            <a:solidFill>
              <a:srgbClr val="0070C0"/>
            </a:solidFill>
          </a:ln>
        </p:spPr>
        <p:txBody>
          <a:bodyPr wrap="square" rtlCol="0">
            <a:spAutoFit/>
          </a:bodyPr>
          <a:lstStyle/>
          <a:p>
            <a:r>
              <a:rPr lang="en-CA" dirty="0"/>
              <a:t>copy </a:t>
            </a:r>
            <a:r>
              <a:rPr lang="en-CA" dirty="0">
                <a:highlight>
                  <a:srgbClr val="FFFF00"/>
                </a:highlight>
              </a:rPr>
              <a:t>logo.png </a:t>
            </a:r>
            <a:r>
              <a:rPr lang="en-CA" dirty="0"/>
              <a:t>from: </a:t>
            </a:r>
            <a:r>
              <a:rPr lang="en-CA" dirty="0">
                <a:highlight>
                  <a:srgbClr val="FFFF00"/>
                </a:highlight>
              </a:rPr>
              <a:t>react-hackathon.7z </a:t>
            </a:r>
            <a:r>
              <a:rPr lang="en-CA" dirty="0"/>
              <a:t>and paste it under the public folder</a:t>
            </a:r>
          </a:p>
        </p:txBody>
      </p:sp>
    </p:spTree>
    <p:extLst>
      <p:ext uri="{BB962C8B-B14F-4D97-AF65-F5344CB8AC3E}">
        <p14:creationId xmlns:p14="http://schemas.microsoft.com/office/powerpoint/2010/main" val="408715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2" grpId="0"/>
      <p:bldP spid="5" grpId="0" animBg="1"/>
      <p:bldP spid="7" grpId="0"/>
      <p:bldP spid="11" grpId="0"/>
      <p:bldP spid="13" grpId="0"/>
      <p:bldP spid="14" grpId="0"/>
      <p:bldP spid="16" grpId="0" animBg="1"/>
      <p:bldP spid="18" grpId="0" animBg="1"/>
      <p:bldP spid="3" grpId="0" animBg="1"/>
    </p:bldLst>
  </p:timing>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72D7D7-CC74-1347-D8BC-52A921466BF7}"/>
              </a:ext>
            </a:extLst>
          </p:cNvPr>
          <p:cNvSpPr/>
          <p:nvPr/>
        </p:nvSpPr>
        <p:spPr>
          <a:xfrm>
            <a:off x="245326" y="255729"/>
            <a:ext cx="62805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will we build?</a:t>
            </a:r>
          </a:p>
        </p:txBody>
      </p:sp>
      <p:pic>
        <p:nvPicPr>
          <p:cNvPr id="3" name="Picture 2">
            <a:extLst>
              <a:ext uri="{FF2B5EF4-FFF2-40B4-BE49-F238E27FC236}">
                <a16:creationId xmlns:a16="http://schemas.microsoft.com/office/drawing/2014/main" id="{E3DC4677-EC32-63EF-9A49-99DBD239A832}"/>
              </a:ext>
            </a:extLst>
          </p:cNvPr>
          <p:cNvPicPr>
            <a:picLocks noChangeAspect="1"/>
          </p:cNvPicPr>
          <p:nvPr/>
        </p:nvPicPr>
        <p:blipFill>
          <a:blip r:embed="rId2"/>
          <a:stretch>
            <a:fillRect/>
          </a:stretch>
        </p:blipFill>
        <p:spPr>
          <a:xfrm>
            <a:off x="0" y="3238771"/>
            <a:ext cx="7772400" cy="3957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5424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5642" y="0"/>
            <a:ext cx="744812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b="0" cap="none" spc="0" dirty="0">
                <a:ln w="0"/>
                <a:solidFill>
                  <a:srgbClr val="252526"/>
                </a:solidFill>
                <a:effectLst>
                  <a:outerShdw blurRad="38100" dist="19050" dir="2700000" algn="tl" rotWithShape="0">
                    <a:schemeClr val="dk1">
                      <a:alpha val="40000"/>
                    </a:schemeClr>
                  </a:outerShdw>
                </a:effectLst>
                <a:highlight>
                  <a:srgbClr val="FFFF00"/>
                </a:highlight>
              </a:rPr>
              <a:t>M</a:t>
            </a:r>
            <a:r>
              <a:rPr lang="en-US" sz="4400" b="0" cap="none" spc="0" dirty="0">
                <a:ln w="0"/>
                <a:solidFill>
                  <a:schemeClr val="tx1"/>
                </a:solidFill>
                <a:effectLst>
                  <a:outerShdw blurRad="38100" dist="19050" dir="2700000" algn="tl" rotWithShape="0">
                    <a:schemeClr val="dk1">
                      <a:alpha val="40000"/>
                    </a:schemeClr>
                  </a:outerShdw>
                </a:effectLst>
              </a:rPr>
              <a:t>ain-Controls</a:t>
            </a:r>
          </a:p>
        </p:txBody>
      </p:sp>
      <p:sp>
        <p:nvSpPr>
          <p:cNvPr id="6" name="TextBox 5">
            <a:extLst>
              <a:ext uri="{FF2B5EF4-FFF2-40B4-BE49-F238E27FC236}">
                <a16:creationId xmlns:a16="http://schemas.microsoft.com/office/drawing/2014/main" id="{F21C8A41-49AB-D2C6-7D76-2BB17503FD43}"/>
              </a:ext>
            </a:extLst>
          </p:cNvPr>
          <p:cNvSpPr txBox="1"/>
          <p:nvPr/>
        </p:nvSpPr>
        <p:spPr>
          <a:xfrm>
            <a:off x="145704" y="2421604"/>
            <a:ext cx="7361067" cy="646331"/>
          </a:xfrm>
          <a:prstGeom prst="rect">
            <a:avLst/>
          </a:prstGeom>
          <a:noFill/>
          <a:ln w="28575">
            <a:solidFill>
              <a:schemeClr val="tx1"/>
            </a:solidFill>
          </a:ln>
        </p:spPr>
        <p:txBody>
          <a:bodyPr wrap="square">
            <a:spAutoFit/>
          </a:bodyPr>
          <a:lstStyle/>
          <a:p>
            <a:r>
              <a:rPr lang="en-CA" b="1" dirty="0"/>
              <a:t>import Button from 'react-bootstrap/Button';</a:t>
            </a:r>
          </a:p>
          <a:p>
            <a:r>
              <a:rPr lang="en-CA" b="1" dirty="0"/>
              <a:t>import 'bootstrap/</a:t>
            </a:r>
            <a:r>
              <a:rPr lang="en-CA" b="1" dirty="0" err="1"/>
              <a:t>dist</a:t>
            </a:r>
            <a:r>
              <a:rPr lang="en-CA" b="1" dirty="0"/>
              <a:t>/</a:t>
            </a:r>
            <a:r>
              <a:rPr lang="en-CA" b="1" dirty="0" err="1"/>
              <a:t>css</a:t>
            </a:r>
            <a:r>
              <a:rPr lang="en-CA" b="1" dirty="0"/>
              <a:t>/bootstrap.css';</a:t>
            </a:r>
          </a:p>
        </p:txBody>
      </p:sp>
      <p:sp>
        <p:nvSpPr>
          <p:cNvPr id="5" name="TextBox 4">
            <a:extLst>
              <a:ext uri="{FF2B5EF4-FFF2-40B4-BE49-F238E27FC236}">
                <a16:creationId xmlns:a16="http://schemas.microsoft.com/office/drawing/2014/main" id="{68CCD43A-3F42-D946-4616-FDA89915E8F1}"/>
              </a:ext>
            </a:extLst>
          </p:cNvPr>
          <p:cNvSpPr txBox="1"/>
          <p:nvPr/>
        </p:nvSpPr>
        <p:spPr>
          <a:xfrm>
            <a:off x="5508527" y="319028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4" name="TextBox 13">
            <a:extLst>
              <a:ext uri="{FF2B5EF4-FFF2-40B4-BE49-F238E27FC236}">
                <a16:creationId xmlns:a16="http://schemas.microsoft.com/office/drawing/2014/main" id="{ABD0861B-2C8B-4BC2-BA6A-5CD0DFF70086}"/>
              </a:ext>
            </a:extLst>
          </p:cNvPr>
          <p:cNvSpPr txBox="1"/>
          <p:nvPr/>
        </p:nvSpPr>
        <p:spPr>
          <a:xfrm>
            <a:off x="85742" y="3191046"/>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167393" y="3568350"/>
            <a:ext cx="7417600" cy="4493538"/>
          </a:xfrm>
          <a:prstGeom prst="rect">
            <a:avLst/>
          </a:prstGeom>
          <a:noFill/>
          <a:ln w="28575">
            <a:solidFill>
              <a:schemeClr val="tx1"/>
            </a:solidFill>
          </a:ln>
        </p:spPr>
        <p:txBody>
          <a:bodyPr wrap="square">
            <a:spAutoFit/>
          </a:bodyPr>
          <a:lstStyle/>
          <a:p>
            <a:r>
              <a:rPr lang="en-CA" dirty="0">
                <a:solidFill>
                  <a:schemeClr val="bg1">
                    <a:lumMod val="65000"/>
                  </a:schemeClr>
                </a:solidFill>
              </a:rPr>
              <a:t>const Main = (props) =&gt; {</a:t>
            </a:r>
          </a:p>
          <a:p>
            <a:br>
              <a:rPr lang="en-CA" dirty="0">
                <a:solidFill>
                  <a:schemeClr val="bg1">
                    <a:lumMod val="65000"/>
                  </a:schemeClr>
                </a:solidFill>
              </a:rPr>
            </a:br>
            <a:r>
              <a:rPr lang="en-CA" dirty="0">
                <a:solidFill>
                  <a:schemeClr val="bg1">
                    <a:lumMod val="65000"/>
                  </a:schemeClr>
                </a:solidFill>
              </a:rPr>
              <a:t>    return (</a:t>
            </a:r>
          </a:p>
          <a:p>
            <a:r>
              <a:rPr lang="en-CA" dirty="0"/>
              <a:t>        </a:t>
            </a:r>
            <a:r>
              <a:rPr lang="en-CA" dirty="0">
                <a:solidFill>
                  <a:schemeClr val="bg1">
                    <a:lumMod val="65000"/>
                  </a:schemeClr>
                </a:solidFill>
              </a:rPr>
              <a:t>&lt;Header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p>
          <a:p>
            <a:r>
              <a:rPr lang="en-CA" sz="1600" b="1" dirty="0"/>
              <a:t>     &lt;div </a:t>
            </a:r>
            <a:r>
              <a:rPr lang="en-CA" sz="1600" b="1" dirty="0" err="1"/>
              <a:t>className</a:t>
            </a:r>
            <a:r>
              <a:rPr lang="en-CA" sz="1600" b="1" dirty="0"/>
              <a:t> = 'general-border center'&gt;</a:t>
            </a:r>
          </a:p>
          <a:p>
            <a:endParaRPr lang="en-CA" sz="1600" b="1" dirty="0"/>
          </a:p>
          <a:p>
            <a:r>
              <a:rPr lang="en-CA" sz="1600" b="1" dirty="0"/>
              <a:t>           &lt;Button type=“submit” </a:t>
            </a:r>
            <a:r>
              <a:rPr lang="en-CA" sz="1600" b="1" dirty="0" err="1"/>
              <a:t>className</a:t>
            </a:r>
            <a:r>
              <a:rPr lang="en-CA" sz="1600" b="1" dirty="0"/>
              <a:t>="text-uppercase  </a:t>
            </a:r>
            <a:r>
              <a:rPr lang="en-CA" sz="1600" b="1" dirty="0" err="1"/>
              <a:t>btn</a:t>
            </a:r>
            <a:r>
              <a:rPr lang="en-CA" sz="1600" b="1" dirty="0"/>
              <a:t>-outline-</a:t>
            </a:r>
          </a:p>
          <a:p>
            <a:r>
              <a:rPr lang="en-CA" sz="1600" b="1" dirty="0"/>
              <a:t>                                       danger gap" variant='none'&gt;  add/update</a:t>
            </a:r>
          </a:p>
          <a:p>
            <a:r>
              <a:rPr lang="en-CA" sz="1600" b="1" dirty="0"/>
              <a:t>            &lt;/Button&gt;</a:t>
            </a:r>
          </a:p>
          <a:p>
            <a:endParaRPr lang="en-CA" sz="1600" b="1" dirty="0"/>
          </a:p>
          <a:p>
            <a:r>
              <a:rPr lang="en-CA" sz="1600" b="1" dirty="0"/>
              <a:t>            &lt;Button type=“reset”  </a:t>
            </a:r>
            <a:r>
              <a:rPr lang="en-CA" sz="1600" b="1" dirty="0" err="1"/>
              <a:t>className</a:t>
            </a:r>
            <a:r>
              <a:rPr lang="en-CA" sz="1600" b="1" dirty="0"/>
              <a:t>="text-uppercase  </a:t>
            </a:r>
            <a:r>
              <a:rPr lang="en-CA" sz="1600" b="1" dirty="0" err="1"/>
              <a:t>btn</a:t>
            </a:r>
            <a:r>
              <a:rPr lang="en-CA" sz="1600" b="1" dirty="0"/>
              <a:t>-outline-</a:t>
            </a:r>
          </a:p>
          <a:p>
            <a:r>
              <a:rPr lang="en-CA" sz="1600" b="1" dirty="0"/>
              <a:t>                                      warning" variant='none’ &gt; clear</a:t>
            </a:r>
          </a:p>
          <a:p>
            <a:r>
              <a:rPr lang="en-CA" sz="1600" b="1" dirty="0"/>
              <a:t>            &lt;/Button&gt;</a:t>
            </a:r>
          </a:p>
          <a:p>
            <a:r>
              <a:rPr lang="en-CA" sz="1600" b="1" dirty="0"/>
              <a:t>          </a:t>
            </a:r>
          </a:p>
          <a:p>
            <a:r>
              <a:rPr lang="en-CA" sz="1600" b="1" dirty="0"/>
              <a:t>      &lt;/div&gt;</a:t>
            </a:r>
          </a:p>
          <a:p>
            <a:r>
              <a:rPr lang="en-CA" dirty="0">
                <a:solidFill>
                  <a:schemeClr val="bg1">
                    <a:lumMod val="65000"/>
                  </a:schemeClr>
                </a:solidFill>
              </a:rPr>
              <a:t>    );  } export default Main;</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194475" y="3558359"/>
            <a:ext cx="2410532"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What’s going wrong?</a:t>
            </a:r>
          </a:p>
        </p:txBody>
      </p:sp>
      <p:sp>
        <p:nvSpPr>
          <p:cNvPr id="10" name="TextBox 9">
            <a:extLst>
              <a:ext uri="{FF2B5EF4-FFF2-40B4-BE49-F238E27FC236}">
                <a16:creationId xmlns:a16="http://schemas.microsoft.com/office/drawing/2014/main" id="{515891F8-8DE9-B221-5E24-D033601046E4}"/>
              </a:ext>
            </a:extLst>
          </p:cNvPr>
          <p:cNvSpPr txBox="1"/>
          <p:nvPr/>
        </p:nvSpPr>
        <p:spPr>
          <a:xfrm>
            <a:off x="60904" y="9412069"/>
            <a:ext cx="7711495" cy="646331"/>
          </a:xfrm>
          <a:prstGeom prst="rect">
            <a:avLst/>
          </a:prstGeom>
          <a:noFill/>
        </p:spPr>
        <p:txBody>
          <a:bodyPr wrap="square">
            <a:spAutoFit/>
          </a:bodyPr>
          <a:lstStyle/>
          <a:p>
            <a:r>
              <a:rPr lang="en-US" dirty="0">
                <a:highlight>
                  <a:srgbClr val="FFFF00"/>
                </a:highlight>
                <a:latin typeface="Segoe UI" panose="020B0502040204020203" pitchFamily="34" charset="0"/>
              </a:rPr>
              <a:t>&lt;&gt;: </a:t>
            </a:r>
            <a:r>
              <a:rPr lang="en-US" dirty="0">
                <a:latin typeface="Segoe UI" panose="020B0502040204020203" pitchFamily="34" charset="0"/>
              </a:rPr>
              <a:t>return must return one element only. One way is to use &lt;&gt; to wrap elements. You may use &lt;div&gt;or other suitable html wrapping tag instead.</a:t>
            </a:r>
            <a:endParaRPr lang="en-US" sz="2000" dirty="0">
              <a:effectLst/>
              <a:latin typeface="Arial" panose="020B0604020202020204" pitchFamily="34" charset="0"/>
            </a:endParaRPr>
          </a:p>
        </p:txBody>
      </p:sp>
      <p:pic>
        <p:nvPicPr>
          <p:cNvPr id="9" name="Picture 8">
            <a:extLst>
              <a:ext uri="{FF2B5EF4-FFF2-40B4-BE49-F238E27FC236}">
                <a16:creationId xmlns:a16="http://schemas.microsoft.com/office/drawing/2014/main" id="{7D6B754E-977F-0645-9F90-2D1BC3502B08}"/>
              </a:ext>
            </a:extLst>
          </p:cNvPr>
          <p:cNvPicPr>
            <a:picLocks noChangeAspect="1"/>
          </p:cNvPicPr>
          <p:nvPr/>
        </p:nvPicPr>
        <p:blipFill>
          <a:blip r:embed="rId2"/>
          <a:stretch>
            <a:fillRect/>
          </a:stretch>
        </p:blipFill>
        <p:spPr>
          <a:xfrm>
            <a:off x="0" y="921913"/>
            <a:ext cx="7772400" cy="1195754"/>
          </a:xfrm>
          <a:prstGeom prst="rect">
            <a:avLst/>
          </a:prstGeom>
        </p:spPr>
      </p:pic>
      <p:sp>
        <p:nvSpPr>
          <p:cNvPr id="13" name="TextBox 12">
            <a:extLst>
              <a:ext uri="{FF2B5EF4-FFF2-40B4-BE49-F238E27FC236}">
                <a16:creationId xmlns:a16="http://schemas.microsoft.com/office/drawing/2014/main" id="{513C14BC-EF27-D201-1A57-7B3F9A99AA2B}"/>
              </a:ext>
            </a:extLst>
          </p:cNvPr>
          <p:cNvSpPr txBox="1"/>
          <p:nvPr/>
        </p:nvSpPr>
        <p:spPr>
          <a:xfrm>
            <a:off x="145704" y="1986187"/>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Main.js</a:t>
            </a:r>
            <a:endParaRPr lang="en-US" sz="2000" dirty="0">
              <a:solidFill>
                <a:srgbClr val="00B050"/>
              </a:solidFill>
              <a:effectLst/>
              <a:latin typeface="Arial" panose="020B0604020202020204" pitchFamily="34" charset="0"/>
            </a:endParaRPr>
          </a:p>
        </p:txBody>
      </p:sp>
      <p:sp>
        <p:nvSpPr>
          <p:cNvPr id="22" name="TextBox 21">
            <a:extLst>
              <a:ext uri="{FF2B5EF4-FFF2-40B4-BE49-F238E27FC236}">
                <a16:creationId xmlns:a16="http://schemas.microsoft.com/office/drawing/2014/main" id="{61D0DBF9-FA13-F0A1-24ED-BC47C06F0BDC}"/>
              </a:ext>
            </a:extLst>
          </p:cNvPr>
          <p:cNvSpPr txBox="1"/>
          <p:nvPr/>
        </p:nvSpPr>
        <p:spPr>
          <a:xfrm>
            <a:off x="145704" y="8049377"/>
            <a:ext cx="4174760" cy="369332"/>
          </a:xfrm>
          <a:prstGeom prst="rect">
            <a:avLst/>
          </a:prstGeom>
          <a:noFill/>
        </p:spPr>
        <p:txBody>
          <a:bodyPr wrap="square">
            <a:spAutoFit/>
          </a:bodyPr>
          <a:lstStyle/>
          <a:p>
            <a:pPr algn="just"/>
            <a:r>
              <a:rPr lang="en-US" b="1" u="sng" dirty="0">
                <a:latin typeface="Segoe UI" panose="020B0502040204020203" pitchFamily="34" charset="0"/>
              </a:rPr>
              <a:t>Main() Error</a:t>
            </a:r>
          </a:p>
        </p:txBody>
      </p:sp>
      <p:pic>
        <p:nvPicPr>
          <p:cNvPr id="3" name="Picture 2">
            <a:extLst>
              <a:ext uri="{FF2B5EF4-FFF2-40B4-BE49-F238E27FC236}">
                <a16:creationId xmlns:a16="http://schemas.microsoft.com/office/drawing/2014/main" id="{95A49FE5-AB2E-6F4D-33E9-EE8EF71B615F}"/>
              </a:ext>
            </a:extLst>
          </p:cNvPr>
          <p:cNvPicPr>
            <a:picLocks noChangeAspect="1"/>
          </p:cNvPicPr>
          <p:nvPr/>
        </p:nvPicPr>
        <p:blipFill>
          <a:blip r:embed="rId3"/>
          <a:stretch>
            <a:fillRect/>
          </a:stretch>
        </p:blipFill>
        <p:spPr>
          <a:xfrm>
            <a:off x="266495" y="8413377"/>
            <a:ext cx="6172200" cy="981680"/>
          </a:xfrm>
          <a:prstGeom prst="rect">
            <a:avLst/>
          </a:prstGeom>
        </p:spPr>
      </p:pic>
    </p:spTree>
    <p:extLst>
      <p:ext uri="{BB962C8B-B14F-4D97-AF65-F5344CB8AC3E}">
        <p14:creationId xmlns:p14="http://schemas.microsoft.com/office/powerpoint/2010/main" val="53148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p:bldP spid="16" grpId="0" animBg="1"/>
      <p:bldP spid="18" grpId="0" animBg="1"/>
      <p:bldP spid="10" grpId="0"/>
      <p:bldP spid="13" grpId="0"/>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3429417"/>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//Add your ListTasks()</a:t>
            </a:r>
            <a:endParaRPr lang="en-US" sz="2000" dirty="0">
              <a:solidFill>
                <a:srgbClr val="00B050"/>
              </a:solidFill>
              <a:effectLst/>
              <a:latin typeface="Arial" panose="020B0604020202020204" pitchFamily="34" charset="0"/>
            </a:endParaRPr>
          </a:p>
        </p:txBody>
      </p:sp>
      <p:sp>
        <p:nvSpPr>
          <p:cNvPr id="10" name="TextBox 9">
            <a:extLst>
              <a:ext uri="{FF2B5EF4-FFF2-40B4-BE49-F238E27FC236}">
                <a16:creationId xmlns:a16="http://schemas.microsoft.com/office/drawing/2014/main" id="{515891F8-8DE9-B221-5E24-D033601046E4}"/>
              </a:ext>
            </a:extLst>
          </p:cNvPr>
          <p:cNvSpPr txBox="1"/>
          <p:nvPr/>
        </p:nvSpPr>
        <p:spPr>
          <a:xfrm>
            <a:off x="0" y="4986458"/>
            <a:ext cx="7417600" cy="369332"/>
          </a:xfrm>
          <a:prstGeom prst="rect">
            <a:avLst/>
          </a:prstGeom>
          <a:noFill/>
        </p:spPr>
        <p:txBody>
          <a:bodyPr wrap="square">
            <a:spAutoFit/>
          </a:bodyPr>
          <a:lstStyle/>
          <a:p>
            <a:pPr algn="just"/>
            <a:r>
              <a:rPr lang="en-US" dirty="0">
                <a:latin typeface="Segoe UI" panose="020B0502040204020203" pitchFamily="34" charset="0"/>
              </a:rPr>
              <a:t>Update your Main.js to add ListTasks and pass </a:t>
            </a:r>
            <a:r>
              <a:rPr lang="en-US" dirty="0" err="1">
                <a:latin typeface="Segoe UI" panose="020B0502040204020203" pitchFamily="34" charset="0"/>
              </a:rPr>
              <a:t>ClassName</a:t>
            </a:r>
            <a:r>
              <a:rPr lang="en-US" dirty="0">
                <a:latin typeface="Segoe UI" panose="020B0502040204020203" pitchFamily="34" charset="0"/>
              </a:rPr>
              <a:t>: list-border</a:t>
            </a:r>
            <a:endParaRPr lang="en-US" sz="2000" dirty="0">
              <a:effectLst/>
              <a:latin typeface="Arial" panose="020B0604020202020204" pitchFamily="34" charset="0"/>
            </a:endParaRPr>
          </a:p>
        </p:txBody>
      </p:sp>
      <p:pic>
        <p:nvPicPr>
          <p:cNvPr id="7" name="Picture 6">
            <a:extLst>
              <a:ext uri="{FF2B5EF4-FFF2-40B4-BE49-F238E27FC236}">
                <a16:creationId xmlns:a16="http://schemas.microsoft.com/office/drawing/2014/main" id="{29A761C9-D0AD-F847-ADA6-4895B2429AE1}"/>
              </a:ext>
            </a:extLst>
          </p:cNvPr>
          <p:cNvPicPr>
            <a:picLocks noChangeAspect="1"/>
          </p:cNvPicPr>
          <p:nvPr/>
        </p:nvPicPr>
        <p:blipFill>
          <a:blip r:embed="rId2"/>
          <a:stretch>
            <a:fillRect/>
          </a:stretch>
        </p:blipFill>
        <p:spPr>
          <a:xfrm>
            <a:off x="75075" y="1064780"/>
            <a:ext cx="7654958" cy="2458387"/>
          </a:xfrm>
          <a:prstGeom prst="rect">
            <a:avLst/>
          </a:prstGeom>
        </p:spPr>
      </p:pic>
      <p:sp>
        <p:nvSpPr>
          <p:cNvPr id="12" name="TextBox 11">
            <a:extLst>
              <a:ext uri="{FF2B5EF4-FFF2-40B4-BE49-F238E27FC236}">
                <a16:creationId xmlns:a16="http://schemas.microsoft.com/office/drawing/2014/main" id="{FDAB553A-4D2B-8D97-AA60-C26E279E5701}"/>
              </a:ext>
            </a:extLst>
          </p:cNvPr>
          <p:cNvSpPr txBox="1"/>
          <p:nvPr/>
        </p:nvSpPr>
        <p:spPr>
          <a:xfrm>
            <a:off x="75076" y="3798749"/>
            <a:ext cx="7622250" cy="646331"/>
          </a:xfrm>
          <a:prstGeom prst="rect">
            <a:avLst/>
          </a:prstGeom>
          <a:noFill/>
        </p:spPr>
        <p:txBody>
          <a:bodyPr wrap="square">
            <a:spAutoFit/>
          </a:bodyPr>
          <a:lstStyle/>
          <a:p>
            <a:r>
              <a:rPr lang="en-CA" dirty="0"/>
              <a:t>Copy your Main.js to your ListTasks.js and customize it to meet our needs</a:t>
            </a:r>
          </a:p>
        </p:txBody>
      </p:sp>
      <p:sp>
        <p:nvSpPr>
          <p:cNvPr id="15" name="TextBox 14">
            <a:extLst>
              <a:ext uri="{FF2B5EF4-FFF2-40B4-BE49-F238E27FC236}">
                <a16:creationId xmlns:a16="http://schemas.microsoft.com/office/drawing/2014/main" id="{814C1F0A-CB54-BEFD-5A72-9E54216C865D}"/>
              </a:ext>
            </a:extLst>
          </p:cNvPr>
          <p:cNvSpPr txBox="1"/>
          <p:nvPr/>
        </p:nvSpPr>
        <p:spPr>
          <a:xfrm>
            <a:off x="75075" y="4518218"/>
            <a:ext cx="7622250" cy="369332"/>
          </a:xfrm>
          <a:prstGeom prst="rect">
            <a:avLst/>
          </a:prstGeom>
          <a:noFill/>
        </p:spPr>
        <p:txBody>
          <a:bodyPr wrap="square">
            <a:spAutoFit/>
          </a:bodyPr>
          <a:lstStyle/>
          <a:p>
            <a:r>
              <a:rPr lang="en-CA" dirty="0"/>
              <a:t>You can get a copy of current ListTask.js, ListTasks-1.js</a:t>
            </a:r>
          </a:p>
        </p:txBody>
      </p:sp>
      <p:sp>
        <p:nvSpPr>
          <p:cNvPr id="2" name="TextBox 1">
            <a:extLst>
              <a:ext uri="{FF2B5EF4-FFF2-40B4-BE49-F238E27FC236}">
                <a16:creationId xmlns:a16="http://schemas.microsoft.com/office/drawing/2014/main" id="{E0CF47B7-B697-4D6A-9D62-07E432DA17A9}"/>
              </a:ext>
            </a:extLst>
          </p:cNvPr>
          <p:cNvSpPr txBox="1"/>
          <p:nvPr/>
        </p:nvSpPr>
        <p:spPr>
          <a:xfrm>
            <a:off x="5387876" y="561446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Rectangle 3">
            <a:extLst>
              <a:ext uri="{FF2B5EF4-FFF2-40B4-BE49-F238E27FC236}">
                <a16:creationId xmlns:a16="http://schemas.microsoft.com/office/drawing/2014/main" id="{DAAC31B4-073E-3415-CE55-6FFE8CB121FF}"/>
              </a:ext>
            </a:extLst>
          </p:cNvPr>
          <p:cNvSpPr/>
          <p:nvPr/>
        </p:nvSpPr>
        <p:spPr>
          <a:xfrm>
            <a:off x="-108065" y="923329"/>
            <a:ext cx="8013469" cy="178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Rectangle 7">
            <a:extLst>
              <a:ext uri="{FF2B5EF4-FFF2-40B4-BE49-F238E27FC236}">
                <a16:creationId xmlns:a16="http://schemas.microsoft.com/office/drawing/2014/main" id="{158F95D5-BE54-3736-1783-2E5501BC5DA8}"/>
              </a:ext>
            </a:extLst>
          </p:cNvPr>
          <p:cNvSpPr/>
          <p:nvPr/>
        </p:nvSpPr>
        <p:spPr>
          <a:xfrm>
            <a:off x="47023" y="0"/>
            <a:ext cx="7445372"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err="1">
                <a:ln w="0"/>
                <a:effectLst>
                  <a:outerShdw blurRad="38100" dist="19050" dir="2700000" algn="tl" rotWithShape="0">
                    <a:schemeClr val="dk1">
                      <a:alpha val="40000"/>
                    </a:schemeClr>
                  </a:outerShdw>
                </a:effectLst>
                <a:highlight>
                  <a:srgbClr val="FFFF00"/>
                </a:highlight>
              </a:rPr>
              <a:t>L</a:t>
            </a:r>
            <a:r>
              <a:rPr lang="en-US" sz="5400" dirty="0" err="1">
                <a:ln w="0"/>
                <a:effectLst>
                  <a:outerShdw blurRad="38100" dist="19050" dir="2700000" algn="tl" rotWithShape="0">
                    <a:schemeClr val="dk1">
                      <a:alpha val="40000"/>
                    </a:schemeClr>
                  </a:outerShdw>
                </a:effectLst>
              </a:rPr>
              <a:t>ist_Tasks</a:t>
            </a:r>
            <a:endParaRPr lang="en-US" sz="5400" dirty="0">
              <a:ln w="0"/>
              <a:effectLst>
                <a:outerShdw blurRad="38100" dist="19050" dir="2700000" algn="tl" rotWithShape="0">
                  <a:schemeClr val="dk1">
                    <a:alpha val="40000"/>
                  </a:schemeClr>
                </a:outerShdw>
              </a:effectLst>
            </a:endParaRPr>
          </a:p>
          <a:p>
            <a:pPr algn="ct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Add Controls</a:t>
            </a:r>
          </a:p>
        </p:txBody>
      </p:sp>
    </p:spTree>
    <p:extLst>
      <p:ext uri="{BB962C8B-B14F-4D97-AF65-F5344CB8AC3E}">
        <p14:creationId xmlns:p14="http://schemas.microsoft.com/office/powerpoint/2010/main" val="29574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2" grpId="0"/>
      <p:bldP spid="15" grpId="0"/>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2521794"/>
            <a:ext cx="719454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 build layout and add </a:t>
            </a:r>
            <a:r>
              <a:rPr lang="en-US" dirty="0" err="1">
                <a:solidFill>
                  <a:srgbClr val="00B050"/>
                </a:solidFill>
                <a:latin typeface="Segoe UI" panose="020B0502040204020203" pitchFamily="34" charset="0"/>
              </a:rPr>
              <a:t>liskTasks</a:t>
            </a:r>
            <a:r>
              <a:rPr lang="en-US" dirty="0">
                <a:solidFill>
                  <a:srgbClr val="00B050"/>
                </a:solidFill>
                <a:latin typeface="Segoe UI" panose="020B0502040204020203" pitchFamily="34" charset="0"/>
              </a:rPr>
              <a:t> component</a:t>
            </a:r>
            <a:endParaRPr lang="en-US" sz="2000" dirty="0">
              <a:solidFill>
                <a:srgbClr val="00B050"/>
              </a:solidFill>
              <a:effectLst/>
              <a:latin typeface="Arial" panose="020B0604020202020204" pitchFamily="34" charset="0"/>
            </a:endParaRPr>
          </a:p>
        </p:txBody>
      </p:sp>
      <p:pic>
        <p:nvPicPr>
          <p:cNvPr id="3" name="Picture 2">
            <a:extLst>
              <a:ext uri="{FF2B5EF4-FFF2-40B4-BE49-F238E27FC236}">
                <a16:creationId xmlns:a16="http://schemas.microsoft.com/office/drawing/2014/main" id="{F6478A53-4B8D-1CE8-C55E-56396DE36D32}"/>
              </a:ext>
            </a:extLst>
          </p:cNvPr>
          <p:cNvPicPr>
            <a:picLocks noChangeAspect="1"/>
          </p:cNvPicPr>
          <p:nvPr/>
        </p:nvPicPr>
        <p:blipFill>
          <a:blip r:embed="rId2"/>
          <a:stretch>
            <a:fillRect/>
          </a:stretch>
        </p:blipFill>
        <p:spPr>
          <a:xfrm>
            <a:off x="0" y="1379306"/>
            <a:ext cx="7772400" cy="1180851"/>
          </a:xfrm>
          <a:prstGeom prst="rect">
            <a:avLst/>
          </a:prstGeom>
        </p:spPr>
      </p:pic>
      <p:sp>
        <p:nvSpPr>
          <p:cNvPr id="4" name="TextBox 3">
            <a:extLst>
              <a:ext uri="{FF2B5EF4-FFF2-40B4-BE49-F238E27FC236}">
                <a16:creationId xmlns:a16="http://schemas.microsoft.com/office/drawing/2014/main" id="{5271DDB0-AB3E-C190-F527-0760A1185823}"/>
              </a:ext>
            </a:extLst>
          </p:cNvPr>
          <p:cNvSpPr txBox="1"/>
          <p:nvPr/>
        </p:nvSpPr>
        <p:spPr>
          <a:xfrm>
            <a:off x="0" y="7218979"/>
            <a:ext cx="7622250" cy="369332"/>
          </a:xfrm>
          <a:prstGeom prst="rect">
            <a:avLst/>
          </a:prstGeom>
          <a:noFill/>
        </p:spPr>
        <p:txBody>
          <a:bodyPr wrap="square">
            <a:spAutoFit/>
          </a:bodyPr>
          <a:lstStyle/>
          <a:p>
            <a:r>
              <a:rPr lang="en-CA" dirty="0"/>
              <a:t>Notice that we have removed </a:t>
            </a:r>
            <a:r>
              <a:rPr lang="en-CA" dirty="0">
                <a:highlight>
                  <a:srgbClr val="FFFF00"/>
                </a:highlight>
              </a:rPr>
              <a:t>&lt;&gt;</a:t>
            </a:r>
            <a:r>
              <a:rPr lang="en-CA" dirty="0"/>
              <a:t> and it’s sufficient to use &lt;container&gt;</a:t>
            </a:r>
          </a:p>
        </p:txBody>
      </p:sp>
      <p:sp>
        <p:nvSpPr>
          <p:cNvPr id="5" name="TextBox 4">
            <a:extLst>
              <a:ext uri="{FF2B5EF4-FFF2-40B4-BE49-F238E27FC236}">
                <a16:creationId xmlns:a16="http://schemas.microsoft.com/office/drawing/2014/main" id="{E5741123-8739-1030-D35B-A931505AE587}"/>
              </a:ext>
            </a:extLst>
          </p:cNvPr>
          <p:cNvSpPr txBox="1"/>
          <p:nvPr/>
        </p:nvSpPr>
        <p:spPr>
          <a:xfrm>
            <a:off x="0" y="7602408"/>
            <a:ext cx="7622250" cy="369332"/>
          </a:xfrm>
          <a:prstGeom prst="rect">
            <a:avLst/>
          </a:prstGeom>
          <a:noFill/>
        </p:spPr>
        <p:txBody>
          <a:bodyPr wrap="square">
            <a:spAutoFit/>
          </a:bodyPr>
          <a:lstStyle/>
          <a:p>
            <a:r>
              <a:rPr lang="en-CA" dirty="0"/>
              <a:t>Don’t forget to add the required imports.</a:t>
            </a:r>
          </a:p>
        </p:txBody>
      </p:sp>
      <p:sp>
        <p:nvSpPr>
          <p:cNvPr id="6" name="TextBox 5">
            <a:extLst>
              <a:ext uri="{FF2B5EF4-FFF2-40B4-BE49-F238E27FC236}">
                <a16:creationId xmlns:a16="http://schemas.microsoft.com/office/drawing/2014/main" id="{A82B444D-43B0-9076-A0DB-3CFB0E16E83E}"/>
              </a:ext>
            </a:extLst>
          </p:cNvPr>
          <p:cNvSpPr txBox="1"/>
          <p:nvPr/>
        </p:nvSpPr>
        <p:spPr>
          <a:xfrm>
            <a:off x="5545784" y="903589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7" name="Picture 6">
            <a:extLst>
              <a:ext uri="{FF2B5EF4-FFF2-40B4-BE49-F238E27FC236}">
                <a16:creationId xmlns:a16="http://schemas.microsoft.com/office/drawing/2014/main" id="{DAC1FF10-93C4-36DA-CAFA-7767E2C2F9FF}"/>
              </a:ext>
            </a:extLst>
          </p:cNvPr>
          <p:cNvPicPr>
            <a:picLocks noChangeAspect="1"/>
          </p:cNvPicPr>
          <p:nvPr/>
        </p:nvPicPr>
        <p:blipFill>
          <a:blip r:embed="rId3"/>
          <a:stretch>
            <a:fillRect/>
          </a:stretch>
        </p:blipFill>
        <p:spPr>
          <a:xfrm>
            <a:off x="3886195" y="0"/>
            <a:ext cx="10" cy="10058400"/>
          </a:xfrm>
          <a:prstGeom prst="rect">
            <a:avLst/>
          </a:prstGeom>
        </p:spPr>
      </p:pic>
      <p:pic>
        <p:nvPicPr>
          <p:cNvPr id="16" name="Picture 15">
            <a:extLst>
              <a:ext uri="{FF2B5EF4-FFF2-40B4-BE49-F238E27FC236}">
                <a16:creationId xmlns:a16="http://schemas.microsoft.com/office/drawing/2014/main" id="{4455C838-A3FC-87F6-C42E-911366CB4F60}"/>
              </a:ext>
            </a:extLst>
          </p:cNvPr>
          <p:cNvPicPr>
            <a:picLocks noChangeAspect="1"/>
          </p:cNvPicPr>
          <p:nvPr/>
        </p:nvPicPr>
        <p:blipFill>
          <a:blip r:embed="rId4"/>
          <a:stretch>
            <a:fillRect/>
          </a:stretch>
        </p:blipFill>
        <p:spPr>
          <a:xfrm>
            <a:off x="75075" y="8030457"/>
            <a:ext cx="6505575" cy="94297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17603" y="0"/>
            <a:ext cx="5304208" cy="1446550"/>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Build Layout</a:t>
            </a:r>
          </a:p>
        </p:txBody>
      </p:sp>
      <p:sp>
        <p:nvSpPr>
          <p:cNvPr id="21" name="TextBox 20">
            <a:extLst>
              <a:ext uri="{FF2B5EF4-FFF2-40B4-BE49-F238E27FC236}">
                <a16:creationId xmlns:a16="http://schemas.microsoft.com/office/drawing/2014/main" id="{DB078489-6640-DE02-06E4-0BA338EB0D46}"/>
              </a:ext>
            </a:extLst>
          </p:cNvPr>
          <p:cNvSpPr txBox="1"/>
          <p:nvPr/>
        </p:nvSpPr>
        <p:spPr>
          <a:xfrm>
            <a:off x="75075" y="2931881"/>
            <a:ext cx="7434360" cy="4247317"/>
          </a:xfrm>
          <a:prstGeom prst="rect">
            <a:avLst/>
          </a:prstGeom>
          <a:noFill/>
          <a:ln>
            <a:solidFill>
              <a:schemeClr val="tx1"/>
            </a:solidFill>
          </a:ln>
        </p:spPr>
        <p:txBody>
          <a:bodyPr wrap="square">
            <a:spAutoFit/>
          </a:bodyPr>
          <a:lstStyle/>
          <a:p>
            <a:r>
              <a:rPr lang="en-CA" dirty="0">
                <a:solidFill>
                  <a:schemeClr val="bg1">
                    <a:lumMod val="65000"/>
                  </a:schemeClr>
                </a:solidFill>
              </a:rPr>
              <a:t>return (</a:t>
            </a:r>
          </a:p>
          <a:p>
            <a:r>
              <a:rPr lang="en-CA" b="1" dirty="0"/>
              <a:t> &lt;Container&gt;</a:t>
            </a:r>
          </a:p>
          <a:p>
            <a:r>
              <a:rPr lang="en-CA" dirty="0">
                <a:solidFill>
                  <a:schemeClr val="bg1">
                    <a:lumMod val="65000"/>
                  </a:schemeClr>
                </a:solidFill>
              </a:rPr>
              <a:t>        &lt;Header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r>
              <a:rPr lang="en-CA" b="1" dirty="0"/>
              <a:t>  </a:t>
            </a:r>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r>
              <a:rPr lang="en-CA" b="1" dirty="0"/>
              <a:t>&lt;/Container&gt;</a:t>
            </a:r>
          </a:p>
          <a:p>
            <a:r>
              <a:rPr lang="en-CA" dirty="0">
                <a:solidFill>
                  <a:schemeClr val="bg1">
                    <a:lumMod val="65000"/>
                  </a:schemeClr>
                </a:solidFill>
              </a:rPr>
              <a:t>    );</a:t>
            </a:r>
            <a:endParaRPr lang="en-CA" dirty="0"/>
          </a:p>
        </p:txBody>
      </p:sp>
      <p:sp>
        <p:nvSpPr>
          <p:cNvPr id="23" name="TextBox 22">
            <a:extLst>
              <a:ext uri="{FF2B5EF4-FFF2-40B4-BE49-F238E27FC236}">
                <a16:creationId xmlns:a16="http://schemas.microsoft.com/office/drawing/2014/main" id="{C2D1D30F-AF5F-7A4B-957F-57316980004B}"/>
              </a:ext>
            </a:extLst>
          </p:cNvPr>
          <p:cNvSpPr txBox="1"/>
          <p:nvPr/>
        </p:nvSpPr>
        <p:spPr>
          <a:xfrm>
            <a:off x="294320" y="3702645"/>
            <a:ext cx="6756055" cy="2862322"/>
          </a:xfrm>
          <a:prstGeom prst="rect">
            <a:avLst/>
          </a:prstGeom>
          <a:noFill/>
        </p:spPr>
        <p:txBody>
          <a:bodyPr wrap="square">
            <a:spAutoFit/>
          </a:bodyPr>
          <a:lstStyle/>
          <a:p>
            <a:r>
              <a:rPr lang="en-CA" b="1" dirty="0"/>
              <a:t>&lt;Row&gt;</a:t>
            </a:r>
          </a:p>
          <a:p>
            <a:r>
              <a:rPr lang="en-CA" b="1" dirty="0"/>
              <a:t>          &lt;Col&gt;</a:t>
            </a:r>
          </a:p>
          <a:p>
            <a:r>
              <a:rPr lang="en-CA" dirty="0">
                <a:solidFill>
                  <a:schemeClr val="bg1">
                    <a:lumMod val="65000"/>
                  </a:schemeClr>
                </a:solidFill>
              </a:rPr>
              <a:t>    </a:t>
            </a:r>
            <a:r>
              <a:rPr lang="en-CA" dirty="0"/>
              <a:t>         </a:t>
            </a:r>
          </a:p>
          <a:p>
            <a:endParaRPr lang="en-CA" dirty="0"/>
          </a:p>
          <a:p>
            <a:endParaRPr lang="en-CA" dirty="0"/>
          </a:p>
          <a:p>
            <a:r>
              <a:rPr lang="en-CA" dirty="0"/>
              <a:t>          </a:t>
            </a:r>
            <a:r>
              <a:rPr lang="en-CA" b="1" dirty="0"/>
              <a:t>&lt;/Col&gt;</a:t>
            </a:r>
          </a:p>
          <a:p>
            <a:r>
              <a:rPr lang="en-CA" dirty="0"/>
              <a:t>          </a:t>
            </a:r>
            <a:r>
              <a:rPr lang="en-CA" b="1" dirty="0"/>
              <a:t>&lt;Col&gt;</a:t>
            </a:r>
          </a:p>
          <a:p>
            <a:endParaRPr lang="en-CA" b="1" dirty="0"/>
          </a:p>
          <a:p>
            <a:r>
              <a:rPr lang="en-CA" b="1" dirty="0"/>
              <a:t>          &lt;/Col&gt;</a:t>
            </a:r>
          </a:p>
          <a:p>
            <a:r>
              <a:rPr lang="en-CA" b="1" dirty="0"/>
              <a:t> &lt;/Row&gt;</a:t>
            </a:r>
          </a:p>
        </p:txBody>
      </p:sp>
      <p:sp>
        <p:nvSpPr>
          <p:cNvPr id="25" name="TextBox 24">
            <a:extLst>
              <a:ext uri="{FF2B5EF4-FFF2-40B4-BE49-F238E27FC236}">
                <a16:creationId xmlns:a16="http://schemas.microsoft.com/office/drawing/2014/main" id="{7C585B22-89E0-5F13-EAB3-77BDAB331DEE}"/>
              </a:ext>
            </a:extLst>
          </p:cNvPr>
          <p:cNvSpPr txBox="1"/>
          <p:nvPr/>
        </p:nvSpPr>
        <p:spPr>
          <a:xfrm>
            <a:off x="596765" y="4304648"/>
            <a:ext cx="4152378" cy="923330"/>
          </a:xfrm>
          <a:prstGeom prst="rect">
            <a:avLst/>
          </a:prstGeom>
          <a:noFill/>
        </p:spPr>
        <p:txBody>
          <a:bodyPr wrap="square">
            <a:spAutoFit/>
          </a:bodyPr>
          <a:lstStyle/>
          <a:p>
            <a:r>
              <a:rPr lang="en-CA" dirty="0">
                <a:solidFill>
                  <a:schemeClr val="bg1">
                    <a:lumMod val="65000"/>
                  </a:schemeClr>
                </a:solidFill>
              </a:rPr>
              <a:t>          &lt;div&gt;</a:t>
            </a:r>
          </a:p>
          <a:p>
            <a:r>
              <a:rPr lang="en-CA" dirty="0">
                <a:solidFill>
                  <a:schemeClr val="bg1">
                    <a:lumMod val="65000"/>
                  </a:schemeClr>
                </a:solidFill>
              </a:rPr>
              <a:t>                  ….</a:t>
            </a:r>
          </a:p>
          <a:p>
            <a:r>
              <a:rPr lang="en-CA" dirty="0">
                <a:solidFill>
                  <a:schemeClr val="bg1">
                    <a:lumMod val="65000"/>
                  </a:schemeClr>
                </a:solidFill>
              </a:rPr>
              <a:t>         &lt;/div&gt;</a:t>
            </a:r>
          </a:p>
        </p:txBody>
      </p:sp>
      <p:sp>
        <p:nvSpPr>
          <p:cNvPr id="27" name="TextBox 26">
            <a:extLst>
              <a:ext uri="{FF2B5EF4-FFF2-40B4-BE49-F238E27FC236}">
                <a16:creationId xmlns:a16="http://schemas.microsoft.com/office/drawing/2014/main" id="{01B76DBB-B617-A5AD-1701-DCEAC472CF91}"/>
              </a:ext>
            </a:extLst>
          </p:cNvPr>
          <p:cNvSpPr txBox="1"/>
          <p:nvPr/>
        </p:nvSpPr>
        <p:spPr>
          <a:xfrm>
            <a:off x="365435" y="5613360"/>
            <a:ext cx="5614792" cy="369332"/>
          </a:xfrm>
          <a:prstGeom prst="rect">
            <a:avLst/>
          </a:prstGeom>
          <a:noFill/>
        </p:spPr>
        <p:txBody>
          <a:bodyPr wrap="square">
            <a:spAutoFit/>
          </a:bodyPr>
          <a:lstStyle/>
          <a:p>
            <a:r>
              <a:rPr lang="en-CA" b="1" dirty="0"/>
              <a:t>              &lt;</a:t>
            </a:r>
            <a:r>
              <a:rPr lang="en-CA" b="1" dirty="0" err="1"/>
              <a:t>ListTasks</a:t>
            </a:r>
            <a:r>
              <a:rPr lang="en-CA" b="1" dirty="0"/>
              <a:t> </a:t>
            </a:r>
            <a:r>
              <a:rPr lang="en-CA" b="1" dirty="0" err="1"/>
              <a:t>className</a:t>
            </a:r>
            <a:r>
              <a:rPr lang="en-CA" b="1" dirty="0"/>
              <a:t> = "list-border"/&gt;</a:t>
            </a:r>
          </a:p>
        </p:txBody>
      </p:sp>
      <p:pic>
        <p:nvPicPr>
          <p:cNvPr id="28" name="Picture 27">
            <a:extLst>
              <a:ext uri="{FF2B5EF4-FFF2-40B4-BE49-F238E27FC236}">
                <a16:creationId xmlns:a16="http://schemas.microsoft.com/office/drawing/2014/main" id="{DCDAC07A-27FB-E8E7-2485-0F77DF9F5FC1}"/>
              </a:ext>
            </a:extLst>
          </p:cNvPr>
          <p:cNvPicPr>
            <a:picLocks noChangeAspect="1"/>
          </p:cNvPicPr>
          <p:nvPr/>
        </p:nvPicPr>
        <p:blipFill>
          <a:blip r:embed="rId5"/>
          <a:stretch>
            <a:fillRect/>
          </a:stretch>
        </p:blipFill>
        <p:spPr>
          <a:xfrm>
            <a:off x="2412156" y="4086725"/>
            <a:ext cx="4924494" cy="1395987"/>
          </a:xfrm>
          <a:prstGeom prst="rect">
            <a:avLst/>
          </a:prstGeom>
        </p:spPr>
      </p:pic>
    </p:spTree>
    <p:extLst>
      <p:ext uri="{BB962C8B-B14F-4D97-AF65-F5344CB8AC3E}">
        <p14:creationId xmlns:p14="http://schemas.microsoft.com/office/powerpoint/2010/main" val="66959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P spid="5" grpId="0"/>
      <p:bldP spid="6" grpId="0" animBg="1"/>
      <p:bldP spid="21" grpId="0" animBg="1"/>
      <p:bldP spid="23" grpId="0"/>
      <p:bldP spid="25" grpId="0"/>
      <p:bldP spid="2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145705" y="450639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Date 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237429" y="4914743"/>
            <a:ext cx="7389266" cy="2308324"/>
          </a:xfrm>
          <a:prstGeom prst="rect">
            <a:avLst/>
          </a:prstGeom>
          <a:noFill/>
          <a:ln w="28575">
            <a:solidFill>
              <a:schemeClr val="tx1">
                <a:lumMod val="95000"/>
                <a:lumOff val="5000"/>
              </a:schemeClr>
            </a:solidFill>
          </a:ln>
        </p:spPr>
        <p:txBody>
          <a:bodyPr wrap="square">
            <a:spAutoFit/>
          </a:bodyPr>
          <a:lstStyle/>
          <a:p>
            <a:r>
              <a:rPr lang="en-CA" dirty="0">
                <a:solidFill>
                  <a:schemeClr val="bg1">
                    <a:lumMod val="65000"/>
                  </a:schemeClr>
                </a:solidFill>
              </a:rPr>
              <a:t>&lt;Row&gt;</a:t>
            </a:r>
          </a:p>
          <a:p>
            <a:r>
              <a:rPr lang="en-CA" dirty="0">
                <a:solidFill>
                  <a:schemeClr val="bg1">
                    <a:lumMod val="65000"/>
                  </a:schemeClr>
                </a:solidFill>
              </a:rPr>
              <a:t>&lt;Col&gt;</a:t>
            </a:r>
          </a:p>
          <a:p>
            <a:r>
              <a:rPr lang="en-CA" dirty="0"/>
              <a:t>              </a:t>
            </a:r>
            <a:r>
              <a:rPr lang="en-CA" b="1" dirty="0"/>
              <a:t>&lt;Form&gt;</a:t>
            </a:r>
          </a:p>
          <a:p>
            <a:r>
              <a:rPr lang="en-CA" b="1" dirty="0"/>
              <a:t>                  &lt;</a:t>
            </a:r>
            <a:r>
              <a:rPr lang="en-CA" b="1" dirty="0" err="1"/>
              <a:t>Form.Group</a:t>
            </a:r>
            <a:r>
              <a:rPr lang="en-CA" b="1" dirty="0"/>
              <a:t> &gt;</a:t>
            </a:r>
          </a:p>
          <a:p>
            <a:r>
              <a:rPr lang="en-CA" b="1" dirty="0"/>
              <a:t>                    &lt;</a:t>
            </a:r>
            <a:r>
              <a:rPr lang="en-CA" b="1" dirty="0" err="1"/>
              <a:t>Form.Label</a:t>
            </a:r>
            <a:r>
              <a:rPr lang="en-CA" b="1" dirty="0"/>
              <a:t>&gt;Pick Date&lt;/</a:t>
            </a:r>
            <a:r>
              <a:rPr lang="en-CA" b="1" dirty="0" err="1"/>
              <a:t>Form.Label</a:t>
            </a:r>
            <a:r>
              <a:rPr lang="en-CA" b="1" dirty="0"/>
              <a:t>&gt; </a:t>
            </a:r>
          </a:p>
          <a:p>
            <a:r>
              <a:rPr lang="en-CA" b="1" dirty="0"/>
              <a:t>                    &lt;</a:t>
            </a:r>
            <a:r>
              <a:rPr lang="en-CA" b="1" dirty="0" err="1"/>
              <a:t>DatePicker</a:t>
            </a:r>
            <a:r>
              <a:rPr lang="en-CA" b="1" dirty="0"/>
              <a:t> </a:t>
            </a:r>
            <a:r>
              <a:rPr lang="en-CA" b="1" dirty="0" err="1"/>
              <a:t>className</a:t>
            </a:r>
            <a:r>
              <a:rPr lang="en-CA" b="1" dirty="0"/>
              <a:t>='</a:t>
            </a:r>
            <a:r>
              <a:rPr lang="en-CA" b="1" dirty="0" err="1"/>
              <a:t>datePicker</a:t>
            </a:r>
            <a:r>
              <a:rPr lang="en-CA" b="1" dirty="0"/>
              <a:t>' /&gt;</a:t>
            </a:r>
          </a:p>
          <a:p>
            <a:r>
              <a:rPr lang="en-CA" b="1" dirty="0"/>
              <a:t>                  &lt;/</a:t>
            </a:r>
            <a:r>
              <a:rPr lang="en-CA" b="1" dirty="0" err="1"/>
              <a:t>Form.Group</a:t>
            </a:r>
            <a:r>
              <a:rPr lang="en-CA" b="1" dirty="0"/>
              <a:t>&gt;</a:t>
            </a:r>
          </a:p>
          <a:p>
            <a:r>
              <a:rPr lang="en-CA" b="1" dirty="0"/>
              <a:t>               &lt;/Form&gt;</a:t>
            </a:r>
          </a:p>
        </p:txBody>
      </p:sp>
      <p:pic>
        <p:nvPicPr>
          <p:cNvPr id="6" name="Picture 5">
            <a:extLst>
              <a:ext uri="{FF2B5EF4-FFF2-40B4-BE49-F238E27FC236}">
                <a16:creationId xmlns:a16="http://schemas.microsoft.com/office/drawing/2014/main" id="{7CF123F6-F5AA-8172-0121-A60ADAF78339}"/>
              </a:ext>
            </a:extLst>
          </p:cNvPr>
          <p:cNvPicPr>
            <a:picLocks noChangeAspect="1"/>
          </p:cNvPicPr>
          <p:nvPr/>
        </p:nvPicPr>
        <p:blipFill>
          <a:blip r:embed="rId2"/>
          <a:stretch>
            <a:fillRect/>
          </a:stretch>
        </p:blipFill>
        <p:spPr>
          <a:xfrm>
            <a:off x="484413" y="1380382"/>
            <a:ext cx="6570587" cy="30579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149BD1F5-C657-DE64-3FDE-7DC280BAC323}"/>
              </a:ext>
            </a:extLst>
          </p:cNvPr>
          <p:cNvSpPr txBox="1"/>
          <p:nvPr/>
        </p:nvSpPr>
        <p:spPr>
          <a:xfrm>
            <a:off x="145705" y="7326113"/>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imports</a:t>
            </a:r>
            <a:endParaRPr lang="en-US" sz="2000" dirty="0">
              <a:solidFill>
                <a:srgbClr val="00B050"/>
              </a:solidFill>
              <a:effectLst/>
              <a:highlight>
                <a:srgbClr val="FFFF00"/>
              </a:highlight>
              <a:latin typeface="Arial" panose="020B0604020202020204" pitchFamily="34" charset="0"/>
            </a:endParaRPr>
          </a:p>
        </p:txBody>
      </p:sp>
      <p:sp>
        <p:nvSpPr>
          <p:cNvPr id="9" name="TextBox 8">
            <a:extLst>
              <a:ext uri="{FF2B5EF4-FFF2-40B4-BE49-F238E27FC236}">
                <a16:creationId xmlns:a16="http://schemas.microsoft.com/office/drawing/2014/main" id="{94537A1F-57D7-748A-CC97-3BF9389FB018}"/>
              </a:ext>
            </a:extLst>
          </p:cNvPr>
          <p:cNvSpPr txBox="1"/>
          <p:nvPr/>
        </p:nvSpPr>
        <p:spPr>
          <a:xfrm>
            <a:off x="191567" y="7754688"/>
            <a:ext cx="7389266" cy="1200329"/>
          </a:xfrm>
          <a:prstGeom prst="rect">
            <a:avLst/>
          </a:prstGeom>
          <a:noFill/>
          <a:ln w="28575">
            <a:solidFill>
              <a:schemeClr val="tx1">
                <a:lumMod val="95000"/>
                <a:lumOff val="5000"/>
              </a:schemeClr>
            </a:solidFill>
          </a:ln>
        </p:spPr>
        <p:txBody>
          <a:bodyPr wrap="square">
            <a:spAutoFit/>
          </a:bodyPr>
          <a:lstStyle/>
          <a:p>
            <a:r>
              <a:rPr lang="en-CA" b="1" dirty="0"/>
              <a:t>import </a:t>
            </a:r>
            <a:r>
              <a:rPr lang="en-CA" b="1" dirty="0" err="1"/>
              <a:t>DatePicker</a:t>
            </a:r>
            <a:r>
              <a:rPr lang="en-CA" b="1" dirty="0"/>
              <a:t> from 'react-</a:t>
            </a:r>
            <a:r>
              <a:rPr lang="en-CA" b="1" dirty="0" err="1"/>
              <a:t>datepicker</a:t>
            </a:r>
            <a:r>
              <a:rPr lang="en-CA" b="1" dirty="0"/>
              <a:t>';</a:t>
            </a:r>
          </a:p>
          <a:p>
            <a:r>
              <a:rPr lang="en-CA" b="1" dirty="0"/>
              <a:t>import 'react-</a:t>
            </a:r>
            <a:r>
              <a:rPr lang="en-CA" b="1" dirty="0" err="1"/>
              <a:t>datepicker</a:t>
            </a:r>
            <a:r>
              <a:rPr lang="en-CA" b="1" dirty="0"/>
              <a:t>/</a:t>
            </a:r>
            <a:r>
              <a:rPr lang="en-CA" b="1" dirty="0" err="1"/>
              <a:t>dist</a:t>
            </a:r>
            <a:r>
              <a:rPr lang="en-CA" b="1" dirty="0"/>
              <a:t>/react-datepicker.css';</a:t>
            </a:r>
          </a:p>
          <a:p>
            <a:r>
              <a:rPr lang="en-CA" b="1" dirty="0"/>
              <a:t>import Form from 'react-bootstrap/Form’;</a:t>
            </a:r>
          </a:p>
          <a:p>
            <a:endParaRPr lang="en-CA" b="1" dirty="0"/>
          </a:p>
        </p:txBody>
      </p:sp>
      <p:sp>
        <p:nvSpPr>
          <p:cNvPr id="10" name="TextBox 9">
            <a:extLst>
              <a:ext uri="{FF2B5EF4-FFF2-40B4-BE49-F238E27FC236}">
                <a16:creationId xmlns:a16="http://schemas.microsoft.com/office/drawing/2014/main" id="{4B117592-5C69-36DC-A92B-92EE48367A3E}"/>
              </a:ext>
            </a:extLst>
          </p:cNvPr>
          <p:cNvSpPr txBox="1"/>
          <p:nvPr/>
        </p:nvSpPr>
        <p:spPr>
          <a:xfrm>
            <a:off x="75075" y="9040353"/>
            <a:ext cx="7622250" cy="646331"/>
          </a:xfrm>
          <a:prstGeom prst="rect">
            <a:avLst/>
          </a:prstGeom>
          <a:noFill/>
        </p:spPr>
        <p:txBody>
          <a:bodyPr wrap="square">
            <a:spAutoFit/>
          </a:bodyPr>
          <a:lstStyle/>
          <a:p>
            <a:r>
              <a:rPr lang="en-CA" dirty="0">
                <a:solidFill>
                  <a:srgbClr val="00B050"/>
                </a:solidFill>
              </a:rPr>
              <a:t>//install required library</a:t>
            </a:r>
          </a:p>
          <a:p>
            <a:r>
              <a:rPr lang="en-CA" dirty="0"/>
              <a:t>npm install react-</a:t>
            </a:r>
            <a:r>
              <a:rPr lang="en-CA" dirty="0" err="1"/>
              <a:t>datepicker</a:t>
            </a:r>
            <a:endParaRPr lang="en-CA" dirty="0"/>
          </a:p>
        </p:txBody>
      </p:sp>
      <p:sp>
        <p:nvSpPr>
          <p:cNvPr id="2" name="TextBox 1">
            <a:extLst>
              <a:ext uri="{FF2B5EF4-FFF2-40B4-BE49-F238E27FC236}">
                <a16:creationId xmlns:a16="http://schemas.microsoft.com/office/drawing/2014/main" id="{D4C16299-B720-7E3F-7506-2CCE1525E819}"/>
              </a:ext>
            </a:extLst>
          </p:cNvPr>
          <p:cNvSpPr txBox="1"/>
          <p:nvPr/>
        </p:nvSpPr>
        <p:spPr>
          <a:xfrm>
            <a:off x="5504367" y="859678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8" name="Rectangle 7">
            <a:extLst>
              <a:ext uri="{FF2B5EF4-FFF2-40B4-BE49-F238E27FC236}">
                <a16:creationId xmlns:a16="http://schemas.microsoft.com/office/drawing/2014/main" id="{158F95D5-BE54-3736-1783-2E5501BC5DA8}"/>
              </a:ext>
            </a:extLst>
          </p:cNvPr>
          <p:cNvSpPr/>
          <p:nvPr/>
        </p:nvSpPr>
        <p:spPr>
          <a:xfrm>
            <a:off x="797964" y="0"/>
            <a:ext cx="5943486" cy="1415772"/>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3200" b="0" cap="none" spc="0" dirty="0">
                <a:ln w="0"/>
                <a:solidFill>
                  <a:schemeClr val="tx1"/>
                </a:solidFill>
                <a:effectLst>
                  <a:outerShdw blurRad="38100" dist="19050" dir="2700000" algn="tl" rotWithShape="0">
                    <a:schemeClr val="dk1">
                      <a:alpha val="40000"/>
                    </a:schemeClr>
                  </a:outerShdw>
                </a:effectLst>
                <a:highlight>
                  <a:srgbClr val="FFFF00"/>
                </a:highlight>
              </a:rPr>
              <a:t>Add Entry Elements</a:t>
            </a:r>
          </a:p>
        </p:txBody>
      </p:sp>
    </p:spTree>
    <p:extLst>
      <p:ext uri="{BB962C8B-B14F-4D97-AF65-F5344CB8AC3E}">
        <p14:creationId xmlns:p14="http://schemas.microsoft.com/office/powerpoint/2010/main" val="34084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7" grpId="0"/>
      <p:bldP spid="9" grpId="0" animBg="1"/>
      <p:bldP spid="10" grpId="0"/>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1300367"/>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Task Name</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191567" y="1805822"/>
            <a:ext cx="7389266" cy="2031325"/>
          </a:xfrm>
          <a:prstGeom prst="rect">
            <a:avLst/>
          </a:prstGeom>
          <a:noFill/>
          <a:ln w="28575">
            <a:solidFill>
              <a:schemeClr val="tx1">
                <a:lumMod val="95000"/>
                <a:lumOff val="5000"/>
              </a:schemeClr>
            </a:solidFill>
          </a:ln>
        </p:spPr>
        <p:txBody>
          <a:bodyPr wrap="square">
            <a:spAutoFit/>
          </a:bodyPr>
          <a:lstStyle/>
          <a:p>
            <a:endParaRPr lang="en-CA" dirty="0"/>
          </a:p>
          <a:p>
            <a:r>
              <a:rPr lang="en-CA" b="1" dirty="0"/>
              <a:t>                &lt;</a:t>
            </a:r>
            <a:r>
              <a:rPr lang="en-CA" b="1" dirty="0" err="1"/>
              <a:t>Form.Group</a:t>
            </a:r>
            <a:r>
              <a:rPr lang="en-CA" b="1" dirty="0"/>
              <a:t>  </a:t>
            </a:r>
            <a:r>
              <a:rPr lang="en-CA" b="1" dirty="0" err="1"/>
              <a:t>controlId</a:t>
            </a:r>
            <a:r>
              <a:rPr lang="en-CA" b="1" dirty="0"/>
              <a:t>="</a:t>
            </a:r>
            <a:r>
              <a:rPr lang="en-CA" b="1" dirty="0" err="1"/>
              <a:t>formTaskName</a:t>
            </a:r>
            <a:r>
              <a:rPr lang="en-CA" b="1" dirty="0"/>
              <a:t>"&gt;</a:t>
            </a:r>
          </a:p>
          <a:p>
            <a:r>
              <a:rPr lang="en-CA" b="1" dirty="0"/>
              <a:t>                     &lt;</a:t>
            </a:r>
            <a:r>
              <a:rPr lang="en-CA" b="1" dirty="0" err="1"/>
              <a:t>Form.Label</a:t>
            </a:r>
            <a:r>
              <a:rPr lang="en-CA" b="1" dirty="0"/>
              <a:t>&gt;Task Name&lt;/</a:t>
            </a:r>
            <a:r>
              <a:rPr lang="en-CA" b="1" dirty="0" err="1"/>
              <a:t>Form.Label</a:t>
            </a:r>
            <a:r>
              <a:rPr lang="en-CA" b="1" dirty="0"/>
              <a:t>&gt;</a:t>
            </a:r>
          </a:p>
          <a:p>
            <a:r>
              <a:rPr lang="en-CA" b="1" dirty="0"/>
              <a:t>                     &lt;</a:t>
            </a:r>
            <a:r>
              <a:rPr lang="en-CA" b="1" dirty="0" err="1"/>
              <a:t>Form.Control</a:t>
            </a:r>
            <a:r>
              <a:rPr lang="en-CA" b="1" dirty="0"/>
              <a:t> type="text" placeholder="Enter name </a:t>
            </a:r>
          </a:p>
          <a:p>
            <a:r>
              <a:rPr lang="en-CA" b="1" dirty="0"/>
              <a:t>                          or   #" /&gt;</a:t>
            </a:r>
          </a:p>
          <a:p>
            <a:r>
              <a:rPr lang="en-CA" b="1" dirty="0"/>
              <a:t>                &lt;/</a:t>
            </a:r>
            <a:r>
              <a:rPr lang="en-CA" b="1" dirty="0" err="1"/>
              <a:t>Form.Group</a:t>
            </a:r>
            <a:r>
              <a:rPr lang="en-CA" b="1" dirty="0"/>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04367" y="34678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660817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a:t>
            </a:r>
            <a:r>
              <a:rPr lang="en-US" dirty="0" err="1">
                <a:solidFill>
                  <a:srgbClr val="00B050"/>
                </a:solidFill>
                <a:highlight>
                  <a:srgbClr val="FFFF00"/>
                </a:highlight>
                <a:latin typeface="Segoe UI" panose="020B0502040204020203" pitchFamily="34" charset="0"/>
              </a:rPr>
              <a:t>Hour:Min</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5478423"/>
          </a:xfrm>
          <a:prstGeom prst="rect">
            <a:avLst/>
          </a:prstGeom>
          <a:noFill/>
          <a:ln w="28575">
            <a:solidFill>
              <a:schemeClr val="tx1">
                <a:lumMod val="95000"/>
                <a:lumOff val="5000"/>
              </a:schemeClr>
            </a:solidFill>
          </a:ln>
        </p:spPr>
        <p:txBody>
          <a:bodyPr wrap="square">
            <a:spAutoFit/>
          </a:bodyPr>
          <a:lstStyle/>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formTaskHour</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="control-block label"&gt;</a:t>
            </a:r>
            <a:r>
              <a:rPr lang="en-CA" sz="1600" b="1" dirty="0" err="1"/>
              <a:t>Hour:Min</a:t>
            </a:r>
            <a:r>
              <a:rPr lang="en-CA" sz="1600" b="1" dirty="0"/>
              <a: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max="24"</a:t>
            </a:r>
          </a:p>
          <a:p>
            <a:r>
              <a:rPr lang="en-CA" sz="1600" b="1" dirty="0"/>
              <a:t>                      </a:t>
            </a:r>
            <a:r>
              <a:rPr lang="en-CA" sz="1600" b="1" dirty="0" err="1"/>
              <a:t>className</a:t>
            </a:r>
            <a:r>
              <a:rPr lang="en-CA" sz="1600" b="1" dirty="0"/>
              <a:t>="control-inline"</a:t>
            </a:r>
          </a:p>
          <a:p>
            <a:r>
              <a:rPr lang="en-CA" sz="1600" b="1" dirty="0"/>
              <a:t>                      </a:t>
            </a:r>
            <a:r>
              <a:rPr lang="en-CA" sz="1600" b="1" dirty="0" err="1"/>
              <a:t>defaultValue</a:t>
            </a:r>
            <a:r>
              <a:rPr lang="en-CA" sz="1600" b="1" dirty="0"/>
              <a:t>='0'/&gt;</a:t>
            </a:r>
          </a:p>
          <a:p>
            <a:r>
              <a:rPr lang="en-CA" sz="1600" b="1" dirty="0"/>
              <a:t>                  &lt;/</a:t>
            </a:r>
            <a:r>
              <a:rPr lang="en-CA" sz="1600" b="1" dirty="0" err="1"/>
              <a:t>Form.Group</a:t>
            </a:r>
            <a:r>
              <a:rPr lang="en-CA" sz="1600" b="1" dirty="0"/>
              <a:t>&gt;</a:t>
            </a:r>
          </a:p>
          <a:p>
            <a:endParaRPr lang="en-CA" sz="1400" b="1" dirty="0"/>
          </a:p>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formTaskMin</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="control-dot"&gt;:&lt;/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a:t>
            </a:r>
            <a:r>
              <a:rPr lang="en-CA" sz="1600" b="1" dirty="0" err="1"/>
              <a:t>className</a:t>
            </a:r>
            <a:r>
              <a:rPr lang="en-CA" sz="1600" b="1" dirty="0"/>
              <a:t>="control-inline"</a:t>
            </a:r>
          </a:p>
          <a:p>
            <a:r>
              <a:rPr lang="en-CA" sz="1600" b="1" dirty="0"/>
              <a:t>                      max="59"</a:t>
            </a:r>
          </a:p>
          <a:p>
            <a:r>
              <a:rPr lang="en-CA" sz="1600" b="1" dirty="0"/>
              <a:t>                   </a:t>
            </a:r>
            <a:r>
              <a:rPr lang="en-CA" sz="1600" b="1" dirty="0" err="1"/>
              <a:t>defaultValue</a:t>
            </a:r>
            <a:r>
              <a:rPr lang="en-CA" sz="1600" b="1" dirty="0"/>
              <a:t> = '0' /&gt;</a:t>
            </a:r>
          </a:p>
          <a:p>
            <a:r>
              <a:rPr lang="en-CA" sz="1600" b="1" dirty="0"/>
              <a:t>              &lt;/</a:t>
            </a:r>
            <a:r>
              <a:rPr lang="en-CA" sz="1600" b="1" dirty="0" err="1"/>
              <a:t>Form.Group</a:t>
            </a:r>
            <a:r>
              <a:rPr lang="en-CA" sz="1600" b="1" dirty="0"/>
              <a:t>&gt;</a:t>
            </a:r>
          </a:p>
          <a:p>
            <a:r>
              <a:rPr lang="en-CA" sz="1600" dirty="0">
                <a:solidFill>
                  <a:schemeClr val="bg1">
                    <a:lumMod val="65000"/>
                  </a:schemeClr>
                </a:solidFill>
              </a:rPr>
              <a:t> &lt;/Form&gt;</a:t>
            </a:r>
            <a:endParaRPr lang="en-CA" sz="1600"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659825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034180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comment</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2308324"/>
          </a:xfrm>
          <a:prstGeom prst="rect">
            <a:avLst/>
          </a:prstGeom>
          <a:noFill/>
          <a:ln w="28575">
            <a:solidFill>
              <a:schemeClr val="tx1">
                <a:lumMod val="95000"/>
                <a:lumOff val="5000"/>
              </a:schemeClr>
            </a:solidFill>
          </a:ln>
        </p:spPr>
        <p:txBody>
          <a:bodyPr wrap="square">
            <a:spAutoFit/>
          </a:bodyPr>
          <a:lstStyle/>
          <a:p>
            <a:r>
              <a:rPr lang="en-CA" b="1" dirty="0"/>
              <a:t> &lt;</a:t>
            </a:r>
            <a:r>
              <a:rPr lang="en-CA" b="1" dirty="0" err="1"/>
              <a:t>Form.Group</a:t>
            </a:r>
            <a:r>
              <a:rPr lang="en-CA" b="1" dirty="0"/>
              <a:t>  </a:t>
            </a:r>
            <a:r>
              <a:rPr lang="en-CA" b="1" dirty="0" err="1"/>
              <a:t>controlId</a:t>
            </a:r>
            <a:r>
              <a:rPr lang="en-CA" b="1" dirty="0"/>
              <a:t>="</a:t>
            </a:r>
            <a:r>
              <a:rPr lang="en-CA" b="1" dirty="0" err="1"/>
              <a:t>formComment</a:t>
            </a:r>
            <a:r>
              <a:rPr lang="en-CA" b="1" dirty="0"/>
              <a:t>"&gt;</a:t>
            </a:r>
          </a:p>
          <a:p>
            <a:r>
              <a:rPr lang="en-CA" b="1" dirty="0"/>
              <a:t>        &lt;</a:t>
            </a:r>
            <a:r>
              <a:rPr lang="en-CA" b="1" dirty="0" err="1"/>
              <a:t>Form.Label</a:t>
            </a:r>
            <a:r>
              <a:rPr lang="en-CA" b="1" dirty="0"/>
              <a:t>&gt;Comment&lt;/</a:t>
            </a:r>
            <a:r>
              <a:rPr lang="en-CA" b="1" dirty="0" err="1"/>
              <a:t>Form.Label</a:t>
            </a:r>
            <a:r>
              <a:rPr lang="en-CA" b="1" dirty="0"/>
              <a:t>&gt;</a:t>
            </a:r>
          </a:p>
          <a:p>
            <a:r>
              <a:rPr lang="en-CA" b="1" dirty="0"/>
              <a:t>        &lt;</a:t>
            </a:r>
            <a:r>
              <a:rPr lang="en-CA" b="1" dirty="0" err="1"/>
              <a:t>Form.Control</a:t>
            </a:r>
            <a:r>
              <a:rPr lang="en-CA" b="1" dirty="0"/>
              <a:t> type="text" placeholder="Enter Comment" /&gt;</a:t>
            </a:r>
          </a:p>
          <a:p>
            <a:r>
              <a:rPr lang="en-CA" b="1" dirty="0"/>
              <a:t>        &lt;</a:t>
            </a:r>
            <a:r>
              <a:rPr lang="en-CA" b="1" dirty="0" err="1"/>
              <a:t>Form.Text</a:t>
            </a:r>
            <a:r>
              <a:rPr lang="en-CA" b="1" dirty="0"/>
              <a:t> </a:t>
            </a:r>
            <a:r>
              <a:rPr lang="en-CA" b="1" dirty="0" err="1"/>
              <a:t>className</a:t>
            </a:r>
            <a:r>
              <a:rPr lang="en-CA" b="1" dirty="0"/>
              <a:t>="text-muted"&gt;</a:t>
            </a:r>
          </a:p>
          <a:p>
            <a:r>
              <a:rPr lang="en-CA" b="1" dirty="0"/>
              <a:t>                          You can write a short comment.</a:t>
            </a:r>
          </a:p>
          <a:p>
            <a:r>
              <a:rPr lang="en-CA" b="1" dirty="0"/>
              <a:t>         &lt;/</a:t>
            </a:r>
            <a:r>
              <a:rPr lang="en-CA" b="1" dirty="0" err="1"/>
              <a:t>Form.Text</a:t>
            </a:r>
            <a:r>
              <a:rPr lang="en-CA" b="1" dirty="0"/>
              <a:t>&gt;</a:t>
            </a:r>
          </a:p>
          <a:p>
            <a:r>
              <a:rPr lang="en-CA" b="1" dirty="0"/>
              <a:t>  &lt;/</a:t>
            </a:r>
            <a:r>
              <a:rPr lang="en-CA" b="1" dirty="0" err="1"/>
              <a:t>Form.Group</a:t>
            </a:r>
            <a:r>
              <a:rPr lang="en-CA" b="1" dirty="0"/>
              <a:t>&gt;</a:t>
            </a:r>
          </a:p>
          <a:p>
            <a:r>
              <a:rPr lang="en-CA" dirty="0">
                <a:solidFill>
                  <a:schemeClr val="bg1">
                    <a:lumMod val="65000"/>
                  </a:schemeClr>
                </a:solidFill>
              </a:rPr>
              <a:t> &lt;/Form&gt;</a:t>
            </a:r>
            <a:endParaRPr lang="en-CA"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34510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701318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6" cy="153888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Data Binding</a:t>
            </a: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Define a 1-way data binding using state Variables via </a:t>
            </a:r>
            <a:r>
              <a:rPr lang="en-US" dirty="0" err="1">
                <a:latin typeface="Segoe UI" panose="020B0502040204020203" pitchFamily="34" charset="0"/>
              </a:rPr>
              <a:t>useState</a:t>
            </a:r>
            <a:r>
              <a:rPr lang="en-US" dirty="0">
                <a:latin typeface="Segoe UI" panose="020B0502040204020203" pitchFamily="34" charset="0"/>
              </a:rPr>
              <a:t>()</a:t>
            </a:r>
            <a:endParaRPr lang="en-US" sz="2000" dirty="0">
              <a:effectLst/>
              <a:highlight>
                <a:srgbClr val="FFFF00"/>
              </a:highlight>
              <a:latin typeface="Arial" panose="020B0604020202020204" pitchFamily="34" charset="0"/>
            </a:endParaRPr>
          </a:p>
        </p:txBody>
      </p:sp>
      <p:sp>
        <p:nvSpPr>
          <p:cNvPr id="2" name="TextBox 1">
            <a:extLst>
              <a:ext uri="{FF2B5EF4-FFF2-40B4-BE49-F238E27FC236}">
                <a16:creationId xmlns:a16="http://schemas.microsoft.com/office/drawing/2014/main" id="{E94F6949-04C1-D252-52E9-F8ED758502C2}"/>
              </a:ext>
            </a:extLst>
          </p:cNvPr>
          <p:cNvSpPr txBox="1"/>
          <p:nvPr/>
        </p:nvSpPr>
        <p:spPr>
          <a:xfrm>
            <a:off x="0" y="2079585"/>
            <a:ext cx="7772400" cy="369332"/>
          </a:xfrm>
          <a:prstGeom prst="rect">
            <a:avLst/>
          </a:prstGeom>
          <a:noFill/>
        </p:spPr>
        <p:txBody>
          <a:bodyPr wrap="square">
            <a:spAutoFit/>
          </a:bodyPr>
          <a:lstStyle/>
          <a:p>
            <a:r>
              <a:rPr lang="en-US" dirty="0">
                <a:latin typeface="Segoe UI" panose="020B0502040204020203" pitchFamily="34" charset="0"/>
              </a:rPr>
              <a:t>Take </a:t>
            </a:r>
            <a:r>
              <a:rPr lang="en-US" dirty="0">
                <a:highlight>
                  <a:srgbClr val="FFFF00"/>
                </a:highlight>
                <a:latin typeface="Segoe UI" panose="020B0502040204020203" pitchFamily="34" charset="0"/>
              </a:rPr>
              <a:t>Task Name </a:t>
            </a:r>
            <a:r>
              <a:rPr lang="en-US" dirty="0">
                <a:latin typeface="Segoe UI" panose="020B0502040204020203" pitchFamily="34" charset="0"/>
              </a:rPr>
              <a:t>as an example.</a:t>
            </a:r>
            <a:endParaRPr lang="en-US" sz="2000" dirty="0">
              <a:effectLst/>
              <a:highlight>
                <a:srgbClr val="FFFF00"/>
              </a:highlight>
              <a:latin typeface="Arial" panose="020B0604020202020204" pitchFamily="34" charset="0"/>
            </a:endParaRPr>
          </a:p>
        </p:txBody>
      </p:sp>
      <p:sp>
        <p:nvSpPr>
          <p:cNvPr id="4" name="TextBox 3">
            <a:extLst>
              <a:ext uri="{FF2B5EF4-FFF2-40B4-BE49-F238E27FC236}">
                <a16:creationId xmlns:a16="http://schemas.microsoft.com/office/drawing/2014/main" id="{34B1821E-5988-ED66-E278-70D1E185B82E}"/>
              </a:ext>
            </a:extLst>
          </p:cNvPr>
          <p:cNvSpPr txBox="1"/>
          <p:nvPr/>
        </p:nvSpPr>
        <p:spPr>
          <a:xfrm>
            <a:off x="1217188" y="2825285"/>
            <a:ext cx="5227491" cy="369332"/>
          </a:xfrm>
          <a:prstGeom prst="rect">
            <a:avLst/>
          </a:prstGeom>
          <a:noFill/>
        </p:spPr>
        <p:txBody>
          <a:bodyPr wrap="square">
            <a:spAutoFit/>
          </a:bodyPr>
          <a:lstStyle/>
          <a:p>
            <a:r>
              <a:rPr lang="en-CA" b="0" dirty="0">
                <a:effectLst/>
                <a:latin typeface="Consolas" panose="020B0609020204030204" pitchFamily="49" charset="0"/>
              </a:rPr>
              <a:t>  const [name, </a:t>
            </a:r>
            <a:r>
              <a:rPr lang="en-CA" b="0" dirty="0" err="1">
                <a:effectLst/>
                <a:latin typeface="Consolas" panose="020B0609020204030204" pitchFamily="49" charset="0"/>
              </a:rPr>
              <a:t>setName</a:t>
            </a:r>
            <a:r>
              <a:rPr lang="en-CA" b="0" dirty="0">
                <a:effectLst/>
                <a:latin typeface="Consolas" panose="020B0609020204030204" pitchFamily="49" charset="0"/>
              </a:rPr>
              <a:t>] = </a:t>
            </a:r>
            <a:r>
              <a:rPr lang="en-CA" b="0" dirty="0" err="1">
                <a:effectLst/>
                <a:latin typeface="Consolas" panose="020B0609020204030204" pitchFamily="49" charset="0"/>
              </a:rPr>
              <a:t>useState</a:t>
            </a:r>
            <a:r>
              <a:rPr lang="en-CA" b="0" dirty="0">
                <a:effectLst/>
                <a:latin typeface="Consolas" panose="020B0609020204030204" pitchFamily="49" charset="0"/>
              </a:rPr>
              <a:t>('');</a:t>
            </a:r>
          </a:p>
        </p:txBody>
      </p:sp>
      <p:sp>
        <p:nvSpPr>
          <p:cNvPr id="5" name="TextBox 4">
            <a:extLst>
              <a:ext uri="{FF2B5EF4-FFF2-40B4-BE49-F238E27FC236}">
                <a16:creationId xmlns:a16="http://schemas.microsoft.com/office/drawing/2014/main" id="{3651CF1D-FC24-6D78-0A7E-022E389B43A8}"/>
              </a:ext>
            </a:extLst>
          </p:cNvPr>
          <p:cNvSpPr txBox="1"/>
          <p:nvPr/>
        </p:nvSpPr>
        <p:spPr>
          <a:xfrm>
            <a:off x="5118812" y="3450803"/>
            <a:ext cx="1366080" cy="369332"/>
          </a:xfrm>
          <a:prstGeom prst="rect">
            <a:avLst/>
          </a:prstGeom>
          <a:solidFill>
            <a:schemeClr val="accent2"/>
          </a:solidFill>
          <a:ln w="19050">
            <a:solidFill>
              <a:schemeClr val="tx1"/>
            </a:solidFill>
          </a:ln>
        </p:spPr>
        <p:txBody>
          <a:bodyPr wrap="none" rtlCol="0">
            <a:spAutoFit/>
          </a:bodyPr>
          <a:lstStyle/>
          <a:p>
            <a:r>
              <a:rPr lang="en-CA" dirty="0"/>
              <a:t>Initial value</a:t>
            </a:r>
          </a:p>
        </p:txBody>
      </p:sp>
      <p:sp>
        <p:nvSpPr>
          <p:cNvPr id="6" name="TextBox 5">
            <a:extLst>
              <a:ext uri="{FF2B5EF4-FFF2-40B4-BE49-F238E27FC236}">
                <a16:creationId xmlns:a16="http://schemas.microsoft.com/office/drawing/2014/main" id="{73D58C55-40EB-4EA5-17A6-E32E13E07A3F}"/>
              </a:ext>
            </a:extLst>
          </p:cNvPr>
          <p:cNvSpPr txBox="1"/>
          <p:nvPr/>
        </p:nvSpPr>
        <p:spPr>
          <a:xfrm>
            <a:off x="2505066" y="3467873"/>
            <a:ext cx="2102820" cy="369332"/>
          </a:xfrm>
          <a:prstGeom prst="rect">
            <a:avLst/>
          </a:prstGeom>
          <a:solidFill>
            <a:schemeClr val="accent2"/>
          </a:solidFill>
          <a:ln w="19050">
            <a:solidFill>
              <a:schemeClr val="tx1"/>
            </a:solidFill>
          </a:ln>
        </p:spPr>
        <p:txBody>
          <a:bodyPr wrap="none" rtlCol="0">
            <a:spAutoFit/>
          </a:bodyPr>
          <a:lstStyle/>
          <a:p>
            <a:r>
              <a:rPr lang="en-CA" dirty="0"/>
              <a:t>Method to update</a:t>
            </a:r>
          </a:p>
        </p:txBody>
      </p:sp>
      <p:sp>
        <p:nvSpPr>
          <p:cNvPr id="7" name="TextBox 6">
            <a:extLst>
              <a:ext uri="{FF2B5EF4-FFF2-40B4-BE49-F238E27FC236}">
                <a16:creationId xmlns:a16="http://schemas.microsoft.com/office/drawing/2014/main" id="{0B5024FB-DB75-D375-BE96-6B98962BEC44}"/>
              </a:ext>
            </a:extLst>
          </p:cNvPr>
          <p:cNvSpPr txBox="1"/>
          <p:nvPr/>
        </p:nvSpPr>
        <p:spPr>
          <a:xfrm>
            <a:off x="146783" y="3443662"/>
            <a:ext cx="1581843" cy="369332"/>
          </a:xfrm>
          <a:prstGeom prst="rect">
            <a:avLst/>
          </a:prstGeom>
          <a:solidFill>
            <a:schemeClr val="accent2"/>
          </a:solidFill>
          <a:ln w="19050">
            <a:solidFill>
              <a:schemeClr val="tx1"/>
            </a:solidFill>
          </a:ln>
        </p:spPr>
        <p:txBody>
          <a:bodyPr wrap="none" rtlCol="0">
            <a:spAutoFit/>
          </a:bodyPr>
          <a:lstStyle/>
          <a:p>
            <a:r>
              <a:rPr lang="en-CA" dirty="0"/>
              <a:t>state variable</a:t>
            </a:r>
          </a:p>
        </p:txBody>
      </p:sp>
      <p:cxnSp>
        <p:nvCxnSpPr>
          <p:cNvPr id="10" name="Straight Arrow Connector 9">
            <a:extLst>
              <a:ext uri="{FF2B5EF4-FFF2-40B4-BE49-F238E27FC236}">
                <a16:creationId xmlns:a16="http://schemas.microsoft.com/office/drawing/2014/main" id="{B119A07D-E2E1-AF78-AE5A-F746DDED0241}"/>
              </a:ext>
            </a:extLst>
          </p:cNvPr>
          <p:cNvCxnSpPr>
            <a:cxnSpLocks/>
            <a:endCxn id="5" idx="0"/>
          </p:cNvCxnSpPr>
          <p:nvPr/>
        </p:nvCxnSpPr>
        <p:spPr>
          <a:xfrm>
            <a:off x="5801852" y="3009951"/>
            <a:ext cx="0"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4BE0C294-9C3A-F817-D0F3-AAE44F8C0E92}"/>
              </a:ext>
            </a:extLst>
          </p:cNvPr>
          <p:cNvCxnSpPr>
            <a:cxnSpLocks/>
            <a:endCxn id="6" idx="0"/>
          </p:cNvCxnSpPr>
          <p:nvPr/>
        </p:nvCxnSpPr>
        <p:spPr>
          <a:xfrm flipH="1">
            <a:off x="3556476" y="3027021"/>
            <a:ext cx="141438"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0DA4C53-18F6-2F46-608E-94E19B8B15F2}"/>
              </a:ext>
            </a:extLst>
          </p:cNvPr>
          <p:cNvCxnSpPr>
            <a:cxnSpLocks/>
            <a:endCxn id="7" idx="0"/>
          </p:cNvCxnSpPr>
          <p:nvPr/>
        </p:nvCxnSpPr>
        <p:spPr>
          <a:xfrm flipH="1">
            <a:off x="937705" y="3027021"/>
            <a:ext cx="1505242" cy="4166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3" name="Group 22">
            <a:extLst>
              <a:ext uri="{FF2B5EF4-FFF2-40B4-BE49-F238E27FC236}">
                <a16:creationId xmlns:a16="http://schemas.microsoft.com/office/drawing/2014/main" id="{6CC583DB-B1DA-6CD9-0E56-1310E7A664DE}"/>
              </a:ext>
            </a:extLst>
          </p:cNvPr>
          <p:cNvGrpSpPr/>
          <p:nvPr/>
        </p:nvGrpSpPr>
        <p:grpSpPr>
          <a:xfrm>
            <a:off x="1071010" y="3967433"/>
            <a:ext cx="5711773" cy="5915603"/>
            <a:chOff x="842027" y="3136385"/>
            <a:chExt cx="5711773" cy="6090967"/>
          </a:xfrm>
        </p:grpSpPr>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3"/>
            <a:stretch>
              <a:fillRect/>
            </a:stretch>
          </p:blipFill>
          <p:spPr>
            <a:xfrm>
              <a:off x="842027" y="3136385"/>
              <a:ext cx="5711773" cy="6090967"/>
            </a:xfrm>
            <a:prstGeom prst="rect">
              <a:avLst/>
            </a:prstGeom>
          </p:spPr>
        </p:pic>
        <p:sp>
          <p:nvSpPr>
            <p:cNvPr id="28" name="Rectangle: Rounded Corners 27">
              <a:extLst>
                <a:ext uri="{FF2B5EF4-FFF2-40B4-BE49-F238E27FC236}">
                  <a16:creationId xmlns:a16="http://schemas.microsoft.com/office/drawing/2014/main" id="{7B3F87CC-70B7-B6C1-BF0A-E2A41CA39BC2}"/>
                </a:ext>
              </a:extLst>
            </p:cNvPr>
            <p:cNvSpPr/>
            <p:nvPr/>
          </p:nvSpPr>
          <p:spPr>
            <a:xfrm>
              <a:off x="2699696" y="8274500"/>
              <a:ext cx="2140024" cy="23582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Rounded Corners 21">
              <a:extLst>
                <a:ext uri="{FF2B5EF4-FFF2-40B4-BE49-F238E27FC236}">
                  <a16:creationId xmlns:a16="http://schemas.microsoft.com/office/drawing/2014/main" id="{6CF22CF9-7BC0-57DE-8F62-E990F93226DB}"/>
                </a:ext>
              </a:extLst>
            </p:cNvPr>
            <p:cNvSpPr/>
            <p:nvPr/>
          </p:nvSpPr>
          <p:spPr>
            <a:xfrm>
              <a:off x="996082" y="4419167"/>
              <a:ext cx="3611803" cy="89186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Rectangle: Rounded Corners 20">
            <a:extLst>
              <a:ext uri="{FF2B5EF4-FFF2-40B4-BE49-F238E27FC236}">
                <a16:creationId xmlns:a16="http://schemas.microsoft.com/office/drawing/2014/main" id="{9B4EF5C9-63F4-CC1A-F6D9-939D3E6B2C03}"/>
              </a:ext>
            </a:extLst>
          </p:cNvPr>
          <p:cNvSpPr/>
          <p:nvPr/>
        </p:nvSpPr>
        <p:spPr>
          <a:xfrm>
            <a:off x="1167881" y="4177031"/>
            <a:ext cx="2417077"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Rounded Corners 25">
            <a:extLst>
              <a:ext uri="{FF2B5EF4-FFF2-40B4-BE49-F238E27FC236}">
                <a16:creationId xmlns:a16="http://schemas.microsoft.com/office/drawing/2014/main" id="{FC087648-08EF-B600-4B3B-B17D922A7AAE}"/>
              </a:ext>
            </a:extLst>
          </p:cNvPr>
          <p:cNvSpPr/>
          <p:nvPr/>
        </p:nvSpPr>
        <p:spPr>
          <a:xfrm>
            <a:off x="1323416" y="4758299"/>
            <a:ext cx="2675275"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Rounded Corners 26">
            <a:extLst>
              <a:ext uri="{FF2B5EF4-FFF2-40B4-BE49-F238E27FC236}">
                <a16:creationId xmlns:a16="http://schemas.microsoft.com/office/drawing/2014/main" id="{9144D0EC-AE91-BF03-9FA1-1F66797477B7}"/>
              </a:ext>
            </a:extLst>
          </p:cNvPr>
          <p:cNvSpPr/>
          <p:nvPr/>
        </p:nvSpPr>
        <p:spPr>
          <a:xfrm>
            <a:off x="2854202" y="9217759"/>
            <a:ext cx="1072694"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Rectangle: Rounded Corners 28">
            <a:extLst>
              <a:ext uri="{FF2B5EF4-FFF2-40B4-BE49-F238E27FC236}">
                <a16:creationId xmlns:a16="http://schemas.microsoft.com/office/drawing/2014/main" id="{665C3DFE-D797-0F80-DD73-564B7EA40B19}"/>
              </a:ext>
            </a:extLst>
          </p:cNvPr>
          <p:cNvSpPr/>
          <p:nvPr/>
        </p:nvSpPr>
        <p:spPr>
          <a:xfrm>
            <a:off x="-147103" y="3194617"/>
            <a:ext cx="8147997" cy="6971795"/>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The input name field now is linked to name. If you type any character, you can’t as the field value is based on the state name which is ‘’ and it hasn’t changed. </a:t>
            </a:r>
          </a:p>
          <a:p>
            <a:pPr algn="ctr"/>
            <a:endParaRPr lang="en-CA" sz="3200" dirty="0"/>
          </a:p>
          <a:p>
            <a:pPr algn="ctr"/>
            <a:endParaRPr lang="en-CA" sz="3200" dirty="0"/>
          </a:p>
          <a:p>
            <a:pPr algn="ctr"/>
            <a:r>
              <a:rPr lang="en-CA" sz="3200" dirty="0"/>
              <a:t>If </a:t>
            </a:r>
            <a:r>
              <a:rPr lang="en-CA" sz="3200" dirty="0" err="1"/>
              <a:t>setName</a:t>
            </a:r>
            <a:r>
              <a:rPr lang="en-CA" sz="3200" dirty="0"/>
              <a:t>() is called somehow with a value X, then the input field will get repainted and will display X</a:t>
            </a:r>
          </a:p>
        </p:txBody>
      </p:sp>
      <p:sp>
        <p:nvSpPr>
          <p:cNvPr id="24" name="Rectangle: Rounded Corners 23">
            <a:extLst>
              <a:ext uri="{FF2B5EF4-FFF2-40B4-BE49-F238E27FC236}">
                <a16:creationId xmlns:a16="http://schemas.microsoft.com/office/drawing/2014/main" id="{9B787335-43BC-60E7-CE87-3614656518EC}"/>
              </a:ext>
            </a:extLst>
          </p:cNvPr>
          <p:cNvSpPr/>
          <p:nvPr/>
        </p:nvSpPr>
        <p:spPr>
          <a:xfrm>
            <a:off x="146783" y="7365304"/>
            <a:ext cx="7625617" cy="2050705"/>
          </a:xfrm>
          <a:prstGeom prst="roundRect">
            <a:avLst/>
          </a:prstGeom>
          <a:solidFill>
            <a:srgbClr val="7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8723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2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27"/>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animBg="1"/>
      <p:bldP spid="6" grpId="0" animBg="1"/>
      <p:bldP spid="7" grpId="0" animBg="1"/>
      <p:bldP spid="21" grpId="0" animBg="1"/>
      <p:bldP spid="21" grpId="1" animBg="1"/>
      <p:bldP spid="26" grpId="0" animBg="1"/>
      <p:bldP spid="26" grpId="1" animBg="1"/>
      <p:bldP spid="27" grpId="0" animBg="1"/>
      <p:bldP spid="27" grpId="1" animBg="1"/>
      <p:bldP spid="29" grpId="0" animBg="1"/>
      <p:bldP spid="24" grpId="0" animBg="1"/>
      <p:bldP spid="24" grpId="1" animBg="1"/>
    </p:bldLst>
  </p:timing>
  <p:extLst>
    <p:ext uri="{6950BFC3-D8DA-4A85-94F7-54DA5524770B}">
      <p188:commentRel xmlns:p188="http://schemas.microsoft.com/office/powerpoint/2018/8/main" r:id="rId2"/>
    </p:ext>
  </p:extLs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To manipulate form elements, define a 2-way data binding.</a:t>
            </a:r>
            <a:endParaRPr lang="en-US" sz="2000" dirty="0">
              <a:effectLst/>
              <a:highlight>
                <a:srgbClr val="FFFF00"/>
              </a:highlight>
              <a:latin typeface="Arial" panose="020B0604020202020204" pitchFamily="34" charset="0"/>
            </a:endParaRPr>
          </a:p>
        </p:txBody>
      </p:sp>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2"/>
          <a:stretch>
            <a:fillRect/>
          </a:stretch>
        </p:blipFill>
        <p:spPr>
          <a:xfrm>
            <a:off x="387380" y="2166493"/>
            <a:ext cx="5303596" cy="6090967"/>
          </a:xfrm>
          <a:prstGeom prst="rect">
            <a:avLst/>
          </a:prstGeom>
        </p:spPr>
      </p:pic>
      <p:sp>
        <p:nvSpPr>
          <p:cNvPr id="30" name="TextBox 29">
            <a:extLst>
              <a:ext uri="{FF2B5EF4-FFF2-40B4-BE49-F238E27FC236}">
                <a16:creationId xmlns:a16="http://schemas.microsoft.com/office/drawing/2014/main" id="{C568CAB9-E888-DC53-DAF0-084DC96A8BE6}"/>
              </a:ext>
            </a:extLst>
          </p:cNvPr>
          <p:cNvSpPr txBox="1"/>
          <p:nvPr/>
        </p:nvSpPr>
        <p:spPr>
          <a:xfrm>
            <a:off x="5793956" y="4146115"/>
            <a:ext cx="1978444" cy="954107"/>
          </a:xfrm>
          <a:prstGeom prst="rect">
            <a:avLst/>
          </a:prstGeom>
          <a:solidFill>
            <a:srgbClr val="FF0000"/>
          </a:solidFill>
          <a:ln w="28575">
            <a:solidFill>
              <a:schemeClr val="tx1"/>
            </a:solidFill>
          </a:ln>
        </p:spPr>
        <p:txBody>
          <a:bodyPr wrap="square">
            <a:spAutoFit/>
          </a:bodyPr>
          <a:lstStyle/>
          <a:p>
            <a:pPr algn="ctr"/>
            <a:r>
              <a:rPr lang="en-CA" sz="1400" dirty="0">
                <a:solidFill>
                  <a:schemeClr val="bg1"/>
                </a:solidFill>
              </a:rPr>
              <a:t>Can we call </a:t>
            </a:r>
            <a:r>
              <a:rPr lang="en-CA" sz="1400" dirty="0" err="1">
                <a:solidFill>
                  <a:schemeClr val="bg1"/>
                </a:solidFill>
              </a:rPr>
              <a:t>setName</a:t>
            </a:r>
            <a:r>
              <a:rPr lang="en-CA" sz="1400" dirty="0">
                <a:solidFill>
                  <a:schemeClr val="bg1"/>
                </a:solidFill>
              </a:rPr>
              <a:t>(‘React’) directly within the Code</a:t>
            </a:r>
            <a:endParaRPr lang="en-CA" sz="1200" dirty="0">
              <a:solidFill>
                <a:schemeClr val="bg1"/>
              </a:solidFill>
            </a:endParaRPr>
          </a:p>
        </p:txBody>
      </p:sp>
      <p:sp>
        <p:nvSpPr>
          <p:cNvPr id="3" name="Rectangle: Rounded Corners 2">
            <a:extLst>
              <a:ext uri="{FF2B5EF4-FFF2-40B4-BE49-F238E27FC236}">
                <a16:creationId xmlns:a16="http://schemas.microsoft.com/office/drawing/2014/main" id="{491A4428-168F-2316-5CFF-D461D9F53792}"/>
              </a:ext>
            </a:extLst>
          </p:cNvPr>
          <p:cNvSpPr/>
          <p:nvPr/>
        </p:nvSpPr>
        <p:spPr>
          <a:xfrm>
            <a:off x="1841326" y="7265096"/>
            <a:ext cx="2417523" cy="235829"/>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Rounded Corners 10">
            <a:extLst>
              <a:ext uri="{FF2B5EF4-FFF2-40B4-BE49-F238E27FC236}">
                <a16:creationId xmlns:a16="http://schemas.microsoft.com/office/drawing/2014/main" id="{C231AEC9-A367-5487-D847-218EEDBB1263}"/>
              </a:ext>
            </a:extLst>
          </p:cNvPr>
          <p:cNvSpPr/>
          <p:nvPr/>
        </p:nvSpPr>
        <p:spPr>
          <a:xfrm>
            <a:off x="485447" y="3342529"/>
            <a:ext cx="3279614" cy="779770"/>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3166AF01-CFC6-AA0F-6278-8687EE6CEA15}"/>
              </a:ext>
            </a:extLst>
          </p:cNvPr>
          <p:cNvSpPr txBox="1"/>
          <p:nvPr/>
        </p:nvSpPr>
        <p:spPr>
          <a:xfrm>
            <a:off x="797965" y="3967163"/>
            <a:ext cx="1865832" cy="338554"/>
          </a:xfrm>
          <a:prstGeom prst="rect">
            <a:avLst/>
          </a:prstGeom>
          <a:solidFill>
            <a:srgbClr val="FF0000"/>
          </a:solidFill>
        </p:spPr>
        <p:txBody>
          <a:bodyPr wrap="none" rtlCol="0">
            <a:spAutoFit/>
          </a:bodyPr>
          <a:lstStyle/>
          <a:p>
            <a:r>
              <a:rPr lang="en-CA" sz="1600" dirty="0" err="1">
                <a:solidFill>
                  <a:schemeClr val="bg1"/>
                </a:solidFill>
              </a:rPr>
              <a:t>setName</a:t>
            </a:r>
            <a:r>
              <a:rPr lang="en-CA" sz="1600" dirty="0">
                <a:solidFill>
                  <a:schemeClr val="bg1"/>
                </a:solidFill>
              </a:rPr>
              <a:t> (‘React’);</a:t>
            </a:r>
          </a:p>
        </p:txBody>
      </p:sp>
      <p:pic>
        <p:nvPicPr>
          <p:cNvPr id="18" name="Picture 17">
            <a:extLst>
              <a:ext uri="{FF2B5EF4-FFF2-40B4-BE49-F238E27FC236}">
                <a16:creationId xmlns:a16="http://schemas.microsoft.com/office/drawing/2014/main" id="{E982AB8B-B888-EE1E-C0F9-B930562C65B4}"/>
              </a:ext>
            </a:extLst>
          </p:cNvPr>
          <p:cNvPicPr>
            <a:picLocks noChangeAspect="1"/>
          </p:cNvPicPr>
          <p:nvPr/>
        </p:nvPicPr>
        <p:blipFill>
          <a:blip r:embed="rId3"/>
          <a:srcRect/>
          <a:stretch/>
        </p:blipFill>
        <p:spPr>
          <a:xfrm>
            <a:off x="184964" y="2511955"/>
            <a:ext cx="7200056" cy="540004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42815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 grpId="0" animBg="1"/>
      <p:bldP spid="3" grpId="1" animBg="1"/>
      <p:bldP spid="11" grpId="0" animBg="1"/>
      <p:bldP spid="11" grpId="1"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handle </a:t>
            </a:r>
            <a:r>
              <a:rPr lang="en-US" dirty="0" err="1">
                <a:solidFill>
                  <a:srgbClr val="00B050"/>
                </a:solidFill>
                <a:highlight>
                  <a:srgbClr val="FFFF00"/>
                </a:highlight>
                <a:latin typeface="Segoe UI" panose="020B0502040204020203" pitchFamily="34" charset="0"/>
              </a:rPr>
              <a:t>DatePicker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673827"/>
            <a:ext cx="7580833" cy="2585323"/>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//update the </a:t>
            </a:r>
            <a:r>
              <a:rPr lang="en-CA" dirty="0" err="1">
                <a:solidFill>
                  <a:srgbClr val="00B050"/>
                </a:solidFill>
              </a:rPr>
              <a:t>DatePicker</a:t>
            </a:r>
            <a:r>
              <a:rPr lang="en-CA" dirty="0">
                <a:solidFill>
                  <a:srgbClr val="00B050"/>
                </a:solidFill>
              </a:rPr>
              <a:t> Element </a:t>
            </a:r>
          </a:p>
          <a:p>
            <a:r>
              <a:rPr lang="en-CA" dirty="0">
                <a:solidFill>
                  <a:schemeClr val="bg1">
                    <a:lumMod val="65000"/>
                  </a:schemeClr>
                </a:solidFill>
              </a:rPr>
              <a:t>&lt;Form&gt;</a:t>
            </a:r>
          </a:p>
          <a:p>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a:t>
            </a:r>
            <a:r>
              <a:rPr lang="en-CA" dirty="0" err="1">
                <a:solidFill>
                  <a:schemeClr val="bg1">
                    <a:lumMod val="65000"/>
                  </a:schemeClr>
                </a:solidFill>
              </a:rPr>
              <a:t>Form.Label</a:t>
            </a:r>
            <a:r>
              <a:rPr lang="en-CA" dirty="0">
                <a:solidFill>
                  <a:schemeClr val="bg1">
                    <a:lumMod val="65000"/>
                  </a:schemeClr>
                </a:solidFill>
              </a:rPr>
              <a:t>&gt;Pick Date&lt;/</a:t>
            </a:r>
            <a:r>
              <a:rPr lang="en-CA" dirty="0" err="1">
                <a:solidFill>
                  <a:schemeClr val="bg1">
                    <a:lumMod val="65000"/>
                  </a:schemeClr>
                </a:solidFill>
              </a:rPr>
              <a:t>Form.Label</a:t>
            </a:r>
            <a:r>
              <a:rPr lang="en-CA" dirty="0">
                <a:solidFill>
                  <a:schemeClr val="bg1">
                    <a:lumMod val="65000"/>
                  </a:schemeClr>
                </a:solidFill>
              </a:rPr>
              <a:t>&gt; </a:t>
            </a:r>
          </a:p>
          <a:p>
            <a:r>
              <a:rPr lang="en-CA" dirty="0">
                <a:solidFill>
                  <a:schemeClr val="bg1">
                    <a:lumMod val="65000"/>
                  </a:schemeClr>
                </a:solidFill>
              </a:rPr>
              <a:t>                    &lt;</a:t>
            </a:r>
            <a:r>
              <a:rPr lang="en-CA" dirty="0" err="1">
                <a:solidFill>
                  <a:schemeClr val="bg1">
                    <a:lumMod val="65000"/>
                  </a:schemeClr>
                </a:solidFill>
              </a:rPr>
              <a:t>DatePicker</a:t>
            </a:r>
            <a:r>
              <a:rPr lang="en-CA" dirty="0">
                <a:solidFill>
                  <a:schemeClr val="bg1">
                    <a:lumMod val="65000"/>
                  </a:schemeClr>
                </a:solidFill>
              </a:rPr>
              <a:t>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datePicker</a:t>
            </a:r>
            <a:r>
              <a:rPr lang="en-CA" dirty="0">
                <a:solidFill>
                  <a:schemeClr val="bg1">
                    <a:lumMod val="65000"/>
                  </a:schemeClr>
                </a:solidFill>
              </a:rPr>
              <a:t>' </a:t>
            </a:r>
          </a:p>
          <a:p>
            <a:r>
              <a:rPr lang="en-CA" dirty="0"/>
              <a:t>                    </a:t>
            </a:r>
            <a:r>
              <a:rPr lang="en-CA" b="1" dirty="0"/>
              <a:t>selected={</a:t>
            </a:r>
            <a:r>
              <a:rPr lang="en-CA" b="1" dirty="0" err="1"/>
              <a:t>selectedDate</a:t>
            </a:r>
            <a:r>
              <a:rPr lang="en-CA" b="1" dirty="0"/>
              <a:t>} </a:t>
            </a:r>
          </a:p>
          <a:p>
            <a:r>
              <a:rPr lang="en-CA" b="1" dirty="0"/>
              <a:t>                    </a:t>
            </a:r>
            <a:r>
              <a:rPr lang="en-CA" b="1" dirty="0" err="1"/>
              <a:t>onChange</a:t>
            </a:r>
            <a:r>
              <a:rPr lang="en-CA" b="1" dirty="0"/>
              <a:t>={date =&gt; </a:t>
            </a:r>
            <a:r>
              <a:rPr lang="en-CA" b="1" dirty="0" err="1"/>
              <a:t>handleDateChange</a:t>
            </a:r>
            <a:r>
              <a:rPr lang="en-CA" b="1" dirty="0"/>
              <a:t>(date)}</a:t>
            </a:r>
            <a:r>
              <a:rPr lang="en-CA" dirty="0"/>
              <a:t>/&gt;</a:t>
            </a:r>
          </a:p>
          <a:p>
            <a:r>
              <a:rPr lang="en-CA" dirty="0"/>
              <a:t>  </a:t>
            </a:r>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87585" y="639895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FCB63A8-03F2-169B-8294-D60AFB754390}"/>
              </a:ext>
            </a:extLst>
          </p:cNvPr>
          <p:cNvSpPr txBox="1"/>
          <p:nvPr/>
        </p:nvSpPr>
        <p:spPr>
          <a:xfrm>
            <a:off x="83218" y="4386547"/>
            <a:ext cx="7580833" cy="646331"/>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the </a:t>
            </a:r>
            <a:r>
              <a:rPr lang="en-CA" dirty="0" err="1">
                <a:solidFill>
                  <a:srgbClr val="00B050"/>
                </a:solidFill>
              </a:rPr>
              <a:t>useState</a:t>
            </a:r>
            <a:endParaRPr lang="en-CA" dirty="0">
              <a:solidFill>
                <a:srgbClr val="00B050"/>
              </a:solidFill>
            </a:endParaRPr>
          </a:p>
          <a:p>
            <a:r>
              <a:rPr lang="en-CA" b="1" dirty="0"/>
              <a:t>  const [</a:t>
            </a:r>
            <a:r>
              <a:rPr lang="en-CA" b="1" dirty="0" err="1"/>
              <a:t>selectedDate</a:t>
            </a:r>
            <a:r>
              <a:rPr lang="en-CA" b="1" dirty="0"/>
              <a:t>, </a:t>
            </a:r>
            <a:r>
              <a:rPr lang="en-CA" b="1" dirty="0" err="1"/>
              <a:t>setSelectedDate</a:t>
            </a:r>
            <a:r>
              <a:rPr lang="en-CA" b="1" dirty="0"/>
              <a:t>] = </a:t>
            </a:r>
            <a:r>
              <a:rPr lang="en-CA" b="1" dirty="0" err="1"/>
              <a:t>useState</a:t>
            </a:r>
            <a:r>
              <a:rPr lang="en-CA" b="1" dirty="0"/>
              <a:t>('');</a:t>
            </a:r>
          </a:p>
        </p:txBody>
      </p:sp>
      <p:sp>
        <p:nvSpPr>
          <p:cNvPr id="3" name="TextBox 2">
            <a:extLst>
              <a:ext uri="{FF2B5EF4-FFF2-40B4-BE49-F238E27FC236}">
                <a16:creationId xmlns:a16="http://schemas.microsoft.com/office/drawing/2014/main" id="{4A4ED291-494A-5B26-CD03-966EDC70DDDC}"/>
              </a:ext>
            </a:extLst>
          </p:cNvPr>
          <p:cNvSpPr txBox="1"/>
          <p:nvPr/>
        </p:nvSpPr>
        <p:spPr>
          <a:xfrm>
            <a:off x="95783" y="5262155"/>
            <a:ext cx="7580833" cy="1477328"/>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a:t>
            </a:r>
            <a:r>
              <a:rPr lang="en-CA" dirty="0" err="1">
                <a:solidFill>
                  <a:srgbClr val="00B050"/>
                </a:solidFill>
              </a:rPr>
              <a:t>handleDateChange</a:t>
            </a:r>
            <a:endParaRPr lang="en-CA" dirty="0">
              <a:solidFill>
                <a:srgbClr val="00B050"/>
              </a:solidFill>
            </a:endParaRPr>
          </a:p>
          <a:p>
            <a:r>
              <a:rPr lang="en-CA" b="1" dirty="0"/>
              <a:t>  const </a:t>
            </a:r>
            <a:r>
              <a:rPr lang="en-CA" b="1" dirty="0" err="1"/>
              <a:t>handleDateChange</a:t>
            </a:r>
            <a:r>
              <a:rPr lang="en-CA" b="1" dirty="0"/>
              <a:t> = (date) =&gt; {</a:t>
            </a:r>
          </a:p>
          <a:p>
            <a:r>
              <a:rPr lang="en-CA" b="1" dirty="0"/>
              <a:t>          </a:t>
            </a:r>
            <a:r>
              <a:rPr lang="en-CA" b="1" dirty="0" err="1"/>
              <a:t>setSelectedDate</a:t>
            </a:r>
            <a:r>
              <a:rPr lang="en-CA" b="1" dirty="0"/>
              <a:t>(date);</a:t>
            </a:r>
          </a:p>
          <a:p>
            <a:r>
              <a:rPr lang="en-CA" b="1" dirty="0"/>
              <a:t>  };</a:t>
            </a:r>
          </a:p>
          <a:p>
            <a:endParaRPr lang="en-CA" dirty="0"/>
          </a:p>
        </p:txBody>
      </p:sp>
    </p:spTree>
    <p:extLst>
      <p:ext uri="{BB962C8B-B14F-4D97-AF65-F5344CB8AC3E}">
        <p14:creationId xmlns:p14="http://schemas.microsoft.com/office/powerpoint/2010/main" val="228059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2"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588568" y="3975788"/>
            <a:ext cx="2138727"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26469083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6251171"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ListTasks – Just name and Date for time being</a:t>
            </a:r>
            <a:endParaRPr lang="en-US" sz="2000" dirty="0">
              <a:solidFill>
                <a:srgbClr val="00B050"/>
              </a:solidFill>
              <a:effectLst/>
              <a:highlight>
                <a:srgbClr val="FFFF00"/>
              </a:highlight>
              <a:latin typeface="Arial" panose="020B0604020202020204" pitchFamily="34" charset="0"/>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 y="1331557"/>
            <a:ext cx="1895302"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985859D6-B285-1781-4337-5102EAB4796C}"/>
              </a:ext>
            </a:extLst>
          </p:cNvPr>
          <p:cNvSpPr txBox="1"/>
          <p:nvPr/>
        </p:nvSpPr>
        <p:spPr>
          <a:xfrm>
            <a:off x="95779" y="2063237"/>
            <a:ext cx="7580833" cy="646331"/>
          </a:xfrm>
          <a:prstGeom prst="rect">
            <a:avLst/>
          </a:prstGeom>
          <a:noFill/>
          <a:ln w="28575">
            <a:solidFill>
              <a:schemeClr val="tx1"/>
            </a:solidFill>
          </a:ln>
        </p:spPr>
        <p:txBody>
          <a:bodyPr wrap="square">
            <a:spAutoFit/>
          </a:bodyPr>
          <a:lstStyle/>
          <a:p>
            <a:r>
              <a:rPr lang="en-US" b="0" dirty="0">
                <a:solidFill>
                  <a:schemeClr val="bg1">
                    <a:lumMod val="75000"/>
                  </a:schemeClr>
                </a:solidFill>
                <a:effectLst/>
                <a:latin typeface="Consolas" panose="020B0609020204030204" pitchFamily="49" charset="0"/>
              </a:rPr>
              <a:t>&lt;ListTasks </a:t>
            </a:r>
            <a:r>
              <a:rPr lang="en-US" b="0" dirty="0" err="1">
                <a:solidFill>
                  <a:schemeClr val="bg1">
                    <a:lumMod val="75000"/>
                  </a:schemeClr>
                </a:solidFill>
                <a:effectLst/>
                <a:latin typeface="Consolas" panose="020B0609020204030204" pitchFamily="49" charset="0"/>
              </a:rPr>
              <a:t>className</a:t>
            </a:r>
            <a:r>
              <a:rPr lang="en-US" b="0" dirty="0">
                <a:solidFill>
                  <a:schemeClr val="bg1">
                    <a:lumMod val="75000"/>
                  </a:schemeClr>
                </a:solidFill>
                <a:effectLst/>
                <a:latin typeface="Consolas" panose="020B0609020204030204" pitchFamily="49" charset="0"/>
              </a:rPr>
              <a:t> = "list-border" </a:t>
            </a:r>
            <a:r>
              <a:rPr lang="en-US" b="0" dirty="0">
                <a:effectLst/>
                <a:latin typeface="Consolas" panose="020B0609020204030204" pitchFamily="49" charset="0"/>
              </a:rPr>
              <a:t>name = {name} week= {</a:t>
            </a:r>
            <a:r>
              <a:rPr lang="en-US" b="0" dirty="0" err="1">
                <a:effectLst/>
                <a:latin typeface="Consolas" panose="020B0609020204030204" pitchFamily="49" charset="0"/>
              </a:rPr>
              <a:t>selectedDate</a:t>
            </a:r>
            <a:r>
              <a:rPr lang="en-US" b="0" dirty="0">
                <a:effectLst/>
                <a:latin typeface="Consolas" panose="020B0609020204030204" pitchFamily="49" charset="0"/>
              </a:rPr>
              <a:t>}</a:t>
            </a:r>
            <a:r>
              <a:rPr lang="en-US" b="0" dirty="0">
                <a:solidFill>
                  <a:schemeClr val="bg1">
                    <a:lumMod val="75000"/>
                  </a:schemeClr>
                </a:solidFill>
                <a:effectLst/>
                <a:latin typeface="Consolas" panose="020B0609020204030204" pitchFamily="49" charset="0"/>
              </a:rPr>
              <a:t>/&gt;</a:t>
            </a:r>
          </a:p>
        </p:txBody>
      </p:sp>
      <p:sp>
        <p:nvSpPr>
          <p:cNvPr id="12" name="TextBox 11">
            <a:extLst>
              <a:ext uri="{FF2B5EF4-FFF2-40B4-BE49-F238E27FC236}">
                <a16:creationId xmlns:a16="http://schemas.microsoft.com/office/drawing/2014/main" id="{CA955971-35AB-C085-8285-0B9C0595C646}"/>
              </a:ext>
            </a:extLst>
          </p:cNvPr>
          <p:cNvSpPr txBox="1"/>
          <p:nvPr/>
        </p:nvSpPr>
        <p:spPr>
          <a:xfrm>
            <a:off x="95779" y="3340955"/>
            <a:ext cx="7580833" cy="923330"/>
          </a:xfrm>
          <a:prstGeom prst="rect">
            <a:avLst/>
          </a:prstGeom>
          <a:noFill/>
          <a:ln w="28575">
            <a:solidFill>
              <a:schemeClr val="tx1"/>
            </a:solidFill>
          </a:ln>
        </p:spPr>
        <p:txBody>
          <a:bodyPr wrap="square">
            <a:spAutoFit/>
          </a:bodyPr>
          <a:lstStyle/>
          <a:p>
            <a:r>
              <a:rPr lang="en-US" dirty="0">
                <a:solidFill>
                  <a:schemeClr val="tx2">
                    <a:lumMod val="40000"/>
                    <a:lumOff val="60000"/>
                  </a:schemeClr>
                </a:solidFill>
              </a:rPr>
              <a:t>const ListTasks = (props) =&gt; {</a:t>
            </a:r>
          </a:p>
          <a:p>
            <a:r>
              <a:rPr lang="en-US" b="1" dirty="0"/>
              <a:t>  alert(props.name);    </a:t>
            </a:r>
          </a:p>
          <a:p>
            <a:r>
              <a:rPr lang="en-US" dirty="0">
                <a:solidFill>
                  <a:schemeClr val="tx2">
                    <a:lumMod val="40000"/>
                    <a:lumOff val="60000"/>
                  </a:schemeClr>
                </a:solidFill>
              </a:rPr>
              <a:t>  return (</a:t>
            </a:r>
          </a:p>
        </p:txBody>
      </p:sp>
      <p:sp>
        <p:nvSpPr>
          <p:cNvPr id="13" name="TextBox 12">
            <a:extLst>
              <a:ext uri="{FF2B5EF4-FFF2-40B4-BE49-F238E27FC236}">
                <a16:creationId xmlns:a16="http://schemas.microsoft.com/office/drawing/2014/main" id="{B55BCD10-1A3D-7E8F-1806-CE16F0F08857}"/>
              </a:ext>
            </a:extLst>
          </p:cNvPr>
          <p:cNvSpPr txBox="1"/>
          <p:nvPr/>
        </p:nvSpPr>
        <p:spPr>
          <a:xfrm>
            <a:off x="0" y="2855108"/>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6" name="TextBox 15">
            <a:extLst>
              <a:ext uri="{FF2B5EF4-FFF2-40B4-BE49-F238E27FC236}">
                <a16:creationId xmlns:a16="http://schemas.microsoft.com/office/drawing/2014/main" id="{5C625157-1312-721B-53AC-00ADDF2F31A9}"/>
              </a:ext>
            </a:extLst>
          </p:cNvPr>
          <p:cNvSpPr txBox="1"/>
          <p:nvPr/>
        </p:nvSpPr>
        <p:spPr>
          <a:xfrm>
            <a:off x="5585326" y="3877630"/>
            <a:ext cx="2187074"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7" name="TextBox 16">
            <a:extLst>
              <a:ext uri="{FF2B5EF4-FFF2-40B4-BE49-F238E27FC236}">
                <a16:creationId xmlns:a16="http://schemas.microsoft.com/office/drawing/2014/main" id="{B46009B1-E79B-BC4F-9AA0-541786612DD1}"/>
              </a:ext>
            </a:extLst>
          </p:cNvPr>
          <p:cNvSpPr txBox="1"/>
          <p:nvPr/>
        </p:nvSpPr>
        <p:spPr>
          <a:xfrm>
            <a:off x="4264645" y="4260883"/>
            <a:ext cx="3507755" cy="369332"/>
          </a:xfrm>
          <a:prstGeom prst="rect">
            <a:avLst/>
          </a:prstGeom>
          <a:solidFill>
            <a:schemeClr val="accent3">
              <a:lumMod val="75000"/>
            </a:schemeClr>
          </a:solidFill>
          <a:ln w="19050">
            <a:solidFill>
              <a:schemeClr val="tx1"/>
            </a:solidFill>
          </a:ln>
        </p:spPr>
        <p:txBody>
          <a:bodyPr wrap="none" rtlCol="0">
            <a:spAutoFit/>
          </a:bodyPr>
          <a:lstStyle/>
          <a:p>
            <a:r>
              <a:rPr lang="en-CA" dirty="0"/>
              <a:t>What do you notice if you type?</a:t>
            </a:r>
          </a:p>
        </p:txBody>
      </p:sp>
      <p:sp>
        <p:nvSpPr>
          <p:cNvPr id="2" name="Rectangle: Rounded Corners 1">
            <a:extLst>
              <a:ext uri="{FF2B5EF4-FFF2-40B4-BE49-F238E27FC236}">
                <a16:creationId xmlns:a16="http://schemas.microsoft.com/office/drawing/2014/main" id="{D87D820D-94A5-D0AC-1647-1005DB5AC6CA}"/>
              </a:ext>
            </a:extLst>
          </p:cNvPr>
          <p:cNvSpPr/>
          <p:nvPr/>
        </p:nvSpPr>
        <p:spPr>
          <a:xfrm>
            <a:off x="118293" y="5213330"/>
            <a:ext cx="2761932" cy="92333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Initialized</a:t>
            </a:r>
          </a:p>
          <a:p>
            <a:pPr algn="ctr"/>
            <a:r>
              <a:rPr lang="en-CA" dirty="0"/>
              <a:t>Before Rendering</a:t>
            </a:r>
          </a:p>
        </p:txBody>
      </p:sp>
      <p:sp>
        <p:nvSpPr>
          <p:cNvPr id="4" name="Rectangle: Rounded Corners 3">
            <a:extLst>
              <a:ext uri="{FF2B5EF4-FFF2-40B4-BE49-F238E27FC236}">
                <a16:creationId xmlns:a16="http://schemas.microsoft.com/office/drawing/2014/main" id="{9F8303AD-5275-B98B-3A85-A972199635F6}"/>
              </a:ext>
            </a:extLst>
          </p:cNvPr>
          <p:cNvSpPr/>
          <p:nvPr/>
        </p:nvSpPr>
        <p:spPr>
          <a:xfrm>
            <a:off x="95779" y="6467861"/>
            <a:ext cx="2806960" cy="92333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Mounted</a:t>
            </a:r>
          </a:p>
          <a:p>
            <a:pPr algn="ctr"/>
            <a:r>
              <a:rPr lang="en-CA" dirty="0"/>
              <a:t>Directly after being rendered</a:t>
            </a:r>
          </a:p>
        </p:txBody>
      </p:sp>
      <p:sp>
        <p:nvSpPr>
          <p:cNvPr id="5" name="Rectangle: Rounded Corners 4">
            <a:extLst>
              <a:ext uri="{FF2B5EF4-FFF2-40B4-BE49-F238E27FC236}">
                <a16:creationId xmlns:a16="http://schemas.microsoft.com/office/drawing/2014/main" id="{40E02745-9FEB-7F74-9C80-4A537266F8BC}"/>
              </a:ext>
            </a:extLst>
          </p:cNvPr>
          <p:cNvSpPr/>
          <p:nvPr/>
        </p:nvSpPr>
        <p:spPr>
          <a:xfrm>
            <a:off x="118294" y="7722393"/>
            <a:ext cx="28069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Updating</a:t>
            </a:r>
          </a:p>
          <a:p>
            <a:pPr algn="ctr"/>
            <a:r>
              <a:rPr lang="en-CA" dirty="0"/>
              <a:t>When prop or states change</a:t>
            </a:r>
          </a:p>
        </p:txBody>
      </p:sp>
      <p:sp>
        <p:nvSpPr>
          <p:cNvPr id="6" name="Rectangle: Rounded Corners 5">
            <a:extLst>
              <a:ext uri="{FF2B5EF4-FFF2-40B4-BE49-F238E27FC236}">
                <a16:creationId xmlns:a16="http://schemas.microsoft.com/office/drawing/2014/main" id="{FFD24AE3-B02D-A74F-3059-A4766F4E2516}"/>
              </a:ext>
            </a:extLst>
          </p:cNvPr>
          <p:cNvSpPr/>
          <p:nvPr/>
        </p:nvSpPr>
        <p:spPr>
          <a:xfrm>
            <a:off x="118293" y="8865654"/>
            <a:ext cx="2806961" cy="1147642"/>
          </a:xfrm>
          <a:prstGeom prst="roundRect">
            <a:avLst/>
          </a:prstGeom>
          <a:solidFill>
            <a:schemeClr val="accent5">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Unmounted</a:t>
            </a:r>
          </a:p>
          <a:p>
            <a:pPr algn="ctr"/>
            <a:r>
              <a:rPr lang="en-CA" dirty="0"/>
              <a:t>Component removed from the page</a:t>
            </a:r>
          </a:p>
        </p:txBody>
      </p:sp>
      <p:sp>
        <p:nvSpPr>
          <p:cNvPr id="7" name="Arrow: Down 6">
            <a:extLst>
              <a:ext uri="{FF2B5EF4-FFF2-40B4-BE49-F238E27FC236}">
                <a16:creationId xmlns:a16="http://schemas.microsoft.com/office/drawing/2014/main" id="{F230B977-E953-DAEB-2BF2-C6F6DBEABB40}"/>
              </a:ext>
            </a:extLst>
          </p:cNvPr>
          <p:cNvSpPr/>
          <p:nvPr/>
        </p:nvSpPr>
        <p:spPr>
          <a:xfrm>
            <a:off x="1164358" y="6136660"/>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Down 8">
            <a:extLst>
              <a:ext uri="{FF2B5EF4-FFF2-40B4-BE49-F238E27FC236}">
                <a16:creationId xmlns:a16="http://schemas.microsoft.com/office/drawing/2014/main" id="{EAE867BA-EA74-F1BC-4CC4-87B7970A4530}"/>
              </a:ext>
            </a:extLst>
          </p:cNvPr>
          <p:cNvSpPr/>
          <p:nvPr/>
        </p:nvSpPr>
        <p:spPr>
          <a:xfrm>
            <a:off x="1186872" y="7391191"/>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Down 10">
            <a:extLst>
              <a:ext uri="{FF2B5EF4-FFF2-40B4-BE49-F238E27FC236}">
                <a16:creationId xmlns:a16="http://schemas.microsoft.com/office/drawing/2014/main" id="{1E6647B0-6D68-3608-7504-7416D2F0EE37}"/>
              </a:ext>
            </a:extLst>
          </p:cNvPr>
          <p:cNvSpPr/>
          <p:nvPr/>
        </p:nvSpPr>
        <p:spPr>
          <a:xfrm>
            <a:off x="1164358" y="8594589"/>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C4BB2309-114A-6D57-F0E9-F01F60787D5C}"/>
              </a:ext>
            </a:extLst>
          </p:cNvPr>
          <p:cNvSpPr txBox="1"/>
          <p:nvPr/>
        </p:nvSpPr>
        <p:spPr>
          <a:xfrm>
            <a:off x="236168" y="4659332"/>
            <a:ext cx="2644057" cy="369332"/>
          </a:xfrm>
          <a:prstGeom prst="rect">
            <a:avLst/>
          </a:prstGeom>
          <a:noFill/>
        </p:spPr>
        <p:txBody>
          <a:bodyPr wrap="none" rtlCol="0">
            <a:spAutoFit/>
          </a:bodyPr>
          <a:lstStyle/>
          <a:p>
            <a:r>
              <a:rPr lang="en-CA" b="1" u="sng" dirty="0"/>
              <a:t>Component Life Cycle</a:t>
            </a:r>
          </a:p>
        </p:txBody>
      </p:sp>
      <p:sp>
        <p:nvSpPr>
          <p:cNvPr id="20" name="TextBox 19">
            <a:extLst>
              <a:ext uri="{FF2B5EF4-FFF2-40B4-BE49-F238E27FC236}">
                <a16:creationId xmlns:a16="http://schemas.microsoft.com/office/drawing/2014/main" id="{027922C3-051C-562E-146D-0A8A29C61C40}"/>
              </a:ext>
            </a:extLst>
          </p:cNvPr>
          <p:cNvSpPr txBox="1"/>
          <p:nvPr/>
        </p:nvSpPr>
        <p:spPr>
          <a:xfrm>
            <a:off x="4272151" y="6038169"/>
            <a:ext cx="2588209" cy="369332"/>
          </a:xfrm>
          <a:prstGeom prst="rect">
            <a:avLst/>
          </a:prstGeom>
          <a:noFill/>
        </p:spPr>
        <p:txBody>
          <a:bodyPr wrap="none" rtlCol="0">
            <a:spAutoFit/>
          </a:bodyPr>
          <a:lstStyle/>
          <a:p>
            <a:r>
              <a:rPr lang="en-CA" b="1" u="sng" dirty="0"/>
              <a:t>Our Case – 1 Scenario</a:t>
            </a:r>
          </a:p>
        </p:txBody>
      </p:sp>
      <p:sp>
        <p:nvSpPr>
          <p:cNvPr id="21" name="Rectangle: Rounded Corners 20">
            <a:extLst>
              <a:ext uri="{FF2B5EF4-FFF2-40B4-BE49-F238E27FC236}">
                <a16:creationId xmlns:a16="http://schemas.microsoft.com/office/drawing/2014/main" id="{7233BDE7-B851-EB6C-E395-0CB1AD616E64}"/>
              </a:ext>
            </a:extLst>
          </p:cNvPr>
          <p:cNvSpPr/>
          <p:nvPr/>
        </p:nvSpPr>
        <p:spPr>
          <a:xfrm>
            <a:off x="4098427" y="6527128"/>
            <a:ext cx="3100659"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When name state changes</a:t>
            </a:r>
          </a:p>
        </p:txBody>
      </p:sp>
      <p:sp>
        <p:nvSpPr>
          <p:cNvPr id="22" name="Rectangle: Rounded Corners 21">
            <a:extLst>
              <a:ext uri="{FF2B5EF4-FFF2-40B4-BE49-F238E27FC236}">
                <a16:creationId xmlns:a16="http://schemas.microsoft.com/office/drawing/2014/main" id="{AD037F41-678A-7D47-329E-A4545494A50D}"/>
              </a:ext>
            </a:extLst>
          </p:cNvPr>
          <p:cNvSpPr/>
          <p:nvPr/>
        </p:nvSpPr>
        <p:spPr>
          <a:xfrm>
            <a:off x="4098428" y="7722393"/>
            <a:ext cx="31006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Main() repaint including children such as </a:t>
            </a:r>
            <a:r>
              <a:rPr lang="en-CA" dirty="0" err="1"/>
              <a:t>ListTasks</a:t>
            </a:r>
            <a:endParaRPr lang="en-CA" dirty="0"/>
          </a:p>
        </p:txBody>
      </p:sp>
      <p:sp>
        <p:nvSpPr>
          <p:cNvPr id="23" name="Rectangle: Rounded Corners 22">
            <a:extLst>
              <a:ext uri="{FF2B5EF4-FFF2-40B4-BE49-F238E27FC236}">
                <a16:creationId xmlns:a16="http://schemas.microsoft.com/office/drawing/2014/main" id="{5807E98A-3A32-0EC4-F335-4D77618C93B8}"/>
              </a:ext>
            </a:extLst>
          </p:cNvPr>
          <p:cNvSpPr/>
          <p:nvPr/>
        </p:nvSpPr>
        <p:spPr>
          <a:xfrm>
            <a:off x="4098428" y="8849198"/>
            <a:ext cx="3100658"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Alert is displayed</a:t>
            </a:r>
          </a:p>
        </p:txBody>
      </p:sp>
      <p:sp>
        <p:nvSpPr>
          <p:cNvPr id="25" name="Arrow: Down 24">
            <a:extLst>
              <a:ext uri="{FF2B5EF4-FFF2-40B4-BE49-F238E27FC236}">
                <a16:creationId xmlns:a16="http://schemas.microsoft.com/office/drawing/2014/main" id="{5C5FD090-135F-952A-DE43-8E470F5958E9}"/>
              </a:ext>
            </a:extLst>
          </p:cNvPr>
          <p:cNvSpPr/>
          <p:nvPr/>
        </p:nvSpPr>
        <p:spPr>
          <a:xfrm>
            <a:off x="5318216" y="7450458"/>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B0753BA1-62E6-BC9B-DC39-2882ACAAF78A}"/>
              </a:ext>
            </a:extLst>
          </p:cNvPr>
          <p:cNvSpPr/>
          <p:nvPr/>
        </p:nvSpPr>
        <p:spPr>
          <a:xfrm>
            <a:off x="5234153" y="8608193"/>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9165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2" grpId="0" animBg="1"/>
      <p:bldP spid="13" grpId="0"/>
      <p:bldP spid="16" grpId="0" animBg="1"/>
      <p:bldP spid="17" grpId="0" animBg="1"/>
      <p:bldP spid="2" grpId="0" animBg="1"/>
      <p:bldP spid="4" grpId="0" animBg="1"/>
      <p:bldP spid="5" grpId="0" animBg="1"/>
      <p:bldP spid="6" grpId="0" animBg="1"/>
      <p:bldP spid="7" grpId="0" animBg="1"/>
      <p:bldP spid="9" grpId="0" animBg="1"/>
      <p:bldP spid="11" grpId="0" animBg="1"/>
      <p:bldP spid="15" grpId="0"/>
      <p:bldP spid="20" grpId="0"/>
      <p:bldP spid="21" grpId="0" animBg="1"/>
      <p:bldP spid="22" grpId="0" animBg="1"/>
      <p:bldP spid="23" grpId="0" animBg="1"/>
      <p:bldP spid="25" grpId="0" animBg="1"/>
      <p:bldP spid="26" grpId="0" animBg="1"/>
    </p:bldLst>
  </p:timing>
  <p:extLst>
    <p:ext uri="{6950BFC3-D8DA-4A85-94F7-54DA5524770B}">
      <p188:commentRel xmlns:p188="http://schemas.microsoft.com/office/powerpoint/2018/8/main" r:id="rId2"/>
    </p:ext>
  </p:extLs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7858249"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a:t>
            </a:r>
            <a:r>
              <a:rPr lang="en-US" dirty="0" err="1">
                <a:solidFill>
                  <a:srgbClr val="00B050"/>
                </a:solidFill>
                <a:highlight>
                  <a:srgbClr val="FFFF00"/>
                </a:highlight>
                <a:latin typeface="Segoe UI" panose="020B0502040204020203" pitchFamily="34" charset="0"/>
              </a:rPr>
              <a:t>ListTasks</a:t>
            </a:r>
            <a:r>
              <a:rPr lang="en-US" dirty="0">
                <a:solidFill>
                  <a:srgbClr val="00B050"/>
                </a:solidFill>
                <a:highlight>
                  <a:srgbClr val="FFFF00"/>
                </a:highlight>
                <a:latin typeface="Segoe UI" panose="020B0502040204020203" pitchFamily="34" charset="0"/>
              </a:rPr>
              <a:t> – </a:t>
            </a:r>
            <a:r>
              <a:rPr lang="en-US" dirty="0">
                <a:solidFill>
                  <a:srgbClr val="FFFF00"/>
                </a:solidFill>
                <a:highlight>
                  <a:srgbClr val="000000"/>
                </a:highlight>
                <a:latin typeface="Segoe UI" panose="020B0502040204020203" pitchFamily="34" charset="0"/>
              </a:rPr>
              <a:t>Continue</a:t>
            </a:r>
            <a:endParaRPr lang="en-US" sz="2000" dirty="0">
              <a:solidFill>
                <a:srgbClr val="FFFF00"/>
              </a:solidFill>
              <a:effectLst/>
              <a:highlight>
                <a:srgbClr val="000000"/>
              </a:highlight>
              <a:latin typeface="Arial" panose="020B0604020202020204" pitchFamily="34" charset="0"/>
            </a:endParaRPr>
          </a:p>
        </p:txBody>
      </p:sp>
      <p:sp>
        <p:nvSpPr>
          <p:cNvPr id="18" name="TextBox 17">
            <a:extLst>
              <a:ext uri="{FF2B5EF4-FFF2-40B4-BE49-F238E27FC236}">
                <a16:creationId xmlns:a16="http://schemas.microsoft.com/office/drawing/2014/main" id="{3ACC75C9-B928-0258-2DCA-457A1C9F8E19}"/>
              </a:ext>
            </a:extLst>
          </p:cNvPr>
          <p:cNvSpPr txBox="1"/>
          <p:nvPr/>
        </p:nvSpPr>
        <p:spPr>
          <a:xfrm>
            <a:off x="191567" y="1966094"/>
            <a:ext cx="7580833" cy="4154984"/>
          </a:xfrm>
          <a:prstGeom prst="rect">
            <a:avLst/>
          </a:prstGeom>
          <a:noFill/>
          <a:ln w="28575">
            <a:solidFill>
              <a:schemeClr val="tx1"/>
            </a:solidFill>
          </a:ln>
        </p:spPr>
        <p:txBody>
          <a:bodyPr wrap="square">
            <a:spAutoFit/>
          </a:bodyPr>
          <a:lstStyle/>
          <a:p>
            <a:r>
              <a:rPr lang="en-US" sz="2400" dirty="0">
                <a:solidFill>
                  <a:srgbClr val="00B050"/>
                </a:solidFill>
              </a:rPr>
              <a:t>//add import</a:t>
            </a:r>
          </a:p>
          <a:p>
            <a:r>
              <a:rPr lang="en-US" sz="2400" b="1" dirty="0"/>
              <a:t>import {</a:t>
            </a:r>
            <a:r>
              <a:rPr lang="en-US" sz="2400" b="1" dirty="0" err="1"/>
              <a:t>useEffect</a:t>
            </a:r>
            <a:r>
              <a:rPr lang="en-US" sz="2400" b="1" dirty="0"/>
              <a:t> } from 'react’;</a:t>
            </a:r>
          </a:p>
          <a:p>
            <a:endParaRPr lang="en-US" sz="2400" dirty="0">
              <a:solidFill>
                <a:schemeClr val="tx2">
                  <a:lumMod val="40000"/>
                  <a:lumOff val="60000"/>
                </a:schemeClr>
              </a:solidFill>
            </a:endParaRPr>
          </a:p>
          <a:p>
            <a:r>
              <a:rPr lang="en-US" sz="2400" dirty="0">
                <a:solidFill>
                  <a:srgbClr val="00B050"/>
                </a:solidFill>
              </a:rPr>
              <a:t>//will update only when component is mounted and later when name value changes. We can prevent the mount action if needed.</a:t>
            </a:r>
          </a:p>
          <a:p>
            <a:endParaRPr lang="en-US" sz="2400" dirty="0">
              <a:solidFill>
                <a:srgbClr val="00B050"/>
              </a:solidFill>
            </a:endParaRPr>
          </a:p>
          <a:p>
            <a:r>
              <a:rPr lang="en-US" sz="2400" dirty="0">
                <a:solidFill>
                  <a:schemeClr val="tx2">
                    <a:lumMod val="40000"/>
                    <a:lumOff val="60000"/>
                  </a:schemeClr>
                </a:solidFill>
              </a:rPr>
              <a:t>const ListTasks = (props) =&gt; {</a:t>
            </a:r>
          </a:p>
          <a:p>
            <a:r>
              <a:rPr lang="en-US" sz="2400" dirty="0">
                <a:solidFill>
                  <a:schemeClr val="tx2">
                    <a:lumMod val="40000"/>
                    <a:lumOff val="60000"/>
                  </a:schemeClr>
                </a:solidFill>
              </a:rPr>
              <a:t> </a:t>
            </a:r>
            <a:r>
              <a:rPr lang="en-CA" sz="2400" b="1" dirty="0" err="1">
                <a:solidFill>
                  <a:schemeClr val="tx1">
                    <a:lumMod val="95000"/>
                    <a:lumOff val="5000"/>
                  </a:schemeClr>
                </a:solidFill>
              </a:rPr>
              <a:t>useEffect</a:t>
            </a:r>
            <a:r>
              <a:rPr lang="en-CA" sz="2400" b="1" dirty="0">
                <a:solidFill>
                  <a:schemeClr val="tx1">
                    <a:lumMod val="95000"/>
                    <a:lumOff val="5000"/>
                  </a:schemeClr>
                </a:solidFill>
              </a:rPr>
              <a:t>(() =&gt; {</a:t>
            </a:r>
          </a:p>
          <a:p>
            <a:r>
              <a:rPr lang="en-US" sz="2400" b="1" dirty="0"/>
              <a:t>  </a:t>
            </a:r>
            <a:r>
              <a:rPr lang="en-US" sz="2400" dirty="0">
                <a:solidFill>
                  <a:schemeClr val="bg2">
                    <a:lumMod val="90000"/>
                  </a:schemeClr>
                </a:solidFill>
              </a:rPr>
              <a:t>alert(props.name); </a:t>
            </a:r>
            <a:r>
              <a:rPr lang="en-US" sz="2400" b="1" dirty="0"/>
              <a:t>} , [props.name]);   </a:t>
            </a:r>
          </a:p>
          <a:p>
            <a:r>
              <a:rPr lang="en-US" sz="2400" dirty="0">
                <a:solidFill>
                  <a:schemeClr val="tx2">
                    <a:lumMod val="40000"/>
                    <a:lumOff val="60000"/>
                  </a:schemeClr>
                </a:solidFill>
              </a:rPr>
              <a:t>  return (</a:t>
            </a:r>
          </a:p>
        </p:txBody>
      </p:sp>
      <p:sp>
        <p:nvSpPr>
          <p:cNvPr id="19" name="TextBox 18">
            <a:extLst>
              <a:ext uri="{FF2B5EF4-FFF2-40B4-BE49-F238E27FC236}">
                <a16:creationId xmlns:a16="http://schemas.microsoft.com/office/drawing/2014/main" id="{0B8EFCCD-CECF-377C-33E5-3018A0B9F490}"/>
              </a:ext>
            </a:extLst>
          </p:cNvPr>
          <p:cNvSpPr txBox="1"/>
          <p:nvPr/>
        </p:nvSpPr>
        <p:spPr>
          <a:xfrm>
            <a:off x="191567" y="1565693"/>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Tree>
    <p:extLst>
      <p:ext uri="{BB962C8B-B14F-4D97-AF65-F5344CB8AC3E}">
        <p14:creationId xmlns:p14="http://schemas.microsoft.com/office/powerpoint/2010/main" val="126851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93030" y="64178"/>
            <a:ext cx="5586337"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Notes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33711D96-2967-AEE1-762E-9233C62EA35D}"/>
              </a:ext>
            </a:extLst>
          </p:cNvPr>
          <p:cNvSpPr txBox="1"/>
          <p:nvPr/>
        </p:nvSpPr>
        <p:spPr>
          <a:xfrm>
            <a:off x="95783" y="1258936"/>
            <a:ext cx="7580833" cy="646331"/>
          </a:xfrm>
          <a:prstGeom prst="rect">
            <a:avLst/>
          </a:prstGeom>
          <a:noFill/>
        </p:spPr>
        <p:txBody>
          <a:bodyPr wrap="square">
            <a:spAutoFit/>
          </a:bodyPr>
          <a:lstStyle/>
          <a:p>
            <a:r>
              <a:rPr lang="en-US" dirty="0">
                <a:latin typeface="Segoe UI" panose="020B0502040204020203" pitchFamily="34" charset="0"/>
              </a:rPr>
              <a:t>For 2-Way Data Binding, any change to an input field would be applied to the corresponding state</a:t>
            </a:r>
            <a:endParaRPr lang="en-US" sz="2000" dirty="0">
              <a:effectLst/>
              <a:highlight>
                <a:srgbClr val="FFFF00"/>
              </a:highlight>
              <a:latin typeface="Arial" panose="020B0604020202020204" pitchFamily="34" charset="0"/>
            </a:endParaRPr>
          </a:p>
        </p:txBody>
      </p:sp>
      <p:sp>
        <p:nvSpPr>
          <p:cNvPr id="6" name="TextBox 5">
            <a:extLst>
              <a:ext uri="{FF2B5EF4-FFF2-40B4-BE49-F238E27FC236}">
                <a16:creationId xmlns:a16="http://schemas.microsoft.com/office/drawing/2014/main" id="{F37F0074-DB23-003B-DA71-78A9406CBA92}"/>
              </a:ext>
            </a:extLst>
          </p:cNvPr>
          <p:cNvSpPr txBox="1"/>
          <p:nvPr/>
        </p:nvSpPr>
        <p:spPr>
          <a:xfrm>
            <a:off x="95782" y="1917553"/>
            <a:ext cx="7580833" cy="369332"/>
          </a:xfrm>
          <a:prstGeom prst="rect">
            <a:avLst/>
          </a:prstGeom>
          <a:noFill/>
        </p:spPr>
        <p:txBody>
          <a:bodyPr wrap="square">
            <a:spAutoFit/>
          </a:bodyPr>
          <a:lstStyle/>
          <a:p>
            <a:r>
              <a:rPr lang="en-US" dirty="0">
                <a:latin typeface="Segoe UI" panose="020B0502040204020203" pitchFamily="34" charset="0"/>
              </a:rPr>
              <a:t>Repaint of a component will lead to its children repaint. </a:t>
            </a:r>
            <a:endParaRPr lang="en-US" sz="2000" dirty="0">
              <a:effectLst/>
              <a:latin typeface="Arial" panose="020B0604020202020204" pitchFamily="34" charset="0"/>
            </a:endParaRPr>
          </a:p>
        </p:txBody>
      </p:sp>
      <p:sp>
        <p:nvSpPr>
          <p:cNvPr id="7" name="TextBox 6">
            <a:extLst>
              <a:ext uri="{FF2B5EF4-FFF2-40B4-BE49-F238E27FC236}">
                <a16:creationId xmlns:a16="http://schemas.microsoft.com/office/drawing/2014/main" id="{6C68176F-D613-6E3F-DB25-19F54027662A}"/>
              </a:ext>
            </a:extLst>
          </p:cNvPr>
          <p:cNvSpPr txBox="1"/>
          <p:nvPr/>
        </p:nvSpPr>
        <p:spPr>
          <a:xfrm>
            <a:off x="50102" y="3760643"/>
            <a:ext cx="7580833" cy="369332"/>
          </a:xfrm>
          <a:prstGeom prst="rect">
            <a:avLst/>
          </a:prstGeom>
          <a:noFill/>
        </p:spPr>
        <p:txBody>
          <a:bodyPr wrap="square">
            <a:spAutoFit/>
          </a:bodyPr>
          <a:lstStyle/>
          <a:p>
            <a:r>
              <a:rPr lang="en-US" dirty="0">
                <a:latin typeface="Segoe UI" panose="020B0502040204020203" pitchFamily="34" charset="0"/>
              </a:rPr>
              <a:t>Children are repainted without any interference as one’s click</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1BF1E788-B73C-1257-0CC9-0F056F1F324E}"/>
              </a:ext>
            </a:extLst>
          </p:cNvPr>
          <p:cNvSpPr txBox="1"/>
          <p:nvPr/>
        </p:nvSpPr>
        <p:spPr>
          <a:xfrm>
            <a:off x="95779" y="4334666"/>
            <a:ext cx="7580833" cy="369332"/>
          </a:xfrm>
          <a:prstGeom prst="rect">
            <a:avLst/>
          </a:prstGeom>
          <a:noFill/>
        </p:spPr>
        <p:txBody>
          <a:bodyPr wrap="square">
            <a:spAutoFit/>
          </a:bodyPr>
          <a:lstStyle/>
          <a:p>
            <a:r>
              <a:rPr lang="en-US" dirty="0">
                <a:latin typeface="Segoe UI" panose="020B0502040204020203" pitchFamily="34" charset="0"/>
              </a:rPr>
              <a:t>I created the cloud hosted version with this approach.</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913E052B-04A6-D5A4-AE18-8953A105EAB6}"/>
              </a:ext>
            </a:extLst>
          </p:cNvPr>
          <p:cNvSpPr txBox="1"/>
          <p:nvPr/>
        </p:nvSpPr>
        <p:spPr>
          <a:xfrm>
            <a:off x="2268173" y="751105"/>
            <a:ext cx="2802592" cy="369332"/>
          </a:xfrm>
          <a:prstGeom prst="rect">
            <a:avLst/>
          </a:prstGeom>
          <a:noFill/>
        </p:spPr>
        <p:txBody>
          <a:bodyPr wrap="square">
            <a:spAutoFit/>
          </a:bodyPr>
          <a:lstStyle/>
          <a:p>
            <a:r>
              <a:rPr lang="en-US" dirty="0">
                <a:solidFill>
                  <a:schemeClr val="bg2"/>
                </a:solidFill>
                <a:highlight>
                  <a:srgbClr val="800000"/>
                </a:highlight>
                <a:latin typeface="Segoe UI" panose="020B0502040204020203" pitchFamily="34" charset="0"/>
              </a:rPr>
              <a:t>Based on Observations</a:t>
            </a:r>
            <a:endParaRPr lang="en-US" sz="2000" dirty="0">
              <a:solidFill>
                <a:schemeClr val="bg2"/>
              </a:solidFill>
              <a:effectLst/>
              <a:highlight>
                <a:srgbClr val="800000"/>
              </a:highlight>
              <a:latin typeface="Arial" panose="020B0604020202020204" pitchFamily="34" charset="0"/>
            </a:endParaRPr>
          </a:p>
        </p:txBody>
      </p:sp>
      <p:sp>
        <p:nvSpPr>
          <p:cNvPr id="20" name="TextBox 19">
            <a:extLst>
              <a:ext uri="{FF2B5EF4-FFF2-40B4-BE49-F238E27FC236}">
                <a16:creationId xmlns:a16="http://schemas.microsoft.com/office/drawing/2014/main" id="{9D4E26BA-DD75-E647-1AC6-2166F45804D5}"/>
              </a:ext>
            </a:extLst>
          </p:cNvPr>
          <p:cNvSpPr txBox="1"/>
          <p:nvPr/>
        </p:nvSpPr>
        <p:spPr>
          <a:xfrm>
            <a:off x="95781" y="2483837"/>
            <a:ext cx="7580833" cy="646331"/>
          </a:xfrm>
          <a:prstGeom prst="rect">
            <a:avLst/>
          </a:prstGeom>
          <a:noFill/>
        </p:spPr>
        <p:txBody>
          <a:bodyPr wrap="square">
            <a:spAutoFit/>
          </a:bodyPr>
          <a:lstStyle/>
          <a:p>
            <a:r>
              <a:rPr lang="en-US" dirty="0">
                <a:latin typeface="Segoe UI" panose="020B0502040204020203" pitchFamily="34" charset="0"/>
              </a:rPr>
              <a:t>Repaint will increase when we consider Comment, hour and min entries we haven’t handled so far. Use </a:t>
            </a:r>
            <a:r>
              <a:rPr lang="en-US" dirty="0" err="1">
                <a:latin typeface="Segoe UI" panose="020B0502040204020203" pitchFamily="34" charset="0"/>
              </a:rPr>
              <a:t>UseEffect</a:t>
            </a:r>
            <a:r>
              <a:rPr lang="en-US" dirty="0">
                <a:latin typeface="Segoe UI" panose="020B0502040204020203" pitchFamily="34" charset="0"/>
              </a:rPr>
              <a:t> to control what got executed. </a:t>
            </a:r>
            <a:endParaRPr lang="en-US" sz="2000" dirty="0">
              <a:effectLst/>
              <a:latin typeface="Arial" panose="020B0604020202020204" pitchFamily="34" charset="0"/>
            </a:endParaRPr>
          </a:p>
        </p:txBody>
      </p:sp>
      <p:sp>
        <p:nvSpPr>
          <p:cNvPr id="21" name="TextBox 20">
            <a:extLst>
              <a:ext uri="{FF2B5EF4-FFF2-40B4-BE49-F238E27FC236}">
                <a16:creationId xmlns:a16="http://schemas.microsoft.com/office/drawing/2014/main" id="{05B62499-5B67-0C37-729D-EABEF7DAB5C7}"/>
              </a:ext>
            </a:extLst>
          </p:cNvPr>
          <p:cNvSpPr txBox="1"/>
          <p:nvPr/>
        </p:nvSpPr>
        <p:spPr>
          <a:xfrm>
            <a:off x="95780" y="3194359"/>
            <a:ext cx="7580833" cy="369332"/>
          </a:xfrm>
          <a:prstGeom prst="rect">
            <a:avLst/>
          </a:prstGeom>
          <a:noFill/>
        </p:spPr>
        <p:txBody>
          <a:bodyPr wrap="square">
            <a:spAutoFit/>
          </a:bodyPr>
          <a:lstStyle/>
          <a:p>
            <a:r>
              <a:rPr lang="en-US" dirty="0">
                <a:latin typeface="Segoe UI" panose="020B0502040204020203" pitchFamily="34" charset="0"/>
              </a:rPr>
              <a:t>We need to create a const with state handling for each element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B42CA228-11CE-3AF8-124F-70D46458F59F}"/>
              </a:ext>
            </a:extLst>
          </p:cNvPr>
          <p:cNvSpPr txBox="1"/>
          <p:nvPr/>
        </p:nvSpPr>
        <p:spPr>
          <a:xfrm>
            <a:off x="80977" y="4984984"/>
            <a:ext cx="7580833" cy="369332"/>
          </a:xfrm>
          <a:prstGeom prst="rect">
            <a:avLst/>
          </a:prstGeom>
          <a:noFill/>
        </p:spPr>
        <p:txBody>
          <a:bodyPr wrap="square">
            <a:spAutoFit/>
          </a:bodyPr>
          <a:lstStyle/>
          <a:p>
            <a:r>
              <a:rPr lang="en-US" dirty="0">
                <a:latin typeface="Segoe UI" panose="020B0502040204020203" pitchFamily="34" charset="0"/>
              </a:rPr>
              <a:t>This is a training project, let’s handle other elements in a different way.</a:t>
            </a:r>
            <a:endParaRPr lang="en-US" sz="2000" dirty="0">
              <a:effectLst/>
              <a:latin typeface="Arial" panose="020B0604020202020204" pitchFamily="34" charset="0"/>
            </a:endParaRPr>
          </a:p>
        </p:txBody>
      </p:sp>
    </p:spTree>
    <p:extLst>
      <p:ext uri="{BB962C8B-B14F-4D97-AF65-F5344CB8AC3E}">
        <p14:creationId xmlns:p14="http://schemas.microsoft.com/office/powerpoint/2010/main" val="270092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P spid="20" grpId="0"/>
      <p:bldP spid="21" grpId="0"/>
      <p:bldP spid="2" grpId="0"/>
    </p:bldLst>
  </p:timing>
  <p:extLst>
    <p:ext uri="{6950BFC3-D8DA-4A85-94F7-54DA5524770B}">
      <p188:commentRel xmlns:p188="http://schemas.microsoft.com/office/powerpoint/2018/8/main" r:id="rId2"/>
    </p:ext>
  </p:extLs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13" name="TextBox 12">
            <a:extLst>
              <a:ext uri="{FF2B5EF4-FFF2-40B4-BE49-F238E27FC236}">
                <a16:creationId xmlns:a16="http://schemas.microsoft.com/office/drawing/2014/main" id="{DDFD9F48-1879-D519-5C9B-DC0E29BF43C9}"/>
              </a:ext>
            </a:extLst>
          </p:cNvPr>
          <p:cNvSpPr txBox="1"/>
          <p:nvPr/>
        </p:nvSpPr>
        <p:spPr>
          <a:xfrm>
            <a:off x="367341" y="1100262"/>
            <a:ext cx="4492171" cy="584775"/>
          </a:xfrm>
          <a:prstGeom prst="rect">
            <a:avLst/>
          </a:prstGeom>
          <a:noFill/>
          <a:ln w="28575">
            <a:solidFill>
              <a:schemeClr val="tx1">
                <a:lumMod val="95000"/>
                <a:lumOff val="5000"/>
              </a:schemeClr>
            </a:solidFill>
          </a:ln>
        </p:spPr>
        <p:txBody>
          <a:bodyPr wrap="square">
            <a:spAutoFit/>
          </a:bodyPr>
          <a:lstStyle/>
          <a:p>
            <a:r>
              <a:rPr lang="en-CA" sz="1400" dirty="0">
                <a:solidFill>
                  <a:srgbClr val="00B050"/>
                </a:solidFill>
              </a:rPr>
              <a:t>//update Form tag</a:t>
            </a:r>
          </a:p>
          <a:p>
            <a:r>
              <a:rPr lang="en-CA" sz="1400" dirty="0">
                <a:solidFill>
                  <a:schemeClr val="bg1">
                    <a:lumMod val="65000"/>
                  </a:schemeClr>
                </a:solidFill>
              </a:rPr>
              <a:t>&lt;Form </a:t>
            </a:r>
            <a:r>
              <a:rPr lang="en-CA" sz="1400" b="1" dirty="0" err="1"/>
              <a:t>onSubmit</a:t>
            </a:r>
            <a:r>
              <a:rPr lang="en-CA" sz="1400" b="1" dirty="0"/>
              <a:t>={update} </a:t>
            </a:r>
            <a:r>
              <a:rPr lang="en-CA" dirty="0">
                <a:solidFill>
                  <a:schemeClr val="bg1">
                    <a:lumMod val="65000"/>
                  </a:schemeClr>
                </a:solidFill>
              </a:rPr>
              <a:t>&gt;</a:t>
            </a:r>
          </a:p>
        </p:txBody>
      </p:sp>
      <p:sp>
        <p:nvSpPr>
          <p:cNvPr id="20" name="TextBox 19">
            <a:extLst>
              <a:ext uri="{FF2B5EF4-FFF2-40B4-BE49-F238E27FC236}">
                <a16:creationId xmlns:a16="http://schemas.microsoft.com/office/drawing/2014/main" id="{963F27E4-70D0-1471-F333-971BC0B5BDFF}"/>
              </a:ext>
            </a:extLst>
          </p:cNvPr>
          <p:cNvSpPr txBox="1"/>
          <p:nvPr/>
        </p:nvSpPr>
        <p:spPr>
          <a:xfrm>
            <a:off x="367341" y="3536490"/>
            <a:ext cx="6870285" cy="646331"/>
          </a:xfrm>
          <a:prstGeom prst="rect">
            <a:avLst/>
          </a:prstGeom>
          <a:noFill/>
          <a:ln w="28575">
            <a:solidFill>
              <a:schemeClr val="tx1"/>
            </a:solidFill>
          </a:ln>
        </p:spPr>
        <p:txBody>
          <a:bodyPr wrap="square">
            <a:spAutoFit/>
          </a:bodyPr>
          <a:lstStyle/>
          <a:p>
            <a:r>
              <a:rPr lang="en-US" sz="1200" b="0" dirty="0">
                <a:solidFill>
                  <a:srgbClr val="00B050"/>
                </a:solidFill>
                <a:effectLst/>
                <a:latin typeface="Consolas" panose="020B0609020204030204" pitchFamily="49" charset="0"/>
              </a:rPr>
              <a:t>//compile values via an object rather than sending each element separately</a:t>
            </a:r>
          </a:p>
          <a:p>
            <a:r>
              <a:rPr lang="en-US" sz="1200" dirty="0">
                <a:solidFill>
                  <a:srgbClr val="00B050"/>
                </a:solidFill>
                <a:latin typeface="Consolas" panose="020B0609020204030204" pitchFamily="49" charset="0"/>
              </a:rPr>
              <a:t>//</a:t>
            </a:r>
            <a:r>
              <a:rPr lang="en-US" sz="1200" dirty="0" err="1">
                <a:solidFill>
                  <a:srgbClr val="00B050"/>
                </a:solidFill>
                <a:latin typeface="Consolas" panose="020B0609020204030204" pitchFamily="49" charset="0"/>
              </a:rPr>
              <a:t>myKey</a:t>
            </a:r>
            <a:r>
              <a:rPr lang="en-US" sz="1200" dirty="0">
                <a:solidFill>
                  <a:srgbClr val="00B050"/>
                </a:solidFill>
                <a:latin typeface="Consolas" panose="020B0609020204030204" pitchFamily="49" charset="0"/>
              </a:rPr>
              <a:t> will be vital in update process [might not discuss in hackathon though]</a:t>
            </a:r>
            <a:endParaRPr lang="en-US" sz="1200" b="0" dirty="0">
              <a:solidFill>
                <a:srgbClr val="00B050"/>
              </a:solidFill>
              <a:effectLst/>
              <a:latin typeface="Consolas" panose="020B0609020204030204" pitchFamily="49" charset="0"/>
            </a:endParaRPr>
          </a:p>
          <a:p>
            <a:r>
              <a:rPr lang="en-US" sz="1200" b="1" dirty="0">
                <a:solidFill>
                  <a:schemeClr val="tx1">
                    <a:lumMod val="95000"/>
                    <a:lumOff val="5000"/>
                  </a:schemeClr>
                </a:solidFill>
                <a:effectLst/>
                <a:latin typeface="Consolas" panose="020B0609020204030204" pitchFamily="49" charset="0"/>
              </a:rPr>
              <a:t>const [task, </a:t>
            </a:r>
            <a:r>
              <a:rPr lang="en-US" sz="1200" b="1" dirty="0" err="1">
                <a:solidFill>
                  <a:schemeClr val="tx1">
                    <a:lumMod val="95000"/>
                    <a:lumOff val="5000"/>
                  </a:schemeClr>
                </a:solidFill>
                <a:effectLst/>
                <a:latin typeface="Consolas" panose="020B0609020204030204" pitchFamily="49" charset="0"/>
              </a:rPr>
              <a:t>setTask</a:t>
            </a:r>
            <a:r>
              <a:rPr lang="en-US" sz="1200" b="1" dirty="0">
                <a:solidFill>
                  <a:schemeClr val="tx1">
                    <a:lumMod val="95000"/>
                    <a:lumOff val="5000"/>
                  </a:schemeClr>
                </a:solidFill>
                <a:effectLst/>
                <a:latin typeface="Consolas" panose="020B0609020204030204" pitchFamily="49" charset="0"/>
              </a:rPr>
              <a:t>] = </a:t>
            </a:r>
            <a:r>
              <a:rPr lang="en-US" sz="1200" b="1" dirty="0" err="1">
                <a:solidFill>
                  <a:schemeClr val="tx1">
                    <a:lumMod val="95000"/>
                    <a:lumOff val="5000"/>
                  </a:schemeClr>
                </a:solidFill>
                <a:effectLst/>
                <a:latin typeface="Consolas" panose="020B0609020204030204" pitchFamily="49" charset="0"/>
              </a:rPr>
              <a:t>useState</a:t>
            </a:r>
            <a:r>
              <a:rPr lang="en-US" sz="1200" b="1" dirty="0">
                <a:solidFill>
                  <a:schemeClr val="tx1">
                    <a:lumMod val="95000"/>
                    <a:lumOff val="5000"/>
                  </a:schemeClr>
                </a:solidFill>
                <a:effectLst/>
                <a:latin typeface="Consolas" panose="020B0609020204030204" pitchFamily="49" charset="0"/>
              </a:rPr>
              <a:t>({name:'',hour:0,min:0,comment:‘’, </a:t>
            </a:r>
            <a:r>
              <a:rPr lang="en-US" sz="1200" b="1" dirty="0" err="1">
                <a:solidFill>
                  <a:schemeClr val="tx1">
                    <a:lumMod val="95000"/>
                    <a:lumOff val="5000"/>
                  </a:schemeClr>
                </a:solidFill>
                <a:effectLst/>
                <a:latin typeface="Consolas" panose="020B0609020204030204" pitchFamily="49" charset="0"/>
              </a:rPr>
              <a:t>myKey</a:t>
            </a:r>
            <a:r>
              <a:rPr lang="en-US" sz="1200" b="1" dirty="0">
                <a:solidFill>
                  <a:schemeClr val="tx1">
                    <a:lumMod val="95000"/>
                    <a:lumOff val="5000"/>
                  </a:schemeClr>
                </a:solidFill>
                <a:effectLst/>
                <a:latin typeface="Consolas" panose="020B0609020204030204" pitchFamily="49" charset="0"/>
              </a:rPr>
              <a:t>: 0});</a:t>
            </a:r>
          </a:p>
        </p:txBody>
      </p:sp>
      <p:sp>
        <p:nvSpPr>
          <p:cNvPr id="22" name="TextBox 21">
            <a:extLst>
              <a:ext uri="{FF2B5EF4-FFF2-40B4-BE49-F238E27FC236}">
                <a16:creationId xmlns:a16="http://schemas.microsoft.com/office/drawing/2014/main" id="{FECF18E2-4466-F8BC-D832-4A16CBC5D061}"/>
              </a:ext>
            </a:extLst>
          </p:cNvPr>
          <p:cNvSpPr txBox="1"/>
          <p:nvPr/>
        </p:nvSpPr>
        <p:spPr>
          <a:xfrm>
            <a:off x="367341" y="1926513"/>
            <a:ext cx="5868601" cy="1384995"/>
          </a:xfrm>
          <a:prstGeom prst="rect">
            <a:avLst/>
          </a:prstGeom>
          <a:noFill/>
          <a:ln w="28575">
            <a:solidFill>
              <a:schemeClr val="tx1"/>
            </a:solidFill>
          </a:ln>
        </p:spPr>
        <p:txBody>
          <a:bodyPr wrap="square">
            <a:spAutoFit/>
          </a:bodyPr>
          <a:lstStyle/>
          <a:p>
            <a:r>
              <a:rPr lang="en-CA" sz="1400" b="1" dirty="0">
                <a:effectLst/>
                <a:latin typeface="Consolas" panose="020B0609020204030204" pitchFamily="49" charset="0"/>
              </a:rPr>
              <a:t>const update = (event) =&gt;</a:t>
            </a:r>
          </a:p>
          <a:p>
            <a:r>
              <a:rPr lang="en-CA" sz="1400" b="1" dirty="0">
                <a:effectLst/>
                <a:latin typeface="Consolas" panose="020B0609020204030204" pitchFamily="49" charset="0"/>
              </a:rPr>
              <a:t>{</a:t>
            </a:r>
          </a:p>
          <a:p>
            <a:r>
              <a:rPr lang="en-CA" sz="1400" b="1" dirty="0">
                <a:solidFill>
                  <a:srgbClr val="00B050"/>
                </a:solidFill>
                <a:effectLst/>
                <a:latin typeface="Consolas" panose="020B0609020204030204" pitchFamily="49" charset="0"/>
              </a:rPr>
              <a:t>    //prevent page reload</a:t>
            </a:r>
          </a:p>
          <a:p>
            <a:r>
              <a:rPr lang="en-CA" sz="1400" b="1" dirty="0">
                <a:effectLst/>
                <a:latin typeface="Consolas" panose="020B0609020204030204" pitchFamily="49" charset="0"/>
              </a:rPr>
              <a:t>    </a:t>
            </a:r>
            <a:r>
              <a:rPr lang="en-CA" sz="1400" b="1" dirty="0" err="1">
                <a:effectLst/>
                <a:latin typeface="Consolas" panose="020B0609020204030204" pitchFamily="49" charset="0"/>
              </a:rPr>
              <a:t>event.preventDefault</a:t>
            </a:r>
            <a:r>
              <a:rPr lang="en-CA" sz="1400" b="1" dirty="0">
                <a:effectLst/>
                <a:latin typeface="Consolas" panose="020B0609020204030204" pitchFamily="49" charset="0"/>
              </a:rPr>
              <a:t>();</a:t>
            </a:r>
          </a:p>
          <a:p>
            <a:r>
              <a:rPr lang="en-CA" sz="1400" b="1" dirty="0">
                <a:effectLst/>
                <a:latin typeface="Consolas" panose="020B0609020204030204" pitchFamily="49" charset="0"/>
              </a:rPr>
              <a:t>    </a:t>
            </a:r>
            <a:r>
              <a:rPr lang="en-CA" sz="1400" b="1" dirty="0" err="1">
                <a:effectLst/>
                <a:latin typeface="Consolas" panose="020B0609020204030204" pitchFamily="49" charset="0"/>
              </a:rPr>
              <a:t>updateValues</a:t>
            </a:r>
            <a:r>
              <a:rPr lang="en-CA" sz="1400" b="1" dirty="0">
                <a:effectLst/>
                <a:latin typeface="Consolas" panose="020B0609020204030204" pitchFamily="49" charset="0"/>
              </a:rPr>
              <a:t>(event);</a:t>
            </a:r>
          </a:p>
          <a:p>
            <a:r>
              <a:rPr lang="en-CA" sz="1400" b="1" dirty="0">
                <a:effectLst/>
                <a:latin typeface="Consolas" panose="020B0609020204030204" pitchFamily="49" charset="0"/>
              </a:rPr>
              <a:t>}</a:t>
            </a:r>
          </a:p>
        </p:txBody>
      </p:sp>
      <p:sp>
        <p:nvSpPr>
          <p:cNvPr id="24" name="TextBox 23">
            <a:extLst>
              <a:ext uri="{FF2B5EF4-FFF2-40B4-BE49-F238E27FC236}">
                <a16:creationId xmlns:a16="http://schemas.microsoft.com/office/drawing/2014/main" id="{A9AE2BED-E07A-C6DA-BCC3-CB38DBCDD1EF}"/>
              </a:ext>
            </a:extLst>
          </p:cNvPr>
          <p:cNvSpPr txBox="1"/>
          <p:nvPr/>
        </p:nvSpPr>
        <p:spPr>
          <a:xfrm>
            <a:off x="367341" y="4319138"/>
            <a:ext cx="6870285" cy="1846659"/>
          </a:xfrm>
          <a:prstGeom prst="rect">
            <a:avLst/>
          </a:prstGeom>
          <a:noFill/>
          <a:ln w="28575">
            <a:solidFill>
              <a:schemeClr val="tx1"/>
            </a:solidFill>
          </a:ln>
        </p:spPr>
        <p:txBody>
          <a:bodyPr wrap="square">
            <a:spAutoFit/>
          </a:bodyPr>
          <a:lstStyle/>
          <a:p>
            <a:r>
              <a:rPr lang="en-CA" sz="1600" b="1" dirty="0">
                <a:effectLst/>
                <a:latin typeface="Consolas" panose="020B0609020204030204" pitchFamily="49" charset="0"/>
              </a:rPr>
              <a:t> const </a:t>
            </a:r>
            <a:r>
              <a:rPr lang="en-CA" sz="1600" b="1" dirty="0" err="1">
                <a:effectLst/>
                <a:latin typeface="Consolas" panose="020B0609020204030204" pitchFamily="49" charset="0"/>
              </a:rPr>
              <a:t>updateValues</a:t>
            </a:r>
            <a:r>
              <a:rPr lang="en-CA" sz="1600" b="1" dirty="0">
                <a:effectLst/>
                <a:latin typeface="Consolas" panose="020B0609020204030204" pitchFamily="49" charset="0"/>
              </a:rPr>
              <a:t> = (event)=&gt;</a:t>
            </a:r>
          </a:p>
          <a:p>
            <a:r>
              <a:rPr lang="en-CA" sz="1600" b="1" dirty="0">
                <a:effectLst/>
                <a:latin typeface="Consolas" panose="020B0609020204030204" pitchFamily="49" charset="0"/>
              </a:rPr>
              <a:t>  {</a:t>
            </a:r>
          </a:p>
          <a:p>
            <a:r>
              <a:rPr lang="en-CA" dirty="0"/>
              <a:t>	</a:t>
            </a:r>
            <a:r>
              <a:rPr lang="en-CA" sz="1600" b="1" dirty="0">
                <a:latin typeface="Consolas" panose="020B0609020204030204" pitchFamily="49" charset="0"/>
              </a:rPr>
              <a:t>task.name = name;</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task.hour</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event.target.formTaskHour.value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task.min</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event.target.formTaskMin.value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task.comment</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event.target.formTaskComment.value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p>
        </p:txBody>
      </p:sp>
      <p:sp>
        <p:nvSpPr>
          <p:cNvPr id="25" name="TextBox 24">
            <a:extLst>
              <a:ext uri="{FF2B5EF4-FFF2-40B4-BE49-F238E27FC236}">
                <a16:creationId xmlns:a16="http://schemas.microsoft.com/office/drawing/2014/main" id="{B03FCF08-47C1-720C-998B-1F5B78E11DF1}"/>
              </a:ext>
            </a:extLst>
          </p:cNvPr>
          <p:cNvSpPr txBox="1"/>
          <p:nvPr/>
        </p:nvSpPr>
        <p:spPr>
          <a:xfrm>
            <a:off x="367341" y="7287798"/>
            <a:ext cx="6870285" cy="861774"/>
          </a:xfrm>
          <a:prstGeom prst="rect">
            <a:avLst/>
          </a:prstGeom>
          <a:noFill/>
          <a:ln w="28575">
            <a:solidFill>
              <a:schemeClr val="tx1"/>
            </a:solidFill>
          </a:ln>
        </p:spPr>
        <p:txBody>
          <a:bodyPr wrap="square">
            <a:spAutoFit/>
          </a:bodyPr>
          <a:lstStyle/>
          <a:p>
            <a:r>
              <a:rPr lang="en-US" sz="1600" dirty="0">
                <a:solidFill>
                  <a:schemeClr val="tx2">
                    <a:lumMod val="40000"/>
                    <a:lumOff val="60000"/>
                  </a:schemeClr>
                </a:solidFill>
              </a:rPr>
              <a:t>const ListTasks = (props) =&gt; {</a:t>
            </a:r>
          </a:p>
          <a:p>
            <a:r>
              <a:rPr lang="en-US" sz="1600" b="1" dirty="0"/>
              <a:t>  alert(props.task.name);    </a:t>
            </a:r>
          </a:p>
          <a:p>
            <a:r>
              <a:rPr lang="en-US" sz="1600" dirty="0">
                <a:solidFill>
                  <a:schemeClr val="tx2">
                    <a:lumMod val="40000"/>
                    <a:lumOff val="60000"/>
                  </a:schemeClr>
                </a:solidFill>
              </a:rPr>
              <a:t>  return (</a:t>
            </a:r>
          </a:p>
        </p:txBody>
      </p:sp>
      <p:sp>
        <p:nvSpPr>
          <p:cNvPr id="26" name="TextBox 25">
            <a:extLst>
              <a:ext uri="{FF2B5EF4-FFF2-40B4-BE49-F238E27FC236}">
                <a16:creationId xmlns:a16="http://schemas.microsoft.com/office/drawing/2014/main" id="{8A61BA9E-6DED-F175-EE19-796AE9F11D47}"/>
              </a:ext>
            </a:extLst>
          </p:cNvPr>
          <p:cNvSpPr txBox="1"/>
          <p:nvPr/>
        </p:nvSpPr>
        <p:spPr>
          <a:xfrm>
            <a:off x="296195" y="6943486"/>
            <a:ext cx="6188643"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 you can keep or remove </a:t>
            </a:r>
            <a:r>
              <a:rPr lang="en-US" dirty="0" err="1">
                <a:solidFill>
                  <a:srgbClr val="00B050"/>
                </a:solidFill>
                <a:latin typeface="Segoe UI" panose="020B0502040204020203" pitchFamily="34" charset="0"/>
              </a:rPr>
              <a:t>useEffect</a:t>
            </a:r>
            <a:r>
              <a:rPr lang="en-US" dirty="0">
                <a:solidFill>
                  <a:srgbClr val="00B050"/>
                </a:solidFill>
                <a:latin typeface="Segoe UI" panose="020B0502040204020203" pitchFamily="34" charset="0"/>
              </a:rPr>
              <a:t>() </a:t>
            </a:r>
            <a:endParaRPr lang="en-CA" dirty="0">
              <a:highlight>
                <a:srgbClr val="FFFF00"/>
              </a:highlight>
            </a:endParaRPr>
          </a:p>
        </p:txBody>
      </p:sp>
      <p:sp>
        <p:nvSpPr>
          <p:cNvPr id="27" name="TextBox 26">
            <a:extLst>
              <a:ext uri="{FF2B5EF4-FFF2-40B4-BE49-F238E27FC236}">
                <a16:creationId xmlns:a16="http://schemas.microsoft.com/office/drawing/2014/main" id="{F4D8FE01-E1B1-2069-7672-60F465989D30}"/>
              </a:ext>
            </a:extLst>
          </p:cNvPr>
          <p:cNvSpPr txBox="1"/>
          <p:nvPr/>
        </p:nvSpPr>
        <p:spPr>
          <a:xfrm>
            <a:off x="317756" y="8237808"/>
            <a:ext cx="5868601" cy="369332"/>
          </a:xfrm>
          <a:prstGeom prst="rect">
            <a:avLst/>
          </a:prstGeom>
          <a:noFill/>
        </p:spPr>
        <p:txBody>
          <a:bodyPr wrap="square">
            <a:spAutoFit/>
          </a:bodyPr>
          <a:lstStyle/>
          <a:p>
            <a:r>
              <a:rPr lang="en-US" dirty="0">
                <a:latin typeface="Segoe UI" panose="020B0502040204020203" pitchFamily="34" charset="0"/>
              </a:rPr>
              <a:t>No popup if you click on Add/Update.</a:t>
            </a:r>
            <a:endParaRPr lang="en-CA" dirty="0">
              <a:highlight>
                <a:srgbClr val="FFFF00"/>
              </a:highlight>
            </a:endParaRPr>
          </a:p>
        </p:txBody>
      </p:sp>
      <p:sp>
        <p:nvSpPr>
          <p:cNvPr id="31" name="TextBox 30">
            <a:extLst>
              <a:ext uri="{FF2B5EF4-FFF2-40B4-BE49-F238E27FC236}">
                <a16:creationId xmlns:a16="http://schemas.microsoft.com/office/drawing/2014/main" id="{7B79AED1-7B10-B61B-01D4-A474057E3807}"/>
              </a:ext>
            </a:extLst>
          </p:cNvPr>
          <p:cNvSpPr txBox="1"/>
          <p:nvPr/>
        </p:nvSpPr>
        <p:spPr>
          <a:xfrm>
            <a:off x="367341" y="6401998"/>
            <a:ext cx="6870285" cy="369332"/>
          </a:xfrm>
          <a:prstGeom prst="rect">
            <a:avLst/>
          </a:prstGeom>
          <a:noFill/>
          <a:ln w="28575">
            <a:solidFill>
              <a:schemeClr val="tx1"/>
            </a:solidFill>
          </a:ln>
        </p:spPr>
        <p:txBody>
          <a:bodyPr wrap="square">
            <a:spAutoFit/>
          </a:bodyPr>
          <a:lstStyle/>
          <a:p>
            <a:r>
              <a:rPr lang="en-US" b="0" dirty="0">
                <a:solidFill>
                  <a:schemeClr val="bg1">
                    <a:lumMod val="65000"/>
                  </a:schemeClr>
                </a:solidFill>
                <a:effectLst/>
                <a:latin typeface="Consolas" panose="020B0609020204030204" pitchFamily="49" charset="0"/>
              </a:rPr>
              <a:t>&lt;ListTasks </a:t>
            </a:r>
            <a:r>
              <a:rPr lang="en-US" b="0" dirty="0" err="1">
                <a:solidFill>
                  <a:schemeClr val="bg1">
                    <a:lumMod val="65000"/>
                  </a:schemeClr>
                </a:solidFill>
                <a:effectLst/>
                <a:latin typeface="Consolas" panose="020B0609020204030204" pitchFamily="49" charset="0"/>
              </a:rPr>
              <a:t>className</a:t>
            </a:r>
            <a:r>
              <a:rPr lang="en-US" b="0" dirty="0">
                <a:solidFill>
                  <a:schemeClr val="bg1">
                    <a:lumMod val="65000"/>
                  </a:schemeClr>
                </a:solidFill>
                <a:effectLst/>
                <a:latin typeface="Consolas" panose="020B0609020204030204" pitchFamily="49" charset="0"/>
              </a:rPr>
              <a:t> = "list-border" </a:t>
            </a:r>
            <a:r>
              <a:rPr lang="en-US" b="0" dirty="0">
                <a:effectLst/>
                <a:latin typeface="Consolas" panose="020B0609020204030204" pitchFamily="49" charset="0"/>
              </a:rPr>
              <a:t>task = {task}</a:t>
            </a:r>
            <a:r>
              <a:rPr lang="en-US" b="0" dirty="0">
                <a:solidFill>
                  <a:schemeClr val="bg1">
                    <a:lumMod val="65000"/>
                  </a:schemeClr>
                </a:solidFill>
                <a:effectLst/>
                <a:latin typeface="Consolas" panose="020B0609020204030204" pitchFamily="49" charset="0"/>
              </a:rPr>
              <a:t>/&gt;</a:t>
            </a:r>
          </a:p>
        </p:txBody>
      </p:sp>
      <p:pic>
        <p:nvPicPr>
          <p:cNvPr id="3" name="Graphic 2" descr="Questions with solid fill">
            <a:extLst>
              <a:ext uri="{FF2B5EF4-FFF2-40B4-BE49-F238E27FC236}">
                <a16:creationId xmlns:a16="http://schemas.microsoft.com/office/drawing/2014/main" id="{1347AB4F-3772-B644-9BA9-1DC23A0D68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983" y="8208840"/>
            <a:ext cx="914400" cy="914400"/>
          </a:xfrm>
          <a:prstGeom prst="rect">
            <a:avLst/>
          </a:prstGeom>
        </p:spPr>
      </p:pic>
      <p:sp>
        <p:nvSpPr>
          <p:cNvPr id="4" name="TextBox 3">
            <a:extLst>
              <a:ext uri="{FF2B5EF4-FFF2-40B4-BE49-F238E27FC236}">
                <a16:creationId xmlns:a16="http://schemas.microsoft.com/office/drawing/2014/main" id="{AE07D50B-1E7B-461A-1652-5CDFF44DC9FD}"/>
              </a:ext>
            </a:extLst>
          </p:cNvPr>
          <p:cNvSpPr txBox="1"/>
          <p:nvPr/>
        </p:nvSpPr>
        <p:spPr>
          <a:xfrm>
            <a:off x="4577080" y="8581737"/>
            <a:ext cx="3009053" cy="646331"/>
          </a:xfrm>
          <a:prstGeom prst="rect">
            <a:avLst/>
          </a:prstGeom>
          <a:noFill/>
        </p:spPr>
        <p:txBody>
          <a:bodyPr wrap="square" rtlCol="0">
            <a:spAutoFit/>
          </a:bodyPr>
          <a:lstStyle/>
          <a:p>
            <a:pPr algn="ctr"/>
            <a:r>
              <a:rPr lang="en-CA" b="1" dirty="0"/>
              <a:t>Call </a:t>
            </a:r>
            <a:r>
              <a:rPr lang="en-CA" b="1" dirty="0" err="1"/>
              <a:t>setTask</a:t>
            </a:r>
            <a:r>
              <a:rPr lang="en-CA" b="1" dirty="0"/>
              <a:t>(task) so React can detect changes</a:t>
            </a:r>
          </a:p>
        </p:txBody>
      </p:sp>
    </p:spTree>
    <p:extLst>
      <p:ext uri="{BB962C8B-B14F-4D97-AF65-F5344CB8AC3E}">
        <p14:creationId xmlns:p14="http://schemas.microsoft.com/office/powerpoint/2010/main" val="53263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P spid="22" grpId="0" animBg="1"/>
      <p:bldP spid="24" grpId="0" animBg="1"/>
      <p:bldP spid="25" grpId="0" animBg="1"/>
      <p:bldP spid="26" grpId="0"/>
      <p:bldP spid="27" grpId="0"/>
      <p:bldP spid="31" grpId="0" animBg="1"/>
      <p:bldP spid="4" grpId="0"/>
    </p:bldLst>
  </p:timing>
  <p:extLst>
    <p:ext uri="{6950BFC3-D8DA-4A85-94F7-54DA5524770B}">
      <p188:commentRel xmlns:p188="http://schemas.microsoft.com/office/powerpoint/2018/8/main" r:id="rId2"/>
    </p:ext>
  </p:extLs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p>
        </p:txBody>
      </p:sp>
      <p:sp>
        <p:nvSpPr>
          <p:cNvPr id="22" name="TextBox 21">
            <a:extLst>
              <a:ext uri="{FF2B5EF4-FFF2-40B4-BE49-F238E27FC236}">
                <a16:creationId xmlns:a16="http://schemas.microsoft.com/office/drawing/2014/main" id="{FECF18E2-4466-F8BC-D832-4A16CBC5D061}"/>
              </a:ext>
            </a:extLst>
          </p:cNvPr>
          <p:cNvSpPr txBox="1"/>
          <p:nvPr/>
        </p:nvSpPr>
        <p:spPr>
          <a:xfrm>
            <a:off x="11586" y="130405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b="1" dirty="0" err="1"/>
              <a:t>setTask</a:t>
            </a:r>
            <a:r>
              <a:rPr lang="en-CA" b="1" dirty="0"/>
              <a:t>(task);</a:t>
            </a:r>
            <a:endParaRPr lang="en-CA" dirty="0">
              <a:solidFill>
                <a:srgbClr val="00B050"/>
              </a:solidFill>
            </a:endParaRP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32" name="TextBox 31">
            <a:extLst>
              <a:ext uri="{FF2B5EF4-FFF2-40B4-BE49-F238E27FC236}">
                <a16:creationId xmlns:a16="http://schemas.microsoft.com/office/drawing/2014/main" id="{53E4F7A2-E119-CEE0-9044-9858AF87A033}"/>
              </a:ext>
            </a:extLst>
          </p:cNvPr>
          <p:cNvSpPr txBox="1"/>
          <p:nvPr/>
        </p:nvSpPr>
        <p:spPr>
          <a:xfrm>
            <a:off x="3803721" y="259671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A95B1520-D4FD-3E30-D7D8-805AACD0163D}"/>
              </a:ext>
            </a:extLst>
          </p:cNvPr>
          <p:cNvSpPr txBox="1"/>
          <p:nvPr/>
        </p:nvSpPr>
        <p:spPr>
          <a:xfrm>
            <a:off x="95778" y="3005588"/>
            <a:ext cx="5700219" cy="646331"/>
          </a:xfrm>
          <a:prstGeom prst="rect">
            <a:avLst/>
          </a:prstGeom>
          <a:noFill/>
        </p:spPr>
        <p:txBody>
          <a:bodyPr wrap="square" rtlCol="0">
            <a:spAutoFit/>
          </a:bodyPr>
          <a:lstStyle/>
          <a:p>
            <a:r>
              <a:rPr lang="en-US" sz="1800" dirty="0">
                <a:effectLst/>
                <a:latin typeface="Segoe UI" panose="020B0502040204020203" pitchFamily="34" charset="0"/>
              </a:rPr>
              <a:t>React wont realize an object change. It does shallow comparison, i.e. reference comparison.</a:t>
            </a:r>
            <a:endParaRPr lang="en-CA" dirty="0"/>
          </a:p>
        </p:txBody>
      </p:sp>
      <p:sp>
        <p:nvSpPr>
          <p:cNvPr id="12" name="TextBox 11">
            <a:extLst>
              <a:ext uri="{FF2B5EF4-FFF2-40B4-BE49-F238E27FC236}">
                <a16:creationId xmlns:a16="http://schemas.microsoft.com/office/drawing/2014/main" id="{54D40E8B-237E-C00A-2416-496F5195AA82}"/>
              </a:ext>
            </a:extLst>
          </p:cNvPr>
          <p:cNvSpPr txBox="1"/>
          <p:nvPr/>
        </p:nvSpPr>
        <p:spPr>
          <a:xfrm>
            <a:off x="2945886" y="936078"/>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
        <p:nvSpPr>
          <p:cNvPr id="13" name="TextBox 12">
            <a:extLst>
              <a:ext uri="{FF2B5EF4-FFF2-40B4-BE49-F238E27FC236}">
                <a16:creationId xmlns:a16="http://schemas.microsoft.com/office/drawing/2014/main" id="{DA207347-CB04-9A97-F299-AEC361C4B40F}"/>
              </a:ext>
            </a:extLst>
          </p:cNvPr>
          <p:cNvSpPr txBox="1"/>
          <p:nvPr/>
        </p:nvSpPr>
        <p:spPr>
          <a:xfrm>
            <a:off x="95778" y="409805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a:effectLst/>
                <a:latin typeface="Consolas" panose="020B0609020204030204" pitchFamily="49" charset="0"/>
              </a:rPr>
              <a:t>const </a:t>
            </a:r>
            <a:r>
              <a:rPr lang="en-CA" sz="1400" b="1" dirty="0" err="1">
                <a:effectLst/>
                <a:latin typeface="Consolas" panose="020B0609020204030204" pitchFamily="49" charset="0"/>
              </a:rPr>
              <a:t>newTask</a:t>
            </a:r>
            <a:r>
              <a:rPr lang="en-CA" sz="1400" b="1" dirty="0">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sz="1400" b="1" dirty="0" err="1">
                <a:latin typeface="Consolas" panose="020B0609020204030204" pitchFamily="49" charset="0"/>
              </a:rPr>
              <a:t>setTask</a:t>
            </a:r>
            <a:r>
              <a:rPr lang="en-CA" sz="1400" b="1" dirty="0">
                <a:latin typeface="Consolas" panose="020B0609020204030204" pitchFamily="49" charset="0"/>
              </a:rPr>
              <a:t>(</a:t>
            </a:r>
            <a:r>
              <a:rPr lang="en-CA" sz="1400" b="1" dirty="0" err="1">
                <a:latin typeface="Consolas" panose="020B0609020204030204" pitchFamily="49" charset="0"/>
              </a:rPr>
              <a:t>newTask</a:t>
            </a:r>
            <a:r>
              <a:rPr lang="en-CA" sz="1400" b="1" dirty="0">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4" name="TextBox 13">
            <a:extLst>
              <a:ext uri="{FF2B5EF4-FFF2-40B4-BE49-F238E27FC236}">
                <a16:creationId xmlns:a16="http://schemas.microsoft.com/office/drawing/2014/main" id="{AAB6ED76-FD10-882F-2FC9-20146CAE75D1}"/>
              </a:ext>
            </a:extLst>
          </p:cNvPr>
          <p:cNvSpPr txBox="1"/>
          <p:nvPr/>
        </p:nvSpPr>
        <p:spPr>
          <a:xfrm>
            <a:off x="95778" y="5993021"/>
            <a:ext cx="6870285" cy="2369880"/>
          </a:xfrm>
          <a:prstGeom prst="rect">
            <a:avLst/>
          </a:prstGeom>
          <a:noFill/>
          <a:ln w="28575">
            <a:solidFill>
              <a:schemeClr val="tx1"/>
            </a:solidFill>
          </a:ln>
        </p:spPr>
        <p:txBody>
          <a:bodyPr wrap="square">
            <a:spAutoFit/>
          </a:bodyPr>
          <a:lstStyle/>
          <a:p>
            <a:r>
              <a:rPr lang="en-CA" sz="1600" b="1" dirty="0">
                <a:solidFill>
                  <a:schemeClr val="bg1">
                    <a:lumMod val="85000"/>
                  </a:schemeClr>
                </a:solidFill>
                <a:effectLst/>
                <a:latin typeface="Consolas" panose="020B0609020204030204" pitchFamily="49" charset="0"/>
              </a:rPr>
              <a:t> const </a:t>
            </a:r>
            <a:r>
              <a:rPr lang="en-CA" sz="1600" b="1" dirty="0" err="1">
                <a:solidFill>
                  <a:schemeClr val="bg1">
                    <a:lumMod val="85000"/>
                  </a:schemeClr>
                </a:solidFill>
                <a:effectLst/>
                <a:latin typeface="Consolas" panose="020B0609020204030204" pitchFamily="49" charset="0"/>
              </a:rPr>
              <a:t>updateValues</a:t>
            </a:r>
            <a:r>
              <a:rPr lang="en-CA" sz="1600" b="1" dirty="0">
                <a:solidFill>
                  <a:schemeClr val="bg1">
                    <a:lumMod val="85000"/>
                  </a:schemeClr>
                </a:solidFill>
                <a:effectLst/>
                <a:latin typeface="Consolas" panose="020B0609020204030204" pitchFamily="49" charset="0"/>
              </a:rPr>
              <a:t> = (event)=&gt;</a:t>
            </a:r>
          </a:p>
          <a:p>
            <a:r>
              <a:rPr lang="en-CA" sz="1600" b="1" dirty="0">
                <a:solidFill>
                  <a:schemeClr val="bg1">
                    <a:lumMod val="85000"/>
                  </a:schemeClr>
                </a:solidFill>
                <a:effectLst/>
                <a:latin typeface="Consolas" panose="020B0609020204030204" pitchFamily="49" charset="0"/>
              </a:rPr>
              <a:t>  {</a:t>
            </a:r>
          </a:p>
          <a:p>
            <a:r>
              <a:rPr lang="en-US" dirty="0"/>
              <a:t>        </a:t>
            </a:r>
            <a:r>
              <a:rPr lang="en-US" sz="1400" b="1" dirty="0">
                <a:latin typeface="Consolas" panose="020B0609020204030204" pitchFamily="49" charset="0"/>
              </a:rPr>
              <a:t>const task = {name:'',hour:0,min:0,comment:'',myKey:0};</a:t>
            </a:r>
          </a:p>
          <a:p>
            <a:r>
              <a:rPr lang="en-CA" dirty="0">
                <a:solidFill>
                  <a:schemeClr val="bg1">
                    <a:lumMod val="85000"/>
                  </a:schemeClr>
                </a:solidFill>
              </a:rPr>
              <a:t>	</a:t>
            </a:r>
            <a:r>
              <a:rPr lang="en-CA" sz="1600" b="1" dirty="0">
                <a:solidFill>
                  <a:schemeClr val="bg1">
                    <a:lumMod val="85000"/>
                  </a:schemeClr>
                </a:solidFill>
                <a:latin typeface="Consolas" panose="020B0609020204030204" pitchFamily="49" charset="0"/>
              </a:rPr>
              <a:t>task.name = name;</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task.hour</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event.target.formTaskHour.value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task.min</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event.target.formTaskMin.value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task.comment</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event.target.formTaskComment.value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latin typeface="Consolas" panose="020B0609020204030204" pitchFamily="49" charset="0"/>
              </a:rPr>
              <a:t>    </a:t>
            </a:r>
            <a:r>
              <a:rPr lang="en-CA" sz="1400" b="1" dirty="0">
                <a:latin typeface="Consolas" panose="020B0609020204030204" pitchFamily="49" charset="0"/>
              </a:rPr>
              <a:t>return task;</a:t>
            </a:r>
          </a:p>
          <a:p>
            <a:r>
              <a:rPr lang="en-CA" sz="1600" b="1" dirty="0">
                <a:solidFill>
                  <a:schemeClr val="bg1">
                    <a:lumMod val="85000"/>
                  </a:schemeClr>
                </a:solidFill>
                <a:effectLst/>
                <a:latin typeface="Consolas" panose="020B0609020204030204" pitchFamily="49" charset="0"/>
              </a:rPr>
              <a:t>  }</a:t>
            </a:r>
          </a:p>
        </p:txBody>
      </p:sp>
      <p:sp>
        <p:nvSpPr>
          <p:cNvPr id="15" name="TextBox 14">
            <a:extLst>
              <a:ext uri="{FF2B5EF4-FFF2-40B4-BE49-F238E27FC236}">
                <a16:creationId xmlns:a16="http://schemas.microsoft.com/office/drawing/2014/main" id="{FB5BD8A2-DA01-9055-BA4C-B8AFA5CCF44F}"/>
              </a:ext>
            </a:extLst>
          </p:cNvPr>
          <p:cNvSpPr txBox="1"/>
          <p:nvPr/>
        </p:nvSpPr>
        <p:spPr>
          <a:xfrm>
            <a:off x="4889597" y="7993569"/>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07367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P spid="4" grpId="0"/>
      <p:bldP spid="13" grpId="0" animBg="1"/>
      <p:bldP spid="14" grpId="0" animBg="1"/>
      <p:bldP spid="1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FF9E19CC-9B32-00F5-AD75-A991C26AEDC2}"/>
              </a:ext>
            </a:extLst>
          </p:cNvPr>
          <p:cNvSpPr txBox="1"/>
          <p:nvPr/>
        </p:nvSpPr>
        <p:spPr>
          <a:xfrm>
            <a:off x="291253" y="1495338"/>
            <a:ext cx="6168044" cy="646331"/>
          </a:xfrm>
          <a:prstGeom prst="rect">
            <a:avLst/>
          </a:prstGeom>
          <a:noFill/>
        </p:spPr>
        <p:txBody>
          <a:bodyPr wrap="square">
            <a:spAutoFit/>
          </a:bodyPr>
          <a:lstStyle/>
          <a:p>
            <a:r>
              <a:rPr lang="en-US" dirty="0">
                <a:latin typeface="Segoe UI" panose="020B0502040204020203" pitchFamily="34" charset="0"/>
              </a:rPr>
              <a:t>Popup displayed on page reload [</a:t>
            </a:r>
            <a:r>
              <a:rPr lang="en-US" dirty="0">
                <a:highlight>
                  <a:srgbClr val="FFFF00"/>
                </a:highlight>
                <a:latin typeface="Segoe UI" panose="020B0502040204020203" pitchFamily="34" charset="0"/>
              </a:rPr>
              <a:t>component mount</a:t>
            </a:r>
            <a:r>
              <a:rPr lang="en-US" dirty="0">
                <a:latin typeface="Segoe UI" panose="020B0502040204020203" pitchFamily="34" charset="0"/>
              </a:rPr>
              <a:t>] and while change a task.</a:t>
            </a:r>
            <a:endParaRPr lang="en-CA" dirty="0">
              <a:highlight>
                <a:srgbClr val="FFFF00"/>
              </a:highlight>
            </a:endParaRPr>
          </a:p>
        </p:txBody>
      </p:sp>
      <p:sp>
        <p:nvSpPr>
          <p:cNvPr id="7" name="TextBox 6">
            <a:extLst>
              <a:ext uri="{FF2B5EF4-FFF2-40B4-BE49-F238E27FC236}">
                <a16:creationId xmlns:a16="http://schemas.microsoft.com/office/drawing/2014/main" id="{7B7B264C-37A4-0E8B-5FB2-B3F58836B086}"/>
              </a:ext>
            </a:extLst>
          </p:cNvPr>
          <p:cNvSpPr txBox="1"/>
          <p:nvPr/>
        </p:nvSpPr>
        <p:spPr>
          <a:xfrm>
            <a:off x="372532" y="2450663"/>
            <a:ext cx="6870285" cy="2800767"/>
          </a:xfrm>
          <a:prstGeom prst="rect">
            <a:avLst/>
          </a:prstGeom>
          <a:noFill/>
          <a:ln w="28575">
            <a:solidFill>
              <a:schemeClr val="tx1"/>
            </a:solidFill>
          </a:ln>
        </p:spPr>
        <p:txBody>
          <a:bodyPr wrap="square">
            <a:spAutoFit/>
          </a:bodyPr>
          <a:lstStyle/>
          <a:p>
            <a:r>
              <a:rPr lang="en-CA" sz="1600" b="0" dirty="0">
                <a:solidFill>
                  <a:srgbClr val="00B050"/>
                </a:solidFill>
                <a:effectLst/>
                <a:latin typeface="Consolas" panose="020B0609020204030204" pitchFamily="49" charset="0"/>
              </a:rPr>
              <a:t>//don’t display unless the task change only</a:t>
            </a:r>
          </a:p>
          <a:p>
            <a:r>
              <a:rPr lang="en-CA" sz="1600" b="0" dirty="0">
                <a:solidFill>
                  <a:schemeClr val="bg1">
                    <a:lumMod val="75000"/>
                  </a:schemeClr>
                </a:solidFill>
                <a:effectLst/>
                <a:latin typeface="Consolas" panose="020B0609020204030204" pitchFamily="49" charset="0"/>
              </a:rPr>
              <a:t>const </a:t>
            </a:r>
            <a:r>
              <a:rPr lang="en-CA" sz="1600" b="0" dirty="0" err="1">
                <a:solidFill>
                  <a:schemeClr val="bg1">
                    <a:lumMod val="75000"/>
                  </a:schemeClr>
                </a:solidFill>
                <a:effectLst/>
                <a:latin typeface="Consolas" panose="020B0609020204030204" pitchFamily="49" charset="0"/>
              </a:rPr>
              <a:t>ListTasks</a:t>
            </a:r>
            <a:r>
              <a:rPr lang="en-CA" sz="1600" b="0" dirty="0">
                <a:solidFill>
                  <a:schemeClr val="bg1">
                    <a:lumMod val="75000"/>
                  </a:schemeClr>
                </a:solidFill>
                <a:effectLst/>
                <a:latin typeface="Consolas" panose="020B0609020204030204" pitchFamily="49" charset="0"/>
              </a:rPr>
              <a:t> = (props) =&gt; {</a:t>
            </a:r>
          </a:p>
          <a:p>
            <a:r>
              <a:rPr lang="en-CA" sz="1600" b="0" dirty="0">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effectLst/>
                <a:latin typeface="Consolas" panose="020B0609020204030204" pitchFamily="49" charset="0"/>
              </a:rPr>
            </a:br>
            <a:r>
              <a:rPr lang="en-CA" sz="1600" b="1" dirty="0">
                <a:effectLst/>
                <a:latin typeface="Consolas" panose="020B0609020204030204" pitchFamily="49" charset="0"/>
              </a:rPr>
              <a:t>const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 = () =&gt;</a:t>
            </a:r>
          </a:p>
          <a:p>
            <a:r>
              <a:rPr lang="en-CA" sz="1600" b="1" dirty="0">
                <a:effectLst/>
                <a:latin typeface="Consolas" panose="020B0609020204030204" pitchFamily="49" charset="0"/>
              </a:rPr>
              <a:t>{</a:t>
            </a:r>
          </a:p>
          <a:p>
            <a:r>
              <a:rPr lang="en-CA" sz="1600" b="1" dirty="0">
                <a:effectLst/>
                <a:latin typeface="Consolas" panose="020B0609020204030204" pitchFamily="49" charset="0"/>
              </a:rPr>
              <a:t>      if (</a:t>
            </a:r>
            <a:r>
              <a:rPr lang="en-CA" sz="1600" b="1" dirty="0" err="1">
                <a:effectLst/>
                <a:latin typeface="Consolas" panose="020B0609020204030204" pitchFamily="49" charset="0"/>
              </a:rPr>
              <a:t>props.task.name.trim</a:t>
            </a:r>
            <a:r>
              <a:rPr lang="en-CA" sz="1600" b="1" dirty="0">
                <a:effectLst/>
                <a:latin typeface="Consolas" panose="020B0609020204030204" pitchFamily="49" charset="0"/>
              </a:rPr>
              <a:t>().length &gt; 0)</a:t>
            </a:r>
          </a:p>
          <a:p>
            <a:r>
              <a:rPr lang="en-CA" sz="1600" b="1" dirty="0">
                <a:effectLst/>
                <a:latin typeface="Consolas" panose="020B0609020204030204" pitchFamily="49" charset="0"/>
              </a:rPr>
              <a:t>      {</a:t>
            </a:r>
          </a:p>
          <a:p>
            <a:r>
              <a:rPr lang="en-CA" sz="1600" b="1" dirty="0">
                <a:effectLst/>
                <a:latin typeface="Consolas" panose="020B0609020204030204" pitchFamily="49" charset="0"/>
              </a:rPr>
              <a:t>            alert(props.task.name);</a:t>
            </a:r>
          </a:p>
          <a:p>
            <a:r>
              <a:rPr lang="en-CA" sz="1600" b="1" dirty="0">
                <a:effectLst/>
                <a:latin typeface="Consolas" panose="020B0609020204030204" pitchFamily="49" charset="0"/>
              </a:rPr>
              <a:t>      }</a:t>
            </a:r>
          </a:p>
          <a:p>
            <a:r>
              <a:rPr lang="en-CA" sz="1600" b="1" dirty="0">
                <a:effectLst/>
                <a:latin typeface="Consolas" panose="020B0609020204030204" pitchFamily="49" charset="0"/>
              </a:rPr>
              <a:t>}      </a:t>
            </a:r>
          </a:p>
        </p:txBody>
      </p:sp>
      <p:sp>
        <p:nvSpPr>
          <p:cNvPr id="9" name="TextBox 8">
            <a:extLst>
              <a:ext uri="{FF2B5EF4-FFF2-40B4-BE49-F238E27FC236}">
                <a16:creationId xmlns:a16="http://schemas.microsoft.com/office/drawing/2014/main" id="{F72AB0C0-E609-F880-6C7D-FCB6C307CC65}"/>
              </a:ext>
            </a:extLst>
          </p:cNvPr>
          <p:cNvSpPr txBox="1"/>
          <p:nvPr/>
        </p:nvSpPr>
        <p:spPr>
          <a:xfrm>
            <a:off x="5166351" y="208133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80C64FDD-4884-DF01-415A-72067D558AE2}"/>
              </a:ext>
            </a:extLst>
          </p:cNvPr>
          <p:cNvSpPr txBox="1"/>
          <p:nvPr/>
        </p:nvSpPr>
        <p:spPr>
          <a:xfrm>
            <a:off x="2912020" y="835406"/>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Tree>
    <p:extLst>
      <p:ext uri="{BB962C8B-B14F-4D97-AF65-F5344CB8AC3E}">
        <p14:creationId xmlns:p14="http://schemas.microsoft.com/office/powerpoint/2010/main" val="189866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6" y="0"/>
            <a:ext cx="658468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41417" y="1346074"/>
            <a:ext cx="7622250" cy="369332"/>
          </a:xfrm>
          <a:prstGeom prst="rect">
            <a:avLst/>
          </a:prstGeom>
          <a:noFill/>
        </p:spPr>
        <p:txBody>
          <a:bodyPr wrap="square">
            <a:spAutoFit/>
          </a:bodyPr>
          <a:lstStyle/>
          <a:p>
            <a:r>
              <a:rPr lang="en-CA" dirty="0"/>
              <a:t>You can </a:t>
            </a:r>
            <a:r>
              <a:rPr lang="en-CA" dirty="0">
                <a:highlight>
                  <a:srgbClr val="FFFF00"/>
                </a:highlight>
              </a:rPr>
              <a:t>debug using browser</a:t>
            </a:r>
          </a:p>
        </p:txBody>
      </p:sp>
      <p:pic>
        <p:nvPicPr>
          <p:cNvPr id="7" name="Picture 6">
            <a:extLst>
              <a:ext uri="{FF2B5EF4-FFF2-40B4-BE49-F238E27FC236}">
                <a16:creationId xmlns:a16="http://schemas.microsoft.com/office/drawing/2014/main" id="{E3460AAE-A5CB-3A69-7CA3-76F34476A142}"/>
              </a:ext>
            </a:extLst>
          </p:cNvPr>
          <p:cNvPicPr>
            <a:picLocks noChangeAspect="1"/>
          </p:cNvPicPr>
          <p:nvPr/>
        </p:nvPicPr>
        <p:blipFill>
          <a:blip r:embed="rId2"/>
          <a:stretch>
            <a:fillRect/>
          </a:stretch>
        </p:blipFill>
        <p:spPr>
          <a:xfrm>
            <a:off x="485775" y="1724025"/>
            <a:ext cx="6800850" cy="6610350"/>
          </a:xfrm>
          <a:prstGeom prst="rect">
            <a:avLst/>
          </a:prstGeom>
        </p:spPr>
      </p:pic>
    </p:spTree>
    <p:extLst>
      <p:ext uri="{BB962C8B-B14F-4D97-AF65-F5344CB8AC3E}">
        <p14:creationId xmlns:p14="http://schemas.microsoft.com/office/powerpoint/2010/main" val="206397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5" y="0"/>
            <a:ext cx="658468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dirty="0">
              <a:ln w="0"/>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0" y="892552"/>
            <a:ext cx="7622250" cy="369332"/>
          </a:xfrm>
          <a:prstGeom prst="rect">
            <a:avLst/>
          </a:prstGeom>
          <a:noFill/>
        </p:spPr>
        <p:txBody>
          <a:bodyPr wrap="square">
            <a:spAutoFit/>
          </a:bodyPr>
          <a:lstStyle/>
          <a:p>
            <a:r>
              <a:rPr lang="en-CA" dirty="0"/>
              <a:t>Debug will be done via </a:t>
            </a:r>
            <a:r>
              <a:rPr lang="en-CA" dirty="0" err="1"/>
              <a:t>VSCode</a:t>
            </a:r>
            <a:endParaRPr lang="en-CA" dirty="0"/>
          </a:p>
        </p:txBody>
      </p:sp>
      <p:sp>
        <p:nvSpPr>
          <p:cNvPr id="3" name="TextBox 2">
            <a:extLst>
              <a:ext uri="{FF2B5EF4-FFF2-40B4-BE49-F238E27FC236}">
                <a16:creationId xmlns:a16="http://schemas.microsoft.com/office/drawing/2014/main" id="{4F47906B-4346-B603-563B-4BE49EFBAAB1}"/>
              </a:ext>
            </a:extLst>
          </p:cNvPr>
          <p:cNvSpPr txBox="1"/>
          <p:nvPr/>
        </p:nvSpPr>
        <p:spPr>
          <a:xfrm>
            <a:off x="-41417" y="1672341"/>
            <a:ext cx="7888632" cy="646331"/>
          </a:xfrm>
          <a:prstGeom prst="rect">
            <a:avLst/>
          </a:prstGeom>
          <a:noFill/>
        </p:spPr>
        <p:txBody>
          <a:bodyPr wrap="square">
            <a:spAutoFit/>
          </a:bodyPr>
          <a:lstStyle/>
          <a:p>
            <a:r>
              <a:rPr lang="en-CA" dirty="0"/>
              <a:t>Assume you have the folder, hackathon-react or tracker-frontend as the opened folder in your IDE, , do the following:</a:t>
            </a:r>
          </a:p>
        </p:txBody>
      </p:sp>
      <p:pic>
        <p:nvPicPr>
          <p:cNvPr id="5" name="Picture 4">
            <a:extLst>
              <a:ext uri="{FF2B5EF4-FFF2-40B4-BE49-F238E27FC236}">
                <a16:creationId xmlns:a16="http://schemas.microsoft.com/office/drawing/2014/main" id="{1F8B8739-CA2E-A548-B7A4-085023051B79}"/>
              </a:ext>
            </a:extLst>
          </p:cNvPr>
          <p:cNvPicPr>
            <a:picLocks noChangeAspect="1"/>
          </p:cNvPicPr>
          <p:nvPr/>
        </p:nvPicPr>
        <p:blipFill>
          <a:blip r:embed="rId2"/>
          <a:stretch>
            <a:fillRect/>
          </a:stretch>
        </p:blipFill>
        <p:spPr>
          <a:xfrm>
            <a:off x="182884" y="2365767"/>
            <a:ext cx="3424843" cy="2039977"/>
          </a:xfrm>
          <a:prstGeom prst="rect">
            <a:avLst/>
          </a:prstGeom>
        </p:spPr>
      </p:pic>
      <p:sp>
        <p:nvSpPr>
          <p:cNvPr id="6" name="Arrow: Right 5">
            <a:extLst>
              <a:ext uri="{FF2B5EF4-FFF2-40B4-BE49-F238E27FC236}">
                <a16:creationId xmlns:a16="http://schemas.microsoft.com/office/drawing/2014/main" id="{394D8F27-4FA3-CA4C-393A-6D24827721F8}"/>
              </a:ext>
            </a:extLst>
          </p:cNvPr>
          <p:cNvSpPr/>
          <p:nvPr/>
        </p:nvSpPr>
        <p:spPr>
          <a:xfrm>
            <a:off x="3607726" y="2494766"/>
            <a:ext cx="1936862" cy="714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Select Node.js</a:t>
            </a:r>
          </a:p>
        </p:txBody>
      </p:sp>
      <p:sp>
        <p:nvSpPr>
          <p:cNvPr id="10" name="TextBox 9">
            <a:extLst>
              <a:ext uri="{FF2B5EF4-FFF2-40B4-BE49-F238E27FC236}">
                <a16:creationId xmlns:a16="http://schemas.microsoft.com/office/drawing/2014/main" id="{0605D528-19E7-CAA0-2A57-6747F3E9BFEC}"/>
              </a:ext>
            </a:extLst>
          </p:cNvPr>
          <p:cNvSpPr txBox="1"/>
          <p:nvPr/>
        </p:nvSpPr>
        <p:spPr>
          <a:xfrm>
            <a:off x="182884" y="4473520"/>
            <a:ext cx="6702136" cy="3693319"/>
          </a:xfrm>
          <a:prstGeom prst="rect">
            <a:avLst/>
          </a:prstGeom>
          <a:noFill/>
          <a:ln w="28575">
            <a:solidFill>
              <a:schemeClr val="tx1"/>
            </a:solidFill>
          </a:ln>
        </p:spPr>
        <p:txBody>
          <a:bodyPr wrap="square">
            <a:spAutoFit/>
          </a:bodyPr>
          <a:lstStyle/>
          <a:p>
            <a:r>
              <a:rPr lang="en-CA" dirty="0">
                <a:solidFill>
                  <a:schemeClr val="bg1">
                    <a:lumMod val="75000"/>
                  </a:schemeClr>
                </a:solidFill>
                <a:effectLst/>
                <a:latin typeface="Consolas" panose="020B0609020204030204" pitchFamily="49" charset="0"/>
              </a:rPr>
              <a:t>"configurations": [</a:t>
            </a:r>
          </a:p>
          <a:p>
            <a:r>
              <a:rPr lang="en-CA" dirty="0">
                <a:solidFill>
                  <a:schemeClr val="bg1">
                    <a:lumMod val="75000"/>
                  </a:schemeClr>
                </a:solidFill>
                <a:effectLst/>
                <a:latin typeface="Consolas" panose="020B0609020204030204" pitchFamily="49" charset="0"/>
              </a:rPr>
              <a:t>    {   </a:t>
            </a:r>
            <a:r>
              <a:rPr lang="en-CA" dirty="0">
                <a:solidFill>
                  <a:srgbClr val="00B050"/>
                </a:solidFill>
                <a:effectLst/>
                <a:highlight>
                  <a:srgbClr val="FFFF00"/>
                </a:highlight>
                <a:latin typeface="Consolas" panose="020B0609020204030204" pitchFamily="49" charset="0"/>
              </a:rPr>
              <a:t>//debug using chrome. However,</a:t>
            </a:r>
            <a:br>
              <a:rPr lang="en-CA" dirty="0">
                <a:solidFill>
                  <a:srgbClr val="00B050"/>
                </a:solidFill>
                <a:effectLst/>
                <a:highlight>
                  <a:srgbClr val="FFFF00"/>
                </a:highlight>
                <a:latin typeface="Consolas" panose="020B0609020204030204" pitchFamily="49" charset="0"/>
              </a:rPr>
            </a:br>
            <a:r>
              <a:rPr lang="en-CA" dirty="0">
                <a:solidFill>
                  <a:srgbClr val="00B050"/>
                </a:solidFill>
                <a:effectLst/>
                <a:highlight>
                  <a:srgbClr val="FFFF00"/>
                </a:highlight>
                <a:latin typeface="Consolas" panose="020B0609020204030204" pitchFamily="49" charset="0"/>
              </a:rPr>
              <a:t>        //you can use “</a:t>
            </a:r>
            <a:r>
              <a:rPr lang="en-CA" dirty="0" err="1">
                <a:solidFill>
                  <a:srgbClr val="00B050"/>
                </a:solidFill>
                <a:effectLst/>
                <a:highlight>
                  <a:srgbClr val="FFFF00"/>
                </a:highlight>
                <a:latin typeface="Consolas" panose="020B0609020204030204" pitchFamily="49" charset="0"/>
              </a:rPr>
              <a:t>firefox</a:t>
            </a:r>
            <a:r>
              <a:rPr lang="en-CA" dirty="0">
                <a:solidFill>
                  <a:srgbClr val="00B050"/>
                </a:solidFill>
                <a:effectLst/>
                <a:highlight>
                  <a:srgbClr val="FFFF00"/>
                </a:highlight>
                <a:latin typeface="Consolas" panose="020B0609020204030204" pitchFamily="49" charset="0"/>
              </a:rPr>
              <a:t>” instead. </a:t>
            </a:r>
            <a:r>
              <a:rPr lang="en-CA" dirty="0" err="1">
                <a:solidFill>
                  <a:srgbClr val="00B050"/>
                </a:solidFill>
                <a:effectLst/>
                <a:highlight>
                  <a:srgbClr val="FFFF00"/>
                </a:highlight>
                <a:latin typeface="Consolas" panose="020B0609020204030204" pitchFamily="49" charset="0"/>
              </a:rPr>
              <a:t>Vscode</a:t>
            </a:r>
            <a:r>
              <a:rPr lang="en-CA" dirty="0">
                <a:solidFill>
                  <a:srgbClr val="00B050"/>
                </a:solidFill>
                <a:effectLst/>
                <a:highlight>
                  <a:srgbClr val="FFFF00"/>
                </a:highlight>
                <a:latin typeface="Consolas" panose="020B0609020204030204" pitchFamily="49" charset="0"/>
              </a:rPr>
              <a:t>  </a:t>
            </a:r>
          </a:p>
          <a:p>
            <a:r>
              <a:rPr lang="en-CA" dirty="0">
                <a:solidFill>
                  <a:srgbClr val="00B050"/>
                </a:solidFill>
                <a:highlight>
                  <a:srgbClr val="FFFF00"/>
                </a:highlight>
                <a:latin typeface="Consolas" panose="020B0609020204030204" pitchFamily="49" charset="0"/>
              </a:rPr>
              <a:t>        //</a:t>
            </a:r>
            <a:r>
              <a:rPr lang="en-CA" dirty="0">
                <a:solidFill>
                  <a:srgbClr val="00B050"/>
                </a:solidFill>
                <a:effectLst/>
                <a:highlight>
                  <a:srgbClr val="FFFF00"/>
                </a:highlight>
                <a:latin typeface="Consolas" panose="020B0609020204030204" pitchFamily="49" charset="0"/>
              </a:rPr>
              <a:t>may prompt you to install required </a:t>
            </a:r>
          </a:p>
          <a:p>
            <a:r>
              <a:rPr lang="en-CA" dirty="0">
                <a:solidFill>
                  <a:srgbClr val="00B050"/>
                </a:solidFill>
                <a:highlight>
                  <a:srgbClr val="FFFF00"/>
                </a:highlight>
                <a:latin typeface="Consolas" panose="020B0609020204030204" pitchFamily="49" charset="0"/>
              </a:rPr>
              <a:t>        //debugger </a:t>
            </a:r>
            <a:r>
              <a:rPr lang="en-CA" dirty="0">
                <a:solidFill>
                  <a:srgbClr val="00B050"/>
                </a:solidFill>
                <a:effectLst/>
                <a:highlight>
                  <a:srgbClr val="FFFF00"/>
                </a:highlight>
                <a:latin typeface="Consolas" panose="020B0609020204030204" pitchFamily="49" charset="0"/>
              </a:rPr>
              <a:t>extension.</a:t>
            </a:r>
          </a:p>
          <a:p>
            <a:r>
              <a:rPr lang="en-CA" b="0" dirty="0">
                <a:effectLst/>
                <a:latin typeface="Consolas" panose="020B0609020204030204" pitchFamily="49" charset="0"/>
              </a:rPr>
              <a:t>        </a:t>
            </a:r>
            <a:r>
              <a:rPr lang="en-CA" b="1" dirty="0">
                <a:effectLst/>
                <a:latin typeface="Consolas" panose="020B0609020204030204" pitchFamily="49" charset="0"/>
              </a:rPr>
              <a:t>"type": "chrome", //use </a:t>
            </a:r>
            <a:r>
              <a:rPr lang="en-CA" b="1" dirty="0" err="1">
                <a:effectLst/>
                <a:latin typeface="Consolas" panose="020B0609020204030204" pitchFamily="49" charset="0"/>
              </a:rPr>
              <a:t>firefox</a:t>
            </a:r>
            <a:endParaRPr lang="en-CA" b="1" dirty="0">
              <a:effectLst/>
              <a:latin typeface="Consolas" panose="020B0609020204030204" pitchFamily="49" charset="0"/>
            </a:endParaRPr>
          </a:p>
          <a:p>
            <a:r>
              <a:rPr lang="en-CA" b="1" dirty="0">
                <a:effectLst/>
                <a:latin typeface="Consolas" panose="020B0609020204030204" pitchFamily="49" charset="0"/>
              </a:rPr>
              <a:t>        "request": "launch",</a:t>
            </a:r>
          </a:p>
          <a:p>
            <a:r>
              <a:rPr lang="en-CA" b="1" dirty="0">
                <a:effectLst/>
                <a:latin typeface="Consolas" panose="020B0609020204030204" pitchFamily="49" charset="0"/>
              </a:rPr>
              <a:t>        "name": "Debug CRA",</a:t>
            </a:r>
          </a:p>
          <a:p>
            <a:r>
              <a:rPr lang="en-CA" b="1" dirty="0">
                <a:effectLst/>
                <a:latin typeface="Consolas" panose="020B0609020204030204" pitchFamily="49" charset="0"/>
              </a:rPr>
              <a:t>        "</a:t>
            </a:r>
            <a:r>
              <a:rPr lang="en-CA" b="1" dirty="0" err="1">
                <a:effectLst/>
                <a:latin typeface="Consolas" panose="020B0609020204030204" pitchFamily="49" charset="0"/>
              </a:rPr>
              <a:t>url</a:t>
            </a:r>
            <a:r>
              <a:rPr lang="en-CA" b="1" dirty="0">
                <a:effectLst/>
                <a:latin typeface="Consolas" panose="020B0609020204030204" pitchFamily="49" charset="0"/>
              </a:rPr>
              <a:t>": "http://localhost:</a:t>
            </a:r>
            <a:r>
              <a:rPr lang="en-CA" b="1" dirty="0">
                <a:effectLst/>
                <a:highlight>
                  <a:srgbClr val="FFFF00"/>
                </a:highlight>
                <a:latin typeface="Consolas" panose="020B0609020204030204" pitchFamily="49" charset="0"/>
              </a:rPr>
              <a:t>3000</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 "${</a:t>
            </a:r>
            <a:r>
              <a:rPr lang="en-CA" b="1" dirty="0" err="1">
                <a:effectLst/>
                <a:latin typeface="Consolas" panose="020B0609020204030204" pitchFamily="49" charset="0"/>
              </a:rPr>
              <a:t>workspaceFolder</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sourceMapPathOverrides</a:t>
            </a:r>
            <a:r>
              <a:rPr lang="en-CA" b="1" dirty="0">
                <a:effectLst/>
                <a:latin typeface="Consolas" panose="020B0609020204030204" pitchFamily="49" charset="0"/>
              </a:rPr>
              <a:t>": {</a:t>
            </a:r>
          </a:p>
          <a:p>
            <a:r>
              <a:rPr lang="en-CA" b="1" dirty="0">
                <a:effectLst/>
                <a:latin typeface="Consolas" panose="020B0609020204030204" pitchFamily="49" charset="0"/>
              </a:rPr>
              <a:t>          "webpack:///</a:t>
            </a:r>
            <a:r>
              <a:rPr lang="en-CA" b="1" dirty="0" err="1">
                <a:effectLst/>
                <a:latin typeface="Consolas" panose="020B0609020204030204" pitchFamily="49" charset="0"/>
              </a:rPr>
              <a:t>src</a:t>
            </a:r>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a:t>
            </a:r>
            <a:r>
              <a:rPr lang="en-CA" b="1" dirty="0" err="1">
                <a:effectLst/>
                <a:latin typeface="Consolas" panose="020B0609020204030204" pitchFamily="49" charset="0"/>
              </a:rPr>
              <a:t>src</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0" dirty="0">
                <a:solidFill>
                  <a:schemeClr val="bg1">
                    <a:lumMod val="75000"/>
                  </a:schemeClr>
                </a:solidFill>
                <a:effectLst/>
                <a:latin typeface="Consolas" panose="020B0609020204030204" pitchFamily="49" charset="0"/>
              </a:rPr>
              <a:t>}]</a:t>
            </a:r>
          </a:p>
        </p:txBody>
      </p:sp>
      <p:sp>
        <p:nvSpPr>
          <p:cNvPr id="11" name="Arrow: Down 10">
            <a:extLst>
              <a:ext uri="{FF2B5EF4-FFF2-40B4-BE49-F238E27FC236}">
                <a16:creationId xmlns:a16="http://schemas.microsoft.com/office/drawing/2014/main" id="{332C12D1-68C1-E847-9AB9-6D892197721D}"/>
              </a:ext>
            </a:extLst>
          </p:cNvPr>
          <p:cNvSpPr/>
          <p:nvPr/>
        </p:nvSpPr>
        <p:spPr>
          <a:xfrm>
            <a:off x="4854632" y="2644033"/>
            <a:ext cx="2917768" cy="15960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Update launch.json</a:t>
            </a:r>
          </a:p>
        </p:txBody>
      </p:sp>
      <p:sp>
        <p:nvSpPr>
          <p:cNvPr id="12" name="TextBox 11">
            <a:extLst>
              <a:ext uri="{FF2B5EF4-FFF2-40B4-BE49-F238E27FC236}">
                <a16:creationId xmlns:a16="http://schemas.microsoft.com/office/drawing/2014/main" id="{2E5FE6BB-FCCC-6B09-84EF-4F81E1FA64D9}"/>
              </a:ext>
            </a:extLst>
          </p:cNvPr>
          <p:cNvSpPr txBox="1"/>
          <p:nvPr/>
        </p:nvSpPr>
        <p:spPr>
          <a:xfrm>
            <a:off x="0" y="1282446"/>
            <a:ext cx="7888632" cy="369332"/>
          </a:xfrm>
          <a:prstGeom prst="rect">
            <a:avLst/>
          </a:prstGeom>
          <a:noFill/>
        </p:spPr>
        <p:txBody>
          <a:bodyPr wrap="square">
            <a:spAutoFit/>
          </a:bodyPr>
          <a:lstStyle/>
          <a:p>
            <a:r>
              <a:rPr lang="en-CA" dirty="0"/>
              <a:t>Pre-Requisite: extension [React Developer Tools].</a:t>
            </a:r>
          </a:p>
        </p:txBody>
      </p:sp>
      <p:sp>
        <p:nvSpPr>
          <p:cNvPr id="13" name="TextBox 12">
            <a:extLst>
              <a:ext uri="{FF2B5EF4-FFF2-40B4-BE49-F238E27FC236}">
                <a16:creationId xmlns:a16="http://schemas.microsoft.com/office/drawing/2014/main" id="{4F573E47-5C02-C246-330F-589DC21D0B13}"/>
              </a:ext>
            </a:extLst>
          </p:cNvPr>
          <p:cNvSpPr txBox="1"/>
          <p:nvPr/>
        </p:nvSpPr>
        <p:spPr>
          <a:xfrm>
            <a:off x="257694" y="8715279"/>
            <a:ext cx="1255223" cy="369332"/>
          </a:xfrm>
          <a:prstGeom prst="rect">
            <a:avLst/>
          </a:prstGeom>
          <a:noFill/>
        </p:spPr>
        <p:txBody>
          <a:bodyPr wrap="square">
            <a:spAutoFit/>
          </a:bodyPr>
          <a:lstStyle/>
          <a:p>
            <a:r>
              <a:rPr lang="en-CA" dirty="0" err="1"/>
              <a:t>npm</a:t>
            </a:r>
            <a:r>
              <a:rPr lang="en-CA" dirty="0"/>
              <a:t> start</a:t>
            </a:r>
          </a:p>
        </p:txBody>
      </p:sp>
      <p:sp>
        <p:nvSpPr>
          <p:cNvPr id="15" name="TextBox 14">
            <a:extLst>
              <a:ext uri="{FF2B5EF4-FFF2-40B4-BE49-F238E27FC236}">
                <a16:creationId xmlns:a16="http://schemas.microsoft.com/office/drawing/2014/main" id="{D365575F-F5F5-E272-9FD8-522E6AD787AC}"/>
              </a:ext>
            </a:extLst>
          </p:cNvPr>
          <p:cNvSpPr txBox="1"/>
          <p:nvPr/>
        </p:nvSpPr>
        <p:spPr>
          <a:xfrm>
            <a:off x="257693" y="8345947"/>
            <a:ext cx="5286895" cy="369332"/>
          </a:xfrm>
          <a:prstGeom prst="rect">
            <a:avLst/>
          </a:prstGeom>
          <a:noFill/>
        </p:spPr>
        <p:txBody>
          <a:bodyPr wrap="square">
            <a:spAutoFit/>
          </a:bodyPr>
          <a:lstStyle/>
          <a:p>
            <a:r>
              <a:rPr lang="en-CA" dirty="0"/>
              <a:t>Stop the server if it’s running [Recommended]</a:t>
            </a:r>
          </a:p>
        </p:txBody>
      </p:sp>
      <p:sp>
        <p:nvSpPr>
          <p:cNvPr id="16" name="TextBox 15">
            <a:extLst>
              <a:ext uri="{FF2B5EF4-FFF2-40B4-BE49-F238E27FC236}">
                <a16:creationId xmlns:a16="http://schemas.microsoft.com/office/drawing/2014/main" id="{E879027B-0B2F-4A4D-188E-6049B0270821}"/>
              </a:ext>
            </a:extLst>
          </p:cNvPr>
          <p:cNvSpPr txBox="1"/>
          <p:nvPr/>
        </p:nvSpPr>
        <p:spPr>
          <a:xfrm>
            <a:off x="252890" y="9543692"/>
            <a:ext cx="2909455" cy="369332"/>
          </a:xfrm>
          <a:prstGeom prst="rect">
            <a:avLst/>
          </a:prstGeom>
          <a:noFill/>
        </p:spPr>
        <p:txBody>
          <a:bodyPr wrap="square">
            <a:spAutoFit/>
          </a:bodyPr>
          <a:lstStyle/>
          <a:p>
            <a:r>
              <a:rPr lang="en-CA" dirty="0"/>
              <a:t>F5 [Start Debugger]</a:t>
            </a:r>
          </a:p>
        </p:txBody>
      </p:sp>
      <p:sp>
        <p:nvSpPr>
          <p:cNvPr id="17" name="TextBox 16">
            <a:extLst>
              <a:ext uri="{FF2B5EF4-FFF2-40B4-BE49-F238E27FC236}">
                <a16:creationId xmlns:a16="http://schemas.microsoft.com/office/drawing/2014/main" id="{987E41EF-BC09-9B3E-661A-8FA7C2DD45E8}"/>
              </a:ext>
            </a:extLst>
          </p:cNvPr>
          <p:cNvSpPr txBox="1"/>
          <p:nvPr/>
        </p:nvSpPr>
        <p:spPr>
          <a:xfrm>
            <a:off x="252889" y="9129485"/>
            <a:ext cx="2909455" cy="369332"/>
          </a:xfrm>
          <a:prstGeom prst="rect">
            <a:avLst/>
          </a:prstGeom>
          <a:noFill/>
        </p:spPr>
        <p:txBody>
          <a:bodyPr wrap="square">
            <a:spAutoFit/>
          </a:bodyPr>
          <a:lstStyle/>
          <a:p>
            <a:r>
              <a:rPr lang="en-CA" dirty="0"/>
              <a:t>Add Breakpoint(s)</a:t>
            </a:r>
          </a:p>
        </p:txBody>
      </p:sp>
      <p:sp>
        <p:nvSpPr>
          <p:cNvPr id="4" name="TextBox 3">
            <a:extLst>
              <a:ext uri="{FF2B5EF4-FFF2-40B4-BE49-F238E27FC236}">
                <a16:creationId xmlns:a16="http://schemas.microsoft.com/office/drawing/2014/main" id="{46743668-D25A-72D7-B354-D45A532B1F4E}"/>
              </a:ext>
            </a:extLst>
          </p:cNvPr>
          <p:cNvSpPr txBox="1"/>
          <p:nvPr/>
        </p:nvSpPr>
        <p:spPr>
          <a:xfrm>
            <a:off x="5126487" y="4473520"/>
            <a:ext cx="1758533"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snippet from [</a:t>
            </a:r>
            <a:r>
              <a:rPr lang="en-US" sz="1200" dirty="0">
                <a:highlight>
                  <a:srgbClr val="FFFF00"/>
                </a:highlight>
              </a:rPr>
              <a:t>launch.js</a:t>
            </a:r>
            <a:r>
              <a:rPr lang="en-US" sz="1200" dirty="0"/>
              <a:t>]</a:t>
            </a:r>
          </a:p>
        </p:txBody>
      </p:sp>
    </p:spTree>
    <p:extLst>
      <p:ext uri="{BB962C8B-B14F-4D97-AF65-F5344CB8AC3E}">
        <p14:creationId xmlns:p14="http://schemas.microsoft.com/office/powerpoint/2010/main" val="57331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P spid="10" grpId="0" animBg="1"/>
      <p:bldP spid="11" grpId="0" animBg="1"/>
      <p:bldP spid="12" grpId="0"/>
      <p:bldP spid="13" grpId="0"/>
      <p:bldP spid="15" grpId="0"/>
      <p:bldP spid="16" grpId="0"/>
      <p:bldP spid="17" grpId="0"/>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9691" y="15142"/>
            <a:ext cx="670234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Validation</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363288" y="788880"/>
            <a:ext cx="6313328" cy="369332"/>
          </a:xfrm>
          <a:prstGeom prst="rect">
            <a:avLst/>
          </a:prstGeom>
          <a:noFill/>
        </p:spPr>
        <p:txBody>
          <a:bodyPr wrap="square">
            <a:spAutoFit/>
          </a:bodyPr>
          <a:lstStyle/>
          <a:p>
            <a:r>
              <a:rPr lang="en-US" dirty="0">
                <a:highlight>
                  <a:srgbClr val="C0C0C0"/>
                </a:highlight>
                <a:latin typeface="Segoe UI" panose="020B0502040204020203" pitchFamily="34" charset="0"/>
              </a:rPr>
              <a:t>[Simple Validation [Opportunity to practice debugging ]</a:t>
            </a:r>
            <a:endParaRPr lang="en-US" sz="2000" dirty="0">
              <a:effectLst/>
              <a:highlight>
                <a:srgbClr val="C0C0C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4" y="3718690"/>
            <a:ext cx="4143708" cy="6093976"/>
          </a:xfrm>
          <a:prstGeom prst="rect">
            <a:avLst/>
          </a:prstGeom>
          <a:noFill/>
          <a:ln w="28575">
            <a:solidFill>
              <a:schemeClr val="tx1">
                <a:lumMod val="95000"/>
                <a:lumOff val="5000"/>
              </a:schemeClr>
            </a:solidFill>
          </a:ln>
        </p:spPr>
        <p:txBody>
          <a:bodyPr wrap="square">
            <a:spAutoFit/>
          </a:bodyPr>
          <a:lstStyle/>
          <a:p>
            <a:r>
              <a:rPr lang="en-CA" sz="1400" b="1" dirty="0"/>
              <a:t>const validate = (task) =&gt;</a:t>
            </a:r>
          </a:p>
          <a:p>
            <a:r>
              <a:rPr lang="en-CA" sz="1400" b="1" dirty="0"/>
              <a:t>  {</a:t>
            </a:r>
          </a:p>
          <a:p>
            <a:r>
              <a:rPr lang="en-CA" sz="1400" b="1" dirty="0"/>
              <a:t>    let result = true;</a:t>
            </a:r>
          </a:p>
          <a:p>
            <a:r>
              <a:rPr lang="en-CA" sz="1400" b="1" dirty="0"/>
              <a:t>    let error = 'Missing info:';</a:t>
            </a:r>
          </a:p>
          <a:p>
            <a:r>
              <a:rPr lang="en-CA" sz="1400" b="1" dirty="0"/>
              <a:t>    if (</a:t>
            </a:r>
            <a:r>
              <a:rPr lang="en-CA" sz="1400" b="1" dirty="0" err="1"/>
              <a:t>task.name.trim</a:t>
            </a:r>
            <a:r>
              <a:rPr lang="en-CA" sz="1400" b="1" dirty="0"/>
              <a:t>() === '') </a:t>
            </a:r>
          </a:p>
          <a:p>
            <a:r>
              <a:rPr lang="en-CA" sz="1400" b="1" dirty="0"/>
              <a:t>    {</a:t>
            </a:r>
          </a:p>
          <a:p>
            <a:r>
              <a:rPr lang="en-CA" sz="1400" b="1" dirty="0"/>
              <a:t>      result = false;</a:t>
            </a:r>
          </a:p>
          <a:p>
            <a:r>
              <a:rPr lang="en-CA" sz="1400" b="1" dirty="0"/>
              <a:t>      error += ' [Task Name]';</a:t>
            </a:r>
          </a:p>
          <a:p>
            <a:r>
              <a:rPr lang="en-CA" sz="1400" b="1" dirty="0"/>
              <a:t>    }</a:t>
            </a:r>
          </a:p>
          <a:p>
            <a:r>
              <a:rPr lang="en-CA" sz="1400" b="1" dirty="0"/>
              <a:t>    </a:t>
            </a:r>
          </a:p>
          <a:p>
            <a:r>
              <a:rPr lang="en-CA" sz="1400" b="1" dirty="0"/>
              <a:t>    if (</a:t>
            </a:r>
            <a:r>
              <a:rPr lang="en-CA" sz="1400" b="1" dirty="0" err="1"/>
              <a:t>task.hour</a:t>
            </a:r>
            <a:r>
              <a:rPr lang="en-CA" sz="1400" b="1" dirty="0"/>
              <a:t> === 0 || </a:t>
            </a:r>
            <a:r>
              <a:rPr lang="en-CA" sz="1400" b="1" dirty="0" err="1"/>
              <a:t>task.min</a:t>
            </a:r>
            <a:r>
              <a:rPr lang="en-CA" sz="1400" b="1" dirty="0"/>
              <a:t> === 0) </a:t>
            </a:r>
          </a:p>
          <a:p>
            <a:r>
              <a:rPr lang="en-CA" sz="1400" b="1" dirty="0"/>
              <a:t>    {</a:t>
            </a:r>
          </a:p>
          <a:p>
            <a:r>
              <a:rPr lang="en-CA" sz="1400" b="1" dirty="0"/>
              <a:t>      result = false;</a:t>
            </a:r>
          </a:p>
          <a:p>
            <a:r>
              <a:rPr lang="en-CA" sz="1400" b="1" dirty="0"/>
              <a:t>      error += ' [Time Spent]';</a:t>
            </a:r>
          </a:p>
          <a:p>
            <a:r>
              <a:rPr lang="en-CA" sz="1400" b="1" dirty="0"/>
              <a:t>    }</a:t>
            </a:r>
          </a:p>
          <a:p>
            <a:r>
              <a:rPr lang="en-CA" sz="1400" b="1" dirty="0"/>
              <a:t>    </a:t>
            </a:r>
          </a:p>
          <a:p>
            <a:r>
              <a:rPr lang="en-CA" sz="1400" b="1" dirty="0"/>
              <a:t>    if (</a:t>
            </a:r>
            <a:r>
              <a:rPr lang="en-CA" sz="1400" b="1" dirty="0" err="1"/>
              <a:t>selectedDate</a:t>
            </a:r>
            <a:r>
              <a:rPr lang="en-CA" sz="1400" b="1" dirty="0"/>
              <a:t> === '') </a:t>
            </a:r>
          </a:p>
          <a:p>
            <a:r>
              <a:rPr lang="en-CA" sz="1400" b="1" dirty="0"/>
              <a:t>    {</a:t>
            </a:r>
          </a:p>
          <a:p>
            <a:r>
              <a:rPr lang="en-CA" sz="1400" b="1" dirty="0"/>
              <a:t>      result = false;</a:t>
            </a:r>
          </a:p>
          <a:p>
            <a:r>
              <a:rPr lang="en-CA" sz="1400" b="1" dirty="0"/>
              <a:t>      error += ' [Date]';</a:t>
            </a:r>
          </a:p>
          <a:p>
            <a:r>
              <a:rPr lang="en-CA" sz="1400" b="1" dirty="0"/>
              <a:t>    } </a:t>
            </a:r>
          </a:p>
          <a:p>
            <a:r>
              <a:rPr lang="en-CA" sz="1400" b="1" dirty="0"/>
              <a:t>    if (!result)</a:t>
            </a:r>
          </a:p>
          <a:p>
            <a:r>
              <a:rPr lang="en-CA" sz="1400" b="1" dirty="0"/>
              <a:t>    {</a:t>
            </a:r>
          </a:p>
          <a:p>
            <a:r>
              <a:rPr lang="en-CA" sz="1400" b="1" dirty="0"/>
              <a:t>      alert(error);</a:t>
            </a:r>
          </a:p>
          <a:p>
            <a:r>
              <a:rPr lang="en-CA" sz="1400" b="1" dirty="0"/>
              <a:t>    }</a:t>
            </a:r>
          </a:p>
          <a:p>
            <a:r>
              <a:rPr lang="en-CA" sz="1400" b="1" dirty="0"/>
              <a:t>    return result;</a:t>
            </a:r>
          </a:p>
          <a:p>
            <a:r>
              <a:rPr lang="en-CA" sz="1400" b="1" dirty="0"/>
              <a:t>  }</a:t>
            </a:r>
          </a:p>
        </p:txBody>
      </p:sp>
      <p:sp>
        <p:nvSpPr>
          <p:cNvPr id="11" name="TextBox 10">
            <a:extLst>
              <a:ext uri="{FF2B5EF4-FFF2-40B4-BE49-F238E27FC236}">
                <a16:creationId xmlns:a16="http://schemas.microsoft.com/office/drawing/2014/main" id="{D77C5925-C3C1-D0C2-D66E-D153A0FD2BA5}"/>
              </a:ext>
            </a:extLst>
          </p:cNvPr>
          <p:cNvSpPr txBox="1"/>
          <p:nvPr/>
        </p:nvSpPr>
        <p:spPr>
          <a:xfrm>
            <a:off x="4347556" y="3942534"/>
            <a:ext cx="3329060" cy="1200329"/>
          </a:xfrm>
          <a:prstGeom prst="rect">
            <a:avLst/>
          </a:prstGeom>
          <a:solidFill>
            <a:schemeClr val="accent2"/>
          </a:solidFill>
          <a:ln w="19050">
            <a:solidFill>
              <a:schemeClr val="tx1"/>
            </a:solidFill>
          </a:ln>
        </p:spPr>
        <p:txBody>
          <a:bodyPr wrap="square" rtlCol="0">
            <a:spAutoFit/>
          </a:bodyPr>
          <a:lstStyle/>
          <a:p>
            <a:pPr algn="just"/>
            <a:r>
              <a:rPr lang="en-CA" dirty="0"/>
              <a:t>Please check your changes and make sure you should get an error if no value is supplied for either </a:t>
            </a:r>
            <a:r>
              <a:rPr lang="en-CA" dirty="0">
                <a:highlight>
                  <a:srgbClr val="FFFF00"/>
                </a:highlight>
              </a:rPr>
              <a:t>date, time or name</a:t>
            </a:r>
            <a:r>
              <a:rPr lang="en-CA" dirty="0"/>
              <a:t>.</a:t>
            </a:r>
          </a:p>
        </p:txBody>
      </p:sp>
      <p:sp>
        <p:nvSpPr>
          <p:cNvPr id="3" name="TextBox 2">
            <a:extLst>
              <a:ext uri="{FF2B5EF4-FFF2-40B4-BE49-F238E27FC236}">
                <a16:creationId xmlns:a16="http://schemas.microsoft.com/office/drawing/2014/main" id="{E418B884-3089-582F-C0DC-213D448CD447}"/>
              </a:ext>
            </a:extLst>
          </p:cNvPr>
          <p:cNvSpPr txBox="1"/>
          <p:nvPr/>
        </p:nvSpPr>
        <p:spPr>
          <a:xfrm>
            <a:off x="0" y="1322252"/>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9" name="TextBox 8">
            <a:extLst>
              <a:ext uri="{FF2B5EF4-FFF2-40B4-BE49-F238E27FC236}">
                <a16:creationId xmlns:a16="http://schemas.microsoft.com/office/drawing/2014/main" id="{A5F7B3AD-E665-685C-F8B2-48CD2BBE2DC4}"/>
              </a:ext>
            </a:extLst>
          </p:cNvPr>
          <p:cNvSpPr txBox="1"/>
          <p:nvPr/>
        </p:nvSpPr>
        <p:spPr>
          <a:xfrm>
            <a:off x="4355870" y="5194771"/>
            <a:ext cx="3329060" cy="461665"/>
          </a:xfrm>
          <a:prstGeom prst="rect">
            <a:avLst/>
          </a:prstGeom>
          <a:solidFill>
            <a:srgbClr val="FFC000"/>
          </a:solidFill>
          <a:ln>
            <a:solidFill>
              <a:schemeClr val="accent3">
                <a:lumMod val="50000"/>
              </a:schemeClr>
            </a:solidFill>
          </a:ln>
        </p:spPr>
        <p:txBody>
          <a:bodyPr wrap="square">
            <a:spAutoFit/>
          </a:bodyPr>
          <a:lstStyle/>
          <a:p>
            <a:r>
              <a:rPr lang="en-US" sz="1200" b="1" dirty="0">
                <a:highlight>
                  <a:srgbClr val="00FFFF"/>
                </a:highlight>
              </a:rPr>
              <a:t>//Possible Fix</a:t>
            </a:r>
          </a:p>
          <a:p>
            <a:r>
              <a:rPr lang="en-US" sz="1200" b="1" dirty="0"/>
              <a:t>if (</a:t>
            </a:r>
            <a:r>
              <a:rPr lang="en-US" sz="1200" b="1" dirty="0" err="1"/>
              <a:t>task.hour</a:t>
            </a:r>
            <a:r>
              <a:rPr lang="en-US" sz="1200" b="1" dirty="0"/>
              <a:t> === ‘0’ &amp;&amp; </a:t>
            </a:r>
            <a:r>
              <a:rPr lang="en-US" sz="1200" b="1" dirty="0" err="1"/>
              <a:t>task.min</a:t>
            </a:r>
            <a:r>
              <a:rPr lang="en-US" sz="1200" b="1" dirty="0"/>
              <a:t> === ‘0’) </a:t>
            </a:r>
          </a:p>
        </p:txBody>
      </p:sp>
      <p:sp>
        <p:nvSpPr>
          <p:cNvPr id="10" name="TextBox 9">
            <a:extLst>
              <a:ext uri="{FF2B5EF4-FFF2-40B4-BE49-F238E27FC236}">
                <a16:creationId xmlns:a16="http://schemas.microsoft.com/office/drawing/2014/main" id="{B714A0F4-A43C-49A6-410F-81CA48772873}"/>
              </a:ext>
            </a:extLst>
          </p:cNvPr>
          <p:cNvSpPr txBox="1"/>
          <p:nvPr/>
        </p:nvSpPr>
        <p:spPr>
          <a:xfrm>
            <a:off x="95781" y="1737016"/>
            <a:ext cx="5868601" cy="1877437"/>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const </a:t>
            </a:r>
            <a:r>
              <a:rPr lang="en-CA" sz="1400" b="1" dirty="0" err="1">
                <a:solidFill>
                  <a:schemeClr val="bg1">
                    <a:lumMod val="75000"/>
                  </a:schemeClr>
                </a:solidFill>
                <a:effectLst/>
                <a:latin typeface="Consolas" panose="020B0609020204030204" pitchFamily="49" charset="0"/>
              </a:rPr>
              <a:t>myTask</a:t>
            </a:r>
            <a:r>
              <a:rPr lang="en-CA" sz="1400" b="1" dirty="0">
                <a:solidFill>
                  <a:schemeClr val="bg1">
                    <a:lumMod val="75000"/>
                  </a:schemeClr>
                </a:solidFill>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sz="1400" b="1" dirty="0">
                <a:solidFill>
                  <a:schemeClr val="bg1">
                    <a:lumMod val="75000"/>
                  </a:schemeClr>
                </a:solidFill>
                <a:latin typeface="Consolas" panose="020B0609020204030204" pitchFamily="49" charset="0"/>
              </a:rPr>
              <a:t>    </a:t>
            </a:r>
            <a:r>
              <a:rPr lang="en-CA" sz="1400" b="1" dirty="0">
                <a:latin typeface="Consolas" panose="020B0609020204030204" pitchFamily="49" charset="0"/>
              </a:rPr>
              <a:t>if (validate (task))</a:t>
            </a:r>
          </a:p>
          <a:p>
            <a:r>
              <a:rPr lang="en-CA" sz="1400" b="1" dirty="0">
                <a:effectLst/>
                <a:latin typeface="Consolas" panose="020B0609020204030204" pitchFamily="49" charset="0"/>
              </a:rPr>
              <a:t>    {</a:t>
            </a:r>
          </a:p>
          <a:p>
            <a:r>
              <a:rPr lang="en-CA" dirty="0"/>
              <a:t>           </a:t>
            </a:r>
            <a:r>
              <a:rPr lang="en-CA" sz="1400" b="1" dirty="0" err="1">
                <a:solidFill>
                  <a:schemeClr val="bg1">
                    <a:lumMod val="75000"/>
                  </a:schemeClr>
                </a:solidFill>
                <a:latin typeface="Consolas" panose="020B0609020204030204" pitchFamily="49" charset="0"/>
              </a:rPr>
              <a:t>setTask</a:t>
            </a:r>
            <a:r>
              <a:rPr lang="en-CA" sz="1400" b="1" dirty="0">
                <a:solidFill>
                  <a:schemeClr val="bg1">
                    <a:lumMod val="75000"/>
                  </a:schemeClr>
                </a:solidFill>
                <a:latin typeface="Consolas" panose="020B0609020204030204" pitchFamily="49" charset="0"/>
              </a:rPr>
              <a:t> (</a:t>
            </a:r>
            <a:r>
              <a:rPr lang="en-CA" sz="1400" b="1" dirty="0" err="1">
                <a:solidFill>
                  <a:schemeClr val="bg1">
                    <a:lumMod val="75000"/>
                  </a:schemeClr>
                </a:solidFill>
                <a:latin typeface="Consolas" panose="020B0609020204030204" pitchFamily="49" charset="0"/>
              </a:rPr>
              <a:t>myTask</a:t>
            </a:r>
            <a:r>
              <a:rPr lang="en-CA" sz="1400" b="1" dirty="0">
                <a:solidFill>
                  <a:schemeClr val="bg1">
                    <a:lumMod val="75000"/>
                  </a:schemeClr>
                </a:solidFill>
                <a:latin typeface="Consolas" panose="020B0609020204030204" pitchFamily="49" charset="0"/>
              </a:rPr>
              <a:t>);</a:t>
            </a:r>
          </a:p>
          <a:p>
            <a:r>
              <a:rPr lang="en-CA" sz="1400" b="1" dirty="0">
                <a:latin typeface="Consolas" panose="020B0609020204030204" pitchFamily="49" charset="0"/>
              </a:rPr>
              <a:t>    }</a:t>
            </a:r>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2" name="Rectangle: Rounded Corners 11">
            <a:extLst>
              <a:ext uri="{FF2B5EF4-FFF2-40B4-BE49-F238E27FC236}">
                <a16:creationId xmlns:a16="http://schemas.microsoft.com/office/drawing/2014/main" id="{5909633D-9B79-EC5D-74FE-70BE9DD98E83}"/>
              </a:ext>
            </a:extLst>
          </p:cNvPr>
          <p:cNvSpPr/>
          <p:nvPr/>
        </p:nvSpPr>
        <p:spPr>
          <a:xfrm>
            <a:off x="573578" y="5877098"/>
            <a:ext cx="2867891" cy="232757"/>
          </a:xfrm>
          <a:prstGeom prst="round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88803548-8147-B233-8EA2-985EB38A75B2}"/>
              </a:ext>
            </a:extLst>
          </p:cNvPr>
          <p:cNvSpPr txBox="1"/>
          <p:nvPr/>
        </p:nvSpPr>
        <p:spPr>
          <a:xfrm>
            <a:off x="2601884" y="3718690"/>
            <a:ext cx="1637608"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Better to copy code and not write from scratch. [</a:t>
            </a:r>
            <a:r>
              <a:rPr lang="en-US" sz="1200" dirty="0">
                <a:highlight>
                  <a:srgbClr val="FFFF00"/>
                </a:highlight>
              </a:rPr>
              <a:t>validate.js</a:t>
            </a:r>
            <a:r>
              <a:rPr lang="en-US" sz="1200" dirty="0"/>
              <a:t>]</a:t>
            </a:r>
          </a:p>
        </p:txBody>
      </p:sp>
    </p:spTree>
    <p:extLst>
      <p:ext uri="{BB962C8B-B14F-4D97-AF65-F5344CB8AC3E}">
        <p14:creationId xmlns:p14="http://schemas.microsoft.com/office/powerpoint/2010/main" val="108012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3" grpId="0"/>
      <p:bldP spid="9" grpId="0" animBg="1"/>
      <p:bldP spid="10" grpId="0" animBg="1"/>
      <p:bldP spid="12" grpId="0" animBg="1"/>
      <p:bldP spid="1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63421" y="-134760"/>
            <a:ext cx="6854890"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Pass Week</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18977" y="4351465"/>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264263" y="4791046"/>
            <a:ext cx="7443863" cy="1569660"/>
          </a:xfrm>
          <a:prstGeom prst="rect">
            <a:avLst/>
          </a:prstGeom>
          <a:noFill/>
          <a:ln w="28575">
            <a:solidFill>
              <a:schemeClr val="tx1"/>
            </a:solidFill>
          </a:ln>
        </p:spPr>
        <p:txBody>
          <a:bodyPr wrap="square">
            <a:spAutoFit/>
          </a:bodyPr>
          <a:lstStyle/>
          <a:p>
            <a:r>
              <a:rPr lang="en-CA" sz="1200" dirty="0">
                <a:solidFill>
                  <a:schemeClr val="bg1">
                    <a:lumMod val="75000"/>
                  </a:schemeClr>
                </a:solidFill>
              </a:rPr>
              <a:t>    const </a:t>
            </a:r>
            <a:r>
              <a:rPr lang="en-CA" sz="1200" dirty="0" err="1">
                <a:solidFill>
                  <a:schemeClr val="bg1">
                    <a:lumMod val="75000"/>
                  </a:schemeClr>
                </a:solidFill>
              </a:rPr>
              <a:t>handleDateChange</a:t>
            </a:r>
            <a:r>
              <a:rPr lang="en-CA" sz="1200" dirty="0">
                <a:solidFill>
                  <a:schemeClr val="bg1">
                    <a:lumMod val="75000"/>
                  </a:schemeClr>
                </a:solidFill>
              </a:rPr>
              <a:t> = (date) =&gt; {</a:t>
            </a:r>
          </a:p>
          <a:p>
            <a:r>
              <a:rPr lang="en-CA" sz="1200" b="1" dirty="0"/>
              <a:t>        const </a:t>
            </a:r>
            <a:r>
              <a:rPr lang="en-CA" sz="1200" b="1" dirty="0" err="1"/>
              <a:t>startOfWeek</a:t>
            </a:r>
            <a:r>
              <a:rPr lang="en-CA" sz="1200" b="1" dirty="0"/>
              <a:t> = moment(date).</a:t>
            </a:r>
            <a:r>
              <a:rPr lang="en-CA" sz="1200" b="1" dirty="0" err="1"/>
              <a:t>startOf</a:t>
            </a:r>
            <a:r>
              <a:rPr lang="en-CA" sz="1200" b="1" dirty="0"/>
              <a:t>('</a:t>
            </a:r>
            <a:r>
              <a:rPr lang="en-CA" sz="1200" b="1" dirty="0" err="1"/>
              <a:t>isoWeek</a:t>
            </a:r>
            <a:r>
              <a:rPr lang="en-CA" sz="1200" b="1" dirty="0"/>
              <a:t>');</a:t>
            </a:r>
          </a:p>
          <a:p>
            <a:r>
              <a:rPr lang="en-CA" sz="1200" b="1" dirty="0"/>
              <a:t>        const </a:t>
            </a:r>
            <a:r>
              <a:rPr lang="en-CA" sz="1200" b="1" dirty="0" err="1"/>
              <a:t>endOfWeek</a:t>
            </a:r>
            <a:r>
              <a:rPr lang="en-CA" sz="1200" b="1" dirty="0"/>
              <a:t> = moment(date).</a:t>
            </a:r>
            <a:r>
              <a:rPr lang="en-CA" sz="1200" b="1" dirty="0" err="1"/>
              <a:t>endOf</a:t>
            </a:r>
            <a:r>
              <a:rPr lang="en-CA" sz="1200" b="1" dirty="0"/>
              <a:t>("</a:t>
            </a:r>
            <a:r>
              <a:rPr lang="en-CA" sz="1200" b="1" dirty="0" err="1"/>
              <a:t>isoWeek</a:t>
            </a:r>
            <a:r>
              <a:rPr lang="en-CA" sz="1200" b="1" dirty="0"/>
              <a:t>");</a:t>
            </a:r>
          </a:p>
          <a:p>
            <a:r>
              <a:rPr lang="en-CA" sz="1200" b="1" dirty="0"/>
              <a:t>        const </a:t>
            </a:r>
            <a:r>
              <a:rPr lang="en-CA" sz="1200" b="1" dirty="0" err="1"/>
              <a:t>weekText</a:t>
            </a:r>
            <a:r>
              <a:rPr lang="en-CA" sz="1200" b="1" dirty="0"/>
              <a:t> = </a:t>
            </a:r>
            <a:r>
              <a:rPr lang="en-CA" sz="1200" b="1" dirty="0" err="1"/>
              <a:t>startOfWeek.format</a:t>
            </a:r>
            <a:r>
              <a:rPr lang="en-CA" sz="1200" b="1" dirty="0"/>
              <a:t>("D") + "-" + </a:t>
            </a:r>
            <a:r>
              <a:rPr lang="en-CA" sz="1200" b="1" dirty="0" err="1"/>
              <a:t>endOfWeek.format</a:t>
            </a:r>
            <a:r>
              <a:rPr lang="en-CA" sz="1200" b="1" dirty="0"/>
              <a:t>("D") + "/" + </a:t>
            </a:r>
          </a:p>
          <a:p>
            <a:r>
              <a:rPr lang="en-CA" sz="1200" b="1" dirty="0"/>
              <a:t>                                         </a:t>
            </a:r>
            <a:r>
              <a:rPr lang="en-CA" sz="1200" b="1" dirty="0" err="1"/>
              <a:t>startOfWeek.format</a:t>
            </a:r>
            <a:r>
              <a:rPr lang="en-CA" sz="1200" b="1" dirty="0"/>
              <a:t>("MM") + "/" + </a:t>
            </a:r>
            <a:r>
              <a:rPr lang="en-CA" sz="1200" b="1" dirty="0" err="1"/>
              <a:t>startOfWeek.format</a:t>
            </a:r>
            <a:r>
              <a:rPr lang="en-CA" sz="1200" b="1" dirty="0"/>
              <a:t>("YYYY");</a:t>
            </a:r>
          </a:p>
          <a:p>
            <a:r>
              <a:rPr lang="en-CA" sz="1200" dirty="0"/>
              <a:t>        </a:t>
            </a:r>
            <a:r>
              <a:rPr lang="en-CA" sz="1200" dirty="0" err="1">
                <a:solidFill>
                  <a:schemeClr val="bg1">
                    <a:lumMod val="75000"/>
                  </a:schemeClr>
                </a:solidFill>
              </a:rPr>
              <a:t>setSelectedDate</a:t>
            </a:r>
            <a:r>
              <a:rPr lang="en-CA" sz="1200" dirty="0">
                <a:solidFill>
                  <a:schemeClr val="bg1">
                    <a:lumMod val="75000"/>
                  </a:schemeClr>
                </a:solidFill>
              </a:rPr>
              <a:t>(date);</a:t>
            </a:r>
          </a:p>
          <a:p>
            <a:r>
              <a:rPr lang="en-CA" sz="1200" dirty="0">
                <a:solidFill>
                  <a:schemeClr val="bg1">
                    <a:lumMod val="75000"/>
                  </a:schemeClr>
                </a:solidFill>
              </a:rPr>
              <a:t>        </a:t>
            </a:r>
            <a:r>
              <a:rPr lang="en-CA" sz="1200" b="1" dirty="0" err="1"/>
              <a:t>setWeek</a:t>
            </a:r>
            <a:r>
              <a:rPr lang="en-CA" sz="1200" b="1" dirty="0"/>
              <a:t>(</a:t>
            </a:r>
            <a:r>
              <a:rPr lang="en-CA" sz="1200" b="1" dirty="0" err="1"/>
              <a:t>weekText</a:t>
            </a:r>
            <a:r>
              <a:rPr lang="en-CA" sz="1200" b="1" dirty="0"/>
              <a:t>);</a:t>
            </a:r>
          </a:p>
          <a:p>
            <a:r>
              <a:rPr lang="en-CA" sz="1200" dirty="0">
                <a:solidFill>
                  <a:schemeClr val="bg1">
                    <a:lumMod val="75000"/>
                  </a:schemeClr>
                </a:solidFill>
              </a:rPr>
              <a:t>      };</a:t>
            </a:r>
          </a:p>
        </p:txBody>
      </p:sp>
      <p:sp>
        <p:nvSpPr>
          <p:cNvPr id="2" name="TextBox 1">
            <a:extLst>
              <a:ext uri="{FF2B5EF4-FFF2-40B4-BE49-F238E27FC236}">
                <a16:creationId xmlns:a16="http://schemas.microsoft.com/office/drawing/2014/main" id="{7283B195-C4DA-556C-0940-E222834A3E32}"/>
              </a:ext>
            </a:extLst>
          </p:cNvPr>
          <p:cNvSpPr txBox="1"/>
          <p:nvPr/>
        </p:nvSpPr>
        <p:spPr>
          <a:xfrm>
            <a:off x="139572" y="3583803"/>
            <a:ext cx="5203767"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moment  </a:t>
            </a:r>
            <a:r>
              <a:rPr lang="en-US" dirty="0">
                <a:solidFill>
                  <a:srgbClr val="00B050"/>
                </a:solidFill>
                <a:latin typeface="Segoe UI" panose="020B0502040204020203" pitchFamily="34" charset="0"/>
              </a:rPr>
              <a:t>//install library</a:t>
            </a:r>
            <a:endParaRPr lang="en-CA" dirty="0">
              <a:solidFill>
                <a:srgbClr val="00B050"/>
              </a:solidFill>
              <a:highlight>
                <a:srgbClr val="FFFF00"/>
              </a:highlight>
            </a:endParaRPr>
          </a:p>
        </p:txBody>
      </p:sp>
      <p:sp>
        <p:nvSpPr>
          <p:cNvPr id="5" name="TextBox 4">
            <a:extLst>
              <a:ext uri="{FF2B5EF4-FFF2-40B4-BE49-F238E27FC236}">
                <a16:creationId xmlns:a16="http://schemas.microsoft.com/office/drawing/2014/main" id="{E931CBA2-7233-E3FB-3326-E958EBDCCEF4}"/>
              </a:ext>
            </a:extLst>
          </p:cNvPr>
          <p:cNvSpPr txBox="1"/>
          <p:nvPr/>
        </p:nvSpPr>
        <p:spPr>
          <a:xfrm>
            <a:off x="118977" y="4002758"/>
            <a:ext cx="7127407" cy="369332"/>
          </a:xfrm>
          <a:prstGeom prst="rect">
            <a:avLst/>
          </a:prstGeom>
          <a:noFill/>
        </p:spPr>
        <p:txBody>
          <a:bodyPr wrap="square">
            <a:spAutoFit/>
          </a:bodyPr>
          <a:lstStyle/>
          <a:p>
            <a:r>
              <a:rPr lang="en-US" dirty="0">
                <a:latin typeface="Segoe UI" panose="020B0502040204020203" pitchFamily="34" charset="0"/>
              </a:rPr>
              <a:t>Const [week, </a:t>
            </a:r>
            <a:r>
              <a:rPr lang="en-US" dirty="0" err="1">
                <a:latin typeface="Segoe UI" panose="020B0502040204020203" pitchFamily="34" charset="0"/>
              </a:rPr>
              <a:t>swtWeek</a:t>
            </a:r>
            <a:r>
              <a:rPr lang="en-US" dirty="0">
                <a:latin typeface="Segoe UI" panose="020B0502040204020203" pitchFamily="34" charset="0"/>
              </a:rPr>
              <a:t>] </a:t>
            </a:r>
            <a:r>
              <a:rPr lang="en-US" dirty="0" err="1">
                <a:latin typeface="Segoe UI" panose="020B0502040204020203" pitchFamily="34" charset="0"/>
              </a:rPr>
              <a:t>useState</a:t>
            </a:r>
            <a:r>
              <a:rPr lang="en-US" dirty="0">
                <a:latin typeface="Segoe UI" panose="020B0502040204020203" pitchFamily="34" charset="0"/>
              </a:rPr>
              <a:t>(‘’); </a:t>
            </a:r>
            <a:r>
              <a:rPr lang="en-US" dirty="0">
                <a:solidFill>
                  <a:srgbClr val="00B050"/>
                </a:solidFill>
                <a:latin typeface="Segoe UI" panose="020B0502040204020203" pitchFamily="34" charset="0"/>
              </a:rPr>
              <a:t>//define const with state</a:t>
            </a:r>
          </a:p>
        </p:txBody>
      </p:sp>
      <p:sp>
        <p:nvSpPr>
          <p:cNvPr id="7" name="TextBox 6">
            <a:extLst>
              <a:ext uri="{FF2B5EF4-FFF2-40B4-BE49-F238E27FC236}">
                <a16:creationId xmlns:a16="http://schemas.microsoft.com/office/drawing/2014/main" id="{0EB8E06C-71E6-4540-1831-77DD78DFA2EE}"/>
              </a:ext>
            </a:extLst>
          </p:cNvPr>
          <p:cNvSpPr txBox="1"/>
          <p:nvPr/>
        </p:nvSpPr>
        <p:spPr>
          <a:xfrm>
            <a:off x="226669" y="6564325"/>
            <a:ext cx="7589149" cy="276999"/>
          </a:xfrm>
          <a:prstGeom prst="rect">
            <a:avLst/>
          </a:prstGeom>
          <a:noFill/>
          <a:ln w="28575">
            <a:solidFill>
              <a:schemeClr val="tx1"/>
            </a:solidFill>
          </a:ln>
        </p:spPr>
        <p:txBody>
          <a:bodyPr wrap="square">
            <a:spAutoFit/>
          </a:bodyPr>
          <a:lstStyle/>
          <a:p>
            <a:r>
              <a:rPr lang="en-CA" sz="1200" b="0" dirty="0">
                <a:solidFill>
                  <a:schemeClr val="bg1">
                    <a:lumMod val="75000"/>
                  </a:schemeClr>
                </a:solidFill>
                <a:effectLst/>
                <a:latin typeface="Consolas" panose="020B0609020204030204" pitchFamily="49" charset="0"/>
              </a:rPr>
              <a:t>&lt;</a:t>
            </a:r>
            <a:r>
              <a:rPr lang="en-CA" sz="1200" b="0" dirty="0" err="1">
                <a:solidFill>
                  <a:schemeClr val="bg1">
                    <a:lumMod val="75000"/>
                  </a:schemeClr>
                </a:solidFill>
                <a:effectLst/>
                <a:latin typeface="Consolas" panose="020B0609020204030204" pitchFamily="49" charset="0"/>
              </a:rPr>
              <a:t>ListTasks</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className</a:t>
            </a:r>
            <a:r>
              <a:rPr lang="en-CA" sz="1200" b="0" dirty="0">
                <a:solidFill>
                  <a:schemeClr val="bg1">
                    <a:lumMod val="75000"/>
                  </a:schemeClr>
                </a:solidFill>
                <a:effectLst/>
                <a:latin typeface="Consolas" panose="020B0609020204030204" pitchFamily="49" charset="0"/>
              </a:rPr>
              <a:t> = "list-border" task = {task}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a:effectLst/>
                <a:latin typeface="Consolas" panose="020B0609020204030204" pitchFamily="49" charset="0"/>
              </a:rPr>
              <a:t>week= {week}</a:t>
            </a:r>
            <a:r>
              <a:rPr lang="en-CA" sz="1200" b="0" dirty="0">
                <a:solidFill>
                  <a:schemeClr val="bg1">
                    <a:lumMod val="75000"/>
                  </a:schemeClr>
                </a:solidFill>
                <a:effectLst/>
                <a:latin typeface="Consolas" panose="020B0609020204030204" pitchFamily="49" charset="0"/>
              </a:rPr>
              <a:t>/&gt;</a:t>
            </a:r>
          </a:p>
        </p:txBody>
      </p:sp>
      <p:sp>
        <p:nvSpPr>
          <p:cNvPr id="17" name="TextBox 16">
            <a:extLst>
              <a:ext uri="{FF2B5EF4-FFF2-40B4-BE49-F238E27FC236}">
                <a16:creationId xmlns:a16="http://schemas.microsoft.com/office/drawing/2014/main" id="{EA262D60-94E4-3147-F43A-2AD6D41E9808}"/>
              </a:ext>
            </a:extLst>
          </p:cNvPr>
          <p:cNvSpPr txBox="1"/>
          <p:nvPr/>
        </p:nvSpPr>
        <p:spPr>
          <a:xfrm>
            <a:off x="264263" y="7369786"/>
            <a:ext cx="4692721" cy="1600438"/>
          </a:xfrm>
          <a:prstGeom prst="rect">
            <a:avLst/>
          </a:prstGeom>
          <a:noFill/>
          <a:ln w="28575">
            <a:solidFill>
              <a:schemeClr val="tx1"/>
            </a:solidFill>
          </a:ln>
        </p:spPr>
        <p:txBody>
          <a:bodyPr wrap="square">
            <a:spAutoFit/>
          </a:bodyPr>
          <a:lstStyle/>
          <a:p>
            <a:r>
              <a:rPr lang="en-CA" sz="1400" b="0" dirty="0">
                <a:solidFill>
                  <a:schemeClr val="bg1">
                    <a:lumMod val="75000"/>
                  </a:schemeClr>
                </a:solidFill>
                <a:effectLst/>
                <a:latin typeface="Consolas" panose="020B0609020204030204" pitchFamily="49" charset="0"/>
              </a:rPr>
              <a:t>const </a:t>
            </a:r>
            <a:r>
              <a:rPr lang="en-CA" sz="1400" b="0" dirty="0" err="1">
                <a:solidFill>
                  <a:schemeClr val="bg1">
                    <a:lumMod val="75000"/>
                  </a:schemeClr>
                </a:solidFill>
                <a:effectLst/>
                <a:latin typeface="Consolas" panose="020B0609020204030204" pitchFamily="49" charset="0"/>
              </a:rPr>
              <a:t>displayAlert</a:t>
            </a:r>
            <a:r>
              <a:rPr lang="en-CA" sz="1400" b="0" dirty="0">
                <a:solidFill>
                  <a:schemeClr val="bg1">
                    <a:lumMod val="75000"/>
                  </a:schemeClr>
                </a:solidFill>
                <a:effectLst/>
                <a:latin typeface="Consolas" panose="020B0609020204030204" pitchFamily="49" charset="0"/>
              </a:rPr>
              <a:t> = () =&gt;</a:t>
            </a:r>
          </a:p>
          <a:p>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if (</a:t>
            </a:r>
            <a:r>
              <a:rPr lang="en-CA" sz="1400" b="0" dirty="0" err="1">
                <a:solidFill>
                  <a:schemeClr val="bg1">
                    <a:lumMod val="75000"/>
                  </a:schemeClr>
                </a:solidFill>
                <a:effectLst/>
                <a:latin typeface="Consolas" panose="020B0609020204030204" pitchFamily="49" charset="0"/>
              </a:rPr>
              <a:t>props.task.name.trim</a:t>
            </a:r>
            <a:r>
              <a:rPr lang="en-CA" sz="1400" b="0" dirty="0">
                <a:solidFill>
                  <a:schemeClr val="bg1">
                    <a:lumMod val="75000"/>
                  </a:schemeClr>
                </a:solidFill>
                <a:effectLst/>
                <a:latin typeface="Consolas" panose="020B0609020204030204" pitchFamily="49" charset="0"/>
              </a:rPr>
              <a:t>().length &gt; 0)</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alert(</a:t>
            </a:r>
            <a:r>
              <a:rPr lang="en-CA" sz="1400" b="0" dirty="0" err="1">
                <a:solidFill>
                  <a:schemeClr val="bg1">
                    <a:lumMod val="75000"/>
                  </a:schemeClr>
                </a:solidFill>
                <a:effectLst/>
                <a:latin typeface="Consolas" panose="020B0609020204030204" pitchFamily="49" charset="0"/>
              </a:rPr>
              <a:t>props</a:t>
            </a:r>
            <a:r>
              <a:rPr lang="en-CA" sz="1400" b="1" dirty="0" err="1">
                <a:effectLst/>
                <a:latin typeface="Consolas" panose="020B0609020204030204" pitchFamily="49" charset="0"/>
              </a:rPr>
              <a:t>.week</a:t>
            </a:r>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t>
            </a:r>
          </a:p>
        </p:txBody>
      </p:sp>
      <p:sp>
        <p:nvSpPr>
          <p:cNvPr id="18" name="TextBox 17">
            <a:extLst>
              <a:ext uri="{FF2B5EF4-FFF2-40B4-BE49-F238E27FC236}">
                <a16:creationId xmlns:a16="http://schemas.microsoft.com/office/drawing/2014/main" id="{0F0C99F5-0FB0-0270-0017-DC8395CBA97F}"/>
              </a:ext>
            </a:extLst>
          </p:cNvPr>
          <p:cNvSpPr txBox="1"/>
          <p:nvPr/>
        </p:nvSpPr>
        <p:spPr>
          <a:xfrm>
            <a:off x="118977" y="7000454"/>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9" name="TextBox 18">
            <a:extLst>
              <a:ext uri="{FF2B5EF4-FFF2-40B4-BE49-F238E27FC236}">
                <a16:creationId xmlns:a16="http://schemas.microsoft.com/office/drawing/2014/main" id="{44B5BAFE-CF6B-2B42-C862-1F6051C48627}"/>
              </a:ext>
            </a:extLst>
          </p:cNvPr>
          <p:cNvSpPr txBox="1"/>
          <p:nvPr/>
        </p:nvSpPr>
        <p:spPr>
          <a:xfrm>
            <a:off x="2847967" y="700045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0" name="TextBox 19">
            <a:extLst>
              <a:ext uri="{FF2B5EF4-FFF2-40B4-BE49-F238E27FC236}">
                <a16:creationId xmlns:a16="http://schemas.microsoft.com/office/drawing/2014/main" id="{8D228E42-6123-7017-911F-2D93A6D0FFB5}"/>
              </a:ext>
            </a:extLst>
          </p:cNvPr>
          <p:cNvSpPr txBox="1"/>
          <p:nvPr/>
        </p:nvSpPr>
        <p:spPr>
          <a:xfrm>
            <a:off x="1908628"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4/3/2023</a:t>
            </a:r>
          </a:p>
        </p:txBody>
      </p:sp>
      <p:sp>
        <p:nvSpPr>
          <p:cNvPr id="21" name="TextBox 20">
            <a:extLst>
              <a:ext uri="{FF2B5EF4-FFF2-40B4-BE49-F238E27FC236}">
                <a16:creationId xmlns:a16="http://schemas.microsoft.com/office/drawing/2014/main" id="{AA1145CC-CD8F-E703-48F4-45DF83BEB2FF}"/>
              </a:ext>
            </a:extLst>
          </p:cNvPr>
          <p:cNvSpPr txBox="1"/>
          <p:nvPr/>
        </p:nvSpPr>
        <p:spPr>
          <a:xfrm>
            <a:off x="3603812"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4/9/2023</a:t>
            </a:r>
          </a:p>
        </p:txBody>
      </p:sp>
      <p:sp>
        <p:nvSpPr>
          <p:cNvPr id="22" name="TextBox 21">
            <a:extLst>
              <a:ext uri="{FF2B5EF4-FFF2-40B4-BE49-F238E27FC236}">
                <a16:creationId xmlns:a16="http://schemas.microsoft.com/office/drawing/2014/main" id="{10BC0E3B-DAE9-ACE6-F180-548F9496BB8B}"/>
              </a:ext>
            </a:extLst>
          </p:cNvPr>
          <p:cNvSpPr txBox="1"/>
          <p:nvPr/>
        </p:nvSpPr>
        <p:spPr>
          <a:xfrm>
            <a:off x="2741456" y="2989810"/>
            <a:ext cx="1370888" cy="369332"/>
          </a:xfrm>
          <a:prstGeom prst="rect">
            <a:avLst/>
          </a:prstGeom>
          <a:solidFill>
            <a:schemeClr val="bg1">
              <a:lumMod val="65000"/>
            </a:schemeClr>
          </a:solidFill>
          <a:ln w="19050">
            <a:solidFill>
              <a:schemeClr val="tx1"/>
            </a:solidFill>
          </a:ln>
        </p:spPr>
        <p:txBody>
          <a:bodyPr wrap="none" rtlCol="0">
            <a:spAutoFit/>
          </a:bodyPr>
          <a:lstStyle/>
          <a:p>
            <a:r>
              <a:rPr lang="en-CA" dirty="0"/>
              <a:t>3-9/4/2023</a:t>
            </a:r>
          </a:p>
        </p:txBody>
      </p:sp>
      <p:sp>
        <p:nvSpPr>
          <p:cNvPr id="23" name="TextBox 22">
            <a:extLst>
              <a:ext uri="{FF2B5EF4-FFF2-40B4-BE49-F238E27FC236}">
                <a16:creationId xmlns:a16="http://schemas.microsoft.com/office/drawing/2014/main" id="{434BEFA5-F8F5-4AB4-7725-9CEBA2593D2B}"/>
              </a:ext>
            </a:extLst>
          </p:cNvPr>
          <p:cNvSpPr txBox="1"/>
          <p:nvPr/>
        </p:nvSpPr>
        <p:spPr>
          <a:xfrm>
            <a:off x="2615405" y="2617544"/>
            <a:ext cx="1976813" cy="369332"/>
          </a:xfrm>
          <a:prstGeom prst="rect">
            <a:avLst/>
          </a:prstGeom>
          <a:noFill/>
        </p:spPr>
        <p:txBody>
          <a:bodyPr wrap="square">
            <a:spAutoFit/>
          </a:bodyPr>
          <a:lstStyle/>
          <a:p>
            <a:r>
              <a:rPr lang="en-US" dirty="0">
                <a:solidFill>
                  <a:srgbClr val="00B050"/>
                </a:solidFill>
                <a:latin typeface="Segoe UI" panose="020B0502040204020203" pitchFamily="34" charset="0"/>
              </a:rPr>
              <a:t>// should yield</a:t>
            </a:r>
            <a:endParaRPr lang="en-CA" dirty="0">
              <a:highlight>
                <a:srgbClr val="FFFF00"/>
              </a:highlight>
            </a:endParaRPr>
          </a:p>
        </p:txBody>
      </p:sp>
      <p:sp>
        <p:nvSpPr>
          <p:cNvPr id="24" name="TextBox 23">
            <a:extLst>
              <a:ext uri="{FF2B5EF4-FFF2-40B4-BE49-F238E27FC236}">
                <a16:creationId xmlns:a16="http://schemas.microsoft.com/office/drawing/2014/main" id="{D6AAB1A4-DC41-C808-F750-C0B9B891D665}"/>
              </a:ext>
            </a:extLst>
          </p:cNvPr>
          <p:cNvSpPr txBox="1"/>
          <p:nvPr/>
        </p:nvSpPr>
        <p:spPr>
          <a:xfrm>
            <a:off x="2449627" y="1049758"/>
            <a:ext cx="1594326" cy="369332"/>
          </a:xfrm>
          <a:prstGeom prst="rect">
            <a:avLst/>
          </a:prstGeom>
          <a:noFill/>
        </p:spPr>
        <p:txBody>
          <a:bodyPr wrap="square">
            <a:spAutoFit/>
          </a:bodyPr>
          <a:lstStyle/>
          <a:p>
            <a:r>
              <a:rPr lang="en-US" dirty="0">
                <a:solidFill>
                  <a:srgbClr val="00B050"/>
                </a:solidFill>
                <a:latin typeface="Segoe UI" panose="020B0502040204020203" pitchFamily="34" charset="0"/>
              </a:rPr>
              <a:t>//both inputs</a:t>
            </a:r>
            <a:endParaRPr lang="en-CA" dirty="0">
              <a:highlight>
                <a:srgbClr val="FFFF00"/>
              </a:highlight>
            </a:endParaRPr>
          </a:p>
        </p:txBody>
      </p:sp>
      <p:sp>
        <p:nvSpPr>
          <p:cNvPr id="25" name="Arrow: Down 24">
            <a:extLst>
              <a:ext uri="{FF2B5EF4-FFF2-40B4-BE49-F238E27FC236}">
                <a16:creationId xmlns:a16="http://schemas.microsoft.com/office/drawing/2014/main" id="{123B6E9F-8E18-B52F-C7C2-E2281486E4D9}"/>
              </a:ext>
            </a:extLst>
          </p:cNvPr>
          <p:cNvSpPr/>
          <p:nvPr/>
        </p:nvSpPr>
        <p:spPr>
          <a:xfrm>
            <a:off x="2988723" y="1854808"/>
            <a:ext cx="740206" cy="6768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908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2" grpId="0"/>
      <p:bldP spid="5" grpId="0"/>
      <p:bldP spid="7" grpId="0" animBg="1"/>
      <p:bldP spid="17" grpId="0" animBg="1"/>
      <p:bldP spid="18" grpId="0"/>
      <p:bldP spid="19" grpId="0" animBg="1"/>
      <p:bldP spid="20" grpId="0" animBg="1"/>
      <p:bldP spid="21" grpId="0" animBg="1"/>
      <p:bldP spid="22" grpId="0" animBg="1"/>
      <p:bldP spid="23" grpId="0"/>
      <p:bldP spid="24" grpId="0"/>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A5E86E-A243-D260-CBF8-F98FC77C06F9}"/>
              </a:ext>
            </a:extLst>
          </p:cNvPr>
          <p:cNvSpPr txBox="1"/>
          <p:nvPr/>
        </p:nvSpPr>
        <p:spPr>
          <a:xfrm>
            <a:off x="131164" y="3417039"/>
            <a:ext cx="3357797" cy="2031325"/>
          </a:xfrm>
          <a:prstGeom prst="rect">
            <a:avLst/>
          </a:prstGeom>
          <a:noFill/>
        </p:spPr>
        <p:txBody>
          <a:bodyPr wrap="square" rtlCol="0">
            <a:spAutoFit/>
          </a:bodyPr>
          <a:lstStyle/>
          <a:p>
            <a:r>
              <a:rPr lang="en-CA" dirty="0"/>
              <a:t>Backend and DB are not the focus of the project. Hence they will be supplied in a containerized form and they can be downloaded from Docker Hub by using the docker-compose file.</a:t>
            </a:r>
          </a:p>
        </p:txBody>
      </p:sp>
      <p:sp>
        <p:nvSpPr>
          <p:cNvPr id="12" name="Cylinder 11">
            <a:extLst>
              <a:ext uri="{FF2B5EF4-FFF2-40B4-BE49-F238E27FC236}">
                <a16:creationId xmlns:a16="http://schemas.microsoft.com/office/drawing/2014/main" id="{864ED3A0-C773-4039-A0B9-ADCE81F25684}"/>
              </a:ext>
            </a:extLst>
          </p:cNvPr>
          <p:cNvSpPr/>
          <p:nvPr/>
        </p:nvSpPr>
        <p:spPr>
          <a:xfrm>
            <a:off x="4688176" y="4077324"/>
            <a:ext cx="2188564" cy="2233534"/>
          </a:xfrm>
          <a:prstGeom prst="ca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CA" dirty="0"/>
              <a:t>DB</a:t>
            </a:r>
          </a:p>
          <a:p>
            <a:pPr algn="ctr"/>
            <a:r>
              <a:rPr lang="en-CA" dirty="0"/>
              <a:t>[PostgreSQL]</a:t>
            </a:r>
          </a:p>
        </p:txBody>
      </p:sp>
      <p:sp>
        <p:nvSpPr>
          <p:cNvPr id="13" name="Rectangle: Rounded Corners 12">
            <a:extLst>
              <a:ext uri="{FF2B5EF4-FFF2-40B4-BE49-F238E27FC236}">
                <a16:creationId xmlns:a16="http://schemas.microsoft.com/office/drawing/2014/main" id="{39225A79-B926-2BFF-180A-834E6DFD0ED5}"/>
              </a:ext>
            </a:extLst>
          </p:cNvPr>
          <p:cNvSpPr/>
          <p:nvPr/>
        </p:nvSpPr>
        <p:spPr>
          <a:xfrm>
            <a:off x="116178" y="1109270"/>
            <a:ext cx="2638269" cy="1543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Frontend</a:t>
            </a:r>
          </a:p>
          <a:p>
            <a:pPr algn="ctr"/>
            <a:r>
              <a:rPr lang="en-CA" sz="2800" dirty="0"/>
              <a:t>[React]</a:t>
            </a:r>
          </a:p>
        </p:txBody>
      </p:sp>
      <p:sp>
        <p:nvSpPr>
          <p:cNvPr id="14" name="Rectangle: Rounded Corners 13">
            <a:extLst>
              <a:ext uri="{FF2B5EF4-FFF2-40B4-BE49-F238E27FC236}">
                <a16:creationId xmlns:a16="http://schemas.microsoft.com/office/drawing/2014/main" id="{C5DB2771-4107-3AE9-E656-7017D1C3441F}"/>
              </a:ext>
            </a:extLst>
          </p:cNvPr>
          <p:cNvSpPr/>
          <p:nvPr/>
        </p:nvSpPr>
        <p:spPr>
          <a:xfrm>
            <a:off x="4463321" y="1150495"/>
            <a:ext cx="2638269" cy="154398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CA" sz="2800" dirty="0"/>
              <a:t>Backend</a:t>
            </a:r>
          </a:p>
          <a:p>
            <a:pPr algn="ctr"/>
            <a:r>
              <a:rPr lang="en-CA" sz="2800" dirty="0"/>
              <a:t>[Java API]</a:t>
            </a:r>
          </a:p>
        </p:txBody>
      </p:sp>
      <p:sp>
        <p:nvSpPr>
          <p:cNvPr id="15" name="Arrow: Right 14">
            <a:extLst>
              <a:ext uri="{FF2B5EF4-FFF2-40B4-BE49-F238E27FC236}">
                <a16:creationId xmlns:a16="http://schemas.microsoft.com/office/drawing/2014/main" id="{5C23C2A5-9183-2522-1C07-AEC009A263CA}"/>
              </a:ext>
            </a:extLst>
          </p:cNvPr>
          <p:cNvSpPr/>
          <p:nvPr/>
        </p:nvSpPr>
        <p:spPr>
          <a:xfrm>
            <a:off x="2754448" y="1476528"/>
            <a:ext cx="1708874" cy="809469"/>
          </a:xfrm>
          <a:prstGeom prst="rightArrow">
            <a:avLst/>
          </a:prstGeom>
          <a:solidFill>
            <a:srgbClr val="C0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0F669910-6B2B-844C-F59D-DDA870FD9B55}"/>
              </a:ext>
            </a:extLst>
          </p:cNvPr>
          <p:cNvSpPr/>
          <p:nvPr/>
        </p:nvSpPr>
        <p:spPr>
          <a:xfrm rot="5400000">
            <a:off x="5057307" y="3014896"/>
            <a:ext cx="1450297" cy="809469"/>
          </a:xfrm>
          <a:prstGeom prst="rightArrow">
            <a:avLst/>
          </a:prstGeom>
          <a:solidFill>
            <a:srgbClr val="FFC000"/>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05ECEF4D-5A1C-D766-8E9D-814FA7ECFC3E}"/>
              </a:ext>
            </a:extLst>
          </p:cNvPr>
          <p:cNvSpPr/>
          <p:nvPr/>
        </p:nvSpPr>
        <p:spPr>
          <a:xfrm>
            <a:off x="4013616" y="352270"/>
            <a:ext cx="3357797" cy="6205927"/>
          </a:xfrm>
          <a:prstGeom prst="rect">
            <a:avLst/>
          </a:prstGeom>
          <a:noFill/>
          <a:ln w="3810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Box 17">
            <a:extLst>
              <a:ext uri="{FF2B5EF4-FFF2-40B4-BE49-F238E27FC236}">
                <a16:creationId xmlns:a16="http://schemas.microsoft.com/office/drawing/2014/main" id="{13E5B592-72DB-2D0D-DA65-FF7E78813FFE}"/>
              </a:ext>
            </a:extLst>
          </p:cNvPr>
          <p:cNvSpPr txBox="1"/>
          <p:nvPr/>
        </p:nvSpPr>
        <p:spPr>
          <a:xfrm>
            <a:off x="161146" y="5681034"/>
            <a:ext cx="3597639" cy="923330"/>
          </a:xfrm>
          <a:prstGeom prst="rect">
            <a:avLst/>
          </a:prstGeom>
          <a:noFill/>
        </p:spPr>
        <p:txBody>
          <a:bodyPr wrap="square" rtlCol="0">
            <a:spAutoFit/>
          </a:bodyPr>
          <a:lstStyle/>
          <a:p>
            <a:r>
              <a:rPr lang="en-CA" dirty="0"/>
              <a:t>If you want a copy of the source code for the backend, let me know.</a:t>
            </a:r>
          </a:p>
        </p:txBody>
      </p:sp>
      <p:sp>
        <p:nvSpPr>
          <p:cNvPr id="19" name="TextBox 18">
            <a:extLst>
              <a:ext uri="{FF2B5EF4-FFF2-40B4-BE49-F238E27FC236}">
                <a16:creationId xmlns:a16="http://schemas.microsoft.com/office/drawing/2014/main" id="{8B9C0A73-6948-BC3A-D120-D5E38611F7EA}"/>
              </a:ext>
            </a:extLst>
          </p:cNvPr>
          <p:cNvSpPr txBox="1"/>
          <p:nvPr/>
        </p:nvSpPr>
        <p:spPr>
          <a:xfrm>
            <a:off x="174266" y="7352674"/>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21" name="TextBox 20">
            <a:extLst>
              <a:ext uri="{FF2B5EF4-FFF2-40B4-BE49-F238E27FC236}">
                <a16:creationId xmlns:a16="http://schemas.microsoft.com/office/drawing/2014/main" id="{BD3CBEA1-FC08-553C-B427-91311ED63D88}"/>
              </a:ext>
            </a:extLst>
          </p:cNvPr>
          <p:cNvSpPr txBox="1"/>
          <p:nvPr/>
        </p:nvSpPr>
        <p:spPr>
          <a:xfrm>
            <a:off x="161146" y="8102184"/>
            <a:ext cx="7214012" cy="923330"/>
          </a:xfrm>
          <a:prstGeom prst="rect">
            <a:avLst/>
          </a:prstGeom>
          <a:noFill/>
        </p:spPr>
        <p:txBody>
          <a:bodyPr wrap="square" rtlCol="0">
            <a:spAutoFit/>
          </a:bodyPr>
          <a:lstStyle/>
          <a:p>
            <a:r>
              <a:rPr lang="en-CA" dirty="0"/>
              <a:t>Backend serves 2 APIs:</a:t>
            </a:r>
          </a:p>
          <a:p>
            <a:pPr marL="285750" indent="-285750">
              <a:buFont typeface="Arial" panose="020B0604020202020204" pitchFamily="34" charset="0"/>
              <a:buChar char="•"/>
            </a:pPr>
            <a:r>
              <a:rPr lang="en-CA" dirty="0"/>
              <a:t>Fetch tasks:                     </a:t>
            </a:r>
            <a:r>
              <a:rPr lang="en-CA" dirty="0">
                <a:highlight>
                  <a:srgbClr val="FFFF00"/>
                </a:highlight>
              </a:rPr>
              <a:t>/tracker/api/get?week=</a:t>
            </a:r>
            <a:r>
              <a:rPr lang="en-CA" i="1" dirty="0">
                <a:highlight>
                  <a:srgbClr val="FFFF00"/>
                </a:highlight>
              </a:rPr>
              <a:t>value</a:t>
            </a:r>
          </a:p>
          <a:p>
            <a:pPr marL="285750" indent="-285750">
              <a:buFont typeface="Arial" panose="020B0604020202020204" pitchFamily="34" charset="0"/>
              <a:buChar char="•"/>
            </a:pPr>
            <a:r>
              <a:rPr lang="en-CA" dirty="0"/>
              <a:t>Save/update tasks:       </a:t>
            </a:r>
            <a:r>
              <a:rPr lang="en-CA" dirty="0">
                <a:highlight>
                  <a:srgbClr val="F2DD96"/>
                </a:highlight>
              </a:rPr>
              <a:t>/tacker/api/save</a:t>
            </a:r>
          </a:p>
        </p:txBody>
      </p:sp>
      <p:sp>
        <p:nvSpPr>
          <p:cNvPr id="22" name="TextBox 21">
            <a:extLst>
              <a:ext uri="{FF2B5EF4-FFF2-40B4-BE49-F238E27FC236}">
                <a16:creationId xmlns:a16="http://schemas.microsoft.com/office/drawing/2014/main" id="{00BCD455-669D-4522-08BF-F14C1229A39C}"/>
              </a:ext>
            </a:extLst>
          </p:cNvPr>
          <p:cNvSpPr txBox="1"/>
          <p:nvPr/>
        </p:nvSpPr>
        <p:spPr>
          <a:xfrm>
            <a:off x="131164" y="6809921"/>
            <a:ext cx="6869238" cy="369332"/>
          </a:xfrm>
          <a:prstGeom prst="rect">
            <a:avLst/>
          </a:prstGeom>
          <a:noFill/>
        </p:spPr>
        <p:txBody>
          <a:bodyPr wrap="square" rtlCol="0">
            <a:spAutoFit/>
          </a:bodyPr>
          <a:lstStyle/>
          <a:p>
            <a:r>
              <a:rPr lang="en-CA" dirty="0"/>
              <a:t>The docker-compose is available among: </a:t>
            </a:r>
            <a:r>
              <a:rPr lang="en-CA" dirty="0">
                <a:highlight>
                  <a:srgbClr val="FFFF00"/>
                </a:highlight>
              </a:rPr>
              <a:t>react-hackathon.7z</a:t>
            </a:r>
          </a:p>
        </p:txBody>
      </p:sp>
      <p:sp>
        <p:nvSpPr>
          <p:cNvPr id="23" name="Rectangle 22">
            <a:extLst>
              <a:ext uri="{FF2B5EF4-FFF2-40B4-BE49-F238E27FC236}">
                <a16:creationId xmlns:a16="http://schemas.microsoft.com/office/drawing/2014/main" id="{92F5383D-D01F-C3AB-CC01-3083483F4A04}"/>
              </a:ext>
            </a:extLst>
          </p:cNvPr>
          <p:cNvSpPr/>
          <p:nvPr/>
        </p:nvSpPr>
        <p:spPr>
          <a:xfrm>
            <a:off x="0" y="-8003"/>
            <a:ext cx="262604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Overview</a:t>
            </a:r>
          </a:p>
        </p:txBody>
      </p:sp>
      <p:sp>
        <p:nvSpPr>
          <p:cNvPr id="2" name="TextBox 1">
            <a:extLst>
              <a:ext uri="{FF2B5EF4-FFF2-40B4-BE49-F238E27FC236}">
                <a16:creationId xmlns:a16="http://schemas.microsoft.com/office/drawing/2014/main" id="{585CCC40-B6F9-5CED-0BE9-196D8D8457F5}"/>
              </a:ext>
            </a:extLst>
          </p:cNvPr>
          <p:cNvSpPr txBox="1"/>
          <p:nvPr/>
        </p:nvSpPr>
        <p:spPr>
          <a:xfrm>
            <a:off x="116178" y="9219826"/>
            <a:ext cx="7466150" cy="646331"/>
          </a:xfrm>
          <a:prstGeom prst="rect">
            <a:avLst/>
          </a:prstGeom>
          <a:noFill/>
        </p:spPr>
        <p:txBody>
          <a:bodyPr wrap="square" rtlCol="0">
            <a:spAutoFit/>
          </a:bodyPr>
          <a:lstStyle/>
          <a:p>
            <a:r>
              <a:rPr lang="en-CA" dirty="0"/>
              <a:t>If you are interested to host your app in the cloud and have your changes deployed automatically, we can do that on the final day.</a:t>
            </a:r>
          </a:p>
        </p:txBody>
      </p:sp>
    </p:spTree>
    <p:extLst>
      <p:ext uri="{BB962C8B-B14F-4D97-AF65-F5344CB8AC3E}">
        <p14:creationId xmlns:p14="http://schemas.microsoft.com/office/powerpoint/2010/main" val="44349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7" grpId="0" animBg="1"/>
      <p:bldP spid="18" grpId="0"/>
      <p:bldP spid="19" grpId="0"/>
      <p:bldP spid="21" grpId="0"/>
      <p:bldP spid="22" grpId="0"/>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0333B8E-C27B-A1A0-E9D3-45AE4521682C}"/>
              </a:ext>
            </a:extLst>
          </p:cNvPr>
          <p:cNvSpPr txBox="1"/>
          <p:nvPr/>
        </p:nvSpPr>
        <p:spPr>
          <a:xfrm>
            <a:off x="1117600" y="3091543"/>
            <a:ext cx="5370286" cy="923330"/>
          </a:xfrm>
          <a:prstGeom prst="rect">
            <a:avLst/>
          </a:prstGeom>
          <a:noFill/>
        </p:spPr>
        <p:txBody>
          <a:bodyPr wrap="square" rtlCol="0">
            <a:spAutoFit/>
          </a:bodyPr>
          <a:lstStyle/>
          <a:p>
            <a:pPr algn="ctr"/>
            <a:r>
              <a:rPr lang="en-CA" b="1" dirty="0"/>
              <a:t>Since we have limited time, it will be difficult to write all the coming code from scratch. Long complex ones will be shared.</a:t>
            </a:r>
          </a:p>
        </p:txBody>
      </p:sp>
      <p:sp>
        <p:nvSpPr>
          <p:cNvPr id="9" name="TextBox 8">
            <a:extLst>
              <a:ext uri="{FF2B5EF4-FFF2-40B4-BE49-F238E27FC236}">
                <a16:creationId xmlns:a16="http://schemas.microsoft.com/office/drawing/2014/main" id="{16175EB7-7C0D-9D95-1124-7BD269E53C82}"/>
              </a:ext>
            </a:extLst>
          </p:cNvPr>
          <p:cNvSpPr txBox="1"/>
          <p:nvPr/>
        </p:nvSpPr>
        <p:spPr>
          <a:xfrm>
            <a:off x="1269999" y="4343117"/>
            <a:ext cx="5370286" cy="646331"/>
          </a:xfrm>
          <a:prstGeom prst="rect">
            <a:avLst/>
          </a:prstGeom>
          <a:noFill/>
        </p:spPr>
        <p:txBody>
          <a:bodyPr wrap="square" rtlCol="0">
            <a:spAutoFit/>
          </a:bodyPr>
          <a:lstStyle/>
          <a:p>
            <a:pPr algn="ctr"/>
            <a:r>
              <a:rPr lang="en-CA" b="1" dirty="0"/>
              <a:t>Code snippets will be shared with highlight on the important parts</a:t>
            </a:r>
          </a:p>
        </p:txBody>
      </p:sp>
      <p:sp>
        <p:nvSpPr>
          <p:cNvPr id="10" name="TextBox 9">
            <a:extLst>
              <a:ext uri="{FF2B5EF4-FFF2-40B4-BE49-F238E27FC236}">
                <a16:creationId xmlns:a16="http://schemas.microsoft.com/office/drawing/2014/main" id="{60BC9035-66F4-C6A4-9DB7-ED03BA7F8FDF}"/>
              </a:ext>
            </a:extLst>
          </p:cNvPr>
          <p:cNvSpPr txBox="1"/>
          <p:nvPr/>
        </p:nvSpPr>
        <p:spPr>
          <a:xfrm>
            <a:off x="1157514" y="5721975"/>
            <a:ext cx="5370286" cy="646331"/>
          </a:xfrm>
          <a:prstGeom prst="rect">
            <a:avLst/>
          </a:prstGeom>
          <a:noFill/>
        </p:spPr>
        <p:txBody>
          <a:bodyPr wrap="square" rtlCol="0">
            <a:spAutoFit/>
          </a:bodyPr>
          <a:lstStyle/>
          <a:p>
            <a:pPr algn="ctr"/>
            <a:r>
              <a:rPr lang="en-CA" b="1" dirty="0"/>
              <a:t>This also will help you to easily change the code and examine</a:t>
            </a:r>
          </a:p>
        </p:txBody>
      </p:sp>
    </p:spTree>
    <p:extLst>
      <p:ext uri="{BB962C8B-B14F-4D97-AF65-F5344CB8AC3E}">
        <p14:creationId xmlns:p14="http://schemas.microsoft.com/office/powerpoint/2010/main" val="355628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0" y="882801"/>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132468" y="1336075"/>
            <a:ext cx="6769075" cy="307777"/>
          </a:xfrm>
          <a:prstGeom prst="rect">
            <a:avLst/>
          </a:prstGeom>
          <a:noFill/>
          <a:ln w="28575">
            <a:solidFill>
              <a:schemeClr val="tx1"/>
            </a:solidFill>
          </a:ln>
        </p:spPr>
        <p:txBody>
          <a:bodyPr wrap="square">
            <a:spAutoFit/>
          </a:bodyPr>
          <a:lstStyle/>
          <a:p>
            <a:r>
              <a:rPr lang="en-CA" sz="1400" dirty="0"/>
              <a:t>We don’t need </a:t>
            </a:r>
            <a:r>
              <a:rPr lang="en-CA" sz="1400" dirty="0" err="1"/>
              <a:t>displayAlert</a:t>
            </a:r>
            <a:r>
              <a:rPr lang="en-CA" sz="1400" dirty="0"/>
              <a:t>() anymore, we will write some useful code. Remove it.</a:t>
            </a:r>
          </a:p>
        </p:txBody>
      </p:sp>
      <p:sp>
        <p:nvSpPr>
          <p:cNvPr id="6" name="TextBox 5">
            <a:extLst>
              <a:ext uri="{FF2B5EF4-FFF2-40B4-BE49-F238E27FC236}">
                <a16:creationId xmlns:a16="http://schemas.microsoft.com/office/drawing/2014/main" id="{C2246577-ABE8-235F-2955-609000F77A4B}"/>
              </a:ext>
            </a:extLst>
          </p:cNvPr>
          <p:cNvSpPr txBox="1"/>
          <p:nvPr/>
        </p:nvSpPr>
        <p:spPr>
          <a:xfrm>
            <a:off x="0" y="1760101"/>
            <a:ext cx="7318384" cy="369332"/>
          </a:xfrm>
          <a:prstGeom prst="rect">
            <a:avLst/>
          </a:prstGeom>
          <a:noFill/>
        </p:spPr>
        <p:txBody>
          <a:bodyPr wrap="square">
            <a:spAutoFit/>
          </a:bodyPr>
          <a:lstStyle/>
          <a:p>
            <a:r>
              <a:rPr lang="en-US" dirty="0">
                <a:latin typeface="Segoe UI" panose="020B0502040204020203" pitchFamily="34" charset="0"/>
              </a:rPr>
              <a:t>To verify, we will </a:t>
            </a:r>
            <a:r>
              <a:rPr lang="en-US" dirty="0">
                <a:highlight>
                  <a:srgbClr val="FFFF00"/>
                </a:highlight>
                <a:latin typeface="Segoe UI" panose="020B0502040204020203" pitchFamily="34" charset="0"/>
              </a:rPr>
              <a:t>log</a:t>
            </a:r>
            <a:r>
              <a:rPr lang="en-US" dirty="0">
                <a:latin typeface="Segoe UI" panose="020B0502040204020203" pitchFamily="34" charset="0"/>
              </a:rPr>
              <a:t> the name of the latest task being added. </a:t>
            </a:r>
            <a:endParaRPr lang="en-CA" dirty="0">
              <a:highlight>
                <a:srgbClr val="FFFF00"/>
              </a:highlight>
            </a:endParaRPr>
          </a:p>
        </p:txBody>
      </p:sp>
      <p:sp>
        <p:nvSpPr>
          <p:cNvPr id="9" name="TextBox 8">
            <a:extLst>
              <a:ext uri="{FF2B5EF4-FFF2-40B4-BE49-F238E27FC236}">
                <a16:creationId xmlns:a16="http://schemas.microsoft.com/office/drawing/2014/main" id="{413A23BA-163C-D08B-9F56-71B61F687D24}"/>
              </a:ext>
            </a:extLst>
          </p:cNvPr>
          <p:cNvSpPr txBox="1"/>
          <p:nvPr/>
        </p:nvSpPr>
        <p:spPr>
          <a:xfrm>
            <a:off x="0" y="2190988"/>
            <a:ext cx="7528503" cy="646331"/>
          </a:xfrm>
          <a:prstGeom prst="rect">
            <a:avLst/>
          </a:prstGeom>
          <a:noFill/>
        </p:spPr>
        <p:txBody>
          <a:bodyPr wrap="square">
            <a:spAutoFit/>
          </a:bodyPr>
          <a:lstStyle/>
          <a:p>
            <a:r>
              <a:rPr lang="en-US" dirty="0">
                <a:solidFill>
                  <a:schemeClr val="accent5">
                    <a:lumMod val="25000"/>
                  </a:schemeClr>
                </a:solidFill>
                <a:latin typeface="Segoe UI" panose="020B0502040204020203" pitchFamily="34" charset="0"/>
              </a:rPr>
              <a:t>For now, </a:t>
            </a:r>
            <a:r>
              <a:rPr lang="en-US" dirty="0">
                <a:solidFill>
                  <a:schemeClr val="accent5">
                    <a:lumMod val="25000"/>
                  </a:schemeClr>
                </a:solidFill>
                <a:highlight>
                  <a:srgbClr val="FFFF00"/>
                </a:highlight>
                <a:latin typeface="Segoe UI" panose="020B0502040204020203" pitchFamily="34" charset="0"/>
              </a:rPr>
              <a:t>simplicity</a:t>
            </a:r>
            <a:r>
              <a:rPr lang="en-US" dirty="0">
                <a:solidFill>
                  <a:schemeClr val="accent5">
                    <a:lumMod val="25000"/>
                  </a:schemeClr>
                </a:solidFill>
                <a:latin typeface="Segoe UI" panose="020B0502040204020203" pitchFamily="34" charset="0"/>
              </a:rPr>
              <a:t>, tasks with different names should be added to the list, while a task with the same name will get updated</a:t>
            </a:r>
            <a:endParaRPr lang="en-CA" dirty="0">
              <a:solidFill>
                <a:schemeClr val="accent5">
                  <a:lumMod val="25000"/>
                </a:schemeClr>
              </a:solidFill>
              <a:highlight>
                <a:srgbClr val="FFFF00"/>
              </a:highlight>
            </a:endParaRPr>
          </a:p>
        </p:txBody>
      </p:sp>
      <p:pic>
        <p:nvPicPr>
          <p:cNvPr id="12" name="Picture 11">
            <a:extLst>
              <a:ext uri="{FF2B5EF4-FFF2-40B4-BE49-F238E27FC236}">
                <a16:creationId xmlns:a16="http://schemas.microsoft.com/office/drawing/2014/main" id="{EBF922AD-FBEE-7937-4A79-A230D286B293}"/>
              </a:ext>
            </a:extLst>
          </p:cNvPr>
          <p:cNvPicPr>
            <a:picLocks noChangeAspect="1"/>
          </p:cNvPicPr>
          <p:nvPr/>
        </p:nvPicPr>
        <p:blipFill>
          <a:blip r:embed="rId3"/>
          <a:srcRect/>
          <a:stretch/>
        </p:blipFill>
        <p:spPr>
          <a:xfrm>
            <a:off x="78434" y="3081182"/>
            <a:ext cx="7290454" cy="3688112"/>
          </a:xfrm>
          <a:prstGeom prst="rect">
            <a:avLst/>
          </a:prstGeom>
        </p:spPr>
      </p:pic>
      <p:sp>
        <p:nvSpPr>
          <p:cNvPr id="27" name="TextBox 26">
            <a:extLst>
              <a:ext uri="{FF2B5EF4-FFF2-40B4-BE49-F238E27FC236}">
                <a16:creationId xmlns:a16="http://schemas.microsoft.com/office/drawing/2014/main" id="{359F298C-FA9A-7B3E-E6C1-39C0F93E3919}"/>
              </a:ext>
            </a:extLst>
          </p:cNvPr>
          <p:cNvSpPr txBox="1"/>
          <p:nvPr/>
        </p:nvSpPr>
        <p:spPr>
          <a:xfrm>
            <a:off x="4883150" y="4237475"/>
            <a:ext cx="2252924" cy="338554"/>
          </a:xfrm>
          <a:prstGeom prst="rect">
            <a:avLst/>
          </a:prstGeom>
          <a:solidFill>
            <a:schemeClr val="accent3">
              <a:lumMod val="75000"/>
            </a:schemeClr>
          </a:solidFill>
        </p:spPr>
        <p:txBody>
          <a:bodyPr wrap="none" rtlCol="0">
            <a:spAutoFit/>
          </a:bodyPr>
          <a:lstStyle/>
          <a:p>
            <a:r>
              <a:rPr lang="en-CA" sz="1600" dirty="0">
                <a:solidFill>
                  <a:schemeClr val="bg1"/>
                </a:solidFill>
              </a:rPr>
              <a:t>Hold tasks in memory</a:t>
            </a:r>
            <a:r>
              <a:rPr lang="en-CA" sz="1600" dirty="0"/>
              <a:t> </a:t>
            </a:r>
          </a:p>
        </p:txBody>
      </p:sp>
      <p:sp>
        <p:nvSpPr>
          <p:cNvPr id="28" name="TextBox 27">
            <a:extLst>
              <a:ext uri="{FF2B5EF4-FFF2-40B4-BE49-F238E27FC236}">
                <a16:creationId xmlns:a16="http://schemas.microsoft.com/office/drawing/2014/main" id="{80181F31-377F-6854-5B3A-98E7F25DC57D}"/>
              </a:ext>
            </a:extLst>
          </p:cNvPr>
          <p:cNvSpPr txBox="1"/>
          <p:nvPr/>
        </p:nvSpPr>
        <p:spPr>
          <a:xfrm>
            <a:off x="5252409" y="4656930"/>
            <a:ext cx="2419022" cy="584775"/>
          </a:xfrm>
          <a:prstGeom prst="rect">
            <a:avLst/>
          </a:prstGeom>
          <a:solidFill>
            <a:schemeClr val="accent3">
              <a:lumMod val="75000"/>
            </a:schemeClr>
          </a:solidFill>
        </p:spPr>
        <p:txBody>
          <a:bodyPr wrap="square" rtlCol="0">
            <a:spAutoFit/>
          </a:bodyPr>
          <a:lstStyle/>
          <a:p>
            <a:r>
              <a:rPr lang="en-CA" sz="1600" dirty="0">
                <a:solidFill>
                  <a:schemeClr val="bg1"/>
                </a:solidFill>
              </a:rPr>
              <a:t>Add/update record when week is not blank</a:t>
            </a:r>
            <a:endParaRPr lang="en-CA" sz="1600" dirty="0"/>
          </a:p>
        </p:txBody>
      </p:sp>
      <p:sp>
        <p:nvSpPr>
          <p:cNvPr id="32" name="TextBox 31">
            <a:extLst>
              <a:ext uri="{FF2B5EF4-FFF2-40B4-BE49-F238E27FC236}">
                <a16:creationId xmlns:a16="http://schemas.microsoft.com/office/drawing/2014/main" id="{1B655B19-D2B3-C1CB-0323-ABD0B7B36DB9}"/>
              </a:ext>
            </a:extLst>
          </p:cNvPr>
          <p:cNvSpPr txBox="1"/>
          <p:nvPr/>
        </p:nvSpPr>
        <p:spPr>
          <a:xfrm>
            <a:off x="5442857" y="3067787"/>
            <a:ext cx="1926032"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code and not write from scratch: [</a:t>
            </a:r>
            <a:r>
              <a:rPr lang="en-US" sz="1200" dirty="0">
                <a:highlight>
                  <a:srgbClr val="FFFF00"/>
                </a:highlight>
              </a:rPr>
              <a:t>updateMatchingRow.js</a:t>
            </a:r>
            <a:r>
              <a:rPr lang="en-US" sz="1200" dirty="0"/>
              <a:t>]</a:t>
            </a:r>
          </a:p>
        </p:txBody>
      </p:sp>
      <p:sp>
        <p:nvSpPr>
          <p:cNvPr id="2" name="Arrow: Left 1">
            <a:extLst>
              <a:ext uri="{FF2B5EF4-FFF2-40B4-BE49-F238E27FC236}">
                <a16:creationId xmlns:a16="http://schemas.microsoft.com/office/drawing/2014/main" id="{22BAD125-9EAC-E080-486B-3DB3A3D1F9E2}"/>
              </a:ext>
            </a:extLst>
          </p:cNvPr>
          <p:cNvSpPr/>
          <p:nvPr/>
        </p:nvSpPr>
        <p:spPr>
          <a:xfrm rot="20718658">
            <a:off x="4550897" y="4904591"/>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Arrow: Left 3">
            <a:extLst>
              <a:ext uri="{FF2B5EF4-FFF2-40B4-BE49-F238E27FC236}">
                <a16:creationId xmlns:a16="http://schemas.microsoft.com/office/drawing/2014/main" id="{8F657EA4-5D9E-44F5-9FCC-54809CAD3018}"/>
              </a:ext>
            </a:extLst>
          </p:cNvPr>
          <p:cNvSpPr/>
          <p:nvPr/>
        </p:nvSpPr>
        <p:spPr>
          <a:xfrm>
            <a:off x="4187951" y="4266111"/>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6975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6" grpId="0"/>
      <p:bldP spid="9" grpId="0"/>
      <p:bldP spid="27" grpId="0" animBg="1"/>
      <p:bldP spid="28" grpId="0" animBg="1"/>
      <p:bldP spid="32" grpId="0" animBg="1"/>
      <p:bldP spid="2" grpId="0" animBg="1"/>
      <p:bldP spid="4" grpId="0" animBg="1"/>
    </p:bldLst>
  </p:timing>
  <p:extLst>
    <p:ext uri="{6950BFC3-D8DA-4A85-94F7-54DA5524770B}">
      <p188:commentRel xmlns:p188="http://schemas.microsoft.com/office/powerpoint/2018/8/main" r:id="rId2"/>
    </p:ext>
  </p:extLs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31A772-2FD6-EBA1-BBB0-30C02C1EFCCE}"/>
              </a:ext>
            </a:extLst>
          </p:cNvPr>
          <p:cNvPicPr>
            <a:picLocks noChangeAspect="1"/>
          </p:cNvPicPr>
          <p:nvPr/>
        </p:nvPicPr>
        <p:blipFill>
          <a:blip r:embed="rId2"/>
          <a:srcRect/>
          <a:stretch/>
        </p:blipFill>
        <p:spPr>
          <a:xfrm>
            <a:off x="422366" y="914399"/>
            <a:ext cx="7056120" cy="7615209"/>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33CF7A8D-6806-D496-B0B8-E3F7D9974CD5}"/>
              </a:ext>
            </a:extLst>
          </p:cNvPr>
          <p:cNvSpPr txBox="1"/>
          <p:nvPr/>
        </p:nvSpPr>
        <p:spPr>
          <a:xfrm>
            <a:off x="4326276" y="2523039"/>
            <a:ext cx="3152210" cy="276999"/>
          </a:xfrm>
          <a:prstGeom prst="rect">
            <a:avLst/>
          </a:prstGeom>
          <a:solidFill>
            <a:schemeClr val="accent3">
              <a:lumMod val="75000"/>
            </a:schemeClr>
          </a:solidFill>
        </p:spPr>
        <p:txBody>
          <a:bodyPr wrap="none" rtlCol="0">
            <a:spAutoFit/>
          </a:bodyPr>
          <a:lstStyle/>
          <a:p>
            <a:r>
              <a:rPr lang="en-CA" sz="1200" dirty="0">
                <a:solidFill>
                  <a:schemeClr val="bg1"/>
                </a:solidFill>
              </a:rPr>
              <a:t>update task when task name already exists</a:t>
            </a:r>
            <a:endParaRPr lang="en-CA" sz="1200" dirty="0"/>
          </a:p>
        </p:txBody>
      </p:sp>
      <p:sp>
        <p:nvSpPr>
          <p:cNvPr id="33" name="TextBox 32">
            <a:extLst>
              <a:ext uri="{FF2B5EF4-FFF2-40B4-BE49-F238E27FC236}">
                <a16:creationId xmlns:a16="http://schemas.microsoft.com/office/drawing/2014/main" id="{A4B0EE35-5F8C-88F4-D0F6-FE7973E616FA}"/>
              </a:ext>
            </a:extLst>
          </p:cNvPr>
          <p:cNvSpPr txBox="1"/>
          <p:nvPr/>
        </p:nvSpPr>
        <p:spPr>
          <a:xfrm>
            <a:off x="4393262" y="4482493"/>
            <a:ext cx="2653290" cy="276999"/>
          </a:xfrm>
          <a:prstGeom prst="rect">
            <a:avLst/>
          </a:prstGeom>
          <a:solidFill>
            <a:schemeClr val="accent3">
              <a:lumMod val="75000"/>
            </a:schemeClr>
          </a:solidFill>
        </p:spPr>
        <p:txBody>
          <a:bodyPr wrap="none" rtlCol="0">
            <a:spAutoFit/>
          </a:bodyPr>
          <a:lstStyle/>
          <a:p>
            <a:r>
              <a:rPr lang="en-CA" sz="1200" dirty="0">
                <a:solidFill>
                  <a:schemeClr val="bg1"/>
                </a:solidFill>
              </a:rPr>
              <a:t>Add task when task name is unique</a:t>
            </a:r>
            <a:endParaRPr lang="en-CA" sz="1200" dirty="0"/>
          </a:p>
        </p:txBody>
      </p:sp>
      <p:cxnSp>
        <p:nvCxnSpPr>
          <p:cNvPr id="4" name="Connector: Elbow 3">
            <a:extLst>
              <a:ext uri="{FF2B5EF4-FFF2-40B4-BE49-F238E27FC236}">
                <a16:creationId xmlns:a16="http://schemas.microsoft.com/office/drawing/2014/main" id="{D63571EF-0E88-FC34-B6C7-6A12184541AB}"/>
              </a:ext>
            </a:extLst>
          </p:cNvPr>
          <p:cNvCxnSpPr>
            <a:cxnSpLocks/>
            <a:stCxn id="13" idx="3"/>
          </p:cNvCxnSpPr>
          <p:nvPr/>
        </p:nvCxnSpPr>
        <p:spPr>
          <a:xfrm>
            <a:off x="4763595" y="4878294"/>
            <a:ext cx="483824" cy="19026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F1A7A7C4-902C-0648-2563-046535F5594A}"/>
              </a:ext>
            </a:extLst>
          </p:cNvPr>
          <p:cNvSpPr txBox="1"/>
          <p:nvPr/>
        </p:nvSpPr>
        <p:spPr>
          <a:xfrm>
            <a:off x="5216612" y="4942050"/>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11" name="TextBox 10">
            <a:extLst>
              <a:ext uri="{FF2B5EF4-FFF2-40B4-BE49-F238E27FC236}">
                <a16:creationId xmlns:a16="http://schemas.microsoft.com/office/drawing/2014/main" id="{AE718B8E-5BE7-603D-280D-C564FEADC4E4}"/>
              </a:ext>
            </a:extLst>
          </p:cNvPr>
          <p:cNvSpPr txBox="1"/>
          <p:nvPr/>
        </p:nvSpPr>
        <p:spPr>
          <a:xfrm>
            <a:off x="5072206" y="5156671"/>
            <a:ext cx="2076209" cy="430887"/>
          </a:xfrm>
          <a:prstGeom prst="rect">
            <a:avLst/>
          </a:prstGeom>
          <a:noFill/>
        </p:spPr>
        <p:txBody>
          <a:bodyPr wrap="none" rtlCol="0">
            <a:spAutoFit/>
          </a:bodyPr>
          <a:lstStyle/>
          <a:p>
            <a:r>
              <a:rPr lang="en-CA" sz="1100" dirty="0">
                <a:solidFill>
                  <a:schemeClr val="bg1"/>
                </a:solidFill>
              </a:rPr>
              <a:t>… : spreading array elements</a:t>
            </a:r>
          </a:p>
          <a:p>
            <a:r>
              <a:rPr lang="en-CA" sz="1100" dirty="0">
                <a:solidFill>
                  <a:schemeClr val="bg1"/>
                </a:solidFill>
              </a:rPr>
              <a:t>[succinct approach]</a:t>
            </a:r>
          </a:p>
        </p:txBody>
      </p:sp>
      <p:sp>
        <p:nvSpPr>
          <p:cNvPr id="13" name="Rectangle: Rounded Corners 12">
            <a:extLst>
              <a:ext uri="{FF2B5EF4-FFF2-40B4-BE49-F238E27FC236}">
                <a16:creationId xmlns:a16="http://schemas.microsoft.com/office/drawing/2014/main" id="{16BCA017-9878-A50E-EAF6-93A4DE0CABB0}"/>
              </a:ext>
            </a:extLst>
          </p:cNvPr>
          <p:cNvSpPr/>
          <p:nvPr/>
        </p:nvSpPr>
        <p:spPr>
          <a:xfrm>
            <a:off x="2221072" y="4743188"/>
            <a:ext cx="2542523" cy="270212"/>
          </a:xfrm>
          <a:prstGeom prst="roundRect">
            <a:avLst/>
          </a:prstGeom>
          <a:solidFill>
            <a:srgbClr val="58B4AE">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E4514585-3C88-6E6E-6AC0-1A87F40D0A07}"/>
              </a:ext>
            </a:extLst>
          </p:cNvPr>
          <p:cNvSpPr txBox="1"/>
          <p:nvPr/>
        </p:nvSpPr>
        <p:spPr>
          <a:xfrm>
            <a:off x="3915407" y="6468241"/>
            <a:ext cx="955711" cy="276999"/>
          </a:xfrm>
          <a:prstGeom prst="rect">
            <a:avLst/>
          </a:prstGeom>
          <a:solidFill>
            <a:schemeClr val="accent3">
              <a:lumMod val="75000"/>
            </a:schemeClr>
          </a:solidFill>
        </p:spPr>
        <p:txBody>
          <a:bodyPr wrap="none" rtlCol="0">
            <a:spAutoFit/>
          </a:bodyPr>
          <a:lstStyle/>
          <a:p>
            <a:r>
              <a:rPr lang="en-CA" sz="1200" dirty="0">
                <a:solidFill>
                  <a:schemeClr val="bg1"/>
                </a:solidFill>
              </a:rPr>
              <a:t>Why copy?</a:t>
            </a:r>
            <a:endParaRPr lang="en-CA" sz="1200" dirty="0"/>
          </a:p>
        </p:txBody>
      </p:sp>
      <p:sp>
        <p:nvSpPr>
          <p:cNvPr id="15" name="TextBox 14">
            <a:extLst>
              <a:ext uri="{FF2B5EF4-FFF2-40B4-BE49-F238E27FC236}">
                <a16:creationId xmlns:a16="http://schemas.microsoft.com/office/drawing/2014/main" id="{203B391C-FA32-6909-8DC9-385AA7CC9A75}"/>
              </a:ext>
            </a:extLst>
          </p:cNvPr>
          <p:cNvSpPr txBox="1"/>
          <p:nvPr/>
        </p:nvSpPr>
        <p:spPr>
          <a:xfrm>
            <a:off x="3928756" y="6739913"/>
            <a:ext cx="3219256" cy="830997"/>
          </a:xfrm>
          <a:prstGeom prst="rect">
            <a:avLst/>
          </a:prstGeom>
          <a:solidFill>
            <a:schemeClr val="accent3">
              <a:lumMod val="75000"/>
            </a:schemeClr>
          </a:solidFill>
        </p:spPr>
        <p:txBody>
          <a:bodyPr wrap="square" rtlCol="0">
            <a:spAutoFit/>
          </a:bodyPr>
          <a:lstStyle/>
          <a:p>
            <a:r>
              <a:rPr lang="en-CA" sz="1200" dirty="0">
                <a:solidFill>
                  <a:schemeClr val="bg1"/>
                </a:solidFill>
              </a:rPr>
              <a:t>To avoid bugs and unexpected behavior that  can creep into the code from dealing with a mutable object. Data should be changed in one place only.</a:t>
            </a:r>
            <a:endParaRPr lang="en-CA" sz="1200" dirty="0"/>
          </a:p>
        </p:txBody>
      </p:sp>
    </p:spTree>
    <p:extLst>
      <p:ext uri="{BB962C8B-B14F-4D97-AF65-F5344CB8AC3E}">
        <p14:creationId xmlns:p14="http://schemas.microsoft.com/office/powerpoint/2010/main" val="42239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5" grpId="0"/>
      <p:bldP spid="11" grpId="0"/>
      <p:bldP spid="13" grpId="0" animBg="1"/>
      <p:bldP spid="14" grpId="0" animBg="1"/>
      <p:bldP spid="1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91029" y="3098991"/>
            <a:ext cx="7491187" cy="2862322"/>
          </a:xfrm>
          <a:prstGeom prst="rect">
            <a:avLst/>
          </a:prstGeom>
          <a:noFill/>
          <a:ln w="28575">
            <a:solidFill>
              <a:schemeClr val="tx1"/>
            </a:solidFill>
          </a:ln>
        </p:spPr>
        <p:txBody>
          <a:bodyPr wrap="square">
            <a:spAutoFit/>
          </a:bodyPr>
          <a:lstStyle/>
          <a:p>
            <a:r>
              <a:rPr lang="en-US" sz="1200" b="0" dirty="0">
                <a:solidFill>
                  <a:srgbClr val="92D050"/>
                </a:solidFill>
                <a:effectLst/>
                <a:latin typeface="Consolas" panose="020B0609020204030204" pitchFamily="49" charset="0"/>
              </a:rPr>
              <a:t>//update the return statement </a:t>
            </a:r>
          </a:p>
          <a:p>
            <a:r>
              <a:rPr lang="en-US" sz="1200" b="0" dirty="0">
                <a:solidFill>
                  <a:schemeClr val="bg1">
                    <a:lumMod val="75000"/>
                  </a:schemeClr>
                </a:solidFill>
                <a:effectLst/>
                <a:latin typeface="Consolas" panose="020B0609020204030204" pitchFamily="49" charset="0"/>
              </a:rPr>
              <a:t>return (</a:t>
            </a:r>
          </a:p>
          <a:p>
            <a:r>
              <a:rPr lang="en-US" sz="1200" b="0" dirty="0">
                <a:solidFill>
                  <a:schemeClr val="bg1">
                    <a:lumMod val="75000"/>
                  </a:schemeClr>
                </a:solidFill>
                <a:effectLst/>
                <a:latin typeface="Consolas" panose="020B0609020204030204" pitchFamily="49" charset="0"/>
              </a:rPr>
              <a:t>  &lt;Container </a:t>
            </a:r>
            <a:r>
              <a:rPr lang="en-US" sz="1200" b="0" dirty="0" err="1">
                <a:solidFill>
                  <a:schemeClr val="bg1">
                    <a:lumMod val="75000"/>
                  </a:schemeClr>
                </a:solidFill>
                <a:effectLst/>
                <a:latin typeface="Consolas" panose="020B0609020204030204" pitchFamily="49" charset="0"/>
              </a:rPr>
              <a:t>className</a:t>
            </a:r>
            <a:r>
              <a:rPr lang="en-US" sz="1200" b="0" dirty="0">
                <a:solidFill>
                  <a:schemeClr val="bg1">
                    <a:lumMod val="75000"/>
                  </a:schemeClr>
                </a:solidFill>
                <a:effectLst/>
                <a:latin typeface="Consolas" panose="020B0609020204030204" pitchFamily="49" charset="0"/>
              </a:rPr>
              <a:t>={</a:t>
            </a:r>
            <a:r>
              <a:rPr lang="en-US" sz="1200" b="0" dirty="0" err="1">
                <a:solidFill>
                  <a:schemeClr val="bg1">
                    <a:lumMod val="75000"/>
                  </a:schemeClr>
                </a:solidFill>
                <a:effectLst/>
                <a:latin typeface="Consolas" panose="020B0609020204030204" pitchFamily="49" charset="0"/>
              </a:rPr>
              <a:t>props.className</a:t>
            </a:r>
            <a:r>
              <a:rPr lang="en-US" sz="1200" b="0" dirty="0">
                <a:solidFill>
                  <a:schemeClr val="bg1">
                    <a:lumMod val="75000"/>
                  </a:schemeClr>
                </a:solidFill>
                <a:effectLst/>
                <a:latin typeface="Consolas" panose="020B0609020204030204" pitchFamily="49" charset="0"/>
              </a:rPr>
              <a:t>}&gt;</a:t>
            </a:r>
          </a:p>
          <a:p>
            <a:r>
              <a:rPr lang="en-CA" sz="1200" b="1" dirty="0">
                <a:effectLst/>
                <a:latin typeface="Consolas" panose="020B0609020204030204" pitchFamily="49" charset="0"/>
              </a:rPr>
              <a:t>&lt;div style={{ height: ‘320px', </a:t>
            </a:r>
            <a:r>
              <a:rPr lang="en-CA" sz="1200" b="1" dirty="0" err="1">
                <a:effectLst/>
                <a:latin typeface="Consolas" panose="020B0609020204030204" pitchFamily="49" charset="0"/>
              </a:rPr>
              <a:t>overflowY</a:t>
            </a:r>
            <a:r>
              <a:rPr lang="en-CA" sz="1200" b="1" dirty="0">
                <a:effectLst/>
                <a:latin typeface="Consolas" panose="020B0609020204030204" pitchFamily="49" charset="0"/>
              </a:rPr>
              <a:t>: 'scroll' }}&gt;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err="1">
                <a:effectLst/>
                <a:latin typeface="Consolas" panose="020B0609020204030204" pitchFamily="49" charset="0"/>
              </a:rPr>
              <a:t>tasks.map</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(text, index) =&gt;</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  </a:t>
            </a:r>
          </a:p>
          <a:p>
            <a:r>
              <a:rPr lang="en-CA" sz="1200" b="1" dirty="0">
                <a:effectLst/>
                <a:latin typeface="Consolas" panose="020B0609020204030204" pitchFamily="49" charset="0"/>
              </a:rPr>
              <a:t>                        key={index}&gt;{text.name}-{</a:t>
            </a:r>
            <a:r>
              <a:rPr lang="en-CA" sz="1200" b="1" dirty="0" err="1">
                <a:effectLst/>
                <a:latin typeface="Consolas" panose="020B0609020204030204" pitchFamily="49" charset="0"/>
              </a:rPr>
              <a:t>text.hour</a:t>
            </a:r>
            <a:r>
              <a:rPr lang="en-CA" sz="1200" b="1" dirty="0">
                <a:effectLst/>
                <a:latin typeface="Consolas" panose="020B0609020204030204" pitchFamily="49" charset="0"/>
              </a:rPr>
              <a:t>}:{</a:t>
            </a:r>
            <a:r>
              <a:rPr lang="en-CA" sz="1200" b="1" dirty="0" err="1">
                <a:effectLst/>
                <a:latin typeface="Consolas" panose="020B0609020204030204" pitchFamily="49" charset="0"/>
              </a:rPr>
              <a:t>text.min</a:t>
            </a:r>
            <a:r>
              <a:rPr lang="en-CA" sz="1200" b="1" dirty="0">
                <a:effectLst/>
                <a:latin typeface="Consolas" panose="020B0609020204030204" pitchFamily="49" charset="0"/>
              </a:rPr>
              <a:t>}[{</a:t>
            </a:r>
            <a:r>
              <a:rPr lang="en-CA" sz="1200" b="1" dirty="0" err="1">
                <a:effectLst/>
                <a:latin typeface="Consolas" panose="020B0609020204030204" pitchFamily="49" charset="0"/>
              </a:rPr>
              <a:t>text.comment</a:t>
            </a:r>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&gt;)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&lt;/div&gt;</a:t>
            </a:r>
          </a:p>
        </p:txBody>
      </p:sp>
      <p:sp>
        <p:nvSpPr>
          <p:cNvPr id="8" name="Rectangle 7">
            <a:extLst>
              <a:ext uri="{FF2B5EF4-FFF2-40B4-BE49-F238E27FC236}">
                <a16:creationId xmlns:a16="http://schemas.microsoft.com/office/drawing/2014/main" id="{158F95D5-BE54-3736-1783-2E5501BC5DA8}"/>
              </a:ext>
            </a:extLst>
          </p:cNvPr>
          <p:cNvSpPr/>
          <p:nvPr/>
        </p:nvSpPr>
        <p:spPr>
          <a:xfrm>
            <a:off x="616328" y="56841"/>
            <a:ext cx="6501780"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Display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1880554" y="4059862"/>
            <a:ext cx="2373920" cy="276999"/>
          </a:xfrm>
          <a:prstGeom prst="rect">
            <a:avLst/>
          </a:prstGeom>
          <a:solidFill>
            <a:schemeClr val="accent3">
              <a:lumMod val="75000"/>
            </a:schemeClr>
          </a:solidFill>
        </p:spPr>
        <p:txBody>
          <a:bodyPr wrap="none" rtlCol="0">
            <a:spAutoFit/>
          </a:bodyPr>
          <a:lstStyle/>
          <a:p>
            <a:r>
              <a:rPr lang="en-CA" sz="1200" dirty="0">
                <a:solidFill>
                  <a:schemeClr val="bg1"/>
                </a:solidFill>
              </a:rPr>
              <a:t>Go over a list and process each</a:t>
            </a:r>
            <a:endParaRPr lang="en-CA" sz="1200" dirty="0"/>
          </a:p>
        </p:txBody>
      </p:sp>
      <p:sp>
        <p:nvSpPr>
          <p:cNvPr id="5" name="TextBox 4">
            <a:extLst>
              <a:ext uri="{FF2B5EF4-FFF2-40B4-BE49-F238E27FC236}">
                <a16:creationId xmlns:a16="http://schemas.microsoft.com/office/drawing/2014/main" id="{F1A7A7C4-902C-0648-2563-046535F5594A}"/>
              </a:ext>
            </a:extLst>
          </p:cNvPr>
          <p:cNvSpPr txBox="1"/>
          <p:nvPr/>
        </p:nvSpPr>
        <p:spPr>
          <a:xfrm>
            <a:off x="4696271" y="5088548"/>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3" name="TextBox 2">
            <a:extLst>
              <a:ext uri="{FF2B5EF4-FFF2-40B4-BE49-F238E27FC236}">
                <a16:creationId xmlns:a16="http://schemas.microsoft.com/office/drawing/2014/main" id="{257938F5-B1D8-79AD-776C-51445076FA23}"/>
              </a:ext>
            </a:extLst>
          </p:cNvPr>
          <p:cNvSpPr txBox="1"/>
          <p:nvPr/>
        </p:nvSpPr>
        <p:spPr>
          <a:xfrm>
            <a:off x="172356" y="1022306"/>
            <a:ext cx="7600044" cy="830997"/>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//remove the </a:t>
            </a:r>
            <a:r>
              <a:rPr lang="en-US" sz="1600" dirty="0">
                <a:solidFill>
                  <a:srgbClr val="00B050"/>
                </a:solidFill>
                <a:latin typeface="Consolas" panose="020B0609020204030204" pitchFamily="49" charset="0"/>
              </a:rPr>
              <a:t>log</a:t>
            </a:r>
            <a:r>
              <a:rPr lang="en-US" sz="1600" b="0" dirty="0">
                <a:solidFill>
                  <a:srgbClr val="00B050"/>
                </a:solidFill>
                <a:effectLst/>
                <a:latin typeface="Consolas" panose="020B0609020204030204" pitchFamily="49" charset="0"/>
              </a:rPr>
              <a:t> statement</a:t>
            </a:r>
          </a:p>
          <a:p>
            <a:r>
              <a:rPr lang="en-US" sz="1600" strike="sngStrike" dirty="0">
                <a:latin typeface="Consolas" panose="020B0609020204030204" pitchFamily="49" charset="0"/>
              </a:rPr>
              <a:t>Console.log</a:t>
            </a:r>
            <a:r>
              <a:rPr lang="en-US" sz="1600" b="0" strike="sngStrike" dirty="0">
                <a:effectLst/>
                <a:latin typeface="Consolas" panose="020B0609020204030204" pitchFamily="49" charset="0"/>
              </a:rPr>
              <a:t>('count:' +</a:t>
            </a:r>
            <a:r>
              <a:rPr lang="en-US" sz="1600" b="0" strike="sngStrike" dirty="0" err="1">
                <a:effectLst/>
                <a:latin typeface="Consolas" panose="020B0609020204030204" pitchFamily="49" charset="0"/>
              </a:rPr>
              <a:t>tasks.length</a:t>
            </a:r>
            <a:r>
              <a:rPr lang="en-US" sz="1600" b="0" strike="sngStrike" dirty="0">
                <a:effectLst/>
                <a:latin typeface="Consolas" panose="020B0609020204030204" pitchFamily="49" charset="0"/>
              </a:rPr>
              <a:t> + ' ' +tasks[0].name + ' ' + tasks[0].hour +' ' + tasks[0].min+' ' + tasks[0].comment);</a:t>
            </a:r>
          </a:p>
        </p:txBody>
      </p:sp>
      <p:sp>
        <p:nvSpPr>
          <p:cNvPr id="9" name="Arrow: Left 8">
            <a:extLst>
              <a:ext uri="{FF2B5EF4-FFF2-40B4-BE49-F238E27FC236}">
                <a16:creationId xmlns:a16="http://schemas.microsoft.com/office/drawing/2014/main" id="{BFE1E770-1ED9-68B6-F49E-28790C4EBF68}"/>
              </a:ext>
            </a:extLst>
          </p:cNvPr>
          <p:cNvSpPr/>
          <p:nvPr/>
        </p:nvSpPr>
        <p:spPr>
          <a:xfrm>
            <a:off x="1553983" y="421901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336096B1-E6E7-102E-4489-DAC31FC12CB2}"/>
              </a:ext>
            </a:extLst>
          </p:cNvPr>
          <p:cNvSpPr txBox="1"/>
          <p:nvPr/>
        </p:nvSpPr>
        <p:spPr>
          <a:xfrm>
            <a:off x="172356" y="2131724"/>
            <a:ext cx="7249095" cy="584775"/>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//add required imports</a:t>
            </a:r>
          </a:p>
          <a:p>
            <a:r>
              <a:rPr lang="en-US" sz="1600" b="0" dirty="0">
                <a:solidFill>
                  <a:srgbClr val="252526"/>
                </a:solidFill>
                <a:effectLst/>
                <a:latin typeface="Consolas" panose="020B0609020204030204" pitchFamily="49" charset="0"/>
              </a:rPr>
              <a:t>import </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 from 'react-bootstrap/</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9ACDA4C2-0CC2-9BED-6F63-C26D908737C2}"/>
              </a:ext>
            </a:extLst>
          </p:cNvPr>
          <p:cNvSpPr txBox="1"/>
          <p:nvPr/>
        </p:nvSpPr>
        <p:spPr>
          <a:xfrm>
            <a:off x="5095414" y="3627704"/>
            <a:ext cx="1581330" cy="276999"/>
          </a:xfrm>
          <a:prstGeom prst="rect">
            <a:avLst/>
          </a:prstGeom>
          <a:solidFill>
            <a:schemeClr val="accent3">
              <a:lumMod val="75000"/>
            </a:schemeClr>
          </a:solidFill>
        </p:spPr>
        <p:txBody>
          <a:bodyPr wrap="none" rtlCol="0">
            <a:spAutoFit/>
          </a:bodyPr>
          <a:lstStyle/>
          <a:p>
            <a:r>
              <a:rPr lang="en-CA" sz="1200" dirty="0">
                <a:solidFill>
                  <a:schemeClr val="bg1"/>
                </a:solidFill>
              </a:rPr>
              <a:t>Scrollable container</a:t>
            </a:r>
            <a:endParaRPr lang="en-CA" sz="1200" dirty="0"/>
          </a:p>
        </p:txBody>
      </p:sp>
      <p:sp>
        <p:nvSpPr>
          <p:cNvPr id="17" name="Arrow: Left 16">
            <a:extLst>
              <a:ext uri="{FF2B5EF4-FFF2-40B4-BE49-F238E27FC236}">
                <a16:creationId xmlns:a16="http://schemas.microsoft.com/office/drawing/2014/main" id="{CC82E1D0-E3C3-3852-D91D-BA092DE1AF4E}"/>
              </a:ext>
            </a:extLst>
          </p:cNvPr>
          <p:cNvSpPr/>
          <p:nvPr/>
        </p:nvSpPr>
        <p:spPr>
          <a:xfrm>
            <a:off x="4768843" y="367654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391F7079-6F69-6F60-B8C8-312483123247}"/>
              </a:ext>
            </a:extLst>
          </p:cNvPr>
          <p:cNvSpPr txBox="1"/>
          <p:nvPr/>
        </p:nvSpPr>
        <p:spPr>
          <a:xfrm>
            <a:off x="3351301" y="4363450"/>
            <a:ext cx="3905300" cy="461665"/>
          </a:xfrm>
          <a:prstGeom prst="rect">
            <a:avLst/>
          </a:prstGeom>
          <a:solidFill>
            <a:schemeClr val="accent3">
              <a:lumMod val="75000"/>
            </a:schemeClr>
          </a:solidFill>
        </p:spPr>
        <p:txBody>
          <a:bodyPr wrap="none" rtlCol="0">
            <a:spAutoFit/>
          </a:bodyPr>
          <a:lstStyle/>
          <a:p>
            <a:r>
              <a:rPr lang="en-CA" sz="1200" b="1" dirty="0">
                <a:solidFill>
                  <a:schemeClr val="bg1"/>
                </a:solidFill>
              </a:rPr>
              <a:t>Text</a:t>
            </a:r>
            <a:r>
              <a:rPr lang="en-CA" sz="1200" dirty="0">
                <a:solidFill>
                  <a:schemeClr val="bg1"/>
                </a:solidFill>
              </a:rPr>
              <a:t>: refers to each element processed in list</a:t>
            </a:r>
          </a:p>
          <a:p>
            <a:r>
              <a:rPr lang="en-CA" sz="1200" b="1" dirty="0">
                <a:solidFill>
                  <a:schemeClr val="bg1"/>
                </a:solidFill>
              </a:rPr>
              <a:t>Index</a:t>
            </a:r>
            <a:r>
              <a:rPr lang="en-CA" sz="1200" dirty="0">
                <a:solidFill>
                  <a:schemeClr val="bg1"/>
                </a:solidFill>
              </a:rPr>
              <a:t>: an index assigned to each element processed</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3024730" y="4461132"/>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D71BC902-BC38-CFAC-2368-8D6F29B657A2}"/>
              </a:ext>
            </a:extLst>
          </p:cNvPr>
          <p:cNvSpPr txBox="1"/>
          <p:nvPr/>
        </p:nvSpPr>
        <p:spPr>
          <a:xfrm>
            <a:off x="1726924" y="5401605"/>
            <a:ext cx="3424014" cy="461665"/>
          </a:xfrm>
          <a:prstGeom prst="rect">
            <a:avLst/>
          </a:prstGeom>
          <a:solidFill>
            <a:schemeClr val="accent3">
              <a:lumMod val="75000"/>
            </a:schemeClr>
          </a:solidFill>
        </p:spPr>
        <p:txBody>
          <a:bodyPr wrap="none" rtlCol="0">
            <a:spAutoFit/>
          </a:bodyPr>
          <a:lstStyle/>
          <a:p>
            <a:r>
              <a:rPr lang="en-CA" sz="1200" dirty="0">
                <a:solidFill>
                  <a:schemeClr val="bg1"/>
                </a:solidFill>
              </a:rPr>
              <a:t>Each element mapped to a list item with a key.</a:t>
            </a:r>
            <a:br>
              <a:rPr lang="en-CA" sz="1200" dirty="0">
                <a:solidFill>
                  <a:schemeClr val="bg1"/>
                </a:solidFill>
              </a:rPr>
            </a:br>
            <a:r>
              <a:rPr lang="en-CA" sz="1200" dirty="0">
                <a:solidFill>
                  <a:schemeClr val="bg1"/>
                </a:solidFill>
              </a:rPr>
              <a:t>Key is important for better performance</a:t>
            </a:r>
            <a:endParaRPr lang="en-CA" sz="1200" dirty="0"/>
          </a:p>
        </p:txBody>
      </p:sp>
      <p:sp>
        <p:nvSpPr>
          <p:cNvPr id="22" name="Arrow: Up 21">
            <a:extLst>
              <a:ext uri="{FF2B5EF4-FFF2-40B4-BE49-F238E27FC236}">
                <a16:creationId xmlns:a16="http://schemas.microsoft.com/office/drawing/2014/main" id="{409730FD-EB1C-F38B-6336-E5395836F363}"/>
              </a:ext>
            </a:extLst>
          </p:cNvPr>
          <p:cNvSpPr/>
          <p:nvPr/>
        </p:nvSpPr>
        <p:spPr>
          <a:xfrm>
            <a:off x="1943416" y="4825115"/>
            <a:ext cx="210457" cy="5866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3979" y="557148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5228363" y="3100144"/>
            <a:ext cx="2332082"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[displayList-1.js</a:t>
            </a:r>
            <a:r>
              <a:rPr lang="en-US" sz="1200" dirty="0"/>
              <a:t>]</a:t>
            </a:r>
          </a:p>
        </p:txBody>
      </p:sp>
    </p:spTree>
    <p:extLst>
      <p:ext uri="{BB962C8B-B14F-4D97-AF65-F5344CB8AC3E}">
        <p14:creationId xmlns:p14="http://schemas.microsoft.com/office/powerpoint/2010/main" val="163828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3" grpId="0"/>
      <p:bldP spid="9" grpId="0" animBg="1"/>
      <p:bldP spid="12" grpId="0"/>
      <p:bldP spid="16" grpId="0" animBg="1"/>
      <p:bldP spid="17" grpId="0" animBg="1"/>
      <p:bldP spid="18" grpId="0" animBg="1"/>
      <p:bldP spid="19" grpId="0" animBg="1"/>
      <p:bldP spid="20" grpId="0" animBg="1"/>
      <p:bldP spid="22" grpId="0" animBg="1"/>
      <p:bldP spid="23" grpId="0" animBg="1"/>
      <p:bldP spid="2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33315" y="1100910"/>
            <a:ext cx="7491187" cy="6740307"/>
          </a:xfrm>
          <a:prstGeom prst="rect">
            <a:avLst/>
          </a:prstGeom>
          <a:noFill/>
          <a:ln w="28575">
            <a:solidFill>
              <a:schemeClr val="tx1"/>
            </a:solidFill>
          </a:ln>
        </p:spPr>
        <p:txBody>
          <a:bodyPr wrap="square">
            <a:spAutoFit/>
          </a:bodyPr>
          <a:lstStyle/>
          <a:p>
            <a:r>
              <a:rPr lang="en-CA" sz="1600" b="1" dirty="0"/>
              <a:t> const load = (e) =&gt; {</a:t>
            </a:r>
          </a:p>
          <a:p>
            <a:r>
              <a:rPr lang="en-CA" sz="1600" b="1" dirty="0"/>
              <a:t>        if (</a:t>
            </a:r>
          </a:p>
          <a:p>
            <a:r>
              <a:rPr lang="en-CA" sz="1600" b="1" dirty="0"/>
              <a:t>          </a:t>
            </a:r>
            <a:r>
              <a:rPr lang="en-CA" sz="1600" b="1" dirty="0" err="1"/>
              <a:t>props.week</a:t>
            </a:r>
            <a:r>
              <a:rPr lang="en-CA" sz="1600" b="1" dirty="0"/>
              <a:t> == "" ||</a:t>
            </a:r>
          </a:p>
          <a:p>
            <a:r>
              <a:rPr lang="en-CA" sz="1600" b="1" dirty="0"/>
              <a:t>          </a:t>
            </a:r>
            <a:r>
              <a:rPr lang="en-CA" sz="1600" b="1" dirty="0" err="1"/>
              <a:t>props.week</a:t>
            </a:r>
            <a:r>
              <a:rPr lang="en-CA" sz="1600" b="1" dirty="0"/>
              <a:t> === "undefined" ||</a:t>
            </a:r>
          </a:p>
          <a:p>
            <a:r>
              <a:rPr lang="en-CA" sz="1600" b="1" dirty="0"/>
              <a:t>          </a:t>
            </a:r>
            <a:r>
              <a:rPr lang="en-CA" sz="1600" b="1" dirty="0" err="1"/>
              <a:t>props.week</a:t>
            </a:r>
            <a:r>
              <a:rPr lang="en-CA" sz="1600" b="1" dirty="0"/>
              <a:t> === null</a:t>
            </a:r>
          </a:p>
          <a:p>
            <a:r>
              <a:rPr lang="en-CA" sz="1600" b="1" dirty="0"/>
              <a:t>        ) {</a:t>
            </a:r>
          </a:p>
          <a:p>
            <a:r>
              <a:rPr lang="en-CA" sz="1600" b="1" dirty="0"/>
              <a:t>          alert("Please, Enter Date");</a:t>
            </a:r>
          </a:p>
          <a:p>
            <a:r>
              <a:rPr lang="en-CA" sz="1600" b="1" dirty="0"/>
              <a:t>          return;</a:t>
            </a:r>
          </a:p>
          <a:p>
            <a:r>
              <a:rPr lang="en-CA" sz="1600" b="1" dirty="0"/>
              <a:t>        }</a:t>
            </a:r>
          </a:p>
          <a:p>
            <a:r>
              <a:rPr lang="en-CA" sz="1600" b="1" dirty="0"/>
              <a:t>        fetch(</a:t>
            </a:r>
            <a:r>
              <a:rPr lang="en-CA" sz="1600" b="1" dirty="0">
                <a:highlight>
                  <a:srgbClr val="FFFF00"/>
                </a:highlight>
              </a:rPr>
              <a:t>`</a:t>
            </a:r>
            <a:r>
              <a:rPr lang="en-CA" sz="1600" b="1" dirty="0"/>
              <a:t>http://localhost:8500/tracker/</a:t>
            </a:r>
            <a:r>
              <a:rPr lang="en-CA" sz="1600" b="1" dirty="0" err="1"/>
              <a:t>api</a:t>
            </a:r>
            <a:r>
              <a:rPr lang="en-CA" sz="1600" b="1" dirty="0"/>
              <a:t>/</a:t>
            </a:r>
            <a:r>
              <a:rPr lang="en-CA" sz="1600" b="1" dirty="0" err="1"/>
              <a:t>get?week</a:t>
            </a:r>
            <a:r>
              <a:rPr lang="en-CA" sz="1600" b="1" dirty="0"/>
              <a:t>=</a:t>
            </a:r>
            <a:r>
              <a:rPr lang="en-CA" sz="1600" b="1" dirty="0">
                <a:highlight>
                  <a:srgbClr val="00FF00"/>
                </a:highlight>
              </a:rPr>
              <a:t>${</a:t>
            </a:r>
            <a:r>
              <a:rPr lang="en-CA" sz="1600" b="1" dirty="0" err="1"/>
              <a:t>props.week</a:t>
            </a:r>
            <a:r>
              <a:rPr lang="en-CA" sz="1600" b="1" dirty="0">
                <a:highlight>
                  <a:srgbClr val="00FF00"/>
                </a:highlight>
              </a:rPr>
              <a:t>} </a:t>
            </a:r>
            <a:r>
              <a:rPr lang="en-CA" sz="1600" b="1" dirty="0">
                <a:highlight>
                  <a:srgbClr val="FFFF00"/>
                </a:highlight>
              </a:rPr>
              <a:t>`</a:t>
            </a:r>
            <a:r>
              <a:rPr lang="en-CA" sz="1600" b="1" dirty="0"/>
              <a:t>, </a:t>
            </a:r>
          </a:p>
          <a:p>
            <a:r>
              <a:rPr lang="en-CA" sz="1600" b="1" dirty="0"/>
              <a:t>         {</a:t>
            </a:r>
          </a:p>
          <a:p>
            <a:r>
              <a:rPr lang="en-CA" sz="1600" b="1" dirty="0"/>
              <a:t>          method: "GET",</a:t>
            </a:r>
          </a:p>
          <a:p>
            <a:r>
              <a:rPr lang="en-CA" sz="1600" b="1" dirty="0"/>
              <a:t>          headers: {</a:t>
            </a:r>
          </a:p>
          <a:p>
            <a:r>
              <a:rPr lang="en-CA" sz="1600" b="1" dirty="0"/>
              <a:t>            accept: "application/</a:t>
            </a:r>
            <a:r>
              <a:rPr lang="en-CA" sz="1600" b="1" dirty="0" err="1"/>
              <a:t>json</a:t>
            </a:r>
            <a:r>
              <a:rPr lang="en-CA" sz="1600" b="1" dirty="0"/>
              <a:t>",</a:t>
            </a:r>
          </a:p>
          <a:p>
            <a:r>
              <a:rPr lang="en-CA" sz="1600" b="1" dirty="0"/>
              <a:t>          },</a:t>
            </a:r>
          </a:p>
          <a:p>
            <a:r>
              <a:rPr lang="en-CA" sz="1600" b="1" dirty="0"/>
              <a:t>        })</a:t>
            </a:r>
          </a:p>
          <a:p>
            <a:r>
              <a:rPr lang="en-CA" sz="1600" b="1" dirty="0"/>
              <a:t>          .then((response) =&gt; </a:t>
            </a:r>
            <a:r>
              <a:rPr lang="en-CA" sz="1600" b="1" dirty="0" err="1"/>
              <a:t>response.json</a:t>
            </a:r>
            <a:r>
              <a:rPr lang="en-CA" sz="1600" b="1" dirty="0"/>
              <a:t>())</a:t>
            </a:r>
          </a:p>
          <a:p>
            <a:r>
              <a:rPr lang="en-CA" sz="1600" b="1" dirty="0"/>
              <a:t>          .then((data) =&gt; {</a:t>
            </a:r>
          </a:p>
          <a:p>
            <a:r>
              <a:rPr lang="en-CA" sz="1600" b="1" dirty="0"/>
              <a:t>            const { id, tasks } = data; </a:t>
            </a:r>
            <a:r>
              <a:rPr lang="en-CA" sz="1600" b="1" dirty="0">
                <a:solidFill>
                  <a:srgbClr val="00B050"/>
                </a:solidFill>
              </a:rPr>
              <a:t>//deconstruct</a:t>
            </a:r>
          </a:p>
          <a:p>
            <a:r>
              <a:rPr lang="en-CA" sz="1600" b="1" dirty="0"/>
              <a:t>            </a:t>
            </a:r>
            <a:r>
              <a:rPr lang="en-CA" sz="1600" b="1" dirty="0" err="1"/>
              <a:t>setTasks</a:t>
            </a:r>
            <a:r>
              <a:rPr lang="en-CA" sz="1600" b="1" dirty="0"/>
              <a:t>(tasks);</a:t>
            </a:r>
          </a:p>
          <a:p>
            <a:r>
              <a:rPr lang="en-CA" sz="1600" b="1" dirty="0"/>
              <a:t>            if (id === 0 || id === null) {</a:t>
            </a:r>
          </a:p>
          <a:p>
            <a:r>
              <a:rPr lang="en-CA" sz="1600" b="1" dirty="0"/>
              <a:t>              alert("Week doesn't exist.");</a:t>
            </a:r>
          </a:p>
          <a:p>
            <a:r>
              <a:rPr lang="en-CA" sz="1600" b="1" dirty="0"/>
              <a:t>            }</a:t>
            </a:r>
          </a:p>
          <a:p>
            <a:r>
              <a:rPr lang="en-CA" sz="1600" b="1" dirty="0"/>
              <a:t>            </a:t>
            </a:r>
            <a:r>
              <a:rPr lang="en-CA" sz="1600" b="1" dirty="0" err="1"/>
              <a:t>setWeekId</a:t>
            </a:r>
            <a:r>
              <a:rPr lang="en-CA" sz="1600" b="1" dirty="0"/>
              <a:t>(id);</a:t>
            </a:r>
          </a:p>
          <a:p>
            <a:r>
              <a:rPr lang="en-CA" sz="1600" b="1" dirty="0"/>
              <a:t>          })</a:t>
            </a:r>
          </a:p>
          <a:p>
            <a:r>
              <a:rPr lang="en-CA" sz="1600" b="1" dirty="0"/>
              <a:t>          .catch((error) =&gt; alert(error));</a:t>
            </a:r>
          </a:p>
          <a:p>
            <a:r>
              <a:rPr lang="en-CA" sz="16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602768" y="56841"/>
            <a:ext cx="6528903"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LoadWeek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4427234" y="1784452"/>
            <a:ext cx="2016943" cy="461665"/>
          </a:xfrm>
          <a:prstGeom prst="rect">
            <a:avLst/>
          </a:prstGeom>
          <a:solidFill>
            <a:schemeClr val="accent3">
              <a:lumMod val="75000"/>
            </a:schemeClr>
          </a:solidFill>
        </p:spPr>
        <p:txBody>
          <a:bodyPr wrap="square" rtlCol="0">
            <a:spAutoFit/>
          </a:bodyPr>
          <a:lstStyle/>
          <a:p>
            <a:r>
              <a:rPr lang="en-CA" sz="1200" dirty="0">
                <a:solidFill>
                  <a:schemeClr val="bg1"/>
                </a:solidFill>
              </a:rPr>
              <a:t>Make sure you fetch when you have a valid value</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233315" y="8144074"/>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-outline-warning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={load}</a:t>
            </a:r>
            <a:r>
              <a:rPr lang="en-CA" sz="1600" dirty="0">
                <a:solidFill>
                  <a:schemeClr val="bg1">
                    <a:lumMod val="75000"/>
                  </a:schemeClr>
                </a:solidFill>
              </a:rPr>
              <a:t>&gt;</a:t>
            </a:r>
            <a:br>
              <a:rPr lang="en-CA" sz="1600" dirty="0">
                <a:solidFill>
                  <a:schemeClr val="bg1">
                    <a:lumMod val="75000"/>
                  </a:schemeClr>
                </a:solidFill>
              </a:rPr>
            </a:br>
            <a:r>
              <a:rPr lang="en-CA" sz="1600" dirty="0">
                <a:solidFill>
                  <a:schemeClr val="bg1">
                    <a:lumMod val="75000"/>
                  </a:schemeClr>
                </a:solidFill>
              </a:rPr>
              <a:t>    load</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4697527" y="4157334"/>
            <a:ext cx="2957284" cy="276999"/>
          </a:xfrm>
          <a:prstGeom prst="rect">
            <a:avLst/>
          </a:prstGeom>
          <a:solidFill>
            <a:schemeClr val="accent3">
              <a:lumMod val="75000"/>
            </a:schemeClr>
          </a:solidFill>
        </p:spPr>
        <p:txBody>
          <a:bodyPr wrap="none" rtlCol="0">
            <a:spAutoFit/>
          </a:bodyPr>
          <a:lstStyle/>
          <a:p>
            <a:r>
              <a:rPr lang="en-CA" sz="1200" b="1" dirty="0">
                <a:solidFill>
                  <a:schemeClr val="bg1"/>
                </a:solidFill>
              </a:rPr>
              <a:t>Get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4100663" y="192562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648036" y="946751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824549" y="110091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[load.js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3727269" y="1239409"/>
            <a:ext cx="326571" cy="2035014"/>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3995385" y="3628094"/>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4370956" y="420617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5175167" y="5238888"/>
            <a:ext cx="2443450" cy="1754326"/>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our tasks.</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Displaying info message when  no data found</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Save week id value to use later in  update request</a:t>
            </a:r>
            <a:endParaRPr lang="en-CA" sz="1200" dirty="0"/>
          </a:p>
        </p:txBody>
      </p:sp>
      <p:sp>
        <p:nvSpPr>
          <p:cNvPr id="25" name="Arrow: Left 24">
            <a:extLst>
              <a:ext uri="{FF2B5EF4-FFF2-40B4-BE49-F238E27FC236}">
                <a16:creationId xmlns:a16="http://schemas.microsoft.com/office/drawing/2014/main" id="{385C16C9-A05D-CD7B-0EDC-35E2D57E90AA}"/>
              </a:ext>
            </a:extLst>
          </p:cNvPr>
          <p:cNvSpPr/>
          <p:nvPr/>
        </p:nvSpPr>
        <p:spPr>
          <a:xfrm>
            <a:off x="4824549" y="5666667"/>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516050" y="5163158"/>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366658" y="7222246"/>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4020757" y="7269931"/>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4697527" y="4627302"/>
            <a:ext cx="255929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response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rot="19970446">
            <a:off x="4253553" y="4876408"/>
            <a:ext cx="544465" cy="2477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652337" y="7145391"/>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116045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extLst>
    <p:ext uri="{6950BFC3-D8DA-4A85-94F7-54DA5524770B}">
      <p188:commentRel xmlns:p188="http://schemas.microsoft.com/office/powerpoint/2018/8/main" r:id="rId2"/>
    </p:ext>
  </p:extLs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70028" y="1077807"/>
            <a:ext cx="7491187" cy="5601533"/>
          </a:xfrm>
          <a:prstGeom prst="rect">
            <a:avLst/>
          </a:prstGeom>
          <a:noFill/>
          <a:ln w="28575">
            <a:solidFill>
              <a:schemeClr val="tx1"/>
            </a:solidFill>
          </a:ln>
        </p:spPr>
        <p:txBody>
          <a:bodyPr wrap="square">
            <a:spAutoFit/>
          </a:bodyPr>
          <a:lstStyle/>
          <a:p>
            <a:r>
              <a:rPr lang="en-CA" b="1" dirty="0"/>
              <a:t>const save = (e) =&gt; {</a:t>
            </a:r>
          </a:p>
          <a:p>
            <a:r>
              <a:rPr lang="en-CA" b="1" dirty="0"/>
              <a:t>  const week = </a:t>
            </a:r>
            <a:r>
              <a:rPr lang="en-CA" b="1" dirty="0" err="1"/>
              <a:t>props.week</a:t>
            </a:r>
            <a:r>
              <a:rPr lang="en-CA" b="1" dirty="0"/>
              <a:t>;</a:t>
            </a:r>
          </a:p>
          <a:p>
            <a:r>
              <a:rPr lang="en-CA" b="1" dirty="0"/>
              <a:t>  const id = </a:t>
            </a:r>
            <a:r>
              <a:rPr lang="en-CA" b="1" dirty="0" err="1"/>
              <a:t>weekId</a:t>
            </a:r>
            <a:r>
              <a:rPr lang="en-CA" b="1" dirty="0"/>
              <a:t> !== "undefined" ? </a:t>
            </a:r>
            <a:r>
              <a:rPr lang="en-CA" b="1" dirty="0" err="1"/>
              <a:t>weekId</a:t>
            </a:r>
            <a:r>
              <a:rPr lang="en-CA" b="1" dirty="0"/>
              <a:t> : 0;</a:t>
            </a:r>
          </a:p>
          <a:p>
            <a:br>
              <a:rPr lang="en-CA" b="1" dirty="0"/>
            </a:br>
            <a:r>
              <a:rPr lang="en-CA" b="1" dirty="0"/>
              <a:t>  fetch("http://localhost:8500/tracker/</a:t>
            </a:r>
            <a:r>
              <a:rPr lang="en-CA" b="1" dirty="0" err="1"/>
              <a:t>api</a:t>
            </a:r>
            <a:r>
              <a:rPr lang="en-CA" b="1" dirty="0"/>
              <a:t>/save", {</a:t>
            </a:r>
          </a:p>
          <a:p>
            <a:r>
              <a:rPr lang="en-CA" b="1" dirty="0"/>
              <a:t>    method: "POST",</a:t>
            </a:r>
          </a:p>
          <a:p>
            <a:r>
              <a:rPr lang="en-CA" b="1" dirty="0"/>
              <a:t>    headers: {</a:t>
            </a:r>
          </a:p>
          <a:p>
            <a:r>
              <a:rPr lang="en-CA" b="1" dirty="0"/>
              <a:t>      "Content-Type": "application/</a:t>
            </a:r>
            <a:r>
              <a:rPr lang="en-CA" b="1" dirty="0" err="1"/>
              <a:t>json</a:t>
            </a:r>
            <a:r>
              <a:rPr lang="en-CA" b="1" dirty="0"/>
              <a:t>",</a:t>
            </a:r>
          </a:p>
          <a:p>
            <a:r>
              <a:rPr lang="en-CA" b="1" dirty="0"/>
              <a:t>    },</a:t>
            </a:r>
          </a:p>
          <a:p>
            <a:r>
              <a:rPr lang="en-CA" b="1" dirty="0"/>
              <a:t>    body: </a:t>
            </a:r>
            <a:r>
              <a:rPr lang="en-CA" b="1" dirty="0" err="1"/>
              <a:t>JSON.stringify</a:t>
            </a:r>
            <a:r>
              <a:rPr lang="en-CA" b="1" dirty="0"/>
              <a:t>({ id, week, tasks }),</a:t>
            </a:r>
          </a:p>
          <a:p>
            <a:r>
              <a:rPr lang="en-CA" b="1" dirty="0"/>
              <a:t>  })</a:t>
            </a:r>
          </a:p>
          <a:p>
            <a:r>
              <a:rPr lang="en-CA" b="1" dirty="0"/>
              <a:t>    .then((response) =&gt; {</a:t>
            </a:r>
          </a:p>
          <a:p>
            <a:r>
              <a:rPr lang="en-CA" b="1" dirty="0"/>
              <a:t>      if (</a:t>
            </a:r>
            <a:r>
              <a:rPr lang="en-CA" b="1" dirty="0" err="1"/>
              <a:t>response.ok</a:t>
            </a:r>
            <a:r>
              <a:rPr lang="en-CA" b="1" dirty="0"/>
              <a:t>) {</a:t>
            </a:r>
          </a:p>
          <a:p>
            <a:r>
              <a:rPr lang="en-CA" b="1" dirty="0"/>
              <a:t>        return </a:t>
            </a:r>
            <a:r>
              <a:rPr lang="en-CA" b="1" dirty="0" err="1"/>
              <a:t>response.json</a:t>
            </a:r>
            <a:r>
              <a:rPr lang="en-CA" b="1" dirty="0"/>
              <a:t>();</a:t>
            </a:r>
          </a:p>
          <a:p>
            <a:r>
              <a:rPr lang="en-CA" b="1" dirty="0"/>
              <a:t>      }</a:t>
            </a:r>
          </a:p>
          <a:p>
            <a:r>
              <a:rPr lang="en-CA" b="1" dirty="0"/>
              <a:t>    })</a:t>
            </a:r>
          </a:p>
          <a:p>
            <a:r>
              <a:rPr lang="en-CA" b="1" dirty="0"/>
              <a:t>    .then((data) =&gt; </a:t>
            </a:r>
            <a:r>
              <a:rPr lang="en-CA" b="1" dirty="0" err="1"/>
              <a:t>setWeekId</a:t>
            </a:r>
            <a:r>
              <a:rPr lang="en-CA" b="1" dirty="0"/>
              <a:t>(data))</a:t>
            </a:r>
          </a:p>
          <a:p>
            <a:r>
              <a:rPr lang="en-CA" b="1" dirty="0"/>
              <a:t>    .catch((error) =&gt; alert(error));</a:t>
            </a:r>
          </a:p>
          <a:p>
            <a:r>
              <a:rPr lang="en-CA" b="1" dirty="0"/>
              <a:t>};</a:t>
            </a:r>
          </a:p>
          <a:p>
            <a:endParaRPr lang="en-CA" sz="1600" b="1" dirty="0"/>
          </a:p>
        </p:txBody>
      </p:sp>
      <p:sp>
        <p:nvSpPr>
          <p:cNvPr id="8" name="Rectangle 7">
            <a:extLst>
              <a:ext uri="{FF2B5EF4-FFF2-40B4-BE49-F238E27FC236}">
                <a16:creationId xmlns:a16="http://schemas.microsoft.com/office/drawing/2014/main" id="{158F95D5-BE54-3736-1783-2E5501BC5DA8}"/>
              </a:ext>
            </a:extLst>
          </p:cNvPr>
          <p:cNvSpPr/>
          <p:nvPr/>
        </p:nvSpPr>
        <p:spPr>
          <a:xfrm>
            <a:off x="724307" y="56841"/>
            <a:ext cx="6285824"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SaveWeek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5779025" y="1479182"/>
            <a:ext cx="1923347" cy="646331"/>
          </a:xfrm>
          <a:prstGeom prst="rect">
            <a:avLst/>
          </a:prstGeom>
          <a:solidFill>
            <a:schemeClr val="accent3">
              <a:lumMod val="75000"/>
            </a:schemeClr>
          </a:solidFill>
        </p:spPr>
        <p:txBody>
          <a:bodyPr wrap="square" rtlCol="0">
            <a:spAutoFit/>
          </a:bodyPr>
          <a:lstStyle/>
          <a:p>
            <a:r>
              <a:rPr lang="en-CA" sz="1200" dirty="0">
                <a:solidFill>
                  <a:schemeClr val="bg1"/>
                </a:solidFill>
              </a:rPr>
              <a:t>Prepare request body to be similar to what we have in test.js</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70028" y="6872973"/>
            <a:ext cx="7491187" cy="1354217"/>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-outline-dark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={save} </a:t>
            </a:r>
            <a:r>
              <a:rPr lang="en-CA" sz="1600" dirty="0">
                <a:solidFill>
                  <a:schemeClr val="bg1">
                    <a:lumMod val="75000"/>
                  </a:schemeClr>
                </a:solidFill>
              </a:rPr>
              <a:t>&gt;</a:t>
            </a:r>
          </a:p>
          <a:p>
            <a:r>
              <a:rPr lang="en-CA" sz="1600" dirty="0">
                <a:solidFill>
                  <a:schemeClr val="bg1">
                    <a:lumMod val="75000"/>
                  </a:schemeClr>
                </a:solidFill>
              </a:rPr>
              <a:t>              save</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5440972" y="3002129"/>
            <a:ext cx="1987439" cy="468633"/>
          </a:xfrm>
          <a:prstGeom prst="rect">
            <a:avLst/>
          </a:prstGeom>
          <a:solidFill>
            <a:schemeClr val="accent3">
              <a:lumMod val="75000"/>
            </a:schemeClr>
          </a:solidFill>
        </p:spPr>
        <p:txBody>
          <a:bodyPr wrap="square" rtlCol="0">
            <a:spAutoFit/>
          </a:bodyPr>
          <a:lstStyle/>
          <a:p>
            <a:r>
              <a:rPr lang="en-CA" sz="1200" b="1" dirty="0">
                <a:solidFill>
                  <a:schemeClr val="bg1"/>
                </a:solidFill>
              </a:rPr>
              <a:t>Post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5586840" y="1712688"/>
            <a:ext cx="204158" cy="1379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4749" y="8236157"/>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661262" y="108420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[save.js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5277687" y="1524942"/>
            <a:ext cx="326571" cy="481086"/>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4846285" y="2570878"/>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5056999" y="3156888"/>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4856514" y="4720850"/>
            <a:ext cx="2443450" cy="646331"/>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a:t>
            </a:r>
            <a:r>
              <a:rPr lang="en-CA" sz="1200" b="1" dirty="0" err="1">
                <a:solidFill>
                  <a:schemeClr val="bg1"/>
                </a:solidFill>
              </a:rPr>
              <a:t>weekId</a:t>
            </a:r>
            <a:r>
              <a:rPr lang="en-CA" sz="1200" b="1" dirty="0">
                <a:solidFill>
                  <a:schemeClr val="bg1"/>
                </a:solidFill>
              </a:rPr>
              <a:t>.</a:t>
            </a:r>
          </a:p>
        </p:txBody>
      </p:sp>
      <p:sp>
        <p:nvSpPr>
          <p:cNvPr id="25" name="Arrow: Left 24">
            <a:extLst>
              <a:ext uri="{FF2B5EF4-FFF2-40B4-BE49-F238E27FC236}">
                <a16:creationId xmlns:a16="http://schemas.microsoft.com/office/drawing/2014/main" id="{385C16C9-A05D-CD7B-0EDC-35E2D57E90AA}"/>
              </a:ext>
            </a:extLst>
          </p:cNvPr>
          <p:cNvSpPr/>
          <p:nvPr/>
        </p:nvSpPr>
        <p:spPr>
          <a:xfrm>
            <a:off x="4529943" y="488026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203372" y="4221207"/>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222462" y="5879509"/>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3869623" y="593875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5072504" y="3638144"/>
            <a:ext cx="244708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request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a:off x="4842621" y="3686985"/>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540648" y="5797582"/>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36858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26543" y="3528900"/>
            <a:ext cx="7319313" cy="2862322"/>
          </a:xfrm>
          <a:prstGeom prst="rect">
            <a:avLst/>
          </a:prstGeom>
          <a:noFill/>
          <a:ln w="28575">
            <a:solidFill>
              <a:schemeClr val="tx1"/>
            </a:solidFill>
          </a:ln>
        </p:spPr>
        <p:txBody>
          <a:bodyPr wrap="square">
            <a:spAutoFit/>
          </a:bodyPr>
          <a:lstStyle/>
          <a:p>
            <a:r>
              <a:rPr lang="en-CA" sz="1400" b="1" dirty="0">
                <a:solidFill>
                  <a:srgbClr val="00B050"/>
                </a:solidFill>
              </a:rPr>
              <a:t>//update Main()</a:t>
            </a:r>
          </a:p>
          <a:p>
            <a:r>
              <a:rPr lang="en-US" sz="1600" b="1" dirty="0"/>
              <a:t>import {</a:t>
            </a:r>
            <a:r>
              <a:rPr lang="en-US" sz="1600" b="1" dirty="0" err="1"/>
              <a:t>useState</a:t>
            </a:r>
            <a:r>
              <a:rPr lang="en-US" sz="1600" b="1" dirty="0"/>
              <a:t>, </a:t>
            </a:r>
            <a:r>
              <a:rPr lang="en-US" sz="1600" b="1" dirty="0" err="1"/>
              <a:t>useRef</a:t>
            </a:r>
            <a:r>
              <a:rPr lang="en-US" sz="1600" b="1" dirty="0"/>
              <a:t>} from 'react';</a:t>
            </a:r>
          </a:p>
          <a:p>
            <a:endParaRPr lang="en-CA" sz="1600" dirty="0"/>
          </a:p>
          <a:p>
            <a:r>
              <a:rPr lang="en-CA" sz="1600" b="1" dirty="0"/>
              <a:t> const </a:t>
            </a:r>
            <a:r>
              <a:rPr lang="en-CA" sz="1600" b="1" dirty="0" err="1"/>
              <a:t>clearButtonRef</a:t>
            </a:r>
            <a:r>
              <a:rPr lang="en-CA" sz="1600" b="1" dirty="0"/>
              <a:t> = </a:t>
            </a:r>
            <a:r>
              <a:rPr lang="en-CA" sz="1600" b="1" dirty="0" err="1"/>
              <a:t>useRef</a:t>
            </a:r>
            <a:r>
              <a:rPr lang="en-CA" sz="1600" b="1" dirty="0"/>
              <a:t>(null);</a:t>
            </a:r>
          </a:p>
          <a:p>
            <a:endParaRPr lang="en-CA" sz="1600" b="1" dirty="0"/>
          </a:p>
          <a:p>
            <a:r>
              <a:rPr lang="en-CA" sz="1400" b="1" dirty="0">
                <a:solidFill>
                  <a:schemeClr val="bg1">
                    <a:lumMod val="75000"/>
                  </a:schemeClr>
                </a:solidFill>
              </a:rPr>
              <a:t>&lt;Button </a:t>
            </a:r>
            <a:r>
              <a:rPr lang="en-CA" sz="1400" b="1" dirty="0"/>
              <a:t>ref={</a:t>
            </a:r>
            <a:r>
              <a:rPr lang="en-CA" sz="1400" b="1" dirty="0" err="1"/>
              <a:t>clearButtonRef</a:t>
            </a:r>
            <a:r>
              <a:rPr lang="en-CA" sz="1400" b="1" dirty="0"/>
              <a:t>} </a:t>
            </a:r>
            <a:r>
              <a:rPr lang="en-CA" sz="1400" b="1" dirty="0">
                <a:solidFill>
                  <a:schemeClr val="bg1">
                    <a:lumMod val="75000"/>
                  </a:schemeClr>
                </a:solidFill>
              </a:rPr>
              <a:t>type = "reset" </a:t>
            </a:r>
            <a:r>
              <a:rPr lang="en-CA" sz="1400" b="1" dirty="0" err="1">
                <a:solidFill>
                  <a:schemeClr val="bg1">
                    <a:lumMod val="75000"/>
                  </a:schemeClr>
                </a:solidFill>
              </a:rPr>
              <a:t>className</a:t>
            </a:r>
            <a:r>
              <a:rPr lang="en-CA" sz="1400" b="1" dirty="0">
                <a:solidFill>
                  <a:schemeClr val="bg1">
                    <a:lumMod val="75000"/>
                  </a:schemeClr>
                </a:solidFill>
              </a:rPr>
              <a:t>="text-uppercase  </a:t>
            </a:r>
            <a:r>
              <a:rPr lang="en-CA" sz="1400" b="1" dirty="0" err="1">
                <a:solidFill>
                  <a:schemeClr val="bg1">
                    <a:lumMod val="75000"/>
                  </a:schemeClr>
                </a:solidFill>
              </a:rPr>
              <a:t>btn</a:t>
            </a:r>
            <a:r>
              <a:rPr lang="en-CA" sz="1400" b="1" dirty="0">
                <a:solidFill>
                  <a:schemeClr val="bg1">
                    <a:lumMod val="75000"/>
                  </a:schemeClr>
                </a:solidFill>
              </a:rPr>
              <a:t>-outline-warning" variant='none'  &gt;</a:t>
            </a:r>
          </a:p>
          <a:p>
            <a:r>
              <a:rPr lang="en-CA" sz="1400" b="1" dirty="0">
                <a:solidFill>
                  <a:schemeClr val="bg1">
                    <a:lumMod val="75000"/>
                  </a:schemeClr>
                </a:solidFill>
              </a:rPr>
              <a:t>              clear</a:t>
            </a:r>
          </a:p>
          <a:p>
            <a:endParaRPr lang="en-CA" sz="1400" b="1" dirty="0"/>
          </a:p>
          <a:p>
            <a:endParaRPr lang="en-CA" sz="1400" b="1" dirty="0">
              <a:solidFill>
                <a:schemeClr val="bg1">
                  <a:lumMod val="75000"/>
                </a:schemeClr>
              </a:solidFill>
            </a:endParaRPr>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b="1" dirty="0" err="1"/>
              <a:t>clearButtonRef</a:t>
            </a:r>
            <a:r>
              <a:rPr lang="en-CA" sz="1600" b="1" dirty="0"/>
              <a:t>={</a:t>
            </a:r>
            <a:r>
              <a:rPr lang="en-CA" sz="1600" b="1" dirty="0" err="1"/>
              <a:t>clearButtonRef</a:t>
            </a:r>
            <a:r>
              <a:rPr lang="en-CA" sz="1600" b="1" dirty="0"/>
              <a:t>}</a:t>
            </a:r>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2"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[1]</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 name="TextBox 2">
            <a:extLst>
              <a:ext uri="{FF2B5EF4-FFF2-40B4-BE49-F238E27FC236}">
                <a16:creationId xmlns:a16="http://schemas.microsoft.com/office/drawing/2014/main" id="{C1FB8495-5AD1-E9FF-CAE9-CBD5223520C3}"/>
              </a:ext>
            </a:extLst>
          </p:cNvPr>
          <p:cNvSpPr txBox="1"/>
          <p:nvPr/>
        </p:nvSpPr>
        <p:spPr>
          <a:xfrm flipH="1">
            <a:off x="137893" y="910451"/>
            <a:ext cx="6698335" cy="923330"/>
          </a:xfrm>
          <a:prstGeom prst="rect">
            <a:avLst/>
          </a:prstGeom>
          <a:noFill/>
        </p:spPr>
        <p:txBody>
          <a:bodyPr wrap="square" rtlCol="0">
            <a:spAutoFit/>
          </a:bodyPr>
          <a:lstStyle/>
          <a:p>
            <a:r>
              <a:rPr lang="en-CA" dirty="0"/>
              <a:t>Upon close, we want to:</a:t>
            </a:r>
          </a:p>
          <a:p>
            <a:pPr marL="285750" indent="-285750">
              <a:buFont typeface="Arial" panose="020B0604020202020204" pitchFamily="34" charset="0"/>
              <a:buChar char="•"/>
            </a:pPr>
            <a:r>
              <a:rPr lang="en-CA" dirty="0"/>
              <a:t>Save Tasks </a:t>
            </a:r>
            <a:r>
              <a:rPr lang="en-CA" dirty="0">
                <a:solidFill>
                  <a:srgbClr val="00B050"/>
                </a:solidFill>
              </a:rPr>
              <a:t>// we have this method already</a:t>
            </a:r>
          </a:p>
          <a:p>
            <a:pPr marL="285750" indent="-285750">
              <a:buFont typeface="Arial" panose="020B0604020202020204" pitchFamily="34" charset="0"/>
              <a:buChar char="•"/>
            </a:pPr>
            <a:r>
              <a:rPr lang="en-CA" dirty="0"/>
              <a:t>Clear all elements [elements in Main(), Date Picker, Task List]</a:t>
            </a:r>
          </a:p>
        </p:txBody>
      </p:sp>
      <p:sp>
        <p:nvSpPr>
          <p:cNvPr id="5" name="TextBox 4">
            <a:extLst>
              <a:ext uri="{FF2B5EF4-FFF2-40B4-BE49-F238E27FC236}">
                <a16:creationId xmlns:a16="http://schemas.microsoft.com/office/drawing/2014/main" id="{028F26C1-7732-88AB-E3A5-319FFEB154DA}"/>
              </a:ext>
            </a:extLst>
          </p:cNvPr>
          <p:cNvSpPr txBox="1"/>
          <p:nvPr/>
        </p:nvSpPr>
        <p:spPr>
          <a:xfrm>
            <a:off x="137893" y="1959239"/>
            <a:ext cx="7074031" cy="923330"/>
          </a:xfrm>
          <a:prstGeom prst="rect">
            <a:avLst/>
          </a:prstGeom>
          <a:noFill/>
        </p:spPr>
        <p:txBody>
          <a:bodyPr wrap="square" rtlCol="0">
            <a:spAutoFit/>
          </a:bodyPr>
          <a:lstStyle/>
          <a:p>
            <a:r>
              <a:rPr lang="en-CA" dirty="0"/>
              <a:t>We don’t have clear method defined to clear elements in Main(), So, we need a way to access the Clear Button in Main() and trigger the  click()</a:t>
            </a:r>
          </a:p>
        </p:txBody>
      </p:sp>
      <p:sp>
        <p:nvSpPr>
          <p:cNvPr id="6" name="TextBox 5">
            <a:extLst>
              <a:ext uri="{FF2B5EF4-FFF2-40B4-BE49-F238E27FC236}">
                <a16:creationId xmlns:a16="http://schemas.microsoft.com/office/drawing/2014/main" id="{08FF2DCA-6429-A9D3-FCBC-764FC1998504}"/>
              </a:ext>
            </a:extLst>
          </p:cNvPr>
          <p:cNvSpPr txBox="1"/>
          <p:nvPr/>
        </p:nvSpPr>
        <p:spPr>
          <a:xfrm>
            <a:off x="226543" y="6476924"/>
            <a:ext cx="7319313" cy="2215991"/>
          </a:xfrm>
          <a:prstGeom prst="rect">
            <a:avLst/>
          </a:prstGeom>
          <a:noFill/>
          <a:ln w="28575">
            <a:solidFill>
              <a:schemeClr val="tx1"/>
            </a:solidFill>
          </a:ln>
        </p:spPr>
        <p:txBody>
          <a:bodyPr wrap="square">
            <a:spAutoFit/>
          </a:bodyPr>
          <a:lstStyle/>
          <a:p>
            <a:r>
              <a:rPr lang="en-CA" sz="1200" b="1" dirty="0">
                <a:solidFill>
                  <a:srgbClr val="00B050"/>
                </a:solidFill>
              </a:rPr>
              <a:t>//update </a:t>
            </a:r>
            <a:r>
              <a:rPr lang="en-CA" sz="1200" b="1" dirty="0" err="1">
                <a:solidFill>
                  <a:srgbClr val="00B050"/>
                </a:solidFill>
              </a:rPr>
              <a:t>ListTasks</a:t>
            </a:r>
            <a:r>
              <a:rPr lang="en-CA" sz="1200" b="1" dirty="0">
                <a:solidFill>
                  <a:srgbClr val="00B050"/>
                </a:solidFill>
              </a:rPr>
              <a:t>()</a:t>
            </a:r>
          </a:p>
          <a:p>
            <a:r>
              <a:rPr lang="en-CA" sz="1400" b="1" dirty="0"/>
              <a:t>  const close = (event) =&gt;</a:t>
            </a:r>
          </a:p>
          <a:p>
            <a:r>
              <a:rPr lang="en-CA" sz="1400" b="1" dirty="0"/>
              <a:t>   {</a:t>
            </a:r>
          </a:p>
          <a:p>
            <a:r>
              <a:rPr lang="en-CA" sz="1400" b="1" dirty="0"/>
              <a:t>     save(event);</a:t>
            </a:r>
          </a:p>
          <a:p>
            <a:r>
              <a:rPr lang="en-CA" sz="1400" b="1" dirty="0"/>
              <a:t>     clear();</a:t>
            </a:r>
          </a:p>
          <a:p>
            <a:r>
              <a:rPr lang="en-CA" sz="1400" b="1" dirty="0"/>
              <a:t>   }</a:t>
            </a:r>
          </a:p>
          <a:p>
            <a:r>
              <a:rPr lang="en-CA" sz="1400" b="1" dirty="0"/>
              <a:t>   const clear = () =&gt;</a:t>
            </a:r>
          </a:p>
          <a:p>
            <a:r>
              <a:rPr lang="en-CA" sz="1400" b="1" dirty="0"/>
              <a:t>   {</a:t>
            </a:r>
          </a:p>
          <a:p>
            <a:r>
              <a:rPr lang="en-CA" sz="1400" b="1" dirty="0"/>
              <a:t>     </a:t>
            </a:r>
            <a:r>
              <a:rPr lang="en-CA" sz="1400" b="1" dirty="0" err="1"/>
              <a:t>props.clearButtonRef.current.click</a:t>
            </a:r>
            <a:r>
              <a:rPr lang="en-CA" sz="1400" b="1" dirty="0"/>
              <a:t>();</a:t>
            </a:r>
          </a:p>
          <a:p>
            <a:r>
              <a:rPr lang="en-CA" sz="1400" b="1" dirty="0"/>
              <a:t>   }</a:t>
            </a:r>
          </a:p>
        </p:txBody>
      </p:sp>
      <p:sp>
        <p:nvSpPr>
          <p:cNvPr id="10" name="TextBox 9">
            <a:extLst>
              <a:ext uri="{FF2B5EF4-FFF2-40B4-BE49-F238E27FC236}">
                <a16:creationId xmlns:a16="http://schemas.microsoft.com/office/drawing/2014/main" id="{175FD112-621E-15B7-7406-FFDE0C985186}"/>
              </a:ext>
            </a:extLst>
          </p:cNvPr>
          <p:cNvSpPr txBox="1"/>
          <p:nvPr/>
        </p:nvSpPr>
        <p:spPr>
          <a:xfrm>
            <a:off x="137892" y="2882569"/>
            <a:ext cx="7074031" cy="646331"/>
          </a:xfrm>
          <a:prstGeom prst="rect">
            <a:avLst/>
          </a:prstGeom>
          <a:noFill/>
        </p:spPr>
        <p:txBody>
          <a:bodyPr wrap="square" rtlCol="0">
            <a:spAutoFit/>
          </a:bodyPr>
          <a:lstStyle/>
          <a:p>
            <a:r>
              <a:rPr lang="en-CA" dirty="0"/>
              <a:t>Clear all inputs in Main() other than </a:t>
            </a:r>
            <a:r>
              <a:rPr lang="en-CA" dirty="0">
                <a:highlight>
                  <a:srgbClr val="FFFF00"/>
                </a:highlight>
              </a:rPr>
              <a:t>Date Piker </a:t>
            </a:r>
            <a:r>
              <a:rPr lang="en-CA" dirty="0"/>
              <a:t>and </a:t>
            </a:r>
            <a:r>
              <a:rPr lang="en-CA" dirty="0">
                <a:highlight>
                  <a:srgbClr val="FFFF00"/>
                </a:highlight>
              </a:rPr>
              <a:t>Name</a:t>
            </a:r>
            <a:r>
              <a:rPr lang="en-CA" dirty="0"/>
              <a:t> as these two are associated with states.</a:t>
            </a:r>
          </a:p>
        </p:txBody>
      </p:sp>
      <p:sp>
        <p:nvSpPr>
          <p:cNvPr id="16" name="TextBox 15">
            <a:extLst>
              <a:ext uri="{FF2B5EF4-FFF2-40B4-BE49-F238E27FC236}">
                <a16:creationId xmlns:a16="http://schemas.microsoft.com/office/drawing/2014/main" id="{A2500BAA-03CD-5106-F97C-65DC83F8C346}"/>
              </a:ext>
            </a:extLst>
          </p:cNvPr>
          <p:cNvSpPr txBox="1"/>
          <p:nvPr/>
        </p:nvSpPr>
        <p:spPr>
          <a:xfrm>
            <a:off x="5469390" y="647692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53317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5" grpId="0"/>
      <p:bldP spid="6" grpId="0" animBg="1"/>
      <p:bldP spid="10" grpId="0"/>
      <p:bldP spid="1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1815882"/>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a:t>
            </a:r>
            <a:r>
              <a:rPr lang="en-CA" sz="1600" b="1" dirty="0" err="1"/>
              <a:t>setTasks</a:t>
            </a:r>
            <a:r>
              <a:rPr lang="en-CA" sz="1600" b="1" dirty="0"/>
              <a:t>([]);</a:t>
            </a:r>
          </a:p>
          <a:p>
            <a:r>
              <a:rPr lang="en-CA" sz="1600" dirty="0">
                <a:solidFill>
                  <a:schemeClr val="bg1">
                    <a:lumMod val="75000"/>
                  </a:schemeClr>
                </a:solidFill>
              </a:rPr>
              <a:t>     props.</a:t>
            </a:r>
            <a:r>
              <a:rPr lang="en-CA" sz="1600" b="1" dirty="0"/>
              <a:t> </a:t>
            </a:r>
            <a:r>
              <a:rPr lang="en-CA" sz="1600" dirty="0" err="1">
                <a:solidFill>
                  <a:schemeClr val="bg1">
                    <a:lumMod val="75000"/>
                  </a:schemeClr>
                </a:solidFill>
              </a:rPr>
              <a:t>clearBoundedElements</a:t>
            </a:r>
            <a:r>
              <a:rPr lang="en-CA" sz="1600" dirty="0">
                <a:solidFill>
                  <a:schemeClr val="bg1">
                    <a:lumMod val="75000"/>
                  </a:schemeClr>
                </a:solidFill>
              </a:rPr>
              <a:t>();</a:t>
            </a:r>
          </a:p>
          <a:p>
            <a:r>
              <a:rPr lang="en-CA" sz="1600" dirty="0">
                <a:solidFill>
                  <a:schemeClr val="bg1">
                    <a:lumMod val="75000"/>
                  </a:schemeClr>
                </a:solidFill>
              </a:rPr>
              <a:t>   }</a:t>
            </a: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2800767"/>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sz="1600" b="1" dirty="0"/>
              <a:t> const </a:t>
            </a:r>
            <a:r>
              <a:rPr lang="en-CA" b="1" dirty="0" err="1"/>
              <a:t>clearBoundedElements</a:t>
            </a:r>
            <a:r>
              <a:rPr lang="en-CA" sz="1600" b="1" dirty="0"/>
              <a:t> = () =&gt;</a:t>
            </a:r>
          </a:p>
          <a:p>
            <a:r>
              <a:rPr lang="en-CA" sz="1600" b="1" dirty="0"/>
              <a:t>  {</a:t>
            </a:r>
          </a:p>
          <a:p>
            <a:r>
              <a:rPr lang="en-CA" sz="1600" b="1" dirty="0"/>
              <a:t>     </a:t>
            </a:r>
            <a:r>
              <a:rPr lang="en-CA" sz="1600" b="1" dirty="0" err="1"/>
              <a:t>setSelectedDate</a:t>
            </a:r>
            <a:r>
              <a:rPr lang="en-CA" sz="1600" b="1" dirty="0"/>
              <a:t>(‘’);</a:t>
            </a:r>
          </a:p>
          <a:p>
            <a:r>
              <a:rPr lang="en-CA" sz="1600" b="1" dirty="0"/>
              <a:t>     </a:t>
            </a:r>
            <a:r>
              <a:rPr lang="en-CA" sz="1600" b="1" dirty="0" err="1"/>
              <a:t>setName</a:t>
            </a:r>
            <a:r>
              <a:rPr lang="en-CA" sz="1600" b="1" dirty="0"/>
              <a:t>(‘’);</a:t>
            </a:r>
          </a:p>
          <a:p>
            <a:r>
              <a:rPr lang="en-CA" sz="1600" b="1" dirty="0"/>
              <a:t>  }</a:t>
            </a:r>
          </a:p>
          <a:p>
            <a:endParaRPr lang="en-CA" sz="1600" b="1" dirty="0"/>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dirty="0" err="1">
                <a:solidFill>
                  <a:schemeClr val="bg1">
                    <a:lumMod val="75000"/>
                  </a:schemeClr>
                </a:solidFill>
              </a:rPr>
              <a:t>clearButtonRef</a:t>
            </a:r>
            <a:r>
              <a:rPr lang="en-CA" sz="1600" dirty="0">
                <a:solidFill>
                  <a:schemeClr val="bg1">
                    <a:lumMod val="75000"/>
                  </a:schemeClr>
                </a:solidFill>
              </a:rPr>
              <a:t>={</a:t>
            </a:r>
            <a:r>
              <a:rPr lang="en-CA" sz="1600" dirty="0" err="1">
                <a:solidFill>
                  <a:schemeClr val="bg1">
                    <a:lumMod val="75000"/>
                  </a:schemeClr>
                </a:solidFill>
              </a:rPr>
              <a:t>clearButtonRef</a:t>
            </a:r>
            <a:r>
              <a:rPr lang="en-CA" sz="1600" dirty="0">
                <a:solidFill>
                  <a:schemeClr val="bg1">
                    <a:lumMod val="75000"/>
                  </a:schemeClr>
                </a:solidFill>
              </a:rPr>
              <a:t>} </a:t>
            </a:r>
            <a:r>
              <a:rPr lang="en-CA" sz="1600" b="1" dirty="0" err="1"/>
              <a:t>clearBoundedElements</a:t>
            </a:r>
            <a:r>
              <a:rPr lang="en-CA" sz="1600" b="1" dirty="0"/>
              <a:t> ={</a:t>
            </a:r>
            <a:r>
              <a:rPr lang="en-CA" sz="1600" b="1" dirty="0" err="1"/>
              <a:t>clearBoundedElements</a:t>
            </a:r>
            <a:r>
              <a:rPr lang="en-CA" sz="1600" b="1" dirty="0"/>
              <a:t>}</a:t>
            </a:r>
          </a:p>
          <a:p>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4"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[2]</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91F8F12D-2515-C018-C3EB-9AC2261202B9}"/>
              </a:ext>
            </a:extLst>
          </p:cNvPr>
          <p:cNvSpPr txBox="1"/>
          <p:nvPr/>
        </p:nvSpPr>
        <p:spPr>
          <a:xfrm>
            <a:off x="226543" y="4501485"/>
            <a:ext cx="7319313" cy="1569660"/>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props. </a:t>
            </a:r>
            <a:r>
              <a:rPr lang="en-CA" sz="1600" b="1" dirty="0" err="1"/>
              <a:t>clearBoundedElements</a:t>
            </a:r>
            <a:r>
              <a:rPr lang="en-CA" sz="1600" b="1" dirty="0"/>
              <a:t>();</a:t>
            </a:r>
          </a:p>
          <a:p>
            <a:r>
              <a:rPr lang="en-CA" sz="1600" b="1" dirty="0"/>
              <a:t>   </a:t>
            </a:r>
            <a:r>
              <a:rPr lang="en-CA" sz="1600" dirty="0">
                <a:solidFill>
                  <a:schemeClr val="bg1">
                    <a:lumMod val="75000"/>
                  </a:schemeClr>
                </a:solidFill>
              </a:rPr>
              <a:t>}</a:t>
            </a:r>
          </a:p>
        </p:txBody>
      </p:sp>
      <p:sp>
        <p:nvSpPr>
          <p:cNvPr id="2" name="TextBox 1">
            <a:extLst>
              <a:ext uri="{FF2B5EF4-FFF2-40B4-BE49-F238E27FC236}">
                <a16:creationId xmlns:a16="http://schemas.microsoft.com/office/drawing/2014/main" id="{CA4D6598-16C8-7697-0D55-203C3A3D85E5}"/>
              </a:ext>
            </a:extLst>
          </p:cNvPr>
          <p:cNvSpPr txBox="1"/>
          <p:nvPr/>
        </p:nvSpPr>
        <p:spPr>
          <a:xfrm>
            <a:off x="0" y="924027"/>
            <a:ext cx="7074031" cy="369332"/>
          </a:xfrm>
          <a:prstGeom prst="rect">
            <a:avLst/>
          </a:prstGeom>
          <a:noFill/>
        </p:spPr>
        <p:txBody>
          <a:bodyPr wrap="square" rtlCol="0">
            <a:spAutoFit/>
          </a:bodyPr>
          <a:lstStyle/>
          <a:p>
            <a:r>
              <a:rPr lang="en-CA" dirty="0"/>
              <a:t>Clearing the date and name fields</a:t>
            </a:r>
          </a:p>
        </p:txBody>
      </p:sp>
      <p:sp>
        <p:nvSpPr>
          <p:cNvPr id="6" name="TextBox 5">
            <a:extLst>
              <a:ext uri="{FF2B5EF4-FFF2-40B4-BE49-F238E27FC236}">
                <a16:creationId xmlns:a16="http://schemas.microsoft.com/office/drawing/2014/main" id="{78D51FE4-FC6C-DD6F-62DF-FD71890B8974}"/>
              </a:ext>
            </a:extLst>
          </p:cNvPr>
          <p:cNvSpPr txBox="1"/>
          <p:nvPr/>
        </p:nvSpPr>
        <p:spPr>
          <a:xfrm>
            <a:off x="73050" y="6235511"/>
            <a:ext cx="2091500" cy="369332"/>
          </a:xfrm>
          <a:prstGeom prst="rect">
            <a:avLst/>
          </a:prstGeom>
          <a:noFill/>
        </p:spPr>
        <p:txBody>
          <a:bodyPr wrap="square" rtlCol="0">
            <a:spAutoFit/>
          </a:bodyPr>
          <a:lstStyle/>
          <a:p>
            <a:r>
              <a:rPr lang="en-CA" dirty="0"/>
              <a:t>Clearing Tasks list</a:t>
            </a:r>
          </a:p>
        </p:txBody>
      </p:sp>
      <p:sp>
        <p:nvSpPr>
          <p:cNvPr id="3" name="TextBox 2">
            <a:extLst>
              <a:ext uri="{FF2B5EF4-FFF2-40B4-BE49-F238E27FC236}">
                <a16:creationId xmlns:a16="http://schemas.microsoft.com/office/drawing/2014/main" id="{0F280705-A746-402E-A329-4AC0000F88B7}"/>
              </a:ext>
            </a:extLst>
          </p:cNvPr>
          <p:cNvSpPr txBox="1"/>
          <p:nvPr/>
        </p:nvSpPr>
        <p:spPr>
          <a:xfrm>
            <a:off x="203680" y="8679314"/>
            <a:ext cx="3614057" cy="646331"/>
          </a:xfrm>
          <a:prstGeom prst="rect">
            <a:avLst/>
          </a:prstGeom>
          <a:noFill/>
        </p:spPr>
        <p:txBody>
          <a:bodyPr wrap="square" rtlCol="0">
            <a:spAutoFit/>
          </a:bodyPr>
          <a:lstStyle/>
          <a:p>
            <a:r>
              <a:rPr lang="en-CA" dirty="0">
                <a:highlight>
                  <a:srgbClr val="FFFF00"/>
                </a:highlight>
              </a:rPr>
              <a:t>Optional: </a:t>
            </a:r>
            <a:r>
              <a:rPr lang="en-CA" dirty="0"/>
              <a:t>to clear after adding </a:t>
            </a:r>
          </a:p>
          <a:p>
            <a:r>
              <a:rPr lang="en-CA" dirty="0"/>
              <a:t>a task to list</a:t>
            </a:r>
          </a:p>
        </p:txBody>
      </p:sp>
      <p:pic>
        <p:nvPicPr>
          <p:cNvPr id="9" name="Picture 8">
            <a:extLst>
              <a:ext uri="{FF2B5EF4-FFF2-40B4-BE49-F238E27FC236}">
                <a16:creationId xmlns:a16="http://schemas.microsoft.com/office/drawing/2014/main" id="{F24F529E-3C79-E722-4A64-00F68D66541E}"/>
              </a:ext>
            </a:extLst>
          </p:cNvPr>
          <p:cNvPicPr>
            <a:picLocks noChangeAspect="1"/>
          </p:cNvPicPr>
          <p:nvPr/>
        </p:nvPicPr>
        <p:blipFill>
          <a:blip r:embed="rId2"/>
          <a:stretch>
            <a:fillRect/>
          </a:stretch>
        </p:blipFill>
        <p:spPr>
          <a:xfrm>
            <a:off x="3753134" y="8531645"/>
            <a:ext cx="3769859" cy="1205455"/>
          </a:xfrm>
          <a:prstGeom prst="rect">
            <a:avLst/>
          </a:prstGeom>
        </p:spPr>
      </p:pic>
    </p:spTree>
    <p:extLst>
      <p:ext uri="{BB962C8B-B14F-4D97-AF65-F5344CB8AC3E}">
        <p14:creationId xmlns:p14="http://schemas.microsoft.com/office/powerpoint/2010/main" val="85500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4" grpId="0" animBg="1"/>
      <p:bldP spid="2" grpId="0"/>
      <p:bldP spid="6" grpId="0"/>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1908215"/>
          </a:xfrm>
          <a:prstGeom prst="rect">
            <a:avLst/>
          </a:prstGeom>
          <a:noFill/>
          <a:ln w="28575">
            <a:solidFill>
              <a:schemeClr val="tx1"/>
            </a:solidFill>
          </a:ln>
        </p:spPr>
        <p:txBody>
          <a:bodyPr wrap="square">
            <a:spAutoFit/>
          </a:bodyPr>
          <a:lstStyle/>
          <a:p>
            <a:r>
              <a:rPr lang="en-CA" sz="1600" b="1" dirty="0">
                <a:solidFill>
                  <a:srgbClr val="00B050"/>
                </a:solidFill>
              </a:rPr>
              <a:t>//update </a:t>
            </a:r>
            <a:r>
              <a:rPr lang="en-CA" sz="1600" b="1" dirty="0" err="1">
                <a:solidFill>
                  <a:srgbClr val="00B050"/>
                </a:solidFill>
              </a:rPr>
              <a:t>ListTasks</a:t>
            </a:r>
            <a:r>
              <a:rPr lang="en-CA" sz="1600" b="1" dirty="0">
                <a:solidFill>
                  <a:srgbClr val="00B050"/>
                </a:solidFill>
              </a:rPr>
              <a:t>()</a:t>
            </a:r>
          </a:p>
          <a:p>
            <a:r>
              <a:rPr lang="en-CA" sz="1600" b="1" dirty="0">
                <a:solidFill>
                  <a:srgbClr val="00B050"/>
                </a:solidFill>
              </a:rPr>
              <a:t>//should populate on double click  </a:t>
            </a:r>
          </a:p>
          <a:p>
            <a:endParaRPr lang="en-CA" sz="1600" b="1" dirty="0">
              <a:solidFill>
                <a:srgbClr val="00B050"/>
              </a:solidFill>
            </a:endParaRPr>
          </a:p>
          <a:p>
            <a:r>
              <a:rPr lang="en-CA" dirty="0"/>
              <a:t> </a:t>
            </a:r>
            <a:r>
              <a:rPr lang="en-CA" dirty="0">
                <a:solidFill>
                  <a:schemeClr val="bg1">
                    <a:lumMod val="75000"/>
                  </a:schemeClr>
                </a:solidFill>
              </a:rPr>
              <a:t>&lt;</a:t>
            </a:r>
            <a:r>
              <a:rPr lang="en-CA" dirty="0" err="1">
                <a:solidFill>
                  <a:schemeClr val="bg1">
                    <a:lumMod val="75000"/>
                  </a:schemeClr>
                </a:solidFill>
              </a:rPr>
              <a:t>ListGroup.Item</a:t>
            </a:r>
            <a:r>
              <a:rPr lang="en-CA" dirty="0">
                <a:solidFill>
                  <a:schemeClr val="bg1">
                    <a:lumMod val="75000"/>
                  </a:schemeClr>
                </a:solidFill>
              </a:rPr>
              <a:t> </a:t>
            </a:r>
          </a:p>
          <a:p>
            <a:r>
              <a:rPr lang="en-CA" b="1" dirty="0"/>
              <a:t>          </a:t>
            </a:r>
            <a:r>
              <a:rPr lang="en-CA" b="1" dirty="0" err="1"/>
              <a:t>onDoubleClick</a:t>
            </a:r>
            <a:r>
              <a:rPr lang="en-CA" b="1" dirty="0"/>
              <a:t>={() =&gt; {</a:t>
            </a:r>
            <a:r>
              <a:rPr lang="en-CA" b="1" dirty="0" err="1"/>
              <a:t>props.populate</a:t>
            </a:r>
            <a:r>
              <a:rPr lang="en-CA" b="1" dirty="0"/>
              <a:t>(text);}}  </a:t>
            </a:r>
          </a:p>
          <a:p>
            <a:r>
              <a:rPr lang="en-CA" dirty="0">
                <a:solidFill>
                  <a:schemeClr val="bg1">
                    <a:lumMod val="75000"/>
                  </a:schemeClr>
                </a:solidFill>
              </a:rPr>
              <a:t>          key={index}&gt;{text.name}-{</a:t>
            </a:r>
            <a:r>
              <a:rPr lang="en-CA" dirty="0" err="1">
                <a:solidFill>
                  <a:schemeClr val="bg1">
                    <a:lumMod val="75000"/>
                  </a:schemeClr>
                </a:solidFill>
              </a:rPr>
              <a:t>text.hour</a:t>
            </a:r>
            <a:r>
              <a:rPr lang="en-CA" dirty="0">
                <a:solidFill>
                  <a:schemeClr val="bg1">
                    <a:lumMod val="75000"/>
                  </a:schemeClr>
                </a:solidFill>
              </a:rPr>
              <a:t>}:{</a:t>
            </a:r>
            <a:r>
              <a:rPr lang="en-CA" dirty="0" err="1">
                <a:solidFill>
                  <a:schemeClr val="bg1">
                    <a:lumMod val="75000"/>
                  </a:schemeClr>
                </a:solidFill>
              </a:rPr>
              <a:t>text.min</a:t>
            </a:r>
            <a:r>
              <a:rPr lang="en-CA" dirty="0">
                <a:solidFill>
                  <a:schemeClr val="bg1">
                    <a:lumMod val="75000"/>
                  </a:schemeClr>
                </a:solidFill>
              </a:rPr>
              <a:t>}[{</a:t>
            </a:r>
            <a:r>
              <a:rPr lang="en-CA" dirty="0" err="1">
                <a:solidFill>
                  <a:schemeClr val="bg1">
                    <a:lumMod val="75000"/>
                  </a:schemeClr>
                </a:solidFill>
              </a:rPr>
              <a:t>text.comment</a:t>
            </a:r>
            <a:r>
              <a:rPr lang="en-CA" dirty="0">
                <a:solidFill>
                  <a:schemeClr val="bg1">
                    <a:lumMod val="75000"/>
                  </a:schemeClr>
                </a:solidFill>
              </a:rPr>
              <a:t>}]</a:t>
            </a:r>
          </a:p>
          <a:p>
            <a:endParaRPr lang="en-CA" sz="1600" dirty="0">
              <a:solidFill>
                <a:schemeClr val="bg1">
                  <a:lumMod val="75000"/>
                </a:schemeClr>
              </a:solidFill>
            </a:endParaRP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4678204"/>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b="1" dirty="0"/>
              <a:t>import $ from '</a:t>
            </a:r>
            <a:r>
              <a:rPr lang="en-CA" b="1" dirty="0" err="1"/>
              <a:t>jquery</a:t>
            </a:r>
            <a:r>
              <a:rPr lang="en-CA" b="1" dirty="0"/>
              <a:t>’;</a:t>
            </a:r>
          </a:p>
          <a:p>
            <a:endParaRPr lang="en-CA" sz="1400" b="1" dirty="0"/>
          </a:p>
          <a:p>
            <a:r>
              <a:rPr lang="en-CA" b="1" dirty="0"/>
              <a:t>const populate = (data) =&gt; </a:t>
            </a:r>
          </a:p>
          <a:p>
            <a:r>
              <a:rPr lang="en-CA" b="1" dirty="0"/>
              <a:t>  {</a:t>
            </a:r>
          </a:p>
          <a:p>
            <a:r>
              <a:rPr lang="en-CA" b="1" dirty="0"/>
              <a:t>    </a:t>
            </a:r>
            <a:r>
              <a:rPr lang="en-CA" b="1" dirty="0" err="1"/>
              <a:t>setName</a:t>
            </a:r>
            <a:r>
              <a:rPr lang="en-CA" b="1" dirty="0"/>
              <a:t>(data.name); </a:t>
            </a:r>
            <a:r>
              <a:rPr lang="en-CA" sz="1600" b="1" dirty="0">
                <a:solidFill>
                  <a:srgbClr val="00B050"/>
                </a:solidFill>
                <a:highlight>
                  <a:srgbClr val="FFFF00"/>
                </a:highlight>
              </a:rPr>
              <a:t>//bounded field case – no need for jQuery</a:t>
            </a:r>
            <a:endParaRPr lang="en-CA" b="1" dirty="0">
              <a:solidFill>
                <a:srgbClr val="00B050"/>
              </a:solidFill>
              <a:highlight>
                <a:srgbClr val="FFFF00"/>
              </a:highlight>
            </a:endParaRPr>
          </a:p>
          <a:p>
            <a:r>
              <a:rPr lang="en-CA" b="1" dirty="0"/>
              <a:t>    $('#</a:t>
            </a:r>
            <a:r>
              <a:rPr lang="en-CA" b="1" dirty="0" err="1"/>
              <a:t>formTaskHour</a:t>
            </a:r>
            <a:r>
              <a:rPr lang="en-CA" b="1" dirty="0"/>
              <a:t>').</a:t>
            </a:r>
            <a:r>
              <a:rPr lang="en-CA" b="1" dirty="0" err="1"/>
              <a:t>val</a:t>
            </a:r>
            <a:r>
              <a:rPr lang="en-CA" b="1" dirty="0"/>
              <a:t>(</a:t>
            </a:r>
            <a:r>
              <a:rPr lang="en-CA" b="1" dirty="0" err="1"/>
              <a:t>data.hour</a:t>
            </a:r>
            <a:r>
              <a:rPr lang="en-CA" b="1" dirty="0"/>
              <a:t>); </a:t>
            </a:r>
            <a:r>
              <a:rPr lang="en-CA" b="1" dirty="0">
                <a:solidFill>
                  <a:srgbClr val="00B050"/>
                </a:solidFill>
                <a:highlight>
                  <a:srgbClr val="FFFF00"/>
                </a:highlight>
              </a:rPr>
              <a:t>//not bounded field case</a:t>
            </a:r>
          </a:p>
          <a:p>
            <a:r>
              <a:rPr lang="en-CA" b="1" dirty="0"/>
              <a:t>    $('#</a:t>
            </a:r>
            <a:r>
              <a:rPr lang="en-CA" b="1" dirty="0" err="1"/>
              <a:t>formTaskMin</a:t>
            </a:r>
            <a:r>
              <a:rPr lang="en-CA" b="1" dirty="0"/>
              <a:t>').</a:t>
            </a:r>
            <a:r>
              <a:rPr lang="en-CA" b="1" dirty="0" err="1"/>
              <a:t>val</a:t>
            </a:r>
            <a:r>
              <a:rPr lang="en-CA" b="1" dirty="0"/>
              <a:t>(</a:t>
            </a:r>
            <a:r>
              <a:rPr lang="en-CA" b="1" dirty="0" err="1"/>
              <a:t>data.min</a:t>
            </a:r>
            <a:r>
              <a:rPr lang="en-CA" b="1" dirty="0"/>
              <a:t>);</a:t>
            </a:r>
          </a:p>
          <a:p>
            <a:r>
              <a:rPr lang="en-CA" b="1" dirty="0"/>
              <a:t>    $('#</a:t>
            </a:r>
            <a:r>
              <a:rPr lang="en-CA" b="1" dirty="0" err="1"/>
              <a:t>formTaskComment</a:t>
            </a:r>
            <a:r>
              <a:rPr lang="en-CA" b="1" dirty="0"/>
              <a:t>').</a:t>
            </a:r>
            <a:r>
              <a:rPr lang="en-CA" b="1" dirty="0" err="1"/>
              <a:t>val</a:t>
            </a:r>
            <a:r>
              <a:rPr lang="en-CA" b="1" dirty="0"/>
              <a:t>(</a:t>
            </a:r>
            <a:r>
              <a:rPr lang="en-CA" b="1" dirty="0" err="1"/>
              <a:t>data.comment</a:t>
            </a:r>
            <a:r>
              <a:rPr lang="en-CA" b="1" dirty="0"/>
              <a:t>);</a:t>
            </a:r>
          </a:p>
          <a:p>
            <a:r>
              <a:rPr lang="en-CA" b="1" dirty="0"/>
              <a:t>    </a:t>
            </a:r>
            <a:r>
              <a:rPr lang="en-CA" b="1" dirty="0" err="1"/>
              <a:t>task.myKey</a:t>
            </a:r>
            <a:r>
              <a:rPr lang="en-CA" b="1" dirty="0"/>
              <a:t> = </a:t>
            </a:r>
            <a:r>
              <a:rPr lang="en-CA" b="1" dirty="0" err="1"/>
              <a:t>data.myKey</a:t>
            </a:r>
            <a:r>
              <a:rPr lang="en-CA" b="1" dirty="0"/>
              <a:t>; </a:t>
            </a:r>
          </a:p>
          <a:p>
            <a:r>
              <a:rPr lang="en-CA" b="1" dirty="0"/>
              <a:t>  }</a:t>
            </a:r>
          </a:p>
          <a:p>
            <a:endParaRPr lang="en-CA" b="1" dirty="0"/>
          </a:p>
          <a:p>
            <a:r>
              <a:rPr lang="en-CA" b="1" dirty="0">
                <a:solidFill>
                  <a:srgbClr val="00B050"/>
                </a:solidFill>
              </a:rPr>
              <a:t>//pass the prop</a:t>
            </a:r>
          </a:p>
          <a:p>
            <a:r>
              <a:rPr lang="en-CA" dirty="0">
                <a:solidFill>
                  <a:schemeClr val="bg1">
                    <a:lumMod val="75000"/>
                  </a:schemeClr>
                </a:solidFill>
              </a:rPr>
              <a:t>&lt;</a:t>
            </a:r>
            <a:r>
              <a:rPr lang="en-CA" dirty="0" err="1">
                <a:solidFill>
                  <a:schemeClr val="bg1">
                    <a:lumMod val="75000"/>
                  </a:schemeClr>
                </a:solidFill>
              </a:rPr>
              <a:t>ListTasks</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 "list-border" task = {task} week= {week} </a:t>
            </a:r>
            <a:r>
              <a:rPr lang="en-CA" dirty="0" err="1">
                <a:solidFill>
                  <a:schemeClr val="bg1">
                    <a:lumMod val="75000"/>
                  </a:schemeClr>
                </a:solidFill>
              </a:rPr>
              <a:t>clearButtonRef</a:t>
            </a:r>
            <a:r>
              <a:rPr lang="en-CA" dirty="0">
                <a:solidFill>
                  <a:schemeClr val="bg1">
                    <a:lumMod val="75000"/>
                  </a:schemeClr>
                </a:solidFill>
              </a:rPr>
              <a:t>={</a:t>
            </a:r>
            <a:r>
              <a:rPr lang="en-CA" dirty="0" err="1">
                <a:solidFill>
                  <a:schemeClr val="bg1">
                    <a:lumMod val="75000"/>
                  </a:schemeClr>
                </a:solidFill>
              </a:rPr>
              <a:t>clearButtonRef</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b="1" dirty="0"/>
              <a:t>populate={populate}</a:t>
            </a:r>
          </a:p>
          <a:p>
            <a:endParaRPr lang="en-CA" b="1" dirty="0"/>
          </a:p>
        </p:txBody>
      </p:sp>
      <p:sp>
        <p:nvSpPr>
          <p:cNvPr id="8" name="Rectangle 7">
            <a:extLst>
              <a:ext uri="{FF2B5EF4-FFF2-40B4-BE49-F238E27FC236}">
                <a16:creationId xmlns:a16="http://schemas.microsoft.com/office/drawing/2014/main" id="{158F95D5-BE54-3736-1783-2E5501BC5DA8}"/>
              </a:ext>
            </a:extLst>
          </p:cNvPr>
          <p:cNvSpPr/>
          <p:nvPr/>
        </p:nvSpPr>
        <p:spPr>
          <a:xfrm>
            <a:off x="143224" y="56841"/>
            <a:ext cx="7448001"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Populate Main</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143224" y="959107"/>
            <a:ext cx="4493623" cy="369332"/>
          </a:xfrm>
          <a:prstGeom prst="rect">
            <a:avLst/>
          </a:prstGeom>
          <a:noFill/>
        </p:spPr>
        <p:txBody>
          <a:bodyPr wrap="square" rtlCol="0">
            <a:spAutoFit/>
          </a:bodyPr>
          <a:lstStyle/>
          <a:p>
            <a:r>
              <a:rPr lang="en-CA" dirty="0" err="1"/>
              <a:t>npm</a:t>
            </a:r>
            <a:r>
              <a:rPr lang="en-CA" dirty="0"/>
              <a:t> install </a:t>
            </a:r>
            <a:r>
              <a:rPr lang="en-CA" dirty="0" err="1"/>
              <a:t>jquery</a:t>
            </a:r>
            <a:r>
              <a:rPr lang="en-CA" dirty="0"/>
              <a:t>  </a:t>
            </a:r>
            <a:r>
              <a:rPr lang="en-CA" dirty="0">
                <a:solidFill>
                  <a:srgbClr val="00B050"/>
                </a:solidFill>
              </a:rPr>
              <a:t>//install </a:t>
            </a:r>
            <a:r>
              <a:rPr lang="en-CA" dirty="0" err="1">
                <a:solidFill>
                  <a:srgbClr val="00B050"/>
                </a:solidFill>
              </a:rPr>
              <a:t>jquery</a:t>
            </a:r>
            <a:endParaRPr lang="en-CA" dirty="0">
              <a:solidFill>
                <a:srgbClr val="00B050"/>
              </a:solidFill>
            </a:endParaRPr>
          </a:p>
        </p:txBody>
      </p:sp>
    </p:spTree>
    <p:extLst>
      <p:ext uri="{BB962C8B-B14F-4D97-AF65-F5344CB8AC3E}">
        <p14:creationId xmlns:p14="http://schemas.microsoft.com/office/powerpoint/2010/main" val="64362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D3EDB2F-C6DD-6DFF-C36F-1425E14F0BCE}"/>
              </a:ext>
            </a:extLst>
          </p:cNvPr>
          <p:cNvSpPr txBox="1"/>
          <p:nvPr/>
        </p:nvSpPr>
        <p:spPr>
          <a:xfrm>
            <a:off x="143223" y="7230625"/>
            <a:ext cx="7411182" cy="2800767"/>
          </a:xfrm>
          <a:prstGeom prst="rect">
            <a:avLst/>
          </a:prstGeom>
          <a:noFill/>
          <a:ln w="19050">
            <a:solidFill>
              <a:schemeClr val="tx1"/>
            </a:solidFill>
          </a:ln>
        </p:spPr>
        <p:txBody>
          <a:bodyPr wrap="square">
            <a:spAutoFit/>
          </a:bodyPr>
          <a:lstStyle/>
          <a:p>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p>
          <a:p>
            <a:r>
              <a:rPr lang="en-CA" sz="1600" b="0" dirty="0">
                <a:solidFill>
                  <a:schemeClr val="bg1">
                    <a:lumMod val="75000"/>
                  </a:schemeClr>
                </a:solidFill>
                <a:effectLst/>
                <a:latin typeface="Consolas" panose="020B0609020204030204" pitchFamily="49" charset="0"/>
              </a:rPr>
              <a:t>      if (</a:t>
            </a:r>
            <a:r>
              <a:rPr lang="en-CA" sz="1600" b="0" dirty="0" err="1">
                <a:solidFill>
                  <a:schemeClr val="bg1">
                    <a:lumMod val="75000"/>
                  </a:schemeClr>
                </a:solidFill>
                <a:effectLst/>
                <a:latin typeface="Consolas" panose="020B0609020204030204" pitchFamily="49" charset="0"/>
              </a:rPr>
              <a:t>props.week.trim</a:t>
            </a:r>
            <a:r>
              <a:rPr lang="en-CA" sz="1600" b="0" dirty="0">
                <a:solidFill>
                  <a:schemeClr val="bg1">
                    <a:lumMod val="75000"/>
                  </a:schemeClr>
                </a:solidFill>
                <a:effectLst/>
                <a:latin typeface="Consolas" panose="020B0609020204030204" pitchFamily="49" charset="0"/>
              </a:rPr>
              <a:t>().length &gt; 0)</a:t>
            </a:r>
          </a:p>
          <a:p>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const </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updateMatchingRow</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setTasks</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a:t>
            </a:r>
          </a:p>
          <a:p>
            <a:r>
              <a:rPr lang="en-CA" sz="1600" b="0" dirty="0">
                <a:effectLst/>
                <a:latin typeface="Consolas" panose="020B0609020204030204" pitchFamily="49" charset="0"/>
              </a:rPr>
              <a: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solidFill>
                  <a:schemeClr val="bg1">
                    <a:lumMod val="75000"/>
                  </a:schemeClr>
                </a:solidFill>
                <a:effectLst/>
                <a:latin typeface="Consolas" panose="020B0609020204030204" pitchFamily="49" charset="0"/>
              </a:rPr>
            </a:br>
            <a:r>
              <a:rPr lang="en-CA" sz="1600" b="0" dirty="0">
                <a:effectLst/>
                <a:latin typeface="Consolas" panose="020B0609020204030204" pitchFamily="49" charset="0"/>
              </a:rPr>
              <a:t>      const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 = () =&gt;</a:t>
            </a:r>
          </a:p>
          <a:p>
            <a:r>
              <a:rPr lang="en-CA" sz="1600" b="0" dirty="0">
                <a:effectLst/>
                <a:latin typeface="Consolas" panose="020B0609020204030204" pitchFamily="49" charset="0"/>
              </a:rPr>
              <a:t>       {</a:t>
            </a:r>
            <a:r>
              <a:rPr lang="en-CA" sz="1600" b="0" dirty="0" err="1">
                <a:effectLst/>
                <a:latin typeface="Consolas" panose="020B0609020204030204" pitchFamily="49" charset="0"/>
              </a:rPr>
              <a:t>setSelectedRowHighlighted</a:t>
            </a:r>
            <a:r>
              <a:rPr lang="en-CA" sz="1600" b="0" dirty="0">
                <a:effectLst/>
                <a:latin typeface="Consolas" panose="020B0609020204030204" pitchFamily="49" charset="0"/>
              </a:rPr>
              <a:t>('');      </a:t>
            </a:r>
          </a:p>
          <a:p>
            <a:r>
              <a:rPr lang="en-CA" sz="1600" dirty="0">
                <a:latin typeface="Consolas" panose="020B0609020204030204" pitchFamily="49" charset="0"/>
              </a:rPr>
              <a:t>       </a:t>
            </a:r>
            <a:r>
              <a:rPr lang="en-CA" sz="1600" b="0" dirty="0">
                <a:effectLst/>
                <a:latin typeface="Consolas" panose="020B0609020204030204" pitchFamily="49" charset="0"/>
              </a:rPr>
              <a:t>}</a:t>
            </a:r>
          </a:p>
        </p:txBody>
      </p:sp>
      <p:sp>
        <p:nvSpPr>
          <p:cNvPr id="9" name="TextBox 8">
            <a:extLst>
              <a:ext uri="{FF2B5EF4-FFF2-40B4-BE49-F238E27FC236}">
                <a16:creationId xmlns:a16="http://schemas.microsoft.com/office/drawing/2014/main" id="{6B227073-B170-52DC-C1E0-60931418304D}"/>
              </a:ext>
            </a:extLst>
          </p:cNvPr>
          <p:cNvSpPr txBox="1"/>
          <p:nvPr/>
        </p:nvSpPr>
        <p:spPr>
          <a:xfrm>
            <a:off x="143223" y="3596330"/>
            <a:ext cx="7379770" cy="3570208"/>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tasks.map</a:t>
            </a:r>
            <a:r>
              <a:rPr lang="en-CA" sz="1600" b="0" dirty="0">
                <a:solidFill>
                  <a:schemeClr val="bg1">
                    <a:lumMod val="75000"/>
                  </a:schemeClr>
                </a:solidFill>
                <a:effectLst/>
                <a:latin typeface="Consolas" panose="020B0609020204030204" pitchFamily="49" charset="0"/>
              </a:rPr>
              <a:t>((text, index) =&gt; (</a:t>
            </a:r>
          </a:p>
          <a:p>
            <a:r>
              <a:rPr lang="en-CA" sz="1600" b="0" dirty="0">
                <a:solidFill>
                  <a:schemeClr val="bg1">
                    <a:lumMod val="75000"/>
                  </a:schemeClr>
                </a:solidFill>
                <a:effectLst/>
                <a:latin typeface="Consolas" panose="020B0609020204030204" pitchFamily="49" charset="0"/>
              </a:rPr>
              <a:t>          &lt;</a:t>
            </a:r>
            <a:r>
              <a:rPr lang="en-CA" sz="1600" b="0" dirty="0" err="1">
                <a:solidFill>
                  <a:schemeClr val="bg1">
                    <a:lumMod val="75000"/>
                  </a:schemeClr>
                </a:solidFill>
                <a:effectLst/>
                <a:latin typeface="Consolas" panose="020B0609020204030204" pitchFamily="49" charset="0"/>
              </a:rPr>
              <a:t>ListGroup.Item</a:t>
            </a:r>
            <a:r>
              <a:rPr lang="en-CA" sz="1600" b="0" dirty="0">
                <a:solidFill>
                  <a:schemeClr val="bg1">
                    <a:lumMod val="75000"/>
                  </a:schemeClr>
                </a:solidFill>
                <a:effectLst/>
                <a:latin typeface="Consolas" panose="020B0609020204030204" pitchFamily="49" charset="0"/>
              </a:rPr>
              <a:t> </a:t>
            </a:r>
          </a:p>
          <a:p>
            <a:br>
              <a:rPr lang="en-CA" sz="1600" b="0" dirty="0">
                <a:solidFill>
                  <a:schemeClr val="bg1">
                    <a:lumMod val="75000"/>
                  </a:schemeClr>
                </a:solidFill>
                <a:effectLst/>
                <a:latin typeface="Consolas" panose="020B0609020204030204" pitchFamily="49" charset="0"/>
              </a:rPr>
            </a:br>
            <a:r>
              <a:rPr lang="en-CA" sz="1600" b="1" dirty="0">
                <a:solidFill>
                  <a:schemeClr val="bg1">
                    <a:lumMod val="75000"/>
                  </a:schemeClr>
                </a:solidFill>
                <a:effectLst/>
                <a:latin typeface="Consolas" panose="020B0609020204030204" pitchFamily="49" charset="0"/>
              </a:rPr>
              <a:t> </a:t>
            </a:r>
            <a:r>
              <a:rPr lang="en-CA" sz="1600" b="1" dirty="0">
                <a:effectLst/>
                <a:latin typeface="Consolas" panose="020B0609020204030204" pitchFamily="49" charset="0"/>
              </a:rPr>
              <a:t>style=</a:t>
            </a:r>
          </a:p>
          <a:p>
            <a:r>
              <a:rPr lang="en-CA" sz="1600" b="1" dirty="0">
                <a:effectLst/>
                <a:latin typeface="Consolas" panose="020B0609020204030204" pitchFamily="49" charset="0"/>
              </a:rPr>
              <a:t>      {{ </a:t>
            </a:r>
          </a:p>
          <a:p>
            <a:r>
              <a:rPr lang="en-CA" sz="1600" b="1" dirty="0" err="1">
                <a:effectLst/>
                <a:latin typeface="Consolas" panose="020B0609020204030204" pitchFamily="49" charset="0"/>
              </a:rPr>
              <a:t>fontWeight</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?'bold’ :'normal',</a:t>
            </a:r>
          </a:p>
          <a:p>
            <a:br>
              <a:rPr lang="en-CA" sz="1600" b="1" dirty="0">
                <a:effectLst/>
                <a:latin typeface="Consolas" panose="020B0609020204030204" pitchFamily="49" charset="0"/>
              </a:rPr>
            </a:br>
            <a:r>
              <a:rPr lang="en-CA" sz="1600" b="1" dirty="0" err="1">
                <a:effectLst/>
                <a:latin typeface="Consolas" panose="020B0609020204030204" pitchFamily="49" charset="0"/>
              </a:rPr>
              <a:t>backgroundColor</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?'cyan': 'white'</a:t>
            </a:r>
          </a:p>
          <a:p>
            <a:r>
              <a:rPr lang="en-CA" sz="1600" b="0" dirty="0">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p>
          <a:p>
            <a:r>
              <a:rPr lang="en-CA" sz="1600" b="0" dirty="0" err="1">
                <a:solidFill>
                  <a:schemeClr val="bg1">
                    <a:lumMod val="75000"/>
                  </a:schemeClr>
                </a:solidFill>
                <a:effectLst/>
                <a:latin typeface="Consolas" panose="020B0609020204030204" pitchFamily="49" charset="0"/>
              </a:rPr>
              <a:t>onDoubleClick</a:t>
            </a:r>
            <a:r>
              <a:rPr lang="en-CA" sz="1600" b="0" dirty="0">
                <a:solidFill>
                  <a:schemeClr val="bg1">
                    <a:lumMod val="75000"/>
                  </a:schemeClr>
                </a:solidFill>
                <a:effectLst/>
                <a:latin typeface="Consolas" panose="020B0609020204030204" pitchFamily="49" charset="0"/>
              </a:rPr>
              <a:t>={() =&gt; {</a:t>
            </a:r>
            <a:r>
              <a:rPr lang="en-CA" sz="1600" b="0" dirty="0" err="1">
                <a:solidFill>
                  <a:schemeClr val="bg1">
                    <a:lumMod val="75000"/>
                  </a:schemeClr>
                </a:solidFill>
                <a:effectLst/>
                <a:latin typeface="Consolas" panose="020B0609020204030204" pitchFamily="49" charset="0"/>
              </a:rPr>
              <a:t>props.populate</a:t>
            </a:r>
            <a:r>
              <a:rPr lang="en-CA" sz="1600" b="0" dirty="0">
                <a:solidFill>
                  <a:schemeClr val="bg1">
                    <a:lumMod val="75000"/>
                  </a:schemeClr>
                </a:solidFill>
                <a:effectLst/>
                <a:latin typeface="Consolas" panose="020B0609020204030204" pitchFamily="49" charset="0"/>
              </a:rPr>
              <a:t>(text);</a:t>
            </a:r>
            <a:r>
              <a:rPr lang="en-CA" sz="1600" b="1" dirty="0" err="1">
                <a:effectLst/>
                <a:latin typeface="Consolas" panose="020B0609020204030204" pitchFamily="49" charset="0"/>
              </a:rPr>
              <a:t>setSelectedRowHighlighted</a:t>
            </a:r>
            <a:r>
              <a:rPr lang="en-CA" sz="1600" b="1" dirty="0">
                <a:effectLst/>
                <a:latin typeface="Consolas" panose="020B0609020204030204" pitchFamily="49" charset="0"/>
              </a:rPr>
              <a:t>(index);</a:t>
            </a:r>
            <a:r>
              <a:rPr lang="en-CA" sz="1600" b="0" dirty="0">
                <a:solidFill>
                  <a:schemeClr val="bg1">
                    <a:lumMod val="75000"/>
                  </a:schemeClr>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DF269679-906C-1895-82F7-A5DD818D9BCC}"/>
              </a:ext>
            </a:extLst>
          </p:cNvPr>
          <p:cNvSpPr txBox="1"/>
          <p:nvPr/>
        </p:nvSpPr>
        <p:spPr>
          <a:xfrm>
            <a:off x="143224" y="2792389"/>
            <a:ext cx="7319313" cy="615553"/>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dirty="0"/>
              <a:t>const [</a:t>
            </a:r>
            <a:r>
              <a:rPr lang="en-CA" sz="1600" dirty="0" err="1"/>
              <a:t>selectedRowHighlighted</a:t>
            </a:r>
            <a:r>
              <a:rPr lang="en-CA" sz="1600" dirty="0"/>
              <a:t>, </a:t>
            </a:r>
            <a:r>
              <a:rPr lang="en-CA" sz="1600" dirty="0" err="1"/>
              <a:t>setSelectedRowHighlighted</a:t>
            </a:r>
            <a:r>
              <a:rPr lang="en-CA" sz="1600" dirty="0"/>
              <a:t>] = </a:t>
            </a:r>
            <a:r>
              <a:rPr lang="en-CA" sz="1600" dirty="0" err="1"/>
              <a:t>useState</a:t>
            </a:r>
            <a:r>
              <a:rPr lang="en-CA" sz="1600" dirty="0"/>
              <a:t>('');</a:t>
            </a:r>
          </a:p>
        </p:txBody>
      </p:sp>
      <p:sp>
        <p:nvSpPr>
          <p:cNvPr id="8" name="Rectangle 7">
            <a:extLst>
              <a:ext uri="{FF2B5EF4-FFF2-40B4-BE49-F238E27FC236}">
                <a16:creationId xmlns:a16="http://schemas.microsoft.com/office/drawing/2014/main" id="{158F95D5-BE54-3736-1783-2E5501BC5DA8}"/>
              </a:ext>
            </a:extLst>
          </p:cNvPr>
          <p:cNvSpPr/>
          <p:nvPr/>
        </p:nvSpPr>
        <p:spPr>
          <a:xfrm>
            <a:off x="-7297" y="56841"/>
            <a:ext cx="774904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Highlight Selection</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63539" y="723062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143224" y="959107"/>
            <a:ext cx="4493623" cy="369332"/>
          </a:xfrm>
          <a:prstGeom prst="rect">
            <a:avLst/>
          </a:prstGeom>
          <a:noFill/>
        </p:spPr>
        <p:txBody>
          <a:bodyPr wrap="square" rtlCol="0">
            <a:spAutoFit/>
          </a:bodyPr>
          <a:lstStyle/>
          <a:p>
            <a:r>
              <a:rPr lang="en-CA" dirty="0"/>
              <a:t>Highlight the row selected for update</a:t>
            </a:r>
            <a:endParaRPr lang="en-CA" dirty="0">
              <a:solidFill>
                <a:srgbClr val="00B050"/>
              </a:solidFill>
            </a:endParaRPr>
          </a:p>
        </p:txBody>
      </p:sp>
      <p:sp>
        <p:nvSpPr>
          <p:cNvPr id="3" name="Rectangle: Rounded Corners 2">
            <a:extLst>
              <a:ext uri="{FF2B5EF4-FFF2-40B4-BE49-F238E27FC236}">
                <a16:creationId xmlns:a16="http://schemas.microsoft.com/office/drawing/2014/main" id="{90F5AFC5-7787-99A6-F0E5-E75A18C2A936}"/>
              </a:ext>
            </a:extLst>
          </p:cNvPr>
          <p:cNvSpPr/>
          <p:nvPr/>
        </p:nvSpPr>
        <p:spPr>
          <a:xfrm>
            <a:off x="20903" y="1740972"/>
            <a:ext cx="4067528"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Highlight Row upon double click</a:t>
            </a:r>
            <a:br>
              <a:rPr lang="en-CA" dirty="0"/>
            </a:br>
            <a:r>
              <a:rPr lang="en-CA" dirty="0"/>
              <a:t>[change background and font size]</a:t>
            </a:r>
          </a:p>
        </p:txBody>
      </p:sp>
      <p:sp>
        <p:nvSpPr>
          <p:cNvPr id="4" name="TextBox 3">
            <a:extLst>
              <a:ext uri="{FF2B5EF4-FFF2-40B4-BE49-F238E27FC236}">
                <a16:creationId xmlns:a16="http://schemas.microsoft.com/office/drawing/2014/main" id="{3AE12F28-1CEB-7CB1-0D4A-8A083D2ACD40}"/>
              </a:ext>
            </a:extLst>
          </p:cNvPr>
          <p:cNvSpPr txBox="1"/>
          <p:nvPr/>
        </p:nvSpPr>
        <p:spPr>
          <a:xfrm>
            <a:off x="143224" y="1349525"/>
            <a:ext cx="4493623" cy="369332"/>
          </a:xfrm>
          <a:prstGeom prst="rect">
            <a:avLst/>
          </a:prstGeom>
          <a:noFill/>
        </p:spPr>
        <p:txBody>
          <a:bodyPr wrap="square" rtlCol="0">
            <a:spAutoFit/>
          </a:bodyPr>
          <a:lstStyle/>
          <a:p>
            <a:r>
              <a:rPr lang="en-CA" dirty="0">
                <a:solidFill>
                  <a:srgbClr val="FF0000"/>
                </a:solidFill>
              </a:rPr>
              <a:t>What we need to do?</a:t>
            </a:r>
          </a:p>
        </p:txBody>
      </p:sp>
      <p:sp>
        <p:nvSpPr>
          <p:cNvPr id="6" name="Rectangle: Rounded Corners 5">
            <a:extLst>
              <a:ext uri="{FF2B5EF4-FFF2-40B4-BE49-F238E27FC236}">
                <a16:creationId xmlns:a16="http://schemas.microsoft.com/office/drawing/2014/main" id="{52F45705-7FD0-1F06-E4F9-2C6C2A6554E6}"/>
              </a:ext>
            </a:extLst>
          </p:cNvPr>
          <p:cNvSpPr/>
          <p:nvPr/>
        </p:nvSpPr>
        <p:spPr>
          <a:xfrm>
            <a:off x="4159099" y="1740972"/>
            <a:ext cx="3572205"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Clear selection after updating</a:t>
            </a:r>
          </a:p>
        </p:txBody>
      </p:sp>
    </p:spTree>
    <p:extLst>
      <p:ext uri="{BB962C8B-B14F-4D97-AF65-F5344CB8AC3E}">
        <p14:creationId xmlns:p14="http://schemas.microsoft.com/office/powerpoint/2010/main" val="123130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5" grpId="0" animBg="1"/>
      <p:bldP spid="23" grpId="0" animBg="1"/>
      <p:bldP spid="2" grpId="0"/>
      <p:bldP spid="3" grpId="0" animBg="1"/>
      <p:bldP spid="4" grpId="0"/>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6D1C2DB-9C05-DF0F-375C-97DFCED265EA}"/>
              </a:ext>
            </a:extLst>
          </p:cNvPr>
          <p:cNvGraphicFramePr>
            <a:graphicFrameLocks noGrp="1"/>
          </p:cNvGraphicFramePr>
          <p:nvPr>
            <p:extLst>
              <p:ext uri="{D42A27DB-BD31-4B8C-83A1-F6EECF244321}">
                <p14:modId xmlns:p14="http://schemas.microsoft.com/office/powerpoint/2010/main" val="1667770784"/>
              </p:ext>
            </p:extLst>
          </p:nvPr>
        </p:nvGraphicFramePr>
        <p:xfrm>
          <a:off x="79624" y="1160978"/>
          <a:ext cx="7574623" cy="7883581"/>
        </p:xfrm>
        <a:graphic>
          <a:graphicData uri="http://schemas.openxmlformats.org/drawingml/2006/table">
            <a:tbl>
              <a:tblPr firstRow="1" bandRow="1">
                <a:tableStyleId>{073A0DAA-6AF3-43AB-8588-CEC1D06C72B9}</a:tableStyleId>
              </a:tblPr>
              <a:tblGrid>
                <a:gridCol w="3604102">
                  <a:extLst>
                    <a:ext uri="{9D8B030D-6E8A-4147-A177-3AD203B41FA5}">
                      <a16:colId xmlns:a16="http://schemas.microsoft.com/office/drawing/2014/main" val="398985916"/>
                    </a:ext>
                  </a:extLst>
                </a:gridCol>
                <a:gridCol w="3970521">
                  <a:extLst>
                    <a:ext uri="{9D8B030D-6E8A-4147-A177-3AD203B41FA5}">
                      <a16:colId xmlns:a16="http://schemas.microsoft.com/office/drawing/2014/main" val="3379756434"/>
                    </a:ext>
                  </a:extLst>
                </a:gridCol>
              </a:tblGrid>
              <a:tr h="376144">
                <a:tc>
                  <a:txBody>
                    <a:bodyPr/>
                    <a:lstStyle/>
                    <a:p>
                      <a:r>
                        <a:rPr lang="en-CA" dirty="0"/>
                        <a:t>Activities</a:t>
                      </a:r>
                    </a:p>
                  </a:txBody>
                  <a:tcPr/>
                </a:tc>
                <a:tc>
                  <a:txBody>
                    <a:bodyPr/>
                    <a:lstStyle/>
                    <a:p>
                      <a:r>
                        <a:rPr lang="en-CA" dirty="0"/>
                        <a:t>Comment</a:t>
                      </a:r>
                    </a:p>
                  </a:txBody>
                  <a:tcPr/>
                </a:tc>
                <a:extLst>
                  <a:ext uri="{0D108BD9-81ED-4DB2-BD59-A6C34878D82A}">
                    <a16:rowId xmlns:a16="http://schemas.microsoft.com/office/drawing/2014/main" val="396825573"/>
                  </a:ext>
                </a:extLst>
              </a:tr>
              <a:tr h="329255">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CA" dirty="0"/>
                        <a:t>- Have a GitHub account.</a:t>
                      </a:r>
                      <a:br>
                        <a:rPr lang="en-CA" dirty="0"/>
                      </a:br>
                      <a:r>
                        <a:rPr lang="en-CA" dirty="0"/>
                        <a:t>- Install Git Bash.</a:t>
                      </a:r>
                    </a:p>
                  </a:txBody>
                  <a:tcPr/>
                </a:tc>
                <a:tc>
                  <a:txBody>
                    <a:bodyPr/>
                    <a:lstStyle/>
                    <a:p>
                      <a:r>
                        <a:rPr lang="en-CA" dirty="0"/>
                        <a:t>To Keep track of your changes and to serve the CI/CD later [Optional]</a:t>
                      </a:r>
                    </a:p>
                  </a:txBody>
                  <a:tcPr/>
                </a:tc>
                <a:extLst>
                  <a:ext uri="{0D108BD9-81ED-4DB2-BD59-A6C34878D82A}">
                    <a16:rowId xmlns:a16="http://schemas.microsoft.com/office/drawing/2014/main" val="1940129347"/>
                  </a:ext>
                </a:extLst>
              </a:tr>
              <a:tr h="329255">
                <a:tc>
                  <a:txBody>
                    <a:bodyPr/>
                    <a:lstStyle/>
                    <a:p>
                      <a:r>
                        <a:rPr lang="en-CA" dirty="0"/>
                        <a:t>Have a Docker hub account</a:t>
                      </a:r>
                    </a:p>
                  </a:txBody>
                  <a:tcPr/>
                </a:tc>
                <a:tc>
                  <a:txBody>
                    <a:bodyPr/>
                    <a:lstStyle/>
                    <a:p>
                      <a:r>
                        <a:rPr lang="en-CA" dirty="0"/>
                        <a:t>To serve the CI/CD later [Optional]</a:t>
                      </a:r>
                    </a:p>
                  </a:txBody>
                  <a:tcPr/>
                </a:tc>
                <a:extLst>
                  <a:ext uri="{0D108BD9-81ED-4DB2-BD59-A6C34878D82A}">
                    <a16:rowId xmlns:a16="http://schemas.microsoft.com/office/drawing/2014/main" val="2263785937"/>
                  </a:ext>
                </a:extLst>
              </a:tr>
              <a:tr h="329255">
                <a:tc>
                  <a:txBody>
                    <a:bodyPr/>
                    <a:lstStyle/>
                    <a:p>
                      <a:pPr marL="0" indent="0">
                        <a:buFont typeface="Arial" panose="020B0604020202020204" pitchFamily="34" charset="0"/>
                        <a:buNone/>
                      </a:pPr>
                      <a:r>
                        <a:rPr lang="en-CA" dirty="0"/>
                        <a:t>Install Visual Studio Code [VSCode]. You may add the following </a:t>
                      </a:r>
                      <a:r>
                        <a:rPr lang="en-CA" dirty="0">
                          <a:highlight>
                            <a:srgbClr val="F2DD96"/>
                          </a:highlight>
                        </a:rPr>
                        <a:t>extensions</a:t>
                      </a:r>
                      <a:r>
                        <a:rPr lang="en-CA" dirty="0"/>
                        <a:t> afterwards via VSCode sidebar icon:</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 React Developer Tools</a:t>
                      </a:r>
                      <a:br>
                        <a:rPr lang="en-CA" dirty="0"/>
                      </a:br>
                      <a:r>
                        <a:rPr lang="en-CA" dirty="0"/>
                        <a:t>- Auto Close Tag.</a:t>
                      </a:r>
                      <a:br>
                        <a:rPr lang="en-CA" dirty="0"/>
                      </a:br>
                      <a:r>
                        <a:rPr lang="en-CA" dirty="0"/>
                        <a:t>- Auto Rename Tag.</a:t>
                      </a:r>
                      <a:br>
                        <a:rPr lang="en-CA" dirty="0"/>
                      </a:br>
                      <a:r>
                        <a:rPr lang="en-CA" dirty="0"/>
                        <a:t>- Color Highlight.</a:t>
                      </a:r>
                      <a:br>
                        <a:rPr lang="en-CA" dirty="0"/>
                      </a:br>
                      <a:r>
                        <a:rPr lang="en-CA" dirty="0"/>
                        <a:t>- Dev Containers.</a:t>
                      </a:r>
                      <a:br>
                        <a:rPr lang="en-CA" dirty="0"/>
                      </a:br>
                      <a:r>
                        <a:rPr lang="en-CA" dirty="0"/>
                        <a:t>- Docker.</a:t>
                      </a:r>
                      <a:br>
                        <a:rPr lang="en-CA" dirty="0"/>
                      </a:br>
                      <a:r>
                        <a:rPr lang="en-CA" dirty="0"/>
                        <a:t>- Prettier-Code Formatter.</a:t>
                      </a:r>
                      <a:br>
                        <a:rPr lang="en-CA" dirty="0"/>
                      </a:br>
                      <a:r>
                        <a:rPr lang="en-CA" dirty="0"/>
                        <a:t>- ES7+ React/Redux/...</a:t>
                      </a:r>
                      <a:br>
                        <a:rPr lang="en-CA" dirty="0"/>
                      </a:br>
                      <a:r>
                        <a:rPr lang="en-CA" dirty="0"/>
                        <a:t>- IntelliCode.</a:t>
                      </a:r>
                      <a:br>
                        <a:rPr lang="en-CA" dirty="0"/>
                      </a:br>
                      <a:r>
                        <a:rPr lang="en-CA" dirty="0"/>
                        <a:t>- </a:t>
                      </a:r>
                      <a:r>
                        <a:rPr lang="en-CA" dirty="0" err="1"/>
                        <a:t>Yaml</a:t>
                      </a:r>
                      <a:r>
                        <a:rPr lang="en-CA" dirty="0"/>
                        <a:t>.</a:t>
                      </a:r>
                    </a:p>
                    <a:p>
                      <a:pPr marL="0" indent="0">
                        <a:buFont typeface="Arial" panose="020B0604020202020204" pitchFamily="34" charset="0"/>
                        <a:buNone/>
                      </a:pPr>
                      <a:r>
                        <a:rPr lang="en-CA" dirty="0"/>
                        <a:t>- Blackbox</a:t>
                      </a:r>
                    </a:p>
                  </a:txBody>
                  <a:tcPr/>
                </a:tc>
                <a:tc>
                  <a:txBody>
                    <a:bodyPr/>
                    <a:lstStyle/>
                    <a:p>
                      <a:r>
                        <a:rPr lang="en-CA" dirty="0">
                          <a:highlight>
                            <a:srgbClr val="FFFF00"/>
                          </a:highlight>
                        </a:rPr>
                        <a:t>https://code.visualstudio.com/download</a:t>
                      </a:r>
                      <a:br>
                        <a:rPr lang="en-CA" dirty="0"/>
                      </a:br>
                      <a:r>
                        <a:rPr lang="en-CA" dirty="0"/>
                        <a:t>IDE</a:t>
                      </a:r>
                    </a:p>
                  </a:txBody>
                  <a:tcPr/>
                </a:tc>
                <a:extLst>
                  <a:ext uri="{0D108BD9-81ED-4DB2-BD59-A6C34878D82A}">
                    <a16:rowId xmlns:a16="http://schemas.microsoft.com/office/drawing/2014/main" val="4257622980"/>
                  </a:ext>
                </a:extLst>
              </a:tr>
              <a:tr h="329255">
                <a:tc>
                  <a:txBody>
                    <a:bodyPr/>
                    <a:lstStyle/>
                    <a:p>
                      <a:r>
                        <a:rPr lang="en-CA" dirty="0"/>
                        <a:t>- Have a google cloud account.</a:t>
                      </a:r>
                      <a:br>
                        <a:rPr lang="en-CA" dirty="0"/>
                      </a:br>
                      <a:r>
                        <a:rPr lang="en-CA" dirty="0"/>
                        <a:t>- Install gcloud client (cli).</a:t>
                      </a:r>
                    </a:p>
                  </a:txBody>
                  <a:tcPr/>
                </a:tc>
                <a:tc>
                  <a:txBody>
                    <a:bodyPr/>
                    <a:lstStyle/>
                    <a:p>
                      <a:r>
                        <a:rPr lang="en-CA" dirty="0"/>
                        <a:t>To host our application in a K8 cluster.</a:t>
                      </a:r>
                    </a:p>
                    <a:p>
                      <a:r>
                        <a:rPr lang="en-CA" dirty="0">
                          <a:highlight>
                            <a:srgbClr val="FFFF00"/>
                          </a:highlight>
                        </a:rPr>
                        <a:t>https://cloud.google.com/</a:t>
                      </a:r>
                      <a:br>
                        <a:rPr lang="en-CA" dirty="0"/>
                      </a:br>
                      <a:r>
                        <a:rPr lang="en-CA" dirty="0"/>
                        <a:t>To communicate with gcloud:</a:t>
                      </a:r>
                      <a:br>
                        <a:rPr lang="en-CA" dirty="0"/>
                      </a:br>
                      <a:r>
                        <a:rPr lang="en-CA" dirty="0">
                          <a:highlight>
                            <a:srgbClr val="FFFF00"/>
                          </a:highlight>
                        </a:rPr>
                        <a:t>https://cloud.google.com/sdk/docs/install</a:t>
                      </a:r>
                      <a:br>
                        <a:rPr lang="en-CA" dirty="0"/>
                      </a:br>
                      <a:r>
                        <a:rPr lang="en-CA" dirty="0"/>
                        <a:t> [Optional]</a:t>
                      </a:r>
                    </a:p>
                  </a:txBody>
                  <a:tcPr/>
                </a:tc>
                <a:extLst>
                  <a:ext uri="{0D108BD9-81ED-4DB2-BD59-A6C34878D82A}">
                    <a16:rowId xmlns:a16="http://schemas.microsoft.com/office/drawing/2014/main" val="2426303437"/>
                  </a:ext>
                </a:extLst>
              </a:tr>
              <a:tr h="329255">
                <a:tc>
                  <a:txBody>
                    <a:bodyPr/>
                    <a:lstStyle/>
                    <a:p>
                      <a:r>
                        <a:rPr lang="en-CA" dirty="0"/>
                        <a:t>Have azure devops account</a:t>
                      </a:r>
                    </a:p>
                  </a:txBody>
                  <a:tcPr/>
                </a:tc>
                <a:tc>
                  <a:txBody>
                    <a:bodyPr/>
                    <a:lstStyle/>
                    <a:p>
                      <a:r>
                        <a:rPr lang="en-CA" dirty="0">
                          <a:highlight>
                            <a:srgbClr val="FFFF00"/>
                          </a:highlight>
                        </a:rPr>
                        <a:t>https://dev.azure.com</a:t>
                      </a:r>
                      <a:br>
                        <a:rPr lang="en-CA" dirty="0"/>
                      </a:br>
                      <a:r>
                        <a:rPr lang="en-CA" dirty="0"/>
                        <a:t>To support CI/CD [Optional]</a:t>
                      </a:r>
                    </a:p>
                  </a:txBody>
                  <a:tcPr/>
                </a:tc>
                <a:extLst>
                  <a:ext uri="{0D108BD9-81ED-4DB2-BD59-A6C34878D82A}">
                    <a16:rowId xmlns:a16="http://schemas.microsoft.com/office/drawing/2014/main" val="2668829057"/>
                  </a:ext>
                </a:extLst>
              </a:tr>
              <a:tr h="329255">
                <a:tc>
                  <a:txBody>
                    <a:bodyPr/>
                    <a:lstStyle/>
                    <a:p>
                      <a:r>
                        <a:rPr lang="en-CA" dirty="0"/>
                        <a:t>Have Docker-Desktop</a:t>
                      </a:r>
                    </a:p>
                  </a:txBody>
                  <a:tcPr/>
                </a:tc>
                <a:tc>
                  <a:txBody>
                    <a:bodyPr/>
                    <a:lstStyle/>
                    <a:p>
                      <a:r>
                        <a:rPr lang="en-CA" dirty="0"/>
                        <a:t>Run backend containers</a:t>
                      </a:r>
                    </a:p>
                  </a:txBody>
                  <a:tcPr/>
                </a:tc>
                <a:extLst>
                  <a:ext uri="{0D108BD9-81ED-4DB2-BD59-A6C34878D82A}">
                    <a16:rowId xmlns:a16="http://schemas.microsoft.com/office/drawing/2014/main" val="2958818009"/>
                  </a:ext>
                </a:extLst>
              </a:tr>
              <a:tr h="329255">
                <a:tc>
                  <a:txBody>
                    <a:bodyPr/>
                    <a:lstStyle/>
                    <a:p>
                      <a:r>
                        <a:rPr lang="en-CA" dirty="0"/>
                        <a:t>Have Postman or SoapUI</a:t>
                      </a:r>
                    </a:p>
                  </a:txBody>
                  <a:tcPr/>
                </a:tc>
                <a:tc>
                  <a:txBody>
                    <a:bodyPr/>
                    <a:lstStyle/>
                    <a:p>
                      <a:r>
                        <a:rPr lang="en-CA" dirty="0"/>
                        <a:t>Verify backend is working properly.</a:t>
                      </a:r>
                    </a:p>
                  </a:txBody>
                  <a:tcPr/>
                </a:tc>
                <a:extLst>
                  <a:ext uri="{0D108BD9-81ED-4DB2-BD59-A6C34878D82A}">
                    <a16:rowId xmlns:a16="http://schemas.microsoft.com/office/drawing/2014/main" val="338748463"/>
                  </a:ext>
                </a:extLst>
              </a:tr>
              <a:tr h="376144">
                <a:tc>
                  <a:txBody>
                    <a:bodyPr/>
                    <a:lstStyle/>
                    <a:p>
                      <a:r>
                        <a:rPr lang="en-CA" dirty="0"/>
                        <a:t>Install if you don’t have: Node.js [LTS]</a:t>
                      </a:r>
                    </a:p>
                  </a:txBody>
                  <a:tcPr/>
                </a:tc>
                <a:tc>
                  <a:txBody>
                    <a:bodyPr/>
                    <a:lstStyle/>
                    <a:p>
                      <a:r>
                        <a:rPr lang="en-CA" dirty="0">
                          <a:highlight>
                            <a:srgbClr val="FFFF00"/>
                          </a:highlight>
                          <a:hlinkClick r:id="rId3"/>
                        </a:rPr>
                        <a:t>https://nodejs.org/en/download</a:t>
                      </a:r>
                      <a:endParaRPr lang="en-CA" dirty="0">
                        <a:highlight>
                          <a:srgbClr val="FFFF00"/>
                        </a:highlight>
                      </a:endParaRPr>
                    </a:p>
                    <a:p>
                      <a:r>
                        <a:rPr lang="en-CA" dirty="0"/>
                        <a:t>This should include npm</a:t>
                      </a:r>
                    </a:p>
                  </a:txBody>
                  <a:tcPr/>
                </a:tc>
                <a:extLst>
                  <a:ext uri="{0D108BD9-81ED-4DB2-BD59-A6C34878D82A}">
                    <a16:rowId xmlns:a16="http://schemas.microsoft.com/office/drawing/2014/main" val="2865903476"/>
                  </a:ext>
                </a:extLst>
              </a:tr>
            </a:tbl>
          </a:graphicData>
        </a:graphic>
      </p:graphicFrame>
      <p:sp>
        <p:nvSpPr>
          <p:cNvPr id="4" name="Rectangle 3">
            <a:extLst>
              <a:ext uri="{FF2B5EF4-FFF2-40B4-BE49-F238E27FC236}">
                <a16:creationId xmlns:a16="http://schemas.microsoft.com/office/drawing/2014/main" id="{2E159B02-F32E-2E74-096D-E890F0916582}"/>
              </a:ext>
            </a:extLst>
          </p:cNvPr>
          <p:cNvSpPr/>
          <p:nvPr/>
        </p:nvSpPr>
        <p:spPr>
          <a:xfrm>
            <a:off x="0" y="0"/>
            <a:ext cx="169149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Setup</a:t>
            </a:r>
          </a:p>
        </p:txBody>
      </p:sp>
      <p:pic>
        <p:nvPicPr>
          <p:cNvPr id="6" name="Picture 5">
            <a:extLst>
              <a:ext uri="{FF2B5EF4-FFF2-40B4-BE49-F238E27FC236}">
                <a16:creationId xmlns:a16="http://schemas.microsoft.com/office/drawing/2014/main" id="{79C156BA-D4CA-3715-C323-9A8AD4813D33}"/>
              </a:ext>
            </a:extLst>
          </p:cNvPr>
          <p:cNvPicPr>
            <a:picLocks noChangeAspect="1"/>
          </p:cNvPicPr>
          <p:nvPr/>
        </p:nvPicPr>
        <p:blipFill>
          <a:blip r:embed="rId4"/>
          <a:stretch>
            <a:fillRect/>
          </a:stretch>
        </p:blipFill>
        <p:spPr>
          <a:xfrm>
            <a:off x="2456272" y="3692682"/>
            <a:ext cx="466725" cy="552450"/>
          </a:xfrm>
          <a:prstGeom prst="rect">
            <a:avLst/>
          </a:prstGeom>
        </p:spPr>
      </p:pic>
      <p:cxnSp>
        <p:nvCxnSpPr>
          <p:cNvPr id="8" name="Connector: Curved 7">
            <a:extLst>
              <a:ext uri="{FF2B5EF4-FFF2-40B4-BE49-F238E27FC236}">
                <a16:creationId xmlns:a16="http://schemas.microsoft.com/office/drawing/2014/main" id="{4E9DD093-DCFD-F7B3-9F93-436619E0DF13}"/>
              </a:ext>
            </a:extLst>
          </p:cNvPr>
          <p:cNvCxnSpPr>
            <a:cxnSpLocks/>
          </p:cNvCxnSpPr>
          <p:nvPr/>
        </p:nvCxnSpPr>
        <p:spPr>
          <a:xfrm rot="5400000">
            <a:off x="2630339" y="3266313"/>
            <a:ext cx="552448" cy="300292"/>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5728224"/>
      </p:ext>
    </p:extLst>
  </p:cSld>
  <p:clrMapOvr>
    <a:masterClrMapping/>
  </p:clrMapOvr>
  <p:extLst>
    <p:ext uri="{6950BFC3-D8DA-4A85-94F7-54DA5524770B}">
      <p188:commentRel xmlns:p188="http://schemas.microsoft.com/office/powerpoint/2018/8/main" r:id="rId2"/>
    </p:ext>
  </p:extLs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9003" y="56841"/>
            <a:ext cx="76164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Using property file</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397896" y="936832"/>
            <a:ext cx="7061947" cy="2031325"/>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//create messageProperties.js under main folder</a:t>
            </a:r>
          </a:p>
          <a:p>
            <a:r>
              <a:rPr lang="en-US" b="0" dirty="0">
                <a:effectLst/>
                <a:latin typeface="Consolas" panose="020B0609020204030204" pitchFamily="49" charset="0"/>
              </a:rPr>
              <a:t>export const properties = {</a:t>
            </a:r>
          </a:p>
          <a:p>
            <a:r>
              <a:rPr lang="en-US" b="0" dirty="0">
                <a:effectLst/>
                <a:latin typeface="Consolas" panose="020B0609020204030204" pitchFamily="49" charset="0"/>
              </a:rPr>
              <a:t>    </a:t>
            </a:r>
            <a:r>
              <a:rPr lang="en-US" b="0" dirty="0" err="1">
                <a:effectLst/>
                <a:latin typeface="Consolas" panose="020B0609020204030204" pitchFamily="49" charset="0"/>
              </a:rPr>
              <a:t>missingInfo</a:t>
            </a:r>
            <a:r>
              <a:rPr lang="en-US" b="0" dirty="0">
                <a:effectLst/>
                <a:latin typeface="Consolas" panose="020B0609020204030204" pitchFamily="49" charset="0"/>
              </a:rPr>
              <a:t>: "Missing Info:",</a:t>
            </a:r>
          </a:p>
          <a:p>
            <a:r>
              <a:rPr lang="en-US" b="0" dirty="0">
                <a:effectLst/>
                <a:latin typeface="Consolas" panose="020B0609020204030204" pitchFamily="49" charset="0"/>
              </a:rPr>
              <a:t>    </a:t>
            </a:r>
            <a:r>
              <a:rPr lang="en-US" b="0" dirty="0" err="1">
                <a:effectLst/>
                <a:latin typeface="Consolas" panose="020B0609020204030204" pitchFamily="49" charset="0"/>
              </a:rPr>
              <a:t>missingName</a:t>
            </a:r>
            <a:r>
              <a:rPr lang="en-US" b="0" dirty="0">
                <a:effectLst/>
                <a:latin typeface="Consolas" panose="020B0609020204030204" pitchFamily="49" charset="0"/>
              </a:rPr>
              <a:t>: " [Task Name]",</a:t>
            </a:r>
          </a:p>
          <a:p>
            <a:r>
              <a:rPr lang="en-US" b="0" dirty="0">
                <a:effectLst/>
                <a:latin typeface="Consolas" panose="020B0609020204030204" pitchFamily="49" charset="0"/>
              </a:rPr>
              <a:t>    </a:t>
            </a:r>
            <a:r>
              <a:rPr lang="en-US" b="0" dirty="0" err="1">
                <a:effectLst/>
                <a:latin typeface="Consolas" panose="020B0609020204030204" pitchFamily="49" charset="0"/>
              </a:rPr>
              <a:t>missingTime</a:t>
            </a:r>
            <a:r>
              <a:rPr lang="en-US" b="0" dirty="0">
                <a:effectLst/>
                <a:latin typeface="Consolas" panose="020B0609020204030204" pitchFamily="49" charset="0"/>
              </a:rPr>
              <a:t>: " [Time Spent]",</a:t>
            </a:r>
          </a:p>
          <a:p>
            <a:r>
              <a:rPr lang="en-US" b="0" dirty="0">
                <a:effectLst/>
                <a:latin typeface="Consolas" panose="020B0609020204030204" pitchFamily="49" charset="0"/>
              </a:rPr>
              <a:t>    </a:t>
            </a:r>
            <a:r>
              <a:rPr lang="en-US" b="0" dirty="0" err="1">
                <a:effectLst/>
                <a:latin typeface="Consolas" panose="020B0609020204030204" pitchFamily="49" charset="0"/>
              </a:rPr>
              <a:t>missingDate</a:t>
            </a:r>
            <a:r>
              <a:rPr lang="en-US" b="0" dirty="0">
                <a:effectLst/>
                <a:latin typeface="Consolas" panose="020B0609020204030204" pitchFamily="49" charset="0"/>
              </a:rPr>
              <a:t>: " [Date]"</a:t>
            </a:r>
          </a:p>
          <a:p>
            <a:r>
              <a:rPr lang="en-US" b="0" dirty="0">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397897" y="3277628"/>
            <a:ext cx="7061946" cy="6740307"/>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Main()</a:t>
            </a:r>
          </a:p>
          <a:p>
            <a:r>
              <a:rPr lang="en-US" b="1" dirty="0">
                <a:effectLst/>
                <a:latin typeface="Consolas" panose="020B0609020204030204" pitchFamily="49" charset="0"/>
              </a:rPr>
              <a:t>import { properties } from './messageProperties.js’;</a:t>
            </a: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p:txBody>
      </p:sp>
      <p:pic>
        <p:nvPicPr>
          <p:cNvPr id="14" name="Picture 13">
            <a:extLst>
              <a:ext uri="{FF2B5EF4-FFF2-40B4-BE49-F238E27FC236}">
                <a16:creationId xmlns:a16="http://schemas.microsoft.com/office/drawing/2014/main" id="{B53740A8-B8A4-AB70-B92B-28DC462F2D58}"/>
              </a:ext>
            </a:extLst>
          </p:cNvPr>
          <p:cNvPicPr>
            <a:picLocks noChangeAspect="1"/>
          </p:cNvPicPr>
          <p:nvPr/>
        </p:nvPicPr>
        <p:blipFill>
          <a:blip r:embed="rId2"/>
          <a:stretch>
            <a:fillRect/>
          </a:stretch>
        </p:blipFill>
        <p:spPr>
          <a:xfrm>
            <a:off x="541735" y="4012203"/>
            <a:ext cx="5716010" cy="5907163"/>
          </a:xfrm>
          <a:prstGeom prst="rect">
            <a:avLst/>
          </a:prstGeom>
        </p:spPr>
      </p:pic>
      <p:sp>
        <p:nvSpPr>
          <p:cNvPr id="23" name="TextBox 22">
            <a:extLst>
              <a:ext uri="{FF2B5EF4-FFF2-40B4-BE49-F238E27FC236}">
                <a16:creationId xmlns:a16="http://schemas.microsoft.com/office/drawing/2014/main" id="{46ABC41B-BB7C-E998-0070-A5790D1BB85E}"/>
              </a:ext>
            </a:extLst>
          </p:cNvPr>
          <p:cNvSpPr txBox="1"/>
          <p:nvPr/>
        </p:nvSpPr>
        <p:spPr>
          <a:xfrm>
            <a:off x="5383377" y="423343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60416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232515" y="56841"/>
            <a:ext cx="8199489"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Flash Save Message</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397896" y="936832"/>
            <a:ext cx="7061947" cy="1477328"/>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messageProperties.js </a:t>
            </a:r>
          </a:p>
          <a:p>
            <a:r>
              <a:rPr lang="en-US" b="0" dirty="0">
                <a:effectLst/>
                <a:latin typeface="Consolas" panose="020B0609020204030204" pitchFamily="49" charset="0"/>
              </a:rPr>
              <a:t>    </a:t>
            </a:r>
            <a:r>
              <a:rPr lang="en-US" b="0" dirty="0" err="1">
                <a:solidFill>
                  <a:schemeClr val="bg1">
                    <a:lumMod val="75000"/>
                  </a:schemeClr>
                </a:solidFill>
                <a:effectLst/>
                <a:latin typeface="Consolas" panose="020B0609020204030204" pitchFamily="49" charset="0"/>
              </a:rPr>
              <a:t>missingTime</a:t>
            </a:r>
            <a:r>
              <a:rPr lang="en-US" b="0" dirty="0">
                <a:solidFill>
                  <a:schemeClr val="bg1">
                    <a:lumMod val="75000"/>
                  </a:schemeClr>
                </a:solidFill>
                <a:effectLst/>
                <a:latin typeface="Consolas" panose="020B0609020204030204" pitchFamily="49" charset="0"/>
              </a:rPr>
              <a:t>: " [Time Spent]",</a:t>
            </a:r>
          </a:p>
          <a:p>
            <a:r>
              <a:rPr lang="en-US" b="0" dirty="0">
                <a:solidFill>
                  <a:schemeClr val="bg1">
                    <a:lumMod val="75000"/>
                  </a:schemeClr>
                </a:solidFill>
                <a:effectLst/>
                <a:latin typeface="Consolas" panose="020B0609020204030204" pitchFamily="49" charset="0"/>
              </a:rPr>
              <a:t>    </a:t>
            </a:r>
            <a:r>
              <a:rPr lang="en-US" b="0" dirty="0" err="1">
                <a:solidFill>
                  <a:schemeClr val="bg1">
                    <a:lumMod val="75000"/>
                  </a:schemeClr>
                </a:solidFill>
                <a:effectLst/>
                <a:latin typeface="Consolas" panose="020B0609020204030204" pitchFamily="49" charset="0"/>
              </a:rPr>
              <a:t>missingDate</a:t>
            </a:r>
            <a:r>
              <a:rPr lang="en-US" b="0" dirty="0">
                <a:solidFill>
                  <a:schemeClr val="bg1">
                    <a:lumMod val="75000"/>
                  </a:schemeClr>
                </a:solidFill>
                <a:effectLst/>
                <a:latin typeface="Consolas" panose="020B0609020204030204" pitchFamily="49" charset="0"/>
              </a:rPr>
              <a:t>: " [Date]“</a:t>
            </a:r>
            <a:r>
              <a:rPr lang="en-US" b="1" dirty="0">
                <a:solidFill>
                  <a:schemeClr val="tx1">
                    <a:lumMod val="95000"/>
                    <a:lumOff val="5000"/>
                  </a:schemeClr>
                </a:solidFill>
                <a:effectLst/>
                <a:latin typeface="Consolas" panose="020B0609020204030204" pitchFamily="49" charset="0"/>
              </a:rPr>
              <a:t>,</a:t>
            </a:r>
          </a:p>
          <a:p>
            <a:r>
              <a:rPr lang="en-US" b="1" dirty="0">
                <a:solidFill>
                  <a:schemeClr val="tx1">
                    <a:lumMod val="95000"/>
                    <a:lumOff val="5000"/>
                  </a:schemeClr>
                </a:solidFill>
              </a:rPr>
              <a:t>         </a:t>
            </a:r>
            <a:r>
              <a:rPr lang="en-US" b="1" dirty="0" err="1">
                <a:solidFill>
                  <a:schemeClr val="tx1">
                    <a:lumMod val="95000"/>
                    <a:lumOff val="5000"/>
                  </a:schemeClr>
                </a:solidFill>
              </a:rPr>
              <a:t>savedData</a:t>
            </a:r>
            <a:r>
              <a:rPr lang="en-US" b="1" dirty="0">
                <a:solidFill>
                  <a:schemeClr val="tx1">
                    <a:lumMod val="95000"/>
                    <a:lumOff val="5000"/>
                  </a:schemeClr>
                </a:solidFill>
              </a:rPr>
              <a:t>: "Week saved with Id: "</a:t>
            </a:r>
          </a:p>
          <a:p>
            <a:r>
              <a:rPr lang="en-US" b="0" dirty="0">
                <a:solidFill>
                  <a:schemeClr val="bg1">
                    <a:lumMod val="75000"/>
                  </a:schemeClr>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397897" y="2586265"/>
            <a:ext cx="7061946" cy="646331"/>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t>
            </a:r>
            <a:r>
              <a:rPr lang="en-US" b="0" dirty="0" err="1">
                <a:solidFill>
                  <a:srgbClr val="00B050"/>
                </a:solidFill>
                <a:effectLst/>
                <a:latin typeface="Consolas" panose="020B0609020204030204" pitchFamily="49" charset="0"/>
              </a:rPr>
              <a:t>ListTasks</a:t>
            </a:r>
            <a:r>
              <a:rPr lang="en-US" b="0" dirty="0">
                <a:solidFill>
                  <a:srgbClr val="00B050"/>
                </a:solidFill>
                <a:effectLst/>
                <a:latin typeface="Consolas" panose="020B0609020204030204" pitchFamily="49" charset="0"/>
              </a:rPr>
              <a:t>() </a:t>
            </a:r>
            <a:r>
              <a:rPr lang="en-US" b="0" dirty="0">
                <a:solidFill>
                  <a:srgbClr val="00B050"/>
                </a:solidFill>
                <a:effectLst/>
                <a:highlight>
                  <a:srgbClr val="FFFF00"/>
                </a:highlight>
                <a:latin typeface="Consolas" panose="020B0609020204030204" pitchFamily="49" charset="0"/>
              </a:rPr>
              <a:t>imports</a:t>
            </a:r>
          </a:p>
          <a:p>
            <a:r>
              <a:rPr lang="en-US" b="1" dirty="0">
                <a:effectLst/>
                <a:latin typeface="Consolas" panose="020B0609020204030204" pitchFamily="49" charset="0"/>
              </a:rPr>
              <a:t>import { properties } from './messageProperties.js’;</a:t>
            </a:r>
          </a:p>
        </p:txBody>
      </p:sp>
      <p:sp>
        <p:nvSpPr>
          <p:cNvPr id="23" name="TextBox 22">
            <a:extLst>
              <a:ext uri="{FF2B5EF4-FFF2-40B4-BE49-F238E27FC236}">
                <a16:creationId xmlns:a16="http://schemas.microsoft.com/office/drawing/2014/main" id="{46ABC41B-BB7C-E998-0070-A5790D1BB85E}"/>
              </a:ext>
            </a:extLst>
          </p:cNvPr>
          <p:cNvSpPr txBox="1"/>
          <p:nvPr/>
        </p:nvSpPr>
        <p:spPr>
          <a:xfrm>
            <a:off x="5370120" y="606979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51E0E97-37C9-75B9-90C0-D56BD1E6DC95}"/>
              </a:ext>
            </a:extLst>
          </p:cNvPr>
          <p:cNvSpPr txBox="1"/>
          <p:nvPr/>
        </p:nvSpPr>
        <p:spPr>
          <a:xfrm>
            <a:off x="397897" y="4152037"/>
            <a:ext cx="7061946" cy="1754326"/>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t>
            </a:r>
            <a:r>
              <a:rPr lang="en-US" b="0" dirty="0" err="1">
                <a:solidFill>
                  <a:srgbClr val="00B050"/>
                </a:solidFill>
                <a:effectLst/>
                <a:latin typeface="Consolas" panose="020B0609020204030204" pitchFamily="49" charset="0"/>
              </a:rPr>
              <a:t>ListTasks</a:t>
            </a:r>
            <a:r>
              <a:rPr lang="en-US" b="0" dirty="0">
                <a:solidFill>
                  <a:srgbClr val="00B050"/>
                </a:solidFill>
                <a:effectLst/>
                <a:latin typeface="Consolas" panose="020B0609020204030204" pitchFamily="49" charset="0"/>
              </a:rPr>
              <a:t>() </a:t>
            </a:r>
            <a:r>
              <a:rPr lang="en-US" b="0" dirty="0">
                <a:solidFill>
                  <a:srgbClr val="00B050"/>
                </a:solidFill>
                <a:effectLst/>
                <a:highlight>
                  <a:srgbClr val="FFFF00"/>
                </a:highlight>
                <a:latin typeface="Consolas" panose="020B0609020204030204" pitchFamily="49" charset="0"/>
              </a:rPr>
              <a:t>save success snippet</a:t>
            </a:r>
          </a:p>
          <a:p>
            <a:r>
              <a:rPr lang="en-US" dirty="0"/>
              <a:t>  </a:t>
            </a:r>
            <a:r>
              <a:rPr lang="en-US" dirty="0">
                <a:solidFill>
                  <a:schemeClr val="bg1">
                    <a:lumMod val="85000"/>
                  </a:schemeClr>
                </a:solidFill>
              </a:rPr>
              <a:t> .then((data) =&gt; </a:t>
            </a:r>
          </a:p>
          <a:p>
            <a:r>
              <a:rPr lang="en-US" b="1" dirty="0"/>
              <a:t>    {</a:t>
            </a:r>
          </a:p>
          <a:p>
            <a:r>
              <a:rPr lang="en-US" b="1" dirty="0">
                <a:solidFill>
                  <a:schemeClr val="bg1">
                    <a:lumMod val="85000"/>
                  </a:schemeClr>
                </a:solidFill>
              </a:rPr>
              <a:t>      </a:t>
            </a:r>
            <a:r>
              <a:rPr lang="en-US" b="1" dirty="0" err="1">
                <a:solidFill>
                  <a:schemeClr val="bg1">
                    <a:lumMod val="85000"/>
                  </a:schemeClr>
                </a:solidFill>
              </a:rPr>
              <a:t>setWeekId</a:t>
            </a:r>
            <a:r>
              <a:rPr lang="en-US" b="1" dirty="0">
                <a:solidFill>
                  <a:schemeClr val="bg1">
                    <a:lumMod val="85000"/>
                  </a:schemeClr>
                </a:solidFill>
              </a:rPr>
              <a:t>(data);</a:t>
            </a:r>
          </a:p>
          <a:p>
            <a:r>
              <a:rPr lang="en-US" b="1" dirty="0"/>
              <a:t>      </a:t>
            </a:r>
            <a:r>
              <a:rPr lang="en-US" b="1" dirty="0" err="1"/>
              <a:t>setATimedMessage</a:t>
            </a:r>
            <a:r>
              <a:rPr lang="en-US" b="1" dirty="0"/>
              <a:t>(data); </a:t>
            </a:r>
            <a:r>
              <a:rPr lang="en-US" b="1" dirty="0">
                <a:solidFill>
                  <a:srgbClr val="00B050"/>
                </a:solidFill>
              </a:rPr>
              <a:t>//show for limited time</a:t>
            </a:r>
          </a:p>
          <a:p>
            <a:r>
              <a:rPr lang="en-US" b="1" dirty="0"/>
              <a:t>    }</a:t>
            </a:r>
            <a:r>
              <a:rPr lang="en-US" dirty="0">
                <a:solidFill>
                  <a:schemeClr val="bg1">
                    <a:lumMod val="85000"/>
                  </a:schemeClr>
                </a:solidFill>
              </a:rPr>
              <a:t>)</a:t>
            </a:r>
          </a:p>
        </p:txBody>
      </p:sp>
      <p:sp>
        <p:nvSpPr>
          <p:cNvPr id="3" name="TextBox 2">
            <a:extLst>
              <a:ext uri="{FF2B5EF4-FFF2-40B4-BE49-F238E27FC236}">
                <a16:creationId xmlns:a16="http://schemas.microsoft.com/office/drawing/2014/main" id="{4D2128EC-60C1-7BDD-1C26-5E7409435146}"/>
              </a:ext>
            </a:extLst>
          </p:cNvPr>
          <p:cNvSpPr txBox="1"/>
          <p:nvPr/>
        </p:nvSpPr>
        <p:spPr>
          <a:xfrm>
            <a:off x="384640" y="3333601"/>
            <a:ext cx="7061946" cy="646331"/>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t>
            </a:r>
            <a:r>
              <a:rPr lang="en-US" b="0" dirty="0" err="1">
                <a:solidFill>
                  <a:srgbClr val="00B050"/>
                </a:solidFill>
                <a:effectLst/>
                <a:latin typeface="Consolas" panose="020B0609020204030204" pitchFamily="49" charset="0"/>
              </a:rPr>
              <a:t>ListTasks</a:t>
            </a:r>
            <a:r>
              <a:rPr lang="en-US" b="0" dirty="0">
                <a:solidFill>
                  <a:srgbClr val="00B050"/>
                </a:solidFill>
                <a:effectLst/>
                <a:latin typeface="Consolas" panose="020B0609020204030204" pitchFamily="49" charset="0"/>
              </a:rPr>
              <a:t>() </a:t>
            </a:r>
            <a:r>
              <a:rPr lang="en-US" b="0" dirty="0">
                <a:solidFill>
                  <a:srgbClr val="00B050"/>
                </a:solidFill>
                <a:effectLst/>
                <a:highlight>
                  <a:srgbClr val="FFFF00"/>
                </a:highlight>
                <a:latin typeface="Consolas" panose="020B0609020204030204" pitchFamily="49" charset="0"/>
              </a:rPr>
              <a:t>add a stateful message</a:t>
            </a:r>
          </a:p>
          <a:p>
            <a:r>
              <a:rPr lang="en-CA" b="1" dirty="0"/>
              <a:t>const [message, </a:t>
            </a:r>
            <a:r>
              <a:rPr lang="en-CA" b="1" dirty="0" err="1"/>
              <a:t>setMessage</a:t>
            </a:r>
            <a:r>
              <a:rPr lang="en-CA" b="1" dirty="0"/>
              <a:t>] = </a:t>
            </a:r>
            <a:r>
              <a:rPr lang="en-CA" b="1" dirty="0" err="1"/>
              <a:t>useState</a:t>
            </a:r>
            <a:r>
              <a:rPr lang="en-CA" b="1" dirty="0"/>
              <a:t>('');</a:t>
            </a:r>
          </a:p>
        </p:txBody>
      </p:sp>
      <p:sp>
        <p:nvSpPr>
          <p:cNvPr id="6" name="TextBox 5">
            <a:extLst>
              <a:ext uri="{FF2B5EF4-FFF2-40B4-BE49-F238E27FC236}">
                <a16:creationId xmlns:a16="http://schemas.microsoft.com/office/drawing/2014/main" id="{A812BC12-84C9-C4ED-A5D9-83BC0811D1CC}"/>
              </a:ext>
            </a:extLst>
          </p:cNvPr>
          <p:cNvSpPr txBox="1"/>
          <p:nvPr/>
        </p:nvSpPr>
        <p:spPr>
          <a:xfrm>
            <a:off x="397896" y="6078468"/>
            <a:ext cx="7048689" cy="1754326"/>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t>
            </a:r>
            <a:r>
              <a:rPr lang="en-US" b="0" dirty="0" err="1">
                <a:solidFill>
                  <a:srgbClr val="00B050"/>
                </a:solidFill>
                <a:effectLst/>
                <a:latin typeface="Consolas" panose="020B0609020204030204" pitchFamily="49" charset="0"/>
              </a:rPr>
              <a:t>ListTasks</a:t>
            </a:r>
            <a:r>
              <a:rPr lang="en-US" b="0" dirty="0">
                <a:solidFill>
                  <a:srgbClr val="00B050"/>
                </a:solidFill>
                <a:effectLst/>
                <a:latin typeface="Consolas" panose="020B0609020204030204" pitchFamily="49" charset="0"/>
              </a:rPr>
              <a:t>() </a:t>
            </a:r>
            <a:r>
              <a:rPr lang="en-US" dirty="0" err="1">
                <a:solidFill>
                  <a:srgbClr val="00B050"/>
                </a:solidFill>
                <a:highlight>
                  <a:srgbClr val="FFFF00"/>
                </a:highlight>
                <a:latin typeface="Consolas" panose="020B0609020204030204" pitchFamily="49" charset="0"/>
              </a:rPr>
              <a:t>addATimedMessage</a:t>
            </a:r>
            <a:endParaRPr lang="en-US" b="0" dirty="0">
              <a:solidFill>
                <a:srgbClr val="00B050"/>
              </a:solidFill>
              <a:effectLst/>
              <a:highlight>
                <a:srgbClr val="FFFF00"/>
              </a:highlight>
              <a:latin typeface="Consolas" panose="020B0609020204030204" pitchFamily="49" charset="0"/>
            </a:endParaRPr>
          </a:p>
          <a:p>
            <a:r>
              <a:rPr lang="en-CA" dirty="0"/>
              <a:t>  </a:t>
            </a:r>
            <a:r>
              <a:rPr lang="en-CA" b="1" dirty="0"/>
              <a:t>const </a:t>
            </a:r>
            <a:r>
              <a:rPr lang="en-CA" b="1" dirty="0" err="1"/>
              <a:t>setATimedMessage</a:t>
            </a:r>
            <a:r>
              <a:rPr lang="en-CA" b="1" dirty="0"/>
              <a:t> = (id) =&gt;</a:t>
            </a:r>
          </a:p>
          <a:p>
            <a:r>
              <a:rPr lang="en-CA" b="1" dirty="0"/>
              <a:t>   {</a:t>
            </a:r>
          </a:p>
          <a:p>
            <a:r>
              <a:rPr lang="en-CA" b="1" dirty="0"/>
              <a:t>        </a:t>
            </a:r>
            <a:r>
              <a:rPr lang="en-CA" b="1" dirty="0" err="1"/>
              <a:t>setMessage</a:t>
            </a:r>
            <a:r>
              <a:rPr lang="en-CA" b="1" dirty="0"/>
              <a:t>(</a:t>
            </a:r>
            <a:r>
              <a:rPr lang="en-CA" b="1" dirty="0" err="1"/>
              <a:t>properties.savedData</a:t>
            </a:r>
            <a:r>
              <a:rPr lang="en-CA" b="1" dirty="0"/>
              <a:t> + id);</a:t>
            </a:r>
          </a:p>
          <a:p>
            <a:r>
              <a:rPr lang="en-CA" b="1" dirty="0"/>
              <a:t>        </a:t>
            </a:r>
            <a:r>
              <a:rPr lang="en-CA" b="1" dirty="0" err="1"/>
              <a:t>setTimeout</a:t>
            </a:r>
            <a:r>
              <a:rPr lang="en-CA" b="1" dirty="0"/>
              <a:t>( () =&gt; {</a:t>
            </a:r>
            <a:r>
              <a:rPr lang="en-CA" b="1" dirty="0" err="1"/>
              <a:t>setMessage</a:t>
            </a:r>
            <a:r>
              <a:rPr lang="en-CA" b="1" dirty="0"/>
              <a:t>('');}, 3000);</a:t>
            </a:r>
          </a:p>
          <a:p>
            <a:r>
              <a:rPr lang="en-CA" b="1" dirty="0"/>
              <a:t>   }</a:t>
            </a:r>
          </a:p>
        </p:txBody>
      </p:sp>
      <p:sp>
        <p:nvSpPr>
          <p:cNvPr id="7" name="TextBox 6">
            <a:extLst>
              <a:ext uri="{FF2B5EF4-FFF2-40B4-BE49-F238E27FC236}">
                <a16:creationId xmlns:a16="http://schemas.microsoft.com/office/drawing/2014/main" id="{99B6D8C7-821C-D7EC-F515-8C3B5326D08D}"/>
              </a:ext>
            </a:extLst>
          </p:cNvPr>
          <p:cNvSpPr txBox="1"/>
          <p:nvPr/>
        </p:nvSpPr>
        <p:spPr>
          <a:xfrm>
            <a:off x="384640" y="8004899"/>
            <a:ext cx="7061946" cy="1754326"/>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t>
            </a:r>
            <a:r>
              <a:rPr lang="en-US" b="0" dirty="0" err="1">
                <a:solidFill>
                  <a:srgbClr val="00B050"/>
                </a:solidFill>
                <a:effectLst/>
                <a:latin typeface="Consolas" panose="020B0609020204030204" pitchFamily="49" charset="0"/>
              </a:rPr>
              <a:t>ListTasks</a:t>
            </a:r>
            <a:r>
              <a:rPr lang="en-US" b="0" dirty="0">
                <a:solidFill>
                  <a:srgbClr val="00B050"/>
                </a:solidFill>
                <a:effectLst/>
                <a:latin typeface="Consolas" panose="020B0609020204030204" pitchFamily="49" charset="0"/>
              </a:rPr>
              <a:t>() </a:t>
            </a:r>
            <a:r>
              <a:rPr lang="en-US" dirty="0">
                <a:solidFill>
                  <a:srgbClr val="00B050"/>
                </a:solidFill>
                <a:highlight>
                  <a:srgbClr val="FFFF00"/>
                </a:highlight>
                <a:latin typeface="Consolas" panose="020B0609020204030204" pitchFamily="49" charset="0"/>
              </a:rPr>
              <a:t>show return message if not blank</a:t>
            </a:r>
          </a:p>
          <a:p>
            <a:endParaRPr lang="en-CA" b="1" dirty="0">
              <a:solidFill>
                <a:schemeClr val="bg1">
                  <a:lumMod val="85000"/>
                </a:schemeClr>
              </a:solidFill>
            </a:endParaRPr>
          </a:p>
          <a:p>
            <a:r>
              <a:rPr lang="en-CA" b="1" dirty="0">
                <a:solidFill>
                  <a:schemeClr val="bg1">
                    <a:lumMod val="85000"/>
                  </a:schemeClr>
                </a:solidFill>
              </a:rPr>
              <a:t>&lt;Container </a:t>
            </a:r>
            <a:r>
              <a:rPr lang="en-CA" b="1" dirty="0" err="1">
                <a:solidFill>
                  <a:schemeClr val="bg1">
                    <a:lumMod val="85000"/>
                  </a:schemeClr>
                </a:solidFill>
              </a:rPr>
              <a:t>className</a:t>
            </a:r>
            <a:r>
              <a:rPr lang="en-CA" b="1" dirty="0">
                <a:solidFill>
                  <a:schemeClr val="bg1">
                    <a:lumMod val="85000"/>
                  </a:schemeClr>
                </a:solidFill>
              </a:rPr>
              <a:t>={</a:t>
            </a:r>
            <a:r>
              <a:rPr lang="en-CA" b="1" dirty="0" err="1">
                <a:solidFill>
                  <a:schemeClr val="bg1">
                    <a:lumMod val="85000"/>
                  </a:schemeClr>
                </a:solidFill>
              </a:rPr>
              <a:t>props.className</a:t>
            </a:r>
            <a:r>
              <a:rPr lang="en-CA" b="1" dirty="0">
                <a:solidFill>
                  <a:schemeClr val="bg1">
                    <a:lumMod val="85000"/>
                  </a:schemeClr>
                </a:solidFill>
              </a:rPr>
              <a:t>}&gt;</a:t>
            </a:r>
          </a:p>
          <a:p>
            <a:r>
              <a:rPr lang="en-CA" b="1" dirty="0"/>
              <a:t>    &lt;div </a:t>
            </a:r>
            <a:r>
              <a:rPr lang="en-CA" b="1" dirty="0" err="1"/>
              <a:t>className</a:t>
            </a:r>
            <a:r>
              <a:rPr lang="en-CA" b="1" dirty="0"/>
              <a:t>='</a:t>
            </a:r>
            <a:r>
              <a:rPr lang="en-CA" b="1" dirty="0" err="1"/>
              <a:t>messageArea</a:t>
            </a:r>
            <a:r>
              <a:rPr lang="en-CA" b="1" dirty="0"/>
              <a:t>'&gt;{message}&lt;/div&gt;</a:t>
            </a:r>
          </a:p>
          <a:p>
            <a:r>
              <a:rPr lang="en-CA" dirty="0">
                <a:solidFill>
                  <a:schemeClr val="bg1">
                    <a:lumMod val="85000"/>
                  </a:schemeClr>
                </a:solidFill>
              </a:rPr>
              <a:t>    </a:t>
            </a:r>
            <a:r>
              <a:rPr lang="en-CA" b="1" dirty="0">
                <a:solidFill>
                  <a:schemeClr val="bg1">
                    <a:lumMod val="85000"/>
                  </a:schemeClr>
                </a:solidFill>
              </a:rPr>
              <a:t>&lt;div style={{ height: ‘320px', </a:t>
            </a:r>
            <a:r>
              <a:rPr lang="en-CA" b="1" dirty="0" err="1">
                <a:solidFill>
                  <a:schemeClr val="bg1">
                    <a:lumMod val="85000"/>
                  </a:schemeClr>
                </a:solidFill>
              </a:rPr>
              <a:t>overflowY</a:t>
            </a:r>
            <a:r>
              <a:rPr lang="en-CA" b="1" dirty="0">
                <a:solidFill>
                  <a:schemeClr val="bg1">
                    <a:lumMod val="85000"/>
                  </a:schemeClr>
                </a:solidFill>
              </a:rPr>
              <a:t>: 'scroll' }}&gt;</a:t>
            </a:r>
          </a:p>
          <a:p>
            <a:endParaRPr lang="en-US" b="0" dirty="0">
              <a:solidFill>
                <a:srgbClr val="00B050"/>
              </a:solidFill>
              <a:effectLst/>
              <a:highlight>
                <a:srgbClr val="FFFF00"/>
              </a:highlight>
              <a:latin typeface="Consolas" panose="020B0609020204030204" pitchFamily="49" charset="0"/>
            </a:endParaRPr>
          </a:p>
        </p:txBody>
      </p:sp>
    </p:spTree>
    <p:extLst>
      <p:ext uri="{BB962C8B-B14F-4D97-AF65-F5344CB8AC3E}">
        <p14:creationId xmlns:p14="http://schemas.microsoft.com/office/powerpoint/2010/main" val="32304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3" grpId="0" animBg="1"/>
      <p:bldP spid="2" grpId="0" animBg="1"/>
      <p:bldP spid="3" grpId="0" animBg="1"/>
      <p:bldP spid="6" grpId="0" animBg="1"/>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50B89E-3F91-6936-B7B8-9875F8958908}"/>
              </a:ext>
            </a:extLst>
          </p:cNvPr>
          <p:cNvSpPr txBox="1"/>
          <p:nvPr/>
        </p:nvSpPr>
        <p:spPr>
          <a:xfrm>
            <a:off x="164891" y="8267852"/>
            <a:ext cx="7592520" cy="1754326"/>
          </a:xfrm>
          <a:prstGeom prst="rect">
            <a:avLst/>
          </a:prstGeom>
          <a:noFill/>
          <a:ln w="38100">
            <a:solidFill>
              <a:schemeClr val="tx1"/>
            </a:solidFill>
          </a:ln>
        </p:spPr>
        <p:txBody>
          <a:bodyPr wrap="square">
            <a:spAutoFit/>
          </a:bodyPr>
          <a:lstStyle/>
          <a:p>
            <a:r>
              <a:rPr lang="en-US" b="1" dirty="0">
                <a:solidFill>
                  <a:srgbClr val="00B050"/>
                </a:solidFill>
                <a:effectLst/>
                <a:latin typeface="Consolas" panose="020B0609020204030204" pitchFamily="49" charset="0"/>
              </a:rPr>
              <a:t>//add About.js under main folder</a:t>
            </a:r>
          </a:p>
          <a:p>
            <a:r>
              <a:rPr lang="en-US" b="1" dirty="0">
                <a:effectLst/>
                <a:latin typeface="Consolas" panose="020B0609020204030204" pitchFamily="49" charset="0"/>
              </a:rPr>
              <a:t>import Container from 'react-bootstrap/Container';</a:t>
            </a:r>
          </a:p>
          <a:p>
            <a:r>
              <a:rPr lang="en-US" b="1" dirty="0">
                <a:effectLst/>
                <a:latin typeface="Consolas" panose="020B0609020204030204" pitchFamily="49" charset="0"/>
              </a:rPr>
              <a:t>const About = () =&gt;</a:t>
            </a:r>
          </a:p>
          <a:p>
            <a:r>
              <a:rPr lang="en-US" b="1" dirty="0">
                <a:effectLst/>
                <a:latin typeface="Consolas" panose="020B0609020204030204" pitchFamily="49" charset="0"/>
              </a:rPr>
              <a:t>{  return </a:t>
            </a:r>
          </a:p>
          <a:p>
            <a:r>
              <a:rPr lang="en-US" b="1" dirty="0">
                <a:effectLst/>
                <a:latin typeface="Consolas" panose="020B0609020204030204" pitchFamily="49" charset="0"/>
              </a:rPr>
              <a:t>(&lt;Container&gt;This is a Hackathon project V1.0&lt;/Container&gt;);</a:t>
            </a:r>
          </a:p>
          <a:p>
            <a:r>
              <a:rPr lang="en-US" b="1" dirty="0">
                <a:effectLst/>
                <a:latin typeface="Consolas" panose="020B0609020204030204" pitchFamily="49" charset="0"/>
              </a:rPr>
              <a:t>}; export default About;</a:t>
            </a:r>
          </a:p>
        </p:txBody>
      </p:sp>
      <p:sp>
        <p:nvSpPr>
          <p:cNvPr id="8" name="Rectangle 7">
            <a:extLst>
              <a:ext uri="{FF2B5EF4-FFF2-40B4-BE49-F238E27FC236}">
                <a16:creationId xmlns:a16="http://schemas.microsoft.com/office/drawing/2014/main" id="{158F95D5-BE54-3736-1783-2E5501BC5DA8}"/>
              </a:ext>
            </a:extLst>
          </p:cNvPr>
          <p:cNvSpPr/>
          <p:nvPr/>
        </p:nvSpPr>
        <p:spPr>
          <a:xfrm>
            <a:off x="1307905" y="56841"/>
            <a:ext cx="51186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Routing</a:t>
            </a:r>
          </a:p>
        </p:txBody>
      </p:sp>
      <p:sp>
        <p:nvSpPr>
          <p:cNvPr id="10" name="TextBox 9">
            <a:extLst>
              <a:ext uri="{FF2B5EF4-FFF2-40B4-BE49-F238E27FC236}">
                <a16:creationId xmlns:a16="http://schemas.microsoft.com/office/drawing/2014/main" id="{0AB58320-026A-0E5B-B422-33E215A60845}"/>
              </a:ext>
            </a:extLst>
          </p:cNvPr>
          <p:cNvSpPr txBox="1"/>
          <p:nvPr/>
        </p:nvSpPr>
        <p:spPr>
          <a:xfrm>
            <a:off x="355226" y="2642473"/>
            <a:ext cx="7061947" cy="369332"/>
          </a:xfrm>
          <a:prstGeom prst="rect">
            <a:avLst/>
          </a:prstGeom>
          <a:noFill/>
          <a:ln w="28575">
            <a:solidFill>
              <a:schemeClr val="tx1">
                <a:lumMod val="95000"/>
                <a:lumOff val="5000"/>
              </a:schemeClr>
            </a:solidFill>
          </a:ln>
        </p:spPr>
        <p:txBody>
          <a:bodyPr wrap="square">
            <a:spAutoFit/>
          </a:bodyPr>
          <a:lstStyle/>
          <a:p>
            <a:r>
              <a:rPr lang="en-US" dirty="0" err="1">
                <a:latin typeface="Consolas" panose="020B0609020204030204" pitchFamily="49" charset="0"/>
              </a:rPr>
              <a:t>npm</a:t>
            </a:r>
            <a:r>
              <a:rPr lang="en-US" dirty="0">
                <a:latin typeface="Consolas" panose="020B0609020204030204" pitchFamily="49" charset="0"/>
              </a:rPr>
              <a:t> install react-router-</a:t>
            </a:r>
            <a:r>
              <a:rPr lang="en-US" dirty="0" err="1">
                <a:latin typeface="Consolas" panose="020B0609020204030204" pitchFamily="49" charset="0"/>
              </a:rPr>
              <a:t>dom</a:t>
            </a:r>
            <a:endParaRPr lang="en-US"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56D288C-96FF-DB5E-8A15-7C8158EC98BB}"/>
              </a:ext>
            </a:extLst>
          </p:cNvPr>
          <p:cNvSpPr txBox="1"/>
          <p:nvPr/>
        </p:nvSpPr>
        <p:spPr>
          <a:xfrm>
            <a:off x="285134" y="4161595"/>
            <a:ext cx="7307386" cy="3970318"/>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App()</a:t>
            </a:r>
          </a:p>
          <a:p>
            <a:r>
              <a:rPr lang="en-CA" dirty="0">
                <a:solidFill>
                  <a:schemeClr val="bg1">
                    <a:lumMod val="75000"/>
                  </a:schemeClr>
                </a:solidFill>
              </a:rPr>
              <a:t>function App() {</a:t>
            </a:r>
          </a:p>
          <a:p>
            <a:r>
              <a:rPr lang="en-CA" dirty="0">
                <a:solidFill>
                  <a:schemeClr val="bg1">
                    <a:lumMod val="75000"/>
                  </a:schemeClr>
                </a:solidFill>
              </a:rPr>
              <a:t>  return (</a:t>
            </a:r>
          </a:p>
          <a:p>
            <a:r>
              <a:rPr lang="en-CA" b="1" dirty="0">
                <a:solidFill>
                  <a:schemeClr val="tx1">
                    <a:lumMod val="95000"/>
                    <a:lumOff val="5000"/>
                  </a:schemeClr>
                </a:solidFill>
              </a:rPr>
              <a:t>&lt;</a:t>
            </a:r>
            <a:r>
              <a:rPr lang="en-CA" b="1" dirty="0" err="1">
                <a:solidFill>
                  <a:schemeClr val="tx1">
                    <a:lumMod val="95000"/>
                    <a:lumOff val="5000"/>
                  </a:schemeClr>
                </a:solidFill>
              </a:rPr>
              <a:t>BrowserRouter</a:t>
            </a:r>
            <a:r>
              <a:rPr lang="en-CA" b="1" dirty="0">
                <a:solidFill>
                  <a:schemeClr val="tx1">
                    <a:lumMod val="95000"/>
                    <a:lumOff val="5000"/>
                  </a:schemeClr>
                </a:solidFill>
              </a:rPr>
              <a:t>&gt;</a:t>
            </a:r>
          </a:p>
          <a:p>
            <a:r>
              <a:rPr lang="en-CA" b="1" dirty="0">
                <a:solidFill>
                  <a:schemeClr val="tx1">
                    <a:lumMod val="95000"/>
                    <a:lumOff val="5000"/>
                  </a:schemeClr>
                </a:solidFill>
              </a:rPr>
              <a:t> &lt;nav&gt;</a:t>
            </a:r>
          </a:p>
          <a:p>
            <a:r>
              <a:rPr lang="en-CA" b="1" dirty="0">
                <a:solidFill>
                  <a:schemeClr val="tx1">
                    <a:lumMod val="95000"/>
                    <a:lumOff val="5000"/>
                  </a:schemeClr>
                </a:solidFill>
              </a:rPr>
              <a:t> &lt;</a:t>
            </a:r>
            <a:r>
              <a:rPr lang="en-CA" b="1" dirty="0" err="1">
                <a:solidFill>
                  <a:schemeClr val="tx1">
                    <a:lumMod val="95000"/>
                    <a:lumOff val="5000"/>
                  </a:schemeClr>
                </a:solidFill>
              </a:rPr>
              <a:t>NavLink</a:t>
            </a:r>
            <a:r>
              <a:rPr lang="en-CA" b="1" dirty="0">
                <a:solidFill>
                  <a:schemeClr val="tx1">
                    <a:lumMod val="95000"/>
                    <a:lumOff val="5000"/>
                  </a:schemeClr>
                </a:solidFill>
              </a:rPr>
              <a:t> </a:t>
            </a:r>
            <a:r>
              <a:rPr lang="en-CA" b="1" dirty="0" err="1">
                <a:solidFill>
                  <a:schemeClr val="tx1">
                    <a:lumMod val="95000"/>
                    <a:lumOff val="5000"/>
                  </a:schemeClr>
                </a:solidFill>
              </a:rPr>
              <a:t>className</a:t>
            </a:r>
            <a:r>
              <a:rPr lang="en-CA" b="1" dirty="0">
                <a:solidFill>
                  <a:schemeClr val="tx1">
                    <a:lumMod val="95000"/>
                    <a:lumOff val="5000"/>
                  </a:schemeClr>
                </a:solidFill>
              </a:rPr>
              <a:t> ="nav1" to=""&gt;Home&lt;/</a:t>
            </a:r>
            <a:r>
              <a:rPr lang="en-CA" b="1" dirty="0" err="1">
                <a:solidFill>
                  <a:schemeClr val="tx1">
                    <a:lumMod val="95000"/>
                    <a:lumOff val="5000"/>
                  </a:schemeClr>
                </a:solidFill>
              </a:rPr>
              <a:t>NavLink</a:t>
            </a:r>
            <a:r>
              <a:rPr lang="en-CA" b="1" dirty="0">
                <a:solidFill>
                  <a:schemeClr val="tx1">
                    <a:lumMod val="95000"/>
                    <a:lumOff val="5000"/>
                  </a:schemeClr>
                </a:solidFill>
              </a:rPr>
              <a:t>&gt;</a:t>
            </a:r>
          </a:p>
          <a:p>
            <a:r>
              <a:rPr lang="en-CA" b="1" dirty="0">
                <a:solidFill>
                  <a:schemeClr val="tx1">
                    <a:lumMod val="95000"/>
                    <a:lumOff val="5000"/>
                  </a:schemeClr>
                </a:solidFill>
              </a:rPr>
              <a:t>  &lt;</a:t>
            </a:r>
            <a:r>
              <a:rPr lang="en-CA" b="1" dirty="0" err="1">
                <a:solidFill>
                  <a:schemeClr val="tx1">
                    <a:lumMod val="95000"/>
                    <a:lumOff val="5000"/>
                  </a:schemeClr>
                </a:solidFill>
              </a:rPr>
              <a:t>NavLink</a:t>
            </a:r>
            <a:r>
              <a:rPr lang="en-CA" b="1" dirty="0">
                <a:solidFill>
                  <a:schemeClr val="tx1">
                    <a:lumMod val="95000"/>
                    <a:lumOff val="5000"/>
                  </a:schemeClr>
                </a:solidFill>
              </a:rPr>
              <a:t> </a:t>
            </a:r>
            <a:r>
              <a:rPr lang="en-CA" b="1" dirty="0" err="1">
                <a:solidFill>
                  <a:schemeClr val="tx1">
                    <a:lumMod val="95000"/>
                    <a:lumOff val="5000"/>
                  </a:schemeClr>
                </a:solidFill>
              </a:rPr>
              <a:t>className</a:t>
            </a:r>
            <a:r>
              <a:rPr lang="en-CA" b="1" dirty="0">
                <a:solidFill>
                  <a:schemeClr val="tx1">
                    <a:lumMod val="95000"/>
                    <a:lumOff val="5000"/>
                  </a:schemeClr>
                </a:solidFill>
              </a:rPr>
              <a:t> ="nav1 nav2</a:t>
            </a:r>
            <a:r>
              <a:rPr lang="en-CA" sz="1600" b="1" dirty="0">
                <a:solidFill>
                  <a:schemeClr val="tx1">
                    <a:lumMod val="95000"/>
                    <a:lumOff val="5000"/>
                  </a:schemeClr>
                </a:solidFill>
              </a:rPr>
              <a:t>" to="</a:t>
            </a:r>
            <a:r>
              <a:rPr lang="en-CA" sz="1600" b="1" dirty="0">
                <a:solidFill>
                  <a:schemeClr val="tx1">
                    <a:lumMod val="95000"/>
                    <a:lumOff val="5000"/>
                  </a:schemeClr>
                </a:solidFill>
                <a:highlight>
                  <a:srgbClr val="FFFF00"/>
                </a:highlight>
              </a:rPr>
              <a:t>about</a:t>
            </a:r>
            <a:r>
              <a:rPr lang="en-CA" sz="1600" b="1" dirty="0">
                <a:solidFill>
                  <a:schemeClr val="tx1">
                    <a:lumMod val="95000"/>
                    <a:lumOff val="5000"/>
                  </a:schemeClr>
                </a:solidFill>
              </a:rPr>
              <a:t>"&gt;About&lt;/</a:t>
            </a:r>
            <a:r>
              <a:rPr lang="en-CA" sz="1600" b="1" dirty="0" err="1">
                <a:solidFill>
                  <a:schemeClr val="tx1">
                    <a:lumMod val="95000"/>
                    <a:lumOff val="5000"/>
                  </a:schemeClr>
                </a:solidFill>
              </a:rPr>
              <a:t>NavLink</a:t>
            </a:r>
            <a:r>
              <a:rPr lang="en-CA" sz="1600" b="1" dirty="0">
                <a:solidFill>
                  <a:schemeClr val="tx1">
                    <a:lumMod val="95000"/>
                    <a:lumOff val="5000"/>
                  </a:schemeClr>
                </a:solidFill>
              </a:rPr>
              <a:t>&gt;</a:t>
            </a:r>
            <a:endParaRPr lang="en-CA" sz="2000" b="1" dirty="0">
              <a:solidFill>
                <a:schemeClr val="tx1">
                  <a:lumMod val="95000"/>
                  <a:lumOff val="5000"/>
                </a:schemeClr>
              </a:solidFill>
            </a:endParaRPr>
          </a:p>
          <a:p>
            <a:r>
              <a:rPr lang="en-CA" b="1" dirty="0">
                <a:solidFill>
                  <a:schemeClr val="tx1">
                    <a:lumMod val="95000"/>
                    <a:lumOff val="5000"/>
                  </a:schemeClr>
                </a:solidFill>
              </a:rPr>
              <a:t>&lt;/nav&gt;</a:t>
            </a:r>
          </a:p>
          <a:p>
            <a:r>
              <a:rPr lang="en-CA" b="1" dirty="0">
                <a:solidFill>
                  <a:schemeClr val="tx1">
                    <a:lumMod val="95000"/>
                    <a:lumOff val="5000"/>
                  </a:schemeClr>
                </a:solidFill>
              </a:rPr>
              <a:t> &lt;Routes&gt;</a:t>
            </a:r>
          </a:p>
          <a:p>
            <a:r>
              <a:rPr lang="en-CA" b="1" dirty="0">
                <a:solidFill>
                  <a:schemeClr val="tx1">
                    <a:lumMod val="95000"/>
                    <a:lumOff val="5000"/>
                  </a:schemeClr>
                </a:solidFill>
              </a:rPr>
              <a:t>  &lt;Route path=</a:t>
            </a:r>
            <a:r>
              <a:rPr lang="en-CA" b="1" dirty="0">
                <a:solidFill>
                  <a:schemeClr val="tx1">
                    <a:lumMod val="95000"/>
                    <a:lumOff val="5000"/>
                  </a:schemeClr>
                </a:solidFill>
                <a:highlight>
                  <a:srgbClr val="00FF00"/>
                </a:highlight>
              </a:rPr>
              <a:t>"" </a:t>
            </a:r>
            <a:r>
              <a:rPr lang="en-CA" b="1" dirty="0">
                <a:solidFill>
                  <a:schemeClr val="tx1">
                    <a:lumMod val="95000"/>
                    <a:lumOff val="5000"/>
                  </a:schemeClr>
                </a:solidFill>
              </a:rPr>
              <a:t>element={&lt;Main /&gt;} /&gt;</a:t>
            </a:r>
          </a:p>
          <a:p>
            <a:r>
              <a:rPr lang="en-CA" b="1" dirty="0">
                <a:solidFill>
                  <a:schemeClr val="tx1">
                    <a:lumMod val="95000"/>
                    <a:lumOff val="5000"/>
                  </a:schemeClr>
                </a:solidFill>
              </a:rPr>
              <a:t>  &lt;Route path="</a:t>
            </a:r>
            <a:r>
              <a:rPr lang="en-CA" b="1" dirty="0">
                <a:solidFill>
                  <a:schemeClr val="tx1">
                    <a:lumMod val="95000"/>
                    <a:lumOff val="5000"/>
                  </a:schemeClr>
                </a:solidFill>
                <a:highlight>
                  <a:srgbClr val="FFFF00"/>
                </a:highlight>
              </a:rPr>
              <a:t>about</a:t>
            </a:r>
            <a:r>
              <a:rPr lang="en-CA" b="1" dirty="0">
                <a:solidFill>
                  <a:schemeClr val="tx1">
                    <a:lumMod val="95000"/>
                    <a:lumOff val="5000"/>
                  </a:schemeClr>
                </a:solidFill>
              </a:rPr>
              <a:t>" element={&lt;About /&gt;} /&gt;</a:t>
            </a:r>
          </a:p>
          <a:p>
            <a:r>
              <a:rPr lang="en-CA" b="1" dirty="0">
                <a:solidFill>
                  <a:schemeClr val="tx1">
                    <a:lumMod val="95000"/>
                    <a:lumOff val="5000"/>
                  </a:schemeClr>
                </a:solidFill>
              </a:rPr>
              <a:t> &lt;/Routes&gt;</a:t>
            </a:r>
          </a:p>
          <a:p>
            <a:r>
              <a:rPr lang="en-CA" b="1" dirty="0">
                <a:solidFill>
                  <a:schemeClr val="tx1">
                    <a:lumMod val="95000"/>
                    <a:lumOff val="5000"/>
                  </a:schemeClr>
                </a:solidFill>
              </a:rPr>
              <a:t>&lt;/</a:t>
            </a:r>
            <a:r>
              <a:rPr lang="en-CA" b="1" dirty="0" err="1">
                <a:solidFill>
                  <a:schemeClr val="tx1">
                    <a:lumMod val="95000"/>
                    <a:lumOff val="5000"/>
                  </a:schemeClr>
                </a:solidFill>
              </a:rPr>
              <a:t>BrowserRouter</a:t>
            </a:r>
            <a:r>
              <a:rPr lang="en-CA" b="1" dirty="0">
                <a:solidFill>
                  <a:schemeClr val="tx1">
                    <a:lumMod val="95000"/>
                    <a:lumOff val="5000"/>
                  </a:schemeClr>
                </a:solidFill>
              </a:rPr>
              <a:t>&gt;</a:t>
            </a:r>
          </a:p>
          <a:p>
            <a:r>
              <a:rPr lang="en-CA" dirty="0">
                <a:solidFill>
                  <a:schemeClr val="bg1">
                    <a:lumMod val="75000"/>
                  </a:schemeClr>
                </a:solidFill>
              </a:rPr>
              <a:t>  );}export default App;</a:t>
            </a:r>
          </a:p>
        </p:txBody>
      </p:sp>
      <p:sp>
        <p:nvSpPr>
          <p:cNvPr id="23" name="TextBox 22">
            <a:extLst>
              <a:ext uri="{FF2B5EF4-FFF2-40B4-BE49-F238E27FC236}">
                <a16:creationId xmlns:a16="http://schemas.microsoft.com/office/drawing/2014/main" id="{46ABC41B-BB7C-E998-0070-A5790D1BB85E}"/>
              </a:ext>
            </a:extLst>
          </p:cNvPr>
          <p:cNvSpPr txBox="1"/>
          <p:nvPr/>
        </p:nvSpPr>
        <p:spPr>
          <a:xfrm>
            <a:off x="5516054" y="967407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3" name="TextBox 2">
            <a:extLst>
              <a:ext uri="{FF2B5EF4-FFF2-40B4-BE49-F238E27FC236}">
                <a16:creationId xmlns:a16="http://schemas.microsoft.com/office/drawing/2014/main" id="{B9201671-0391-5F64-C151-990BE8E7B2E3}"/>
              </a:ext>
            </a:extLst>
          </p:cNvPr>
          <p:cNvSpPr txBox="1"/>
          <p:nvPr/>
        </p:nvSpPr>
        <p:spPr>
          <a:xfrm>
            <a:off x="336254" y="3165910"/>
            <a:ext cx="7061946" cy="923330"/>
          </a:xfrm>
          <a:prstGeom prst="rect">
            <a:avLst/>
          </a:prstGeom>
          <a:noFill/>
          <a:ln w="28575">
            <a:solidFill>
              <a:schemeClr val="tx1"/>
            </a:solidFill>
          </a:ln>
        </p:spPr>
        <p:txBody>
          <a:bodyPr wrap="square">
            <a:spAutoFit/>
          </a:bodyPr>
          <a:lstStyle/>
          <a:p>
            <a:r>
              <a:rPr lang="en-US" b="0" dirty="0">
                <a:solidFill>
                  <a:srgbClr val="00B050"/>
                </a:solidFill>
                <a:effectLst/>
                <a:latin typeface="Consolas" panose="020B0609020204030204" pitchFamily="49" charset="0"/>
              </a:rPr>
              <a:t>//Update App(), add imports</a:t>
            </a:r>
          </a:p>
          <a:p>
            <a:r>
              <a:rPr lang="en-US" b="0" dirty="0">
                <a:effectLst/>
                <a:latin typeface="Consolas" panose="020B0609020204030204" pitchFamily="49" charset="0"/>
              </a:rPr>
              <a:t>Import {</a:t>
            </a:r>
            <a:r>
              <a:rPr lang="en-US" b="0" dirty="0" err="1">
                <a:effectLst/>
                <a:latin typeface="Consolas" panose="020B0609020204030204" pitchFamily="49" charset="0"/>
              </a:rPr>
              <a:t>BrowserRouter</a:t>
            </a:r>
            <a:r>
              <a:rPr lang="en-US" b="0" dirty="0">
                <a:effectLst/>
                <a:latin typeface="Consolas" panose="020B0609020204030204" pitchFamily="49" charset="0"/>
              </a:rPr>
              <a:t>,  </a:t>
            </a:r>
            <a:r>
              <a:rPr lang="en-US" b="0" dirty="0" err="1">
                <a:effectLst/>
                <a:latin typeface="Consolas" panose="020B0609020204030204" pitchFamily="49" charset="0"/>
              </a:rPr>
              <a:t>NavLink</a:t>
            </a:r>
            <a:r>
              <a:rPr lang="en-US" b="0" dirty="0">
                <a:effectLst/>
                <a:latin typeface="Consolas" panose="020B0609020204030204" pitchFamily="49" charset="0"/>
              </a:rPr>
              <a:t>, Routes,  Route} from "react-router-</a:t>
            </a:r>
            <a:r>
              <a:rPr lang="en-US" b="0" dirty="0" err="1">
                <a:effectLst/>
                <a:latin typeface="Consolas" panose="020B0609020204030204" pitchFamily="49" charset="0"/>
              </a:rPr>
              <a:t>dom</a:t>
            </a:r>
            <a:r>
              <a:rPr lang="en-US" b="0" dirty="0">
                <a:effectLst/>
                <a:latin typeface="Consolas" panose="020B0609020204030204" pitchFamily="49" charset="0"/>
              </a:rPr>
              <a:t>";</a:t>
            </a:r>
          </a:p>
        </p:txBody>
      </p:sp>
      <p:pic>
        <p:nvPicPr>
          <p:cNvPr id="5" name="Picture 4">
            <a:extLst>
              <a:ext uri="{FF2B5EF4-FFF2-40B4-BE49-F238E27FC236}">
                <a16:creationId xmlns:a16="http://schemas.microsoft.com/office/drawing/2014/main" id="{7325EAB6-7210-0EBA-FA1D-1A4BD9500796}"/>
              </a:ext>
            </a:extLst>
          </p:cNvPr>
          <p:cNvPicPr>
            <a:picLocks noChangeAspect="1"/>
          </p:cNvPicPr>
          <p:nvPr/>
        </p:nvPicPr>
        <p:blipFill>
          <a:blip r:embed="rId3"/>
          <a:stretch>
            <a:fillRect/>
          </a:stretch>
        </p:blipFill>
        <p:spPr>
          <a:xfrm>
            <a:off x="402836" y="883422"/>
            <a:ext cx="7061946" cy="16049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305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23" grpId="0" animBg="1"/>
      <p:bldP spid="3" grpId="0" animBg="1"/>
    </p:bldLst>
  </p:timing>
  <p:extLst>
    <p:ext uri="{6950BFC3-D8DA-4A85-94F7-54DA5524770B}">
      <p188:commentRel xmlns:p188="http://schemas.microsoft.com/office/powerpoint/2018/8/main" r:id="rId2"/>
    </p:ext>
  </p:extLs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07250" y="56841"/>
            <a:ext cx="571996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Context -1</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52232" y="1050654"/>
            <a:ext cx="7629993" cy="338554"/>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Pass data to child components without using props - Global Sharing</a:t>
            </a:r>
            <a:endParaRPr lang="en-US" sz="1600" b="1" dirty="0"/>
          </a:p>
        </p:txBody>
      </p:sp>
      <p:sp>
        <p:nvSpPr>
          <p:cNvPr id="4" name="TextBox 3">
            <a:extLst>
              <a:ext uri="{FF2B5EF4-FFF2-40B4-BE49-F238E27FC236}">
                <a16:creationId xmlns:a16="http://schemas.microsoft.com/office/drawing/2014/main" id="{A990C378-8D0B-5903-4F89-AC6F07247088}"/>
              </a:ext>
            </a:extLst>
          </p:cNvPr>
          <p:cNvSpPr txBox="1"/>
          <p:nvPr/>
        </p:nvSpPr>
        <p:spPr>
          <a:xfrm>
            <a:off x="52233" y="1675135"/>
            <a:ext cx="7629993" cy="615553"/>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parent component: App.js – </a:t>
            </a:r>
            <a:r>
              <a:rPr lang="en-US" sz="1600" b="0" dirty="0">
                <a:solidFill>
                  <a:srgbClr val="00B050"/>
                </a:solidFill>
                <a:effectLst/>
                <a:highlight>
                  <a:srgbClr val="FFFF00"/>
                </a:highlight>
                <a:latin typeface="Consolas" panose="020B0609020204030204" pitchFamily="49" charset="0"/>
              </a:rPr>
              <a:t>update import statements</a:t>
            </a:r>
          </a:p>
          <a:p>
            <a:r>
              <a:rPr lang="en-US" dirty="0">
                <a:solidFill>
                  <a:schemeClr val="bg1">
                    <a:lumMod val="75000"/>
                  </a:schemeClr>
                </a:solidFill>
              </a:rPr>
              <a:t>import {</a:t>
            </a:r>
            <a:r>
              <a:rPr lang="en-US" dirty="0" err="1">
                <a:solidFill>
                  <a:schemeClr val="bg1">
                    <a:lumMod val="75000"/>
                  </a:schemeClr>
                </a:solidFill>
              </a:rPr>
              <a:t>useState</a:t>
            </a:r>
            <a:r>
              <a:rPr lang="en-US" dirty="0">
                <a:solidFill>
                  <a:schemeClr val="bg1">
                    <a:lumMod val="75000"/>
                  </a:schemeClr>
                </a:solidFill>
              </a:rPr>
              <a:t>, </a:t>
            </a:r>
            <a:r>
              <a:rPr lang="en-US" dirty="0" err="1">
                <a:solidFill>
                  <a:schemeClr val="bg1">
                    <a:lumMod val="75000"/>
                  </a:schemeClr>
                </a:solidFill>
              </a:rPr>
              <a:t>useRef</a:t>
            </a:r>
            <a:r>
              <a:rPr lang="en-US" dirty="0">
                <a:solidFill>
                  <a:schemeClr val="bg1">
                    <a:lumMod val="75000"/>
                  </a:schemeClr>
                </a:solidFill>
              </a:rPr>
              <a:t>, </a:t>
            </a:r>
            <a:r>
              <a:rPr lang="en-US" b="1" dirty="0" err="1"/>
              <a:t>useContext</a:t>
            </a:r>
            <a:r>
              <a:rPr lang="en-US" dirty="0">
                <a:solidFill>
                  <a:schemeClr val="bg1">
                    <a:lumMod val="75000"/>
                  </a:schemeClr>
                </a:solidFill>
              </a:rPr>
              <a:t>} from 'react';</a:t>
            </a:r>
          </a:p>
        </p:txBody>
      </p:sp>
      <p:sp>
        <p:nvSpPr>
          <p:cNvPr id="5" name="TextBox 4">
            <a:extLst>
              <a:ext uri="{FF2B5EF4-FFF2-40B4-BE49-F238E27FC236}">
                <a16:creationId xmlns:a16="http://schemas.microsoft.com/office/drawing/2014/main" id="{663779D9-0F9B-187F-5D30-3FC7D8FF4DFE}"/>
              </a:ext>
            </a:extLst>
          </p:cNvPr>
          <p:cNvSpPr txBox="1"/>
          <p:nvPr/>
        </p:nvSpPr>
        <p:spPr>
          <a:xfrm>
            <a:off x="52234" y="2493573"/>
            <a:ext cx="7629993" cy="5847755"/>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parent component: App.js – </a:t>
            </a:r>
            <a:r>
              <a:rPr lang="en-US" sz="1600" b="0" dirty="0">
                <a:solidFill>
                  <a:srgbClr val="00B050"/>
                </a:solidFill>
                <a:effectLst/>
                <a:highlight>
                  <a:srgbClr val="FFFF00"/>
                </a:highlight>
                <a:latin typeface="Consolas" panose="020B0609020204030204" pitchFamily="49" charset="0"/>
              </a:rPr>
              <a:t>Create Context and determine the child components that can read </a:t>
            </a:r>
            <a:r>
              <a:rPr lang="en-US" sz="1600" b="0">
                <a:solidFill>
                  <a:srgbClr val="00B050"/>
                </a:solidFill>
                <a:effectLst/>
                <a:highlight>
                  <a:srgbClr val="FFFF00"/>
                </a:highlight>
                <a:latin typeface="Consolas" panose="020B0609020204030204" pitchFamily="49" charset="0"/>
              </a:rPr>
              <a:t>the context</a:t>
            </a:r>
            <a:endParaRPr lang="en-US" sz="1600" b="0" dirty="0">
              <a:solidFill>
                <a:srgbClr val="00B050"/>
              </a:solidFill>
              <a:effectLst/>
              <a:highlight>
                <a:srgbClr val="FFFF00"/>
              </a:highlight>
              <a:latin typeface="Consolas" panose="020B0609020204030204" pitchFamily="49" charset="0"/>
            </a:endParaRPr>
          </a:p>
          <a:p>
            <a:r>
              <a:rPr lang="en-CA" b="1" dirty="0"/>
              <a:t>export const </a:t>
            </a:r>
            <a:r>
              <a:rPr lang="en-CA" b="1" dirty="0" err="1"/>
              <a:t>prjContext</a:t>
            </a:r>
            <a:r>
              <a:rPr lang="en-CA" b="1" dirty="0"/>
              <a:t> = </a:t>
            </a:r>
            <a:r>
              <a:rPr lang="en-CA" b="1" dirty="0" err="1"/>
              <a:t>createContext</a:t>
            </a:r>
            <a:r>
              <a:rPr lang="en-CA" b="1" dirty="0"/>
              <a:t>('');</a:t>
            </a:r>
          </a:p>
          <a:p>
            <a:br>
              <a:rPr lang="en-CA" dirty="0">
                <a:solidFill>
                  <a:schemeClr val="bg1">
                    <a:lumMod val="75000"/>
                  </a:schemeClr>
                </a:solidFill>
              </a:rPr>
            </a:br>
            <a:r>
              <a:rPr lang="en-CA" dirty="0">
                <a:solidFill>
                  <a:schemeClr val="bg1">
                    <a:lumMod val="75000"/>
                  </a:schemeClr>
                </a:solidFill>
              </a:rPr>
              <a:t>function App() {</a:t>
            </a:r>
          </a:p>
          <a:p>
            <a:br>
              <a:rPr lang="en-CA" dirty="0">
                <a:solidFill>
                  <a:schemeClr val="bg1">
                    <a:lumMod val="75000"/>
                  </a:schemeClr>
                </a:solidFill>
              </a:rPr>
            </a:br>
            <a:r>
              <a:rPr lang="en-CA" dirty="0">
                <a:solidFill>
                  <a:schemeClr val="bg1">
                    <a:lumMod val="75000"/>
                  </a:schemeClr>
                </a:solidFill>
              </a:rPr>
              <a:t>  return (</a:t>
            </a:r>
          </a:p>
          <a:p>
            <a:r>
              <a:rPr lang="en-CA" dirty="0">
                <a:solidFill>
                  <a:schemeClr val="bg1">
                    <a:lumMod val="75000"/>
                  </a:schemeClr>
                </a:solidFill>
              </a:rPr>
              <a:t>    &lt;</a:t>
            </a:r>
            <a:r>
              <a:rPr lang="en-CA" dirty="0" err="1">
                <a:solidFill>
                  <a:schemeClr val="bg1">
                    <a:lumMod val="75000"/>
                  </a:schemeClr>
                </a:solidFill>
              </a:rPr>
              <a:t>BrowserRouter</a:t>
            </a:r>
            <a:r>
              <a:rPr lang="en-CA" dirty="0">
                <a:solidFill>
                  <a:schemeClr val="bg1">
                    <a:lumMod val="75000"/>
                  </a:schemeClr>
                </a:solidFill>
              </a:rPr>
              <a:t>&gt;</a:t>
            </a:r>
          </a:p>
          <a:p>
            <a:r>
              <a:rPr lang="en-CA" b="1" dirty="0"/>
              <a:t>    &lt;</a:t>
            </a:r>
            <a:r>
              <a:rPr lang="en-CA" b="1" dirty="0" err="1"/>
              <a:t>prjContext.Provider</a:t>
            </a:r>
            <a:r>
              <a:rPr lang="en-CA" b="1" dirty="0"/>
              <a:t> value = '[Sherif]'&gt;</a:t>
            </a:r>
          </a:p>
          <a:p>
            <a:r>
              <a:rPr lang="en-CA" dirty="0">
                <a:solidFill>
                  <a:schemeClr val="bg1">
                    <a:lumMod val="75000"/>
                  </a:schemeClr>
                </a:solidFill>
              </a:rPr>
              <a:t>      &lt;nav&gt;</a:t>
            </a:r>
          </a:p>
          <a:p>
            <a:r>
              <a:rPr lang="en-CA" dirty="0">
                <a:solidFill>
                  <a:schemeClr val="bg1">
                    <a:lumMod val="75000"/>
                  </a:schemeClr>
                </a:solidFill>
              </a:rPr>
              <a:t>        &lt;</a:t>
            </a:r>
            <a:r>
              <a:rPr lang="en-CA" dirty="0" err="1">
                <a:solidFill>
                  <a:schemeClr val="bg1">
                    <a:lumMod val="75000"/>
                  </a:schemeClr>
                </a:solidFill>
              </a:rPr>
              <a:t>NavLink</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="nav1" to="/"&gt;Home&lt;/</a:t>
            </a:r>
            <a:r>
              <a:rPr lang="en-CA" dirty="0" err="1">
                <a:solidFill>
                  <a:schemeClr val="bg1">
                    <a:lumMod val="75000"/>
                  </a:schemeClr>
                </a:solidFill>
              </a:rPr>
              <a:t>NavLink</a:t>
            </a:r>
            <a:r>
              <a:rPr lang="en-CA" dirty="0">
                <a:solidFill>
                  <a:schemeClr val="bg1">
                    <a:lumMod val="75000"/>
                  </a:schemeClr>
                </a:solidFill>
              </a:rPr>
              <a:t>&gt;</a:t>
            </a:r>
          </a:p>
          <a:p>
            <a:r>
              <a:rPr lang="en-CA" dirty="0">
                <a:solidFill>
                  <a:schemeClr val="bg1">
                    <a:lumMod val="75000"/>
                  </a:schemeClr>
                </a:solidFill>
              </a:rPr>
              <a:t>        &lt;</a:t>
            </a:r>
            <a:r>
              <a:rPr lang="en-CA" dirty="0" err="1">
                <a:solidFill>
                  <a:schemeClr val="bg1">
                    <a:lumMod val="75000"/>
                  </a:schemeClr>
                </a:solidFill>
              </a:rPr>
              <a:t>NavLink</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="nav1 nav2" to="about"&gt;About&lt;/</a:t>
            </a:r>
            <a:r>
              <a:rPr lang="en-CA" dirty="0" err="1">
                <a:solidFill>
                  <a:schemeClr val="bg1">
                    <a:lumMod val="75000"/>
                  </a:schemeClr>
                </a:solidFill>
              </a:rPr>
              <a:t>NavLink</a:t>
            </a:r>
            <a:r>
              <a:rPr lang="en-CA" dirty="0">
                <a:solidFill>
                  <a:schemeClr val="bg1">
                    <a:lumMod val="75000"/>
                  </a:schemeClr>
                </a:solidFill>
              </a:rPr>
              <a:t>&gt;</a:t>
            </a:r>
          </a:p>
          <a:p>
            <a:r>
              <a:rPr lang="en-CA" dirty="0">
                <a:solidFill>
                  <a:schemeClr val="bg1">
                    <a:lumMod val="75000"/>
                  </a:schemeClr>
                </a:solidFill>
              </a:rPr>
              <a:t>      &lt;/nav&gt;</a:t>
            </a:r>
          </a:p>
          <a:p>
            <a:r>
              <a:rPr lang="en-CA" dirty="0">
                <a:solidFill>
                  <a:schemeClr val="bg1">
                    <a:lumMod val="75000"/>
                  </a:schemeClr>
                </a:solidFill>
              </a:rPr>
              <a:t>      &lt;Routes&gt;</a:t>
            </a:r>
          </a:p>
          <a:p>
            <a:r>
              <a:rPr lang="en-CA" dirty="0">
                <a:solidFill>
                  <a:schemeClr val="bg1">
                    <a:lumMod val="75000"/>
                  </a:schemeClr>
                </a:solidFill>
              </a:rPr>
              <a:t>        </a:t>
            </a:r>
          </a:p>
          <a:p>
            <a:r>
              <a:rPr lang="en-CA" dirty="0">
                <a:solidFill>
                  <a:schemeClr val="bg1">
                    <a:lumMod val="75000"/>
                  </a:schemeClr>
                </a:solidFill>
              </a:rPr>
              <a:t>          &lt;Route path="" element={&lt;Main /&gt;} /&gt;</a:t>
            </a:r>
          </a:p>
          <a:p>
            <a:r>
              <a:rPr lang="en-CA" dirty="0">
                <a:solidFill>
                  <a:schemeClr val="bg1">
                    <a:lumMod val="75000"/>
                  </a:schemeClr>
                </a:solidFill>
              </a:rPr>
              <a:t>          &lt;Route path="about" element={&lt;About /&gt;} /&gt;</a:t>
            </a:r>
          </a:p>
          <a:p>
            <a:r>
              <a:rPr lang="en-CA" dirty="0">
                <a:solidFill>
                  <a:schemeClr val="bg1">
                    <a:lumMod val="75000"/>
                  </a:schemeClr>
                </a:solidFill>
              </a:rPr>
              <a:t>      &lt;/Routes&gt;</a:t>
            </a:r>
          </a:p>
          <a:p>
            <a:r>
              <a:rPr lang="en-CA" b="1" dirty="0"/>
              <a:t>      &lt;/</a:t>
            </a:r>
            <a:r>
              <a:rPr lang="en-CA" b="1" dirty="0" err="1"/>
              <a:t>prjContext.Provider</a:t>
            </a:r>
            <a:r>
              <a:rPr lang="en-CA" b="1" dirty="0"/>
              <a:t>&gt;</a:t>
            </a:r>
          </a:p>
          <a:p>
            <a:r>
              <a:rPr lang="en-CA" dirty="0">
                <a:solidFill>
                  <a:schemeClr val="bg1">
                    <a:lumMod val="75000"/>
                  </a:schemeClr>
                </a:solidFill>
              </a:rPr>
              <a:t>    &lt;/</a:t>
            </a:r>
            <a:r>
              <a:rPr lang="en-CA" dirty="0" err="1">
                <a:solidFill>
                  <a:schemeClr val="bg1">
                    <a:lumMod val="75000"/>
                  </a:schemeClr>
                </a:solidFill>
              </a:rPr>
              <a:t>BrowserRouter</a:t>
            </a:r>
            <a:r>
              <a:rPr lang="en-CA" dirty="0">
                <a:solidFill>
                  <a:schemeClr val="bg1">
                    <a:lumMod val="75000"/>
                  </a:schemeClr>
                </a:solidFill>
              </a:rPr>
              <a:t>&gt;</a:t>
            </a:r>
          </a:p>
          <a:p>
            <a:r>
              <a:rPr lang="en-CA" dirty="0">
                <a:solidFill>
                  <a:schemeClr val="bg1">
                    <a:lumMod val="75000"/>
                  </a:schemeClr>
                </a:solidFill>
              </a:rPr>
              <a:t>  );</a:t>
            </a:r>
          </a:p>
        </p:txBody>
      </p:sp>
    </p:spTree>
    <p:extLst>
      <p:ext uri="{BB962C8B-B14F-4D97-AF65-F5344CB8AC3E}">
        <p14:creationId xmlns:p14="http://schemas.microsoft.com/office/powerpoint/2010/main" val="402973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3130" y="56841"/>
            <a:ext cx="584820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Context - 2</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4" name="TextBox 3">
            <a:extLst>
              <a:ext uri="{FF2B5EF4-FFF2-40B4-BE49-F238E27FC236}">
                <a16:creationId xmlns:a16="http://schemas.microsoft.com/office/drawing/2014/main" id="{A990C378-8D0B-5903-4F89-AC6F07247088}"/>
              </a:ext>
            </a:extLst>
          </p:cNvPr>
          <p:cNvSpPr txBox="1"/>
          <p:nvPr/>
        </p:nvSpPr>
        <p:spPr>
          <a:xfrm>
            <a:off x="142407" y="1101519"/>
            <a:ext cx="7629993" cy="892552"/>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Main.js – </a:t>
            </a:r>
            <a:r>
              <a:rPr lang="en-US" sz="1600" b="0" dirty="0">
                <a:solidFill>
                  <a:srgbClr val="00B050"/>
                </a:solidFill>
                <a:effectLst/>
                <a:highlight>
                  <a:srgbClr val="FFFF00"/>
                </a:highlight>
                <a:latin typeface="Consolas" panose="020B0609020204030204" pitchFamily="49" charset="0"/>
              </a:rPr>
              <a:t>update import statements</a:t>
            </a:r>
          </a:p>
          <a:p>
            <a:r>
              <a:rPr lang="en-CA" dirty="0">
                <a:solidFill>
                  <a:schemeClr val="bg1">
                    <a:lumMod val="75000"/>
                  </a:schemeClr>
                </a:solidFill>
              </a:rPr>
              <a:t>import {</a:t>
            </a:r>
            <a:r>
              <a:rPr lang="en-CA" dirty="0" err="1">
                <a:solidFill>
                  <a:schemeClr val="bg1">
                    <a:lumMod val="75000"/>
                  </a:schemeClr>
                </a:solidFill>
              </a:rPr>
              <a:t>useState</a:t>
            </a:r>
            <a:r>
              <a:rPr lang="en-CA" dirty="0">
                <a:solidFill>
                  <a:schemeClr val="bg1">
                    <a:lumMod val="75000"/>
                  </a:schemeClr>
                </a:solidFill>
              </a:rPr>
              <a:t>, </a:t>
            </a:r>
            <a:r>
              <a:rPr lang="en-CA" dirty="0" err="1">
                <a:solidFill>
                  <a:schemeClr val="bg1">
                    <a:lumMod val="75000"/>
                  </a:schemeClr>
                </a:solidFill>
              </a:rPr>
              <a:t>useRef</a:t>
            </a:r>
            <a:r>
              <a:rPr lang="en-CA" dirty="0">
                <a:solidFill>
                  <a:schemeClr val="bg1">
                    <a:lumMod val="75000"/>
                  </a:schemeClr>
                </a:solidFill>
              </a:rPr>
              <a:t>, </a:t>
            </a:r>
            <a:r>
              <a:rPr lang="en-CA" b="1" dirty="0" err="1"/>
              <a:t>useContext</a:t>
            </a:r>
            <a:r>
              <a:rPr lang="en-CA" dirty="0">
                <a:solidFill>
                  <a:schemeClr val="bg1">
                    <a:lumMod val="75000"/>
                  </a:schemeClr>
                </a:solidFill>
              </a:rPr>
              <a:t>} from 'react';</a:t>
            </a:r>
          </a:p>
          <a:p>
            <a:r>
              <a:rPr lang="en-CA" b="1" dirty="0"/>
              <a:t>import { </a:t>
            </a:r>
            <a:r>
              <a:rPr lang="en-CA" b="1" dirty="0" err="1"/>
              <a:t>prjContext</a:t>
            </a:r>
            <a:r>
              <a:rPr lang="en-CA" b="1" dirty="0"/>
              <a:t> } from '../App';</a:t>
            </a:r>
          </a:p>
        </p:txBody>
      </p:sp>
      <p:sp>
        <p:nvSpPr>
          <p:cNvPr id="5" name="TextBox 4">
            <a:extLst>
              <a:ext uri="{FF2B5EF4-FFF2-40B4-BE49-F238E27FC236}">
                <a16:creationId xmlns:a16="http://schemas.microsoft.com/office/drawing/2014/main" id="{663779D9-0F9B-187F-5D30-3FC7D8FF4DFE}"/>
              </a:ext>
            </a:extLst>
          </p:cNvPr>
          <p:cNvSpPr txBox="1"/>
          <p:nvPr/>
        </p:nvSpPr>
        <p:spPr>
          <a:xfrm>
            <a:off x="142407" y="2330863"/>
            <a:ext cx="7629993" cy="2277547"/>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Main.js – </a:t>
            </a:r>
            <a:r>
              <a:rPr lang="en-US" sz="1600" b="0" dirty="0">
                <a:solidFill>
                  <a:srgbClr val="00B050"/>
                </a:solidFill>
                <a:effectLst/>
                <a:highlight>
                  <a:srgbClr val="FFFF00"/>
                </a:highlight>
                <a:latin typeface="Consolas" panose="020B0609020204030204" pitchFamily="49" charset="0"/>
              </a:rPr>
              <a:t>read Context and display</a:t>
            </a:r>
          </a:p>
          <a:p>
            <a:r>
              <a:rPr lang="en-CA" b="1" dirty="0"/>
              <a:t> const </a:t>
            </a:r>
            <a:r>
              <a:rPr lang="en-CA" b="1" dirty="0" err="1"/>
              <a:t>identifer</a:t>
            </a:r>
            <a:r>
              <a:rPr lang="en-CA" b="1" dirty="0"/>
              <a:t>  = </a:t>
            </a:r>
            <a:r>
              <a:rPr lang="en-CA" b="1" dirty="0" err="1"/>
              <a:t>useContext</a:t>
            </a:r>
            <a:r>
              <a:rPr lang="en-CA" b="1" dirty="0"/>
              <a:t>(</a:t>
            </a:r>
            <a:r>
              <a:rPr lang="en-CA" b="1" dirty="0" err="1"/>
              <a:t>prjContext</a:t>
            </a:r>
            <a:r>
              <a:rPr lang="en-CA" b="1" dirty="0"/>
              <a:t>);</a:t>
            </a:r>
          </a:p>
          <a:p>
            <a:r>
              <a:rPr lang="en-CA" dirty="0"/>
              <a:t>    </a:t>
            </a:r>
            <a:r>
              <a:rPr lang="en-CA" dirty="0">
                <a:solidFill>
                  <a:schemeClr val="bg1">
                    <a:lumMod val="75000"/>
                  </a:schemeClr>
                </a:solidFill>
              </a:rPr>
              <a:t>return (</a:t>
            </a:r>
          </a:p>
          <a:p>
            <a:r>
              <a:rPr lang="en-CA" dirty="0">
                <a:solidFill>
                  <a:schemeClr val="bg1">
                    <a:lumMod val="75000"/>
                  </a:schemeClr>
                </a:solidFill>
              </a:rPr>
              <a:t>    &lt;Container&gt;</a:t>
            </a:r>
          </a:p>
          <a:p>
            <a:r>
              <a:rPr lang="en-CA" dirty="0">
                <a:solidFill>
                  <a:schemeClr val="bg1">
                    <a:lumMod val="75000"/>
                  </a:schemeClr>
                </a:solidFill>
              </a:rPr>
              <a:t>      </a:t>
            </a:r>
          </a:p>
          <a:p>
            <a:r>
              <a:rPr lang="en-CA" dirty="0">
                <a:solidFill>
                  <a:schemeClr val="bg1">
                    <a:lumMod val="75000"/>
                  </a:schemeClr>
                </a:solidFill>
              </a:rPr>
              <a:t>    &lt;Header version =</a:t>
            </a:r>
            <a:r>
              <a:rPr lang="en-CA" dirty="0"/>
              <a:t> </a:t>
            </a:r>
            <a:r>
              <a:rPr lang="en-CA" b="1" dirty="0"/>
              <a:t>{</a:t>
            </a:r>
            <a:r>
              <a:rPr lang="en-CA" dirty="0">
                <a:solidFill>
                  <a:schemeClr val="bg1">
                    <a:lumMod val="75000"/>
                  </a:schemeClr>
                </a:solidFill>
              </a:rPr>
              <a:t>'1.0' </a:t>
            </a:r>
            <a:r>
              <a:rPr lang="en-CA" b="1" dirty="0"/>
              <a:t>+ </a:t>
            </a:r>
            <a:r>
              <a:rPr lang="en-CA" b="1" dirty="0" err="1"/>
              <a:t>identifer</a:t>
            </a:r>
            <a:r>
              <a:rPr lang="en-CA" b="1" dirty="0"/>
              <a:t>}</a:t>
            </a:r>
            <a:r>
              <a:rPr lang="en-CA" dirty="0"/>
              <a:t> </a:t>
            </a:r>
            <a:r>
              <a:rPr lang="en-CA" dirty="0" err="1">
                <a:solidFill>
                  <a:schemeClr val="bg1">
                    <a:lumMod val="75000"/>
                  </a:schemeClr>
                </a:solidFill>
              </a:rPr>
              <a:t>className</a:t>
            </a:r>
            <a:r>
              <a:rPr lang="en-CA" dirty="0">
                <a:solidFill>
                  <a:schemeClr val="bg1">
                    <a:lumMod val="75000"/>
                  </a:schemeClr>
                </a:solidFill>
              </a:rPr>
              <a:t>='general-border' /&gt;</a:t>
            </a:r>
          </a:p>
          <a:p>
            <a:r>
              <a:rPr lang="en-CA" dirty="0">
                <a:solidFill>
                  <a:schemeClr val="bg1">
                    <a:lumMod val="75000"/>
                  </a:schemeClr>
                </a:solidFill>
              </a:rPr>
              <a:t>        &lt;Row&gt;</a:t>
            </a:r>
          </a:p>
          <a:p>
            <a:endParaRPr lang="en-CA" dirty="0">
              <a:solidFill>
                <a:schemeClr val="bg1">
                  <a:lumMod val="75000"/>
                </a:schemeClr>
              </a:solidFill>
            </a:endParaRPr>
          </a:p>
        </p:txBody>
      </p:sp>
      <p:sp>
        <p:nvSpPr>
          <p:cNvPr id="2" name="TextBox 1">
            <a:extLst>
              <a:ext uri="{FF2B5EF4-FFF2-40B4-BE49-F238E27FC236}">
                <a16:creationId xmlns:a16="http://schemas.microsoft.com/office/drawing/2014/main" id="{D5AF4B59-339E-C5FE-F320-5F42C33344DA}"/>
              </a:ext>
            </a:extLst>
          </p:cNvPr>
          <p:cNvSpPr txBox="1"/>
          <p:nvPr/>
        </p:nvSpPr>
        <p:spPr>
          <a:xfrm>
            <a:off x="142407" y="5219632"/>
            <a:ext cx="7629993" cy="892552"/>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About.js – </a:t>
            </a:r>
            <a:r>
              <a:rPr lang="en-US" sz="1600" b="0" dirty="0">
                <a:solidFill>
                  <a:srgbClr val="00B050"/>
                </a:solidFill>
                <a:effectLst/>
                <a:highlight>
                  <a:srgbClr val="FFFF00"/>
                </a:highlight>
                <a:latin typeface="Consolas" panose="020B0609020204030204" pitchFamily="49" charset="0"/>
              </a:rPr>
              <a:t>update import statements</a:t>
            </a:r>
          </a:p>
          <a:p>
            <a:r>
              <a:rPr lang="en-CA" dirty="0">
                <a:solidFill>
                  <a:schemeClr val="bg1">
                    <a:lumMod val="75000"/>
                  </a:schemeClr>
                </a:solidFill>
              </a:rPr>
              <a:t>import {</a:t>
            </a:r>
            <a:r>
              <a:rPr lang="en-CA" dirty="0" err="1">
                <a:solidFill>
                  <a:schemeClr val="bg1">
                    <a:lumMod val="75000"/>
                  </a:schemeClr>
                </a:solidFill>
              </a:rPr>
              <a:t>useState</a:t>
            </a:r>
            <a:r>
              <a:rPr lang="en-CA" dirty="0">
                <a:solidFill>
                  <a:schemeClr val="bg1">
                    <a:lumMod val="75000"/>
                  </a:schemeClr>
                </a:solidFill>
              </a:rPr>
              <a:t>, </a:t>
            </a:r>
            <a:r>
              <a:rPr lang="en-CA" dirty="0" err="1">
                <a:solidFill>
                  <a:schemeClr val="bg1">
                    <a:lumMod val="75000"/>
                  </a:schemeClr>
                </a:solidFill>
              </a:rPr>
              <a:t>useRef</a:t>
            </a:r>
            <a:r>
              <a:rPr lang="en-CA" dirty="0">
                <a:solidFill>
                  <a:schemeClr val="bg1">
                    <a:lumMod val="75000"/>
                  </a:schemeClr>
                </a:solidFill>
              </a:rPr>
              <a:t>, </a:t>
            </a:r>
            <a:r>
              <a:rPr lang="en-CA" b="1" dirty="0" err="1"/>
              <a:t>useContext</a:t>
            </a:r>
            <a:r>
              <a:rPr lang="en-CA" dirty="0">
                <a:solidFill>
                  <a:schemeClr val="bg1">
                    <a:lumMod val="75000"/>
                  </a:schemeClr>
                </a:solidFill>
              </a:rPr>
              <a:t>} from 'react';</a:t>
            </a:r>
          </a:p>
          <a:p>
            <a:r>
              <a:rPr lang="en-CA" b="1" dirty="0"/>
              <a:t>import { </a:t>
            </a:r>
            <a:r>
              <a:rPr lang="en-CA" b="1" dirty="0" err="1"/>
              <a:t>prjContext</a:t>
            </a:r>
            <a:r>
              <a:rPr lang="en-CA" b="1" dirty="0"/>
              <a:t> } from '../App';</a:t>
            </a:r>
          </a:p>
        </p:txBody>
      </p:sp>
      <p:sp>
        <p:nvSpPr>
          <p:cNvPr id="3" name="TextBox 2">
            <a:extLst>
              <a:ext uri="{FF2B5EF4-FFF2-40B4-BE49-F238E27FC236}">
                <a16:creationId xmlns:a16="http://schemas.microsoft.com/office/drawing/2014/main" id="{6CBACEC3-1A3E-A5A1-D9A9-F0F54AA82EF8}"/>
              </a:ext>
            </a:extLst>
          </p:cNvPr>
          <p:cNvSpPr txBox="1"/>
          <p:nvPr/>
        </p:nvSpPr>
        <p:spPr>
          <a:xfrm>
            <a:off x="142407" y="6448976"/>
            <a:ext cx="7629993" cy="2215991"/>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About.js – </a:t>
            </a:r>
            <a:r>
              <a:rPr lang="en-US" sz="1600" b="0" dirty="0">
                <a:solidFill>
                  <a:srgbClr val="00B050"/>
                </a:solidFill>
                <a:effectLst/>
                <a:highlight>
                  <a:srgbClr val="FFFF00"/>
                </a:highlight>
                <a:latin typeface="Consolas" panose="020B0609020204030204" pitchFamily="49" charset="0"/>
              </a:rPr>
              <a:t>read Context and display</a:t>
            </a:r>
          </a:p>
          <a:p>
            <a:r>
              <a:rPr lang="en-CA" dirty="0">
                <a:solidFill>
                  <a:schemeClr val="bg1">
                    <a:lumMod val="75000"/>
                  </a:schemeClr>
                </a:solidFill>
              </a:rPr>
              <a:t>const About = () =&gt;</a:t>
            </a:r>
          </a:p>
          <a:p>
            <a:r>
              <a:rPr lang="en-CA" dirty="0">
                <a:solidFill>
                  <a:schemeClr val="bg1">
                    <a:lumMod val="75000"/>
                  </a:schemeClr>
                </a:solidFill>
              </a:rPr>
              <a:t>{  </a:t>
            </a:r>
          </a:p>
          <a:p>
            <a:r>
              <a:rPr lang="en-CA" b="1" dirty="0"/>
              <a:t>  const </a:t>
            </a:r>
            <a:r>
              <a:rPr lang="en-CA" b="1" dirty="0" err="1"/>
              <a:t>identifer</a:t>
            </a:r>
            <a:r>
              <a:rPr lang="en-CA" b="1" dirty="0"/>
              <a:t>  = </a:t>
            </a:r>
            <a:r>
              <a:rPr lang="en-CA" b="1" dirty="0" err="1"/>
              <a:t>useContext</a:t>
            </a:r>
            <a:r>
              <a:rPr lang="en-CA" b="1" dirty="0"/>
              <a:t>(</a:t>
            </a:r>
            <a:r>
              <a:rPr lang="en-CA" b="1" dirty="0" err="1"/>
              <a:t>prjContext</a:t>
            </a:r>
            <a:r>
              <a:rPr lang="en-CA" b="1" dirty="0"/>
              <a:t>);</a:t>
            </a:r>
          </a:p>
          <a:p>
            <a:r>
              <a:rPr lang="en-CA" sz="1400" dirty="0">
                <a:solidFill>
                  <a:schemeClr val="bg1">
                    <a:lumMod val="75000"/>
                  </a:schemeClr>
                </a:solidFill>
              </a:rPr>
              <a:t>  return (&lt;Container&gt; This is a Hackathon project V1.0 for  </a:t>
            </a:r>
            <a:r>
              <a:rPr lang="en-CA" sz="1400" b="1" dirty="0"/>
              <a:t>{</a:t>
            </a:r>
            <a:r>
              <a:rPr lang="en-CA" sz="1400" b="1" dirty="0" err="1"/>
              <a:t>identifer</a:t>
            </a:r>
            <a:r>
              <a:rPr lang="en-CA" sz="1400" b="1" dirty="0"/>
              <a:t>}</a:t>
            </a:r>
            <a:r>
              <a:rPr lang="en-CA" sz="1400" dirty="0">
                <a:solidFill>
                  <a:schemeClr val="bg1">
                    <a:lumMod val="75000"/>
                  </a:schemeClr>
                </a:solidFill>
              </a:rPr>
              <a:t>&lt;/Container&gt;);</a:t>
            </a:r>
          </a:p>
          <a:p>
            <a:endParaRPr lang="en-CA" dirty="0">
              <a:solidFill>
                <a:schemeClr val="bg1">
                  <a:lumMod val="75000"/>
                </a:schemeClr>
              </a:solidFill>
            </a:endParaRPr>
          </a:p>
          <a:p>
            <a:r>
              <a:rPr lang="en-CA" dirty="0">
                <a:solidFill>
                  <a:schemeClr val="bg1">
                    <a:lumMod val="75000"/>
                  </a:schemeClr>
                </a:solidFill>
              </a:rPr>
              <a:t>}; </a:t>
            </a:r>
          </a:p>
          <a:p>
            <a:r>
              <a:rPr lang="en-CA" dirty="0">
                <a:solidFill>
                  <a:schemeClr val="bg1">
                    <a:lumMod val="75000"/>
                  </a:schemeClr>
                </a:solidFill>
              </a:rPr>
              <a:t>export default About;</a:t>
            </a:r>
          </a:p>
        </p:txBody>
      </p:sp>
      <p:sp>
        <p:nvSpPr>
          <p:cNvPr id="9" name="TextBox 8">
            <a:extLst>
              <a:ext uri="{FF2B5EF4-FFF2-40B4-BE49-F238E27FC236}">
                <a16:creationId xmlns:a16="http://schemas.microsoft.com/office/drawing/2014/main" id="{1C6A477F-A012-62AE-FC93-1A679CAF2C18}"/>
              </a:ext>
            </a:extLst>
          </p:cNvPr>
          <p:cNvSpPr txBox="1"/>
          <p:nvPr/>
        </p:nvSpPr>
        <p:spPr>
          <a:xfrm>
            <a:off x="5695934" y="835375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68740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animBg="1"/>
      <p:bldP spid="3" grpId="0" animBg="1"/>
      <p:bldP spid="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243055" y="3044640"/>
            <a:ext cx="6946742" cy="3046988"/>
          </a:xfrm>
          <a:prstGeom prst="rect">
            <a:avLst/>
          </a:prstGeom>
          <a:noFill/>
        </p:spPr>
        <p:txBody>
          <a:bodyPr wrap="square" rtlCol="0">
            <a:spAutoFit/>
          </a:bodyPr>
          <a:lstStyle/>
          <a:p>
            <a:pPr algn="ctr"/>
            <a:r>
              <a:rPr lang="en-CA" sz="4800" b="1" dirty="0"/>
              <a:t>Hosting our application in the Cloud by automating build and deployment</a:t>
            </a:r>
          </a:p>
        </p:txBody>
      </p:sp>
    </p:spTree>
    <p:extLst>
      <p:ext uri="{BB962C8B-B14F-4D97-AF65-F5344CB8AC3E}">
        <p14:creationId xmlns:p14="http://schemas.microsoft.com/office/powerpoint/2010/main" val="312434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Tree>
    <p:extLst>
      <p:ext uri="{BB962C8B-B14F-4D97-AF65-F5344CB8AC3E}">
        <p14:creationId xmlns:p14="http://schemas.microsoft.com/office/powerpoint/2010/main" val="31353230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3228560" y="96630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sp>
        <p:nvSpPr>
          <p:cNvPr id="3" name="Freeform: Shape 2">
            <a:extLst>
              <a:ext uri="{FF2B5EF4-FFF2-40B4-BE49-F238E27FC236}">
                <a16:creationId xmlns:a16="http://schemas.microsoft.com/office/drawing/2014/main" id="{F3A23522-4737-C503-B246-3FF2B84E73D5}"/>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94155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187170" y="1842778"/>
            <a:ext cx="7398060" cy="5971032"/>
          </a:xfrm>
          <a:prstGeom prst="rect">
            <a:avLst/>
          </a:prstGeom>
        </p:spPr>
      </p:pic>
    </p:spTree>
    <p:extLst>
      <p:ext uri="{BB962C8B-B14F-4D97-AF65-F5344CB8AC3E}">
        <p14:creationId xmlns:p14="http://schemas.microsoft.com/office/powerpoint/2010/main" val="183374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3" name="Freeform: Shape 2">
            <a:extLst>
              <a:ext uri="{FF2B5EF4-FFF2-40B4-BE49-F238E27FC236}">
                <a16:creationId xmlns:a16="http://schemas.microsoft.com/office/drawing/2014/main" id="{7CAE60C3-9E60-0274-65C9-6886E9D7A928}"/>
              </a:ext>
            </a:extLst>
          </p:cNvPr>
          <p:cNvSpPr/>
          <p:nvPr/>
        </p:nvSpPr>
        <p:spPr>
          <a:xfrm rot="21375419">
            <a:off x="293440" y="2463370"/>
            <a:ext cx="7604905" cy="5492858"/>
          </a:xfrm>
          <a:custGeom>
            <a:avLst/>
            <a:gdLst>
              <a:gd name="connsiteX0" fmla="*/ 195943 w 7087213"/>
              <a:gd name="connsiteY0" fmla="*/ 1730828 h 5492858"/>
              <a:gd name="connsiteX1" fmla="*/ 195943 w 7087213"/>
              <a:gd name="connsiteY1" fmla="*/ 1730828 h 5492858"/>
              <a:gd name="connsiteX2" fmla="*/ 1034143 w 7087213"/>
              <a:gd name="connsiteY2" fmla="*/ 1153886 h 5492858"/>
              <a:gd name="connsiteX3" fmla="*/ 1502228 w 7087213"/>
              <a:gd name="connsiteY3" fmla="*/ 979714 h 5492858"/>
              <a:gd name="connsiteX4" fmla="*/ 1850571 w 7087213"/>
              <a:gd name="connsiteY4" fmla="*/ 936171 h 5492858"/>
              <a:gd name="connsiteX5" fmla="*/ 2405743 w 7087213"/>
              <a:gd name="connsiteY5" fmla="*/ 990600 h 5492858"/>
              <a:gd name="connsiteX6" fmla="*/ 2808514 w 7087213"/>
              <a:gd name="connsiteY6" fmla="*/ 1143000 h 5492858"/>
              <a:gd name="connsiteX7" fmla="*/ 2906485 w 7087213"/>
              <a:gd name="connsiteY7" fmla="*/ 1175657 h 5492858"/>
              <a:gd name="connsiteX8" fmla="*/ 3004457 w 7087213"/>
              <a:gd name="connsiteY8" fmla="*/ 1197428 h 5492858"/>
              <a:gd name="connsiteX9" fmla="*/ 3309257 w 7087213"/>
              <a:gd name="connsiteY9" fmla="*/ 1240971 h 5492858"/>
              <a:gd name="connsiteX10" fmla="*/ 3635828 w 7087213"/>
              <a:gd name="connsiteY10" fmla="*/ 1306286 h 5492858"/>
              <a:gd name="connsiteX11" fmla="*/ 3918857 w 7087213"/>
              <a:gd name="connsiteY11" fmla="*/ 1360714 h 5492858"/>
              <a:gd name="connsiteX12" fmla="*/ 4288971 w 7087213"/>
              <a:gd name="connsiteY12" fmla="*/ 1371600 h 5492858"/>
              <a:gd name="connsiteX13" fmla="*/ 4811485 w 7087213"/>
              <a:gd name="connsiteY13" fmla="*/ 1382486 h 5492858"/>
              <a:gd name="connsiteX14" fmla="*/ 5040085 w 7087213"/>
              <a:gd name="connsiteY14" fmla="*/ 1338943 h 5492858"/>
              <a:gd name="connsiteX15" fmla="*/ 5170714 w 7087213"/>
              <a:gd name="connsiteY15" fmla="*/ 1251857 h 5492858"/>
              <a:gd name="connsiteX16" fmla="*/ 5214257 w 7087213"/>
              <a:gd name="connsiteY16" fmla="*/ 1197428 h 5492858"/>
              <a:gd name="connsiteX17" fmla="*/ 5279571 w 7087213"/>
              <a:gd name="connsiteY17" fmla="*/ 1153886 h 5492858"/>
              <a:gd name="connsiteX18" fmla="*/ 5312228 w 7087213"/>
              <a:gd name="connsiteY18" fmla="*/ 1088571 h 5492858"/>
              <a:gd name="connsiteX19" fmla="*/ 5355771 w 7087213"/>
              <a:gd name="connsiteY19" fmla="*/ 1023257 h 5492858"/>
              <a:gd name="connsiteX20" fmla="*/ 5410200 w 7087213"/>
              <a:gd name="connsiteY20" fmla="*/ 849086 h 5492858"/>
              <a:gd name="connsiteX21" fmla="*/ 5421085 w 7087213"/>
              <a:gd name="connsiteY21" fmla="*/ 794657 h 5492858"/>
              <a:gd name="connsiteX22" fmla="*/ 5442857 w 7087213"/>
              <a:gd name="connsiteY22" fmla="*/ 751114 h 5492858"/>
              <a:gd name="connsiteX23" fmla="*/ 5508171 w 7087213"/>
              <a:gd name="connsiteY23" fmla="*/ 533400 h 5492858"/>
              <a:gd name="connsiteX24" fmla="*/ 5551714 w 7087213"/>
              <a:gd name="connsiteY24" fmla="*/ 446314 h 5492858"/>
              <a:gd name="connsiteX25" fmla="*/ 5725885 w 7087213"/>
              <a:gd name="connsiteY25" fmla="*/ 228600 h 5492858"/>
              <a:gd name="connsiteX26" fmla="*/ 5921828 w 7087213"/>
              <a:gd name="connsiteY26" fmla="*/ 54428 h 5492858"/>
              <a:gd name="connsiteX27" fmla="*/ 6074228 w 7087213"/>
              <a:gd name="connsiteY27" fmla="*/ 0 h 5492858"/>
              <a:gd name="connsiteX28" fmla="*/ 6313714 w 7087213"/>
              <a:gd name="connsiteY28" fmla="*/ 21771 h 5492858"/>
              <a:gd name="connsiteX29" fmla="*/ 6542314 w 7087213"/>
              <a:gd name="connsiteY29" fmla="*/ 108857 h 5492858"/>
              <a:gd name="connsiteX30" fmla="*/ 6618514 w 7087213"/>
              <a:gd name="connsiteY30" fmla="*/ 141514 h 5492858"/>
              <a:gd name="connsiteX31" fmla="*/ 6792685 w 7087213"/>
              <a:gd name="connsiteY31" fmla="*/ 293914 h 5492858"/>
              <a:gd name="connsiteX32" fmla="*/ 6901543 w 7087213"/>
              <a:gd name="connsiteY32" fmla="*/ 533400 h 5492858"/>
              <a:gd name="connsiteX33" fmla="*/ 6923314 w 7087213"/>
              <a:gd name="connsiteY33" fmla="*/ 751114 h 5492858"/>
              <a:gd name="connsiteX34" fmla="*/ 6955971 w 7087213"/>
              <a:gd name="connsiteY34" fmla="*/ 827314 h 5492858"/>
              <a:gd name="connsiteX35" fmla="*/ 6966857 w 7087213"/>
              <a:gd name="connsiteY35" fmla="*/ 903514 h 5492858"/>
              <a:gd name="connsiteX36" fmla="*/ 6977743 w 7087213"/>
              <a:gd name="connsiteY36" fmla="*/ 1023257 h 5492858"/>
              <a:gd name="connsiteX37" fmla="*/ 7032171 w 7087213"/>
              <a:gd name="connsiteY37" fmla="*/ 1371600 h 5492858"/>
              <a:gd name="connsiteX38" fmla="*/ 7053943 w 7087213"/>
              <a:gd name="connsiteY38" fmla="*/ 2329543 h 5492858"/>
              <a:gd name="connsiteX39" fmla="*/ 7075714 w 7087213"/>
              <a:gd name="connsiteY39" fmla="*/ 2460171 h 5492858"/>
              <a:gd name="connsiteX40" fmla="*/ 7086600 w 7087213"/>
              <a:gd name="connsiteY40" fmla="*/ 2590800 h 5492858"/>
              <a:gd name="connsiteX41" fmla="*/ 7064828 w 7087213"/>
              <a:gd name="connsiteY41" fmla="*/ 4517571 h 5492858"/>
              <a:gd name="connsiteX42" fmla="*/ 6955971 w 7087213"/>
              <a:gd name="connsiteY42" fmla="*/ 4800600 h 5492858"/>
              <a:gd name="connsiteX43" fmla="*/ 6531428 w 7087213"/>
              <a:gd name="connsiteY43" fmla="*/ 5268686 h 5492858"/>
              <a:gd name="connsiteX44" fmla="*/ 6389914 w 7087213"/>
              <a:gd name="connsiteY44" fmla="*/ 5388428 h 5492858"/>
              <a:gd name="connsiteX45" fmla="*/ 6128657 w 7087213"/>
              <a:gd name="connsiteY45" fmla="*/ 5431971 h 5492858"/>
              <a:gd name="connsiteX46" fmla="*/ 2264228 w 7087213"/>
              <a:gd name="connsiteY46" fmla="*/ 5475514 h 5492858"/>
              <a:gd name="connsiteX47" fmla="*/ 1132114 w 7087213"/>
              <a:gd name="connsiteY47" fmla="*/ 5453743 h 5492858"/>
              <a:gd name="connsiteX48" fmla="*/ 489857 w 7087213"/>
              <a:gd name="connsiteY48" fmla="*/ 5246914 h 5492858"/>
              <a:gd name="connsiteX49" fmla="*/ 250371 w 7087213"/>
              <a:gd name="connsiteY49" fmla="*/ 4963886 h 5492858"/>
              <a:gd name="connsiteX50" fmla="*/ 0 w 7087213"/>
              <a:gd name="connsiteY50" fmla="*/ 4343400 h 5492858"/>
              <a:gd name="connsiteX51" fmla="*/ 32657 w 7087213"/>
              <a:gd name="connsiteY51" fmla="*/ 3254828 h 5492858"/>
              <a:gd name="connsiteX52" fmla="*/ 76200 w 7087213"/>
              <a:gd name="connsiteY52" fmla="*/ 3080657 h 5492858"/>
              <a:gd name="connsiteX53" fmla="*/ 130628 w 7087213"/>
              <a:gd name="connsiteY53" fmla="*/ 2590800 h 5492858"/>
              <a:gd name="connsiteX54" fmla="*/ 174171 w 7087213"/>
              <a:gd name="connsiteY54" fmla="*/ 2394857 h 5492858"/>
              <a:gd name="connsiteX55" fmla="*/ 195943 w 7087213"/>
              <a:gd name="connsiteY55" fmla="*/ 1730828 h 5492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87213" h="5492858">
                <a:moveTo>
                  <a:pt x="195943" y="1730828"/>
                </a:moveTo>
                <a:lnTo>
                  <a:pt x="195943" y="1730828"/>
                </a:lnTo>
                <a:cubicBezTo>
                  <a:pt x="542470" y="1449860"/>
                  <a:pt x="629330" y="1344100"/>
                  <a:pt x="1034143" y="1153886"/>
                </a:cubicBezTo>
                <a:cubicBezTo>
                  <a:pt x="1184818" y="1083087"/>
                  <a:pt x="1337034" y="1000363"/>
                  <a:pt x="1502228" y="979714"/>
                </a:cubicBezTo>
                <a:lnTo>
                  <a:pt x="1850571" y="936171"/>
                </a:lnTo>
                <a:cubicBezTo>
                  <a:pt x="2035628" y="954314"/>
                  <a:pt x="2223987" y="951357"/>
                  <a:pt x="2405743" y="990600"/>
                </a:cubicBezTo>
                <a:cubicBezTo>
                  <a:pt x="2546056" y="1020895"/>
                  <a:pt x="2672334" y="1097607"/>
                  <a:pt x="2808514" y="1143000"/>
                </a:cubicBezTo>
                <a:cubicBezTo>
                  <a:pt x="2841171" y="1153886"/>
                  <a:pt x="2873317" y="1166444"/>
                  <a:pt x="2906485" y="1175657"/>
                </a:cubicBezTo>
                <a:cubicBezTo>
                  <a:pt x="2938718" y="1184611"/>
                  <a:pt x="2971605" y="1191110"/>
                  <a:pt x="3004457" y="1197428"/>
                </a:cubicBezTo>
                <a:cubicBezTo>
                  <a:pt x="3193925" y="1233864"/>
                  <a:pt x="3149564" y="1226454"/>
                  <a:pt x="3309257" y="1240971"/>
                </a:cubicBezTo>
                <a:cubicBezTo>
                  <a:pt x="3568077" y="1320608"/>
                  <a:pt x="3328837" y="1256311"/>
                  <a:pt x="3635828" y="1306286"/>
                </a:cubicBezTo>
                <a:cubicBezTo>
                  <a:pt x="3730651" y="1321722"/>
                  <a:pt x="3823262" y="1351155"/>
                  <a:pt x="3918857" y="1360714"/>
                </a:cubicBezTo>
                <a:cubicBezTo>
                  <a:pt x="4041669" y="1372995"/>
                  <a:pt x="4165583" y="1368590"/>
                  <a:pt x="4288971" y="1371600"/>
                </a:cubicBezTo>
                <a:lnTo>
                  <a:pt x="4811485" y="1382486"/>
                </a:lnTo>
                <a:cubicBezTo>
                  <a:pt x="4887685" y="1367972"/>
                  <a:pt x="4965786" y="1361233"/>
                  <a:pt x="5040085" y="1338943"/>
                </a:cubicBezTo>
                <a:cubicBezTo>
                  <a:pt x="5093431" y="1322939"/>
                  <a:pt x="5135575" y="1292016"/>
                  <a:pt x="5170714" y="1251857"/>
                </a:cubicBezTo>
                <a:cubicBezTo>
                  <a:pt x="5186014" y="1234371"/>
                  <a:pt x="5196987" y="1212971"/>
                  <a:pt x="5214257" y="1197428"/>
                </a:cubicBezTo>
                <a:cubicBezTo>
                  <a:pt x="5233706" y="1179924"/>
                  <a:pt x="5257800" y="1168400"/>
                  <a:pt x="5279571" y="1153886"/>
                </a:cubicBezTo>
                <a:cubicBezTo>
                  <a:pt x="5290457" y="1132114"/>
                  <a:pt x="5299963" y="1109597"/>
                  <a:pt x="5312228" y="1088571"/>
                </a:cubicBezTo>
                <a:cubicBezTo>
                  <a:pt x="5325412" y="1065969"/>
                  <a:pt x="5344706" y="1046968"/>
                  <a:pt x="5355771" y="1023257"/>
                </a:cubicBezTo>
                <a:cubicBezTo>
                  <a:pt x="5366895" y="999420"/>
                  <a:pt x="5401906" y="882263"/>
                  <a:pt x="5410200" y="849086"/>
                </a:cubicBezTo>
                <a:cubicBezTo>
                  <a:pt x="5414687" y="831136"/>
                  <a:pt x="5415234" y="812210"/>
                  <a:pt x="5421085" y="794657"/>
                </a:cubicBezTo>
                <a:cubicBezTo>
                  <a:pt x="5426217" y="779262"/>
                  <a:pt x="5437725" y="766509"/>
                  <a:pt x="5442857" y="751114"/>
                </a:cubicBezTo>
                <a:cubicBezTo>
                  <a:pt x="5466817" y="679235"/>
                  <a:pt x="5474287" y="601168"/>
                  <a:pt x="5508171" y="533400"/>
                </a:cubicBezTo>
                <a:cubicBezTo>
                  <a:pt x="5522685" y="504371"/>
                  <a:pt x="5533711" y="473318"/>
                  <a:pt x="5551714" y="446314"/>
                </a:cubicBezTo>
                <a:cubicBezTo>
                  <a:pt x="5602733" y="369786"/>
                  <a:pt x="5657028" y="291198"/>
                  <a:pt x="5725885" y="228600"/>
                </a:cubicBezTo>
                <a:cubicBezTo>
                  <a:pt x="5790547" y="169816"/>
                  <a:pt x="5839531" y="83819"/>
                  <a:pt x="5921828" y="54428"/>
                </a:cubicBezTo>
                <a:lnTo>
                  <a:pt x="6074228" y="0"/>
                </a:lnTo>
                <a:cubicBezTo>
                  <a:pt x="6154057" y="7257"/>
                  <a:pt x="6235640" y="3614"/>
                  <a:pt x="6313714" y="21771"/>
                </a:cubicBezTo>
                <a:cubicBezTo>
                  <a:pt x="6393137" y="40241"/>
                  <a:pt x="6466419" y="79041"/>
                  <a:pt x="6542314" y="108857"/>
                </a:cubicBezTo>
                <a:cubicBezTo>
                  <a:pt x="6568035" y="118962"/>
                  <a:pt x="6594695" y="127503"/>
                  <a:pt x="6618514" y="141514"/>
                </a:cubicBezTo>
                <a:cubicBezTo>
                  <a:pt x="6689546" y="183298"/>
                  <a:pt x="6747815" y="224569"/>
                  <a:pt x="6792685" y="293914"/>
                </a:cubicBezTo>
                <a:cubicBezTo>
                  <a:pt x="6828038" y="348550"/>
                  <a:pt x="6878221" y="477427"/>
                  <a:pt x="6901543" y="533400"/>
                </a:cubicBezTo>
                <a:cubicBezTo>
                  <a:pt x="6902313" y="542643"/>
                  <a:pt x="6915407" y="721463"/>
                  <a:pt x="6923314" y="751114"/>
                </a:cubicBezTo>
                <a:cubicBezTo>
                  <a:pt x="6930434" y="777815"/>
                  <a:pt x="6945085" y="801914"/>
                  <a:pt x="6955971" y="827314"/>
                </a:cubicBezTo>
                <a:cubicBezTo>
                  <a:pt x="6959600" y="852714"/>
                  <a:pt x="6964023" y="878013"/>
                  <a:pt x="6966857" y="903514"/>
                </a:cubicBezTo>
                <a:cubicBezTo>
                  <a:pt x="6971283" y="943348"/>
                  <a:pt x="6972204" y="983563"/>
                  <a:pt x="6977743" y="1023257"/>
                </a:cubicBezTo>
                <a:cubicBezTo>
                  <a:pt x="6993984" y="1139653"/>
                  <a:pt x="7032171" y="1371600"/>
                  <a:pt x="7032171" y="1371600"/>
                </a:cubicBezTo>
                <a:cubicBezTo>
                  <a:pt x="7039428" y="1690914"/>
                  <a:pt x="7041177" y="2010401"/>
                  <a:pt x="7053943" y="2329543"/>
                </a:cubicBezTo>
                <a:cubicBezTo>
                  <a:pt x="7055707" y="2373651"/>
                  <a:pt x="7070239" y="2416369"/>
                  <a:pt x="7075714" y="2460171"/>
                </a:cubicBezTo>
                <a:cubicBezTo>
                  <a:pt x="7081134" y="2503528"/>
                  <a:pt x="7082971" y="2547257"/>
                  <a:pt x="7086600" y="2590800"/>
                </a:cubicBezTo>
                <a:cubicBezTo>
                  <a:pt x="7079343" y="3233057"/>
                  <a:pt x="7102730" y="3876392"/>
                  <a:pt x="7064828" y="4517571"/>
                </a:cubicBezTo>
                <a:cubicBezTo>
                  <a:pt x="7058863" y="4618475"/>
                  <a:pt x="7008392" y="4714175"/>
                  <a:pt x="6955971" y="4800600"/>
                </a:cubicBezTo>
                <a:cubicBezTo>
                  <a:pt x="6674294" y="5264987"/>
                  <a:pt x="6781094" y="5078940"/>
                  <a:pt x="6531428" y="5268686"/>
                </a:cubicBezTo>
                <a:cubicBezTo>
                  <a:pt x="6482231" y="5306075"/>
                  <a:pt x="6442697" y="5356299"/>
                  <a:pt x="6389914" y="5388428"/>
                </a:cubicBezTo>
                <a:cubicBezTo>
                  <a:pt x="6327796" y="5426239"/>
                  <a:pt x="6190430" y="5431134"/>
                  <a:pt x="6128657" y="5431971"/>
                </a:cubicBezTo>
                <a:lnTo>
                  <a:pt x="2264228" y="5475514"/>
                </a:lnTo>
                <a:cubicBezTo>
                  <a:pt x="1836771" y="5495870"/>
                  <a:pt x="1708244" y="5508376"/>
                  <a:pt x="1132114" y="5453743"/>
                </a:cubicBezTo>
                <a:cubicBezTo>
                  <a:pt x="879621" y="5429800"/>
                  <a:pt x="714847" y="5342102"/>
                  <a:pt x="489857" y="5246914"/>
                </a:cubicBezTo>
                <a:cubicBezTo>
                  <a:pt x="410028" y="5152571"/>
                  <a:pt x="321805" y="5064734"/>
                  <a:pt x="250371" y="4963886"/>
                </a:cubicBezTo>
                <a:cubicBezTo>
                  <a:pt x="102291" y="4754832"/>
                  <a:pt x="79231" y="4595498"/>
                  <a:pt x="0" y="4343400"/>
                </a:cubicBezTo>
                <a:cubicBezTo>
                  <a:pt x="10886" y="3980543"/>
                  <a:pt x="10790" y="3617189"/>
                  <a:pt x="32657" y="3254828"/>
                </a:cubicBezTo>
                <a:cubicBezTo>
                  <a:pt x="36262" y="3195093"/>
                  <a:pt x="65359" y="3139511"/>
                  <a:pt x="76200" y="3080657"/>
                </a:cubicBezTo>
                <a:cubicBezTo>
                  <a:pt x="152406" y="2666970"/>
                  <a:pt x="68366" y="3016260"/>
                  <a:pt x="130628" y="2590800"/>
                </a:cubicBezTo>
                <a:cubicBezTo>
                  <a:pt x="140316" y="2524598"/>
                  <a:pt x="159657" y="2460171"/>
                  <a:pt x="174171" y="2394857"/>
                </a:cubicBezTo>
                <a:cubicBezTo>
                  <a:pt x="189046" y="1948609"/>
                  <a:pt x="192314" y="1841499"/>
                  <a:pt x="195943" y="17308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88044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207493" y="343289"/>
            <a:ext cx="7836201" cy="1077218"/>
          </a:xfrm>
          <a:prstGeom prst="rect">
            <a:avLst/>
          </a:prstGeom>
          <a:noFill/>
        </p:spPr>
        <p:txBody>
          <a:bodyPr wrap="square" lIns="91440" tIns="45720" rIns="91440" bIns="45720">
            <a:spAutoFit/>
          </a:bodyPr>
          <a:lstStyle/>
          <a:p>
            <a:pPr algn="ctr"/>
            <a:r>
              <a:rPr lang="en-US" sz="3200" b="0" cap="none" spc="0" dirty="0">
                <a:ln w="0"/>
                <a:solidFill>
                  <a:sysClr val="windowText" lastClr="000000"/>
                </a:solidFill>
                <a:effectLst>
                  <a:outerShdw blurRad="38100" dist="19050" dir="2700000" algn="tl" rotWithShape="0">
                    <a:schemeClr val="dk1">
                      <a:alpha val="40000"/>
                    </a:schemeClr>
                  </a:outerShdw>
                </a:effectLst>
              </a:rPr>
              <a:t>Customize your VSCode Terminals [Optional]</a:t>
            </a:r>
          </a:p>
        </p:txBody>
      </p:sp>
      <p:pic>
        <p:nvPicPr>
          <p:cNvPr id="8" name="Picture 7">
            <a:extLst>
              <a:ext uri="{FF2B5EF4-FFF2-40B4-BE49-F238E27FC236}">
                <a16:creationId xmlns:a16="http://schemas.microsoft.com/office/drawing/2014/main" id="{5703F25D-8A11-ADA8-3F7B-D30874DB472F}"/>
              </a:ext>
            </a:extLst>
          </p:cNvPr>
          <p:cNvPicPr>
            <a:picLocks noChangeAspect="1"/>
          </p:cNvPicPr>
          <p:nvPr/>
        </p:nvPicPr>
        <p:blipFill>
          <a:blip r:embed="rId2"/>
          <a:stretch>
            <a:fillRect/>
          </a:stretch>
        </p:blipFill>
        <p:spPr>
          <a:xfrm>
            <a:off x="304800" y="2147454"/>
            <a:ext cx="7176655" cy="4357849"/>
          </a:xfrm>
          <a:prstGeom prst="rect">
            <a:avLst/>
          </a:prstGeom>
        </p:spPr>
      </p:pic>
    </p:spTree>
    <p:extLst>
      <p:ext uri="{BB962C8B-B14F-4D97-AF65-F5344CB8AC3E}">
        <p14:creationId xmlns:p14="http://schemas.microsoft.com/office/powerpoint/2010/main" val="24584508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2" name="Freeform: Shape 1">
            <a:extLst>
              <a:ext uri="{FF2B5EF4-FFF2-40B4-BE49-F238E27FC236}">
                <a16:creationId xmlns:a16="http://schemas.microsoft.com/office/drawing/2014/main" id="{207E3E38-50A5-0CD4-EB39-E68FDCEA811F}"/>
              </a:ext>
            </a:extLst>
          </p:cNvPr>
          <p:cNvSpPr/>
          <p:nvPr/>
        </p:nvSpPr>
        <p:spPr>
          <a:xfrm>
            <a:off x="61971" y="1469571"/>
            <a:ext cx="5616848" cy="2351315"/>
          </a:xfrm>
          <a:custGeom>
            <a:avLst/>
            <a:gdLst>
              <a:gd name="connsiteX0" fmla="*/ 65315 w 5410200"/>
              <a:gd name="connsiteY0" fmla="*/ 0 h 2323375"/>
              <a:gd name="connsiteX1" fmla="*/ 65315 w 5410200"/>
              <a:gd name="connsiteY1" fmla="*/ 0 h 2323375"/>
              <a:gd name="connsiteX2" fmla="*/ 729343 w 5410200"/>
              <a:gd name="connsiteY2" fmla="*/ 32657 h 2323375"/>
              <a:gd name="connsiteX3" fmla="*/ 1251858 w 5410200"/>
              <a:gd name="connsiteY3" fmla="*/ 97971 h 2323375"/>
              <a:gd name="connsiteX4" fmla="*/ 2873829 w 5410200"/>
              <a:gd name="connsiteY4" fmla="*/ 87086 h 2323375"/>
              <a:gd name="connsiteX5" fmla="*/ 3679372 w 5410200"/>
              <a:gd name="connsiteY5" fmla="*/ 43543 h 2323375"/>
              <a:gd name="connsiteX6" fmla="*/ 3831772 w 5410200"/>
              <a:gd name="connsiteY6" fmla="*/ 97971 h 2323375"/>
              <a:gd name="connsiteX7" fmla="*/ 4114800 w 5410200"/>
              <a:gd name="connsiteY7" fmla="*/ 206829 h 2323375"/>
              <a:gd name="connsiteX8" fmla="*/ 4550229 w 5410200"/>
              <a:gd name="connsiteY8" fmla="*/ 195943 h 2323375"/>
              <a:gd name="connsiteX9" fmla="*/ 4626429 w 5410200"/>
              <a:gd name="connsiteY9" fmla="*/ 185057 h 2323375"/>
              <a:gd name="connsiteX10" fmla="*/ 4713515 w 5410200"/>
              <a:gd name="connsiteY10" fmla="*/ 174171 h 2323375"/>
              <a:gd name="connsiteX11" fmla="*/ 4757058 w 5410200"/>
              <a:gd name="connsiteY11" fmla="*/ 152400 h 2323375"/>
              <a:gd name="connsiteX12" fmla="*/ 4844143 w 5410200"/>
              <a:gd name="connsiteY12" fmla="*/ 163286 h 2323375"/>
              <a:gd name="connsiteX13" fmla="*/ 4898572 w 5410200"/>
              <a:gd name="connsiteY13" fmla="*/ 206829 h 2323375"/>
              <a:gd name="connsiteX14" fmla="*/ 4985658 w 5410200"/>
              <a:gd name="connsiteY14" fmla="*/ 348343 h 2323375"/>
              <a:gd name="connsiteX15" fmla="*/ 5029200 w 5410200"/>
              <a:gd name="connsiteY15" fmla="*/ 413657 h 2323375"/>
              <a:gd name="connsiteX16" fmla="*/ 5072743 w 5410200"/>
              <a:gd name="connsiteY16" fmla="*/ 609600 h 2323375"/>
              <a:gd name="connsiteX17" fmla="*/ 5083629 w 5410200"/>
              <a:gd name="connsiteY17" fmla="*/ 664029 h 2323375"/>
              <a:gd name="connsiteX18" fmla="*/ 5105400 w 5410200"/>
              <a:gd name="connsiteY18" fmla="*/ 729343 h 2323375"/>
              <a:gd name="connsiteX19" fmla="*/ 5116286 w 5410200"/>
              <a:gd name="connsiteY19" fmla="*/ 816429 h 2323375"/>
              <a:gd name="connsiteX20" fmla="*/ 5127172 w 5410200"/>
              <a:gd name="connsiteY20" fmla="*/ 1240971 h 2323375"/>
              <a:gd name="connsiteX21" fmla="*/ 5257800 w 5410200"/>
              <a:gd name="connsiteY21" fmla="*/ 1426029 h 2323375"/>
              <a:gd name="connsiteX22" fmla="*/ 5279572 w 5410200"/>
              <a:gd name="connsiteY22" fmla="*/ 1480457 h 2323375"/>
              <a:gd name="connsiteX23" fmla="*/ 5290458 w 5410200"/>
              <a:gd name="connsiteY23" fmla="*/ 1534886 h 2323375"/>
              <a:gd name="connsiteX24" fmla="*/ 5312229 w 5410200"/>
              <a:gd name="connsiteY24" fmla="*/ 1578429 h 2323375"/>
              <a:gd name="connsiteX25" fmla="*/ 5334000 w 5410200"/>
              <a:gd name="connsiteY25" fmla="*/ 1632857 h 2323375"/>
              <a:gd name="connsiteX26" fmla="*/ 5366658 w 5410200"/>
              <a:gd name="connsiteY26" fmla="*/ 1687286 h 2323375"/>
              <a:gd name="connsiteX27" fmla="*/ 5410200 w 5410200"/>
              <a:gd name="connsiteY27" fmla="*/ 1850571 h 2323375"/>
              <a:gd name="connsiteX28" fmla="*/ 5399315 w 5410200"/>
              <a:gd name="connsiteY28" fmla="*/ 1915886 h 2323375"/>
              <a:gd name="connsiteX29" fmla="*/ 5301343 w 5410200"/>
              <a:gd name="connsiteY29" fmla="*/ 2079171 h 2323375"/>
              <a:gd name="connsiteX30" fmla="*/ 5236029 w 5410200"/>
              <a:gd name="connsiteY30" fmla="*/ 2144486 h 2323375"/>
              <a:gd name="connsiteX31" fmla="*/ 5050972 w 5410200"/>
              <a:gd name="connsiteY31" fmla="*/ 2209800 h 2323375"/>
              <a:gd name="connsiteX32" fmla="*/ 4495800 w 5410200"/>
              <a:gd name="connsiteY32" fmla="*/ 2264229 h 2323375"/>
              <a:gd name="connsiteX33" fmla="*/ 4191000 w 5410200"/>
              <a:gd name="connsiteY33" fmla="*/ 2318657 h 2323375"/>
              <a:gd name="connsiteX34" fmla="*/ 3331029 w 5410200"/>
              <a:gd name="connsiteY34" fmla="*/ 2296886 h 2323375"/>
              <a:gd name="connsiteX35" fmla="*/ 2558143 w 5410200"/>
              <a:gd name="connsiteY35" fmla="*/ 2188029 h 2323375"/>
              <a:gd name="connsiteX36" fmla="*/ 2383972 w 5410200"/>
              <a:gd name="connsiteY36" fmla="*/ 2166257 h 2323375"/>
              <a:gd name="connsiteX37" fmla="*/ 2198915 w 5410200"/>
              <a:gd name="connsiteY37" fmla="*/ 2155371 h 2323375"/>
              <a:gd name="connsiteX38" fmla="*/ 2057400 w 5410200"/>
              <a:gd name="connsiteY38" fmla="*/ 2122714 h 2323375"/>
              <a:gd name="connsiteX39" fmla="*/ 870858 w 5410200"/>
              <a:gd name="connsiteY39" fmla="*/ 2100943 h 2323375"/>
              <a:gd name="connsiteX40" fmla="*/ 555172 w 5410200"/>
              <a:gd name="connsiteY40" fmla="*/ 1676400 h 2323375"/>
              <a:gd name="connsiteX41" fmla="*/ 293915 w 5410200"/>
              <a:gd name="connsiteY41" fmla="*/ 968829 h 2323375"/>
              <a:gd name="connsiteX42" fmla="*/ 228600 w 5410200"/>
              <a:gd name="connsiteY42" fmla="*/ 762000 h 2323375"/>
              <a:gd name="connsiteX43" fmla="*/ 54429 w 5410200"/>
              <a:gd name="connsiteY43" fmla="*/ 435429 h 2323375"/>
              <a:gd name="connsiteX44" fmla="*/ 0 w 5410200"/>
              <a:gd name="connsiteY44" fmla="*/ 228600 h 2323375"/>
              <a:gd name="connsiteX45" fmla="*/ 65315 w 5410200"/>
              <a:gd name="connsiteY45" fmla="*/ 0 h 232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10200" h="2323375">
                <a:moveTo>
                  <a:pt x="65315" y="0"/>
                </a:moveTo>
                <a:lnTo>
                  <a:pt x="65315" y="0"/>
                </a:lnTo>
                <a:cubicBezTo>
                  <a:pt x="286658" y="10886"/>
                  <a:pt x="508484" y="14421"/>
                  <a:pt x="729343" y="32657"/>
                </a:cubicBezTo>
                <a:cubicBezTo>
                  <a:pt x="904275" y="47101"/>
                  <a:pt x="1076387" y="93517"/>
                  <a:pt x="1251858" y="97971"/>
                </a:cubicBezTo>
                <a:cubicBezTo>
                  <a:pt x="1792353" y="111689"/>
                  <a:pt x="2333172" y="90714"/>
                  <a:pt x="2873829" y="87086"/>
                </a:cubicBezTo>
                <a:cubicBezTo>
                  <a:pt x="3232617" y="31025"/>
                  <a:pt x="3286502" y="1450"/>
                  <a:pt x="3679372" y="43543"/>
                </a:cubicBezTo>
                <a:cubicBezTo>
                  <a:pt x="3733008" y="49290"/>
                  <a:pt x="3781688" y="77937"/>
                  <a:pt x="3831772" y="97971"/>
                </a:cubicBezTo>
                <a:cubicBezTo>
                  <a:pt x="4118992" y="212859"/>
                  <a:pt x="3898412" y="141911"/>
                  <a:pt x="4114800" y="206829"/>
                </a:cubicBezTo>
                <a:lnTo>
                  <a:pt x="4550229" y="195943"/>
                </a:lnTo>
                <a:cubicBezTo>
                  <a:pt x="4575864" y="194852"/>
                  <a:pt x="4600996" y="188448"/>
                  <a:pt x="4626429" y="185057"/>
                </a:cubicBezTo>
                <a:lnTo>
                  <a:pt x="4713515" y="174171"/>
                </a:lnTo>
                <a:cubicBezTo>
                  <a:pt x="4728029" y="166914"/>
                  <a:pt x="4740887" y="153748"/>
                  <a:pt x="4757058" y="152400"/>
                </a:cubicBezTo>
                <a:cubicBezTo>
                  <a:pt x="4786211" y="149971"/>
                  <a:pt x="4816839" y="152784"/>
                  <a:pt x="4844143" y="163286"/>
                </a:cubicBezTo>
                <a:cubicBezTo>
                  <a:pt x="4865829" y="171627"/>
                  <a:pt x="4883029" y="189559"/>
                  <a:pt x="4898572" y="206829"/>
                </a:cubicBezTo>
                <a:cubicBezTo>
                  <a:pt x="4925409" y="236647"/>
                  <a:pt x="4965954" y="316325"/>
                  <a:pt x="4985658" y="348343"/>
                </a:cubicBezTo>
                <a:cubicBezTo>
                  <a:pt x="4999371" y="370627"/>
                  <a:pt x="5014686" y="391886"/>
                  <a:pt x="5029200" y="413657"/>
                </a:cubicBezTo>
                <a:cubicBezTo>
                  <a:pt x="5059948" y="536648"/>
                  <a:pt x="5045102" y="471395"/>
                  <a:pt x="5072743" y="609600"/>
                </a:cubicBezTo>
                <a:cubicBezTo>
                  <a:pt x="5076372" y="627743"/>
                  <a:pt x="5077778" y="646476"/>
                  <a:pt x="5083629" y="664029"/>
                </a:cubicBezTo>
                <a:lnTo>
                  <a:pt x="5105400" y="729343"/>
                </a:lnTo>
                <a:cubicBezTo>
                  <a:pt x="5109029" y="758372"/>
                  <a:pt x="5116286" y="787174"/>
                  <a:pt x="5116286" y="816429"/>
                </a:cubicBezTo>
                <a:cubicBezTo>
                  <a:pt x="5116286" y="1015819"/>
                  <a:pt x="5027065" y="904898"/>
                  <a:pt x="5127172" y="1240971"/>
                </a:cubicBezTo>
                <a:cubicBezTo>
                  <a:pt x="5148727" y="1313335"/>
                  <a:pt x="5229757" y="1355924"/>
                  <a:pt x="5257800" y="1426029"/>
                </a:cubicBezTo>
                <a:lnTo>
                  <a:pt x="5279572" y="1480457"/>
                </a:lnTo>
                <a:cubicBezTo>
                  <a:pt x="5283201" y="1498600"/>
                  <a:pt x="5284607" y="1517333"/>
                  <a:pt x="5290458" y="1534886"/>
                </a:cubicBezTo>
                <a:cubicBezTo>
                  <a:pt x="5295590" y="1550281"/>
                  <a:pt x="5305638" y="1563600"/>
                  <a:pt x="5312229" y="1578429"/>
                </a:cubicBezTo>
                <a:cubicBezTo>
                  <a:pt x="5320165" y="1596285"/>
                  <a:pt x="5325261" y="1615380"/>
                  <a:pt x="5334000" y="1632857"/>
                </a:cubicBezTo>
                <a:cubicBezTo>
                  <a:pt x="5343462" y="1651782"/>
                  <a:pt x="5357903" y="1668024"/>
                  <a:pt x="5366658" y="1687286"/>
                </a:cubicBezTo>
                <a:cubicBezTo>
                  <a:pt x="5387755" y="1733700"/>
                  <a:pt x="5399854" y="1804013"/>
                  <a:pt x="5410200" y="1850571"/>
                </a:cubicBezTo>
                <a:cubicBezTo>
                  <a:pt x="5406572" y="1872343"/>
                  <a:pt x="5406295" y="1894947"/>
                  <a:pt x="5399315" y="1915886"/>
                </a:cubicBezTo>
                <a:cubicBezTo>
                  <a:pt x="5371461" y="1999450"/>
                  <a:pt x="5357082" y="2018365"/>
                  <a:pt x="5301343" y="2079171"/>
                </a:cubicBezTo>
                <a:cubicBezTo>
                  <a:pt x="5280538" y="2101868"/>
                  <a:pt x="5261928" y="2127836"/>
                  <a:pt x="5236029" y="2144486"/>
                </a:cubicBezTo>
                <a:cubicBezTo>
                  <a:pt x="5221654" y="2153727"/>
                  <a:pt x="5061833" y="2206759"/>
                  <a:pt x="5050972" y="2209800"/>
                </a:cubicBezTo>
                <a:cubicBezTo>
                  <a:pt x="4789030" y="2283144"/>
                  <a:pt x="4861275" y="2253787"/>
                  <a:pt x="4495800" y="2264229"/>
                </a:cubicBezTo>
                <a:cubicBezTo>
                  <a:pt x="4394200" y="2282372"/>
                  <a:pt x="4294105" y="2314075"/>
                  <a:pt x="4191000" y="2318657"/>
                </a:cubicBezTo>
                <a:cubicBezTo>
                  <a:pt x="3886440" y="2332193"/>
                  <a:pt x="3622019" y="2314002"/>
                  <a:pt x="3331029" y="2296886"/>
                </a:cubicBezTo>
                <a:lnTo>
                  <a:pt x="2558143" y="2188029"/>
                </a:lnTo>
                <a:cubicBezTo>
                  <a:pt x="2500183" y="2180034"/>
                  <a:pt x="2442380" y="2169693"/>
                  <a:pt x="2383972" y="2166257"/>
                </a:cubicBezTo>
                <a:lnTo>
                  <a:pt x="2198915" y="2155371"/>
                </a:lnTo>
                <a:cubicBezTo>
                  <a:pt x="2151743" y="2144485"/>
                  <a:pt x="2105771" y="2124696"/>
                  <a:pt x="2057400" y="2122714"/>
                </a:cubicBezTo>
                <a:cubicBezTo>
                  <a:pt x="1662151" y="2106515"/>
                  <a:pt x="1262270" y="2158223"/>
                  <a:pt x="870858" y="2100943"/>
                </a:cubicBezTo>
                <a:cubicBezTo>
                  <a:pt x="809921" y="2092025"/>
                  <a:pt x="557729" y="1681104"/>
                  <a:pt x="555172" y="1676400"/>
                </a:cubicBezTo>
                <a:cubicBezTo>
                  <a:pt x="455109" y="1492285"/>
                  <a:pt x="346500" y="1135347"/>
                  <a:pt x="293915" y="968829"/>
                </a:cubicBezTo>
                <a:cubicBezTo>
                  <a:pt x="272143" y="899886"/>
                  <a:pt x="258213" y="827956"/>
                  <a:pt x="228600" y="762000"/>
                </a:cubicBezTo>
                <a:cubicBezTo>
                  <a:pt x="178068" y="649452"/>
                  <a:pt x="88321" y="554054"/>
                  <a:pt x="54429" y="435429"/>
                </a:cubicBezTo>
                <a:cubicBezTo>
                  <a:pt x="20328" y="316073"/>
                  <a:pt x="39065" y="384857"/>
                  <a:pt x="0" y="228600"/>
                </a:cubicBezTo>
                <a:cubicBezTo>
                  <a:pt x="34619" y="-25267"/>
                  <a:pt x="54429" y="38100"/>
                  <a:pt x="653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reeform: Shape 4">
            <a:extLst>
              <a:ext uri="{FF2B5EF4-FFF2-40B4-BE49-F238E27FC236}">
                <a16:creationId xmlns:a16="http://schemas.microsoft.com/office/drawing/2014/main" id="{F9E226A2-435E-60ED-CDF0-9614DDC16278}"/>
              </a:ext>
            </a:extLst>
          </p:cNvPr>
          <p:cNvSpPr/>
          <p:nvPr/>
        </p:nvSpPr>
        <p:spPr>
          <a:xfrm>
            <a:off x="61971" y="2358342"/>
            <a:ext cx="7922230" cy="5522281"/>
          </a:xfrm>
          <a:custGeom>
            <a:avLst/>
            <a:gdLst>
              <a:gd name="connsiteX0" fmla="*/ 305342 w 7697266"/>
              <a:gd name="connsiteY0" fmla="*/ 3181508 h 5522281"/>
              <a:gd name="connsiteX1" fmla="*/ 305342 w 7697266"/>
              <a:gd name="connsiteY1" fmla="*/ 3181508 h 5522281"/>
              <a:gd name="connsiteX2" fmla="*/ 381542 w 7697266"/>
              <a:gd name="connsiteY2" fmla="*/ 3072651 h 5522281"/>
              <a:gd name="connsiteX3" fmla="*/ 435971 w 7697266"/>
              <a:gd name="connsiteY3" fmla="*/ 3007336 h 5522281"/>
              <a:gd name="connsiteX4" fmla="*/ 849628 w 7697266"/>
              <a:gd name="connsiteY4" fmla="*/ 3029108 h 5522281"/>
              <a:gd name="connsiteX5" fmla="*/ 947599 w 7697266"/>
              <a:gd name="connsiteY5" fmla="*/ 3050879 h 5522281"/>
              <a:gd name="connsiteX6" fmla="*/ 1459228 w 7697266"/>
              <a:gd name="connsiteY6" fmla="*/ 3072651 h 5522281"/>
              <a:gd name="connsiteX7" fmla="*/ 1578971 w 7697266"/>
              <a:gd name="connsiteY7" fmla="*/ 3083536 h 5522281"/>
              <a:gd name="connsiteX8" fmla="*/ 1644285 w 7697266"/>
              <a:gd name="connsiteY8" fmla="*/ 3105308 h 5522281"/>
              <a:gd name="connsiteX9" fmla="*/ 1764028 w 7697266"/>
              <a:gd name="connsiteY9" fmla="*/ 3116193 h 5522281"/>
              <a:gd name="connsiteX10" fmla="*/ 2014399 w 7697266"/>
              <a:gd name="connsiteY10" fmla="*/ 3105308 h 5522281"/>
              <a:gd name="connsiteX11" fmla="*/ 2112371 w 7697266"/>
              <a:gd name="connsiteY11" fmla="*/ 3094422 h 5522281"/>
              <a:gd name="connsiteX12" fmla="*/ 3385999 w 7697266"/>
              <a:gd name="connsiteY12" fmla="*/ 3050879 h 5522281"/>
              <a:gd name="connsiteX13" fmla="*/ 3701685 w 7697266"/>
              <a:gd name="connsiteY13" fmla="*/ 3029108 h 5522281"/>
              <a:gd name="connsiteX14" fmla="*/ 4507228 w 7697266"/>
              <a:gd name="connsiteY14" fmla="*/ 3007336 h 5522281"/>
              <a:gd name="connsiteX15" fmla="*/ 4735828 w 7697266"/>
              <a:gd name="connsiteY15" fmla="*/ 2974679 h 5522281"/>
              <a:gd name="connsiteX16" fmla="*/ 4942656 w 7697266"/>
              <a:gd name="connsiteY16" fmla="*/ 2887593 h 5522281"/>
              <a:gd name="connsiteX17" fmla="*/ 5051513 w 7697266"/>
              <a:gd name="connsiteY17" fmla="*/ 2844051 h 5522281"/>
              <a:gd name="connsiteX18" fmla="*/ 5388971 w 7697266"/>
              <a:gd name="connsiteY18" fmla="*/ 2724308 h 5522281"/>
              <a:gd name="connsiteX19" fmla="*/ 5476056 w 7697266"/>
              <a:gd name="connsiteY19" fmla="*/ 2691651 h 5522281"/>
              <a:gd name="connsiteX20" fmla="*/ 5639342 w 7697266"/>
              <a:gd name="connsiteY20" fmla="*/ 2593679 h 5522281"/>
              <a:gd name="connsiteX21" fmla="*/ 5682885 w 7697266"/>
              <a:gd name="connsiteY21" fmla="*/ 2582793 h 5522281"/>
              <a:gd name="connsiteX22" fmla="*/ 5748199 w 7697266"/>
              <a:gd name="connsiteY22" fmla="*/ 2506593 h 5522281"/>
              <a:gd name="connsiteX23" fmla="*/ 5813513 w 7697266"/>
              <a:gd name="connsiteY23" fmla="*/ 2408622 h 5522281"/>
              <a:gd name="connsiteX24" fmla="*/ 6085656 w 7697266"/>
              <a:gd name="connsiteY24" fmla="*/ 1799022 h 5522281"/>
              <a:gd name="connsiteX25" fmla="*/ 6052999 w 7697266"/>
              <a:gd name="connsiteY25" fmla="*/ 1483336 h 5522281"/>
              <a:gd name="connsiteX26" fmla="*/ 5955028 w 7697266"/>
              <a:gd name="connsiteY26" fmla="*/ 1232965 h 5522281"/>
              <a:gd name="connsiteX27" fmla="*/ 5933256 w 7697266"/>
              <a:gd name="connsiteY27" fmla="*/ 1167651 h 5522281"/>
              <a:gd name="connsiteX28" fmla="*/ 5824399 w 7697266"/>
              <a:gd name="connsiteY28" fmla="*/ 939051 h 5522281"/>
              <a:gd name="connsiteX29" fmla="*/ 5780856 w 7697266"/>
              <a:gd name="connsiteY29" fmla="*/ 851965 h 5522281"/>
              <a:gd name="connsiteX30" fmla="*/ 5824399 w 7697266"/>
              <a:gd name="connsiteY30" fmla="*/ 460079 h 5522281"/>
              <a:gd name="connsiteX31" fmla="*/ 5889713 w 7697266"/>
              <a:gd name="connsiteY31" fmla="*/ 340336 h 5522281"/>
              <a:gd name="connsiteX32" fmla="*/ 5922371 w 7697266"/>
              <a:gd name="connsiteY32" fmla="*/ 264136 h 5522281"/>
              <a:gd name="connsiteX33" fmla="*/ 6052999 w 7697266"/>
              <a:gd name="connsiteY33" fmla="*/ 79079 h 5522281"/>
              <a:gd name="connsiteX34" fmla="*/ 6074771 w 7697266"/>
              <a:gd name="connsiteY34" fmla="*/ 57308 h 5522281"/>
              <a:gd name="connsiteX35" fmla="*/ 6510199 w 7697266"/>
              <a:gd name="connsiteY35" fmla="*/ 13765 h 5522281"/>
              <a:gd name="connsiteX36" fmla="*/ 7032713 w 7697266"/>
              <a:gd name="connsiteY36" fmla="*/ 57308 h 5522281"/>
              <a:gd name="connsiteX37" fmla="*/ 7359285 w 7697266"/>
              <a:gd name="connsiteY37" fmla="*/ 666908 h 5522281"/>
              <a:gd name="connsiteX38" fmla="*/ 7479028 w 7697266"/>
              <a:gd name="connsiteY38" fmla="*/ 949936 h 5522281"/>
              <a:gd name="connsiteX39" fmla="*/ 7544342 w 7697266"/>
              <a:gd name="connsiteY39" fmla="*/ 1211193 h 5522281"/>
              <a:gd name="connsiteX40" fmla="*/ 7587885 w 7697266"/>
              <a:gd name="connsiteY40" fmla="*/ 1341822 h 5522281"/>
              <a:gd name="connsiteX41" fmla="*/ 7642313 w 7697266"/>
              <a:gd name="connsiteY41" fmla="*/ 1526879 h 5522281"/>
              <a:gd name="connsiteX42" fmla="*/ 7664085 w 7697266"/>
              <a:gd name="connsiteY42" fmla="*/ 1744593 h 5522281"/>
              <a:gd name="connsiteX43" fmla="*/ 7696742 w 7697266"/>
              <a:gd name="connsiteY43" fmla="*/ 1973193 h 5522281"/>
              <a:gd name="connsiteX44" fmla="*/ 7674971 w 7697266"/>
              <a:gd name="connsiteY44" fmla="*/ 2506593 h 5522281"/>
              <a:gd name="connsiteX45" fmla="*/ 7620542 w 7697266"/>
              <a:gd name="connsiteY45" fmla="*/ 2735193 h 5522281"/>
              <a:gd name="connsiteX46" fmla="*/ 7576999 w 7697266"/>
              <a:gd name="connsiteY46" fmla="*/ 2974679 h 5522281"/>
              <a:gd name="connsiteX47" fmla="*/ 7500799 w 7697266"/>
              <a:gd name="connsiteY47" fmla="*/ 3127079 h 5522281"/>
              <a:gd name="connsiteX48" fmla="*/ 7446371 w 7697266"/>
              <a:gd name="connsiteY48" fmla="*/ 3290365 h 5522281"/>
              <a:gd name="connsiteX49" fmla="*/ 7413713 w 7697266"/>
              <a:gd name="connsiteY49" fmla="*/ 3410108 h 5522281"/>
              <a:gd name="connsiteX50" fmla="*/ 7402828 w 7697266"/>
              <a:gd name="connsiteY50" fmla="*/ 3486308 h 5522281"/>
              <a:gd name="connsiteX51" fmla="*/ 7370171 w 7697266"/>
              <a:gd name="connsiteY51" fmla="*/ 3660479 h 5522281"/>
              <a:gd name="connsiteX52" fmla="*/ 7272199 w 7697266"/>
              <a:gd name="connsiteY52" fmla="*/ 3954393 h 5522281"/>
              <a:gd name="connsiteX53" fmla="*/ 7174228 w 7697266"/>
              <a:gd name="connsiteY53" fmla="*/ 4400708 h 5522281"/>
              <a:gd name="connsiteX54" fmla="*/ 7141571 w 7697266"/>
              <a:gd name="connsiteY54" fmla="*/ 5010308 h 5522281"/>
              <a:gd name="connsiteX55" fmla="*/ 7108913 w 7697266"/>
              <a:gd name="connsiteY55" fmla="*/ 5108279 h 5522281"/>
              <a:gd name="connsiteX56" fmla="*/ 6989171 w 7697266"/>
              <a:gd name="connsiteY56" fmla="*/ 5282451 h 5522281"/>
              <a:gd name="connsiteX57" fmla="*/ 6956513 w 7697266"/>
              <a:gd name="connsiteY57" fmla="*/ 5315108 h 5522281"/>
              <a:gd name="connsiteX58" fmla="*/ 6880313 w 7697266"/>
              <a:gd name="connsiteY58" fmla="*/ 5380422 h 5522281"/>
              <a:gd name="connsiteX59" fmla="*/ 6684371 w 7697266"/>
              <a:gd name="connsiteY59" fmla="*/ 5456622 h 5522281"/>
              <a:gd name="connsiteX60" fmla="*/ 6379571 w 7697266"/>
              <a:gd name="connsiteY60" fmla="*/ 5478393 h 5522281"/>
              <a:gd name="connsiteX61" fmla="*/ 5715542 w 7697266"/>
              <a:gd name="connsiteY61" fmla="*/ 5521936 h 5522281"/>
              <a:gd name="connsiteX62" fmla="*/ 1720485 w 7697266"/>
              <a:gd name="connsiteY62" fmla="*/ 5511051 h 5522281"/>
              <a:gd name="connsiteX63" fmla="*/ 1002028 w 7697266"/>
              <a:gd name="connsiteY63" fmla="*/ 5500165 h 5522281"/>
              <a:gd name="connsiteX64" fmla="*/ 773428 w 7697266"/>
              <a:gd name="connsiteY64" fmla="*/ 5445736 h 5522281"/>
              <a:gd name="connsiteX65" fmla="*/ 631913 w 7697266"/>
              <a:gd name="connsiteY65" fmla="*/ 5434851 h 5522281"/>
              <a:gd name="connsiteX66" fmla="*/ 457742 w 7697266"/>
              <a:gd name="connsiteY66" fmla="*/ 5369536 h 5522281"/>
              <a:gd name="connsiteX67" fmla="*/ 120285 w 7697266"/>
              <a:gd name="connsiteY67" fmla="*/ 5130051 h 5522281"/>
              <a:gd name="connsiteX68" fmla="*/ 54971 w 7697266"/>
              <a:gd name="connsiteY68" fmla="*/ 4966765 h 5522281"/>
              <a:gd name="connsiteX69" fmla="*/ 542 w 7697266"/>
              <a:gd name="connsiteY69" fmla="*/ 4455136 h 5522281"/>
              <a:gd name="connsiteX70" fmla="*/ 98513 w 7697266"/>
              <a:gd name="connsiteY70" fmla="*/ 3693136 h 5522281"/>
              <a:gd name="connsiteX71" fmla="*/ 152942 w 7697266"/>
              <a:gd name="connsiteY71" fmla="*/ 3562508 h 5522281"/>
              <a:gd name="connsiteX72" fmla="*/ 174713 w 7697266"/>
              <a:gd name="connsiteY72" fmla="*/ 3475422 h 5522281"/>
              <a:gd name="connsiteX73" fmla="*/ 229142 w 7697266"/>
              <a:gd name="connsiteY73" fmla="*/ 3399222 h 5522281"/>
              <a:gd name="connsiteX74" fmla="*/ 272685 w 7697266"/>
              <a:gd name="connsiteY74" fmla="*/ 3323022 h 5522281"/>
              <a:gd name="connsiteX75" fmla="*/ 316228 w 7697266"/>
              <a:gd name="connsiteY75" fmla="*/ 3257708 h 5522281"/>
              <a:gd name="connsiteX76" fmla="*/ 305342 w 7697266"/>
              <a:gd name="connsiteY76" fmla="*/ 3181508 h 552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7697266" h="5522281">
                <a:moveTo>
                  <a:pt x="305342" y="3181508"/>
                </a:moveTo>
                <a:lnTo>
                  <a:pt x="305342" y="3181508"/>
                </a:lnTo>
                <a:cubicBezTo>
                  <a:pt x="330742" y="3145222"/>
                  <a:pt x="357591" y="3109909"/>
                  <a:pt x="381542" y="3072651"/>
                </a:cubicBezTo>
                <a:cubicBezTo>
                  <a:pt x="422976" y="3008198"/>
                  <a:pt x="378675" y="3045533"/>
                  <a:pt x="435971" y="3007336"/>
                </a:cubicBezTo>
                <a:cubicBezTo>
                  <a:pt x="573857" y="3014593"/>
                  <a:pt x="712049" y="3017399"/>
                  <a:pt x="849628" y="3029108"/>
                </a:cubicBezTo>
                <a:cubicBezTo>
                  <a:pt x="882961" y="3031945"/>
                  <a:pt x="914230" y="3048496"/>
                  <a:pt x="947599" y="3050879"/>
                </a:cubicBezTo>
                <a:cubicBezTo>
                  <a:pt x="1117863" y="3063041"/>
                  <a:pt x="1288685" y="3065394"/>
                  <a:pt x="1459228" y="3072651"/>
                </a:cubicBezTo>
                <a:cubicBezTo>
                  <a:pt x="1499142" y="3076279"/>
                  <a:pt x="1539502" y="3076571"/>
                  <a:pt x="1578971" y="3083536"/>
                </a:cubicBezTo>
                <a:cubicBezTo>
                  <a:pt x="1601571" y="3087524"/>
                  <a:pt x="1621685" y="3101320"/>
                  <a:pt x="1644285" y="3105308"/>
                </a:cubicBezTo>
                <a:cubicBezTo>
                  <a:pt x="1683754" y="3112273"/>
                  <a:pt x="1724114" y="3112565"/>
                  <a:pt x="1764028" y="3116193"/>
                </a:cubicBezTo>
                <a:lnTo>
                  <a:pt x="2014399" y="3105308"/>
                </a:lnTo>
                <a:cubicBezTo>
                  <a:pt x="2047193" y="3103258"/>
                  <a:pt x="2079539" y="3095725"/>
                  <a:pt x="2112371" y="3094422"/>
                </a:cubicBezTo>
                <a:lnTo>
                  <a:pt x="3385999" y="3050879"/>
                </a:lnTo>
                <a:cubicBezTo>
                  <a:pt x="3524918" y="3036987"/>
                  <a:pt x="3531581" y="3034595"/>
                  <a:pt x="3701685" y="3029108"/>
                </a:cubicBezTo>
                <a:lnTo>
                  <a:pt x="4507228" y="3007336"/>
                </a:lnTo>
                <a:cubicBezTo>
                  <a:pt x="4583428" y="2996450"/>
                  <a:pt x="4661610" y="2995089"/>
                  <a:pt x="4735828" y="2974679"/>
                </a:cubicBezTo>
                <a:cubicBezTo>
                  <a:pt x="4807955" y="2954844"/>
                  <a:pt x="4873535" y="2916195"/>
                  <a:pt x="4942656" y="2887593"/>
                </a:cubicBezTo>
                <a:cubicBezTo>
                  <a:pt x="4978767" y="2872650"/>
                  <a:pt x="5014682" y="2857120"/>
                  <a:pt x="5051513" y="2844051"/>
                </a:cubicBezTo>
                <a:lnTo>
                  <a:pt x="5388971" y="2724308"/>
                </a:lnTo>
                <a:cubicBezTo>
                  <a:pt x="5418150" y="2713833"/>
                  <a:pt x="5450828" y="2709671"/>
                  <a:pt x="5476056" y="2691651"/>
                </a:cubicBezTo>
                <a:cubicBezTo>
                  <a:pt x="5547697" y="2640479"/>
                  <a:pt x="5556537" y="2628181"/>
                  <a:pt x="5639342" y="2593679"/>
                </a:cubicBezTo>
                <a:cubicBezTo>
                  <a:pt x="5653152" y="2587925"/>
                  <a:pt x="5668371" y="2586422"/>
                  <a:pt x="5682885" y="2582793"/>
                </a:cubicBezTo>
                <a:cubicBezTo>
                  <a:pt x="5704656" y="2557393"/>
                  <a:pt x="5728127" y="2533356"/>
                  <a:pt x="5748199" y="2506593"/>
                </a:cubicBezTo>
                <a:cubicBezTo>
                  <a:pt x="5771748" y="2475194"/>
                  <a:pt x="5795706" y="2443599"/>
                  <a:pt x="5813513" y="2408622"/>
                </a:cubicBezTo>
                <a:cubicBezTo>
                  <a:pt x="6045683" y="1952575"/>
                  <a:pt x="6004678" y="2068949"/>
                  <a:pt x="6085656" y="1799022"/>
                </a:cubicBezTo>
                <a:cubicBezTo>
                  <a:pt x="6074770" y="1693793"/>
                  <a:pt x="6073746" y="1587072"/>
                  <a:pt x="6052999" y="1483336"/>
                </a:cubicBezTo>
                <a:cubicBezTo>
                  <a:pt x="6036686" y="1401769"/>
                  <a:pt x="5985947" y="1313353"/>
                  <a:pt x="5955028" y="1232965"/>
                </a:cubicBezTo>
                <a:cubicBezTo>
                  <a:pt x="5946790" y="1211546"/>
                  <a:pt x="5942577" y="1188622"/>
                  <a:pt x="5933256" y="1167651"/>
                </a:cubicBezTo>
                <a:cubicBezTo>
                  <a:pt x="5898978" y="1090527"/>
                  <a:pt x="5861091" y="1015056"/>
                  <a:pt x="5824399" y="939051"/>
                </a:cubicBezTo>
                <a:cubicBezTo>
                  <a:pt x="5810289" y="909824"/>
                  <a:pt x="5780856" y="851965"/>
                  <a:pt x="5780856" y="851965"/>
                </a:cubicBezTo>
                <a:cubicBezTo>
                  <a:pt x="5759031" y="677356"/>
                  <a:pt x="5758264" y="741156"/>
                  <a:pt x="5824399" y="460079"/>
                </a:cubicBezTo>
                <a:cubicBezTo>
                  <a:pt x="5832099" y="427355"/>
                  <a:pt x="5874451" y="370859"/>
                  <a:pt x="5889713" y="340336"/>
                </a:cubicBezTo>
                <a:cubicBezTo>
                  <a:pt x="5902072" y="315619"/>
                  <a:pt x="5907725" y="287570"/>
                  <a:pt x="5922371" y="264136"/>
                </a:cubicBezTo>
                <a:cubicBezTo>
                  <a:pt x="5962389" y="200107"/>
                  <a:pt x="5999607" y="132468"/>
                  <a:pt x="6052999" y="79079"/>
                </a:cubicBezTo>
                <a:cubicBezTo>
                  <a:pt x="6060256" y="71822"/>
                  <a:pt x="6065591" y="61898"/>
                  <a:pt x="6074771" y="57308"/>
                </a:cubicBezTo>
                <a:cubicBezTo>
                  <a:pt x="6188366" y="511"/>
                  <a:pt x="6488544" y="15039"/>
                  <a:pt x="6510199" y="13765"/>
                </a:cubicBezTo>
                <a:cubicBezTo>
                  <a:pt x="6684370" y="28279"/>
                  <a:pt x="6894182" y="-49254"/>
                  <a:pt x="7032713" y="57308"/>
                </a:cubicBezTo>
                <a:cubicBezTo>
                  <a:pt x="7215430" y="197859"/>
                  <a:pt x="7261800" y="458013"/>
                  <a:pt x="7359285" y="666908"/>
                </a:cubicBezTo>
                <a:cubicBezTo>
                  <a:pt x="7418850" y="794548"/>
                  <a:pt x="7439421" y="826166"/>
                  <a:pt x="7479028" y="949936"/>
                </a:cubicBezTo>
                <a:cubicBezTo>
                  <a:pt x="7608483" y="1354483"/>
                  <a:pt x="7459157" y="898845"/>
                  <a:pt x="7544342" y="1211193"/>
                </a:cubicBezTo>
                <a:cubicBezTo>
                  <a:pt x="7556419" y="1255474"/>
                  <a:pt x="7574281" y="1297986"/>
                  <a:pt x="7587885" y="1341822"/>
                </a:cubicBezTo>
                <a:cubicBezTo>
                  <a:pt x="7606943" y="1403231"/>
                  <a:pt x="7624170" y="1465193"/>
                  <a:pt x="7642313" y="1526879"/>
                </a:cubicBezTo>
                <a:cubicBezTo>
                  <a:pt x="7649570" y="1599450"/>
                  <a:pt x="7655256" y="1672196"/>
                  <a:pt x="7664085" y="1744593"/>
                </a:cubicBezTo>
                <a:cubicBezTo>
                  <a:pt x="7673403" y="1821001"/>
                  <a:pt x="7695642" y="1896227"/>
                  <a:pt x="7696742" y="1973193"/>
                </a:cubicBezTo>
                <a:cubicBezTo>
                  <a:pt x="7699284" y="2151123"/>
                  <a:pt x="7692677" y="2329528"/>
                  <a:pt x="7674971" y="2506593"/>
                </a:cubicBezTo>
                <a:cubicBezTo>
                  <a:pt x="7667177" y="2584534"/>
                  <a:pt x="7636589" y="2658524"/>
                  <a:pt x="7620542" y="2735193"/>
                </a:cubicBezTo>
                <a:cubicBezTo>
                  <a:pt x="7603920" y="2814610"/>
                  <a:pt x="7600709" y="2897083"/>
                  <a:pt x="7576999" y="2974679"/>
                </a:cubicBezTo>
                <a:cubicBezTo>
                  <a:pt x="7560402" y="3028996"/>
                  <a:pt x="7522515" y="3074598"/>
                  <a:pt x="7500799" y="3127079"/>
                </a:cubicBezTo>
                <a:cubicBezTo>
                  <a:pt x="7478863" y="3180092"/>
                  <a:pt x="7463244" y="3235529"/>
                  <a:pt x="7446371" y="3290365"/>
                </a:cubicBezTo>
                <a:cubicBezTo>
                  <a:pt x="7434204" y="3329908"/>
                  <a:pt x="7422688" y="3369721"/>
                  <a:pt x="7413713" y="3410108"/>
                </a:cubicBezTo>
                <a:cubicBezTo>
                  <a:pt x="7408147" y="3435155"/>
                  <a:pt x="7407224" y="3461030"/>
                  <a:pt x="7402828" y="3486308"/>
                </a:cubicBezTo>
                <a:cubicBezTo>
                  <a:pt x="7392707" y="3544503"/>
                  <a:pt x="7383593" y="3602955"/>
                  <a:pt x="7370171" y="3660479"/>
                </a:cubicBezTo>
                <a:cubicBezTo>
                  <a:pt x="7301043" y="3956742"/>
                  <a:pt x="7356787" y="3672434"/>
                  <a:pt x="7272199" y="3954393"/>
                </a:cubicBezTo>
                <a:cubicBezTo>
                  <a:pt x="7248229" y="4034292"/>
                  <a:pt x="7185505" y="4346578"/>
                  <a:pt x="7174228" y="4400708"/>
                </a:cubicBezTo>
                <a:cubicBezTo>
                  <a:pt x="7168753" y="4543054"/>
                  <a:pt x="7158524" y="4878076"/>
                  <a:pt x="7141571" y="5010308"/>
                </a:cubicBezTo>
                <a:cubicBezTo>
                  <a:pt x="7137194" y="5044452"/>
                  <a:pt x="7123649" y="5077169"/>
                  <a:pt x="7108913" y="5108279"/>
                </a:cubicBezTo>
                <a:cubicBezTo>
                  <a:pt x="7074286" y="5181379"/>
                  <a:pt x="7040371" y="5224850"/>
                  <a:pt x="6989171" y="5282451"/>
                </a:cubicBezTo>
                <a:cubicBezTo>
                  <a:pt x="6978943" y="5293957"/>
                  <a:pt x="6967956" y="5304809"/>
                  <a:pt x="6956513" y="5315108"/>
                </a:cubicBezTo>
                <a:cubicBezTo>
                  <a:pt x="6931647" y="5337487"/>
                  <a:pt x="6909994" y="5364988"/>
                  <a:pt x="6880313" y="5380422"/>
                </a:cubicBezTo>
                <a:cubicBezTo>
                  <a:pt x="6818138" y="5412753"/>
                  <a:pt x="6753146" y="5443166"/>
                  <a:pt x="6684371" y="5456622"/>
                </a:cubicBezTo>
                <a:cubicBezTo>
                  <a:pt x="6584407" y="5476180"/>
                  <a:pt x="6481171" y="5471136"/>
                  <a:pt x="6379571" y="5478393"/>
                </a:cubicBezTo>
                <a:cubicBezTo>
                  <a:pt x="6058545" y="5529083"/>
                  <a:pt x="6163062" y="5521936"/>
                  <a:pt x="5715542" y="5521936"/>
                </a:cubicBezTo>
                <a:lnTo>
                  <a:pt x="1720485" y="5511051"/>
                </a:lnTo>
                <a:lnTo>
                  <a:pt x="1002028" y="5500165"/>
                </a:lnTo>
                <a:cubicBezTo>
                  <a:pt x="923883" y="5494776"/>
                  <a:pt x="850566" y="5459349"/>
                  <a:pt x="773428" y="5445736"/>
                </a:cubicBezTo>
                <a:cubicBezTo>
                  <a:pt x="726837" y="5437514"/>
                  <a:pt x="679085" y="5438479"/>
                  <a:pt x="631913" y="5434851"/>
                </a:cubicBezTo>
                <a:cubicBezTo>
                  <a:pt x="573856" y="5413079"/>
                  <a:pt x="511011" y="5401271"/>
                  <a:pt x="457742" y="5369536"/>
                </a:cubicBezTo>
                <a:cubicBezTo>
                  <a:pt x="339243" y="5298941"/>
                  <a:pt x="120285" y="5130051"/>
                  <a:pt x="120285" y="5130051"/>
                </a:cubicBezTo>
                <a:cubicBezTo>
                  <a:pt x="98514" y="5075622"/>
                  <a:pt x="69972" y="5023435"/>
                  <a:pt x="54971" y="4966765"/>
                </a:cubicBezTo>
                <a:cubicBezTo>
                  <a:pt x="18562" y="4829219"/>
                  <a:pt x="9576" y="4581618"/>
                  <a:pt x="542" y="4455136"/>
                </a:cubicBezTo>
                <a:cubicBezTo>
                  <a:pt x="9550" y="4049807"/>
                  <a:pt x="-36020" y="4016011"/>
                  <a:pt x="98513" y="3693136"/>
                </a:cubicBezTo>
                <a:cubicBezTo>
                  <a:pt x="116656" y="3649593"/>
                  <a:pt x="137359" y="3607031"/>
                  <a:pt x="152942" y="3562508"/>
                </a:cubicBezTo>
                <a:cubicBezTo>
                  <a:pt x="162827" y="3534266"/>
                  <a:pt x="162059" y="3502537"/>
                  <a:pt x="174713" y="3475422"/>
                </a:cubicBezTo>
                <a:cubicBezTo>
                  <a:pt x="187913" y="3447136"/>
                  <a:pt x="212263" y="3425479"/>
                  <a:pt x="229142" y="3399222"/>
                </a:cubicBezTo>
                <a:cubicBezTo>
                  <a:pt x="244962" y="3374614"/>
                  <a:pt x="257353" y="3347937"/>
                  <a:pt x="272685" y="3323022"/>
                </a:cubicBezTo>
                <a:cubicBezTo>
                  <a:pt x="286399" y="3300738"/>
                  <a:pt x="316228" y="3257708"/>
                  <a:pt x="316228" y="3257708"/>
                </a:cubicBezTo>
                <a:cubicBezTo>
                  <a:pt x="327993" y="3210645"/>
                  <a:pt x="307156" y="3194208"/>
                  <a:pt x="305342" y="318150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627252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6" name="Freeform: Shape 5">
            <a:extLst>
              <a:ext uri="{FF2B5EF4-FFF2-40B4-BE49-F238E27FC236}">
                <a16:creationId xmlns:a16="http://schemas.microsoft.com/office/drawing/2014/main" id="{74B3B64F-B1D5-D722-92F3-2D3BCE9DF692}"/>
              </a:ext>
            </a:extLst>
          </p:cNvPr>
          <p:cNvSpPr/>
          <p:nvPr/>
        </p:nvSpPr>
        <p:spPr>
          <a:xfrm>
            <a:off x="-54250" y="1524000"/>
            <a:ext cx="6241796" cy="4093029"/>
          </a:xfrm>
          <a:custGeom>
            <a:avLst/>
            <a:gdLst>
              <a:gd name="connsiteX0" fmla="*/ 504063 w 6241796"/>
              <a:gd name="connsiteY0" fmla="*/ 21771 h 3918857"/>
              <a:gd name="connsiteX1" fmla="*/ 504063 w 6241796"/>
              <a:gd name="connsiteY1" fmla="*/ 21771 h 3918857"/>
              <a:gd name="connsiteX2" fmla="*/ 1603520 w 6241796"/>
              <a:gd name="connsiteY2" fmla="*/ 0 h 3918857"/>
              <a:gd name="connsiteX3" fmla="*/ 2866263 w 6241796"/>
              <a:gd name="connsiteY3" fmla="*/ 10886 h 3918857"/>
              <a:gd name="connsiteX4" fmla="*/ 2942463 w 6241796"/>
              <a:gd name="connsiteY4" fmla="*/ 21771 h 3918857"/>
              <a:gd name="connsiteX5" fmla="*/ 3040434 w 6241796"/>
              <a:gd name="connsiteY5" fmla="*/ 54429 h 3918857"/>
              <a:gd name="connsiteX6" fmla="*/ 3160177 w 6241796"/>
              <a:gd name="connsiteY6" fmla="*/ 65314 h 3918857"/>
              <a:gd name="connsiteX7" fmla="*/ 3813320 w 6241796"/>
              <a:gd name="connsiteY7" fmla="*/ 65314 h 3918857"/>
              <a:gd name="connsiteX8" fmla="*/ 4520891 w 6241796"/>
              <a:gd name="connsiteY8" fmla="*/ 43543 h 3918857"/>
              <a:gd name="connsiteX9" fmla="*/ 4553548 w 6241796"/>
              <a:gd name="connsiteY9" fmla="*/ 32657 h 3918857"/>
              <a:gd name="connsiteX10" fmla="*/ 5010748 w 6241796"/>
              <a:gd name="connsiteY10" fmla="*/ 65314 h 3918857"/>
              <a:gd name="connsiteX11" fmla="*/ 5086948 w 6241796"/>
              <a:gd name="connsiteY11" fmla="*/ 97971 h 3918857"/>
              <a:gd name="connsiteX12" fmla="*/ 5119605 w 6241796"/>
              <a:gd name="connsiteY12" fmla="*/ 108857 h 3918857"/>
              <a:gd name="connsiteX13" fmla="*/ 5239348 w 6241796"/>
              <a:gd name="connsiteY13" fmla="*/ 174171 h 3918857"/>
              <a:gd name="connsiteX14" fmla="*/ 5326434 w 6241796"/>
              <a:gd name="connsiteY14" fmla="*/ 250371 h 3918857"/>
              <a:gd name="connsiteX15" fmla="*/ 5348205 w 6241796"/>
              <a:gd name="connsiteY15" fmla="*/ 315686 h 3918857"/>
              <a:gd name="connsiteX16" fmla="*/ 5369977 w 6241796"/>
              <a:gd name="connsiteY16" fmla="*/ 348343 h 3918857"/>
              <a:gd name="connsiteX17" fmla="*/ 5380863 w 6241796"/>
              <a:gd name="connsiteY17" fmla="*/ 391886 h 3918857"/>
              <a:gd name="connsiteX18" fmla="*/ 5402634 w 6241796"/>
              <a:gd name="connsiteY18" fmla="*/ 468086 h 3918857"/>
              <a:gd name="connsiteX19" fmla="*/ 5413520 w 6241796"/>
              <a:gd name="connsiteY19" fmla="*/ 631371 h 3918857"/>
              <a:gd name="connsiteX20" fmla="*/ 5424405 w 6241796"/>
              <a:gd name="connsiteY20" fmla="*/ 718457 h 3918857"/>
              <a:gd name="connsiteX21" fmla="*/ 5435291 w 6241796"/>
              <a:gd name="connsiteY21" fmla="*/ 1034143 h 3918857"/>
              <a:gd name="connsiteX22" fmla="*/ 5467948 w 6241796"/>
              <a:gd name="connsiteY22" fmla="*/ 1077686 h 3918857"/>
              <a:gd name="connsiteX23" fmla="*/ 5642120 w 6241796"/>
              <a:gd name="connsiteY23" fmla="*/ 1186543 h 3918857"/>
              <a:gd name="connsiteX24" fmla="*/ 5696548 w 6241796"/>
              <a:gd name="connsiteY24" fmla="*/ 1230086 h 3918857"/>
              <a:gd name="connsiteX25" fmla="*/ 5729205 w 6241796"/>
              <a:gd name="connsiteY25" fmla="*/ 1240971 h 3918857"/>
              <a:gd name="connsiteX26" fmla="*/ 5783634 w 6241796"/>
              <a:gd name="connsiteY26" fmla="*/ 1273629 h 3918857"/>
              <a:gd name="connsiteX27" fmla="*/ 5848948 w 6241796"/>
              <a:gd name="connsiteY27" fmla="*/ 1306286 h 3918857"/>
              <a:gd name="connsiteX28" fmla="*/ 5957805 w 6241796"/>
              <a:gd name="connsiteY28" fmla="*/ 1382486 h 3918857"/>
              <a:gd name="connsiteX29" fmla="*/ 6012234 w 6241796"/>
              <a:gd name="connsiteY29" fmla="*/ 1458686 h 3918857"/>
              <a:gd name="connsiteX30" fmla="*/ 6044891 w 6241796"/>
              <a:gd name="connsiteY30" fmla="*/ 1513114 h 3918857"/>
              <a:gd name="connsiteX31" fmla="*/ 6077548 w 6241796"/>
              <a:gd name="connsiteY31" fmla="*/ 1545771 h 3918857"/>
              <a:gd name="connsiteX32" fmla="*/ 6099320 w 6241796"/>
              <a:gd name="connsiteY32" fmla="*/ 1719943 h 3918857"/>
              <a:gd name="connsiteX33" fmla="*/ 6121091 w 6241796"/>
              <a:gd name="connsiteY33" fmla="*/ 1774371 h 3918857"/>
              <a:gd name="connsiteX34" fmla="*/ 6131977 w 6241796"/>
              <a:gd name="connsiteY34" fmla="*/ 2394857 h 3918857"/>
              <a:gd name="connsiteX35" fmla="*/ 6142863 w 6241796"/>
              <a:gd name="connsiteY35" fmla="*/ 2438400 h 3918857"/>
              <a:gd name="connsiteX36" fmla="*/ 6175520 w 6241796"/>
              <a:gd name="connsiteY36" fmla="*/ 2612571 h 3918857"/>
              <a:gd name="connsiteX37" fmla="*/ 6186405 w 6241796"/>
              <a:gd name="connsiteY37" fmla="*/ 2677886 h 3918857"/>
              <a:gd name="connsiteX38" fmla="*/ 6229948 w 6241796"/>
              <a:gd name="connsiteY38" fmla="*/ 2797629 h 3918857"/>
              <a:gd name="connsiteX39" fmla="*/ 6197291 w 6241796"/>
              <a:gd name="connsiteY39" fmla="*/ 3091543 h 3918857"/>
              <a:gd name="connsiteX40" fmla="*/ 6131977 w 6241796"/>
              <a:gd name="connsiteY40" fmla="*/ 3145971 h 3918857"/>
              <a:gd name="connsiteX41" fmla="*/ 5990463 w 6241796"/>
              <a:gd name="connsiteY41" fmla="*/ 3233057 h 3918857"/>
              <a:gd name="connsiteX42" fmla="*/ 5870720 w 6241796"/>
              <a:gd name="connsiteY42" fmla="*/ 3276600 h 3918857"/>
              <a:gd name="connsiteX43" fmla="*/ 5838063 w 6241796"/>
              <a:gd name="connsiteY43" fmla="*/ 3298371 h 3918857"/>
              <a:gd name="connsiteX44" fmla="*/ 5761863 w 6241796"/>
              <a:gd name="connsiteY44" fmla="*/ 3341914 h 3918857"/>
              <a:gd name="connsiteX45" fmla="*/ 5653005 w 6241796"/>
              <a:gd name="connsiteY45" fmla="*/ 3396343 h 3918857"/>
              <a:gd name="connsiteX46" fmla="*/ 5544148 w 6241796"/>
              <a:gd name="connsiteY46" fmla="*/ 3461657 h 3918857"/>
              <a:gd name="connsiteX47" fmla="*/ 5467948 w 6241796"/>
              <a:gd name="connsiteY47" fmla="*/ 3483429 h 3918857"/>
              <a:gd name="connsiteX48" fmla="*/ 5424405 w 6241796"/>
              <a:gd name="connsiteY48" fmla="*/ 3516086 h 3918857"/>
              <a:gd name="connsiteX49" fmla="*/ 5217577 w 6241796"/>
              <a:gd name="connsiteY49" fmla="*/ 3603171 h 3918857"/>
              <a:gd name="connsiteX50" fmla="*/ 5065177 w 6241796"/>
              <a:gd name="connsiteY50" fmla="*/ 3614057 h 3918857"/>
              <a:gd name="connsiteX51" fmla="*/ 4999863 w 6241796"/>
              <a:gd name="connsiteY51" fmla="*/ 3624943 h 3918857"/>
              <a:gd name="connsiteX52" fmla="*/ 4880120 w 6241796"/>
              <a:gd name="connsiteY52" fmla="*/ 3679371 h 3918857"/>
              <a:gd name="connsiteX53" fmla="*/ 4760377 w 6241796"/>
              <a:gd name="connsiteY53" fmla="*/ 3722914 h 3918857"/>
              <a:gd name="connsiteX54" fmla="*/ 4651520 w 6241796"/>
              <a:gd name="connsiteY54" fmla="*/ 3799114 h 3918857"/>
              <a:gd name="connsiteX55" fmla="*/ 4520891 w 6241796"/>
              <a:gd name="connsiteY55" fmla="*/ 3831771 h 3918857"/>
              <a:gd name="connsiteX56" fmla="*/ 4401148 w 6241796"/>
              <a:gd name="connsiteY56" fmla="*/ 3864429 h 3918857"/>
              <a:gd name="connsiteX57" fmla="*/ 4085463 w 6241796"/>
              <a:gd name="connsiteY57" fmla="*/ 3918857 h 3918857"/>
              <a:gd name="connsiteX58" fmla="*/ 3606491 w 6241796"/>
              <a:gd name="connsiteY58" fmla="*/ 3886200 h 3918857"/>
              <a:gd name="connsiteX59" fmla="*/ 3421434 w 6241796"/>
              <a:gd name="connsiteY59" fmla="*/ 3842657 h 3918857"/>
              <a:gd name="connsiteX60" fmla="*/ 3258148 w 6241796"/>
              <a:gd name="connsiteY60" fmla="*/ 3831771 h 3918857"/>
              <a:gd name="connsiteX61" fmla="*/ 3192834 w 6241796"/>
              <a:gd name="connsiteY61" fmla="*/ 3799114 h 3918857"/>
              <a:gd name="connsiteX62" fmla="*/ 2855377 w 6241796"/>
              <a:gd name="connsiteY62" fmla="*/ 3766457 h 3918857"/>
              <a:gd name="connsiteX63" fmla="*/ 2104263 w 6241796"/>
              <a:gd name="connsiteY63" fmla="*/ 3712029 h 3918857"/>
              <a:gd name="connsiteX64" fmla="*/ 1178977 w 6241796"/>
              <a:gd name="connsiteY64" fmla="*/ 3722914 h 3918857"/>
              <a:gd name="connsiteX65" fmla="*/ 1146320 w 6241796"/>
              <a:gd name="connsiteY65" fmla="*/ 3733800 h 3918857"/>
              <a:gd name="connsiteX66" fmla="*/ 1015691 w 6241796"/>
              <a:gd name="connsiteY66" fmla="*/ 3755571 h 3918857"/>
              <a:gd name="connsiteX67" fmla="*/ 917720 w 6241796"/>
              <a:gd name="connsiteY67" fmla="*/ 3788229 h 3918857"/>
              <a:gd name="connsiteX68" fmla="*/ 449634 w 6241796"/>
              <a:gd name="connsiteY68" fmla="*/ 3788229 h 3918857"/>
              <a:gd name="connsiteX69" fmla="*/ 90405 w 6241796"/>
              <a:gd name="connsiteY69" fmla="*/ 3537857 h 3918857"/>
              <a:gd name="connsiteX70" fmla="*/ 14205 w 6241796"/>
              <a:gd name="connsiteY70" fmla="*/ 3331029 h 3918857"/>
              <a:gd name="connsiteX71" fmla="*/ 46863 w 6241796"/>
              <a:gd name="connsiteY71" fmla="*/ 1992086 h 3918857"/>
              <a:gd name="connsiteX72" fmla="*/ 101291 w 6241796"/>
              <a:gd name="connsiteY72" fmla="*/ 1698171 h 3918857"/>
              <a:gd name="connsiteX73" fmla="*/ 253691 w 6241796"/>
              <a:gd name="connsiteY73" fmla="*/ 1132114 h 3918857"/>
              <a:gd name="connsiteX74" fmla="*/ 264577 w 6241796"/>
              <a:gd name="connsiteY74" fmla="*/ 925286 h 3918857"/>
              <a:gd name="connsiteX75" fmla="*/ 329891 w 6241796"/>
              <a:gd name="connsiteY75" fmla="*/ 511629 h 3918857"/>
              <a:gd name="connsiteX76" fmla="*/ 362548 w 6241796"/>
              <a:gd name="connsiteY76" fmla="*/ 97971 h 3918857"/>
              <a:gd name="connsiteX77" fmla="*/ 373434 w 6241796"/>
              <a:gd name="connsiteY77" fmla="*/ 54429 h 3918857"/>
              <a:gd name="connsiteX78" fmla="*/ 427863 w 6241796"/>
              <a:gd name="connsiteY78" fmla="*/ 32657 h 3918857"/>
              <a:gd name="connsiteX79" fmla="*/ 504063 w 6241796"/>
              <a:gd name="connsiteY79" fmla="*/ 21771 h 391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241796" h="3918857">
                <a:moveTo>
                  <a:pt x="504063" y="21771"/>
                </a:moveTo>
                <a:lnTo>
                  <a:pt x="504063" y="21771"/>
                </a:lnTo>
                <a:cubicBezTo>
                  <a:pt x="897523" y="10199"/>
                  <a:pt x="1183546" y="0"/>
                  <a:pt x="1603520" y="0"/>
                </a:cubicBezTo>
                <a:lnTo>
                  <a:pt x="2866263" y="10886"/>
                </a:lnTo>
                <a:cubicBezTo>
                  <a:pt x="2891663" y="14514"/>
                  <a:pt x="2917571" y="15548"/>
                  <a:pt x="2942463" y="21771"/>
                </a:cubicBezTo>
                <a:cubicBezTo>
                  <a:pt x="2975859" y="30120"/>
                  <a:pt x="3006679" y="47678"/>
                  <a:pt x="3040434" y="54429"/>
                </a:cubicBezTo>
                <a:cubicBezTo>
                  <a:pt x="3079735" y="62289"/>
                  <a:pt x="3120263" y="61686"/>
                  <a:pt x="3160177" y="65314"/>
                </a:cubicBezTo>
                <a:cubicBezTo>
                  <a:pt x="3400342" y="125357"/>
                  <a:pt x="3196122" y="78307"/>
                  <a:pt x="3813320" y="65314"/>
                </a:cubicBezTo>
                <a:lnTo>
                  <a:pt x="4520891" y="43543"/>
                </a:lnTo>
                <a:cubicBezTo>
                  <a:pt x="4531777" y="39914"/>
                  <a:pt x="4542077" y="32363"/>
                  <a:pt x="4553548" y="32657"/>
                </a:cubicBezTo>
                <a:cubicBezTo>
                  <a:pt x="4879661" y="41019"/>
                  <a:pt x="4831198" y="35391"/>
                  <a:pt x="5010748" y="65314"/>
                </a:cubicBezTo>
                <a:cubicBezTo>
                  <a:pt x="5036148" y="76200"/>
                  <a:pt x="5061290" y="87708"/>
                  <a:pt x="5086948" y="97971"/>
                </a:cubicBezTo>
                <a:cubicBezTo>
                  <a:pt x="5097602" y="102233"/>
                  <a:pt x="5109119" y="104197"/>
                  <a:pt x="5119605" y="108857"/>
                </a:cubicBezTo>
                <a:cubicBezTo>
                  <a:pt x="5156798" y="125387"/>
                  <a:pt x="5204941" y="151233"/>
                  <a:pt x="5239348" y="174171"/>
                </a:cubicBezTo>
                <a:cubicBezTo>
                  <a:pt x="5284318" y="204152"/>
                  <a:pt x="5287025" y="210963"/>
                  <a:pt x="5326434" y="250371"/>
                </a:cubicBezTo>
                <a:cubicBezTo>
                  <a:pt x="5333691" y="272143"/>
                  <a:pt x="5338884" y="294715"/>
                  <a:pt x="5348205" y="315686"/>
                </a:cubicBezTo>
                <a:cubicBezTo>
                  <a:pt x="5353519" y="327641"/>
                  <a:pt x="5364823" y="336318"/>
                  <a:pt x="5369977" y="348343"/>
                </a:cubicBezTo>
                <a:cubicBezTo>
                  <a:pt x="5375871" y="362094"/>
                  <a:pt x="5376927" y="377452"/>
                  <a:pt x="5380863" y="391886"/>
                </a:cubicBezTo>
                <a:cubicBezTo>
                  <a:pt x="5387814" y="417372"/>
                  <a:pt x="5395377" y="442686"/>
                  <a:pt x="5402634" y="468086"/>
                </a:cubicBezTo>
                <a:cubicBezTo>
                  <a:pt x="5406263" y="522514"/>
                  <a:pt x="5408795" y="577027"/>
                  <a:pt x="5413520" y="631371"/>
                </a:cubicBezTo>
                <a:cubicBezTo>
                  <a:pt x="5416054" y="660516"/>
                  <a:pt x="5422826" y="689245"/>
                  <a:pt x="5424405" y="718457"/>
                </a:cubicBezTo>
                <a:cubicBezTo>
                  <a:pt x="5430088" y="823595"/>
                  <a:pt x="5422621" y="929617"/>
                  <a:pt x="5435291" y="1034143"/>
                </a:cubicBezTo>
                <a:cubicBezTo>
                  <a:pt x="5437474" y="1052154"/>
                  <a:pt x="5455119" y="1064857"/>
                  <a:pt x="5467948" y="1077686"/>
                </a:cubicBezTo>
                <a:cubicBezTo>
                  <a:pt x="5624662" y="1234398"/>
                  <a:pt x="5421692" y="1010198"/>
                  <a:pt x="5642120" y="1186543"/>
                </a:cubicBezTo>
                <a:cubicBezTo>
                  <a:pt x="5660263" y="1201057"/>
                  <a:pt x="5676846" y="1217772"/>
                  <a:pt x="5696548" y="1230086"/>
                </a:cubicBezTo>
                <a:cubicBezTo>
                  <a:pt x="5706278" y="1236167"/>
                  <a:pt x="5718942" y="1235839"/>
                  <a:pt x="5729205" y="1240971"/>
                </a:cubicBezTo>
                <a:cubicBezTo>
                  <a:pt x="5748130" y="1250433"/>
                  <a:pt x="5765059" y="1263497"/>
                  <a:pt x="5783634" y="1273629"/>
                </a:cubicBezTo>
                <a:cubicBezTo>
                  <a:pt x="5805003" y="1285285"/>
                  <a:pt x="5828307" y="1293385"/>
                  <a:pt x="5848948" y="1306286"/>
                </a:cubicBezTo>
                <a:cubicBezTo>
                  <a:pt x="5886508" y="1329761"/>
                  <a:pt x="5932060" y="1346444"/>
                  <a:pt x="5957805" y="1382486"/>
                </a:cubicBezTo>
                <a:cubicBezTo>
                  <a:pt x="5975948" y="1407886"/>
                  <a:pt x="5994919" y="1432714"/>
                  <a:pt x="6012234" y="1458686"/>
                </a:cubicBezTo>
                <a:cubicBezTo>
                  <a:pt x="6023970" y="1476290"/>
                  <a:pt x="6032196" y="1496188"/>
                  <a:pt x="6044891" y="1513114"/>
                </a:cubicBezTo>
                <a:cubicBezTo>
                  <a:pt x="6054128" y="1525430"/>
                  <a:pt x="6066662" y="1534885"/>
                  <a:pt x="6077548" y="1545771"/>
                </a:cubicBezTo>
                <a:cubicBezTo>
                  <a:pt x="6080355" y="1573840"/>
                  <a:pt x="6088658" y="1680848"/>
                  <a:pt x="6099320" y="1719943"/>
                </a:cubicBezTo>
                <a:cubicBezTo>
                  <a:pt x="6104461" y="1738795"/>
                  <a:pt x="6113834" y="1756228"/>
                  <a:pt x="6121091" y="1774371"/>
                </a:cubicBezTo>
                <a:cubicBezTo>
                  <a:pt x="6124720" y="1981200"/>
                  <a:pt x="6125198" y="2188108"/>
                  <a:pt x="6131977" y="2394857"/>
                </a:cubicBezTo>
                <a:cubicBezTo>
                  <a:pt x="6132467" y="2409810"/>
                  <a:pt x="6139929" y="2423729"/>
                  <a:pt x="6142863" y="2438400"/>
                </a:cubicBezTo>
                <a:cubicBezTo>
                  <a:pt x="6154447" y="2496322"/>
                  <a:pt x="6165810" y="2554306"/>
                  <a:pt x="6175520" y="2612571"/>
                </a:cubicBezTo>
                <a:cubicBezTo>
                  <a:pt x="6179148" y="2634343"/>
                  <a:pt x="6180177" y="2656711"/>
                  <a:pt x="6186405" y="2677886"/>
                </a:cubicBezTo>
                <a:cubicBezTo>
                  <a:pt x="6198389" y="2718632"/>
                  <a:pt x="6215434" y="2757715"/>
                  <a:pt x="6229948" y="2797629"/>
                </a:cubicBezTo>
                <a:cubicBezTo>
                  <a:pt x="6243378" y="2918496"/>
                  <a:pt x="6257827" y="2952310"/>
                  <a:pt x="6197291" y="3091543"/>
                </a:cubicBezTo>
                <a:cubicBezTo>
                  <a:pt x="6185991" y="3117533"/>
                  <a:pt x="6153042" y="3127013"/>
                  <a:pt x="6131977" y="3145971"/>
                </a:cubicBezTo>
                <a:cubicBezTo>
                  <a:pt x="6055361" y="3214925"/>
                  <a:pt x="6120777" y="3180931"/>
                  <a:pt x="5990463" y="3233057"/>
                </a:cubicBezTo>
                <a:cubicBezTo>
                  <a:pt x="5951029" y="3248831"/>
                  <a:pt x="5909757" y="3259870"/>
                  <a:pt x="5870720" y="3276600"/>
                </a:cubicBezTo>
                <a:cubicBezTo>
                  <a:pt x="5858695" y="3281754"/>
                  <a:pt x="5849281" y="3291640"/>
                  <a:pt x="5838063" y="3298371"/>
                </a:cubicBezTo>
                <a:cubicBezTo>
                  <a:pt x="5812977" y="3313422"/>
                  <a:pt x="5787718" y="3328226"/>
                  <a:pt x="5761863" y="3341914"/>
                </a:cubicBezTo>
                <a:cubicBezTo>
                  <a:pt x="5726009" y="3360896"/>
                  <a:pt x="5688552" y="3376792"/>
                  <a:pt x="5653005" y="3396343"/>
                </a:cubicBezTo>
                <a:cubicBezTo>
                  <a:pt x="5615927" y="3416736"/>
                  <a:pt x="5582436" y="3443639"/>
                  <a:pt x="5544148" y="3461657"/>
                </a:cubicBezTo>
                <a:cubicBezTo>
                  <a:pt x="5520246" y="3472905"/>
                  <a:pt x="5493348" y="3476172"/>
                  <a:pt x="5467948" y="3483429"/>
                </a:cubicBezTo>
                <a:cubicBezTo>
                  <a:pt x="5453434" y="3494315"/>
                  <a:pt x="5439711" y="3506346"/>
                  <a:pt x="5424405" y="3516086"/>
                </a:cubicBezTo>
                <a:cubicBezTo>
                  <a:pt x="5357383" y="3558736"/>
                  <a:pt x="5299036" y="3587506"/>
                  <a:pt x="5217577" y="3603171"/>
                </a:cubicBezTo>
                <a:cubicBezTo>
                  <a:pt x="5167564" y="3612789"/>
                  <a:pt x="5115977" y="3610428"/>
                  <a:pt x="5065177" y="3614057"/>
                </a:cubicBezTo>
                <a:cubicBezTo>
                  <a:pt x="5043406" y="3617686"/>
                  <a:pt x="5020959" y="3618452"/>
                  <a:pt x="4999863" y="3624943"/>
                </a:cubicBezTo>
                <a:cubicBezTo>
                  <a:pt x="4902143" y="3655011"/>
                  <a:pt x="4952258" y="3650516"/>
                  <a:pt x="4880120" y="3679371"/>
                </a:cubicBezTo>
                <a:cubicBezTo>
                  <a:pt x="4840686" y="3695144"/>
                  <a:pt x="4799288" y="3705891"/>
                  <a:pt x="4760377" y="3722914"/>
                </a:cubicBezTo>
                <a:cubicBezTo>
                  <a:pt x="4569217" y="3806546"/>
                  <a:pt x="4850738" y="3699504"/>
                  <a:pt x="4651520" y="3799114"/>
                </a:cubicBezTo>
                <a:cubicBezTo>
                  <a:pt x="4615147" y="3817301"/>
                  <a:pt x="4560868" y="3821777"/>
                  <a:pt x="4520891" y="3831771"/>
                </a:cubicBezTo>
                <a:cubicBezTo>
                  <a:pt x="4413843" y="3858532"/>
                  <a:pt x="4619332" y="3823151"/>
                  <a:pt x="4401148" y="3864429"/>
                </a:cubicBezTo>
                <a:cubicBezTo>
                  <a:pt x="4296228" y="3884279"/>
                  <a:pt x="4190691" y="3900714"/>
                  <a:pt x="4085463" y="3918857"/>
                </a:cubicBezTo>
                <a:cubicBezTo>
                  <a:pt x="3925806" y="3907971"/>
                  <a:pt x="3765476" y="3904444"/>
                  <a:pt x="3606491" y="3886200"/>
                </a:cubicBezTo>
                <a:cubicBezTo>
                  <a:pt x="3543534" y="3878975"/>
                  <a:pt x="3484664" y="3846872"/>
                  <a:pt x="3421434" y="3842657"/>
                </a:cubicBezTo>
                <a:lnTo>
                  <a:pt x="3258148" y="3831771"/>
                </a:lnTo>
                <a:cubicBezTo>
                  <a:pt x="3236377" y="3820885"/>
                  <a:pt x="3216448" y="3805018"/>
                  <a:pt x="3192834" y="3799114"/>
                </a:cubicBezTo>
                <a:cubicBezTo>
                  <a:pt x="3098960" y="3775646"/>
                  <a:pt x="2947527" y="3771878"/>
                  <a:pt x="2855377" y="3766457"/>
                </a:cubicBezTo>
                <a:cubicBezTo>
                  <a:pt x="2515589" y="3675847"/>
                  <a:pt x="2703682" y="3712029"/>
                  <a:pt x="2104263" y="3712029"/>
                </a:cubicBezTo>
                <a:cubicBezTo>
                  <a:pt x="1795813" y="3712029"/>
                  <a:pt x="1487406" y="3719286"/>
                  <a:pt x="1178977" y="3722914"/>
                </a:cubicBezTo>
                <a:cubicBezTo>
                  <a:pt x="1168091" y="3726543"/>
                  <a:pt x="1157452" y="3731017"/>
                  <a:pt x="1146320" y="3733800"/>
                </a:cubicBezTo>
                <a:cubicBezTo>
                  <a:pt x="1103869" y="3744413"/>
                  <a:pt x="1058707" y="3749426"/>
                  <a:pt x="1015691" y="3755571"/>
                </a:cubicBezTo>
                <a:cubicBezTo>
                  <a:pt x="983034" y="3766457"/>
                  <a:pt x="951405" y="3781137"/>
                  <a:pt x="917720" y="3788229"/>
                </a:cubicBezTo>
                <a:cubicBezTo>
                  <a:pt x="794333" y="3814205"/>
                  <a:pt x="501445" y="3789799"/>
                  <a:pt x="449634" y="3788229"/>
                </a:cubicBezTo>
                <a:cubicBezTo>
                  <a:pt x="307524" y="3717173"/>
                  <a:pt x="184295" y="3678692"/>
                  <a:pt x="90405" y="3537857"/>
                </a:cubicBezTo>
                <a:cubicBezTo>
                  <a:pt x="49650" y="3476724"/>
                  <a:pt x="39605" y="3399972"/>
                  <a:pt x="14205" y="3331029"/>
                </a:cubicBezTo>
                <a:cubicBezTo>
                  <a:pt x="-5537" y="2778219"/>
                  <a:pt x="-12687" y="2799328"/>
                  <a:pt x="46863" y="1992086"/>
                </a:cubicBezTo>
                <a:cubicBezTo>
                  <a:pt x="54193" y="1892719"/>
                  <a:pt x="80670" y="1795651"/>
                  <a:pt x="101291" y="1698171"/>
                </a:cubicBezTo>
                <a:cubicBezTo>
                  <a:pt x="153488" y="1451421"/>
                  <a:pt x="180589" y="1378832"/>
                  <a:pt x="253691" y="1132114"/>
                </a:cubicBezTo>
                <a:cubicBezTo>
                  <a:pt x="257320" y="1063171"/>
                  <a:pt x="257707" y="993981"/>
                  <a:pt x="264577" y="925286"/>
                </a:cubicBezTo>
                <a:cubicBezTo>
                  <a:pt x="277351" y="797544"/>
                  <a:pt x="307246" y="639952"/>
                  <a:pt x="329891" y="511629"/>
                </a:cubicBezTo>
                <a:cubicBezTo>
                  <a:pt x="340777" y="373743"/>
                  <a:pt x="349434" y="235663"/>
                  <a:pt x="362548" y="97971"/>
                </a:cubicBezTo>
                <a:cubicBezTo>
                  <a:pt x="363966" y="83078"/>
                  <a:pt x="362855" y="65008"/>
                  <a:pt x="373434" y="54429"/>
                </a:cubicBezTo>
                <a:cubicBezTo>
                  <a:pt x="387251" y="40612"/>
                  <a:pt x="409011" y="37799"/>
                  <a:pt x="427863" y="32657"/>
                </a:cubicBezTo>
                <a:cubicBezTo>
                  <a:pt x="472152" y="20578"/>
                  <a:pt x="491363" y="23585"/>
                  <a:pt x="504063" y="217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755555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2556476" y="7403685"/>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2271196"/>
            <a:ext cx="768096" cy="768096"/>
          </a:xfrm>
          <a:prstGeom prst="rect">
            <a:avLst/>
          </a:prstGeom>
        </p:spPr>
      </p:pic>
      <p:sp>
        <p:nvSpPr>
          <p:cNvPr id="2" name="Freeform: Shape 1">
            <a:extLst>
              <a:ext uri="{FF2B5EF4-FFF2-40B4-BE49-F238E27FC236}">
                <a16:creationId xmlns:a16="http://schemas.microsoft.com/office/drawing/2014/main" id="{28AA986C-8051-B71A-0450-E0E3FF31FEB1}"/>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270489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78833" y="101633"/>
            <a:ext cx="8130066" cy="2123658"/>
          </a:xfrm>
          <a:prstGeom prst="rect">
            <a:avLst/>
          </a:prstGeom>
          <a:noFill/>
        </p:spPr>
        <p:txBody>
          <a:bodyPr wrap="square" rtlCol="0">
            <a:spAutoFit/>
          </a:bodyPr>
          <a:lstStyle/>
          <a:p>
            <a:pPr algn="ctr"/>
            <a:r>
              <a:rPr lang="en-CA" sz="4400" b="1" dirty="0"/>
              <a:t>Google Kubernetes Setup</a:t>
            </a:r>
          </a:p>
          <a:p>
            <a:pPr algn="ctr"/>
            <a:r>
              <a:rPr lang="en-CA" sz="4400" b="1" dirty="0"/>
              <a:t>And Connecting to Azure </a:t>
            </a:r>
            <a:r>
              <a:rPr lang="en-CA" sz="4400" b="1" dirty="0" err="1"/>
              <a:t>Devops</a:t>
            </a:r>
            <a:endParaRPr lang="en-CA" sz="4400" b="1" dirty="0"/>
          </a:p>
        </p:txBody>
      </p:sp>
      <p:sp>
        <p:nvSpPr>
          <p:cNvPr id="2" name="TextBox 1">
            <a:extLst>
              <a:ext uri="{FF2B5EF4-FFF2-40B4-BE49-F238E27FC236}">
                <a16:creationId xmlns:a16="http://schemas.microsoft.com/office/drawing/2014/main" id="{2C7DDAD2-B987-51F1-2402-5E420CFEC35B}"/>
              </a:ext>
            </a:extLst>
          </p:cNvPr>
          <p:cNvSpPr txBox="1"/>
          <p:nvPr/>
        </p:nvSpPr>
        <p:spPr>
          <a:xfrm>
            <a:off x="438911" y="2951293"/>
            <a:ext cx="5596404" cy="923330"/>
          </a:xfrm>
          <a:prstGeom prst="rect">
            <a:avLst/>
          </a:prstGeom>
          <a:noFill/>
        </p:spPr>
        <p:txBody>
          <a:bodyPr wrap="none" rtlCol="0">
            <a:spAutoFit/>
          </a:bodyPr>
          <a:lstStyle/>
          <a:p>
            <a:r>
              <a:rPr lang="en-CA" dirty="0"/>
              <a:t>Through Google Account:</a:t>
            </a:r>
          </a:p>
          <a:p>
            <a:pPr marL="285750" indent="-285750">
              <a:buFont typeface="Arial" panose="020B0604020202020204" pitchFamily="34" charset="0"/>
              <a:buChar char="•"/>
            </a:pPr>
            <a:r>
              <a:rPr lang="en-CA" dirty="0"/>
              <a:t>Create a google project</a:t>
            </a:r>
          </a:p>
          <a:p>
            <a:pPr marL="285750" indent="-285750">
              <a:buFont typeface="Arial" panose="020B0604020202020204" pitchFamily="34" charset="0"/>
              <a:buChar char="•"/>
            </a:pPr>
            <a:r>
              <a:rPr lang="en-CA" dirty="0"/>
              <a:t>create a Google cluster. [you can select defaults ]</a:t>
            </a:r>
          </a:p>
        </p:txBody>
      </p:sp>
      <p:sp>
        <p:nvSpPr>
          <p:cNvPr id="3" name="TextBox 2">
            <a:extLst>
              <a:ext uri="{FF2B5EF4-FFF2-40B4-BE49-F238E27FC236}">
                <a16:creationId xmlns:a16="http://schemas.microsoft.com/office/drawing/2014/main" id="{964AC838-1AF0-3138-6320-14ADE3C82CEC}"/>
              </a:ext>
            </a:extLst>
          </p:cNvPr>
          <p:cNvSpPr txBox="1"/>
          <p:nvPr/>
        </p:nvSpPr>
        <p:spPr>
          <a:xfrm>
            <a:off x="438911" y="4039281"/>
            <a:ext cx="6748273" cy="1200329"/>
          </a:xfrm>
          <a:prstGeom prst="rect">
            <a:avLst/>
          </a:prstGeom>
          <a:noFill/>
        </p:spPr>
        <p:txBody>
          <a:bodyPr wrap="square" rtlCol="0">
            <a:spAutoFit/>
          </a:bodyPr>
          <a:lstStyle/>
          <a:p>
            <a:r>
              <a:rPr lang="en-CA" dirty="0"/>
              <a:t>Through </a:t>
            </a:r>
            <a:r>
              <a:rPr lang="en-CA" dirty="0" err="1"/>
              <a:t>cmd</a:t>
            </a:r>
            <a:r>
              <a:rPr lang="en-CA" dirty="0"/>
              <a:t> line, you can run: </a:t>
            </a:r>
            <a:r>
              <a:rPr lang="en-CA" dirty="0" err="1"/>
              <a:t>gcloud</a:t>
            </a:r>
            <a:r>
              <a:rPr lang="en-CA" dirty="0"/>
              <a:t> </a:t>
            </a:r>
            <a:r>
              <a:rPr lang="en-CA" dirty="0" err="1"/>
              <a:t>init</a:t>
            </a:r>
            <a:endParaRPr lang="en-CA" dirty="0"/>
          </a:p>
          <a:p>
            <a:endParaRPr lang="en-CA" dirty="0"/>
          </a:p>
          <a:p>
            <a:pPr marL="742950" lvl="1" indent="-285750">
              <a:buFont typeface="Arial" panose="020B0604020202020204" pitchFamily="34" charset="0"/>
              <a:buChar char="•"/>
            </a:pPr>
            <a:r>
              <a:rPr lang="en-CA" dirty="0"/>
              <a:t>If you don’t have an existing configuration, create one based on your </a:t>
            </a:r>
            <a:r>
              <a:rPr lang="en-CA" dirty="0">
                <a:highlight>
                  <a:srgbClr val="FFFF00"/>
                </a:highlight>
              </a:rPr>
              <a:t>google account </a:t>
            </a:r>
            <a:r>
              <a:rPr lang="en-CA" dirty="0"/>
              <a:t>and </a:t>
            </a:r>
            <a:r>
              <a:rPr lang="en-CA" dirty="0">
                <a:highlight>
                  <a:srgbClr val="FFFF00"/>
                </a:highlight>
              </a:rPr>
              <a:t>project name</a:t>
            </a:r>
          </a:p>
        </p:txBody>
      </p:sp>
      <p:sp>
        <p:nvSpPr>
          <p:cNvPr id="6" name="TextBox 5">
            <a:extLst>
              <a:ext uri="{FF2B5EF4-FFF2-40B4-BE49-F238E27FC236}">
                <a16:creationId xmlns:a16="http://schemas.microsoft.com/office/drawing/2014/main" id="{CF76E263-4E9A-7D79-01EB-159F1D19C952}"/>
              </a:ext>
            </a:extLst>
          </p:cNvPr>
          <p:cNvSpPr txBox="1"/>
          <p:nvPr/>
        </p:nvSpPr>
        <p:spPr>
          <a:xfrm>
            <a:off x="329183" y="5540264"/>
            <a:ext cx="7150609" cy="1908215"/>
          </a:xfrm>
          <a:prstGeom prst="rect">
            <a:avLst/>
          </a:prstGeom>
          <a:noFill/>
        </p:spPr>
        <p:txBody>
          <a:bodyPr wrap="square" rtlCol="0">
            <a:spAutoFit/>
          </a:bodyPr>
          <a:lstStyle/>
          <a:p>
            <a:r>
              <a:rPr lang="en-CA" dirty="0"/>
              <a:t>We need to create a google service Account and give it access on our cluster. You need the </a:t>
            </a:r>
            <a:r>
              <a:rPr lang="en-CA" dirty="0">
                <a:highlight>
                  <a:srgbClr val="FFFF00"/>
                </a:highlight>
              </a:rPr>
              <a:t>Cluster IP,</a:t>
            </a:r>
            <a:r>
              <a:rPr lang="en-CA" dirty="0"/>
              <a:t> beside the </a:t>
            </a:r>
            <a:r>
              <a:rPr lang="en-CA" dirty="0">
                <a:highlight>
                  <a:srgbClr val="FFFF00"/>
                </a:highlight>
              </a:rPr>
              <a:t>secret</a:t>
            </a:r>
            <a:r>
              <a:rPr lang="en-CA" dirty="0"/>
              <a:t> created during the following steps to feed Azure </a:t>
            </a:r>
            <a:r>
              <a:rPr lang="en-CA" dirty="0" err="1"/>
              <a:t>Devops</a:t>
            </a:r>
            <a:r>
              <a:rPr lang="en-CA" dirty="0"/>
              <a:t>.</a:t>
            </a:r>
          </a:p>
          <a:p>
            <a:endParaRPr lang="en-CA" dirty="0"/>
          </a:p>
          <a:p>
            <a:pPr marL="285750" indent="-285750">
              <a:buFont typeface="Arial" panose="020B0604020202020204" pitchFamily="34" charset="0"/>
              <a:buChar char="•"/>
            </a:pPr>
            <a:r>
              <a:rPr lang="en-CA" dirty="0"/>
              <a:t>Follow the instructions </a:t>
            </a:r>
            <a:r>
              <a:rPr lang="en-CA" dirty="0">
                <a:hlinkClick r:id="rId3"/>
              </a:rPr>
              <a:t>here</a:t>
            </a:r>
            <a:r>
              <a:rPr lang="en-CA" dirty="0"/>
              <a:t>:</a:t>
            </a:r>
          </a:p>
          <a:p>
            <a:r>
              <a:rPr lang="en-CA" sz="1400" dirty="0">
                <a:hlinkClick r:id="rId3"/>
              </a:rPr>
              <a:t>https://cloud.google.com/architecture/creating-cicd-pipeline-vsts-kubernetes-engine#connect_azure_pipelines_to_the_development_cluster</a:t>
            </a:r>
            <a:endParaRPr lang="en-CA" sz="1400" dirty="0"/>
          </a:p>
        </p:txBody>
      </p:sp>
      <p:sp>
        <p:nvSpPr>
          <p:cNvPr id="8" name="TextBox 7">
            <a:extLst>
              <a:ext uri="{FF2B5EF4-FFF2-40B4-BE49-F238E27FC236}">
                <a16:creationId xmlns:a16="http://schemas.microsoft.com/office/drawing/2014/main" id="{F635564E-9AB5-FDD7-4C8A-96E1E768F813}"/>
              </a:ext>
            </a:extLst>
          </p:cNvPr>
          <p:cNvSpPr txBox="1"/>
          <p:nvPr/>
        </p:nvSpPr>
        <p:spPr>
          <a:xfrm>
            <a:off x="329182" y="7646642"/>
            <a:ext cx="7150609" cy="1815882"/>
          </a:xfrm>
          <a:prstGeom prst="rect">
            <a:avLst/>
          </a:prstGeom>
          <a:noFill/>
        </p:spPr>
        <p:txBody>
          <a:bodyPr wrap="square">
            <a:spAutoFit/>
          </a:bodyPr>
          <a:lstStyle/>
          <a:p>
            <a:pPr>
              <a:lnSpc>
                <a:spcPct val="100000"/>
              </a:lnSpc>
            </a:pPr>
            <a:r>
              <a:rPr lang="en-US" sz="1600" b="1" u="sng" dirty="0">
                <a:effectLst/>
                <a:highlight>
                  <a:srgbClr val="FFFF00"/>
                </a:highlight>
                <a:latin typeface="MS Shell Dlg 2" panose="020B0604030504040204" pitchFamily="34" charset="0"/>
              </a:rPr>
              <a:t>Brief about the above steps</a:t>
            </a:r>
          </a:p>
          <a:p>
            <a:pPr lvl="1">
              <a:buFont typeface="Arial" panose="020B0604020202020204" pitchFamily="34" charset="0"/>
              <a:buChar char="•"/>
            </a:pPr>
            <a:r>
              <a:rPr lang="en-US" sz="1600" dirty="0">
                <a:effectLst/>
                <a:latin typeface="MS Shell Dlg 2" panose="020B0604030504040204" pitchFamily="34" charset="0"/>
              </a:rPr>
              <a:t>Create service account </a:t>
            </a:r>
          </a:p>
          <a:p>
            <a:pPr lvl="1">
              <a:buFont typeface="Arial" panose="020B0604020202020204" pitchFamily="34" charset="0"/>
              <a:buChar char="•"/>
            </a:pPr>
            <a:r>
              <a:rPr lang="en-US" sz="1600" dirty="0">
                <a:effectLst/>
                <a:latin typeface="MS Shell Dlg 2" panose="020B0604030504040204" pitchFamily="34" charset="0"/>
              </a:rPr>
              <a:t>Create a secret for that service account </a:t>
            </a:r>
          </a:p>
          <a:p>
            <a:pPr lvl="1">
              <a:buFont typeface="Arial" panose="020B0604020202020204" pitchFamily="34" charset="0"/>
              <a:buChar char="•"/>
            </a:pPr>
            <a:r>
              <a:rPr lang="en-US" sz="1600" dirty="0">
                <a:effectLst/>
                <a:latin typeface="MS Shell Dlg 2" panose="020B0604030504040204" pitchFamily="34" charset="0"/>
              </a:rPr>
              <a:t>Create a </a:t>
            </a:r>
            <a:r>
              <a:rPr lang="en-US" sz="1600" dirty="0" err="1">
                <a:effectLst/>
                <a:latin typeface="MS Shell Dlg 2" panose="020B0604030504040204" pitchFamily="34" charset="0"/>
              </a:rPr>
              <a:t>rolebinding</a:t>
            </a:r>
            <a:r>
              <a:rPr lang="en-US" sz="1600" dirty="0">
                <a:effectLst/>
                <a:latin typeface="MS Shell Dlg 2" panose="020B0604030504040204" pitchFamily="34" charset="0"/>
              </a:rPr>
              <a:t> to give that account an admin </a:t>
            </a:r>
            <a:r>
              <a:rPr lang="en-US" sz="1600" dirty="0" err="1">
                <a:effectLst/>
                <a:latin typeface="MS Shell Dlg 2" panose="020B0604030504040204" pitchFamily="34" charset="0"/>
              </a:rPr>
              <a:t>prev</a:t>
            </a:r>
            <a:r>
              <a:rPr lang="en-US" sz="1600" dirty="0">
                <a:effectLst/>
                <a:latin typeface="MS Shell Dlg 2" panose="020B0604030504040204" pitchFamily="34" charset="0"/>
              </a:rPr>
              <a:t> on that cluster </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a:t>
            </a:r>
            <a:r>
              <a:rPr lang="en-US" sz="1600" dirty="0">
                <a:latin typeface="MS Shell Dlg 2" panose="020B0604030504040204" pitchFamily="34" charset="0"/>
              </a:rPr>
              <a:t>IP</a:t>
            </a:r>
            <a:r>
              <a:rPr lang="en-US" sz="1600" dirty="0">
                <a:effectLst/>
                <a:latin typeface="MS Shell Dlg 2" panose="020B0604030504040204" pitchFamily="34" charset="0"/>
              </a:rPr>
              <a:t> of that cluster.</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secret being created. </a:t>
            </a:r>
          </a:p>
          <a:p>
            <a:pPr lvl="1">
              <a:buFont typeface="Arial" panose="020B0604020202020204" pitchFamily="34" charset="0"/>
              <a:buChar char="•"/>
            </a:pPr>
            <a:r>
              <a:rPr lang="en-US" sz="1600" dirty="0">
                <a:latin typeface="MS Shell Dlg 2" panose="020B0604030504040204" pitchFamily="34" charset="0"/>
              </a:rPr>
              <a:t>Feed IP &amp; Secret to Azure </a:t>
            </a:r>
            <a:r>
              <a:rPr lang="en-US" sz="1600" dirty="0" err="1">
                <a:latin typeface="MS Shell Dlg 2" panose="020B0604030504040204" pitchFamily="34" charset="0"/>
              </a:rPr>
              <a:t>Devops</a:t>
            </a:r>
            <a:r>
              <a:rPr lang="en-US" sz="1600" dirty="0">
                <a:latin typeface="MS Shell Dlg 2" panose="020B0604030504040204" pitchFamily="34" charset="0"/>
              </a:rPr>
              <a:t> Service Account </a:t>
            </a:r>
            <a:endParaRPr lang="en-CA" sz="1600" dirty="0"/>
          </a:p>
        </p:txBody>
      </p:sp>
      <p:sp>
        <p:nvSpPr>
          <p:cNvPr id="9" name="Oval 8">
            <a:extLst>
              <a:ext uri="{FF2B5EF4-FFF2-40B4-BE49-F238E27FC236}">
                <a16:creationId xmlns:a16="http://schemas.microsoft.com/office/drawing/2014/main" id="{1CD0F627-CD08-35FD-1216-FA7268FBCD9A}"/>
              </a:ext>
            </a:extLst>
          </p:cNvPr>
          <p:cNvSpPr/>
          <p:nvPr/>
        </p:nvSpPr>
        <p:spPr>
          <a:xfrm>
            <a:off x="5386302" y="1435113"/>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423155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Lst>
  </p:timing>
  <p:extLst>
    <p:ext uri="{6950BFC3-D8DA-4A85-94F7-54DA5524770B}">
      <p188:commentRel xmlns:p188="http://schemas.microsoft.com/office/powerpoint/2018/8/main" r:id="rId2"/>
    </p:ext>
  </p:extLs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520" y="8009872"/>
            <a:ext cx="768096" cy="768096"/>
          </a:xfrm>
          <a:prstGeom prst="rect">
            <a:avLst/>
          </a:prstGeom>
        </p:spPr>
      </p:pic>
      <p:sp>
        <p:nvSpPr>
          <p:cNvPr id="6" name="Freeform: Shape 5">
            <a:extLst>
              <a:ext uri="{FF2B5EF4-FFF2-40B4-BE49-F238E27FC236}">
                <a16:creationId xmlns:a16="http://schemas.microsoft.com/office/drawing/2014/main" id="{AE301E80-C8A2-8299-2BA1-DF7DDD7C68CA}"/>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2" name="Graphic 11" descr="Checkmark with solid fill">
            <a:extLst>
              <a:ext uri="{FF2B5EF4-FFF2-40B4-BE49-F238E27FC236}">
                <a16:creationId xmlns:a16="http://schemas.microsoft.com/office/drawing/2014/main" id="{25ACCABC-BA7B-1CB0-033F-E56ADCC35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7167" y="7750792"/>
            <a:ext cx="768096" cy="768096"/>
          </a:xfrm>
          <a:prstGeom prst="rect">
            <a:avLst/>
          </a:prstGeom>
        </p:spPr>
      </p:pic>
      <p:sp>
        <p:nvSpPr>
          <p:cNvPr id="13" name="Oval 12">
            <a:extLst>
              <a:ext uri="{FF2B5EF4-FFF2-40B4-BE49-F238E27FC236}">
                <a16:creationId xmlns:a16="http://schemas.microsoft.com/office/drawing/2014/main" id="{2B3464AE-5E2C-FC71-726A-D31EBD25103F}"/>
              </a:ext>
            </a:extLst>
          </p:cNvPr>
          <p:cNvSpPr/>
          <p:nvPr/>
        </p:nvSpPr>
        <p:spPr>
          <a:xfrm>
            <a:off x="5087889" y="306657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3</a:t>
            </a:r>
          </a:p>
        </p:txBody>
      </p:sp>
      <p:sp>
        <p:nvSpPr>
          <p:cNvPr id="5" name="Thought Bubble: Cloud 4">
            <a:extLst>
              <a:ext uri="{FF2B5EF4-FFF2-40B4-BE49-F238E27FC236}">
                <a16:creationId xmlns:a16="http://schemas.microsoft.com/office/drawing/2014/main" id="{0004DDAA-86D8-AA3D-A6B7-255C3118B225}"/>
              </a:ext>
            </a:extLst>
          </p:cNvPr>
          <p:cNvSpPr/>
          <p:nvPr/>
        </p:nvSpPr>
        <p:spPr>
          <a:xfrm>
            <a:off x="4645152" y="4123944"/>
            <a:ext cx="2834640" cy="149961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Should be established when creating the account</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grpSp>
        <p:nvGrpSpPr>
          <p:cNvPr id="11" name="Group 10">
            <a:extLst>
              <a:ext uri="{FF2B5EF4-FFF2-40B4-BE49-F238E27FC236}">
                <a16:creationId xmlns:a16="http://schemas.microsoft.com/office/drawing/2014/main" id="{C4931354-C4E5-B390-D270-67F831625EA3}"/>
              </a:ext>
            </a:extLst>
          </p:cNvPr>
          <p:cNvGrpSpPr/>
          <p:nvPr/>
        </p:nvGrpSpPr>
        <p:grpSpPr>
          <a:xfrm>
            <a:off x="81984" y="1101852"/>
            <a:ext cx="4617720" cy="2752344"/>
            <a:chOff x="472645" y="1295015"/>
            <a:chExt cx="4617720" cy="2752344"/>
          </a:xfrm>
          <a:solidFill>
            <a:schemeClr val="accent2">
              <a:lumMod val="50000"/>
            </a:schemeClr>
          </a:solidFill>
        </p:grpSpPr>
        <p:sp>
          <p:nvSpPr>
            <p:cNvPr id="10" name="Thought Bubble: Cloud 9">
              <a:extLst>
                <a:ext uri="{FF2B5EF4-FFF2-40B4-BE49-F238E27FC236}">
                  <a16:creationId xmlns:a16="http://schemas.microsoft.com/office/drawing/2014/main" id="{31CADED1-7791-8E92-668C-8DB3EB021098}"/>
                </a:ext>
              </a:extLst>
            </p:cNvPr>
            <p:cNvSpPr/>
            <p:nvPr/>
          </p:nvSpPr>
          <p:spPr>
            <a:xfrm>
              <a:off x="472645" y="1295015"/>
              <a:ext cx="4617720" cy="2752344"/>
            </a:xfrm>
            <a:prstGeom prst="cloudCallout">
              <a:avLst>
                <a:gd name="adj1" fmla="val 59958"/>
                <a:gd name="adj2" fmla="val -18563"/>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1C44AD28-FFF3-404F-D14E-C9DC965AC2C1}"/>
                </a:ext>
              </a:extLst>
            </p:cNvPr>
            <p:cNvPicPr>
              <a:picLocks noChangeAspect="1"/>
            </p:cNvPicPr>
            <p:nvPr/>
          </p:nvPicPr>
          <p:blipFill>
            <a:blip r:embed="rId5"/>
            <a:stretch>
              <a:fillRect/>
            </a:stretch>
          </p:blipFill>
          <p:spPr>
            <a:xfrm rot="21262380">
              <a:off x="985150" y="1596031"/>
              <a:ext cx="3932543" cy="2163949"/>
            </a:xfrm>
            <a:prstGeom prst="ellipse">
              <a:avLst/>
            </a:prstGeom>
            <a:grpFill/>
            <a:ln>
              <a:noFill/>
            </a:ln>
            <a:effectLst>
              <a:softEdge rad="112500"/>
            </a:effectLst>
          </p:spPr>
        </p:pic>
      </p:grpSp>
    </p:spTree>
    <p:extLst>
      <p:ext uri="{BB962C8B-B14F-4D97-AF65-F5344CB8AC3E}">
        <p14:creationId xmlns:p14="http://schemas.microsoft.com/office/powerpoint/2010/main" val="263533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5"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sp>
        <p:nvSpPr>
          <p:cNvPr id="13" name="Oval 12">
            <a:extLst>
              <a:ext uri="{FF2B5EF4-FFF2-40B4-BE49-F238E27FC236}">
                <a16:creationId xmlns:a16="http://schemas.microsoft.com/office/drawing/2014/main" id="{277A07B6-6E2F-57A6-85C2-866F946D39CF}"/>
              </a:ext>
            </a:extLst>
          </p:cNvPr>
          <p:cNvSpPr/>
          <p:nvPr/>
        </p:nvSpPr>
        <p:spPr>
          <a:xfrm>
            <a:off x="3886200" y="455990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7" name="Rectangle: Rounded Corners 6">
            <a:extLst>
              <a:ext uri="{FF2B5EF4-FFF2-40B4-BE49-F238E27FC236}">
                <a16:creationId xmlns:a16="http://schemas.microsoft.com/office/drawing/2014/main" id="{98CFDDEE-9F0F-B541-1660-79A7A31839AE}"/>
              </a:ext>
            </a:extLst>
          </p:cNvPr>
          <p:cNvSpPr/>
          <p:nvPr/>
        </p:nvSpPr>
        <p:spPr>
          <a:xfrm>
            <a:off x="2786743" y="3058887"/>
            <a:ext cx="1894985" cy="285205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sp>
        <p:nvSpPr>
          <p:cNvPr id="11" name="Freeform: Shape 10">
            <a:extLst>
              <a:ext uri="{FF2B5EF4-FFF2-40B4-BE49-F238E27FC236}">
                <a16:creationId xmlns:a16="http://schemas.microsoft.com/office/drawing/2014/main" id="{807FB415-3F65-17B9-E96D-95DD6CB86271}"/>
              </a:ext>
            </a:extLst>
          </p:cNvPr>
          <p:cNvSpPr/>
          <p:nvPr/>
        </p:nvSpPr>
        <p:spPr>
          <a:xfrm>
            <a:off x="261257" y="1382486"/>
            <a:ext cx="2953349" cy="5355771"/>
          </a:xfrm>
          <a:custGeom>
            <a:avLst/>
            <a:gdLst>
              <a:gd name="connsiteX0" fmla="*/ 522514 w 2953349"/>
              <a:gd name="connsiteY0" fmla="*/ 0 h 5355771"/>
              <a:gd name="connsiteX1" fmla="*/ 522514 w 2953349"/>
              <a:gd name="connsiteY1" fmla="*/ 0 h 5355771"/>
              <a:gd name="connsiteX2" fmla="*/ 1502229 w 2953349"/>
              <a:gd name="connsiteY2" fmla="*/ 152400 h 5355771"/>
              <a:gd name="connsiteX3" fmla="*/ 1632857 w 2953349"/>
              <a:gd name="connsiteY3" fmla="*/ 195943 h 5355771"/>
              <a:gd name="connsiteX4" fmla="*/ 2002972 w 2953349"/>
              <a:gd name="connsiteY4" fmla="*/ 391885 h 5355771"/>
              <a:gd name="connsiteX5" fmla="*/ 2111829 w 2953349"/>
              <a:gd name="connsiteY5" fmla="*/ 478971 h 5355771"/>
              <a:gd name="connsiteX6" fmla="*/ 2188029 w 2953349"/>
              <a:gd name="connsiteY6" fmla="*/ 642257 h 5355771"/>
              <a:gd name="connsiteX7" fmla="*/ 2242457 w 2953349"/>
              <a:gd name="connsiteY7" fmla="*/ 696685 h 5355771"/>
              <a:gd name="connsiteX8" fmla="*/ 2286000 w 2953349"/>
              <a:gd name="connsiteY8" fmla="*/ 762000 h 5355771"/>
              <a:gd name="connsiteX9" fmla="*/ 2296886 w 2953349"/>
              <a:gd name="connsiteY9" fmla="*/ 827314 h 5355771"/>
              <a:gd name="connsiteX10" fmla="*/ 2307772 w 2953349"/>
              <a:gd name="connsiteY10" fmla="*/ 1360714 h 5355771"/>
              <a:gd name="connsiteX11" fmla="*/ 2449286 w 2953349"/>
              <a:gd name="connsiteY11" fmla="*/ 1491343 h 5355771"/>
              <a:gd name="connsiteX12" fmla="*/ 2612572 w 2953349"/>
              <a:gd name="connsiteY12" fmla="*/ 1643743 h 5355771"/>
              <a:gd name="connsiteX13" fmla="*/ 2743200 w 2953349"/>
              <a:gd name="connsiteY13" fmla="*/ 1796143 h 5355771"/>
              <a:gd name="connsiteX14" fmla="*/ 2852057 w 2953349"/>
              <a:gd name="connsiteY14" fmla="*/ 2144485 h 5355771"/>
              <a:gd name="connsiteX15" fmla="*/ 2873829 w 2953349"/>
              <a:gd name="connsiteY15" fmla="*/ 2329543 h 5355771"/>
              <a:gd name="connsiteX16" fmla="*/ 2819400 w 2953349"/>
              <a:gd name="connsiteY16" fmla="*/ 3429000 h 5355771"/>
              <a:gd name="connsiteX17" fmla="*/ 2786743 w 2953349"/>
              <a:gd name="connsiteY17" fmla="*/ 3951514 h 5355771"/>
              <a:gd name="connsiteX18" fmla="*/ 2841172 w 2953349"/>
              <a:gd name="connsiteY18" fmla="*/ 4321628 h 5355771"/>
              <a:gd name="connsiteX19" fmla="*/ 2895600 w 2953349"/>
              <a:gd name="connsiteY19" fmla="*/ 4506685 h 5355771"/>
              <a:gd name="connsiteX20" fmla="*/ 2928257 w 2953349"/>
              <a:gd name="connsiteY20" fmla="*/ 4648200 h 5355771"/>
              <a:gd name="connsiteX21" fmla="*/ 2939143 w 2953349"/>
              <a:gd name="connsiteY21" fmla="*/ 4757057 h 5355771"/>
              <a:gd name="connsiteX22" fmla="*/ 2950029 w 2953349"/>
              <a:gd name="connsiteY22" fmla="*/ 4800600 h 5355771"/>
              <a:gd name="connsiteX23" fmla="*/ 2939143 w 2953349"/>
              <a:gd name="connsiteY23" fmla="*/ 5148943 h 5355771"/>
              <a:gd name="connsiteX24" fmla="*/ 2862943 w 2953349"/>
              <a:gd name="connsiteY24" fmla="*/ 5225143 h 5355771"/>
              <a:gd name="connsiteX25" fmla="*/ 2547257 w 2953349"/>
              <a:gd name="connsiteY25" fmla="*/ 5355771 h 5355771"/>
              <a:gd name="connsiteX26" fmla="*/ 1948543 w 2953349"/>
              <a:gd name="connsiteY26" fmla="*/ 5290457 h 5355771"/>
              <a:gd name="connsiteX27" fmla="*/ 1208314 w 2953349"/>
              <a:gd name="connsiteY27" fmla="*/ 5029200 h 5355771"/>
              <a:gd name="connsiteX28" fmla="*/ 1088572 w 2953349"/>
              <a:gd name="connsiteY28" fmla="*/ 5007428 h 5355771"/>
              <a:gd name="connsiteX29" fmla="*/ 979714 w 2953349"/>
              <a:gd name="connsiteY29" fmla="*/ 4974771 h 5355771"/>
              <a:gd name="connsiteX30" fmla="*/ 326572 w 2953349"/>
              <a:gd name="connsiteY30" fmla="*/ 4942114 h 5355771"/>
              <a:gd name="connsiteX31" fmla="*/ 272143 w 2953349"/>
              <a:gd name="connsiteY31" fmla="*/ 4887685 h 5355771"/>
              <a:gd name="connsiteX32" fmla="*/ 217714 w 2953349"/>
              <a:gd name="connsiteY32" fmla="*/ 4767943 h 5355771"/>
              <a:gd name="connsiteX33" fmla="*/ 152400 w 2953349"/>
              <a:gd name="connsiteY33" fmla="*/ 4495800 h 5355771"/>
              <a:gd name="connsiteX34" fmla="*/ 97972 w 2953349"/>
              <a:gd name="connsiteY34" fmla="*/ 3995057 h 5355771"/>
              <a:gd name="connsiteX35" fmla="*/ 0 w 2953349"/>
              <a:gd name="connsiteY35" fmla="*/ 3298371 h 5355771"/>
              <a:gd name="connsiteX36" fmla="*/ 65314 w 2953349"/>
              <a:gd name="connsiteY36" fmla="*/ 2481943 h 5355771"/>
              <a:gd name="connsiteX37" fmla="*/ 206829 w 2953349"/>
              <a:gd name="connsiteY37" fmla="*/ 1992085 h 5355771"/>
              <a:gd name="connsiteX38" fmla="*/ 359229 w 2953349"/>
              <a:gd name="connsiteY38" fmla="*/ 1251857 h 5355771"/>
              <a:gd name="connsiteX39" fmla="*/ 544286 w 2953349"/>
              <a:gd name="connsiteY39" fmla="*/ 587828 h 5355771"/>
              <a:gd name="connsiteX40" fmla="*/ 555172 w 2953349"/>
              <a:gd name="connsiteY40" fmla="*/ 337457 h 5355771"/>
              <a:gd name="connsiteX41" fmla="*/ 566057 w 2953349"/>
              <a:gd name="connsiteY41" fmla="*/ 250371 h 5355771"/>
              <a:gd name="connsiteX42" fmla="*/ 576943 w 2953349"/>
              <a:gd name="connsiteY42" fmla="*/ 152400 h 5355771"/>
              <a:gd name="connsiteX43" fmla="*/ 544286 w 2953349"/>
              <a:gd name="connsiteY43" fmla="*/ 10885 h 5355771"/>
              <a:gd name="connsiteX44" fmla="*/ 522514 w 2953349"/>
              <a:gd name="connsiteY44" fmla="*/ 0 h 535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953349" h="5355771">
                <a:moveTo>
                  <a:pt x="522514" y="0"/>
                </a:moveTo>
                <a:lnTo>
                  <a:pt x="522514" y="0"/>
                </a:lnTo>
                <a:cubicBezTo>
                  <a:pt x="849086" y="50800"/>
                  <a:pt x="1188690" y="47886"/>
                  <a:pt x="1502229" y="152400"/>
                </a:cubicBezTo>
                <a:cubicBezTo>
                  <a:pt x="1545772" y="166914"/>
                  <a:pt x="1591451" y="176140"/>
                  <a:pt x="1632857" y="195943"/>
                </a:cubicBezTo>
                <a:cubicBezTo>
                  <a:pt x="1758790" y="256171"/>
                  <a:pt x="1882792" y="320870"/>
                  <a:pt x="2002972" y="391885"/>
                </a:cubicBezTo>
                <a:cubicBezTo>
                  <a:pt x="2042978" y="415525"/>
                  <a:pt x="2075543" y="449942"/>
                  <a:pt x="2111829" y="478971"/>
                </a:cubicBezTo>
                <a:cubicBezTo>
                  <a:pt x="2137229" y="533400"/>
                  <a:pt x="2157127" y="590753"/>
                  <a:pt x="2188029" y="642257"/>
                </a:cubicBezTo>
                <a:cubicBezTo>
                  <a:pt x="2201230" y="664258"/>
                  <a:pt x="2226210" y="676827"/>
                  <a:pt x="2242457" y="696685"/>
                </a:cubicBezTo>
                <a:cubicBezTo>
                  <a:pt x="2259026" y="716937"/>
                  <a:pt x="2271486" y="740228"/>
                  <a:pt x="2286000" y="762000"/>
                </a:cubicBezTo>
                <a:cubicBezTo>
                  <a:pt x="2289629" y="783771"/>
                  <a:pt x="2296084" y="805257"/>
                  <a:pt x="2296886" y="827314"/>
                </a:cubicBezTo>
                <a:cubicBezTo>
                  <a:pt x="2303349" y="1005034"/>
                  <a:pt x="2267991" y="1187383"/>
                  <a:pt x="2307772" y="1360714"/>
                </a:cubicBezTo>
                <a:cubicBezTo>
                  <a:pt x="2322132" y="1423283"/>
                  <a:pt x="2401785" y="1448160"/>
                  <a:pt x="2449286" y="1491343"/>
                </a:cubicBezTo>
                <a:cubicBezTo>
                  <a:pt x="2507277" y="1544062"/>
                  <a:pt x="2560751" y="1586164"/>
                  <a:pt x="2612572" y="1643743"/>
                </a:cubicBezTo>
                <a:cubicBezTo>
                  <a:pt x="2657331" y="1693475"/>
                  <a:pt x="2699657" y="1745343"/>
                  <a:pt x="2743200" y="1796143"/>
                </a:cubicBezTo>
                <a:cubicBezTo>
                  <a:pt x="2788042" y="1919457"/>
                  <a:pt x="2823188" y="2007355"/>
                  <a:pt x="2852057" y="2144485"/>
                </a:cubicBezTo>
                <a:cubicBezTo>
                  <a:pt x="2864853" y="2205264"/>
                  <a:pt x="2866572" y="2267857"/>
                  <a:pt x="2873829" y="2329543"/>
                </a:cubicBezTo>
                <a:cubicBezTo>
                  <a:pt x="2855686" y="2696029"/>
                  <a:pt x="2840249" y="3062658"/>
                  <a:pt x="2819400" y="3429000"/>
                </a:cubicBezTo>
                <a:cubicBezTo>
                  <a:pt x="2765442" y="4377116"/>
                  <a:pt x="2828553" y="2864478"/>
                  <a:pt x="2786743" y="3951514"/>
                </a:cubicBezTo>
                <a:cubicBezTo>
                  <a:pt x="2804886" y="4074885"/>
                  <a:pt x="2817178" y="4199260"/>
                  <a:pt x="2841172" y="4321628"/>
                </a:cubicBezTo>
                <a:cubicBezTo>
                  <a:pt x="2853544" y="4384725"/>
                  <a:pt x="2879033" y="4444558"/>
                  <a:pt x="2895600" y="4506685"/>
                </a:cubicBezTo>
                <a:cubicBezTo>
                  <a:pt x="2908074" y="4553462"/>
                  <a:pt x="2917371" y="4601028"/>
                  <a:pt x="2928257" y="4648200"/>
                </a:cubicBezTo>
                <a:cubicBezTo>
                  <a:pt x="2931886" y="4684486"/>
                  <a:pt x="2933986" y="4720957"/>
                  <a:pt x="2939143" y="4757057"/>
                </a:cubicBezTo>
                <a:cubicBezTo>
                  <a:pt x="2941259" y="4771868"/>
                  <a:pt x="2950029" y="4785639"/>
                  <a:pt x="2950029" y="4800600"/>
                </a:cubicBezTo>
                <a:cubicBezTo>
                  <a:pt x="2950029" y="4916771"/>
                  <a:pt x="2962487" y="5035142"/>
                  <a:pt x="2939143" y="5148943"/>
                </a:cubicBezTo>
                <a:cubicBezTo>
                  <a:pt x="2931925" y="5184131"/>
                  <a:pt x="2892173" y="5204264"/>
                  <a:pt x="2862943" y="5225143"/>
                </a:cubicBezTo>
                <a:cubicBezTo>
                  <a:pt x="2725883" y="5323043"/>
                  <a:pt x="2705219" y="5313648"/>
                  <a:pt x="2547257" y="5355771"/>
                </a:cubicBezTo>
                <a:cubicBezTo>
                  <a:pt x="2347686" y="5334000"/>
                  <a:pt x="2143581" y="5338027"/>
                  <a:pt x="1948543" y="5290457"/>
                </a:cubicBezTo>
                <a:cubicBezTo>
                  <a:pt x="1694335" y="5228455"/>
                  <a:pt x="1465753" y="5076009"/>
                  <a:pt x="1208314" y="5029200"/>
                </a:cubicBezTo>
                <a:cubicBezTo>
                  <a:pt x="1168400" y="5021943"/>
                  <a:pt x="1128037" y="5016825"/>
                  <a:pt x="1088572" y="5007428"/>
                </a:cubicBezTo>
                <a:cubicBezTo>
                  <a:pt x="1051719" y="4998653"/>
                  <a:pt x="1017459" y="4978006"/>
                  <a:pt x="979714" y="4974771"/>
                </a:cubicBezTo>
                <a:cubicBezTo>
                  <a:pt x="762524" y="4956155"/>
                  <a:pt x="544286" y="4953000"/>
                  <a:pt x="326572" y="4942114"/>
                </a:cubicBezTo>
                <a:cubicBezTo>
                  <a:pt x="308429" y="4923971"/>
                  <a:pt x="285742" y="4909443"/>
                  <a:pt x="272143" y="4887685"/>
                </a:cubicBezTo>
                <a:cubicBezTo>
                  <a:pt x="248906" y="4850505"/>
                  <a:pt x="233322" y="4808915"/>
                  <a:pt x="217714" y="4767943"/>
                </a:cubicBezTo>
                <a:cubicBezTo>
                  <a:pt x="190358" y="4696133"/>
                  <a:pt x="161351" y="4564054"/>
                  <a:pt x="152400" y="4495800"/>
                </a:cubicBezTo>
                <a:cubicBezTo>
                  <a:pt x="130568" y="4329328"/>
                  <a:pt x="121127" y="4161350"/>
                  <a:pt x="97972" y="3995057"/>
                </a:cubicBezTo>
                <a:cubicBezTo>
                  <a:pt x="-33204" y="3052975"/>
                  <a:pt x="86764" y="4194936"/>
                  <a:pt x="0" y="3298371"/>
                </a:cubicBezTo>
                <a:cubicBezTo>
                  <a:pt x="21771" y="3026228"/>
                  <a:pt x="22619" y="2751596"/>
                  <a:pt x="65314" y="2481943"/>
                </a:cubicBezTo>
                <a:cubicBezTo>
                  <a:pt x="91894" y="2314071"/>
                  <a:pt x="167330" y="2157395"/>
                  <a:pt x="206829" y="1992085"/>
                </a:cubicBezTo>
                <a:cubicBezTo>
                  <a:pt x="265374" y="1747064"/>
                  <a:pt x="300366" y="1496801"/>
                  <a:pt x="359229" y="1251857"/>
                </a:cubicBezTo>
                <a:cubicBezTo>
                  <a:pt x="412918" y="1028440"/>
                  <a:pt x="544286" y="587828"/>
                  <a:pt x="544286" y="587828"/>
                </a:cubicBezTo>
                <a:cubicBezTo>
                  <a:pt x="547915" y="504371"/>
                  <a:pt x="549794" y="420820"/>
                  <a:pt x="555172" y="337457"/>
                </a:cubicBezTo>
                <a:cubicBezTo>
                  <a:pt x="557055" y="308263"/>
                  <a:pt x="562639" y="279425"/>
                  <a:pt x="566057" y="250371"/>
                </a:cubicBezTo>
                <a:cubicBezTo>
                  <a:pt x="569896" y="217738"/>
                  <a:pt x="573314" y="185057"/>
                  <a:pt x="576943" y="152400"/>
                </a:cubicBezTo>
                <a:cubicBezTo>
                  <a:pt x="567622" y="68511"/>
                  <a:pt x="579094" y="68897"/>
                  <a:pt x="544286" y="10885"/>
                </a:cubicBezTo>
                <a:cubicBezTo>
                  <a:pt x="541646" y="6485"/>
                  <a:pt x="526142" y="1814"/>
                  <a:pt x="52251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30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31AE980-89AF-22DF-F226-FB93B7F8B7EB}"/>
              </a:ext>
            </a:extLst>
          </p:cNvPr>
          <p:cNvPicPr>
            <a:picLocks noChangeAspect="1"/>
          </p:cNvPicPr>
          <p:nvPr/>
        </p:nvPicPr>
        <p:blipFill>
          <a:blip r:embed="rId2"/>
          <a:stretch>
            <a:fillRect/>
          </a:stretch>
        </p:blipFill>
        <p:spPr>
          <a:xfrm>
            <a:off x="274320" y="2337493"/>
            <a:ext cx="7351776" cy="7045059"/>
          </a:xfrm>
          <a:prstGeom prst="rect">
            <a:avLst/>
          </a:prstGeom>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2859374" cy="830997"/>
          </a:xfrm>
          <a:prstGeom prst="rect">
            <a:avLst/>
          </a:prstGeom>
          <a:noFill/>
        </p:spPr>
        <p:txBody>
          <a:bodyPr wrap="square" rtlCol="0">
            <a:spAutoFit/>
          </a:bodyPr>
          <a:lstStyle/>
          <a:p>
            <a:pPr algn="ctr"/>
            <a:r>
              <a:rPr lang="en-CA" sz="4800" b="1" dirty="0"/>
              <a:t>Pipeline</a:t>
            </a:r>
          </a:p>
        </p:txBody>
      </p:sp>
      <p:sp>
        <p:nvSpPr>
          <p:cNvPr id="2" name="TextBox 1">
            <a:extLst>
              <a:ext uri="{FF2B5EF4-FFF2-40B4-BE49-F238E27FC236}">
                <a16:creationId xmlns:a16="http://schemas.microsoft.com/office/drawing/2014/main" id="{51072F3B-84DE-C74F-912C-996A971E6FA1}"/>
              </a:ext>
            </a:extLst>
          </p:cNvPr>
          <p:cNvSpPr txBox="1"/>
          <p:nvPr/>
        </p:nvSpPr>
        <p:spPr>
          <a:xfrm>
            <a:off x="566928" y="1234440"/>
            <a:ext cx="6647688" cy="646331"/>
          </a:xfrm>
          <a:prstGeom prst="rect">
            <a:avLst/>
          </a:prstGeom>
          <a:noFill/>
        </p:spPr>
        <p:txBody>
          <a:bodyPr wrap="square" rtlCol="0">
            <a:spAutoFit/>
          </a:bodyPr>
          <a:lstStyle/>
          <a:p>
            <a:r>
              <a:rPr lang="en-CA" dirty="0"/>
              <a:t>New </a:t>
            </a:r>
            <a:r>
              <a:rPr lang="en-CA" dirty="0" err="1"/>
              <a:t>PipeLine</a:t>
            </a:r>
            <a:r>
              <a:rPr lang="en-CA" dirty="0"/>
              <a:t> </a:t>
            </a:r>
            <a:r>
              <a:rPr lang="en-CA" dirty="0">
                <a:sym typeface="Wingdings" panose="05000000000000000000" pitchFamily="2" charset="2"/>
              </a:rPr>
              <a:t> </a:t>
            </a:r>
            <a:r>
              <a:rPr lang="en-CA" dirty="0" err="1">
                <a:sym typeface="Wingdings" panose="05000000000000000000" pitchFamily="2" charset="2"/>
              </a:rPr>
              <a:t>github</a:t>
            </a:r>
            <a:r>
              <a:rPr lang="en-CA" dirty="0">
                <a:sym typeface="Wingdings" panose="05000000000000000000" pitchFamily="2" charset="2"/>
              </a:rPr>
              <a:t>  user/</a:t>
            </a:r>
            <a:r>
              <a:rPr lang="en-CA" dirty="0" err="1">
                <a:sym typeface="Wingdings" panose="05000000000000000000" pitchFamily="2" charset="2"/>
              </a:rPr>
              <a:t>tracker_fronend</a:t>
            </a:r>
            <a:r>
              <a:rPr lang="en-CA" dirty="0">
                <a:sym typeface="Wingdings" panose="05000000000000000000" pitchFamily="2" charset="2"/>
              </a:rPr>
              <a:t> Docker [build docker image]  keep Default  verify and configure. </a:t>
            </a:r>
            <a:endParaRPr lang="en-CA" dirty="0"/>
          </a:p>
        </p:txBody>
      </p:sp>
      <p:sp>
        <p:nvSpPr>
          <p:cNvPr id="3" name="Oval 2">
            <a:extLst>
              <a:ext uri="{FF2B5EF4-FFF2-40B4-BE49-F238E27FC236}">
                <a16:creationId xmlns:a16="http://schemas.microsoft.com/office/drawing/2014/main" id="{A107CDEE-303A-9629-3152-64AA40261879}"/>
              </a:ext>
            </a:extLst>
          </p:cNvPr>
          <p:cNvSpPr/>
          <p:nvPr/>
        </p:nvSpPr>
        <p:spPr>
          <a:xfrm>
            <a:off x="2980944" y="14258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5" name="TextBox 4">
            <a:extLst>
              <a:ext uri="{FF2B5EF4-FFF2-40B4-BE49-F238E27FC236}">
                <a16:creationId xmlns:a16="http://schemas.microsoft.com/office/drawing/2014/main" id="{E96041D4-B072-C29F-1FE7-5F3FD799F18E}"/>
              </a:ext>
            </a:extLst>
          </p:cNvPr>
          <p:cNvSpPr txBox="1"/>
          <p:nvPr/>
        </p:nvSpPr>
        <p:spPr>
          <a:xfrm>
            <a:off x="566928" y="2034987"/>
            <a:ext cx="6647688" cy="369332"/>
          </a:xfrm>
          <a:prstGeom prst="rect">
            <a:avLst/>
          </a:prstGeom>
          <a:noFill/>
        </p:spPr>
        <p:txBody>
          <a:bodyPr wrap="square" rtlCol="0">
            <a:spAutoFit/>
          </a:bodyPr>
          <a:lstStyle/>
          <a:p>
            <a:r>
              <a:rPr lang="en-CA" dirty="0"/>
              <a:t>You can override code using azure-frontend-ci-</a:t>
            </a:r>
            <a:r>
              <a:rPr lang="en-CA" dirty="0" err="1"/>
              <a:t>pipe.yaml</a:t>
            </a:r>
            <a:endParaRPr lang="en-CA" dirty="0"/>
          </a:p>
        </p:txBody>
      </p:sp>
      <p:sp>
        <p:nvSpPr>
          <p:cNvPr id="9" name="TextBox 8">
            <a:extLst>
              <a:ext uri="{FF2B5EF4-FFF2-40B4-BE49-F238E27FC236}">
                <a16:creationId xmlns:a16="http://schemas.microsoft.com/office/drawing/2014/main" id="{A7F01FA3-E386-176B-7A25-CD7027D69515}"/>
              </a:ext>
            </a:extLst>
          </p:cNvPr>
          <p:cNvSpPr txBox="1"/>
          <p:nvPr/>
        </p:nvSpPr>
        <p:spPr>
          <a:xfrm>
            <a:off x="2192144" y="3034640"/>
            <a:ext cx="2212593" cy="276999"/>
          </a:xfrm>
          <a:prstGeom prst="rect">
            <a:avLst/>
          </a:prstGeom>
          <a:solidFill>
            <a:schemeClr val="accent3">
              <a:lumMod val="75000"/>
            </a:schemeClr>
          </a:solidFill>
        </p:spPr>
        <p:txBody>
          <a:bodyPr wrap="none" rtlCol="0">
            <a:spAutoFit/>
          </a:bodyPr>
          <a:lstStyle/>
          <a:p>
            <a:r>
              <a:rPr lang="en-CA" sz="1200" b="1" dirty="0">
                <a:solidFill>
                  <a:schemeClr val="bg1"/>
                </a:solidFill>
              </a:rPr>
              <a:t>Branch we are interested in</a:t>
            </a:r>
            <a:endParaRPr lang="en-CA" sz="1200" dirty="0"/>
          </a:p>
        </p:txBody>
      </p:sp>
      <p:sp>
        <p:nvSpPr>
          <p:cNvPr id="10" name="Arrow: Left 9">
            <a:extLst>
              <a:ext uri="{FF2B5EF4-FFF2-40B4-BE49-F238E27FC236}">
                <a16:creationId xmlns:a16="http://schemas.microsoft.com/office/drawing/2014/main" id="{C8FDBDAD-BC38-2263-8BB4-708F55501CCE}"/>
              </a:ext>
            </a:extLst>
          </p:cNvPr>
          <p:cNvSpPr/>
          <p:nvPr/>
        </p:nvSpPr>
        <p:spPr>
          <a:xfrm>
            <a:off x="1962261" y="308348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A18AEA3B-8BD2-58EB-9339-E37F3D88934B}"/>
              </a:ext>
            </a:extLst>
          </p:cNvPr>
          <p:cNvSpPr txBox="1"/>
          <p:nvPr/>
        </p:nvSpPr>
        <p:spPr>
          <a:xfrm>
            <a:off x="3454016" y="3782145"/>
            <a:ext cx="2498826" cy="276999"/>
          </a:xfrm>
          <a:prstGeom prst="rect">
            <a:avLst/>
          </a:prstGeom>
          <a:solidFill>
            <a:schemeClr val="accent3">
              <a:lumMod val="75000"/>
            </a:schemeClr>
          </a:solidFill>
        </p:spPr>
        <p:txBody>
          <a:bodyPr wrap="none" rtlCol="0">
            <a:spAutoFit/>
          </a:bodyPr>
          <a:lstStyle/>
          <a:p>
            <a:r>
              <a:rPr lang="en-CA" sz="1200" b="1" dirty="0">
                <a:solidFill>
                  <a:schemeClr val="bg1"/>
                </a:solidFill>
              </a:rPr>
              <a:t>The directory I want to monitor</a:t>
            </a:r>
            <a:endParaRPr lang="en-CA" sz="1200" dirty="0"/>
          </a:p>
        </p:txBody>
      </p:sp>
      <p:sp>
        <p:nvSpPr>
          <p:cNvPr id="12" name="Arrow: Left 11">
            <a:extLst>
              <a:ext uri="{FF2B5EF4-FFF2-40B4-BE49-F238E27FC236}">
                <a16:creationId xmlns:a16="http://schemas.microsoft.com/office/drawing/2014/main" id="{5EFB1391-AEA8-EB9A-B38A-C79A8F0F5983}"/>
              </a:ext>
            </a:extLst>
          </p:cNvPr>
          <p:cNvSpPr/>
          <p:nvPr/>
        </p:nvSpPr>
        <p:spPr>
          <a:xfrm>
            <a:off x="3224133" y="383098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42E66639-B75B-E52A-710D-EDB08EE2D044}"/>
              </a:ext>
            </a:extLst>
          </p:cNvPr>
          <p:cNvSpPr txBox="1"/>
          <p:nvPr/>
        </p:nvSpPr>
        <p:spPr>
          <a:xfrm>
            <a:off x="5051243" y="8494495"/>
            <a:ext cx="2320695" cy="461665"/>
          </a:xfrm>
          <a:prstGeom prst="rect">
            <a:avLst/>
          </a:prstGeom>
          <a:solidFill>
            <a:schemeClr val="accent3">
              <a:lumMod val="75000"/>
            </a:schemeClr>
          </a:solidFill>
        </p:spPr>
        <p:txBody>
          <a:bodyPr wrap="square" rtlCol="0">
            <a:spAutoFit/>
          </a:bodyPr>
          <a:lstStyle/>
          <a:p>
            <a:r>
              <a:rPr lang="en-CA" sz="1200" b="1" dirty="0">
                <a:solidFill>
                  <a:schemeClr val="bg1"/>
                </a:solidFill>
              </a:rPr>
              <a:t>Replace </a:t>
            </a:r>
            <a:r>
              <a:rPr lang="en-CA" sz="1200" b="1" dirty="0" err="1">
                <a:solidFill>
                  <a:schemeClr val="bg1"/>
                </a:solidFill>
              </a:rPr>
              <a:t>sherifsadek</a:t>
            </a:r>
            <a:r>
              <a:rPr lang="en-CA" sz="1200" b="1" dirty="0">
                <a:solidFill>
                  <a:schemeClr val="bg1"/>
                </a:solidFill>
              </a:rPr>
              <a:t> by your </a:t>
            </a:r>
            <a:r>
              <a:rPr lang="en-CA" sz="1200" b="1" dirty="0" err="1">
                <a:solidFill>
                  <a:schemeClr val="bg1"/>
                </a:solidFill>
              </a:rPr>
              <a:t>github</a:t>
            </a:r>
            <a:r>
              <a:rPr lang="en-CA" sz="1200" b="1" dirty="0">
                <a:solidFill>
                  <a:schemeClr val="bg1"/>
                </a:solidFill>
              </a:rPr>
              <a:t> account</a:t>
            </a:r>
            <a:endParaRPr lang="en-CA" sz="1200" dirty="0"/>
          </a:p>
        </p:txBody>
      </p:sp>
      <p:sp>
        <p:nvSpPr>
          <p:cNvPr id="14" name="Arrow: Left 13">
            <a:extLst>
              <a:ext uri="{FF2B5EF4-FFF2-40B4-BE49-F238E27FC236}">
                <a16:creationId xmlns:a16="http://schemas.microsoft.com/office/drawing/2014/main" id="{860A284F-1673-68E3-DAC0-A4C0386B0418}"/>
              </a:ext>
            </a:extLst>
          </p:cNvPr>
          <p:cNvSpPr/>
          <p:nvPr/>
        </p:nvSpPr>
        <p:spPr>
          <a:xfrm>
            <a:off x="4839405" y="861160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6CFB3FE1-A8DD-6408-FF68-A13D18B40F41}"/>
              </a:ext>
            </a:extLst>
          </p:cNvPr>
          <p:cNvSpPr txBox="1"/>
          <p:nvPr/>
        </p:nvSpPr>
        <p:spPr>
          <a:xfrm>
            <a:off x="2084042" y="9073266"/>
            <a:ext cx="3611588" cy="461665"/>
          </a:xfrm>
          <a:prstGeom prst="rect">
            <a:avLst/>
          </a:prstGeom>
          <a:solidFill>
            <a:schemeClr val="accent3">
              <a:lumMod val="75000"/>
            </a:schemeClr>
          </a:solidFill>
        </p:spPr>
        <p:txBody>
          <a:bodyPr wrap="square" rtlCol="0">
            <a:spAutoFit/>
          </a:bodyPr>
          <a:lstStyle/>
          <a:p>
            <a:r>
              <a:rPr lang="en-CA" sz="1200" b="1" dirty="0">
                <a:solidFill>
                  <a:schemeClr val="bg1"/>
                </a:solidFill>
              </a:rPr>
              <a:t>Tag is incremented </a:t>
            </a:r>
            <a:r>
              <a:rPr lang="en-CA" sz="1200" b="1" dirty="0" err="1">
                <a:solidFill>
                  <a:schemeClr val="bg1"/>
                </a:solidFill>
              </a:rPr>
              <a:t>everytime</a:t>
            </a:r>
            <a:r>
              <a:rPr lang="en-CA" sz="1200" b="1" dirty="0">
                <a:solidFill>
                  <a:schemeClr val="bg1"/>
                </a:solidFill>
              </a:rPr>
              <a:t> it creates an image</a:t>
            </a:r>
            <a:endParaRPr lang="en-CA" sz="1200" dirty="0"/>
          </a:p>
        </p:txBody>
      </p:sp>
      <p:sp>
        <p:nvSpPr>
          <p:cNvPr id="20" name="Arrow: Left 19">
            <a:extLst>
              <a:ext uri="{FF2B5EF4-FFF2-40B4-BE49-F238E27FC236}">
                <a16:creationId xmlns:a16="http://schemas.microsoft.com/office/drawing/2014/main" id="{C08B5B57-7B9E-A48D-C25A-0A08DAB626EB}"/>
              </a:ext>
            </a:extLst>
          </p:cNvPr>
          <p:cNvSpPr/>
          <p:nvPr/>
        </p:nvSpPr>
        <p:spPr>
          <a:xfrm>
            <a:off x="1864934" y="907326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8991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animBg="1"/>
      <p:bldP spid="10" grpId="0" animBg="1"/>
      <p:bldP spid="11" grpId="0" animBg="1"/>
      <p:bldP spid="12" grpId="0" animBg="1"/>
      <p:bldP spid="13" grpId="0" animBg="1"/>
      <p:bldP spid="14" grpId="0" animBg="1"/>
      <p:bldP spid="19" grpId="0" animBg="1"/>
      <p:bldP spid="20"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pic>
        <p:nvPicPr>
          <p:cNvPr id="5" name="Graphic 4" descr="Checkmark with solid fill">
            <a:extLst>
              <a:ext uri="{FF2B5EF4-FFF2-40B4-BE49-F238E27FC236}">
                <a16:creationId xmlns:a16="http://schemas.microsoft.com/office/drawing/2014/main" id="{9345A59A-1D07-FE73-2255-06A584346F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4568953"/>
            <a:ext cx="768096" cy="768096"/>
          </a:xfrm>
          <a:prstGeom prst="rect">
            <a:avLst/>
          </a:prstGeom>
        </p:spPr>
      </p:pic>
      <p:sp>
        <p:nvSpPr>
          <p:cNvPr id="7" name="Oval 6">
            <a:extLst>
              <a:ext uri="{FF2B5EF4-FFF2-40B4-BE49-F238E27FC236}">
                <a16:creationId xmlns:a16="http://schemas.microsoft.com/office/drawing/2014/main" id="{605FC284-1470-7B99-BA56-057539FBE52B}"/>
              </a:ext>
            </a:extLst>
          </p:cNvPr>
          <p:cNvSpPr/>
          <p:nvPr/>
        </p:nvSpPr>
        <p:spPr>
          <a:xfrm>
            <a:off x="649224" y="309686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5</a:t>
            </a:r>
          </a:p>
        </p:txBody>
      </p:sp>
      <p:sp>
        <p:nvSpPr>
          <p:cNvPr id="14" name="Freeform: Shape 13">
            <a:extLst>
              <a:ext uri="{FF2B5EF4-FFF2-40B4-BE49-F238E27FC236}">
                <a16:creationId xmlns:a16="http://schemas.microsoft.com/office/drawing/2014/main" id="{EDEACBA6-BC32-2AD0-713B-FA4406660515}"/>
              </a:ext>
            </a:extLst>
          </p:cNvPr>
          <p:cNvSpPr/>
          <p:nvPr/>
        </p:nvSpPr>
        <p:spPr>
          <a:xfrm>
            <a:off x="261257" y="1415143"/>
            <a:ext cx="2895600" cy="5421086"/>
          </a:xfrm>
          <a:custGeom>
            <a:avLst/>
            <a:gdLst>
              <a:gd name="connsiteX0" fmla="*/ 119743 w 2895600"/>
              <a:gd name="connsiteY0" fmla="*/ 130628 h 5421086"/>
              <a:gd name="connsiteX1" fmla="*/ 119743 w 2895600"/>
              <a:gd name="connsiteY1" fmla="*/ 130628 h 5421086"/>
              <a:gd name="connsiteX2" fmla="*/ 696686 w 2895600"/>
              <a:gd name="connsiteY2" fmla="*/ 87086 h 5421086"/>
              <a:gd name="connsiteX3" fmla="*/ 859972 w 2895600"/>
              <a:gd name="connsiteY3" fmla="*/ 43543 h 5421086"/>
              <a:gd name="connsiteX4" fmla="*/ 1186543 w 2895600"/>
              <a:gd name="connsiteY4" fmla="*/ 0 h 5421086"/>
              <a:gd name="connsiteX5" fmla="*/ 1436914 w 2895600"/>
              <a:gd name="connsiteY5" fmla="*/ 21771 h 5421086"/>
              <a:gd name="connsiteX6" fmla="*/ 1687286 w 2895600"/>
              <a:gd name="connsiteY6" fmla="*/ 97971 h 5421086"/>
              <a:gd name="connsiteX7" fmla="*/ 2046514 w 2895600"/>
              <a:gd name="connsiteY7" fmla="*/ 228600 h 5421086"/>
              <a:gd name="connsiteX8" fmla="*/ 2122714 w 2895600"/>
              <a:gd name="connsiteY8" fmla="*/ 413657 h 5421086"/>
              <a:gd name="connsiteX9" fmla="*/ 2133600 w 2895600"/>
              <a:gd name="connsiteY9" fmla="*/ 489857 h 5421086"/>
              <a:gd name="connsiteX10" fmla="*/ 2111829 w 2895600"/>
              <a:gd name="connsiteY10" fmla="*/ 914400 h 5421086"/>
              <a:gd name="connsiteX11" fmla="*/ 2079172 w 2895600"/>
              <a:gd name="connsiteY11" fmla="*/ 1066800 h 5421086"/>
              <a:gd name="connsiteX12" fmla="*/ 2068286 w 2895600"/>
              <a:gd name="connsiteY12" fmla="*/ 1273628 h 5421086"/>
              <a:gd name="connsiteX13" fmla="*/ 2057400 w 2895600"/>
              <a:gd name="connsiteY13" fmla="*/ 1382486 h 5421086"/>
              <a:gd name="connsiteX14" fmla="*/ 2090057 w 2895600"/>
              <a:gd name="connsiteY14" fmla="*/ 2231571 h 5421086"/>
              <a:gd name="connsiteX15" fmla="*/ 2100943 w 2895600"/>
              <a:gd name="connsiteY15" fmla="*/ 2405743 h 5421086"/>
              <a:gd name="connsiteX16" fmla="*/ 2144486 w 2895600"/>
              <a:gd name="connsiteY16" fmla="*/ 2569028 h 5421086"/>
              <a:gd name="connsiteX17" fmla="*/ 2209800 w 2895600"/>
              <a:gd name="connsiteY17" fmla="*/ 2971800 h 5421086"/>
              <a:gd name="connsiteX18" fmla="*/ 2351314 w 2895600"/>
              <a:gd name="connsiteY18" fmla="*/ 3352800 h 5421086"/>
              <a:gd name="connsiteX19" fmla="*/ 2394857 w 2895600"/>
              <a:gd name="connsiteY19" fmla="*/ 3526971 h 5421086"/>
              <a:gd name="connsiteX20" fmla="*/ 2427514 w 2895600"/>
              <a:gd name="connsiteY20" fmla="*/ 3614057 h 5421086"/>
              <a:gd name="connsiteX21" fmla="*/ 2449286 w 2895600"/>
              <a:gd name="connsiteY21" fmla="*/ 3766457 h 5421086"/>
              <a:gd name="connsiteX22" fmla="*/ 2514600 w 2895600"/>
              <a:gd name="connsiteY22" fmla="*/ 3929743 h 5421086"/>
              <a:gd name="connsiteX23" fmla="*/ 2743200 w 2895600"/>
              <a:gd name="connsiteY23" fmla="*/ 4332514 h 5421086"/>
              <a:gd name="connsiteX24" fmla="*/ 2852057 w 2895600"/>
              <a:gd name="connsiteY24" fmla="*/ 4550228 h 5421086"/>
              <a:gd name="connsiteX25" fmla="*/ 2895600 w 2895600"/>
              <a:gd name="connsiteY25" fmla="*/ 4691743 h 5421086"/>
              <a:gd name="connsiteX26" fmla="*/ 2841172 w 2895600"/>
              <a:gd name="connsiteY26" fmla="*/ 4963886 h 5421086"/>
              <a:gd name="connsiteX27" fmla="*/ 2797629 w 2895600"/>
              <a:gd name="connsiteY27" fmla="*/ 5018314 h 5421086"/>
              <a:gd name="connsiteX28" fmla="*/ 2569029 w 2895600"/>
              <a:gd name="connsiteY28" fmla="*/ 5301343 h 5421086"/>
              <a:gd name="connsiteX29" fmla="*/ 2438400 w 2895600"/>
              <a:gd name="connsiteY29" fmla="*/ 5366657 h 5421086"/>
              <a:gd name="connsiteX30" fmla="*/ 2253343 w 2895600"/>
              <a:gd name="connsiteY30" fmla="*/ 5388428 h 5421086"/>
              <a:gd name="connsiteX31" fmla="*/ 2111829 w 2895600"/>
              <a:gd name="connsiteY31" fmla="*/ 5421086 h 5421086"/>
              <a:gd name="connsiteX32" fmla="*/ 1491343 w 2895600"/>
              <a:gd name="connsiteY32" fmla="*/ 5377543 h 5421086"/>
              <a:gd name="connsiteX33" fmla="*/ 1143000 w 2895600"/>
              <a:gd name="connsiteY33" fmla="*/ 5236028 h 5421086"/>
              <a:gd name="connsiteX34" fmla="*/ 500743 w 2895600"/>
              <a:gd name="connsiteY34" fmla="*/ 5159828 h 5421086"/>
              <a:gd name="connsiteX35" fmla="*/ 217714 w 2895600"/>
              <a:gd name="connsiteY35" fmla="*/ 4996543 h 5421086"/>
              <a:gd name="connsiteX36" fmla="*/ 119743 w 2895600"/>
              <a:gd name="connsiteY36" fmla="*/ 4833257 h 5421086"/>
              <a:gd name="connsiteX37" fmla="*/ 76200 w 2895600"/>
              <a:gd name="connsiteY37" fmla="*/ 4419600 h 5421086"/>
              <a:gd name="connsiteX38" fmla="*/ 130629 w 2895600"/>
              <a:gd name="connsiteY38" fmla="*/ 3407228 h 5421086"/>
              <a:gd name="connsiteX39" fmla="*/ 108857 w 2895600"/>
              <a:gd name="connsiteY39" fmla="*/ 2852057 h 5421086"/>
              <a:gd name="connsiteX40" fmla="*/ 65314 w 2895600"/>
              <a:gd name="connsiteY40" fmla="*/ 2601686 h 5421086"/>
              <a:gd name="connsiteX41" fmla="*/ 32657 w 2895600"/>
              <a:gd name="connsiteY41" fmla="*/ 1861457 h 5421086"/>
              <a:gd name="connsiteX42" fmla="*/ 0 w 2895600"/>
              <a:gd name="connsiteY42" fmla="*/ 1654628 h 5421086"/>
              <a:gd name="connsiteX43" fmla="*/ 21772 w 2895600"/>
              <a:gd name="connsiteY43" fmla="*/ 1121228 h 5421086"/>
              <a:gd name="connsiteX44" fmla="*/ 54429 w 2895600"/>
              <a:gd name="connsiteY44" fmla="*/ 1012371 h 5421086"/>
              <a:gd name="connsiteX45" fmla="*/ 108857 w 2895600"/>
              <a:gd name="connsiteY45" fmla="*/ 816428 h 5421086"/>
              <a:gd name="connsiteX46" fmla="*/ 130629 w 2895600"/>
              <a:gd name="connsiteY46" fmla="*/ 729343 h 5421086"/>
              <a:gd name="connsiteX47" fmla="*/ 163286 w 2895600"/>
              <a:gd name="connsiteY47" fmla="*/ 642257 h 5421086"/>
              <a:gd name="connsiteX48" fmla="*/ 185057 w 2895600"/>
              <a:gd name="connsiteY48" fmla="*/ 555171 h 5421086"/>
              <a:gd name="connsiteX49" fmla="*/ 217714 w 2895600"/>
              <a:gd name="connsiteY49" fmla="*/ 457200 h 5421086"/>
              <a:gd name="connsiteX50" fmla="*/ 206829 w 2895600"/>
              <a:gd name="connsiteY50" fmla="*/ 272143 h 5421086"/>
              <a:gd name="connsiteX51" fmla="*/ 185057 w 2895600"/>
              <a:gd name="connsiteY51" fmla="*/ 228600 h 5421086"/>
              <a:gd name="connsiteX52" fmla="*/ 163286 w 2895600"/>
              <a:gd name="connsiteY52" fmla="*/ 174171 h 5421086"/>
              <a:gd name="connsiteX53" fmla="*/ 119743 w 2895600"/>
              <a:gd name="connsiteY53" fmla="*/ 130628 h 542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895600" h="5421086">
                <a:moveTo>
                  <a:pt x="119743" y="130628"/>
                </a:moveTo>
                <a:lnTo>
                  <a:pt x="119743" y="130628"/>
                </a:lnTo>
                <a:cubicBezTo>
                  <a:pt x="302148" y="121028"/>
                  <a:pt x="523490" y="111828"/>
                  <a:pt x="696686" y="87086"/>
                </a:cubicBezTo>
                <a:cubicBezTo>
                  <a:pt x="752451" y="79120"/>
                  <a:pt x="804735" y="54590"/>
                  <a:pt x="859972" y="43543"/>
                </a:cubicBezTo>
                <a:cubicBezTo>
                  <a:pt x="986856" y="18166"/>
                  <a:pt x="1067725" y="11882"/>
                  <a:pt x="1186543" y="0"/>
                </a:cubicBezTo>
                <a:cubicBezTo>
                  <a:pt x="1270000" y="7257"/>
                  <a:pt x="1354282" y="7999"/>
                  <a:pt x="1436914" y="21771"/>
                </a:cubicBezTo>
                <a:cubicBezTo>
                  <a:pt x="1866328" y="93340"/>
                  <a:pt x="1532885" y="41357"/>
                  <a:pt x="1687286" y="97971"/>
                </a:cubicBezTo>
                <a:cubicBezTo>
                  <a:pt x="2098861" y="248882"/>
                  <a:pt x="1850197" y="144465"/>
                  <a:pt x="2046514" y="228600"/>
                </a:cubicBezTo>
                <a:cubicBezTo>
                  <a:pt x="2082378" y="300325"/>
                  <a:pt x="2098402" y="326133"/>
                  <a:pt x="2122714" y="413657"/>
                </a:cubicBezTo>
                <a:cubicBezTo>
                  <a:pt x="2129581" y="438379"/>
                  <a:pt x="2129971" y="464457"/>
                  <a:pt x="2133600" y="489857"/>
                </a:cubicBezTo>
                <a:cubicBezTo>
                  <a:pt x="2126343" y="631371"/>
                  <a:pt x="2125138" y="773326"/>
                  <a:pt x="2111829" y="914400"/>
                </a:cubicBezTo>
                <a:cubicBezTo>
                  <a:pt x="2106949" y="966124"/>
                  <a:pt x="2085424" y="1015224"/>
                  <a:pt x="2079172" y="1066800"/>
                </a:cubicBezTo>
                <a:cubicBezTo>
                  <a:pt x="2070865" y="1135336"/>
                  <a:pt x="2073036" y="1204754"/>
                  <a:pt x="2068286" y="1273628"/>
                </a:cubicBezTo>
                <a:cubicBezTo>
                  <a:pt x="2065777" y="1310009"/>
                  <a:pt x="2061029" y="1346200"/>
                  <a:pt x="2057400" y="1382486"/>
                </a:cubicBezTo>
                <a:cubicBezTo>
                  <a:pt x="2073133" y="2247767"/>
                  <a:pt x="2049600" y="1705623"/>
                  <a:pt x="2090057" y="2231571"/>
                </a:cubicBezTo>
                <a:cubicBezTo>
                  <a:pt x="2094518" y="2289570"/>
                  <a:pt x="2091680" y="2348315"/>
                  <a:pt x="2100943" y="2405743"/>
                </a:cubicBezTo>
                <a:cubicBezTo>
                  <a:pt x="2109913" y="2461355"/>
                  <a:pt x="2129972" y="2514600"/>
                  <a:pt x="2144486" y="2569028"/>
                </a:cubicBezTo>
                <a:cubicBezTo>
                  <a:pt x="2162189" y="2763762"/>
                  <a:pt x="2152046" y="2801935"/>
                  <a:pt x="2209800" y="2971800"/>
                </a:cubicBezTo>
                <a:cubicBezTo>
                  <a:pt x="2253411" y="3100066"/>
                  <a:pt x="2318456" y="3221368"/>
                  <a:pt x="2351314" y="3352800"/>
                </a:cubicBezTo>
                <a:cubicBezTo>
                  <a:pt x="2365828" y="3410857"/>
                  <a:pt x="2378101" y="3469521"/>
                  <a:pt x="2394857" y="3526971"/>
                </a:cubicBezTo>
                <a:cubicBezTo>
                  <a:pt x="2403538" y="3556733"/>
                  <a:pt x="2418397" y="3584425"/>
                  <a:pt x="2427514" y="3614057"/>
                </a:cubicBezTo>
                <a:cubicBezTo>
                  <a:pt x="2502161" y="3856660"/>
                  <a:pt x="2334568" y="3373140"/>
                  <a:pt x="2449286" y="3766457"/>
                </a:cubicBezTo>
                <a:cubicBezTo>
                  <a:pt x="2465700" y="3822734"/>
                  <a:pt x="2491508" y="3875861"/>
                  <a:pt x="2514600" y="3929743"/>
                </a:cubicBezTo>
                <a:cubicBezTo>
                  <a:pt x="2684615" y="4326445"/>
                  <a:pt x="2430485" y="3707085"/>
                  <a:pt x="2743200" y="4332514"/>
                </a:cubicBezTo>
                <a:cubicBezTo>
                  <a:pt x="2779486" y="4405085"/>
                  <a:pt x="2826399" y="4473255"/>
                  <a:pt x="2852057" y="4550228"/>
                </a:cubicBezTo>
                <a:cubicBezTo>
                  <a:pt x="2882183" y="4640604"/>
                  <a:pt x="2867524" y="4593477"/>
                  <a:pt x="2895600" y="4691743"/>
                </a:cubicBezTo>
                <a:cubicBezTo>
                  <a:pt x="2877457" y="4782457"/>
                  <a:pt x="2867755" y="4875277"/>
                  <a:pt x="2841172" y="4963886"/>
                </a:cubicBezTo>
                <a:cubicBezTo>
                  <a:pt x="2834496" y="4986140"/>
                  <a:pt x="2811338" y="4999555"/>
                  <a:pt x="2797629" y="5018314"/>
                </a:cubicBezTo>
                <a:cubicBezTo>
                  <a:pt x="2743458" y="5092442"/>
                  <a:pt x="2668273" y="5240694"/>
                  <a:pt x="2569029" y="5301343"/>
                </a:cubicBezTo>
                <a:cubicBezTo>
                  <a:pt x="2527489" y="5326728"/>
                  <a:pt x="2485330" y="5353711"/>
                  <a:pt x="2438400" y="5366657"/>
                </a:cubicBezTo>
                <a:cubicBezTo>
                  <a:pt x="2378525" y="5383174"/>
                  <a:pt x="2314609" y="5378217"/>
                  <a:pt x="2253343" y="5388428"/>
                </a:cubicBezTo>
                <a:cubicBezTo>
                  <a:pt x="2205591" y="5396387"/>
                  <a:pt x="2159000" y="5410200"/>
                  <a:pt x="2111829" y="5421086"/>
                </a:cubicBezTo>
                <a:cubicBezTo>
                  <a:pt x="1905000" y="5406572"/>
                  <a:pt x="1696143" y="5409880"/>
                  <a:pt x="1491343" y="5377543"/>
                </a:cubicBezTo>
                <a:cubicBezTo>
                  <a:pt x="1068212" y="5310733"/>
                  <a:pt x="1469001" y="5290361"/>
                  <a:pt x="1143000" y="5236028"/>
                </a:cubicBezTo>
                <a:cubicBezTo>
                  <a:pt x="799613" y="5178797"/>
                  <a:pt x="1012959" y="5209801"/>
                  <a:pt x="500743" y="5159828"/>
                </a:cubicBezTo>
                <a:cubicBezTo>
                  <a:pt x="440542" y="5129727"/>
                  <a:pt x="267520" y="5051092"/>
                  <a:pt x="217714" y="4996543"/>
                </a:cubicBezTo>
                <a:cubicBezTo>
                  <a:pt x="174915" y="4949668"/>
                  <a:pt x="152400" y="4887686"/>
                  <a:pt x="119743" y="4833257"/>
                </a:cubicBezTo>
                <a:cubicBezTo>
                  <a:pt x="111474" y="4762965"/>
                  <a:pt x="76200" y="4474910"/>
                  <a:pt x="76200" y="4419600"/>
                </a:cubicBezTo>
                <a:cubicBezTo>
                  <a:pt x="76200" y="3742478"/>
                  <a:pt x="70665" y="3846970"/>
                  <a:pt x="130629" y="3407228"/>
                </a:cubicBezTo>
                <a:cubicBezTo>
                  <a:pt x="123372" y="3222171"/>
                  <a:pt x="123824" y="3036650"/>
                  <a:pt x="108857" y="2852057"/>
                </a:cubicBezTo>
                <a:cubicBezTo>
                  <a:pt x="102011" y="2767624"/>
                  <a:pt x="71811" y="2686146"/>
                  <a:pt x="65314" y="2601686"/>
                </a:cubicBezTo>
                <a:cubicBezTo>
                  <a:pt x="46371" y="2355430"/>
                  <a:pt x="81093" y="2103644"/>
                  <a:pt x="32657" y="1861457"/>
                </a:cubicBezTo>
                <a:cubicBezTo>
                  <a:pt x="4442" y="1720380"/>
                  <a:pt x="14973" y="1789378"/>
                  <a:pt x="0" y="1654628"/>
                </a:cubicBezTo>
                <a:cubicBezTo>
                  <a:pt x="7257" y="1476828"/>
                  <a:pt x="6745" y="1298540"/>
                  <a:pt x="21772" y="1121228"/>
                </a:cubicBezTo>
                <a:cubicBezTo>
                  <a:pt x="24971" y="1083480"/>
                  <a:pt x="45752" y="1049247"/>
                  <a:pt x="54429" y="1012371"/>
                </a:cubicBezTo>
                <a:cubicBezTo>
                  <a:pt x="126350" y="706699"/>
                  <a:pt x="-34546" y="1270532"/>
                  <a:pt x="108857" y="816428"/>
                </a:cubicBezTo>
                <a:cubicBezTo>
                  <a:pt x="117867" y="787895"/>
                  <a:pt x="121704" y="757903"/>
                  <a:pt x="130629" y="729343"/>
                </a:cubicBezTo>
                <a:cubicBezTo>
                  <a:pt x="139876" y="699752"/>
                  <a:pt x="154039" y="671848"/>
                  <a:pt x="163286" y="642257"/>
                </a:cubicBezTo>
                <a:cubicBezTo>
                  <a:pt x="172211" y="613697"/>
                  <a:pt x="176614" y="583877"/>
                  <a:pt x="185057" y="555171"/>
                </a:cubicBezTo>
                <a:cubicBezTo>
                  <a:pt x="194770" y="522146"/>
                  <a:pt x="206828" y="489857"/>
                  <a:pt x="217714" y="457200"/>
                </a:cubicBezTo>
                <a:cubicBezTo>
                  <a:pt x="214086" y="395514"/>
                  <a:pt x="215568" y="333314"/>
                  <a:pt x="206829" y="272143"/>
                </a:cubicBezTo>
                <a:cubicBezTo>
                  <a:pt x="204534" y="256079"/>
                  <a:pt x="191648" y="243429"/>
                  <a:pt x="185057" y="228600"/>
                </a:cubicBezTo>
                <a:cubicBezTo>
                  <a:pt x="177121" y="210744"/>
                  <a:pt x="169465" y="192709"/>
                  <a:pt x="163286" y="174171"/>
                </a:cubicBezTo>
                <a:cubicBezTo>
                  <a:pt x="137581" y="97056"/>
                  <a:pt x="127000" y="137885"/>
                  <a:pt x="119743" y="1306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8709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50660" y="7802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a:t>
            </a:r>
          </a:p>
        </p:txBody>
      </p:sp>
      <p:pic>
        <p:nvPicPr>
          <p:cNvPr id="5" name="Picture 4" descr="Graphical user interface">
            <a:extLst>
              <a:ext uri="{FF2B5EF4-FFF2-40B4-BE49-F238E27FC236}">
                <a16:creationId xmlns:a16="http://schemas.microsoft.com/office/drawing/2014/main" id="{58411BBD-D4FE-35D0-C404-511E050B82CB}"/>
              </a:ext>
            </a:extLst>
          </p:cNvPr>
          <p:cNvPicPr>
            <a:picLocks noChangeAspect="1"/>
          </p:cNvPicPr>
          <p:nvPr/>
        </p:nvPicPr>
        <p:blipFill>
          <a:blip r:embed="rId2"/>
          <a:stretch>
            <a:fillRect/>
          </a:stretch>
        </p:blipFill>
        <p:spPr>
          <a:xfrm>
            <a:off x="0" y="2685335"/>
            <a:ext cx="7772400" cy="4687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CF23686-D74E-FCBD-E909-8B42993D598E}"/>
              </a:ext>
            </a:extLst>
          </p:cNvPr>
          <p:cNvSpPr txBox="1"/>
          <p:nvPr/>
        </p:nvSpPr>
        <p:spPr>
          <a:xfrm>
            <a:off x="0" y="2113613"/>
            <a:ext cx="6252674" cy="369332"/>
          </a:xfrm>
          <a:prstGeom prst="rect">
            <a:avLst/>
          </a:prstGeom>
          <a:noFill/>
        </p:spPr>
        <p:txBody>
          <a:bodyPr wrap="none" rtlCol="0">
            <a:spAutoFit/>
          </a:bodyPr>
          <a:lstStyle/>
          <a:p>
            <a:r>
              <a:rPr lang="en-US" dirty="0"/>
              <a:t>An overview of our Release Pipeline and details will follow</a:t>
            </a:r>
            <a:endParaRPr lang="en-CA" dirty="0"/>
          </a:p>
        </p:txBody>
      </p:sp>
    </p:spTree>
    <p:extLst>
      <p:ext uri="{BB962C8B-B14F-4D97-AF65-F5344CB8AC3E}">
        <p14:creationId xmlns:p14="http://schemas.microsoft.com/office/powerpoint/2010/main" val="40393780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5-1</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74921" y="1205024"/>
            <a:ext cx="5869171" cy="28775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8" name="Picture 17">
            <a:extLst>
              <a:ext uri="{FF2B5EF4-FFF2-40B4-BE49-F238E27FC236}">
                <a16:creationId xmlns:a16="http://schemas.microsoft.com/office/drawing/2014/main" id="{7E30BB64-17FE-D957-8401-51F2BF9D451B}"/>
              </a:ext>
            </a:extLst>
          </p:cNvPr>
          <p:cNvPicPr>
            <a:picLocks noChangeAspect="1"/>
          </p:cNvPicPr>
          <p:nvPr/>
        </p:nvPicPr>
        <p:blipFill>
          <a:blip r:embed="rId3"/>
          <a:stretch>
            <a:fillRect/>
          </a:stretch>
        </p:blipFill>
        <p:spPr>
          <a:xfrm>
            <a:off x="4250428" y="5766380"/>
            <a:ext cx="2029058" cy="15135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TextBox 20">
            <a:extLst>
              <a:ext uri="{FF2B5EF4-FFF2-40B4-BE49-F238E27FC236}">
                <a16:creationId xmlns:a16="http://schemas.microsoft.com/office/drawing/2014/main" id="{B836FA62-84DA-4E9D-73F4-03691F8EB593}"/>
              </a:ext>
            </a:extLst>
          </p:cNvPr>
          <p:cNvSpPr txBox="1"/>
          <p:nvPr/>
        </p:nvSpPr>
        <p:spPr>
          <a:xfrm>
            <a:off x="5547554" y="6862715"/>
            <a:ext cx="2152962" cy="461665"/>
          </a:xfrm>
          <a:prstGeom prst="rect">
            <a:avLst/>
          </a:prstGeom>
          <a:solidFill>
            <a:schemeClr val="accent3">
              <a:lumMod val="75000"/>
            </a:schemeClr>
          </a:solidFill>
        </p:spPr>
        <p:txBody>
          <a:bodyPr wrap="none" rtlCol="0">
            <a:spAutoFit/>
          </a:bodyPr>
          <a:lstStyle/>
          <a:p>
            <a:r>
              <a:rPr lang="en-CA" sz="1200" b="1" dirty="0">
                <a:solidFill>
                  <a:schemeClr val="bg1"/>
                </a:solidFill>
              </a:rPr>
              <a:t>When to trigger a release. </a:t>
            </a:r>
          </a:p>
          <a:p>
            <a:r>
              <a:rPr lang="en-CA" sz="1200" b="1" dirty="0">
                <a:solidFill>
                  <a:schemeClr val="bg1"/>
                </a:solidFill>
              </a:rPr>
              <a:t>We can adjust.</a:t>
            </a:r>
            <a:endParaRPr lang="en-CA" sz="1200" dirty="0"/>
          </a:p>
        </p:txBody>
      </p:sp>
      <p:sp>
        <p:nvSpPr>
          <p:cNvPr id="22" name="Arrow: Left 21">
            <a:extLst>
              <a:ext uri="{FF2B5EF4-FFF2-40B4-BE49-F238E27FC236}">
                <a16:creationId xmlns:a16="http://schemas.microsoft.com/office/drawing/2014/main" id="{776B19DD-A072-A876-A660-2CAF5EAD2F49}"/>
              </a:ext>
            </a:extLst>
          </p:cNvPr>
          <p:cNvSpPr/>
          <p:nvPr/>
        </p:nvSpPr>
        <p:spPr>
          <a:xfrm>
            <a:off x="5317671" y="69115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DFA1E5FF-F2C3-1772-A1CC-A6A3ECCF7F9D}"/>
              </a:ext>
            </a:extLst>
          </p:cNvPr>
          <p:cNvPicPr>
            <a:picLocks noChangeAspect="1"/>
          </p:cNvPicPr>
          <p:nvPr/>
        </p:nvPicPr>
        <p:blipFill>
          <a:blip r:embed="rId4"/>
          <a:stretch>
            <a:fillRect/>
          </a:stretch>
        </p:blipFill>
        <p:spPr>
          <a:xfrm>
            <a:off x="264887" y="4390432"/>
            <a:ext cx="3515763" cy="5406230"/>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7" name="Connector: Curved 6">
            <a:extLst>
              <a:ext uri="{FF2B5EF4-FFF2-40B4-BE49-F238E27FC236}">
                <a16:creationId xmlns:a16="http://schemas.microsoft.com/office/drawing/2014/main" id="{CE39F323-8177-E67F-8FB7-1DF776BCB13B}"/>
              </a:ext>
            </a:extLst>
          </p:cNvPr>
          <p:cNvCxnSpPr/>
          <p:nvPr/>
        </p:nvCxnSpPr>
        <p:spPr>
          <a:xfrm rot="5400000">
            <a:off x="1236310" y="2856004"/>
            <a:ext cx="3350302" cy="9960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3E86FD4F-C8BA-2DEE-D869-F4B1BDBCE059}"/>
              </a:ext>
            </a:extLst>
          </p:cNvPr>
          <p:cNvCxnSpPr>
            <a:cxnSpLocks/>
            <a:endCxn id="18" idx="0"/>
          </p:cNvCxnSpPr>
          <p:nvPr/>
        </p:nvCxnSpPr>
        <p:spPr>
          <a:xfrm rot="16200000" flipH="1">
            <a:off x="2703581" y="3205003"/>
            <a:ext cx="3497433" cy="16253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DBDFAA1-536C-C051-BF1B-6D9308021CA8}"/>
              </a:ext>
            </a:extLst>
          </p:cNvPr>
          <p:cNvSpPr txBox="1"/>
          <p:nvPr/>
        </p:nvSpPr>
        <p:spPr>
          <a:xfrm>
            <a:off x="4619150" y="9203679"/>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2" name="Arrow: Left 11">
            <a:extLst>
              <a:ext uri="{FF2B5EF4-FFF2-40B4-BE49-F238E27FC236}">
                <a16:creationId xmlns:a16="http://schemas.microsoft.com/office/drawing/2014/main" id="{778AD25C-6779-E611-20FD-804DD247A7F8}"/>
              </a:ext>
            </a:extLst>
          </p:cNvPr>
          <p:cNvSpPr/>
          <p:nvPr/>
        </p:nvSpPr>
        <p:spPr>
          <a:xfrm>
            <a:off x="3780650" y="9413116"/>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2038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1282260" y="3137861"/>
            <a:ext cx="4995250" cy="4154984"/>
          </a:xfrm>
          <a:prstGeom prst="rect">
            <a:avLst/>
          </a:prstGeom>
          <a:noFill/>
        </p:spPr>
        <p:txBody>
          <a:bodyPr wrap="square" lIns="91440" tIns="45720" rIns="91440" bIns="45720">
            <a:spAutoFit/>
          </a:bodyPr>
          <a:lstStyle/>
          <a:p>
            <a:pPr algn="ctr"/>
            <a:r>
              <a:rPr lang="en-US" sz="6600" b="0" cap="none" spc="0" dirty="0">
                <a:ln w="0"/>
                <a:solidFill>
                  <a:sysClr val="windowText" lastClr="000000"/>
                </a:solidFill>
                <a:effectLst>
                  <a:outerShdw blurRad="38100" dist="19050" dir="2700000" algn="tl" rotWithShape="0">
                    <a:schemeClr val="dk1">
                      <a:alpha val="40000"/>
                    </a:schemeClr>
                  </a:outerShdw>
                </a:effectLst>
              </a:rPr>
              <a:t>Verify backend working as expected.</a:t>
            </a:r>
          </a:p>
        </p:txBody>
      </p:sp>
    </p:spTree>
    <p:extLst>
      <p:ext uri="{BB962C8B-B14F-4D97-AF65-F5344CB8AC3E}">
        <p14:creationId xmlns:p14="http://schemas.microsoft.com/office/powerpoint/2010/main" val="19703936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9EF081-243B-9722-A6D1-423BE3EBF092}"/>
              </a:ext>
            </a:extLst>
          </p:cNvPr>
          <p:cNvPicPr>
            <a:picLocks noChangeAspect="1"/>
          </p:cNvPicPr>
          <p:nvPr/>
        </p:nvPicPr>
        <p:blipFill>
          <a:blip r:embed="rId2"/>
          <a:stretch>
            <a:fillRect/>
          </a:stretch>
        </p:blipFill>
        <p:spPr>
          <a:xfrm>
            <a:off x="4792372" y="4816335"/>
            <a:ext cx="2602044" cy="20302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3"/>
          <a:stretch>
            <a:fillRect/>
          </a:stretch>
        </p:blipFill>
        <p:spPr>
          <a:xfrm>
            <a:off x="474921" y="1205024"/>
            <a:ext cx="5869171" cy="2877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Oval 7">
            <a:extLst>
              <a:ext uri="{FF2B5EF4-FFF2-40B4-BE49-F238E27FC236}">
                <a16:creationId xmlns:a16="http://schemas.microsoft.com/office/drawing/2014/main" id="{2DAAF8AE-826F-0A05-8BC6-5335B117D5D8}"/>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5-2</a:t>
            </a:r>
          </a:p>
        </p:txBody>
      </p:sp>
      <p:pic>
        <p:nvPicPr>
          <p:cNvPr id="6" name="Picture 5">
            <a:extLst>
              <a:ext uri="{FF2B5EF4-FFF2-40B4-BE49-F238E27FC236}">
                <a16:creationId xmlns:a16="http://schemas.microsoft.com/office/drawing/2014/main" id="{934C4B34-2069-8E16-4B97-A0AD84DD4392}"/>
              </a:ext>
            </a:extLst>
          </p:cNvPr>
          <p:cNvPicPr>
            <a:picLocks noChangeAspect="1"/>
          </p:cNvPicPr>
          <p:nvPr/>
        </p:nvPicPr>
        <p:blipFill>
          <a:blip r:embed="rId4"/>
          <a:stretch>
            <a:fillRect/>
          </a:stretch>
        </p:blipFill>
        <p:spPr>
          <a:xfrm>
            <a:off x="377984" y="4215651"/>
            <a:ext cx="3771904" cy="56328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070CBA80-01E2-C3A4-4CAB-DB54753556E7}"/>
              </a:ext>
            </a:extLst>
          </p:cNvPr>
          <p:cNvSpPr txBox="1"/>
          <p:nvPr/>
        </p:nvSpPr>
        <p:spPr>
          <a:xfrm>
            <a:off x="4315034" y="9056356"/>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0" name="Arrow: Left 9">
            <a:extLst>
              <a:ext uri="{FF2B5EF4-FFF2-40B4-BE49-F238E27FC236}">
                <a16:creationId xmlns:a16="http://schemas.microsoft.com/office/drawing/2014/main" id="{258EF72F-AAE5-67E3-C1AB-CC5B57BD3564}"/>
              </a:ext>
            </a:extLst>
          </p:cNvPr>
          <p:cNvSpPr/>
          <p:nvPr/>
        </p:nvSpPr>
        <p:spPr>
          <a:xfrm rot="1687997">
            <a:off x="4206958" y="8563700"/>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1015584" y="2612037"/>
            <a:ext cx="3335313" cy="149901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335E103E-C4F9-1578-CB63-E21BA4E46ACF}"/>
              </a:ext>
            </a:extLst>
          </p:cNvPr>
          <p:cNvCxnSpPr>
            <a:cxnSpLocks/>
            <a:endCxn id="5" idx="0"/>
          </p:cNvCxnSpPr>
          <p:nvPr/>
        </p:nvCxnSpPr>
        <p:spPr>
          <a:xfrm rot="16200000" flipH="1">
            <a:off x="4210848" y="2933788"/>
            <a:ext cx="2290849" cy="1474244"/>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491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11124" y="879138"/>
            <a:ext cx="5869171" cy="2877520"/>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69D5EC6C-E11C-65B3-A204-3CFCCB354FD5}"/>
              </a:ext>
            </a:extLst>
          </p:cNvPr>
          <p:cNvPicPr>
            <a:picLocks noChangeAspect="1"/>
          </p:cNvPicPr>
          <p:nvPr/>
        </p:nvPicPr>
        <p:blipFill>
          <a:blip r:embed="rId3"/>
          <a:stretch>
            <a:fillRect/>
          </a:stretch>
        </p:blipFill>
        <p:spPr>
          <a:xfrm>
            <a:off x="233914" y="3930144"/>
            <a:ext cx="6247187" cy="60307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2" name="Oval 1">
            <a:extLst>
              <a:ext uri="{FF2B5EF4-FFF2-40B4-BE49-F238E27FC236}">
                <a16:creationId xmlns:a16="http://schemas.microsoft.com/office/drawing/2014/main" id="{E074C821-9BCA-B2ED-BBC5-16684CE0BDCE}"/>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5-3</a:t>
            </a:r>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3453965" y="2449393"/>
            <a:ext cx="1741724" cy="170121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3FAEE0E1-0040-1616-7A76-CB50351C7406}"/>
              </a:ext>
            </a:extLst>
          </p:cNvPr>
          <p:cNvSpPr/>
          <p:nvPr/>
        </p:nvSpPr>
        <p:spPr>
          <a:xfrm>
            <a:off x="2304178" y="7464056"/>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0ED3703D-2607-0984-F6DF-06A287231B6F}"/>
              </a:ext>
            </a:extLst>
          </p:cNvPr>
          <p:cNvSpPr/>
          <p:nvPr/>
        </p:nvSpPr>
        <p:spPr>
          <a:xfrm>
            <a:off x="2340080" y="6855805"/>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Rounded Corners 16">
            <a:extLst>
              <a:ext uri="{FF2B5EF4-FFF2-40B4-BE49-F238E27FC236}">
                <a16:creationId xmlns:a16="http://schemas.microsoft.com/office/drawing/2014/main" id="{70A3C170-A5C7-4466-7AE9-5290580120C2}"/>
              </a:ext>
            </a:extLst>
          </p:cNvPr>
          <p:cNvSpPr/>
          <p:nvPr/>
        </p:nvSpPr>
        <p:spPr>
          <a:xfrm>
            <a:off x="2340080" y="9732383"/>
            <a:ext cx="2268282" cy="211568"/>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B49C9645-2846-29A5-C078-13DEE2A1288E}"/>
              </a:ext>
            </a:extLst>
          </p:cNvPr>
          <p:cNvSpPr txBox="1"/>
          <p:nvPr/>
        </p:nvSpPr>
        <p:spPr>
          <a:xfrm>
            <a:off x="4820200" y="9501550"/>
            <a:ext cx="1483548" cy="276999"/>
          </a:xfrm>
          <a:prstGeom prst="rect">
            <a:avLst/>
          </a:prstGeom>
          <a:solidFill>
            <a:schemeClr val="accent3">
              <a:lumMod val="75000"/>
            </a:schemeClr>
          </a:solidFill>
        </p:spPr>
        <p:txBody>
          <a:bodyPr wrap="none" rtlCol="0">
            <a:spAutoFit/>
          </a:bodyPr>
          <a:lstStyle/>
          <a:p>
            <a:r>
              <a:rPr lang="en-CA" sz="1200" b="1" dirty="0">
                <a:solidFill>
                  <a:schemeClr val="bg1"/>
                </a:solidFill>
              </a:rPr>
              <a:t>Point to k8 folder</a:t>
            </a:r>
            <a:endParaRPr lang="en-CA" sz="1200" dirty="0"/>
          </a:p>
        </p:txBody>
      </p:sp>
      <p:sp>
        <p:nvSpPr>
          <p:cNvPr id="23" name="Arrow: Left 22">
            <a:extLst>
              <a:ext uri="{FF2B5EF4-FFF2-40B4-BE49-F238E27FC236}">
                <a16:creationId xmlns:a16="http://schemas.microsoft.com/office/drawing/2014/main" id="{CD17D79A-001D-FD73-EE0A-43C32ED2B913}"/>
              </a:ext>
            </a:extLst>
          </p:cNvPr>
          <p:cNvSpPr/>
          <p:nvPr/>
        </p:nvSpPr>
        <p:spPr>
          <a:xfrm>
            <a:off x="4608362" y="96186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80E98E42-D137-FE65-64EC-7446CD000114}"/>
              </a:ext>
            </a:extLst>
          </p:cNvPr>
          <p:cNvSpPr txBox="1"/>
          <p:nvPr/>
        </p:nvSpPr>
        <p:spPr>
          <a:xfrm>
            <a:off x="440525" y="4926284"/>
            <a:ext cx="6424970" cy="2677656"/>
          </a:xfrm>
          <a:prstGeom prst="rect">
            <a:avLst/>
          </a:prstGeom>
          <a:solidFill>
            <a:schemeClr val="accent5">
              <a:lumMod val="50000"/>
            </a:schemeClr>
          </a:solidFill>
          <a:ln w="57150">
            <a:solidFill>
              <a:srgbClr val="000000"/>
            </a:solidFill>
          </a:ln>
        </p:spPr>
        <p:txBody>
          <a:bodyPr wrap="square" rtlCol="0">
            <a:spAutoFit/>
          </a:bodyPr>
          <a:lstStyle/>
          <a:p>
            <a:pPr algn="ctr"/>
            <a:r>
              <a:rPr lang="en-US" sz="2800" dirty="0"/>
              <a:t>Then you can  hit </a:t>
            </a:r>
            <a:r>
              <a:rPr lang="en-US" sz="2800" dirty="0">
                <a:highlight>
                  <a:srgbClr val="FFFF00"/>
                </a:highlight>
              </a:rPr>
              <a:t>create Release </a:t>
            </a:r>
            <a:r>
              <a:rPr lang="en-US" sz="2800" dirty="0"/>
              <a:t>based on this configuration.</a:t>
            </a:r>
          </a:p>
          <a:p>
            <a:pPr algn="ctr"/>
            <a:endParaRPr lang="en-US" sz="2800" dirty="0"/>
          </a:p>
          <a:p>
            <a:pPr algn="ctr"/>
            <a:r>
              <a:rPr lang="en-US" sz="2800" dirty="0"/>
              <a:t>You may need to create release every time you </a:t>
            </a:r>
            <a:r>
              <a:rPr lang="en-US" sz="2800" dirty="0">
                <a:highlight>
                  <a:srgbClr val="FFFF00"/>
                </a:highlight>
              </a:rPr>
              <a:t>change</a:t>
            </a:r>
            <a:r>
              <a:rPr lang="en-US" sz="2800" dirty="0"/>
              <a:t> something in the Release Pipeline configuration.</a:t>
            </a:r>
            <a:endParaRPr lang="en-CA" sz="2800" dirty="0"/>
          </a:p>
        </p:txBody>
      </p:sp>
    </p:spTree>
    <p:extLst>
      <p:ext uri="{BB962C8B-B14F-4D97-AF65-F5344CB8AC3E}">
        <p14:creationId xmlns:p14="http://schemas.microsoft.com/office/powerpoint/2010/main" val="276051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20" grpId="0" animBg="1"/>
      <p:bldP spid="23" grpId="0" animBg="1"/>
      <p:bldP spid="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23671" y="64084"/>
            <a:ext cx="8019738" cy="523220"/>
          </a:xfrm>
          <a:prstGeom prst="rect">
            <a:avLst/>
          </a:prstGeom>
          <a:noFill/>
        </p:spPr>
        <p:txBody>
          <a:bodyPr wrap="square" rtlCol="0">
            <a:spAutoFit/>
          </a:bodyPr>
          <a:lstStyle/>
          <a:p>
            <a:pPr algn="ctr"/>
            <a:r>
              <a:rPr lang="en-CA" sz="2800" b="1">
                <a:highlight>
                  <a:srgbClr val="FFFF00"/>
                </a:highlight>
              </a:rPr>
              <a:t>Automatic Build </a:t>
            </a:r>
            <a:r>
              <a:rPr lang="en-CA" sz="2800" b="1" dirty="0">
                <a:highlight>
                  <a:srgbClr val="FFFF00"/>
                </a:highlight>
              </a:rPr>
              <a:t>and Deployment in Action</a:t>
            </a:r>
          </a:p>
        </p:txBody>
      </p:sp>
      <p:pic>
        <p:nvPicPr>
          <p:cNvPr id="6" name="Picture 5">
            <a:extLst>
              <a:ext uri="{FF2B5EF4-FFF2-40B4-BE49-F238E27FC236}">
                <a16:creationId xmlns:a16="http://schemas.microsoft.com/office/drawing/2014/main" id="{20DF35D1-EDEB-77C1-EB64-FDFBDDD75ACA}"/>
              </a:ext>
            </a:extLst>
          </p:cNvPr>
          <p:cNvPicPr>
            <a:picLocks noChangeAspect="1"/>
          </p:cNvPicPr>
          <p:nvPr/>
        </p:nvPicPr>
        <p:blipFill>
          <a:blip r:embed="rId2"/>
          <a:stretch>
            <a:fillRect/>
          </a:stretch>
        </p:blipFill>
        <p:spPr>
          <a:xfrm>
            <a:off x="429092" y="2507380"/>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Picture 8">
            <a:extLst>
              <a:ext uri="{FF2B5EF4-FFF2-40B4-BE49-F238E27FC236}">
                <a16:creationId xmlns:a16="http://schemas.microsoft.com/office/drawing/2014/main" id="{67E37D81-30E2-0100-0232-67752CA694C6}"/>
              </a:ext>
            </a:extLst>
          </p:cNvPr>
          <p:cNvPicPr>
            <a:picLocks noChangeAspect="1"/>
          </p:cNvPicPr>
          <p:nvPr/>
        </p:nvPicPr>
        <p:blipFill>
          <a:blip r:embed="rId3"/>
          <a:stretch>
            <a:fillRect/>
          </a:stretch>
        </p:blipFill>
        <p:spPr>
          <a:xfrm>
            <a:off x="537520" y="5169598"/>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5E8F76C7-FE24-7BB4-3A34-FEB2B40EDD1E}"/>
              </a:ext>
            </a:extLst>
          </p:cNvPr>
          <p:cNvPicPr>
            <a:picLocks noChangeAspect="1"/>
          </p:cNvPicPr>
          <p:nvPr/>
        </p:nvPicPr>
        <p:blipFill>
          <a:blip r:embed="rId4"/>
          <a:stretch>
            <a:fillRect/>
          </a:stretch>
        </p:blipFill>
        <p:spPr>
          <a:xfrm>
            <a:off x="429092" y="7944786"/>
            <a:ext cx="7131070" cy="109907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2" name="TextBox 11">
            <a:extLst>
              <a:ext uri="{FF2B5EF4-FFF2-40B4-BE49-F238E27FC236}">
                <a16:creationId xmlns:a16="http://schemas.microsoft.com/office/drawing/2014/main" id="{33A5B2E9-F0CF-3059-C3CE-5DCB8FF9FE07}"/>
              </a:ext>
            </a:extLst>
          </p:cNvPr>
          <p:cNvSpPr txBox="1"/>
          <p:nvPr/>
        </p:nvSpPr>
        <p:spPr>
          <a:xfrm>
            <a:off x="1249014" y="809567"/>
            <a:ext cx="5076326" cy="461665"/>
          </a:xfrm>
          <a:prstGeom prst="rect">
            <a:avLst/>
          </a:prstGeom>
          <a:noFill/>
        </p:spPr>
        <p:txBody>
          <a:bodyPr wrap="none" rtlCol="0">
            <a:spAutoFit/>
          </a:bodyPr>
          <a:lstStyle/>
          <a:p>
            <a:r>
              <a:rPr lang="en-CA" sz="2400" b="1" dirty="0"/>
              <a:t>Change Code in tracker-frontend</a:t>
            </a:r>
          </a:p>
        </p:txBody>
      </p:sp>
      <p:sp>
        <p:nvSpPr>
          <p:cNvPr id="13" name="Arrow: Down 12">
            <a:extLst>
              <a:ext uri="{FF2B5EF4-FFF2-40B4-BE49-F238E27FC236}">
                <a16:creationId xmlns:a16="http://schemas.microsoft.com/office/drawing/2014/main" id="{E9F9190D-73FC-C126-295E-B443FE351177}"/>
              </a:ext>
            </a:extLst>
          </p:cNvPr>
          <p:cNvSpPr/>
          <p:nvPr/>
        </p:nvSpPr>
        <p:spPr>
          <a:xfrm>
            <a:off x="3348255" y="120537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423C7DF1-3418-3BC9-7448-D837558840F6}"/>
              </a:ext>
            </a:extLst>
          </p:cNvPr>
          <p:cNvSpPr txBox="1"/>
          <p:nvPr/>
        </p:nvSpPr>
        <p:spPr>
          <a:xfrm>
            <a:off x="1249014" y="4183777"/>
            <a:ext cx="4912563" cy="830997"/>
          </a:xfrm>
          <a:prstGeom prst="rect">
            <a:avLst/>
          </a:prstGeom>
          <a:noFill/>
        </p:spPr>
        <p:txBody>
          <a:bodyPr wrap="none" rtlCol="0">
            <a:spAutoFit/>
          </a:bodyPr>
          <a:lstStyle/>
          <a:p>
            <a:pPr algn="ctr"/>
            <a:r>
              <a:rPr lang="en-CA" sz="2400" b="1" dirty="0"/>
              <a:t>Pipeline succeeded and pushed</a:t>
            </a:r>
          </a:p>
          <a:p>
            <a:pPr algn="ctr"/>
            <a:r>
              <a:rPr lang="en-CA" sz="2400" b="1" dirty="0"/>
              <a:t>Image to docker hub</a:t>
            </a:r>
          </a:p>
        </p:txBody>
      </p:sp>
      <p:sp>
        <p:nvSpPr>
          <p:cNvPr id="21" name="TextBox 20">
            <a:extLst>
              <a:ext uri="{FF2B5EF4-FFF2-40B4-BE49-F238E27FC236}">
                <a16:creationId xmlns:a16="http://schemas.microsoft.com/office/drawing/2014/main" id="{63B80C75-A7CA-3F20-942D-0FB17E86B6D0}"/>
              </a:ext>
            </a:extLst>
          </p:cNvPr>
          <p:cNvSpPr txBox="1"/>
          <p:nvPr/>
        </p:nvSpPr>
        <p:spPr>
          <a:xfrm>
            <a:off x="2491092" y="1947922"/>
            <a:ext cx="2128147" cy="461665"/>
          </a:xfrm>
          <a:prstGeom prst="rect">
            <a:avLst/>
          </a:prstGeom>
          <a:noFill/>
        </p:spPr>
        <p:txBody>
          <a:bodyPr wrap="none" rtlCol="0">
            <a:spAutoFit/>
          </a:bodyPr>
          <a:lstStyle/>
          <a:p>
            <a:r>
              <a:rPr lang="en-CA" sz="2400" b="1" dirty="0"/>
              <a:t>Pipeline runs</a:t>
            </a:r>
          </a:p>
        </p:txBody>
      </p:sp>
      <p:sp>
        <p:nvSpPr>
          <p:cNvPr id="22" name="TextBox 21">
            <a:extLst>
              <a:ext uri="{FF2B5EF4-FFF2-40B4-BE49-F238E27FC236}">
                <a16:creationId xmlns:a16="http://schemas.microsoft.com/office/drawing/2014/main" id="{EA34F37C-5C10-DF12-865D-B3CA40AF7FFC}"/>
              </a:ext>
            </a:extLst>
          </p:cNvPr>
          <p:cNvSpPr txBox="1"/>
          <p:nvPr/>
        </p:nvSpPr>
        <p:spPr>
          <a:xfrm>
            <a:off x="339339" y="6845994"/>
            <a:ext cx="7123701" cy="830997"/>
          </a:xfrm>
          <a:prstGeom prst="rect">
            <a:avLst/>
          </a:prstGeom>
          <a:noFill/>
        </p:spPr>
        <p:txBody>
          <a:bodyPr wrap="square" rtlCol="0">
            <a:spAutoFit/>
          </a:bodyPr>
          <a:lstStyle/>
          <a:p>
            <a:pPr algn="ctr"/>
            <a:r>
              <a:rPr lang="en-CA" sz="2400" b="1" dirty="0"/>
              <a:t>Release Pipe was configured to run when an image with tag  35 is pushed to docker hub</a:t>
            </a:r>
          </a:p>
        </p:txBody>
      </p:sp>
      <p:sp>
        <p:nvSpPr>
          <p:cNvPr id="24" name="Arrow: Down 23">
            <a:extLst>
              <a:ext uri="{FF2B5EF4-FFF2-40B4-BE49-F238E27FC236}">
                <a16:creationId xmlns:a16="http://schemas.microsoft.com/office/drawing/2014/main" id="{57965620-C602-32B2-B94B-4EB1C70EB54E}"/>
              </a:ext>
            </a:extLst>
          </p:cNvPr>
          <p:cNvSpPr/>
          <p:nvPr/>
        </p:nvSpPr>
        <p:spPr>
          <a:xfrm>
            <a:off x="3185157" y="3522950"/>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Arrow: Down 24">
            <a:extLst>
              <a:ext uri="{FF2B5EF4-FFF2-40B4-BE49-F238E27FC236}">
                <a16:creationId xmlns:a16="http://schemas.microsoft.com/office/drawing/2014/main" id="{F8DF62A2-AECC-A156-F594-88299B9DBEBA}"/>
              </a:ext>
            </a:extLst>
          </p:cNvPr>
          <p:cNvSpPr/>
          <p:nvPr/>
        </p:nvSpPr>
        <p:spPr>
          <a:xfrm>
            <a:off x="3348256" y="619474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F8738C88-144F-8B18-5B4D-DABADA0D8979}"/>
              </a:ext>
            </a:extLst>
          </p:cNvPr>
          <p:cNvSpPr/>
          <p:nvPr/>
        </p:nvSpPr>
        <p:spPr>
          <a:xfrm>
            <a:off x="3300560" y="8853022"/>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TextBox 26">
            <a:extLst>
              <a:ext uri="{FF2B5EF4-FFF2-40B4-BE49-F238E27FC236}">
                <a16:creationId xmlns:a16="http://schemas.microsoft.com/office/drawing/2014/main" id="{F30727A8-8209-3772-F455-10286EDCF1B3}"/>
              </a:ext>
            </a:extLst>
          </p:cNvPr>
          <p:cNvSpPr txBox="1"/>
          <p:nvPr/>
        </p:nvSpPr>
        <p:spPr>
          <a:xfrm>
            <a:off x="1597193" y="9550290"/>
            <a:ext cx="5025671" cy="461665"/>
          </a:xfrm>
          <a:prstGeom prst="rect">
            <a:avLst/>
          </a:prstGeom>
          <a:noFill/>
        </p:spPr>
        <p:txBody>
          <a:bodyPr wrap="none" rtlCol="0">
            <a:spAutoFit/>
          </a:bodyPr>
          <a:lstStyle/>
          <a:p>
            <a:r>
              <a:rPr lang="en-CA" sz="2400" b="1" dirty="0"/>
              <a:t>Pods are deployed to Google K8</a:t>
            </a:r>
          </a:p>
        </p:txBody>
      </p:sp>
    </p:spTree>
    <p:extLst>
      <p:ext uri="{BB962C8B-B14F-4D97-AF65-F5344CB8AC3E}">
        <p14:creationId xmlns:p14="http://schemas.microsoft.com/office/powerpoint/2010/main" val="100055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8" grpId="0"/>
      <p:bldP spid="21" grpId="0"/>
      <p:bldP spid="22" grpId="0"/>
      <p:bldP spid="24" grpId="0" animBg="1"/>
      <p:bldP spid="25" grpId="0" animBg="1"/>
      <p:bldP spid="26" grpId="0" animBg="1"/>
      <p:bldP spid="2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8E5639E2-55AB-D7A5-9181-503C2D072B8D}"/>
                  </a:ext>
                </a:extLst>
              </p:cNvPr>
              <p:cNvGraphicFramePr>
                <a:graphicFrameLocks noChangeAspect="1"/>
              </p:cNvGraphicFramePr>
              <p:nvPr>
                <p:extLst>
                  <p:ext uri="{D42A27DB-BD31-4B8C-83A1-F6EECF244321}">
                    <p14:modId xmlns:p14="http://schemas.microsoft.com/office/powerpoint/2010/main" val="1226251305"/>
                  </p:ext>
                </p:extLst>
              </p:nvPr>
            </p:nvGraphicFramePr>
            <p:xfrm>
              <a:off x="6368400" y="0"/>
              <a:ext cx="1404000" cy="1816971"/>
            </p:xfrm>
            <a:graphic>
              <a:graphicData uri="http://schemas.microsoft.com/office/powerpoint/2016/slidezoom">
                <pslz:sldZm>
                  <pslz:sldZmObj sldId="358" cId="313059705">
                    <pslz:zmPr id="{29DA7161-2DCA-4CB9-B91D-5EA3D398A87A}" returnToParent="0" transitionDur="1000">
                      <p166:blipFill xmlns:p166="http://schemas.microsoft.com/office/powerpoint/2016/6/main">
                        <a:blip r:embed="rId3"/>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9" name="Slide Zoom 8">
                <a:hlinkClick r:id="rId4" action="ppaction://hlinksldjump"/>
                <a:extLst>
                  <a:ext uri="{FF2B5EF4-FFF2-40B4-BE49-F238E27FC236}">
                    <a16:creationId xmlns:a16="http://schemas.microsoft.com/office/drawing/2014/main" id="{8E5639E2-55AB-D7A5-9181-503C2D072B8D}"/>
                  </a:ext>
                </a:extLst>
              </p:cNvPr>
              <p:cNvPicPr>
                <a:picLocks noGrp="1" noRot="1" noChangeAspect="1" noMove="1" noResize="1" noEditPoints="1" noAdjustHandles="1" noChangeArrowheads="1" noChangeShapeType="1"/>
              </p:cNvPicPr>
              <p:nvPr/>
            </p:nvPicPr>
            <p:blipFill>
              <a:blip r:embed="rId5"/>
              <a:stretch>
                <a:fillRect/>
              </a:stretch>
            </p:blipFill>
            <p:spPr>
              <a:xfrm>
                <a:off x="6368400"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8943ADA9-DDFA-1B4D-F267-DC00D03A0D6B}"/>
                  </a:ext>
                </a:extLst>
              </p:cNvPr>
              <p:cNvGraphicFramePr>
                <a:graphicFrameLocks noChangeAspect="1"/>
              </p:cNvGraphicFramePr>
              <p:nvPr>
                <p:extLst>
                  <p:ext uri="{D42A27DB-BD31-4B8C-83A1-F6EECF244321}">
                    <p14:modId xmlns:p14="http://schemas.microsoft.com/office/powerpoint/2010/main" val="3940050106"/>
                  </p:ext>
                </p:extLst>
              </p:nvPr>
            </p:nvGraphicFramePr>
            <p:xfrm>
              <a:off x="6431437" y="2069604"/>
              <a:ext cx="1404000" cy="1816971"/>
            </p:xfrm>
            <a:graphic>
              <a:graphicData uri="http://schemas.microsoft.com/office/powerpoint/2016/slidezoom">
                <pslz:sldZm>
                  <pslz:sldZmObj sldId="359" cId="323048366">
                    <pslz:zmPr id="{E697A5B6-FCC8-4D13-9434-9A5D407AFF24}" returnToParent="0" transitionDur="1000">
                      <p166:blipFill xmlns:p166="http://schemas.microsoft.com/office/powerpoint/2016/6/main">
                        <a:blip r:embed="rId6"/>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1" name="Slide Zoom 10">
                <a:hlinkClick r:id="rId7" action="ppaction://hlinksldjump"/>
                <a:extLst>
                  <a:ext uri="{FF2B5EF4-FFF2-40B4-BE49-F238E27FC236}">
                    <a16:creationId xmlns:a16="http://schemas.microsoft.com/office/drawing/2014/main" id="{8943ADA9-DDFA-1B4D-F267-DC00D03A0D6B}"/>
                  </a:ext>
                </a:extLst>
              </p:cNvPr>
              <p:cNvPicPr>
                <a:picLocks noGrp="1" noRot="1" noChangeAspect="1" noMove="1" noResize="1" noEditPoints="1" noAdjustHandles="1" noChangeArrowheads="1" noChangeShapeType="1"/>
              </p:cNvPicPr>
              <p:nvPr/>
            </p:nvPicPr>
            <p:blipFill>
              <a:blip r:embed="rId8"/>
              <a:stretch>
                <a:fillRect/>
              </a:stretch>
            </p:blipFill>
            <p:spPr>
              <a:xfrm>
                <a:off x="6431437" y="20696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199FC3B7-2F8C-9E7F-22C1-0D1EC14D01AC}"/>
                  </a:ext>
                </a:extLst>
              </p:cNvPr>
              <p:cNvGraphicFramePr>
                <a:graphicFrameLocks noChangeAspect="1"/>
              </p:cNvGraphicFramePr>
              <p:nvPr>
                <p:extLst>
                  <p:ext uri="{D42A27DB-BD31-4B8C-83A1-F6EECF244321}">
                    <p14:modId xmlns:p14="http://schemas.microsoft.com/office/powerpoint/2010/main" val="699789906"/>
                  </p:ext>
                </p:extLst>
              </p:nvPr>
            </p:nvGraphicFramePr>
            <p:xfrm>
              <a:off x="4608904" y="4189066"/>
              <a:ext cx="1404000" cy="1816971"/>
            </p:xfrm>
            <a:graphic>
              <a:graphicData uri="http://schemas.microsoft.com/office/powerpoint/2016/slidezoom">
                <pslz:sldZm>
                  <pslz:sldZmObj sldId="333" cId="3124347708">
                    <pslz:zmPr id="{E6E68BFE-4D25-4C50-8C7D-754DAB61E148}" returnToParent="0" transitionDur="1000">
                      <p166:blipFill xmlns:p166="http://schemas.microsoft.com/office/powerpoint/2016/6/main">
                        <a:blip r:embed="rId9"/>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3" name="Slide Zoom 12">
                <a:hlinkClick r:id="rId10" action="ppaction://hlinksldjump"/>
                <a:extLst>
                  <a:ext uri="{FF2B5EF4-FFF2-40B4-BE49-F238E27FC236}">
                    <a16:creationId xmlns:a16="http://schemas.microsoft.com/office/drawing/2014/main" id="{199FC3B7-2F8C-9E7F-22C1-0D1EC14D01AC}"/>
                  </a:ext>
                </a:extLst>
              </p:cNvPr>
              <p:cNvPicPr>
                <a:picLocks noGrp="1" noRot="1" noChangeAspect="1" noMove="1" noResize="1" noEditPoints="1" noAdjustHandles="1" noChangeArrowheads="1" noChangeShapeType="1"/>
              </p:cNvPicPr>
              <p:nvPr/>
            </p:nvPicPr>
            <p:blipFill>
              <a:blip r:embed="rId11"/>
              <a:stretch>
                <a:fillRect/>
              </a:stretch>
            </p:blipFill>
            <p:spPr>
              <a:xfrm>
                <a:off x="4608904" y="4189066"/>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11F50541-D3CA-CFA6-8CBA-94C4237FE4DE}"/>
                  </a:ext>
                </a:extLst>
              </p:cNvPr>
              <p:cNvGraphicFramePr>
                <a:graphicFrameLocks noChangeAspect="1"/>
              </p:cNvGraphicFramePr>
              <p:nvPr>
                <p:extLst>
                  <p:ext uri="{D42A27DB-BD31-4B8C-83A1-F6EECF244321}">
                    <p14:modId xmlns:p14="http://schemas.microsoft.com/office/powerpoint/2010/main" val="2403116710"/>
                  </p:ext>
                </p:extLst>
              </p:nvPr>
            </p:nvGraphicFramePr>
            <p:xfrm>
              <a:off x="2807839" y="0"/>
              <a:ext cx="1404000" cy="1816971"/>
            </p:xfrm>
            <a:graphic>
              <a:graphicData uri="http://schemas.microsoft.com/office/powerpoint/2016/slidezoom">
                <pslz:sldZm>
                  <pslz:sldZmObj sldId="360" cId="4029733394">
                    <pslz:zmPr id="{4950ECD7-3F61-454D-8773-6BB89C4B0D02}" returnToParent="0" transitionDur="1000">
                      <p166:blipFill xmlns:p166="http://schemas.microsoft.com/office/powerpoint/2016/6/main">
                        <a:blip r:embed="rId12"/>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5" name="Slide Zoom 14">
                <a:hlinkClick r:id="rId13" action="ppaction://hlinksldjump"/>
                <a:extLst>
                  <a:ext uri="{FF2B5EF4-FFF2-40B4-BE49-F238E27FC236}">
                    <a16:creationId xmlns:a16="http://schemas.microsoft.com/office/drawing/2014/main" id="{11F50541-D3CA-CFA6-8CBA-94C4237FE4DE}"/>
                  </a:ext>
                </a:extLst>
              </p:cNvPr>
              <p:cNvPicPr>
                <a:picLocks noGrp="1" noRot="1" noChangeAspect="1" noMove="1" noResize="1" noEditPoints="1" noAdjustHandles="1" noChangeArrowheads="1" noChangeShapeType="1"/>
              </p:cNvPicPr>
              <p:nvPr/>
            </p:nvPicPr>
            <p:blipFill>
              <a:blip r:embed="rId14"/>
              <a:stretch>
                <a:fillRect/>
              </a:stretch>
            </p:blipFill>
            <p:spPr>
              <a:xfrm>
                <a:off x="2807839"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7" name="Slide Zoom 16">
                <a:extLst>
                  <a:ext uri="{FF2B5EF4-FFF2-40B4-BE49-F238E27FC236}">
                    <a16:creationId xmlns:a16="http://schemas.microsoft.com/office/drawing/2014/main" id="{09BCBCD4-1277-633B-15BF-E4A7641F486F}"/>
                  </a:ext>
                </a:extLst>
              </p:cNvPr>
              <p:cNvGraphicFramePr>
                <a:graphicFrameLocks noChangeAspect="1"/>
              </p:cNvGraphicFramePr>
              <p:nvPr>
                <p:extLst>
                  <p:ext uri="{D42A27DB-BD31-4B8C-83A1-F6EECF244321}">
                    <p14:modId xmlns:p14="http://schemas.microsoft.com/office/powerpoint/2010/main" val="534558211"/>
                  </p:ext>
                </p:extLst>
              </p:nvPr>
            </p:nvGraphicFramePr>
            <p:xfrm>
              <a:off x="2876128" y="2069604"/>
              <a:ext cx="1404000" cy="1816971"/>
            </p:xfrm>
            <a:graphic>
              <a:graphicData uri="http://schemas.microsoft.com/office/powerpoint/2016/slidezoom">
                <pslz:sldZm>
                  <pslz:sldZmObj sldId="314" cId="1187238870">
                    <pslz:zmPr id="{04909BEC-147E-4ACD-8F29-F500811F3347}" returnToParent="0" transitionDur="1000">
                      <p166:blipFill xmlns:p166="http://schemas.microsoft.com/office/powerpoint/2016/6/main">
                        <a:blip r:embed="rId15"/>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7" name="Slide Zoom 16">
                <a:hlinkClick r:id="rId16" action="ppaction://hlinksldjump"/>
                <a:extLst>
                  <a:ext uri="{FF2B5EF4-FFF2-40B4-BE49-F238E27FC236}">
                    <a16:creationId xmlns:a16="http://schemas.microsoft.com/office/drawing/2014/main" id="{09BCBCD4-1277-633B-15BF-E4A7641F486F}"/>
                  </a:ext>
                </a:extLst>
              </p:cNvPr>
              <p:cNvPicPr>
                <a:picLocks noGrp="1" noRot="1" noChangeAspect="1" noMove="1" noResize="1" noEditPoints="1" noAdjustHandles="1" noChangeArrowheads="1" noChangeShapeType="1"/>
              </p:cNvPicPr>
              <p:nvPr/>
            </p:nvPicPr>
            <p:blipFill>
              <a:blip r:embed="rId17"/>
              <a:stretch>
                <a:fillRect/>
              </a:stretch>
            </p:blipFill>
            <p:spPr>
              <a:xfrm>
                <a:off x="2876128" y="20696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9" name="Slide Zoom 18">
                <a:extLst>
                  <a:ext uri="{FF2B5EF4-FFF2-40B4-BE49-F238E27FC236}">
                    <a16:creationId xmlns:a16="http://schemas.microsoft.com/office/drawing/2014/main" id="{14954EC1-94E2-67DB-F28E-4416481678D8}"/>
                  </a:ext>
                </a:extLst>
              </p:cNvPr>
              <p:cNvGraphicFramePr>
                <a:graphicFrameLocks noChangeAspect="1"/>
              </p:cNvGraphicFramePr>
              <p:nvPr>
                <p:extLst>
                  <p:ext uri="{D42A27DB-BD31-4B8C-83A1-F6EECF244321}">
                    <p14:modId xmlns:p14="http://schemas.microsoft.com/office/powerpoint/2010/main" val="1866978259"/>
                  </p:ext>
                </p:extLst>
              </p:nvPr>
            </p:nvGraphicFramePr>
            <p:xfrm>
              <a:off x="6315351" y="4131954"/>
              <a:ext cx="1404000" cy="1816971"/>
            </p:xfrm>
            <a:graphic>
              <a:graphicData uri="http://schemas.microsoft.com/office/powerpoint/2016/slidezoom">
                <pslz:sldZm>
                  <pslz:sldZmObj sldId="317" cId="2063974092">
                    <pslz:zmPr id="{64D38546-EC1A-45B5-B44C-CB76B473358B}" returnToParent="0" transitionDur="1000">
                      <p166:blipFill xmlns:p166="http://schemas.microsoft.com/office/powerpoint/2016/6/main">
                        <a:blip r:embed="rId18"/>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9" name="Slide Zoom 18">
                <a:hlinkClick r:id="rId19" action="ppaction://hlinksldjump"/>
                <a:extLst>
                  <a:ext uri="{FF2B5EF4-FFF2-40B4-BE49-F238E27FC236}">
                    <a16:creationId xmlns:a16="http://schemas.microsoft.com/office/drawing/2014/main" id="{14954EC1-94E2-67DB-F28E-4416481678D8}"/>
                  </a:ext>
                </a:extLst>
              </p:cNvPr>
              <p:cNvPicPr>
                <a:picLocks noGrp="1" noRot="1" noChangeAspect="1" noMove="1" noResize="1" noEditPoints="1" noAdjustHandles="1" noChangeArrowheads="1" noChangeShapeType="1"/>
              </p:cNvPicPr>
              <p:nvPr/>
            </p:nvPicPr>
            <p:blipFill>
              <a:blip r:embed="rId20"/>
              <a:stretch>
                <a:fillRect/>
              </a:stretch>
            </p:blipFill>
            <p:spPr>
              <a:xfrm>
                <a:off x="6315351"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1" name="Slide Zoom 20">
                <a:extLst>
                  <a:ext uri="{FF2B5EF4-FFF2-40B4-BE49-F238E27FC236}">
                    <a16:creationId xmlns:a16="http://schemas.microsoft.com/office/drawing/2014/main" id="{CA6B4617-3766-B7FE-EB8E-2C4DEA95BDDE}"/>
                  </a:ext>
                </a:extLst>
              </p:cNvPr>
              <p:cNvGraphicFramePr>
                <a:graphicFrameLocks noChangeAspect="1"/>
              </p:cNvGraphicFramePr>
              <p:nvPr>
                <p:extLst>
                  <p:ext uri="{D42A27DB-BD31-4B8C-83A1-F6EECF244321}">
                    <p14:modId xmlns:p14="http://schemas.microsoft.com/office/powerpoint/2010/main" val="568622197"/>
                  </p:ext>
                </p:extLst>
              </p:nvPr>
            </p:nvGraphicFramePr>
            <p:xfrm>
              <a:off x="6327461" y="6278204"/>
              <a:ext cx="1404000" cy="1816932"/>
            </p:xfrm>
            <a:graphic>
              <a:graphicData uri="http://schemas.microsoft.com/office/powerpoint/2016/slidezoom">
                <pslz:sldZm>
                  <pslz:sldZmObj sldId="357" cId="604169628">
                    <pslz:zmPr id="{7F9CD44F-7A73-45A3-88E8-E977BD985C65}" returnToParent="0" transitionDur="1000">
                      <p166:blipFill xmlns:p166="http://schemas.microsoft.com/office/powerpoint/2016/6/main">
                        <a:blip r:embed="rId21"/>
                        <a:stretch>
                          <a:fillRect/>
                        </a:stretch>
                      </p166:blipFill>
                      <p166:spPr xmlns:p166="http://schemas.microsoft.com/office/powerpoint/2016/6/main">
                        <a:xfrm>
                          <a:off x="0" y="0"/>
                          <a:ext cx="1404000" cy="1816932"/>
                        </a:xfrm>
                        <a:prstGeom prst="rect">
                          <a:avLst/>
                        </a:prstGeom>
                        <a:ln w="38100">
                          <a:solidFill>
                            <a:schemeClr val="tx1">
                              <a:lumMod val="95000"/>
                              <a:lumOff val="5000"/>
                            </a:schemeClr>
                          </a:solidFill>
                        </a:ln>
                      </p166:spPr>
                    </pslz:zmPr>
                  </pslz:sldZmObj>
                </pslz:sldZm>
              </a:graphicData>
            </a:graphic>
          </p:graphicFrame>
        </mc:Choice>
        <mc:Fallback xmlns="">
          <p:pic>
            <p:nvPicPr>
              <p:cNvPr id="21" name="Slide Zoom 20">
                <a:hlinkClick r:id="rId22" action="ppaction://hlinksldjump"/>
                <a:extLst>
                  <a:ext uri="{FF2B5EF4-FFF2-40B4-BE49-F238E27FC236}">
                    <a16:creationId xmlns:a16="http://schemas.microsoft.com/office/drawing/2014/main" id="{CA6B4617-3766-B7FE-EB8E-2C4DEA95BDDE}"/>
                  </a:ext>
                </a:extLst>
              </p:cNvPr>
              <p:cNvPicPr>
                <a:picLocks noGrp="1" noRot="1" noChangeAspect="1" noMove="1" noResize="1" noEditPoints="1" noAdjustHandles="1" noChangeArrowheads="1" noChangeShapeType="1"/>
              </p:cNvPicPr>
              <p:nvPr/>
            </p:nvPicPr>
            <p:blipFill>
              <a:blip r:embed="rId23"/>
              <a:stretch>
                <a:fillRect/>
              </a:stretch>
            </p:blipFill>
            <p:spPr>
              <a:xfrm>
                <a:off x="6327461" y="6278204"/>
                <a:ext cx="1404000" cy="1816932"/>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3" name="Slide Zoom 22">
                <a:extLst>
                  <a:ext uri="{FF2B5EF4-FFF2-40B4-BE49-F238E27FC236}">
                    <a16:creationId xmlns:a16="http://schemas.microsoft.com/office/drawing/2014/main" id="{49F9A672-0886-C895-2E8B-C425D7D305EA}"/>
                  </a:ext>
                </a:extLst>
              </p:cNvPr>
              <p:cNvGraphicFramePr>
                <a:graphicFrameLocks noChangeAspect="1"/>
              </p:cNvGraphicFramePr>
              <p:nvPr>
                <p:extLst>
                  <p:ext uri="{D42A27DB-BD31-4B8C-83A1-F6EECF244321}">
                    <p14:modId xmlns:p14="http://schemas.microsoft.com/office/powerpoint/2010/main" val="1371520307"/>
                  </p:ext>
                </p:extLst>
              </p:nvPr>
            </p:nvGraphicFramePr>
            <p:xfrm>
              <a:off x="4608904" y="6278204"/>
              <a:ext cx="1404000" cy="1816971"/>
            </p:xfrm>
            <a:graphic>
              <a:graphicData uri="http://schemas.microsoft.com/office/powerpoint/2016/slidezoom">
                <pslz:sldZm>
                  <pslz:sldZmObj sldId="356" cId="1231301920">
                    <pslz:zmPr id="{DB7E973D-9697-4601-A7BF-9E20F86283DB}" returnToParent="0" transitionDur="1000">
                      <p166:blipFill xmlns:p166="http://schemas.microsoft.com/office/powerpoint/2016/6/main">
                        <a:blip r:embed="rId24"/>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3" name="Slide Zoom 22">
                <a:hlinkClick r:id="rId25" action="ppaction://hlinksldjump"/>
                <a:extLst>
                  <a:ext uri="{FF2B5EF4-FFF2-40B4-BE49-F238E27FC236}">
                    <a16:creationId xmlns:a16="http://schemas.microsoft.com/office/drawing/2014/main" id="{49F9A672-0886-C895-2E8B-C425D7D305EA}"/>
                  </a:ext>
                </a:extLst>
              </p:cNvPr>
              <p:cNvPicPr>
                <a:picLocks noGrp="1" noRot="1" noChangeAspect="1" noMove="1" noResize="1" noEditPoints="1" noAdjustHandles="1" noChangeArrowheads="1" noChangeShapeType="1"/>
              </p:cNvPicPr>
              <p:nvPr/>
            </p:nvPicPr>
            <p:blipFill>
              <a:blip r:embed="rId26"/>
              <a:stretch>
                <a:fillRect/>
              </a:stretch>
            </p:blipFill>
            <p:spPr>
              <a:xfrm>
                <a:off x="4608904" y="62782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5" name="Slide Zoom 24">
                <a:extLst>
                  <a:ext uri="{FF2B5EF4-FFF2-40B4-BE49-F238E27FC236}">
                    <a16:creationId xmlns:a16="http://schemas.microsoft.com/office/drawing/2014/main" id="{AEC50E90-4C88-0F7C-BF02-7E4FF423240F}"/>
                  </a:ext>
                </a:extLst>
              </p:cNvPr>
              <p:cNvGraphicFramePr>
                <a:graphicFrameLocks noChangeAspect="1"/>
              </p:cNvGraphicFramePr>
              <p:nvPr>
                <p:extLst>
                  <p:ext uri="{D42A27DB-BD31-4B8C-83A1-F6EECF244321}">
                    <p14:modId xmlns:p14="http://schemas.microsoft.com/office/powerpoint/2010/main" val="3397285112"/>
                  </p:ext>
                </p:extLst>
              </p:nvPr>
            </p:nvGraphicFramePr>
            <p:xfrm>
              <a:off x="2946224" y="4131954"/>
              <a:ext cx="1404000" cy="1816971"/>
            </p:xfrm>
            <a:graphic>
              <a:graphicData uri="http://schemas.microsoft.com/office/powerpoint/2016/slidezoom">
                <pslz:sldZm>
                  <pslz:sldZmObj sldId="332" cId="643624718">
                    <pslz:zmPr id="{6D77235B-2A65-47CF-88F2-6DCD9FE0C4C0}" returnToParent="0" transitionDur="1000">
                      <p166:blipFill xmlns:p166="http://schemas.microsoft.com/office/powerpoint/2016/6/main">
                        <a:blip r:embed="rId27"/>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5" name="Slide Zoom 24">
                <a:hlinkClick r:id="rId28" action="ppaction://hlinksldjump"/>
                <a:extLst>
                  <a:ext uri="{FF2B5EF4-FFF2-40B4-BE49-F238E27FC236}">
                    <a16:creationId xmlns:a16="http://schemas.microsoft.com/office/drawing/2014/main" id="{AEC50E90-4C88-0F7C-BF02-7E4FF423240F}"/>
                  </a:ext>
                </a:extLst>
              </p:cNvPr>
              <p:cNvPicPr>
                <a:picLocks noGrp="1" noRot="1" noChangeAspect="1" noMove="1" noResize="1" noEditPoints="1" noAdjustHandles="1" noChangeArrowheads="1" noChangeShapeType="1"/>
              </p:cNvPicPr>
              <p:nvPr/>
            </p:nvPicPr>
            <p:blipFill>
              <a:blip r:embed="rId29"/>
              <a:stretch>
                <a:fillRect/>
              </a:stretch>
            </p:blipFill>
            <p:spPr>
              <a:xfrm>
                <a:off x="2946224"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7" name="Slide Zoom 26">
                <a:extLst>
                  <a:ext uri="{FF2B5EF4-FFF2-40B4-BE49-F238E27FC236}">
                    <a16:creationId xmlns:a16="http://schemas.microsoft.com/office/drawing/2014/main" id="{CA4FFCF8-49FC-7857-E082-D331AB610C19}"/>
                  </a:ext>
                </a:extLst>
              </p:cNvPr>
              <p:cNvGraphicFramePr>
                <a:graphicFrameLocks noChangeAspect="1"/>
              </p:cNvGraphicFramePr>
              <p:nvPr>
                <p:extLst>
                  <p:ext uri="{D42A27DB-BD31-4B8C-83A1-F6EECF244321}">
                    <p14:modId xmlns:p14="http://schemas.microsoft.com/office/powerpoint/2010/main" val="27527841"/>
                  </p:ext>
                </p:extLst>
              </p:nvPr>
            </p:nvGraphicFramePr>
            <p:xfrm>
              <a:off x="4639105" y="2062350"/>
              <a:ext cx="1404000" cy="1816971"/>
            </p:xfrm>
            <a:graphic>
              <a:graphicData uri="http://schemas.microsoft.com/office/powerpoint/2016/slidezoom">
                <pslz:sldZm>
                  <pslz:sldZmObj sldId="328" cId="1160457545">
                    <pslz:zmPr id="{4E68BAA0-58CF-43D5-822A-C66254C0E882}" returnToParent="0" transitionDur="1000">
                      <p166:blipFill xmlns:p166="http://schemas.microsoft.com/office/powerpoint/2016/6/main">
                        <a:blip r:embed="rId30"/>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7" name="Slide Zoom 26">
                <a:hlinkClick r:id="rId31" action="ppaction://hlinksldjump"/>
                <a:extLst>
                  <a:ext uri="{FF2B5EF4-FFF2-40B4-BE49-F238E27FC236}">
                    <a16:creationId xmlns:a16="http://schemas.microsoft.com/office/drawing/2014/main" id="{CA4FFCF8-49FC-7857-E082-D331AB610C19}"/>
                  </a:ext>
                </a:extLst>
              </p:cNvPr>
              <p:cNvPicPr>
                <a:picLocks noGrp="1" noRot="1" noChangeAspect="1" noMove="1" noResize="1" noEditPoints="1" noAdjustHandles="1" noChangeArrowheads="1" noChangeShapeType="1"/>
              </p:cNvPicPr>
              <p:nvPr/>
            </p:nvPicPr>
            <p:blipFill>
              <a:blip r:embed="rId32"/>
              <a:stretch>
                <a:fillRect/>
              </a:stretch>
            </p:blipFill>
            <p:spPr>
              <a:xfrm>
                <a:off x="4639105" y="206235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9" name="Slide Zoom 28">
                <a:extLst>
                  <a:ext uri="{FF2B5EF4-FFF2-40B4-BE49-F238E27FC236}">
                    <a16:creationId xmlns:a16="http://schemas.microsoft.com/office/drawing/2014/main" id="{66BD316C-557C-56F9-DD10-2434E1426606}"/>
                  </a:ext>
                </a:extLst>
              </p:cNvPr>
              <p:cNvGraphicFramePr>
                <a:graphicFrameLocks noChangeAspect="1"/>
              </p:cNvGraphicFramePr>
              <p:nvPr>
                <p:extLst>
                  <p:ext uri="{D42A27DB-BD31-4B8C-83A1-F6EECF244321}">
                    <p14:modId xmlns:p14="http://schemas.microsoft.com/office/powerpoint/2010/main" val="4257234455"/>
                  </p:ext>
                </p:extLst>
              </p:nvPr>
            </p:nvGraphicFramePr>
            <p:xfrm>
              <a:off x="4639105" y="0"/>
              <a:ext cx="1404000" cy="1816971"/>
            </p:xfrm>
            <a:graphic>
              <a:graphicData uri="http://schemas.microsoft.com/office/powerpoint/2016/slidezoom">
                <pslz:sldZm>
                  <pslz:sldZmObj sldId="329" cId="2368588550">
                    <pslz:zmPr id="{9C3E2C34-844F-437F-A447-952C7D8BD26D}" returnToParent="0" transitionDur="1000">
                      <p166:blipFill xmlns:p166="http://schemas.microsoft.com/office/powerpoint/2016/6/main">
                        <a:blip r:embed="rId33"/>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9" name="Slide Zoom 28">
                <a:hlinkClick r:id="rId34" action="ppaction://hlinksldjump"/>
                <a:extLst>
                  <a:ext uri="{FF2B5EF4-FFF2-40B4-BE49-F238E27FC236}">
                    <a16:creationId xmlns:a16="http://schemas.microsoft.com/office/drawing/2014/main" id="{66BD316C-557C-56F9-DD10-2434E1426606}"/>
                  </a:ext>
                </a:extLst>
              </p:cNvPr>
              <p:cNvPicPr>
                <a:picLocks noGrp="1" noRot="1" noChangeAspect="1" noMove="1" noResize="1" noEditPoints="1" noAdjustHandles="1" noChangeArrowheads="1" noChangeShapeType="1"/>
              </p:cNvPicPr>
              <p:nvPr/>
            </p:nvPicPr>
            <p:blipFill>
              <a:blip r:embed="rId35"/>
              <a:stretch>
                <a:fillRect/>
              </a:stretch>
            </p:blipFill>
            <p:spPr>
              <a:xfrm>
                <a:off x="4639105"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1" name="Slide Zoom 30">
                <a:extLst>
                  <a:ext uri="{FF2B5EF4-FFF2-40B4-BE49-F238E27FC236}">
                    <a16:creationId xmlns:a16="http://schemas.microsoft.com/office/drawing/2014/main" id="{F9814A9B-569A-4C80-1172-7210141880F6}"/>
                  </a:ext>
                </a:extLst>
              </p:cNvPr>
              <p:cNvGraphicFramePr>
                <a:graphicFrameLocks noChangeAspect="1"/>
              </p:cNvGraphicFramePr>
              <p:nvPr>
                <p:extLst>
                  <p:ext uri="{D42A27DB-BD31-4B8C-83A1-F6EECF244321}">
                    <p14:modId xmlns:p14="http://schemas.microsoft.com/office/powerpoint/2010/main" val="2647776717"/>
                  </p:ext>
                </p:extLst>
              </p:nvPr>
            </p:nvGraphicFramePr>
            <p:xfrm>
              <a:off x="2916048" y="6278204"/>
              <a:ext cx="1404000" cy="1816971"/>
            </p:xfrm>
            <a:graphic>
              <a:graphicData uri="http://schemas.microsoft.com/office/powerpoint/2016/slidezoom">
                <pslz:sldZm>
                  <pslz:sldZmObj sldId="327" cId="1638284282">
                    <pslz:zmPr id="{91471348-F771-4550-8A4D-8422E23F2488}" returnToParent="0" transitionDur="1000">
                      <p166:blipFill xmlns:p166="http://schemas.microsoft.com/office/powerpoint/2016/6/main">
                        <a:blip r:embed="rId36"/>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1" name="Slide Zoom 30">
                <a:hlinkClick r:id="rId37" action="ppaction://hlinksldjump"/>
                <a:extLst>
                  <a:ext uri="{FF2B5EF4-FFF2-40B4-BE49-F238E27FC236}">
                    <a16:creationId xmlns:a16="http://schemas.microsoft.com/office/drawing/2014/main" id="{F9814A9B-569A-4C80-1172-7210141880F6}"/>
                  </a:ext>
                </a:extLst>
              </p:cNvPr>
              <p:cNvPicPr>
                <a:picLocks noGrp="1" noRot="1" noChangeAspect="1" noMove="1" noResize="1" noEditPoints="1" noAdjustHandles="1" noChangeArrowheads="1" noChangeShapeType="1"/>
              </p:cNvPicPr>
              <p:nvPr/>
            </p:nvPicPr>
            <p:blipFill>
              <a:blip r:embed="rId38"/>
              <a:stretch>
                <a:fillRect/>
              </a:stretch>
            </p:blipFill>
            <p:spPr>
              <a:xfrm>
                <a:off x="2916048" y="62782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3" name="Slide Zoom 32">
                <a:extLst>
                  <a:ext uri="{FF2B5EF4-FFF2-40B4-BE49-F238E27FC236}">
                    <a16:creationId xmlns:a16="http://schemas.microsoft.com/office/drawing/2014/main" id="{EB40D7E3-BCBC-16A4-9E1C-B66C90E533A6}"/>
                  </a:ext>
                </a:extLst>
              </p:cNvPr>
              <p:cNvGraphicFramePr>
                <a:graphicFrameLocks noChangeAspect="1"/>
              </p:cNvGraphicFramePr>
              <p:nvPr>
                <p:extLst>
                  <p:ext uri="{D42A27DB-BD31-4B8C-83A1-F6EECF244321}">
                    <p14:modId xmlns:p14="http://schemas.microsoft.com/office/powerpoint/2010/main" val="3353239521"/>
                  </p:ext>
                </p:extLst>
              </p:nvPr>
            </p:nvGraphicFramePr>
            <p:xfrm>
              <a:off x="1223192" y="0"/>
              <a:ext cx="1404000" cy="1816971"/>
            </p:xfrm>
            <a:graphic>
              <a:graphicData uri="http://schemas.microsoft.com/office/powerpoint/2016/slidezoom">
                <pslz:sldZm>
                  <pslz:sldZmObj sldId="309" cId="669598859">
                    <pslz:zmPr id="{2DB20FF3-B685-4544-B9F3-49CF4077EA01}" returnToParent="0" transitionDur="1000">
                      <p166:blipFill xmlns:p166="http://schemas.microsoft.com/office/powerpoint/2016/6/main">
                        <a:blip r:embed="rId39"/>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3" name="Slide Zoom 32">
                <a:hlinkClick r:id="rId40" action="ppaction://hlinksldjump"/>
                <a:extLst>
                  <a:ext uri="{FF2B5EF4-FFF2-40B4-BE49-F238E27FC236}">
                    <a16:creationId xmlns:a16="http://schemas.microsoft.com/office/drawing/2014/main" id="{EB40D7E3-BCBC-16A4-9E1C-B66C90E533A6}"/>
                  </a:ext>
                </a:extLst>
              </p:cNvPr>
              <p:cNvPicPr>
                <a:picLocks noGrp="1" noRot="1" noChangeAspect="1" noMove="1" noResize="1" noEditPoints="1" noAdjustHandles="1" noChangeArrowheads="1" noChangeShapeType="1"/>
              </p:cNvPicPr>
              <p:nvPr/>
            </p:nvPicPr>
            <p:blipFill>
              <a:blip r:embed="rId41"/>
              <a:stretch>
                <a:fillRect/>
              </a:stretch>
            </p:blipFill>
            <p:spPr>
              <a:xfrm>
                <a:off x="1223192"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7" name="Slide Zoom 36">
                <a:extLst>
                  <a:ext uri="{FF2B5EF4-FFF2-40B4-BE49-F238E27FC236}">
                    <a16:creationId xmlns:a16="http://schemas.microsoft.com/office/drawing/2014/main" id="{3DFBCC60-B05F-6638-183F-FCDF527E9DDC}"/>
                  </a:ext>
                </a:extLst>
              </p:cNvPr>
              <p:cNvGraphicFramePr>
                <a:graphicFrameLocks noChangeAspect="1"/>
              </p:cNvGraphicFramePr>
              <p:nvPr>
                <p:extLst>
                  <p:ext uri="{D42A27DB-BD31-4B8C-83A1-F6EECF244321}">
                    <p14:modId xmlns:p14="http://schemas.microsoft.com/office/powerpoint/2010/main" val="999575291"/>
                  </p:ext>
                </p:extLst>
              </p:nvPr>
            </p:nvGraphicFramePr>
            <p:xfrm>
              <a:off x="1283060" y="4131954"/>
              <a:ext cx="1404000" cy="1816971"/>
            </p:xfrm>
            <a:graphic>
              <a:graphicData uri="http://schemas.microsoft.com/office/powerpoint/2016/slidezoom">
                <pslz:sldZm>
                  <pslz:sldZmObj sldId="311" cId="340845286">
                    <pslz:zmPr id="{EDBFF591-15A5-4CD0-B4DE-2AC376183F73}" returnToParent="0" transitionDur="1000">
                      <p166:blipFill xmlns:p166="http://schemas.microsoft.com/office/powerpoint/2016/6/main">
                        <a:blip r:embed="rId42"/>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7" name="Slide Zoom 36">
                <a:hlinkClick r:id="rId43" action="ppaction://hlinksldjump"/>
                <a:extLst>
                  <a:ext uri="{FF2B5EF4-FFF2-40B4-BE49-F238E27FC236}">
                    <a16:creationId xmlns:a16="http://schemas.microsoft.com/office/drawing/2014/main" id="{3DFBCC60-B05F-6638-183F-FCDF527E9DDC}"/>
                  </a:ext>
                </a:extLst>
              </p:cNvPr>
              <p:cNvPicPr>
                <a:picLocks noGrp="1" noRot="1" noChangeAspect="1" noMove="1" noResize="1" noEditPoints="1" noAdjustHandles="1" noChangeArrowheads="1" noChangeShapeType="1"/>
              </p:cNvPicPr>
              <p:nvPr/>
            </p:nvPicPr>
            <p:blipFill>
              <a:blip r:embed="rId44"/>
              <a:stretch>
                <a:fillRect/>
              </a:stretch>
            </p:blipFill>
            <p:spPr>
              <a:xfrm>
                <a:off x="1283060"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2FE3929B-1EFD-D001-1DDC-67C5BF136547}"/>
                  </a:ext>
                </a:extLst>
              </p:cNvPr>
              <p:cNvGraphicFramePr>
                <a:graphicFrameLocks noChangeAspect="1"/>
              </p:cNvGraphicFramePr>
              <p:nvPr>
                <p:extLst>
                  <p:ext uri="{D42A27DB-BD31-4B8C-83A1-F6EECF244321}">
                    <p14:modId xmlns:p14="http://schemas.microsoft.com/office/powerpoint/2010/main" val="2034040083"/>
                  </p:ext>
                </p:extLst>
              </p:nvPr>
            </p:nvGraphicFramePr>
            <p:xfrm>
              <a:off x="1223192" y="6278204"/>
              <a:ext cx="1404000" cy="1816932"/>
            </p:xfrm>
            <a:graphic>
              <a:graphicData uri="http://schemas.microsoft.com/office/powerpoint/2016/slidezoom">
                <pslz:sldZm>
                  <pslz:sldZmObj sldId="307" cId="531484508">
                    <pslz:zmPr id="{7773F189-2BA8-4036-B9AD-E78E80BA0F86}" returnToParent="0" transitionDur="1000">
                      <p166:blipFill xmlns:p166="http://schemas.microsoft.com/office/powerpoint/2016/6/main">
                        <a:blip r:embed="rId45"/>
                        <a:stretch>
                          <a:fillRect/>
                        </a:stretch>
                      </p166:blipFill>
                      <p166:spPr xmlns:p166="http://schemas.microsoft.com/office/powerpoint/2016/6/main">
                        <a:xfrm>
                          <a:off x="0" y="0"/>
                          <a:ext cx="1404000" cy="1816932"/>
                        </a:xfrm>
                        <a:prstGeom prst="rect">
                          <a:avLst/>
                        </a:prstGeom>
                        <a:ln w="38100">
                          <a:solidFill>
                            <a:schemeClr val="tx1">
                              <a:lumMod val="95000"/>
                              <a:lumOff val="5000"/>
                            </a:schemeClr>
                          </a:solidFill>
                        </a:ln>
                      </p166:spPr>
                    </pslz:zmPr>
                  </pslz:sldZmObj>
                </pslz:sldZm>
              </a:graphicData>
            </a:graphic>
          </p:graphicFrame>
        </mc:Choice>
        <mc:Fallback xmlns="">
          <p:pic>
            <p:nvPicPr>
              <p:cNvPr id="3" name="Slide Zoom 2">
                <a:hlinkClick r:id="rId46" action="ppaction://hlinksldjump"/>
                <a:extLst>
                  <a:ext uri="{FF2B5EF4-FFF2-40B4-BE49-F238E27FC236}">
                    <a16:creationId xmlns:a16="http://schemas.microsoft.com/office/drawing/2014/main" id="{2FE3929B-1EFD-D001-1DDC-67C5BF136547}"/>
                  </a:ext>
                </a:extLst>
              </p:cNvPr>
              <p:cNvPicPr>
                <a:picLocks noGrp="1" noRot="1" noChangeAspect="1" noMove="1" noResize="1" noEditPoints="1" noAdjustHandles="1" noChangeArrowheads="1" noChangeShapeType="1"/>
              </p:cNvPicPr>
              <p:nvPr/>
            </p:nvPicPr>
            <p:blipFill>
              <a:blip r:embed="rId47"/>
              <a:stretch>
                <a:fillRect/>
              </a:stretch>
            </p:blipFill>
            <p:spPr>
              <a:xfrm>
                <a:off x="1223192" y="6278204"/>
                <a:ext cx="1404000" cy="1816932"/>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B634896C-2880-C2C1-80B5-5ED775205232}"/>
                  </a:ext>
                </a:extLst>
              </p:cNvPr>
              <p:cNvGraphicFramePr>
                <a:graphicFrameLocks noChangeAspect="1"/>
              </p:cNvGraphicFramePr>
              <p:nvPr>
                <p:extLst>
                  <p:ext uri="{D42A27DB-BD31-4B8C-83A1-F6EECF244321}">
                    <p14:modId xmlns:p14="http://schemas.microsoft.com/office/powerpoint/2010/main" val="2234520034"/>
                  </p:ext>
                </p:extLst>
              </p:nvPr>
            </p:nvGraphicFramePr>
            <p:xfrm>
              <a:off x="1229550" y="2069604"/>
              <a:ext cx="1404000" cy="1809717"/>
            </p:xfrm>
            <a:graphic>
              <a:graphicData uri="http://schemas.microsoft.com/office/powerpoint/2016/slidezoom">
                <pslz:sldZm>
                  <pslz:sldZmObj sldId="316" cId="2280597969">
                    <pslz:zmPr id="{B1C8411F-2E40-4777-8D36-3FCC4E486682}" returnToParent="0" transitionDur="1000">
                      <p166:blipFill xmlns:p166="http://schemas.microsoft.com/office/powerpoint/2016/6/main">
                        <a:blip r:embed="rId48"/>
                        <a:stretch>
                          <a:fillRect/>
                        </a:stretch>
                      </p166:blipFill>
                      <p166:spPr xmlns:p166="http://schemas.microsoft.com/office/powerpoint/2016/6/main">
                        <a:xfrm>
                          <a:off x="0" y="0"/>
                          <a:ext cx="1404000" cy="1809717"/>
                        </a:xfrm>
                        <a:prstGeom prst="rect">
                          <a:avLst/>
                        </a:prstGeom>
                        <a:ln w="38100">
                          <a:solidFill>
                            <a:schemeClr val="tx1">
                              <a:lumMod val="95000"/>
                              <a:lumOff val="5000"/>
                            </a:schemeClr>
                          </a:solidFill>
                        </a:ln>
                      </p166:spPr>
                    </pslz:zmPr>
                  </pslz:sldZmObj>
                </pslz:sldZm>
              </a:graphicData>
            </a:graphic>
          </p:graphicFrame>
        </mc:Choice>
        <mc:Fallback xmlns="">
          <p:pic>
            <p:nvPicPr>
              <p:cNvPr id="5" name="Slide Zoom 4">
                <a:hlinkClick r:id="rId49" action="ppaction://hlinksldjump"/>
                <a:extLst>
                  <a:ext uri="{FF2B5EF4-FFF2-40B4-BE49-F238E27FC236}">
                    <a16:creationId xmlns:a16="http://schemas.microsoft.com/office/drawing/2014/main" id="{B634896C-2880-C2C1-80B5-5ED775205232}"/>
                  </a:ext>
                </a:extLst>
              </p:cNvPr>
              <p:cNvPicPr>
                <a:picLocks noGrp="1" noRot="1" noChangeAspect="1" noMove="1" noResize="1" noEditPoints="1" noAdjustHandles="1" noChangeArrowheads="1" noChangeShapeType="1"/>
              </p:cNvPicPr>
              <p:nvPr/>
            </p:nvPicPr>
            <p:blipFill>
              <a:blip r:embed="rId50"/>
              <a:stretch>
                <a:fillRect/>
              </a:stretch>
            </p:blipFill>
            <p:spPr>
              <a:xfrm>
                <a:off x="1229550" y="2069604"/>
                <a:ext cx="1404000" cy="1809717"/>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3502D809-5ECD-D71E-E311-801D08855333}"/>
                  </a:ext>
                </a:extLst>
              </p:cNvPr>
              <p:cNvGraphicFramePr>
                <a:graphicFrameLocks noChangeAspect="1"/>
              </p:cNvGraphicFramePr>
              <p:nvPr>
                <p:extLst>
                  <p:ext uri="{D42A27DB-BD31-4B8C-83A1-F6EECF244321}">
                    <p14:modId xmlns:p14="http://schemas.microsoft.com/office/powerpoint/2010/main" val="3354784878"/>
                  </p:ext>
                </p:extLst>
              </p:nvPr>
            </p:nvGraphicFramePr>
            <p:xfrm>
              <a:off x="6391258" y="8263908"/>
              <a:ext cx="1276406" cy="1651820"/>
            </p:xfrm>
            <a:graphic>
              <a:graphicData uri="http://schemas.microsoft.com/office/powerpoint/2016/slidezoom">
                <pslz:sldZm>
                  <pslz:sldZmObj sldId="330" cId="533179421">
                    <pslz:zmPr id="{2428FC34-0FBF-420C-9447-EE83B4B6D4B2}" returnToParent="0" transitionDur="1000">
                      <p166:blipFill xmlns:p166="http://schemas.microsoft.com/office/powerpoint/2016/6/main">
                        <a:blip r:embed="rId51"/>
                        <a:stretch>
                          <a:fillRect/>
                        </a:stretch>
                      </p166:blipFill>
                      <p166:spPr xmlns:p166="http://schemas.microsoft.com/office/powerpoint/2016/6/main">
                        <a:xfrm>
                          <a:off x="0" y="0"/>
                          <a:ext cx="1276406" cy="1651820"/>
                        </a:xfrm>
                        <a:prstGeom prst="rect">
                          <a:avLst/>
                        </a:prstGeom>
                        <a:ln w="38100">
                          <a:solidFill>
                            <a:schemeClr val="tx1">
                              <a:lumMod val="95000"/>
                              <a:lumOff val="5000"/>
                            </a:schemeClr>
                          </a:solidFill>
                        </a:ln>
                      </p166:spPr>
                    </pslz:zmPr>
                  </pslz:sldZmObj>
                </pslz:sldZm>
              </a:graphicData>
            </a:graphic>
          </p:graphicFrame>
        </mc:Choice>
        <mc:Fallback xmlns="">
          <p:pic>
            <p:nvPicPr>
              <p:cNvPr id="7" name="Slide Zoom 6">
                <a:hlinkClick r:id="rId52" action="ppaction://hlinksldjump"/>
                <a:extLst>
                  <a:ext uri="{FF2B5EF4-FFF2-40B4-BE49-F238E27FC236}">
                    <a16:creationId xmlns:a16="http://schemas.microsoft.com/office/drawing/2014/main" id="{3502D809-5ECD-D71E-E311-801D08855333}"/>
                  </a:ext>
                </a:extLst>
              </p:cNvPr>
              <p:cNvPicPr>
                <a:picLocks noGrp="1" noRot="1" noChangeAspect="1" noMove="1" noResize="1" noEditPoints="1" noAdjustHandles="1" noChangeArrowheads="1" noChangeShapeType="1"/>
              </p:cNvPicPr>
              <p:nvPr/>
            </p:nvPicPr>
            <p:blipFill>
              <a:blip r:embed="rId53"/>
              <a:stretch>
                <a:fillRect/>
              </a:stretch>
            </p:blipFill>
            <p:spPr>
              <a:xfrm>
                <a:off x="6391258" y="8263908"/>
                <a:ext cx="1276406" cy="1651820"/>
              </a:xfrm>
              <a:prstGeom prst="rect">
                <a:avLst/>
              </a:prstGeom>
              <a:ln w="38100">
                <a:solidFill>
                  <a:schemeClr val="tx1">
                    <a:lumMod val="95000"/>
                    <a:lumOff val="5000"/>
                  </a:schemeClr>
                </a:solidFill>
              </a:ln>
            </p:spPr>
          </p:pic>
        </mc:Fallback>
      </mc:AlternateContent>
    </p:spTree>
    <p:extLst>
      <p:ext uri="{BB962C8B-B14F-4D97-AF65-F5344CB8AC3E}">
        <p14:creationId xmlns:p14="http://schemas.microsoft.com/office/powerpoint/2010/main" val="1299036302"/>
      </p:ext>
    </p:extLst>
  </p:cSld>
  <p:clrMapOvr>
    <a:masterClrMapping/>
  </p:clrMapOvr>
  <p:extLst>
    <p:ext uri="{6950BFC3-D8DA-4A85-94F7-54DA5524770B}">
      <p188:commentRel xmlns:p188="http://schemas.microsoft.com/office/powerpoint/2018/8/main" r:id="rId2"/>
    </p:ext>
  </p:extLs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803631"/>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50785-B4F7-36E1-9271-64DB2ADCCD68}"/>
              </a:ext>
            </a:extLst>
          </p:cNvPr>
          <p:cNvSpPr txBox="1"/>
          <p:nvPr/>
        </p:nvSpPr>
        <p:spPr>
          <a:xfrm>
            <a:off x="498830" y="4579342"/>
            <a:ext cx="7073481" cy="646331"/>
          </a:xfrm>
          <a:prstGeom prst="rect">
            <a:avLst/>
          </a:prstGeom>
          <a:noFill/>
        </p:spPr>
        <p:txBody>
          <a:bodyPr wrap="square" rtlCol="0">
            <a:spAutoFit/>
          </a:bodyPr>
          <a:lstStyle/>
          <a:p>
            <a:r>
              <a:rPr lang="en-CA" dirty="0"/>
              <a:t>Using postman/SoapUI, you can verify both saving and loading of records.</a:t>
            </a:r>
          </a:p>
        </p:txBody>
      </p:sp>
      <p:sp>
        <p:nvSpPr>
          <p:cNvPr id="3" name="TextBox 2">
            <a:extLst>
              <a:ext uri="{FF2B5EF4-FFF2-40B4-BE49-F238E27FC236}">
                <a16:creationId xmlns:a16="http://schemas.microsoft.com/office/drawing/2014/main" id="{A0F2E894-2A3B-3903-2881-E484C96B344B}"/>
              </a:ext>
            </a:extLst>
          </p:cNvPr>
          <p:cNvSpPr txBox="1"/>
          <p:nvPr/>
        </p:nvSpPr>
        <p:spPr>
          <a:xfrm>
            <a:off x="498829" y="6802365"/>
            <a:ext cx="7073481" cy="1477328"/>
          </a:xfrm>
          <a:prstGeom prst="rect">
            <a:avLst/>
          </a:prstGeom>
          <a:noFill/>
        </p:spPr>
        <p:txBody>
          <a:bodyPr wrap="square" rtlCol="0">
            <a:spAutoFit/>
          </a:bodyPr>
          <a:lstStyle/>
          <a:p>
            <a:r>
              <a:rPr lang="en-CA" dirty="0"/>
              <a:t>For testing, a copy of a POST request is available among: </a:t>
            </a:r>
            <a:r>
              <a:rPr lang="en-CA" dirty="0">
                <a:highlight>
                  <a:srgbClr val="FFFF00"/>
                </a:highlight>
              </a:rPr>
              <a:t>react-hackathon.7z</a:t>
            </a:r>
            <a:r>
              <a:rPr lang="en-CA" dirty="0"/>
              <a:t>. The file is called </a:t>
            </a:r>
            <a:r>
              <a:rPr lang="en-CA" dirty="0" err="1">
                <a:highlight>
                  <a:srgbClr val="FFFF00"/>
                </a:highlight>
              </a:rPr>
              <a:t>test.json</a:t>
            </a:r>
            <a:endParaRPr lang="en-CA" dirty="0">
              <a:highlight>
                <a:srgbClr val="FFFF00"/>
              </a:highlight>
            </a:endParaRPr>
          </a:p>
          <a:p>
            <a:br>
              <a:rPr lang="en-CA" dirty="0"/>
            </a:br>
            <a:r>
              <a:rPr lang="en-CA" dirty="0"/>
              <a:t>- Header required for save: </a:t>
            </a:r>
            <a:r>
              <a:rPr lang="en-CA" dirty="0">
                <a:highlight>
                  <a:srgbClr val="00FF00"/>
                </a:highlight>
              </a:rPr>
              <a:t>content-type: application/json</a:t>
            </a:r>
            <a:r>
              <a:rPr lang="en-CA" dirty="0"/>
              <a:t>.</a:t>
            </a:r>
            <a:br>
              <a:rPr lang="en-CA" dirty="0"/>
            </a:br>
            <a:r>
              <a:rPr lang="en-CA" dirty="0"/>
              <a:t>- Header required for get: </a:t>
            </a:r>
            <a:r>
              <a:rPr lang="en-CA" dirty="0">
                <a:highlight>
                  <a:srgbClr val="00FF00"/>
                </a:highlight>
              </a:rPr>
              <a:t>accept: application/json.</a:t>
            </a:r>
          </a:p>
        </p:txBody>
      </p:sp>
      <p:sp>
        <p:nvSpPr>
          <p:cNvPr id="5" name="TextBox 4">
            <a:extLst>
              <a:ext uri="{FF2B5EF4-FFF2-40B4-BE49-F238E27FC236}">
                <a16:creationId xmlns:a16="http://schemas.microsoft.com/office/drawing/2014/main" id="{32417201-CAC2-EC7F-6AF6-A09BE87F1CB8}"/>
              </a:ext>
            </a:extLst>
          </p:cNvPr>
          <p:cNvSpPr txBox="1"/>
          <p:nvPr/>
        </p:nvSpPr>
        <p:spPr>
          <a:xfrm>
            <a:off x="472129" y="1971923"/>
            <a:ext cx="6869238" cy="646331"/>
          </a:xfrm>
          <a:prstGeom prst="rect">
            <a:avLst/>
          </a:prstGeom>
          <a:noFill/>
        </p:spPr>
        <p:txBody>
          <a:bodyPr wrap="square" rtlCol="0">
            <a:spAutoFit/>
          </a:bodyPr>
          <a:lstStyle/>
          <a:p>
            <a:r>
              <a:rPr lang="en-CA" dirty="0"/>
              <a:t>Download the backend images. The docker-compose is available among: </a:t>
            </a:r>
            <a:r>
              <a:rPr lang="en-CA" dirty="0">
                <a:highlight>
                  <a:srgbClr val="FFFF00"/>
                </a:highlight>
              </a:rPr>
              <a:t>react-hackathon.7z</a:t>
            </a:r>
          </a:p>
        </p:txBody>
      </p:sp>
      <p:sp>
        <p:nvSpPr>
          <p:cNvPr id="6" name="TextBox 5">
            <a:extLst>
              <a:ext uri="{FF2B5EF4-FFF2-40B4-BE49-F238E27FC236}">
                <a16:creationId xmlns:a16="http://schemas.microsoft.com/office/drawing/2014/main" id="{855EB9CA-7076-31A1-27B4-04ADC152915E}"/>
              </a:ext>
            </a:extLst>
          </p:cNvPr>
          <p:cNvSpPr txBox="1"/>
          <p:nvPr/>
        </p:nvSpPr>
        <p:spPr>
          <a:xfrm>
            <a:off x="472129" y="3802049"/>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8" name="TextBox 7">
            <a:extLst>
              <a:ext uri="{FF2B5EF4-FFF2-40B4-BE49-F238E27FC236}">
                <a16:creationId xmlns:a16="http://schemas.microsoft.com/office/drawing/2014/main" id="{41BBAFD6-D13E-1B28-47A5-F192095082D7}"/>
              </a:ext>
            </a:extLst>
          </p:cNvPr>
          <p:cNvSpPr txBox="1"/>
          <p:nvPr/>
        </p:nvSpPr>
        <p:spPr>
          <a:xfrm>
            <a:off x="525531" y="5502483"/>
            <a:ext cx="7020078" cy="923330"/>
          </a:xfrm>
          <a:prstGeom prst="rect">
            <a:avLst/>
          </a:prstGeom>
          <a:noFill/>
        </p:spPr>
        <p:txBody>
          <a:bodyPr wrap="square" rtlCol="0">
            <a:spAutoFit/>
          </a:bodyPr>
          <a:lstStyle/>
          <a:p>
            <a:r>
              <a:rPr lang="en-CA" dirty="0"/>
              <a:t>Backend should serves 2 APIs on your </a:t>
            </a:r>
            <a:r>
              <a:rPr lang="en-CA" u="sng" dirty="0"/>
              <a:t>localhost</a:t>
            </a:r>
            <a:r>
              <a:rPr lang="en-CA" dirty="0"/>
              <a:t> at port: </a:t>
            </a:r>
            <a:r>
              <a:rPr lang="en-CA" u="sng" dirty="0"/>
              <a:t>8500</a:t>
            </a:r>
          </a:p>
          <a:p>
            <a:pPr marL="285750" indent="-285750">
              <a:buFont typeface="Arial" panose="020B0604020202020204" pitchFamily="34" charset="0"/>
              <a:buChar char="•"/>
            </a:pPr>
            <a:r>
              <a:rPr lang="en-CA" dirty="0"/>
              <a:t>Save/update tasks:       </a:t>
            </a:r>
            <a:r>
              <a:rPr lang="en-CA" dirty="0">
                <a:highlight>
                  <a:srgbClr val="F2DD96"/>
                </a:highlight>
              </a:rPr>
              <a:t>/tacker/api/save</a:t>
            </a:r>
          </a:p>
          <a:p>
            <a:pPr marL="285750" indent="-285750">
              <a:buFont typeface="Arial" panose="020B0604020202020204" pitchFamily="34" charset="0"/>
              <a:buChar char="•"/>
            </a:pPr>
            <a:r>
              <a:rPr lang="en-CA" dirty="0"/>
              <a:t>Fetch tasks:                    </a:t>
            </a:r>
            <a:r>
              <a:rPr lang="en-CA" dirty="0">
                <a:highlight>
                  <a:srgbClr val="F2DD96"/>
                </a:highlight>
              </a:rPr>
              <a:t>/tracker/api/get?week=27-5/05/2023</a:t>
            </a:r>
            <a:endParaRPr lang="en-CA" i="1" dirty="0">
              <a:highlight>
                <a:srgbClr val="F2DD96"/>
              </a:highlight>
            </a:endParaRPr>
          </a:p>
        </p:txBody>
      </p:sp>
      <p:sp>
        <p:nvSpPr>
          <p:cNvPr id="4" name="Rectangle 1">
            <a:extLst>
              <a:ext uri="{FF2B5EF4-FFF2-40B4-BE49-F238E27FC236}">
                <a16:creationId xmlns:a16="http://schemas.microsoft.com/office/drawing/2014/main" id="{52B9BBA8-BBAF-457D-82DC-16BCC3774DEC}"/>
              </a:ext>
            </a:extLst>
          </p:cNvPr>
          <p:cNvSpPr>
            <a:spLocks noChangeArrowheads="1"/>
          </p:cNvSpPr>
          <p:nvPr/>
        </p:nvSpPr>
        <p:spPr bwMode="auto">
          <a:xfrm>
            <a:off x="0" y="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D8E0147F-E595-560D-F669-789B0A61DFE3}"/>
              </a:ext>
            </a:extLst>
          </p:cNvPr>
          <p:cNvSpPr>
            <a:spLocks noChangeArrowheads="1"/>
          </p:cNvSpPr>
          <p:nvPr/>
        </p:nvSpPr>
        <p:spPr bwMode="auto">
          <a:xfrm>
            <a:off x="152400" y="15240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BE8B4EE-491C-3A4E-97A4-BB23D9747295}"/>
              </a:ext>
            </a:extLst>
          </p:cNvPr>
          <p:cNvSpPr txBox="1"/>
          <p:nvPr/>
        </p:nvSpPr>
        <p:spPr>
          <a:xfrm>
            <a:off x="525530" y="2630252"/>
            <a:ext cx="7246869" cy="923330"/>
          </a:xfrm>
          <a:prstGeom prst="rect">
            <a:avLst/>
          </a:prstGeom>
          <a:noFill/>
        </p:spPr>
        <p:txBody>
          <a:bodyPr wrap="square" rtlCol="0">
            <a:spAutoFit/>
          </a:bodyPr>
          <a:lstStyle/>
          <a:p>
            <a:r>
              <a:rPr lang="en-CA" dirty="0"/>
              <a:t>You can download images either by:</a:t>
            </a:r>
            <a:br>
              <a:rPr lang="en-CA" dirty="0"/>
            </a:br>
            <a:r>
              <a:rPr lang="en-CA" dirty="0"/>
              <a:t>  running cmd from the appropriate directory</a:t>
            </a:r>
            <a:r>
              <a:rPr lang="en-CA" dirty="0">
                <a:sym typeface="Wingdings" panose="05000000000000000000" pitchFamily="2" charset="2"/>
              </a:rPr>
              <a:t></a:t>
            </a:r>
            <a:r>
              <a:rPr lang="en-CA" dirty="0"/>
              <a:t> </a:t>
            </a:r>
            <a:r>
              <a:rPr lang="en-CA" dirty="0">
                <a:highlight>
                  <a:srgbClr val="F2DD96"/>
                </a:highlight>
              </a:rPr>
              <a:t>docker-compose up</a:t>
            </a:r>
            <a:br>
              <a:rPr lang="en-CA" dirty="0"/>
            </a:br>
            <a:r>
              <a:rPr lang="en-CA" dirty="0"/>
              <a:t> or by selecting the file within </a:t>
            </a:r>
            <a:r>
              <a:rPr lang="en-CA" dirty="0" err="1"/>
              <a:t>VSCode</a:t>
            </a:r>
            <a:r>
              <a:rPr lang="en-CA" dirty="0" err="1">
                <a:sym typeface="Wingdings" panose="05000000000000000000" pitchFamily="2" charset="2"/>
              </a:rPr>
              <a:t>right</a:t>
            </a:r>
            <a:r>
              <a:rPr lang="en-CA" dirty="0">
                <a:sym typeface="Wingdings" panose="05000000000000000000" pitchFamily="2" charset="2"/>
              </a:rPr>
              <a:t> click  Compose Up</a:t>
            </a:r>
            <a:endParaRPr lang="en-CA" dirty="0"/>
          </a:p>
        </p:txBody>
      </p:sp>
    </p:spTree>
    <p:extLst>
      <p:ext uri="{BB962C8B-B14F-4D97-AF65-F5344CB8AC3E}">
        <p14:creationId xmlns:p14="http://schemas.microsoft.com/office/powerpoint/2010/main" val="13439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10" grpId="0"/>
    </p:bldLst>
  </p:timing>
</p:sld>
</file>

<file path=ppt/theme/theme1.xml><?xml version="1.0" encoding="utf-8"?>
<a:theme xmlns:a="http://schemas.openxmlformats.org/drawingml/2006/main" name="Office Theme">
  <a:themeElements>
    <a:clrScheme name="Daycare">
      <a:dk1>
        <a:sysClr val="windowText" lastClr="000000"/>
      </a:dk1>
      <a:lt1>
        <a:sysClr val="window" lastClr="FFFFFF"/>
      </a:lt1>
      <a:dk2>
        <a:srgbClr val="44546A"/>
      </a:dk2>
      <a:lt2>
        <a:srgbClr val="E7E6E6"/>
      </a:lt2>
      <a:accent1>
        <a:srgbClr val="58B4AE"/>
      </a:accent1>
      <a:accent2>
        <a:srgbClr val="FFE277"/>
      </a:accent2>
      <a:accent3>
        <a:srgbClr val="FFB367"/>
      </a:accent3>
      <a:accent4>
        <a:srgbClr val="FFC000"/>
      </a:accent4>
      <a:accent5>
        <a:srgbClr val="FFE2BC"/>
      </a:accent5>
      <a:accent6>
        <a:srgbClr val="5B9BD5"/>
      </a:accent6>
      <a:hlink>
        <a:srgbClr val="0563C1"/>
      </a:hlink>
      <a:folHlink>
        <a:srgbClr val="954F72"/>
      </a:folHlink>
    </a:clrScheme>
    <a:fontScheme name="Custom 11">
      <a:majorFont>
        <a:latin typeface="The Serif Hand Blac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28850_win32_fixed.potx" id="{0EBCDC4A-C564-49CF-A2A2-D2359D704F68}" vid="{C2936166-075D-4C0E-949D-751929165B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Daycare flyer</Template>
  <TotalTime>11030</TotalTime>
  <Words>7523</Words>
  <Application>Microsoft Office PowerPoint</Application>
  <PresentationFormat>Custom</PresentationFormat>
  <Paragraphs>1097</Paragraphs>
  <Slides>84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84</vt:i4>
      </vt:variant>
    </vt:vector>
  </HeadingPairs>
  <TitlesOfParts>
    <vt:vector size="94" baseType="lpstr">
      <vt:lpstr>Arial</vt:lpstr>
      <vt:lpstr>Arial Unicode MS</vt:lpstr>
      <vt:lpstr>Avenir Next LT Pro</vt:lpstr>
      <vt:lpstr>Calibri</vt:lpstr>
      <vt:lpstr>Consolas</vt:lpstr>
      <vt:lpstr>inherit</vt:lpstr>
      <vt:lpstr>MS Shell Dlg 2</vt:lpstr>
      <vt:lpstr>Segoe UI</vt:lpstr>
      <vt:lpstr>The Serif Hand Black</vt:lpstr>
      <vt:lpstr>Office Theme</vt:lpstr>
      <vt:lpstr>React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sherif sadek</dc:creator>
  <cp:lastModifiedBy>sherif sadek</cp:lastModifiedBy>
  <cp:revision>658</cp:revision>
  <dcterms:created xsi:type="dcterms:W3CDTF">2023-03-15T22:27:13Z</dcterms:created>
  <dcterms:modified xsi:type="dcterms:W3CDTF">2023-04-28T21:34:12Z</dcterms:modified>
</cp:coreProperties>
</file>