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3_1FADCF5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02" r:id="rId23"/>
    <p:sldId id="305" r:id="rId24"/>
    <p:sldId id="276" r:id="rId25"/>
    <p:sldId id="303" r:id="rId26"/>
    <p:sldId id="304" r:id="rId27"/>
    <p:sldId id="306" r:id="rId28"/>
    <p:sldId id="307" r:id="rId29"/>
    <p:sldId id="308" r:id="rId30"/>
    <p:sldId id="281" r:id="rId3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252526"/>
    <a:srgbClr val="0FBCC7"/>
    <a:srgbClr val="F2DD96"/>
    <a:srgbClr val="ADD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35" d="100"/>
          <a:sy n="35" d="100"/>
        </p:scale>
        <p:origin x="1436" y="304"/>
      </p:cViewPr>
      <p:guideLst/>
    </p:cSldViewPr>
  </p:slideViewPr>
  <p:notesTextViewPr>
    <p:cViewPr>
      <p:scale>
        <a:sx n="1" d="1"/>
        <a:sy n="1" d="1"/>
      </p:scale>
      <p:origin x="0" y="0"/>
    </p:cViewPr>
  </p:notesTextViewPr>
  <p:sorterViewPr>
    <p:cViewPr>
      <p:scale>
        <a:sx n="140" d="100"/>
        <a:sy n="140" d="100"/>
      </p:scale>
      <p:origin x="0" y="-220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will make sure to create js that is compatible with your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under public and update the Main to pass the required className 'general-border' as an addition Header parameter </a:t>
        </a:r>
      </a:p>
    </p188:txBody>
  </p188:cm>
</p188:cmLst>
</file>

<file path=ppt/comments/modernComment_133_1FADCF5C.xml><?xml version="1.0" encoding="utf-8"?>
<p188:cmLst xmlns:a="http://schemas.openxmlformats.org/drawingml/2006/main" xmlns:r="http://schemas.openxmlformats.org/officeDocument/2006/relationships" xmlns:p188="http://schemas.microsoft.com/office/powerpoint/2018/8/main">
  <p188:cm id="{5DF06CC5-FDB5-4B61-BB17-EEF392540941}" authorId="{4DC68FF1-9336-A390-AB80-FC8E420981B7}" created="2023-04-15T14:18:54.229">
    <ac:deMkLst xmlns:ac="http://schemas.microsoft.com/office/drawing/2013/main/command">
      <pc:docMk xmlns:pc="http://schemas.microsoft.com/office/powerpoint/2013/main/command"/>
      <pc:sldMk xmlns:pc="http://schemas.microsoft.com/office/powerpoint/2013/main/command" cId="531484508" sldId="307"/>
      <ac:spMk id="18" creationId="{F1D8E5AA-40A3-4DEA-CC38-55B9C34378B6}"/>
    </ac:deMkLst>
    <p188:txBody>
      <a:bodyPr/>
      <a:lstStyle/>
      <a:p>
        <a:r>
          <a:rPr lang="en-CA"/>
          <a:t>Missing:
click functionality. But this should not affect the display
add Footer Element to Main and pass the correct parameter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2023-04-15</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1_D987EFD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E_6C5B40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33_1FADCF5C.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153603" y="63608"/>
            <a:ext cx="35080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React</a:t>
            </a:r>
          </a:p>
        </p:txBody>
      </p:sp>
      <p:sp>
        <p:nvSpPr>
          <p:cNvPr id="3" name="Rectangle 2">
            <a:extLst>
              <a:ext uri="{FF2B5EF4-FFF2-40B4-BE49-F238E27FC236}">
                <a16:creationId xmlns:a16="http://schemas.microsoft.com/office/drawing/2014/main" id="{BAE8FD5D-ACE7-0A5B-AB67-5AAE7673139D}"/>
              </a:ext>
            </a:extLst>
          </p:cNvPr>
          <p:cNvSpPr/>
          <p:nvPr/>
        </p:nvSpPr>
        <p:spPr>
          <a:xfrm>
            <a:off x="1155577" y="1201639"/>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21675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07752" y="3231877"/>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373055" y="4217562"/>
            <a:ext cx="65771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Usability: </a:t>
            </a:r>
          </a:p>
          <a:p>
            <a:pPr algn="ctr"/>
            <a:r>
              <a:rPr lang="en-US" sz="4000" dirty="0">
                <a:ln w="0"/>
                <a:effectLst>
                  <a:outerShdw blurRad="38100" dist="19050" dir="2700000" algn="tl" rotWithShape="0">
                    <a:schemeClr val="dk1">
                      <a:alpha val="40000"/>
                    </a:schemeClr>
                  </a:outerShdw>
                </a:effectLst>
              </a:rPr>
              <a:t>Composed of Components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210304" y="6020516"/>
            <a:ext cx="50638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Widely used. </a:t>
            </a:r>
          </a:p>
          <a:p>
            <a:pPr algn="ctr"/>
            <a:r>
              <a:rPr lang="en-US" sz="4000" dirty="0">
                <a:ln w="0"/>
                <a:effectLst>
                  <a:outerShdw blurRad="38100" dist="19050" dir="2700000" algn="tl" rotWithShape="0">
                    <a:schemeClr val="dk1">
                      <a:alpha val="40000"/>
                    </a:schemeClr>
                  </a:outerShdw>
                </a:effectLst>
              </a:rPr>
              <a:t>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702411" y="7697355"/>
            <a:ext cx="636757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Data flow is unidirectional</a:t>
            </a:r>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707572" y="2833692"/>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889297" y="4303182"/>
            <a:ext cx="4749753" cy="3766718"/>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0"/>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2437680"/>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635987" y="6352688"/>
            <a:ext cx="6729547" cy="3477875"/>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281672"/>
            <a:ext cx="7314544" cy="394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949497" y="1509132"/>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5" name="Rectangle 4">
            <a:extLst>
              <a:ext uri="{FF2B5EF4-FFF2-40B4-BE49-F238E27FC236}">
                <a16:creationId xmlns:a16="http://schemas.microsoft.com/office/drawing/2014/main" id="{0957C6F5-FF42-2998-7205-02CE5D60A408}"/>
              </a:ext>
            </a:extLst>
          </p:cNvPr>
          <p:cNvSpPr/>
          <p:nvPr/>
        </p:nvSpPr>
        <p:spPr>
          <a:xfrm>
            <a:off x="864219"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Web element</a:t>
            </a: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stCxn id="3" idx="1"/>
            <a:endCxn id="5" idx="0"/>
          </p:cNvCxnSpPr>
          <p:nvPr/>
        </p:nvCxnSpPr>
        <p:spPr>
          <a:xfrm rot="10800000" flipV="1">
            <a:off x="1800923" y="1925443"/>
            <a:ext cx="1148575"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4822902" y="1925444"/>
            <a:ext cx="1300976"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6786" y="2046611"/>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3019257" y="6161115"/>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16" name="Rectangle 15">
            <a:extLst>
              <a:ext uri="{FF2B5EF4-FFF2-40B4-BE49-F238E27FC236}">
                <a16:creationId xmlns:a16="http://schemas.microsoft.com/office/drawing/2014/main" id="{C93B3832-0DA3-AEAB-1B06-7D3A4A6D2864}"/>
              </a:ext>
            </a:extLst>
          </p:cNvPr>
          <p:cNvSpPr/>
          <p:nvPr/>
        </p:nvSpPr>
        <p:spPr>
          <a:xfrm>
            <a:off x="311217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371505" y="6745890"/>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7" y="6218664"/>
            <a:ext cx="416311" cy="416311"/>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2"/>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924406"/>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creating component we will add and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779268"/>
            <a:ext cx="7283302" cy="707886"/>
          </a:xfrm>
          <a:prstGeom prst="rect">
            <a:avLst/>
          </a:prstGeom>
          <a:noFill/>
        </p:spPr>
        <p:txBody>
          <a:bodyPr wrap="square">
            <a:spAutoFit/>
          </a:bodyPr>
          <a:lstStyle/>
          <a:p>
            <a:r>
              <a:rPr lang="en-CA" sz="2000" dirty="0">
                <a:effectLst/>
                <a:latin typeface="MS Shell Dlg 2" panose="020B0604030504040204" pitchFamily="34" charset="0"/>
              </a:rPr>
              <a:t>Thus, you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44549" y="7617500"/>
            <a:ext cx="7283302" cy="400110"/>
          </a:xfrm>
          <a:prstGeom prst="rect">
            <a:avLst/>
          </a:prstGeom>
          <a:noFill/>
        </p:spPr>
        <p:txBody>
          <a:bodyPr wrap="square">
            <a:spAutoFit/>
          </a:bodyPr>
          <a:lstStyle/>
          <a:p>
            <a:r>
              <a:rPr lang="en-CA" sz="2000" dirty="0">
                <a:latin typeface="MS Shell Dlg 2" panose="020B0604030504040204" pitchFamily="34" charset="0"/>
              </a:rPr>
              <a:t>What we see highlighted above is a flavor of what we did.</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05530" y="8044472"/>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148854" y="8412771"/>
            <a:ext cx="7283301" cy="646331"/>
          </a:xfrm>
          <a:prstGeom prst="rect">
            <a:avLst/>
          </a:prstGeom>
          <a:noFill/>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add:</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6550952"/>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0" y="7394000"/>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409663"/>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and to create the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behind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60085" y="4914656"/>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341183" y="319608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7"/>
            <a:ext cx="3912081" cy="2298998"/>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F9F22BEE-F724-9537-EA97-B49D2654B2BE}"/>
              </a:ext>
            </a:extLst>
          </p:cNvPr>
          <p:cNvSpPr/>
          <p:nvPr/>
        </p:nvSpPr>
        <p:spPr>
          <a:xfrm>
            <a:off x="51762" y="4324665"/>
            <a:ext cx="3912081" cy="600604"/>
          </a:xfrm>
          <a:prstGeom prst="roundRect">
            <a:avLst/>
          </a:prstGeom>
          <a:solidFill>
            <a:srgbClr val="7030A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16" name="TextBox 15">
            <a:extLst>
              <a:ext uri="{FF2B5EF4-FFF2-40B4-BE49-F238E27FC236}">
                <a16:creationId xmlns:a16="http://schemas.microsoft.com/office/drawing/2014/main" id="{E61A99F8-2A41-4D1B-9CE0-52887C2AF5FF}"/>
              </a:ext>
            </a:extLst>
          </p:cNvPr>
          <p:cNvSpPr txBox="1"/>
          <p:nvPr/>
        </p:nvSpPr>
        <p:spPr>
          <a:xfrm>
            <a:off x="1388978" y="4364668"/>
            <a:ext cx="1154162" cy="461665"/>
          </a:xfrm>
          <a:prstGeom prst="rect">
            <a:avLst/>
          </a:prstGeom>
          <a:noFill/>
        </p:spPr>
        <p:txBody>
          <a:bodyPr wrap="none" rtlCol="0">
            <a:spAutoFit/>
          </a:bodyPr>
          <a:lstStyle/>
          <a:p>
            <a:r>
              <a:rPr lang="en-CA" sz="2400" b="1" dirty="0"/>
              <a:t>Footer</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6" name="TextBox 5">
            <a:extLst>
              <a:ext uri="{FF2B5EF4-FFF2-40B4-BE49-F238E27FC236}">
                <a16:creationId xmlns:a16="http://schemas.microsoft.com/office/drawing/2014/main" id="{80C5D323-1917-5844-2CA2-F365AD1038D6}"/>
              </a:ext>
            </a:extLst>
          </p:cNvPr>
          <p:cNvSpPr txBox="1"/>
          <p:nvPr/>
        </p:nvSpPr>
        <p:spPr>
          <a:xfrm>
            <a:off x="2401154" y="9209893"/>
            <a:ext cx="1271997" cy="369332"/>
          </a:xfrm>
          <a:prstGeom prst="rect">
            <a:avLst/>
          </a:prstGeom>
          <a:solidFill>
            <a:srgbClr val="00B0F0"/>
          </a:solidFill>
          <a:ln w="19050">
            <a:solidFill>
              <a:schemeClr val="tx1"/>
            </a:solidFill>
          </a:ln>
        </p:spPr>
        <p:txBody>
          <a:bodyPr wrap="square" rtlCol="0">
            <a:spAutoFit/>
          </a:bodyPr>
          <a:lstStyle/>
          <a:p>
            <a:r>
              <a:rPr lang="en-CA" dirty="0"/>
              <a:t>Footer.js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85348E8-9C9F-FFB9-B9AF-49D8950975A9}"/>
              </a:ext>
            </a:extLst>
          </p:cNvPr>
          <p:cNvCxnSpPr>
            <a:cxnSpLocks/>
            <a:stCxn id="4" idx="2"/>
            <a:endCxn id="6" idx="0"/>
          </p:cNvCxnSpPr>
          <p:nvPr/>
        </p:nvCxnSpPr>
        <p:spPr>
          <a:xfrm rot="16200000" flipH="1">
            <a:off x="2147701" y="8320440"/>
            <a:ext cx="177890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P spid="2" grpId="0" animBg="1"/>
      <p:bldP spid="3" grpId="0" animBg="1"/>
      <p:bldP spid="4" grpId="0" animBg="1"/>
      <p:bldP spid="5" grpId="0" animBg="1"/>
      <p:bldP spid="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Tree>
    <p:extLst>
      <p:ext uri="{BB962C8B-B14F-4D97-AF65-F5344CB8AC3E}">
        <p14:creationId xmlns:p14="http://schemas.microsoft.com/office/powerpoint/2010/main" val="2146374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=&gt;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that holds a pointer to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0" dirty="0">
                <a:effectLst/>
                <a:latin typeface="Consolas" panose="020B0609020204030204" pitchFamily="49" charset="0"/>
              </a:rPr>
              <a:t>import React from 'react';</a:t>
            </a:r>
          </a:p>
          <a:p>
            <a:r>
              <a:rPr lang="en-US" b="0" dirty="0">
                <a:effectLst/>
                <a:latin typeface="Consolas" panose="020B0609020204030204" pitchFamily="49" charset="0"/>
              </a:rPr>
              <a:t>import './App.css';</a:t>
            </a:r>
          </a:p>
          <a:p>
            <a:r>
              <a:rPr lang="en-US" b="0" dirty="0">
                <a:effectLst/>
                <a:highlight>
                  <a:srgbClr val="FFFF00"/>
                </a:highlight>
                <a:latin typeface="Consolas" panose="020B0609020204030204" pitchFamily="49" charset="0"/>
              </a:rPr>
              <a:t>import Header from './header/Header';</a:t>
            </a:r>
          </a:p>
          <a:p>
            <a:r>
              <a:rPr lang="en-US" b="0" dirty="0">
                <a:effectLst/>
                <a:latin typeface="Consolas" panose="020B0609020204030204" pitchFamily="49" charset="0"/>
              </a:rPr>
              <a:t>function Main() {</a:t>
            </a:r>
          </a:p>
          <a:p>
            <a:r>
              <a:rPr lang="en-US" dirty="0">
                <a:highlight>
                  <a:srgbClr val="FFFF00"/>
                </a:highlight>
                <a:latin typeface="Consolas" panose="020B0609020204030204" pitchFamily="49" charset="0"/>
              </a:rPr>
              <a:t>  return (&lt;Header/&gt;);</a:t>
            </a:r>
          </a:p>
          <a:p>
            <a:r>
              <a:rPr lang="en-US" b="0" dirty="0">
                <a:effectLst/>
                <a:latin typeface="Consolas" panose="020B0609020204030204" pitchFamily="49" charset="0"/>
              </a:rPr>
              <a:t>} export default Main ;</a:t>
            </a:r>
          </a:p>
          <a:p>
            <a:r>
              <a:rPr lang="en-US" b="0" dirty="0">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85323"/>
          </a:xfrm>
          <a:prstGeom prst="rect">
            <a:avLst/>
          </a:prstGeom>
          <a:noFill/>
          <a:ln w="28575">
            <a:solidFill>
              <a:schemeClr val="tx1"/>
            </a:solidFill>
          </a:ln>
        </p:spPr>
        <p:txBody>
          <a:bodyPr wrap="square">
            <a:spAutoFit/>
          </a:bodyPr>
          <a:lstStyle/>
          <a:p>
            <a:r>
              <a:rPr lang="en-CA" dirty="0">
                <a:highlight>
                  <a:srgbClr val="FFFF00"/>
                </a:highlight>
              </a:rPr>
              <a:t>const</a:t>
            </a:r>
            <a:r>
              <a:rPr lang="en-CA" dirty="0"/>
              <a:t> Header = (props) =&gt; {</a:t>
            </a:r>
          </a:p>
          <a:p>
            <a:endParaRPr lang="en-CA" dirty="0"/>
          </a:p>
          <a:p>
            <a:r>
              <a:rPr lang="en-CA" dirty="0"/>
              <a:t>const </a:t>
            </a:r>
            <a:r>
              <a:rPr lang="en-CA" dirty="0" err="1"/>
              <a:t>ver</a:t>
            </a:r>
            <a:r>
              <a:rPr lang="en-CA" dirty="0"/>
              <a:t> = &lt;span </a:t>
            </a:r>
            <a:r>
              <a:rPr lang="en-CA" dirty="0" err="1"/>
              <a:t>className</a:t>
            </a:r>
            <a:r>
              <a:rPr lang="en-CA" dirty="0"/>
              <a:t>="version"&gt;[Version: {</a:t>
            </a:r>
            <a:r>
              <a:rPr lang="en-CA" dirty="0" err="1">
                <a:highlight>
                  <a:srgbClr val="FFFF00"/>
                </a:highlight>
              </a:rPr>
              <a:t>props.version</a:t>
            </a:r>
            <a:r>
              <a:rPr lang="en-CA" dirty="0"/>
              <a:t>}</a:t>
            </a:r>
          </a:p>
          <a:p>
            <a:r>
              <a:rPr lang="en-CA" dirty="0"/>
              <a:t>]&lt;/span&gt;;</a:t>
            </a:r>
          </a:p>
          <a:p>
            <a:br>
              <a:rPr lang="en-CA" dirty="0"/>
            </a:br>
            <a:r>
              <a:rPr lang="en-CA" dirty="0"/>
              <a:t>return(</a:t>
            </a:r>
          </a:p>
          <a:p>
            <a:r>
              <a:rPr lang="en-CA" dirty="0"/>
              <a:t>       &lt;h3 </a:t>
            </a:r>
            <a:r>
              <a:rPr lang="en-CA" dirty="0" err="1"/>
              <a:t>className</a:t>
            </a:r>
            <a:r>
              <a:rPr lang="en-CA" dirty="0"/>
              <a:t>='</a:t>
            </a:r>
            <a:r>
              <a:rPr lang="en-CA" dirty="0" err="1"/>
              <a:t>topParag</a:t>
            </a:r>
            <a:r>
              <a:rPr lang="en-CA" dirty="0"/>
              <a:t>'&gt;Task Tracker</a:t>
            </a:r>
            <a:r>
              <a:rPr lang="en-CA" dirty="0">
                <a:highlight>
                  <a:srgbClr val="FFFF00"/>
                </a:highlight>
              </a:rPr>
              <a:t>{</a:t>
            </a:r>
            <a:r>
              <a:rPr lang="en-CA" dirty="0" err="1">
                <a:highlight>
                  <a:srgbClr val="FFFF00"/>
                </a:highlight>
              </a:rPr>
              <a:t>ver</a:t>
            </a:r>
            <a:r>
              <a:rPr lang="en-CA" dirty="0">
                <a:highlight>
                  <a:srgbClr val="FFFF00"/>
                </a:highlight>
              </a:rPr>
              <a:t>}</a:t>
            </a:r>
            <a:r>
              <a:rPr lang="en-CA" dirty="0"/>
              <a:t>&lt;/h3&gt;</a:t>
            </a:r>
          </a:p>
          <a:p>
            <a:r>
              <a:rPr lang="en-CA" dirty="0"/>
              <a:t>  );</a:t>
            </a:r>
          </a:p>
          <a:p>
            <a:r>
              <a:rPr lang="en-CA"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6" y="8534237"/>
            <a:ext cx="6589772" cy="738664"/>
          </a:xfrm>
          <a:prstGeom prst="rect">
            <a:avLst/>
          </a:prstGeom>
          <a:noFill/>
          <a:ln w="28575">
            <a:solidFill>
              <a:schemeClr val="tx1">
                <a:lumMod val="95000"/>
                <a:lumOff val="5000"/>
              </a:schemeClr>
            </a:solidFill>
          </a:ln>
        </p:spPr>
        <p:txBody>
          <a:bodyPr wrap="square">
            <a:spAutoFit/>
          </a:bodyPr>
          <a:lstStyle/>
          <a:p>
            <a:r>
              <a:rPr lang="en-US" sz="1400" b="0" dirty="0">
                <a:effectLst/>
                <a:latin typeface="Consolas" panose="020B0609020204030204" pitchFamily="49" charset="0"/>
              </a:rPr>
              <a:t>function Main() {</a:t>
            </a:r>
          </a:p>
          <a:p>
            <a:r>
              <a:rPr lang="en-US" sz="1400" b="0" dirty="0">
                <a:effectLst/>
                <a:latin typeface="Consolas" panose="020B0609020204030204" pitchFamily="49" charset="0"/>
              </a:rPr>
              <a:t>  return ( &lt;Header </a:t>
            </a:r>
            <a:r>
              <a:rPr lang="en-US" sz="1400" b="0" dirty="0">
                <a:effectLst/>
                <a:highlight>
                  <a:srgbClr val="FFFF00"/>
                </a:highlight>
                <a:latin typeface="Consolas" panose="020B0609020204030204" pitchFamily="49" charset="0"/>
              </a:rPr>
              <a:t>version = '1.0'</a:t>
            </a:r>
            <a:r>
              <a:rPr lang="en-US" sz="1400" b="0" dirty="0">
                <a:effectLst/>
                <a:latin typeface="Consolas" panose="020B0609020204030204" pitchFamily="49" charset="0"/>
              </a:rPr>
              <a:t>/&gt; );  </a:t>
            </a:r>
            <a:r>
              <a:rPr lang="en-US" sz="1400" b="0" dirty="0">
                <a:solidFill>
                  <a:srgbClr val="00B050"/>
                </a:solidFill>
                <a:effectLst/>
                <a:latin typeface="Consolas" panose="020B0609020204030204" pitchFamily="49" charset="0"/>
              </a:rPr>
              <a:t>//pass the version</a:t>
            </a:r>
          </a:p>
          <a:p>
            <a:r>
              <a:rPr lang="en-US" sz="1400" b="0" dirty="0">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dirty="0"/>
              <a:t>import 'bootstrap/</a:t>
            </a:r>
            <a:r>
              <a:rPr lang="en-CA" dirty="0" err="1"/>
              <a:t>dist</a:t>
            </a:r>
            <a:r>
              <a:rPr lang="en-CA" dirty="0"/>
              <a:t>/</a:t>
            </a:r>
            <a:r>
              <a:rPr lang="en-CA" dirty="0" err="1"/>
              <a:t>css</a:t>
            </a:r>
            <a:r>
              <a:rPr lang="en-CA" dirty="0"/>
              <a:t>/bootstrap.css';</a:t>
            </a:r>
          </a:p>
          <a:p>
            <a:r>
              <a:rPr lang="en-CA" dirty="0"/>
              <a:t>import Container from 'react-bootstrap/Container';</a:t>
            </a:r>
          </a:p>
          <a:p>
            <a:r>
              <a:rPr lang="en-CA" dirty="0"/>
              <a:t>import Image from 'react-bootstrap/Image';</a:t>
            </a:r>
          </a:p>
          <a:p>
            <a:r>
              <a:rPr lang="en-CA" dirty="0"/>
              <a:t>import Row from 'react-bootstrap/Row'; </a:t>
            </a:r>
          </a:p>
          <a:p>
            <a:r>
              <a:rPr lang="en-CA"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2244389"/>
            <a:ext cx="6910934" cy="369332"/>
          </a:xfrm>
          <a:prstGeom prst="rect">
            <a:avLst/>
          </a:prstGeom>
          <a:noFill/>
        </p:spPr>
        <p:txBody>
          <a:bodyPr wrap="square">
            <a:spAutoFit/>
          </a:bodyPr>
          <a:lstStyle/>
          <a:p>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205666" y="2710036"/>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205665" y="3146870"/>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&lt;Container </a:t>
            </a:r>
            <a:r>
              <a:rPr lang="en-CA" dirty="0" err="1"/>
              <a:t>className</a:t>
            </a:r>
            <a:r>
              <a:rPr lang="en-CA" dirty="0"/>
              <a:t>={</a:t>
            </a:r>
            <a:r>
              <a:rPr lang="en-CA" dirty="0" err="1"/>
              <a:t>props.className</a:t>
            </a:r>
            <a:r>
              <a:rPr lang="en-CA" dirty="0"/>
              <a:t>}&gt;</a:t>
            </a:r>
          </a:p>
          <a:p>
            <a:r>
              <a:rPr lang="en-CA" dirty="0"/>
              <a:t>      &lt;Row&gt;</a:t>
            </a:r>
          </a:p>
          <a:p>
            <a:r>
              <a:rPr lang="en-CA" dirty="0"/>
              <a:t>        &lt;Col&gt;   </a:t>
            </a:r>
          </a:p>
          <a:p>
            <a:r>
              <a:rPr lang="en-CA" dirty="0"/>
              <a:t>          &lt;h3 </a:t>
            </a:r>
            <a:r>
              <a:rPr lang="en-CA" dirty="0" err="1"/>
              <a:t>className</a:t>
            </a:r>
            <a:r>
              <a:rPr lang="en-CA" dirty="0"/>
              <a:t>='</a:t>
            </a:r>
            <a:r>
              <a:rPr lang="en-CA" dirty="0" err="1"/>
              <a:t>topParag</a:t>
            </a:r>
            <a:r>
              <a:rPr lang="en-CA" dirty="0"/>
              <a:t>'&gt;Task Tracker{</a:t>
            </a:r>
            <a:r>
              <a:rPr lang="en-CA" dirty="0" err="1"/>
              <a:t>ver</a:t>
            </a:r>
            <a:r>
              <a:rPr lang="en-CA" dirty="0"/>
              <a:t>}&lt;/h3&gt;</a:t>
            </a:r>
          </a:p>
          <a:p>
            <a:r>
              <a:rPr lang="en-CA" dirty="0"/>
              <a:t>        &lt;/Col&gt;</a:t>
            </a:r>
          </a:p>
          <a:p>
            <a:r>
              <a:rPr lang="en-CA" dirty="0"/>
              <a:t>        &lt;Col </a:t>
            </a:r>
            <a:r>
              <a:rPr lang="en-CA" dirty="0" err="1"/>
              <a:t>className</a:t>
            </a:r>
            <a:r>
              <a:rPr lang="en-CA" dirty="0"/>
              <a:t>="right"&gt;</a:t>
            </a:r>
          </a:p>
          <a:p>
            <a:r>
              <a:rPr lang="en-CA" dirty="0"/>
              <a:t>          &lt;Image </a:t>
            </a:r>
            <a:r>
              <a:rPr lang="en-CA" dirty="0" err="1"/>
              <a:t>src</a:t>
            </a:r>
            <a:r>
              <a:rPr lang="en-CA" dirty="0"/>
              <a:t>="logo.png" </a:t>
            </a:r>
            <a:r>
              <a:rPr lang="en-CA" dirty="0" err="1"/>
              <a:t>className</a:t>
            </a:r>
            <a:r>
              <a:rPr lang="en-CA" dirty="0"/>
              <a:t>="logo"  /&gt;</a:t>
            </a:r>
          </a:p>
          <a:p>
            <a:r>
              <a:rPr lang="en-CA" dirty="0"/>
              <a:t>        &lt;/Col&gt;</a:t>
            </a:r>
          </a:p>
          <a:p>
            <a:r>
              <a:rPr lang="en-CA" dirty="0"/>
              <a:t>      &lt;/Row&gt;</a:t>
            </a:r>
          </a:p>
          <a:p>
            <a:r>
              <a:rPr lang="en-CA"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17180" y="0"/>
            <a:ext cx="650505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F</a:t>
            </a:r>
            <a:r>
              <a:rPr lang="en-US" sz="5400" dirty="0">
                <a:ln w="0"/>
                <a:effectLst>
                  <a:outerShdw blurRad="38100" dist="19050" dir="2700000" algn="tl" rotWithShape="0">
                    <a:schemeClr val="dk1">
                      <a:alpha val="40000"/>
                    </a:schemeClr>
                  </a:outerShdw>
                </a:effectLst>
              </a:rPr>
              <a:t>ooter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923330"/>
          </a:xfrm>
          <a:prstGeom prst="rect">
            <a:avLst/>
          </a:prstGeom>
          <a:noFill/>
          <a:ln w="28575">
            <a:solidFill>
              <a:schemeClr val="tx1"/>
            </a:solidFill>
          </a:ln>
        </p:spPr>
        <p:txBody>
          <a:bodyPr wrap="square">
            <a:spAutoFit/>
          </a:bodyPr>
          <a:lstStyle/>
          <a:p>
            <a:r>
              <a:rPr lang="en-CA" dirty="0"/>
              <a:t>import Button from 'react-bootstrap/Button';</a:t>
            </a:r>
          </a:p>
          <a:p>
            <a:r>
              <a:rPr lang="en-CA" dirty="0"/>
              <a:t>import 'bootstrap/</a:t>
            </a:r>
            <a:r>
              <a:rPr lang="en-CA" dirty="0" err="1"/>
              <a:t>dist</a:t>
            </a:r>
            <a:r>
              <a:rPr lang="en-CA" dirty="0"/>
              <a:t>/</a:t>
            </a:r>
            <a:r>
              <a:rPr lang="en-CA" dirty="0" err="1"/>
              <a:t>css</a:t>
            </a:r>
            <a:r>
              <a:rPr lang="en-CA" dirty="0"/>
              <a:t>/bootstrap.css';</a:t>
            </a:r>
          </a:p>
          <a:p>
            <a:r>
              <a:rPr lang="en-CA" dirty="0"/>
              <a:t>import Container from 'react-bootstrap/Container';</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4564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9171" y="3480174"/>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Footer()</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77398" y="3825783"/>
            <a:ext cx="7417600" cy="4247317"/>
          </a:xfrm>
          <a:prstGeom prst="rect">
            <a:avLst/>
          </a:prstGeom>
          <a:noFill/>
          <a:ln w="28575">
            <a:solidFill>
              <a:schemeClr val="tx1"/>
            </a:solidFill>
          </a:ln>
        </p:spPr>
        <p:txBody>
          <a:bodyPr wrap="square">
            <a:spAutoFit/>
          </a:bodyPr>
          <a:lstStyle/>
          <a:p>
            <a:r>
              <a:rPr lang="en-CA" dirty="0"/>
              <a:t>const Footer = (props) =&gt; {</a:t>
            </a:r>
          </a:p>
          <a:p>
            <a:br>
              <a:rPr lang="en-CA" dirty="0"/>
            </a:br>
            <a:r>
              <a:rPr lang="en-CA" dirty="0"/>
              <a:t>    return (</a:t>
            </a:r>
          </a:p>
          <a:p>
            <a:r>
              <a:rPr lang="en-CA" dirty="0"/>
              <a:t>      &lt;Container </a:t>
            </a:r>
            <a:r>
              <a:rPr lang="en-CA" dirty="0" err="1"/>
              <a:t>className</a:t>
            </a:r>
            <a:r>
              <a:rPr lang="en-CA" dirty="0"/>
              <a:t> = {</a:t>
            </a:r>
            <a:r>
              <a:rPr lang="en-CA" dirty="0" err="1"/>
              <a:t>props.className</a:t>
            </a:r>
            <a:r>
              <a:rPr lang="en-CA" dirty="0"/>
              <a:t>} &gt;</a:t>
            </a:r>
          </a:p>
          <a:p>
            <a:endParaRPr lang="en-CA" dirty="0"/>
          </a:p>
          <a:p>
            <a:r>
              <a:rPr lang="en-CA" dirty="0"/>
              <a:t>            &lt;Button </a:t>
            </a:r>
            <a:r>
              <a:rPr lang="en-CA" dirty="0" err="1"/>
              <a:t>className</a:t>
            </a:r>
            <a:r>
              <a:rPr lang="en-CA" dirty="0"/>
              <a:t>="text-uppercase  </a:t>
            </a:r>
            <a:r>
              <a:rPr lang="en-CA" dirty="0" err="1"/>
              <a:t>btn</a:t>
            </a:r>
            <a:r>
              <a:rPr lang="en-CA" dirty="0"/>
              <a:t>-outline-danger gap" </a:t>
            </a:r>
          </a:p>
          <a:p>
            <a:r>
              <a:rPr lang="en-CA" dirty="0"/>
              <a:t>                          variant='none'&gt;  add/update</a:t>
            </a:r>
          </a:p>
          <a:p>
            <a:r>
              <a:rPr lang="en-CA" dirty="0"/>
              <a:t>            &lt;/Button&gt;</a:t>
            </a:r>
          </a:p>
          <a:p>
            <a:endParaRPr lang="en-CA" dirty="0"/>
          </a:p>
          <a:p>
            <a:r>
              <a:rPr lang="en-CA" dirty="0"/>
              <a:t>            &lt;Button </a:t>
            </a:r>
            <a:r>
              <a:rPr lang="en-CA" dirty="0" err="1"/>
              <a:t>className</a:t>
            </a:r>
            <a:r>
              <a:rPr lang="en-CA" dirty="0"/>
              <a:t>="text-uppercase  </a:t>
            </a:r>
            <a:r>
              <a:rPr lang="en-CA" dirty="0" err="1"/>
              <a:t>btn</a:t>
            </a:r>
            <a:r>
              <a:rPr lang="en-CA" dirty="0"/>
              <a:t>-outline-warning" </a:t>
            </a:r>
          </a:p>
          <a:p>
            <a:r>
              <a:rPr lang="en-CA" dirty="0"/>
              <a:t>                           variant='none’ &gt; clear</a:t>
            </a:r>
          </a:p>
          <a:p>
            <a:r>
              <a:rPr lang="en-CA" dirty="0"/>
              <a:t>            &lt;/Button&gt;</a:t>
            </a:r>
          </a:p>
          <a:p>
            <a:r>
              <a:rPr lang="en-CA" dirty="0"/>
              <a:t>          </a:t>
            </a:r>
          </a:p>
          <a:p>
            <a:r>
              <a:rPr lang="en-CA" dirty="0"/>
              <a:t>      &lt;/Container&gt;</a:t>
            </a:r>
          </a:p>
          <a:p>
            <a:r>
              <a:rPr lang="en-CA" dirty="0"/>
              <a:t>    );  } export default Footer;</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4957" y="3833216"/>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5" y="9412069"/>
            <a:ext cx="7417600" cy="646331"/>
          </a:xfrm>
          <a:prstGeom prst="rect">
            <a:avLst/>
          </a:prstGeom>
          <a:noFill/>
        </p:spPr>
        <p:txBody>
          <a:bodyPr wrap="square">
            <a:spAutoFit/>
          </a:bodyPr>
          <a:lstStyle/>
          <a:p>
            <a:pPr algn="just"/>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3"/>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Footer.js</a:t>
            </a:r>
            <a:endParaRPr lang="en-US" sz="2000" dirty="0">
              <a:solidFill>
                <a:srgbClr val="00B050"/>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374C00F7-1216-8526-DEB5-FFCECBDEB7AF}"/>
              </a:ext>
            </a:extLst>
          </p:cNvPr>
          <p:cNvPicPr>
            <a:picLocks noChangeAspect="1"/>
          </p:cNvPicPr>
          <p:nvPr/>
        </p:nvPicPr>
        <p:blipFill>
          <a:blip r:embed="rId4"/>
          <a:stretch>
            <a:fillRect/>
          </a:stretch>
        </p:blipFill>
        <p:spPr>
          <a:xfrm>
            <a:off x="177398" y="8442432"/>
            <a:ext cx="6334125" cy="1038225"/>
          </a:xfrm>
          <a:prstGeom prst="rect">
            <a:avLst/>
          </a:prstGeom>
        </p:spPr>
      </p:pic>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5075" y="0"/>
            <a:ext cx="738926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L</a:t>
            </a:r>
            <a:r>
              <a:rPr lang="en-US" sz="5400" dirty="0">
                <a:ln w="0"/>
                <a:effectLst>
                  <a:outerShdw blurRad="38100" dist="19050" dir="2700000" algn="tl" rotWithShape="0">
                    <a:schemeClr val="dk1">
                      <a:alpha val="40000"/>
                    </a:schemeClr>
                  </a:outerShdw>
                </a:effectLst>
              </a:rPr>
              <a:t>ist_Tasks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a:t>
            </a:r>
            <a:r>
              <a:rPr lang="en-US" dirty="0" err="1">
                <a:solidFill>
                  <a:srgbClr val="00B050"/>
                </a:solidFill>
                <a:latin typeface="Segoe UI" panose="020B0502040204020203" pitchFamily="34" charset="0"/>
              </a:rPr>
              <a:t>ListTasks</a:t>
            </a:r>
            <a:r>
              <a:rPr lang="en-US" dirty="0">
                <a:solidFill>
                  <a:srgbClr val="00B050"/>
                </a:solidFill>
                <a:latin typeface="Segoe UI" panose="020B0502040204020203" pitchFamily="34" charset="0"/>
              </a:rPr>
              <a:t>()</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a:t>
            </a:r>
            <a:r>
              <a:rPr lang="en-US" dirty="0" err="1">
                <a:latin typeface="Segoe UI" panose="020B0502040204020203" pitchFamily="34" charset="0"/>
              </a:rPr>
              <a:t>ListTasks</a:t>
            </a:r>
            <a:r>
              <a:rPr lang="en-US" dirty="0">
                <a:latin typeface="Segoe UI" panose="020B0502040204020203" pitchFamily="34" charset="0"/>
              </a:rPr>
              <a:t>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369332"/>
          </a:xfrm>
          <a:prstGeom prst="rect">
            <a:avLst/>
          </a:prstGeom>
          <a:noFill/>
        </p:spPr>
        <p:txBody>
          <a:bodyPr wrap="square">
            <a:spAutoFit/>
          </a:bodyPr>
          <a:lstStyle/>
          <a:p>
            <a:r>
              <a:rPr lang="en-CA" dirty="0"/>
              <a:t>Copy your Footer.js to your ListTasks.js and update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60905" y="4393312"/>
            <a:ext cx="7622250" cy="369332"/>
          </a:xfrm>
          <a:prstGeom prst="rect">
            <a:avLst/>
          </a:prstGeom>
          <a:noFill/>
        </p:spPr>
        <p:txBody>
          <a:bodyPr wrap="square">
            <a:spAutoFit/>
          </a:bodyPr>
          <a:lstStyle/>
          <a:p>
            <a:r>
              <a:rPr lang="en-CA" dirty="0"/>
              <a:t>A copy of ListTasks.is available among: </a:t>
            </a:r>
            <a:r>
              <a:rPr lang="en-CA" dirty="0">
                <a:highlight>
                  <a:srgbClr val="FFFF00"/>
                </a:highlight>
              </a:rPr>
              <a:t>react-hackathon.7z</a:t>
            </a:r>
            <a:endParaRPr lang="en-CA" dirty="0"/>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2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4232926454"/>
              </p:ext>
            </p:extLst>
          </p:nvPr>
        </p:nvGraphicFramePr>
        <p:xfrm>
          <a:off x="79624" y="1160978"/>
          <a:ext cx="7574623" cy="7650409"/>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 [</a:t>
                      </a:r>
                      <a:r>
                        <a:rPr lang="en-CA" dirty="0">
                          <a:solidFill>
                            <a:srgbClr val="FF0000"/>
                          </a:solidFill>
                        </a:rPr>
                        <a:t>Recommended</a:t>
                      </a:r>
                      <a:r>
                        <a:rPr lang="en-CA" dirty="0"/>
                        <a:t>]</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3464</TotalTime>
  <Words>2451</Words>
  <Application>Microsoft Office PowerPoint</Application>
  <PresentationFormat>Custom</PresentationFormat>
  <Paragraphs>299</Paragraphs>
  <Slides>30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243</cp:revision>
  <dcterms:created xsi:type="dcterms:W3CDTF">2023-03-15T22:27:13Z</dcterms:created>
  <dcterms:modified xsi:type="dcterms:W3CDTF">2023-04-15T15:22:19Z</dcterms:modified>
</cp:coreProperties>
</file>