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284" r:id="rId22"/>
    <p:sldId id="276" r:id="rId23"/>
    <p:sldId id="277" r:id="rId24"/>
    <p:sldId id="278" r:id="rId25"/>
    <p:sldId id="279" r:id="rId26"/>
    <p:sldId id="280" r:id="rId27"/>
    <p:sldId id="281" r:id="rId2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52526"/>
    <a:srgbClr val="0FBCC7"/>
    <a:srgbClr val="F2DD96"/>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3447" autoAdjust="0"/>
  </p:normalViewPr>
  <p:slideViewPr>
    <p:cSldViewPr snapToGrid="0" showGuides="1">
      <p:cViewPr>
        <p:scale>
          <a:sx n="76" d="100"/>
          <a:sy n="76" d="100"/>
        </p:scale>
        <p:origin x="788" y="-1880"/>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2023-04-13</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755947" cy="646331"/>
          </a:xfrm>
          <a:prstGeom prst="rect">
            <a:avLst/>
          </a:prstGeom>
          <a:noFill/>
        </p:spPr>
        <p:txBody>
          <a:bodyPr wrap="none" rtlCol="0">
            <a:spAutoFit/>
          </a:bodyPr>
          <a:lstStyle/>
          <a:p>
            <a:r>
              <a:rPr lang="en-CA" dirty="0"/>
              <a:t>You can get the ico via </a:t>
            </a:r>
          </a:p>
          <a:p>
            <a:r>
              <a:rPr lang="en-CA" dirty="0"/>
              <a:t>slack: </a:t>
            </a:r>
            <a:r>
              <a:rPr lang="en-CA" dirty="0">
                <a:highlight>
                  <a:srgbClr val="FFFF00"/>
                </a:highlight>
              </a:rPr>
              <a:t>#react-hackathon</a:t>
            </a:r>
            <a:r>
              <a:rPr lang="en-CA" dirty="0"/>
              <a:t>.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0"/>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2437680"/>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635987" y="6352688"/>
            <a:ext cx="6729547" cy="3477875"/>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var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className:'header</a:t>
            </a:r>
            <a:r>
              <a:rPr lang="en-CA" sz="1600" b="0" dirty="0">
                <a:effectLst/>
                <a:latin typeface="Consolas" panose="020B0609020204030204" pitchFamily="49" charset="0"/>
              </a:rPr>
              <a:t>'},'A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281672"/>
            <a:ext cx="7314544" cy="394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4822902" y="1925444"/>
            <a:ext cx="1300976"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6786" y="2046611"/>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3019257" y="6161115"/>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16" name="Rectangle 15">
            <a:extLst>
              <a:ext uri="{FF2B5EF4-FFF2-40B4-BE49-F238E27FC236}">
                <a16:creationId xmlns:a16="http://schemas.microsoft.com/office/drawing/2014/main" id="{C93B3832-0DA3-AEAB-1B06-7D3A4A6D2864}"/>
              </a:ext>
            </a:extLst>
          </p:cNvPr>
          <p:cNvSpPr/>
          <p:nvPr/>
        </p:nvSpPr>
        <p:spPr>
          <a:xfrm>
            <a:off x="311217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371505" y="6745890"/>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7" y="6218664"/>
            <a:ext cx="416311" cy="416311"/>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924406"/>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creating component we will add and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779268"/>
            <a:ext cx="7283302" cy="707886"/>
          </a:xfrm>
          <a:prstGeom prst="rect">
            <a:avLst/>
          </a:prstGeom>
          <a:noFill/>
        </p:spPr>
        <p:txBody>
          <a:bodyPr wrap="square">
            <a:spAutoFit/>
          </a:bodyPr>
          <a:lstStyle/>
          <a:p>
            <a:r>
              <a:rPr lang="en-CA" sz="2000" dirty="0">
                <a:effectLst/>
                <a:latin typeface="MS Shell Dlg 2" panose="020B0604030504040204" pitchFamily="34" charset="0"/>
              </a:rPr>
              <a:t>Thus, you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44549" y="7617500"/>
            <a:ext cx="7283302" cy="400110"/>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05530" y="8044472"/>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148854" y="8412771"/>
            <a:ext cx="7283301" cy="646331"/>
          </a:xfrm>
          <a:prstGeom prst="rect">
            <a:avLst/>
          </a:prstGeom>
          <a:noFill/>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add:</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833828-55BA-075C-2FAC-DA17ABE2F4F0}"/>
              </a:ext>
            </a:extLst>
          </p:cNvPr>
          <p:cNvSpPr/>
          <p:nvPr/>
        </p:nvSpPr>
        <p:spPr>
          <a:xfrm>
            <a:off x="-70364" y="52920"/>
            <a:ext cx="79131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Tour </a:t>
            </a:r>
            <a:r>
              <a:rPr lang="en-US" sz="5400" dirty="0">
                <a:ln w="0"/>
                <a:effectLst>
                  <a:outerShdw blurRad="38100" dist="19050" dir="2700000" algn="tl" rotWithShape="0">
                    <a:schemeClr val="dk1">
                      <a:alpha val="40000"/>
                    </a:schemeClr>
                  </a:outerShdw>
                </a:effectLst>
              </a:rPr>
              <a:t>&amp; Customization - 2</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212651" y="931270"/>
            <a:ext cx="2619628"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686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501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B77B845A-CEB7-4127-05AC-FB932D2A1122}"/>
              </a:ext>
            </a:extLst>
          </p:cNvPr>
          <p:cNvSpPr/>
          <p:nvPr/>
        </p:nvSpPr>
        <p:spPr>
          <a:xfrm>
            <a:off x="283484" y="973487"/>
            <a:ext cx="1710725" cy="584775"/>
          </a:xfrm>
          <a:prstGeom prst="rect">
            <a:avLst/>
          </a:prstGeom>
          <a:solidFill>
            <a:srgbClr val="FFC000"/>
          </a:solidFill>
          <a:ln w="38100">
            <a:solidFill>
              <a:schemeClr val="bg1">
                <a:lumMod val="50000"/>
              </a:schemeClr>
            </a:solidFill>
          </a:ln>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FCA23691-53A8-DBA6-1752-E27F8F6713D6}"/>
              </a:ext>
            </a:extLst>
          </p:cNvPr>
          <p:cNvSpPr/>
          <p:nvPr/>
        </p:nvSpPr>
        <p:spPr>
          <a:xfrm>
            <a:off x="-105965" y="1537718"/>
            <a:ext cx="7425726" cy="3416320"/>
          </a:xfrm>
          <a:prstGeom prst="rect">
            <a:avLst/>
          </a:prstGeom>
          <a:noFill/>
        </p:spPr>
        <p:txBody>
          <a:bodyPr wrap="square" lIns="91440" tIns="45720" rIns="91440" bIns="45720">
            <a:spAutoFit/>
          </a:bodyPr>
          <a:lstStyle/>
          <a:p>
            <a:r>
              <a:rPr lang="en-US" sz="5400" dirty="0">
                <a:ln w="0"/>
                <a:effectLst>
                  <a:outerShdw blurRad="38100" dist="19050" dir="2700000" algn="tl" rotWithShape="0">
                    <a:schemeClr val="dk1">
                      <a:alpha val="40000"/>
                    </a:schemeClr>
                  </a:outerShdw>
                </a:effectLst>
              </a:rPr>
              <a:t>f</a:t>
            </a:r>
            <a:r>
              <a:rPr lang="en-US" sz="5400" b="0" cap="none" spc="0" dirty="0">
                <a:ln w="0"/>
                <a:solidFill>
                  <a:schemeClr val="tx1"/>
                </a:solidFill>
                <a:effectLst>
                  <a:outerShdw blurRad="38100" dist="19050" dir="2700000" algn="tl" rotWithShape="0">
                    <a:schemeClr val="dk1">
                      <a:alpha val="40000"/>
                    </a:schemeClr>
                  </a:outerShdw>
                </a:effectLst>
              </a:rPr>
              <a:t>unction </a:t>
            </a:r>
            <a:r>
              <a:rPr lang="en-US" sz="5400" b="0" cap="none" spc="0" dirty="0">
                <a:ln w="0"/>
                <a:solidFill>
                  <a:srgbClr val="FF0000"/>
                </a:solidFill>
                <a:effectLst>
                  <a:outerShdw blurRad="38100" dist="19050" dir="2700000" algn="tl" rotWithShape="0">
                    <a:schemeClr val="dk1">
                      <a:alpha val="40000"/>
                    </a:schemeClr>
                  </a:outerShdw>
                </a:effectLst>
              </a:rPr>
              <a:t>A</a:t>
            </a:r>
            <a:r>
              <a:rPr lang="en-US" sz="5400" b="0" cap="none" spc="0" dirty="0">
                <a:ln w="0"/>
                <a:effectLst>
                  <a:outerShdw blurRad="38100" dist="19050" dir="2700000" algn="tl" rotWithShape="0">
                    <a:schemeClr val="dk1">
                      <a:alpha val="40000"/>
                    </a:schemeClr>
                  </a:outerShdw>
                </a:effectLst>
              </a:rPr>
              <a:t>pp</a:t>
            </a:r>
            <a:r>
              <a:rPr lang="en-US" sz="5400" b="0" cap="none" spc="0" dirty="0">
                <a:ln w="0"/>
                <a:solidFill>
                  <a:schemeClr val="tx1"/>
                </a:solidFill>
                <a:effectLst>
                  <a:outerShdw blurRad="38100" dist="19050" dir="2700000" algn="tl" rotWithShape="0">
                    <a:schemeClr val="dk1">
                      <a:alpha val="40000"/>
                    </a:schemeClr>
                  </a:outerShdw>
                </a:effectLst>
              </a:rPr>
              <a:t> ()</a:t>
            </a:r>
          </a:p>
          <a:p>
            <a:r>
              <a:rPr lang="en-US" sz="5400" dirty="0">
                <a:ln w="0"/>
                <a:effectLst>
                  <a:outerShdw blurRad="38100" dist="19050" dir="2700000" algn="tl" rotWithShape="0">
                    <a:schemeClr val="dk1">
                      <a:alpha val="40000"/>
                    </a:schemeClr>
                  </a:outerShdw>
                </a:effectLst>
              </a:rPr>
              <a:t>{</a:t>
            </a:r>
          </a:p>
          <a:p>
            <a:endParaRPr lang="en-US" sz="5400" b="0" cap="none" spc="0" dirty="0">
              <a:ln w="0"/>
              <a:solidFill>
                <a:schemeClr val="tx1"/>
              </a:solidFill>
              <a:effectLst>
                <a:outerShdw blurRad="38100" dist="19050" dir="2700000" algn="tl" rotWithShape="0">
                  <a:schemeClr val="dk1">
                    <a:alpha val="40000"/>
                  </a:schemeClr>
                </a:outerShdw>
              </a:effectLst>
            </a:endParaRPr>
          </a:p>
          <a:p>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10" name="TextBox 9">
            <a:extLst>
              <a:ext uri="{FF2B5EF4-FFF2-40B4-BE49-F238E27FC236}">
                <a16:creationId xmlns:a16="http://schemas.microsoft.com/office/drawing/2014/main" id="{8DA0FEB7-FA8D-41E6-A0A7-661B61F3FA29}"/>
              </a:ext>
            </a:extLst>
          </p:cNvPr>
          <p:cNvSpPr txBox="1"/>
          <p:nvPr/>
        </p:nvSpPr>
        <p:spPr>
          <a:xfrm>
            <a:off x="719384" y="5093103"/>
            <a:ext cx="1102097" cy="369332"/>
          </a:xfrm>
          <a:prstGeom prst="rect">
            <a:avLst/>
          </a:prstGeom>
          <a:noFill/>
        </p:spPr>
        <p:txBody>
          <a:bodyPr wrap="none" rtlCol="0">
            <a:spAutoFit/>
          </a:bodyPr>
          <a:lstStyle/>
          <a:p>
            <a:r>
              <a:rPr lang="en-CA" b="1" dirty="0"/>
              <a:t>Type</a:t>
            </a:r>
            <a:r>
              <a:rPr lang="en-CA" dirty="0"/>
              <a:t>: h1</a:t>
            </a:r>
          </a:p>
        </p:txBody>
      </p:sp>
      <p:sp>
        <p:nvSpPr>
          <p:cNvPr id="11" name="TextBox 10">
            <a:extLst>
              <a:ext uri="{FF2B5EF4-FFF2-40B4-BE49-F238E27FC236}">
                <a16:creationId xmlns:a16="http://schemas.microsoft.com/office/drawing/2014/main" id="{782BD65F-5D8B-C2C8-6C16-983774598383}"/>
              </a:ext>
            </a:extLst>
          </p:cNvPr>
          <p:cNvSpPr txBox="1"/>
          <p:nvPr/>
        </p:nvSpPr>
        <p:spPr>
          <a:xfrm>
            <a:off x="719384" y="5506258"/>
            <a:ext cx="1565878" cy="369332"/>
          </a:xfrm>
          <a:prstGeom prst="rect">
            <a:avLst/>
          </a:prstGeom>
          <a:noFill/>
        </p:spPr>
        <p:txBody>
          <a:bodyPr wrap="none" rtlCol="0">
            <a:spAutoFit/>
          </a:bodyPr>
          <a:lstStyle/>
          <a:p>
            <a:r>
              <a:rPr lang="en-CA" b="1" dirty="0"/>
              <a:t>{}:</a:t>
            </a:r>
            <a:r>
              <a:rPr lang="en-CA" dirty="0"/>
              <a:t> properties</a:t>
            </a:r>
          </a:p>
        </p:txBody>
      </p:sp>
      <p:sp>
        <p:nvSpPr>
          <p:cNvPr id="12" name="TextBox 11">
            <a:extLst>
              <a:ext uri="{FF2B5EF4-FFF2-40B4-BE49-F238E27FC236}">
                <a16:creationId xmlns:a16="http://schemas.microsoft.com/office/drawing/2014/main" id="{0D381D99-34FE-04B5-8932-38A6BA2181B6}"/>
              </a:ext>
            </a:extLst>
          </p:cNvPr>
          <p:cNvSpPr txBox="1"/>
          <p:nvPr/>
        </p:nvSpPr>
        <p:spPr>
          <a:xfrm>
            <a:off x="719384" y="5919413"/>
            <a:ext cx="4680640" cy="369332"/>
          </a:xfrm>
          <a:prstGeom prst="rect">
            <a:avLst/>
          </a:prstGeom>
          <a:noFill/>
        </p:spPr>
        <p:txBody>
          <a:bodyPr wrap="none" rtlCol="0">
            <a:spAutoFit/>
          </a:bodyPr>
          <a:lstStyle/>
          <a:p>
            <a:r>
              <a:rPr lang="en-CA" b="1" dirty="0"/>
              <a:t>My Tracker</a:t>
            </a:r>
            <a:r>
              <a:rPr lang="en-CA" dirty="0"/>
              <a:t>: Children: Text, other elements</a:t>
            </a:r>
          </a:p>
        </p:txBody>
      </p:sp>
      <p:sp>
        <p:nvSpPr>
          <p:cNvPr id="15" name="Rectangle 14">
            <a:extLst>
              <a:ext uri="{FF2B5EF4-FFF2-40B4-BE49-F238E27FC236}">
                <a16:creationId xmlns:a16="http://schemas.microsoft.com/office/drawing/2014/main" id="{063A8886-2A7F-4D8B-B50D-D1803446C311}"/>
              </a:ext>
            </a:extLst>
          </p:cNvPr>
          <p:cNvSpPr/>
          <p:nvPr/>
        </p:nvSpPr>
        <p:spPr>
          <a:xfrm>
            <a:off x="-55579" y="6933431"/>
            <a:ext cx="7626448" cy="2831544"/>
          </a:xfrm>
          <a:prstGeom prst="rect">
            <a:avLst/>
          </a:prstGeom>
          <a:noFill/>
        </p:spPr>
        <p:txBody>
          <a:bodyPr wrap="square" lIns="91440" tIns="45720" rIns="91440" bIns="45720">
            <a:spAutoFit/>
          </a:bodyPr>
          <a:lstStyle/>
          <a:p>
            <a:r>
              <a:rPr lang="en-US" sz="5400" dirty="0">
                <a:ln w="0"/>
                <a:effectLst>
                  <a:outerShdw blurRad="38100" dist="19050" dir="2700000" algn="tl" rotWithShape="0">
                    <a:schemeClr val="dk1">
                      <a:alpha val="40000"/>
                    </a:schemeClr>
                  </a:outerShdw>
                </a:effectLst>
              </a:rPr>
              <a:t>f</a:t>
            </a:r>
            <a:r>
              <a:rPr lang="en-US" sz="5400" b="0" cap="none" spc="0" dirty="0">
                <a:ln w="0"/>
                <a:solidFill>
                  <a:schemeClr val="tx1"/>
                </a:solidFill>
                <a:effectLst>
                  <a:outerShdw blurRad="38100" dist="19050" dir="2700000" algn="tl" rotWithShape="0">
                    <a:schemeClr val="dk1">
                      <a:alpha val="40000"/>
                    </a:schemeClr>
                  </a:outerShdw>
                </a:effectLst>
              </a:rPr>
              <a:t>unction </a:t>
            </a:r>
            <a:r>
              <a:rPr lang="en-US" sz="5400" b="0" cap="none" spc="0" dirty="0">
                <a:ln w="0"/>
                <a:solidFill>
                  <a:srgbClr val="FF0000"/>
                </a:solidFill>
                <a:effectLst>
                  <a:outerShdw blurRad="38100" dist="19050" dir="2700000" algn="tl" rotWithShape="0">
                    <a:schemeClr val="dk1">
                      <a:alpha val="40000"/>
                    </a:schemeClr>
                  </a:outerShdw>
                </a:effectLst>
              </a:rPr>
              <a:t>A</a:t>
            </a:r>
            <a:r>
              <a:rPr lang="en-US" sz="5400" b="0" cap="none" spc="0" dirty="0">
                <a:ln w="0"/>
                <a:effectLst>
                  <a:outerShdw blurRad="38100" dist="19050" dir="2700000" algn="tl" rotWithShape="0">
                    <a:schemeClr val="dk1">
                      <a:alpha val="40000"/>
                    </a:schemeClr>
                  </a:outerShdw>
                </a:effectLst>
              </a:rPr>
              <a:t>pp</a:t>
            </a:r>
            <a:r>
              <a:rPr lang="en-US" sz="5400" b="0" cap="none" spc="0" dirty="0">
                <a:ln w="0"/>
                <a:solidFill>
                  <a:schemeClr val="tx1"/>
                </a:solidFill>
                <a:effectLst>
                  <a:outerShdw blurRad="38100" dist="19050" dir="2700000" algn="tl" rotWithShape="0">
                    <a:schemeClr val="dk1">
                      <a:alpha val="40000"/>
                    </a:schemeClr>
                  </a:outerShdw>
                </a:effectLst>
              </a:rPr>
              <a:t> ()</a:t>
            </a:r>
          </a:p>
          <a:p>
            <a:r>
              <a:rPr lang="en-US" sz="5400" dirty="0">
                <a:ln w="0"/>
                <a:effectLst>
                  <a:outerShdw blurRad="38100" dist="19050" dir="2700000" algn="tl" rotWithShape="0">
                    <a:schemeClr val="dk1">
                      <a:alpha val="40000"/>
                    </a:schemeClr>
                  </a:outerShdw>
                </a:effectLst>
              </a:rPr>
              <a:t>{</a:t>
            </a:r>
          </a:p>
          <a:p>
            <a:endParaRPr lang="en-US" sz="1600" b="0" dirty="0">
              <a:solidFill>
                <a:srgbClr val="569CD6"/>
              </a:solidFill>
              <a:effectLst/>
              <a:latin typeface="Consolas" panose="020B0609020204030204" pitchFamily="49" charset="0"/>
            </a:endParaRPr>
          </a:p>
          <a:p>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16" name="TextBox 15">
            <a:extLst>
              <a:ext uri="{FF2B5EF4-FFF2-40B4-BE49-F238E27FC236}">
                <a16:creationId xmlns:a16="http://schemas.microsoft.com/office/drawing/2014/main" id="{12178C9B-A1B6-A228-998D-592CA8955208}"/>
              </a:ext>
            </a:extLst>
          </p:cNvPr>
          <p:cNvSpPr txBox="1"/>
          <p:nvPr/>
        </p:nvSpPr>
        <p:spPr>
          <a:xfrm>
            <a:off x="450713" y="3439920"/>
            <a:ext cx="5542095" cy="400110"/>
          </a:xfrm>
          <a:prstGeom prst="rect">
            <a:avLst/>
          </a:prstGeom>
          <a:noFill/>
        </p:spPr>
        <p:txBody>
          <a:bodyPr wrap="none" rtlCol="0">
            <a:spAutoFit/>
          </a:bodyPr>
          <a:lstStyle/>
          <a:p>
            <a:r>
              <a:rPr lang="en-US" sz="2000" dirty="0">
                <a:ln w="0"/>
                <a:effectLst>
                  <a:outerShdw blurRad="38100" dist="19050" dir="2700000" algn="tl" rotWithShape="0">
                    <a:schemeClr val="dk1">
                      <a:alpha val="40000"/>
                    </a:schemeClr>
                  </a:outerShdw>
                </a:effectLst>
              </a:rPr>
              <a:t> </a:t>
            </a:r>
            <a:r>
              <a:rPr lang="en-US" sz="1800" dirty="0">
                <a:ln w="0"/>
                <a:effectLst>
                  <a:outerShdw blurRad="38100" dist="19050" dir="2700000" algn="tl" rotWithShape="0">
                    <a:schemeClr val="dk1">
                      <a:alpha val="40000"/>
                    </a:schemeClr>
                  </a:outerShdw>
                </a:effectLst>
              </a:rPr>
              <a:t>return </a:t>
            </a:r>
            <a:r>
              <a:rPr lang="en-US" sz="1800" dirty="0" err="1">
                <a:ln w="0"/>
                <a:effectLst>
                  <a:outerShdw blurRad="38100" dist="19050" dir="2700000" algn="tl" rotWithShape="0">
                    <a:schemeClr val="dk1">
                      <a:alpha val="40000"/>
                    </a:schemeClr>
                  </a:outerShdw>
                </a:effectLst>
              </a:rPr>
              <a:t>React.createElement</a:t>
            </a:r>
            <a:r>
              <a:rPr lang="en-US" sz="1800" dirty="0">
                <a:ln w="0"/>
                <a:effectLst>
                  <a:outerShdw blurRad="38100" dist="19050" dir="2700000" algn="tl" rotWithShape="0">
                    <a:schemeClr val="dk1">
                      <a:alpha val="40000"/>
                    </a:schemeClr>
                  </a:outerShdw>
                </a:effectLst>
              </a:rPr>
              <a:t> (“h1” , {}, “My Tracker”);</a:t>
            </a:r>
            <a:endParaRPr lang="en-CA" dirty="0"/>
          </a:p>
        </p:txBody>
      </p:sp>
      <p:sp>
        <p:nvSpPr>
          <p:cNvPr id="17" name="TextBox 16">
            <a:extLst>
              <a:ext uri="{FF2B5EF4-FFF2-40B4-BE49-F238E27FC236}">
                <a16:creationId xmlns:a16="http://schemas.microsoft.com/office/drawing/2014/main" id="{41977032-DF6E-2BA5-CD27-1CC2211FA34E}"/>
              </a:ext>
            </a:extLst>
          </p:cNvPr>
          <p:cNvSpPr txBox="1"/>
          <p:nvPr/>
        </p:nvSpPr>
        <p:spPr>
          <a:xfrm>
            <a:off x="153888" y="3889998"/>
            <a:ext cx="7605223" cy="307777"/>
          </a:xfrm>
          <a:prstGeom prst="rect">
            <a:avLst/>
          </a:prstGeom>
          <a:noFill/>
        </p:spPr>
        <p:txBody>
          <a:bodyPr wrap="square" rtlCol="0">
            <a:spAutoFit/>
          </a:bodyPr>
          <a:lstStyle/>
          <a:p>
            <a:r>
              <a:rPr lang="en-US" sz="1400" dirty="0">
                <a:ln w="0"/>
                <a:effectLst>
                  <a:outerShdw blurRad="38100" dist="19050" dir="2700000" algn="tl" rotWithShape="0">
                    <a:schemeClr val="dk1">
                      <a:alpha val="40000"/>
                    </a:schemeClr>
                  </a:outerShdw>
                </a:effectLst>
              </a:rPr>
              <a:t> </a:t>
            </a:r>
            <a:r>
              <a:rPr lang="en-US" sz="1200" dirty="0">
                <a:ln w="0"/>
                <a:effectLst>
                  <a:outerShdw blurRad="38100" dist="19050" dir="2700000" algn="tl" rotWithShape="0">
                    <a:schemeClr val="dk1">
                      <a:alpha val="40000"/>
                    </a:schemeClr>
                  </a:outerShdw>
                </a:effectLst>
              </a:rPr>
              <a:t>return </a:t>
            </a:r>
            <a:r>
              <a:rPr lang="en-US" sz="1200" dirty="0" err="1">
                <a:ln w="0"/>
                <a:effectLst>
                  <a:outerShdw blurRad="38100" dist="19050" dir="2700000" algn="tl" rotWithShape="0">
                    <a:schemeClr val="dk1">
                      <a:alpha val="40000"/>
                    </a:schemeClr>
                  </a:outerShdw>
                </a:effectLst>
              </a:rPr>
              <a:t>React.createElement</a:t>
            </a:r>
            <a:r>
              <a:rPr lang="en-US" sz="1200" dirty="0">
                <a:ln w="0"/>
                <a:effectLst>
                  <a:outerShdw blurRad="38100" dist="19050" dir="2700000" algn="tl" rotWithShape="0">
                    <a:schemeClr val="dk1">
                      <a:alpha val="40000"/>
                    </a:schemeClr>
                  </a:outerShdw>
                </a:effectLst>
              </a:rPr>
              <a:t> (“h1” , </a:t>
            </a:r>
            <a:r>
              <a:rPr lang="en-US" sz="1200" b="1" dirty="0">
                <a:highlight>
                  <a:srgbClr val="00FFFF"/>
                </a:highlight>
              </a:rPr>
              <a:t>{style:{"</a:t>
            </a:r>
            <a:r>
              <a:rPr lang="en-US" sz="1200" b="1" dirty="0" err="1">
                <a:highlight>
                  <a:srgbClr val="00FFFF"/>
                </a:highlight>
              </a:rPr>
              <a:t>color":"yellow</a:t>
            </a:r>
            <a:r>
              <a:rPr lang="en-US" sz="1200" b="1" dirty="0">
                <a:highlight>
                  <a:srgbClr val="00FFFF"/>
                </a:highlight>
              </a:rPr>
              <a:t>", "</a:t>
            </a:r>
            <a:r>
              <a:rPr lang="en-US" sz="1200" b="1" dirty="0" err="1">
                <a:highlight>
                  <a:srgbClr val="00FFFF"/>
                </a:highlight>
              </a:rPr>
              <a:t>background-color":"blue</a:t>
            </a:r>
            <a:r>
              <a:rPr lang="en-US" sz="1200" b="1" dirty="0">
                <a:highlight>
                  <a:srgbClr val="00FFFF"/>
                </a:highlight>
              </a:rPr>
              <a:t>"}}</a:t>
            </a:r>
            <a:r>
              <a:rPr lang="en-US" sz="1200" b="1" dirty="0">
                <a:ln w="0"/>
                <a:effectLst>
                  <a:outerShdw blurRad="38100" dist="19050" dir="2700000" algn="tl" rotWithShape="0">
                    <a:schemeClr val="dk1">
                      <a:alpha val="40000"/>
                    </a:schemeClr>
                  </a:outerShdw>
                </a:effectLst>
              </a:rPr>
              <a:t>, </a:t>
            </a:r>
            <a:r>
              <a:rPr lang="en-US" sz="1200" dirty="0">
                <a:ln w="0"/>
                <a:effectLst>
                  <a:outerShdw blurRad="38100" dist="19050" dir="2700000" algn="tl" rotWithShape="0">
                    <a:schemeClr val="dk1">
                      <a:alpha val="40000"/>
                    </a:schemeClr>
                  </a:outerShdw>
                </a:effectLst>
              </a:rPr>
              <a:t>“My Tracker”);</a:t>
            </a:r>
            <a:endParaRPr lang="en-CA" sz="1200" dirty="0"/>
          </a:p>
        </p:txBody>
      </p:sp>
      <p:sp>
        <p:nvSpPr>
          <p:cNvPr id="19" name="TextBox 18">
            <a:extLst>
              <a:ext uri="{FF2B5EF4-FFF2-40B4-BE49-F238E27FC236}">
                <a16:creationId xmlns:a16="http://schemas.microsoft.com/office/drawing/2014/main" id="{5556E3D9-D4DB-97B7-A5AC-CEF4E20ABCEA}"/>
              </a:ext>
            </a:extLst>
          </p:cNvPr>
          <p:cNvSpPr txBox="1"/>
          <p:nvPr/>
        </p:nvSpPr>
        <p:spPr>
          <a:xfrm>
            <a:off x="268140" y="8158902"/>
            <a:ext cx="9005775" cy="646331"/>
          </a:xfrm>
          <a:prstGeom prst="rect">
            <a:avLst/>
          </a:prstGeom>
          <a:noFill/>
        </p:spPr>
        <p:txBody>
          <a:bodyPr wrap="square" rtlCol="0">
            <a:spAutoFit/>
          </a:bodyPr>
          <a:lstStyle/>
          <a:p>
            <a:r>
              <a:rPr lang="en-CA" dirty="0"/>
              <a:t>  </a:t>
            </a:r>
            <a:r>
              <a:rPr lang="en-CA" dirty="0">
                <a:solidFill>
                  <a:schemeClr val="accent6"/>
                </a:solidFill>
              </a:rPr>
              <a:t>const</a:t>
            </a:r>
            <a:r>
              <a:rPr lang="en-CA" dirty="0"/>
              <a:t> </a:t>
            </a:r>
            <a:r>
              <a:rPr lang="en-CA" dirty="0" err="1"/>
              <a:t>ver</a:t>
            </a:r>
            <a:r>
              <a:rPr lang="en-CA" dirty="0"/>
              <a:t> = &lt;span style= </a:t>
            </a:r>
          </a:p>
          <a:p>
            <a:r>
              <a:rPr lang="en-CA" dirty="0"/>
              <a:t>{{'font-size': '0.3em',"color" :"red“ }}&gt;Version: 1.0&lt;/span&gt;;</a:t>
            </a:r>
          </a:p>
        </p:txBody>
      </p:sp>
      <p:sp>
        <p:nvSpPr>
          <p:cNvPr id="21" name="TextBox 20">
            <a:extLst>
              <a:ext uri="{FF2B5EF4-FFF2-40B4-BE49-F238E27FC236}">
                <a16:creationId xmlns:a16="http://schemas.microsoft.com/office/drawing/2014/main" id="{281EFC7F-1A68-2460-EB73-7ED7FAF960F4}"/>
              </a:ext>
            </a:extLst>
          </p:cNvPr>
          <p:cNvSpPr txBox="1"/>
          <p:nvPr/>
        </p:nvSpPr>
        <p:spPr>
          <a:xfrm>
            <a:off x="210265" y="8805233"/>
            <a:ext cx="7759111" cy="369332"/>
          </a:xfrm>
          <a:prstGeom prst="rect">
            <a:avLst/>
          </a:prstGeom>
          <a:noFill/>
        </p:spPr>
        <p:txBody>
          <a:bodyPr wrap="square">
            <a:spAutoFit/>
          </a:bodyPr>
          <a:lstStyle/>
          <a:p>
            <a:r>
              <a:rPr lang="en-US" sz="1800" dirty="0">
                <a:latin typeface="Consolas" panose="020B0609020204030204" pitchFamily="49" charset="0"/>
              </a:rPr>
              <a:t>return </a:t>
            </a:r>
            <a:r>
              <a:rPr lang="en-US" sz="1800" dirty="0" err="1">
                <a:latin typeface="Consolas" panose="020B0609020204030204" pitchFamily="49" charset="0"/>
              </a:rPr>
              <a:t>React.createElement</a:t>
            </a:r>
            <a:r>
              <a:rPr lang="en-US" sz="1800" dirty="0">
                <a:latin typeface="Consolas" panose="020B0609020204030204" pitchFamily="49" charset="0"/>
              </a:rPr>
              <a:t> (“</a:t>
            </a:r>
            <a:r>
              <a:rPr lang="en-US" dirty="0">
                <a:latin typeface="Consolas" panose="020B0609020204030204" pitchFamily="49" charset="0"/>
              </a:rPr>
              <a:t>h1”</a:t>
            </a:r>
            <a:r>
              <a:rPr lang="en-US" sz="1800" dirty="0">
                <a:latin typeface="Consolas" panose="020B0609020204030204" pitchFamily="49" charset="0"/>
              </a:rPr>
              <a:t> , {}, “</a:t>
            </a:r>
            <a:r>
              <a:rPr lang="en-US" dirty="0">
                <a:latin typeface="Consolas" panose="020B0609020204030204" pitchFamily="49" charset="0"/>
              </a:rPr>
              <a:t>My Tracker“</a:t>
            </a:r>
            <a:r>
              <a:rPr lang="en-US" sz="1800" dirty="0">
                <a:latin typeface="Consolas" panose="020B0609020204030204" pitchFamily="49" charset="0"/>
              </a:rPr>
              <a:t>, </a:t>
            </a:r>
            <a:r>
              <a:rPr lang="en-US" sz="1800" dirty="0" err="1">
                <a:latin typeface="Consolas" panose="020B0609020204030204" pitchFamily="49" charset="0"/>
              </a:rPr>
              <a:t>ver</a:t>
            </a:r>
            <a:r>
              <a:rPr lang="en-US" sz="1800" dirty="0">
                <a:latin typeface="Consolas" panose="020B0609020204030204" pitchFamily="49" charset="0"/>
              </a:rPr>
              <a:t>);</a:t>
            </a:r>
            <a:endParaRPr lang="en-CA" dirty="0"/>
          </a:p>
        </p:txBody>
      </p:sp>
      <p:sp>
        <p:nvSpPr>
          <p:cNvPr id="3" name="TextBox 2">
            <a:extLst>
              <a:ext uri="{FF2B5EF4-FFF2-40B4-BE49-F238E27FC236}">
                <a16:creationId xmlns:a16="http://schemas.microsoft.com/office/drawing/2014/main" id="{5E77AC4C-721B-3FE5-7EF6-A661BE285E20}"/>
              </a:ext>
            </a:extLst>
          </p:cNvPr>
          <p:cNvSpPr txBox="1"/>
          <p:nvPr/>
        </p:nvSpPr>
        <p:spPr>
          <a:xfrm>
            <a:off x="716363" y="6318574"/>
            <a:ext cx="3041282" cy="369332"/>
          </a:xfrm>
          <a:prstGeom prst="rect">
            <a:avLst/>
          </a:prstGeom>
          <a:noFill/>
        </p:spPr>
        <p:txBody>
          <a:bodyPr wrap="none" rtlCol="0">
            <a:spAutoFit/>
          </a:bodyPr>
          <a:lstStyle/>
          <a:p>
            <a:r>
              <a:rPr lang="en-CA" b="1" dirty="0"/>
              <a:t>Import React from ‘react’;</a:t>
            </a:r>
            <a:endParaRPr lang="en-CA" dirty="0"/>
          </a:p>
        </p:txBody>
      </p:sp>
    </p:spTree>
    <p:extLst>
      <p:ext uri="{BB962C8B-B14F-4D97-AF65-F5344CB8AC3E}">
        <p14:creationId xmlns:p14="http://schemas.microsoft.com/office/powerpoint/2010/main" val="152628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5" grpId="0"/>
      <p:bldP spid="16" grpId="0"/>
      <p:bldP spid="16" grpId="1"/>
      <p:bldP spid="17" grpId="0"/>
      <p:bldP spid="19" grpId="0"/>
      <p:bldP spid="21"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37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67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646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334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70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28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via slack: </a:t>
            </a:r>
            <a:r>
              <a:rPr lang="en-CA" dirty="0">
                <a:highlight>
                  <a:srgbClr val="FFFF00"/>
                </a:highlight>
              </a:rPr>
              <a:t>#react-hackathon</a:t>
            </a:r>
            <a:r>
              <a:rPr lang="en-CA" dirty="0"/>
              <a:t>.</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4232926454"/>
              </p:ext>
            </p:extLst>
          </p:nvPr>
        </p:nvGraphicFramePr>
        <p:xfrm>
          <a:off x="79624" y="1160978"/>
          <a:ext cx="7574623" cy="7650409"/>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 [</a:t>
                      </a:r>
                      <a:r>
                        <a:rPr lang="en-CA" dirty="0">
                          <a:solidFill>
                            <a:srgbClr val="FF0000"/>
                          </a:solidFill>
                        </a:rPr>
                        <a:t>Recommended</a:t>
                      </a:r>
                      <a:r>
                        <a:rPr lang="en-CA" dirty="0"/>
                        <a:t>]</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via slack: </a:t>
            </a:r>
            <a:r>
              <a:rPr lang="en-CA" dirty="0">
                <a:highlight>
                  <a:srgbClr val="FFFF00"/>
                </a:highlight>
              </a:rPr>
              <a:t>#react-hackathon</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via slack: </a:t>
            </a:r>
            <a:r>
              <a:rPr lang="en-CA" dirty="0">
                <a:highlight>
                  <a:srgbClr val="FFFF00"/>
                </a:highlight>
              </a:rPr>
              <a:t>#react-hackathon</a:t>
            </a:r>
            <a:r>
              <a:rPr lang="en-CA" dirty="0"/>
              <a:t>.</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3080</TotalTime>
  <Words>1666</Words>
  <Application>Microsoft Office PowerPoint</Application>
  <PresentationFormat>Custom</PresentationFormat>
  <Paragraphs>193</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Unicode MS</vt:lpstr>
      <vt:lpstr>Avenir Next LT Pro</vt:lpstr>
      <vt:lpstr>Calibri</vt:lpstr>
      <vt:lpstr>Consolas</vt:lpstr>
      <vt:lpstr>inherit</vt:lpstr>
      <vt:lpstr>MS Shell Dlg 2</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173</cp:revision>
  <dcterms:created xsi:type="dcterms:W3CDTF">2023-03-15T22:27:13Z</dcterms:created>
  <dcterms:modified xsi:type="dcterms:W3CDTF">2023-04-13T20:00:39Z</dcterms:modified>
</cp:coreProperties>
</file>