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comments/modernComment_132_F39D160A.xml" ContentType="application/vnd.ms-powerpoint.comments+xml"/>
  <Override PartName="/ppt/comments/modernComment_133_1FADCF5C.xml" ContentType="application/vnd.ms-powerpoint.comments+xml"/>
  <Override PartName="/ppt/comments/modernComment_13A_46C3D3D6.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70" r:id="rId2"/>
    <p:sldId id="271" r:id="rId3"/>
    <p:sldId id="293" r:id="rId4"/>
    <p:sldId id="289" r:id="rId5"/>
    <p:sldId id="291" r:id="rId6"/>
    <p:sldId id="296" r:id="rId7"/>
    <p:sldId id="290" r:id="rId8"/>
    <p:sldId id="294" r:id="rId9"/>
    <p:sldId id="292" r:id="rId10"/>
    <p:sldId id="273" r:id="rId11"/>
    <p:sldId id="285" r:id="rId12"/>
    <p:sldId id="283" r:id="rId13"/>
    <p:sldId id="297" r:id="rId14"/>
    <p:sldId id="298" r:id="rId15"/>
    <p:sldId id="286" r:id="rId16"/>
    <p:sldId id="299" r:id="rId17"/>
    <p:sldId id="300" r:id="rId18"/>
    <p:sldId id="274" r:id="rId19"/>
    <p:sldId id="288" r:id="rId20"/>
    <p:sldId id="287" r:id="rId21"/>
    <p:sldId id="301" r:id="rId22"/>
    <p:sldId id="302" r:id="rId23"/>
    <p:sldId id="305" r:id="rId24"/>
    <p:sldId id="276" r:id="rId25"/>
    <p:sldId id="303" r:id="rId26"/>
    <p:sldId id="304" r:id="rId27"/>
    <p:sldId id="306" r:id="rId28"/>
    <p:sldId id="307" r:id="rId29"/>
    <p:sldId id="308" r:id="rId30"/>
    <p:sldId id="309" r:id="rId31"/>
    <p:sldId id="311" r:id="rId32"/>
    <p:sldId id="310" r:id="rId33"/>
    <p:sldId id="312" r:id="rId34"/>
    <p:sldId id="313" r:id="rId35"/>
    <p:sldId id="314" r:id="rId36"/>
    <p:sldId id="315" r:id="rId37"/>
    <p:sldId id="281" r:id="rId38"/>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2DD96"/>
    <a:srgbClr val="58B4AE"/>
    <a:srgbClr val="252526"/>
    <a:srgbClr val="0FBCC7"/>
    <a:srgbClr val="ADD0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3447" autoAdjust="0"/>
  </p:normalViewPr>
  <p:slideViewPr>
    <p:cSldViewPr snapToGrid="0" showGuides="1">
      <p:cViewPr>
        <p:scale>
          <a:sx n="68" d="100"/>
          <a:sy n="68" d="100"/>
        </p:scale>
        <p:origin x="992" y="-516"/>
      </p:cViewPr>
      <p:guideLst/>
    </p:cSldViewPr>
  </p:slideViewPr>
  <p:notesTextViewPr>
    <p:cViewPr>
      <p:scale>
        <a:sx n="1" d="1"/>
        <a:sy n="1" d="1"/>
      </p:scale>
      <p:origin x="0" y="0"/>
    </p:cViewPr>
  </p:notesTextViewPr>
  <p:sorterViewPr>
    <p:cViewPr>
      <p:scale>
        <a:sx n="140" d="100"/>
        <a:sy n="140" d="100"/>
      </p:scale>
      <p:origin x="0" y="-220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42" len="3">
        <ac:context len="52" hash="1317726523"/>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will make sure to create js that is compatible with your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61" len="16">
        <ac:context len="80" hash="279157"/>
      </ac:txMk>
    </ac:txMkLst>
    <p188:pos x="5925629" y="476532"/>
    <p188:txBody>
      <a:bodyPr/>
      <a:lstStyle/>
      <a:p>
        <a:r>
          <a:rPr lang="en-CA"/>
          <a:t>Pass the value from the highest necessary component</a:t>
        </a:r>
      </a:p>
    </p188:txBody>
  </p188:cm>
</p188:cmLst>
</file>

<file path=ppt/comments/modernComment_132_F39D160A.xml><?xml version="1.0" encoding="utf-8"?>
<p188:cmLst xmlns:a="http://schemas.openxmlformats.org/drawingml/2006/main" xmlns:r="http://schemas.openxmlformats.org/officeDocument/2006/relationships" xmlns:p188="http://schemas.microsoft.com/office/powerpoint/2018/8/main">
  <p188:cm id="{EFC98F15-B223-4411-A342-06C19E7815D6}" authorId="{4DC68FF1-9336-A390-AB80-FC8E420981B7}" created="2023-04-15T13:55:31.688">
    <ac:deMkLst xmlns:ac="http://schemas.microsoft.com/office/drawing/2013/main/command">
      <pc:docMk xmlns:pc="http://schemas.microsoft.com/office/powerpoint/2013/main/command"/>
      <pc:sldMk xmlns:pc="http://schemas.microsoft.com/office/powerpoint/2013/main/command" cId="4087158282" sldId="306"/>
      <ac:spMk id="18" creationId="{F1D8E5AA-40A3-4DEA-CC38-55B9C34378B6}"/>
    </ac:deMkLst>
    <p188:txBody>
      <a:bodyPr/>
      <a:lstStyle/>
      <a:p>
        <a:r>
          <a:rPr lang="en-CA"/>
          <a:t>Missing?
add the logo file under public and update the Main to pass the required className 'general-border' as an addition Header parameter </a:t>
        </a:r>
      </a:p>
    </p188:txBody>
  </p188:cm>
</p188:cmLst>
</file>

<file path=ppt/comments/modernComment_133_1FADCF5C.xml><?xml version="1.0" encoding="utf-8"?>
<p188:cmLst xmlns:a="http://schemas.openxmlformats.org/drawingml/2006/main" xmlns:r="http://schemas.openxmlformats.org/officeDocument/2006/relationships" xmlns:p188="http://schemas.microsoft.com/office/powerpoint/2018/8/main">
  <p188:cm id="{5DF06CC5-FDB5-4B61-BB17-EEF392540941}" authorId="{4DC68FF1-9336-A390-AB80-FC8E420981B7}" created="2023-04-15T14:18:54.229">
    <ac:deMkLst xmlns:ac="http://schemas.microsoft.com/office/drawing/2013/main/command">
      <pc:docMk xmlns:pc="http://schemas.microsoft.com/office/powerpoint/2013/main/command"/>
      <pc:sldMk xmlns:pc="http://schemas.microsoft.com/office/powerpoint/2013/main/command" cId="531484508" sldId="307"/>
      <ac:spMk id="18" creationId="{F1D8E5AA-40A3-4DEA-CC38-55B9C34378B6}"/>
    </ac:deMkLst>
    <p188:txBody>
      <a:bodyPr/>
      <a:lstStyle/>
      <a:p>
        <a:r>
          <a:rPr lang="en-CA"/>
          <a:t>Missing:
click functionality. But this should not affect the display
add Footer Element to Main and pass the correct parameter</a:t>
        </a:r>
      </a:p>
    </p188:txBody>
  </p188:cm>
</p188:cmLst>
</file>

<file path=ppt/comments/modernComment_13A_46C3D3D6.xml><?xml version="1.0" encoding="utf-8"?>
<p188:cmLst xmlns:a="http://schemas.openxmlformats.org/drawingml/2006/main" xmlns:r="http://schemas.openxmlformats.org/officeDocument/2006/relationships" xmlns:p188="http://schemas.microsoft.com/office/powerpoint/2018/8/main">
  <p188:cm id="{FAC8258C-39F4-492B-967E-781014B3A9C9}" authorId="{4DC68FF1-9336-A390-AB80-FC8E420981B7}" created="2023-04-15T18:27:32.395">
    <ac:deMkLst xmlns:ac="http://schemas.microsoft.com/office/drawing/2013/main/command">
      <pc:docMk xmlns:pc="http://schemas.microsoft.com/office/powerpoint/2013/main/command"/>
      <pc:sldMk xmlns:pc="http://schemas.microsoft.com/office/powerpoint/2013/main/command" cId="1187238870" sldId="314"/>
      <ac:picMk id="20" creationId="{03CFB37F-475F-8656-F19E-505066C34F76}"/>
    </ac:deMkLst>
    <p188:replyLst>
      <p188:reply id="{A71751F2-62AA-465C-98B0-3B7DB147472C}" authorId="{4DC68FF1-9336-A390-AB80-FC8E420981B7}" created="2023-04-15T18:29:36.423">
        <p188:txBody>
          <a:bodyPr/>
          <a:lstStyle/>
          <a:p>
            <a:r>
              <a:rPr lang="en-CA"/>
              <a:t>This is a react-hook that returns 2 elements: name and setName()</a:t>
            </a:r>
          </a:p>
        </p188:txBody>
      </p188:reply>
    </p188:replyLst>
    <p188:txBody>
      <a:bodyPr/>
      <a:lstStyle/>
      <a:p>
        <a:r>
          <a:rPr lang="en-CA"/>
          <a:t>Notice for useState, we used {} to import it. This means that this function which is defined in react is exported but not as a default one.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2023-04-15</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10</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11_D987EFDF.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microsoft.com/office/2018/10/relationships/comments" Target="../comments/modernComment_12E_6C5B40A.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32_F39D160A.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8/10/relationships/comments" Target="../comments/modernComment_133_1FADCF5C.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microsoft.com/office/2018/10/relationships/comments" Target="../comments/modernComment_13A_46C3D3D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spTree>
    <p:extLst>
      <p:ext uri="{BB962C8B-B14F-4D97-AF65-F5344CB8AC3E}">
        <p14:creationId xmlns:p14="http://schemas.microsoft.com/office/powerpoint/2010/main" val="389257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153603" y="63608"/>
            <a:ext cx="350801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Why React</a:t>
            </a:r>
          </a:p>
        </p:txBody>
      </p:sp>
      <p:sp>
        <p:nvSpPr>
          <p:cNvPr id="3" name="Rectangle 2">
            <a:extLst>
              <a:ext uri="{FF2B5EF4-FFF2-40B4-BE49-F238E27FC236}">
                <a16:creationId xmlns:a16="http://schemas.microsoft.com/office/drawing/2014/main" id="{BAE8FD5D-ACE7-0A5B-AB67-5AAE7673139D}"/>
              </a:ext>
            </a:extLst>
          </p:cNvPr>
          <p:cNvSpPr/>
          <p:nvPr/>
        </p:nvSpPr>
        <p:spPr>
          <a:xfrm>
            <a:off x="1155577" y="1201639"/>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E83175B6-E452-FBBA-4810-9E1856B7B81B}"/>
              </a:ext>
            </a:extLst>
          </p:cNvPr>
          <p:cNvSpPr/>
          <p:nvPr/>
        </p:nvSpPr>
        <p:spPr>
          <a:xfrm>
            <a:off x="1049106" y="221675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07752" y="3231877"/>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373055" y="4217562"/>
            <a:ext cx="6577122" cy="1323439"/>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Usability: </a:t>
            </a:r>
          </a:p>
          <a:p>
            <a:pPr algn="ctr"/>
            <a:r>
              <a:rPr lang="en-US" sz="4000" dirty="0">
                <a:ln w="0"/>
                <a:effectLst>
                  <a:outerShdw blurRad="38100" dist="19050" dir="2700000" algn="tl" rotWithShape="0">
                    <a:schemeClr val="dk1">
                      <a:alpha val="40000"/>
                    </a:schemeClr>
                  </a:outerShdw>
                </a:effectLst>
              </a:rPr>
              <a:t>Composed of Components</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210304" y="6020516"/>
            <a:ext cx="5063822" cy="1323439"/>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Widely used. </a:t>
            </a:r>
          </a:p>
          <a:p>
            <a:pPr algn="ctr"/>
            <a:r>
              <a:rPr lang="en-US" sz="4000" dirty="0">
                <a:ln w="0"/>
                <a:effectLst>
                  <a:outerShdw blurRad="38100" dist="19050" dir="2700000" algn="tl" rotWithShape="0">
                    <a:schemeClr val="dk1">
                      <a:alpha val="40000"/>
                    </a:schemeClr>
                  </a:outerShdw>
                </a:effectLst>
              </a:rPr>
              <a:t>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702411" y="7697355"/>
            <a:ext cx="6367577"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Data flow is unidirectional</a:t>
            </a:r>
          </a:p>
        </p:txBody>
      </p: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00063" y="4683370"/>
            <a:ext cx="7300195" cy="830997"/>
          </a:xfrm>
          <a:prstGeom prst="rect">
            <a:avLst/>
          </a:prstGeom>
          <a:noFill/>
        </p:spPr>
        <p:txBody>
          <a:bodyPr wrap="square">
            <a:spAutoFit/>
          </a:bodyPr>
          <a:lstStyle/>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hackathon-react\&gt;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707572" y="2833692"/>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597314" cy="646331"/>
          </a:xfrm>
          <a:prstGeom prst="rect">
            <a:avLst/>
          </a:prstGeom>
          <a:noFill/>
        </p:spPr>
        <p:txBody>
          <a:bodyPr wrap="none" rtlCol="0">
            <a:spAutoFit/>
          </a:bodyPr>
          <a:lstStyle/>
          <a:p>
            <a:r>
              <a:rPr lang="en-CA" dirty="0"/>
              <a:t>You can get the ico via </a:t>
            </a:r>
          </a:p>
          <a:p>
            <a:r>
              <a:rPr lang="en-CA" dirty="0">
                <a:highlight>
                  <a:srgbClr val="FFFF00"/>
                </a:highlight>
              </a:rPr>
              <a:t>react-hackathon.7z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889297" y="4303182"/>
            <a:ext cx="4749753" cy="3766718"/>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favicon.ico. </a:t>
            </a:r>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26986" y="5032236"/>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5" name="Rectangle 1">
            <a:extLst>
              <a:ext uri="{FF2B5EF4-FFF2-40B4-BE49-F238E27FC236}">
                <a16:creationId xmlns:a16="http://schemas.microsoft.com/office/drawing/2014/main" id="{1EB0F432-96DC-1412-6B59-77ED3EF9AC78}"/>
              </a:ext>
            </a:extLst>
          </p:cNvPr>
          <p:cNvSpPr>
            <a:spLocks noChangeArrowheads="1"/>
          </p:cNvSpPr>
          <p:nvPr/>
        </p:nvSpPr>
        <p:spPr bwMode="auto">
          <a:xfrm>
            <a:off x="339653" y="4123264"/>
            <a:ext cx="57387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200" dirty="0">
                <a:solidFill>
                  <a:srgbClr val="00B050"/>
                </a:solidFill>
                <a:latin typeface="Arial Unicode MS"/>
              </a:rPr>
              <a:t>Create a .dockerignore file and add node_modules to it </a:t>
            </a:r>
            <a:r>
              <a:rPr lang="en-CA" altLang="en-US" sz="1200" dirty="0">
                <a:solidFill>
                  <a:srgbClr val="00B050"/>
                </a:solidFill>
                <a:highlight>
                  <a:srgbClr val="FFFF00"/>
                </a:highlight>
                <a:latin typeface="Arial Unicode MS"/>
              </a:rPr>
              <a:t>[if no ignore file was created by creact-react-app under tracker-frontend]</a:t>
            </a:r>
          </a:p>
          <a:p>
            <a:pPr lvl="0" defTabSz="914400" eaLnBrk="0" fontAlgn="base" hangingPunct="0">
              <a:spcBef>
                <a:spcPct val="0"/>
              </a:spcBef>
              <a:spcAft>
                <a:spcPct val="0"/>
              </a:spcAft>
            </a:pPr>
            <a:r>
              <a:rPr lang="en-CA" altLang="en-US" sz="1400" dirty="0">
                <a:latin typeface="Arial Unicode MS"/>
              </a:rPr>
              <a:t>echo “./tracker-frontend/node_modules” &gt; .dockerignore</a:t>
            </a: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18812" y="7030492"/>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0"/>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2437680"/>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635987" y="6352688"/>
            <a:ext cx="6729547" cy="3477875"/>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231654"/>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110363" y="4590709"/>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019883"/>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281672"/>
            <a:ext cx="7314544" cy="3942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707886"/>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a:p>
            <a:r>
              <a:rPr lang="en-CA" sz="2000" dirty="0">
                <a:effectLst/>
                <a:latin typeface="MS Shell Dlg 2" panose="020B0604030504040204" pitchFamily="34" charset="0"/>
              </a:rPr>
              <a:t>Append the following to app.js</a:t>
            </a:r>
            <a:endParaRPr lang="en-CA" sz="2000" dirty="0"/>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Lst>
  </p:timing>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153888" y="-25657"/>
            <a:ext cx="686906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Component - 1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949497" y="1509132"/>
            <a:ext cx="1873405"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agnostic Component</a:t>
            </a:r>
          </a:p>
        </p:txBody>
      </p:sp>
      <p:sp>
        <p:nvSpPr>
          <p:cNvPr id="5" name="Rectangle 4">
            <a:extLst>
              <a:ext uri="{FF2B5EF4-FFF2-40B4-BE49-F238E27FC236}">
                <a16:creationId xmlns:a16="http://schemas.microsoft.com/office/drawing/2014/main" id="{0957C6F5-FF42-2998-7205-02CE5D60A408}"/>
              </a:ext>
            </a:extLst>
          </p:cNvPr>
          <p:cNvSpPr/>
          <p:nvPr/>
        </p:nvSpPr>
        <p:spPr>
          <a:xfrm>
            <a:off x="864219" y="3148361"/>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Web element</a:t>
            </a:r>
          </a:p>
        </p:txBody>
      </p:sp>
      <p:sp>
        <p:nvSpPr>
          <p:cNvPr id="7" name="Rectangle 6">
            <a:extLst>
              <a:ext uri="{FF2B5EF4-FFF2-40B4-BE49-F238E27FC236}">
                <a16:creationId xmlns:a16="http://schemas.microsoft.com/office/drawing/2014/main" id="{88491664-49A0-E631-387C-AC449EA061A5}"/>
              </a:ext>
            </a:extLst>
          </p:cNvPr>
          <p:cNvSpPr/>
          <p:nvPr/>
        </p:nvSpPr>
        <p:spPr>
          <a:xfrm>
            <a:off x="5187175" y="3148361"/>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stCxn id="3" idx="1"/>
            <a:endCxn id="5" idx="0"/>
          </p:cNvCxnSpPr>
          <p:nvPr/>
        </p:nvCxnSpPr>
        <p:spPr>
          <a:xfrm rot="10800000" flipV="1">
            <a:off x="1800923" y="1925443"/>
            <a:ext cx="1148575" cy="122291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4822902" y="1925444"/>
            <a:ext cx="1300976" cy="122291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66786" y="2046611"/>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83367" y="3734163"/>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886200" y="2341756"/>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3051716" y="3618728"/>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3019257" y="6161115"/>
            <a:ext cx="1873405"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agnostic Component</a:t>
            </a:r>
          </a:p>
        </p:txBody>
      </p:sp>
      <p:sp>
        <p:nvSpPr>
          <p:cNvPr id="16" name="Rectangle 15">
            <a:extLst>
              <a:ext uri="{FF2B5EF4-FFF2-40B4-BE49-F238E27FC236}">
                <a16:creationId xmlns:a16="http://schemas.microsoft.com/office/drawing/2014/main" id="{C93B3832-0DA3-AEAB-1B06-7D3A4A6D2864}"/>
              </a:ext>
            </a:extLst>
          </p:cNvPr>
          <p:cNvSpPr/>
          <p:nvPr/>
        </p:nvSpPr>
        <p:spPr>
          <a:xfrm>
            <a:off x="3112177" y="5939285"/>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371505" y="6745890"/>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14747" y="6218664"/>
            <a:ext cx="416311" cy="416311"/>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8"/>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2"/>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924406"/>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creating component we will add and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779268"/>
            <a:ext cx="7283302" cy="707886"/>
          </a:xfrm>
          <a:prstGeom prst="rect">
            <a:avLst/>
          </a:prstGeom>
          <a:noFill/>
        </p:spPr>
        <p:txBody>
          <a:bodyPr wrap="square">
            <a:spAutoFit/>
          </a:bodyPr>
          <a:lstStyle/>
          <a:p>
            <a:r>
              <a:rPr lang="en-CA" sz="2000" dirty="0">
                <a:effectLst/>
                <a:latin typeface="MS Shell Dlg 2" panose="020B0604030504040204" pitchFamily="34" charset="0"/>
              </a:rPr>
              <a:t>Thus, you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44549" y="7617500"/>
            <a:ext cx="7283302" cy="400110"/>
          </a:xfrm>
          <a:prstGeom prst="rect">
            <a:avLst/>
          </a:prstGeom>
          <a:noFill/>
        </p:spPr>
        <p:txBody>
          <a:bodyPr wrap="square">
            <a:spAutoFit/>
          </a:bodyPr>
          <a:lstStyle/>
          <a:p>
            <a:r>
              <a:rPr lang="en-CA" sz="2000" dirty="0">
                <a:latin typeface="MS Shell Dlg 2" panose="020B0604030504040204" pitchFamily="34" charset="0"/>
              </a:rPr>
              <a:t>What we see highlighted above is a flavor of what we did.</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05530" y="8044472"/>
            <a:ext cx="7283302" cy="707886"/>
          </a:xfrm>
          <a:prstGeom prst="rect">
            <a:avLst/>
          </a:prstGeom>
          <a:noFill/>
        </p:spPr>
        <p:txBody>
          <a:bodyPr wrap="square">
            <a:spAutoFit/>
          </a:bodyPr>
          <a:lstStyle/>
          <a:p>
            <a:r>
              <a:rPr lang="en-CA" sz="2000" dirty="0">
                <a:latin typeface="MS Shell Dlg 2" panose="020B0604030504040204" pitchFamily="34" charset="0"/>
              </a:rPr>
              <a:t>Replace this highlighted part with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148854" y="8412771"/>
            <a:ext cx="7283301" cy="646331"/>
          </a:xfrm>
          <a:prstGeom prst="rect">
            <a:avLst/>
          </a:prstGeom>
          <a:noFill/>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to add:</a:t>
            </a:r>
            <a:r>
              <a:rPr lang="en-CA" dirty="0"/>
              <a:t>  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76545" y="9594217"/>
            <a:ext cx="7219310" cy="307777"/>
          </a:xfrm>
          <a:prstGeom prst="rect">
            <a:avLst/>
          </a:prstGeom>
          <a:noFill/>
        </p:spPr>
        <p:txBody>
          <a:bodyPr wrap="square" rtlCol="0">
            <a:spAutoFit/>
          </a:bodyPr>
          <a:lstStyle/>
          <a:p>
            <a:r>
              <a:rPr lang="en-US" sz="1400" dirty="0"/>
              <a:t>Identify deprecate methods, unsafe state changes, etc.. </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 </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6550952"/>
            <a:ext cx="7551672" cy="707886"/>
          </a:xfrm>
          <a:prstGeom prst="rect">
            <a:avLst/>
          </a:prstGeom>
          <a:noFill/>
        </p:spPr>
        <p:txBody>
          <a:bodyPr wrap="square">
            <a:spAutoFit/>
          </a:bodyPr>
          <a:lstStyle/>
          <a:p>
            <a:r>
              <a:rPr lang="en-CA" sz="2000" dirty="0">
                <a:effectLst/>
                <a:latin typeface="MS Shell Dlg 2" panose="020B0604030504040204" pitchFamily="34" charset="0"/>
              </a:rPr>
              <a:t>Note that </a:t>
            </a:r>
            <a:r>
              <a:rPr lang="en-CA" sz="2000" dirty="0" err="1">
                <a:effectLst/>
                <a:latin typeface="MS Shell Dlg 2" panose="020B0604030504040204" pitchFamily="34" charset="0"/>
              </a:rPr>
              <a:t>ReactDom</a:t>
            </a:r>
            <a:r>
              <a:rPr lang="en-CA" sz="2000" dirty="0" err="1">
                <a:latin typeface="MS Shell Dlg 2" panose="020B0604030504040204" pitchFamily="34" charset="0"/>
              </a:rPr>
              <a:t>.render</a:t>
            </a:r>
            <a:r>
              <a:rPr lang="en-CA" sz="2000" dirty="0">
                <a:latin typeface="MS Shell Dlg 2" panose="020B0604030504040204" pitchFamily="34" charset="0"/>
              </a:rPr>
              <a:t> is not supported in version 18 and browser is handling our code as if it is written in version 17.</a:t>
            </a:r>
            <a:endParaRPr lang="en-CA" sz="2000" dirty="0"/>
          </a:p>
        </p:txBody>
      </p:sp>
      <p:sp>
        <p:nvSpPr>
          <p:cNvPr id="12" name="TextBox 11">
            <a:extLst>
              <a:ext uri="{FF2B5EF4-FFF2-40B4-BE49-F238E27FC236}">
                <a16:creationId xmlns:a16="http://schemas.microsoft.com/office/drawing/2014/main" id="{4CCFBF17-ECB7-8904-9014-8932280D5839}"/>
              </a:ext>
            </a:extLst>
          </p:cNvPr>
          <p:cNvSpPr txBox="1"/>
          <p:nvPr/>
        </p:nvSpPr>
        <p:spPr>
          <a:xfrm>
            <a:off x="0" y="7394000"/>
            <a:ext cx="7435121" cy="1015663"/>
          </a:xfrm>
          <a:prstGeom prst="rect">
            <a:avLst/>
          </a:prstGeom>
          <a:noFill/>
        </p:spPr>
        <p:txBody>
          <a:bodyPr wrap="square">
            <a:spAutoFit/>
          </a:bodyPr>
          <a:lstStyle/>
          <a:p>
            <a:r>
              <a:rPr lang="en-US" sz="2000" dirty="0">
                <a:effectLst/>
                <a:latin typeface="Segoe UI" panose="020B0502040204020203" pitchFamily="34" charset="0"/>
              </a:rPr>
              <a:t>You can use version 16.2 for react and </a:t>
            </a:r>
            <a:r>
              <a:rPr lang="en-US" sz="2000" dirty="0" err="1">
                <a:effectLst/>
                <a:latin typeface="Segoe UI" panose="020B0502040204020203" pitchFamily="34" charset="0"/>
              </a:rPr>
              <a:t>reactDom</a:t>
            </a:r>
            <a:r>
              <a:rPr lang="en-US" sz="2000" dirty="0">
                <a:effectLst/>
                <a:latin typeface="Segoe UI" panose="020B0502040204020203" pitchFamily="34" charset="0"/>
              </a:rPr>
              <a:t>, but you will need to stop server, run </a:t>
            </a:r>
            <a:r>
              <a:rPr lang="en-US" sz="2000" dirty="0" err="1">
                <a:effectLst/>
                <a:latin typeface="Segoe UI" panose="020B0502040204020203" pitchFamily="34" charset="0"/>
              </a:rPr>
              <a:t>npm</a:t>
            </a:r>
            <a:r>
              <a:rPr lang="en-US" sz="2000" dirty="0">
                <a:effectLst/>
                <a:latin typeface="Segoe UI" panose="020B0502040204020203" pitchFamily="34" charset="0"/>
              </a:rPr>
              <a:t> reinstall afterwards, and then </a:t>
            </a:r>
            <a:r>
              <a:rPr lang="en-US" sz="2000" dirty="0" err="1">
                <a:effectLst/>
                <a:latin typeface="Segoe UI" panose="020B0502040204020203" pitchFamily="34" charset="0"/>
              </a:rPr>
              <a:t>npm</a:t>
            </a:r>
            <a:r>
              <a:rPr lang="en-US" sz="2000" dirty="0">
                <a:effectLst/>
                <a:latin typeface="Segoe UI" panose="020B0502040204020203" pitchFamily="34" charset="0"/>
              </a:rPr>
              <a:t> start</a:t>
            </a:r>
            <a:endParaRPr lang="en-US" sz="2400" dirty="0">
              <a:effectLst/>
              <a:latin typeface="Arial" panose="020B0604020202020204" pitchFamily="34" charset="0"/>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1" y="8409663"/>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0" y="9550568"/>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7" grpId="0"/>
    </p:bldLst>
  </p:timing>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and to create the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behind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60085" y="4914656"/>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700102"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341183" y="3196082"/>
            <a:ext cx="2270574" cy="369332"/>
          </a:xfrm>
          <a:prstGeom prst="rect">
            <a:avLst/>
          </a:prstGeom>
          <a:solidFill>
            <a:srgbClr val="C00000"/>
          </a:solidFill>
        </p:spPr>
        <p:txBody>
          <a:bodyPr wrap="square">
            <a:spAutoFit/>
          </a:bodyPr>
          <a:lstStyle/>
          <a:p>
            <a:pPr algn="ctr"/>
            <a:r>
              <a:rPr lang="en-CA" dirty="0">
                <a:solidFill>
                  <a:schemeClr val="bg1"/>
                </a:solidFill>
              </a:rPr>
              <a:t>Creating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78790" y="7111800"/>
            <a:ext cx="2270574" cy="646331"/>
          </a:xfrm>
          <a:prstGeom prst="rect">
            <a:avLst/>
          </a:prstGeom>
          <a:solidFill>
            <a:srgbClr val="C00000"/>
          </a:solidFill>
        </p:spPr>
        <p:txBody>
          <a:bodyPr wrap="square">
            <a:spAutoFit/>
          </a:bodyPr>
          <a:lstStyle/>
          <a:p>
            <a:pPr algn="ctr"/>
            <a:r>
              <a:rPr lang="en-CA" dirty="0">
                <a:solidFill>
                  <a:schemeClr val="bg1"/>
                </a:solidFill>
              </a:rPr>
              <a:t>Invoking/Adding Element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Lst>
  </p:timing>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1425063"/>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1418564"/>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2421907"/>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2025667"/>
            <a:ext cx="3912081" cy="2298998"/>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Rounded Corners 11">
            <a:extLst>
              <a:ext uri="{FF2B5EF4-FFF2-40B4-BE49-F238E27FC236}">
                <a16:creationId xmlns:a16="http://schemas.microsoft.com/office/drawing/2014/main" id="{F9F22BEE-F724-9537-EA97-B49D2654B2BE}"/>
              </a:ext>
            </a:extLst>
          </p:cNvPr>
          <p:cNvSpPr/>
          <p:nvPr/>
        </p:nvSpPr>
        <p:spPr>
          <a:xfrm>
            <a:off x="51762" y="4324665"/>
            <a:ext cx="3912081" cy="600604"/>
          </a:xfrm>
          <a:prstGeom prst="roundRect">
            <a:avLst/>
          </a:prstGeom>
          <a:solidFill>
            <a:srgbClr val="7030A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1537450"/>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3099715"/>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2911621"/>
            <a:ext cx="933269" cy="461665"/>
          </a:xfrm>
          <a:prstGeom prst="rect">
            <a:avLst/>
          </a:prstGeom>
          <a:noFill/>
        </p:spPr>
        <p:txBody>
          <a:bodyPr wrap="none" rtlCol="0">
            <a:spAutoFit/>
          </a:bodyPr>
          <a:lstStyle/>
          <a:p>
            <a:r>
              <a:rPr lang="en-CA" sz="2400" b="1" dirty="0"/>
              <a:t>Main</a:t>
            </a:r>
          </a:p>
        </p:txBody>
      </p:sp>
      <p:sp>
        <p:nvSpPr>
          <p:cNvPr id="16" name="TextBox 15">
            <a:extLst>
              <a:ext uri="{FF2B5EF4-FFF2-40B4-BE49-F238E27FC236}">
                <a16:creationId xmlns:a16="http://schemas.microsoft.com/office/drawing/2014/main" id="{E61A99F8-2A41-4D1B-9CE0-52887C2AF5FF}"/>
              </a:ext>
            </a:extLst>
          </p:cNvPr>
          <p:cNvSpPr txBox="1"/>
          <p:nvPr/>
        </p:nvSpPr>
        <p:spPr>
          <a:xfrm>
            <a:off x="1388978" y="4364668"/>
            <a:ext cx="1154162" cy="461665"/>
          </a:xfrm>
          <a:prstGeom prst="rect">
            <a:avLst/>
          </a:prstGeom>
          <a:noFill/>
        </p:spPr>
        <p:txBody>
          <a:bodyPr wrap="none" rtlCol="0">
            <a:spAutoFit/>
          </a:bodyPr>
          <a:lstStyle/>
          <a:p>
            <a:r>
              <a:rPr lang="en-CA" sz="2400" b="1" dirty="0"/>
              <a:t>Footer</a:t>
            </a:r>
          </a:p>
        </p:txBody>
      </p:sp>
      <p:sp>
        <p:nvSpPr>
          <p:cNvPr id="2" name="TextBox 1">
            <a:extLst>
              <a:ext uri="{FF2B5EF4-FFF2-40B4-BE49-F238E27FC236}">
                <a16:creationId xmlns:a16="http://schemas.microsoft.com/office/drawing/2014/main" id="{69210E16-DE4A-3E4B-4721-9E4ADB568564}"/>
              </a:ext>
            </a:extLst>
          </p:cNvPr>
          <p:cNvSpPr txBox="1"/>
          <p:nvPr/>
        </p:nvSpPr>
        <p:spPr>
          <a:xfrm>
            <a:off x="2543140" y="5326937"/>
            <a:ext cx="988027" cy="369332"/>
          </a:xfrm>
          <a:prstGeom prst="rect">
            <a:avLst/>
          </a:prstGeom>
          <a:solidFill>
            <a:schemeClr val="accent2"/>
          </a:solidFill>
          <a:ln w="19050">
            <a:solidFill>
              <a:schemeClr val="tx1"/>
            </a:solidFill>
          </a:ln>
        </p:spPr>
        <p:txBody>
          <a:bodyPr wrap="none" rtlCol="0">
            <a:spAutoFit/>
          </a:bodyPr>
          <a:lstStyle/>
          <a:p>
            <a:r>
              <a:rPr lang="en-CA" dirty="0"/>
              <a:t>Index.js</a:t>
            </a:r>
          </a:p>
        </p:txBody>
      </p:sp>
      <p:sp>
        <p:nvSpPr>
          <p:cNvPr id="3" name="TextBox 2">
            <a:extLst>
              <a:ext uri="{FF2B5EF4-FFF2-40B4-BE49-F238E27FC236}">
                <a16:creationId xmlns:a16="http://schemas.microsoft.com/office/drawing/2014/main" id="{4A0E52FB-FAE3-1C15-AD87-D5B3F4DB5F54}"/>
              </a:ext>
            </a:extLst>
          </p:cNvPr>
          <p:cNvSpPr txBox="1"/>
          <p:nvPr/>
        </p:nvSpPr>
        <p:spPr>
          <a:xfrm>
            <a:off x="2609600" y="6209869"/>
            <a:ext cx="855106" cy="369332"/>
          </a:xfrm>
          <a:prstGeom prst="rect">
            <a:avLst/>
          </a:prstGeom>
          <a:solidFill>
            <a:schemeClr val="accent2"/>
          </a:solidFill>
          <a:ln w="19050">
            <a:solidFill>
              <a:schemeClr val="tx1"/>
            </a:solidFill>
          </a:ln>
        </p:spPr>
        <p:txBody>
          <a:bodyPr wrap="none" rtlCol="0">
            <a:spAutoFit/>
          </a:bodyPr>
          <a:lstStyle/>
          <a:p>
            <a:r>
              <a:rPr lang="en-CA" dirty="0"/>
              <a:t>App.js</a:t>
            </a:r>
          </a:p>
        </p:txBody>
      </p:sp>
      <p:sp>
        <p:nvSpPr>
          <p:cNvPr id="4" name="TextBox 3">
            <a:extLst>
              <a:ext uri="{FF2B5EF4-FFF2-40B4-BE49-F238E27FC236}">
                <a16:creationId xmlns:a16="http://schemas.microsoft.com/office/drawing/2014/main" id="{965CEECE-0775-6A9F-EAB5-E3CE4A76D5C4}"/>
              </a:ext>
            </a:extLst>
          </p:cNvPr>
          <p:cNvSpPr txBox="1"/>
          <p:nvPr/>
        </p:nvSpPr>
        <p:spPr>
          <a:xfrm>
            <a:off x="2543138" y="7061658"/>
            <a:ext cx="988027" cy="369332"/>
          </a:xfrm>
          <a:prstGeom prst="rect">
            <a:avLst/>
          </a:prstGeom>
          <a:solidFill>
            <a:srgbClr val="00B0F0"/>
          </a:solidFill>
          <a:ln w="19050">
            <a:solidFill>
              <a:schemeClr val="tx1"/>
            </a:solidFill>
          </a:ln>
        </p:spPr>
        <p:txBody>
          <a:bodyPr wrap="square" rtlCol="0">
            <a:spAutoFit/>
          </a:bodyPr>
          <a:lstStyle/>
          <a:p>
            <a:r>
              <a:rPr lang="en-CA" dirty="0"/>
              <a:t>Main.js</a:t>
            </a:r>
          </a:p>
        </p:txBody>
      </p:sp>
      <p:sp>
        <p:nvSpPr>
          <p:cNvPr id="5" name="TextBox 4">
            <a:extLst>
              <a:ext uri="{FF2B5EF4-FFF2-40B4-BE49-F238E27FC236}">
                <a16:creationId xmlns:a16="http://schemas.microsoft.com/office/drawing/2014/main" id="{1CBE5014-249E-6DC2-51B0-4F25AB45CD97}"/>
              </a:ext>
            </a:extLst>
          </p:cNvPr>
          <p:cNvSpPr txBox="1"/>
          <p:nvPr/>
        </p:nvSpPr>
        <p:spPr>
          <a:xfrm>
            <a:off x="500996" y="8326961"/>
            <a:ext cx="1271997" cy="369332"/>
          </a:xfrm>
          <a:prstGeom prst="rect">
            <a:avLst/>
          </a:prstGeom>
          <a:solidFill>
            <a:srgbClr val="00B0F0"/>
          </a:solidFill>
          <a:ln w="19050">
            <a:solidFill>
              <a:schemeClr val="tx1"/>
            </a:solidFill>
          </a:ln>
        </p:spPr>
        <p:txBody>
          <a:bodyPr wrap="square" rtlCol="0">
            <a:spAutoFit/>
          </a:bodyPr>
          <a:lstStyle/>
          <a:p>
            <a:r>
              <a:rPr lang="en-CA" dirty="0"/>
              <a:t>Header.js</a:t>
            </a:r>
          </a:p>
        </p:txBody>
      </p:sp>
      <p:sp>
        <p:nvSpPr>
          <p:cNvPr id="6" name="TextBox 5">
            <a:extLst>
              <a:ext uri="{FF2B5EF4-FFF2-40B4-BE49-F238E27FC236}">
                <a16:creationId xmlns:a16="http://schemas.microsoft.com/office/drawing/2014/main" id="{80C5D323-1917-5844-2CA2-F365AD1038D6}"/>
              </a:ext>
            </a:extLst>
          </p:cNvPr>
          <p:cNvSpPr txBox="1"/>
          <p:nvPr/>
        </p:nvSpPr>
        <p:spPr>
          <a:xfrm>
            <a:off x="2401154" y="9209893"/>
            <a:ext cx="1271997" cy="369332"/>
          </a:xfrm>
          <a:prstGeom prst="rect">
            <a:avLst/>
          </a:prstGeom>
          <a:solidFill>
            <a:srgbClr val="00B0F0"/>
          </a:solidFill>
          <a:ln w="19050">
            <a:solidFill>
              <a:schemeClr val="tx1"/>
            </a:solidFill>
          </a:ln>
        </p:spPr>
        <p:txBody>
          <a:bodyPr wrap="square" rtlCol="0">
            <a:spAutoFit/>
          </a:bodyPr>
          <a:lstStyle/>
          <a:p>
            <a:r>
              <a:rPr lang="en-CA" dirty="0"/>
              <a:t>Footer.js</a:t>
            </a:r>
          </a:p>
        </p:txBody>
      </p:sp>
      <p:sp>
        <p:nvSpPr>
          <p:cNvPr id="17" name="TextBox 16">
            <a:extLst>
              <a:ext uri="{FF2B5EF4-FFF2-40B4-BE49-F238E27FC236}">
                <a16:creationId xmlns:a16="http://schemas.microsoft.com/office/drawing/2014/main" id="{D2BCFDE3-8915-2D76-2DC4-EB5FFC6824E0}"/>
              </a:ext>
            </a:extLst>
          </p:cNvPr>
          <p:cNvSpPr txBox="1"/>
          <p:nvPr/>
        </p:nvSpPr>
        <p:spPr>
          <a:xfrm>
            <a:off x="5159933" y="8323148"/>
            <a:ext cx="1475472" cy="369332"/>
          </a:xfrm>
          <a:prstGeom prst="rect">
            <a:avLst/>
          </a:prstGeom>
          <a:solidFill>
            <a:srgbClr val="00B0F0"/>
          </a:solidFill>
          <a:ln w="19050">
            <a:solidFill>
              <a:schemeClr val="tx1"/>
            </a:solidFill>
          </a:ln>
        </p:spPr>
        <p:txBody>
          <a:bodyPr wrap="square" rtlCol="0">
            <a:spAutoFit/>
          </a:bodyPr>
          <a:lstStyle/>
          <a:p>
            <a:r>
              <a:rPr lang="en-CA" dirty="0"/>
              <a:t>ListTasks.js</a:t>
            </a:r>
          </a:p>
        </p:txBody>
      </p:sp>
      <p:cxnSp>
        <p:nvCxnSpPr>
          <p:cNvPr id="19" name="Connector: Elbow 18">
            <a:extLst>
              <a:ext uri="{FF2B5EF4-FFF2-40B4-BE49-F238E27FC236}">
                <a16:creationId xmlns:a16="http://schemas.microsoft.com/office/drawing/2014/main" id="{E6B03A6F-7AA9-A6BF-8ABD-A63999D7F3E9}"/>
              </a:ext>
            </a:extLst>
          </p:cNvPr>
          <p:cNvCxnSpPr>
            <a:cxnSpLocks/>
          </p:cNvCxnSpPr>
          <p:nvPr/>
        </p:nvCxnSpPr>
        <p:spPr>
          <a:xfrm rot="5400000">
            <a:off x="2670070" y="5844099"/>
            <a:ext cx="7341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CBF92F-05AE-4C9C-07F3-447AE1854C1C}"/>
              </a:ext>
            </a:extLst>
          </p:cNvPr>
          <p:cNvCxnSpPr>
            <a:cxnSpLocks/>
            <a:stCxn id="3" idx="2"/>
            <a:endCxn id="4" idx="0"/>
          </p:cNvCxnSpPr>
          <p:nvPr/>
        </p:nvCxnSpPr>
        <p:spPr>
          <a:xfrm rot="5400000">
            <a:off x="2795925" y="6820429"/>
            <a:ext cx="48245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DA7394-4EF4-1931-34F6-356CF7CEAB0B}"/>
              </a:ext>
            </a:extLst>
          </p:cNvPr>
          <p:cNvCxnSpPr>
            <a:cxnSpLocks/>
            <a:stCxn id="4" idx="2"/>
            <a:endCxn id="5" idx="0"/>
          </p:cNvCxnSpPr>
          <p:nvPr/>
        </p:nvCxnSpPr>
        <p:spPr>
          <a:xfrm rot="5400000">
            <a:off x="1639089" y="6928897"/>
            <a:ext cx="895971" cy="1900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D977C4-AA68-A51E-D413-465BAD113D0E}"/>
              </a:ext>
            </a:extLst>
          </p:cNvPr>
          <p:cNvCxnSpPr>
            <a:cxnSpLocks/>
            <a:stCxn id="4" idx="2"/>
            <a:endCxn id="17" idx="0"/>
          </p:cNvCxnSpPr>
          <p:nvPr/>
        </p:nvCxnSpPr>
        <p:spPr>
          <a:xfrm rot="16200000" flipH="1">
            <a:off x="4021331" y="6446810"/>
            <a:ext cx="892158" cy="286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C85348E8-9C9F-FFB9-B9AF-49D8950975A9}"/>
              </a:ext>
            </a:extLst>
          </p:cNvPr>
          <p:cNvCxnSpPr>
            <a:cxnSpLocks/>
            <a:stCxn id="4" idx="2"/>
            <a:endCxn id="6" idx="0"/>
          </p:cNvCxnSpPr>
          <p:nvPr/>
        </p:nvCxnSpPr>
        <p:spPr>
          <a:xfrm rot="16200000" flipH="1">
            <a:off x="2147701" y="8320440"/>
            <a:ext cx="1778903"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2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p:bldP spid="14" grpId="0"/>
      <p:bldP spid="15" grpId="0"/>
      <p:bldP spid="16" grpId="0"/>
      <p:bldP spid="2" grpId="0" animBg="1"/>
      <p:bldP spid="3" grpId="0" animBg="1"/>
      <p:bldP spid="4" grpId="0" animBg="1"/>
      <p:bldP spid="5" grpId="0" animBg="1"/>
      <p:bldP spid="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0" name="Picture 49">
            <a:extLst>
              <a:ext uri="{FF2B5EF4-FFF2-40B4-BE49-F238E27FC236}">
                <a16:creationId xmlns:a16="http://schemas.microsoft.com/office/drawing/2014/main" id="{F239C07A-D687-FF4D-6A6C-D79D077163BC}"/>
              </a:ext>
            </a:extLst>
          </p:cNvPr>
          <p:cNvPicPr>
            <a:picLocks noChangeAspect="1"/>
          </p:cNvPicPr>
          <p:nvPr/>
        </p:nvPicPr>
        <p:blipFill>
          <a:blip r:embed="rId2"/>
          <a:stretch>
            <a:fillRect/>
          </a:stretch>
        </p:blipFill>
        <p:spPr>
          <a:xfrm>
            <a:off x="0" y="3492150"/>
            <a:ext cx="7772400" cy="3074099"/>
          </a:xfrm>
          <a:prstGeom prst="rect">
            <a:avLst/>
          </a:prstGeom>
        </p:spPr>
      </p:pic>
    </p:spTree>
    <p:extLst>
      <p:ext uri="{BB962C8B-B14F-4D97-AF65-F5344CB8AC3E}">
        <p14:creationId xmlns:p14="http://schemas.microsoft.com/office/powerpoint/2010/main" val="2146374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1379618"/>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60" y="3530228"/>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=&gt;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7660" y="4765003"/>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invoke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60" y="403236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that holds a pointer to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05666" y="5457839"/>
            <a:ext cx="7566734" cy="2031325"/>
          </a:xfrm>
          <a:prstGeom prst="rect">
            <a:avLst/>
          </a:prstGeom>
          <a:noFill/>
          <a:ln>
            <a:solidFill>
              <a:schemeClr val="tx1"/>
            </a:solidFill>
          </a:ln>
        </p:spPr>
        <p:txBody>
          <a:bodyPr wrap="square">
            <a:spAutoFit/>
          </a:bodyPr>
          <a:lstStyle/>
          <a:p>
            <a:r>
              <a:rPr lang="en-US" b="0" dirty="0">
                <a:effectLst/>
                <a:latin typeface="Consolas" panose="020B0609020204030204" pitchFamily="49" charset="0"/>
              </a:rPr>
              <a:t>import React from 'react';</a:t>
            </a:r>
          </a:p>
          <a:p>
            <a:r>
              <a:rPr lang="en-US" b="0" dirty="0">
                <a:effectLst/>
                <a:latin typeface="Consolas" panose="020B0609020204030204" pitchFamily="49" charset="0"/>
              </a:rPr>
              <a:t>import './App.css';</a:t>
            </a:r>
          </a:p>
          <a:p>
            <a:r>
              <a:rPr lang="en-US" b="0" dirty="0">
                <a:effectLst/>
                <a:highlight>
                  <a:srgbClr val="FFFF00"/>
                </a:highlight>
                <a:latin typeface="Consolas" panose="020B0609020204030204" pitchFamily="49" charset="0"/>
              </a:rPr>
              <a:t>import Header from './header/Header';</a:t>
            </a:r>
          </a:p>
          <a:p>
            <a:r>
              <a:rPr lang="en-US" b="0" dirty="0">
                <a:effectLst/>
                <a:latin typeface="Consolas" panose="020B0609020204030204" pitchFamily="49" charset="0"/>
              </a:rPr>
              <a:t>function Main() {</a:t>
            </a:r>
          </a:p>
          <a:p>
            <a:r>
              <a:rPr lang="en-US" dirty="0">
                <a:highlight>
                  <a:srgbClr val="FFFF00"/>
                </a:highlight>
                <a:latin typeface="Consolas" panose="020B0609020204030204" pitchFamily="49" charset="0"/>
              </a:rPr>
              <a:t>  return (&lt;Header/&gt;);</a:t>
            </a:r>
          </a:p>
          <a:p>
            <a:r>
              <a:rPr lang="en-US" b="0" dirty="0">
                <a:effectLst/>
                <a:latin typeface="Consolas" panose="020B0609020204030204" pitchFamily="49" charset="0"/>
              </a:rPr>
              <a:t>} export default Main ;</a:t>
            </a:r>
          </a:p>
          <a:p>
            <a:r>
              <a:rPr lang="en-US" b="0" dirty="0">
                <a:effectLst/>
                <a:latin typeface="Consolas" panose="020B0609020204030204" pitchFamily="49" charset="0"/>
              </a:rPr>
              <a:t>export default App;</a:t>
            </a:r>
          </a:p>
        </p:txBody>
      </p:sp>
      <p:sp>
        <p:nvSpPr>
          <p:cNvPr id="7" name="TextBox 6">
            <a:extLst>
              <a:ext uri="{FF2B5EF4-FFF2-40B4-BE49-F238E27FC236}">
                <a16:creationId xmlns:a16="http://schemas.microsoft.com/office/drawing/2014/main" id="{B20E8BDC-74A9-B73E-18A0-979780E4DCCA}"/>
              </a:ext>
            </a:extLst>
          </p:cNvPr>
          <p:cNvSpPr txBox="1"/>
          <p:nvPr/>
        </p:nvSpPr>
        <p:spPr>
          <a:xfrm>
            <a:off x="5296160" y="5581088"/>
            <a:ext cx="2270574" cy="646331"/>
          </a:xfrm>
          <a:prstGeom prst="rect">
            <a:avLst/>
          </a:prstGeom>
          <a:solidFill>
            <a:srgbClr val="C00000"/>
          </a:solidFill>
        </p:spPr>
        <p:txBody>
          <a:bodyPr wrap="square">
            <a:spAutoFit/>
          </a:bodyPr>
          <a:lstStyle/>
          <a:p>
            <a:pPr algn="ctr"/>
            <a:r>
              <a:rPr lang="en-CA" dirty="0">
                <a:solidFill>
                  <a:schemeClr val="bg1"/>
                </a:solidFill>
              </a:rPr>
              <a:t>Invoking/Adding Element to App.js</a:t>
            </a:r>
          </a:p>
        </p:txBody>
      </p:sp>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5" grpId="0"/>
      <p:bldP spid="16" grpId="0"/>
      <p:bldP spid="17" grpId="0"/>
      <p:bldP spid="5" grpId="0" animBg="1"/>
      <p:bldP spid="7" grpId="0" animBg="1"/>
    </p:bldLst>
  </p:timing>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82666" y="2154367"/>
            <a:ext cx="7361067" cy="2585323"/>
          </a:xfrm>
          <a:prstGeom prst="rect">
            <a:avLst/>
          </a:prstGeom>
          <a:noFill/>
          <a:ln w="28575">
            <a:solidFill>
              <a:schemeClr val="tx1"/>
            </a:solidFill>
          </a:ln>
        </p:spPr>
        <p:txBody>
          <a:bodyPr wrap="square">
            <a:spAutoFit/>
          </a:bodyPr>
          <a:lstStyle/>
          <a:p>
            <a:r>
              <a:rPr lang="en-CA" dirty="0">
                <a:highlight>
                  <a:srgbClr val="FFFF00"/>
                </a:highlight>
              </a:rPr>
              <a:t>const</a:t>
            </a:r>
            <a:r>
              <a:rPr lang="en-CA" dirty="0"/>
              <a:t> Header = (props) =&gt; {</a:t>
            </a:r>
          </a:p>
          <a:p>
            <a:endParaRPr lang="en-CA" dirty="0"/>
          </a:p>
          <a:p>
            <a:r>
              <a:rPr lang="en-CA" dirty="0"/>
              <a:t>const </a:t>
            </a:r>
            <a:r>
              <a:rPr lang="en-CA" dirty="0" err="1"/>
              <a:t>ver</a:t>
            </a:r>
            <a:r>
              <a:rPr lang="en-CA" dirty="0"/>
              <a:t> = &lt;span </a:t>
            </a:r>
            <a:r>
              <a:rPr lang="en-CA" dirty="0" err="1"/>
              <a:t>className</a:t>
            </a:r>
            <a:r>
              <a:rPr lang="en-CA" dirty="0"/>
              <a:t>="version"&gt;[Version: {</a:t>
            </a:r>
            <a:r>
              <a:rPr lang="en-CA" dirty="0" err="1">
                <a:highlight>
                  <a:srgbClr val="FFFF00"/>
                </a:highlight>
              </a:rPr>
              <a:t>props.version</a:t>
            </a:r>
            <a:r>
              <a:rPr lang="en-CA" dirty="0"/>
              <a:t>}</a:t>
            </a:r>
          </a:p>
          <a:p>
            <a:r>
              <a:rPr lang="en-CA" dirty="0"/>
              <a:t>]&lt;/span&gt;;</a:t>
            </a:r>
          </a:p>
          <a:p>
            <a:br>
              <a:rPr lang="en-CA" dirty="0"/>
            </a:br>
            <a:r>
              <a:rPr lang="en-CA" dirty="0"/>
              <a:t>return(</a:t>
            </a:r>
          </a:p>
          <a:p>
            <a:r>
              <a:rPr lang="en-CA" dirty="0"/>
              <a:t>       &lt;h3 </a:t>
            </a:r>
            <a:r>
              <a:rPr lang="en-CA" dirty="0" err="1"/>
              <a:t>className</a:t>
            </a:r>
            <a:r>
              <a:rPr lang="en-CA" dirty="0"/>
              <a:t>='</a:t>
            </a:r>
            <a:r>
              <a:rPr lang="en-CA" dirty="0" err="1"/>
              <a:t>topParag</a:t>
            </a:r>
            <a:r>
              <a:rPr lang="en-CA" dirty="0"/>
              <a:t>'&gt;Task Tracker</a:t>
            </a:r>
            <a:r>
              <a:rPr lang="en-CA" dirty="0">
                <a:highlight>
                  <a:srgbClr val="FFFF00"/>
                </a:highlight>
              </a:rPr>
              <a:t>{</a:t>
            </a:r>
            <a:r>
              <a:rPr lang="en-CA" dirty="0" err="1">
                <a:highlight>
                  <a:srgbClr val="FFFF00"/>
                </a:highlight>
              </a:rPr>
              <a:t>ver</a:t>
            </a:r>
            <a:r>
              <a:rPr lang="en-CA" dirty="0">
                <a:highlight>
                  <a:srgbClr val="FFFF00"/>
                </a:highlight>
              </a:rPr>
              <a:t>}</a:t>
            </a:r>
            <a:r>
              <a:rPr lang="en-CA" dirty="0"/>
              <a:t>&lt;/h3&gt;</a:t>
            </a:r>
          </a:p>
          <a:p>
            <a:r>
              <a:rPr lang="en-CA" dirty="0"/>
              <a:t>  );</a:t>
            </a:r>
          </a:p>
          <a:p>
            <a:r>
              <a:rPr lang="en-CA" dirty="0"/>
              <a:t>}</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among: </a:t>
            </a:r>
            <a:r>
              <a:rPr lang="en-CA" dirty="0">
                <a:highlight>
                  <a:srgbClr val="FFFF00"/>
                </a:highlight>
              </a:rPr>
              <a:t>react-hackathon.7z</a:t>
            </a:r>
            <a:r>
              <a:rPr lang="en-CA" dirty="0"/>
              <a:t>.  This is not our focus, so let’s copy it over.</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59843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680342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762248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6" y="8534237"/>
            <a:ext cx="6589772" cy="738664"/>
          </a:xfrm>
          <a:prstGeom prst="rect">
            <a:avLst/>
          </a:prstGeom>
          <a:noFill/>
          <a:ln w="28575">
            <a:solidFill>
              <a:schemeClr val="tx1">
                <a:lumMod val="95000"/>
                <a:lumOff val="5000"/>
              </a:schemeClr>
            </a:solidFill>
          </a:ln>
        </p:spPr>
        <p:txBody>
          <a:bodyPr wrap="square">
            <a:spAutoFit/>
          </a:bodyPr>
          <a:lstStyle/>
          <a:p>
            <a:r>
              <a:rPr lang="en-US" sz="1400" b="0" dirty="0">
                <a:effectLst/>
                <a:latin typeface="Consolas" panose="020B0609020204030204" pitchFamily="49" charset="0"/>
              </a:rPr>
              <a:t>function Main() {</a:t>
            </a:r>
          </a:p>
          <a:p>
            <a:r>
              <a:rPr lang="en-US" sz="1400" b="0" dirty="0">
                <a:effectLst/>
                <a:latin typeface="Consolas" panose="020B0609020204030204" pitchFamily="49" charset="0"/>
              </a:rPr>
              <a:t>  return ( &lt;Header </a:t>
            </a:r>
            <a:r>
              <a:rPr lang="en-US" sz="1400" b="0" dirty="0">
                <a:effectLst/>
                <a:highlight>
                  <a:srgbClr val="FFFF00"/>
                </a:highlight>
                <a:latin typeface="Consolas" panose="020B0609020204030204" pitchFamily="49" charset="0"/>
              </a:rPr>
              <a:t>version = '1.0'</a:t>
            </a:r>
            <a:r>
              <a:rPr lang="en-US" sz="1400" b="0" dirty="0">
                <a:effectLst/>
                <a:latin typeface="Consolas" panose="020B0609020204030204" pitchFamily="49" charset="0"/>
              </a:rPr>
              <a:t>/&gt; );  </a:t>
            </a:r>
            <a:r>
              <a:rPr lang="en-US" sz="1400" b="0" dirty="0">
                <a:solidFill>
                  <a:srgbClr val="00B050"/>
                </a:solidFill>
                <a:effectLst/>
                <a:latin typeface="Consolas" panose="020B0609020204030204" pitchFamily="49" charset="0"/>
              </a:rPr>
              <a:t>//pass the version</a:t>
            </a:r>
          </a:p>
          <a:p>
            <a:r>
              <a:rPr lang="en-US" sz="1400" b="0" dirty="0">
                <a:effectLst/>
                <a:latin typeface="Consolas" panose="020B0609020204030204" pitchFamily="49" charset="0"/>
              </a:rPr>
              <a:t>}</a:t>
            </a:r>
          </a:p>
        </p:txBody>
      </p:sp>
      <p:sp>
        <p:nvSpPr>
          <p:cNvPr id="5" name="TextBox 4">
            <a:extLst>
              <a:ext uri="{FF2B5EF4-FFF2-40B4-BE49-F238E27FC236}">
                <a16:creationId xmlns:a16="http://schemas.microsoft.com/office/drawing/2014/main" id="{68CCD43A-3F42-D946-4616-FDA89915E8F1}"/>
              </a:ext>
            </a:extLst>
          </p:cNvPr>
          <p:cNvSpPr txBox="1"/>
          <p:nvPr/>
        </p:nvSpPr>
        <p:spPr>
          <a:xfrm>
            <a:off x="4795972" y="813117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 grpId="0"/>
      <p:bldP spid="9" grpId="0"/>
      <p:bldP spid="10" grpId="0"/>
      <p:bldP spid="12" grpId="0" animBg="1"/>
      <p:bldP spid="5" grpId="0" animBg="1"/>
    </p:bldLst>
  </p:timing>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5" y="4128489"/>
            <a:ext cx="7361067" cy="1477328"/>
          </a:xfrm>
          <a:prstGeom prst="rect">
            <a:avLst/>
          </a:prstGeom>
          <a:noFill/>
          <a:ln w="28575">
            <a:solidFill>
              <a:schemeClr val="tx1"/>
            </a:solidFill>
          </a:ln>
        </p:spPr>
        <p:txBody>
          <a:bodyPr wrap="square">
            <a:spAutoFit/>
          </a:bodyPr>
          <a:lstStyle/>
          <a:p>
            <a:r>
              <a:rPr lang="en-CA" dirty="0"/>
              <a:t>import 'bootstrap/</a:t>
            </a:r>
            <a:r>
              <a:rPr lang="en-CA" dirty="0" err="1"/>
              <a:t>dist</a:t>
            </a:r>
            <a:r>
              <a:rPr lang="en-CA" dirty="0"/>
              <a:t>/</a:t>
            </a:r>
            <a:r>
              <a:rPr lang="en-CA" dirty="0" err="1"/>
              <a:t>css</a:t>
            </a:r>
            <a:r>
              <a:rPr lang="en-CA" dirty="0"/>
              <a:t>/bootstrap.css';</a:t>
            </a:r>
          </a:p>
          <a:p>
            <a:r>
              <a:rPr lang="en-CA" dirty="0"/>
              <a:t>import Container from 'react-bootstrap/Container';</a:t>
            </a:r>
          </a:p>
          <a:p>
            <a:r>
              <a:rPr lang="en-CA" dirty="0"/>
              <a:t>import Image from 'react-bootstrap/Image';</a:t>
            </a:r>
          </a:p>
          <a:p>
            <a:r>
              <a:rPr lang="en-CA" dirty="0"/>
              <a:t>import Row from 'react-bootstrap/Row'; </a:t>
            </a:r>
          </a:p>
          <a:p>
            <a:r>
              <a:rPr lang="en-CA" dirty="0"/>
              <a:t>import Col from 'react-bootstrap/Col'; </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1728417"/>
            <a:ext cx="7361066" cy="369332"/>
          </a:xfrm>
          <a:prstGeom prst="rect">
            <a:avLst/>
          </a:prstGeom>
          <a:noFill/>
        </p:spPr>
        <p:txBody>
          <a:bodyPr wrap="square">
            <a:spAutoFit/>
          </a:bodyPr>
          <a:lstStyle/>
          <a:p>
            <a:r>
              <a:rPr lang="en-US" dirty="0">
                <a:highlight>
                  <a:srgbClr val="FFFF00"/>
                </a:highlight>
                <a:latin typeface="Segoe UI" panose="020B0502040204020203" pitchFamily="34" charset="0"/>
              </a:rPr>
              <a:t>Need bootstrap</a:t>
            </a:r>
            <a:r>
              <a:rPr lang="en-US" dirty="0">
                <a:latin typeface="Segoe UI" panose="020B0502040204020203" pitchFamily="34" charset="0"/>
              </a:rPr>
              <a:t>, so I need to install react-bootstrap &amp; bootstrap </a:t>
            </a:r>
            <a:r>
              <a:rPr lang="en-US" dirty="0" err="1">
                <a:latin typeface="Segoe UI" panose="020B0502040204020203" pitchFamily="34" charset="0"/>
              </a:rPr>
              <a:t>css</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2244389"/>
            <a:ext cx="6910934" cy="369332"/>
          </a:xfrm>
          <a:prstGeom prst="rect">
            <a:avLst/>
          </a:prstGeom>
          <a:noFill/>
        </p:spPr>
        <p:txBody>
          <a:bodyPr wrap="square">
            <a:spAutoFit/>
          </a:bodyPr>
          <a:lstStyle/>
          <a:p>
            <a:r>
              <a:rPr lang="en-US" dirty="0">
                <a:latin typeface="Segoe UI" panose="020B0502040204020203" pitchFamily="34" charset="0"/>
              </a:rPr>
              <a:t>Change directory to tracker-frontend</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68CCD43A-3F42-D946-4616-FDA89915E8F1}"/>
              </a:ext>
            </a:extLst>
          </p:cNvPr>
          <p:cNvSpPr txBox="1"/>
          <p:nvPr/>
        </p:nvSpPr>
        <p:spPr>
          <a:xfrm>
            <a:off x="5490266" y="59673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4" name="Picture 3">
            <a:extLst>
              <a:ext uri="{FF2B5EF4-FFF2-40B4-BE49-F238E27FC236}">
                <a16:creationId xmlns:a16="http://schemas.microsoft.com/office/drawing/2014/main" id="{7DBAAA8B-6D7A-140B-EA02-04B9910C6AE0}"/>
              </a:ext>
            </a:extLst>
          </p:cNvPr>
          <p:cNvPicPr>
            <a:picLocks noChangeAspect="1"/>
          </p:cNvPicPr>
          <p:nvPr/>
        </p:nvPicPr>
        <p:blipFill>
          <a:blip r:embed="rId3"/>
          <a:stretch>
            <a:fillRect/>
          </a:stretch>
        </p:blipFill>
        <p:spPr>
          <a:xfrm>
            <a:off x="-1" y="1093045"/>
            <a:ext cx="7772400" cy="556775"/>
          </a:xfrm>
          <a:prstGeom prst="rect">
            <a:avLst/>
          </a:prstGeom>
        </p:spPr>
      </p:pic>
      <p:sp>
        <p:nvSpPr>
          <p:cNvPr id="7" name="TextBox 6">
            <a:extLst>
              <a:ext uri="{FF2B5EF4-FFF2-40B4-BE49-F238E27FC236}">
                <a16:creationId xmlns:a16="http://schemas.microsoft.com/office/drawing/2014/main" id="{D3BAB5EB-F24E-D5F2-C0EE-22A214B40F39}"/>
              </a:ext>
            </a:extLst>
          </p:cNvPr>
          <p:cNvSpPr txBox="1"/>
          <p:nvPr/>
        </p:nvSpPr>
        <p:spPr>
          <a:xfrm>
            <a:off x="205666" y="2710036"/>
            <a:ext cx="6910934"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bootstrap</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C2239635-55B5-407F-8582-FD9A6F6B6C80}"/>
              </a:ext>
            </a:extLst>
          </p:cNvPr>
          <p:cNvSpPr txBox="1"/>
          <p:nvPr/>
        </p:nvSpPr>
        <p:spPr>
          <a:xfrm>
            <a:off x="205665" y="3146870"/>
            <a:ext cx="6910934"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react-bootstrap</a:t>
            </a:r>
            <a:endParaRPr lang="en-US" sz="2000" dirty="0">
              <a:effectLst/>
              <a:latin typeface="Arial" panose="020B0604020202020204" pitchFamily="34" charset="0"/>
            </a:endParaRPr>
          </a:p>
        </p:txBody>
      </p:sp>
      <p:sp>
        <p:nvSpPr>
          <p:cNvPr id="13" name="TextBox 12">
            <a:extLst>
              <a:ext uri="{FF2B5EF4-FFF2-40B4-BE49-F238E27FC236}">
                <a16:creationId xmlns:a16="http://schemas.microsoft.com/office/drawing/2014/main" id="{513C14BC-EF27-D201-1A57-7B3F9A99AA2B}"/>
              </a:ext>
            </a:extLst>
          </p:cNvPr>
          <p:cNvSpPr txBox="1"/>
          <p:nvPr/>
        </p:nvSpPr>
        <p:spPr>
          <a:xfrm>
            <a:off x="205665" y="3693072"/>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Header.js</a:t>
            </a:r>
            <a:endParaRPr lang="en-US" sz="2000" dirty="0">
              <a:solidFill>
                <a:srgbClr val="00B050"/>
              </a:solidFill>
              <a:effectLst/>
              <a:latin typeface="Arial" panose="020B0604020202020204" pitchFamily="34" charset="0"/>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4" y="5820222"/>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Header.js return ()</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205665" y="6336683"/>
            <a:ext cx="7361067" cy="3416320"/>
          </a:xfrm>
          <a:prstGeom prst="rect">
            <a:avLst/>
          </a:prstGeom>
          <a:noFill/>
          <a:ln w="28575">
            <a:solidFill>
              <a:schemeClr val="tx1"/>
            </a:solidFill>
          </a:ln>
        </p:spPr>
        <p:txBody>
          <a:bodyPr wrap="square">
            <a:spAutoFit/>
          </a:bodyPr>
          <a:lstStyle/>
          <a:p>
            <a:r>
              <a:rPr lang="en-CA" dirty="0"/>
              <a:t>return(</a:t>
            </a:r>
          </a:p>
          <a:p>
            <a:r>
              <a:rPr lang="en-CA" dirty="0"/>
              <a:t>      &lt;Container </a:t>
            </a:r>
            <a:r>
              <a:rPr lang="en-CA" dirty="0" err="1"/>
              <a:t>className</a:t>
            </a:r>
            <a:r>
              <a:rPr lang="en-CA" dirty="0"/>
              <a:t>={</a:t>
            </a:r>
            <a:r>
              <a:rPr lang="en-CA" dirty="0" err="1"/>
              <a:t>props.className</a:t>
            </a:r>
            <a:r>
              <a:rPr lang="en-CA" dirty="0"/>
              <a:t>}&gt;</a:t>
            </a:r>
          </a:p>
          <a:p>
            <a:r>
              <a:rPr lang="en-CA" dirty="0"/>
              <a:t>      &lt;Row&gt;</a:t>
            </a:r>
          </a:p>
          <a:p>
            <a:r>
              <a:rPr lang="en-CA" dirty="0"/>
              <a:t>        &lt;Col&gt;   </a:t>
            </a:r>
          </a:p>
          <a:p>
            <a:r>
              <a:rPr lang="en-CA" dirty="0"/>
              <a:t>          &lt;h3 </a:t>
            </a:r>
            <a:r>
              <a:rPr lang="en-CA" dirty="0" err="1"/>
              <a:t>className</a:t>
            </a:r>
            <a:r>
              <a:rPr lang="en-CA" dirty="0"/>
              <a:t>='</a:t>
            </a:r>
            <a:r>
              <a:rPr lang="en-CA" dirty="0" err="1"/>
              <a:t>topParag</a:t>
            </a:r>
            <a:r>
              <a:rPr lang="en-CA" dirty="0"/>
              <a:t>'&gt;Task Tracker{</a:t>
            </a:r>
            <a:r>
              <a:rPr lang="en-CA" dirty="0" err="1"/>
              <a:t>ver</a:t>
            </a:r>
            <a:r>
              <a:rPr lang="en-CA" dirty="0"/>
              <a:t>}&lt;/h3&gt;</a:t>
            </a:r>
          </a:p>
          <a:p>
            <a:r>
              <a:rPr lang="en-CA" dirty="0"/>
              <a:t>        &lt;/Col&gt;</a:t>
            </a:r>
          </a:p>
          <a:p>
            <a:r>
              <a:rPr lang="en-CA" dirty="0"/>
              <a:t>        &lt;Col </a:t>
            </a:r>
            <a:r>
              <a:rPr lang="en-CA" dirty="0" err="1"/>
              <a:t>className</a:t>
            </a:r>
            <a:r>
              <a:rPr lang="en-CA" dirty="0"/>
              <a:t>="right"&gt;</a:t>
            </a:r>
          </a:p>
          <a:p>
            <a:r>
              <a:rPr lang="en-CA" dirty="0"/>
              <a:t>          &lt;Image </a:t>
            </a:r>
            <a:r>
              <a:rPr lang="en-CA" dirty="0" err="1"/>
              <a:t>src</a:t>
            </a:r>
            <a:r>
              <a:rPr lang="en-CA" dirty="0"/>
              <a:t>="logo.png" </a:t>
            </a:r>
            <a:r>
              <a:rPr lang="en-CA" dirty="0" err="1"/>
              <a:t>className</a:t>
            </a:r>
            <a:r>
              <a:rPr lang="en-CA" dirty="0"/>
              <a:t>="logo"  /&gt;</a:t>
            </a:r>
          </a:p>
          <a:p>
            <a:r>
              <a:rPr lang="en-CA" dirty="0"/>
              <a:t>        &lt;/Col&gt;</a:t>
            </a:r>
          </a:p>
          <a:p>
            <a:r>
              <a:rPr lang="en-CA" dirty="0"/>
              <a:t>      &lt;/Row&gt;</a:t>
            </a:r>
          </a:p>
          <a:p>
            <a:r>
              <a:rPr lang="en-CA" dirty="0"/>
              <a:t>    &lt;/Container&gt;</a:t>
            </a:r>
          </a:p>
          <a:p>
            <a:r>
              <a:rPr lang="en-CA" dirty="0"/>
              <a:t> );</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700126" y="6336683"/>
            <a:ext cx="1860061"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missing?</a:t>
            </a:r>
          </a:p>
        </p:txBody>
      </p:sp>
    </p:spTree>
    <p:extLst>
      <p:ext uri="{BB962C8B-B14F-4D97-AF65-F5344CB8AC3E}">
        <p14:creationId xmlns:p14="http://schemas.microsoft.com/office/powerpoint/2010/main" val="4087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2" grpId="0"/>
      <p:bldP spid="5" grpId="0" animBg="1"/>
      <p:bldP spid="7" grpId="0"/>
      <p:bldP spid="11" grpId="0"/>
      <p:bldP spid="13" grpId="0"/>
      <p:bldP spid="14" grpId="0"/>
      <p:bldP spid="16" grpId="0" animBg="1"/>
      <p:bldP spid="18" grpId="0" animBg="1"/>
    </p:bldLst>
  </p:timing>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17180" y="0"/>
            <a:ext cx="650505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F</a:t>
            </a:r>
            <a:r>
              <a:rPr lang="en-US" sz="5400" dirty="0">
                <a:ln w="0"/>
                <a:effectLst>
                  <a:outerShdw blurRad="38100" dist="19050" dir="2700000" algn="tl" rotWithShape="0">
                    <a:schemeClr val="dk1">
                      <a:alpha val="40000"/>
                    </a:schemeClr>
                  </a:outerShdw>
                </a:effectLst>
              </a:rPr>
              <a:t>ooter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145704" y="2421604"/>
            <a:ext cx="7361067" cy="923330"/>
          </a:xfrm>
          <a:prstGeom prst="rect">
            <a:avLst/>
          </a:prstGeom>
          <a:noFill/>
          <a:ln w="28575">
            <a:solidFill>
              <a:schemeClr val="tx1"/>
            </a:solidFill>
          </a:ln>
        </p:spPr>
        <p:txBody>
          <a:bodyPr wrap="square">
            <a:spAutoFit/>
          </a:bodyPr>
          <a:lstStyle/>
          <a:p>
            <a:r>
              <a:rPr lang="en-CA" dirty="0"/>
              <a:t>import Button from 'react-bootstrap/Button';</a:t>
            </a:r>
          </a:p>
          <a:p>
            <a:r>
              <a:rPr lang="en-CA" dirty="0"/>
              <a:t>import 'bootstrap/</a:t>
            </a:r>
            <a:r>
              <a:rPr lang="en-CA" dirty="0" err="1"/>
              <a:t>dist</a:t>
            </a:r>
            <a:r>
              <a:rPr lang="en-CA" dirty="0"/>
              <a:t>/</a:t>
            </a:r>
            <a:r>
              <a:rPr lang="en-CA" dirty="0" err="1"/>
              <a:t>css</a:t>
            </a:r>
            <a:r>
              <a:rPr lang="en-CA" dirty="0"/>
              <a:t>/bootstrap.css';</a:t>
            </a:r>
          </a:p>
          <a:p>
            <a:r>
              <a:rPr lang="en-CA" dirty="0"/>
              <a:t>import Container from 'react-bootstrap/Container';</a:t>
            </a:r>
          </a:p>
        </p:txBody>
      </p:sp>
      <p:sp>
        <p:nvSpPr>
          <p:cNvPr id="5" name="TextBox 4">
            <a:extLst>
              <a:ext uri="{FF2B5EF4-FFF2-40B4-BE49-F238E27FC236}">
                <a16:creationId xmlns:a16="http://schemas.microsoft.com/office/drawing/2014/main" id="{68CCD43A-3F42-D946-4616-FDA89915E8F1}"/>
              </a:ext>
            </a:extLst>
          </p:cNvPr>
          <p:cNvSpPr txBox="1"/>
          <p:nvPr/>
        </p:nvSpPr>
        <p:spPr>
          <a:xfrm>
            <a:off x="5508527" y="34564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4" name="TextBox 13">
            <a:extLst>
              <a:ext uri="{FF2B5EF4-FFF2-40B4-BE49-F238E27FC236}">
                <a16:creationId xmlns:a16="http://schemas.microsoft.com/office/drawing/2014/main" id="{ABD0861B-2C8B-4BC2-BA6A-5CD0DFF70086}"/>
              </a:ext>
            </a:extLst>
          </p:cNvPr>
          <p:cNvSpPr txBox="1"/>
          <p:nvPr/>
        </p:nvSpPr>
        <p:spPr>
          <a:xfrm>
            <a:off x="89171" y="3480174"/>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Footer()</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177398" y="3825783"/>
            <a:ext cx="7417600" cy="4247317"/>
          </a:xfrm>
          <a:prstGeom prst="rect">
            <a:avLst/>
          </a:prstGeom>
          <a:noFill/>
          <a:ln w="28575">
            <a:solidFill>
              <a:schemeClr val="tx1"/>
            </a:solidFill>
          </a:ln>
        </p:spPr>
        <p:txBody>
          <a:bodyPr wrap="square">
            <a:spAutoFit/>
          </a:bodyPr>
          <a:lstStyle/>
          <a:p>
            <a:r>
              <a:rPr lang="en-CA" dirty="0"/>
              <a:t>const Footer = (props) =&gt; {</a:t>
            </a:r>
          </a:p>
          <a:p>
            <a:br>
              <a:rPr lang="en-CA" dirty="0"/>
            </a:br>
            <a:r>
              <a:rPr lang="en-CA" dirty="0"/>
              <a:t>    return (</a:t>
            </a:r>
          </a:p>
          <a:p>
            <a:r>
              <a:rPr lang="en-CA" dirty="0"/>
              <a:t>      &lt;Container </a:t>
            </a:r>
            <a:r>
              <a:rPr lang="en-CA" dirty="0" err="1"/>
              <a:t>className</a:t>
            </a:r>
            <a:r>
              <a:rPr lang="en-CA" dirty="0"/>
              <a:t> = {</a:t>
            </a:r>
            <a:r>
              <a:rPr lang="en-CA" dirty="0" err="1"/>
              <a:t>props.className</a:t>
            </a:r>
            <a:r>
              <a:rPr lang="en-CA" dirty="0"/>
              <a:t>} &gt;</a:t>
            </a:r>
          </a:p>
          <a:p>
            <a:endParaRPr lang="en-CA" dirty="0"/>
          </a:p>
          <a:p>
            <a:r>
              <a:rPr lang="en-CA" dirty="0"/>
              <a:t>            &lt;Button </a:t>
            </a:r>
            <a:r>
              <a:rPr lang="en-CA" dirty="0" err="1"/>
              <a:t>className</a:t>
            </a:r>
            <a:r>
              <a:rPr lang="en-CA" dirty="0"/>
              <a:t>="text-uppercase  </a:t>
            </a:r>
            <a:r>
              <a:rPr lang="en-CA" dirty="0" err="1"/>
              <a:t>btn</a:t>
            </a:r>
            <a:r>
              <a:rPr lang="en-CA" dirty="0"/>
              <a:t>-outline-danger gap" </a:t>
            </a:r>
          </a:p>
          <a:p>
            <a:r>
              <a:rPr lang="en-CA" dirty="0"/>
              <a:t>                          variant='none'&gt;  add/update</a:t>
            </a:r>
          </a:p>
          <a:p>
            <a:r>
              <a:rPr lang="en-CA" dirty="0"/>
              <a:t>            &lt;/Button&gt;</a:t>
            </a:r>
          </a:p>
          <a:p>
            <a:endParaRPr lang="en-CA" dirty="0"/>
          </a:p>
          <a:p>
            <a:r>
              <a:rPr lang="en-CA" dirty="0"/>
              <a:t>            &lt;Button </a:t>
            </a:r>
            <a:r>
              <a:rPr lang="en-CA" dirty="0" err="1"/>
              <a:t>className</a:t>
            </a:r>
            <a:r>
              <a:rPr lang="en-CA" dirty="0"/>
              <a:t>="text-uppercase  </a:t>
            </a:r>
            <a:r>
              <a:rPr lang="en-CA" dirty="0" err="1"/>
              <a:t>btn</a:t>
            </a:r>
            <a:r>
              <a:rPr lang="en-CA" dirty="0"/>
              <a:t>-outline-warning" </a:t>
            </a:r>
          </a:p>
          <a:p>
            <a:r>
              <a:rPr lang="en-CA" dirty="0"/>
              <a:t>                           variant='none’ &gt; clear</a:t>
            </a:r>
          </a:p>
          <a:p>
            <a:r>
              <a:rPr lang="en-CA" dirty="0"/>
              <a:t>            &lt;/Button&gt;</a:t>
            </a:r>
          </a:p>
          <a:p>
            <a:r>
              <a:rPr lang="en-CA" dirty="0"/>
              <a:t>          </a:t>
            </a:r>
          </a:p>
          <a:p>
            <a:r>
              <a:rPr lang="en-CA" dirty="0"/>
              <a:t>      &lt;/Container&gt;</a:t>
            </a:r>
          </a:p>
          <a:p>
            <a:r>
              <a:rPr lang="en-CA" dirty="0"/>
              <a:t>    );  } export default Footer;</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704957" y="3833216"/>
            <a:ext cx="1860061"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missing?</a:t>
            </a:r>
          </a:p>
        </p:txBody>
      </p:sp>
      <p:sp>
        <p:nvSpPr>
          <p:cNvPr id="10" name="TextBox 9">
            <a:extLst>
              <a:ext uri="{FF2B5EF4-FFF2-40B4-BE49-F238E27FC236}">
                <a16:creationId xmlns:a16="http://schemas.microsoft.com/office/drawing/2014/main" id="{515891F8-8DE9-B221-5E24-D033601046E4}"/>
              </a:ext>
            </a:extLst>
          </p:cNvPr>
          <p:cNvSpPr txBox="1"/>
          <p:nvPr/>
        </p:nvSpPr>
        <p:spPr>
          <a:xfrm>
            <a:off x="60904" y="9412069"/>
            <a:ext cx="7711495" cy="646331"/>
          </a:xfrm>
          <a:prstGeom prst="rect">
            <a:avLst/>
          </a:prstGeom>
          <a:noFill/>
        </p:spPr>
        <p:txBody>
          <a:bodyPr wrap="square">
            <a:spAutoFit/>
          </a:bodyPr>
          <a:lstStyle/>
          <a:p>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&lt;div&gt;or other suitable html wrapping tag instead.</a:t>
            </a:r>
            <a:endParaRPr lang="en-US" sz="2000" dirty="0">
              <a:effectLst/>
              <a:latin typeface="Arial" panose="020B0604020202020204" pitchFamily="34" charset="0"/>
            </a:endParaRPr>
          </a:p>
        </p:txBody>
      </p:sp>
      <p:pic>
        <p:nvPicPr>
          <p:cNvPr id="9" name="Picture 8">
            <a:extLst>
              <a:ext uri="{FF2B5EF4-FFF2-40B4-BE49-F238E27FC236}">
                <a16:creationId xmlns:a16="http://schemas.microsoft.com/office/drawing/2014/main" id="{7D6B754E-977F-0645-9F90-2D1BC3502B08}"/>
              </a:ext>
            </a:extLst>
          </p:cNvPr>
          <p:cNvPicPr>
            <a:picLocks noChangeAspect="1"/>
          </p:cNvPicPr>
          <p:nvPr/>
        </p:nvPicPr>
        <p:blipFill>
          <a:blip r:embed="rId3"/>
          <a:stretch>
            <a:fillRect/>
          </a:stretch>
        </p:blipFill>
        <p:spPr>
          <a:xfrm>
            <a:off x="0" y="921913"/>
            <a:ext cx="7772400" cy="1195754"/>
          </a:xfrm>
          <a:prstGeom prst="rect">
            <a:avLst/>
          </a:prstGeom>
        </p:spPr>
      </p:pic>
      <p:sp>
        <p:nvSpPr>
          <p:cNvPr id="13" name="TextBox 12">
            <a:extLst>
              <a:ext uri="{FF2B5EF4-FFF2-40B4-BE49-F238E27FC236}">
                <a16:creationId xmlns:a16="http://schemas.microsoft.com/office/drawing/2014/main" id="{513C14BC-EF27-D201-1A57-7B3F9A99AA2B}"/>
              </a:ext>
            </a:extLst>
          </p:cNvPr>
          <p:cNvSpPr txBox="1"/>
          <p:nvPr/>
        </p:nvSpPr>
        <p:spPr>
          <a:xfrm>
            <a:off x="145704" y="1986187"/>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Footer.js</a:t>
            </a:r>
            <a:endParaRPr lang="en-US" sz="2000" dirty="0">
              <a:solidFill>
                <a:srgbClr val="00B050"/>
              </a:solidFill>
              <a:effectLst/>
              <a:latin typeface="Arial" panose="020B0604020202020204" pitchFamily="34" charset="0"/>
            </a:endParaRPr>
          </a:p>
        </p:txBody>
      </p:sp>
      <p:pic>
        <p:nvPicPr>
          <p:cNvPr id="20" name="Picture 19">
            <a:extLst>
              <a:ext uri="{FF2B5EF4-FFF2-40B4-BE49-F238E27FC236}">
                <a16:creationId xmlns:a16="http://schemas.microsoft.com/office/drawing/2014/main" id="{374C00F7-1216-8526-DEB5-FFCECBDEB7AF}"/>
              </a:ext>
            </a:extLst>
          </p:cNvPr>
          <p:cNvPicPr>
            <a:picLocks noChangeAspect="1"/>
          </p:cNvPicPr>
          <p:nvPr/>
        </p:nvPicPr>
        <p:blipFill>
          <a:blip r:embed="rId4"/>
          <a:stretch>
            <a:fillRect/>
          </a:stretch>
        </p:blipFill>
        <p:spPr>
          <a:xfrm>
            <a:off x="177398" y="8442432"/>
            <a:ext cx="6334125" cy="1038225"/>
          </a:xfrm>
          <a:prstGeom prst="rect">
            <a:avLst/>
          </a:prstGeom>
        </p:spPr>
      </p:pic>
      <p:sp>
        <p:nvSpPr>
          <p:cNvPr id="22" name="TextBox 21">
            <a:extLst>
              <a:ext uri="{FF2B5EF4-FFF2-40B4-BE49-F238E27FC236}">
                <a16:creationId xmlns:a16="http://schemas.microsoft.com/office/drawing/2014/main" id="{61D0DBF9-FA13-F0A1-24ED-BC47C06F0BDC}"/>
              </a:ext>
            </a:extLst>
          </p:cNvPr>
          <p:cNvSpPr txBox="1"/>
          <p:nvPr/>
        </p:nvSpPr>
        <p:spPr>
          <a:xfrm>
            <a:off x="145704" y="8049377"/>
            <a:ext cx="4174760" cy="369332"/>
          </a:xfrm>
          <a:prstGeom prst="rect">
            <a:avLst/>
          </a:prstGeom>
          <a:noFill/>
        </p:spPr>
        <p:txBody>
          <a:bodyPr wrap="square">
            <a:spAutoFit/>
          </a:bodyPr>
          <a:lstStyle/>
          <a:p>
            <a:pPr algn="just"/>
            <a:r>
              <a:rPr lang="en-US" b="1" u="sng" dirty="0">
                <a:latin typeface="Segoe UI" panose="020B0502040204020203" pitchFamily="34" charset="0"/>
              </a:rPr>
              <a:t>Main() Error</a:t>
            </a:r>
          </a:p>
        </p:txBody>
      </p:sp>
    </p:spTree>
    <p:extLst>
      <p:ext uri="{BB962C8B-B14F-4D97-AF65-F5344CB8AC3E}">
        <p14:creationId xmlns:p14="http://schemas.microsoft.com/office/powerpoint/2010/main" val="5314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p:bldP spid="16" grpId="0" animBg="1"/>
      <p:bldP spid="18" grpId="0" animBg="1"/>
      <p:bldP spid="10" grpId="0"/>
      <p:bldP spid="13" grpId="0"/>
      <p:bldP spid="22" grpId="0"/>
    </p:bldLst>
  </p:timing>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5075" y="0"/>
            <a:ext cx="738926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L</a:t>
            </a:r>
            <a:r>
              <a:rPr lang="en-US" sz="5400" dirty="0">
                <a:ln w="0"/>
                <a:effectLst>
                  <a:outerShdw blurRad="38100" dist="19050" dir="2700000" algn="tl" rotWithShape="0">
                    <a:schemeClr val="dk1">
                      <a:alpha val="40000"/>
                    </a:schemeClr>
                  </a:outerShdw>
                </a:effectLst>
              </a:rPr>
              <a:t>ist_Tasks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75075" y="342941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a:t>
            </a:r>
            <a:r>
              <a:rPr lang="en-US" dirty="0" err="1">
                <a:solidFill>
                  <a:srgbClr val="00B050"/>
                </a:solidFill>
                <a:latin typeface="Segoe UI" panose="020B0502040204020203" pitchFamily="34" charset="0"/>
              </a:rPr>
              <a:t>ListTasks</a:t>
            </a:r>
            <a:r>
              <a:rPr lang="en-US" dirty="0">
                <a:solidFill>
                  <a:srgbClr val="00B050"/>
                </a:solidFill>
                <a:latin typeface="Segoe UI" panose="020B0502040204020203" pitchFamily="34" charset="0"/>
              </a:rPr>
              <a:t>()</a:t>
            </a:r>
            <a:endParaRPr lang="en-US" sz="2000" dirty="0">
              <a:solidFill>
                <a:srgbClr val="00B050"/>
              </a:solidFill>
              <a:effectLst/>
              <a:latin typeface="Arial" panose="020B0604020202020204" pitchFamily="34" charset="0"/>
            </a:endParaRPr>
          </a:p>
        </p:txBody>
      </p:sp>
      <p:sp>
        <p:nvSpPr>
          <p:cNvPr id="10" name="TextBox 9">
            <a:extLst>
              <a:ext uri="{FF2B5EF4-FFF2-40B4-BE49-F238E27FC236}">
                <a16:creationId xmlns:a16="http://schemas.microsoft.com/office/drawing/2014/main" id="{515891F8-8DE9-B221-5E24-D033601046E4}"/>
              </a:ext>
            </a:extLst>
          </p:cNvPr>
          <p:cNvSpPr txBox="1"/>
          <p:nvPr/>
        </p:nvSpPr>
        <p:spPr>
          <a:xfrm>
            <a:off x="0" y="4986458"/>
            <a:ext cx="7417600" cy="369332"/>
          </a:xfrm>
          <a:prstGeom prst="rect">
            <a:avLst/>
          </a:prstGeom>
          <a:noFill/>
        </p:spPr>
        <p:txBody>
          <a:bodyPr wrap="square">
            <a:spAutoFit/>
          </a:bodyPr>
          <a:lstStyle/>
          <a:p>
            <a:pPr algn="just"/>
            <a:r>
              <a:rPr lang="en-US" dirty="0">
                <a:latin typeface="Segoe UI" panose="020B0502040204020203" pitchFamily="34" charset="0"/>
              </a:rPr>
              <a:t>Update your Main.js to add </a:t>
            </a:r>
            <a:r>
              <a:rPr lang="en-US" dirty="0" err="1">
                <a:latin typeface="Segoe UI" panose="020B0502040204020203" pitchFamily="34" charset="0"/>
              </a:rPr>
              <a:t>ListTasks</a:t>
            </a:r>
            <a:r>
              <a:rPr lang="en-US" dirty="0">
                <a:latin typeface="Segoe UI" panose="020B0502040204020203" pitchFamily="34" charset="0"/>
              </a:rPr>
              <a:t> and pass </a:t>
            </a:r>
            <a:r>
              <a:rPr lang="en-US" dirty="0" err="1">
                <a:latin typeface="Segoe UI" panose="020B0502040204020203" pitchFamily="34" charset="0"/>
              </a:rPr>
              <a:t>className</a:t>
            </a:r>
            <a:r>
              <a:rPr lang="en-US" dirty="0">
                <a:latin typeface="Segoe UI" panose="020B0502040204020203" pitchFamily="34" charset="0"/>
              </a:rPr>
              <a:t>: list-border</a:t>
            </a:r>
            <a:endParaRPr lang="en-US" sz="2000" dirty="0">
              <a:effectLst/>
              <a:latin typeface="Arial" panose="020B0604020202020204" pitchFamily="34" charset="0"/>
            </a:endParaRPr>
          </a:p>
        </p:txBody>
      </p:sp>
      <p:pic>
        <p:nvPicPr>
          <p:cNvPr id="7" name="Picture 6">
            <a:extLst>
              <a:ext uri="{FF2B5EF4-FFF2-40B4-BE49-F238E27FC236}">
                <a16:creationId xmlns:a16="http://schemas.microsoft.com/office/drawing/2014/main" id="{29A761C9-D0AD-F847-ADA6-4895B2429AE1}"/>
              </a:ext>
            </a:extLst>
          </p:cNvPr>
          <p:cNvPicPr>
            <a:picLocks noChangeAspect="1"/>
          </p:cNvPicPr>
          <p:nvPr/>
        </p:nvPicPr>
        <p:blipFill>
          <a:blip r:embed="rId2"/>
          <a:stretch>
            <a:fillRect/>
          </a:stretch>
        </p:blipFill>
        <p:spPr>
          <a:xfrm>
            <a:off x="75075" y="1064780"/>
            <a:ext cx="7654958" cy="2458387"/>
          </a:xfrm>
          <a:prstGeom prst="rect">
            <a:avLst/>
          </a:prstGeom>
        </p:spPr>
      </p:pic>
      <p:sp>
        <p:nvSpPr>
          <p:cNvPr id="12" name="TextBox 11">
            <a:extLst>
              <a:ext uri="{FF2B5EF4-FFF2-40B4-BE49-F238E27FC236}">
                <a16:creationId xmlns:a16="http://schemas.microsoft.com/office/drawing/2014/main" id="{FDAB553A-4D2B-8D97-AA60-C26E279E5701}"/>
              </a:ext>
            </a:extLst>
          </p:cNvPr>
          <p:cNvSpPr txBox="1"/>
          <p:nvPr/>
        </p:nvSpPr>
        <p:spPr>
          <a:xfrm>
            <a:off x="75076" y="3798749"/>
            <a:ext cx="7622250" cy="369332"/>
          </a:xfrm>
          <a:prstGeom prst="rect">
            <a:avLst/>
          </a:prstGeom>
          <a:noFill/>
        </p:spPr>
        <p:txBody>
          <a:bodyPr wrap="square">
            <a:spAutoFit/>
          </a:bodyPr>
          <a:lstStyle/>
          <a:p>
            <a:r>
              <a:rPr lang="en-CA" dirty="0"/>
              <a:t>Copy your Footer.js to your ListTasks.js and update it to meet our needs</a:t>
            </a:r>
          </a:p>
        </p:txBody>
      </p:sp>
      <p:sp>
        <p:nvSpPr>
          <p:cNvPr id="15" name="TextBox 14">
            <a:extLst>
              <a:ext uri="{FF2B5EF4-FFF2-40B4-BE49-F238E27FC236}">
                <a16:creationId xmlns:a16="http://schemas.microsoft.com/office/drawing/2014/main" id="{814C1F0A-CB54-BEFD-5A72-9E54216C865D}"/>
              </a:ext>
            </a:extLst>
          </p:cNvPr>
          <p:cNvSpPr txBox="1"/>
          <p:nvPr/>
        </p:nvSpPr>
        <p:spPr>
          <a:xfrm>
            <a:off x="60905" y="4393312"/>
            <a:ext cx="7622250" cy="369332"/>
          </a:xfrm>
          <a:prstGeom prst="rect">
            <a:avLst/>
          </a:prstGeom>
          <a:noFill/>
        </p:spPr>
        <p:txBody>
          <a:bodyPr wrap="square">
            <a:spAutoFit/>
          </a:bodyPr>
          <a:lstStyle/>
          <a:p>
            <a:r>
              <a:rPr lang="en-CA" dirty="0"/>
              <a:t>We can share a copy of current ListTask.js via slack: </a:t>
            </a:r>
            <a:r>
              <a:rPr lang="en-CA" dirty="0">
                <a:highlight>
                  <a:srgbClr val="FFFF00"/>
                </a:highlight>
              </a:rPr>
              <a:t>#react-hackathon</a:t>
            </a:r>
            <a:endParaRPr lang="en-CA" dirty="0"/>
          </a:p>
        </p:txBody>
      </p:sp>
      <p:sp>
        <p:nvSpPr>
          <p:cNvPr id="2" name="TextBox 1">
            <a:extLst>
              <a:ext uri="{FF2B5EF4-FFF2-40B4-BE49-F238E27FC236}">
                <a16:creationId xmlns:a16="http://schemas.microsoft.com/office/drawing/2014/main" id="{E0CF47B7-B697-4D6A-9D62-07E432DA17A9}"/>
              </a:ext>
            </a:extLst>
          </p:cNvPr>
          <p:cNvSpPr txBox="1"/>
          <p:nvPr/>
        </p:nvSpPr>
        <p:spPr>
          <a:xfrm>
            <a:off x="5387876" y="561446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2957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116200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283146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a:t>
            </a:r>
            <a:endParaRPr lang="en-US" sz="2000" dirty="0">
              <a:solidFill>
                <a:srgbClr val="00B050"/>
              </a:solidFill>
              <a:effectLs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75075" y="3337150"/>
            <a:ext cx="7622250" cy="3693319"/>
          </a:xfrm>
          <a:prstGeom prst="rect">
            <a:avLst/>
          </a:prstGeom>
          <a:noFill/>
          <a:ln w="28575">
            <a:solidFill>
              <a:schemeClr val="tx1">
                <a:lumMod val="95000"/>
                <a:lumOff val="5000"/>
              </a:schemeClr>
            </a:solidFill>
          </a:ln>
        </p:spPr>
        <p:txBody>
          <a:bodyPr wrap="square">
            <a:spAutoFit/>
          </a:bodyPr>
          <a:lstStyle/>
          <a:p>
            <a:r>
              <a:rPr lang="en-CA" dirty="0"/>
              <a:t> return (</a:t>
            </a:r>
          </a:p>
          <a:p>
            <a:r>
              <a:rPr lang="en-CA" dirty="0"/>
              <a:t>      &lt;Container&gt;</a:t>
            </a:r>
          </a:p>
          <a:p>
            <a:r>
              <a:rPr lang="en-CA" dirty="0"/>
              <a:t>        &lt;Header version = '1.0' </a:t>
            </a:r>
            <a:r>
              <a:rPr lang="en-CA" dirty="0" err="1"/>
              <a:t>className</a:t>
            </a:r>
            <a:r>
              <a:rPr lang="en-CA" dirty="0"/>
              <a:t>='general-border' /&gt;</a:t>
            </a:r>
          </a:p>
          <a:p>
            <a:r>
              <a:rPr lang="en-CA" dirty="0"/>
              <a:t>        &lt;Row&gt;</a:t>
            </a:r>
          </a:p>
          <a:p>
            <a:r>
              <a:rPr lang="en-CA" dirty="0"/>
              <a:t>          &lt;Col&gt;</a:t>
            </a:r>
          </a:p>
          <a:p>
            <a:r>
              <a:rPr lang="en-CA" dirty="0"/>
              <a:t>              &lt;Footer </a:t>
            </a:r>
            <a:r>
              <a:rPr lang="en-CA" dirty="0" err="1"/>
              <a:t>className</a:t>
            </a:r>
            <a:r>
              <a:rPr lang="en-CA" dirty="0"/>
              <a:t>='general-border center' /&gt;</a:t>
            </a:r>
          </a:p>
          <a:p>
            <a:r>
              <a:rPr lang="en-CA" dirty="0"/>
              <a:t>          &lt;/Col&gt;</a:t>
            </a:r>
          </a:p>
          <a:p>
            <a:r>
              <a:rPr lang="en-CA" dirty="0"/>
              <a:t>          &lt;Col&gt;</a:t>
            </a:r>
          </a:p>
          <a:p>
            <a:r>
              <a:rPr lang="en-CA" dirty="0"/>
              <a:t>              &lt;</a:t>
            </a:r>
            <a:r>
              <a:rPr lang="en-CA" dirty="0" err="1"/>
              <a:t>ListTasks</a:t>
            </a:r>
            <a:r>
              <a:rPr lang="en-CA" dirty="0"/>
              <a:t> </a:t>
            </a:r>
            <a:r>
              <a:rPr lang="en-CA" dirty="0" err="1"/>
              <a:t>className</a:t>
            </a:r>
            <a:r>
              <a:rPr lang="en-CA" dirty="0"/>
              <a:t> = "list-border"/&gt;</a:t>
            </a:r>
          </a:p>
          <a:p>
            <a:r>
              <a:rPr lang="en-CA" dirty="0"/>
              <a:t>          &lt;/Col&gt;</a:t>
            </a:r>
          </a:p>
          <a:p>
            <a:r>
              <a:rPr lang="en-CA" dirty="0"/>
              <a:t>        &lt;/Row&gt;</a:t>
            </a:r>
          </a:p>
          <a:p>
            <a:r>
              <a:rPr lang="en-CA" dirty="0"/>
              <a:t>        &lt;/Container&gt;</a:t>
            </a:r>
          </a:p>
          <a:p>
            <a:r>
              <a:rPr lang="en-CA" dirty="0"/>
              <a:t>    );</a:t>
            </a:r>
          </a:p>
        </p:txBody>
      </p:sp>
      <p:pic>
        <p:nvPicPr>
          <p:cNvPr id="3" name="Picture 2">
            <a:extLst>
              <a:ext uri="{FF2B5EF4-FFF2-40B4-BE49-F238E27FC236}">
                <a16:creationId xmlns:a16="http://schemas.microsoft.com/office/drawing/2014/main" id="{F6478A53-4B8D-1CE8-C55E-56396DE36D32}"/>
              </a:ext>
            </a:extLst>
          </p:cNvPr>
          <p:cNvPicPr>
            <a:picLocks noChangeAspect="1"/>
          </p:cNvPicPr>
          <p:nvPr/>
        </p:nvPicPr>
        <p:blipFill>
          <a:blip r:embed="rId2"/>
          <a:stretch>
            <a:fillRect/>
          </a:stretch>
        </p:blipFill>
        <p:spPr>
          <a:xfrm>
            <a:off x="0" y="1379306"/>
            <a:ext cx="7772400" cy="1180851"/>
          </a:xfrm>
          <a:prstGeom prst="rect">
            <a:avLst/>
          </a:prstGeom>
        </p:spPr>
      </p:pic>
      <p:sp>
        <p:nvSpPr>
          <p:cNvPr id="4" name="TextBox 3">
            <a:extLst>
              <a:ext uri="{FF2B5EF4-FFF2-40B4-BE49-F238E27FC236}">
                <a16:creationId xmlns:a16="http://schemas.microsoft.com/office/drawing/2014/main" id="{5271DDB0-AB3E-C190-F527-0760A1185823}"/>
              </a:ext>
            </a:extLst>
          </p:cNvPr>
          <p:cNvSpPr txBox="1"/>
          <p:nvPr/>
        </p:nvSpPr>
        <p:spPr>
          <a:xfrm>
            <a:off x="-41417" y="7166820"/>
            <a:ext cx="7622250" cy="369332"/>
          </a:xfrm>
          <a:prstGeom prst="rect">
            <a:avLst/>
          </a:prstGeom>
          <a:noFill/>
        </p:spPr>
        <p:txBody>
          <a:bodyPr wrap="square">
            <a:spAutoFit/>
          </a:bodyPr>
          <a:lstStyle/>
          <a:p>
            <a:r>
              <a:rPr lang="en-CA" dirty="0"/>
              <a:t>Notice that we have removed &lt;&gt; and it’s sufficient to use &lt;container&gt;</a:t>
            </a:r>
          </a:p>
        </p:txBody>
      </p:sp>
      <p:sp>
        <p:nvSpPr>
          <p:cNvPr id="5" name="TextBox 4">
            <a:extLst>
              <a:ext uri="{FF2B5EF4-FFF2-40B4-BE49-F238E27FC236}">
                <a16:creationId xmlns:a16="http://schemas.microsoft.com/office/drawing/2014/main" id="{E5741123-8739-1030-D35B-A931505AE587}"/>
              </a:ext>
            </a:extLst>
          </p:cNvPr>
          <p:cNvSpPr txBox="1"/>
          <p:nvPr/>
        </p:nvSpPr>
        <p:spPr>
          <a:xfrm>
            <a:off x="-41417" y="7622796"/>
            <a:ext cx="7622250" cy="369332"/>
          </a:xfrm>
          <a:prstGeom prst="rect">
            <a:avLst/>
          </a:prstGeom>
          <a:noFill/>
        </p:spPr>
        <p:txBody>
          <a:bodyPr wrap="square">
            <a:spAutoFit/>
          </a:bodyPr>
          <a:lstStyle/>
          <a:p>
            <a:r>
              <a:rPr lang="en-CA" dirty="0"/>
              <a:t>Don’t forget to add the required imports.</a:t>
            </a:r>
          </a:p>
        </p:txBody>
      </p:sp>
      <p:sp>
        <p:nvSpPr>
          <p:cNvPr id="6" name="TextBox 5">
            <a:extLst>
              <a:ext uri="{FF2B5EF4-FFF2-40B4-BE49-F238E27FC236}">
                <a16:creationId xmlns:a16="http://schemas.microsoft.com/office/drawing/2014/main" id="{A82B444D-43B0-9076-A0DB-3CFB0E16E83E}"/>
              </a:ext>
            </a:extLst>
          </p:cNvPr>
          <p:cNvSpPr txBox="1"/>
          <p:nvPr/>
        </p:nvSpPr>
        <p:spPr>
          <a:xfrm>
            <a:off x="5504367" y="799816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695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4" grpId="0"/>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450639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Date 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5011850"/>
            <a:ext cx="7389266" cy="2585323"/>
          </a:xfrm>
          <a:prstGeom prst="rect">
            <a:avLst/>
          </a:prstGeom>
          <a:noFill/>
          <a:ln w="28575">
            <a:solidFill>
              <a:schemeClr val="tx1">
                <a:lumMod val="95000"/>
                <a:lumOff val="5000"/>
              </a:schemeClr>
            </a:solidFill>
          </a:ln>
        </p:spPr>
        <p:txBody>
          <a:bodyPr wrap="square">
            <a:spAutoFit/>
          </a:bodyPr>
          <a:lstStyle/>
          <a:p>
            <a:r>
              <a:rPr lang="en-CA" dirty="0"/>
              <a:t>&lt;Col&gt;</a:t>
            </a:r>
          </a:p>
          <a:p>
            <a:r>
              <a:rPr lang="en-CA" dirty="0"/>
              <a:t>              </a:t>
            </a:r>
            <a:r>
              <a:rPr lang="en-CA" b="1" dirty="0"/>
              <a:t>&lt;Form&gt;</a:t>
            </a:r>
          </a:p>
          <a:p>
            <a:r>
              <a:rPr lang="en-CA" b="1" dirty="0"/>
              <a:t>                  &lt;</a:t>
            </a:r>
            <a:r>
              <a:rPr lang="en-CA" b="1" dirty="0" err="1"/>
              <a:t>Form.Group</a:t>
            </a:r>
            <a:r>
              <a:rPr lang="en-CA" b="1" dirty="0"/>
              <a:t> &gt;</a:t>
            </a:r>
          </a:p>
          <a:p>
            <a:r>
              <a:rPr lang="en-CA" b="1" dirty="0"/>
              <a:t>                    &lt;</a:t>
            </a:r>
            <a:r>
              <a:rPr lang="en-CA" b="1" dirty="0" err="1"/>
              <a:t>Form.Label</a:t>
            </a:r>
            <a:r>
              <a:rPr lang="en-CA" b="1" dirty="0"/>
              <a:t>&gt;Pick Date&lt;/</a:t>
            </a:r>
            <a:r>
              <a:rPr lang="en-CA" b="1" dirty="0" err="1"/>
              <a:t>Form.Label</a:t>
            </a:r>
            <a:r>
              <a:rPr lang="en-CA" b="1" dirty="0"/>
              <a:t>&gt; </a:t>
            </a:r>
          </a:p>
          <a:p>
            <a:r>
              <a:rPr lang="en-CA" b="1" dirty="0"/>
              <a:t>                    &lt;</a:t>
            </a:r>
            <a:r>
              <a:rPr lang="en-CA" b="1" dirty="0" err="1"/>
              <a:t>DatePicker</a:t>
            </a:r>
            <a:r>
              <a:rPr lang="en-CA" b="1" dirty="0"/>
              <a:t> </a:t>
            </a:r>
            <a:r>
              <a:rPr lang="en-CA" b="1" dirty="0" err="1"/>
              <a:t>className</a:t>
            </a:r>
            <a:r>
              <a:rPr lang="en-CA" b="1" dirty="0"/>
              <a:t>='</a:t>
            </a:r>
            <a:r>
              <a:rPr lang="en-CA" b="1" dirty="0" err="1"/>
              <a:t>datePicker</a:t>
            </a:r>
            <a:r>
              <a:rPr lang="en-CA" b="1" dirty="0"/>
              <a:t>' /&gt;</a:t>
            </a:r>
          </a:p>
          <a:p>
            <a:r>
              <a:rPr lang="en-CA" b="1" dirty="0"/>
              <a:t>                  &lt;/</a:t>
            </a:r>
            <a:r>
              <a:rPr lang="en-CA" b="1" dirty="0" err="1"/>
              <a:t>Form.Group</a:t>
            </a:r>
            <a:r>
              <a:rPr lang="en-CA" b="1" dirty="0"/>
              <a:t>&gt;</a:t>
            </a:r>
          </a:p>
          <a:p>
            <a:r>
              <a:rPr lang="en-CA" b="1" dirty="0"/>
              <a:t>               &lt;/Form&gt;</a:t>
            </a:r>
          </a:p>
          <a:p>
            <a:r>
              <a:rPr lang="en-CA" dirty="0"/>
              <a:t>              &lt;Footer </a:t>
            </a:r>
            <a:r>
              <a:rPr lang="en-CA" dirty="0" err="1"/>
              <a:t>className</a:t>
            </a:r>
            <a:r>
              <a:rPr lang="en-CA" dirty="0"/>
              <a:t>='general-border center' /&gt;</a:t>
            </a:r>
          </a:p>
          <a:p>
            <a:r>
              <a:rPr lang="en-CA" dirty="0"/>
              <a:t>          &lt;/Col&gt;</a:t>
            </a:r>
          </a:p>
        </p:txBody>
      </p:sp>
      <p:pic>
        <p:nvPicPr>
          <p:cNvPr id="6" name="Picture 5">
            <a:extLst>
              <a:ext uri="{FF2B5EF4-FFF2-40B4-BE49-F238E27FC236}">
                <a16:creationId xmlns:a16="http://schemas.microsoft.com/office/drawing/2014/main" id="{7CF123F6-F5AA-8172-0121-A60ADAF78339}"/>
              </a:ext>
            </a:extLst>
          </p:cNvPr>
          <p:cNvPicPr>
            <a:picLocks noChangeAspect="1"/>
          </p:cNvPicPr>
          <p:nvPr/>
        </p:nvPicPr>
        <p:blipFill>
          <a:blip r:embed="rId2"/>
          <a:stretch>
            <a:fillRect/>
          </a:stretch>
        </p:blipFill>
        <p:spPr>
          <a:xfrm>
            <a:off x="381358" y="923330"/>
            <a:ext cx="7199475" cy="33506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49BD1F5-C657-DE64-3FDE-7DC280BAC323}"/>
              </a:ext>
            </a:extLst>
          </p:cNvPr>
          <p:cNvSpPr txBox="1"/>
          <p:nvPr/>
        </p:nvSpPr>
        <p:spPr>
          <a:xfrm>
            <a:off x="0" y="7733296"/>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imports</a:t>
            </a:r>
            <a:endParaRPr lang="en-US" sz="2000" dirty="0">
              <a:solidFill>
                <a:srgbClr val="00B050"/>
              </a:solidFill>
              <a:effectLst/>
              <a:highlight>
                <a:srgbClr val="FFFF00"/>
              </a:highlight>
              <a:latin typeface="Arial" panose="020B0604020202020204" pitchFamily="34" charset="0"/>
            </a:endParaRPr>
          </a:p>
        </p:txBody>
      </p:sp>
      <p:sp>
        <p:nvSpPr>
          <p:cNvPr id="9" name="TextBox 8">
            <a:extLst>
              <a:ext uri="{FF2B5EF4-FFF2-40B4-BE49-F238E27FC236}">
                <a16:creationId xmlns:a16="http://schemas.microsoft.com/office/drawing/2014/main" id="{94537A1F-57D7-748A-CC97-3BF9389FB018}"/>
              </a:ext>
            </a:extLst>
          </p:cNvPr>
          <p:cNvSpPr txBox="1"/>
          <p:nvPr/>
        </p:nvSpPr>
        <p:spPr>
          <a:xfrm>
            <a:off x="145705" y="8238751"/>
            <a:ext cx="7389266" cy="923330"/>
          </a:xfrm>
          <a:prstGeom prst="rect">
            <a:avLst/>
          </a:prstGeom>
          <a:noFill/>
          <a:ln w="28575">
            <a:solidFill>
              <a:schemeClr val="tx1">
                <a:lumMod val="95000"/>
                <a:lumOff val="5000"/>
              </a:schemeClr>
            </a:solidFill>
          </a:ln>
        </p:spPr>
        <p:txBody>
          <a:bodyPr wrap="square">
            <a:spAutoFit/>
          </a:bodyPr>
          <a:lstStyle/>
          <a:p>
            <a:r>
              <a:rPr lang="en-CA" dirty="0"/>
              <a:t>import </a:t>
            </a:r>
            <a:r>
              <a:rPr lang="en-CA" dirty="0" err="1"/>
              <a:t>DatePicker</a:t>
            </a:r>
            <a:r>
              <a:rPr lang="en-CA" dirty="0"/>
              <a:t> from 'react-</a:t>
            </a:r>
            <a:r>
              <a:rPr lang="en-CA" dirty="0" err="1"/>
              <a:t>datepicker</a:t>
            </a:r>
            <a:r>
              <a:rPr lang="en-CA" dirty="0"/>
              <a:t>';</a:t>
            </a:r>
          </a:p>
          <a:p>
            <a:r>
              <a:rPr lang="en-CA" dirty="0"/>
              <a:t>import 'react-</a:t>
            </a:r>
            <a:r>
              <a:rPr lang="en-CA" dirty="0" err="1"/>
              <a:t>datepicker</a:t>
            </a:r>
            <a:r>
              <a:rPr lang="en-CA" dirty="0"/>
              <a:t>/</a:t>
            </a:r>
            <a:r>
              <a:rPr lang="en-CA" dirty="0" err="1"/>
              <a:t>dist</a:t>
            </a:r>
            <a:r>
              <a:rPr lang="en-CA" dirty="0"/>
              <a:t>/react-datepicker.css';</a:t>
            </a:r>
          </a:p>
          <a:p>
            <a:r>
              <a:rPr lang="en-CA" dirty="0"/>
              <a:t>import Form from 'react-bootstrap/Form';</a:t>
            </a:r>
          </a:p>
        </p:txBody>
      </p:sp>
      <p:sp>
        <p:nvSpPr>
          <p:cNvPr id="10" name="TextBox 9">
            <a:extLst>
              <a:ext uri="{FF2B5EF4-FFF2-40B4-BE49-F238E27FC236}">
                <a16:creationId xmlns:a16="http://schemas.microsoft.com/office/drawing/2014/main" id="{4B117592-5C69-36DC-A92B-92EE48367A3E}"/>
              </a:ext>
            </a:extLst>
          </p:cNvPr>
          <p:cNvSpPr txBox="1"/>
          <p:nvPr/>
        </p:nvSpPr>
        <p:spPr>
          <a:xfrm>
            <a:off x="145705" y="9298204"/>
            <a:ext cx="7622250" cy="646331"/>
          </a:xfrm>
          <a:prstGeom prst="rect">
            <a:avLst/>
          </a:prstGeom>
          <a:noFill/>
        </p:spPr>
        <p:txBody>
          <a:bodyPr wrap="square">
            <a:spAutoFit/>
          </a:bodyPr>
          <a:lstStyle/>
          <a:p>
            <a:r>
              <a:rPr lang="en-CA" dirty="0">
                <a:solidFill>
                  <a:srgbClr val="00B050"/>
                </a:solidFill>
              </a:rPr>
              <a:t>//install required library</a:t>
            </a:r>
          </a:p>
          <a:p>
            <a:r>
              <a:rPr lang="en-CA" dirty="0" err="1"/>
              <a:t>npm</a:t>
            </a:r>
            <a:r>
              <a:rPr lang="en-CA" dirty="0"/>
              <a:t> install react-</a:t>
            </a:r>
            <a:r>
              <a:rPr lang="en-CA" dirty="0" err="1"/>
              <a:t>datepicker</a:t>
            </a:r>
            <a:endParaRPr lang="en-CA" dirty="0"/>
          </a:p>
        </p:txBody>
      </p:sp>
      <p:sp>
        <p:nvSpPr>
          <p:cNvPr id="2" name="TextBox 1">
            <a:extLst>
              <a:ext uri="{FF2B5EF4-FFF2-40B4-BE49-F238E27FC236}">
                <a16:creationId xmlns:a16="http://schemas.microsoft.com/office/drawing/2014/main" id="{D4C16299-B720-7E3F-7506-2CCE1525E819}"/>
              </a:ext>
            </a:extLst>
          </p:cNvPr>
          <p:cNvSpPr txBox="1"/>
          <p:nvPr/>
        </p:nvSpPr>
        <p:spPr>
          <a:xfrm>
            <a:off x="5458505" y="9434327"/>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408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7" grpId="0"/>
      <p:bldP spid="9" grpId="0" animBg="1"/>
      <p:bldP spid="10" grpId="0"/>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1300367"/>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Task Name</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1805822"/>
            <a:ext cx="7389266" cy="2585323"/>
          </a:xfrm>
          <a:prstGeom prst="rect">
            <a:avLst/>
          </a:prstGeom>
          <a:noFill/>
          <a:ln w="28575">
            <a:solidFill>
              <a:schemeClr val="tx1">
                <a:lumMod val="95000"/>
                <a:lumOff val="5000"/>
              </a:schemeClr>
            </a:solidFill>
          </a:ln>
        </p:spPr>
        <p:txBody>
          <a:bodyPr wrap="square">
            <a:spAutoFit/>
          </a:bodyPr>
          <a:lstStyle/>
          <a:p>
            <a:r>
              <a:rPr lang="en-CA" dirty="0"/>
              <a:t>…</a:t>
            </a:r>
          </a:p>
          <a:p>
            <a:r>
              <a:rPr lang="en-CA" b="1" dirty="0"/>
              <a:t>                &lt;</a:t>
            </a:r>
            <a:r>
              <a:rPr lang="en-CA" b="1" dirty="0" err="1"/>
              <a:t>Form.Group</a:t>
            </a:r>
            <a:r>
              <a:rPr lang="en-CA" b="1" dirty="0"/>
              <a:t>  </a:t>
            </a:r>
            <a:r>
              <a:rPr lang="en-CA" b="1" dirty="0" err="1"/>
              <a:t>controlId</a:t>
            </a:r>
            <a:r>
              <a:rPr lang="en-CA" b="1" dirty="0"/>
              <a:t>="</a:t>
            </a:r>
            <a:r>
              <a:rPr lang="en-CA" b="1" dirty="0" err="1"/>
              <a:t>formTaskName</a:t>
            </a:r>
            <a:r>
              <a:rPr lang="en-CA" b="1" dirty="0"/>
              <a:t>"&gt;</a:t>
            </a:r>
          </a:p>
          <a:p>
            <a:r>
              <a:rPr lang="en-CA" b="1" dirty="0"/>
              <a:t>                     &lt;</a:t>
            </a:r>
            <a:r>
              <a:rPr lang="en-CA" b="1" dirty="0" err="1"/>
              <a:t>Form.Label</a:t>
            </a:r>
            <a:r>
              <a:rPr lang="en-CA" b="1" dirty="0"/>
              <a:t>&gt;Task Name&lt;/</a:t>
            </a:r>
            <a:r>
              <a:rPr lang="en-CA" b="1" dirty="0" err="1"/>
              <a:t>Form.Label</a:t>
            </a:r>
            <a:r>
              <a:rPr lang="en-CA" b="1" dirty="0"/>
              <a:t>&gt;</a:t>
            </a:r>
          </a:p>
          <a:p>
            <a:r>
              <a:rPr lang="en-CA" b="1" dirty="0"/>
              <a:t>                     &lt;</a:t>
            </a:r>
            <a:r>
              <a:rPr lang="en-CA" b="1" dirty="0" err="1"/>
              <a:t>Form.Control</a:t>
            </a:r>
            <a:r>
              <a:rPr lang="en-CA" b="1" dirty="0"/>
              <a:t> type="text" placeholder="Enter name </a:t>
            </a:r>
          </a:p>
          <a:p>
            <a:r>
              <a:rPr lang="en-CA" b="1" dirty="0"/>
              <a:t>                          or   #" /&gt;</a:t>
            </a:r>
          </a:p>
          <a:p>
            <a:r>
              <a:rPr lang="en-CA" b="1" dirty="0"/>
              <a:t>                &lt;/</a:t>
            </a:r>
            <a:r>
              <a:rPr lang="en-CA" b="1" dirty="0" err="1"/>
              <a:t>Form.Group</a:t>
            </a:r>
            <a:r>
              <a:rPr lang="en-CA" b="1" dirty="0"/>
              <a:t>&gt;</a:t>
            </a:r>
          </a:p>
          <a:p>
            <a:r>
              <a:rPr lang="en-CA" dirty="0"/>
              <a:t>             &lt;/Form&gt;</a:t>
            </a:r>
          </a:p>
          <a:p>
            <a:r>
              <a:rPr lang="en-CA" dirty="0"/>
              <a:t>              &lt;Footer </a:t>
            </a:r>
            <a:r>
              <a:rPr lang="en-CA" dirty="0" err="1"/>
              <a:t>className</a:t>
            </a:r>
            <a:r>
              <a:rPr lang="en-CA" dirty="0"/>
              <a:t>='general-border center' /&gt;</a:t>
            </a:r>
          </a:p>
          <a:p>
            <a:r>
              <a:rPr lang="en-CA" dirty="0"/>
              <a:t>          &lt;/Col&gt;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04367" y="466736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66081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a:t>
            </a:r>
            <a:r>
              <a:rPr lang="en-US" dirty="0" err="1">
                <a:solidFill>
                  <a:srgbClr val="00B050"/>
                </a:solidFill>
                <a:highlight>
                  <a:srgbClr val="FFFF00"/>
                </a:highlight>
                <a:latin typeface="Segoe UI" panose="020B0502040204020203" pitchFamily="34" charset="0"/>
              </a:rPr>
              <a:t>Hour:Min</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6186309"/>
          </a:xfrm>
          <a:prstGeom prst="rect">
            <a:avLst/>
          </a:prstGeom>
          <a:noFill/>
          <a:ln w="28575">
            <a:solidFill>
              <a:schemeClr val="tx1">
                <a:lumMod val="95000"/>
                <a:lumOff val="5000"/>
              </a:schemeClr>
            </a:solidFill>
          </a:ln>
        </p:spPr>
        <p:txBody>
          <a:bodyPr wrap="square">
            <a:spAutoFit/>
          </a:bodyPr>
          <a:lstStyle/>
          <a:p>
            <a:r>
              <a:rPr lang="en-CA" dirty="0"/>
              <a:t>…</a:t>
            </a:r>
          </a:p>
          <a:p>
            <a:r>
              <a:rPr lang="en-CA" b="1" dirty="0"/>
              <a:t> &lt;</a:t>
            </a:r>
            <a:r>
              <a:rPr lang="en-CA" b="1" dirty="0" err="1"/>
              <a:t>Form.Group</a:t>
            </a:r>
            <a:r>
              <a:rPr lang="en-CA" b="1" dirty="0"/>
              <a:t> </a:t>
            </a:r>
            <a:r>
              <a:rPr lang="en-CA" b="1" dirty="0" err="1"/>
              <a:t>controlId</a:t>
            </a:r>
            <a:r>
              <a:rPr lang="en-CA" b="1" dirty="0"/>
              <a:t>="</a:t>
            </a:r>
            <a:r>
              <a:rPr lang="en-CA" b="1" dirty="0" err="1"/>
              <a:t>formTaskTime</a:t>
            </a:r>
            <a:r>
              <a:rPr lang="en-CA" b="1" dirty="0"/>
              <a:t>"&gt;</a:t>
            </a:r>
          </a:p>
          <a:p>
            <a:r>
              <a:rPr lang="en-CA" sz="2000" b="1" dirty="0"/>
              <a:t>    </a:t>
            </a:r>
            <a:r>
              <a:rPr lang="en-CA" b="1" dirty="0"/>
              <a:t>&lt;</a:t>
            </a:r>
            <a:r>
              <a:rPr lang="en-CA" sz="1600" b="1" dirty="0" err="1"/>
              <a:t>Form.Label</a:t>
            </a:r>
            <a:r>
              <a:rPr lang="en-CA" sz="1600" b="1" dirty="0"/>
              <a:t> </a:t>
            </a:r>
            <a:r>
              <a:rPr lang="en-CA" sz="1600" b="1" dirty="0" err="1"/>
              <a:t>className</a:t>
            </a:r>
            <a:r>
              <a:rPr lang="en-CA" sz="1600" b="1" dirty="0"/>
              <a:t>="control-block label"&gt;</a:t>
            </a:r>
            <a:r>
              <a:rPr lang="en-CA" sz="1600" b="1" dirty="0" err="1"/>
              <a:t>Hour:Min</a:t>
            </a:r>
            <a:r>
              <a:rPr lang="en-CA" sz="1600" b="1" dirty="0"/>
              <a:t>&lt;/</a:t>
            </a:r>
            <a:r>
              <a:rPr lang="en-CA" sz="1600" b="1" dirty="0" err="1"/>
              <a:t>Form.Label</a:t>
            </a:r>
            <a:r>
              <a:rPr lang="en-CA" sz="1600" b="1" dirty="0"/>
              <a:t>&gt;</a:t>
            </a:r>
          </a:p>
          <a:p>
            <a:r>
              <a:rPr lang="en-CA" b="1" dirty="0"/>
              <a:t>         &lt;</a:t>
            </a:r>
            <a:r>
              <a:rPr lang="en-CA" b="1" dirty="0" err="1"/>
              <a:t>Form.Control</a:t>
            </a:r>
            <a:endParaRPr lang="en-CA" b="1" dirty="0"/>
          </a:p>
          <a:p>
            <a:r>
              <a:rPr lang="en-CA" b="1" dirty="0"/>
              <a:t>                      type="number"</a:t>
            </a:r>
          </a:p>
          <a:p>
            <a:r>
              <a:rPr lang="en-CA" b="1" dirty="0"/>
              <a:t>                      step="1"</a:t>
            </a:r>
          </a:p>
          <a:p>
            <a:r>
              <a:rPr lang="en-CA" b="1" dirty="0"/>
              <a:t>                      min="0"</a:t>
            </a:r>
          </a:p>
          <a:p>
            <a:r>
              <a:rPr lang="en-CA" b="1" dirty="0"/>
              <a:t>                      max="24"</a:t>
            </a:r>
          </a:p>
          <a:p>
            <a:r>
              <a:rPr lang="en-CA" b="1" dirty="0"/>
              <a:t>                      placeholder="0"</a:t>
            </a:r>
          </a:p>
          <a:p>
            <a:r>
              <a:rPr lang="en-CA" b="1" dirty="0"/>
              <a:t>                      </a:t>
            </a:r>
            <a:r>
              <a:rPr lang="en-CA" b="1" dirty="0" err="1"/>
              <a:t>className</a:t>
            </a:r>
            <a:r>
              <a:rPr lang="en-CA"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="control-dot"&gt;:&lt;/</a:t>
            </a:r>
            <a:r>
              <a:rPr lang="en-CA" sz="1600" b="1" dirty="0" err="1"/>
              <a:t>Form.Label</a:t>
            </a:r>
            <a:r>
              <a:rPr lang="en-CA" sz="1600" b="1" dirty="0"/>
              <a:t>&gt;</a:t>
            </a:r>
          </a:p>
          <a:p>
            <a:r>
              <a:rPr lang="en-CA" b="1" dirty="0"/>
              <a:t>         &lt;</a:t>
            </a:r>
            <a:r>
              <a:rPr lang="en-CA" b="1" dirty="0" err="1"/>
              <a:t>Form.Control</a:t>
            </a:r>
            <a:endParaRPr lang="en-CA" b="1" dirty="0"/>
          </a:p>
          <a:p>
            <a:r>
              <a:rPr lang="en-CA" b="1" dirty="0"/>
              <a:t>                      </a:t>
            </a:r>
            <a:r>
              <a:rPr lang="en-CA" b="1" dirty="0" err="1"/>
              <a:t>className</a:t>
            </a:r>
            <a:r>
              <a:rPr lang="en-CA" b="1" dirty="0"/>
              <a:t>="control-inline"</a:t>
            </a:r>
          </a:p>
          <a:p>
            <a:r>
              <a:rPr lang="en-CA" b="1" dirty="0"/>
              <a:t>                      type=“number"</a:t>
            </a:r>
          </a:p>
          <a:p>
            <a:r>
              <a:rPr lang="en-CA" b="1" dirty="0"/>
              <a:t>                      step="1"</a:t>
            </a:r>
          </a:p>
          <a:p>
            <a:r>
              <a:rPr lang="en-CA" b="1" dirty="0"/>
              <a:t>                      min="0"</a:t>
            </a:r>
          </a:p>
          <a:p>
            <a:r>
              <a:rPr lang="en-CA" b="1" dirty="0"/>
              <a:t>                      max="59"</a:t>
            </a:r>
          </a:p>
          <a:p>
            <a:r>
              <a:rPr lang="en-CA" b="1" dirty="0"/>
              <a:t>                      placeholder="0"/&gt;</a:t>
            </a:r>
          </a:p>
          <a:p>
            <a:r>
              <a:rPr lang="en-CA" b="1" dirty="0"/>
              <a:t>  &lt;/</a:t>
            </a:r>
            <a:r>
              <a:rPr lang="en-CA" b="1" dirty="0" err="1"/>
              <a:t>Form.Group</a:t>
            </a:r>
            <a:r>
              <a:rPr lang="en-CA" b="1" dirty="0"/>
              <a:t>&gt;</a:t>
            </a:r>
          </a:p>
          <a:p>
            <a:r>
              <a:rPr lang="en-CA" dirty="0"/>
              <a:t> &lt;/Form&gt;</a:t>
            </a:r>
            <a:endParaRPr lang="en-CA" b="1" dirty="0"/>
          </a:p>
          <a:p>
            <a:r>
              <a:rPr lang="en-CA" dirty="0"/>
              <a:t>  &lt;Footer </a:t>
            </a:r>
            <a:r>
              <a:rPr lang="en-CA" dirty="0" err="1"/>
              <a:t>className</a:t>
            </a:r>
            <a:r>
              <a:rPr lang="en-CA" dirty="0"/>
              <a:t>='general-border center' /&gt;</a:t>
            </a:r>
          </a:p>
          <a:p>
            <a:r>
              <a:rPr lang="en-CA" dirty="0"/>
              <a:t> &lt;/Col&gt;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763059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03418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comment</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3139321"/>
          </a:xfrm>
          <a:prstGeom prst="rect">
            <a:avLst/>
          </a:prstGeom>
          <a:noFill/>
          <a:ln w="28575">
            <a:solidFill>
              <a:schemeClr val="tx1">
                <a:lumMod val="95000"/>
                <a:lumOff val="5000"/>
              </a:schemeClr>
            </a:solidFill>
          </a:ln>
        </p:spPr>
        <p:txBody>
          <a:bodyPr wrap="square">
            <a:spAutoFit/>
          </a:bodyPr>
          <a:lstStyle/>
          <a:p>
            <a:r>
              <a:rPr lang="en-CA" dirty="0"/>
              <a:t>…</a:t>
            </a:r>
          </a:p>
          <a:p>
            <a:r>
              <a:rPr lang="en-CA" b="1" dirty="0"/>
              <a:t>  &lt;</a:t>
            </a:r>
            <a:r>
              <a:rPr lang="en-CA" b="1" dirty="0" err="1"/>
              <a:t>Form.Group</a:t>
            </a:r>
            <a:r>
              <a:rPr lang="en-CA" b="1" dirty="0"/>
              <a:t>  </a:t>
            </a:r>
            <a:r>
              <a:rPr lang="en-CA" b="1" dirty="0" err="1"/>
              <a:t>controlId</a:t>
            </a:r>
            <a:r>
              <a:rPr lang="en-CA" b="1" dirty="0"/>
              <a:t>="</a:t>
            </a:r>
            <a:r>
              <a:rPr lang="en-CA" b="1" dirty="0" err="1"/>
              <a:t>formComment</a:t>
            </a:r>
            <a:r>
              <a:rPr lang="en-CA" b="1" dirty="0"/>
              <a:t>"&gt;</a:t>
            </a:r>
          </a:p>
          <a:p>
            <a:r>
              <a:rPr lang="en-CA" b="1" dirty="0"/>
              <a:t>        &lt;</a:t>
            </a:r>
            <a:r>
              <a:rPr lang="en-CA" b="1" dirty="0" err="1"/>
              <a:t>Form.Label</a:t>
            </a:r>
            <a:r>
              <a:rPr lang="en-CA" b="1" dirty="0"/>
              <a:t>&gt;Comment&lt;/</a:t>
            </a:r>
            <a:r>
              <a:rPr lang="en-CA" b="1" dirty="0" err="1"/>
              <a:t>Form.Label</a:t>
            </a:r>
            <a:r>
              <a:rPr lang="en-CA" b="1" dirty="0"/>
              <a:t>&gt;</a:t>
            </a:r>
          </a:p>
          <a:p>
            <a:r>
              <a:rPr lang="en-CA" b="1" dirty="0"/>
              <a:t>        &lt;</a:t>
            </a:r>
            <a:r>
              <a:rPr lang="en-CA" b="1" dirty="0" err="1"/>
              <a:t>Form.Control</a:t>
            </a:r>
            <a:r>
              <a:rPr lang="en-CA" b="1" dirty="0"/>
              <a:t> type="text" placeholder="Enter Comment" /&gt;</a:t>
            </a:r>
          </a:p>
          <a:p>
            <a:r>
              <a:rPr lang="en-CA" b="1" dirty="0"/>
              <a:t>        &lt;</a:t>
            </a:r>
            <a:r>
              <a:rPr lang="en-CA" b="1" dirty="0" err="1"/>
              <a:t>Form.Text</a:t>
            </a:r>
            <a:r>
              <a:rPr lang="en-CA" b="1" dirty="0"/>
              <a:t> </a:t>
            </a:r>
            <a:r>
              <a:rPr lang="en-CA" b="1" dirty="0" err="1"/>
              <a:t>className</a:t>
            </a:r>
            <a:r>
              <a:rPr lang="en-CA" b="1" dirty="0"/>
              <a:t>="text-muted"&gt;</a:t>
            </a:r>
          </a:p>
          <a:p>
            <a:r>
              <a:rPr lang="en-CA" b="1" dirty="0"/>
              <a:t>                          You can write a short comment.</a:t>
            </a:r>
          </a:p>
          <a:p>
            <a:r>
              <a:rPr lang="en-CA" b="1" dirty="0"/>
              <a:t>         &lt;/</a:t>
            </a:r>
            <a:r>
              <a:rPr lang="en-CA" b="1" dirty="0" err="1"/>
              <a:t>Form.Text</a:t>
            </a:r>
            <a:r>
              <a:rPr lang="en-CA" b="1" dirty="0"/>
              <a:t>&gt;</a:t>
            </a:r>
          </a:p>
          <a:p>
            <a:r>
              <a:rPr lang="en-CA" b="1" dirty="0"/>
              <a:t>  &lt;/</a:t>
            </a:r>
            <a:r>
              <a:rPr lang="en-CA" b="1" dirty="0" err="1"/>
              <a:t>Form.Group</a:t>
            </a:r>
            <a:r>
              <a:rPr lang="en-CA" b="1" dirty="0"/>
              <a:t>&gt;</a:t>
            </a:r>
          </a:p>
          <a:p>
            <a:r>
              <a:rPr lang="en-CA" dirty="0"/>
              <a:t> &lt;/Form&gt;</a:t>
            </a:r>
            <a:endParaRPr lang="en-CA" b="1" dirty="0"/>
          </a:p>
          <a:p>
            <a:r>
              <a:rPr lang="en-CA" dirty="0"/>
              <a:t>  &lt;Footer </a:t>
            </a:r>
            <a:r>
              <a:rPr lang="en-CA" dirty="0" err="1"/>
              <a:t>className</a:t>
            </a:r>
            <a:r>
              <a:rPr lang="en-CA" dirty="0"/>
              <a:t>='general-border center' /&gt;</a:t>
            </a:r>
          </a:p>
          <a:p>
            <a:r>
              <a:rPr lang="en-CA" dirty="0"/>
              <a:t> &lt;/Col&gt;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473264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70131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646331"/>
          </a:xfrm>
          <a:prstGeom prst="rect">
            <a:avLst/>
          </a:prstGeom>
          <a:noFill/>
        </p:spPr>
        <p:txBody>
          <a:bodyPr wrap="square">
            <a:spAutoFit/>
          </a:bodyPr>
          <a:lstStyle/>
          <a:p>
            <a:r>
              <a:rPr lang="en-US" dirty="0">
                <a:latin typeface="Segoe UI" panose="020B0502040204020203" pitchFamily="34" charset="0"/>
              </a:rPr>
              <a:t>To manipulate form elements values [Read/Update], define state handling mechanism</a:t>
            </a:r>
            <a:endParaRPr lang="en-US" sz="2000" dirty="0">
              <a:effectLst/>
              <a:highlight>
                <a:srgbClr val="FFFF00"/>
              </a:highlight>
              <a:latin typeface="Arial" panose="020B0604020202020204" pitchFamily="34" charset="0"/>
            </a:endParaRPr>
          </a:p>
        </p:txBody>
      </p:sp>
      <p:sp>
        <p:nvSpPr>
          <p:cNvPr id="2" name="TextBox 1">
            <a:extLst>
              <a:ext uri="{FF2B5EF4-FFF2-40B4-BE49-F238E27FC236}">
                <a16:creationId xmlns:a16="http://schemas.microsoft.com/office/drawing/2014/main" id="{E94F6949-04C1-D252-52E9-F8ED758502C2}"/>
              </a:ext>
            </a:extLst>
          </p:cNvPr>
          <p:cNvSpPr txBox="1"/>
          <p:nvPr/>
        </p:nvSpPr>
        <p:spPr>
          <a:xfrm>
            <a:off x="0" y="2079585"/>
            <a:ext cx="7772400" cy="646331"/>
          </a:xfrm>
          <a:prstGeom prst="rect">
            <a:avLst/>
          </a:prstGeom>
          <a:noFill/>
        </p:spPr>
        <p:txBody>
          <a:bodyPr wrap="square">
            <a:spAutoFit/>
          </a:bodyPr>
          <a:lstStyle/>
          <a:p>
            <a:r>
              <a:rPr lang="en-US" dirty="0">
                <a:latin typeface="Segoe UI" panose="020B0502040204020203" pitchFamily="34" charset="0"/>
              </a:rPr>
              <a:t>Take </a:t>
            </a:r>
            <a:r>
              <a:rPr lang="en-US" dirty="0">
                <a:highlight>
                  <a:srgbClr val="FFFF00"/>
                </a:highlight>
                <a:latin typeface="Segoe UI" panose="020B0502040204020203" pitchFamily="34" charset="0"/>
              </a:rPr>
              <a:t>Task Name </a:t>
            </a:r>
            <a:r>
              <a:rPr lang="en-US" dirty="0">
                <a:latin typeface="Segoe UI" panose="020B0502040204020203" pitchFamily="34" charset="0"/>
              </a:rPr>
              <a:t>as an example, and apply the change below for other elements as well.</a:t>
            </a:r>
            <a:endParaRPr lang="en-US" sz="2000" dirty="0">
              <a:effectLst/>
              <a:highlight>
                <a:srgbClr val="FFFF00"/>
              </a:highlight>
              <a:latin typeface="Arial" panose="020B0604020202020204" pitchFamily="34" charset="0"/>
            </a:endParaRPr>
          </a:p>
        </p:txBody>
      </p:sp>
      <p:sp>
        <p:nvSpPr>
          <p:cNvPr id="4" name="TextBox 3">
            <a:extLst>
              <a:ext uri="{FF2B5EF4-FFF2-40B4-BE49-F238E27FC236}">
                <a16:creationId xmlns:a16="http://schemas.microsoft.com/office/drawing/2014/main" id="{34B1821E-5988-ED66-E278-70D1E185B82E}"/>
              </a:ext>
            </a:extLst>
          </p:cNvPr>
          <p:cNvSpPr txBox="1"/>
          <p:nvPr/>
        </p:nvSpPr>
        <p:spPr>
          <a:xfrm>
            <a:off x="1217188" y="2825285"/>
            <a:ext cx="5227491" cy="369332"/>
          </a:xfrm>
          <a:prstGeom prst="rect">
            <a:avLst/>
          </a:prstGeom>
          <a:noFill/>
        </p:spPr>
        <p:txBody>
          <a:bodyPr wrap="square">
            <a:spAutoFit/>
          </a:bodyPr>
          <a:lstStyle/>
          <a:p>
            <a:r>
              <a:rPr lang="en-CA" b="0" dirty="0">
                <a:effectLst/>
                <a:latin typeface="Consolas" panose="020B0609020204030204" pitchFamily="49" charset="0"/>
              </a:rPr>
              <a:t>  const [name, </a:t>
            </a:r>
            <a:r>
              <a:rPr lang="en-CA" b="0" dirty="0" err="1">
                <a:effectLst/>
                <a:latin typeface="Consolas" panose="020B0609020204030204" pitchFamily="49" charset="0"/>
              </a:rPr>
              <a:t>setName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a:t>
            </a:r>
          </a:p>
        </p:txBody>
      </p:sp>
      <p:sp>
        <p:nvSpPr>
          <p:cNvPr id="5" name="TextBox 4">
            <a:extLst>
              <a:ext uri="{FF2B5EF4-FFF2-40B4-BE49-F238E27FC236}">
                <a16:creationId xmlns:a16="http://schemas.microsoft.com/office/drawing/2014/main" id="{3651CF1D-FC24-6D78-0A7E-022E389B43A8}"/>
              </a:ext>
            </a:extLst>
          </p:cNvPr>
          <p:cNvSpPr txBox="1"/>
          <p:nvPr/>
        </p:nvSpPr>
        <p:spPr>
          <a:xfrm>
            <a:off x="5118812" y="3450803"/>
            <a:ext cx="1366080" cy="369332"/>
          </a:xfrm>
          <a:prstGeom prst="rect">
            <a:avLst/>
          </a:prstGeom>
          <a:solidFill>
            <a:schemeClr val="accent2"/>
          </a:solidFill>
          <a:ln w="19050">
            <a:solidFill>
              <a:schemeClr val="tx1"/>
            </a:solidFill>
          </a:ln>
        </p:spPr>
        <p:txBody>
          <a:bodyPr wrap="none" rtlCol="0">
            <a:spAutoFit/>
          </a:bodyPr>
          <a:lstStyle/>
          <a:p>
            <a:r>
              <a:rPr lang="en-CA" dirty="0"/>
              <a:t>Initial value</a:t>
            </a:r>
          </a:p>
        </p:txBody>
      </p:sp>
      <p:sp>
        <p:nvSpPr>
          <p:cNvPr id="6" name="TextBox 5">
            <a:extLst>
              <a:ext uri="{FF2B5EF4-FFF2-40B4-BE49-F238E27FC236}">
                <a16:creationId xmlns:a16="http://schemas.microsoft.com/office/drawing/2014/main" id="{73D58C55-40EB-4EA5-17A6-E32E13E07A3F}"/>
              </a:ext>
            </a:extLst>
          </p:cNvPr>
          <p:cNvSpPr txBox="1"/>
          <p:nvPr/>
        </p:nvSpPr>
        <p:spPr>
          <a:xfrm>
            <a:off x="2505066" y="3467873"/>
            <a:ext cx="2102820" cy="369332"/>
          </a:xfrm>
          <a:prstGeom prst="rect">
            <a:avLst/>
          </a:prstGeom>
          <a:solidFill>
            <a:schemeClr val="accent2"/>
          </a:solidFill>
          <a:ln w="19050">
            <a:solidFill>
              <a:schemeClr val="tx1"/>
            </a:solidFill>
          </a:ln>
        </p:spPr>
        <p:txBody>
          <a:bodyPr wrap="none" rtlCol="0">
            <a:spAutoFit/>
          </a:bodyPr>
          <a:lstStyle/>
          <a:p>
            <a:r>
              <a:rPr lang="en-CA" dirty="0"/>
              <a:t>Method to update</a:t>
            </a:r>
          </a:p>
        </p:txBody>
      </p:sp>
      <p:sp>
        <p:nvSpPr>
          <p:cNvPr id="7" name="TextBox 6">
            <a:extLst>
              <a:ext uri="{FF2B5EF4-FFF2-40B4-BE49-F238E27FC236}">
                <a16:creationId xmlns:a16="http://schemas.microsoft.com/office/drawing/2014/main" id="{0B5024FB-DB75-D375-BE96-6B98962BEC44}"/>
              </a:ext>
            </a:extLst>
          </p:cNvPr>
          <p:cNvSpPr txBox="1"/>
          <p:nvPr/>
        </p:nvSpPr>
        <p:spPr>
          <a:xfrm>
            <a:off x="146783" y="3443662"/>
            <a:ext cx="1581843" cy="369332"/>
          </a:xfrm>
          <a:prstGeom prst="rect">
            <a:avLst/>
          </a:prstGeom>
          <a:solidFill>
            <a:schemeClr val="accent2"/>
          </a:solidFill>
          <a:ln w="19050">
            <a:solidFill>
              <a:schemeClr val="tx1"/>
            </a:solidFill>
          </a:ln>
        </p:spPr>
        <p:txBody>
          <a:bodyPr wrap="none" rtlCol="0">
            <a:spAutoFit/>
          </a:bodyPr>
          <a:lstStyle/>
          <a:p>
            <a:r>
              <a:rPr lang="en-CA" dirty="0"/>
              <a:t>state variable</a:t>
            </a:r>
          </a:p>
        </p:txBody>
      </p:sp>
      <p:cxnSp>
        <p:nvCxnSpPr>
          <p:cNvPr id="10" name="Straight Arrow Connector 9">
            <a:extLst>
              <a:ext uri="{FF2B5EF4-FFF2-40B4-BE49-F238E27FC236}">
                <a16:creationId xmlns:a16="http://schemas.microsoft.com/office/drawing/2014/main" id="{B119A07D-E2E1-AF78-AE5A-F746DDED0241}"/>
              </a:ext>
            </a:extLst>
          </p:cNvPr>
          <p:cNvCxnSpPr>
            <a:cxnSpLocks/>
            <a:endCxn id="5" idx="0"/>
          </p:cNvCxnSpPr>
          <p:nvPr/>
        </p:nvCxnSpPr>
        <p:spPr>
          <a:xfrm>
            <a:off x="5801852" y="3009951"/>
            <a:ext cx="0"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BE0C294-9C3A-F817-D0F3-AAE44F8C0E92}"/>
              </a:ext>
            </a:extLst>
          </p:cNvPr>
          <p:cNvCxnSpPr>
            <a:cxnSpLocks/>
            <a:endCxn id="6" idx="0"/>
          </p:cNvCxnSpPr>
          <p:nvPr/>
        </p:nvCxnSpPr>
        <p:spPr>
          <a:xfrm flipH="1">
            <a:off x="3556476" y="3027021"/>
            <a:ext cx="141438"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0DA4C53-18F6-2F46-608E-94E19B8B15F2}"/>
              </a:ext>
            </a:extLst>
          </p:cNvPr>
          <p:cNvCxnSpPr>
            <a:cxnSpLocks/>
            <a:endCxn id="7" idx="0"/>
          </p:cNvCxnSpPr>
          <p:nvPr/>
        </p:nvCxnSpPr>
        <p:spPr>
          <a:xfrm flipH="1">
            <a:off x="937705" y="3027021"/>
            <a:ext cx="1505242" cy="416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3"/>
          <a:stretch>
            <a:fillRect/>
          </a:stretch>
        </p:blipFill>
        <p:spPr>
          <a:xfrm>
            <a:off x="347554" y="3912363"/>
            <a:ext cx="5303596" cy="6090967"/>
          </a:xfrm>
          <a:prstGeom prst="rect">
            <a:avLst/>
          </a:prstGeom>
        </p:spPr>
      </p:pic>
      <p:sp>
        <p:nvSpPr>
          <p:cNvPr id="21" name="Rectangle: Rounded Corners 20">
            <a:extLst>
              <a:ext uri="{FF2B5EF4-FFF2-40B4-BE49-F238E27FC236}">
                <a16:creationId xmlns:a16="http://schemas.microsoft.com/office/drawing/2014/main" id="{9B4EF5C9-63F4-CC1A-F6D9-939D3E6B2C03}"/>
              </a:ext>
            </a:extLst>
          </p:cNvPr>
          <p:cNvSpPr/>
          <p:nvPr/>
        </p:nvSpPr>
        <p:spPr>
          <a:xfrm>
            <a:off x="403572" y="4099192"/>
            <a:ext cx="2417077"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Rounded Corners 25">
            <a:extLst>
              <a:ext uri="{FF2B5EF4-FFF2-40B4-BE49-F238E27FC236}">
                <a16:creationId xmlns:a16="http://schemas.microsoft.com/office/drawing/2014/main" id="{FC087648-08EF-B600-4B3B-B17D922A7AAE}"/>
              </a:ext>
            </a:extLst>
          </p:cNvPr>
          <p:cNvSpPr/>
          <p:nvPr/>
        </p:nvSpPr>
        <p:spPr>
          <a:xfrm>
            <a:off x="582275" y="4783128"/>
            <a:ext cx="2675275"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Rounded Corners 26">
            <a:extLst>
              <a:ext uri="{FF2B5EF4-FFF2-40B4-BE49-F238E27FC236}">
                <a16:creationId xmlns:a16="http://schemas.microsoft.com/office/drawing/2014/main" id="{9144D0EC-AE91-BF03-9FA1-1F66797477B7}"/>
              </a:ext>
            </a:extLst>
          </p:cNvPr>
          <p:cNvSpPr/>
          <p:nvPr/>
        </p:nvSpPr>
        <p:spPr>
          <a:xfrm>
            <a:off x="2063413" y="9287210"/>
            <a:ext cx="1072694"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Rounded Corners 27">
            <a:extLst>
              <a:ext uri="{FF2B5EF4-FFF2-40B4-BE49-F238E27FC236}">
                <a16:creationId xmlns:a16="http://schemas.microsoft.com/office/drawing/2014/main" id="{7B3F87CC-70B7-B6C1-BF0A-E2A41CA39BC2}"/>
              </a:ext>
            </a:extLst>
          </p:cNvPr>
          <p:cNvSpPr/>
          <p:nvPr/>
        </p:nvSpPr>
        <p:spPr>
          <a:xfrm>
            <a:off x="2063412" y="9051380"/>
            <a:ext cx="1987093" cy="235829"/>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Rounded Corners 28">
            <a:extLst>
              <a:ext uri="{FF2B5EF4-FFF2-40B4-BE49-F238E27FC236}">
                <a16:creationId xmlns:a16="http://schemas.microsoft.com/office/drawing/2014/main" id="{665C3DFE-D797-0F80-DD73-564B7EA40B19}"/>
              </a:ext>
            </a:extLst>
          </p:cNvPr>
          <p:cNvSpPr/>
          <p:nvPr/>
        </p:nvSpPr>
        <p:spPr>
          <a:xfrm>
            <a:off x="501137" y="5176672"/>
            <a:ext cx="2927863" cy="675471"/>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TextBox 29">
            <a:extLst>
              <a:ext uri="{FF2B5EF4-FFF2-40B4-BE49-F238E27FC236}">
                <a16:creationId xmlns:a16="http://schemas.microsoft.com/office/drawing/2014/main" id="{C568CAB9-E888-DC53-DAF0-084DC96A8BE6}"/>
              </a:ext>
            </a:extLst>
          </p:cNvPr>
          <p:cNvSpPr txBox="1"/>
          <p:nvPr/>
        </p:nvSpPr>
        <p:spPr>
          <a:xfrm>
            <a:off x="5752230" y="4929631"/>
            <a:ext cx="1978444" cy="1169551"/>
          </a:xfrm>
          <a:prstGeom prst="rect">
            <a:avLst/>
          </a:prstGeom>
          <a:noFill/>
          <a:ln w="28575">
            <a:solidFill>
              <a:schemeClr val="tx1"/>
            </a:solidFill>
          </a:ln>
        </p:spPr>
        <p:txBody>
          <a:bodyPr wrap="square">
            <a:spAutoFit/>
          </a:bodyPr>
          <a:lstStyle/>
          <a:p>
            <a:r>
              <a:rPr lang="en-CA" dirty="0"/>
              <a:t>We can share a copy of current Main.js via slack: </a:t>
            </a:r>
          </a:p>
          <a:p>
            <a:r>
              <a:rPr lang="en-CA" sz="1600" dirty="0">
                <a:highlight>
                  <a:srgbClr val="FFFF00"/>
                </a:highlight>
              </a:rPr>
              <a:t>#react-hackathon</a:t>
            </a:r>
            <a:endParaRPr lang="en-CA" sz="1600" dirty="0"/>
          </a:p>
        </p:txBody>
      </p:sp>
    </p:spTree>
    <p:extLst>
      <p:ext uri="{BB962C8B-B14F-4D97-AF65-F5344CB8AC3E}">
        <p14:creationId xmlns:p14="http://schemas.microsoft.com/office/powerpoint/2010/main" val="11872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2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2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P spid="4" grpId="0"/>
      <p:bldP spid="5" grpId="0" animBg="1"/>
      <p:bldP spid="6" grpId="0" animBg="1"/>
      <p:bldP spid="7" grpId="0" animBg="1"/>
      <p:bldP spid="21" grpId="0" animBg="1"/>
      <p:bldP spid="21" grpId="1" animBg="1"/>
      <p:bldP spid="26" grpId="0" animBg="1"/>
      <p:bldP spid="26" grpId="1" animBg="1"/>
      <p:bldP spid="27" grpId="0" animBg="1"/>
      <p:bldP spid="27" grpId="1" animBg="1"/>
      <p:bldP spid="28" grpId="0" animBg="1"/>
      <p:bldP spid="28" grpId="1" animBg="1"/>
      <p:bldP spid="29" grpId="0" animBg="1"/>
      <p:bldP spid="29" grpId="1" animBg="1"/>
      <p:bldP spid="30" grpId="0"/>
    </p:bldLst>
  </p:timing>
  <p:extLst>
    <p:ext uri="{6950BFC3-D8DA-4A85-94F7-54DA5524770B}">
      <p188:commentRel xmlns:p188="http://schemas.microsoft.com/office/powerpoint/2018/8/main" r:id="rId2"/>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Add Clear Action</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2144742"/>
            <a:ext cx="7580833" cy="2862322"/>
          </a:xfrm>
          <a:prstGeom prst="rect">
            <a:avLst/>
          </a:prstGeom>
          <a:noFill/>
          <a:ln w="28575">
            <a:solidFill>
              <a:schemeClr val="tx1">
                <a:lumMod val="95000"/>
                <a:lumOff val="5000"/>
              </a:schemeClr>
            </a:solidFill>
          </a:ln>
        </p:spPr>
        <p:txBody>
          <a:bodyPr wrap="square">
            <a:spAutoFit/>
          </a:bodyPr>
          <a:lstStyle/>
          <a:p>
            <a:r>
              <a:rPr lang="en-US" dirty="0"/>
              <a:t>…</a:t>
            </a:r>
          </a:p>
          <a:p>
            <a:r>
              <a:rPr lang="en-US" b="1" dirty="0"/>
              <a:t>const </a:t>
            </a:r>
            <a:r>
              <a:rPr lang="en-US" b="1" dirty="0" err="1"/>
              <a:t>clearDisplay</a:t>
            </a:r>
            <a:r>
              <a:rPr lang="en-US" b="1" dirty="0"/>
              <a:t> = () =&gt; {</a:t>
            </a:r>
          </a:p>
          <a:p>
            <a:r>
              <a:rPr lang="en-US" b="1" dirty="0"/>
              <a:t>    </a:t>
            </a:r>
            <a:r>
              <a:rPr lang="en-US" b="1" dirty="0" err="1"/>
              <a:t>setName</a:t>
            </a:r>
            <a:r>
              <a:rPr lang="en-US" b="1" dirty="0"/>
              <a:t>('');</a:t>
            </a:r>
          </a:p>
          <a:p>
            <a:r>
              <a:rPr lang="en-US" b="1" dirty="0"/>
              <a:t>    </a:t>
            </a:r>
            <a:r>
              <a:rPr lang="en-US" b="1" dirty="0" err="1"/>
              <a:t>setHour</a:t>
            </a:r>
            <a:r>
              <a:rPr lang="en-US" b="1" dirty="0"/>
              <a:t>(0);</a:t>
            </a:r>
          </a:p>
          <a:p>
            <a:r>
              <a:rPr lang="en-US" b="1" dirty="0"/>
              <a:t>    </a:t>
            </a:r>
            <a:r>
              <a:rPr lang="en-US" b="1" dirty="0" err="1"/>
              <a:t>setMin</a:t>
            </a:r>
            <a:r>
              <a:rPr lang="en-US" b="1" dirty="0"/>
              <a:t>(0);</a:t>
            </a:r>
          </a:p>
          <a:p>
            <a:r>
              <a:rPr lang="en-US" b="1" dirty="0"/>
              <a:t>    </a:t>
            </a:r>
            <a:r>
              <a:rPr lang="en-US" b="1" dirty="0" err="1"/>
              <a:t>setComment</a:t>
            </a:r>
            <a:r>
              <a:rPr lang="en-US" b="1" dirty="0"/>
              <a:t>('');</a:t>
            </a:r>
          </a:p>
          <a:p>
            <a:r>
              <a:rPr lang="en-US" b="1" dirty="0"/>
              <a:t>   };</a:t>
            </a:r>
          </a:p>
          <a:p>
            <a:r>
              <a:rPr lang="en-US" dirty="0"/>
              <a:t>    return (</a:t>
            </a:r>
          </a:p>
          <a:p>
            <a:r>
              <a:rPr lang="en-US" dirty="0"/>
              <a:t> …</a:t>
            </a:r>
          </a:p>
          <a:p>
            <a:r>
              <a:rPr lang="en-US" dirty="0"/>
              <a:t>   &lt;Footer </a:t>
            </a:r>
            <a:r>
              <a:rPr lang="en-US" dirty="0" err="1"/>
              <a:t>className</a:t>
            </a:r>
            <a:r>
              <a:rPr lang="en-US" dirty="0"/>
              <a:t>='general-border center' </a:t>
            </a:r>
            <a:r>
              <a:rPr lang="en-US" b="1" dirty="0"/>
              <a:t>clear = {</a:t>
            </a:r>
            <a:r>
              <a:rPr lang="en-US" b="1" dirty="0" err="1"/>
              <a:t>clearDisplay</a:t>
            </a:r>
            <a:r>
              <a:rPr lang="en-US" b="1" dirty="0"/>
              <a:t>}</a:t>
            </a:r>
            <a:r>
              <a:rPr lang="en-US" dirty="0"/>
              <a:t>/&gt;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703219" y="684713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3" name="TextBox 2">
            <a:extLst>
              <a:ext uri="{FF2B5EF4-FFF2-40B4-BE49-F238E27FC236}">
                <a16:creationId xmlns:a16="http://schemas.microsoft.com/office/drawing/2014/main" id="{E418B884-3089-582F-C0DC-213D448CD447}"/>
              </a:ext>
            </a:extLst>
          </p:cNvPr>
          <p:cNvSpPr txBox="1"/>
          <p:nvPr/>
        </p:nvSpPr>
        <p:spPr>
          <a:xfrm>
            <a:off x="0" y="1627905"/>
            <a:ext cx="4086518"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a:t>
            </a:r>
            <a:endParaRPr lang="en-CA" dirty="0"/>
          </a:p>
        </p:txBody>
      </p:sp>
      <p:sp>
        <p:nvSpPr>
          <p:cNvPr id="4" name="TextBox 3">
            <a:extLst>
              <a:ext uri="{FF2B5EF4-FFF2-40B4-BE49-F238E27FC236}">
                <a16:creationId xmlns:a16="http://schemas.microsoft.com/office/drawing/2014/main" id="{83458EDD-5CB8-05A7-8602-410990877F11}"/>
              </a:ext>
            </a:extLst>
          </p:cNvPr>
          <p:cNvSpPr txBox="1"/>
          <p:nvPr/>
        </p:nvSpPr>
        <p:spPr>
          <a:xfrm>
            <a:off x="0" y="5101723"/>
            <a:ext cx="4086518" cy="369332"/>
          </a:xfrm>
          <a:prstGeom prst="rect">
            <a:avLst/>
          </a:prstGeom>
          <a:noFill/>
        </p:spPr>
        <p:txBody>
          <a:bodyPr wrap="square">
            <a:spAutoFit/>
          </a:bodyPr>
          <a:lstStyle/>
          <a:p>
            <a:r>
              <a:rPr lang="en-US" dirty="0">
                <a:solidFill>
                  <a:srgbClr val="00B050"/>
                </a:solidFill>
                <a:latin typeface="Segoe UI" panose="020B0502040204020203" pitchFamily="34" charset="0"/>
              </a:rPr>
              <a:t>//Update Footer()  - </a:t>
            </a:r>
            <a:endParaRPr lang="en-CA" dirty="0"/>
          </a:p>
        </p:txBody>
      </p:sp>
      <p:sp>
        <p:nvSpPr>
          <p:cNvPr id="5" name="TextBox 4">
            <a:extLst>
              <a:ext uri="{FF2B5EF4-FFF2-40B4-BE49-F238E27FC236}">
                <a16:creationId xmlns:a16="http://schemas.microsoft.com/office/drawing/2014/main" id="{1249F9F1-702A-2C73-3A34-1CE73DDAFB78}"/>
              </a:ext>
            </a:extLst>
          </p:cNvPr>
          <p:cNvSpPr txBox="1"/>
          <p:nvPr/>
        </p:nvSpPr>
        <p:spPr>
          <a:xfrm>
            <a:off x="191567" y="5510739"/>
            <a:ext cx="7580833" cy="1200329"/>
          </a:xfrm>
          <a:prstGeom prst="rect">
            <a:avLst/>
          </a:prstGeom>
          <a:noFill/>
          <a:ln w="28575">
            <a:solidFill>
              <a:schemeClr val="tx1">
                <a:lumMod val="95000"/>
                <a:lumOff val="5000"/>
              </a:schemeClr>
            </a:solidFill>
          </a:ln>
        </p:spPr>
        <p:txBody>
          <a:bodyPr wrap="square">
            <a:spAutoFit/>
          </a:bodyPr>
          <a:lstStyle/>
          <a:p>
            <a:r>
              <a:rPr lang="en-US" dirty="0"/>
              <a:t>…</a:t>
            </a:r>
          </a:p>
          <a:p>
            <a:r>
              <a:rPr lang="en-CA" dirty="0"/>
              <a:t>&lt;Button </a:t>
            </a:r>
            <a:r>
              <a:rPr lang="en-CA" dirty="0" err="1"/>
              <a:t>className</a:t>
            </a:r>
            <a:r>
              <a:rPr lang="en-CA" dirty="0"/>
              <a:t>="text-uppercase  </a:t>
            </a:r>
            <a:r>
              <a:rPr lang="en-CA" dirty="0" err="1"/>
              <a:t>btn</a:t>
            </a:r>
            <a:r>
              <a:rPr lang="en-CA" dirty="0"/>
              <a:t>-outline-warning" </a:t>
            </a:r>
          </a:p>
          <a:p>
            <a:r>
              <a:rPr lang="en-CA" dirty="0"/>
              <a:t>                   variant='none'  </a:t>
            </a:r>
            <a:r>
              <a:rPr lang="en-CA" b="1" dirty="0" err="1"/>
              <a:t>onClick</a:t>
            </a:r>
            <a:r>
              <a:rPr lang="en-CA" b="1" dirty="0"/>
              <a:t>={</a:t>
            </a:r>
            <a:r>
              <a:rPr lang="en-CA" b="1" dirty="0" err="1"/>
              <a:t>props.clear</a:t>
            </a:r>
            <a:r>
              <a:rPr lang="en-CA" b="1" dirty="0"/>
              <a:t>}</a:t>
            </a:r>
            <a:r>
              <a:rPr lang="en-CA" dirty="0"/>
              <a:t>&gt;  clear</a:t>
            </a:r>
          </a:p>
          <a:p>
            <a:r>
              <a:rPr lang="en-CA" dirty="0"/>
              <a:t> &lt;/Button&gt;</a:t>
            </a:r>
          </a:p>
        </p:txBody>
      </p:sp>
    </p:spTree>
    <p:extLst>
      <p:ext uri="{BB962C8B-B14F-4D97-AF65-F5344CB8AC3E}">
        <p14:creationId xmlns:p14="http://schemas.microsoft.com/office/powerpoint/2010/main" val="254918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1" grpId="0" animBg="1"/>
      <p:bldP spid="3" grpId="0"/>
      <p:bldP spid="4" grpId="0"/>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28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among: </a:t>
            </a:r>
            <a:r>
              <a:rPr lang="en-CA" dirty="0">
                <a:highlight>
                  <a:srgbClr val="FFFF00"/>
                </a:highlight>
              </a:rPr>
              <a:t>react-hackathon.7z</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4232926454"/>
              </p:ext>
            </p:extLst>
          </p:nvPr>
        </p:nvGraphicFramePr>
        <p:xfrm>
          <a:off x="79624" y="1160978"/>
          <a:ext cx="7574623" cy="7650409"/>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 [</a:t>
                      </a:r>
                      <a:r>
                        <a:rPr lang="en-CA" dirty="0">
                          <a:solidFill>
                            <a:srgbClr val="FF0000"/>
                          </a:solidFill>
                        </a:rPr>
                        <a:t>Recommended</a:t>
                      </a:r>
                      <a:r>
                        <a:rPr lang="en-CA" dirty="0"/>
                        <a:t>]</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post request is available among: </a:t>
            </a:r>
            <a:r>
              <a:rPr lang="en-CA" dirty="0">
                <a:highlight>
                  <a:srgbClr val="FFFF00"/>
                </a:highlight>
              </a:rPr>
              <a:t>react-hackathon.7z</a:t>
            </a:r>
            <a:r>
              <a:rPr lang="en-CA" dirty="0"/>
              <a:t>.</a:t>
            </a:r>
          </a:p>
          <a:p>
            <a:br>
              <a:rPr lang="en-CA" dirty="0"/>
            </a:br>
            <a:r>
              <a:rPr lang="en-CA" dirty="0"/>
              <a:t>- Header required for save: content-type: application/json.</a:t>
            </a:r>
            <a:br>
              <a:rPr lang="en-CA" dirty="0"/>
            </a:br>
            <a:r>
              <a:rPr lang="en-CA" dirty="0"/>
              <a:t>- Header required for get: 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among: </a:t>
            </a:r>
            <a:r>
              <a:rPr lang="en-CA" dirty="0">
                <a:highlight>
                  <a:srgbClr val="FFFF00"/>
                </a:highlight>
              </a:rPr>
              <a:t>react-hackathon.7z</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3653</TotalTime>
  <Words>3156</Words>
  <Application>Microsoft Office PowerPoint</Application>
  <PresentationFormat>Custom</PresentationFormat>
  <Paragraphs>415</Paragraphs>
  <Slides>37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Arial Unicode MS</vt:lpstr>
      <vt:lpstr>Avenir Next LT Pro</vt:lpstr>
      <vt:lpstr>Calibri</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268</cp:revision>
  <dcterms:created xsi:type="dcterms:W3CDTF">2023-03-15T22:27:13Z</dcterms:created>
  <dcterms:modified xsi:type="dcterms:W3CDTF">2023-04-15T20:07:15Z</dcterms:modified>
</cp:coreProperties>
</file>