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comments/modernComment_123_34328D60.xml" ContentType="application/vnd.ms-powerpoint.comments+xml"/>
  <Override PartName="/ppt/notesSlides/notesSlide1.xml" ContentType="application/vnd.openxmlformats-officedocument.presentationml.notesSlide+xml"/>
  <Override PartName="/ppt/comments/modernComment_111_D987EFDF.xml" ContentType="application/vnd.ms-powerpoint.comments+xml"/>
  <Override PartName="/ppt/notesSlides/notesSlide2.xml" ContentType="application/vnd.openxmlformats-officedocument.presentationml.notesSlide+xml"/>
  <Override PartName="/ppt/comments/modernComment_11D_70600089.xml" ContentType="application/vnd.ms-powerpoint.comments+xml"/>
  <Override PartName="/ppt/comments/modernComment_129_F4E15009.xml" ContentType="application/vnd.ms-powerpoint.comments+xml"/>
  <Override PartName="/ppt/comments/modernComment_11E_1E39252E.xml" ContentType="application/vnd.ms-powerpoint.comments+xml"/>
  <Override PartName="/ppt/comments/modernComment_12C_4880FF8E.xml" ContentType="application/vnd.ms-powerpoint.comments+xml"/>
  <Override PartName="/ppt/comments/modernComment_12D_94569A24.xml" ContentType="application/vnd.ms-powerpoint.comments+xml"/>
  <Override PartName="/ppt/comments/modernComment_12E_6C5B40A.xml" ContentType="application/vnd.ms-powerpoint.comments+xml"/>
  <Override PartName="/ppt/comments/modernComment_12F_E1B356CE.xml" ContentType="application/vnd.ms-powerpoint.comments+xml"/>
  <Override PartName="/ppt/comments/modernComment_130_F9B507C5.xml" ContentType="application/vnd.ms-powerpoint.comments+xml"/>
  <Override PartName="/ppt/comments/modernComment_132_F39D160A.xml" ContentType="application/vnd.ms-powerpoint.comments+xml"/>
  <Override PartName="/ppt/comments/modernComment_13A_46C3D3D6.xml" ContentType="application/vnd.ms-powerpoint.comments+xml"/>
  <Override PartName="/ppt/comments/modernComment_140_B846E1A5.xml" ContentType="application/vnd.ms-powerpoint.comments+xml"/>
  <Override PartName="/ppt/comments/modernComment_142_1FBF6E7A.xml" ContentType="application/vnd.ms-powerpoint.comments+xml"/>
  <Override PartName="/ppt/comments/modernComment_147_61A63BFA.xml" ContentType="application/vnd.ms-powerpoint.comments+xml"/>
  <Override PartName="/ppt/comments/modernComment_148_452B2D49.xml" ContentType="application/vnd.ms-powerpoint.comments+xml"/>
  <Override PartName="/ppt/comments/modernComment_14F_FC386C79.xml" ContentType="application/vnd.ms-powerpoint.comments+xml"/>
  <Override PartName="/ppt/comments/modernComment_15B_848C8CEF.xml" ContentType="application/vnd.ms-powerpoint.comments+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70"/>
  </p:notesMasterIdLst>
  <p:sldIdLst>
    <p:sldId id="270" r:id="rId2"/>
    <p:sldId id="271" r:id="rId3"/>
    <p:sldId id="293" r:id="rId4"/>
    <p:sldId id="289" r:id="rId5"/>
    <p:sldId id="291" r:id="rId6"/>
    <p:sldId id="296" r:id="rId7"/>
    <p:sldId id="290" r:id="rId8"/>
    <p:sldId id="294" r:id="rId9"/>
    <p:sldId id="292" r:id="rId10"/>
    <p:sldId id="273" r:id="rId11"/>
    <p:sldId id="285" r:id="rId12"/>
    <p:sldId id="283" r:id="rId13"/>
    <p:sldId id="297" r:id="rId14"/>
    <p:sldId id="298" r:id="rId15"/>
    <p:sldId id="286" r:id="rId16"/>
    <p:sldId id="299" r:id="rId17"/>
    <p:sldId id="300" r:id="rId18"/>
    <p:sldId id="274" r:id="rId19"/>
    <p:sldId id="288" r:id="rId20"/>
    <p:sldId id="287" r:id="rId21"/>
    <p:sldId id="301" r:id="rId22"/>
    <p:sldId id="302" r:id="rId23"/>
    <p:sldId id="305" r:id="rId24"/>
    <p:sldId id="276" r:id="rId25"/>
    <p:sldId id="303" r:id="rId26"/>
    <p:sldId id="304" r:id="rId27"/>
    <p:sldId id="306" r:id="rId28"/>
    <p:sldId id="307" r:id="rId29"/>
    <p:sldId id="308" r:id="rId30"/>
    <p:sldId id="309" r:id="rId31"/>
    <p:sldId id="311" r:id="rId32"/>
    <p:sldId id="310" r:id="rId33"/>
    <p:sldId id="312" r:id="rId34"/>
    <p:sldId id="313" r:id="rId35"/>
    <p:sldId id="314" r:id="rId36"/>
    <p:sldId id="316" r:id="rId37"/>
    <p:sldId id="320" r:id="rId38"/>
    <p:sldId id="321" r:id="rId39"/>
    <p:sldId id="322" r:id="rId40"/>
    <p:sldId id="323" r:id="rId41"/>
    <p:sldId id="317" r:id="rId42"/>
    <p:sldId id="318" r:id="rId43"/>
    <p:sldId id="319" r:id="rId44"/>
    <p:sldId id="324" r:id="rId45"/>
    <p:sldId id="281" r:id="rId46"/>
    <p:sldId id="325" r:id="rId47"/>
    <p:sldId id="326" r:id="rId48"/>
    <p:sldId id="327" r:id="rId49"/>
    <p:sldId id="328" r:id="rId50"/>
    <p:sldId id="329" r:id="rId51"/>
    <p:sldId id="330" r:id="rId52"/>
    <p:sldId id="331" r:id="rId53"/>
    <p:sldId id="332" r:id="rId54"/>
    <p:sldId id="333" r:id="rId55"/>
    <p:sldId id="336" r:id="rId56"/>
    <p:sldId id="334" r:id="rId57"/>
    <p:sldId id="337" r:id="rId58"/>
    <p:sldId id="335" r:id="rId59"/>
    <p:sldId id="338" r:id="rId60"/>
    <p:sldId id="339" r:id="rId61"/>
    <p:sldId id="340" r:id="rId62"/>
    <p:sldId id="341" r:id="rId63"/>
    <p:sldId id="342" r:id="rId64"/>
    <p:sldId id="345" r:id="rId65"/>
    <p:sldId id="343" r:id="rId66"/>
    <p:sldId id="344" r:id="rId67"/>
    <p:sldId id="346" r:id="rId68"/>
    <p:sldId id="347" r:id="rId69"/>
  </p:sldIdLst>
  <p:sldSz cx="7772400" cy="1005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4DC68FF1-9336-A390-AB80-FC8E420981B7}" name="sherif sadek" initials="ss" userId="S::sherif.sadek@ibm.com::522fbea8-8b1c-4ffa-9449-8576e254d757"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58B4AE"/>
    <a:srgbClr val="92D050"/>
    <a:srgbClr val="0FBCC7"/>
    <a:srgbClr val="252526"/>
    <a:srgbClr val="F2DD96"/>
    <a:srgbClr val="ADD0A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2" autoAdjust="0"/>
    <p:restoredTop sz="93447" autoAdjust="0"/>
  </p:normalViewPr>
  <p:slideViewPr>
    <p:cSldViewPr snapToGrid="0" showGuides="1">
      <p:cViewPr>
        <p:scale>
          <a:sx n="89" d="100"/>
          <a:sy n="89" d="100"/>
        </p:scale>
        <p:origin x="468" y="-2868"/>
      </p:cViewPr>
      <p:guideLst/>
    </p:cSldViewPr>
  </p:slideViewPr>
  <p:notesTextViewPr>
    <p:cViewPr>
      <p:scale>
        <a:sx n="1" d="1"/>
        <a:sy n="1" d="1"/>
      </p:scale>
      <p:origin x="0" y="0"/>
    </p:cViewPr>
  </p:notesTextViewPr>
  <p:sorterViewPr>
    <p:cViewPr>
      <p:scale>
        <a:sx n="140" d="100"/>
        <a:sy n="140" d="100"/>
      </p:scale>
      <p:origin x="0" y="-2205"/>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notesMaster" Target="notesMasters/notesMaster1.xml"/><Relationship Id="rId75" Type="http://schemas.microsoft.com/office/2018/10/relationships/authors" Target="author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presProps" Target="presProps.xml"/></Relationships>
</file>

<file path=ppt/comments/modernComment_111_D987EFDF.xml><?xml version="1.0" encoding="utf-8"?>
<p188:cmLst xmlns:a="http://schemas.openxmlformats.org/drawingml/2006/main" xmlns:r="http://schemas.openxmlformats.org/officeDocument/2006/relationships" xmlns:p188="http://schemas.microsoft.com/office/powerpoint/2018/8/main">
  <p188:cm id="{0AA69E46-04E3-4E03-A60E-B05DF490D44F}" authorId="{4DC68FF1-9336-A390-AB80-FC8E420981B7}" created="2023-04-12T16:12:41.184">
    <pc:sldMkLst xmlns:pc="http://schemas.microsoft.com/office/powerpoint/2013/main/command">
      <pc:docMk/>
      <pc:sldMk cId="3649564639" sldId="273"/>
    </pc:sldMkLst>
    <p188:txBody>
      <a:bodyPr/>
      <a:lstStyle/>
      <a:p>
        <a:r>
          <a:rPr lang="en-CA"/>
          <a:t>Data flows from parent to children components.
Data sent should not be tampered with.
Data should have one spot to handle code change.
Data change to be done at the highest component necessary.</a:t>
        </a:r>
      </a:p>
    </p188:txBody>
  </p188:cm>
  <p188:cm id="{522658D3-73DD-4F17-B939-8A7CB3112483}" authorId="{4DC68FF1-9336-A390-AB80-FC8E420981B7}" created="2023-04-21T10:28:15.588">
    <ac:deMkLst xmlns:ac="http://schemas.microsoft.com/office/drawing/2013/main/command">
      <pc:docMk xmlns:pc="http://schemas.microsoft.com/office/powerpoint/2013/main/command"/>
      <pc:sldMk xmlns:pc="http://schemas.microsoft.com/office/powerpoint/2013/main/command" cId="3649564639" sldId="273"/>
      <ac:spMk id="9" creationId="{19D4827F-E33C-8BD9-63C3-DD31A7B7140D}"/>
    </ac:deMkLst>
    <p188:txBody>
      <a:bodyPr/>
      <a:lstStyle/>
      <a:p>
        <a:r>
          <a:rPr lang="en-CA"/>
          <a:t>Unidirectional Flow:
Unidirectional flow, also known as a "one-way data flow", is a design pattern in which data flows in only one direction in a React application. This means that data is passed from parent components to child components via props, and child components cannot modify the data they receive from their parents. Instead, if the child component needs to update the data, it must request the parent component to update the data by invoking a function passed down as a prop.
One-Way Binding:
One-way binding is a technique used in React to bind a component's state or props to a UI element, such as an input field or a text label. With one-way binding, changes in the state or props of a component are automatically reflected in the UI element, but changes in the UI element do not affect the component's state or props. This means that the UI element is bound to the component's data in one direction only.
Two-Way Binding:
Two-way binding is a technique used in some frameworks, such as Angular, to bind a component's state or props to a UI element in both directions. This means that changes in the state or props of a component are automatically reflected in the UI element, and changes made to the UI element are also reflected back to the component's state or props. In React, two-way binding can be achieved by using controlled components, where the component's state is used to control the value of the UI element and also to update the value when the user interacts with the element.</a:t>
        </a:r>
      </a:p>
    </p188:txBody>
  </p188:cm>
</p188:cmLst>
</file>

<file path=ppt/comments/modernComment_11D_70600089.xml><?xml version="1.0" encoding="utf-8"?>
<p188:cmLst xmlns:a="http://schemas.openxmlformats.org/drawingml/2006/main" xmlns:r="http://schemas.openxmlformats.org/officeDocument/2006/relationships" xmlns:p188="http://schemas.microsoft.com/office/powerpoint/2018/8/main">
  <p188:cm id="{82815BB2-347B-4A7E-8BFD-5F490F945FD5}" authorId="{4DC68FF1-9336-A390-AB80-FC8E420981B7}" created="2023-04-12T16:28:03.367">
    <ac:txMkLst xmlns:ac="http://schemas.microsoft.com/office/drawing/2013/main/command">
      <pc:docMk xmlns:pc="http://schemas.microsoft.com/office/powerpoint/2013/main/command"/>
      <pc:sldMk xmlns:pc="http://schemas.microsoft.com/office/powerpoint/2013/main/command" cId="1885339785" sldId="285"/>
      <ac:spMk id="6" creationId="{336A84A7-6828-7128-CF76-5CFADA947673}"/>
      <ac:txMk cp="195" len="3">
        <ac:context len="233" hash="99642438"/>
      </ac:txMk>
    </ac:txMkLst>
    <p188:pos x="1809205" y="1069590"/>
    <p188:replyLst>
      <p188:reply id="{70E67FF3-4C98-4131-ABB3-0E0AC5CF466C}" authorId="{4DC68FF1-9336-A390-AB80-FC8E420981B7}" created="2023-04-12T16:48:41.871">
        <p188:txBody>
          <a:bodyPr/>
          <a:lstStyle/>
          <a:p>
            <a:r>
              <a:rPr lang="en-CA"/>
              <a:t>It provides standard structure, development server and build scripts </a:t>
            </a:r>
          </a:p>
        </p188:txBody>
      </p188:reply>
    </p188:replyLst>
    <p188:txBody>
      <a:bodyPr/>
      <a:lstStyle/>
      <a:p>
        <a:r>
          <a:rPr lang="en-CA"/>
          <a:t>create a new React application with a pre-configured setup using Create React App tool.</a:t>
        </a:r>
      </a:p>
    </p188:txBody>
  </p188:cm>
  <p188:cm id="{4B5BBC46-3534-40DB-AC15-ED7474C54AF3}" authorId="{4DC68FF1-9336-A390-AB80-FC8E420981B7}" created="2023-04-12T17:05:31.143">
    <ac:txMkLst xmlns:ac="http://schemas.microsoft.com/office/drawing/2013/main/command">
      <pc:docMk xmlns:pc="http://schemas.microsoft.com/office/powerpoint/2013/main/command"/>
      <pc:sldMk xmlns:pc="http://schemas.microsoft.com/office/powerpoint/2013/main/command" cId="1885339785" sldId="285"/>
      <ac:spMk id="11" creationId="{4F901E9A-7F58-4CD0-34A8-D857146DE324}"/>
      <ac:txMk cp="42" len="3">
        <ac:context len="52" hash="1317726523"/>
      </ac:txMk>
    </ac:txMkLst>
    <p188:pos x="2482177" y="618420"/>
    <p188:txBody>
      <a:bodyPr/>
      <a:lstStyle/>
      <a:p>
        <a:r>
          <a:rPr lang="en-CA"/>
          <a:t>npm: similar to maven. Install packages, manage dependencies, build and run application.</a:t>
        </a:r>
      </a:p>
    </p188:txBody>
  </p188:cm>
</p188:cmLst>
</file>

<file path=ppt/comments/modernComment_11E_1E39252E.xml><?xml version="1.0" encoding="utf-8"?>
<p188:cmLst xmlns:a="http://schemas.openxmlformats.org/drawingml/2006/main" xmlns:r="http://schemas.openxmlformats.org/officeDocument/2006/relationships" xmlns:p188="http://schemas.microsoft.com/office/powerpoint/2018/8/main">
  <p188:cm id="{0D227A14-39F7-4A0D-A000-8C0C01B5EA55}" authorId="{4DC68FF1-9336-A390-AB80-FC8E420981B7}" created="2023-04-13T15:25:44.894">
    <ac:deMkLst xmlns:ac="http://schemas.microsoft.com/office/drawing/2013/main/command">
      <pc:docMk xmlns:pc="http://schemas.microsoft.com/office/powerpoint/2013/main/command"/>
      <pc:sldMk xmlns:pc="http://schemas.microsoft.com/office/powerpoint/2013/main/command" cId="507061550" sldId="286"/>
      <ac:picMk id="5" creationId="{EB3FCB4F-99C4-FE3D-9666-CFE94256CE59}"/>
    </ac:deMkLst>
    <p188:txBody>
      <a:bodyPr/>
      <a:lstStyle/>
      <a:p>
        <a:r>
          <a:rPr lang="en-CA"/>
          <a:t>Webpack needs node.js</a:t>
        </a:r>
      </a:p>
    </p188:txBody>
  </p188:cm>
</p188:cmLst>
</file>

<file path=ppt/comments/modernComment_123_34328D60.xml><?xml version="1.0" encoding="utf-8"?>
<p188:cmLst xmlns:a="http://schemas.openxmlformats.org/drawingml/2006/main" xmlns:r="http://schemas.openxmlformats.org/officeDocument/2006/relationships" xmlns:p188="http://schemas.microsoft.com/office/powerpoint/2018/8/main">
  <p188:cm id="{FDC11D92-A0DF-44F7-84EF-BD722AEC8E52}" authorId="{4DC68FF1-9336-A390-AB80-FC8E420981B7}" created="2023-04-12T16:55:48.417">
    <ac:txMkLst xmlns:ac="http://schemas.microsoft.com/office/drawing/2013/main/command">
      <pc:docMk xmlns:pc="http://schemas.microsoft.com/office/powerpoint/2013/main/command"/>
      <pc:sldMk xmlns:pc="http://schemas.microsoft.com/office/powerpoint/2013/main/command" cId="875728224" sldId="291"/>
      <ac:graphicFrameMk id="3" creationId="{B6D1C2DB-9C05-DF0F-375C-97DFCED265EA}"/>
      <ac:tblMk/>
      <ac:tcMk rowId="2865903476" colId="398985916"/>
      <ac:txMk cp="35" len="5">
        <ac:context len="41" hash="1405840088"/>
      </ac:txMk>
    </ac:txMkLst>
    <p188:pos x="1836262" y="6415479"/>
    <p188:txBody>
      <a:bodyPr/>
      <a:lstStyle/>
      <a:p>
        <a:r>
          <a:rPr lang="en-CA"/>
          <a:t>LTS: Long term support</a:t>
        </a:r>
      </a:p>
    </p188:txBody>
  </p188:cm>
  <p188:cm id="{A60B5AAE-498E-4E28-A4EC-16FB7FC0FCA4}" authorId="{4DC68FF1-9336-A390-AB80-FC8E420981B7}" created="2023-04-12T16:57:41.683">
    <ac:txMkLst xmlns:ac="http://schemas.microsoft.com/office/drawing/2013/main/command">
      <pc:docMk xmlns:pc="http://schemas.microsoft.com/office/powerpoint/2013/main/command"/>
      <pc:sldMk xmlns:pc="http://schemas.microsoft.com/office/powerpoint/2013/main/command" cId="875728224" sldId="291"/>
      <ac:graphicFrameMk id="3" creationId="{B6D1C2DB-9C05-DF0F-375C-97DFCED265EA}"/>
      <ac:tblMk/>
      <ac:tcMk rowId="2865903476" colId="3379756434"/>
      <ac:txMk cp="43" len="7">
        <ac:context len="55" hash="230793341"/>
      </ac:txMk>
    </ac:txMkLst>
    <p188:pos x="5537405" y="6650611"/>
    <p188:txBody>
      <a:bodyPr/>
      <a:lstStyle/>
      <a:p>
        <a:r>
          <a:rPr lang="en-CA"/>
          <a:t>NPM: Node Package Manager</a:t>
        </a:r>
      </a:p>
    </p188:txBody>
  </p188:cm>
  <p188:cm id="{8512F270-3054-461A-9402-43FF7298DC9D}" authorId="{4DC68FF1-9336-A390-AB80-FC8E420981B7}" created="2023-04-12T19:58:57.054">
    <ac:txMkLst xmlns:ac="http://schemas.microsoft.com/office/drawing/2013/main/command">
      <pc:docMk xmlns:pc="http://schemas.microsoft.com/office/powerpoint/2013/main/command"/>
      <pc:sldMk xmlns:pc="http://schemas.microsoft.com/office/powerpoint/2013/main/command" cId="875728224" sldId="291"/>
      <ac:graphicFrameMk id="3" creationId="{B6D1C2DB-9C05-DF0F-375C-97DFCED265EA}"/>
      <ac:tblMk/>
      <ac:tcMk rowId="2865903476" colId="398985916"/>
      <ac:txMk cp="27" len="4">
        <ac:context len="41" hash="1405840088"/>
      </ac:txMk>
    </ac:txMkLst>
    <p188:pos x="2759370" y="7347296"/>
    <p188:txBody>
      <a:bodyPr/>
      <a:lstStyle/>
      <a:p>
        <a:r>
          <a:rPr lang="en-CA"/>
          <a:t>Is required as many of the tools we would use rely on node js, besides it comes with npm which would make our life easier</a:t>
        </a:r>
      </a:p>
    </p188:txBody>
  </p188:cm>
</p188:cmLst>
</file>

<file path=ppt/comments/modernComment_129_F4E15009.xml><?xml version="1.0" encoding="utf-8"?>
<p188:cmLst xmlns:a="http://schemas.openxmlformats.org/drawingml/2006/main" xmlns:r="http://schemas.openxmlformats.org/officeDocument/2006/relationships" xmlns:p188="http://schemas.microsoft.com/office/powerpoint/2018/8/main">
  <p188:cm id="{F80E094D-E55F-413D-AB67-4D46813AFF91}" authorId="{4DC68FF1-9336-A390-AB80-FC8E420981B7}" created="2023-04-12T21:12:31.503">
    <ac:txMkLst xmlns:ac="http://schemas.microsoft.com/office/drawing/2013/main/command">
      <pc:docMk xmlns:pc="http://schemas.microsoft.com/office/powerpoint/2013/main/command"/>
      <pc:sldMk xmlns:pc="http://schemas.microsoft.com/office/powerpoint/2013/main/command" cId="4108406793" sldId="297"/>
      <ac:graphicFrameMk id="5" creationId="{0FD9F01E-4910-6B5C-D489-8B4571E5B1CA}"/>
      <ac:tblMk/>
      <ac:tcMk rowId="3492644371" colId="54241509"/>
      <ac:txMk cp="0" len="17">
        <ac:context len="18" hash="487312503"/>
      </ac:txMk>
    </ac:txMkLst>
    <p188:pos x="1764105" y="2747665"/>
    <p188:replyLst>
      <p188:reply id="{7C12C5AA-B505-40E5-B2F2-D1AB73390FA6}" authorId="{4DC68FF1-9336-A390-AB80-FC8E420981B7}" created="2023-04-12T21:19:39.273">
        <p188:txBody>
          <a:bodyPr/>
          <a:lstStyle/>
          <a:p>
            <a:r>
              <a:rPr lang="en-CA"/>
              <a:t>In package.json, you would specify for example the major version 18, while in the lock file, it would specify the exact installed module, example, 18.2.0</a:t>
            </a:r>
          </a:p>
        </p188:txBody>
      </p188:reply>
      <p188:reply id="{6E226221-7DE5-48B2-802E-B9AD05AA0137}" authorId="{4DC68FF1-9336-A390-AB80-FC8E420981B7}" created="2023-04-12T21:20:45.078">
        <p188:txBody>
          <a:bodyPr/>
          <a:lstStyle/>
          <a:p>
            <a:r>
              <a:rPr lang="en-CA"/>
              <a:t> ^ symbol in 18.2.0 means that npm will automatically update to the latest minor version of React. Example, 18.3</a:t>
            </a:r>
          </a:p>
        </p188:txBody>
      </p188:reply>
    </p188:replyLst>
    <p188:txBody>
      <a:bodyPr/>
      <a:lstStyle/>
      <a:p>
        <a:r>
          <a:rPr lang="en-CA"/>
          <a:t>package-lock.json is an important file that helps ensure consistent, and reliable dependency management in your Node.js project. 
if I pass only package.json, then other developer when installing might install a slightly different versions of modules. but when he has package-lock.json as well, npm will make sure to install the exact versions mentioned in the package-lock.json file. is this true?</a:t>
        </a:r>
      </a:p>
    </p188:txBody>
  </p188:cm>
</p188:cmLst>
</file>

<file path=ppt/comments/modernComment_12C_4880FF8E.xml><?xml version="1.0" encoding="utf-8"?>
<p188:cmLst xmlns:a="http://schemas.openxmlformats.org/drawingml/2006/main" xmlns:r="http://schemas.openxmlformats.org/officeDocument/2006/relationships" xmlns:p188="http://schemas.microsoft.com/office/powerpoint/2018/8/main">
  <p188:cm id="{F4E459CD-8DB4-4EA3-B3F3-448E78C2ED49}" authorId="{4DC68FF1-9336-A390-AB80-FC8E420981B7}" created="2023-04-13T17:01:28.924">
    <ac:deMkLst xmlns:ac="http://schemas.microsoft.com/office/drawing/2013/main/command">
      <pc:docMk xmlns:pc="http://schemas.microsoft.com/office/powerpoint/2013/main/command"/>
      <pc:sldMk xmlns:pc="http://schemas.microsoft.com/office/powerpoint/2013/main/command" cId="1216413582" sldId="300"/>
      <ac:spMk id="21" creationId="{46AA9909-603C-7BFC-AEC2-C45E2E2CDBBD}"/>
    </ac:deMkLst>
    <p188:txBody>
      <a:bodyPr/>
      <a:lstStyle/>
      <a:p>
        <a:r>
          <a:rPr lang="en-CA"/>
          <a:t>Any update requires a page refresh which you don’t have to using our project which comes with a hot deployment server</a:t>
        </a:r>
      </a:p>
    </p188:txBody>
  </p188:cm>
</p188:cmLst>
</file>

<file path=ppt/comments/modernComment_12D_94569A24.xml><?xml version="1.0" encoding="utf-8"?>
<p188:cmLst xmlns:a="http://schemas.openxmlformats.org/drawingml/2006/main" xmlns:r="http://schemas.openxmlformats.org/officeDocument/2006/relationships" xmlns:p188="http://schemas.microsoft.com/office/powerpoint/2018/8/main">
  <p188:cm id="{3A82D066-9AAF-4365-ABF7-72B1C3EFF508}" authorId="{4DC68FF1-9336-A390-AB80-FC8E420981B7}" created="2023-04-14T14:37:43.844">
    <ac:txMkLst xmlns:ac="http://schemas.microsoft.com/office/drawing/2013/main/command">
      <pc:docMk xmlns:pc="http://schemas.microsoft.com/office/powerpoint/2013/main/command"/>
      <pc:sldMk xmlns:pc="http://schemas.microsoft.com/office/powerpoint/2013/main/command" cId="2488703524" sldId="301"/>
      <ac:spMk id="17" creationId="{23E7A8EE-5489-7853-1AF9-9574E73D5F19}"/>
      <ac:txMk cp="46" len="8">
        <ac:context len="61" hash="661251778"/>
      </ac:txMk>
    </ac:txMkLst>
    <p188:pos x="5651292" y="402901"/>
    <p188:txBody>
      <a:bodyPr/>
      <a:lstStyle/>
      <a:p>
        <a:r>
          <a:rPr lang="en-CA"/>
          <a:t>Otherwise, we may not benefit from using React 18. Also, I noticed the hot server deployment is running well when I reverted the index.js to its original. </a:t>
        </a:r>
      </a:p>
    </p188:txBody>
  </p188:cm>
</p188:cmLst>
</file>

<file path=ppt/comments/modernComment_12E_6C5B40A.xml><?xml version="1.0" encoding="utf-8"?>
<p188:cmLst xmlns:a="http://schemas.openxmlformats.org/drawingml/2006/main" xmlns:r="http://schemas.openxmlformats.org/officeDocument/2006/relationships" xmlns:p188="http://schemas.microsoft.com/office/powerpoint/2018/8/main">
  <p188:cm id="{A282082E-9780-4501-92C2-ACF51885A06F}" authorId="{4DC68FF1-9336-A390-AB80-FC8E420981B7}" created="2023-04-14T14:23:34.867">
    <pc:sldMkLst xmlns:pc="http://schemas.microsoft.com/office/powerpoint/2013/main/command">
      <pc:docMk/>
      <pc:sldMk cId="113619978" sldId="302"/>
    </pc:sldMkLst>
    <p188:replyLst>
      <p188:reply id="{1998096E-007D-4808-9802-FEE9F310A7BE}" authorId="{4DC68FF1-9336-A390-AB80-FC8E420981B7}" created="2023-04-14T15:05:39.991">
        <p188:txBody>
          <a:bodyPr/>
          <a:lstStyle/>
          <a:p>
            <a:r>
              <a:rPr lang="en-CA"/>
              <a:t>Behind the scene, there is transpiler like babel that will make sure to create js that is compatible with your browser</a:t>
            </a:r>
          </a:p>
        </p188:txBody>
      </p188:reply>
    </p188:replyLst>
    <p188:txBody>
      <a:bodyPr/>
      <a:lstStyle/>
      <a:p>
        <a:r>
          <a:rPr lang="en-CA"/>
          <a:t>JSX: Javascript xml. Write what looks like html within javascript</a:t>
        </a:r>
      </a:p>
    </p188:txBody>
  </p188:cm>
</p188:cmLst>
</file>

<file path=ppt/comments/modernComment_12F_E1B356CE.xml><?xml version="1.0" encoding="utf-8"?>
<p188:cmLst xmlns:a="http://schemas.openxmlformats.org/drawingml/2006/main" xmlns:r="http://schemas.openxmlformats.org/officeDocument/2006/relationships" xmlns:p188="http://schemas.microsoft.com/office/powerpoint/2018/8/main">
  <p188:cm id="{0C52BCD5-F08E-4C46-808F-FDFF27DB6701}" authorId="{4DC68FF1-9336-A390-AB80-FC8E420981B7}" created="2023-04-14T15:39:33.215">
    <ac:deMkLst xmlns:ac="http://schemas.microsoft.com/office/drawing/2013/main/command">
      <pc:docMk xmlns:pc="http://schemas.microsoft.com/office/powerpoint/2013/main/command"/>
      <pc:sldMk xmlns:pc="http://schemas.microsoft.com/office/powerpoint/2013/main/command" cId="3786626766" sldId="303"/>
      <ac:spMk id="16" creationId="{D4DDB79D-1C4B-F713-4026-D7FFA5C19242}"/>
    </ac:deMkLst>
    <p188:txBody>
      <a:bodyPr/>
      <a:lstStyle/>
      <a:p>
        <a:r>
          <a:rPr lang="en-CA"/>
          <a:t>If you want to export more than one function from a file:
export const a = 'a';
export const b = 'b';
export default b;
in the other file
import b, { a } from './x';</a:t>
        </a:r>
      </a:p>
    </p188:txBody>
  </p188:cm>
</p188:cmLst>
</file>

<file path=ppt/comments/modernComment_130_F9B507C5.xml><?xml version="1.0" encoding="utf-8"?>
<p188:cmLst xmlns:a="http://schemas.openxmlformats.org/drawingml/2006/main" xmlns:r="http://schemas.openxmlformats.org/officeDocument/2006/relationships" xmlns:p188="http://schemas.microsoft.com/office/powerpoint/2018/8/main">
  <p188:cm id="{B03EB897-E1DD-496E-A1CB-49AAD47BDE45}" authorId="{4DC68FF1-9336-A390-AB80-FC8E420981B7}" created="2023-04-14T22:32:05.763">
    <ac:txMkLst xmlns:ac="http://schemas.microsoft.com/office/drawing/2013/main/command">
      <pc:docMk xmlns:pc="http://schemas.microsoft.com/office/powerpoint/2013/main/command"/>
      <pc:sldMk xmlns:pc="http://schemas.microsoft.com/office/powerpoint/2013/main/command" cId="4189390789" sldId="304"/>
      <ac:spMk id="12" creationId="{2245260B-EF5C-70E8-AA5F-84C083D6E5F5}"/>
      <ac:txMk cp="61" len="16">
        <ac:context len="80" hash="279157"/>
      </ac:txMk>
    </ac:txMkLst>
    <p188:pos x="5925629" y="476532"/>
    <p188:txBody>
      <a:bodyPr/>
      <a:lstStyle/>
      <a:p>
        <a:r>
          <a:rPr lang="en-CA"/>
          <a:t>Pass the value from the highest necessary component</a:t>
        </a:r>
      </a:p>
    </p188:txBody>
  </p188:cm>
</p188:cmLst>
</file>

<file path=ppt/comments/modernComment_132_F39D160A.xml><?xml version="1.0" encoding="utf-8"?>
<p188:cmLst xmlns:a="http://schemas.openxmlformats.org/drawingml/2006/main" xmlns:r="http://schemas.openxmlformats.org/officeDocument/2006/relationships" xmlns:p188="http://schemas.microsoft.com/office/powerpoint/2018/8/main">
  <p188:cm id="{EFC98F15-B223-4411-A342-06C19E7815D6}" authorId="{4DC68FF1-9336-A390-AB80-FC8E420981B7}" created="2023-04-15T13:55:31.688">
    <ac:deMkLst xmlns:ac="http://schemas.microsoft.com/office/drawing/2013/main/command">
      <pc:docMk xmlns:pc="http://schemas.microsoft.com/office/powerpoint/2013/main/command"/>
      <pc:sldMk xmlns:pc="http://schemas.microsoft.com/office/powerpoint/2013/main/command" cId="4087158282" sldId="306"/>
      <ac:spMk id="18" creationId="{F1D8E5AA-40A3-4DEA-CC38-55B9C34378B6}"/>
    </ac:deMkLst>
    <p188:txBody>
      <a:bodyPr/>
      <a:lstStyle/>
      <a:p>
        <a:r>
          <a:rPr lang="en-CA"/>
          <a:t>Missing?
add the logo file under public and update the Main to pass the required className 'general-border' as an addition Header parameter </a:t>
        </a:r>
      </a:p>
    </p188:txBody>
  </p188:cm>
</p188:cmLst>
</file>

<file path=ppt/comments/modernComment_13A_46C3D3D6.xml><?xml version="1.0" encoding="utf-8"?>
<p188:cmLst xmlns:a="http://schemas.openxmlformats.org/drawingml/2006/main" xmlns:r="http://schemas.openxmlformats.org/officeDocument/2006/relationships" xmlns:p188="http://schemas.microsoft.com/office/powerpoint/2018/8/main">
  <p188:cm id="{FAC8258C-39F4-492B-967E-781014B3A9C9}" authorId="{4DC68FF1-9336-A390-AB80-FC8E420981B7}" created="2023-04-15T18:27:32.395">
    <ac:deMkLst xmlns:ac="http://schemas.microsoft.com/office/drawing/2013/main/command">
      <pc:docMk xmlns:pc="http://schemas.microsoft.com/office/powerpoint/2013/main/command"/>
      <pc:sldMk xmlns:pc="http://schemas.microsoft.com/office/powerpoint/2013/main/command" cId="1187238870" sldId="314"/>
      <ac:picMk id="20" creationId="{03CFB37F-475F-8656-F19E-505066C34F76}"/>
    </ac:deMkLst>
    <p188:replyLst>
      <p188:reply id="{A71751F2-62AA-465C-98B0-3B7DB147472C}" authorId="{4DC68FF1-9336-A390-AB80-FC8E420981B7}" created="2023-04-15T18:29:36.423">
        <p188:txBody>
          <a:bodyPr/>
          <a:lstStyle/>
          <a:p>
            <a:r>
              <a:rPr lang="en-CA"/>
              <a:t>This is a react-hook that returns 2 elements: name and setName()</a:t>
            </a:r>
          </a:p>
        </p188:txBody>
      </p188:reply>
    </p188:replyLst>
    <p188:txBody>
      <a:bodyPr/>
      <a:lstStyle/>
      <a:p>
        <a:r>
          <a:rPr lang="en-CA"/>
          <a:t>Notice for useState, we used {} to import it. This means that this function which is defined in react is exported but not as a default one.</a:t>
        </a:r>
      </a:p>
    </p188:txBody>
  </p188:cm>
</p188:cmLst>
</file>

<file path=ppt/comments/modernComment_140_B846E1A5.xml><?xml version="1.0" encoding="utf-8"?>
<p188:cmLst xmlns:a="http://schemas.openxmlformats.org/drawingml/2006/main" xmlns:r="http://schemas.openxmlformats.org/officeDocument/2006/relationships" xmlns:p188="http://schemas.microsoft.com/office/powerpoint/2018/8/main">
  <p188:cm id="{68D88CFE-3AD3-4E96-B562-EC48F262CA77}" authorId="{4DC68FF1-9336-A390-AB80-FC8E420981B7}" created="2023-04-16T17:40:56.775">
    <ac:deMkLst xmlns:ac="http://schemas.microsoft.com/office/drawing/2013/main/command">
      <pc:docMk xmlns:pc="http://schemas.microsoft.com/office/powerpoint/2013/main/command"/>
      <pc:sldMk xmlns:pc="http://schemas.microsoft.com/office/powerpoint/2013/main/command" cId="3091653029" sldId="320"/>
      <ac:spMk id="17" creationId="{B46009B1-E79B-BC4F-9AA0-541786612DD1}"/>
    </ac:deMkLst>
    <p188:replyLst/>
    <p188:txBody>
      <a:bodyPr/>
      <a:lstStyle/>
      <a:p>
        <a:r>
          <a:rPr lang="en-CA"/>
          <a:t>Any change you do will cause a repaint of Main() which lead to repaint of the child component: ListTasks</a:t>
        </a:r>
      </a:p>
    </p188:txBody>
  </p188:cm>
</p188:cmLst>
</file>

<file path=ppt/comments/modernComment_142_1FBF6E7A.xml><?xml version="1.0" encoding="utf-8"?>
<p188:cmLst xmlns:a="http://schemas.openxmlformats.org/drawingml/2006/main" xmlns:r="http://schemas.openxmlformats.org/officeDocument/2006/relationships" xmlns:p188="http://schemas.microsoft.com/office/powerpoint/2018/8/main">
  <p188:cm id="{1ED42060-96FE-4EF5-8B2B-4E2CF6408104}" authorId="{4DC68FF1-9336-A390-AB80-FC8E420981B7}" created="2023-04-17T13:58:54.700">
    <ac:deMkLst xmlns:ac="http://schemas.microsoft.com/office/drawing/2013/main/command">
      <pc:docMk xmlns:pc="http://schemas.microsoft.com/office/powerpoint/2013/main/command"/>
      <pc:sldMk xmlns:pc="http://schemas.microsoft.com/office/powerpoint/2013/main/command" cId="532639354" sldId="322"/>
      <ac:spMk id="27" creationId="{F4D8FE01-E1B1-2069-7672-60F465989D30}"/>
    </ac:deMkLst>
    <p188:replyLst/>
    <p188:txBody>
      <a:bodyPr/>
      <a:lstStyle/>
      <a:p>
        <a:r>
          <a:rPr lang="en-CA"/>
          <a:t>React wont realize an object change. </a:t>
        </a:r>
      </a:p>
    </p188:txBody>
  </p188:cm>
  <p188:cm id="{B9B3FFAC-387A-4A15-95A8-A3F90AC6352A}" authorId="{4DC68FF1-9336-A390-AB80-FC8E420981B7}" created="2023-04-17T15:29:22.338">
    <ac:txMkLst xmlns:ac="http://schemas.microsoft.com/office/drawing/2013/main/command">
      <pc:docMk xmlns:pc="http://schemas.microsoft.com/office/powerpoint/2013/main/command"/>
      <pc:sldMk xmlns:pc="http://schemas.microsoft.com/office/powerpoint/2013/main/command" cId="532639354" sldId="322"/>
      <ac:spMk id="20" creationId="{963F27E4-70D0-1471-F333-971BC0B5BDFF}"/>
      <ac:txMk cp="155" len="5">
        <ac:context len="234" hash="272177184"/>
      </ac:txMk>
    </ac:txMkLst>
    <p188:pos x="539657" y="424809"/>
    <p188:txBody>
      <a:bodyPr/>
      <a:lstStyle/>
      <a:p>
        <a:r>
          <a:rPr lang="en-CA"/>
          <a:t>If I just used const without useState, the popup will not reflect changes in the inputs
const [task, setTask] = useState({week:'', name:'',hour:0,min:0,comment:''});</a:t>
        </a:r>
      </a:p>
    </p188:txBody>
  </p188:cm>
</p188:cmLst>
</file>

<file path=ppt/comments/modernComment_147_61A63BFA.xml><?xml version="1.0" encoding="utf-8"?>
<p188:cmLst xmlns:a="http://schemas.openxmlformats.org/drawingml/2006/main" xmlns:r="http://schemas.openxmlformats.org/officeDocument/2006/relationships" xmlns:p188="http://schemas.microsoft.com/office/powerpoint/2018/8/main">
  <p188:cm id="{7FAAC7B7-7BF8-42F2-89AB-F6996B74E060}" authorId="{4DC68FF1-9336-A390-AB80-FC8E420981B7}" created="2023-04-17T23:06:21.255">
    <ac:deMkLst xmlns:ac="http://schemas.microsoft.com/office/drawing/2013/main/command">
      <pc:docMk xmlns:pc="http://schemas.microsoft.com/office/powerpoint/2013/main/command"/>
      <pc:sldMk xmlns:pc="http://schemas.microsoft.com/office/powerpoint/2013/main/command" cId="1638284282" sldId="327"/>
      <ac:spMk id="20" creationId="{D71BC902-BC38-CFAC-2368-8D6F29B657A2}"/>
    </ac:deMkLst>
    <p188:replyLst>
      <p188:reply id="{E2881FCB-FD79-43DB-A29D-C994DC6434A4}" authorId="{4DC68FF1-9336-A390-AB80-FC8E420981B7}" created="2023-04-18T02:45:52.326">
        <p188:txBody>
          <a:bodyPr/>
          <a:lstStyle/>
          <a:p>
            <a:r>
              <a:rPr lang="en-CA"/>
              <a:t>If I have  only setTasks(tasks); -&gt; I see update after second click
If I have  only triggerUpdate(); -&gt; it is not updating all the time and behaves weird and may not update or may not add</a:t>
            </a:r>
          </a:p>
        </p188:txBody>
      </p188:reply>
    </p188:replyLst>
    <p188:txBody>
      <a:bodyPr/>
      <a:lstStyle/>
      <a:p>
        <a:r>
          <a:rPr lang="en-CA"/>
          <a:t>When you call useState updateMethod. It should trigger a repaint as soon as possible. At that moment, it will execute the component code. Thus if you have something like tasks that is constant and you have been adding it to and then the repaint happens, it will be initialize, so you wont see any change in its values and what you did got lost to that object.
if however tasks as a state object and you were accessing with its update method to add or modify. Then when function is repainted, you will also loose what you did.
you need to call tasks update as well and call another update for a simple field as react will not realize a change in the tasks object.</a:t>
        </a:r>
      </a:p>
    </p188:txBody>
  </p188:cm>
</p188:cmLst>
</file>

<file path=ppt/comments/modernComment_148_452B2D49.xml><?xml version="1.0" encoding="utf-8"?>
<p188:cmLst xmlns:a="http://schemas.openxmlformats.org/drawingml/2006/main" xmlns:r="http://schemas.openxmlformats.org/officeDocument/2006/relationships" xmlns:p188="http://schemas.microsoft.com/office/powerpoint/2018/8/main">
  <p188:cm id="{9645EEF4-9A49-4F14-8943-F56FF5179472}" authorId="{4DC68FF1-9336-A390-AB80-FC8E420981B7}" created="2023-04-18T13:34:44.077">
    <ac:txMkLst xmlns:ac="http://schemas.microsoft.com/office/drawing/2013/main/command">
      <pc:docMk xmlns:pc="http://schemas.microsoft.com/office/powerpoint/2013/main/command"/>
      <pc:sldMk xmlns:pc="http://schemas.microsoft.com/office/powerpoint/2013/main/command" cId="1160457545" sldId="328"/>
      <ac:spMk id="7" creationId="{2556F0F8-3867-3689-59FF-74C77E5AD0FD}"/>
      <ac:txMk cp="529" len="11">
        <ac:context len="763" hash="4235587626"/>
      </ac:txMk>
    </ac:txMkLst>
    <p188:pos x="4478022" y="4394199"/>
    <p188:txBody>
      <a:bodyPr/>
      <a:lstStyle/>
      <a:p>
        <a:r>
          <a:rPr lang="en-CA"/>
          <a:t>Deconstruct: select what you are interested in from an object</a:t>
        </a:r>
      </a:p>
    </p188:txBody>
  </p188:cm>
  <p188:cm id="{C184D565-102B-4CA4-8D56-F909B8ACA0AA}" authorId="{4DC68FF1-9336-A390-AB80-FC8E420981B7}" created="2023-04-18T13:36:59.950">
    <ac:txMkLst xmlns:ac="http://schemas.microsoft.com/office/drawing/2013/main/command">
      <pc:docMk xmlns:pc="http://schemas.microsoft.com/office/powerpoint/2013/main/command"/>
      <pc:sldMk xmlns:pc="http://schemas.microsoft.com/office/powerpoint/2013/main/command" cId="1160457545" sldId="328"/>
      <ac:spMk id="7" creationId="{2556F0F8-3867-3689-59FF-74C77E5AD0FD}"/>
      <ac:txMk cp="287" len="1">
        <ac:context len="763" hash="4235587626"/>
      </ac:txMk>
    </ac:txMkLst>
    <p188:pos x="7151554" y="2443479"/>
    <p188:replyLst>
      <p188:reply id="{E0E6C9B5-5D92-4623-8E1E-63541D068E41}" authorId="{4DC68FF1-9336-A390-AB80-FC8E420981B7}" created="2023-04-18T13:39:24.946">
        <p188:txBody>
          <a:bodyPr/>
          <a:lstStyle/>
          <a:p>
            <a:r>
              <a:rPr lang="en-CA"/>
              <a:t>${variable} : is how we specify that variable</a:t>
            </a:r>
          </a:p>
        </p188:txBody>
      </p188:reply>
    </p188:replyLst>
    <p188:txBody>
      <a:bodyPr/>
      <a:lstStyle/>
      <a:p>
        <a:r>
          <a:rPr lang="en-CA"/>
          <a:t>Back tick character is used in JS when we want to include a variable in a string</a:t>
        </a:r>
      </a:p>
    </p188:txBody>
  </p188:cm>
</p188:cmLst>
</file>

<file path=ppt/comments/modernComment_14F_FC386C79.xml><?xml version="1.0" encoding="utf-8"?>
<p188:cmLst xmlns:a="http://schemas.openxmlformats.org/drawingml/2006/main" xmlns:r="http://schemas.openxmlformats.org/officeDocument/2006/relationships" xmlns:p188="http://schemas.microsoft.com/office/powerpoint/2018/8/main">
  <p188:cm id="{991981AE-91AA-47B4-B2DC-A8A8C45D5F21}" authorId="{4DC68FF1-9336-A390-AB80-FC8E420981B7}" created="2023-04-19T18:13:58.139">
    <ac:deMkLst xmlns:ac="http://schemas.microsoft.com/office/drawing/2013/main/command">
      <pc:docMk xmlns:pc="http://schemas.microsoft.com/office/powerpoint/2013/main/command"/>
      <pc:sldMk xmlns:pc="http://schemas.microsoft.com/office/powerpoint/2013/main/command" cId="4231556217" sldId="335"/>
      <ac:spMk id="6" creationId="{CF76E263-4E9A-7D79-01EB-159F1D19C952}"/>
    </ac:deMkLst>
    <p188:replyLst>
      <p188:reply id="{716693BC-24A1-4EAF-AAE4-46A2FE7B4903}" authorId="{4DC68FF1-9336-A390-AB80-FC8E420981B7}" created="2023-04-19T18:14:08.030">
        <p188:txBody>
          <a:bodyPr/>
          <a:lstStyle/>
          <a:p>
            <a:r>
              <a:rPr lang="en-CA"/>
              <a:t>This is required by kubectl
</a:t>
            </a:r>
          </a:p>
        </p188:txBody>
      </p188:reply>
    </p188:replyLst>
    <p188:txBody>
      <a:bodyPr/>
      <a:lstStyle/>
      <a:p>
        <a:r>
          <a:rPr lang="en-CA"/>
          <a:t>If first step of get credentials failed, you may ran something similar where tracker is the cluster name:
gcloud container clusters get-credentials -z us-central1-c
</a:t>
        </a:r>
      </a:p>
    </p188:txBody>
  </p188:cm>
  <p188:cm id="{CA250A22-A5DF-46E4-9AC2-B94642D84637}" authorId="{4DC68FF1-9336-A390-AB80-FC8E420981B7}" created="2023-04-19T18:27:46.732">
    <ac:txMkLst xmlns:ac="http://schemas.microsoft.com/office/drawing/2013/main/command">
      <pc:docMk xmlns:pc="http://schemas.microsoft.com/office/powerpoint/2013/main/command"/>
      <pc:sldMk xmlns:pc="http://schemas.microsoft.com/office/powerpoint/2013/main/command" cId="4231556217" sldId="335"/>
      <ac:spMk id="8" creationId="{F635564E-9AB5-FDD7-4C8A-96E1E768F813}"/>
      <ac:txMk cp="167" len="26">
        <ac:context len="276" hash="1358770373"/>
      </ac:txMk>
    </ac:txMkLst>
    <p188:pos x="2856976" y="1232182"/>
    <p188:txBody>
      <a:bodyPr/>
      <a:lstStyle/>
      <a:p>
        <a:r>
          <a:rPr lang="en-CA"/>
          <a:t>Handy to get Ip . Run as is:
kubectl config view --minify -o jsonpath={.clusters[0].cluster.server}</a:t>
        </a:r>
      </a:p>
    </p188:txBody>
  </p188:cm>
  <p188:cm id="{CEC93EC8-1E06-4589-B6B2-C65DBBE1777A}" authorId="{4DC68FF1-9336-A390-AB80-FC8E420981B7}" created="2023-04-19T18:29:36.716">
    <ac:txMkLst xmlns:ac="http://schemas.microsoft.com/office/drawing/2013/main/command">
      <pc:docMk xmlns:pc="http://schemas.microsoft.com/office/powerpoint/2013/main/command"/>
      <pc:sldMk xmlns:pc="http://schemas.microsoft.com/office/powerpoint/2013/main/command" cId="4231556217" sldId="335"/>
      <ac:spMk id="8" creationId="{F635564E-9AB5-FDD7-4C8A-96E1E768F813}"/>
      <ac:txMk cp="195" len="28">
        <ac:context len="276" hash="1358770373"/>
      </ac:txMk>
    </ac:txMkLst>
    <p188:pos x="3204448" y="1479070"/>
    <p188:replyLst>
      <p188:reply id="{26FC9485-D4B2-4887-A07F-5A35A367F04E}" authorId="{4DC68FF1-9336-A390-AB80-FC8E420981B7}" created="2023-04-19T18:30:08.703">
        <p188:txBody>
          <a:bodyPr/>
          <a:lstStyle/>
          <a:p>
            <a:r>
              <a:rPr lang="en-CA"/>
              <a:t>Get secret:
kubectl get secret secretname -o yaml </a:t>
            </a:r>
          </a:p>
        </p188:txBody>
      </p188:reply>
    </p188:replyLst>
    <p188:txBody>
      <a:bodyPr/>
      <a:lstStyle/>
      <a:p>
        <a:r>
          <a:rPr lang="en-CA"/>
          <a:t>Get secret name: kubectl get secret</a:t>
        </a:r>
      </a:p>
    </p188:txBody>
  </p188:cm>
</p188:cmLst>
</file>

<file path=ppt/comments/modernComment_15B_848C8CEF.xml><?xml version="1.0" encoding="utf-8"?>
<p188:cmLst xmlns:a="http://schemas.openxmlformats.org/drawingml/2006/main" xmlns:r="http://schemas.openxmlformats.org/officeDocument/2006/relationships" xmlns:p188="http://schemas.microsoft.com/office/powerpoint/2018/8/main">
  <p188:cm id="{8891D380-9AB2-40F9-855C-B9A39F0D1EDB}" authorId="{4DC68FF1-9336-A390-AB80-FC8E420981B7}" created="2023-04-21T01:55:45.318">
    <pc:sldMkLst xmlns:pc="http://schemas.microsoft.com/office/powerpoint/2013/main/command">
      <pc:docMk/>
      <pc:sldMk cId="2223803631" sldId="347"/>
    </pc:sldMkLst>
    <p188:txBody>
      <a:bodyPr/>
      <a:lstStyle/>
      <a:p>
        <a:r>
          <a:rPr lang="en-CA"/>
          <a:t> truthy value (i.e., not null, undefined, false, 0, NaN, or an empty string)</a:t>
        </a:r>
      </a:p>
    </p188:txBody>
  </p188:cm>
  <p188:cm id="{D0A1B677-B842-4150-9CBC-BFA61CF8DCF6}" authorId="{4DC68FF1-9336-A390-AB80-FC8E420981B7}" created="2023-04-21T10:27:55.212">
    <pc:sldMkLst xmlns:pc="http://schemas.microsoft.com/office/powerpoint/2013/main/command">
      <pc:docMk/>
      <pc:sldMk cId="2223803631" sldId="347"/>
    </pc:sldMkLst>
    <p188:txBody>
      <a:bodyPr/>
      <a:lstStyle/>
      <a:p>
        <a:r>
          <a:rPr lang="en-CA"/>
          <a:t>symbol "||" is a logical operator known as the "OR" operator. It is used to evaluate two operands, and it returns the value of the first operand if it can be coerced into a truthy value, or the value of the second operand otherwise.</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D05FE6B-B11E-48FE-8BE6-CD3E02338538}" type="datetimeFigureOut">
              <a:rPr lang="en-CA" smtClean="0"/>
              <a:t>2023-04-20</a:t>
            </a:fld>
            <a:endParaRPr lang="en-CA"/>
          </a:p>
        </p:txBody>
      </p:sp>
      <p:sp>
        <p:nvSpPr>
          <p:cNvPr id="4" name="Slide Image Placeholder 3"/>
          <p:cNvSpPr>
            <a:spLocks noGrp="1" noRot="1" noChangeAspect="1"/>
          </p:cNvSpPr>
          <p:nvPr>
            <p:ph type="sldImg" idx="2"/>
          </p:nvPr>
        </p:nvSpPr>
        <p:spPr>
          <a:xfrm>
            <a:off x="2236788" y="1143000"/>
            <a:ext cx="2384425"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4611A00-7978-4799-9098-05CF2E6009C5}" type="slidenum">
              <a:rPr lang="en-CA" smtClean="0"/>
              <a:t>‹#›</a:t>
            </a:fld>
            <a:endParaRPr lang="en-CA"/>
          </a:p>
        </p:txBody>
      </p:sp>
    </p:spTree>
    <p:extLst>
      <p:ext uri="{BB962C8B-B14F-4D97-AF65-F5344CB8AC3E}">
        <p14:creationId xmlns:p14="http://schemas.microsoft.com/office/powerpoint/2010/main" val="20481441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b="1" dirty="0"/>
          </a:p>
        </p:txBody>
      </p:sp>
      <p:sp>
        <p:nvSpPr>
          <p:cNvPr id="4" name="Slide Number Placeholder 3"/>
          <p:cNvSpPr>
            <a:spLocks noGrp="1"/>
          </p:cNvSpPr>
          <p:nvPr>
            <p:ph type="sldNum" sz="quarter" idx="5"/>
          </p:nvPr>
        </p:nvSpPr>
        <p:spPr/>
        <p:txBody>
          <a:bodyPr/>
          <a:lstStyle/>
          <a:p>
            <a:fld id="{E4611A00-7978-4799-9098-05CF2E6009C5}" type="slidenum">
              <a:rPr lang="en-CA" smtClean="0"/>
              <a:t>10</a:t>
            </a:fld>
            <a:endParaRPr lang="en-CA"/>
          </a:p>
        </p:txBody>
      </p:sp>
    </p:spTree>
    <p:extLst>
      <p:ext uri="{BB962C8B-B14F-4D97-AF65-F5344CB8AC3E}">
        <p14:creationId xmlns:p14="http://schemas.microsoft.com/office/powerpoint/2010/main" val="8658645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E4611A00-7978-4799-9098-05CF2E6009C5}" type="slidenum">
              <a:rPr lang="en-CA" smtClean="0"/>
              <a:t>11</a:t>
            </a:fld>
            <a:endParaRPr lang="en-CA"/>
          </a:p>
        </p:txBody>
      </p:sp>
    </p:spTree>
    <p:extLst>
      <p:ext uri="{BB962C8B-B14F-4D97-AF65-F5344CB8AC3E}">
        <p14:creationId xmlns:p14="http://schemas.microsoft.com/office/powerpoint/2010/main" val="8776259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AC597D6E-AB07-4848-92C4-AD5EA22B0DA7}"/>
              </a:ext>
            </a:extLst>
          </p:cNvPr>
          <p:cNvSpPr>
            <a:spLocks noGrp="1"/>
          </p:cNvSpPr>
          <p:nvPr>
            <p:ph type="pic" sz="quarter" idx="10" hasCustomPrompt="1"/>
          </p:nvPr>
        </p:nvSpPr>
        <p:spPr>
          <a:xfrm>
            <a:off x="0" y="0"/>
            <a:ext cx="7772400" cy="10058400"/>
          </a:xfrm>
          <a:solidFill>
            <a:schemeClr val="accent6"/>
          </a:solidFill>
        </p:spPr>
        <p:txBody>
          <a:bodyPr>
            <a:normAutofit/>
          </a:bodyPr>
          <a:lstStyle>
            <a:lvl1pPr>
              <a:defRPr sz="2000"/>
            </a:lvl1pPr>
          </a:lstStyle>
          <a:p>
            <a:r>
              <a:rPr lang="en-US" dirty="0"/>
              <a:t>Add Image</a:t>
            </a:r>
          </a:p>
        </p:txBody>
      </p:sp>
      <p:sp>
        <p:nvSpPr>
          <p:cNvPr id="2" name="Title 1"/>
          <p:cNvSpPr>
            <a:spLocks noGrp="1"/>
          </p:cNvSpPr>
          <p:nvPr>
            <p:ph type="ctrTitle" hasCustomPrompt="1"/>
          </p:nvPr>
        </p:nvSpPr>
        <p:spPr>
          <a:xfrm>
            <a:off x="457200" y="2468880"/>
            <a:ext cx="6858000" cy="1325880"/>
          </a:xfrm>
        </p:spPr>
        <p:txBody>
          <a:bodyPr anchor="b">
            <a:noAutofit/>
          </a:bodyPr>
          <a:lstStyle>
            <a:lvl1pPr algn="ctr">
              <a:defRPr sz="8800" b="1">
                <a:solidFill>
                  <a:schemeClr val="bg1"/>
                </a:solidFill>
              </a:defRPr>
            </a:lvl1pPr>
          </a:lstStyle>
          <a:p>
            <a:r>
              <a:rPr lang="en-US" dirty="0"/>
              <a:t>Click to add title</a:t>
            </a:r>
          </a:p>
        </p:txBody>
      </p:sp>
      <p:sp>
        <p:nvSpPr>
          <p:cNvPr id="3" name="Subtitle 2"/>
          <p:cNvSpPr>
            <a:spLocks noGrp="1"/>
          </p:cNvSpPr>
          <p:nvPr>
            <p:ph type="subTitle" idx="1" hasCustomPrompt="1"/>
          </p:nvPr>
        </p:nvSpPr>
        <p:spPr>
          <a:xfrm>
            <a:off x="2130552" y="5907024"/>
            <a:ext cx="3502152" cy="365760"/>
          </a:xfrm>
        </p:spPr>
        <p:txBody>
          <a:bodyPr>
            <a:normAutofit/>
          </a:bodyPr>
          <a:lstStyle>
            <a:lvl1pPr marL="0" indent="0" algn="ctr">
              <a:buNone/>
              <a:defRPr sz="2000">
                <a:solidFill>
                  <a:schemeClr val="bg1"/>
                </a:solidFill>
              </a:defRPr>
            </a:lvl1pPr>
            <a:lvl2pPr marL="388620" indent="0" algn="ctr">
              <a:buNone/>
              <a:defRPr sz="1700"/>
            </a:lvl2pPr>
            <a:lvl3pPr marL="777240" indent="0" algn="ctr">
              <a:buNone/>
              <a:defRPr sz="1530"/>
            </a:lvl3pPr>
            <a:lvl4pPr marL="1165860" indent="0" algn="ctr">
              <a:buNone/>
              <a:defRPr sz="1360"/>
            </a:lvl4pPr>
            <a:lvl5pPr marL="1554480" indent="0" algn="ctr">
              <a:buNone/>
              <a:defRPr sz="1360"/>
            </a:lvl5pPr>
            <a:lvl6pPr marL="1943100" indent="0" algn="ctr">
              <a:buNone/>
              <a:defRPr sz="1360"/>
            </a:lvl6pPr>
            <a:lvl7pPr marL="2331720" indent="0" algn="ctr">
              <a:buNone/>
              <a:defRPr sz="1360"/>
            </a:lvl7pPr>
            <a:lvl8pPr marL="2720340" indent="0" algn="ctr">
              <a:buNone/>
              <a:defRPr sz="1360"/>
            </a:lvl8pPr>
            <a:lvl9pPr marL="3108960" indent="0" algn="ctr">
              <a:buNone/>
              <a:defRPr sz="1360"/>
            </a:lvl9pPr>
          </a:lstStyle>
          <a:p>
            <a:r>
              <a:rPr lang="en-US" dirty="0"/>
              <a:t>Click to add text</a:t>
            </a:r>
          </a:p>
        </p:txBody>
      </p:sp>
      <p:sp>
        <p:nvSpPr>
          <p:cNvPr id="5" name="Text Placeholder 4">
            <a:extLst>
              <a:ext uri="{FF2B5EF4-FFF2-40B4-BE49-F238E27FC236}">
                <a16:creationId xmlns:a16="http://schemas.microsoft.com/office/drawing/2014/main" id="{A241FA91-13AC-4591-A66E-07DC8A842CC3}"/>
              </a:ext>
            </a:extLst>
          </p:cNvPr>
          <p:cNvSpPr>
            <a:spLocks noGrp="1"/>
          </p:cNvSpPr>
          <p:nvPr>
            <p:ph type="body" sz="quarter" idx="11" hasCustomPrompt="1"/>
          </p:nvPr>
        </p:nvSpPr>
        <p:spPr>
          <a:xfrm>
            <a:off x="1179576" y="3867912"/>
            <a:ext cx="5413248" cy="1682496"/>
          </a:xfrm>
        </p:spPr>
        <p:txBody>
          <a:bodyPr>
            <a:normAutofit/>
          </a:bodyPr>
          <a:lstStyle>
            <a:lvl1pPr algn="ctr">
              <a:lnSpc>
                <a:spcPts val="2500"/>
              </a:lnSpc>
              <a:spcBef>
                <a:spcPts val="0"/>
              </a:spcBef>
              <a:defRPr sz="2000">
                <a:solidFill>
                  <a:schemeClr val="bg1"/>
                </a:solidFill>
              </a:defRPr>
            </a:lvl1pPr>
          </a:lstStyle>
          <a:p>
            <a:pPr lvl="0"/>
            <a:r>
              <a:rPr lang="en-US" dirty="0"/>
              <a:t>Click to add text</a:t>
            </a:r>
          </a:p>
        </p:txBody>
      </p:sp>
      <p:sp>
        <p:nvSpPr>
          <p:cNvPr id="9" name="Text Placeholder 8">
            <a:extLst>
              <a:ext uri="{FF2B5EF4-FFF2-40B4-BE49-F238E27FC236}">
                <a16:creationId xmlns:a16="http://schemas.microsoft.com/office/drawing/2014/main" id="{F006D63F-344E-4E43-857E-019ED6D3DA11}"/>
              </a:ext>
            </a:extLst>
          </p:cNvPr>
          <p:cNvSpPr>
            <a:spLocks noGrp="1"/>
          </p:cNvSpPr>
          <p:nvPr>
            <p:ph type="body" sz="quarter" idx="12" hasCustomPrompt="1"/>
          </p:nvPr>
        </p:nvSpPr>
        <p:spPr>
          <a:xfrm>
            <a:off x="457200" y="8814816"/>
            <a:ext cx="6858000" cy="832104"/>
          </a:xfrm>
        </p:spPr>
        <p:txBody>
          <a:bodyPr>
            <a:noAutofit/>
          </a:bodyPr>
          <a:lstStyle>
            <a:lvl1pPr algn="ctr">
              <a:lnSpc>
                <a:spcPts val="2100"/>
              </a:lnSpc>
              <a:spcBef>
                <a:spcPts val="0"/>
              </a:spcBef>
              <a:defRPr sz="1600">
                <a:solidFill>
                  <a:schemeClr val="bg1"/>
                </a:solidFill>
              </a:defRPr>
            </a:lvl1pPr>
            <a:lvl2pPr>
              <a:defRPr sz="1600">
                <a:solidFill>
                  <a:schemeClr val="bg1"/>
                </a:solidFill>
              </a:defRPr>
            </a:lvl2pPr>
            <a:lvl3pPr>
              <a:defRPr sz="1600">
                <a:solidFill>
                  <a:schemeClr val="bg1"/>
                </a:solidFill>
              </a:defRPr>
            </a:lvl3pPr>
            <a:lvl4pPr>
              <a:defRPr sz="1600">
                <a:solidFill>
                  <a:schemeClr val="bg1"/>
                </a:solidFill>
              </a:defRPr>
            </a:lvl4pPr>
            <a:lvl5pPr>
              <a:defRPr sz="1600">
                <a:solidFill>
                  <a:schemeClr val="bg1"/>
                </a:solidFill>
              </a:defRPr>
            </a:lvl5pPr>
          </a:lstStyle>
          <a:p>
            <a:pPr lvl="0"/>
            <a:r>
              <a:rPr lang="en-US" dirty="0"/>
              <a:t>Click to  add text</a:t>
            </a:r>
          </a:p>
        </p:txBody>
      </p:sp>
    </p:spTree>
    <p:extLst>
      <p:ext uri="{BB962C8B-B14F-4D97-AF65-F5344CB8AC3E}">
        <p14:creationId xmlns:p14="http://schemas.microsoft.com/office/powerpoint/2010/main" val="4236869601"/>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AC597D6E-AB07-4848-92C4-AD5EA22B0DA7}"/>
              </a:ext>
            </a:extLst>
          </p:cNvPr>
          <p:cNvSpPr>
            <a:spLocks noGrp="1"/>
          </p:cNvSpPr>
          <p:nvPr>
            <p:ph type="pic" sz="quarter" idx="10" hasCustomPrompt="1"/>
          </p:nvPr>
        </p:nvSpPr>
        <p:spPr>
          <a:xfrm>
            <a:off x="0" y="0"/>
            <a:ext cx="7772400" cy="10058400"/>
          </a:xfrm>
          <a:solidFill>
            <a:schemeClr val="tx2"/>
          </a:solidFill>
        </p:spPr>
        <p:txBody>
          <a:bodyPr>
            <a:normAutofit/>
          </a:bodyPr>
          <a:lstStyle>
            <a:lvl1pPr algn="l">
              <a:defRPr sz="2000"/>
            </a:lvl1pPr>
          </a:lstStyle>
          <a:p>
            <a:r>
              <a:rPr lang="en-US" dirty="0"/>
              <a:t>Add image</a:t>
            </a:r>
          </a:p>
        </p:txBody>
      </p:sp>
      <p:sp>
        <p:nvSpPr>
          <p:cNvPr id="2" name="Title 1"/>
          <p:cNvSpPr>
            <a:spLocks noGrp="1"/>
          </p:cNvSpPr>
          <p:nvPr>
            <p:ph type="ctrTitle" hasCustomPrompt="1"/>
          </p:nvPr>
        </p:nvSpPr>
        <p:spPr>
          <a:xfrm>
            <a:off x="457200" y="996696"/>
            <a:ext cx="6858000" cy="1280160"/>
          </a:xfrm>
        </p:spPr>
        <p:txBody>
          <a:bodyPr anchor="b">
            <a:noAutofit/>
          </a:bodyPr>
          <a:lstStyle>
            <a:lvl1pPr algn="l">
              <a:defRPr sz="9600" b="1">
                <a:solidFill>
                  <a:schemeClr val="bg1"/>
                </a:solidFill>
              </a:defRPr>
            </a:lvl1pPr>
          </a:lstStyle>
          <a:p>
            <a:r>
              <a:rPr lang="en-US" dirty="0"/>
              <a:t>Click to Add title</a:t>
            </a:r>
          </a:p>
        </p:txBody>
      </p:sp>
      <p:sp>
        <p:nvSpPr>
          <p:cNvPr id="3" name="Subtitle 2"/>
          <p:cNvSpPr>
            <a:spLocks noGrp="1"/>
          </p:cNvSpPr>
          <p:nvPr>
            <p:ph type="subTitle" idx="1" hasCustomPrompt="1"/>
          </p:nvPr>
        </p:nvSpPr>
        <p:spPr>
          <a:xfrm>
            <a:off x="457200" y="4197096"/>
            <a:ext cx="5486400" cy="402336"/>
          </a:xfrm>
        </p:spPr>
        <p:txBody>
          <a:bodyPr>
            <a:normAutofit/>
          </a:bodyPr>
          <a:lstStyle>
            <a:lvl1pPr marL="0" indent="0" algn="l">
              <a:buNone/>
              <a:defRPr sz="2000">
                <a:solidFill>
                  <a:schemeClr val="bg1"/>
                </a:solidFill>
              </a:defRPr>
            </a:lvl1pPr>
            <a:lvl2pPr marL="388620" indent="0" algn="ctr">
              <a:buNone/>
              <a:defRPr sz="1700"/>
            </a:lvl2pPr>
            <a:lvl3pPr marL="777240" indent="0" algn="ctr">
              <a:buNone/>
              <a:defRPr sz="1530"/>
            </a:lvl3pPr>
            <a:lvl4pPr marL="1165860" indent="0" algn="ctr">
              <a:buNone/>
              <a:defRPr sz="1360"/>
            </a:lvl4pPr>
            <a:lvl5pPr marL="1554480" indent="0" algn="ctr">
              <a:buNone/>
              <a:defRPr sz="1360"/>
            </a:lvl5pPr>
            <a:lvl6pPr marL="1943100" indent="0" algn="ctr">
              <a:buNone/>
              <a:defRPr sz="1360"/>
            </a:lvl6pPr>
            <a:lvl7pPr marL="2331720" indent="0" algn="ctr">
              <a:buNone/>
              <a:defRPr sz="1360"/>
            </a:lvl7pPr>
            <a:lvl8pPr marL="2720340" indent="0" algn="ctr">
              <a:buNone/>
              <a:defRPr sz="1360"/>
            </a:lvl8pPr>
            <a:lvl9pPr marL="3108960" indent="0" algn="ctr">
              <a:buNone/>
              <a:defRPr sz="1360"/>
            </a:lvl9pPr>
          </a:lstStyle>
          <a:p>
            <a:r>
              <a:rPr lang="en-US" dirty="0"/>
              <a:t>Click to add text </a:t>
            </a:r>
          </a:p>
        </p:txBody>
      </p:sp>
      <p:sp>
        <p:nvSpPr>
          <p:cNvPr id="5" name="Text Placeholder 4">
            <a:extLst>
              <a:ext uri="{FF2B5EF4-FFF2-40B4-BE49-F238E27FC236}">
                <a16:creationId xmlns:a16="http://schemas.microsoft.com/office/drawing/2014/main" id="{6BA4C315-6BC0-4353-8933-71CE75201C95}"/>
              </a:ext>
            </a:extLst>
          </p:cNvPr>
          <p:cNvSpPr>
            <a:spLocks noGrp="1"/>
          </p:cNvSpPr>
          <p:nvPr>
            <p:ph type="body" sz="quarter" idx="11" hasCustomPrompt="1"/>
          </p:nvPr>
        </p:nvSpPr>
        <p:spPr>
          <a:xfrm>
            <a:off x="457200" y="2313432"/>
            <a:ext cx="6858000" cy="1545336"/>
          </a:xfrm>
        </p:spPr>
        <p:txBody>
          <a:bodyPr>
            <a:normAutofit/>
          </a:bodyPr>
          <a:lstStyle>
            <a:lvl1pPr algn="l">
              <a:lnSpc>
                <a:spcPts val="2800"/>
              </a:lnSpc>
              <a:spcBef>
                <a:spcPts val="0"/>
              </a:spcBef>
              <a:defRPr sz="2000">
                <a:solidFill>
                  <a:schemeClr val="bg1"/>
                </a:solidFill>
              </a:defRPr>
            </a:lvl1pPr>
          </a:lstStyle>
          <a:p>
            <a:pPr lvl="0"/>
            <a:r>
              <a:rPr lang="en-US" dirty="0"/>
              <a:t>Click to add text</a:t>
            </a:r>
          </a:p>
        </p:txBody>
      </p:sp>
      <p:sp>
        <p:nvSpPr>
          <p:cNvPr id="7" name="Text Placeholder 6">
            <a:extLst>
              <a:ext uri="{FF2B5EF4-FFF2-40B4-BE49-F238E27FC236}">
                <a16:creationId xmlns:a16="http://schemas.microsoft.com/office/drawing/2014/main" id="{8DFDEA4F-F05C-40A7-982B-4730BA5B52D7}"/>
              </a:ext>
            </a:extLst>
          </p:cNvPr>
          <p:cNvSpPr>
            <a:spLocks noGrp="1"/>
          </p:cNvSpPr>
          <p:nvPr>
            <p:ph type="body" sz="quarter" idx="12" hasCustomPrompt="1"/>
          </p:nvPr>
        </p:nvSpPr>
        <p:spPr>
          <a:xfrm>
            <a:off x="457200" y="8897112"/>
            <a:ext cx="6812280" cy="832104"/>
          </a:xfrm>
        </p:spPr>
        <p:txBody>
          <a:bodyPr/>
          <a:lstStyle>
            <a:lvl1pPr algn="l">
              <a:defRPr sz="1600">
                <a:solidFill>
                  <a:schemeClr val="tx1"/>
                </a:solidFill>
              </a:defRPr>
            </a:lvl1pPr>
            <a:lvl2pPr algn="ctr">
              <a:defRPr sz="1600">
                <a:solidFill>
                  <a:schemeClr val="bg1"/>
                </a:solidFill>
              </a:defRPr>
            </a:lvl2pPr>
            <a:lvl3pPr algn="ctr">
              <a:defRPr sz="1600">
                <a:solidFill>
                  <a:schemeClr val="bg1"/>
                </a:solidFill>
              </a:defRPr>
            </a:lvl3pPr>
            <a:lvl4pPr algn="ctr">
              <a:defRPr sz="1600">
                <a:solidFill>
                  <a:schemeClr val="bg1"/>
                </a:solidFill>
              </a:defRPr>
            </a:lvl4pPr>
            <a:lvl5pPr algn="ctr">
              <a:defRPr sz="1600">
                <a:solidFill>
                  <a:schemeClr val="bg1"/>
                </a:solidFill>
              </a:defRPr>
            </a:lvl5pPr>
          </a:lstStyle>
          <a:p>
            <a:pPr lvl="0"/>
            <a:r>
              <a:rPr lang="en-US" dirty="0"/>
              <a:t>Click to add text</a:t>
            </a:r>
          </a:p>
        </p:txBody>
      </p:sp>
    </p:spTree>
    <p:extLst>
      <p:ext uri="{BB962C8B-B14F-4D97-AF65-F5344CB8AC3E}">
        <p14:creationId xmlns:p14="http://schemas.microsoft.com/office/powerpoint/2010/main" val="22992267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lide">
    <p:bg>
      <p:bgPr>
        <a:solidFill>
          <a:schemeClr val="accent1"/>
        </a:solidFill>
        <a:effectLst/>
      </p:bgPr>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E258F9B5-B148-4877-BE11-91F08168C01F}"/>
              </a:ext>
            </a:extLst>
          </p:cNvPr>
          <p:cNvSpPr>
            <a:spLocks noGrp="1"/>
          </p:cNvSpPr>
          <p:nvPr>
            <p:ph type="pic" sz="quarter" idx="10" hasCustomPrompt="1"/>
          </p:nvPr>
        </p:nvSpPr>
        <p:spPr>
          <a:xfrm>
            <a:off x="0" y="1"/>
            <a:ext cx="7772400" cy="5029200"/>
          </a:xfrm>
          <a:solidFill>
            <a:schemeClr val="accent1"/>
          </a:solidFill>
        </p:spPr>
        <p:txBody>
          <a:bodyPr>
            <a:normAutofit/>
          </a:bodyPr>
          <a:lstStyle>
            <a:lvl1pPr>
              <a:defRPr sz="2000"/>
            </a:lvl1pPr>
          </a:lstStyle>
          <a:p>
            <a:r>
              <a:rPr lang="en-US" dirty="0"/>
              <a:t>Add image</a:t>
            </a:r>
          </a:p>
        </p:txBody>
      </p:sp>
      <p:sp>
        <p:nvSpPr>
          <p:cNvPr id="2" name="Title 1">
            <a:extLst>
              <a:ext uri="{FF2B5EF4-FFF2-40B4-BE49-F238E27FC236}">
                <a16:creationId xmlns:a16="http://schemas.microsoft.com/office/drawing/2014/main" id="{302BA62F-C25E-44A7-A531-61581F21D4E8}"/>
              </a:ext>
            </a:extLst>
          </p:cNvPr>
          <p:cNvSpPr>
            <a:spLocks noGrp="1"/>
          </p:cNvSpPr>
          <p:nvPr>
            <p:ph type="ctrTitle" hasCustomPrompt="1"/>
          </p:nvPr>
        </p:nvSpPr>
        <p:spPr>
          <a:xfrm>
            <a:off x="533400" y="5458968"/>
            <a:ext cx="6705600" cy="1261872"/>
          </a:xfrm>
        </p:spPr>
        <p:txBody>
          <a:bodyPr anchor="b">
            <a:noAutofit/>
          </a:bodyPr>
          <a:lstStyle>
            <a:lvl1pPr algn="ctr">
              <a:defRPr sz="8800" b="1" i="0">
                <a:solidFill>
                  <a:schemeClr val="bg1"/>
                </a:solidFill>
                <a:latin typeface="+mj-lt"/>
              </a:defRPr>
            </a:lvl1pPr>
          </a:lstStyle>
          <a:p>
            <a:r>
              <a:rPr lang="en-US" dirty="0"/>
              <a:t>CLICK TO add title</a:t>
            </a:r>
          </a:p>
        </p:txBody>
      </p:sp>
      <p:sp>
        <p:nvSpPr>
          <p:cNvPr id="3" name="Subtitle 2">
            <a:extLst>
              <a:ext uri="{FF2B5EF4-FFF2-40B4-BE49-F238E27FC236}">
                <a16:creationId xmlns:a16="http://schemas.microsoft.com/office/drawing/2014/main" id="{94339032-B0DB-424E-A4B9-8F18CB82539D}"/>
              </a:ext>
            </a:extLst>
          </p:cNvPr>
          <p:cNvSpPr>
            <a:spLocks noGrp="1"/>
          </p:cNvSpPr>
          <p:nvPr>
            <p:ph type="subTitle" idx="1" hasCustomPrompt="1"/>
          </p:nvPr>
        </p:nvSpPr>
        <p:spPr>
          <a:xfrm>
            <a:off x="533400" y="6784848"/>
            <a:ext cx="6705600" cy="1527048"/>
          </a:xfrm>
        </p:spPr>
        <p:txBody>
          <a:bodyPr>
            <a:normAutofit/>
          </a:bodyPr>
          <a:lstStyle>
            <a:lvl1pPr marL="0" indent="0" algn="ctr">
              <a:lnSpc>
                <a:spcPts val="2800"/>
              </a:lnSpc>
              <a:spcBef>
                <a:spcPts val="0"/>
              </a:spcBef>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text</a:t>
            </a:r>
          </a:p>
        </p:txBody>
      </p:sp>
      <p:sp>
        <p:nvSpPr>
          <p:cNvPr id="10" name="Text Placeholder 9">
            <a:extLst>
              <a:ext uri="{FF2B5EF4-FFF2-40B4-BE49-F238E27FC236}">
                <a16:creationId xmlns:a16="http://schemas.microsoft.com/office/drawing/2014/main" id="{54546D20-E4BF-4968-86B7-6049ADCDF716}"/>
              </a:ext>
            </a:extLst>
          </p:cNvPr>
          <p:cNvSpPr>
            <a:spLocks noGrp="1"/>
          </p:cNvSpPr>
          <p:nvPr>
            <p:ph type="body" sz="quarter" idx="11" hasCustomPrompt="1"/>
          </p:nvPr>
        </p:nvSpPr>
        <p:spPr>
          <a:xfrm>
            <a:off x="2148840" y="8604504"/>
            <a:ext cx="3474720" cy="402336"/>
          </a:xfrm>
        </p:spPr>
        <p:txBody>
          <a:bodyPr>
            <a:normAutofit/>
          </a:bodyPr>
          <a:lstStyle>
            <a:lvl1pPr marL="0" indent="0" algn="ctr">
              <a:buNone/>
              <a:defRPr sz="200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a:t>
            </a:r>
          </a:p>
        </p:txBody>
      </p:sp>
      <p:sp>
        <p:nvSpPr>
          <p:cNvPr id="11" name="Text Placeholder 9">
            <a:extLst>
              <a:ext uri="{FF2B5EF4-FFF2-40B4-BE49-F238E27FC236}">
                <a16:creationId xmlns:a16="http://schemas.microsoft.com/office/drawing/2014/main" id="{C07373AA-FD05-4AC0-9533-661934D7FE34}"/>
              </a:ext>
            </a:extLst>
          </p:cNvPr>
          <p:cNvSpPr>
            <a:spLocks noGrp="1"/>
          </p:cNvSpPr>
          <p:nvPr>
            <p:ph type="body" sz="quarter" idx="12" hasCustomPrompt="1"/>
          </p:nvPr>
        </p:nvSpPr>
        <p:spPr>
          <a:xfrm>
            <a:off x="533400" y="9299448"/>
            <a:ext cx="6705600" cy="338328"/>
          </a:xfrm>
        </p:spPr>
        <p:txBody>
          <a:bodyPr>
            <a:normAutofit/>
          </a:bodyPr>
          <a:lstStyle>
            <a:lvl1pPr marL="0" indent="0" algn="ctr">
              <a:buNone/>
              <a:defRPr sz="160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a:t>
            </a:r>
          </a:p>
        </p:txBody>
      </p:sp>
    </p:spTree>
    <p:extLst>
      <p:ext uri="{BB962C8B-B14F-4D97-AF65-F5344CB8AC3E}">
        <p14:creationId xmlns:p14="http://schemas.microsoft.com/office/powerpoint/2010/main" val="195074520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34353" y="535519"/>
            <a:ext cx="6703695" cy="1944159"/>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34353" y="2677584"/>
            <a:ext cx="6703695" cy="6381962"/>
          </a:xfrm>
          <a:prstGeom prst="rect">
            <a:avLst/>
          </a:prstGeom>
        </p:spPr>
        <p:txBody>
          <a:bodyPr vert="horz" lIns="91440" tIns="45720" rIns="91440" bIns="45720" rtlCol="0">
            <a:normAutofit/>
          </a:bodyPr>
          <a:lstStyle/>
          <a:p>
            <a:pPr lvl="0"/>
            <a:r>
              <a:rPr lang="en-US" dirty="0"/>
              <a:t>Edit Master text styles</a:t>
            </a:r>
          </a:p>
        </p:txBody>
      </p:sp>
    </p:spTree>
    <p:extLst>
      <p:ext uri="{BB962C8B-B14F-4D97-AF65-F5344CB8AC3E}">
        <p14:creationId xmlns:p14="http://schemas.microsoft.com/office/powerpoint/2010/main" val="4136463615"/>
      </p:ext>
    </p:extLst>
  </p:cSld>
  <p:clrMap bg1="lt1" tx1="dk1" bg2="lt2" tx2="dk2" accent1="accent1" accent2="accent2" accent3="accent3" accent4="accent4" accent5="accent5" accent6="accent6" hlink="hlink" folHlink="folHlink"/>
  <p:sldLayoutIdLst>
    <p:sldLayoutId id="2147483661" r:id="rId1"/>
    <p:sldLayoutId id="2147483675" r:id="rId2"/>
    <p:sldLayoutId id="2147483678" r:id="rId3"/>
  </p:sldLayoutIdLst>
  <p:txStyles>
    <p:titleStyle>
      <a:lvl1pPr algn="l" defTabSz="777240" rtl="0" eaLnBrk="1" latinLnBrk="0" hangingPunct="1">
        <a:lnSpc>
          <a:spcPct val="90000"/>
        </a:lnSpc>
        <a:spcBef>
          <a:spcPct val="0"/>
        </a:spcBef>
        <a:buNone/>
        <a:defRPr sz="3740" kern="1200">
          <a:solidFill>
            <a:schemeClr val="tx1"/>
          </a:solidFill>
          <a:latin typeface="+mj-lt"/>
          <a:ea typeface="+mj-ea"/>
          <a:cs typeface="+mj-cs"/>
        </a:defRPr>
      </a:lvl1pPr>
    </p:titleStyle>
    <p:bodyStyle>
      <a:lvl1pPr marL="0" indent="0" algn="l" defTabSz="777240" rtl="0" eaLnBrk="1" latinLnBrk="0" hangingPunct="1">
        <a:lnSpc>
          <a:spcPct val="90000"/>
        </a:lnSpc>
        <a:spcBef>
          <a:spcPts val="850"/>
        </a:spcBef>
        <a:buFont typeface="Arial" panose="020B0604020202020204" pitchFamily="34" charset="0"/>
        <a:buNone/>
        <a:defRPr sz="2380" kern="1200">
          <a:solidFill>
            <a:schemeClr val="tx1"/>
          </a:solidFill>
          <a:latin typeface="+mn-lt"/>
          <a:ea typeface="+mn-ea"/>
          <a:cs typeface="+mn-cs"/>
        </a:defRPr>
      </a:lvl1pPr>
      <a:lvl2pPr marL="388620" indent="0" algn="l" defTabSz="777240" rtl="0" eaLnBrk="1" latinLnBrk="0" hangingPunct="1">
        <a:lnSpc>
          <a:spcPct val="90000"/>
        </a:lnSpc>
        <a:spcBef>
          <a:spcPts val="425"/>
        </a:spcBef>
        <a:buFont typeface="Arial" panose="020B0604020202020204" pitchFamily="34" charset="0"/>
        <a:buNone/>
        <a:defRPr sz="2040" kern="1200">
          <a:solidFill>
            <a:schemeClr val="tx1"/>
          </a:solidFill>
          <a:latin typeface="+mn-lt"/>
          <a:ea typeface="+mn-ea"/>
          <a:cs typeface="+mn-cs"/>
        </a:defRPr>
      </a:lvl2pPr>
      <a:lvl3pPr marL="777240" indent="0" algn="l" defTabSz="777240" rtl="0" eaLnBrk="1" latinLnBrk="0" hangingPunct="1">
        <a:lnSpc>
          <a:spcPct val="90000"/>
        </a:lnSpc>
        <a:spcBef>
          <a:spcPts val="425"/>
        </a:spcBef>
        <a:buFont typeface="Arial" panose="020B0604020202020204" pitchFamily="34" charset="0"/>
        <a:buNone/>
        <a:defRPr sz="1700" kern="1200">
          <a:solidFill>
            <a:schemeClr val="tx1"/>
          </a:solidFill>
          <a:latin typeface="+mn-lt"/>
          <a:ea typeface="+mn-ea"/>
          <a:cs typeface="+mn-cs"/>
        </a:defRPr>
      </a:lvl3pPr>
      <a:lvl4pPr marL="1165860" indent="0" algn="l" defTabSz="777240" rtl="0" eaLnBrk="1" latinLnBrk="0" hangingPunct="1">
        <a:lnSpc>
          <a:spcPct val="90000"/>
        </a:lnSpc>
        <a:spcBef>
          <a:spcPts val="425"/>
        </a:spcBef>
        <a:buFont typeface="Arial" panose="020B0604020202020204" pitchFamily="34" charset="0"/>
        <a:buNone/>
        <a:defRPr sz="1530" kern="1200">
          <a:solidFill>
            <a:schemeClr val="tx1"/>
          </a:solidFill>
          <a:latin typeface="+mn-lt"/>
          <a:ea typeface="+mn-ea"/>
          <a:cs typeface="+mn-cs"/>
        </a:defRPr>
      </a:lvl4pPr>
      <a:lvl5pPr marL="1554480" indent="0" algn="l" defTabSz="777240" rtl="0" eaLnBrk="1" latinLnBrk="0" hangingPunct="1">
        <a:lnSpc>
          <a:spcPct val="90000"/>
        </a:lnSpc>
        <a:spcBef>
          <a:spcPts val="425"/>
        </a:spcBef>
        <a:buFont typeface="Arial" panose="020B0604020202020204" pitchFamily="34" charset="0"/>
        <a:buNone/>
        <a:defRPr sz="1530" kern="1200">
          <a:solidFill>
            <a:schemeClr val="tx1"/>
          </a:solidFill>
          <a:latin typeface="+mn-lt"/>
          <a:ea typeface="+mn-ea"/>
          <a:cs typeface="+mn-cs"/>
        </a:defRPr>
      </a:lvl5pPr>
      <a:lvl6pPr marL="213741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6pPr>
      <a:lvl7pPr marL="252603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7pPr>
      <a:lvl8pPr marL="291465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8pPr>
      <a:lvl9pPr marL="33032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9pPr>
    </p:bodyStyle>
    <p:otherStyle>
      <a:defPPr>
        <a:defRPr lang="en-US"/>
      </a:defPPr>
      <a:lvl1pPr marL="0" algn="l" defTabSz="777240" rtl="0" eaLnBrk="1" latinLnBrk="0" hangingPunct="1">
        <a:defRPr sz="1530" kern="1200">
          <a:solidFill>
            <a:schemeClr val="tx1"/>
          </a:solidFill>
          <a:latin typeface="+mn-lt"/>
          <a:ea typeface="+mn-ea"/>
          <a:cs typeface="+mn-cs"/>
        </a:defRPr>
      </a:lvl1pPr>
      <a:lvl2pPr marL="388620" algn="l" defTabSz="777240" rtl="0" eaLnBrk="1" latinLnBrk="0" hangingPunct="1">
        <a:defRPr sz="1530" kern="1200">
          <a:solidFill>
            <a:schemeClr val="tx1"/>
          </a:solidFill>
          <a:latin typeface="+mn-lt"/>
          <a:ea typeface="+mn-ea"/>
          <a:cs typeface="+mn-cs"/>
        </a:defRPr>
      </a:lvl2pPr>
      <a:lvl3pPr marL="777240" algn="l" defTabSz="777240" rtl="0" eaLnBrk="1" latinLnBrk="0" hangingPunct="1">
        <a:defRPr sz="1530" kern="1200">
          <a:solidFill>
            <a:schemeClr val="tx1"/>
          </a:solidFill>
          <a:latin typeface="+mn-lt"/>
          <a:ea typeface="+mn-ea"/>
          <a:cs typeface="+mn-cs"/>
        </a:defRPr>
      </a:lvl3pPr>
      <a:lvl4pPr marL="1165860" algn="l" defTabSz="777240" rtl="0" eaLnBrk="1" latinLnBrk="0" hangingPunct="1">
        <a:defRPr sz="1530" kern="1200">
          <a:solidFill>
            <a:schemeClr val="tx1"/>
          </a:solidFill>
          <a:latin typeface="+mn-lt"/>
          <a:ea typeface="+mn-ea"/>
          <a:cs typeface="+mn-cs"/>
        </a:defRPr>
      </a:lvl4pPr>
      <a:lvl5pPr marL="1554480" algn="l" defTabSz="777240" rtl="0" eaLnBrk="1" latinLnBrk="0" hangingPunct="1">
        <a:defRPr sz="1530" kern="1200">
          <a:solidFill>
            <a:schemeClr val="tx1"/>
          </a:solidFill>
          <a:latin typeface="+mn-lt"/>
          <a:ea typeface="+mn-ea"/>
          <a:cs typeface="+mn-cs"/>
        </a:defRPr>
      </a:lvl5pPr>
      <a:lvl6pPr marL="1943100" algn="l" defTabSz="777240" rtl="0" eaLnBrk="1" latinLnBrk="0" hangingPunct="1">
        <a:defRPr sz="1530" kern="1200">
          <a:solidFill>
            <a:schemeClr val="tx1"/>
          </a:solidFill>
          <a:latin typeface="+mn-lt"/>
          <a:ea typeface="+mn-ea"/>
          <a:cs typeface="+mn-cs"/>
        </a:defRPr>
      </a:lvl6pPr>
      <a:lvl7pPr marL="2331720" algn="l" defTabSz="777240" rtl="0" eaLnBrk="1" latinLnBrk="0" hangingPunct="1">
        <a:defRPr sz="1530" kern="1200">
          <a:solidFill>
            <a:schemeClr val="tx1"/>
          </a:solidFill>
          <a:latin typeface="+mn-lt"/>
          <a:ea typeface="+mn-ea"/>
          <a:cs typeface="+mn-cs"/>
        </a:defRPr>
      </a:lvl7pPr>
      <a:lvl8pPr marL="2720340" algn="l" defTabSz="777240" rtl="0" eaLnBrk="1" latinLnBrk="0" hangingPunct="1">
        <a:defRPr sz="1530" kern="1200">
          <a:solidFill>
            <a:schemeClr val="tx1"/>
          </a:solidFill>
          <a:latin typeface="+mn-lt"/>
          <a:ea typeface="+mn-ea"/>
          <a:cs typeface="+mn-cs"/>
        </a:defRPr>
      </a:lvl8pPr>
      <a:lvl9pPr marL="3108960" algn="l" defTabSz="777240" rtl="0" eaLnBrk="1" latinLnBrk="0" hangingPunct="1">
        <a:defRPr sz="153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448" userDrawn="1">
          <p15:clr>
            <a:srgbClr val="F26B43"/>
          </p15:clr>
        </p15:guide>
        <p15:guide id="2" pos="288" userDrawn="1">
          <p15:clr>
            <a:srgbClr val="F26B43"/>
          </p15:clr>
        </p15:guide>
        <p15:guide id="3" pos="4608" userDrawn="1">
          <p15:clr>
            <a:srgbClr val="F26B43"/>
          </p15:clr>
        </p15:guide>
        <p15:guide id="4" orient="horz" pos="3168" userDrawn="1">
          <p15:clr>
            <a:srgbClr val="F26B43"/>
          </p15:clr>
        </p15:guide>
        <p15:guide id="5" orient="horz" pos="6048" userDrawn="1">
          <p15:clr>
            <a:srgbClr val="F26B43"/>
          </p15:clr>
        </p15:guide>
        <p15:guide id="6" orient="horz" pos="288"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18/10/relationships/comments" Target="../comments/modernComment_111_D987EFDF.xm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microsoft.com/office/2018/10/relationships/comments" Target="../comments/modernComment_11D_70600089.xm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microsoft.com/office/2018/10/relationships/comments" Target="../comments/modernComment_129_F4E15009.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2" Type="http://schemas.openxmlformats.org/officeDocument/2006/relationships/hyperlink" Target="mailto:git@github.com:account-name/hackathon-react"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microsoft.com/office/2018/10/relationships/comments" Target="../comments/modernComment_11E_1E39252E.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microsoft.com/office/2018/10/relationships/comments" Target="../comments/modernComment_12C_4880FF8E.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svg"/><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microsoft.com/office/2018/10/relationships/comments" Target="../comments/modernComment_12D_94569A2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microsoft.com/office/2018/10/relationships/comments" Target="../comments/modernComment_12E_6C5B40A.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microsoft.com/office/2018/10/relationships/comments" Target="../comments/modernComment_12F_E1B356CE.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microsoft.com/office/2018/10/relationships/comments" Target="../comments/modernComment_130_F9B507C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microsoft.com/office/2018/10/relationships/comments" Target="../comments/modernComment_132_F39D160A.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3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8.png"/><Relationship Id="rId2" Type="http://schemas.microsoft.com/office/2018/10/relationships/comments" Target="../comments/modernComment_13A_46C3D3D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microsoft.com/office/2018/10/relationships/comments" Target="../comments/modernComment_140_B846E1A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9.png"/><Relationship Id="rId2" Type="http://schemas.microsoft.com/office/2018/10/relationships/comments" Target="../comments/modernComment_142_1FBF6E7A.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microsoft.com/office/2018/10/relationships/comments" Target="../comments/modernComment_147_61A63BFA.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microsoft.com/office/2018/10/relationships/comments" Target="../comments/modernComment_148_452B2D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nodejs.org/en/download" TargetMode="External"/><Relationship Id="rId2" Type="http://schemas.microsoft.com/office/2018/10/relationships/comments" Target="../comments/modernComment_123_34328D60.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image" Target="../media/image38.svg"/></Relationships>
</file>

<file path=ppt/slides/_rels/slide58.xml.rels><?xml version="1.0" encoding="UTF-8" standalone="yes"?>
<Relationships xmlns="http://schemas.openxmlformats.org/package/2006/relationships"><Relationship Id="rId3" Type="http://schemas.openxmlformats.org/officeDocument/2006/relationships/hyperlink" Target="https://cloud.google.com/architecture/creating-cicd-pipeline-vsts-kubernetes-engine#connect_azure_pipelines_to_the_development_cluster" TargetMode="External"/><Relationship Id="rId2" Type="http://schemas.microsoft.com/office/2018/10/relationships/comments" Target="../comments/modernComment_14F_FC386C79.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5.png"/><Relationship Id="rId1" Type="http://schemas.openxmlformats.org/officeDocument/2006/relationships/slideLayout" Target="../slideLayouts/slideLayout2.xml"/><Relationship Id="rId5" Type="http://schemas.openxmlformats.org/officeDocument/2006/relationships/image" Target="../media/image39.png"/><Relationship Id="rId4" Type="http://schemas.openxmlformats.org/officeDocument/2006/relationships/image" Target="../media/image38.svg"/></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image" Target="../media/image38.svg"/></Relationships>
</file>

<file path=ppt/slides/_rels/slide61.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image" Target="../media/image38.svg"/></Relationships>
</file>

<file path=ppt/slides/_rels/slide63.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6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5.png"/><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66.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68.xml.rels><?xml version="1.0" encoding="UTF-8" standalone="yes"?>
<Relationships xmlns="http://schemas.openxmlformats.org/package/2006/relationships"><Relationship Id="rId2" Type="http://schemas.microsoft.com/office/2018/10/relationships/comments" Target="../comments/modernComment_15B_848C8CEF.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Placeholder 15" descr="Illustration of sun with blue skies above, a sheep jumping on a green hill with flowers and a white fence.">
            <a:extLst>
              <a:ext uri="{FF2B5EF4-FFF2-40B4-BE49-F238E27FC236}">
                <a16:creationId xmlns:a16="http://schemas.microsoft.com/office/drawing/2014/main" id="{D5DC5983-A92B-41E0-B5B0-CA22A7A6F45E}"/>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a:stretch>
            <a:fillRect/>
          </a:stretch>
        </p:blipFill>
        <p:spPr/>
      </p:pic>
      <p:sp>
        <p:nvSpPr>
          <p:cNvPr id="10" name="Title 9">
            <a:extLst>
              <a:ext uri="{FF2B5EF4-FFF2-40B4-BE49-F238E27FC236}">
                <a16:creationId xmlns:a16="http://schemas.microsoft.com/office/drawing/2014/main" id="{73BF435C-1A58-4C8F-8EEB-E21634AE3DB4}"/>
              </a:ext>
            </a:extLst>
          </p:cNvPr>
          <p:cNvSpPr>
            <a:spLocks noGrp="1"/>
          </p:cNvSpPr>
          <p:nvPr>
            <p:ph type="ctrTitle"/>
          </p:nvPr>
        </p:nvSpPr>
        <p:spPr/>
        <p:txBody>
          <a:bodyPr/>
          <a:lstStyle/>
          <a:p>
            <a:r>
              <a:rPr lang="en-US" dirty="0"/>
              <a:t>React JS</a:t>
            </a:r>
          </a:p>
        </p:txBody>
      </p:sp>
      <p:sp>
        <p:nvSpPr>
          <p:cNvPr id="13" name="Text Placeholder 12">
            <a:extLst>
              <a:ext uri="{FF2B5EF4-FFF2-40B4-BE49-F238E27FC236}">
                <a16:creationId xmlns:a16="http://schemas.microsoft.com/office/drawing/2014/main" id="{35444DDA-4AA2-45C8-B0A4-7D010997B5AD}"/>
              </a:ext>
            </a:extLst>
          </p:cNvPr>
          <p:cNvSpPr>
            <a:spLocks noGrp="1"/>
          </p:cNvSpPr>
          <p:nvPr>
            <p:ph type="body" sz="quarter" idx="11"/>
          </p:nvPr>
        </p:nvSpPr>
        <p:spPr>
          <a:xfrm>
            <a:off x="1253917" y="4238652"/>
            <a:ext cx="5413248" cy="1753269"/>
          </a:xfrm>
        </p:spPr>
        <p:txBody>
          <a:bodyPr>
            <a:normAutofit/>
          </a:bodyPr>
          <a:lstStyle/>
          <a:p>
            <a:r>
              <a:rPr lang="en-US" dirty="0"/>
              <a:t>Project Based</a:t>
            </a:r>
          </a:p>
          <a:p>
            <a:endParaRPr lang="en-US" dirty="0"/>
          </a:p>
          <a:p>
            <a:r>
              <a:rPr lang="en-US" dirty="0"/>
              <a:t>Lazy Learning</a:t>
            </a:r>
          </a:p>
          <a:p>
            <a:endParaRPr lang="en-US" dirty="0"/>
          </a:p>
          <a:p>
            <a:endParaRPr lang="en-US" dirty="0"/>
          </a:p>
        </p:txBody>
      </p:sp>
      <p:sp>
        <p:nvSpPr>
          <p:cNvPr id="14" name="Text Placeholder 13">
            <a:extLst>
              <a:ext uri="{FF2B5EF4-FFF2-40B4-BE49-F238E27FC236}">
                <a16:creationId xmlns:a16="http://schemas.microsoft.com/office/drawing/2014/main" id="{0C4DDB1B-5931-4908-A374-C31F81FD238F}"/>
              </a:ext>
            </a:extLst>
          </p:cNvPr>
          <p:cNvSpPr>
            <a:spLocks noGrp="1"/>
          </p:cNvSpPr>
          <p:nvPr>
            <p:ph type="body" sz="quarter" idx="12"/>
          </p:nvPr>
        </p:nvSpPr>
        <p:spPr>
          <a:xfrm>
            <a:off x="457200" y="9128760"/>
            <a:ext cx="6858000" cy="518160"/>
          </a:xfrm>
        </p:spPr>
        <p:txBody>
          <a:bodyPr anchor="b"/>
          <a:lstStyle/>
          <a:p>
            <a:r>
              <a:rPr lang="en-US" dirty="0"/>
              <a:t>May 2023</a:t>
            </a:r>
          </a:p>
        </p:txBody>
      </p:sp>
    </p:spTree>
    <p:extLst>
      <p:ext uri="{BB962C8B-B14F-4D97-AF65-F5344CB8AC3E}">
        <p14:creationId xmlns:p14="http://schemas.microsoft.com/office/powerpoint/2010/main" val="38925747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24855E6-8688-9BAF-AD59-4C1C12B20728}"/>
              </a:ext>
            </a:extLst>
          </p:cNvPr>
          <p:cNvSpPr/>
          <p:nvPr/>
        </p:nvSpPr>
        <p:spPr>
          <a:xfrm>
            <a:off x="153603" y="63608"/>
            <a:ext cx="3508013"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Why React</a:t>
            </a:r>
          </a:p>
        </p:txBody>
      </p:sp>
      <p:sp>
        <p:nvSpPr>
          <p:cNvPr id="3" name="Rectangle 2">
            <a:extLst>
              <a:ext uri="{FF2B5EF4-FFF2-40B4-BE49-F238E27FC236}">
                <a16:creationId xmlns:a16="http://schemas.microsoft.com/office/drawing/2014/main" id="{BAE8FD5D-ACE7-0A5B-AB67-5AAE7673139D}"/>
              </a:ext>
            </a:extLst>
          </p:cNvPr>
          <p:cNvSpPr/>
          <p:nvPr/>
        </p:nvSpPr>
        <p:spPr>
          <a:xfrm>
            <a:off x="1155577" y="1201639"/>
            <a:ext cx="4850880" cy="707886"/>
          </a:xfrm>
          <a:prstGeom prst="rect">
            <a:avLst/>
          </a:prstGeom>
          <a:noFill/>
        </p:spPr>
        <p:txBody>
          <a:bodyPr wrap="none" lIns="91440" tIns="45720" rIns="91440" bIns="45720">
            <a:spAutoFit/>
          </a:bodyPr>
          <a:lstStyle/>
          <a:p>
            <a:pPr algn="ctr"/>
            <a:r>
              <a:rPr lang="en-US" sz="4000" b="0" cap="none" spc="0" dirty="0">
                <a:ln w="0"/>
                <a:solidFill>
                  <a:schemeClr val="tx1"/>
                </a:solidFill>
                <a:effectLst>
                  <a:outerShdw blurRad="38100" dist="19050" dir="2700000" algn="tl" rotWithShape="0">
                    <a:schemeClr val="dk1">
                      <a:alpha val="40000"/>
                    </a:schemeClr>
                  </a:outerShdw>
                </a:effectLst>
              </a:rPr>
              <a:t>Fron</a:t>
            </a:r>
            <a:r>
              <a:rPr lang="en-US" sz="4000" dirty="0">
                <a:ln w="0"/>
                <a:effectLst>
                  <a:outerShdw blurRad="38100" dist="19050" dir="2700000" algn="tl" rotWithShape="0">
                    <a:schemeClr val="dk1">
                      <a:alpha val="40000"/>
                    </a:schemeClr>
                  </a:outerShdw>
                </a:effectLst>
              </a:rPr>
              <a:t>t End JS Library</a:t>
            </a:r>
            <a:endParaRPr lang="en-US" sz="4000" b="0" cap="none" spc="0" dirty="0">
              <a:ln w="0"/>
              <a:solidFill>
                <a:schemeClr val="tx1"/>
              </a:solidFill>
              <a:effectLst>
                <a:outerShdw blurRad="38100" dist="19050" dir="2700000" algn="tl" rotWithShape="0">
                  <a:schemeClr val="dk1">
                    <a:alpha val="40000"/>
                  </a:schemeClr>
                </a:outerShdw>
              </a:effectLst>
            </a:endParaRPr>
          </a:p>
        </p:txBody>
      </p:sp>
      <p:sp>
        <p:nvSpPr>
          <p:cNvPr id="4" name="Rectangle 3">
            <a:extLst>
              <a:ext uri="{FF2B5EF4-FFF2-40B4-BE49-F238E27FC236}">
                <a16:creationId xmlns:a16="http://schemas.microsoft.com/office/drawing/2014/main" id="{E83175B6-E452-FBBA-4810-9E1856B7B81B}"/>
              </a:ext>
            </a:extLst>
          </p:cNvPr>
          <p:cNvSpPr/>
          <p:nvPr/>
        </p:nvSpPr>
        <p:spPr>
          <a:xfrm>
            <a:off x="1049106" y="2216758"/>
            <a:ext cx="5225020" cy="707886"/>
          </a:xfrm>
          <a:prstGeom prst="rect">
            <a:avLst/>
          </a:prstGeom>
          <a:noFill/>
        </p:spPr>
        <p:txBody>
          <a:bodyPr wrap="none" lIns="91440" tIns="45720" rIns="91440" bIns="45720">
            <a:spAutoFit/>
          </a:bodyPr>
          <a:lstStyle/>
          <a:p>
            <a:pPr algn="ctr"/>
            <a:r>
              <a:rPr lang="en-US" sz="4000" dirty="0">
                <a:ln w="0"/>
                <a:effectLst>
                  <a:outerShdw blurRad="38100" dist="19050" dir="2700000" algn="tl" rotWithShape="0">
                    <a:schemeClr val="dk1">
                      <a:alpha val="40000"/>
                    </a:schemeClr>
                  </a:outerShdw>
                </a:effectLst>
              </a:rPr>
              <a:t>Learn curve not steep</a:t>
            </a:r>
            <a:endParaRPr lang="en-US" sz="4000" b="0" cap="none" spc="0" dirty="0">
              <a:ln w="0"/>
              <a:solidFill>
                <a:schemeClr val="tx1"/>
              </a:solidFill>
              <a:effectLst>
                <a:outerShdw blurRad="38100" dist="19050" dir="2700000" algn="tl" rotWithShape="0">
                  <a:schemeClr val="dk1">
                    <a:alpha val="40000"/>
                  </a:schemeClr>
                </a:outerShdw>
              </a:effectLst>
            </a:endParaRPr>
          </a:p>
        </p:txBody>
      </p:sp>
      <p:sp>
        <p:nvSpPr>
          <p:cNvPr id="5" name="Rectangle 4">
            <a:extLst>
              <a:ext uri="{FF2B5EF4-FFF2-40B4-BE49-F238E27FC236}">
                <a16:creationId xmlns:a16="http://schemas.microsoft.com/office/drawing/2014/main" id="{DCA623B7-DD4F-014C-8F23-BC85A66C64A8}"/>
              </a:ext>
            </a:extLst>
          </p:cNvPr>
          <p:cNvSpPr/>
          <p:nvPr/>
        </p:nvSpPr>
        <p:spPr>
          <a:xfrm>
            <a:off x="307752" y="3231877"/>
            <a:ext cx="7156896" cy="707886"/>
          </a:xfrm>
          <a:prstGeom prst="rect">
            <a:avLst/>
          </a:prstGeom>
          <a:noFill/>
        </p:spPr>
        <p:txBody>
          <a:bodyPr wrap="none" lIns="91440" tIns="45720" rIns="91440" bIns="45720">
            <a:spAutoFit/>
          </a:bodyPr>
          <a:lstStyle/>
          <a:p>
            <a:pPr algn="ctr"/>
            <a:r>
              <a:rPr lang="en-US" sz="4000" dirty="0">
                <a:ln w="0"/>
                <a:effectLst>
                  <a:outerShdw blurRad="38100" dist="19050" dir="2700000" algn="tl" rotWithShape="0">
                    <a:schemeClr val="dk1">
                      <a:alpha val="40000"/>
                    </a:schemeClr>
                  </a:outerShdw>
                </a:effectLst>
              </a:rPr>
              <a:t>Efficient Design [Virtual DOM]</a:t>
            </a:r>
            <a:endParaRPr lang="en-US" sz="4000" b="0" cap="none" spc="0" dirty="0">
              <a:ln w="0"/>
              <a:solidFill>
                <a:schemeClr val="tx1"/>
              </a:solidFill>
              <a:effectLst>
                <a:outerShdw blurRad="38100" dist="19050" dir="2700000" algn="tl" rotWithShape="0">
                  <a:schemeClr val="dk1">
                    <a:alpha val="40000"/>
                  </a:schemeClr>
                </a:outerShdw>
              </a:effectLst>
            </a:endParaRPr>
          </a:p>
        </p:txBody>
      </p:sp>
      <p:sp>
        <p:nvSpPr>
          <p:cNvPr id="7" name="Rectangle 6">
            <a:extLst>
              <a:ext uri="{FF2B5EF4-FFF2-40B4-BE49-F238E27FC236}">
                <a16:creationId xmlns:a16="http://schemas.microsoft.com/office/drawing/2014/main" id="{06DB587D-D907-12E9-8CDB-64F3762E1EC2}"/>
              </a:ext>
            </a:extLst>
          </p:cNvPr>
          <p:cNvSpPr/>
          <p:nvPr/>
        </p:nvSpPr>
        <p:spPr>
          <a:xfrm>
            <a:off x="373055" y="4217562"/>
            <a:ext cx="6577122" cy="1323439"/>
          </a:xfrm>
          <a:prstGeom prst="rect">
            <a:avLst/>
          </a:prstGeom>
          <a:noFill/>
        </p:spPr>
        <p:txBody>
          <a:bodyPr wrap="none" lIns="91440" tIns="45720" rIns="91440" bIns="45720">
            <a:spAutoFit/>
          </a:bodyPr>
          <a:lstStyle/>
          <a:p>
            <a:pPr algn="ctr"/>
            <a:r>
              <a:rPr lang="en-US" sz="4000" dirty="0">
                <a:ln w="0"/>
                <a:effectLst>
                  <a:outerShdw blurRad="38100" dist="19050" dir="2700000" algn="tl" rotWithShape="0">
                    <a:schemeClr val="dk1">
                      <a:alpha val="40000"/>
                    </a:schemeClr>
                  </a:outerShdw>
                </a:effectLst>
              </a:rPr>
              <a:t>Usability: </a:t>
            </a:r>
          </a:p>
          <a:p>
            <a:pPr algn="ctr"/>
            <a:r>
              <a:rPr lang="en-US" sz="4000" dirty="0">
                <a:ln w="0"/>
                <a:effectLst>
                  <a:outerShdw blurRad="38100" dist="19050" dir="2700000" algn="tl" rotWithShape="0">
                    <a:schemeClr val="dk1">
                      <a:alpha val="40000"/>
                    </a:schemeClr>
                  </a:outerShdw>
                </a:effectLst>
              </a:rPr>
              <a:t>Composed of Components</a:t>
            </a:r>
            <a:endParaRPr lang="en-US" sz="4000" b="0" cap="none" spc="0" dirty="0">
              <a:ln w="0"/>
              <a:solidFill>
                <a:schemeClr val="tx1"/>
              </a:solidFill>
              <a:effectLst>
                <a:outerShdw blurRad="38100" dist="19050" dir="2700000" algn="tl" rotWithShape="0">
                  <a:schemeClr val="dk1">
                    <a:alpha val="40000"/>
                  </a:schemeClr>
                </a:outerShdw>
              </a:effectLst>
            </a:endParaRPr>
          </a:p>
        </p:txBody>
      </p:sp>
      <p:sp>
        <p:nvSpPr>
          <p:cNvPr id="8" name="Rectangle 7">
            <a:extLst>
              <a:ext uri="{FF2B5EF4-FFF2-40B4-BE49-F238E27FC236}">
                <a16:creationId xmlns:a16="http://schemas.microsoft.com/office/drawing/2014/main" id="{3482F7D5-374F-8650-A2C5-0A08D7F34629}"/>
              </a:ext>
            </a:extLst>
          </p:cNvPr>
          <p:cNvSpPr/>
          <p:nvPr/>
        </p:nvSpPr>
        <p:spPr>
          <a:xfrm>
            <a:off x="1210304" y="6020516"/>
            <a:ext cx="5063822" cy="1323439"/>
          </a:xfrm>
          <a:prstGeom prst="rect">
            <a:avLst/>
          </a:prstGeom>
          <a:noFill/>
        </p:spPr>
        <p:txBody>
          <a:bodyPr wrap="none" lIns="91440" tIns="45720" rIns="91440" bIns="45720">
            <a:spAutoFit/>
          </a:bodyPr>
          <a:lstStyle/>
          <a:p>
            <a:pPr algn="ctr"/>
            <a:r>
              <a:rPr lang="en-US" sz="4000" dirty="0">
                <a:ln w="0"/>
                <a:effectLst>
                  <a:outerShdw blurRad="38100" dist="19050" dir="2700000" algn="tl" rotWithShape="0">
                    <a:schemeClr val="dk1">
                      <a:alpha val="40000"/>
                    </a:schemeClr>
                  </a:outerShdw>
                </a:effectLst>
              </a:rPr>
              <a:t>Widely used. </a:t>
            </a:r>
          </a:p>
          <a:p>
            <a:pPr algn="ctr"/>
            <a:r>
              <a:rPr lang="en-US" sz="4000" dirty="0">
                <a:ln w="0"/>
                <a:effectLst>
                  <a:outerShdw blurRad="38100" dist="19050" dir="2700000" algn="tl" rotWithShape="0">
                    <a:schemeClr val="dk1">
                      <a:alpha val="40000"/>
                    </a:schemeClr>
                  </a:outerShdw>
                </a:effectLst>
              </a:rPr>
              <a:t>Facebook supported</a:t>
            </a:r>
          </a:p>
        </p:txBody>
      </p:sp>
      <p:sp>
        <p:nvSpPr>
          <p:cNvPr id="9" name="Rectangle 8">
            <a:extLst>
              <a:ext uri="{FF2B5EF4-FFF2-40B4-BE49-F238E27FC236}">
                <a16:creationId xmlns:a16="http://schemas.microsoft.com/office/drawing/2014/main" id="{19D4827F-E33C-8BD9-63C3-DD31A7B7140D}"/>
              </a:ext>
            </a:extLst>
          </p:cNvPr>
          <p:cNvSpPr/>
          <p:nvPr/>
        </p:nvSpPr>
        <p:spPr>
          <a:xfrm>
            <a:off x="702411" y="7697355"/>
            <a:ext cx="6367577" cy="707886"/>
          </a:xfrm>
          <a:prstGeom prst="rect">
            <a:avLst/>
          </a:prstGeom>
          <a:noFill/>
        </p:spPr>
        <p:txBody>
          <a:bodyPr wrap="none" lIns="91440" tIns="45720" rIns="91440" bIns="45720">
            <a:spAutoFit/>
          </a:bodyPr>
          <a:lstStyle/>
          <a:p>
            <a:pPr algn="ctr"/>
            <a:r>
              <a:rPr lang="en-US" sz="4000" dirty="0">
                <a:ln w="0"/>
                <a:effectLst>
                  <a:outerShdw blurRad="38100" dist="19050" dir="2700000" algn="tl" rotWithShape="0">
                    <a:schemeClr val="dk1">
                      <a:alpha val="40000"/>
                    </a:schemeClr>
                  </a:outerShdw>
                </a:effectLst>
              </a:rPr>
              <a:t>Data flow is unidirectional</a:t>
            </a:r>
          </a:p>
        </p:txBody>
      </p:sp>
    </p:spTree>
    <p:extLst>
      <p:ext uri="{BB962C8B-B14F-4D97-AF65-F5344CB8AC3E}">
        <p14:creationId xmlns:p14="http://schemas.microsoft.com/office/powerpoint/2010/main" val="3649564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7" grpId="0"/>
      <p:bldP spid="8" grpId="0"/>
      <p:bldP spid="9" grpId="0"/>
    </p:bldLst>
  </p:timing>
  <p:extLst>
    <p:ext uri="{6950BFC3-D8DA-4A85-94F7-54DA5524770B}">
      <p188:commentRel xmlns:p188="http://schemas.microsoft.com/office/powerpoint/2018/8/main" r:id="rId3"/>
    </p:ext>
  </p:extLs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80F851F-1D8E-916E-9BB9-E299353DC8DD}"/>
              </a:ext>
            </a:extLst>
          </p:cNvPr>
          <p:cNvSpPr/>
          <p:nvPr/>
        </p:nvSpPr>
        <p:spPr>
          <a:xfrm>
            <a:off x="-3447" y="99090"/>
            <a:ext cx="7775847" cy="707886"/>
          </a:xfrm>
          <a:prstGeom prst="rect">
            <a:avLst/>
          </a:prstGeom>
          <a:noFill/>
        </p:spPr>
        <p:txBody>
          <a:bodyPr wrap="none" lIns="91440" tIns="45720" rIns="91440" bIns="45720">
            <a:spAutoFit/>
          </a:bodyPr>
          <a:lstStyle/>
          <a:p>
            <a:pPr algn="ctr"/>
            <a:r>
              <a:rPr lang="en-US" sz="4000" dirty="0">
                <a:ln w="0"/>
                <a:solidFill>
                  <a:sysClr val="windowText" lastClr="000000"/>
                </a:solidFill>
                <a:effectLst>
                  <a:outerShdw blurRad="38100" dist="19050" dir="2700000" algn="tl" rotWithShape="0">
                    <a:schemeClr val="dk1">
                      <a:alpha val="40000"/>
                    </a:schemeClr>
                  </a:outerShdw>
                </a:effectLst>
              </a:rPr>
              <a:t>Kick off our template application</a:t>
            </a:r>
            <a:endParaRPr lang="en-US" sz="4000" b="0" cap="none" spc="0" dirty="0">
              <a:ln w="0"/>
              <a:solidFill>
                <a:sysClr val="windowText" lastClr="000000"/>
              </a:solidFill>
              <a:effectLst>
                <a:outerShdw blurRad="38100" dist="19050" dir="2700000" algn="tl" rotWithShape="0">
                  <a:schemeClr val="dk1">
                    <a:alpha val="40000"/>
                  </a:schemeClr>
                </a:outerShdw>
              </a:effectLst>
            </a:endParaRPr>
          </a:p>
        </p:txBody>
      </p:sp>
      <p:sp>
        <p:nvSpPr>
          <p:cNvPr id="11" name="TextBox 10">
            <a:extLst>
              <a:ext uri="{FF2B5EF4-FFF2-40B4-BE49-F238E27FC236}">
                <a16:creationId xmlns:a16="http://schemas.microsoft.com/office/drawing/2014/main" id="{4F901E9A-7F58-4CD0-34A8-D857146DE324}"/>
              </a:ext>
            </a:extLst>
          </p:cNvPr>
          <p:cNvSpPr txBox="1"/>
          <p:nvPr/>
        </p:nvSpPr>
        <p:spPr>
          <a:xfrm>
            <a:off x="200063" y="4683370"/>
            <a:ext cx="7300195" cy="830997"/>
          </a:xfrm>
          <a:prstGeom prst="rect">
            <a:avLst/>
          </a:prstGeom>
          <a:noFill/>
        </p:spPr>
        <p:txBody>
          <a:bodyPr wrap="square">
            <a:spAutoFit/>
          </a:bodyPr>
          <a:lstStyle/>
          <a:p>
            <a:pPr>
              <a:lnSpc>
                <a:spcPct val="100000"/>
              </a:lnSpc>
            </a:pPr>
            <a:r>
              <a:rPr lang="en-CA" sz="2400" i="1" dirty="0">
                <a:solidFill>
                  <a:srgbClr val="00B050"/>
                </a:solidFill>
                <a:latin typeface="MS Shell Dlg 2" panose="020B0604030504040204" pitchFamily="34" charset="0"/>
              </a:rPr>
              <a:t>//start the application</a:t>
            </a:r>
          </a:p>
          <a:p>
            <a:pPr>
              <a:lnSpc>
                <a:spcPct val="100000"/>
              </a:lnSpc>
            </a:pPr>
            <a:r>
              <a:rPr lang="en-CA" sz="1100" dirty="0">
                <a:latin typeface="MS Shell Dlg 2" panose="020B0604030504040204" pitchFamily="34" charset="0"/>
              </a:rPr>
              <a:t>hackathon-react\&gt; </a:t>
            </a:r>
            <a:r>
              <a:rPr lang="en-CA" sz="2400" dirty="0">
                <a:effectLst/>
                <a:latin typeface="MS Shell Dlg 2" panose="020B0604030504040204" pitchFamily="34" charset="0"/>
              </a:rPr>
              <a:t>npm start</a:t>
            </a:r>
            <a:endParaRPr lang="en-CA" sz="2400" dirty="0"/>
          </a:p>
        </p:txBody>
      </p:sp>
      <p:sp>
        <p:nvSpPr>
          <p:cNvPr id="3" name="TextBox 2">
            <a:extLst>
              <a:ext uri="{FF2B5EF4-FFF2-40B4-BE49-F238E27FC236}">
                <a16:creationId xmlns:a16="http://schemas.microsoft.com/office/drawing/2014/main" id="{85EB842A-32BF-A702-8790-0012097B10CC}"/>
              </a:ext>
            </a:extLst>
          </p:cNvPr>
          <p:cNvSpPr txBox="1"/>
          <p:nvPr/>
        </p:nvSpPr>
        <p:spPr>
          <a:xfrm>
            <a:off x="200063" y="1119723"/>
            <a:ext cx="4045130" cy="369332"/>
          </a:xfrm>
          <a:prstGeom prst="rect">
            <a:avLst/>
          </a:prstGeom>
          <a:noFill/>
        </p:spPr>
        <p:txBody>
          <a:bodyPr wrap="square">
            <a:spAutoFit/>
          </a:bodyPr>
          <a:lstStyle/>
          <a:p>
            <a:pPr>
              <a:lnSpc>
                <a:spcPct val="100000"/>
              </a:lnSpc>
            </a:pPr>
            <a:r>
              <a:rPr lang="en-CA" sz="1800" dirty="0">
                <a:latin typeface="MS Shell Dlg 2" panose="020B0604030504040204" pitchFamily="34" charset="0"/>
              </a:rPr>
              <a:t>Create a folder called </a:t>
            </a:r>
            <a:r>
              <a:rPr lang="en-CA" sz="1800" dirty="0">
                <a:highlight>
                  <a:srgbClr val="F2DD96"/>
                </a:highlight>
                <a:latin typeface="MS Shell Dlg 2" panose="020B0604030504040204" pitchFamily="34" charset="0"/>
              </a:rPr>
              <a:t>hackathon-react</a:t>
            </a:r>
          </a:p>
        </p:txBody>
      </p:sp>
      <p:sp>
        <p:nvSpPr>
          <p:cNvPr id="6" name="TextBox 5">
            <a:extLst>
              <a:ext uri="{FF2B5EF4-FFF2-40B4-BE49-F238E27FC236}">
                <a16:creationId xmlns:a16="http://schemas.microsoft.com/office/drawing/2014/main" id="{336A84A7-6828-7128-CF76-5CFADA947673}"/>
              </a:ext>
            </a:extLst>
          </p:cNvPr>
          <p:cNvSpPr txBox="1"/>
          <p:nvPr/>
        </p:nvSpPr>
        <p:spPr>
          <a:xfrm>
            <a:off x="272143" y="1655099"/>
            <a:ext cx="7500257" cy="646331"/>
          </a:xfrm>
          <a:prstGeom prst="rect">
            <a:avLst/>
          </a:prstGeom>
          <a:noFill/>
        </p:spPr>
        <p:txBody>
          <a:bodyPr wrap="square">
            <a:spAutoFit/>
          </a:bodyPr>
          <a:lstStyle/>
          <a:p>
            <a:pPr>
              <a:lnSpc>
                <a:spcPct val="100000"/>
              </a:lnSpc>
            </a:pPr>
            <a:r>
              <a:rPr lang="en-CA" sz="1800" dirty="0">
                <a:latin typeface="MS Shell Dlg 2" panose="020B0604030504040204" pitchFamily="34" charset="0"/>
              </a:rPr>
              <a:t>cd to hackathon-react</a:t>
            </a:r>
          </a:p>
          <a:p>
            <a:pPr>
              <a:lnSpc>
                <a:spcPct val="100000"/>
              </a:lnSpc>
            </a:pPr>
            <a:endParaRPr lang="en-CA" sz="1800" dirty="0">
              <a:latin typeface="MS Shell Dlg 2" panose="020B0604030504040204" pitchFamily="34" charset="0"/>
            </a:endParaRPr>
          </a:p>
        </p:txBody>
      </p:sp>
      <p:sp>
        <p:nvSpPr>
          <p:cNvPr id="9" name="TextBox 8">
            <a:extLst>
              <a:ext uri="{FF2B5EF4-FFF2-40B4-BE49-F238E27FC236}">
                <a16:creationId xmlns:a16="http://schemas.microsoft.com/office/drawing/2014/main" id="{CDE60382-9906-E8E6-069F-A287DC1382E4}"/>
              </a:ext>
            </a:extLst>
          </p:cNvPr>
          <p:cNvSpPr txBox="1"/>
          <p:nvPr/>
        </p:nvSpPr>
        <p:spPr>
          <a:xfrm>
            <a:off x="272144" y="2287778"/>
            <a:ext cx="7228114" cy="2000548"/>
          </a:xfrm>
          <a:prstGeom prst="rect">
            <a:avLst/>
          </a:prstGeom>
          <a:noFill/>
          <a:ln>
            <a:solidFill>
              <a:schemeClr val="tx1">
                <a:lumMod val="95000"/>
                <a:lumOff val="5000"/>
              </a:schemeClr>
            </a:solidFill>
          </a:ln>
        </p:spPr>
        <p:txBody>
          <a:bodyPr wrap="square">
            <a:spAutoFit/>
          </a:bodyPr>
          <a:lstStyle/>
          <a:p>
            <a:r>
              <a:rPr lang="en-CA" dirty="0">
                <a:solidFill>
                  <a:srgbClr val="00B050"/>
                </a:solidFill>
                <a:latin typeface="MS Shell Dlg 2" panose="020B0604030504040204" pitchFamily="34" charset="0"/>
              </a:rPr>
              <a:t>//install and run the package</a:t>
            </a:r>
          </a:p>
          <a:p>
            <a:pPr>
              <a:lnSpc>
                <a:spcPct val="100000"/>
              </a:lnSpc>
            </a:pPr>
            <a:r>
              <a:rPr lang="en-CA" sz="1100" dirty="0">
                <a:latin typeface="MS Shell Dlg 2" panose="020B0604030504040204" pitchFamily="34" charset="0"/>
              </a:rPr>
              <a:t>hackathon-react\&gt;</a:t>
            </a:r>
            <a:r>
              <a:rPr lang="en-US" dirty="0" err="1">
                <a:latin typeface="MS Shell Dlg 2" panose="020B0604030504040204" pitchFamily="34" charset="0"/>
              </a:rPr>
              <a:t>npm</a:t>
            </a:r>
            <a:r>
              <a:rPr lang="en-US" dirty="0">
                <a:latin typeface="MS Shell Dlg 2" panose="020B0604030504040204" pitchFamily="34" charset="0"/>
              </a:rPr>
              <a:t> install create-react-app</a:t>
            </a:r>
          </a:p>
          <a:p>
            <a:pPr>
              <a:lnSpc>
                <a:spcPct val="100000"/>
              </a:lnSpc>
            </a:pPr>
            <a:r>
              <a:rPr lang="en-CA" sz="1100" dirty="0">
                <a:latin typeface="MS Shell Dlg 2" panose="020B0604030504040204" pitchFamily="34" charset="0"/>
              </a:rPr>
              <a:t>hackathon-react\&gt; </a:t>
            </a:r>
            <a:r>
              <a:rPr lang="en-US" sz="1600" dirty="0">
                <a:latin typeface="MS Shell Dlg 2" panose="020B0604030504040204" pitchFamily="34" charset="0"/>
              </a:rPr>
              <a:t>node ./</a:t>
            </a:r>
            <a:r>
              <a:rPr lang="en-US" sz="1600" dirty="0" err="1">
                <a:latin typeface="MS Shell Dlg 2" panose="020B0604030504040204" pitchFamily="34" charset="0"/>
              </a:rPr>
              <a:t>node_modules</a:t>
            </a:r>
            <a:r>
              <a:rPr lang="en-US" sz="1600" dirty="0">
                <a:latin typeface="MS Shell Dlg 2" panose="020B0604030504040204" pitchFamily="34" charset="0"/>
              </a:rPr>
              <a:t>/create-react-app/index.js tracker-frontend</a:t>
            </a:r>
            <a:endParaRPr lang="en-CA" sz="1800" dirty="0">
              <a:latin typeface="MS Shell Dlg 2" panose="020B0604030504040204" pitchFamily="34" charset="0"/>
            </a:endParaRPr>
          </a:p>
          <a:p>
            <a:pPr>
              <a:lnSpc>
                <a:spcPct val="100000"/>
              </a:lnSpc>
            </a:pPr>
            <a:r>
              <a:rPr lang="en-CA" dirty="0">
                <a:solidFill>
                  <a:srgbClr val="00B050"/>
                </a:solidFill>
                <a:latin typeface="MS Shell Dlg 2" panose="020B0604030504040204" pitchFamily="34" charset="0"/>
              </a:rPr>
              <a:t>                                          </a:t>
            </a:r>
            <a:r>
              <a:rPr lang="en-CA" sz="3600" dirty="0">
                <a:solidFill>
                  <a:srgbClr val="FF0000"/>
                </a:solidFill>
                <a:latin typeface="MS Shell Dlg 2" panose="020B0604030504040204" pitchFamily="34" charset="0"/>
              </a:rPr>
              <a:t>OR</a:t>
            </a:r>
            <a:endParaRPr lang="en-CA" dirty="0">
              <a:solidFill>
                <a:srgbClr val="FF0000"/>
              </a:solidFill>
              <a:latin typeface="MS Shell Dlg 2" panose="020B0604030504040204" pitchFamily="34" charset="0"/>
            </a:endParaRPr>
          </a:p>
          <a:p>
            <a:pPr>
              <a:lnSpc>
                <a:spcPct val="100000"/>
              </a:lnSpc>
            </a:pPr>
            <a:r>
              <a:rPr lang="en-CA" sz="1800" dirty="0">
                <a:solidFill>
                  <a:srgbClr val="00B050"/>
                </a:solidFill>
                <a:latin typeface="MS Shell Dlg 2" panose="020B0604030504040204" pitchFamily="34" charset="0"/>
              </a:rPr>
              <a:t>//install and run the package </a:t>
            </a:r>
            <a:r>
              <a:rPr lang="en-CA" sz="1800" dirty="0">
                <a:solidFill>
                  <a:srgbClr val="00B050"/>
                </a:solidFill>
                <a:highlight>
                  <a:srgbClr val="FFFF00"/>
                </a:highlight>
                <a:latin typeface="MS Shell Dlg 2" panose="020B0604030504040204" pitchFamily="34" charset="0"/>
              </a:rPr>
              <a:t>[recommended]</a:t>
            </a:r>
          </a:p>
          <a:p>
            <a:pPr>
              <a:lnSpc>
                <a:spcPct val="100000"/>
              </a:lnSpc>
            </a:pPr>
            <a:r>
              <a:rPr lang="en-CA" sz="1100" dirty="0">
                <a:latin typeface="MS Shell Dlg 2" panose="020B0604030504040204" pitchFamily="34" charset="0"/>
              </a:rPr>
              <a:t>hackathon-react\&gt; </a:t>
            </a:r>
            <a:r>
              <a:rPr lang="en-CA" sz="1800" dirty="0" err="1">
                <a:effectLst/>
                <a:latin typeface="MS Shell Dlg 2" panose="020B0604030504040204" pitchFamily="34" charset="0"/>
              </a:rPr>
              <a:t>npx</a:t>
            </a:r>
            <a:r>
              <a:rPr lang="en-CA" sz="1800" dirty="0">
                <a:effectLst/>
                <a:latin typeface="MS Shell Dlg 2" panose="020B0604030504040204" pitchFamily="34" charset="0"/>
              </a:rPr>
              <a:t> create-react-app </a:t>
            </a:r>
            <a:r>
              <a:rPr lang="en-CA" sz="1800" i="1" dirty="0">
                <a:effectLst/>
                <a:latin typeface="MS Shell Dlg 2" panose="020B0604030504040204" pitchFamily="34" charset="0"/>
              </a:rPr>
              <a:t>tracker-frontend</a:t>
            </a:r>
          </a:p>
        </p:txBody>
      </p:sp>
    </p:spTree>
    <p:extLst>
      <p:ext uri="{BB962C8B-B14F-4D97-AF65-F5344CB8AC3E}">
        <p14:creationId xmlns:p14="http://schemas.microsoft.com/office/powerpoint/2010/main" val="1885339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3" grpId="0"/>
      <p:bldP spid="6" grpId="0"/>
      <p:bldP spid="9" grpId="0" animBg="1"/>
    </p:bldLst>
  </p:timing>
  <p:extLst>
    <p:ext uri="{6950BFC3-D8DA-4A85-94F7-54DA5524770B}">
      <p188:commentRel xmlns:p188="http://schemas.microsoft.com/office/powerpoint/2018/8/main" r:id="rId3"/>
    </p:ext>
  </p:extLs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DEAEC41-339D-F872-DD4F-C2356F66CFB9}"/>
              </a:ext>
            </a:extLst>
          </p:cNvPr>
          <p:cNvSpPr txBox="1"/>
          <p:nvPr/>
        </p:nvSpPr>
        <p:spPr>
          <a:xfrm>
            <a:off x="707572" y="2833692"/>
            <a:ext cx="6729547" cy="3046988"/>
          </a:xfrm>
          <a:prstGeom prst="rect">
            <a:avLst/>
          </a:prstGeom>
          <a:noFill/>
        </p:spPr>
        <p:txBody>
          <a:bodyPr wrap="square">
            <a:spAutoFit/>
          </a:bodyPr>
          <a:lstStyle/>
          <a:p>
            <a:pPr algn="ctr"/>
            <a:r>
              <a:rPr lang="en-CA" sz="4800" dirty="0">
                <a:effectLst/>
                <a:latin typeface="MS Shell Dlg 2" panose="020B0604030504040204" pitchFamily="34" charset="0"/>
              </a:rPr>
              <a:t>Customize the template project to our needs and get familiar with the project structure.</a:t>
            </a:r>
            <a:endParaRPr lang="en-CA" sz="4800" dirty="0"/>
          </a:p>
        </p:txBody>
      </p:sp>
    </p:spTree>
    <p:extLst>
      <p:ext uri="{BB962C8B-B14F-4D97-AF65-F5344CB8AC3E}">
        <p14:creationId xmlns:p14="http://schemas.microsoft.com/office/powerpoint/2010/main" val="40416221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DEAEC41-339D-F872-DD4F-C2356F66CFB9}"/>
              </a:ext>
            </a:extLst>
          </p:cNvPr>
          <p:cNvSpPr txBox="1"/>
          <p:nvPr/>
        </p:nvSpPr>
        <p:spPr>
          <a:xfrm>
            <a:off x="58257" y="389213"/>
            <a:ext cx="6729547" cy="769441"/>
          </a:xfrm>
          <a:prstGeom prst="rect">
            <a:avLst/>
          </a:prstGeom>
          <a:noFill/>
        </p:spPr>
        <p:txBody>
          <a:bodyPr wrap="square">
            <a:spAutoFit/>
          </a:bodyPr>
          <a:lstStyle/>
          <a:p>
            <a:pPr algn="ctr"/>
            <a:r>
              <a:rPr lang="en-CA" sz="4400" dirty="0">
                <a:latin typeface="MS Shell Dlg 2" panose="020B0604030504040204" pitchFamily="34" charset="0"/>
              </a:rPr>
              <a:t>1- Change icon and title.</a:t>
            </a:r>
            <a:endParaRPr lang="en-CA" sz="4400" dirty="0"/>
          </a:p>
        </p:txBody>
      </p:sp>
      <p:pic>
        <p:nvPicPr>
          <p:cNvPr id="2" name="Picture 1">
            <a:extLst>
              <a:ext uri="{FF2B5EF4-FFF2-40B4-BE49-F238E27FC236}">
                <a16:creationId xmlns:a16="http://schemas.microsoft.com/office/drawing/2014/main" id="{5A0E4988-77A5-C976-DF08-9C9FE88EB131}"/>
              </a:ext>
            </a:extLst>
          </p:cNvPr>
          <p:cNvPicPr>
            <a:picLocks noChangeAspect="1"/>
          </p:cNvPicPr>
          <p:nvPr/>
        </p:nvPicPr>
        <p:blipFill>
          <a:blip r:embed="rId3"/>
          <a:stretch>
            <a:fillRect/>
          </a:stretch>
        </p:blipFill>
        <p:spPr>
          <a:xfrm>
            <a:off x="448492" y="1191743"/>
            <a:ext cx="2776630" cy="2776630"/>
          </a:xfrm>
          <a:prstGeom prst="rect">
            <a:avLst/>
          </a:prstGeom>
        </p:spPr>
      </p:pic>
      <p:sp>
        <p:nvSpPr>
          <p:cNvPr id="4" name="Rectangle 3">
            <a:extLst>
              <a:ext uri="{FF2B5EF4-FFF2-40B4-BE49-F238E27FC236}">
                <a16:creationId xmlns:a16="http://schemas.microsoft.com/office/drawing/2014/main" id="{EE792F94-CDA8-9A79-087C-17BD285A0628}"/>
              </a:ext>
            </a:extLst>
          </p:cNvPr>
          <p:cNvSpPr/>
          <p:nvPr/>
        </p:nvSpPr>
        <p:spPr>
          <a:xfrm>
            <a:off x="448492" y="2304088"/>
            <a:ext cx="1942011" cy="426720"/>
          </a:xfrm>
          <a:prstGeom prst="rect">
            <a:avLst/>
          </a:prstGeom>
          <a:solidFill>
            <a:srgbClr val="2525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aphicFrame>
        <p:nvGraphicFramePr>
          <p:cNvPr id="5" name="Table 5">
            <a:extLst>
              <a:ext uri="{FF2B5EF4-FFF2-40B4-BE49-F238E27FC236}">
                <a16:creationId xmlns:a16="http://schemas.microsoft.com/office/drawing/2014/main" id="{0FD9F01E-4910-6B5C-D489-8B4571E5B1CA}"/>
              </a:ext>
            </a:extLst>
          </p:cNvPr>
          <p:cNvGraphicFramePr>
            <a:graphicFrameLocks noGrp="1"/>
          </p:cNvGraphicFramePr>
          <p:nvPr>
            <p:extLst>
              <p:ext uri="{D42A27DB-BD31-4B8C-83A1-F6EECF244321}">
                <p14:modId xmlns:p14="http://schemas.microsoft.com/office/powerpoint/2010/main" val="471846198"/>
              </p:ext>
            </p:extLst>
          </p:nvPr>
        </p:nvGraphicFramePr>
        <p:xfrm>
          <a:off x="3576245" y="1163935"/>
          <a:ext cx="3709851" cy="3108616"/>
        </p:xfrm>
        <a:graphic>
          <a:graphicData uri="http://schemas.openxmlformats.org/drawingml/2006/table">
            <a:tbl>
              <a:tblPr firstRow="1" bandRow="1">
                <a:tableStyleId>{073A0DAA-6AF3-43AB-8588-CEC1D06C72B9}</a:tableStyleId>
              </a:tblPr>
              <a:tblGrid>
                <a:gridCol w="1916505">
                  <a:extLst>
                    <a:ext uri="{9D8B030D-6E8A-4147-A177-3AD203B41FA5}">
                      <a16:colId xmlns:a16="http://schemas.microsoft.com/office/drawing/2014/main" val="54241509"/>
                    </a:ext>
                  </a:extLst>
                </a:gridCol>
                <a:gridCol w="1793346">
                  <a:extLst>
                    <a:ext uri="{9D8B030D-6E8A-4147-A177-3AD203B41FA5}">
                      <a16:colId xmlns:a16="http://schemas.microsoft.com/office/drawing/2014/main" val="814721553"/>
                    </a:ext>
                  </a:extLst>
                </a:gridCol>
              </a:tblGrid>
              <a:tr h="555326">
                <a:tc>
                  <a:txBody>
                    <a:bodyPr/>
                    <a:lstStyle/>
                    <a:p>
                      <a:r>
                        <a:rPr lang="en-CA" dirty="0"/>
                        <a:t>Component</a:t>
                      </a:r>
                    </a:p>
                  </a:txBody>
                  <a:tcPr/>
                </a:tc>
                <a:tc>
                  <a:txBody>
                    <a:bodyPr/>
                    <a:lstStyle/>
                    <a:p>
                      <a:r>
                        <a:rPr lang="en-CA" dirty="0"/>
                        <a:t>Importance</a:t>
                      </a:r>
                    </a:p>
                  </a:txBody>
                  <a:tcPr/>
                </a:tc>
                <a:extLst>
                  <a:ext uri="{0D108BD9-81ED-4DB2-BD59-A6C34878D82A}">
                    <a16:rowId xmlns:a16="http://schemas.microsoft.com/office/drawing/2014/main" val="1773170920"/>
                  </a:ext>
                </a:extLst>
              </a:tr>
              <a:tr h="555326">
                <a:tc>
                  <a:txBody>
                    <a:bodyPr/>
                    <a:lstStyle/>
                    <a:p>
                      <a:r>
                        <a:rPr lang="en-CA" dirty="0"/>
                        <a:t>node_modules</a:t>
                      </a:r>
                    </a:p>
                  </a:txBody>
                  <a:tcPr/>
                </a:tc>
                <a:tc>
                  <a:txBody>
                    <a:bodyPr/>
                    <a:lstStyle/>
                    <a:p>
                      <a:r>
                        <a:rPr lang="en-CA" dirty="0"/>
                        <a:t>Like .m2 [libraries]</a:t>
                      </a:r>
                    </a:p>
                  </a:txBody>
                  <a:tcPr/>
                </a:tc>
                <a:extLst>
                  <a:ext uri="{0D108BD9-81ED-4DB2-BD59-A6C34878D82A}">
                    <a16:rowId xmlns:a16="http://schemas.microsoft.com/office/drawing/2014/main" val="2685363303"/>
                  </a:ext>
                </a:extLst>
              </a:tr>
              <a:tr h="0">
                <a:tc>
                  <a:txBody>
                    <a:bodyPr/>
                    <a:lstStyle/>
                    <a:p>
                      <a:r>
                        <a:rPr lang="en-CA" dirty="0"/>
                        <a:t>public</a:t>
                      </a:r>
                    </a:p>
                  </a:txBody>
                  <a:tcPr/>
                </a:tc>
                <a:tc>
                  <a:txBody>
                    <a:bodyPr/>
                    <a:lstStyle/>
                    <a:p>
                      <a:r>
                        <a:rPr lang="en-CA" dirty="0"/>
                        <a:t>static files</a:t>
                      </a:r>
                    </a:p>
                  </a:txBody>
                  <a:tcPr/>
                </a:tc>
                <a:extLst>
                  <a:ext uri="{0D108BD9-81ED-4DB2-BD59-A6C34878D82A}">
                    <a16:rowId xmlns:a16="http://schemas.microsoft.com/office/drawing/2014/main" val="2634766188"/>
                  </a:ext>
                </a:extLst>
              </a:tr>
              <a:tr h="555326">
                <a:tc>
                  <a:txBody>
                    <a:bodyPr/>
                    <a:lstStyle/>
                    <a:p>
                      <a:r>
                        <a:rPr lang="en-CA" dirty="0"/>
                        <a:t>src</a:t>
                      </a:r>
                    </a:p>
                  </a:txBody>
                  <a:tcPr/>
                </a:tc>
                <a:tc>
                  <a:txBody>
                    <a:bodyPr/>
                    <a:lstStyle/>
                    <a:p>
                      <a:r>
                        <a:rPr lang="en-CA" dirty="0"/>
                        <a:t>Dynamic code</a:t>
                      </a:r>
                    </a:p>
                  </a:txBody>
                  <a:tcPr/>
                </a:tc>
                <a:extLst>
                  <a:ext uri="{0D108BD9-81ED-4DB2-BD59-A6C34878D82A}">
                    <a16:rowId xmlns:a16="http://schemas.microsoft.com/office/drawing/2014/main" val="682054630"/>
                  </a:ext>
                </a:extLst>
              </a:tr>
              <a:tr h="555326">
                <a:tc>
                  <a:txBody>
                    <a:bodyPr/>
                    <a:lstStyle/>
                    <a:p>
                      <a:r>
                        <a:rPr lang="en-CA" dirty="0"/>
                        <a:t>package.json</a:t>
                      </a:r>
                    </a:p>
                  </a:txBody>
                  <a:tcPr/>
                </a:tc>
                <a:tc>
                  <a:txBody>
                    <a:bodyPr/>
                    <a:lstStyle/>
                    <a:p>
                      <a:r>
                        <a:rPr lang="en-CA" dirty="0"/>
                        <a:t>Like pom.xml</a:t>
                      </a:r>
                      <a:br>
                        <a:rPr lang="en-CA" dirty="0"/>
                      </a:br>
                      <a:r>
                        <a:rPr lang="en-CA" dirty="0"/>
                        <a:t>[high level]</a:t>
                      </a:r>
                    </a:p>
                  </a:txBody>
                  <a:tcPr/>
                </a:tc>
                <a:extLst>
                  <a:ext uri="{0D108BD9-81ED-4DB2-BD59-A6C34878D82A}">
                    <a16:rowId xmlns:a16="http://schemas.microsoft.com/office/drawing/2014/main" val="3764109311"/>
                  </a:ext>
                </a:extLst>
              </a:tr>
              <a:tr h="555326">
                <a:tc>
                  <a:txBody>
                    <a:bodyPr/>
                    <a:lstStyle/>
                    <a:p>
                      <a:r>
                        <a:rPr lang="en-CA" dirty="0"/>
                        <a:t>package-lock.json</a:t>
                      </a:r>
                    </a:p>
                  </a:txBody>
                  <a:tcPr/>
                </a:tc>
                <a:tc>
                  <a:txBody>
                    <a:bodyPr/>
                    <a:lstStyle/>
                    <a:p>
                      <a:r>
                        <a:rPr lang="en-CA" dirty="0"/>
                        <a:t>Detailed pom.xml file</a:t>
                      </a:r>
                    </a:p>
                  </a:txBody>
                  <a:tcPr/>
                </a:tc>
                <a:extLst>
                  <a:ext uri="{0D108BD9-81ED-4DB2-BD59-A6C34878D82A}">
                    <a16:rowId xmlns:a16="http://schemas.microsoft.com/office/drawing/2014/main" val="3492644371"/>
                  </a:ext>
                </a:extLst>
              </a:tr>
            </a:tbl>
          </a:graphicData>
        </a:graphic>
      </p:graphicFrame>
      <p:sp>
        <p:nvSpPr>
          <p:cNvPr id="6" name="TextBox 5">
            <a:extLst>
              <a:ext uri="{FF2B5EF4-FFF2-40B4-BE49-F238E27FC236}">
                <a16:creationId xmlns:a16="http://schemas.microsoft.com/office/drawing/2014/main" id="{B2161D61-ED55-8DA7-0474-98106AE40FE4}"/>
              </a:ext>
            </a:extLst>
          </p:cNvPr>
          <p:cNvSpPr txBox="1"/>
          <p:nvPr/>
        </p:nvSpPr>
        <p:spPr>
          <a:xfrm>
            <a:off x="133350" y="4454368"/>
            <a:ext cx="2476500" cy="923330"/>
          </a:xfrm>
          <a:prstGeom prst="rect">
            <a:avLst/>
          </a:prstGeom>
          <a:noFill/>
        </p:spPr>
        <p:txBody>
          <a:bodyPr wrap="square" rtlCol="0">
            <a:spAutoFit/>
          </a:bodyPr>
          <a:lstStyle/>
          <a:p>
            <a:r>
              <a:rPr lang="en-CA" dirty="0"/>
              <a:t>Open index.html under public and update as shown </a:t>
            </a:r>
            <a:r>
              <a:rPr lang="en-CA" dirty="0">
                <a:sym typeface="Wingdings" panose="05000000000000000000" pitchFamily="2" charset="2"/>
              </a:rPr>
              <a:t></a:t>
            </a:r>
            <a:endParaRPr lang="en-CA" dirty="0"/>
          </a:p>
        </p:txBody>
      </p:sp>
      <p:sp>
        <p:nvSpPr>
          <p:cNvPr id="7" name="TextBox 6">
            <a:extLst>
              <a:ext uri="{FF2B5EF4-FFF2-40B4-BE49-F238E27FC236}">
                <a16:creationId xmlns:a16="http://schemas.microsoft.com/office/drawing/2014/main" id="{485FF311-69F5-2CAB-DF51-1AF9862B8C96}"/>
              </a:ext>
            </a:extLst>
          </p:cNvPr>
          <p:cNvSpPr txBox="1"/>
          <p:nvPr/>
        </p:nvSpPr>
        <p:spPr>
          <a:xfrm>
            <a:off x="133350" y="5540527"/>
            <a:ext cx="2597314" cy="646331"/>
          </a:xfrm>
          <a:prstGeom prst="rect">
            <a:avLst/>
          </a:prstGeom>
          <a:noFill/>
        </p:spPr>
        <p:txBody>
          <a:bodyPr wrap="none" rtlCol="0">
            <a:spAutoFit/>
          </a:bodyPr>
          <a:lstStyle/>
          <a:p>
            <a:r>
              <a:rPr lang="en-CA" dirty="0"/>
              <a:t>You can get the ico via </a:t>
            </a:r>
          </a:p>
          <a:p>
            <a:r>
              <a:rPr lang="en-CA" dirty="0">
                <a:highlight>
                  <a:srgbClr val="FFFF00"/>
                </a:highlight>
              </a:rPr>
              <a:t>react-hackathon.7z </a:t>
            </a:r>
          </a:p>
        </p:txBody>
      </p:sp>
      <p:pic>
        <p:nvPicPr>
          <p:cNvPr id="9" name="Picture 8">
            <a:extLst>
              <a:ext uri="{FF2B5EF4-FFF2-40B4-BE49-F238E27FC236}">
                <a16:creationId xmlns:a16="http://schemas.microsoft.com/office/drawing/2014/main" id="{4CA12ABE-146F-439D-E6C7-2E09D8F92939}"/>
              </a:ext>
            </a:extLst>
          </p:cNvPr>
          <p:cNvPicPr>
            <a:picLocks noChangeAspect="1"/>
          </p:cNvPicPr>
          <p:nvPr/>
        </p:nvPicPr>
        <p:blipFill>
          <a:blip r:embed="rId4"/>
          <a:stretch>
            <a:fillRect/>
          </a:stretch>
        </p:blipFill>
        <p:spPr>
          <a:xfrm>
            <a:off x="2889297" y="4303182"/>
            <a:ext cx="4749753" cy="3766718"/>
          </a:xfrm>
          <a:prstGeom prst="rect">
            <a:avLst/>
          </a:prstGeom>
        </p:spPr>
      </p:pic>
      <p:cxnSp>
        <p:nvCxnSpPr>
          <p:cNvPr id="11" name="Straight Connector 10">
            <a:extLst>
              <a:ext uri="{FF2B5EF4-FFF2-40B4-BE49-F238E27FC236}">
                <a16:creationId xmlns:a16="http://schemas.microsoft.com/office/drawing/2014/main" id="{8304AFF9-54F7-D86E-2802-D366C62697D8}"/>
              </a:ext>
            </a:extLst>
          </p:cNvPr>
          <p:cNvCxnSpPr/>
          <p:nvPr/>
        </p:nvCxnSpPr>
        <p:spPr>
          <a:xfrm>
            <a:off x="2994991" y="5377698"/>
            <a:ext cx="428039" cy="0"/>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sp>
        <p:nvSpPr>
          <p:cNvPr id="12" name="TextBox 11">
            <a:extLst>
              <a:ext uri="{FF2B5EF4-FFF2-40B4-BE49-F238E27FC236}">
                <a16:creationId xmlns:a16="http://schemas.microsoft.com/office/drawing/2014/main" id="{CD5D8279-D1DB-463E-48C9-090867239B59}"/>
              </a:ext>
            </a:extLst>
          </p:cNvPr>
          <p:cNvSpPr txBox="1"/>
          <p:nvPr/>
        </p:nvSpPr>
        <p:spPr>
          <a:xfrm>
            <a:off x="101697" y="6409721"/>
            <a:ext cx="2922980" cy="646331"/>
          </a:xfrm>
          <a:prstGeom prst="rect">
            <a:avLst/>
          </a:prstGeom>
          <a:noFill/>
        </p:spPr>
        <p:txBody>
          <a:bodyPr wrap="none" rtlCol="0">
            <a:spAutoFit/>
          </a:bodyPr>
          <a:lstStyle/>
          <a:p>
            <a:r>
              <a:rPr lang="en-CA" dirty="0"/>
              <a:t>Copy the file under public</a:t>
            </a:r>
          </a:p>
          <a:p>
            <a:r>
              <a:rPr lang="en-CA" dirty="0"/>
              <a:t> and remove favicon.ico. </a:t>
            </a:r>
          </a:p>
        </p:txBody>
      </p:sp>
    </p:spTree>
    <p:extLst>
      <p:ext uri="{BB962C8B-B14F-4D97-AF65-F5344CB8AC3E}">
        <p14:creationId xmlns:p14="http://schemas.microsoft.com/office/powerpoint/2010/main" val="4108406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p:bldP spid="7" grpId="0"/>
      <p:bldP spid="12" grpId="0"/>
    </p:bldLst>
  </p:timing>
  <p:extLst>
    <p:ext uri="{6950BFC3-D8DA-4A85-94F7-54DA5524770B}">
      <p188:commentRel xmlns:p188="http://schemas.microsoft.com/office/powerpoint/2018/8/main" r:id="rId2"/>
    </p:ext>
  </p:extLs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DEAEC41-339D-F872-DD4F-C2356F66CFB9}"/>
              </a:ext>
            </a:extLst>
          </p:cNvPr>
          <p:cNvSpPr txBox="1"/>
          <p:nvPr/>
        </p:nvSpPr>
        <p:spPr>
          <a:xfrm>
            <a:off x="58257" y="389213"/>
            <a:ext cx="7580793" cy="1446550"/>
          </a:xfrm>
          <a:prstGeom prst="rect">
            <a:avLst/>
          </a:prstGeom>
          <a:noFill/>
        </p:spPr>
        <p:txBody>
          <a:bodyPr wrap="square">
            <a:spAutoFit/>
          </a:bodyPr>
          <a:lstStyle/>
          <a:p>
            <a:pPr algn="ctr"/>
            <a:r>
              <a:rPr lang="en-CA" sz="4400" dirty="0">
                <a:latin typeface="MS Shell Dlg 2" panose="020B0604030504040204" pitchFamily="34" charset="0"/>
              </a:rPr>
              <a:t>2- push your code to GitHub.</a:t>
            </a:r>
          </a:p>
          <a:p>
            <a:pPr algn="ctr"/>
            <a:r>
              <a:rPr lang="en-CA" sz="4400" dirty="0">
                <a:latin typeface="MS Shell Dlg 2" panose="020B0604030504040204" pitchFamily="34" charset="0"/>
              </a:rPr>
              <a:t>[Optional]</a:t>
            </a:r>
            <a:endParaRPr lang="en-CA" sz="4400" dirty="0"/>
          </a:p>
        </p:txBody>
      </p:sp>
      <p:sp>
        <p:nvSpPr>
          <p:cNvPr id="6" name="TextBox 5">
            <a:extLst>
              <a:ext uri="{FF2B5EF4-FFF2-40B4-BE49-F238E27FC236}">
                <a16:creationId xmlns:a16="http://schemas.microsoft.com/office/drawing/2014/main" id="{B2161D61-ED55-8DA7-0474-98106AE40FE4}"/>
              </a:ext>
            </a:extLst>
          </p:cNvPr>
          <p:cNvSpPr txBox="1"/>
          <p:nvPr/>
        </p:nvSpPr>
        <p:spPr>
          <a:xfrm>
            <a:off x="273072" y="2155785"/>
            <a:ext cx="7428022" cy="646331"/>
          </a:xfrm>
          <a:prstGeom prst="rect">
            <a:avLst/>
          </a:prstGeom>
          <a:noFill/>
        </p:spPr>
        <p:txBody>
          <a:bodyPr wrap="square" rtlCol="0">
            <a:spAutoFit/>
          </a:bodyPr>
          <a:lstStyle/>
          <a:p>
            <a:r>
              <a:rPr lang="en-CA" dirty="0"/>
              <a:t>There are many ways to do:</a:t>
            </a:r>
          </a:p>
          <a:p>
            <a:r>
              <a:rPr lang="en-CA" dirty="0"/>
              <a:t>One way would be to create a new repo on GitHub: </a:t>
            </a:r>
            <a:r>
              <a:rPr lang="en-CA" dirty="0">
                <a:highlight>
                  <a:srgbClr val="FFFF00"/>
                </a:highlight>
              </a:rPr>
              <a:t>hackathon-react</a:t>
            </a:r>
          </a:p>
        </p:txBody>
      </p:sp>
      <p:sp>
        <p:nvSpPr>
          <p:cNvPr id="8" name="Rectangle 1">
            <a:extLst>
              <a:ext uri="{FF2B5EF4-FFF2-40B4-BE49-F238E27FC236}">
                <a16:creationId xmlns:a16="http://schemas.microsoft.com/office/drawing/2014/main" id="{8B7A05A2-3D79-D8C1-65B2-618E899C0945}"/>
              </a:ext>
            </a:extLst>
          </p:cNvPr>
          <p:cNvSpPr>
            <a:spLocks noChangeArrowheads="1"/>
          </p:cNvSpPr>
          <p:nvPr/>
        </p:nvSpPr>
        <p:spPr bwMode="auto">
          <a:xfrm>
            <a:off x="326986" y="5032236"/>
            <a:ext cx="7295745"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defTabSz="914400" eaLnBrk="0" fontAlgn="base" hangingPunct="0">
              <a:spcBef>
                <a:spcPct val="0"/>
              </a:spcBef>
              <a:spcAft>
                <a:spcPct val="0"/>
              </a:spcAft>
            </a:pPr>
            <a:r>
              <a:rPr kumimoji="0" lang="en-CA" altLang="en-US" sz="1400" b="0" i="0" u="none" strike="noStrike" cap="none" normalizeH="0" baseline="0" dirty="0">
                <a:ln>
                  <a:noFill/>
                </a:ln>
                <a:solidFill>
                  <a:srgbClr val="00B050"/>
                </a:solidFill>
                <a:effectLst/>
                <a:latin typeface="Arial Unicode MS"/>
              </a:rPr>
              <a:t>//</a:t>
            </a:r>
            <a:r>
              <a:rPr lang="en-CA" sz="1400" dirty="0">
                <a:solidFill>
                  <a:srgbClr val="00B050"/>
                </a:solidFill>
              </a:rPr>
              <a:t>run the following</a:t>
            </a:r>
            <a:br>
              <a:rPr lang="en-CA" sz="1400" dirty="0"/>
            </a:br>
            <a:r>
              <a:rPr kumimoji="0" lang="en-US" altLang="en-US" sz="1400" b="0" i="0" u="none" strike="noStrike" cap="none" normalizeH="0" baseline="0" dirty="0">
                <a:ln>
                  <a:noFill/>
                </a:ln>
                <a:solidFill>
                  <a:schemeClr val="tx1"/>
                </a:solidFill>
                <a:effectLst/>
                <a:latin typeface="Arial Unicode MS"/>
              </a:rPr>
              <a:t>echo "# hackathon-react project" &gt;&gt; README.md </a:t>
            </a:r>
            <a:r>
              <a:rPr kumimoji="0" lang="en-US" altLang="en-US" sz="1400" b="0" i="0" u="none" strike="noStrike" cap="none" normalizeH="0" baseline="0" dirty="0">
                <a:ln>
                  <a:noFill/>
                </a:ln>
                <a:solidFill>
                  <a:srgbClr val="00B050"/>
                </a:solidFill>
                <a:effectLst/>
                <a:latin typeface="Arial Unicode MS"/>
              </a:rPr>
              <a:t>//create a readme file</a:t>
            </a:r>
            <a:br>
              <a:rPr kumimoji="0" lang="en-US" altLang="en-US" sz="1400" b="0" i="0" u="none" strike="noStrike" cap="none" normalizeH="0" baseline="0" dirty="0">
                <a:ln>
                  <a:noFill/>
                </a:ln>
                <a:solidFill>
                  <a:schemeClr val="tx1"/>
                </a:solidFill>
                <a:effectLst/>
                <a:latin typeface="Arial Unicode MS"/>
              </a:rPr>
            </a:br>
            <a:r>
              <a:rPr kumimoji="0" lang="en-US" altLang="en-US" sz="1400" b="0" i="0" u="none" strike="noStrike" cap="none" normalizeH="0" baseline="0" dirty="0">
                <a:ln>
                  <a:noFill/>
                </a:ln>
                <a:solidFill>
                  <a:schemeClr val="tx1"/>
                </a:solidFill>
                <a:effectLst/>
                <a:latin typeface="Arial Unicode MS"/>
              </a:rPr>
              <a:t>git init </a:t>
            </a:r>
            <a:r>
              <a:rPr kumimoji="0" lang="en-US" altLang="en-US" sz="1400" b="0" i="0" u="none" strike="noStrike" cap="none" normalizeH="0" baseline="0" dirty="0">
                <a:ln>
                  <a:noFill/>
                </a:ln>
                <a:solidFill>
                  <a:srgbClr val="00B050"/>
                </a:solidFill>
                <a:effectLst/>
                <a:latin typeface="Arial Unicode MS"/>
              </a:rPr>
              <a:t>//initialize local repo</a:t>
            </a:r>
            <a:br>
              <a:rPr kumimoji="0" lang="en-US" altLang="en-US" sz="1400" b="0" i="0" u="none" strike="noStrike" cap="none" normalizeH="0" baseline="0" dirty="0">
                <a:ln>
                  <a:noFill/>
                </a:ln>
                <a:solidFill>
                  <a:schemeClr val="tx1"/>
                </a:solidFill>
                <a:effectLst/>
                <a:latin typeface="Arial Unicode MS"/>
              </a:rPr>
            </a:br>
            <a:r>
              <a:rPr kumimoji="0" lang="en-US" altLang="en-US" sz="1400" b="0" i="0" u="none" strike="noStrike" cap="none" normalizeH="0" baseline="0" dirty="0">
                <a:ln>
                  <a:noFill/>
                </a:ln>
                <a:solidFill>
                  <a:schemeClr val="tx1"/>
                </a:solidFill>
                <a:effectLst/>
                <a:latin typeface="Arial Unicode MS"/>
              </a:rPr>
              <a:t>git add . –A     </a:t>
            </a:r>
            <a:r>
              <a:rPr kumimoji="0" lang="en-US" altLang="en-US" sz="1400" b="0" i="0" u="none" strike="noStrike" cap="none" normalizeH="0" baseline="0" dirty="0">
                <a:ln>
                  <a:noFill/>
                </a:ln>
                <a:solidFill>
                  <a:srgbClr val="00B050"/>
                </a:solidFill>
                <a:effectLst/>
                <a:latin typeface="Arial Unicode MS"/>
              </a:rPr>
              <a:t> //add all changes to staging</a:t>
            </a:r>
            <a:r>
              <a:rPr kumimoji="0" lang="en-US" altLang="en-US" sz="1400" b="0" i="0" u="none" strike="noStrike" cap="none" normalizeH="0" dirty="0">
                <a:ln>
                  <a:noFill/>
                </a:ln>
                <a:solidFill>
                  <a:srgbClr val="00B050"/>
                </a:solidFill>
                <a:effectLst/>
                <a:latin typeface="Arial Unicode MS"/>
              </a:rPr>
              <a:t> area starting with the current directory.</a:t>
            </a:r>
            <a:br>
              <a:rPr kumimoji="0" lang="en-US" altLang="en-US" sz="1400" b="0" i="0" u="none" strike="noStrike" cap="none" normalizeH="0" baseline="0" dirty="0">
                <a:ln>
                  <a:noFill/>
                </a:ln>
                <a:solidFill>
                  <a:schemeClr val="tx1"/>
                </a:solidFill>
                <a:effectLst/>
                <a:latin typeface="Arial Unicode MS"/>
              </a:rPr>
            </a:br>
            <a:r>
              <a:rPr kumimoji="0" lang="en-US" altLang="en-US" sz="1400" b="0" i="0" u="none" strike="noStrike" cap="none" normalizeH="0" baseline="0" dirty="0">
                <a:ln>
                  <a:noFill/>
                </a:ln>
                <a:solidFill>
                  <a:schemeClr val="tx1"/>
                </a:solidFill>
                <a:effectLst/>
                <a:latin typeface="Arial Unicode MS"/>
              </a:rPr>
              <a:t>git commit -m “initial</a:t>
            </a:r>
            <a:r>
              <a:rPr kumimoji="0" lang="en-US" altLang="en-US" sz="1400" b="0" i="0" u="none" strike="noStrike" cap="none" normalizeH="0" dirty="0">
                <a:ln>
                  <a:noFill/>
                </a:ln>
                <a:solidFill>
                  <a:schemeClr val="tx1"/>
                </a:solidFill>
                <a:effectLst/>
                <a:latin typeface="Arial Unicode MS"/>
              </a:rPr>
              <a:t> commit</a:t>
            </a:r>
            <a:r>
              <a:rPr kumimoji="0" lang="en-US" altLang="en-US" sz="1400" b="0" i="0" u="none" strike="noStrike" cap="none" normalizeH="0" baseline="0" dirty="0">
                <a:ln>
                  <a:noFill/>
                </a:ln>
                <a:solidFill>
                  <a:schemeClr val="tx1"/>
                </a:solidFill>
                <a:effectLst/>
                <a:latin typeface="Arial Unicode MS"/>
              </a:rPr>
              <a:t>" </a:t>
            </a:r>
            <a:r>
              <a:rPr kumimoji="0" lang="en-US" altLang="en-US" sz="1400" b="0" i="0" u="none" strike="noStrike" cap="none" normalizeH="0" baseline="0" dirty="0">
                <a:ln>
                  <a:noFill/>
                </a:ln>
                <a:solidFill>
                  <a:srgbClr val="00B050"/>
                </a:solidFill>
                <a:effectLst/>
                <a:latin typeface="Arial Unicode MS"/>
              </a:rPr>
              <a:t>//commit all staged</a:t>
            </a:r>
            <a:r>
              <a:rPr kumimoji="0" lang="en-US" altLang="en-US" sz="1400" b="0" i="0" u="none" strike="noStrike" cap="none" normalizeH="0" dirty="0">
                <a:ln>
                  <a:noFill/>
                </a:ln>
                <a:solidFill>
                  <a:srgbClr val="00B050"/>
                </a:solidFill>
                <a:effectLst/>
                <a:latin typeface="Arial Unicode MS"/>
              </a:rPr>
              <a:t> items</a:t>
            </a:r>
            <a:br>
              <a:rPr kumimoji="0" lang="en-US" altLang="en-US" sz="1400" b="0" i="0" u="none" strike="noStrike" cap="none" normalizeH="0" baseline="0" dirty="0">
                <a:ln>
                  <a:noFill/>
                </a:ln>
                <a:solidFill>
                  <a:schemeClr val="tx1"/>
                </a:solidFill>
                <a:effectLst/>
                <a:latin typeface="Arial Unicode MS"/>
              </a:rPr>
            </a:br>
            <a:r>
              <a:rPr kumimoji="0" lang="en-US" altLang="en-US" sz="1400" b="0" i="0" u="none" strike="noStrike" cap="none" normalizeH="0" baseline="0" dirty="0">
                <a:ln>
                  <a:noFill/>
                </a:ln>
                <a:solidFill>
                  <a:schemeClr val="tx1"/>
                </a:solidFill>
                <a:effectLst/>
                <a:latin typeface="Arial Unicode MS"/>
              </a:rPr>
              <a:t>git remote add origin </a:t>
            </a:r>
            <a:r>
              <a:rPr kumimoji="0" lang="en-US" altLang="en-US" sz="1400" b="0" i="0" u="none" strike="noStrike" cap="none" normalizeH="0" baseline="0" dirty="0" err="1">
                <a:ln>
                  <a:noFill/>
                </a:ln>
                <a:solidFill>
                  <a:schemeClr val="tx1"/>
                </a:solidFill>
                <a:effectLst/>
                <a:latin typeface="Arial Unicode MS"/>
                <a:hlinkClick r:id="rId2"/>
              </a:rPr>
              <a:t>git@github.com:</a:t>
            </a:r>
            <a:r>
              <a:rPr kumimoji="0" lang="en-US" altLang="en-US" sz="1400" b="0" i="0" u="none" strike="noStrike" cap="none" normalizeH="0" baseline="0" dirty="0" err="1">
                <a:ln>
                  <a:noFill/>
                </a:ln>
                <a:solidFill>
                  <a:schemeClr val="tx1"/>
                </a:solidFill>
                <a:effectLst/>
                <a:highlight>
                  <a:srgbClr val="FF0000"/>
                </a:highlight>
                <a:latin typeface="Arial Unicode MS"/>
                <a:hlinkClick r:id="rId2"/>
              </a:rPr>
              <a:t>account-name</a:t>
            </a:r>
            <a:r>
              <a:rPr kumimoji="0" lang="en-US" altLang="en-US" sz="1400" b="0" i="0" u="none" strike="noStrike" cap="none" normalizeH="0" baseline="0" dirty="0">
                <a:ln>
                  <a:noFill/>
                </a:ln>
                <a:solidFill>
                  <a:schemeClr val="tx1"/>
                </a:solidFill>
                <a:effectLst/>
                <a:latin typeface="Arial Unicode MS"/>
                <a:hlinkClick r:id="rId2"/>
              </a:rPr>
              <a:t>/hackathon-react</a:t>
            </a:r>
            <a:r>
              <a:rPr kumimoji="0" lang="en-US" altLang="en-US" sz="1400" b="0" i="0" u="none" strike="noStrike" cap="none" normalizeH="0" baseline="0" dirty="0">
                <a:ln>
                  <a:noFill/>
                </a:ln>
                <a:solidFill>
                  <a:schemeClr val="tx1"/>
                </a:solidFill>
                <a:effectLst/>
                <a:latin typeface="Arial Unicode MS"/>
              </a:rPr>
              <a:t>  </a:t>
            </a:r>
            <a:r>
              <a:rPr kumimoji="0" lang="en-US" altLang="en-US" sz="1400" b="0" i="0" u="none" strike="noStrike" cap="none" normalizeH="0" baseline="0" dirty="0">
                <a:ln>
                  <a:noFill/>
                </a:ln>
                <a:solidFill>
                  <a:srgbClr val="00B050"/>
                </a:solidFill>
                <a:effectLst/>
                <a:latin typeface="Arial Unicode MS"/>
              </a:rPr>
              <a:t>//define remote repo</a:t>
            </a:r>
            <a:br>
              <a:rPr kumimoji="0" lang="en-US" altLang="en-US" sz="1400" b="0" i="0" u="none" strike="noStrike" cap="none" normalizeH="0" baseline="0" dirty="0">
                <a:ln>
                  <a:noFill/>
                </a:ln>
                <a:solidFill>
                  <a:schemeClr val="tx1"/>
                </a:solidFill>
                <a:effectLst/>
                <a:latin typeface="Arial Unicode MS"/>
              </a:rPr>
            </a:br>
            <a:r>
              <a:rPr lang="en-US" altLang="en-US" sz="1400" dirty="0">
                <a:latin typeface="Arial Unicode MS"/>
              </a:rPr>
              <a:t>git branch -M main </a:t>
            </a:r>
            <a:r>
              <a:rPr lang="en-US" altLang="en-US" sz="1400" dirty="0">
                <a:solidFill>
                  <a:srgbClr val="00B050"/>
                </a:solidFill>
                <a:latin typeface="Arial Unicode MS"/>
              </a:rPr>
              <a:t>//rename the master branch to main [you can keep master though]</a:t>
            </a:r>
            <a:br>
              <a:rPr kumimoji="0" lang="en-US" altLang="en-US" sz="1400" b="0" i="0" u="none" strike="noStrike" cap="none" normalizeH="0" baseline="0" dirty="0">
                <a:ln>
                  <a:noFill/>
                </a:ln>
                <a:solidFill>
                  <a:schemeClr val="tx1"/>
                </a:solidFill>
                <a:effectLst/>
                <a:latin typeface="Arial Unicode MS"/>
              </a:rPr>
            </a:br>
            <a:r>
              <a:rPr kumimoji="0" lang="en-US" altLang="en-US" sz="1400" b="0" i="0" u="none" strike="noStrike" cap="none" normalizeH="0" baseline="0" dirty="0">
                <a:ln>
                  <a:noFill/>
                </a:ln>
                <a:solidFill>
                  <a:schemeClr val="tx1"/>
                </a:solidFill>
                <a:effectLst/>
                <a:latin typeface="Arial Unicode MS"/>
              </a:rPr>
              <a:t>git</a:t>
            </a:r>
            <a:r>
              <a:rPr kumimoji="0" lang="en-US" altLang="en-US" sz="1400" b="0" i="0" u="none" strike="noStrike" cap="none" normalizeH="0" dirty="0">
                <a:ln>
                  <a:noFill/>
                </a:ln>
                <a:solidFill>
                  <a:schemeClr val="tx1"/>
                </a:solidFill>
                <a:effectLst/>
                <a:latin typeface="Arial Unicode MS"/>
              </a:rPr>
              <a:t> </a:t>
            </a:r>
            <a:r>
              <a:rPr kumimoji="0" lang="en-US" altLang="en-US" sz="1400" b="0" i="0" u="none" strike="noStrike" cap="none" normalizeH="0" baseline="0" dirty="0">
                <a:ln>
                  <a:noFill/>
                </a:ln>
                <a:solidFill>
                  <a:schemeClr val="tx1"/>
                </a:solidFill>
                <a:effectLst/>
                <a:latin typeface="Arial Unicode MS"/>
              </a:rPr>
              <a:t>push -u origin main</a:t>
            </a:r>
            <a:r>
              <a:rPr kumimoji="0" lang="en-US" altLang="en-US" sz="900" b="0" i="0" u="none" strike="noStrike" cap="none" normalizeH="0" baseline="0" dirty="0">
                <a:ln>
                  <a:noFill/>
                </a:ln>
                <a:solidFill>
                  <a:schemeClr val="tx1"/>
                </a:solidFill>
                <a:effectLst/>
              </a:rPr>
              <a:t> </a:t>
            </a:r>
            <a:r>
              <a:rPr lang="en-US" altLang="en-US" sz="1000" dirty="0">
                <a:solidFill>
                  <a:srgbClr val="00B050"/>
                </a:solidFill>
                <a:latin typeface="Arial Unicode MS"/>
              </a:rPr>
              <a:t>//push to main [later</a:t>
            </a:r>
            <a:r>
              <a:rPr lang="en-US" altLang="en-US" sz="1000" dirty="0">
                <a:latin typeface="Arial Unicode MS"/>
              </a:rPr>
              <a:t>, git push </a:t>
            </a:r>
            <a:r>
              <a:rPr lang="en-US" altLang="en-US" sz="1000" dirty="0">
                <a:solidFill>
                  <a:srgbClr val="00B050"/>
                </a:solidFill>
                <a:latin typeface="Arial Unicode MS"/>
              </a:rPr>
              <a:t>Is enough as you have defined the upstream branch using –u]</a:t>
            </a:r>
            <a:endParaRPr lang="en-US" altLang="en-US" sz="1400" dirty="0">
              <a:solidFill>
                <a:srgbClr val="00B050"/>
              </a:solidFill>
              <a:latin typeface="Arial Unicode MS"/>
            </a:endParaRPr>
          </a:p>
        </p:txBody>
      </p:sp>
      <p:sp>
        <p:nvSpPr>
          <p:cNvPr id="10" name="Rectangle 1">
            <a:extLst>
              <a:ext uri="{FF2B5EF4-FFF2-40B4-BE49-F238E27FC236}">
                <a16:creationId xmlns:a16="http://schemas.microsoft.com/office/drawing/2014/main" id="{E68813EE-3FEB-0184-F06D-05FFEEFED292}"/>
              </a:ext>
            </a:extLst>
          </p:cNvPr>
          <p:cNvSpPr>
            <a:spLocks noChangeArrowheads="1"/>
          </p:cNvSpPr>
          <p:nvPr/>
        </p:nvSpPr>
        <p:spPr bwMode="auto">
          <a:xfrm>
            <a:off x="318812" y="3138332"/>
            <a:ext cx="154721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CA" altLang="en-US" sz="1400" dirty="0">
                <a:latin typeface="Arial Unicode MS"/>
              </a:rPr>
              <a:t>Open git terminal</a:t>
            </a:r>
            <a:endParaRPr kumimoji="0" lang="en-US" altLang="en-US" sz="3200" b="0" i="0" u="none" strike="noStrike" cap="none" normalizeH="0" baseline="0" dirty="0">
              <a:ln>
                <a:noFill/>
              </a:ln>
              <a:effectLst/>
              <a:latin typeface="Arial" panose="020B0604020202020204" pitchFamily="34" charset="0"/>
            </a:endParaRPr>
          </a:p>
        </p:txBody>
      </p:sp>
      <p:sp>
        <p:nvSpPr>
          <p:cNvPr id="13" name="Rectangle 1">
            <a:extLst>
              <a:ext uri="{FF2B5EF4-FFF2-40B4-BE49-F238E27FC236}">
                <a16:creationId xmlns:a16="http://schemas.microsoft.com/office/drawing/2014/main" id="{7F88E7E9-C84D-3E1D-D323-2A533D7530DC}"/>
              </a:ext>
            </a:extLst>
          </p:cNvPr>
          <p:cNvSpPr>
            <a:spLocks noChangeArrowheads="1"/>
          </p:cNvSpPr>
          <p:nvPr/>
        </p:nvSpPr>
        <p:spPr bwMode="auto">
          <a:xfrm>
            <a:off x="326986" y="3657261"/>
            <a:ext cx="307808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CA" altLang="en-US" sz="1400" dirty="0">
                <a:latin typeface="Arial Unicode MS"/>
              </a:rPr>
              <a:t>Change directory to hackathon-react</a:t>
            </a:r>
            <a:endParaRPr kumimoji="0" lang="en-US" altLang="en-US" sz="3200" b="0" i="0" u="none" strike="noStrike" cap="none" normalizeH="0" baseline="0" dirty="0">
              <a:ln>
                <a:noFill/>
              </a:ln>
              <a:effectLst/>
              <a:latin typeface="Arial" panose="020B0604020202020204" pitchFamily="34" charset="0"/>
            </a:endParaRPr>
          </a:p>
        </p:txBody>
      </p:sp>
      <p:sp>
        <p:nvSpPr>
          <p:cNvPr id="15" name="Rectangle 1">
            <a:extLst>
              <a:ext uri="{FF2B5EF4-FFF2-40B4-BE49-F238E27FC236}">
                <a16:creationId xmlns:a16="http://schemas.microsoft.com/office/drawing/2014/main" id="{1EB0F432-96DC-1412-6B59-77ED3EF9AC78}"/>
              </a:ext>
            </a:extLst>
          </p:cNvPr>
          <p:cNvSpPr>
            <a:spLocks noChangeArrowheads="1"/>
          </p:cNvSpPr>
          <p:nvPr/>
        </p:nvSpPr>
        <p:spPr bwMode="auto">
          <a:xfrm>
            <a:off x="339653" y="4123264"/>
            <a:ext cx="5738713" cy="677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CA" altLang="en-US" sz="1200" dirty="0">
                <a:solidFill>
                  <a:srgbClr val="00B050"/>
                </a:solidFill>
                <a:latin typeface="Arial Unicode MS"/>
              </a:rPr>
              <a:t>Create a .dockerignore file and add node_modules to it </a:t>
            </a:r>
            <a:r>
              <a:rPr lang="en-CA" altLang="en-US" sz="1200" dirty="0">
                <a:solidFill>
                  <a:srgbClr val="00B050"/>
                </a:solidFill>
                <a:highlight>
                  <a:srgbClr val="FFFF00"/>
                </a:highlight>
                <a:latin typeface="Arial Unicode MS"/>
              </a:rPr>
              <a:t>[if no ignore file was created by creact-react-app under tracker-frontend]</a:t>
            </a:r>
          </a:p>
          <a:p>
            <a:pPr lvl="0" defTabSz="914400" eaLnBrk="0" fontAlgn="base" hangingPunct="0">
              <a:spcBef>
                <a:spcPct val="0"/>
              </a:spcBef>
              <a:spcAft>
                <a:spcPct val="0"/>
              </a:spcAft>
            </a:pPr>
            <a:r>
              <a:rPr lang="en-CA" altLang="en-US" sz="1400" dirty="0">
                <a:latin typeface="Arial Unicode MS"/>
              </a:rPr>
              <a:t>echo “./tracker-frontend/node_modules” &gt; .dockerignore</a:t>
            </a:r>
          </a:p>
        </p:txBody>
      </p:sp>
      <p:sp>
        <p:nvSpPr>
          <p:cNvPr id="16" name="Rectangle 1">
            <a:extLst>
              <a:ext uri="{FF2B5EF4-FFF2-40B4-BE49-F238E27FC236}">
                <a16:creationId xmlns:a16="http://schemas.microsoft.com/office/drawing/2014/main" id="{F2CBE78B-4DAC-45CA-DF66-777FA25AEE4D}"/>
              </a:ext>
            </a:extLst>
          </p:cNvPr>
          <p:cNvSpPr>
            <a:spLocks noChangeArrowheads="1"/>
          </p:cNvSpPr>
          <p:nvPr/>
        </p:nvSpPr>
        <p:spPr bwMode="auto">
          <a:xfrm>
            <a:off x="318812" y="7030492"/>
            <a:ext cx="735650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CA" altLang="en-US" sz="1400" dirty="0">
                <a:latin typeface="Arial Unicode MS"/>
              </a:rPr>
              <a:t>From now on, you can deliver your changes anytime you please. Will not remind you again.</a:t>
            </a:r>
            <a:endParaRPr kumimoji="0" lang="en-US" altLang="en-US" sz="3200" b="0" i="0" u="none"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496415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10" grpId="0"/>
      <p:bldP spid="13" grpId="0"/>
      <p:bldP spid="15" grpId="0"/>
      <p:bldP spid="1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32C46E17-702B-3D82-DF10-227FEAC2D131}"/>
              </a:ext>
            </a:extLst>
          </p:cNvPr>
          <p:cNvPicPr>
            <a:picLocks noChangeAspect="1"/>
          </p:cNvPicPr>
          <p:nvPr/>
        </p:nvPicPr>
        <p:blipFill>
          <a:blip r:embed="rId3"/>
          <a:stretch>
            <a:fillRect/>
          </a:stretch>
        </p:blipFill>
        <p:spPr>
          <a:xfrm>
            <a:off x="452359" y="2302785"/>
            <a:ext cx="2190750" cy="2190750"/>
          </a:xfrm>
          <a:prstGeom prst="rect">
            <a:avLst/>
          </a:prstGeom>
        </p:spPr>
      </p:pic>
      <p:pic>
        <p:nvPicPr>
          <p:cNvPr id="14" name="Picture 13">
            <a:extLst>
              <a:ext uri="{FF2B5EF4-FFF2-40B4-BE49-F238E27FC236}">
                <a16:creationId xmlns:a16="http://schemas.microsoft.com/office/drawing/2014/main" id="{E8674C97-D652-5D93-4613-489DDC2FA6CC}"/>
              </a:ext>
            </a:extLst>
          </p:cNvPr>
          <p:cNvPicPr>
            <a:picLocks noChangeAspect="1"/>
          </p:cNvPicPr>
          <p:nvPr/>
        </p:nvPicPr>
        <p:blipFill>
          <a:blip r:embed="rId4"/>
          <a:stretch>
            <a:fillRect/>
          </a:stretch>
        </p:blipFill>
        <p:spPr>
          <a:xfrm>
            <a:off x="3886200" y="2302785"/>
            <a:ext cx="2314575" cy="3981450"/>
          </a:xfrm>
          <a:prstGeom prst="rect">
            <a:avLst/>
          </a:prstGeom>
        </p:spPr>
      </p:pic>
      <p:cxnSp>
        <p:nvCxnSpPr>
          <p:cNvPr id="16" name="Connector: Elbow 15">
            <a:extLst>
              <a:ext uri="{FF2B5EF4-FFF2-40B4-BE49-F238E27FC236}">
                <a16:creationId xmlns:a16="http://schemas.microsoft.com/office/drawing/2014/main" id="{F9849134-F2E1-27D6-FC0D-001BA524FEC4}"/>
              </a:ext>
            </a:extLst>
          </p:cNvPr>
          <p:cNvCxnSpPr>
            <a:cxnSpLocks/>
            <a:endCxn id="14" idx="1"/>
          </p:cNvCxnSpPr>
          <p:nvPr/>
        </p:nvCxnSpPr>
        <p:spPr>
          <a:xfrm>
            <a:off x="1990491" y="2446285"/>
            <a:ext cx="1895709" cy="184722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73833828-55BA-075C-2FAC-DA17ABE2F4F0}"/>
              </a:ext>
            </a:extLst>
          </p:cNvPr>
          <p:cNvSpPr/>
          <p:nvPr/>
        </p:nvSpPr>
        <p:spPr>
          <a:xfrm>
            <a:off x="226503" y="110151"/>
            <a:ext cx="6765570" cy="1323439"/>
          </a:xfrm>
          <a:prstGeom prst="rect">
            <a:avLst/>
          </a:prstGeom>
          <a:noFill/>
        </p:spPr>
        <p:txBody>
          <a:bodyPr wrap="none" lIns="91440" tIns="45720" rIns="91440" bIns="45720">
            <a:spAutoFit/>
          </a:bodyPr>
          <a:lstStyle/>
          <a:p>
            <a:pPr algn="ctr"/>
            <a:r>
              <a:rPr lang="en-US" sz="4000" b="0" cap="none" spc="0" dirty="0">
                <a:ln w="0"/>
                <a:solidFill>
                  <a:schemeClr val="tx1"/>
                </a:solidFill>
                <a:effectLst>
                  <a:outerShdw blurRad="38100" dist="19050" dir="2700000" algn="tl" rotWithShape="0">
                    <a:schemeClr val="dk1">
                      <a:alpha val="40000"/>
                    </a:schemeClr>
                  </a:outerShdw>
                </a:effectLst>
              </a:rPr>
              <a:t>The most important libraries</a:t>
            </a:r>
          </a:p>
          <a:p>
            <a:pPr algn="ctr"/>
            <a:r>
              <a:rPr lang="en-US" sz="4000" dirty="0">
                <a:ln w="0"/>
                <a:effectLst>
                  <a:outerShdw blurRad="38100" dist="19050" dir="2700000" algn="tl" rotWithShape="0">
                    <a:schemeClr val="dk1">
                      <a:alpha val="40000"/>
                    </a:schemeClr>
                  </a:outerShdw>
                </a:effectLst>
              </a:rPr>
              <a:t>we will use</a:t>
            </a:r>
            <a:endParaRPr lang="en-US" sz="4000" b="0" cap="none" spc="0" dirty="0">
              <a:ln w="0"/>
              <a:solidFill>
                <a:schemeClr val="tx1"/>
              </a:solidFill>
              <a:effectLst>
                <a:outerShdw blurRad="38100" dist="19050" dir="2700000" algn="tl" rotWithShape="0">
                  <a:schemeClr val="dk1">
                    <a:alpha val="40000"/>
                  </a:schemeClr>
                </a:outerShdw>
              </a:effectLst>
            </a:endParaRPr>
          </a:p>
        </p:txBody>
      </p:sp>
      <p:sp>
        <p:nvSpPr>
          <p:cNvPr id="3" name="Rectangle 2">
            <a:extLst>
              <a:ext uri="{FF2B5EF4-FFF2-40B4-BE49-F238E27FC236}">
                <a16:creationId xmlns:a16="http://schemas.microsoft.com/office/drawing/2014/main" id="{E591361D-7684-D950-22C9-7B4304CDA557}"/>
              </a:ext>
            </a:extLst>
          </p:cNvPr>
          <p:cNvSpPr/>
          <p:nvPr/>
        </p:nvSpPr>
        <p:spPr>
          <a:xfrm>
            <a:off x="3322928" y="1680360"/>
            <a:ext cx="3813673" cy="584775"/>
          </a:xfrm>
          <a:prstGeom prst="rect">
            <a:avLst/>
          </a:prstGeom>
          <a:noFill/>
        </p:spPr>
        <p:txBody>
          <a:bodyPr wrap="none" lIns="91440" tIns="45720" rIns="91440" bIns="45720">
            <a:spAutoFit/>
          </a:bodyPr>
          <a:lstStyle/>
          <a:p>
            <a:pPr algn="ctr"/>
            <a:r>
              <a:rPr lang="en-US" sz="3200" b="0" cap="none" spc="0" dirty="0">
                <a:ln w="0"/>
                <a:solidFill>
                  <a:srgbClr val="C00000"/>
                </a:solidFill>
                <a:effectLst>
                  <a:outerShdw blurRad="38100" dist="19050" dir="2700000" algn="tl" rotWithShape="0">
                    <a:schemeClr val="dk1">
                      <a:alpha val="40000"/>
                    </a:schemeClr>
                  </a:outerShdw>
                </a:effectLst>
              </a:rPr>
              <a:t>Explicitly via import</a:t>
            </a:r>
          </a:p>
        </p:txBody>
      </p:sp>
      <p:pic>
        <p:nvPicPr>
          <p:cNvPr id="5" name="Picture 4">
            <a:extLst>
              <a:ext uri="{FF2B5EF4-FFF2-40B4-BE49-F238E27FC236}">
                <a16:creationId xmlns:a16="http://schemas.microsoft.com/office/drawing/2014/main" id="{EB3FCB4F-99C4-FE3D-9666-CFE94256CE59}"/>
              </a:ext>
            </a:extLst>
          </p:cNvPr>
          <p:cNvPicPr>
            <a:picLocks noChangeAspect="1"/>
          </p:cNvPicPr>
          <p:nvPr/>
        </p:nvPicPr>
        <p:blipFill>
          <a:blip r:embed="rId5"/>
          <a:stretch>
            <a:fillRect/>
          </a:stretch>
        </p:blipFill>
        <p:spPr>
          <a:xfrm>
            <a:off x="3886200" y="7231310"/>
            <a:ext cx="2332099" cy="2449585"/>
          </a:xfrm>
          <a:prstGeom prst="rect">
            <a:avLst/>
          </a:prstGeom>
        </p:spPr>
      </p:pic>
      <p:sp>
        <p:nvSpPr>
          <p:cNvPr id="6" name="Rectangle 5">
            <a:extLst>
              <a:ext uri="{FF2B5EF4-FFF2-40B4-BE49-F238E27FC236}">
                <a16:creationId xmlns:a16="http://schemas.microsoft.com/office/drawing/2014/main" id="{3CC99D14-D4BD-7D0D-BEBD-33E1F06997AA}"/>
              </a:ext>
            </a:extLst>
          </p:cNvPr>
          <p:cNvSpPr/>
          <p:nvPr/>
        </p:nvSpPr>
        <p:spPr>
          <a:xfrm>
            <a:off x="28181" y="8427184"/>
            <a:ext cx="3730087" cy="1631216"/>
          </a:xfrm>
          <a:prstGeom prst="rect">
            <a:avLst/>
          </a:prstGeom>
          <a:noFill/>
        </p:spPr>
        <p:txBody>
          <a:bodyPr wrap="square" lIns="91440" tIns="45720" rIns="91440" bIns="45720">
            <a:spAutoFit/>
          </a:bodyPr>
          <a:lstStyle/>
          <a:p>
            <a:pPr algn="ctr"/>
            <a:r>
              <a:rPr lang="en-US" sz="2000" b="0" cap="none" spc="0" dirty="0">
                <a:ln w="0"/>
                <a:solidFill>
                  <a:schemeClr val="tx1">
                    <a:lumMod val="85000"/>
                    <a:lumOff val="15000"/>
                  </a:schemeClr>
                </a:solidFill>
                <a:effectLst>
                  <a:outerShdw blurRad="38100" dist="19050" dir="2700000" algn="tl" rotWithShape="0">
                    <a:schemeClr val="dk1">
                      <a:alpha val="40000"/>
                    </a:schemeClr>
                  </a:outerShdw>
                </a:effectLst>
              </a:rPr>
              <a:t>Bundling tool helping us to use “import“ as it searches within node_modules. Otherwise, we need to specify location of libraries explicitly.</a:t>
            </a:r>
          </a:p>
        </p:txBody>
      </p:sp>
      <p:cxnSp>
        <p:nvCxnSpPr>
          <p:cNvPr id="7" name="Connector: Elbow 6">
            <a:extLst>
              <a:ext uri="{FF2B5EF4-FFF2-40B4-BE49-F238E27FC236}">
                <a16:creationId xmlns:a16="http://schemas.microsoft.com/office/drawing/2014/main" id="{E500D8C6-2E10-2FDB-EDD8-7FD2403BC33D}"/>
              </a:ext>
            </a:extLst>
          </p:cNvPr>
          <p:cNvCxnSpPr>
            <a:cxnSpLocks/>
            <a:endCxn id="5" idx="1"/>
          </p:cNvCxnSpPr>
          <p:nvPr/>
        </p:nvCxnSpPr>
        <p:spPr>
          <a:xfrm rot="16200000" flipH="1">
            <a:off x="-8990" y="4560913"/>
            <a:ext cx="6009816" cy="178056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A7D90707-0C36-A397-728A-47533F35570F}"/>
              </a:ext>
            </a:extLst>
          </p:cNvPr>
          <p:cNvSpPr/>
          <p:nvPr/>
        </p:nvSpPr>
        <p:spPr>
          <a:xfrm>
            <a:off x="1477567" y="6604243"/>
            <a:ext cx="6266652" cy="584775"/>
          </a:xfrm>
          <a:prstGeom prst="rect">
            <a:avLst/>
          </a:prstGeom>
          <a:noFill/>
        </p:spPr>
        <p:txBody>
          <a:bodyPr wrap="none" lIns="91440" tIns="45720" rIns="91440" bIns="45720">
            <a:spAutoFit/>
          </a:bodyPr>
          <a:lstStyle/>
          <a:p>
            <a:pPr algn="ctr"/>
            <a:r>
              <a:rPr lang="en-US" sz="3200" b="0" cap="none" spc="0" dirty="0">
                <a:ln w="0"/>
                <a:solidFill>
                  <a:srgbClr val="C00000"/>
                </a:solidFill>
                <a:effectLst>
                  <a:outerShdw blurRad="38100" dist="19050" dir="2700000" algn="tl" rotWithShape="0">
                    <a:schemeClr val="dk1">
                      <a:alpha val="40000"/>
                    </a:schemeClr>
                  </a:outerShdw>
                </a:effectLst>
              </a:rPr>
              <a:t>Implicitly: required to use import</a:t>
            </a:r>
          </a:p>
        </p:txBody>
      </p:sp>
    </p:spTree>
    <p:extLst>
      <p:ext uri="{BB962C8B-B14F-4D97-AF65-F5344CB8AC3E}">
        <p14:creationId xmlns:p14="http://schemas.microsoft.com/office/powerpoint/2010/main" val="507061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P spid="13" grpId="0"/>
    </p:bldLst>
  </p:timing>
  <p:extLst>
    <p:ext uri="{6950BFC3-D8DA-4A85-94F7-54DA5524770B}">
      <p188:commentRel xmlns:p188="http://schemas.microsoft.com/office/powerpoint/2018/8/main" r:id="rId2"/>
    </p:ext>
  </p:extLs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DEAEC41-339D-F872-DD4F-C2356F66CFB9}"/>
              </a:ext>
            </a:extLst>
          </p:cNvPr>
          <p:cNvSpPr txBox="1"/>
          <p:nvPr/>
        </p:nvSpPr>
        <p:spPr>
          <a:xfrm>
            <a:off x="269756" y="357052"/>
            <a:ext cx="6729547" cy="2308324"/>
          </a:xfrm>
          <a:prstGeom prst="rect">
            <a:avLst/>
          </a:prstGeom>
          <a:noFill/>
        </p:spPr>
        <p:txBody>
          <a:bodyPr wrap="square">
            <a:spAutoFit/>
          </a:bodyPr>
          <a:lstStyle/>
          <a:p>
            <a:pPr algn="ctr"/>
            <a:r>
              <a:rPr lang="en-CA" sz="4800" dirty="0">
                <a:solidFill>
                  <a:srgbClr val="C00000"/>
                </a:solidFill>
                <a:effectLst/>
                <a:latin typeface="MS Shell Dlg 2" panose="020B0604030504040204" pitchFamily="34" charset="0"/>
              </a:rPr>
              <a:t>Do we need Node.js, webpack or VSCode to build a React app?</a:t>
            </a:r>
            <a:endParaRPr lang="en-CA" sz="4800" dirty="0">
              <a:solidFill>
                <a:srgbClr val="C00000"/>
              </a:solidFill>
            </a:endParaRPr>
          </a:p>
        </p:txBody>
      </p:sp>
      <p:sp>
        <p:nvSpPr>
          <p:cNvPr id="2" name="TextBox 1">
            <a:extLst>
              <a:ext uri="{FF2B5EF4-FFF2-40B4-BE49-F238E27FC236}">
                <a16:creationId xmlns:a16="http://schemas.microsoft.com/office/drawing/2014/main" id="{F9FBDB29-6442-9BD0-F3D1-ED16CF26B739}"/>
              </a:ext>
            </a:extLst>
          </p:cNvPr>
          <p:cNvSpPr txBox="1"/>
          <p:nvPr/>
        </p:nvSpPr>
        <p:spPr>
          <a:xfrm>
            <a:off x="269756" y="3136374"/>
            <a:ext cx="7095778" cy="3785652"/>
          </a:xfrm>
          <a:prstGeom prst="rect">
            <a:avLst/>
          </a:prstGeom>
          <a:noFill/>
        </p:spPr>
        <p:txBody>
          <a:bodyPr wrap="square">
            <a:spAutoFit/>
          </a:bodyPr>
          <a:lstStyle/>
          <a:p>
            <a:pPr algn="ctr"/>
            <a:r>
              <a:rPr lang="en-CA" sz="4800" dirty="0">
                <a:latin typeface="MS Shell Dlg 2" panose="020B0604030504040204" pitchFamily="34" charset="0"/>
              </a:rPr>
              <a:t>The answer should be the same if I ask you, </a:t>
            </a:r>
            <a:r>
              <a:rPr lang="en-CA" sz="4800" dirty="0">
                <a:solidFill>
                  <a:srgbClr val="C00000"/>
                </a:solidFill>
                <a:latin typeface="MS Shell Dlg 2" panose="020B0604030504040204" pitchFamily="34" charset="0"/>
              </a:rPr>
              <a:t>d</a:t>
            </a:r>
            <a:r>
              <a:rPr lang="en-CA" sz="4800" dirty="0">
                <a:solidFill>
                  <a:srgbClr val="C00000"/>
                </a:solidFill>
                <a:effectLst/>
                <a:latin typeface="MS Shell Dlg 2" panose="020B0604030504040204" pitchFamily="34" charset="0"/>
              </a:rPr>
              <a:t>o we need eclipse, maven or hibernate to build a Java app?</a:t>
            </a:r>
            <a:endParaRPr lang="en-CA" sz="4800" dirty="0"/>
          </a:p>
        </p:txBody>
      </p:sp>
      <p:sp>
        <p:nvSpPr>
          <p:cNvPr id="4" name="TextBox 3">
            <a:extLst>
              <a:ext uri="{FF2B5EF4-FFF2-40B4-BE49-F238E27FC236}">
                <a16:creationId xmlns:a16="http://schemas.microsoft.com/office/drawing/2014/main" id="{C8F1B24D-6AAF-9CC1-7296-01C4CC468EA7}"/>
              </a:ext>
            </a:extLst>
          </p:cNvPr>
          <p:cNvSpPr txBox="1"/>
          <p:nvPr/>
        </p:nvSpPr>
        <p:spPr>
          <a:xfrm>
            <a:off x="-48238" y="7171294"/>
            <a:ext cx="7365534" cy="2800767"/>
          </a:xfrm>
          <a:prstGeom prst="rect">
            <a:avLst/>
          </a:prstGeom>
          <a:noFill/>
        </p:spPr>
        <p:txBody>
          <a:bodyPr wrap="square">
            <a:spAutoFit/>
          </a:bodyPr>
          <a:lstStyle/>
          <a:p>
            <a:pPr algn="ctr"/>
            <a:r>
              <a:rPr lang="en-CA" sz="4400" dirty="0">
                <a:effectLst/>
                <a:latin typeface="MS Shell Dlg 2" panose="020B0604030504040204" pitchFamily="34" charset="0"/>
              </a:rPr>
              <a:t>Let’s have a simple example to illustrate how this can be done and understand a bit about Components.</a:t>
            </a:r>
            <a:endParaRPr lang="en-CA" sz="4400" dirty="0"/>
          </a:p>
        </p:txBody>
      </p:sp>
    </p:spTree>
    <p:extLst>
      <p:ext uri="{BB962C8B-B14F-4D97-AF65-F5344CB8AC3E}">
        <p14:creationId xmlns:p14="http://schemas.microsoft.com/office/powerpoint/2010/main" val="3714479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C6E400A-0ABF-55CD-79AC-CE996901367E}"/>
              </a:ext>
            </a:extLst>
          </p:cNvPr>
          <p:cNvSpPr txBox="1"/>
          <p:nvPr/>
        </p:nvSpPr>
        <p:spPr>
          <a:xfrm>
            <a:off x="129261" y="23247"/>
            <a:ext cx="6729547" cy="400110"/>
          </a:xfrm>
          <a:prstGeom prst="rect">
            <a:avLst/>
          </a:prstGeom>
          <a:noFill/>
        </p:spPr>
        <p:txBody>
          <a:bodyPr wrap="square">
            <a:spAutoFit/>
          </a:bodyPr>
          <a:lstStyle/>
          <a:p>
            <a:r>
              <a:rPr lang="en-CA" sz="2000" dirty="0">
                <a:effectLst/>
                <a:latin typeface="MS Shell Dlg 2" panose="020B0604030504040204" pitchFamily="34" charset="0"/>
              </a:rPr>
              <a:t>Change directory to hackathon-react</a:t>
            </a:r>
            <a:endParaRPr lang="en-CA" sz="2000" dirty="0"/>
          </a:p>
        </p:txBody>
      </p:sp>
      <p:sp>
        <p:nvSpPr>
          <p:cNvPr id="5" name="TextBox 4">
            <a:extLst>
              <a:ext uri="{FF2B5EF4-FFF2-40B4-BE49-F238E27FC236}">
                <a16:creationId xmlns:a16="http://schemas.microsoft.com/office/drawing/2014/main" id="{6F92D687-8510-87BC-604A-5706F237346E}"/>
              </a:ext>
            </a:extLst>
          </p:cNvPr>
          <p:cNvSpPr txBox="1"/>
          <p:nvPr/>
        </p:nvSpPr>
        <p:spPr>
          <a:xfrm>
            <a:off x="129260" y="423357"/>
            <a:ext cx="6729547" cy="400110"/>
          </a:xfrm>
          <a:prstGeom prst="rect">
            <a:avLst/>
          </a:prstGeom>
          <a:noFill/>
        </p:spPr>
        <p:txBody>
          <a:bodyPr wrap="square">
            <a:spAutoFit/>
          </a:bodyPr>
          <a:lstStyle/>
          <a:p>
            <a:r>
              <a:rPr lang="en-CA" sz="2000" dirty="0">
                <a:effectLst/>
                <a:latin typeface="MS Shell Dlg 2" panose="020B0604030504040204" pitchFamily="34" charset="0"/>
              </a:rPr>
              <a:t>Create a folder test</a:t>
            </a:r>
            <a:endParaRPr lang="en-CA" sz="2000" dirty="0"/>
          </a:p>
        </p:txBody>
      </p:sp>
      <p:sp>
        <p:nvSpPr>
          <p:cNvPr id="6" name="TextBox 5">
            <a:extLst>
              <a:ext uri="{FF2B5EF4-FFF2-40B4-BE49-F238E27FC236}">
                <a16:creationId xmlns:a16="http://schemas.microsoft.com/office/drawing/2014/main" id="{EEBEFA98-EC35-C87C-76B6-2A6CFE6E4D69}"/>
              </a:ext>
            </a:extLst>
          </p:cNvPr>
          <p:cNvSpPr txBox="1"/>
          <p:nvPr/>
        </p:nvSpPr>
        <p:spPr>
          <a:xfrm>
            <a:off x="129260" y="823467"/>
            <a:ext cx="6729547" cy="400110"/>
          </a:xfrm>
          <a:prstGeom prst="rect">
            <a:avLst/>
          </a:prstGeom>
          <a:noFill/>
        </p:spPr>
        <p:txBody>
          <a:bodyPr wrap="square">
            <a:spAutoFit/>
          </a:bodyPr>
          <a:lstStyle/>
          <a:p>
            <a:r>
              <a:rPr lang="en-CA" sz="2000" dirty="0">
                <a:effectLst/>
                <a:latin typeface="MS Shell Dlg 2" panose="020B0604030504040204" pitchFamily="34" charset="0"/>
              </a:rPr>
              <a:t>Create an </a:t>
            </a:r>
            <a:r>
              <a:rPr lang="en-CA" sz="2000" dirty="0">
                <a:latin typeface="MS Shell Dlg 2" panose="020B0604030504040204" pitchFamily="34" charset="0"/>
              </a:rPr>
              <a:t>html file within that folder as below</a:t>
            </a:r>
            <a:endParaRPr lang="en-CA" sz="2000" dirty="0"/>
          </a:p>
        </p:txBody>
      </p:sp>
      <p:sp>
        <p:nvSpPr>
          <p:cNvPr id="8" name="TextBox 7">
            <a:extLst>
              <a:ext uri="{FF2B5EF4-FFF2-40B4-BE49-F238E27FC236}">
                <a16:creationId xmlns:a16="http://schemas.microsoft.com/office/drawing/2014/main" id="{8610BB9C-8CC5-F27A-82CB-04F06AA175EF}"/>
              </a:ext>
            </a:extLst>
          </p:cNvPr>
          <p:cNvSpPr txBox="1"/>
          <p:nvPr/>
        </p:nvSpPr>
        <p:spPr>
          <a:xfrm>
            <a:off x="129260" y="1253342"/>
            <a:ext cx="7551672" cy="3231654"/>
          </a:xfrm>
          <a:prstGeom prst="rect">
            <a:avLst/>
          </a:prstGeom>
          <a:noFill/>
          <a:ln w="38100">
            <a:solidFill>
              <a:srgbClr val="252526"/>
            </a:solidFill>
          </a:ln>
        </p:spPr>
        <p:txBody>
          <a:bodyPr wrap="square">
            <a:spAutoFit/>
          </a:bodyPr>
          <a:lstStyle/>
          <a:p>
            <a:r>
              <a:rPr lang="en-US" b="0" dirty="0">
                <a:effectLst/>
                <a:latin typeface="Consolas" panose="020B0609020204030204" pitchFamily="49" charset="0"/>
              </a:rPr>
              <a:t>&lt;!doctype html&gt;</a:t>
            </a:r>
          </a:p>
          <a:p>
            <a:r>
              <a:rPr lang="en-US" b="0" dirty="0">
                <a:effectLst/>
                <a:latin typeface="Consolas" panose="020B0609020204030204" pitchFamily="49" charset="0"/>
              </a:rPr>
              <a:t>&lt;head&gt;</a:t>
            </a:r>
          </a:p>
          <a:p>
            <a:r>
              <a:rPr lang="en-US" b="0" dirty="0">
                <a:effectLst/>
                <a:latin typeface="Consolas" panose="020B0609020204030204" pitchFamily="49" charset="0"/>
              </a:rPr>
              <a:t>    &lt;title&gt;Test&lt;/title&gt;</a:t>
            </a:r>
          </a:p>
          <a:p>
            <a:r>
              <a:rPr lang="en-US" sz="1200" dirty="0">
                <a:latin typeface="Consolas" panose="020B0609020204030204" pitchFamily="49" charset="0"/>
              </a:rPr>
              <a:t>&lt;link type="text/</a:t>
            </a:r>
            <a:r>
              <a:rPr lang="en-US" sz="1200" dirty="0" err="1">
                <a:latin typeface="Consolas" panose="020B0609020204030204" pitchFamily="49" charset="0"/>
              </a:rPr>
              <a:t>css</a:t>
            </a:r>
            <a:r>
              <a:rPr lang="en-US" sz="1200" dirty="0">
                <a:latin typeface="Consolas" panose="020B0609020204030204" pitchFamily="49" charset="0"/>
              </a:rPr>
              <a:t>" </a:t>
            </a:r>
            <a:r>
              <a:rPr lang="en-US" sz="1200" dirty="0" err="1">
                <a:latin typeface="Consolas" panose="020B0609020204030204" pitchFamily="49" charset="0"/>
              </a:rPr>
              <a:t>rel</a:t>
            </a:r>
            <a:r>
              <a:rPr lang="en-US" sz="1200" dirty="0">
                <a:latin typeface="Consolas" panose="020B0609020204030204" pitchFamily="49" charset="0"/>
              </a:rPr>
              <a:t>="stylesheet" </a:t>
            </a:r>
            <a:r>
              <a:rPr lang="en-US" sz="1200" dirty="0" err="1">
                <a:latin typeface="Consolas" panose="020B0609020204030204" pitchFamily="49" charset="0"/>
              </a:rPr>
              <a:t>href</a:t>
            </a:r>
            <a:r>
              <a:rPr lang="en-US" sz="1200" dirty="0">
                <a:latin typeface="Consolas" panose="020B0609020204030204" pitchFamily="49" charset="0"/>
              </a:rPr>
              <a:t>="app.css"/&gt; </a:t>
            </a:r>
          </a:p>
          <a:p>
            <a:r>
              <a:rPr lang="en-US" sz="1200" b="0" dirty="0">
                <a:effectLst/>
                <a:latin typeface="Consolas" panose="020B0609020204030204" pitchFamily="49" charset="0"/>
              </a:rPr>
              <a:t>&lt;script </a:t>
            </a:r>
            <a:r>
              <a:rPr lang="en-US" sz="1200" b="0" dirty="0" err="1">
                <a:effectLst/>
                <a:latin typeface="Consolas" panose="020B0609020204030204" pitchFamily="49" charset="0"/>
              </a:rPr>
              <a:t>src</a:t>
            </a:r>
            <a:r>
              <a:rPr lang="en-US" sz="1200" b="0" dirty="0">
                <a:effectLst/>
                <a:latin typeface="Consolas" panose="020B0609020204030204" pitchFamily="49" charset="0"/>
              </a:rPr>
              <a:t>="https://unpkg.com/react@16/</a:t>
            </a:r>
            <a:r>
              <a:rPr lang="en-US" sz="1200" b="0" dirty="0" err="1">
                <a:effectLst/>
                <a:latin typeface="Consolas" panose="020B0609020204030204" pitchFamily="49" charset="0"/>
              </a:rPr>
              <a:t>umd</a:t>
            </a:r>
            <a:r>
              <a:rPr lang="en-US" sz="1200" b="0" dirty="0">
                <a:effectLst/>
                <a:latin typeface="Consolas" panose="020B0609020204030204" pitchFamily="49" charset="0"/>
              </a:rPr>
              <a:t>/react.production.min.js"&gt;&lt;/script&gt;</a:t>
            </a:r>
          </a:p>
          <a:p>
            <a:r>
              <a:rPr lang="en-US" sz="1200" b="0" dirty="0">
                <a:effectLst/>
                <a:latin typeface="Consolas" panose="020B0609020204030204" pitchFamily="49" charset="0"/>
              </a:rPr>
              <a:t>&lt;script </a:t>
            </a:r>
            <a:r>
              <a:rPr lang="en-US" sz="1200" b="0" dirty="0" err="1">
                <a:effectLst/>
                <a:latin typeface="Consolas" panose="020B0609020204030204" pitchFamily="49" charset="0"/>
              </a:rPr>
              <a:t>src</a:t>
            </a:r>
            <a:r>
              <a:rPr lang="en-US" sz="1200" b="0" dirty="0">
                <a:effectLst/>
                <a:latin typeface="Consolas" panose="020B0609020204030204" pitchFamily="49" charset="0"/>
              </a:rPr>
              <a:t>="https://unpkg.com/react-dom@16/</a:t>
            </a:r>
            <a:r>
              <a:rPr lang="en-US" sz="1200" b="0" dirty="0" err="1">
                <a:effectLst/>
                <a:latin typeface="Consolas" panose="020B0609020204030204" pitchFamily="49" charset="0"/>
              </a:rPr>
              <a:t>umd</a:t>
            </a:r>
            <a:r>
              <a:rPr lang="en-US" sz="1200" b="0" dirty="0">
                <a:effectLst/>
                <a:latin typeface="Consolas" panose="020B0609020204030204" pitchFamily="49" charset="0"/>
              </a:rPr>
              <a:t>/react-dom.production.min.js"&gt;&lt;/script&gt;</a:t>
            </a:r>
          </a:p>
          <a:p>
            <a:r>
              <a:rPr lang="en-US" b="0" dirty="0">
                <a:effectLst/>
                <a:latin typeface="Consolas" panose="020B0609020204030204" pitchFamily="49" charset="0"/>
              </a:rPr>
              <a:t>&lt;/head&gt;</a:t>
            </a:r>
          </a:p>
          <a:p>
            <a:r>
              <a:rPr lang="en-US" b="0" dirty="0">
                <a:effectLst/>
                <a:latin typeface="Consolas" panose="020B0609020204030204" pitchFamily="49" charset="0"/>
              </a:rPr>
              <a:t>&lt;body&gt;</a:t>
            </a:r>
          </a:p>
          <a:p>
            <a:r>
              <a:rPr lang="en-US" b="0" dirty="0">
                <a:effectLst/>
                <a:latin typeface="Consolas" panose="020B0609020204030204" pitchFamily="49" charset="0"/>
              </a:rPr>
              <a:t>    &lt;div id="root"/&gt;</a:t>
            </a:r>
          </a:p>
          <a:p>
            <a:r>
              <a:rPr lang="en-US" b="0" dirty="0">
                <a:effectLst/>
                <a:latin typeface="Consolas" panose="020B0609020204030204" pitchFamily="49" charset="0"/>
              </a:rPr>
              <a:t>    &lt;script </a:t>
            </a:r>
            <a:r>
              <a:rPr lang="en-US" b="0" dirty="0" err="1">
                <a:effectLst/>
                <a:latin typeface="Consolas" panose="020B0609020204030204" pitchFamily="49" charset="0"/>
              </a:rPr>
              <a:t>src</a:t>
            </a:r>
            <a:r>
              <a:rPr lang="en-US" b="0" dirty="0">
                <a:effectLst/>
                <a:latin typeface="Consolas" panose="020B0609020204030204" pitchFamily="49" charset="0"/>
              </a:rPr>
              <a:t>="./app.js"&gt;&lt;/script&gt;</a:t>
            </a:r>
          </a:p>
          <a:p>
            <a:r>
              <a:rPr lang="en-US" b="0" dirty="0">
                <a:effectLst/>
                <a:latin typeface="Consolas" panose="020B0609020204030204" pitchFamily="49" charset="0"/>
              </a:rPr>
              <a:t>&lt;/body&gt;</a:t>
            </a:r>
          </a:p>
          <a:p>
            <a:r>
              <a:rPr lang="en-US" b="0" dirty="0">
                <a:effectLst/>
                <a:latin typeface="Consolas" panose="020B0609020204030204" pitchFamily="49" charset="0"/>
              </a:rPr>
              <a:t>&lt;/html&gt;</a:t>
            </a:r>
          </a:p>
        </p:txBody>
      </p:sp>
      <p:sp>
        <p:nvSpPr>
          <p:cNvPr id="9" name="TextBox 8">
            <a:extLst>
              <a:ext uri="{FF2B5EF4-FFF2-40B4-BE49-F238E27FC236}">
                <a16:creationId xmlns:a16="http://schemas.microsoft.com/office/drawing/2014/main" id="{99268DDD-08A6-FD99-4FEC-EE2202E8065A}"/>
              </a:ext>
            </a:extLst>
          </p:cNvPr>
          <p:cNvSpPr txBox="1"/>
          <p:nvPr/>
        </p:nvSpPr>
        <p:spPr>
          <a:xfrm>
            <a:off x="110363" y="4590709"/>
            <a:ext cx="7551672" cy="400110"/>
          </a:xfrm>
          <a:prstGeom prst="rect">
            <a:avLst/>
          </a:prstGeom>
          <a:noFill/>
        </p:spPr>
        <p:txBody>
          <a:bodyPr wrap="square">
            <a:spAutoFit/>
          </a:bodyPr>
          <a:lstStyle/>
          <a:p>
            <a:r>
              <a:rPr lang="en-CA" sz="2000" dirty="0">
                <a:effectLst/>
                <a:latin typeface="MS Shell Dlg 2" panose="020B0604030504040204" pitchFamily="34" charset="0"/>
              </a:rPr>
              <a:t>Create app.css </a:t>
            </a:r>
            <a:r>
              <a:rPr lang="en-CA" sz="2000" dirty="0">
                <a:latin typeface="MS Shell Dlg 2" panose="020B0604030504040204" pitchFamily="34" charset="0"/>
              </a:rPr>
              <a:t>file in the same folder as below </a:t>
            </a:r>
            <a:r>
              <a:rPr lang="en-CA" sz="2000" dirty="0">
                <a:solidFill>
                  <a:schemeClr val="bg1">
                    <a:lumMod val="65000"/>
                  </a:schemeClr>
                </a:solidFill>
                <a:latin typeface="MS Shell Dlg 2" panose="020B0604030504040204" pitchFamily="34" charset="0"/>
              </a:rPr>
              <a:t>[decoration step]</a:t>
            </a:r>
            <a:endParaRPr lang="en-CA" sz="2000" dirty="0">
              <a:solidFill>
                <a:schemeClr val="bg1">
                  <a:lumMod val="65000"/>
                </a:schemeClr>
              </a:solidFill>
            </a:endParaRPr>
          </a:p>
        </p:txBody>
      </p:sp>
      <p:sp>
        <p:nvSpPr>
          <p:cNvPr id="11" name="TextBox 10">
            <a:extLst>
              <a:ext uri="{FF2B5EF4-FFF2-40B4-BE49-F238E27FC236}">
                <a16:creationId xmlns:a16="http://schemas.microsoft.com/office/drawing/2014/main" id="{E220C442-CBA2-D0E1-DD19-D9B40A585D1A}"/>
              </a:ext>
            </a:extLst>
          </p:cNvPr>
          <p:cNvSpPr txBox="1"/>
          <p:nvPr/>
        </p:nvSpPr>
        <p:spPr>
          <a:xfrm>
            <a:off x="129260" y="5019883"/>
            <a:ext cx="7393587" cy="1077218"/>
          </a:xfrm>
          <a:prstGeom prst="rect">
            <a:avLst/>
          </a:prstGeom>
          <a:noFill/>
          <a:ln w="38100">
            <a:solidFill>
              <a:schemeClr val="tx1"/>
            </a:solidFill>
          </a:ln>
        </p:spPr>
        <p:txBody>
          <a:bodyPr wrap="square">
            <a:spAutoFit/>
          </a:bodyPr>
          <a:lstStyle/>
          <a:p>
            <a:r>
              <a:rPr lang="en-CA" sz="1600" b="0" dirty="0">
                <a:effectLst/>
                <a:latin typeface="Consolas" panose="020B0609020204030204" pitchFamily="49" charset="0"/>
              </a:rPr>
              <a:t>header :</a:t>
            </a:r>
          </a:p>
          <a:p>
            <a:r>
              <a:rPr lang="en-CA" sz="1600" dirty="0">
                <a:latin typeface="Consolas" panose="020B0609020204030204" pitchFamily="49" charset="0"/>
              </a:rPr>
              <a:t>{</a:t>
            </a:r>
          </a:p>
          <a:p>
            <a:r>
              <a:rPr lang="en-CA" sz="1600" b="0" dirty="0">
                <a:effectLst/>
                <a:latin typeface="Consolas" panose="020B0609020204030204" pitchFamily="49" charset="0"/>
              </a:rPr>
              <a:t> color: red;</a:t>
            </a:r>
          </a:p>
          <a:p>
            <a:r>
              <a:rPr lang="en-CA" sz="1600" dirty="0">
                <a:latin typeface="Consolas" panose="020B0609020204030204" pitchFamily="49" charset="0"/>
              </a:rPr>
              <a:t>}</a:t>
            </a:r>
            <a:endParaRPr lang="en-CA" sz="1600" b="0" dirty="0">
              <a:effectLst/>
              <a:latin typeface="Consolas" panose="020B0609020204030204" pitchFamily="49" charset="0"/>
            </a:endParaRPr>
          </a:p>
        </p:txBody>
      </p:sp>
      <p:sp>
        <p:nvSpPr>
          <p:cNvPr id="12" name="TextBox 11">
            <a:extLst>
              <a:ext uri="{FF2B5EF4-FFF2-40B4-BE49-F238E27FC236}">
                <a16:creationId xmlns:a16="http://schemas.microsoft.com/office/drawing/2014/main" id="{76FB22D8-0031-FCCB-2DA3-D76E11382FA6}"/>
              </a:ext>
            </a:extLst>
          </p:cNvPr>
          <p:cNvSpPr txBox="1"/>
          <p:nvPr/>
        </p:nvSpPr>
        <p:spPr>
          <a:xfrm>
            <a:off x="0" y="6329558"/>
            <a:ext cx="6729547" cy="400110"/>
          </a:xfrm>
          <a:prstGeom prst="rect">
            <a:avLst/>
          </a:prstGeom>
          <a:noFill/>
        </p:spPr>
        <p:txBody>
          <a:bodyPr wrap="square">
            <a:spAutoFit/>
          </a:bodyPr>
          <a:lstStyle/>
          <a:p>
            <a:r>
              <a:rPr lang="en-CA" sz="2000" dirty="0">
                <a:effectLst/>
                <a:latin typeface="MS Shell Dlg 2" panose="020B0604030504040204" pitchFamily="34" charset="0"/>
              </a:rPr>
              <a:t>Create app.js </a:t>
            </a:r>
            <a:r>
              <a:rPr lang="en-CA" sz="2000" dirty="0">
                <a:latin typeface="MS Shell Dlg 2" panose="020B0604030504040204" pitchFamily="34" charset="0"/>
              </a:rPr>
              <a:t>file in the same folder as below</a:t>
            </a:r>
            <a:endParaRPr lang="en-CA" sz="2000" dirty="0"/>
          </a:p>
        </p:txBody>
      </p:sp>
      <p:sp>
        <p:nvSpPr>
          <p:cNvPr id="13" name="TextBox 12">
            <a:extLst>
              <a:ext uri="{FF2B5EF4-FFF2-40B4-BE49-F238E27FC236}">
                <a16:creationId xmlns:a16="http://schemas.microsoft.com/office/drawing/2014/main" id="{69840F52-F5F1-161E-A4D9-C08C21514965}"/>
              </a:ext>
            </a:extLst>
          </p:cNvPr>
          <p:cNvSpPr txBox="1"/>
          <p:nvPr/>
        </p:nvSpPr>
        <p:spPr>
          <a:xfrm>
            <a:off x="110362" y="6758732"/>
            <a:ext cx="7393587" cy="584775"/>
          </a:xfrm>
          <a:prstGeom prst="rect">
            <a:avLst/>
          </a:prstGeom>
          <a:noFill/>
          <a:ln w="38100">
            <a:solidFill>
              <a:schemeClr val="tx1"/>
            </a:solidFill>
          </a:ln>
        </p:spPr>
        <p:txBody>
          <a:bodyPr wrap="square">
            <a:spAutoFit/>
          </a:bodyPr>
          <a:lstStyle/>
          <a:p>
            <a:r>
              <a:rPr lang="en-CA" sz="1600" b="0" dirty="0">
                <a:effectLst/>
                <a:latin typeface="Consolas" panose="020B0609020204030204" pitchFamily="49" charset="0"/>
              </a:rPr>
              <a:t>const h1Element = </a:t>
            </a:r>
            <a:r>
              <a:rPr lang="en-CA" sz="1600" b="0" dirty="0">
                <a:effectLst/>
                <a:highlight>
                  <a:srgbClr val="FFFF00"/>
                </a:highlight>
                <a:latin typeface="Consolas" panose="020B0609020204030204" pitchFamily="49" charset="0"/>
              </a:rPr>
              <a:t>React.createElement</a:t>
            </a:r>
            <a:r>
              <a:rPr lang="en-CA" sz="1600" b="0" dirty="0">
                <a:effectLst/>
                <a:latin typeface="Consolas" panose="020B0609020204030204" pitchFamily="49" charset="0"/>
              </a:rPr>
              <a:t>('h1', {</a:t>
            </a:r>
            <a:r>
              <a:rPr lang="en-CA" sz="1600" b="0" dirty="0" err="1">
                <a:effectLst/>
                <a:latin typeface="Consolas" panose="020B0609020204030204" pitchFamily="49" charset="0"/>
              </a:rPr>
              <a:t>className</a:t>
            </a:r>
            <a:r>
              <a:rPr lang="en-CA" sz="1600" b="0" dirty="0">
                <a:effectLst/>
                <a:latin typeface="Consolas" panose="020B0609020204030204" pitchFamily="49" charset="0"/>
              </a:rPr>
              <a:t>:'header'},'A Simple </a:t>
            </a:r>
            <a:r>
              <a:rPr lang="en-CA" sz="1600" dirty="0">
                <a:latin typeface="Consolas" panose="020B0609020204030204" pitchFamily="49" charset="0"/>
              </a:rPr>
              <a:t>React Example');</a:t>
            </a:r>
            <a:endParaRPr lang="en-CA" sz="1600" b="0" dirty="0">
              <a:effectLst/>
              <a:latin typeface="Consolas" panose="020B0609020204030204" pitchFamily="49" charset="0"/>
            </a:endParaRPr>
          </a:p>
        </p:txBody>
      </p:sp>
      <p:sp>
        <p:nvSpPr>
          <p:cNvPr id="14" name="Rectangle: Rounded Corners 13">
            <a:extLst>
              <a:ext uri="{FF2B5EF4-FFF2-40B4-BE49-F238E27FC236}">
                <a16:creationId xmlns:a16="http://schemas.microsoft.com/office/drawing/2014/main" id="{267A97FA-4F0C-15BB-55B2-17A0F851B144}"/>
              </a:ext>
            </a:extLst>
          </p:cNvPr>
          <p:cNvSpPr/>
          <p:nvPr/>
        </p:nvSpPr>
        <p:spPr>
          <a:xfrm>
            <a:off x="208302" y="2132308"/>
            <a:ext cx="7314544" cy="54364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5" name="TextBox 14">
            <a:extLst>
              <a:ext uri="{FF2B5EF4-FFF2-40B4-BE49-F238E27FC236}">
                <a16:creationId xmlns:a16="http://schemas.microsoft.com/office/drawing/2014/main" id="{3D64171B-D506-8EBE-B709-EFE68F81FB78}"/>
              </a:ext>
            </a:extLst>
          </p:cNvPr>
          <p:cNvSpPr txBox="1"/>
          <p:nvPr/>
        </p:nvSpPr>
        <p:spPr>
          <a:xfrm>
            <a:off x="110362" y="7482796"/>
            <a:ext cx="4740593" cy="369332"/>
          </a:xfrm>
          <a:prstGeom prst="rect">
            <a:avLst/>
          </a:prstGeom>
          <a:noFill/>
        </p:spPr>
        <p:txBody>
          <a:bodyPr wrap="none" rtlCol="0">
            <a:spAutoFit/>
          </a:bodyPr>
          <a:lstStyle/>
          <a:p>
            <a:r>
              <a:rPr lang="en-CA" b="1" dirty="0"/>
              <a:t>h1</a:t>
            </a:r>
            <a:r>
              <a:rPr lang="en-CA" dirty="0"/>
              <a:t>:     </a:t>
            </a:r>
            <a:r>
              <a:rPr lang="en-CA" dirty="0">
                <a:solidFill>
                  <a:srgbClr val="00B050"/>
                </a:solidFill>
              </a:rPr>
              <a:t>//type  -  The element I want to create</a:t>
            </a:r>
          </a:p>
        </p:txBody>
      </p:sp>
      <p:sp>
        <p:nvSpPr>
          <p:cNvPr id="16" name="TextBox 15">
            <a:extLst>
              <a:ext uri="{FF2B5EF4-FFF2-40B4-BE49-F238E27FC236}">
                <a16:creationId xmlns:a16="http://schemas.microsoft.com/office/drawing/2014/main" id="{4DEF44A3-A54A-657D-35FD-2B804AD28569}"/>
              </a:ext>
            </a:extLst>
          </p:cNvPr>
          <p:cNvSpPr txBox="1"/>
          <p:nvPr/>
        </p:nvSpPr>
        <p:spPr>
          <a:xfrm>
            <a:off x="110362" y="7895951"/>
            <a:ext cx="4481099" cy="369332"/>
          </a:xfrm>
          <a:prstGeom prst="rect">
            <a:avLst/>
          </a:prstGeom>
          <a:noFill/>
        </p:spPr>
        <p:txBody>
          <a:bodyPr wrap="none" rtlCol="0">
            <a:spAutoFit/>
          </a:bodyPr>
          <a:lstStyle/>
          <a:p>
            <a:r>
              <a:rPr lang="en-CA" b="1" dirty="0"/>
              <a:t>{}:</a:t>
            </a:r>
            <a:r>
              <a:rPr lang="en-CA" dirty="0"/>
              <a:t>   </a:t>
            </a:r>
            <a:r>
              <a:rPr lang="en-CA" dirty="0">
                <a:solidFill>
                  <a:srgbClr val="00B050"/>
                </a:solidFill>
              </a:rPr>
              <a:t>//properties  of the element to create</a:t>
            </a:r>
          </a:p>
        </p:txBody>
      </p:sp>
      <p:sp>
        <p:nvSpPr>
          <p:cNvPr id="17" name="TextBox 16">
            <a:extLst>
              <a:ext uri="{FF2B5EF4-FFF2-40B4-BE49-F238E27FC236}">
                <a16:creationId xmlns:a16="http://schemas.microsoft.com/office/drawing/2014/main" id="{A3AEC4C1-59A9-5F5D-0671-57D021E1E855}"/>
              </a:ext>
            </a:extLst>
          </p:cNvPr>
          <p:cNvSpPr txBox="1"/>
          <p:nvPr/>
        </p:nvSpPr>
        <p:spPr>
          <a:xfrm>
            <a:off x="110362" y="8294347"/>
            <a:ext cx="6421951" cy="369332"/>
          </a:xfrm>
          <a:prstGeom prst="rect">
            <a:avLst/>
          </a:prstGeom>
          <a:noFill/>
        </p:spPr>
        <p:txBody>
          <a:bodyPr wrap="none" rtlCol="0">
            <a:spAutoFit/>
          </a:bodyPr>
          <a:lstStyle/>
          <a:p>
            <a:r>
              <a:rPr lang="en-CA" b="1" dirty="0">
                <a:latin typeface="Consolas" panose="020B0609020204030204" pitchFamily="49" charset="0"/>
              </a:rPr>
              <a:t>A Simple React Example</a:t>
            </a:r>
            <a:r>
              <a:rPr lang="en-CA" dirty="0"/>
              <a:t>: </a:t>
            </a:r>
            <a:r>
              <a:rPr lang="en-CA" dirty="0">
                <a:solidFill>
                  <a:srgbClr val="00B050"/>
                </a:solidFill>
              </a:rPr>
              <a:t>//Children: Text, other elements</a:t>
            </a:r>
          </a:p>
        </p:txBody>
      </p:sp>
      <p:sp>
        <p:nvSpPr>
          <p:cNvPr id="18" name="TextBox 17">
            <a:extLst>
              <a:ext uri="{FF2B5EF4-FFF2-40B4-BE49-F238E27FC236}">
                <a16:creationId xmlns:a16="http://schemas.microsoft.com/office/drawing/2014/main" id="{A94AE978-980A-F55E-BA1E-F99723336A97}"/>
              </a:ext>
            </a:extLst>
          </p:cNvPr>
          <p:cNvSpPr txBox="1"/>
          <p:nvPr/>
        </p:nvSpPr>
        <p:spPr>
          <a:xfrm>
            <a:off x="0" y="8652348"/>
            <a:ext cx="7522846" cy="707886"/>
          </a:xfrm>
          <a:prstGeom prst="rect">
            <a:avLst/>
          </a:prstGeom>
          <a:noFill/>
        </p:spPr>
        <p:txBody>
          <a:bodyPr wrap="square">
            <a:spAutoFit/>
          </a:bodyPr>
          <a:lstStyle/>
          <a:p>
            <a:r>
              <a:rPr lang="en-CA" sz="2000" dirty="0">
                <a:solidFill>
                  <a:srgbClr val="C00000"/>
                </a:solidFill>
                <a:effectLst/>
                <a:latin typeface="MS Shell Dlg 2" panose="020B0604030504040204" pitchFamily="34" charset="0"/>
              </a:rPr>
              <a:t>Where to add this new element to our html? </a:t>
            </a:r>
          </a:p>
          <a:p>
            <a:r>
              <a:rPr lang="en-CA" sz="2000" dirty="0">
                <a:effectLst/>
                <a:latin typeface="MS Shell Dlg 2" panose="020B0604030504040204" pitchFamily="34" charset="0"/>
              </a:rPr>
              <a:t>Append the following to app.js</a:t>
            </a:r>
            <a:endParaRPr lang="en-CA" sz="2000" dirty="0"/>
          </a:p>
        </p:txBody>
      </p:sp>
      <p:sp>
        <p:nvSpPr>
          <p:cNvPr id="20" name="TextBox 19">
            <a:extLst>
              <a:ext uri="{FF2B5EF4-FFF2-40B4-BE49-F238E27FC236}">
                <a16:creationId xmlns:a16="http://schemas.microsoft.com/office/drawing/2014/main" id="{F4ACBAFD-E515-454C-9A1D-7FC5FAD98A83}"/>
              </a:ext>
            </a:extLst>
          </p:cNvPr>
          <p:cNvSpPr txBox="1"/>
          <p:nvPr/>
        </p:nvSpPr>
        <p:spPr>
          <a:xfrm>
            <a:off x="110361" y="9497920"/>
            <a:ext cx="7393587" cy="369332"/>
          </a:xfrm>
          <a:prstGeom prst="rect">
            <a:avLst/>
          </a:prstGeom>
          <a:noFill/>
          <a:ln w="38100">
            <a:solidFill>
              <a:schemeClr val="tx1"/>
            </a:solidFill>
          </a:ln>
        </p:spPr>
        <p:txBody>
          <a:bodyPr wrap="square">
            <a:spAutoFit/>
          </a:bodyPr>
          <a:lstStyle/>
          <a:p>
            <a:r>
              <a:rPr lang="en-CA" dirty="0" err="1">
                <a:highlight>
                  <a:srgbClr val="FFFF00"/>
                </a:highlight>
              </a:rPr>
              <a:t>ReactDOM.render</a:t>
            </a:r>
            <a:r>
              <a:rPr lang="en-CA" dirty="0"/>
              <a:t>(</a:t>
            </a:r>
            <a:r>
              <a:rPr lang="en-CA" dirty="0">
                <a:latin typeface="Consolas" panose="020B0609020204030204" pitchFamily="49" charset="0"/>
              </a:rPr>
              <a:t>h1Element</a:t>
            </a:r>
            <a:r>
              <a:rPr lang="en-CA" dirty="0"/>
              <a:t>, </a:t>
            </a:r>
            <a:r>
              <a:rPr lang="en-CA" dirty="0" err="1"/>
              <a:t>document.getElementById</a:t>
            </a:r>
            <a:r>
              <a:rPr lang="en-CA" dirty="0"/>
              <a:t>('root'));</a:t>
            </a:r>
          </a:p>
        </p:txBody>
      </p:sp>
      <p:sp>
        <p:nvSpPr>
          <p:cNvPr id="21" name="TextBox 20">
            <a:extLst>
              <a:ext uri="{FF2B5EF4-FFF2-40B4-BE49-F238E27FC236}">
                <a16:creationId xmlns:a16="http://schemas.microsoft.com/office/drawing/2014/main" id="{46AA9909-603C-7BFC-AEC2-C45E2E2CDBBD}"/>
              </a:ext>
            </a:extLst>
          </p:cNvPr>
          <p:cNvSpPr txBox="1"/>
          <p:nvPr/>
        </p:nvSpPr>
        <p:spPr>
          <a:xfrm>
            <a:off x="5576600" y="9240043"/>
            <a:ext cx="1946246" cy="276999"/>
          </a:xfrm>
          <a:prstGeom prst="rect">
            <a:avLst/>
          </a:prstGeom>
          <a:solidFill>
            <a:srgbClr val="C00000"/>
          </a:solidFill>
        </p:spPr>
        <p:txBody>
          <a:bodyPr wrap="square" rtlCol="0">
            <a:spAutoFit/>
          </a:bodyPr>
          <a:lstStyle/>
          <a:p>
            <a:r>
              <a:rPr lang="en-CA" sz="1200" dirty="0">
                <a:solidFill>
                  <a:schemeClr val="bg1"/>
                </a:solidFill>
              </a:rPr>
              <a:t>View html in the browser</a:t>
            </a:r>
          </a:p>
        </p:txBody>
      </p:sp>
      <p:sp>
        <p:nvSpPr>
          <p:cNvPr id="2" name="TextBox 1">
            <a:extLst>
              <a:ext uri="{FF2B5EF4-FFF2-40B4-BE49-F238E27FC236}">
                <a16:creationId xmlns:a16="http://schemas.microsoft.com/office/drawing/2014/main" id="{2A657129-64F9-691F-64C3-336514A12641}"/>
              </a:ext>
            </a:extLst>
          </p:cNvPr>
          <p:cNvSpPr txBox="1"/>
          <p:nvPr/>
        </p:nvSpPr>
        <p:spPr>
          <a:xfrm>
            <a:off x="5345471" y="1272324"/>
            <a:ext cx="2316532" cy="523220"/>
          </a:xfrm>
          <a:prstGeom prst="rect">
            <a:avLst/>
          </a:prstGeom>
          <a:solidFill>
            <a:srgbClr val="FFC000"/>
          </a:solidFill>
        </p:spPr>
        <p:txBody>
          <a:bodyPr wrap="none" rtlCol="0">
            <a:spAutoFit/>
          </a:bodyPr>
          <a:lstStyle/>
          <a:p>
            <a:r>
              <a:rPr lang="en-CA" sz="1400" dirty="0"/>
              <a:t>You can copy links</a:t>
            </a:r>
          </a:p>
          <a:p>
            <a:r>
              <a:rPr lang="en-CA" sz="1400" dirty="0"/>
              <a:t>from </a:t>
            </a:r>
            <a:r>
              <a:rPr lang="en-CA" sz="1400" dirty="0">
                <a:highlight>
                  <a:srgbClr val="FFFF00"/>
                </a:highlight>
              </a:rPr>
              <a:t>simple_react_links.js</a:t>
            </a:r>
          </a:p>
        </p:txBody>
      </p:sp>
    </p:spTree>
    <p:extLst>
      <p:ext uri="{BB962C8B-B14F-4D97-AF65-F5344CB8AC3E}">
        <p14:creationId xmlns:p14="http://schemas.microsoft.com/office/powerpoint/2010/main" val="1216413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5"/>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6"/>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7"/>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18"/>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20"/>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8" grpId="0" animBg="1"/>
      <p:bldP spid="9" grpId="0"/>
      <p:bldP spid="11" grpId="0" animBg="1"/>
      <p:bldP spid="12" grpId="0"/>
      <p:bldP spid="13" grpId="0" animBg="1"/>
      <p:bldP spid="14" grpId="0" animBg="1"/>
      <p:bldP spid="15" grpId="0"/>
      <p:bldP spid="16" grpId="0"/>
      <p:bldP spid="17" grpId="0"/>
      <p:bldP spid="18" grpId="0"/>
      <p:bldP spid="20" grpId="0" animBg="1"/>
      <p:bldP spid="21" grpId="0" animBg="1"/>
      <p:bldP spid="2" grpId="0" animBg="1"/>
    </p:bldLst>
  </p:timing>
  <p:extLst>
    <p:ext uri="{6950BFC3-D8DA-4A85-94F7-54DA5524770B}">
      <p188:commentRel xmlns:p188="http://schemas.microsoft.com/office/powerpoint/2018/8/main" r:id="rId2"/>
    </p:ext>
  </p:extLs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D250C92-2EA1-C6B7-6226-C3A5CE87AFB6}"/>
              </a:ext>
            </a:extLst>
          </p:cNvPr>
          <p:cNvSpPr/>
          <p:nvPr/>
        </p:nvSpPr>
        <p:spPr>
          <a:xfrm>
            <a:off x="153888" y="-25657"/>
            <a:ext cx="6869060" cy="923330"/>
          </a:xfrm>
          <a:prstGeom prst="rect">
            <a:avLst/>
          </a:prstGeom>
          <a:noFill/>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rPr>
              <a:t>React Component - 1</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3" name="Rectangle 2">
            <a:extLst>
              <a:ext uri="{FF2B5EF4-FFF2-40B4-BE49-F238E27FC236}">
                <a16:creationId xmlns:a16="http://schemas.microsoft.com/office/drawing/2014/main" id="{DDEEEB1C-CA94-6F09-456C-82B5E331AAD7}"/>
              </a:ext>
            </a:extLst>
          </p:cNvPr>
          <p:cNvSpPr/>
          <p:nvPr/>
        </p:nvSpPr>
        <p:spPr>
          <a:xfrm>
            <a:off x="2500313" y="1193648"/>
            <a:ext cx="2849201" cy="11481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Create an </a:t>
            </a:r>
          </a:p>
          <a:p>
            <a:pPr algn="ctr"/>
            <a:r>
              <a:rPr lang="en-CA" dirty="0"/>
              <a:t>environment</a:t>
            </a:r>
          </a:p>
          <a:p>
            <a:pPr algn="ctr"/>
            <a:r>
              <a:rPr lang="en-CA" dirty="0"/>
              <a:t>agnostic component:</a:t>
            </a:r>
            <a:br>
              <a:rPr lang="en-CA" dirty="0"/>
            </a:br>
            <a:r>
              <a:rPr lang="en-CA" dirty="0" err="1">
                <a:solidFill>
                  <a:schemeClr val="tx1"/>
                </a:solidFill>
                <a:highlight>
                  <a:srgbClr val="FFFF00"/>
                </a:highlight>
              </a:rPr>
              <a:t>React.createElement</a:t>
            </a:r>
            <a:endParaRPr lang="en-CA" dirty="0">
              <a:solidFill>
                <a:schemeClr val="tx1"/>
              </a:solidFill>
              <a:highlight>
                <a:srgbClr val="FFFF00"/>
              </a:highlight>
            </a:endParaRPr>
          </a:p>
        </p:txBody>
      </p:sp>
      <p:sp>
        <p:nvSpPr>
          <p:cNvPr id="5" name="Rectangle 4">
            <a:extLst>
              <a:ext uri="{FF2B5EF4-FFF2-40B4-BE49-F238E27FC236}">
                <a16:creationId xmlns:a16="http://schemas.microsoft.com/office/drawing/2014/main" id="{0957C6F5-FF42-2998-7205-02CE5D60A408}"/>
              </a:ext>
            </a:extLst>
          </p:cNvPr>
          <p:cNvSpPr/>
          <p:nvPr/>
        </p:nvSpPr>
        <p:spPr>
          <a:xfrm>
            <a:off x="507209" y="3148361"/>
            <a:ext cx="2230416" cy="832624"/>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Render as DOM element:</a:t>
            </a:r>
            <a:br>
              <a:rPr lang="en-CA" dirty="0"/>
            </a:br>
            <a:r>
              <a:rPr lang="en-CA" dirty="0" err="1">
                <a:solidFill>
                  <a:schemeClr val="tx1"/>
                </a:solidFill>
                <a:highlight>
                  <a:srgbClr val="FFFF00"/>
                </a:highlight>
              </a:rPr>
              <a:t>ReactDOM.render</a:t>
            </a:r>
            <a:endParaRPr lang="en-CA" dirty="0">
              <a:solidFill>
                <a:schemeClr val="tx1"/>
              </a:solidFill>
            </a:endParaRPr>
          </a:p>
        </p:txBody>
      </p:sp>
      <p:sp>
        <p:nvSpPr>
          <p:cNvPr id="7" name="Rectangle 6">
            <a:extLst>
              <a:ext uri="{FF2B5EF4-FFF2-40B4-BE49-F238E27FC236}">
                <a16:creationId xmlns:a16="http://schemas.microsoft.com/office/drawing/2014/main" id="{88491664-49A0-E631-387C-AC449EA061A5}"/>
              </a:ext>
            </a:extLst>
          </p:cNvPr>
          <p:cNvSpPr/>
          <p:nvPr/>
        </p:nvSpPr>
        <p:spPr>
          <a:xfrm>
            <a:off x="5187175" y="3148361"/>
            <a:ext cx="1873405" cy="832624"/>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Render as a Mobile element</a:t>
            </a:r>
          </a:p>
        </p:txBody>
      </p:sp>
      <p:cxnSp>
        <p:nvCxnSpPr>
          <p:cNvPr id="9" name="Connector: Elbow 8">
            <a:extLst>
              <a:ext uri="{FF2B5EF4-FFF2-40B4-BE49-F238E27FC236}">
                <a16:creationId xmlns:a16="http://schemas.microsoft.com/office/drawing/2014/main" id="{09027C0A-BB77-BC8C-05F7-555D90A17AFE}"/>
              </a:ext>
            </a:extLst>
          </p:cNvPr>
          <p:cNvCxnSpPr>
            <a:cxnSpLocks/>
            <a:stCxn id="3" idx="1"/>
            <a:endCxn id="5" idx="0"/>
          </p:cNvCxnSpPr>
          <p:nvPr/>
        </p:nvCxnSpPr>
        <p:spPr>
          <a:xfrm rot="10800000" flipV="1">
            <a:off x="1622417" y="1767701"/>
            <a:ext cx="877896" cy="1380659"/>
          </a:xfrm>
          <a:prstGeom prst="bentConnector2">
            <a:avLst/>
          </a:prstGeom>
          <a:ln>
            <a:tailEnd type="triangle"/>
          </a:ln>
        </p:spPr>
        <p:style>
          <a:lnRef idx="3">
            <a:schemeClr val="dk1"/>
          </a:lnRef>
          <a:fillRef idx="0">
            <a:schemeClr val="dk1"/>
          </a:fillRef>
          <a:effectRef idx="2">
            <a:schemeClr val="dk1"/>
          </a:effectRef>
          <a:fontRef idx="minor">
            <a:schemeClr val="tx1"/>
          </a:fontRef>
        </p:style>
      </p:cxnSp>
      <p:cxnSp>
        <p:nvCxnSpPr>
          <p:cNvPr id="10" name="Connector: Elbow 9">
            <a:extLst>
              <a:ext uri="{FF2B5EF4-FFF2-40B4-BE49-F238E27FC236}">
                <a16:creationId xmlns:a16="http://schemas.microsoft.com/office/drawing/2014/main" id="{345629F4-3995-0205-47A9-3D563370C4EE}"/>
              </a:ext>
            </a:extLst>
          </p:cNvPr>
          <p:cNvCxnSpPr>
            <a:cxnSpLocks/>
            <a:stCxn id="3" idx="3"/>
            <a:endCxn id="7" idx="0"/>
          </p:cNvCxnSpPr>
          <p:nvPr/>
        </p:nvCxnSpPr>
        <p:spPr>
          <a:xfrm>
            <a:off x="5349514" y="1767702"/>
            <a:ext cx="774364" cy="1380659"/>
          </a:xfrm>
          <a:prstGeom prst="bentConnector2">
            <a:avLst/>
          </a:prstGeom>
          <a:ln>
            <a:tailEnd type="triangle"/>
          </a:ln>
        </p:spPr>
        <p:style>
          <a:lnRef idx="3">
            <a:schemeClr val="dk1"/>
          </a:lnRef>
          <a:fillRef idx="0">
            <a:schemeClr val="dk1"/>
          </a:fillRef>
          <a:effectRef idx="2">
            <a:schemeClr val="dk1"/>
          </a:effectRef>
          <a:fontRef idx="minor">
            <a:schemeClr val="tx1"/>
          </a:fontRef>
        </p:style>
      </p:cxnSp>
      <p:pic>
        <p:nvPicPr>
          <p:cNvPr id="14" name="Graphic 13" descr="Checkmark with solid fill">
            <a:extLst>
              <a:ext uri="{FF2B5EF4-FFF2-40B4-BE49-F238E27FC236}">
                <a16:creationId xmlns:a16="http://schemas.microsoft.com/office/drawing/2014/main" id="{8EBD7F0C-6488-63A3-4888-BA047D6A8A5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892662" y="2104827"/>
            <a:ext cx="416311" cy="416311"/>
          </a:xfrm>
          <a:prstGeom prst="rect">
            <a:avLst/>
          </a:prstGeom>
        </p:spPr>
      </p:pic>
      <p:pic>
        <p:nvPicPr>
          <p:cNvPr id="15" name="Graphic 14" descr="Checkmark with solid fill">
            <a:extLst>
              <a:ext uri="{FF2B5EF4-FFF2-40B4-BE49-F238E27FC236}">
                <a16:creationId xmlns:a16="http://schemas.microsoft.com/office/drawing/2014/main" id="{C20FC9D7-1465-EE6E-C514-6AB1BD5CAA4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583367" y="3734163"/>
            <a:ext cx="416311" cy="416311"/>
          </a:xfrm>
          <a:prstGeom prst="rect">
            <a:avLst/>
          </a:prstGeom>
        </p:spPr>
      </p:pic>
      <p:cxnSp>
        <p:nvCxnSpPr>
          <p:cNvPr id="6" name="Straight Arrow Connector 5">
            <a:extLst>
              <a:ext uri="{FF2B5EF4-FFF2-40B4-BE49-F238E27FC236}">
                <a16:creationId xmlns:a16="http://schemas.microsoft.com/office/drawing/2014/main" id="{C9A13D44-B880-FD77-A99F-4DFA207AFBAF}"/>
              </a:ext>
            </a:extLst>
          </p:cNvPr>
          <p:cNvCxnSpPr/>
          <p:nvPr/>
        </p:nvCxnSpPr>
        <p:spPr>
          <a:xfrm>
            <a:off x="3886200" y="2341756"/>
            <a:ext cx="0" cy="12712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9F37B987-7975-01DA-B471-A2E24ACD5C09}"/>
              </a:ext>
            </a:extLst>
          </p:cNvPr>
          <p:cNvSpPr/>
          <p:nvPr/>
        </p:nvSpPr>
        <p:spPr>
          <a:xfrm>
            <a:off x="3051716" y="3618728"/>
            <a:ext cx="1873405" cy="832624"/>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Render as a …</a:t>
            </a:r>
          </a:p>
        </p:txBody>
      </p:sp>
      <p:sp>
        <p:nvSpPr>
          <p:cNvPr id="8" name="Rectangle 7">
            <a:extLst>
              <a:ext uri="{FF2B5EF4-FFF2-40B4-BE49-F238E27FC236}">
                <a16:creationId xmlns:a16="http://schemas.microsoft.com/office/drawing/2014/main" id="{7C3A00C2-F14B-5731-21C7-1DBD2D55E2FB}"/>
              </a:ext>
            </a:extLst>
          </p:cNvPr>
          <p:cNvSpPr/>
          <p:nvPr/>
        </p:nvSpPr>
        <p:spPr>
          <a:xfrm>
            <a:off x="2803431" y="6161115"/>
            <a:ext cx="2615844" cy="8326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Create an </a:t>
            </a:r>
          </a:p>
          <a:p>
            <a:pPr algn="ctr"/>
            <a:r>
              <a:rPr lang="en-CA" dirty="0"/>
              <a:t>environment</a:t>
            </a:r>
          </a:p>
          <a:p>
            <a:pPr algn="ctr"/>
            <a:r>
              <a:rPr lang="en-CA" dirty="0"/>
              <a:t>agnostic component</a:t>
            </a:r>
          </a:p>
        </p:txBody>
      </p:sp>
      <p:sp>
        <p:nvSpPr>
          <p:cNvPr id="16" name="Rectangle 15">
            <a:extLst>
              <a:ext uri="{FF2B5EF4-FFF2-40B4-BE49-F238E27FC236}">
                <a16:creationId xmlns:a16="http://schemas.microsoft.com/office/drawing/2014/main" id="{C93B3832-0DA3-AEAB-1B06-7D3A4A6D2864}"/>
              </a:ext>
            </a:extLst>
          </p:cNvPr>
          <p:cNvSpPr/>
          <p:nvPr/>
        </p:nvSpPr>
        <p:spPr>
          <a:xfrm>
            <a:off x="3112177" y="5939285"/>
            <a:ext cx="1710725" cy="584775"/>
          </a:xfrm>
          <a:prstGeom prst="rect">
            <a:avLst/>
          </a:prstGeom>
          <a:noFill/>
        </p:spPr>
        <p:txBody>
          <a:bodyPr wrap="none" lIns="91440" tIns="45720" rIns="91440" bIns="45720">
            <a:spAutoFit/>
          </a:bodyPr>
          <a:lstStyle/>
          <a:p>
            <a:pPr algn="ctr"/>
            <a:r>
              <a:rPr lang="en-US" sz="3200" dirty="0">
                <a:ln w="0"/>
                <a:effectLst>
                  <a:outerShdw blurRad="38100" dist="19050" dir="2700000" algn="tl" rotWithShape="0">
                    <a:schemeClr val="dk1">
                      <a:alpha val="40000"/>
                    </a:schemeClr>
                  </a:outerShdw>
                </a:effectLst>
              </a:rPr>
              <a:t>function</a:t>
            </a:r>
            <a:endParaRPr lang="en-US" sz="3200" b="0" cap="none" spc="0" dirty="0">
              <a:ln w="0"/>
              <a:solidFill>
                <a:schemeClr val="tx1"/>
              </a:solidFill>
              <a:effectLst>
                <a:outerShdw blurRad="38100" dist="19050" dir="2700000" algn="tl" rotWithShape="0">
                  <a:schemeClr val="dk1">
                    <a:alpha val="40000"/>
                  </a:schemeClr>
                </a:outerShdw>
              </a:effectLst>
            </a:endParaRPr>
          </a:p>
        </p:txBody>
      </p:sp>
      <p:sp>
        <p:nvSpPr>
          <p:cNvPr id="17" name="Rectangle 16">
            <a:extLst>
              <a:ext uri="{FF2B5EF4-FFF2-40B4-BE49-F238E27FC236}">
                <a16:creationId xmlns:a16="http://schemas.microsoft.com/office/drawing/2014/main" id="{C7535804-9FE6-4E95-0280-97A43751A4C6}"/>
              </a:ext>
            </a:extLst>
          </p:cNvPr>
          <p:cNvSpPr/>
          <p:nvPr/>
        </p:nvSpPr>
        <p:spPr>
          <a:xfrm>
            <a:off x="3371505" y="6745890"/>
            <a:ext cx="1168910" cy="584775"/>
          </a:xfrm>
          <a:prstGeom prst="rect">
            <a:avLst/>
          </a:prstGeom>
          <a:noFill/>
        </p:spPr>
        <p:txBody>
          <a:bodyPr wrap="none" lIns="91440" tIns="45720" rIns="91440" bIns="45720">
            <a:spAutoFit/>
          </a:bodyPr>
          <a:lstStyle/>
          <a:p>
            <a:pPr algn="ctr"/>
            <a:r>
              <a:rPr lang="en-US" sz="3200" dirty="0">
                <a:ln w="0"/>
                <a:effectLst>
                  <a:outerShdw blurRad="38100" dist="19050" dir="2700000" algn="tl" rotWithShape="0">
                    <a:schemeClr val="dk1">
                      <a:alpha val="40000"/>
                    </a:schemeClr>
                  </a:outerShdw>
                </a:effectLst>
              </a:rPr>
              <a:t>Class</a:t>
            </a:r>
            <a:endParaRPr lang="en-US" sz="3200" b="0" cap="none" spc="0" dirty="0">
              <a:ln w="0"/>
              <a:solidFill>
                <a:schemeClr val="tx1"/>
              </a:solidFill>
              <a:effectLst>
                <a:outerShdw blurRad="38100" dist="19050" dir="2700000" algn="tl" rotWithShape="0">
                  <a:schemeClr val="dk1">
                    <a:alpha val="40000"/>
                  </a:schemeClr>
                </a:outerShdw>
              </a:effectLst>
            </a:endParaRPr>
          </a:p>
        </p:txBody>
      </p:sp>
      <p:pic>
        <p:nvPicPr>
          <p:cNvPr id="18" name="Graphic 17" descr="Checkmark with solid fill">
            <a:extLst>
              <a:ext uri="{FF2B5EF4-FFF2-40B4-BE49-F238E27FC236}">
                <a16:creationId xmlns:a16="http://schemas.microsoft.com/office/drawing/2014/main" id="{A309D32C-3240-A8BD-D068-B5723883922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614747" y="6218664"/>
            <a:ext cx="416311" cy="416311"/>
          </a:xfrm>
          <a:prstGeom prst="rect">
            <a:avLst/>
          </a:prstGeom>
        </p:spPr>
      </p:pic>
      <p:pic>
        <p:nvPicPr>
          <p:cNvPr id="24" name="Graphic 23" descr="Badge Question Mark with solid fill">
            <a:extLst>
              <a:ext uri="{FF2B5EF4-FFF2-40B4-BE49-F238E27FC236}">
                <a16:creationId xmlns:a16="http://schemas.microsoft.com/office/drawing/2014/main" id="{01CDC7D3-EF69-045D-45BF-C1375614F41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892662" y="5565167"/>
            <a:ext cx="748236" cy="748236"/>
          </a:xfrm>
          <a:prstGeom prst="rect">
            <a:avLst/>
          </a:prstGeom>
        </p:spPr>
      </p:pic>
    </p:spTree>
    <p:extLst>
      <p:ext uri="{BB962C8B-B14F-4D97-AF65-F5344CB8AC3E}">
        <p14:creationId xmlns:p14="http://schemas.microsoft.com/office/powerpoint/2010/main" val="3648292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grpId="1" nodeType="clickEffect">
                                  <p:stCondLst>
                                    <p:cond delay="0"/>
                                  </p:stCondLst>
                                  <p:childTnLst>
                                    <p:set>
                                      <p:cBhvr>
                                        <p:cTn id="42" dur="1" fill="hold">
                                          <p:stCondLst>
                                            <p:cond delay="0"/>
                                          </p:stCondLst>
                                        </p:cTn>
                                        <p:tgtEl>
                                          <p:spTgt spid="8"/>
                                        </p:tgtEl>
                                        <p:attrNameLst>
                                          <p:attrName>style.visibility</p:attrName>
                                        </p:attrNameLst>
                                      </p:cBhvr>
                                      <p:to>
                                        <p:strVal val="hidden"/>
                                      </p:to>
                                    </p:set>
                                  </p:childTnLst>
                                </p:cTn>
                              </p:par>
                              <p:par>
                                <p:cTn id="43" presetID="1" presetClass="exit" presetSubtype="0" fill="hold" nodeType="withEffect">
                                  <p:stCondLst>
                                    <p:cond delay="0"/>
                                  </p:stCondLst>
                                  <p:childTnLst>
                                    <p:set>
                                      <p:cBhvr>
                                        <p:cTn id="44" dur="1" fill="hold">
                                          <p:stCondLst>
                                            <p:cond delay="0"/>
                                          </p:stCondLst>
                                        </p:cTn>
                                        <p:tgtEl>
                                          <p:spTgt spid="24"/>
                                        </p:tgtEl>
                                        <p:attrNameLst>
                                          <p:attrName>style.visibility</p:attrName>
                                        </p:attrNameLst>
                                      </p:cBhvr>
                                      <p:to>
                                        <p:strVal val="hidden"/>
                                      </p:to>
                                    </p:set>
                                  </p:childTnLst>
                                </p:cTn>
                              </p:par>
                              <p:par>
                                <p:cTn id="45" presetID="1" presetClass="entr" presetSubtype="0" fill="hold" grpId="0" nodeType="withEffect">
                                  <p:stCondLst>
                                    <p:cond delay="0"/>
                                  </p:stCondLst>
                                  <p:childTnLst>
                                    <p:set>
                                      <p:cBhvr>
                                        <p:cTn id="46" dur="1" fill="hold">
                                          <p:stCondLst>
                                            <p:cond delay="0"/>
                                          </p:stCondLst>
                                        </p:cTn>
                                        <p:tgtEl>
                                          <p:spTgt spid="1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7"/>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7" grpId="0" animBg="1"/>
      <p:bldP spid="4" grpId="0" animBg="1"/>
      <p:bldP spid="8" grpId="0" animBg="1"/>
      <p:bldP spid="8" grpId="1" animBg="1"/>
      <p:bldP spid="16" grpId="0"/>
      <p:bldP spid="1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D61EB19-6ED8-A395-A35D-AFCF65F5BED5}"/>
              </a:ext>
            </a:extLst>
          </p:cNvPr>
          <p:cNvSpPr/>
          <p:nvPr/>
        </p:nvSpPr>
        <p:spPr>
          <a:xfrm>
            <a:off x="0" y="6712"/>
            <a:ext cx="5930663"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Check Our Project</a:t>
            </a:r>
          </a:p>
        </p:txBody>
      </p:sp>
      <p:sp>
        <p:nvSpPr>
          <p:cNvPr id="8" name="Rectangle 7">
            <a:extLst>
              <a:ext uri="{FF2B5EF4-FFF2-40B4-BE49-F238E27FC236}">
                <a16:creationId xmlns:a16="http://schemas.microsoft.com/office/drawing/2014/main" id="{0B503FEA-9A5F-AB02-E114-2FA77FE2A08B}"/>
              </a:ext>
            </a:extLst>
          </p:cNvPr>
          <p:cNvSpPr/>
          <p:nvPr/>
        </p:nvSpPr>
        <p:spPr>
          <a:xfrm>
            <a:off x="457200" y="1696163"/>
            <a:ext cx="2349795" cy="1063256"/>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a:t>Index.html</a:t>
            </a:r>
          </a:p>
          <a:p>
            <a:pPr algn="ctr"/>
            <a:endParaRPr lang="en-US" u="sng" dirty="0"/>
          </a:p>
          <a:p>
            <a:pPr algn="ctr"/>
            <a:r>
              <a:rPr lang="en-US" dirty="0"/>
              <a:t>&lt;div id=“root”/&gt;</a:t>
            </a:r>
            <a:endParaRPr lang="en-CA" dirty="0"/>
          </a:p>
        </p:txBody>
      </p:sp>
      <p:sp>
        <p:nvSpPr>
          <p:cNvPr id="10" name="Rectangle 9">
            <a:extLst>
              <a:ext uri="{FF2B5EF4-FFF2-40B4-BE49-F238E27FC236}">
                <a16:creationId xmlns:a16="http://schemas.microsoft.com/office/drawing/2014/main" id="{7DFD37B3-9B8B-1892-28BB-6496850D412D}"/>
              </a:ext>
            </a:extLst>
          </p:cNvPr>
          <p:cNvSpPr/>
          <p:nvPr/>
        </p:nvSpPr>
        <p:spPr>
          <a:xfrm>
            <a:off x="3886200" y="1297712"/>
            <a:ext cx="2865474" cy="1860158"/>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a:t>index.js</a:t>
            </a:r>
          </a:p>
          <a:p>
            <a:pPr algn="ctr"/>
            <a:endParaRPr lang="en-US" u="sng" dirty="0"/>
          </a:p>
          <a:p>
            <a:pPr algn="ctr"/>
            <a:r>
              <a:rPr lang="en-CA" dirty="0"/>
              <a:t>Access the root element and render the application’s main component as a child.</a:t>
            </a:r>
          </a:p>
        </p:txBody>
      </p:sp>
      <p:cxnSp>
        <p:nvCxnSpPr>
          <p:cNvPr id="24" name="Straight Arrow Connector 23">
            <a:extLst>
              <a:ext uri="{FF2B5EF4-FFF2-40B4-BE49-F238E27FC236}">
                <a16:creationId xmlns:a16="http://schemas.microsoft.com/office/drawing/2014/main" id="{E9C58CC9-BB11-FF42-92EF-4949A7F42A79}"/>
              </a:ext>
            </a:extLst>
          </p:cNvPr>
          <p:cNvCxnSpPr>
            <a:stCxn id="8" idx="3"/>
            <a:endCxn id="10" idx="1"/>
          </p:cNvCxnSpPr>
          <p:nvPr/>
        </p:nvCxnSpPr>
        <p:spPr>
          <a:xfrm>
            <a:off x="2806995" y="2227791"/>
            <a:ext cx="107920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A004EBB2-56C9-FE34-65D6-96D1394F0A50}"/>
              </a:ext>
            </a:extLst>
          </p:cNvPr>
          <p:cNvSpPr/>
          <p:nvPr/>
        </p:nvSpPr>
        <p:spPr>
          <a:xfrm>
            <a:off x="148854" y="938430"/>
            <a:ext cx="7378997" cy="9113258"/>
          </a:xfrm>
          <a:prstGeom prst="rect">
            <a:avLst/>
          </a:prstGeom>
          <a:noFill/>
          <a:ln>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2" name="Picture 1">
            <a:extLst>
              <a:ext uri="{FF2B5EF4-FFF2-40B4-BE49-F238E27FC236}">
                <a16:creationId xmlns:a16="http://schemas.microsoft.com/office/drawing/2014/main" id="{F07EEC14-513F-3B7D-E94F-0E73E13BB1C0}"/>
              </a:ext>
            </a:extLst>
          </p:cNvPr>
          <p:cNvPicPr>
            <a:picLocks noChangeAspect="1"/>
          </p:cNvPicPr>
          <p:nvPr/>
        </p:nvPicPr>
        <p:blipFill>
          <a:blip r:embed="rId2"/>
          <a:stretch>
            <a:fillRect/>
          </a:stretch>
        </p:blipFill>
        <p:spPr>
          <a:xfrm>
            <a:off x="244549" y="3300209"/>
            <a:ext cx="7110549" cy="2473821"/>
          </a:xfrm>
          <a:prstGeom prst="rect">
            <a:avLst/>
          </a:prstGeom>
        </p:spPr>
      </p:pic>
      <p:sp>
        <p:nvSpPr>
          <p:cNvPr id="5" name="TextBox 4">
            <a:extLst>
              <a:ext uri="{FF2B5EF4-FFF2-40B4-BE49-F238E27FC236}">
                <a16:creationId xmlns:a16="http://schemas.microsoft.com/office/drawing/2014/main" id="{57E20B26-644F-93F1-700A-2F6EA1133C6E}"/>
              </a:ext>
            </a:extLst>
          </p:cNvPr>
          <p:cNvSpPr txBox="1"/>
          <p:nvPr/>
        </p:nvSpPr>
        <p:spPr>
          <a:xfrm>
            <a:off x="244549" y="5797979"/>
            <a:ext cx="7283302" cy="707886"/>
          </a:xfrm>
          <a:prstGeom prst="rect">
            <a:avLst/>
          </a:prstGeom>
          <a:noFill/>
        </p:spPr>
        <p:txBody>
          <a:bodyPr wrap="square">
            <a:spAutoFit/>
          </a:bodyPr>
          <a:lstStyle/>
          <a:p>
            <a:r>
              <a:rPr lang="en-CA" sz="2000" dirty="0">
                <a:effectLst/>
                <a:highlight>
                  <a:srgbClr val="FFFF00"/>
                </a:highlight>
                <a:latin typeface="MS Shell Dlg 2" panose="020B0604030504040204" pitchFamily="34" charset="0"/>
              </a:rPr>
              <a:t>App</a:t>
            </a:r>
            <a:r>
              <a:rPr lang="en-CA" sz="2000" dirty="0">
                <a:effectLst/>
                <a:latin typeface="MS Shell Dlg 2" panose="020B0604030504040204" pitchFamily="34" charset="0"/>
              </a:rPr>
              <a:t>: a function component that will create a react element. It refers to our project main component. </a:t>
            </a:r>
            <a:r>
              <a:rPr lang="en-CA" sz="2000" dirty="0">
                <a:effectLst/>
                <a:highlight>
                  <a:srgbClr val="FFFF00"/>
                </a:highlight>
                <a:latin typeface="MS Shell Dlg 2" panose="020B0604030504040204" pitchFamily="34" charset="0"/>
              </a:rPr>
              <a:t>This will be our focus.</a:t>
            </a:r>
            <a:endParaRPr lang="en-CA" sz="2000" dirty="0">
              <a:highlight>
                <a:srgbClr val="FFFF00"/>
              </a:highlight>
            </a:endParaRPr>
          </a:p>
        </p:txBody>
      </p:sp>
      <p:sp>
        <p:nvSpPr>
          <p:cNvPr id="9" name="TextBox 8">
            <a:extLst>
              <a:ext uri="{FF2B5EF4-FFF2-40B4-BE49-F238E27FC236}">
                <a16:creationId xmlns:a16="http://schemas.microsoft.com/office/drawing/2014/main" id="{49D1B0F9-E2D3-7509-475B-6CA690D37F29}"/>
              </a:ext>
            </a:extLst>
          </p:cNvPr>
          <p:cNvSpPr txBox="1"/>
          <p:nvPr/>
        </p:nvSpPr>
        <p:spPr>
          <a:xfrm>
            <a:off x="244549" y="6567034"/>
            <a:ext cx="7283302" cy="707886"/>
          </a:xfrm>
          <a:prstGeom prst="rect">
            <a:avLst/>
          </a:prstGeom>
          <a:noFill/>
        </p:spPr>
        <p:txBody>
          <a:bodyPr wrap="square">
            <a:spAutoFit/>
          </a:bodyPr>
          <a:lstStyle/>
          <a:p>
            <a:r>
              <a:rPr lang="en-CA" sz="2000" dirty="0">
                <a:effectLst/>
                <a:latin typeface="MS Shell Dlg 2" panose="020B0604030504040204" pitchFamily="34" charset="0"/>
              </a:rPr>
              <a:t>Thus, we </a:t>
            </a:r>
            <a:r>
              <a:rPr lang="en-CA" sz="2000" dirty="0">
                <a:effectLst/>
                <a:highlight>
                  <a:srgbClr val="FFFF00"/>
                </a:highlight>
                <a:latin typeface="MS Shell Dlg 2" panose="020B0604030504040204" pitchFamily="34" charset="0"/>
              </a:rPr>
              <a:t>don’t need to be bothered</a:t>
            </a:r>
            <a:r>
              <a:rPr lang="en-CA" sz="2000" dirty="0">
                <a:effectLst/>
                <a:latin typeface="MS Shell Dlg 2" panose="020B0604030504040204" pitchFamily="34" charset="0"/>
              </a:rPr>
              <a:t> by index.html and index.js anymore.</a:t>
            </a:r>
            <a:endParaRPr lang="en-CA" sz="2000" dirty="0">
              <a:highlight>
                <a:srgbClr val="FFFF00"/>
              </a:highlight>
            </a:endParaRPr>
          </a:p>
        </p:txBody>
      </p:sp>
      <p:sp>
        <p:nvSpPr>
          <p:cNvPr id="12" name="TextBox 11">
            <a:extLst>
              <a:ext uri="{FF2B5EF4-FFF2-40B4-BE49-F238E27FC236}">
                <a16:creationId xmlns:a16="http://schemas.microsoft.com/office/drawing/2014/main" id="{683158F7-78E7-E090-698F-889441720F05}"/>
              </a:ext>
            </a:extLst>
          </p:cNvPr>
          <p:cNvSpPr txBox="1"/>
          <p:nvPr/>
        </p:nvSpPr>
        <p:spPr>
          <a:xfrm>
            <a:off x="238396" y="7339681"/>
            <a:ext cx="7527851" cy="707886"/>
          </a:xfrm>
          <a:prstGeom prst="rect">
            <a:avLst/>
          </a:prstGeom>
          <a:noFill/>
        </p:spPr>
        <p:txBody>
          <a:bodyPr wrap="square">
            <a:spAutoFit/>
          </a:bodyPr>
          <a:lstStyle/>
          <a:p>
            <a:r>
              <a:rPr lang="en-CA" sz="2000" dirty="0">
                <a:latin typeface="MS Shell Dlg 2" panose="020B0604030504040204" pitchFamily="34" charset="0"/>
              </a:rPr>
              <a:t>What we see highlighted above is a flavor of what we did earlier. It’s just rendering - let’s verify.</a:t>
            </a:r>
            <a:r>
              <a:rPr lang="en-CA" sz="2000" dirty="0">
                <a:effectLst/>
                <a:latin typeface="MS Shell Dlg 2" panose="020B0604030504040204" pitchFamily="34" charset="0"/>
              </a:rPr>
              <a:t> </a:t>
            </a:r>
            <a:endParaRPr lang="en-CA" sz="2000" dirty="0">
              <a:highlight>
                <a:srgbClr val="FFFF00"/>
              </a:highlight>
            </a:endParaRPr>
          </a:p>
        </p:txBody>
      </p:sp>
      <p:sp>
        <p:nvSpPr>
          <p:cNvPr id="13" name="TextBox 12">
            <a:extLst>
              <a:ext uri="{FF2B5EF4-FFF2-40B4-BE49-F238E27FC236}">
                <a16:creationId xmlns:a16="http://schemas.microsoft.com/office/drawing/2014/main" id="{D8B4683A-D8EB-DEA2-39EF-F82A015D099B}"/>
              </a:ext>
            </a:extLst>
          </p:cNvPr>
          <p:cNvSpPr txBox="1"/>
          <p:nvPr/>
        </p:nvSpPr>
        <p:spPr>
          <a:xfrm>
            <a:off x="212553" y="8043974"/>
            <a:ext cx="7283302" cy="707886"/>
          </a:xfrm>
          <a:prstGeom prst="rect">
            <a:avLst/>
          </a:prstGeom>
          <a:noFill/>
        </p:spPr>
        <p:txBody>
          <a:bodyPr wrap="square">
            <a:spAutoFit/>
          </a:bodyPr>
          <a:lstStyle/>
          <a:p>
            <a:r>
              <a:rPr lang="en-CA" sz="2000" dirty="0">
                <a:latin typeface="MS Shell Dlg 2" panose="020B0604030504040204" pitchFamily="34" charset="0"/>
              </a:rPr>
              <a:t>Replace this highlighted part with the snippet below and test:</a:t>
            </a:r>
          </a:p>
          <a:p>
            <a:endParaRPr lang="en-CA" sz="2000" dirty="0">
              <a:highlight>
                <a:srgbClr val="FFFF00"/>
              </a:highlight>
            </a:endParaRPr>
          </a:p>
        </p:txBody>
      </p:sp>
      <p:sp>
        <p:nvSpPr>
          <p:cNvPr id="14" name="TextBox 13">
            <a:extLst>
              <a:ext uri="{FF2B5EF4-FFF2-40B4-BE49-F238E27FC236}">
                <a16:creationId xmlns:a16="http://schemas.microsoft.com/office/drawing/2014/main" id="{71C6341C-4C94-6752-06A8-C40570B8EF44}"/>
              </a:ext>
            </a:extLst>
          </p:cNvPr>
          <p:cNvSpPr txBox="1"/>
          <p:nvPr/>
        </p:nvSpPr>
        <p:spPr>
          <a:xfrm>
            <a:off x="2816862" y="4212758"/>
            <a:ext cx="3427861" cy="1569660"/>
          </a:xfrm>
          <a:prstGeom prst="rect">
            <a:avLst/>
          </a:prstGeom>
          <a:noFill/>
        </p:spPr>
        <p:txBody>
          <a:bodyPr wrap="none" rtlCol="0">
            <a:spAutoFit/>
          </a:bodyPr>
          <a:lstStyle/>
          <a:p>
            <a:r>
              <a:rPr lang="en-CA" sz="9600" dirty="0">
                <a:solidFill>
                  <a:srgbClr val="FF0000"/>
                </a:solidFill>
              </a:rPr>
              <a:t>X </a:t>
            </a:r>
            <a:r>
              <a:rPr lang="en-CA" sz="9600" dirty="0" err="1">
                <a:solidFill>
                  <a:srgbClr val="FF0000"/>
                </a:solidFill>
              </a:rPr>
              <a:t>X</a:t>
            </a:r>
            <a:r>
              <a:rPr lang="en-CA" sz="9600" dirty="0">
                <a:solidFill>
                  <a:srgbClr val="FF0000"/>
                </a:solidFill>
              </a:rPr>
              <a:t> </a:t>
            </a:r>
            <a:r>
              <a:rPr lang="en-CA" sz="9600" dirty="0" err="1">
                <a:solidFill>
                  <a:srgbClr val="FF0000"/>
                </a:solidFill>
              </a:rPr>
              <a:t>X</a:t>
            </a:r>
            <a:r>
              <a:rPr lang="en-CA" sz="9600" dirty="0">
                <a:solidFill>
                  <a:srgbClr val="FF0000"/>
                </a:solidFill>
              </a:rPr>
              <a:t> </a:t>
            </a:r>
          </a:p>
        </p:txBody>
      </p:sp>
      <p:sp>
        <p:nvSpPr>
          <p:cNvPr id="15" name="TextBox 14">
            <a:extLst>
              <a:ext uri="{FF2B5EF4-FFF2-40B4-BE49-F238E27FC236}">
                <a16:creationId xmlns:a16="http://schemas.microsoft.com/office/drawing/2014/main" id="{967C7712-27F3-1D2C-4B2D-A9FFE7237E59}"/>
              </a:ext>
            </a:extLst>
          </p:cNvPr>
          <p:cNvSpPr txBox="1"/>
          <p:nvPr/>
        </p:nvSpPr>
        <p:spPr>
          <a:xfrm>
            <a:off x="4052455" y="2848475"/>
            <a:ext cx="579005" cy="1569660"/>
          </a:xfrm>
          <a:prstGeom prst="rect">
            <a:avLst/>
          </a:prstGeom>
          <a:noFill/>
        </p:spPr>
        <p:txBody>
          <a:bodyPr wrap="none" rtlCol="0">
            <a:spAutoFit/>
          </a:bodyPr>
          <a:lstStyle/>
          <a:p>
            <a:r>
              <a:rPr lang="en-CA" sz="9600" dirty="0">
                <a:solidFill>
                  <a:srgbClr val="FF0000"/>
                </a:solidFill>
              </a:rPr>
              <a:t>-</a:t>
            </a:r>
          </a:p>
        </p:txBody>
      </p:sp>
      <p:sp>
        <p:nvSpPr>
          <p:cNvPr id="18" name="TextBox 17">
            <a:extLst>
              <a:ext uri="{FF2B5EF4-FFF2-40B4-BE49-F238E27FC236}">
                <a16:creationId xmlns:a16="http://schemas.microsoft.com/office/drawing/2014/main" id="{305D42FD-0A78-6CED-2108-A0AE3ED14C50}"/>
              </a:ext>
            </a:extLst>
          </p:cNvPr>
          <p:cNvSpPr txBox="1"/>
          <p:nvPr/>
        </p:nvSpPr>
        <p:spPr>
          <a:xfrm>
            <a:off x="244550" y="8428694"/>
            <a:ext cx="7283301" cy="646331"/>
          </a:xfrm>
          <a:prstGeom prst="rect">
            <a:avLst/>
          </a:prstGeom>
          <a:noFill/>
          <a:ln w="28575">
            <a:solidFill>
              <a:schemeClr val="tx1">
                <a:lumMod val="95000"/>
                <a:lumOff val="5000"/>
              </a:schemeClr>
            </a:solidFill>
          </a:ln>
        </p:spPr>
        <p:txBody>
          <a:bodyPr wrap="square">
            <a:spAutoFit/>
          </a:bodyPr>
          <a:lstStyle/>
          <a:p>
            <a:r>
              <a:rPr lang="en-CA" dirty="0"/>
              <a:t>       </a:t>
            </a:r>
            <a:r>
              <a:rPr lang="en-CA" dirty="0" err="1"/>
              <a:t>ReactDOM.render</a:t>
            </a:r>
            <a:r>
              <a:rPr lang="en-CA" dirty="0"/>
              <a:t>(App(), </a:t>
            </a:r>
            <a:r>
              <a:rPr lang="en-CA" dirty="0" err="1"/>
              <a:t>document.getElementById</a:t>
            </a:r>
            <a:r>
              <a:rPr lang="en-CA" dirty="0"/>
              <a:t>('root'));</a:t>
            </a:r>
            <a:br>
              <a:rPr lang="en-CA" dirty="0"/>
            </a:br>
            <a:r>
              <a:rPr lang="en-CA" dirty="0"/>
              <a:t>       </a:t>
            </a:r>
            <a:r>
              <a:rPr lang="en-CA" dirty="0">
                <a:highlight>
                  <a:srgbClr val="FFFF00"/>
                </a:highlight>
              </a:rPr>
              <a:t>Don’t forget </a:t>
            </a:r>
            <a:r>
              <a:rPr lang="en-CA">
                <a:highlight>
                  <a:srgbClr val="FFFF00"/>
                </a:highlight>
              </a:rPr>
              <a:t>to have:</a:t>
            </a:r>
            <a:r>
              <a:rPr lang="en-CA"/>
              <a:t>  </a:t>
            </a:r>
            <a:r>
              <a:rPr lang="en-CA" dirty="0"/>
              <a:t>import </a:t>
            </a:r>
            <a:r>
              <a:rPr lang="en-CA" dirty="0" err="1"/>
              <a:t>ReactDOM</a:t>
            </a:r>
            <a:r>
              <a:rPr lang="en-CA" dirty="0"/>
              <a:t> from 'react-</a:t>
            </a:r>
            <a:r>
              <a:rPr lang="en-CA" dirty="0" err="1"/>
              <a:t>dom</a:t>
            </a:r>
            <a:r>
              <a:rPr lang="en-CA" dirty="0"/>
              <a:t>';</a:t>
            </a:r>
          </a:p>
        </p:txBody>
      </p:sp>
      <p:sp>
        <p:nvSpPr>
          <p:cNvPr id="19" name="TextBox 18">
            <a:extLst>
              <a:ext uri="{FF2B5EF4-FFF2-40B4-BE49-F238E27FC236}">
                <a16:creationId xmlns:a16="http://schemas.microsoft.com/office/drawing/2014/main" id="{EA9D0FDC-4E21-D4EE-F661-06325D055C52}"/>
              </a:ext>
            </a:extLst>
          </p:cNvPr>
          <p:cNvSpPr txBox="1"/>
          <p:nvPr/>
        </p:nvSpPr>
        <p:spPr>
          <a:xfrm>
            <a:off x="148854" y="9186063"/>
            <a:ext cx="4199860" cy="369332"/>
          </a:xfrm>
          <a:prstGeom prst="rect">
            <a:avLst/>
          </a:prstGeom>
          <a:noFill/>
        </p:spPr>
        <p:txBody>
          <a:bodyPr wrap="square">
            <a:spAutoFit/>
          </a:bodyPr>
          <a:lstStyle/>
          <a:p>
            <a:r>
              <a:rPr lang="en-CA" dirty="0">
                <a:solidFill>
                  <a:srgbClr val="C00000"/>
                </a:solidFill>
              </a:rPr>
              <a:t>Why &lt;</a:t>
            </a:r>
            <a:r>
              <a:rPr lang="en-CA" dirty="0" err="1">
                <a:solidFill>
                  <a:srgbClr val="C00000"/>
                </a:solidFill>
              </a:rPr>
              <a:t>React.StrictMode</a:t>
            </a:r>
            <a:r>
              <a:rPr lang="en-CA" dirty="0">
                <a:solidFill>
                  <a:srgbClr val="C00000"/>
                </a:solidFill>
              </a:rPr>
              <a:t>/&gt;?</a:t>
            </a:r>
          </a:p>
        </p:txBody>
      </p:sp>
      <p:sp>
        <p:nvSpPr>
          <p:cNvPr id="20" name="TextBox 19">
            <a:extLst>
              <a:ext uri="{FF2B5EF4-FFF2-40B4-BE49-F238E27FC236}">
                <a16:creationId xmlns:a16="http://schemas.microsoft.com/office/drawing/2014/main" id="{78C4A9A3-AD66-2C1C-F18F-6AEB3172976B}"/>
              </a:ext>
            </a:extLst>
          </p:cNvPr>
          <p:cNvSpPr txBox="1"/>
          <p:nvPr/>
        </p:nvSpPr>
        <p:spPr>
          <a:xfrm>
            <a:off x="276545" y="9594217"/>
            <a:ext cx="7219310" cy="307777"/>
          </a:xfrm>
          <a:prstGeom prst="rect">
            <a:avLst/>
          </a:prstGeom>
          <a:noFill/>
        </p:spPr>
        <p:txBody>
          <a:bodyPr wrap="square" rtlCol="0">
            <a:spAutoFit/>
          </a:bodyPr>
          <a:lstStyle/>
          <a:p>
            <a:r>
              <a:rPr lang="en-US" sz="1400" dirty="0"/>
              <a:t>Identify deprecate methods, unsafe state changes, etc.. </a:t>
            </a:r>
            <a:endParaRPr lang="en-CA" sz="1400" dirty="0"/>
          </a:p>
        </p:txBody>
      </p:sp>
    </p:spTree>
    <p:extLst>
      <p:ext uri="{BB962C8B-B14F-4D97-AF65-F5344CB8AC3E}">
        <p14:creationId xmlns:p14="http://schemas.microsoft.com/office/powerpoint/2010/main" val="964276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9"/>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P spid="5" grpId="0"/>
      <p:bldP spid="9" grpId="0"/>
      <p:bldP spid="12" grpId="0"/>
      <p:bldP spid="13" grpId="0"/>
      <p:bldP spid="14" grpId="0"/>
      <p:bldP spid="15" grpId="0"/>
      <p:bldP spid="18" grpId="0"/>
      <p:bldP spid="19" grpId="0"/>
      <p:bldP spid="2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572D7D7-CC74-1347-D8BC-52A921466BF7}"/>
              </a:ext>
            </a:extLst>
          </p:cNvPr>
          <p:cNvSpPr/>
          <p:nvPr/>
        </p:nvSpPr>
        <p:spPr>
          <a:xfrm>
            <a:off x="245326" y="255729"/>
            <a:ext cx="6280566"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What will we build?</a:t>
            </a:r>
          </a:p>
        </p:txBody>
      </p:sp>
      <p:pic>
        <p:nvPicPr>
          <p:cNvPr id="3" name="Picture 2">
            <a:extLst>
              <a:ext uri="{FF2B5EF4-FFF2-40B4-BE49-F238E27FC236}">
                <a16:creationId xmlns:a16="http://schemas.microsoft.com/office/drawing/2014/main" id="{E3DC4677-EC32-63EF-9A49-99DBD239A832}"/>
              </a:ext>
            </a:extLst>
          </p:cNvPr>
          <p:cNvPicPr>
            <a:picLocks noChangeAspect="1"/>
          </p:cNvPicPr>
          <p:nvPr/>
        </p:nvPicPr>
        <p:blipFill>
          <a:blip r:embed="rId2"/>
          <a:stretch>
            <a:fillRect/>
          </a:stretch>
        </p:blipFill>
        <p:spPr>
          <a:xfrm>
            <a:off x="0" y="3238771"/>
            <a:ext cx="7772400" cy="395740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0254246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6A2A98B-2BAA-9343-71F8-EB9AC06E2CCC}"/>
              </a:ext>
            </a:extLst>
          </p:cNvPr>
          <p:cNvPicPr>
            <a:picLocks noChangeAspect="1"/>
          </p:cNvPicPr>
          <p:nvPr/>
        </p:nvPicPr>
        <p:blipFill>
          <a:blip r:embed="rId2"/>
          <a:stretch>
            <a:fillRect/>
          </a:stretch>
        </p:blipFill>
        <p:spPr>
          <a:xfrm>
            <a:off x="0" y="2231584"/>
            <a:ext cx="7772400" cy="4239491"/>
          </a:xfrm>
          <a:prstGeom prst="rect">
            <a:avLst/>
          </a:prstGeom>
        </p:spPr>
      </p:pic>
      <p:sp>
        <p:nvSpPr>
          <p:cNvPr id="6" name="Rectangle 5">
            <a:extLst>
              <a:ext uri="{FF2B5EF4-FFF2-40B4-BE49-F238E27FC236}">
                <a16:creationId xmlns:a16="http://schemas.microsoft.com/office/drawing/2014/main" id="{0AD5EB5C-EB36-7CDD-ED05-37594AB89E21}"/>
              </a:ext>
            </a:extLst>
          </p:cNvPr>
          <p:cNvSpPr/>
          <p:nvPr/>
        </p:nvSpPr>
        <p:spPr>
          <a:xfrm>
            <a:off x="0" y="1115792"/>
            <a:ext cx="5724196" cy="923330"/>
          </a:xfrm>
          <a:prstGeom prst="rect">
            <a:avLst/>
          </a:prstGeom>
          <a:solidFill>
            <a:schemeClr val="accent2"/>
          </a:solidFill>
          <a:ln w="57150">
            <a:solidFill>
              <a:srgbClr val="00B050"/>
            </a:solidFill>
          </a:ln>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rPr>
              <a:t>Main Component</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2" name="Rectangle 1">
            <a:extLst>
              <a:ext uri="{FF2B5EF4-FFF2-40B4-BE49-F238E27FC236}">
                <a16:creationId xmlns:a16="http://schemas.microsoft.com/office/drawing/2014/main" id="{25A78340-DB85-299B-93C9-6429225B95A3}"/>
              </a:ext>
            </a:extLst>
          </p:cNvPr>
          <p:cNvSpPr/>
          <p:nvPr/>
        </p:nvSpPr>
        <p:spPr>
          <a:xfrm>
            <a:off x="-232997" y="0"/>
            <a:ext cx="8005397"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Check Our Project - </a:t>
            </a:r>
            <a:r>
              <a:rPr lang="en-US" sz="2400" b="0" cap="none" spc="0" dirty="0">
                <a:ln w="0"/>
                <a:solidFill>
                  <a:schemeClr val="tx1"/>
                </a:solidFill>
                <a:effectLst>
                  <a:outerShdw blurRad="38100" dist="19050" dir="2700000" algn="tl" rotWithShape="0">
                    <a:schemeClr val="dk1">
                      <a:alpha val="40000"/>
                    </a:schemeClr>
                  </a:outerShdw>
                </a:effectLst>
              </a:rPr>
              <a:t>Continue</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4" name="TextBox 3">
            <a:extLst>
              <a:ext uri="{FF2B5EF4-FFF2-40B4-BE49-F238E27FC236}">
                <a16:creationId xmlns:a16="http://schemas.microsoft.com/office/drawing/2014/main" id="{38EC0613-E6D0-1274-FF20-1E1A5B9060E5}"/>
              </a:ext>
            </a:extLst>
          </p:cNvPr>
          <p:cNvSpPr txBox="1"/>
          <p:nvPr/>
        </p:nvSpPr>
        <p:spPr>
          <a:xfrm>
            <a:off x="2524981" y="2947756"/>
            <a:ext cx="5247419" cy="3046988"/>
          </a:xfrm>
          <a:prstGeom prst="rect">
            <a:avLst/>
          </a:prstGeom>
          <a:noFill/>
        </p:spPr>
        <p:txBody>
          <a:bodyPr wrap="square" rtlCol="0">
            <a:spAutoFit/>
          </a:bodyPr>
          <a:lstStyle/>
          <a:p>
            <a:r>
              <a:rPr lang="en-CA" sz="9600" dirty="0">
                <a:solidFill>
                  <a:srgbClr val="FF0000"/>
                </a:solidFill>
              </a:rPr>
              <a:t>X </a:t>
            </a:r>
            <a:r>
              <a:rPr lang="en-CA" sz="9600" dirty="0" err="1">
                <a:solidFill>
                  <a:srgbClr val="FF0000"/>
                </a:solidFill>
              </a:rPr>
              <a:t>X</a:t>
            </a:r>
            <a:r>
              <a:rPr lang="en-CA" sz="9600" dirty="0">
                <a:solidFill>
                  <a:srgbClr val="FF0000"/>
                </a:solidFill>
              </a:rPr>
              <a:t> </a:t>
            </a:r>
            <a:r>
              <a:rPr lang="en-CA" sz="9600" dirty="0" err="1">
                <a:solidFill>
                  <a:srgbClr val="FF0000"/>
                </a:solidFill>
              </a:rPr>
              <a:t>X</a:t>
            </a:r>
            <a:r>
              <a:rPr lang="en-CA" sz="9600" dirty="0">
                <a:solidFill>
                  <a:srgbClr val="FF0000"/>
                </a:solidFill>
              </a:rPr>
              <a:t> </a:t>
            </a:r>
            <a:r>
              <a:rPr lang="en-CA" sz="9600" dirty="0" err="1">
                <a:solidFill>
                  <a:srgbClr val="FF0000"/>
                </a:solidFill>
              </a:rPr>
              <a:t>X</a:t>
            </a:r>
            <a:r>
              <a:rPr lang="en-CA" sz="9600" dirty="0">
                <a:solidFill>
                  <a:srgbClr val="FF0000"/>
                </a:solidFill>
              </a:rPr>
              <a:t> </a:t>
            </a:r>
            <a:r>
              <a:rPr lang="en-CA" sz="9600" dirty="0" err="1">
                <a:solidFill>
                  <a:srgbClr val="FF0000"/>
                </a:solidFill>
              </a:rPr>
              <a:t>X</a:t>
            </a:r>
            <a:endParaRPr lang="en-CA" sz="9600" dirty="0">
              <a:solidFill>
                <a:srgbClr val="FF0000"/>
              </a:solidFill>
            </a:endParaRPr>
          </a:p>
          <a:p>
            <a:r>
              <a:rPr lang="en-CA" sz="9600" dirty="0">
                <a:solidFill>
                  <a:srgbClr val="FF0000"/>
                </a:solidFill>
              </a:rPr>
              <a:t>X </a:t>
            </a:r>
            <a:r>
              <a:rPr lang="en-CA" sz="9600" dirty="0" err="1">
                <a:solidFill>
                  <a:srgbClr val="FF0000"/>
                </a:solidFill>
              </a:rPr>
              <a:t>X</a:t>
            </a:r>
            <a:r>
              <a:rPr lang="en-CA" sz="9600" dirty="0">
                <a:solidFill>
                  <a:srgbClr val="FF0000"/>
                </a:solidFill>
              </a:rPr>
              <a:t> </a:t>
            </a:r>
            <a:r>
              <a:rPr lang="en-CA" sz="9600" dirty="0" err="1">
                <a:solidFill>
                  <a:srgbClr val="FF0000"/>
                </a:solidFill>
              </a:rPr>
              <a:t>X</a:t>
            </a:r>
            <a:r>
              <a:rPr lang="en-CA" sz="9600" dirty="0">
                <a:solidFill>
                  <a:srgbClr val="FF0000"/>
                </a:solidFill>
              </a:rPr>
              <a:t> </a:t>
            </a:r>
            <a:r>
              <a:rPr lang="en-CA" sz="9600" dirty="0" err="1">
                <a:solidFill>
                  <a:srgbClr val="FF0000"/>
                </a:solidFill>
              </a:rPr>
              <a:t>X</a:t>
            </a:r>
            <a:r>
              <a:rPr lang="en-CA" sz="9600" dirty="0">
                <a:solidFill>
                  <a:srgbClr val="FF0000"/>
                </a:solidFill>
              </a:rPr>
              <a:t> </a:t>
            </a:r>
            <a:r>
              <a:rPr lang="en-CA" sz="9600" dirty="0" err="1">
                <a:solidFill>
                  <a:srgbClr val="FF0000"/>
                </a:solidFill>
              </a:rPr>
              <a:t>X</a:t>
            </a:r>
            <a:r>
              <a:rPr lang="en-CA" sz="9600" dirty="0">
                <a:solidFill>
                  <a:srgbClr val="FF0000"/>
                </a:solidFill>
              </a:rPr>
              <a:t>  </a:t>
            </a:r>
          </a:p>
        </p:txBody>
      </p:sp>
      <p:sp>
        <p:nvSpPr>
          <p:cNvPr id="7" name="TextBox 6">
            <a:extLst>
              <a:ext uri="{FF2B5EF4-FFF2-40B4-BE49-F238E27FC236}">
                <a16:creationId xmlns:a16="http://schemas.microsoft.com/office/drawing/2014/main" id="{E9508E21-5E35-62C5-E065-FB97CB96F882}"/>
              </a:ext>
            </a:extLst>
          </p:cNvPr>
          <p:cNvSpPr txBox="1"/>
          <p:nvPr/>
        </p:nvSpPr>
        <p:spPr>
          <a:xfrm>
            <a:off x="0" y="6908178"/>
            <a:ext cx="6729547" cy="400110"/>
          </a:xfrm>
          <a:prstGeom prst="rect">
            <a:avLst/>
          </a:prstGeom>
          <a:noFill/>
        </p:spPr>
        <p:txBody>
          <a:bodyPr wrap="square">
            <a:spAutoFit/>
          </a:bodyPr>
          <a:lstStyle/>
          <a:p>
            <a:r>
              <a:rPr lang="en-CA" sz="2000" dirty="0">
                <a:effectLst/>
                <a:latin typeface="MS Shell Dlg 2" panose="020B0604030504040204" pitchFamily="34" charset="0"/>
              </a:rPr>
              <a:t>Replace App() body by </a:t>
            </a:r>
            <a:endParaRPr lang="en-CA" sz="2000" dirty="0"/>
          </a:p>
        </p:txBody>
      </p:sp>
      <p:sp>
        <p:nvSpPr>
          <p:cNvPr id="8" name="TextBox 7">
            <a:extLst>
              <a:ext uri="{FF2B5EF4-FFF2-40B4-BE49-F238E27FC236}">
                <a16:creationId xmlns:a16="http://schemas.microsoft.com/office/drawing/2014/main" id="{A1037A25-6004-EFC2-AE1D-226FD5295EAE}"/>
              </a:ext>
            </a:extLst>
          </p:cNvPr>
          <p:cNvSpPr txBox="1"/>
          <p:nvPr/>
        </p:nvSpPr>
        <p:spPr>
          <a:xfrm>
            <a:off x="110362" y="7291185"/>
            <a:ext cx="7393587" cy="584775"/>
          </a:xfrm>
          <a:prstGeom prst="rect">
            <a:avLst/>
          </a:prstGeom>
          <a:noFill/>
          <a:ln w="38100">
            <a:solidFill>
              <a:schemeClr val="tx1"/>
            </a:solidFill>
          </a:ln>
        </p:spPr>
        <p:txBody>
          <a:bodyPr wrap="square">
            <a:spAutoFit/>
          </a:bodyPr>
          <a:lstStyle/>
          <a:p>
            <a:r>
              <a:rPr lang="en-CA" sz="1600" b="0" dirty="0">
                <a:effectLst/>
                <a:latin typeface="Consolas" panose="020B0609020204030204" pitchFamily="49" charset="0"/>
              </a:rPr>
              <a:t>return </a:t>
            </a:r>
            <a:r>
              <a:rPr lang="en-CA" sz="1600" b="0" dirty="0" err="1">
                <a:effectLst/>
                <a:highlight>
                  <a:srgbClr val="FFFF00"/>
                </a:highlight>
                <a:latin typeface="Consolas" panose="020B0609020204030204" pitchFamily="49" charset="0"/>
              </a:rPr>
              <a:t>React.createElement</a:t>
            </a:r>
            <a:r>
              <a:rPr lang="en-CA" sz="1600" b="0" dirty="0">
                <a:effectLst/>
                <a:latin typeface="Consolas" panose="020B0609020204030204" pitchFamily="49" charset="0"/>
              </a:rPr>
              <a:t>('h1', {</a:t>
            </a:r>
            <a:r>
              <a:rPr lang="en-CA" sz="1600" b="0" dirty="0" err="1">
                <a:effectLst/>
                <a:latin typeface="Consolas" panose="020B0609020204030204" pitchFamily="49" charset="0"/>
              </a:rPr>
              <a:t>className</a:t>
            </a:r>
            <a:r>
              <a:rPr lang="en-CA" sz="1600" b="0" dirty="0">
                <a:effectLst/>
                <a:latin typeface="Consolas" panose="020B0609020204030204" pitchFamily="49" charset="0"/>
              </a:rPr>
              <a:t>:'header'},'A Simple </a:t>
            </a:r>
            <a:r>
              <a:rPr lang="en-CA" sz="1600" dirty="0">
                <a:latin typeface="Consolas" panose="020B0609020204030204" pitchFamily="49" charset="0"/>
              </a:rPr>
              <a:t>React Example');</a:t>
            </a:r>
            <a:endParaRPr lang="en-CA" sz="1600" b="0" dirty="0">
              <a:effectLst/>
              <a:latin typeface="Consolas" panose="020B0609020204030204" pitchFamily="49" charset="0"/>
            </a:endParaRPr>
          </a:p>
        </p:txBody>
      </p:sp>
      <p:sp>
        <p:nvSpPr>
          <p:cNvPr id="9" name="TextBox 8">
            <a:extLst>
              <a:ext uri="{FF2B5EF4-FFF2-40B4-BE49-F238E27FC236}">
                <a16:creationId xmlns:a16="http://schemas.microsoft.com/office/drawing/2014/main" id="{F5B7B667-F90B-CD9A-42D5-C3987355FD44}"/>
              </a:ext>
            </a:extLst>
          </p:cNvPr>
          <p:cNvSpPr txBox="1"/>
          <p:nvPr/>
        </p:nvSpPr>
        <p:spPr>
          <a:xfrm>
            <a:off x="31319" y="8213455"/>
            <a:ext cx="7551672" cy="400110"/>
          </a:xfrm>
          <a:prstGeom prst="rect">
            <a:avLst/>
          </a:prstGeom>
          <a:noFill/>
        </p:spPr>
        <p:txBody>
          <a:bodyPr wrap="square">
            <a:spAutoFit/>
          </a:bodyPr>
          <a:lstStyle/>
          <a:p>
            <a:r>
              <a:rPr lang="en-CA" sz="2000" dirty="0">
                <a:effectLst/>
                <a:latin typeface="MS Shell Dlg 2" panose="020B0604030504040204" pitchFamily="34" charset="0"/>
              </a:rPr>
              <a:t>update app.css </a:t>
            </a:r>
            <a:r>
              <a:rPr lang="en-CA" sz="2000" dirty="0">
                <a:latin typeface="MS Shell Dlg 2" panose="020B0604030504040204" pitchFamily="34" charset="0"/>
              </a:rPr>
              <a:t>file and add</a:t>
            </a:r>
            <a:endParaRPr lang="en-CA" sz="2000" dirty="0">
              <a:solidFill>
                <a:schemeClr val="bg1">
                  <a:lumMod val="65000"/>
                </a:schemeClr>
              </a:solidFill>
            </a:endParaRPr>
          </a:p>
        </p:txBody>
      </p:sp>
      <p:sp>
        <p:nvSpPr>
          <p:cNvPr id="10" name="TextBox 9">
            <a:extLst>
              <a:ext uri="{FF2B5EF4-FFF2-40B4-BE49-F238E27FC236}">
                <a16:creationId xmlns:a16="http://schemas.microsoft.com/office/drawing/2014/main" id="{D2C7CF20-D174-B09E-71F1-584530C913B6}"/>
              </a:ext>
            </a:extLst>
          </p:cNvPr>
          <p:cNvSpPr txBox="1"/>
          <p:nvPr/>
        </p:nvSpPr>
        <p:spPr>
          <a:xfrm>
            <a:off x="31319" y="8704540"/>
            <a:ext cx="7485052" cy="1077218"/>
          </a:xfrm>
          <a:prstGeom prst="rect">
            <a:avLst/>
          </a:prstGeom>
          <a:noFill/>
          <a:ln w="38100">
            <a:solidFill>
              <a:schemeClr val="tx1"/>
            </a:solidFill>
          </a:ln>
        </p:spPr>
        <p:txBody>
          <a:bodyPr wrap="square">
            <a:spAutoFit/>
          </a:bodyPr>
          <a:lstStyle/>
          <a:p>
            <a:r>
              <a:rPr lang="en-CA" sz="1600" b="0" dirty="0">
                <a:effectLst/>
                <a:latin typeface="Consolas" panose="020B0609020204030204" pitchFamily="49" charset="0"/>
              </a:rPr>
              <a:t>header :</a:t>
            </a:r>
          </a:p>
          <a:p>
            <a:r>
              <a:rPr lang="en-CA" sz="1600" dirty="0">
                <a:latin typeface="Consolas" panose="020B0609020204030204" pitchFamily="49" charset="0"/>
              </a:rPr>
              <a:t>{</a:t>
            </a:r>
          </a:p>
          <a:p>
            <a:r>
              <a:rPr lang="en-CA" sz="1600" b="0" dirty="0">
                <a:effectLst/>
                <a:latin typeface="Consolas" panose="020B0609020204030204" pitchFamily="49" charset="0"/>
              </a:rPr>
              <a:t> color: red;</a:t>
            </a:r>
          </a:p>
          <a:p>
            <a:r>
              <a:rPr lang="en-CA" sz="1600" dirty="0">
                <a:latin typeface="Consolas" panose="020B0609020204030204" pitchFamily="49" charset="0"/>
              </a:rPr>
              <a:t>}</a:t>
            </a:r>
            <a:endParaRPr lang="en-CA" sz="1600" b="0" dirty="0">
              <a:effectLst/>
              <a:latin typeface="Consolas" panose="020B0609020204030204" pitchFamily="49" charset="0"/>
            </a:endParaRPr>
          </a:p>
        </p:txBody>
      </p:sp>
    </p:spTree>
    <p:extLst>
      <p:ext uri="{BB962C8B-B14F-4D97-AF65-F5344CB8AC3E}">
        <p14:creationId xmlns:p14="http://schemas.microsoft.com/office/powerpoint/2010/main" val="4026865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animBg="1"/>
      <p:bldP spid="9" grpId="0"/>
      <p:bldP spid="10"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0AD5EB5C-EB36-7CDD-ED05-37594AB89E21}"/>
              </a:ext>
            </a:extLst>
          </p:cNvPr>
          <p:cNvSpPr/>
          <p:nvPr/>
        </p:nvSpPr>
        <p:spPr>
          <a:xfrm>
            <a:off x="0" y="1115792"/>
            <a:ext cx="5724196" cy="923330"/>
          </a:xfrm>
          <a:prstGeom prst="rect">
            <a:avLst/>
          </a:prstGeom>
          <a:solidFill>
            <a:schemeClr val="accent2"/>
          </a:solidFill>
          <a:ln w="57150">
            <a:solidFill>
              <a:srgbClr val="00B050"/>
            </a:solidFill>
          </a:ln>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rPr>
              <a:t>Main Component</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2" name="Rectangle 1">
            <a:extLst>
              <a:ext uri="{FF2B5EF4-FFF2-40B4-BE49-F238E27FC236}">
                <a16:creationId xmlns:a16="http://schemas.microsoft.com/office/drawing/2014/main" id="{25A78340-DB85-299B-93C9-6429225B95A3}"/>
              </a:ext>
            </a:extLst>
          </p:cNvPr>
          <p:cNvSpPr/>
          <p:nvPr/>
        </p:nvSpPr>
        <p:spPr>
          <a:xfrm>
            <a:off x="-232997" y="0"/>
            <a:ext cx="8005397"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Check Our Project - </a:t>
            </a:r>
            <a:r>
              <a:rPr lang="en-US" sz="2400" b="0" cap="none" spc="0" dirty="0">
                <a:ln w="0"/>
                <a:solidFill>
                  <a:schemeClr val="tx1"/>
                </a:solidFill>
                <a:effectLst>
                  <a:outerShdw blurRad="38100" dist="19050" dir="2700000" algn="tl" rotWithShape="0">
                    <a:schemeClr val="dk1">
                      <a:alpha val="40000"/>
                    </a:schemeClr>
                  </a:outerShdw>
                </a:effectLst>
              </a:rPr>
              <a:t>Continue</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11" name="TextBox 10">
            <a:extLst>
              <a:ext uri="{FF2B5EF4-FFF2-40B4-BE49-F238E27FC236}">
                <a16:creationId xmlns:a16="http://schemas.microsoft.com/office/drawing/2014/main" id="{4E5D411E-4A23-79BD-517B-67B958019C65}"/>
              </a:ext>
            </a:extLst>
          </p:cNvPr>
          <p:cNvSpPr txBox="1"/>
          <p:nvPr/>
        </p:nvSpPr>
        <p:spPr>
          <a:xfrm>
            <a:off x="0" y="6550952"/>
            <a:ext cx="7551672" cy="707886"/>
          </a:xfrm>
          <a:prstGeom prst="rect">
            <a:avLst/>
          </a:prstGeom>
          <a:noFill/>
        </p:spPr>
        <p:txBody>
          <a:bodyPr wrap="square">
            <a:spAutoFit/>
          </a:bodyPr>
          <a:lstStyle/>
          <a:p>
            <a:r>
              <a:rPr lang="en-CA" sz="2000" dirty="0">
                <a:effectLst/>
                <a:latin typeface="MS Shell Dlg 2" panose="020B0604030504040204" pitchFamily="34" charset="0"/>
              </a:rPr>
              <a:t>Note that </a:t>
            </a:r>
            <a:r>
              <a:rPr lang="en-CA" sz="2000" dirty="0" err="1">
                <a:effectLst/>
                <a:latin typeface="MS Shell Dlg 2" panose="020B0604030504040204" pitchFamily="34" charset="0"/>
              </a:rPr>
              <a:t>ReactDom</a:t>
            </a:r>
            <a:r>
              <a:rPr lang="en-CA" sz="2000" dirty="0" err="1">
                <a:latin typeface="MS Shell Dlg 2" panose="020B0604030504040204" pitchFamily="34" charset="0"/>
              </a:rPr>
              <a:t>.render</a:t>
            </a:r>
            <a:r>
              <a:rPr lang="en-CA" sz="2000" dirty="0">
                <a:latin typeface="MS Shell Dlg 2" panose="020B0604030504040204" pitchFamily="34" charset="0"/>
              </a:rPr>
              <a:t> is not supported in version 18 and browser is handling our code as if it is written in version 17.</a:t>
            </a:r>
            <a:endParaRPr lang="en-CA" sz="2000" dirty="0"/>
          </a:p>
        </p:txBody>
      </p:sp>
      <p:sp>
        <p:nvSpPr>
          <p:cNvPr id="12" name="TextBox 11">
            <a:extLst>
              <a:ext uri="{FF2B5EF4-FFF2-40B4-BE49-F238E27FC236}">
                <a16:creationId xmlns:a16="http://schemas.microsoft.com/office/drawing/2014/main" id="{4CCFBF17-ECB7-8904-9014-8932280D5839}"/>
              </a:ext>
            </a:extLst>
          </p:cNvPr>
          <p:cNvSpPr txBox="1"/>
          <p:nvPr/>
        </p:nvSpPr>
        <p:spPr>
          <a:xfrm>
            <a:off x="0" y="7394000"/>
            <a:ext cx="7435121" cy="1015663"/>
          </a:xfrm>
          <a:prstGeom prst="rect">
            <a:avLst/>
          </a:prstGeom>
          <a:noFill/>
        </p:spPr>
        <p:txBody>
          <a:bodyPr wrap="square">
            <a:spAutoFit/>
          </a:bodyPr>
          <a:lstStyle/>
          <a:p>
            <a:r>
              <a:rPr lang="en-US" sz="2000" dirty="0">
                <a:effectLst/>
                <a:latin typeface="Segoe UI" panose="020B0502040204020203" pitchFamily="34" charset="0"/>
              </a:rPr>
              <a:t>You can use version 16.2 for react and </a:t>
            </a:r>
            <a:r>
              <a:rPr lang="en-US" sz="2000" dirty="0" err="1">
                <a:effectLst/>
                <a:latin typeface="Segoe UI" panose="020B0502040204020203" pitchFamily="34" charset="0"/>
              </a:rPr>
              <a:t>reactDom</a:t>
            </a:r>
            <a:r>
              <a:rPr lang="en-US" sz="2000" dirty="0">
                <a:effectLst/>
                <a:latin typeface="Segoe UI" panose="020B0502040204020203" pitchFamily="34" charset="0"/>
              </a:rPr>
              <a:t>, but you will need to stop server, run </a:t>
            </a:r>
            <a:r>
              <a:rPr lang="en-US" sz="2000" dirty="0" err="1">
                <a:effectLst/>
                <a:latin typeface="Segoe UI" panose="020B0502040204020203" pitchFamily="34" charset="0"/>
              </a:rPr>
              <a:t>npm</a:t>
            </a:r>
            <a:r>
              <a:rPr lang="en-US" sz="2000" dirty="0">
                <a:effectLst/>
                <a:latin typeface="Segoe UI" panose="020B0502040204020203" pitchFamily="34" charset="0"/>
              </a:rPr>
              <a:t> reinstall afterwards, and then </a:t>
            </a:r>
            <a:r>
              <a:rPr lang="en-US" sz="2000" dirty="0" err="1">
                <a:effectLst/>
                <a:latin typeface="Segoe UI" panose="020B0502040204020203" pitchFamily="34" charset="0"/>
              </a:rPr>
              <a:t>npm</a:t>
            </a:r>
            <a:r>
              <a:rPr lang="en-US" sz="2000" dirty="0">
                <a:effectLst/>
                <a:latin typeface="Segoe UI" panose="020B0502040204020203" pitchFamily="34" charset="0"/>
              </a:rPr>
              <a:t> start</a:t>
            </a:r>
            <a:endParaRPr lang="en-US" sz="2400" dirty="0">
              <a:effectLst/>
              <a:latin typeface="Arial" panose="020B0604020202020204" pitchFamily="34" charset="0"/>
            </a:endParaRPr>
          </a:p>
        </p:txBody>
      </p:sp>
      <p:sp>
        <p:nvSpPr>
          <p:cNvPr id="14" name="TextBox 13">
            <a:extLst>
              <a:ext uri="{FF2B5EF4-FFF2-40B4-BE49-F238E27FC236}">
                <a16:creationId xmlns:a16="http://schemas.microsoft.com/office/drawing/2014/main" id="{461C8056-33CD-1814-76BF-5333D542BEB6}"/>
              </a:ext>
            </a:extLst>
          </p:cNvPr>
          <p:cNvSpPr txBox="1"/>
          <p:nvPr/>
        </p:nvSpPr>
        <p:spPr>
          <a:xfrm>
            <a:off x="1" y="8409663"/>
            <a:ext cx="7772399" cy="1015663"/>
          </a:xfrm>
          <a:prstGeom prst="rect">
            <a:avLst/>
          </a:prstGeom>
          <a:noFill/>
        </p:spPr>
        <p:txBody>
          <a:bodyPr wrap="square">
            <a:spAutoFit/>
          </a:bodyPr>
          <a:lstStyle/>
          <a:p>
            <a:r>
              <a:rPr lang="en-US" sz="2000" dirty="0">
                <a:effectLst/>
                <a:latin typeface="Segoe UI" panose="020B0502040204020203" pitchFamily="34" charset="0"/>
              </a:rPr>
              <a:t>This is just for understanding how things are running, but we don't need to bother with this basic approach to create and render components</a:t>
            </a:r>
            <a:endParaRPr lang="en-US" sz="2400" dirty="0">
              <a:effectLst/>
              <a:latin typeface="Arial" panose="020B0604020202020204" pitchFamily="34" charset="0"/>
            </a:endParaRPr>
          </a:p>
        </p:txBody>
      </p:sp>
      <p:pic>
        <p:nvPicPr>
          <p:cNvPr id="16" name="Picture 15">
            <a:extLst>
              <a:ext uri="{FF2B5EF4-FFF2-40B4-BE49-F238E27FC236}">
                <a16:creationId xmlns:a16="http://schemas.microsoft.com/office/drawing/2014/main" id="{F2E43C02-EA1E-362A-9D40-F8F5C0CD95B3}"/>
              </a:ext>
            </a:extLst>
          </p:cNvPr>
          <p:cNvPicPr>
            <a:picLocks noChangeAspect="1"/>
          </p:cNvPicPr>
          <p:nvPr/>
        </p:nvPicPr>
        <p:blipFill>
          <a:blip r:embed="rId3"/>
          <a:stretch>
            <a:fillRect/>
          </a:stretch>
        </p:blipFill>
        <p:spPr>
          <a:xfrm>
            <a:off x="0" y="2351244"/>
            <a:ext cx="7884825" cy="3839694"/>
          </a:xfrm>
          <a:prstGeom prst="rect">
            <a:avLst/>
          </a:prstGeom>
        </p:spPr>
      </p:pic>
      <p:sp>
        <p:nvSpPr>
          <p:cNvPr id="17" name="TextBox 16">
            <a:extLst>
              <a:ext uri="{FF2B5EF4-FFF2-40B4-BE49-F238E27FC236}">
                <a16:creationId xmlns:a16="http://schemas.microsoft.com/office/drawing/2014/main" id="{23E7A8EE-5489-7853-1AF9-9574E73D5F19}"/>
              </a:ext>
            </a:extLst>
          </p:cNvPr>
          <p:cNvSpPr txBox="1"/>
          <p:nvPr/>
        </p:nvSpPr>
        <p:spPr>
          <a:xfrm>
            <a:off x="0" y="9550568"/>
            <a:ext cx="7435121" cy="400110"/>
          </a:xfrm>
          <a:prstGeom prst="rect">
            <a:avLst/>
          </a:prstGeom>
          <a:noFill/>
        </p:spPr>
        <p:txBody>
          <a:bodyPr wrap="square">
            <a:spAutoFit/>
          </a:bodyPr>
          <a:lstStyle/>
          <a:p>
            <a:r>
              <a:rPr lang="en-US" sz="2000" dirty="0">
                <a:effectLst/>
                <a:latin typeface="Segoe UI" panose="020B0502040204020203" pitchFamily="34" charset="0"/>
              </a:rPr>
              <a:t>So, it’s ok now to revert the index.js to its original code.</a:t>
            </a:r>
            <a:endParaRPr lang="en-US" sz="2400" dirty="0">
              <a:effectLst/>
              <a:latin typeface="Arial" panose="020B0604020202020204" pitchFamily="34" charset="0"/>
            </a:endParaRPr>
          </a:p>
        </p:txBody>
      </p:sp>
    </p:spTree>
    <p:extLst>
      <p:ext uri="{BB962C8B-B14F-4D97-AF65-F5344CB8AC3E}">
        <p14:creationId xmlns:p14="http://schemas.microsoft.com/office/powerpoint/2010/main" val="2488703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4" grpId="0"/>
      <p:bldP spid="17" grpId="0"/>
    </p:bldLst>
  </p:timing>
  <p:extLst>
    <p:ext uri="{6950BFC3-D8DA-4A85-94F7-54DA5524770B}">
      <p188:commentRel xmlns:p188="http://schemas.microsoft.com/office/powerpoint/2018/8/main" r:id="rId2"/>
    </p:ext>
  </p:extLs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0AD5EB5C-EB36-7CDD-ED05-37594AB89E21}"/>
              </a:ext>
            </a:extLst>
          </p:cNvPr>
          <p:cNvSpPr/>
          <p:nvPr/>
        </p:nvSpPr>
        <p:spPr>
          <a:xfrm>
            <a:off x="3129690" y="3014230"/>
            <a:ext cx="1366080" cy="923330"/>
          </a:xfrm>
          <a:prstGeom prst="rect">
            <a:avLst/>
          </a:prstGeom>
          <a:solidFill>
            <a:schemeClr val="accent2"/>
          </a:solidFill>
          <a:ln w="57150">
            <a:solidFill>
              <a:srgbClr val="00B050"/>
            </a:solidFill>
          </a:ln>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rPr>
              <a:t>JSX</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2" name="Rectangle 1">
            <a:extLst>
              <a:ext uri="{FF2B5EF4-FFF2-40B4-BE49-F238E27FC236}">
                <a16:creationId xmlns:a16="http://schemas.microsoft.com/office/drawing/2014/main" id="{25A78340-DB85-299B-93C9-6429225B95A3}"/>
              </a:ext>
            </a:extLst>
          </p:cNvPr>
          <p:cNvSpPr/>
          <p:nvPr/>
        </p:nvSpPr>
        <p:spPr>
          <a:xfrm>
            <a:off x="-232997" y="0"/>
            <a:ext cx="8005397"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Check Our Project - </a:t>
            </a:r>
            <a:r>
              <a:rPr lang="en-US" sz="2400" b="0" cap="none" spc="0" dirty="0">
                <a:ln w="0"/>
                <a:solidFill>
                  <a:schemeClr val="tx1"/>
                </a:solidFill>
                <a:effectLst>
                  <a:outerShdw blurRad="38100" dist="19050" dir="2700000" algn="tl" rotWithShape="0">
                    <a:schemeClr val="dk1">
                      <a:alpha val="40000"/>
                    </a:schemeClr>
                  </a:outerShdw>
                </a:effectLst>
              </a:rPr>
              <a:t>Continue</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11" name="TextBox 10">
            <a:extLst>
              <a:ext uri="{FF2B5EF4-FFF2-40B4-BE49-F238E27FC236}">
                <a16:creationId xmlns:a16="http://schemas.microsoft.com/office/drawing/2014/main" id="{4E5D411E-4A23-79BD-517B-67B958019C65}"/>
              </a:ext>
            </a:extLst>
          </p:cNvPr>
          <p:cNvSpPr txBox="1"/>
          <p:nvPr/>
        </p:nvSpPr>
        <p:spPr>
          <a:xfrm>
            <a:off x="0" y="2315545"/>
            <a:ext cx="2959374" cy="1938992"/>
          </a:xfrm>
          <a:prstGeom prst="rect">
            <a:avLst/>
          </a:prstGeom>
          <a:noFill/>
        </p:spPr>
        <p:txBody>
          <a:bodyPr wrap="square">
            <a:spAutoFit/>
          </a:bodyPr>
          <a:lstStyle/>
          <a:p>
            <a:pPr algn="ctr"/>
            <a:r>
              <a:rPr lang="en-CA" sz="2000" dirty="0">
                <a:effectLst/>
                <a:latin typeface="MS Shell Dlg 2" panose="020B0604030504040204" pitchFamily="34" charset="0"/>
              </a:rPr>
              <a:t>JSX does the trick of simplifying the code to a format we are used to and to create the </a:t>
            </a:r>
            <a:r>
              <a:rPr lang="en-CA" sz="2000" dirty="0" err="1">
                <a:effectLst/>
                <a:latin typeface="MS Shell Dlg 2" panose="020B0604030504040204" pitchFamily="34" charset="0"/>
              </a:rPr>
              <a:t>React.createElement</a:t>
            </a:r>
            <a:r>
              <a:rPr lang="en-CA" sz="2000" dirty="0">
                <a:effectLst/>
                <a:latin typeface="MS Shell Dlg 2" panose="020B0604030504040204" pitchFamily="34" charset="0"/>
              </a:rPr>
              <a:t> behind under the hood.</a:t>
            </a:r>
            <a:endParaRPr lang="en-CA" sz="2000" dirty="0"/>
          </a:p>
        </p:txBody>
      </p:sp>
      <p:sp>
        <p:nvSpPr>
          <p:cNvPr id="7" name="TextBox 6">
            <a:extLst>
              <a:ext uri="{FF2B5EF4-FFF2-40B4-BE49-F238E27FC236}">
                <a16:creationId xmlns:a16="http://schemas.microsoft.com/office/drawing/2014/main" id="{DACB883E-2DE3-33AB-43F8-47479A54FDB7}"/>
              </a:ext>
            </a:extLst>
          </p:cNvPr>
          <p:cNvSpPr txBox="1"/>
          <p:nvPr/>
        </p:nvSpPr>
        <p:spPr>
          <a:xfrm>
            <a:off x="60085" y="1296272"/>
            <a:ext cx="7551672" cy="646331"/>
          </a:xfrm>
          <a:prstGeom prst="rect">
            <a:avLst/>
          </a:prstGeom>
          <a:noFill/>
          <a:ln w="12700">
            <a:solidFill>
              <a:schemeClr val="tx1"/>
            </a:solidFill>
          </a:ln>
        </p:spPr>
        <p:txBody>
          <a:bodyPr wrap="square">
            <a:spAutoFit/>
          </a:bodyPr>
          <a:lstStyle/>
          <a:p>
            <a:r>
              <a:rPr lang="en-US" b="0" dirty="0">
                <a:effectLst/>
                <a:latin typeface="Consolas" panose="020B0609020204030204" pitchFamily="49" charset="0"/>
              </a:rPr>
              <a:t>return </a:t>
            </a:r>
            <a:r>
              <a:rPr lang="en-US" b="0" dirty="0" err="1">
                <a:effectLst/>
                <a:latin typeface="Consolas" panose="020B0609020204030204" pitchFamily="49" charset="0"/>
              </a:rPr>
              <a:t>React.createElement</a:t>
            </a:r>
            <a:r>
              <a:rPr lang="en-US" b="0" dirty="0">
                <a:effectLst/>
                <a:latin typeface="Consolas" panose="020B0609020204030204" pitchFamily="49" charset="0"/>
              </a:rPr>
              <a:t>('h1', {</a:t>
            </a:r>
            <a:r>
              <a:rPr lang="en-US" b="0" dirty="0" err="1">
                <a:effectLst/>
                <a:latin typeface="Consolas" panose="020B0609020204030204" pitchFamily="49" charset="0"/>
              </a:rPr>
              <a:t>className</a:t>
            </a:r>
            <a:r>
              <a:rPr lang="en-US" b="0" dirty="0">
                <a:effectLst/>
                <a:latin typeface="Consolas" panose="020B0609020204030204" pitchFamily="49" charset="0"/>
              </a:rPr>
              <a:t>:'header'},'A Simple React Example');</a:t>
            </a:r>
          </a:p>
        </p:txBody>
      </p:sp>
      <p:sp>
        <p:nvSpPr>
          <p:cNvPr id="8" name="Arrow: Down 7">
            <a:extLst>
              <a:ext uri="{FF2B5EF4-FFF2-40B4-BE49-F238E27FC236}">
                <a16:creationId xmlns:a16="http://schemas.microsoft.com/office/drawing/2014/main" id="{880F50E8-136A-6A3C-789A-318E8DB37AEC}"/>
              </a:ext>
            </a:extLst>
          </p:cNvPr>
          <p:cNvSpPr/>
          <p:nvPr/>
        </p:nvSpPr>
        <p:spPr>
          <a:xfrm>
            <a:off x="3181167" y="2008004"/>
            <a:ext cx="1072783" cy="94085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TextBox 8">
            <a:extLst>
              <a:ext uri="{FF2B5EF4-FFF2-40B4-BE49-F238E27FC236}">
                <a16:creationId xmlns:a16="http://schemas.microsoft.com/office/drawing/2014/main" id="{4BD9859D-95B2-61B1-0AFD-A63585B39BA9}"/>
              </a:ext>
            </a:extLst>
          </p:cNvPr>
          <p:cNvSpPr txBox="1"/>
          <p:nvPr/>
        </p:nvSpPr>
        <p:spPr>
          <a:xfrm>
            <a:off x="60085" y="4914656"/>
            <a:ext cx="7551672" cy="646331"/>
          </a:xfrm>
          <a:prstGeom prst="rect">
            <a:avLst/>
          </a:prstGeom>
          <a:noFill/>
          <a:ln w="12700">
            <a:solidFill>
              <a:schemeClr val="tx1"/>
            </a:solidFill>
          </a:ln>
        </p:spPr>
        <p:txBody>
          <a:bodyPr wrap="square">
            <a:spAutoFit/>
          </a:bodyPr>
          <a:lstStyle/>
          <a:p>
            <a:r>
              <a:rPr lang="en-US" b="0" dirty="0">
                <a:effectLst/>
                <a:latin typeface="Consolas" panose="020B0609020204030204" pitchFamily="49" charset="0"/>
              </a:rPr>
              <a:t>return (&lt;h1 </a:t>
            </a:r>
            <a:r>
              <a:rPr lang="en-US" b="0" dirty="0" err="1">
                <a:effectLst/>
                <a:latin typeface="Consolas" panose="020B0609020204030204" pitchFamily="49" charset="0"/>
              </a:rPr>
              <a:t>className</a:t>
            </a:r>
            <a:r>
              <a:rPr lang="en-US" dirty="0">
                <a:latin typeface="Consolas" panose="020B0609020204030204" pitchFamily="49" charset="0"/>
              </a:rPr>
              <a:t>='header'&gt;</a:t>
            </a:r>
            <a:r>
              <a:rPr lang="en-US" b="0" dirty="0">
                <a:effectLst/>
                <a:latin typeface="Consolas" panose="020B0609020204030204" pitchFamily="49" charset="0"/>
              </a:rPr>
              <a:t>A Simple React Example&lt;/h1&gt;);</a:t>
            </a:r>
          </a:p>
        </p:txBody>
      </p:sp>
      <p:sp>
        <p:nvSpPr>
          <p:cNvPr id="10" name="Arrow: Down 9">
            <a:extLst>
              <a:ext uri="{FF2B5EF4-FFF2-40B4-BE49-F238E27FC236}">
                <a16:creationId xmlns:a16="http://schemas.microsoft.com/office/drawing/2014/main" id="{468C37B2-AAFF-EF8A-0304-63D4E6A5F84B}"/>
              </a:ext>
            </a:extLst>
          </p:cNvPr>
          <p:cNvSpPr/>
          <p:nvPr/>
        </p:nvSpPr>
        <p:spPr>
          <a:xfrm>
            <a:off x="3233309" y="3966978"/>
            <a:ext cx="1072783" cy="94085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5" name="TextBox 14">
            <a:extLst>
              <a:ext uri="{FF2B5EF4-FFF2-40B4-BE49-F238E27FC236}">
                <a16:creationId xmlns:a16="http://schemas.microsoft.com/office/drawing/2014/main" id="{D57E140A-5438-B590-D347-3F6E467FA065}"/>
              </a:ext>
            </a:extLst>
          </p:cNvPr>
          <p:cNvSpPr txBox="1"/>
          <p:nvPr/>
        </p:nvSpPr>
        <p:spPr>
          <a:xfrm>
            <a:off x="110364" y="5920908"/>
            <a:ext cx="7551671" cy="369332"/>
          </a:xfrm>
          <a:prstGeom prst="rect">
            <a:avLst/>
          </a:prstGeom>
          <a:noFill/>
        </p:spPr>
        <p:txBody>
          <a:bodyPr wrap="square">
            <a:spAutoFit/>
          </a:bodyPr>
          <a:lstStyle/>
          <a:p>
            <a:r>
              <a:rPr lang="en-CA" dirty="0" err="1"/>
              <a:t>ReactDOM.render</a:t>
            </a:r>
            <a:r>
              <a:rPr lang="en-CA" dirty="0"/>
              <a:t>(</a:t>
            </a:r>
            <a:r>
              <a:rPr lang="en-CA" dirty="0">
                <a:latin typeface="Consolas" panose="020B0609020204030204" pitchFamily="49" charset="0"/>
              </a:rPr>
              <a:t>App()</a:t>
            </a:r>
            <a:r>
              <a:rPr lang="en-CA" dirty="0"/>
              <a:t>, </a:t>
            </a:r>
            <a:r>
              <a:rPr lang="en-CA" dirty="0" err="1"/>
              <a:t>document.getElementById</a:t>
            </a:r>
            <a:r>
              <a:rPr lang="en-CA" dirty="0"/>
              <a:t>('root'));</a:t>
            </a:r>
          </a:p>
        </p:txBody>
      </p:sp>
      <p:sp>
        <p:nvSpPr>
          <p:cNvPr id="16" name="Rectangle 15">
            <a:extLst>
              <a:ext uri="{FF2B5EF4-FFF2-40B4-BE49-F238E27FC236}">
                <a16:creationId xmlns:a16="http://schemas.microsoft.com/office/drawing/2014/main" id="{9AE4F3D3-D7FE-409D-110C-D03BFE5CAA5E}"/>
              </a:ext>
            </a:extLst>
          </p:cNvPr>
          <p:cNvSpPr/>
          <p:nvPr/>
        </p:nvSpPr>
        <p:spPr>
          <a:xfrm>
            <a:off x="2907897" y="7296466"/>
            <a:ext cx="1366080" cy="923330"/>
          </a:xfrm>
          <a:prstGeom prst="rect">
            <a:avLst/>
          </a:prstGeom>
          <a:solidFill>
            <a:schemeClr val="accent2"/>
          </a:solidFill>
          <a:ln w="57150">
            <a:solidFill>
              <a:srgbClr val="00B050"/>
            </a:solidFill>
          </a:ln>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rPr>
              <a:t>JSX</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17" name="Arrow: Down 16">
            <a:extLst>
              <a:ext uri="{FF2B5EF4-FFF2-40B4-BE49-F238E27FC236}">
                <a16:creationId xmlns:a16="http://schemas.microsoft.com/office/drawing/2014/main" id="{4242274A-112A-E64C-AA34-E09266D8111E}"/>
              </a:ext>
            </a:extLst>
          </p:cNvPr>
          <p:cNvSpPr/>
          <p:nvPr/>
        </p:nvSpPr>
        <p:spPr>
          <a:xfrm>
            <a:off x="2959374" y="6290240"/>
            <a:ext cx="1072783" cy="94085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8" name="Arrow: Down 17">
            <a:extLst>
              <a:ext uri="{FF2B5EF4-FFF2-40B4-BE49-F238E27FC236}">
                <a16:creationId xmlns:a16="http://schemas.microsoft.com/office/drawing/2014/main" id="{8090F0A1-4176-325C-A668-407E687C1C18}"/>
              </a:ext>
            </a:extLst>
          </p:cNvPr>
          <p:cNvSpPr/>
          <p:nvPr/>
        </p:nvSpPr>
        <p:spPr>
          <a:xfrm>
            <a:off x="3011516" y="8249214"/>
            <a:ext cx="1072783" cy="94085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9" name="TextBox 18">
            <a:extLst>
              <a:ext uri="{FF2B5EF4-FFF2-40B4-BE49-F238E27FC236}">
                <a16:creationId xmlns:a16="http://schemas.microsoft.com/office/drawing/2014/main" id="{3FD0D315-3EE7-C222-238E-9C0E0105B380}"/>
              </a:ext>
            </a:extLst>
          </p:cNvPr>
          <p:cNvSpPr txBox="1"/>
          <p:nvPr/>
        </p:nvSpPr>
        <p:spPr>
          <a:xfrm>
            <a:off x="2700102" y="9226022"/>
            <a:ext cx="2478688" cy="369332"/>
          </a:xfrm>
          <a:prstGeom prst="rect">
            <a:avLst/>
          </a:prstGeom>
          <a:noFill/>
        </p:spPr>
        <p:txBody>
          <a:bodyPr wrap="square">
            <a:spAutoFit/>
          </a:bodyPr>
          <a:lstStyle/>
          <a:p>
            <a:r>
              <a:rPr lang="en-CA" dirty="0" err="1"/>
              <a:t>root.render</a:t>
            </a:r>
            <a:r>
              <a:rPr lang="en-CA" dirty="0"/>
              <a:t>(</a:t>
            </a:r>
            <a:r>
              <a:rPr lang="en-CA" dirty="0">
                <a:highlight>
                  <a:srgbClr val="FFFF00"/>
                </a:highlight>
              </a:rPr>
              <a:t>&lt;App/&gt;</a:t>
            </a:r>
            <a:r>
              <a:rPr lang="en-CA" dirty="0"/>
              <a:t>);</a:t>
            </a:r>
          </a:p>
        </p:txBody>
      </p:sp>
      <p:sp>
        <p:nvSpPr>
          <p:cNvPr id="20" name="TextBox 19">
            <a:extLst>
              <a:ext uri="{FF2B5EF4-FFF2-40B4-BE49-F238E27FC236}">
                <a16:creationId xmlns:a16="http://schemas.microsoft.com/office/drawing/2014/main" id="{BE65F7E4-C017-7EE5-A0AC-441D0EB39198}"/>
              </a:ext>
            </a:extLst>
          </p:cNvPr>
          <p:cNvSpPr txBox="1"/>
          <p:nvPr/>
        </p:nvSpPr>
        <p:spPr>
          <a:xfrm>
            <a:off x="5341183" y="3196082"/>
            <a:ext cx="2270574" cy="369332"/>
          </a:xfrm>
          <a:prstGeom prst="rect">
            <a:avLst/>
          </a:prstGeom>
          <a:solidFill>
            <a:srgbClr val="C00000"/>
          </a:solidFill>
        </p:spPr>
        <p:txBody>
          <a:bodyPr wrap="square">
            <a:spAutoFit/>
          </a:bodyPr>
          <a:lstStyle/>
          <a:p>
            <a:pPr algn="ctr"/>
            <a:r>
              <a:rPr lang="en-CA" dirty="0">
                <a:solidFill>
                  <a:schemeClr val="bg1"/>
                </a:solidFill>
              </a:rPr>
              <a:t>Creating Element</a:t>
            </a:r>
          </a:p>
        </p:txBody>
      </p:sp>
      <p:sp>
        <p:nvSpPr>
          <p:cNvPr id="22" name="TextBox 21">
            <a:extLst>
              <a:ext uri="{FF2B5EF4-FFF2-40B4-BE49-F238E27FC236}">
                <a16:creationId xmlns:a16="http://schemas.microsoft.com/office/drawing/2014/main" id="{87EB5040-2844-D802-C182-882AF602B15E}"/>
              </a:ext>
            </a:extLst>
          </p:cNvPr>
          <p:cNvSpPr txBox="1"/>
          <p:nvPr/>
        </p:nvSpPr>
        <p:spPr>
          <a:xfrm>
            <a:off x="5178790" y="7111800"/>
            <a:ext cx="2270574" cy="646331"/>
          </a:xfrm>
          <a:prstGeom prst="rect">
            <a:avLst/>
          </a:prstGeom>
          <a:solidFill>
            <a:srgbClr val="C00000"/>
          </a:solidFill>
        </p:spPr>
        <p:txBody>
          <a:bodyPr wrap="square">
            <a:spAutoFit/>
          </a:bodyPr>
          <a:lstStyle/>
          <a:p>
            <a:pPr algn="ctr"/>
            <a:r>
              <a:rPr lang="en-CA" dirty="0">
                <a:solidFill>
                  <a:schemeClr val="bg1"/>
                </a:solidFill>
              </a:rPr>
              <a:t>Invoking/Adding Element</a:t>
            </a:r>
          </a:p>
        </p:txBody>
      </p:sp>
      <p:cxnSp>
        <p:nvCxnSpPr>
          <p:cNvPr id="24" name="Straight Connector 23">
            <a:extLst>
              <a:ext uri="{FF2B5EF4-FFF2-40B4-BE49-F238E27FC236}">
                <a16:creationId xmlns:a16="http://schemas.microsoft.com/office/drawing/2014/main" id="{0A3C7F56-C676-60C4-A7BE-A29FA50276D3}"/>
              </a:ext>
            </a:extLst>
          </p:cNvPr>
          <p:cNvCxnSpPr>
            <a:cxnSpLocks/>
          </p:cNvCxnSpPr>
          <p:nvPr/>
        </p:nvCxnSpPr>
        <p:spPr>
          <a:xfrm>
            <a:off x="163610" y="5713700"/>
            <a:ext cx="7285754" cy="29407"/>
          </a:xfrm>
          <a:prstGeom prst="line">
            <a:avLst/>
          </a:prstGeom>
          <a:ln w="76200">
            <a:solidFill>
              <a:srgbClr val="002060"/>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3619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1" grpId="0"/>
      <p:bldP spid="7" grpId="0" animBg="1"/>
      <p:bldP spid="8" grpId="0" animBg="1"/>
      <p:bldP spid="9" grpId="0" animBg="1"/>
      <p:bldP spid="10" grpId="0" animBg="1"/>
      <p:bldP spid="15" grpId="0"/>
      <p:bldP spid="16" grpId="0" animBg="1"/>
      <p:bldP spid="17" grpId="0" animBg="1"/>
      <p:bldP spid="18" grpId="0" animBg="1"/>
      <p:bldP spid="19" grpId="0"/>
      <p:bldP spid="20" grpId="0" animBg="1"/>
      <p:bldP spid="22" grpId="0" animBg="1"/>
    </p:bldLst>
  </p:timing>
  <p:extLst>
    <p:ext uri="{6950BFC3-D8DA-4A85-94F7-54DA5524770B}">
      <p188:commentRel xmlns:p188="http://schemas.microsoft.com/office/powerpoint/2018/8/main" r:id="rId2"/>
    </p:ext>
  </p:extLs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8EB2AE5-9941-A220-915D-C46214B0C182}"/>
              </a:ext>
            </a:extLst>
          </p:cNvPr>
          <p:cNvPicPr>
            <a:picLocks noChangeAspect="1"/>
          </p:cNvPicPr>
          <p:nvPr/>
        </p:nvPicPr>
        <p:blipFill>
          <a:blip r:embed="rId2"/>
          <a:stretch>
            <a:fillRect/>
          </a:stretch>
        </p:blipFill>
        <p:spPr>
          <a:xfrm>
            <a:off x="0" y="1425063"/>
            <a:ext cx="7772400" cy="3349305"/>
          </a:xfrm>
          <a:prstGeom prst="rect">
            <a:avLst/>
          </a:prstGeom>
        </p:spPr>
      </p:pic>
      <p:sp>
        <p:nvSpPr>
          <p:cNvPr id="8" name="Rectangle 7">
            <a:extLst>
              <a:ext uri="{FF2B5EF4-FFF2-40B4-BE49-F238E27FC236}">
                <a16:creationId xmlns:a16="http://schemas.microsoft.com/office/drawing/2014/main" id="{158F95D5-BE54-3736-1783-2E5501BC5DA8}"/>
              </a:ext>
            </a:extLst>
          </p:cNvPr>
          <p:cNvSpPr/>
          <p:nvPr/>
        </p:nvSpPr>
        <p:spPr>
          <a:xfrm>
            <a:off x="1136995" y="0"/>
            <a:ext cx="5265416"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Our Project - </a:t>
            </a:r>
            <a:r>
              <a:rPr lang="en-US" sz="2400" b="0" cap="none" spc="0" dirty="0">
                <a:ln w="0"/>
                <a:solidFill>
                  <a:schemeClr val="tx1"/>
                </a:solidFill>
                <a:effectLst>
                  <a:outerShdw blurRad="38100" dist="19050" dir="2700000" algn="tl" rotWithShape="0">
                    <a:schemeClr val="dk1">
                      <a:alpha val="40000"/>
                    </a:schemeClr>
                  </a:outerShdw>
                </a:effectLst>
              </a:rPr>
              <a:t>Layout</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9" name="Rectangle: Rounded Corners 8">
            <a:extLst>
              <a:ext uri="{FF2B5EF4-FFF2-40B4-BE49-F238E27FC236}">
                <a16:creationId xmlns:a16="http://schemas.microsoft.com/office/drawing/2014/main" id="{236BBD08-D266-E51E-2E25-C7F86AC776DD}"/>
              </a:ext>
            </a:extLst>
          </p:cNvPr>
          <p:cNvSpPr/>
          <p:nvPr/>
        </p:nvSpPr>
        <p:spPr>
          <a:xfrm>
            <a:off x="0" y="1418564"/>
            <a:ext cx="7720638" cy="674558"/>
          </a:xfrm>
          <a:prstGeom prst="roundRect">
            <a:avLst/>
          </a:prstGeom>
          <a:solidFill>
            <a:srgbClr val="58B4AE">
              <a:alpha val="3607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Rectangle: Rounded Corners 9">
            <a:extLst>
              <a:ext uri="{FF2B5EF4-FFF2-40B4-BE49-F238E27FC236}">
                <a16:creationId xmlns:a16="http://schemas.microsoft.com/office/drawing/2014/main" id="{93BD921D-5398-D9B0-96A1-944440F5AB82}"/>
              </a:ext>
            </a:extLst>
          </p:cNvPr>
          <p:cNvSpPr/>
          <p:nvPr/>
        </p:nvSpPr>
        <p:spPr>
          <a:xfrm>
            <a:off x="3860319" y="2421907"/>
            <a:ext cx="3912081" cy="2607293"/>
          </a:xfrm>
          <a:prstGeom prst="roundRect">
            <a:avLst/>
          </a:prstGeom>
          <a:solidFill>
            <a:srgbClr val="FFFF00">
              <a:alpha val="3607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11" name="Rectangle: Rounded Corners 10">
            <a:extLst>
              <a:ext uri="{FF2B5EF4-FFF2-40B4-BE49-F238E27FC236}">
                <a16:creationId xmlns:a16="http://schemas.microsoft.com/office/drawing/2014/main" id="{5B6A3D25-588C-A2E6-D46C-620F589E4CA2}"/>
              </a:ext>
            </a:extLst>
          </p:cNvPr>
          <p:cNvSpPr/>
          <p:nvPr/>
        </p:nvSpPr>
        <p:spPr>
          <a:xfrm>
            <a:off x="-103524" y="2025666"/>
            <a:ext cx="3912081" cy="2898781"/>
          </a:xfrm>
          <a:prstGeom prst="roundRect">
            <a:avLst/>
          </a:prstGeom>
          <a:solidFill>
            <a:srgbClr val="00B0F0">
              <a:alpha val="3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TextBox 12">
            <a:extLst>
              <a:ext uri="{FF2B5EF4-FFF2-40B4-BE49-F238E27FC236}">
                <a16:creationId xmlns:a16="http://schemas.microsoft.com/office/drawing/2014/main" id="{7B018CD1-20FC-305B-4B53-2470CA25FDD0}"/>
              </a:ext>
            </a:extLst>
          </p:cNvPr>
          <p:cNvSpPr txBox="1"/>
          <p:nvPr/>
        </p:nvSpPr>
        <p:spPr>
          <a:xfrm>
            <a:off x="3392755" y="1537450"/>
            <a:ext cx="1282531" cy="461665"/>
          </a:xfrm>
          <a:prstGeom prst="rect">
            <a:avLst/>
          </a:prstGeom>
          <a:noFill/>
        </p:spPr>
        <p:txBody>
          <a:bodyPr wrap="none" rtlCol="0">
            <a:spAutoFit/>
          </a:bodyPr>
          <a:lstStyle/>
          <a:p>
            <a:r>
              <a:rPr lang="en-CA" sz="2400" b="1" dirty="0"/>
              <a:t>Header</a:t>
            </a:r>
          </a:p>
        </p:txBody>
      </p:sp>
      <p:sp>
        <p:nvSpPr>
          <p:cNvPr id="14" name="TextBox 13">
            <a:extLst>
              <a:ext uri="{FF2B5EF4-FFF2-40B4-BE49-F238E27FC236}">
                <a16:creationId xmlns:a16="http://schemas.microsoft.com/office/drawing/2014/main" id="{706AFC74-9EC7-1532-6B40-232C88F7FCFD}"/>
              </a:ext>
            </a:extLst>
          </p:cNvPr>
          <p:cNvSpPr txBox="1"/>
          <p:nvPr/>
        </p:nvSpPr>
        <p:spPr>
          <a:xfrm>
            <a:off x="4744368" y="3099715"/>
            <a:ext cx="1494961" cy="461665"/>
          </a:xfrm>
          <a:prstGeom prst="rect">
            <a:avLst/>
          </a:prstGeom>
          <a:noFill/>
        </p:spPr>
        <p:txBody>
          <a:bodyPr wrap="none" rtlCol="0">
            <a:spAutoFit/>
          </a:bodyPr>
          <a:lstStyle/>
          <a:p>
            <a:r>
              <a:rPr lang="en-CA" sz="2400" b="1" dirty="0" err="1"/>
              <a:t>ListTasks</a:t>
            </a:r>
            <a:endParaRPr lang="en-CA" sz="2400" b="1" dirty="0"/>
          </a:p>
        </p:txBody>
      </p:sp>
      <p:sp>
        <p:nvSpPr>
          <p:cNvPr id="15" name="TextBox 14">
            <a:extLst>
              <a:ext uri="{FF2B5EF4-FFF2-40B4-BE49-F238E27FC236}">
                <a16:creationId xmlns:a16="http://schemas.microsoft.com/office/drawing/2014/main" id="{A50C988D-F01C-8E08-0D75-811337B81E7E}"/>
              </a:ext>
            </a:extLst>
          </p:cNvPr>
          <p:cNvSpPr txBox="1"/>
          <p:nvPr/>
        </p:nvSpPr>
        <p:spPr>
          <a:xfrm>
            <a:off x="1233692" y="2911621"/>
            <a:ext cx="933269" cy="461665"/>
          </a:xfrm>
          <a:prstGeom prst="rect">
            <a:avLst/>
          </a:prstGeom>
          <a:noFill/>
        </p:spPr>
        <p:txBody>
          <a:bodyPr wrap="none" rtlCol="0">
            <a:spAutoFit/>
          </a:bodyPr>
          <a:lstStyle/>
          <a:p>
            <a:r>
              <a:rPr lang="en-CA" sz="2400" b="1" dirty="0"/>
              <a:t>Main</a:t>
            </a:r>
          </a:p>
        </p:txBody>
      </p:sp>
      <p:sp>
        <p:nvSpPr>
          <p:cNvPr id="2" name="TextBox 1">
            <a:extLst>
              <a:ext uri="{FF2B5EF4-FFF2-40B4-BE49-F238E27FC236}">
                <a16:creationId xmlns:a16="http://schemas.microsoft.com/office/drawing/2014/main" id="{69210E16-DE4A-3E4B-4721-9E4ADB568564}"/>
              </a:ext>
            </a:extLst>
          </p:cNvPr>
          <p:cNvSpPr txBox="1"/>
          <p:nvPr/>
        </p:nvSpPr>
        <p:spPr>
          <a:xfrm>
            <a:off x="2543140" y="5326937"/>
            <a:ext cx="988027" cy="369332"/>
          </a:xfrm>
          <a:prstGeom prst="rect">
            <a:avLst/>
          </a:prstGeom>
          <a:solidFill>
            <a:schemeClr val="accent2"/>
          </a:solidFill>
          <a:ln w="19050">
            <a:solidFill>
              <a:schemeClr val="tx1"/>
            </a:solidFill>
          </a:ln>
        </p:spPr>
        <p:txBody>
          <a:bodyPr wrap="none" rtlCol="0">
            <a:spAutoFit/>
          </a:bodyPr>
          <a:lstStyle/>
          <a:p>
            <a:r>
              <a:rPr lang="en-CA" dirty="0"/>
              <a:t>Index.js</a:t>
            </a:r>
          </a:p>
        </p:txBody>
      </p:sp>
      <p:sp>
        <p:nvSpPr>
          <p:cNvPr id="3" name="TextBox 2">
            <a:extLst>
              <a:ext uri="{FF2B5EF4-FFF2-40B4-BE49-F238E27FC236}">
                <a16:creationId xmlns:a16="http://schemas.microsoft.com/office/drawing/2014/main" id="{4A0E52FB-FAE3-1C15-AD87-D5B3F4DB5F54}"/>
              </a:ext>
            </a:extLst>
          </p:cNvPr>
          <p:cNvSpPr txBox="1"/>
          <p:nvPr/>
        </p:nvSpPr>
        <p:spPr>
          <a:xfrm>
            <a:off x="2609600" y="6209869"/>
            <a:ext cx="855106" cy="369332"/>
          </a:xfrm>
          <a:prstGeom prst="rect">
            <a:avLst/>
          </a:prstGeom>
          <a:solidFill>
            <a:schemeClr val="accent2"/>
          </a:solidFill>
          <a:ln w="19050">
            <a:solidFill>
              <a:schemeClr val="tx1"/>
            </a:solidFill>
          </a:ln>
        </p:spPr>
        <p:txBody>
          <a:bodyPr wrap="none" rtlCol="0">
            <a:spAutoFit/>
          </a:bodyPr>
          <a:lstStyle/>
          <a:p>
            <a:r>
              <a:rPr lang="en-CA" dirty="0"/>
              <a:t>App.js</a:t>
            </a:r>
          </a:p>
        </p:txBody>
      </p:sp>
      <p:sp>
        <p:nvSpPr>
          <p:cNvPr id="4" name="TextBox 3">
            <a:extLst>
              <a:ext uri="{FF2B5EF4-FFF2-40B4-BE49-F238E27FC236}">
                <a16:creationId xmlns:a16="http://schemas.microsoft.com/office/drawing/2014/main" id="{965CEECE-0775-6A9F-EAB5-E3CE4A76D5C4}"/>
              </a:ext>
            </a:extLst>
          </p:cNvPr>
          <p:cNvSpPr txBox="1"/>
          <p:nvPr/>
        </p:nvSpPr>
        <p:spPr>
          <a:xfrm>
            <a:off x="2543138" y="7061658"/>
            <a:ext cx="988027" cy="369332"/>
          </a:xfrm>
          <a:prstGeom prst="rect">
            <a:avLst/>
          </a:prstGeom>
          <a:solidFill>
            <a:srgbClr val="00B0F0"/>
          </a:solidFill>
          <a:ln w="19050">
            <a:solidFill>
              <a:schemeClr val="tx1"/>
            </a:solidFill>
          </a:ln>
        </p:spPr>
        <p:txBody>
          <a:bodyPr wrap="square" rtlCol="0">
            <a:spAutoFit/>
          </a:bodyPr>
          <a:lstStyle/>
          <a:p>
            <a:r>
              <a:rPr lang="en-CA" dirty="0"/>
              <a:t>Main.js</a:t>
            </a:r>
          </a:p>
        </p:txBody>
      </p:sp>
      <p:sp>
        <p:nvSpPr>
          <p:cNvPr id="5" name="TextBox 4">
            <a:extLst>
              <a:ext uri="{FF2B5EF4-FFF2-40B4-BE49-F238E27FC236}">
                <a16:creationId xmlns:a16="http://schemas.microsoft.com/office/drawing/2014/main" id="{1CBE5014-249E-6DC2-51B0-4F25AB45CD97}"/>
              </a:ext>
            </a:extLst>
          </p:cNvPr>
          <p:cNvSpPr txBox="1"/>
          <p:nvPr/>
        </p:nvSpPr>
        <p:spPr>
          <a:xfrm>
            <a:off x="500996" y="8326961"/>
            <a:ext cx="1271997" cy="369332"/>
          </a:xfrm>
          <a:prstGeom prst="rect">
            <a:avLst/>
          </a:prstGeom>
          <a:solidFill>
            <a:srgbClr val="00B0F0"/>
          </a:solidFill>
          <a:ln w="19050">
            <a:solidFill>
              <a:schemeClr val="tx1"/>
            </a:solidFill>
          </a:ln>
        </p:spPr>
        <p:txBody>
          <a:bodyPr wrap="square" rtlCol="0">
            <a:spAutoFit/>
          </a:bodyPr>
          <a:lstStyle/>
          <a:p>
            <a:r>
              <a:rPr lang="en-CA" dirty="0"/>
              <a:t>Header.js</a:t>
            </a:r>
          </a:p>
        </p:txBody>
      </p:sp>
      <p:sp>
        <p:nvSpPr>
          <p:cNvPr id="17" name="TextBox 16">
            <a:extLst>
              <a:ext uri="{FF2B5EF4-FFF2-40B4-BE49-F238E27FC236}">
                <a16:creationId xmlns:a16="http://schemas.microsoft.com/office/drawing/2014/main" id="{D2BCFDE3-8915-2D76-2DC4-EB5FFC6824E0}"/>
              </a:ext>
            </a:extLst>
          </p:cNvPr>
          <p:cNvSpPr txBox="1"/>
          <p:nvPr/>
        </p:nvSpPr>
        <p:spPr>
          <a:xfrm>
            <a:off x="5159933" y="8323148"/>
            <a:ext cx="1475472" cy="369332"/>
          </a:xfrm>
          <a:prstGeom prst="rect">
            <a:avLst/>
          </a:prstGeom>
          <a:solidFill>
            <a:srgbClr val="00B0F0"/>
          </a:solidFill>
          <a:ln w="19050">
            <a:solidFill>
              <a:schemeClr val="tx1"/>
            </a:solidFill>
          </a:ln>
        </p:spPr>
        <p:txBody>
          <a:bodyPr wrap="square" rtlCol="0">
            <a:spAutoFit/>
          </a:bodyPr>
          <a:lstStyle/>
          <a:p>
            <a:r>
              <a:rPr lang="en-CA" dirty="0"/>
              <a:t>ListTasks.js</a:t>
            </a:r>
          </a:p>
        </p:txBody>
      </p:sp>
      <p:cxnSp>
        <p:nvCxnSpPr>
          <p:cNvPr id="19" name="Connector: Elbow 18">
            <a:extLst>
              <a:ext uri="{FF2B5EF4-FFF2-40B4-BE49-F238E27FC236}">
                <a16:creationId xmlns:a16="http://schemas.microsoft.com/office/drawing/2014/main" id="{E6B03A6F-7AA9-A6BF-8ABD-A63999D7F3E9}"/>
              </a:ext>
            </a:extLst>
          </p:cNvPr>
          <p:cNvCxnSpPr>
            <a:cxnSpLocks/>
          </p:cNvCxnSpPr>
          <p:nvPr/>
        </p:nvCxnSpPr>
        <p:spPr>
          <a:xfrm rot="5400000">
            <a:off x="2670070" y="5844099"/>
            <a:ext cx="734165" cy="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Connector: Elbow 20">
            <a:extLst>
              <a:ext uri="{FF2B5EF4-FFF2-40B4-BE49-F238E27FC236}">
                <a16:creationId xmlns:a16="http://schemas.microsoft.com/office/drawing/2014/main" id="{5FCBF92F-05AE-4C9C-07F3-447AE1854C1C}"/>
              </a:ext>
            </a:extLst>
          </p:cNvPr>
          <p:cNvCxnSpPr>
            <a:cxnSpLocks/>
            <a:stCxn id="3" idx="2"/>
            <a:endCxn id="4" idx="0"/>
          </p:cNvCxnSpPr>
          <p:nvPr/>
        </p:nvCxnSpPr>
        <p:spPr>
          <a:xfrm rot="5400000">
            <a:off x="2795925" y="6820429"/>
            <a:ext cx="482457" cy="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Connector: Elbow 25">
            <a:extLst>
              <a:ext uri="{FF2B5EF4-FFF2-40B4-BE49-F238E27FC236}">
                <a16:creationId xmlns:a16="http://schemas.microsoft.com/office/drawing/2014/main" id="{DDDA7394-4EF4-1931-34F6-356CF7CEAB0B}"/>
              </a:ext>
            </a:extLst>
          </p:cNvPr>
          <p:cNvCxnSpPr>
            <a:cxnSpLocks/>
            <a:stCxn id="4" idx="2"/>
            <a:endCxn id="5" idx="0"/>
          </p:cNvCxnSpPr>
          <p:nvPr/>
        </p:nvCxnSpPr>
        <p:spPr>
          <a:xfrm rot="5400000">
            <a:off x="1639089" y="6928897"/>
            <a:ext cx="895971" cy="1900157"/>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Connector: Elbow 27">
            <a:extLst>
              <a:ext uri="{FF2B5EF4-FFF2-40B4-BE49-F238E27FC236}">
                <a16:creationId xmlns:a16="http://schemas.microsoft.com/office/drawing/2014/main" id="{95D977C4-AA68-A51E-D413-465BAD113D0E}"/>
              </a:ext>
            </a:extLst>
          </p:cNvPr>
          <p:cNvCxnSpPr>
            <a:cxnSpLocks/>
            <a:stCxn id="4" idx="2"/>
            <a:endCxn id="17" idx="0"/>
          </p:cNvCxnSpPr>
          <p:nvPr/>
        </p:nvCxnSpPr>
        <p:spPr>
          <a:xfrm rot="16200000" flipH="1">
            <a:off x="4021331" y="6446810"/>
            <a:ext cx="892158" cy="2860517"/>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75284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4"/>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7"/>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6"/>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3" grpId="0"/>
      <p:bldP spid="14" grpId="0"/>
      <p:bldP spid="15" grpId="0"/>
      <p:bldP spid="2" grpId="0" animBg="1"/>
      <p:bldP spid="3" grpId="0" animBg="1"/>
      <p:bldP spid="4" grpId="0" animBg="1"/>
      <p:bldP spid="5" grpId="0" animBg="1"/>
      <p:bldP spid="17"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1136995" y="0"/>
            <a:ext cx="5265416"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Our Project - </a:t>
            </a:r>
            <a:r>
              <a:rPr lang="en-US" sz="2400" b="0" cap="none" spc="0" dirty="0">
                <a:ln w="0"/>
                <a:solidFill>
                  <a:schemeClr val="tx1"/>
                </a:solidFill>
                <a:effectLst>
                  <a:outerShdw blurRad="38100" dist="19050" dir="2700000" algn="tl" rotWithShape="0">
                    <a:schemeClr val="dk1">
                      <a:alpha val="40000"/>
                    </a:schemeClr>
                  </a:outerShdw>
                </a:effectLst>
              </a:rPr>
              <a:t>Layout</a:t>
            </a:r>
            <a:endParaRPr lang="en-US" sz="5400" b="0" cap="none" spc="0" dirty="0">
              <a:ln w="0"/>
              <a:solidFill>
                <a:schemeClr val="tx1"/>
              </a:solidFill>
              <a:effectLst>
                <a:outerShdw blurRad="38100" dist="19050" dir="2700000" algn="tl" rotWithShape="0">
                  <a:schemeClr val="dk1">
                    <a:alpha val="40000"/>
                  </a:schemeClr>
                </a:outerShdw>
              </a:effectLst>
            </a:endParaRPr>
          </a:p>
        </p:txBody>
      </p:sp>
      <p:pic>
        <p:nvPicPr>
          <p:cNvPr id="50" name="Picture 49">
            <a:extLst>
              <a:ext uri="{FF2B5EF4-FFF2-40B4-BE49-F238E27FC236}">
                <a16:creationId xmlns:a16="http://schemas.microsoft.com/office/drawing/2014/main" id="{F239C07A-D687-FF4D-6A6C-D79D077163BC}"/>
              </a:ext>
            </a:extLst>
          </p:cNvPr>
          <p:cNvPicPr>
            <a:picLocks noChangeAspect="1"/>
          </p:cNvPicPr>
          <p:nvPr/>
        </p:nvPicPr>
        <p:blipFill>
          <a:blip r:embed="rId2"/>
          <a:stretch>
            <a:fillRect/>
          </a:stretch>
        </p:blipFill>
        <p:spPr>
          <a:xfrm>
            <a:off x="0" y="3492150"/>
            <a:ext cx="7772400" cy="3074099"/>
          </a:xfrm>
          <a:prstGeom prst="rect">
            <a:avLst/>
          </a:prstGeom>
        </p:spPr>
      </p:pic>
      <p:sp>
        <p:nvSpPr>
          <p:cNvPr id="2" name="Rectangle: Rounded Corners 1">
            <a:extLst>
              <a:ext uri="{FF2B5EF4-FFF2-40B4-BE49-F238E27FC236}">
                <a16:creationId xmlns:a16="http://schemas.microsoft.com/office/drawing/2014/main" id="{92BD60BA-902A-BB5A-E10D-F4A38945934E}"/>
              </a:ext>
            </a:extLst>
          </p:cNvPr>
          <p:cNvSpPr/>
          <p:nvPr/>
        </p:nvSpPr>
        <p:spPr>
          <a:xfrm>
            <a:off x="374073" y="3940233"/>
            <a:ext cx="1388225" cy="465512"/>
          </a:xfrm>
          <a:prstGeom prst="roundRect">
            <a:avLst/>
          </a:prstGeom>
          <a:solidFill>
            <a:srgbClr val="2525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1463741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946335" y="0"/>
            <a:ext cx="5646739"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Our Project - </a:t>
            </a:r>
            <a:r>
              <a:rPr lang="en-US" sz="5400" b="0" cap="none" spc="0" dirty="0">
                <a:ln w="0"/>
                <a:solidFill>
                  <a:schemeClr val="tx1"/>
                </a:solidFill>
                <a:effectLst>
                  <a:outerShdw blurRad="38100" dist="19050" dir="2700000" algn="tl" rotWithShape="0">
                    <a:schemeClr val="dk1">
                      <a:alpha val="40000"/>
                    </a:schemeClr>
                  </a:outerShdw>
                </a:effectLst>
                <a:highlight>
                  <a:srgbClr val="FFFF00"/>
                </a:highlight>
              </a:rPr>
              <a:t>H</a:t>
            </a:r>
            <a:r>
              <a:rPr lang="en-US" sz="2400" b="0" cap="none" spc="0" dirty="0">
                <a:ln w="0"/>
                <a:solidFill>
                  <a:schemeClr val="tx1"/>
                </a:solidFill>
                <a:effectLst>
                  <a:outerShdw blurRad="38100" dist="19050" dir="2700000" algn="tl" rotWithShape="0">
                    <a:schemeClr val="dk1">
                      <a:alpha val="40000"/>
                    </a:schemeClr>
                  </a:outerShdw>
                </a:effectLst>
              </a:rPr>
              <a:t>eader</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6" name="TextBox 5">
            <a:extLst>
              <a:ext uri="{FF2B5EF4-FFF2-40B4-BE49-F238E27FC236}">
                <a16:creationId xmlns:a16="http://schemas.microsoft.com/office/drawing/2014/main" id="{F21C8A41-49AB-D2C6-7D76-2BB17503FD43}"/>
              </a:ext>
            </a:extLst>
          </p:cNvPr>
          <p:cNvSpPr txBox="1"/>
          <p:nvPr/>
        </p:nvSpPr>
        <p:spPr>
          <a:xfrm>
            <a:off x="205666" y="2255498"/>
            <a:ext cx="4650698" cy="923330"/>
          </a:xfrm>
          <a:prstGeom prst="rect">
            <a:avLst/>
          </a:prstGeom>
          <a:noFill/>
          <a:ln>
            <a:solidFill>
              <a:schemeClr val="tx1"/>
            </a:solidFill>
          </a:ln>
        </p:spPr>
        <p:txBody>
          <a:bodyPr wrap="square">
            <a:spAutoFit/>
          </a:bodyPr>
          <a:lstStyle/>
          <a:p>
            <a:r>
              <a:rPr lang="en-CA" b="1" dirty="0">
                <a:effectLst/>
                <a:latin typeface="Consolas" panose="020B0609020204030204" pitchFamily="49" charset="0"/>
              </a:rPr>
              <a:t>const Header = (props) =&gt; {</a:t>
            </a:r>
          </a:p>
          <a:p>
            <a:r>
              <a:rPr lang="en-CA" b="1" dirty="0">
                <a:effectLst/>
                <a:latin typeface="Consolas" panose="020B0609020204030204" pitchFamily="49" charset="0"/>
              </a:rPr>
              <a:t>}</a:t>
            </a:r>
            <a:br>
              <a:rPr lang="en-CA" b="1" dirty="0">
                <a:effectLst/>
                <a:latin typeface="Consolas" panose="020B0609020204030204" pitchFamily="49" charset="0"/>
              </a:rPr>
            </a:br>
            <a:r>
              <a:rPr lang="en-CA" b="1" dirty="0">
                <a:effectLst/>
                <a:latin typeface="Consolas" panose="020B0609020204030204" pitchFamily="49" charset="0"/>
              </a:rPr>
              <a:t>export default Header;</a:t>
            </a:r>
          </a:p>
        </p:txBody>
      </p:sp>
      <p:sp>
        <p:nvSpPr>
          <p:cNvPr id="13" name="Rectangle 12">
            <a:extLst>
              <a:ext uri="{FF2B5EF4-FFF2-40B4-BE49-F238E27FC236}">
                <a16:creationId xmlns:a16="http://schemas.microsoft.com/office/drawing/2014/main" id="{D822D813-B055-486E-7C18-7D7DAFEEC7CB}"/>
              </a:ext>
            </a:extLst>
          </p:cNvPr>
          <p:cNvSpPr/>
          <p:nvPr/>
        </p:nvSpPr>
        <p:spPr>
          <a:xfrm>
            <a:off x="50367" y="1379618"/>
            <a:ext cx="4961295" cy="923330"/>
          </a:xfrm>
          <a:prstGeom prst="rect">
            <a:avLst/>
          </a:prstGeom>
          <a:noFill/>
        </p:spPr>
        <p:txBody>
          <a:bodyPr wrap="none" lIns="91440" tIns="45720" rIns="91440" bIns="45720">
            <a:spAutoFit/>
          </a:bodyPr>
          <a:lstStyle/>
          <a:p>
            <a:pPr algn="ctr"/>
            <a:r>
              <a:rPr lang="en-US" sz="5400" b="0" u="sng" cap="none" spc="0" dirty="0">
                <a:ln w="0"/>
                <a:solidFill>
                  <a:schemeClr val="tx1"/>
                </a:solidFill>
                <a:effectLst>
                  <a:outerShdw blurRad="38100" dist="19050" dir="2700000" algn="tl" rotWithShape="0">
                    <a:schemeClr val="dk1">
                      <a:alpha val="40000"/>
                    </a:schemeClr>
                  </a:outerShdw>
                </a:effectLst>
              </a:rPr>
              <a:t>Build </a:t>
            </a:r>
            <a:r>
              <a:rPr lang="en-US" sz="5400" b="0" u="sng" cap="none" spc="0" dirty="0">
                <a:ln w="0"/>
                <a:solidFill>
                  <a:schemeClr val="tx1"/>
                </a:solidFill>
                <a:effectLst>
                  <a:outerShdw blurRad="38100" dist="19050" dir="2700000" algn="tl" rotWithShape="0">
                    <a:schemeClr val="dk1">
                      <a:alpha val="40000"/>
                    </a:schemeClr>
                  </a:outerShdw>
                </a:effectLst>
                <a:highlight>
                  <a:srgbClr val="FFFF00"/>
                </a:highlight>
              </a:rPr>
              <a:t>H</a:t>
            </a:r>
            <a:r>
              <a:rPr lang="en-US" sz="5400" b="0" u="sng" cap="none" spc="0" dirty="0">
                <a:ln w="0"/>
                <a:solidFill>
                  <a:schemeClr val="tx1"/>
                </a:solidFill>
                <a:effectLst>
                  <a:outerShdw blurRad="38100" dist="19050" dir="2700000" algn="tl" rotWithShape="0">
                    <a:schemeClr val="dk1">
                      <a:alpha val="40000"/>
                    </a:schemeClr>
                  </a:outerShdw>
                </a:effectLst>
              </a:rPr>
              <a:t>eader.js</a:t>
            </a:r>
          </a:p>
        </p:txBody>
      </p:sp>
      <p:sp>
        <p:nvSpPr>
          <p:cNvPr id="15" name="TextBox 14">
            <a:extLst>
              <a:ext uri="{FF2B5EF4-FFF2-40B4-BE49-F238E27FC236}">
                <a16:creationId xmlns:a16="http://schemas.microsoft.com/office/drawing/2014/main" id="{681D3D20-CC66-C1CC-0332-E2F520DD4FBB}"/>
              </a:ext>
            </a:extLst>
          </p:cNvPr>
          <p:cNvSpPr txBox="1"/>
          <p:nvPr/>
        </p:nvSpPr>
        <p:spPr>
          <a:xfrm>
            <a:off x="147660" y="3530228"/>
            <a:ext cx="6910934" cy="369332"/>
          </a:xfrm>
          <a:prstGeom prst="rect">
            <a:avLst/>
          </a:prstGeom>
          <a:noFill/>
        </p:spPr>
        <p:txBody>
          <a:bodyPr wrap="square">
            <a:spAutoFit/>
          </a:bodyPr>
          <a:lstStyle/>
          <a:p>
            <a:r>
              <a:rPr lang="en-US" sz="1800" dirty="0">
                <a:effectLst/>
                <a:latin typeface="Segoe UI" panose="020B0502040204020203" pitchFamily="34" charset="0"/>
              </a:rPr>
              <a:t>Write method using the =&gt; approach for succinctly</a:t>
            </a:r>
            <a:endParaRPr lang="en-US" sz="2000" dirty="0">
              <a:effectLst/>
              <a:latin typeface="Arial" panose="020B0604020202020204" pitchFamily="34" charset="0"/>
            </a:endParaRPr>
          </a:p>
        </p:txBody>
      </p:sp>
      <p:sp>
        <p:nvSpPr>
          <p:cNvPr id="16" name="TextBox 15">
            <a:extLst>
              <a:ext uri="{FF2B5EF4-FFF2-40B4-BE49-F238E27FC236}">
                <a16:creationId xmlns:a16="http://schemas.microsoft.com/office/drawing/2014/main" id="{D4DDB79D-1C4B-F713-4026-D7FFA5C19242}"/>
              </a:ext>
            </a:extLst>
          </p:cNvPr>
          <p:cNvSpPr txBox="1"/>
          <p:nvPr/>
        </p:nvSpPr>
        <p:spPr>
          <a:xfrm>
            <a:off x="147660" y="4765003"/>
            <a:ext cx="6910934" cy="369332"/>
          </a:xfrm>
          <a:prstGeom prst="rect">
            <a:avLst/>
          </a:prstGeom>
          <a:noFill/>
        </p:spPr>
        <p:txBody>
          <a:bodyPr wrap="square">
            <a:spAutoFit/>
          </a:bodyPr>
          <a:lstStyle/>
          <a:p>
            <a:r>
              <a:rPr lang="en-US" dirty="0">
                <a:highlight>
                  <a:srgbClr val="FFFF00"/>
                </a:highlight>
                <a:latin typeface="Segoe UI" panose="020B0502040204020203" pitchFamily="34" charset="0"/>
              </a:rPr>
              <a:t>Export default </a:t>
            </a:r>
            <a:r>
              <a:rPr lang="en-US" dirty="0">
                <a:latin typeface="Segoe UI" panose="020B0502040204020203" pitchFamily="34" charset="0"/>
              </a:rPr>
              <a:t>to be able to invoke this method within other files.</a:t>
            </a:r>
            <a:endParaRPr lang="en-US" sz="2000" dirty="0">
              <a:effectLst/>
              <a:latin typeface="Arial" panose="020B0604020202020204" pitchFamily="34" charset="0"/>
            </a:endParaRPr>
          </a:p>
        </p:txBody>
      </p:sp>
      <p:sp>
        <p:nvSpPr>
          <p:cNvPr id="17" name="TextBox 16">
            <a:extLst>
              <a:ext uri="{FF2B5EF4-FFF2-40B4-BE49-F238E27FC236}">
                <a16:creationId xmlns:a16="http://schemas.microsoft.com/office/drawing/2014/main" id="{EAA9D1D3-7F50-42C2-A993-16BD3359F952}"/>
              </a:ext>
            </a:extLst>
          </p:cNvPr>
          <p:cNvSpPr txBox="1"/>
          <p:nvPr/>
        </p:nvSpPr>
        <p:spPr>
          <a:xfrm>
            <a:off x="147660" y="4032368"/>
            <a:ext cx="6910934" cy="646331"/>
          </a:xfrm>
          <a:prstGeom prst="rect">
            <a:avLst/>
          </a:prstGeom>
          <a:noFill/>
        </p:spPr>
        <p:txBody>
          <a:bodyPr wrap="square">
            <a:spAutoFit/>
          </a:bodyPr>
          <a:lstStyle/>
          <a:p>
            <a:r>
              <a:rPr lang="en-US" dirty="0">
                <a:highlight>
                  <a:srgbClr val="FFFF00"/>
                </a:highlight>
                <a:latin typeface="Segoe UI" panose="020B0502040204020203" pitchFamily="34" charset="0"/>
              </a:rPr>
              <a:t>p</a:t>
            </a:r>
            <a:r>
              <a:rPr lang="en-US" sz="1800" dirty="0">
                <a:effectLst/>
                <a:highlight>
                  <a:srgbClr val="FFFF00"/>
                </a:highlight>
                <a:latin typeface="Segoe UI" panose="020B0502040204020203" pitchFamily="34" charset="0"/>
              </a:rPr>
              <a:t>rops: </a:t>
            </a:r>
            <a:r>
              <a:rPr lang="en-US" dirty="0">
                <a:latin typeface="Segoe UI" panose="020B0502040204020203" pitchFamily="34" charset="0"/>
              </a:rPr>
              <a:t>think of as an object that holds a pointer to data passing from parent component to Header</a:t>
            </a:r>
            <a:r>
              <a:rPr lang="en-US" sz="1800" dirty="0">
                <a:effectLst/>
                <a:latin typeface="Segoe UI" panose="020B0502040204020203" pitchFamily="34" charset="0"/>
              </a:rPr>
              <a:t> </a:t>
            </a:r>
            <a:endParaRPr lang="en-US" sz="2000" dirty="0">
              <a:effectLst/>
              <a:latin typeface="Arial" panose="020B0604020202020204" pitchFamily="34" charset="0"/>
            </a:endParaRPr>
          </a:p>
        </p:txBody>
      </p:sp>
      <p:sp>
        <p:nvSpPr>
          <p:cNvPr id="5" name="TextBox 4">
            <a:extLst>
              <a:ext uri="{FF2B5EF4-FFF2-40B4-BE49-F238E27FC236}">
                <a16:creationId xmlns:a16="http://schemas.microsoft.com/office/drawing/2014/main" id="{4934E958-0C4F-61D5-0B0B-0A7FAB285678}"/>
              </a:ext>
            </a:extLst>
          </p:cNvPr>
          <p:cNvSpPr txBox="1"/>
          <p:nvPr/>
        </p:nvSpPr>
        <p:spPr>
          <a:xfrm>
            <a:off x="205666" y="5457839"/>
            <a:ext cx="7566734" cy="2031325"/>
          </a:xfrm>
          <a:prstGeom prst="rect">
            <a:avLst/>
          </a:prstGeom>
          <a:noFill/>
          <a:ln>
            <a:solidFill>
              <a:schemeClr val="tx1"/>
            </a:solidFill>
          </a:ln>
        </p:spPr>
        <p:txBody>
          <a:bodyPr wrap="square">
            <a:spAutoFit/>
          </a:bodyPr>
          <a:lstStyle/>
          <a:p>
            <a:r>
              <a:rPr lang="en-US" b="0" dirty="0">
                <a:effectLst/>
                <a:latin typeface="Consolas" panose="020B0609020204030204" pitchFamily="49" charset="0"/>
              </a:rPr>
              <a:t>import React from 'react';</a:t>
            </a:r>
          </a:p>
          <a:p>
            <a:r>
              <a:rPr lang="en-US" b="0" dirty="0">
                <a:effectLst/>
                <a:latin typeface="Consolas" panose="020B0609020204030204" pitchFamily="49" charset="0"/>
              </a:rPr>
              <a:t>import './App.css';</a:t>
            </a:r>
          </a:p>
          <a:p>
            <a:r>
              <a:rPr lang="en-US" b="0" dirty="0">
                <a:effectLst/>
                <a:highlight>
                  <a:srgbClr val="FFFF00"/>
                </a:highlight>
                <a:latin typeface="Consolas" panose="020B0609020204030204" pitchFamily="49" charset="0"/>
              </a:rPr>
              <a:t>import Header from './header/Header';</a:t>
            </a:r>
          </a:p>
          <a:p>
            <a:r>
              <a:rPr lang="en-US" b="0" dirty="0">
                <a:effectLst/>
                <a:latin typeface="Consolas" panose="020B0609020204030204" pitchFamily="49" charset="0"/>
              </a:rPr>
              <a:t>function Main() {</a:t>
            </a:r>
          </a:p>
          <a:p>
            <a:r>
              <a:rPr lang="en-US" dirty="0">
                <a:highlight>
                  <a:srgbClr val="FFFF00"/>
                </a:highlight>
                <a:latin typeface="Consolas" panose="020B0609020204030204" pitchFamily="49" charset="0"/>
              </a:rPr>
              <a:t>  return (&lt;Header/&gt;);</a:t>
            </a:r>
          </a:p>
          <a:p>
            <a:r>
              <a:rPr lang="en-US" b="0" dirty="0">
                <a:effectLst/>
                <a:latin typeface="Consolas" panose="020B0609020204030204" pitchFamily="49" charset="0"/>
              </a:rPr>
              <a:t>} export default Main ;</a:t>
            </a:r>
          </a:p>
          <a:p>
            <a:r>
              <a:rPr lang="en-US" b="0" dirty="0">
                <a:effectLst/>
                <a:latin typeface="Consolas" panose="020B0609020204030204" pitchFamily="49" charset="0"/>
              </a:rPr>
              <a:t>export default App;</a:t>
            </a:r>
          </a:p>
        </p:txBody>
      </p:sp>
      <p:sp>
        <p:nvSpPr>
          <p:cNvPr id="7" name="TextBox 6">
            <a:extLst>
              <a:ext uri="{FF2B5EF4-FFF2-40B4-BE49-F238E27FC236}">
                <a16:creationId xmlns:a16="http://schemas.microsoft.com/office/drawing/2014/main" id="{B20E8BDC-74A9-B73E-18A0-979780E4DCCA}"/>
              </a:ext>
            </a:extLst>
          </p:cNvPr>
          <p:cNvSpPr txBox="1"/>
          <p:nvPr/>
        </p:nvSpPr>
        <p:spPr>
          <a:xfrm>
            <a:off x="5296160" y="5581088"/>
            <a:ext cx="2270574" cy="646331"/>
          </a:xfrm>
          <a:prstGeom prst="rect">
            <a:avLst/>
          </a:prstGeom>
          <a:solidFill>
            <a:srgbClr val="C00000"/>
          </a:solidFill>
        </p:spPr>
        <p:txBody>
          <a:bodyPr wrap="square">
            <a:spAutoFit/>
          </a:bodyPr>
          <a:lstStyle/>
          <a:p>
            <a:pPr algn="ctr"/>
            <a:r>
              <a:rPr lang="en-CA" dirty="0">
                <a:solidFill>
                  <a:schemeClr val="bg1"/>
                </a:solidFill>
              </a:rPr>
              <a:t>Invoking/Adding Element to App.js</a:t>
            </a:r>
          </a:p>
        </p:txBody>
      </p:sp>
    </p:spTree>
    <p:extLst>
      <p:ext uri="{BB962C8B-B14F-4D97-AF65-F5344CB8AC3E}">
        <p14:creationId xmlns:p14="http://schemas.microsoft.com/office/powerpoint/2010/main" val="3786626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3" grpId="0"/>
      <p:bldP spid="15" grpId="0"/>
      <p:bldP spid="16" grpId="0"/>
      <p:bldP spid="17" grpId="0"/>
      <p:bldP spid="5" grpId="0" animBg="1"/>
      <p:bldP spid="7" grpId="0" animBg="1"/>
    </p:bldLst>
  </p:timing>
  <p:extLst>
    <p:ext uri="{6950BFC3-D8DA-4A85-94F7-54DA5524770B}">
      <p188:commentRel xmlns:p188="http://schemas.microsoft.com/office/powerpoint/2018/8/main" r:id="rId2"/>
    </p:ext>
  </p:extLs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946335" y="0"/>
            <a:ext cx="5646739"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Our Project - </a:t>
            </a:r>
            <a:r>
              <a:rPr lang="en-US" sz="5400" b="0" cap="none" spc="0" dirty="0">
                <a:ln w="0"/>
                <a:solidFill>
                  <a:schemeClr val="tx1"/>
                </a:solidFill>
                <a:effectLst>
                  <a:outerShdw blurRad="38100" dist="19050" dir="2700000" algn="tl" rotWithShape="0">
                    <a:schemeClr val="dk1">
                      <a:alpha val="40000"/>
                    </a:schemeClr>
                  </a:outerShdw>
                </a:effectLst>
                <a:highlight>
                  <a:srgbClr val="FFFF00"/>
                </a:highlight>
              </a:rPr>
              <a:t>H</a:t>
            </a:r>
            <a:r>
              <a:rPr lang="en-US" sz="2400" b="0" cap="none" spc="0" dirty="0">
                <a:ln w="0"/>
                <a:solidFill>
                  <a:schemeClr val="tx1"/>
                </a:solidFill>
                <a:effectLst>
                  <a:outerShdw blurRad="38100" dist="19050" dir="2700000" algn="tl" rotWithShape="0">
                    <a:schemeClr val="dk1">
                      <a:alpha val="40000"/>
                    </a:schemeClr>
                  </a:outerShdw>
                </a:effectLst>
              </a:rPr>
              <a:t>eader</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6" name="TextBox 5">
            <a:extLst>
              <a:ext uri="{FF2B5EF4-FFF2-40B4-BE49-F238E27FC236}">
                <a16:creationId xmlns:a16="http://schemas.microsoft.com/office/drawing/2014/main" id="{F21C8A41-49AB-D2C6-7D76-2BB17503FD43}"/>
              </a:ext>
            </a:extLst>
          </p:cNvPr>
          <p:cNvSpPr txBox="1"/>
          <p:nvPr/>
        </p:nvSpPr>
        <p:spPr>
          <a:xfrm>
            <a:off x="282666" y="2154367"/>
            <a:ext cx="7361067" cy="2369880"/>
          </a:xfrm>
          <a:prstGeom prst="rect">
            <a:avLst/>
          </a:prstGeom>
          <a:noFill/>
          <a:ln w="28575">
            <a:solidFill>
              <a:schemeClr val="tx1"/>
            </a:solidFill>
          </a:ln>
        </p:spPr>
        <p:txBody>
          <a:bodyPr wrap="square">
            <a:spAutoFit/>
          </a:bodyPr>
          <a:lstStyle/>
          <a:p>
            <a:r>
              <a:rPr lang="en-CA" sz="1600" b="1" dirty="0">
                <a:highlight>
                  <a:srgbClr val="FFFF00"/>
                </a:highlight>
              </a:rPr>
              <a:t>const</a:t>
            </a:r>
            <a:r>
              <a:rPr lang="en-CA" sz="1600" b="1" dirty="0"/>
              <a:t> Header = (props) =&gt; {</a:t>
            </a:r>
          </a:p>
          <a:p>
            <a:endParaRPr lang="en-CA" sz="1600" b="1" dirty="0"/>
          </a:p>
          <a:p>
            <a:r>
              <a:rPr lang="en-CA" sz="1600" b="1" dirty="0"/>
              <a:t>const </a:t>
            </a:r>
            <a:r>
              <a:rPr lang="en-CA" sz="1600" b="1" dirty="0" err="1"/>
              <a:t>ver</a:t>
            </a:r>
            <a:r>
              <a:rPr lang="en-CA" sz="1600" b="1" dirty="0"/>
              <a:t> = &lt;span </a:t>
            </a:r>
            <a:r>
              <a:rPr lang="en-CA" sz="1600" b="1" dirty="0" err="1"/>
              <a:t>className</a:t>
            </a:r>
            <a:r>
              <a:rPr lang="en-CA" sz="1600" b="1" dirty="0"/>
              <a:t>="version"&gt;[Version: {</a:t>
            </a:r>
            <a:r>
              <a:rPr lang="en-CA" sz="1600" b="1" dirty="0" err="1">
                <a:highlight>
                  <a:srgbClr val="FFFF00"/>
                </a:highlight>
              </a:rPr>
              <a:t>props.version</a:t>
            </a:r>
            <a:r>
              <a:rPr lang="en-CA" sz="1600" b="1" dirty="0"/>
              <a:t>}</a:t>
            </a:r>
          </a:p>
          <a:p>
            <a:r>
              <a:rPr lang="en-CA" sz="1600" b="1" dirty="0"/>
              <a:t>]&lt;/span&gt;;</a:t>
            </a:r>
          </a:p>
          <a:p>
            <a:br>
              <a:rPr lang="en-CA" sz="1600" b="1" dirty="0"/>
            </a:br>
            <a:r>
              <a:rPr lang="en-CA" sz="1600" b="1" dirty="0"/>
              <a:t>return(</a:t>
            </a:r>
          </a:p>
          <a:p>
            <a:r>
              <a:rPr lang="en-CA" sz="1600" b="1" dirty="0"/>
              <a:t>       &lt;h3 </a:t>
            </a:r>
            <a:r>
              <a:rPr lang="en-CA" sz="1600" b="1" dirty="0" err="1"/>
              <a:t>className</a:t>
            </a:r>
            <a:r>
              <a:rPr lang="en-CA" sz="1600" b="1" dirty="0"/>
              <a:t>='</a:t>
            </a:r>
            <a:r>
              <a:rPr lang="en-CA" sz="1600" b="1" dirty="0" err="1"/>
              <a:t>topParag</a:t>
            </a:r>
            <a:r>
              <a:rPr lang="en-CA" sz="1600" b="1" dirty="0"/>
              <a:t>'&gt;Task Tracker</a:t>
            </a:r>
            <a:r>
              <a:rPr lang="en-CA" sz="1600" b="1" dirty="0">
                <a:highlight>
                  <a:srgbClr val="FFFF00"/>
                </a:highlight>
              </a:rPr>
              <a:t>{</a:t>
            </a:r>
            <a:r>
              <a:rPr lang="en-CA" sz="1600" b="1" dirty="0" err="1">
                <a:highlight>
                  <a:srgbClr val="FFFF00"/>
                </a:highlight>
              </a:rPr>
              <a:t>ver</a:t>
            </a:r>
            <a:r>
              <a:rPr lang="en-CA" sz="1600" b="1" dirty="0">
                <a:highlight>
                  <a:srgbClr val="FFFF00"/>
                </a:highlight>
              </a:rPr>
              <a:t>}</a:t>
            </a:r>
            <a:r>
              <a:rPr lang="en-CA" sz="1600" b="1" dirty="0"/>
              <a:t>&lt;/h3&gt;</a:t>
            </a:r>
          </a:p>
          <a:p>
            <a:r>
              <a:rPr lang="en-CA" sz="1600" b="1" dirty="0"/>
              <a:t>  );</a:t>
            </a:r>
          </a:p>
          <a:p>
            <a:r>
              <a:rPr lang="en-CA" sz="1600" b="1" dirty="0"/>
              <a:t>}</a:t>
            </a:r>
          </a:p>
        </p:txBody>
      </p:sp>
      <p:sp>
        <p:nvSpPr>
          <p:cNvPr id="15" name="TextBox 14">
            <a:extLst>
              <a:ext uri="{FF2B5EF4-FFF2-40B4-BE49-F238E27FC236}">
                <a16:creationId xmlns:a16="http://schemas.microsoft.com/office/drawing/2014/main" id="{681D3D20-CC66-C1CC-0332-E2F520DD4FBB}"/>
              </a:ext>
            </a:extLst>
          </p:cNvPr>
          <p:cNvSpPr txBox="1"/>
          <p:nvPr/>
        </p:nvSpPr>
        <p:spPr>
          <a:xfrm>
            <a:off x="205666" y="1049441"/>
            <a:ext cx="6910934" cy="646331"/>
          </a:xfrm>
          <a:prstGeom prst="rect">
            <a:avLst/>
          </a:prstGeom>
          <a:noFill/>
        </p:spPr>
        <p:txBody>
          <a:bodyPr wrap="square">
            <a:spAutoFit/>
          </a:bodyPr>
          <a:lstStyle/>
          <a:p>
            <a:r>
              <a:rPr lang="en-CA" dirty="0"/>
              <a:t>Override App.css by copying the one available among: </a:t>
            </a:r>
            <a:r>
              <a:rPr lang="en-CA" dirty="0">
                <a:highlight>
                  <a:srgbClr val="FFFF00"/>
                </a:highlight>
              </a:rPr>
              <a:t>react-hackathon.7z</a:t>
            </a:r>
            <a:r>
              <a:rPr lang="en-CA" dirty="0"/>
              <a:t>.  This is not our focus, so let’s copy it over.</a:t>
            </a:r>
          </a:p>
        </p:txBody>
      </p:sp>
      <p:sp>
        <p:nvSpPr>
          <p:cNvPr id="17" name="TextBox 16">
            <a:extLst>
              <a:ext uri="{FF2B5EF4-FFF2-40B4-BE49-F238E27FC236}">
                <a16:creationId xmlns:a16="http://schemas.microsoft.com/office/drawing/2014/main" id="{EAA9D1D3-7F50-42C2-A993-16BD3359F952}"/>
              </a:ext>
            </a:extLst>
          </p:cNvPr>
          <p:cNvSpPr txBox="1"/>
          <p:nvPr/>
        </p:nvSpPr>
        <p:spPr>
          <a:xfrm>
            <a:off x="205666" y="5290515"/>
            <a:ext cx="6910934" cy="369332"/>
          </a:xfrm>
          <a:prstGeom prst="rect">
            <a:avLst/>
          </a:prstGeom>
          <a:noFill/>
        </p:spPr>
        <p:txBody>
          <a:bodyPr wrap="square">
            <a:spAutoFit/>
          </a:bodyPr>
          <a:lstStyle/>
          <a:p>
            <a:r>
              <a:rPr lang="en-US" dirty="0">
                <a:highlight>
                  <a:srgbClr val="FFFF00"/>
                </a:highlight>
                <a:latin typeface="Segoe UI" panose="020B0502040204020203" pitchFamily="34" charset="0"/>
              </a:rPr>
              <a:t>version: </a:t>
            </a:r>
            <a:r>
              <a:rPr lang="en-US" dirty="0">
                <a:latin typeface="Segoe UI" panose="020B0502040204020203" pitchFamily="34" charset="0"/>
              </a:rPr>
              <a:t>Value is passed from the parent component</a:t>
            </a:r>
            <a:endParaRPr lang="en-US" sz="2000" dirty="0">
              <a:effectLst/>
              <a:latin typeface="Arial" panose="020B0604020202020204" pitchFamily="34" charset="0"/>
            </a:endParaRPr>
          </a:p>
        </p:txBody>
      </p:sp>
      <p:sp>
        <p:nvSpPr>
          <p:cNvPr id="2" name="TextBox 1">
            <a:extLst>
              <a:ext uri="{FF2B5EF4-FFF2-40B4-BE49-F238E27FC236}">
                <a16:creationId xmlns:a16="http://schemas.microsoft.com/office/drawing/2014/main" id="{D8460605-6527-D3CD-B8C1-15CB6A758E23}"/>
              </a:ext>
            </a:extLst>
          </p:cNvPr>
          <p:cNvSpPr txBox="1"/>
          <p:nvPr/>
        </p:nvSpPr>
        <p:spPr>
          <a:xfrm>
            <a:off x="205666" y="5984356"/>
            <a:ext cx="6910934" cy="646331"/>
          </a:xfrm>
          <a:prstGeom prst="rect">
            <a:avLst/>
          </a:prstGeom>
          <a:noFill/>
        </p:spPr>
        <p:txBody>
          <a:bodyPr wrap="square">
            <a:spAutoFit/>
          </a:bodyPr>
          <a:lstStyle/>
          <a:p>
            <a:r>
              <a:rPr lang="en-US" dirty="0">
                <a:highlight>
                  <a:srgbClr val="FFFF00"/>
                </a:highlight>
                <a:latin typeface="Segoe UI" panose="020B0502040204020203" pitchFamily="34" charset="0"/>
              </a:rPr>
              <a:t>const: </a:t>
            </a:r>
            <a:r>
              <a:rPr lang="en-US" dirty="0">
                <a:latin typeface="Segoe UI" panose="020B0502040204020203" pitchFamily="34" charset="0"/>
              </a:rPr>
              <a:t>for variables, we usually use const or let. You can’t override a const variable. </a:t>
            </a:r>
            <a:endParaRPr lang="en-US" sz="2000" dirty="0">
              <a:effectLst/>
              <a:latin typeface="Arial" panose="020B0604020202020204" pitchFamily="34" charset="0"/>
            </a:endParaRPr>
          </a:p>
        </p:txBody>
      </p:sp>
      <p:sp>
        <p:nvSpPr>
          <p:cNvPr id="9" name="TextBox 8">
            <a:extLst>
              <a:ext uri="{FF2B5EF4-FFF2-40B4-BE49-F238E27FC236}">
                <a16:creationId xmlns:a16="http://schemas.microsoft.com/office/drawing/2014/main" id="{01FB2EA2-7578-A875-EB3C-0F6A4D2B00DC}"/>
              </a:ext>
            </a:extLst>
          </p:cNvPr>
          <p:cNvSpPr txBox="1"/>
          <p:nvPr/>
        </p:nvSpPr>
        <p:spPr>
          <a:xfrm>
            <a:off x="205666" y="6803422"/>
            <a:ext cx="6910934" cy="646331"/>
          </a:xfrm>
          <a:prstGeom prst="rect">
            <a:avLst/>
          </a:prstGeom>
          <a:noFill/>
        </p:spPr>
        <p:txBody>
          <a:bodyPr wrap="square">
            <a:spAutoFit/>
          </a:bodyPr>
          <a:lstStyle/>
          <a:p>
            <a:r>
              <a:rPr lang="en-US" dirty="0">
                <a:highlight>
                  <a:srgbClr val="FFFF00"/>
                </a:highlight>
                <a:latin typeface="Segoe UI" panose="020B0502040204020203" pitchFamily="34" charset="0"/>
              </a:rPr>
              <a:t>{</a:t>
            </a:r>
            <a:r>
              <a:rPr lang="en-US" dirty="0" err="1">
                <a:highlight>
                  <a:srgbClr val="FFFF00"/>
                </a:highlight>
                <a:latin typeface="Segoe UI" panose="020B0502040204020203" pitchFamily="34" charset="0"/>
              </a:rPr>
              <a:t>ver</a:t>
            </a:r>
            <a:r>
              <a:rPr lang="en-US" dirty="0">
                <a:highlight>
                  <a:srgbClr val="FFFF00"/>
                </a:highlight>
                <a:latin typeface="Segoe UI" panose="020B0502040204020203" pitchFamily="34" charset="0"/>
              </a:rPr>
              <a:t>}: </a:t>
            </a:r>
            <a:r>
              <a:rPr lang="en-US" dirty="0">
                <a:latin typeface="Segoe UI" panose="020B0502040204020203" pitchFamily="34" charset="0"/>
              </a:rPr>
              <a:t>is defined as a variable to simplify our tag. To include JS code within tags, use {}. </a:t>
            </a:r>
            <a:endParaRPr lang="en-US" sz="2000" dirty="0">
              <a:effectLst/>
              <a:latin typeface="Arial" panose="020B0604020202020204" pitchFamily="34" charset="0"/>
            </a:endParaRPr>
          </a:p>
        </p:txBody>
      </p:sp>
      <p:sp>
        <p:nvSpPr>
          <p:cNvPr id="10" name="TextBox 9">
            <a:extLst>
              <a:ext uri="{FF2B5EF4-FFF2-40B4-BE49-F238E27FC236}">
                <a16:creationId xmlns:a16="http://schemas.microsoft.com/office/drawing/2014/main" id="{61EADB01-64F9-2B7D-7DB6-8C5083BDF5DC}"/>
              </a:ext>
            </a:extLst>
          </p:cNvPr>
          <p:cNvSpPr txBox="1"/>
          <p:nvPr/>
        </p:nvSpPr>
        <p:spPr>
          <a:xfrm>
            <a:off x="205666" y="7622488"/>
            <a:ext cx="6910934" cy="646331"/>
          </a:xfrm>
          <a:prstGeom prst="rect">
            <a:avLst/>
          </a:prstGeom>
          <a:noFill/>
        </p:spPr>
        <p:txBody>
          <a:bodyPr wrap="square">
            <a:spAutoFit/>
          </a:bodyPr>
          <a:lstStyle/>
          <a:p>
            <a:r>
              <a:rPr lang="en-US" dirty="0">
                <a:highlight>
                  <a:srgbClr val="FFFF00"/>
                </a:highlight>
                <a:latin typeface="Segoe UI" panose="020B0502040204020203" pitchFamily="34" charset="0"/>
              </a:rPr>
              <a:t>&lt;h3&gt;: </a:t>
            </a:r>
            <a:r>
              <a:rPr lang="en-US" dirty="0">
                <a:latin typeface="Segoe UI" panose="020B0502040204020203" pitchFamily="34" charset="0"/>
              </a:rPr>
              <a:t> as an html tag is defined in lower cap to distinguish from Component.</a:t>
            </a:r>
            <a:endParaRPr lang="en-US" sz="2000" dirty="0">
              <a:effectLst/>
              <a:latin typeface="Arial" panose="020B0604020202020204" pitchFamily="34" charset="0"/>
            </a:endParaRPr>
          </a:p>
        </p:txBody>
      </p:sp>
      <p:sp>
        <p:nvSpPr>
          <p:cNvPr id="12" name="TextBox 11">
            <a:extLst>
              <a:ext uri="{FF2B5EF4-FFF2-40B4-BE49-F238E27FC236}">
                <a16:creationId xmlns:a16="http://schemas.microsoft.com/office/drawing/2014/main" id="{2245260B-EF5C-70E8-AA5F-84C083D6E5F5}"/>
              </a:ext>
            </a:extLst>
          </p:cNvPr>
          <p:cNvSpPr txBox="1"/>
          <p:nvPr/>
        </p:nvSpPr>
        <p:spPr>
          <a:xfrm>
            <a:off x="282666" y="8534237"/>
            <a:ext cx="6589772" cy="738664"/>
          </a:xfrm>
          <a:prstGeom prst="rect">
            <a:avLst/>
          </a:prstGeom>
          <a:noFill/>
          <a:ln w="28575">
            <a:solidFill>
              <a:schemeClr val="tx1">
                <a:lumMod val="95000"/>
                <a:lumOff val="5000"/>
              </a:schemeClr>
            </a:solidFill>
          </a:ln>
        </p:spPr>
        <p:txBody>
          <a:bodyPr wrap="square">
            <a:spAutoFit/>
          </a:bodyPr>
          <a:lstStyle/>
          <a:p>
            <a:r>
              <a:rPr lang="en-US" sz="1400" b="0" dirty="0">
                <a:effectLst/>
                <a:latin typeface="Consolas" panose="020B0609020204030204" pitchFamily="49" charset="0"/>
              </a:rPr>
              <a:t>function Main() {</a:t>
            </a:r>
          </a:p>
          <a:p>
            <a:r>
              <a:rPr lang="en-US" sz="1400" b="0" dirty="0">
                <a:effectLst/>
                <a:latin typeface="Consolas" panose="020B0609020204030204" pitchFamily="49" charset="0"/>
              </a:rPr>
              <a:t>  return ( &lt;Header </a:t>
            </a:r>
            <a:r>
              <a:rPr lang="en-US" sz="1400" b="0" dirty="0">
                <a:effectLst/>
                <a:highlight>
                  <a:srgbClr val="FFFF00"/>
                </a:highlight>
                <a:latin typeface="Consolas" panose="020B0609020204030204" pitchFamily="49" charset="0"/>
              </a:rPr>
              <a:t>version = '1.0'</a:t>
            </a:r>
            <a:r>
              <a:rPr lang="en-US" sz="1400" b="0" dirty="0">
                <a:effectLst/>
                <a:latin typeface="Consolas" panose="020B0609020204030204" pitchFamily="49" charset="0"/>
              </a:rPr>
              <a:t>/&gt; );  </a:t>
            </a:r>
            <a:r>
              <a:rPr lang="en-US" sz="1400" b="0" dirty="0">
                <a:solidFill>
                  <a:srgbClr val="00B050"/>
                </a:solidFill>
                <a:effectLst/>
                <a:latin typeface="Consolas" panose="020B0609020204030204" pitchFamily="49" charset="0"/>
              </a:rPr>
              <a:t>//pass the version</a:t>
            </a:r>
          </a:p>
          <a:p>
            <a:r>
              <a:rPr lang="en-US" sz="1400" b="0" dirty="0">
                <a:effectLst/>
                <a:latin typeface="Consolas" panose="020B0609020204030204" pitchFamily="49" charset="0"/>
              </a:rPr>
              <a:t>}</a:t>
            </a:r>
          </a:p>
        </p:txBody>
      </p:sp>
      <p:sp>
        <p:nvSpPr>
          <p:cNvPr id="5" name="TextBox 4">
            <a:extLst>
              <a:ext uri="{FF2B5EF4-FFF2-40B4-BE49-F238E27FC236}">
                <a16:creationId xmlns:a16="http://schemas.microsoft.com/office/drawing/2014/main" id="{68CCD43A-3F42-D946-4616-FDA89915E8F1}"/>
              </a:ext>
            </a:extLst>
          </p:cNvPr>
          <p:cNvSpPr txBox="1"/>
          <p:nvPr/>
        </p:nvSpPr>
        <p:spPr>
          <a:xfrm>
            <a:off x="4795972" y="8131176"/>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Tree>
    <p:extLst>
      <p:ext uri="{BB962C8B-B14F-4D97-AF65-F5344CB8AC3E}">
        <p14:creationId xmlns:p14="http://schemas.microsoft.com/office/powerpoint/2010/main" val="41893907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5" grpId="0"/>
      <p:bldP spid="17" grpId="0"/>
      <p:bldP spid="2" grpId="0"/>
      <p:bldP spid="9" grpId="0"/>
      <p:bldP spid="10" grpId="0"/>
      <p:bldP spid="12" grpId="0" animBg="1"/>
      <p:bldP spid="5" grpId="0" animBg="1"/>
    </p:bldLst>
  </p:timing>
  <p:extLst>
    <p:ext uri="{6950BFC3-D8DA-4A85-94F7-54DA5524770B}">
      <p188:commentRel xmlns:p188="http://schemas.microsoft.com/office/powerpoint/2018/8/main" r:id="rId2"/>
    </p:ext>
  </p:extLs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946335" y="0"/>
            <a:ext cx="5646739"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Our Project - </a:t>
            </a:r>
            <a:r>
              <a:rPr lang="en-US" sz="5400" b="0" cap="none" spc="0" dirty="0">
                <a:ln w="0"/>
                <a:solidFill>
                  <a:schemeClr val="tx1"/>
                </a:solidFill>
                <a:effectLst>
                  <a:outerShdw blurRad="38100" dist="19050" dir="2700000" algn="tl" rotWithShape="0">
                    <a:schemeClr val="dk1">
                      <a:alpha val="40000"/>
                    </a:schemeClr>
                  </a:outerShdw>
                </a:effectLst>
                <a:highlight>
                  <a:srgbClr val="FFFF00"/>
                </a:highlight>
              </a:rPr>
              <a:t>H</a:t>
            </a:r>
            <a:r>
              <a:rPr lang="en-US" sz="2400" b="0" cap="none" spc="0" dirty="0">
                <a:ln w="0"/>
                <a:solidFill>
                  <a:schemeClr val="tx1"/>
                </a:solidFill>
                <a:effectLst>
                  <a:outerShdw blurRad="38100" dist="19050" dir="2700000" algn="tl" rotWithShape="0">
                    <a:schemeClr val="dk1">
                      <a:alpha val="40000"/>
                    </a:schemeClr>
                  </a:outerShdw>
                </a:effectLst>
              </a:rPr>
              <a:t>eader</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6" name="TextBox 5">
            <a:extLst>
              <a:ext uri="{FF2B5EF4-FFF2-40B4-BE49-F238E27FC236}">
                <a16:creationId xmlns:a16="http://schemas.microsoft.com/office/drawing/2014/main" id="{F21C8A41-49AB-D2C6-7D76-2BB17503FD43}"/>
              </a:ext>
            </a:extLst>
          </p:cNvPr>
          <p:cNvSpPr txBox="1"/>
          <p:nvPr/>
        </p:nvSpPr>
        <p:spPr>
          <a:xfrm>
            <a:off x="205665" y="4128489"/>
            <a:ext cx="7361067" cy="1477328"/>
          </a:xfrm>
          <a:prstGeom prst="rect">
            <a:avLst/>
          </a:prstGeom>
          <a:noFill/>
          <a:ln w="28575">
            <a:solidFill>
              <a:schemeClr val="tx1"/>
            </a:solidFill>
          </a:ln>
        </p:spPr>
        <p:txBody>
          <a:bodyPr wrap="square">
            <a:spAutoFit/>
          </a:bodyPr>
          <a:lstStyle/>
          <a:p>
            <a:r>
              <a:rPr lang="en-CA" dirty="0"/>
              <a:t>import 'bootstrap/</a:t>
            </a:r>
            <a:r>
              <a:rPr lang="en-CA" dirty="0" err="1"/>
              <a:t>dist</a:t>
            </a:r>
            <a:r>
              <a:rPr lang="en-CA" dirty="0"/>
              <a:t>/</a:t>
            </a:r>
            <a:r>
              <a:rPr lang="en-CA" dirty="0" err="1"/>
              <a:t>css</a:t>
            </a:r>
            <a:r>
              <a:rPr lang="en-CA" dirty="0"/>
              <a:t>/bootstrap.css';</a:t>
            </a:r>
          </a:p>
          <a:p>
            <a:r>
              <a:rPr lang="en-CA" dirty="0"/>
              <a:t>import Container from 'react-bootstrap/Container';</a:t>
            </a:r>
          </a:p>
          <a:p>
            <a:r>
              <a:rPr lang="en-CA" dirty="0"/>
              <a:t>import Image from 'react-bootstrap/Image';</a:t>
            </a:r>
          </a:p>
          <a:p>
            <a:r>
              <a:rPr lang="en-CA" dirty="0"/>
              <a:t>import Row from 'react-bootstrap/Row'; </a:t>
            </a:r>
          </a:p>
          <a:p>
            <a:r>
              <a:rPr lang="en-CA" dirty="0"/>
              <a:t>import Col from 'react-bootstrap/Col'; </a:t>
            </a:r>
          </a:p>
        </p:txBody>
      </p:sp>
      <p:sp>
        <p:nvSpPr>
          <p:cNvPr id="17" name="TextBox 16">
            <a:extLst>
              <a:ext uri="{FF2B5EF4-FFF2-40B4-BE49-F238E27FC236}">
                <a16:creationId xmlns:a16="http://schemas.microsoft.com/office/drawing/2014/main" id="{EAA9D1D3-7F50-42C2-A993-16BD3359F952}"/>
              </a:ext>
            </a:extLst>
          </p:cNvPr>
          <p:cNvSpPr txBox="1"/>
          <p:nvPr/>
        </p:nvSpPr>
        <p:spPr>
          <a:xfrm>
            <a:off x="205666" y="1728417"/>
            <a:ext cx="7361066" cy="369332"/>
          </a:xfrm>
          <a:prstGeom prst="rect">
            <a:avLst/>
          </a:prstGeom>
          <a:noFill/>
        </p:spPr>
        <p:txBody>
          <a:bodyPr wrap="square">
            <a:spAutoFit/>
          </a:bodyPr>
          <a:lstStyle/>
          <a:p>
            <a:r>
              <a:rPr lang="en-US" dirty="0">
                <a:highlight>
                  <a:srgbClr val="FFFF00"/>
                </a:highlight>
                <a:latin typeface="Segoe UI" panose="020B0502040204020203" pitchFamily="34" charset="0"/>
              </a:rPr>
              <a:t>Need bootstrap</a:t>
            </a:r>
            <a:r>
              <a:rPr lang="en-US" dirty="0">
                <a:latin typeface="Segoe UI" panose="020B0502040204020203" pitchFamily="34" charset="0"/>
              </a:rPr>
              <a:t>, so I need to install react-bootstrap &amp; bootstrap </a:t>
            </a:r>
            <a:r>
              <a:rPr lang="en-US" dirty="0" err="1">
                <a:latin typeface="Segoe UI" panose="020B0502040204020203" pitchFamily="34" charset="0"/>
              </a:rPr>
              <a:t>css</a:t>
            </a:r>
            <a:endParaRPr lang="en-US" sz="2000" dirty="0">
              <a:effectLst/>
              <a:latin typeface="Arial" panose="020B0604020202020204" pitchFamily="34" charset="0"/>
            </a:endParaRPr>
          </a:p>
        </p:txBody>
      </p:sp>
      <p:sp>
        <p:nvSpPr>
          <p:cNvPr id="2" name="TextBox 1">
            <a:extLst>
              <a:ext uri="{FF2B5EF4-FFF2-40B4-BE49-F238E27FC236}">
                <a16:creationId xmlns:a16="http://schemas.microsoft.com/office/drawing/2014/main" id="{D8460605-6527-D3CD-B8C1-15CB6A758E23}"/>
              </a:ext>
            </a:extLst>
          </p:cNvPr>
          <p:cNvSpPr txBox="1"/>
          <p:nvPr/>
        </p:nvSpPr>
        <p:spPr>
          <a:xfrm>
            <a:off x="205666" y="2244389"/>
            <a:ext cx="6910934" cy="369332"/>
          </a:xfrm>
          <a:prstGeom prst="rect">
            <a:avLst/>
          </a:prstGeom>
          <a:noFill/>
        </p:spPr>
        <p:txBody>
          <a:bodyPr wrap="square">
            <a:spAutoFit/>
          </a:bodyPr>
          <a:lstStyle/>
          <a:p>
            <a:r>
              <a:rPr lang="en-US" dirty="0">
                <a:latin typeface="Segoe UI" panose="020B0502040204020203" pitchFamily="34" charset="0"/>
              </a:rPr>
              <a:t>Change directory to tracker-frontend</a:t>
            </a:r>
            <a:endParaRPr lang="en-US" sz="2000" dirty="0">
              <a:effectLst/>
              <a:latin typeface="Arial" panose="020B0604020202020204" pitchFamily="34" charset="0"/>
            </a:endParaRPr>
          </a:p>
        </p:txBody>
      </p:sp>
      <p:sp>
        <p:nvSpPr>
          <p:cNvPr id="5" name="TextBox 4">
            <a:extLst>
              <a:ext uri="{FF2B5EF4-FFF2-40B4-BE49-F238E27FC236}">
                <a16:creationId xmlns:a16="http://schemas.microsoft.com/office/drawing/2014/main" id="{68CCD43A-3F42-D946-4616-FDA89915E8F1}"/>
              </a:ext>
            </a:extLst>
          </p:cNvPr>
          <p:cNvSpPr txBox="1"/>
          <p:nvPr/>
        </p:nvSpPr>
        <p:spPr>
          <a:xfrm>
            <a:off x="5490266" y="5967351"/>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pic>
        <p:nvPicPr>
          <p:cNvPr id="4" name="Picture 3">
            <a:extLst>
              <a:ext uri="{FF2B5EF4-FFF2-40B4-BE49-F238E27FC236}">
                <a16:creationId xmlns:a16="http://schemas.microsoft.com/office/drawing/2014/main" id="{7DBAAA8B-6D7A-140B-EA02-04B9910C6AE0}"/>
              </a:ext>
            </a:extLst>
          </p:cNvPr>
          <p:cNvPicPr>
            <a:picLocks noChangeAspect="1"/>
          </p:cNvPicPr>
          <p:nvPr/>
        </p:nvPicPr>
        <p:blipFill>
          <a:blip r:embed="rId3"/>
          <a:stretch>
            <a:fillRect/>
          </a:stretch>
        </p:blipFill>
        <p:spPr>
          <a:xfrm>
            <a:off x="-1" y="1093045"/>
            <a:ext cx="7772400" cy="556775"/>
          </a:xfrm>
          <a:prstGeom prst="rect">
            <a:avLst/>
          </a:prstGeom>
        </p:spPr>
      </p:pic>
      <p:sp>
        <p:nvSpPr>
          <p:cNvPr id="7" name="TextBox 6">
            <a:extLst>
              <a:ext uri="{FF2B5EF4-FFF2-40B4-BE49-F238E27FC236}">
                <a16:creationId xmlns:a16="http://schemas.microsoft.com/office/drawing/2014/main" id="{D3BAB5EB-F24E-D5F2-C0EE-22A214B40F39}"/>
              </a:ext>
            </a:extLst>
          </p:cNvPr>
          <p:cNvSpPr txBox="1"/>
          <p:nvPr/>
        </p:nvSpPr>
        <p:spPr>
          <a:xfrm>
            <a:off x="205666" y="2710036"/>
            <a:ext cx="6910934" cy="369332"/>
          </a:xfrm>
          <a:prstGeom prst="rect">
            <a:avLst/>
          </a:prstGeom>
          <a:noFill/>
        </p:spPr>
        <p:txBody>
          <a:bodyPr wrap="square">
            <a:spAutoFit/>
          </a:bodyPr>
          <a:lstStyle/>
          <a:p>
            <a:r>
              <a:rPr lang="en-US" dirty="0" err="1">
                <a:latin typeface="Segoe UI" panose="020B0502040204020203" pitchFamily="34" charset="0"/>
              </a:rPr>
              <a:t>npm</a:t>
            </a:r>
            <a:r>
              <a:rPr lang="en-US" dirty="0">
                <a:latin typeface="Segoe UI" panose="020B0502040204020203" pitchFamily="34" charset="0"/>
              </a:rPr>
              <a:t> install bootstrap</a:t>
            </a:r>
            <a:endParaRPr lang="en-US" sz="2000" dirty="0">
              <a:effectLst/>
              <a:latin typeface="Arial" panose="020B0604020202020204" pitchFamily="34" charset="0"/>
            </a:endParaRPr>
          </a:p>
        </p:txBody>
      </p:sp>
      <p:sp>
        <p:nvSpPr>
          <p:cNvPr id="11" name="TextBox 10">
            <a:extLst>
              <a:ext uri="{FF2B5EF4-FFF2-40B4-BE49-F238E27FC236}">
                <a16:creationId xmlns:a16="http://schemas.microsoft.com/office/drawing/2014/main" id="{C2239635-55B5-407F-8582-FD9A6F6B6C80}"/>
              </a:ext>
            </a:extLst>
          </p:cNvPr>
          <p:cNvSpPr txBox="1"/>
          <p:nvPr/>
        </p:nvSpPr>
        <p:spPr>
          <a:xfrm>
            <a:off x="205665" y="3146870"/>
            <a:ext cx="6910934" cy="369332"/>
          </a:xfrm>
          <a:prstGeom prst="rect">
            <a:avLst/>
          </a:prstGeom>
          <a:noFill/>
        </p:spPr>
        <p:txBody>
          <a:bodyPr wrap="square">
            <a:spAutoFit/>
          </a:bodyPr>
          <a:lstStyle/>
          <a:p>
            <a:r>
              <a:rPr lang="en-US" dirty="0" err="1">
                <a:latin typeface="Segoe UI" panose="020B0502040204020203" pitchFamily="34" charset="0"/>
              </a:rPr>
              <a:t>npm</a:t>
            </a:r>
            <a:r>
              <a:rPr lang="en-US" dirty="0">
                <a:latin typeface="Segoe UI" panose="020B0502040204020203" pitchFamily="34" charset="0"/>
              </a:rPr>
              <a:t> install react-bootstrap</a:t>
            </a:r>
            <a:endParaRPr lang="en-US" sz="2000" dirty="0">
              <a:effectLst/>
              <a:latin typeface="Arial" panose="020B0604020202020204" pitchFamily="34" charset="0"/>
            </a:endParaRPr>
          </a:p>
        </p:txBody>
      </p:sp>
      <p:sp>
        <p:nvSpPr>
          <p:cNvPr id="13" name="TextBox 12">
            <a:extLst>
              <a:ext uri="{FF2B5EF4-FFF2-40B4-BE49-F238E27FC236}">
                <a16:creationId xmlns:a16="http://schemas.microsoft.com/office/drawing/2014/main" id="{513C14BC-EF27-D201-1A57-7B3F9A99AA2B}"/>
              </a:ext>
            </a:extLst>
          </p:cNvPr>
          <p:cNvSpPr txBox="1"/>
          <p:nvPr/>
        </p:nvSpPr>
        <p:spPr>
          <a:xfrm>
            <a:off x="205665" y="3693072"/>
            <a:ext cx="6910934" cy="369332"/>
          </a:xfrm>
          <a:prstGeom prst="rect">
            <a:avLst/>
          </a:prstGeom>
          <a:noFill/>
        </p:spPr>
        <p:txBody>
          <a:bodyPr wrap="square">
            <a:spAutoFit/>
          </a:bodyPr>
          <a:lstStyle/>
          <a:p>
            <a:r>
              <a:rPr lang="en-US" dirty="0">
                <a:solidFill>
                  <a:srgbClr val="00B050"/>
                </a:solidFill>
                <a:latin typeface="Segoe UI" panose="020B0502040204020203" pitchFamily="34" charset="0"/>
              </a:rPr>
              <a:t>//add imports to Header.js</a:t>
            </a:r>
            <a:endParaRPr lang="en-US" sz="2000" dirty="0">
              <a:solidFill>
                <a:srgbClr val="00B050"/>
              </a:solidFill>
              <a:effectLst/>
              <a:latin typeface="Arial" panose="020B0604020202020204" pitchFamily="34" charset="0"/>
            </a:endParaRPr>
          </a:p>
        </p:txBody>
      </p:sp>
      <p:sp>
        <p:nvSpPr>
          <p:cNvPr id="14" name="TextBox 13">
            <a:extLst>
              <a:ext uri="{FF2B5EF4-FFF2-40B4-BE49-F238E27FC236}">
                <a16:creationId xmlns:a16="http://schemas.microsoft.com/office/drawing/2014/main" id="{ABD0861B-2C8B-4BC2-BA6A-5CD0DFF70086}"/>
              </a:ext>
            </a:extLst>
          </p:cNvPr>
          <p:cNvSpPr txBox="1"/>
          <p:nvPr/>
        </p:nvSpPr>
        <p:spPr>
          <a:xfrm>
            <a:off x="145704" y="5820222"/>
            <a:ext cx="3740495" cy="369332"/>
          </a:xfrm>
          <a:prstGeom prst="rect">
            <a:avLst/>
          </a:prstGeom>
          <a:noFill/>
        </p:spPr>
        <p:txBody>
          <a:bodyPr wrap="square">
            <a:spAutoFit/>
          </a:bodyPr>
          <a:lstStyle/>
          <a:p>
            <a:r>
              <a:rPr lang="en-US" dirty="0">
                <a:solidFill>
                  <a:srgbClr val="00B050"/>
                </a:solidFill>
                <a:latin typeface="Segoe UI" panose="020B0502040204020203" pitchFamily="34" charset="0"/>
              </a:rPr>
              <a:t>//update your Header.js return ()</a:t>
            </a:r>
            <a:endParaRPr lang="en-US" sz="2000" dirty="0">
              <a:solidFill>
                <a:srgbClr val="00B050"/>
              </a:solidFill>
              <a:effectLst/>
              <a:latin typeface="Arial" panose="020B0604020202020204" pitchFamily="34" charset="0"/>
            </a:endParaRPr>
          </a:p>
        </p:txBody>
      </p:sp>
      <p:sp>
        <p:nvSpPr>
          <p:cNvPr id="16" name="TextBox 15">
            <a:extLst>
              <a:ext uri="{FF2B5EF4-FFF2-40B4-BE49-F238E27FC236}">
                <a16:creationId xmlns:a16="http://schemas.microsoft.com/office/drawing/2014/main" id="{67D8CD63-89DC-AAC1-4006-198E85165659}"/>
              </a:ext>
            </a:extLst>
          </p:cNvPr>
          <p:cNvSpPr txBox="1"/>
          <p:nvPr/>
        </p:nvSpPr>
        <p:spPr>
          <a:xfrm>
            <a:off x="205665" y="6336683"/>
            <a:ext cx="7361067" cy="3416320"/>
          </a:xfrm>
          <a:prstGeom prst="rect">
            <a:avLst/>
          </a:prstGeom>
          <a:noFill/>
          <a:ln w="28575">
            <a:solidFill>
              <a:schemeClr val="tx1"/>
            </a:solidFill>
          </a:ln>
        </p:spPr>
        <p:txBody>
          <a:bodyPr wrap="square">
            <a:spAutoFit/>
          </a:bodyPr>
          <a:lstStyle/>
          <a:p>
            <a:r>
              <a:rPr lang="en-CA" dirty="0"/>
              <a:t>return(</a:t>
            </a:r>
          </a:p>
          <a:p>
            <a:r>
              <a:rPr lang="en-CA" dirty="0"/>
              <a:t>      </a:t>
            </a:r>
            <a:r>
              <a:rPr lang="en-CA" b="1" dirty="0"/>
              <a:t>&lt;Container </a:t>
            </a:r>
            <a:r>
              <a:rPr lang="en-CA" b="1" dirty="0" err="1"/>
              <a:t>className</a:t>
            </a:r>
            <a:r>
              <a:rPr lang="en-CA" b="1" dirty="0"/>
              <a:t>={</a:t>
            </a:r>
            <a:r>
              <a:rPr lang="en-CA" b="1" dirty="0" err="1"/>
              <a:t>props.className</a:t>
            </a:r>
            <a:r>
              <a:rPr lang="en-CA" b="1" dirty="0"/>
              <a:t>}&gt;</a:t>
            </a:r>
          </a:p>
          <a:p>
            <a:r>
              <a:rPr lang="en-CA" b="1" dirty="0"/>
              <a:t>      &lt;Row&gt;</a:t>
            </a:r>
          </a:p>
          <a:p>
            <a:r>
              <a:rPr lang="en-CA" b="1" dirty="0"/>
              <a:t>        &lt;Col&gt;   </a:t>
            </a:r>
          </a:p>
          <a:p>
            <a:r>
              <a:rPr lang="en-CA" dirty="0">
                <a:solidFill>
                  <a:schemeClr val="bg1">
                    <a:lumMod val="65000"/>
                  </a:schemeClr>
                </a:solidFill>
              </a:rPr>
              <a:t>          &lt;h3 </a:t>
            </a:r>
            <a:r>
              <a:rPr lang="en-CA" dirty="0" err="1">
                <a:solidFill>
                  <a:schemeClr val="bg1">
                    <a:lumMod val="65000"/>
                  </a:schemeClr>
                </a:solidFill>
              </a:rPr>
              <a:t>className</a:t>
            </a:r>
            <a:r>
              <a:rPr lang="en-CA" dirty="0">
                <a:solidFill>
                  <a:schemeClr val="bg1">
                    <a:lumMod val="65000"/>
                  </a:schemeClr>
                </a:solidFill>
              </a:rPr>
              <a:t>='</a:t>
            </a:r>
            <a:r>
              <a:rPr lang="en-CA" dirty="0" err="1">
                <a:solidFill>
                  <a:schemeClr val="bg1">
                    <a:lumMod val="65000"/>
                  </a:schemeClr>
                </a:solidFill>
              </a:rPr>
              <a:t>topParag</a:t>
            </a:r>
            <a:r>
              <a:rPr lang="en-CA" dirty="0">
                <a:solidFill>
                  <a:schemeClr val="bg1">
                    <a:lumMod val="65000"/>
                  </a:schemeClr>
                </a:solidFill>
              </a:rPr>
              <a:t>'&gt;Task Tracker{</a:t>
            </a:r>
            <a:r>
              <a:rPr lang="en-CA" dirty="0" err="1">
                <a:solidFill>
                  <a:schemeClr val="bg1">
                    <a:lumMod val="65000"/>
                  </a:schemeClr>
                </a:solidFill>
              </a:rPr>
              <a:t>ver</a:t>
            </a:r>
            <a:r>
              <a:rPr lang="en-CA" dirty="0">
                <a:solidFill>
                  <a:schemeClr val="bg1">
                    <a:lumMod val="65000"/>
                  </a:schemeClr>
                </a:solidFill>
              </a:rPr>
              <a:t>}&lt;/h3&gt;</a:t>
            </a:r>
          </a:p>
          <a:p>
            <a:r>
              <a:rPr lang="en-CA" b="1" dirty="0"/>
              <a:t>        &lt;/Col&gt;</a:t>
            </a:r>
          </a:p>
          <a:p>
            <a:r>
              <a:rPr lang="en-CA" b="1" dirty="0"/>
              <a:t>        &lt;Col </a:t>
            </a:r>
            <a:r>
              <a:rPr lang="en-CA" b="1" dirty="0" err="1"/>
              <a:t>className</a:t>
            </a:r>
            <a:r>
              <a:rPr lang="en-CA" b="1" dirty="0"/>
              <a:t>="right"&gt;</a:t>
            </a:r>
          </a:p>
          <a:p>
            <a:r>
              <a:rPr lang="en-CA" b="1" dirty="0"/>
              <a:t>          &lt;Image </a:t>
            </a:r>
            <a:r>
              <a:rPr lang="en-CA" b="1" dirty="0" err="1"/>
              <a:t>src</a:t>
            </a:r>
            <a:r>
              <a:rPr lang="en-CA" b="1" dirty="0"/>
              <a:t>="logo.png" </a:t>
            </a:r>
            <a:r>
              <a:rPr lang="en-CA" b="1" dirty="0" err="1"/>
              <a:t>className</a:t>
            </a:r>
            <a:r>
              <a:rPr lang="en-CA" b="1" dirty="0"/>
              <a:t>="logo"  /&gt;</a:t>
            </a:r>
          </a:p>
          <a:p>
            <a:r>
              <a:rPr lang="en-CA" b="1" dirty="0"/>
              <a:t>        &lt;/Col&gt;</a:t>
            </a:r>
          </a:p>
          <a:p>
            <a:r>
              <a:rPr lang="en-CA" b="1" dirty="0"/>
              <a:t>      &lt;/Row&gt;</a:t>
            </a:r>
          </a:p>
          <a:p>
            <a:r>
              <a:rPr lang="en-CA" b="1" dirty="0"/>
              <a:t>    &lt;/Container&gt;</a:t>
            </a:r>
          </a:p>
          <a:p>
            <a:r>
              <a:rPr lang="en-CA" dirty="0"/>
              <a:t> );</a:t>
            </a:r>
          </a:p>
        </p:txBody>
      </p:sp>
      <p:sp>
        <p:nvSpPr>
          <p:cNvPr id="18" name="TextBox 17">
            <a:extLst>
              <a:ext uri="{FF2B5EF4-FFF2-40B4-BE49-F238E27FC236}">
                <a16:creationId xmlns:a16="http://schemas.microsoft.com/office/drawing/2014/main" id="{F1D8E5AA-40A3-4DEA-CC38-55B9C34378B6}"/>
              </a:ext>
            </a:extLst>
          </p:cNvPr>
          <p:cNvSpPr txBox="1"/>
          <p:nvPr/>
        </p:nvSpPr>
        <p:spPr>
          <a:xfrm>
            <a:off x="5700126" y="6336683"/>
            <a:ext cx="1860061" cy="369332"/>
          </a:xfrm>
          <a:prstGeom prst="rect">
            <a:avLst/>
          </a:prstGeom>
          <a:solidFill>
            <a:srgbClr val="FF0000"/>
          </a:solidFill>
          <a:ln w="19050">
            <a:solidFill>
              <a:schemeClr val="tx1"/>
            </a:solidFill>
          </a:ln>
        </p:spPr>
        <p:txBody>
          <a:bodyPr wrap="none" rtlCol="0">
            <a:spAutoFit/>
          </a:bodyPr>
          <a:lstStyle/>
          <a:p>
            <a:r>
              <a:rPr lang="en-CA" dirty="0">
                <a:solidFill>
                  <a:schemeClr val="bg1"/>
                </a:solidFill>
              </a:rPr>
              <a:t>What’s missing?</a:t>
            </a:r>
          </a:p>
        </p:txBody>
      </p:sp>
    </p:spTree>
    <p:extLst>
      <p:ext uri="{BB962C8B-B14F-4D97-AF65-F5344CB8AC3E}">
        <p14:creationId xmlns:p14="http://schemas.microsoft.com/office/powerpoint/2010/main" val="4087158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7" grpId="0"/>
      <p:bldP spid="2" grpId="0"/>
      <p:bldP spid="5" grpId="0" animBg="1"/>
      <p:bldP spid="7" grpId="0"/>
      <p:bldP spid="11" grpId="0"/>
      <p:bldP spid="13" grpId="0"/>
      <p:bldP spid="14" grpId="0"/>
      <p:bldP spid="16" grpId="0" animBg="1"/>
      <p:bldP spid="18" grpId="0" animBg="1"/>
    </p:bldLst>
  </p:timing>
  <p:extLst>
    <p:ext uri="{6950BFC3-D8DA-4A85-94F7-54DA5524770B}">
      <p188:commentRel xmlns:p188="http://schemas.microsoft.com/office/powerpoint/2018/8/main" r:id="rId2"/>
    </p:ext>
  </p:extLs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45642" y="0"/>
            <a:ext cx="7448129" cy="769441"/>
          </a:xfrm>
          <a:prstGeom prst="rect">
            <a:avLst/>
          </a:prstGeom>
          <a:noFill/>
        </p:spPr>
        <p:txBody>
          <a:bodyPr wrap="none" lIns="91440" tIns="45720" rIns="91440" bIns="45720">
            <a:spAutoFit/>
          </a:bodyPr>
          <a:lstStyle/>
          <a:p>
            <a:pPr algn="ctr"/>
            <a:r>
              <a:rPr lang="en-US" sz="4400" b="0" cap="none" spc="0" dirty="0">
                <a:ln w="0"/>
                <a:solidFill>
                  <a:schemeClr val="tx1"/>
                </a:solidFill>
                <a:effectLst>
                  <a:outerShdw blurRad="38100" dist="19050" dir="2700000" algn="tl" rotWithShape="0">
                    <a:schemeClr val="dk1">
                      <a:alpha val="40000"/>
                    </a:schemeClr>
                  </a:outerShdw>
                </a:effectLst>
              </a:rPr>
              <a:t>Our Project – </a:t>
            </a:r>
            <a:r>
              <a:rPr lang="en-US" sz="4400" b="0" cap="none" spc="0" dirty="0">
                <a:ln w="0"/>
                <a:solidFill>
                  <a:srgbClr val="252526"/>
                </a:solidFill>
                <a:effectLst>
                  <a:outerShdw blurRad="38100" dist="19050" dir="2700000" algn="tl" rotWithShape="0">
                    <a:schemeClr val="dk1">
                      <a:alpha val="40000"/>
                    </a:schemeClr>
                  </a:outerShdw>
                </a:effectLst>
                <a:highlight>
                  <a:srgbClr val="FFFF00"/>
                </a:highlight>
              </a:rPr>
              <a:t>M</a:t>
            </a:r>
            <a:r>
              <a:rPr lang="en-US" sz="4400" b="0" cap="none" spc="0" dirty="0">
                <a:ln w="0"/>
                <a:solidFill>
                  <a:schemeClr val="tx1"/>
                </a:solidFill>
                <a:effectLst>
                  <a:outerShdw blurRad="38100" dist="19050" dir="2700000" algn="tl" rotWithShape="0">
                    <a:schemeClr val="dk1">
                      <a:alpha val="40000"/>
                    </a:schemeClr>
                  </a:outerShdw>
                </a:effectLst>
              </a:rPr>
              <a:t>ain-Controls</a:t>
            </a:r>
          </a:p>
        </p:txBody>
      </p:sp>
      <p:sp>
        <p:nvSpPr>
          <p:cNvPr id="6" name="TextBox 5">
            <a:extLst>
              <a:ext uri="{FF2B5EF4-FFF2-40B4-BE49-F238E27FC236}">
                <a16:creationId xmlns:a16="http://schemas.microsoft.com/office/drawing/2014/main" id="{F21C8A41-49AB-D2C6-7D76-2BB17503FD43}"/>
              </a:ext>
            </a:extLst>
          </p:cNvPr>
          <p:cNvSpPr txBox="1"/>
          <p:nvPr/>
        </p:nvSpPr>
        <p:spPr>
          <a:xfrm>
            <a:off x="145704" y="2421604"/>
            <a:ext cx="7361067" cy="646331"/>
          </a:xfrm>
          <a:prstGeom prst="rect">
            <a:avLst/>
          </a:prstGeom>
          <a:noFill/>
          <a:ln w="28575">
            <a:solidFill>
              <a:schemeClr val="tx1"/>
            </a:solidFill>
          </a:ln>
        </p:spPr>
        <p:txBody>
          <a:bodyPr wrap="square">
            <a:spAutoFit/>
          </a:bodyPr>
          <a:lstStyle/>
          <a:p>
            <a:r>
              <a:rPr lang="en-CA" dirty="0"/>
              <a:t>import Button from 'react-bootstrap/Button';</a:t>
            </a:r>
          </a:p>
          <a:p>
            <a:r>
              <a:rPr lang="en-CA" dirty="0"/>
              <a:t>import 'bootstrap/</a:t>
            </a:r>
            <a:r>
              <a:rPr lang="en-CA" dirty="0" err="1"/>
              <a:t>dist</a:t>
            </a:r>
            <a:r>
              <a:rPr lang="en-CA" dirty="0"/>
              <a:t>/</a:t>
            </a:r>
            <a:r>
              <a:rPr lang="en-CA" dirty="0" err="1"/>
              <a:t>css</a:t>
            </a:r>
            <a:r>
              <a:rPr lang="en-CA" dirty="0"/>
              <a:t>/bootstrap.css';</a:t>
            </a:r>
          </a:p>
        </p:txBody>
      </p:sp>
      <p:sp>
        <p:nvSpPr>
          <p:cNvPr id="5" name="TextBox 4">
            <a:extLst>
              <a:ext uri="{FF2B5EF4-FFF2-40B4-BE49-F238E27FC236}">
                <a16:creationId xmlns:a16="http://schemas.microsoft.com/office/drawing/2014/main" id="{68CCD43A-3F42-D946-4616-FDA89915E8F1}"/>
              </a:ext>
            </a:extLst>
          </p:cNvPr>
          <p:cNvSpPr txBox="1"/>
          <p:nvPr/>
        </p:nvSpPr>
        <p:spPr>
          <a:xfrm>
            <a:off x="5508527" y="3190282"/>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
        <p:nvSpPr>
          <p:cNvPr id="14" name="TextBox 13">
            <a:extLst>
              <a:ext uri="{FF2B5EF4-FFF2-40B4-BE49-F238E27FC236}">
                <a16:creationId xmlns:a16="http://schemas.microsoft.com/office/drawing/2014/main" id="{ABD0861B-2C8B-4BC2-BA6A-5CD0DFF70086}"/>
              </a:ext>
            </a:extLst>
          </p:cNvPr>
          <p:cNvSpPr txBox="1"/>
          <p:nvPr/>
        </p:nvSpPr>
        <p:spPr>
          <a:xfrm>
            <a:off x="85742" y="3191046"/>
            <a:ext cx="3740495" cy="369332"/>
          </a:xfrm>
          <a:prstGeom prst="rect">
            <a:avLst/>
          </a:prstGeom>
          <a:noFill/>
        </p:spPr>
        <p:txBody>
          <a:bodyPr wrap="square">
            <a:spAutoFit/>
          </a:bodyPr>
          <a:lstStyle/>
          <a:p>
            <a:r>
              <a:rPr lang="en-US" dirty="0">
                <a:solidFill>
                  <a:srgbClr val="00B050"/>
                </a:solidFill>
                <a:latin typeface="Segoe UI" panose="020B0502040204020203" pitchFamily="34" charset="0"/>
              </a:rPr>
              <a:t>//Update Main()</a:t>
            </a:r>
            <a:endParaRPr lang="en-US" sz="2000" dirty="0">
              <a:solidFill>
                <a:srgbClr val="00B050"/>
              </a:solidFill>
              <a:effectLst/>
              <a:latin typeface="Arial" panose="020B0604020202020204" pitchFamily="34" charset="0"/>
            </a:endParaRPr>
          </a:p>
        </p:txBody>
      </p:sp>
      <p:sp>
        <p:nvSpPr>
          <p:cNvPr id="16" name="TextBox 15">
            <a:extLst>
              <a:ext uri="{FF2B5EF4-FFF2-40B4-BE49-F238E27FC236}">
                <a16:creationId xmlns:a16="http://schemas.microsoft.com/office/drawing/2014/main" id="{67D8CD63-89DC-AAC1-4006-198E85165659}"/>
              </a:ext>
            </a:extLst>
          </p:cNvPr>
          <p:cNvSpPr txBox="1"/>
          <p:nvPr/>
        </p:nvSpPr>
        <p:spPr>
          <a:xfrm>
            <a:off x="167393" y="3568350"/>
            <a:ext cx="7417600" cy="4493538"/>
          </a:xfrm>
          <a:prstGeom prst="rect">
            <a:avLst/>
          </a:prstGeom>
          <a:noFill/>
          <a:ln w="28575">
            <a:solidFill>
              <a:schemeClr val="tx1"/>
            </a:solidFill>
          </a:ln>
        </p:spPr>
        <p:txBody>
          <a:bodyPr wrap="square">
            <a:spAutoFit/>
          </a:bodyPr>
          <a:lstStyle/>
          <a:p>
            <a:r>
              <a:rPr lang="en-CA" dirty="0">
                <a:solidFill>
                  <a:schemeClr val="bg1">
                    <a:lumMod val="65000"/>
                  </a:schemeClr>
                </a:solidFill>
              </a:rPr>
              <a:t>const Main = (props) =&gt; {</a:t>
            </a:r>
          </a:p>
          <a:p>
            <a:br>
              <a:rPr lang="en-CA" dirty="0">
                <a:solidFill>
                  <a:schemeClr val="bg1">
                    <a:lumMod val="65000"/>
                  </a:schemeClr>
                </a:solidFill>
              </a:rPr>
            </a:br>
            <a:r>
              <a:rPr lang="en-CA" dirty="0">
                <a:solidFill>
                  <a:schemeClr val="bg1">
                    <a:lumMod val="65000"/>
                  </a:schemeClr>
                </a:solidFill>
              </a:rPr>
              <a:t>    return (</a:t>
            </a:r>
          </a:p>
          <a:p>
            <a:r>
              <a:rPr lang="en-CA" dirty="0"/>
              <a:t>        </a:t>
            </a:r>
            <a:r>
              <a:rPr lang="en-CA" dirty="0">
                <a:solidFill>
                  <a:schemeClr val="bg1">
                    <a:lumMod val="65000"/>
                  </a:schemeClr>
                </a:solidFill>
              </a:rPr>
              <a:t>&lt;Header version = '1.0' </a:t>
            </a:r>
            <a:r>
              <a:rPr lang="en-CA" dirty="0" err="1">
                <a:solidFill>
                  <a:schemeClr val="bg1">
                    <a:lumMod val="65000"/>
                  </a:schemeClr>
                </a:solidFill>
              </a:rPr>
              <a:t>className</a:t>
            </a:r>
            <a:r>
              <a:rPr lang="en-CA" dirty="0">
                <a:solidFill>
                  <a:schemeClr val="bg1">
                    <a:lumMod val="65000"/>
                  </a:schemeClr>
                </a:solidFill>
              </a:rPr>
              <a:t>='general-border' /&gt;</a:t>
            </a:r>
          </a:p>
          <a:p>
            <a:r>
              <a:rPr lang="en-CA" dirty="0"/>
              <a:t>   </a:t>
            </a:r>
          </a:p>
          <a:p>
            <a:r>
              <a:rPr lang="en-CA" sz="1600" b="1" dirty="0"/>
              <a:t>     &lt;div </a:t>
            </a:r>
            <a:r>
              <a:rPr lang="en-CA" sz="1600" b="1" dirty="0" err="1"/>
              <a:t>className</a:t>
            </a:r>
            <a:r>
              <a:rPr lang="en-CA" sz="1600" b="1" dirty="0"/>
              <a:t> = 'general-border center'&gt;</a:t>
            </a:r>
          </a:p>
          <a:p>
            <a:endParaRPr lang="en-CA" sz="1600" b="1" dirty="0"/>
          </a:p>
          <a:p>
            <a:r>
              <a:rPr lang="en-CA" sz="1600" b="1" dirty="0"/>
              <a:t>           &lt;Button type=“submit” </a:t>
            </a:r>
            <a:r>
              <a:rPr lang="en-CA" sz="1600" b="1" dirty="0" err="1"/>
              <a:t>className</a:t>
            </a:r>
            <a:r>
              <a:rPr lang="en-CA" sz="1600" b="1" dirty="0"/>
              <a:t>="text-uppercase  </a:t>
            </a:r>
            <a:r>
              <a:rPr lang="en-CA" sz="1600" b="1" dirty="0" err="1"/>
              <a:t>btn</a:t>
            </a:r>
            <a:r>
              <a:rPr lang="en-CA" sz="1600" b="1" dirty="0"/>
              <a:t>-outline-</a:t>
            </a:r>
          </a:p>
          <a:p>
            <a:r>
              <a:rPr lang="en-CA" sz="1600" b="1" dirty="0"/>
              <a:t>                                       danger gap" variant='none'&gt;  add/update</a:t>
            </a:r>
          </a:p>
          <a:p>
            <a:r>
              <a:rPr lang="en-CA" sz="1600" b="1" dirty="0"/>
              <a:t>            &lt;/Button&gt;</a:t>
            </a:r>
          </a:p>
          <a:p>
            <a:endParaRPr lang="en-CA" sz="1600" b="1" dirty="0"/>
          </a:p>
          <a:p>
            <a:r>
              <a:rPr lang="en-CA" sz="1600" b="1" dirty="0"/>
              <a:t>            &lt;Button type=“reset”  </a:t>
            </a:r>
            <a:r>
              <a:rPr lang="en-CA" sz="1600" b="1" dirty="0" err="1"/>
              <a:t>className</a:t>
            </a:r>
            <a:r>
              <a:rPr lang="en-CA" sz="1600" b="1" dirty="0"/>
              <a:t>="text-uppercase  </a:t>
            </a:r>
            <a:r>
              <a:rPr lang="en-CA" sz="1600" b="1" dirty="0" err="1"/>
              <a:t>btn</a:t>
            </a:r>
            <a:r>
              <a:rPr lang="en-CA" sz="1600" b="1" dirty="0"/>
              <a:t>-outline-</a:t>
            </a:r>
          </a:p>
          <a:p>
            <a:r>
              <a:rPr lang="en-CA" sz="1600" b="1" dirty="0"/>
              <a:t>                                      warning" variant='none’ &gt; clear</a:t>
            </a:r>
          </a:p>
          <a:p>
            <a:r>
              <a:rPr lang="en-CA" sz="1600" b="1" dirty="0"/>
              <a:t>            &lt;/Button&gt;</a:t>
            </a:r>
          </a:p>
          <a:p>
            <a:r>
              <a:rPr lang="en-CA" sz="1600" b="1" dirty="0"/>
              <a:t>          </a:t>
            </a:r>
          </a:p>
          <a:p>
            <a:r>
              <a:rPr lang="en-CA" sz="1600" b="1" dirty="0"/>
              <a:t>      &lt;/div&gt;</a:t>
            </a:r>
          </a:p>
          <a:p>
            <a:r>
              <a:rPr lang="en-CA" dirty="0">
                <a:solidFill>
                  <a:schemeClr val="bg1">
                    <a:lumMod val="65000"/>
                  </a:schemeClr>
                </a:solidFill>
              </a:rPr>
              <a:t>    );  } export default Main;</a:t>
            </a:r>
          </a:p>
        </p:txBody>
      </p:sp>
      <p:sp>
        <p:nvSpPr>
          <p:cNvPr id="18" name="TextBox 17">
            <a:extLst>
              <a:ext uri="{FF2B5EF4-FFF2-40B4-BE49-F238E27FC236}">
                <a16:creationId xmlns:a16="http://schemas.microsoft.com/office/drawing/2014/main" id="{F1D8E5AA-40A3-4DEA-CC38-55B9C34378B6}"/>
              </a:ext>
            </a:extLst>
          </p:cNvPr>
          <p:cNvSpPr txBox="1"/>
          <p:nvPr/>
        </p:nvSpPr>
        <p:spPr>
          <a:xfrm>
            <a:off x="5724932" y="3558925"/>
            <a:ext cx="1860061" cy="369332"/>
          </a:xfrm>
          <a:prstGeom prst="rect">
            <a:avLst/>
          </a:prstGeom>
          <a:solidFill>
            <a:srgbClr val="FF0000"/>
          </a:solidFill>
          <a:ln w="19050">
            <a:solidFill>
              <a:schemeClr val="tx1"/>
            </a:solidFill>
          </a:ln>
        </p:spPr>
        <p:txBody>
          <a:bodyPr wrap="none" rtlCol="0">
            <a:spAutoFit/>
          </a:bodyPr>
          <a:lstStyle/>
          <a:p>
            <a:r>
              <a:rPr lang="en-CA" dirty="0">
                <a:solidFill>
                  <a:schemeClr val="bg1"/>
                </a:solidFill>
              </a:rPr>
              <a:t>What’s missing?</a:t>
            </a:r>
          </a:p>
        </p:txBody>
      </p:sp>
      <p:sp>
        <p:nvSpPr>
          <p:cNvPr id="10" name="TextBox 9">
            <a:extLst>
              <a:ext uri="{FF2B5EF4-FFF2-40B4-BE49-F238E27FC236}">
                <a16:creationId xmlns:a16="http://schemas.microsoft.com/office/drawing/2014/main" id="{515891F8-8DE9-B221-5E24-D033601046E4}"/>
              </a:ext>
            </a:extLst>
          </p:cNvPr>
          <p:cNvSpPr txBox="1"/>
          <p:nvPr/>
        </p:nvSpPr>
        <p:spPr>
          <a:xfrm>
            <a:off x="60904" y="9412069"/>
            <a:ext cx="7711495" cy="646331"/>
          </a:xfrm>
          <a:prstGeom prst="rect">
            <a:avLst/>
          </a:prstGeom>
          <a:noFill/>
        </p:spPr>
        <p:txBody>
          <a:bodyPr wrap="square">
            <a:spAutoFit/>
          </a:bodyPr>
          <a:lstStyle/>
          <a:p>
            <a:r>
              <a:rPr lang="en-US" dirty="0">
                <a:highlight>
                  <a:srgbClr val="FFFF00"/>
                </a:highlight>
                <a:latin typeface="Segoe UI" panose="020B0502040204020203" pitchFamily="34" charset="0"/>
              </a:rPr>
              <a:t>&lt;&gt;: </a:t>
            </a:r>
            <a:r>
              <a:rPr lang="en-US" dirty="0">
                <a:latin typeface="Segoe UI" panose="020B0502040204020203" pitchFamily="34" charset="0"/>
              </a:rPr>
              <a:t>return must return one element only. One way is to use &lt;&gt; to wrap elements. You may use &lt;div&gt;or other suitable html wrapping tag instead.</a:t>
            </a:r>
            <a:endParaRPr lang="en-US" sz="2000" dirty="0">
              <a:effectLst/>
              <a:latin typeface="Arial" panose="020B0604020202020204" pitchFamily="34" charset="0"/>
            </a:endParaRPr>
          </a:p>
        </p:txBody>
      </p:sp>
      <p:pic>
        <p:nvPicPr>
          <p:cNvPr id="9" name="Picture 8">
            <a:extLst>
              <a:ext uri="{FF2B5EF4-FFF2-40B4-BE49-F238E27FC236}">
                <a16:creationId xmlns:a16="http://schemas.microsoft.com/office/drawing/2014/main" id="{7D6B754E-977F-0645-9F90-2D1BC3502B08}"/>
              </a:ext>
            </a:extLst>
          </p:cNvPr>
          <p:cNvPicPr>
            <a:picLocks noChangeAspect="1"/>
          </p:cNvPicPr>
          <p:nvPr/>
        </p:nvPicPr>
        <p:blipFill>
          <a:blip r:embed="rId2"/>
          <a:stretch>
            <a:fillRect/>
          </a:stretch>
        </p:blipFill>
        <p:spPr>
          <a:xfrm>
            <a:off x="0" y="921913"/>
            <a:ext cx="7772400" cy="1195754"/>
          </a:xfrm>
          <a:prstGeom prst="rect">
            <a:avLst/>
          </a:prstGeom>
        </p:spPr>
      </p:pic>
      <p:sp>
        <p:nvSpPr>
          <p:cNvPr id="13" name="TextBox 12">
            <a:extLst>
              <a:ext uri="{FF2B5EF4-FFF2-40B4-BE49-F238E27FC236}">
                <a16:creationId xmlns:a16="http://schemas.microsoft.com/office/drawing/2014/main" id="{513C14BC-EF27-D201-1A57-7B3F9A99AA2B}"/>
              </a:ext>
            </a:extLst>
          </p:cNvPr>
          <p:cNvSpPr txBox="1"/>
          <p:nvPr/>
        </p:nvSpPr>
        <p:spPr>
          <a:xfrm>
            <a:off x="145704" y="1986187"/>
            <a:ext cx="6910934" cy="369332"/>
          </a:xfrm>
          <a:prstGeom prst="rect">
            <a:avLst/>
          </a:prstGeom>
          <a:noFill/>
        </p:spPr>
        <p:txBody>
          <a:bodyPr wrap="square">
            <a:spAutoFit/>
          </a:bodyPr>
          <a:lstStyle/>
          <a:p>
            <a:r>
              <a:rPr lang="en-US" dirty="0">
                <a:solidFill>
                  <a:srgbClr val="00B050"/>
                </a:solidFill>
                <a:latin typeface="Segoe UI" panose="020B0502040204020203" pitchFamily="34" charset="0"/>
              </a:rPr>
              <a:t>//add imports to Main.js</a:t>
            </a:r>
            <a:endParaRPr lang="en-US" sz="2000" dirty="0">
              <a:solidFill>
                <a:srgbClr val="00B050"/>
              </a:solidFill>
              <a:effectLst/>
              <a:latin typeface="Arial" panose="020B0604020202020204" pitchFamily="34" charset="0"/>
            </a:endParaRPr>
          </a:p>
        </p:txBody>
      </p:sp>
      <p:sp>
        <p:nvSpPr>
          <p:cNvPr id="22" name="TextBox 21">
            <a:extLst>
              <a:ext uri="{FF2B5EF4-FFF2-40B4-BE49-F238E27FC236}">
                <a16:creationId xmlns:a16="http://schemas.microsoft.com/office/drawing/2014/main" id="{61D0DBF9-FA13-F0A1-24ED-BC47C06F0BDC}"/>
              </a:ext>
            </a:extLst>
          </p:cNvPr>
          <p:cNvSpPr txBox="1"/>
          <p:nvPr/>
        </p:nvSpPr>
        <p:spPr>
          <a:xfrm>
            <a:off x="145704" y="8049377"/>
            <a:ext cx="4174760" cy="369332"/>
          </a:xfrm>
          <a:prstGeom prst="rect">
            <a:avLst/>
          </a:prstGeom>
          <a:noFill/>
        </p:spPr>
        <p:txBody>
          <a:bodyPr wrap="square">
            <a:spAutoFit/>
          </a:bodyPr>
          <a:lstStyle/>
          <a:p>
            <a:pPr algn="just"/>
            <a:r>
              <a:rPr lang="en-US" b="1" u="sng" dirty="0">
                <a:latin typeface="Segoe UI" panose="020B0502040204020203" pitchFamily="34" charset="0"/>
              </a:rPr>
              <a:t>Main() Error</a:t>
            </a:r>
          </a:p>
        </p:txBody>
      </p:sp>
      <p:pic>
        <p:nvPicPr>
          <p:cNvPr id="3" name="Picture 2">
            <a:extLst>
              <a:ext uri="{FF2B5EF4-FFF2-40B4-BE49-F238E27FC236}">
                <a16:creationId xmlns:a16="http://schemas.microsoft.com/office/drawing/2014/main" id="{95A49FE5-AB2E-6F4D-33E9-EE8EF71B615F}"/>
              </a:ext>
            </a:extLst>
          </p:cNvPr>
          <p:cNvPicPr>
            <a:picLocks noChangeAspect="1"/>
          </p:cNvPicPr>
          <p:nvPr/>
        </p:nvPicPr>
        <p:blipFill>
          <a:blip r:embed="rId3"/>
          <a:stretch>
            <a:fillRect/>
          </a:stretch>
        </p:blipFill>
        <p:spPr>
          <a:xfrm>
            <a:off x="266495" y="8413377"/>
            <a:ext cx="6172200" cy="981680"/>
          </a:xfrm>
          <a:prstGeom prst="rect">
            <a:avLst/>
          </a:prstGeom>
        </p:spPr>
      </p:pic>
    </p:spTree>
    <p:extLst>
      <p:ext uri="{BB962C8B-B14F-4D97-AF65-F5344CB8AC3E}">
        <p14:creationId xmlns:p14="http://schemas.microsoft.com/office/powerpoint/2010/main" val="531484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5" grpId="0" animBg="1"/>
      <p:bldP spid="14" grpId="0"/>
      <p:bldP spid="16" grpId="0" animBg="1"/>
      <p:bldP spid="18" grpId="0" animBg="1"/>
      <p:bldP spid="10" grpId="0"/>
      <p:bldP spid="13" grpId="0"/>
      <p:bldP spid="2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75075" y="0"/>
            <a:ext cx="7389267"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Our Project – </a:t>
            </a:r>
            <a:r>
              <a:rPr lang="en-US" sz="5400" dirty="0">
                <a:ln w="0"/>
                <a:effectLst>
                  <a:outerShdw blurRad="38100" dist="19050" dir="2700000" algn="tl" rotWithShape="0">
                    <a:schemeClr val="dk1">
                      <a:alpha val="40000"/>
                    </a:schemeClr>
                  </a:outerShdw>
                </a:effectLst>
                <a:highlight>
                  <a:srgbClr val="FFFF00"/>
                </a:highlight>
              </a:rPr>
              <a:t>L</a:t>
            </a:r>
            <a:r>
              <a:rPr lang="en-US" sz="5400" dirty="0">
                <a:ln w="0"/>
                <a:effectLst>
                  <a:outerShdw blurRad="38100" dist="19050" dir="2700000" algn="tl" rotWithShape="0">
                    <a:schemeClr val="dk1">
                      <a:alpha val="40000"/>
                    </a:schemeClr>
                  </a:outerShdw>
                </a:effectLst>
              </a:rPr>
              <a:t>ist_Tasks</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14" name="TextBox 13">
            <a:extLst>
              <a:ext uri="{FF2B5EF4-FFF2-40B4-BE49-F238E27FC236}">
                <a16:creationId xmlns:a16="http://schemas.microsoft.com/office/drawing/2014/main" id="{ABD0861B-2C8B-4BC2-BA6A-5CD0DFF70086}"/>
              </a:ext>
            </a:extLst>
          </p:cNvPr>
          <p:cNvSpPr txBox="1"/>
          <p:nvPr/>
        </p:nvSpPr>
        <p:spPr>
          <a:xfrm>
            <a:off x="75075" y="3429417"/>
            <a:ext cx="3740495" cy="369332"/>
          </a:xfrm>
          <a:prstGeom prst="rect">
            <a:avLst/>
          </a:prstGeom>
          <a:noFill/>
        </p:spPr>
        <p:txBody>
          <a:bodyPr wrap="square">
            <a:spAutoFit/>
          </a:bodyPr>
          <a:lstStyle/>
          <a:p>
            <a:r>
              <a:rPr lang="en-US" dirty="0">
                <a:solidFill>
                  <a:srgbClr val="00B050"/>
                </a:solidFill>
                <a:latin typeface="Segoe UI" panose="020B0502040204020203" pitchFamily="34" charset="0"/>
              </a:rPr>
              <a:t>//Add your ListTasks()</a:t>
            </a:r>
            <a:endParaRPr lang="en-US" sz="2000" dirty="0">
              <a:solidFill>
                <a:srgbClr val="00B050"/>
              </a:solidFill>
              <a:effectLst/>
              <a:latin typeface="Arial" panose="020B0604020202020204" pitchFamily="34" charset="0"/>
            </a:endParaRPr>
          </a:p>
        </p:txBody>
      </p:sp>
      <p:sp>
        <p:nvSpPr>
          <p:cNvPr id="10" name="TextBox 9">
            <a:extLst>
              <a:ext uri="{FF2B5EF4-FFF2-40B4-BE49-F238E27FC236}">
                <a16:creationId xmlns:a16="http://schemas.microsoft.com/office/drawing/2014/main" id="{515891F8-8DE9-B221-5E24-D033601046E4}"/>
              </a:ext>
            </a:extLst>
          </p:cNvPr>
          <p:cNvSpPr txBox="1"/>
          <p:nvPr/>
        </p:nvSpPr>
        <p:spPr>
          <a:xfrm>
            <a:off x="0" y="4986458"/>
            <a:ext cx="7417600" cy="369332"/>
          </a:xfrm>
          <a:prstGeom prst="rect">
            <a:avLst/>
          </a:prstGeom>
          <a:noFill/>
        </p:spPr>
        <p:txBody>
          <a:bodyPr wrap="square">
            <a:spAutoFit/>
          </a:bodyPr>
          <a:lstStyle/>
          <a:p>
            <a:pPr algn="just"/>
            <a:r>
              <a:rPr lang="en-US" dirty="0">
                <a:latin typeface="Segoe UI" panose="020B0502040204020203" pitchFamily="34" charset="0"/>
              </a:rPr>
              <a:t>Update your Main.js to add ListTasks and pass </a:t>
            </a:r>
            <a:r>
              <a:rPr lang="en-US" dirty="0" err="1">
                <a:latin typeface="Segoe UI" panose="020B0502040204020203" pitchFamily="34" charset="0"/>
              </a:rPr>
              <a:t>ClassName</a:t>
            </a:r>
            <a:r>
              <a:rPr lang="en-US" dirty="0">
                <a:latin typeface="Segoe UI" panose="020B0502040204020203" pitchFamily="34" charset="0"/>
              </a:rPr>
              <a:t>: list-border</a:t>
            </a:r>
            <a:endParaRPr lang="en-US" sz="2000" dirty="0">
              <a:effectLst/>
              <a:latin typeface="Arial" panose="020B0604020202020204" pitchFamily="34" charset="0"/>
            </a:endParaRPr>
          </a:p>
        </p:txBody>
      </p:sp>
      <p:pic>
        <p:nvPicPr>
          <p:cNvPr id="7" name="Picture 6">
            <a:extLst>
              <a:ext uri="{FF2B5EF4-FFF2-40B4-BE49-F238E27FC236}">
                <a16:creationId xmlns:a16="http://schemas.microsoft.com/office/drawing/2014/main" id="{29A761C9-D0AD-F847-ADA6-4895B2429AE1}"/>
              </a:ext>
            </a:extLst>
          </p:cNvPr>
          <p:cNvPicPr>
            <a:picLocks noChangeAspect="1"/>
          </p:cNvPicPr>
          <p:nvPr/>
        </p:nvPicPr>
        <p:blipFill>
          <a:blip r:embed="rId2"/>
          <a:stretch>
            <a:fillRect/>
          </a:stretch>
        </p:blipFill>
        <p:spPr>
          <a:xfrm>
            <a:off x="75075" y="1064780"/>
            <a:ext cx="7654958" cy="2458387"/>
          </a:xfrm>
          <a:prstGeom prst="rect">
            <a:avLst/>
          </a:prstGeom>
        </p:spPr>
      </p:pic>
      <p:sp>
        <p:nvSpPr>
          <p:cNvPr id="12" name="TextBox 11">
            <a:extLst>
              <a:ext uri="{FF2B5EF4-FFF2-40B4-BE49-F238E27FC236}">
                <a16:creationId xmlns:a16="http://schemas.microsoft.com/office/drawing/2014/main" id="{FDAB553A-4D2B-8D97-AA60-C26E279E5701}"/>
              </a:ext>
            </a:extLst>
          </p:cNvPr>
          <p:cNvSpPr txBox="1"/>
          <p:nvPr/>
        </p:nvSpPr>
        <p:spPr>
          <a:xfrm>
            <a:off x="75076" y="3798749"/>
            <a:ext cx="7622250" cy="369332"/>
          </a:xfrm>
          <a:prstGeom prst="rect">
            <a:avLst/>
          </a:prstGeom>
          <a:noFill/>
        </p:spPr>
        <p:txBody>
          <a:bodyPr wrap="square">
            <a:spAutoFit/>
          </a:bodyPr>
          <a:lstStyle/>
          <a:p>
            <a:r>
              <a:rPr lang="en-CA" dirty="0"/>
              <a:t>Copy your Footer.js to your ListTasks.js and update it to meet our needs</a:t>
            </a:r>
          </a:p>
        </p:txBody>
      </p:sp>
      <p:sp>
        <p:nvSpPr>
          <p:cNvPr id="15" name="TextBox 14">
            <a:extLst>
              <a:ext uri="{FF2B5EF4-FFF2-40B4-BE49-F238E27FC236}">
                <a16:creationId xmlns:a16="http://schemas.microsoft.com/office/drawing/2014/main" id="{814C1F0A-CB54-BEFD-5A72-9E54216C865D}"/>
              </a:ext>
            </a:extLst>
          </p:cNvPr>
          <p:cNvSpPr txBox="1"/>
          <p:nvPr/>
        </p:nvSpPr>
        <p:spPr>
          <a:xfrm>
            <a:off x="60905" y="4393312"/>
            <a:ext cx="7622250" cy="369332"/>
          </a:xfrm>
          <a:prstGeom prst="rect">
            <a:avLst/>
          </a:prstGeom>
          <a:noFill/>
        </p:spPr>
        <p:txBody>
          <a:bodyPr wrap="square">
            <a:spAutoFit/>
          </a:bodyPr>
          <a:lstStyle/>
          <a:p>
            <a:r>
              <a:rPr lang="en-CA" dirty="0"/>
              <a:t>We can share a copy of current ListTask.js, ListTasks-1.js</a:t>
            </a:r>
          </a:p>
        </p:txBody>
      </p:sp>
      <p:sp>
        <p:nvSpPr>
          <p:cNvPr id="2" name="TextBox 1">
            <a:extLst>
              <a:ext uri="{FF2B5EF4-FFF2-40B4-BE49-F238E27FC236}">
                <a16:creationId xmlns:a16="http://schemas.microsoft.com/office/drawing/2014/main" id="{E0CF47B7-B697-4D6A-9D62-07E432DA17A9}"/>
              </a:ext>
            </a:extLst>
          </p:cNvPr>
          <p:cNvSpPr txBox="1"/>
          <p:nvPr/>
        </p:nvSpPr>
        <p:spPr>
          <a:xfrm>
            <a:off x="5387876" y="5614468"/>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
        <p:nvSpPr>
          <p:cNvPr id="4" name="Rectangle 3">
            <a:extLst>
              <a:ext uri="{FF2B5EF4-FFF2-40B4-BE49-F238E27FC236}">
                <a16:creationId xmlns:a16="http://schemas.microsoft.com/office/drawing/2014/main" id="{DAAC31B4-073E-3415-CE55-6FFE8CB121FF}"/>
              </a:ext>
            </a:extLst>
          </p:cNvPr>
          <p:cNvSpPr/>
          <p:nvPr/>
        </p:nvSpPr>
        <p:spPr>
          <a:xfrm>
            <a:off x="-108065" y="923329"/>
            <a:ext cx="8013469" cy="17866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95747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0" grpId="0"/>
      <p:bldP spid="12" grpId="0"/>
      <p:bldP spid="15" grpId="0"/>
      <p:bldP spid="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000E2A-1644-0079-ED89-FFEE74258DB2}"/>
              </a:ext>
            </a:extLst>
          </p:cNvPr>
          <p:cNvSpPr/>
          <p:nvPr/>
        </p:nvSpPr>
        <p:spPr>
          <a:xfrm>
            <a:off x="2588568" y="3975788"/>
            <a:ext cx="2138727" cy="923330"/>
          </a:xfrm>
          <a:prstGeom prst="rect">
            <a:avLst/>
          </a:prstGeom>
          <a:noFill/>
        </p:spPr>
        <p:txBody>
          <a:bodyPr wrap="none" lIns="91440" tIns="45720" rIns="91440" bIns="45720">
            <a:spAutoFit/>
          </a:bodyPr>
          <a:lstStyle/>
          <a:p>
            <a:pPr algn="ctr"/>
            <a:r>
              <a:rPr lang="en-US" sz="5400" b="0" cap="none" spc="0" dirty="0">
                <a:ln w="0"/>
                <a:solidFill>
                  <a:srgbClr val="FF0000"/>
                </a:solidFill>
                <a:effectLst>
                  <a:outerShdw blurRad="38100" dist="19050" dir="2700000" algn="tl" rotWithShape="0">
                    <a:schemeClr val="dk1">
                      <a:alpha val="40000"/>
                    </a:schemeClr>
                  </a:outerShdw>
                </a:effectLst>
              </a:rPr>
              <a:t>Demo</a:t>
            </a:r>
          </a:p>
        </p:txBody>
      </p:sp>
    </p:spTree>
    <p:extLst>
      <p:ext uri="{BB962C8B-B14F-4D97-AF65-F5344CB8AC3E}">
        <p14:creationId xmlns:p14="http://schemas.microsoft.com/office/powerpoint/2010/main" val="21162002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797965" y="0"/>
            <a:ext cx="5943487"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Our Project – </a:t>
            </a:r>
            <a:r>
              <a:rPr lang="en-US" sz="5400" dirty="0">
                <a:ln w="0"/>
                <a:effectLst>
                  <a:outerShdw blurRad="38100" dist="19050" dir="2700000" algn="tl" rotWithShape="0">
                    <a:schemeClr val="dk1">
                      <a:alpha val="40000"/>
                    </a:schemeClr>
                  </a:outerShdw>
                </a:effectLst>
                <a:highlight>
                  <a:srgbClr val="FFFF00"/>
                </a:highlight>
              </a:rPr>
              <a:t>M</a:t>
            </a:r>
            <a:r>
              <a:rPr lang="en-US" sz="5400" dirty="0">
                <a:ln w="0"/>
                <a:effectLst>
                  <a:outerShdw blurRad="38100" dist="19050" dir="2700000" algn="tl" rotWithShape="0">
                    <a:schemeClr val="dk1">
                      <a:alpha val="40000"/>
                    </a:schemeClr>
                  </a:outerShdw>
                </a:effectLst>
              </a:rPr>
              <a:t>ain</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14" name="TextBox 13">
            <a:extLst>
              <a:ext uri="{FF2B5EF4-FFF2-40B4-BE49-F238E27FC236}">
                <a16:creationId xmlns:a16="http://schemas.microsoft.com/office/drawing/2014/main" id="{ABD0861B-2C8B-4BC2-BA6A-5CD0DFF70086}"/>
              </a:ext>
            </a:extLst>
          </p:cNvPr>
          <p:cNvSpPr txBox="1"/>
          <p:nvPr/>
        </p:nvSpPr>
        <p:spPr>
          <a:xfrm>
            <a:off x="145705" y="2831467"/>
            <a:ext cx="3740495" cy="369332"/>
          </a:xfrm>
          <a:prstGeom prst="rect">
            <a:avLst/>
          </a:prstGeom>
          <a:noFill/>
        </p:spPr>
        <p:txBody>
          <a:bodyPr wrap="square">
            <a:spAutoFit/>
          </a:bodyPr>
          <a:lstStyle/>
          <a:p>
            <a:r>
              <a:rPr lang="en-US" dirty="0">
                <a:solidFill>
                  <a:srgbClr val="00B050"/>
                </a:solidFill>
                <a:latin typeface="Segoe UI" panose="020B0502040204020203" pitchFamily="34" charset="0"/>
              </a:rPr>
              <a:t>//Update your Main()</a:t>
            </a:r>
            <a:endParaRPr lang="en-US" sz="2000" dirty="0">
              <a:solidFill>
                <a:srgbClr val="00B050"/>
              </a:solidFill>
              <a:effectLst/>
              <a:latin typeface="Arial" panose="020B0604020202020204" pitchFamily="34" charset="0"/>
            </a:endParaRPr>
          </a:p>
        </p:txBody>
      </p:sp>
      <p:sp>
        <p:nvSpPr>
          <p:cNvPr id="15" name="TextBox 14">
            <a:extLst>
              <a:ext uri="{FF2B5EF4-FFF2-40B4-BE49-F238E27FC236}">
                <a16:creationId xmlns:a16="http://schemas.microsoft.com/office/drawing/2014/main" id="{814C1F0A-CB54-BEFD-5A72-9E54216C865D}"/>
              </a:ext>
            </a:extLst>
          </p:cNvPr>
          <p:cNvSpPr txBox="1"/>
          <p:nvPr/>
        </p:nvSpPr>
        <p:spPr>
          <a:xfrm>
            <a:off x="75075" y="3337150"/>
            <a:ext cx="7622250" cy="4247317"/>
          </a:xfrm>
          <a:prstGeom prst="rect">
            <a:avLst/>
          </a:prstGeom>
          <a:noFill/>
          <a:ln w="28575">
            <a:solidFill>
              <a:schemeClr val="tx1">
                <a:lumMod val="95000"/>
                <a:lumOff val="5000"/>
              </a:schemeClr>
            </a:solidFill>
          </a:ln>
        </p:spPr>
        <p:txBody>
          <a:bodyPr wrap="square">
            <a:spAutoFit/>
          </a:bodyPr>
          <a:lstStyle/>
          <a:p>
            <a:r>
              <a:rPr lang="en-CA" dirty="0">
                <a:solidFill>
                  <a:schemeClr val="bg1">
                    <a:lumMod val="65000"/>
                  </a:schemeClr>
                </a:solidFill>
              </a:rPr>
              <a:t> return (</a:t>
            </a:r>
          </a:p>
          <a:p>
            <a:r>
              <a:rPr lang="en-CA" b="1" dirty="0"/>
              <a:t>      &lt;Container&gt;</a:t>
            </a:r>
          </a:p>
          <a:p>
            <a:r>
              <a:rPr lang="en-CA" dirty="0">
                <a:solidFill>
                  <a:schemeClr val="bg1">
                    <a:lumMod val="65000"/>
                  </a:schemeClr>
                </a:solidFill>
              </a:rPr>
              <a:t>        &lt;Header version = '1.0' </a:t>
            </a:r>
            <a:r>
              <a:rPr lang="en-CA" dirty="0" err="1">
                <a:solidFill>
                  <a:schemeClr val="bg1">
                    <a:lumMod val="65000"/>
                  </a:schemeClr>
                </a:solidFill>
              </a:rPr>
              <a:t>className</a:t>
            </a:r>
            <a:r>
              <a:rPr lang="en-CA" dirty="0">
                <a:solidFill>
                  <a:schemeClr val="bg1">
                    <a:lumMod val="65000"/>
                  </a:schemeClr>
                </a:solidFill>
              </a:rPr>
              <a:t>='general-border' /&gt;</a:t>
            </a:r>
          </a:p>
          <a:p>
            <a:r>
              <a:rPr lang="en-CA" dirty="0"/>
              <a:t>      </a:t>
            </a:r>
            <a:r>
              <a:rPr lang="en-CA" b="1" dirty="0"/>
              <a:t>  &lt;Row&gt;</a:t>
            </a:r>
          </a:p>
          <a:p>
            <a:r>
              <a:rPr lang="en-CA" b="1" dirty="0"/>
              <a:t>          &lt;Col&gt;</a:t>
            </a:r>
          </a:p>
          <a:p>
            <a:r>
              <a:rPr lang="en-CA" dirty="0">
                <a:solidFill>
                  <a:schemeClr val="bg1">
                    <a:lumMod val="65000"/>
                  </a:schemeClr>
                </a:solidFill>
              </a:rPr>
              <a:t>              &lt;div&gt;</a:t>
            </a:r>
          </a:p>
          <a:p>
            <a:r>
              <a:rPr lang="en-CA" dirty="0">
                <a:solidFill>
                  <a:schemeClr val="bg1">
                    <a:lumMod val="65000"/>
                  </a:schemeClr>
                </a:solidFill>
              </a:rPr>
              <a:t>                  ….</a:t>
            </a:r>
          </a:p>
          <a:p>
            <a:r>
              <a:rPr lang="en-CA" dirty="0">
                <a:solidFill>
                  <a:schemeClr val="bg1">
                    <a:lumMod val="65000"/>
                  </a:schemeClr>
                </a:solidFill>
              </a:rPr>
              <a:t>               &lt;/div&gt;</a:t>
            </a:r>
          </a:p>
          <a:p>
            <a:r>
              <a:rPr lang="en-CA" dirty="0"/>
              <a:t>          </a:t>
            </a:r>
            <a:r>
              <a:rPr lang="en-CA" b="1" dirty="0"/>
              <a:t>&lt;/Col&gt;</a:t>
            </a:r>
          </a:p>
          <a:p>
            <a:r>
              <a:rPr lang="en-CA" dirty="0"/>
              <a:t>          </a:t>
            </a:r>
            <a:r>
              <a:rPr lang="en-CA" b="1" dirty="0"/>
              <a:t>&lt;Col&gt;</a:t>
            </a:r>
          </a:p>
          <a:p>
            <a:r>
              <a:rPr lang="en-CA" b="1" dirty="0"/>
              <a:t>              &lt;</a:t>
            </a:r>
            <a:r>
              <a:rPr lang="en-CA" b="1" dirty="0" err="1"/>
              <a:t>ListTasks</a:t>
            </a:r>
            <a:r>
              <a:rPr lang="en-CA" b="1" dirty="0"/>
              <a:t> </a:t>
            </a:r>
            <a:r>
              <a:rPr lang="en-CA" b="1" dirty="0" err="1"/>
              <a:t>className</a:t>
            </a:r>
            <a:r>
              <a:rPr lang="en-CA" b="1" dirty="0"/>
              <a:t> = "list-border"/&gt;</a:t>
            </a:r>
          </a:p>
          <a:p>
            <a:r>
              <a:rPr lang="en-CA" b="1" dirty="0"/>
              <a:t>          &lt;/Col&gt;</a:t>
            </a:r>
          </a:p>
          <a:p>
            <a:r>
              <a:rPr lang="en-CA" b="1" dirty="0"/>
              <a:t>        &lt;/Row&gt;</a:t>
            </a:r>
          </a:p>
          <a:p>
            <a:r>
              <a:rPr lang="en-CA" b="1" dirty="0"/>
              <a:t>        &lt;/Container&gt;</a:t>
            </a:r>
          </a:p>
          <a:p>
            <a:r>
              <a:rPr lang="en-CA" dirty="0">
                <a:solidFill>
                  <a:schemeClr val="bg1">
                    <a:lumMod val="65000"/>
                  </a:schemeClr>
                </a:solidFill>
              </a:rPr>
              <a:t>    );</a:t>
            </a:r>
          </a:p>
        </p:txBody>
      </p:sp>
      <p:pic>
        <p:nvPicPr>
          <p:cNvPr id="3" name="Picture 2">
            <a:extLst>
              <a:ext uri="{FF2B5EF4-FFF2-40B4-BE49-F238E27FC236}">
                <a16:creationId xmlns:a16="http://schemas.microsoft.com/office/drawing/2014/main" id="{F6478A53-4B8D-1CE8-C55E-56396DE36D32}"/>
              </a:ext>
            </a:extLst>
          </p:cNvPr>
          <p:cNvPicPr>
            <a:picLocks noChangeAspect="1"/>
          </p:cNvPicPr>
          <p:nvPr/>
        </p:nvPicPr>
        <p:blipFill>
          <a:blip r:embed="rId2"/>
          <a:stretch>
            <a:fillRect/>
          </a:stretch>
        </p:blipFill>
        <p:spPr>
          <a:xfrm>
            <a:off x="0" y="1379306"/>
            <a:ext cx="7772400" cy="1180851"/>
          </a:xfrm>
          <a:prstGeom prst="rect">
            <a:avLst/>
          </a:prstGeom>
        </p:spPr>
      </p:pic>
      <p:sp>
        <p:nvSpPr>
          <p:cNvPr id="4" name="TextBox 3">
            <a:extLst>
              <a:ext uri="{FF2B5EF4-FFF2-40B4-BE49-F238E27FC236}">
                <a16:creationId xmlns:a16="http://schemas.microsoft.com/office/drawing/2014/main" id="{5271DDB0-AB3E-C190-F527-0760A1185823}"/>
              </a:ext>
            </a:extLst>
          </p:cNvPr>
          <p:cNvSpPr txBox="1"/>
          <p:nvPr/>
        </p:nvSpPr>
        <p:spPr>
          <a:xfrm>
            <a:off x="-41417" y="7166820"/>
            <a:ext cx="7622250" cy="369332"/>
          </a:xfrm>
          <a:prstGeom prst="rect">
            <a:avLst/>
          </a:prstGeom>
          <a:noFill/>
        </p:spPr>
        <p:txBody>
          <a:bodyPr wrap="square">
            <a:spAutoFit/>
          </a:bodyPr>
          <a:lstStyle/>
          <a:p>
            <a:r>
              <a:rPr lang="en-CA" dirty="0"/>
              <a:t>Notice that we have removed &lt;&gt; and it’s sufficient to use &lt;container&gt;</a:t>
            </a:r>
          </a:p>
        </p:txBody>
      </p:sp>
      <p:sp>
        <p:nvSpPr>
          <p:cNvPr id="5" name="TextBox 4">
            <a:extLst>
              <a:ext uri="{FF2B5EF4-FFF2-40B4-BE49-F238E27FC236}">
                <a16:creationId xmlns:a16="http://schemas.microsoft.com/office/drawing/2014/main" id="{E5741123-8739-1030-D35B-A931505AE587}"/>
              </a:ext>
            </a:extLst>
          </p:cNvPr>
          <p:cNvSpPr txBox="1"/>
          <p:nvPr/>
        </p:nvSpPr>
        <p:spPr>
          <a:xfrm>
            <a:off x="0" y="7602408"/>
            <a:ext cx="7622250" cy="369332"/>
          </a:xfrm>
          <a:prstGeom prst="rect">
            <a:avLst/>
          </a:prstGeom>
          <a:noFill/>
        </p:spPr>
        <p:txBody>
          <a:bodyPr wrap="square">
            <a:spAutoFit/>
          </a:bodyPr>
          <a:lstStyle/>
          <a:p>
            <a:r>
              <a:rPr lang="en-CA" dirty="0"/>
              <a:t>Don’t forget to add the required imports.</a:t>
            </a:r>
          </a:p>
        </p:txBody>
      </p:sp>
      <p:sp>
        <p:nvSpPr>
          <p:cNvPr id="6" name="TextBox 5">
            <a:extLst>
              <a:ext uri="{FF2B5EF4-FFF2-40B4-BE49-F238E27FC236}">
                <a16:creationId xmlns:a16="http://schemas.microsoft.com/office/drawing/2014/main" id="{A82B444D-43B0-9076-A0DB-3CFB0E16E83E}"/>
              </a:ext>
            </a:extLst>
          </p:cNvPr>
          <p:cNvSpPr txBox="1"/>
          <p:nvPr/>
        </p:nvSpPr>
        <p:spPr>
          <a:xfrm>
            <a:off x="5545784" y="9035896"/>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pic>
        <p:nvPicPr>
          <p:cNvPr id="7" name="Picture 6">
            <a:extLst>
              <a:ext uri="{FF2B5EF4-FFF2-40B4-BE49-F238E27FC236}">
                <a16:creationId xmlns:a16="http://schemas.microsoft.com/office/drawing/2014/main" id="{DAC1FF10-93C4-36DA-CAFA-7767E2C2F9FF}"/>
              </a:ext>
            </a:extLst>
          </p:cNvPr>
          <p:cNvPicPr>
            <a:picLocks noChangeAspect="1"/>
          </p:cNvPicPr>
          <p:nvPr/>
        </p:nvPicPr>
        <p:blipFill>
          <a:blip r:embed="rId3"/>
          <a:stretch>
            <a:fillRect/>
          </a:stretch>
        </p:blipFill>
        <p:spPr>
          <a:xfrm>
            <a:off x="3886195" y="0"/>
            <a:ext cx="10" cy="10058400"/>
          </a:xfrm>
          <a:prstGeom prst="rect">
            <a:avLst/>
          </a:prstGeom>
        </p:spPr>
      </p:pic>
      <p:pic>
        <p:nvPicPr>
          <p:cNvPr id="12" name="Picture 11">
            <a:extLst>
              <a:ext uri="{FF2B5EF4-FFF2-40B4-BE49-F238E27FC236}">
                <a16:creationId xmlns:a16="http://schemas.microsoft.com/office/drawing/2014/main" id="{EDA8D7E1-A91A-6B0F-9CAE-9F3294D0235E}"/>
              </a:ext>
            </a:extLst>
          </p:cNvPr>
          <p:cNvPicPr>
            <a:picLocks noChangeAspect="1"/>
          </p:cNvPicPr>
          <p:nvPr/>
        </p:nvPicPr>
        <p:blipFill>
          <a:blip r:embed="rId4"/>
          <a:stretch>
            <a:fillRect/>
          </a:stretch>
        </p:blipFill>
        <p:spPr>
          <a:xfrm>
            <a:off x="2414615" y="4367528"/>
            <a:ext cx="4719047" cy="1323343"/>
          </a:xfrm>
          <a:prstGeom prst="rect">
            <a:avLst/>
          </a:prstGeom>
        </p:spPr>
      </p:pic>
      <p:pic>
        <p:nvPicPr>
          <p:cNvPr id="16" name="Picture 15">
            <a:extLst>
              <a:ext uri="{FF2B5EF4-FFF2-40B4-BE49-F238E27FC236}">
                <a16:creationId xmlns:a16="http://schemas.microsoft.com/office/drawing/2014/main" id="{4455C838-A3FC-87F6-C42E-911366CB4F60}"/>
              </a:ext>
            </a:extLst>
          </p:cNvPr>
          <p:cNvPicPr>
            <a:picLocks noChangeAspect="1"/>
          </p:cNvPicPr>
          <p:nvPr/>
        </p:nvPicPr>
        <p:blipFill>
          <a:blip r:embed="rId5"/>
          <a:stretch>
            <a:fillRect/>
          </a:stretch>
        </p:blipFill>
        <p:spPr>
          <a:xfrm>
            <a:off x="75075" y="8030457"/>
            <a:ext cx="6505575" cy="942975"/>
          </a:xfrm>
          <a:prstGeom prst="rect">
            <a:avLst/>
          </a:prstGeom>
        </p:spPr>
      </p:pic>
    </p:spTree>
    <p:extLst>
      <p:ext uri="{BB962C8B-B14F-4D97-AF65-F5344CB8AC3E}">
        <p14:creationId xmlns:p14="http://schemas.microsoft.com/office/powerpoint/2010/main" val="6695988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animBg="1"/>
      <p:bldP spid="4" grpId="0"/>
      <p:bldP spid="5" grpId="0"/>
      <p:bldP spid="6"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797965" y="0"/>
            <a:ext cx="5943487"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Our Project – </a:t>
            </a:r>
            <a:r>
              <a:rPr lang="en-US" sz="5400" dirty="0">
                <a:ln w="0"/>
                <a:effectLst>
                  <a:outerShdw blurRad="38100" dist="19050" dir="2700000" algn="tl" rotWithShape="0">
                    <a:schemeClr val="dk1">
                      <a:alpha val="40000"/>
                    </a:schemeClr>
                  </a:outerShdw>
                </a:effectLst>
                <a:highlight>
                  <a:srgbClr val="FFFF00"/>
                </a:highlight>
              </a:rPr>
              <a:t>M</a:t>
            </a:r>
            <a:r>
              <a:rPr lang="en-US" sz="5400" dirty="0">
                <a:ln w="0"/>
                <a:effectLst>
                  <a:outerShdw blurRad="38100" dist="19050" dir="2700000" algn="tl" rotWithShape="0">
                    <a:schemeClr val="dk1">
                      <a:alpha val="40000"/>
                    </a:schemeClr>
                  </a:outerShdw>
                </a:effectLst>
              </a:rPr>
              <a:t>ain</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14" name="TextBox 13">
            <a:extLst>
              <a:ext uri="{FF2B5EF4-FFF2-40B4-BE49-F238E27FC236}">
                <a16:creationId xmlns:a16="http://schemas.microsoft.com/office/drawing/2014/main" id="{ABD0861B-2C8B-4BC2-BA6A-5CD0DFF70086}"/>
              </a:ext>
            </a:extLst>
          </p:cNvPr>
          <p:cNvSpPr txBox="1"/>
          <p:nvPr/>
        </p:nvSpPr>
        <p:spPr>
          <a:xfrm>
            <a:off x="145705" y="4506395"/>
            <a:ext cx="4501246" cy="369332"/>
          </a:xfrm>
          <a:prstGeom prst="rect">
            <a:avLst/>
          </a:prstGeom>
          <a:noFill/>
        </p:spPr>
        <p:txBody>
          <a:bodyPr wrap="square">
            <a:spAutoFit/>
          </a:bodyPr>
          <a:lstStyle/>
          <a:p>
            <a:r>
              <a:rPr lang="en-US" dirty="0">
                <a:solidFill>
                  <a:srgbClr val="00B050"/>
                </a:solidFill>
                <a:latin typeface="Segoe UI" panose="020B0502040204020203" pitchFamily="34" charset="0"/>
              </a:rPr>
              <a:t>//Update your Main()  - </a:t>
            </a:r>
            <a:r>
              <a:rPr lang="en-US" dirty="0">
                <a:solidFill>
                  <a:srgbClr val="00B050"/>
                </a:solidFill>
                <a:highlight>
                  <a:srgbClr val="FFFF00"/>
                </a:highlight>
                <a:latin typeface="Segoe UI" panose="020B0502040204020203" pitchFamily="34" charset="0"/>
              </a:rPr>
              <a:t>Add Date Picker</a:t>
            </a:r>
            <a:endParaRPr lang="en-US" sz="2000" dirty="0">
              <a:solidFill>
                <a:srgbClr val="00B050"/>
              </a:solidFill>
              <a:effectLst/>
              <a:highlight>
                <a:srgbClr val="FFFF00"/>
              </a:highlight>
              <a:latin typeface="Arial" panose="020B0604020202020204" pitchFamily="34" charset="0"/>
            </a:endParaRPr>
          </a:p>
        </p:txBody>
      </p:sp>
      <p:sp>
        <p:nvSpPr>
          <p:cNvPr id="15" name="TextBox 14">
            <a:extLst>
              <a:ext uri="{FF2B5EF4-FFF2-40B4-BE49-F238E27FC236}">
                <a16:creationId xmlns:a16="http://schemas.microsoft.com/office/drawing/2014/main" id="{814C1F0A-CB54-BEFD-5A72-9E54216C865D}"/>
              </a:ext>
            </a:extLst>
          </p:cNvPr>
          <p:cNvSpPr txBox="1"/>
          <p:nvPr/>
        </p:nvSpPr>
        <p:spPr>
          <a:xfrm>
            <a:off x="191567" y="5011850"/>
            <a:ext cx="7389266" cy="2308324"/>
          </a:xfrm>
          <a:prstGeom prst="rect">
            <a:avLst/>
          </a:prstGeom>
          <a:noFill/>
          <a:ln w="28575">
            <a:solidFill>
              <a:schemeClr val="tx1">
                <a:lumMod val="95000"/>
                <a:lumOff val="5000"/>
              </a:schemeClr>
            </a:solidFill>
          </a:ln>
        </p:spPr>
        <p:txBody>
          <a:bodyPr wrap="square">
            <a:spAutoFit/>
          </a:bodyPr>
          <a:lstStyle/>
          <a:p>
            <a:r>
              <a:rPr lang="en-CA" dirty="0">
                <a:solidFill>
                  <a:schemeClr val="bg1">
                    <a:lumMod val="65000"/>
                  </a:schemeClr>
                </a:solidFill>
              </a:rPr>
              <a:t>&lt;Row&gt;</a:t>
            </a:r>
          </a:p>
          <a:p>
            <a:r>
              <a:rPr lang="en-CA" dirty="0">
                <a:solidFill>
                  <a:schemeClr val="bg1">
                    <a:lumMod val="65000"/>
                  </a:schemeClr>
                </a:solidFill>
              </a:rPr>
              <a:t>&lt;Col&gt;</a:t>
            </a:r>
          </a:p>
          <a:p>
            <a:r>
              <a:rPr lang="en-CA" dirty="0"/>
              <a:t>              </a:t>
            </a:r>
            <a:r>
              <a:rPr lang="en-CA" b="1" dirty="0"/>
              <a:t>&lt;Form&gt;</a:t>
            </a:r>
          </a:p>
          <a:p>
            <a:r>
              <a:rPr lang="en-CA" b="1" dirty="0"/>
              <a:t>                  &lt;</a:t>
            </a:r>
            <a:r>
              <a:rPr lang="en-CA" b="1" dirty="0" err="1"/>
              <a:t>Form.Group</a:t>
            </a:r>
            <a:r>
              <a:rPr lang="en-CA" b="1" dirty="0"/>
              <a:t> &gt;</a:t>
            </a:r>
          </a:p>
          <a:p>
            <a:r>
              <a:rPr lang="en-CA" b="1" dirty="0"/>
              <a:t>                    &lt;</a:t>
            </a:r>
            <a:r>
              <a:rPr lang="en-CA" b="1" dirty="0" err="1"/>
              <a:t>Form.Label</a:t>
            </a:r>
            <a:r>
              <a:rPr lang="en-CA" b="1" dirty="0"/>
              <a:t>&gt;Pick Date&lt;/</a:t>
            </a:r>
            <a:r>
              <a:rPr lang="en-CA" b="1" dirty="0" err="1"/>
              <a:t>Form.Label</a:t>
            </a:r>
            <a:r>
              <a:rPr lang="en-CA" b="1" dirty="0"/>
              <a:t>&gt; </a:t>
            </a:r>
          </a:p>
          <a:p>
            <a:r>
              <a:rPr lang="en-CA" b="1" dirty="0"/>
              <a:t>                    &lt;</a:t>
            </a:r>
            <a:r>
              <a:rPr lang="en-CA" b="1" dirty="0" err="1"/>
              <a:t>DatePicker</a:t>
            </a:r>
            <a:r>
              <a:rPr lang="en-CA" b="1" dirty="0"/>
              <a:t> </a:t>
            </a:r>
            <a:r>
              <a:rPr lang="en-CA" b="1" dirty="0" err="1"/>
              <a:t>className</a:t>
            </a:r>
            <a:r>
              <a:rPr lang="en-CA" b="1" dirty="0"/>
              <a:t>='</a:t>
            </a:r>
            <a:r>
              <a:rPr lang="en-CA" b="1" dirty="0" err="1"/>
              <a:t>datePicker</a:t>
            </a:r>
            <a:r>
              <a:rPr lang="en-CA" b="1" dirty="0"/>
              <a:t>' /&gt;</a:t>
            </a:r>
          </a:p>
          <a:p>
            <a:r>
              <a:rPr lang="en-CA" b="1" dirty="0"/>
              <a:t>                  &lt;/</a:t>
            </a:r>
            <a:r>
              <a:rPr lang="en-CA" b="1" dirty="0" err="1"/>
              <a:t>Form.Group</a:t>
            </a:r>
            <a:r>
              <a:rPr lang="en-CA" b="1" dirty="0"/>
              <a:t>&gt;</a:t>
            </a:r>
          </a:p>
          <a:p>
            <a:r>
              <a:rPr lang="en-CA" b="1" dirty="0"/>
              <a:t>               &lt;/Form&gt;</a:t>
            </a:r>
          </a:p>
        </p:txBody>
      </p:sp>
      <p:pic>
        <p:nvPicPr>
          <p:cNvPr id="6" name="Picture 5">
            <a:extLst>
              <a:ext uri="{FF2B5EF4-FFF2-40B4-BE49-F238E27FC236}">
                <a16:creationId xmlns:a16="http://schemas.microsoft.com/office/drawing/2014/main" id="{7CF123F6-F5AA-8172-0121-A60ADAF78339}"/>
              </a:ext>
            </a:extLst>
          </p:cNvPr>
          <p:cNvPicPr>
            <a:picLocks noChangeAspect="1"/>
          </p:cNvPicPr>
          <p:nvPr/>
        </p:nvPicPr>
        <p:blipFill>
          <a:blip r:embed="rId2"/>
          <a:stretch>
            <a:fillRect/>
          </a:stretch>
        </p:blipFill>
        <p:spPr>
          <a:xfrm>
            <a:off x="381358" y="923330"/>
            <a:ext cx="7199475" cy="335063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7" name="TextBox 6">
            <a:extLst>
              <a:ext uri="{FF2B5EF4-FFF2-40B4-BE49-F238E27FC236}">
                <a16:creationId xmlns:a16="http://schemas.microsoft.com/office/drawing/2014/main" id="{149BD1F5-C657-DE64-3FDE-7DC280BAC323}"/>
              </a:ext>
            </a:extLst>
          </p:cNvPr>
          <p:cNvSpPr txBox="1"/>
          <p:nvPr/>
        </p:nvSpPr>
        <p:spPr>
          <a:xfrm>
            <a:off x="0" y="7733296"/>
            <a:ext cx="4501246" cy="369332"/>
          </a:xfrm>
          <a:prstGeom prst="rect">
            <a:avLst/>
          </a:prstGeom>
          <a:noFill/>
        </p:spPr>
        <p:txBody>
          <a:bodyPr wrap="square">
            <a:spAutoFit/>
          </a:bodyPr>
          <a:lstStyle/>
          <a:p>
            <a:r>
              <a:rPr lang="en-US" dirty="0">
                <a:solidFill>
                  <a:srgbClr val="00B050"/>
                </a:solidFill>
                <a:latin typeface="Segoe UI" panose="020B0502040204020203" pitchFamily="34" charset="0"/>
              </a:rPr>
              <a:t>//Update your Main()  - </a:t>
            </a:r>
            <a:r>
              <a:rPr lang="en-US" dirty="0">
                <a:solidFill>
                  <a:srgbClr val="00B050"/>
                </a:solidFill>
                <a:highlight>
                  <a:srgbClr val="FFFF00"/>
                </a:highlight>
                <a:latin typeface="Segoe UI" panose="020B0502040204020203" pitchFamily="34" charset="0"/>
              </a:rPr>
              <a:t>Add imports</a:t>
            </a:r>
            <a:endParaRPr lang="en-US" sz="2000" dirty="0">
              <a:solidFill>
                <a:srgbClr val="00B050"/>
              </a:solidFill>
              <a:effectLst/>
              <a:highlight>
                <a:srgbClr val="FFFF00"/>
              </a:highlight>
              <a:latin typeface="Arial" panose="020B0604020202020204" pitchFamily="34" charset="0"/>
            </a:endParaRPr>
          </a:p>
        </p:txBody>
      </p:sp>
      <p:sp>
        <p:nvSpPr>
          <p:cNvPr id="9" name="TextBox 8">
            <a:extLst>
              <a:ext uri="{FF2B5EF4-FFF2-40B4-BE49-F238E27FC236}">
                <a16:creationId xmlns:a16="http://schemas.microsoft.com/office/drawing/2014/main" id="{94537A1F-57D7-748A-CC97-3BF9389FB018}"/>
              </a:ext>
            </a:extLst>
          </p:cNvPr>
          <p:cNvSpPr txBox="1"/>
          <p:nvPr/>
        </p:nvSpPr>
        <p:spPr>
          <a:xfrm>
            <a:off x="145705" y="8238751"/>
            <a:ext cx="7389266" cy="923330"/>
          </a:xfrm>
          <a:prstGeom prst="rect">
            <a:avLst/>
          </a:prstGeom>
          <a:noFill/>
          <a:ln w="28575">
            <a:solidFill>
              <a:schemeClr val="tx1">
                <a:lumMod val="95000"/>
                <a:lumOff val="5000"/>
              </a:schemeClr>
            </a:solidFill>
          </a:ln>
        </p:spPr>
        <p:txBody>
          <a:bodyPr wrap="square">
            <a:spAutoFit/>
          </a:bodyPr>
          <a:lstStyle/>
          <a:p>
            <a:r>
              <a:rPr lang="en-CA" dirty="0"/>
              <a:t>import </a:t>
            </a:r>
            <a:r>
              <a:rPr lang="en-CA" dirty="0" err="1"/>
              <a:t>DatePicker</a:t>
            </a:r>
            <a:r>
              <a:rPr lang="en-CA" dirty="0"/>
              <a:t> from 'react-</a:t>
            </a:r>
            <a:r>
              <a:rPr lang="en-CA" dirty="0" err="1"/>
              <a:t>datepicker</a:t>
            </a:r>
            <a:r>
              <a:rPr lang="en-CA" dirty="0"/>
              <a:t>';</a:t>
            </a:r>
          </a:p>
          <a:p>
            <a:r>
              <a:rPr lang="en-CA" dirty="0"/>
              <a:t>import 'react-</a:t>
            </a:r>
            <a:r>
              <a:rPr lang="en-CA" dirty="0" err="1"/>
              <a:t>datepicker</a:t>
            </a:r>
            <a:r>
              <a:rPr lang="en-CA" dirty="0"/>
              <a:t>/</a:t>
            </a:r>
            <a:r>
              <a:rPr lang="en-CA" dirty="0" err="1"/>
              <a:t>dist</a:t>
            </a:r>
            <a:r>
              <a:rPr lang="en-CA" dirty="0"/>
              <a:t>/react-datepicker.css';</a:t>
            </a:r>
          </a:p>
          <a:p>
            <a:r>
              <a:rPr lang="en-CA" dirty="0"/>
              <a:t>import Form from 'react-bootstrap/Form';</a:t>
            </a:r>
          </a:p>
        </p:txBody>
      </p:sp>
      <p:sp>
        <p:nvSpPr>
          <p:cNvPr id="10" name="TextBox 9">
            <a:extLst>
              <a:ext uri="{FF2B5EF4-FFF2-40B4-BE49-F238E27FC236}">
                <a16:creationId xmlns:a16="http://schemas.microsoft.com/office/drawing/2014/main" id="{4B117592-5C69-36DC-A92B-92EE48367A3E}"/>
              </a:ext>
            </a:extLst>
          </p:cNvPr>
          <p:cNvSpPr txBox="1"/>
          <p:nvPr/>
        </p:nvSpPr>
        <p:spPr>
          <a:xfrm>
            <a:off x="145705" y="9298204"/>
            <a:ext cx="7622250" cy="646331"/>
          </a:xfrm>
          <a:prstGeom prst="rect">
            <a:avLst/>
          </a:prstGeom>
          <a:noFill/>
        </p:spPr>
        <p:txBody>
          <a:bodyPr wrap="square">
            <a:spAutoFit/>
          </a:bodyPr>
          <a:lstStyle/>
          <a:p>
            <a:r>
              <a:rPr lang="en-CA" dirty="0">
                <a:solidFill>
                  <a:srgbClr val="00B050"/>
                </a:solidFill>
              </a:rPr>
              <a:t>//install required library</a:t>
            </a:r>
          </a:p>
          <a:p>
            <a:r>
              <a:rPr lang="en-CA" dirty="0"/>
              <a:t>npm install react-</a:t>
            </a:r>
            <a:r>
              <a:rPr lang="en-CA" dirty="0" err="1"/>
              <a:t>datepicker</a:t>
            </a:r>
            <a:endParaRPr lang="en-CA" dirty="0"/>
          </a:p>
        </p:txBody>
      </p:sp>
      <p:sp>
        <p:nvSpPr>
          <p:cNvPr id="2" name="TextBox 1">
            <a:extLst>
              <a:ext uri="{FF2B5EF4-FFF2-40B4-BE49-F238E27FC236}">
                <a16:creationId xmlns:a16="http://schemas.microsoft.com/office/drawing/2014/main" id="{D4C16299-B720-7E3F-7506-2CCE1525E819}"/>
              </a:ext>
            </a:extLst>
          </p:cNvPr>
          <p:cNvSpPr txBox="1"/>
          <p:nvPr/>
        </p:nvSpPr>
        <p:spPr>
          <a:xfrm>
            <a:off x="5458505" y="9434327"/>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Tree>
    <p:extLst>
      <p:ext uri="{BB962C8B-B14F-4D97-AF65-F5344CB8AC3E}">
        <p14:creationId xmlns:p14="http://schemas.microsoft.com/office/powerpoint/2010/main" val="340845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animBg="1"/>
      <p:bldP spid="7" grpId="0"/>
      <p:bldP spid="9" grpId="0" animBg="1"/>
      <p:bldP spid="10" grpId="0"/>
      <p:bldP spid="2"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797965" y="0"/>
            <a:ext cx="5943487"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Our Project – </a:t>
            </a:r>
            <a:r>
              <a:rPr lang="en-US" sz="5400" dirty="0">
                <a:ln w="0"/>
                <a:effectLst>
                  <a:outerShdw blurRad="38100" dist="19050" dir="2700000" algn="tl" rotWithShape="0">
                    <a:schemeClr val="dk1">
                      <a:alpha val="40000"/>
                    </a:schemeClr>
                  </a:outerShdw>
                </a:effectLst>
                <a:highlight>
                  <a:srgbClr val="FFFF00"/>
                </a:highlight>
              </a:rPr>
              <a:t>M</a:t>
            </a:r>
            <a:r>
              <a:rPr lang="en-US" sz="5400" dirty="0">
                <a:ln w="0"/>
                <a:effectLst>
                  <a:outerShdw blurRad="38100" dist="19050" dir="2700000" algn="tl" rotWithShape="0">
                    <a:schemeClr val="dk1">
                      <a:alpha val="40000"/>
                    </a:schemeClr>
                  </a:outerShdw>
                </a:effectLst>
              </a:rPr>
              <a:t>ain</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14" name="TextBox 13">
            <a:extLst>
              <a:ext uri="{FF2B5EF4-FFF2-40B4-BE49-F238E27FC236}">
                <a16:creationId xmlns:a16="http://schemas.microsoft.com/office/drawing/2014/main" id="{ABD0861B-2C8B-4BC2-BA6A-5CD0DFF70086}"/>
              </a:ext>
            </a:extLst>
          </p:cNvPr>
          <p:cNvSpPr txBox="1"/>
          <p:nvPr/>
        </p:nvSpPr>
        <p:spPr>
          <a:xfrm>
            <a:off x="145705" y="1300367"/>
            <a:ext cx="4501246" cy="369332"/>
          </a:xfrm>
          <a:prstGeom prst="rect">
            <a:avLst/>
          </a:prstGeom>
          <a:noFill/>
        </p:spPr>
        <p:txBody>
          <a:bodyPr wrap="square">
            <a:spAutoFit/>
          </a:bodyPr>
          <a:lstStyle/>
          <a:p>
            <a:r>
              <a:rPr lang="en-US" dirty="0">
                <a:solidFill>
                  <a:srgbClr val="00B050"/>
                </a:solidFill>
                <a:latin typeface="Segoe UI" panose="020B0502040204020203" pitchFamily="34" charset="0"/>
              </a:rPr>
              <a:t>//Update your Main()  - </a:t>
            </a:r>
            <a:r>
              <a:rPr lang="en-US" dirty="0">
                <a:solidFill>
                  <a:srgbClr val="00B050"/>
                </a:solidFill>
                <a:highlight>
                  <a:srgbClr val="FFFF00"/>
                </a:highlight>
                <a:latin typeface="Segoe UI" panose="020B0502040204020203" pitchFamily="34" charset="0"/>
              </a:rPr>
              <a:t>Add Task Name</a:t>
            </a:r>
            <a:endParaRPr lang="en-US" sz="2000" dirty="0">
              <a:solidFill>
                <a:srgbClr val="00B050"/>
              </a:solidFill>
              <a:effectLst/>
              <a:highlight>
                <a:srgbClr val="FFFF00"/>
              </a:highlight>
              <a:latin typeface="Arial" panose="020B0604020202020204" pitchFamily="34" charset="0"/>
            </a:endParaRPr>
          </a:p>
        </p:txBody>
      </p:sp>
      <p:sp>
        <p:nvSpPr>
          <p:cNvPr id="15" name="TextBox 14">
            <a:extLst>
              <a:ext uri="{FF2B5EF4-FFF2-40B4-BE49-F238E27FC236}">
                <a16:creationId xmlns:a16="http://schemas.microsoft.com/office/drawing/2014/main" id="{814C1F0A-CB54-BEFD-5A72-9E54216C865D}"/>
              </a:ext>
            </a:extLst>
          </p:cNvPr>
          <p:cNvSpPr txBox="1"/>
          <p:nvPr/>
        </p:nvSpPr>
        <p:spPr>
          <a:xfrm>
            <a:off x="191567" y="1805822"/>
            <a:ext cx="7389266" cy="2031325"/>
          </a:xfrm>
          <a:prstGeom prst="rect">
            <a:avLst/>
          </a:prstGeom>
          <a:noFill/>
          <a:ln w="28575">
            <a:solidFill>
              <a:schemeClr val="tx1">
                <a:lumMod val="95000"/>
                <a:lumOff val="5000"/>
              </a:schemeClr>
            </a:solidFill>
          </a:ln>
        </p:spPr>
        <p:txBody>
          <a:bodyPr wrap="square">
            <a:spAutoFit/>
          </a:bodyPr>
          <a:lstStyle/>
          <a:p>
            <a:endParaRPr lang="en-CA" dirty="0"/>
          </a:p>
          <a:p>
            <a:r>
              <a:rPr lang="en-CA" b="1" dirty="0"/>
              <a:t>                &lt;</a:t>
            </a:r>
            <a:r>
              <a:rPr lang="en-CA" b="1" dirty="0" err="1"/>
              <a:t>Form.Group</a:t>
            </a:r>
            <a:r>
              <a:rPr lang="en-CA" b="1" dirty="0"/>
              <a:t>  </a:t>
            </a:r>
            <a:r>
              <a:rPr lang="en-CA" b="1" dirty="0" err="1"/>
              <a:t>controlId</a:t>
            </a:r>
            <a:r>
              <a:rPr lang="en-CA" b="1" dirty="0"/>
              <a:t>="</a:t>
            </a:r>
            <a:r>
              <a:rPr lang="en-CA" b="1" dirty="0" err="1"/>
              <a:t>formTaskName</a:t>
            </a:r>
            <a:r>
              <a:rPr lang="en-CA" b="1" dirty="0"/>
              <a:t>"&gt;</a:t>
            </a:r>
          </a:p>
          <a:p>
            <a:r>
              <a:rPr lang="en-CA" b="1" dirty="0"/>
              <a:t>                     &lt;</a:t>
            </a:r>
            <a:r>
              <a:rPr lang="en-CA" b="1" dirty="0" err="1"/>
              <a:t>Form.Label</a:t>
            </a:r>
            <a:r>
              <a:rPr lang="en-CA" b="1" dirty="0"/>
              <a:t>&gt;Task Name&lt;/</a:t>
            </a:r>
            <a:r>
              <a:rPr lang="en-CA" b="1" dirty="0" err="1"/>
              <a:t>Form.Label</a:t>
            </a:r>
            <a:r>
              <a:rPr lang="en-CA" b="1" dirty="0"/>
              <a:t>&gt;</a:t>
            </a:r>
          </a:p>
          <a:p>
            <a:r>
              <a:rPr lang="en-CA" b="1" dirty="0"/>
              <a:t>                     &lt;</a:t>
            </a:r>
            <a:r>
              <a:rPr lang="en-CA" b="1" dirty="0" err="1"/>
              <a:t>Form.Control</a:t>
            </a:r>
            <a:r>
              <a:rPr lang="en-CA" b="1" dirty="0"/>
              <a:t> type="text" placeholder="Enter name </a:t>
            </a:r>
          </a:p>
          <a:p>
            <a:r>
              <a:rPr lang="en-CA" b="1" dirty="0"/>
              <a:t>                          or   #" /&gt;</a:t>
            </a:r>
          </a:p>
          <a:p>
            <a:r>
              <a:rPr lang="en-CA" b="1" dirty="0"/>
              <a:t>                &lt;/</a:t>
            </a:r>
            <a:r>
              <a:rPr lang="en-CA" b="1" dirty="0" err="1"/>
              <a:t>Form.Group</a:t>
            </a:r>
            <a:r>
              <a:rPr lang="en-CA" b="1" dirty="0"/>
              <a:t>&gt;</a:t>
            </a:r>
          </a:p>
          <a:p>
            <a:r>
              <a:rPr lang="en-CA" dirty="0">
                <a:solidFill>
                  <a:schemeClr val="bg1">
                    <a:lumMod val="65000"/>
                  </a:schemeClr>
                </a:solidFill>
              </a:rPr>
              <a:t>             &lt;/Form&gt;</a:t>
            </a:r>
          </a:p>
        </p:txBody>
      </p:sp>
      <p:sp>
        <p:nvSpPr>
          <p:cNvPr id="11" name="TextBox 10">
            <a:extLst>
              <a:ext uri="{FF2B5EF4-FFF2-40B4-BE49-F238E27FC236}">
                <a16:creationId xmlns:a16="http://schemas.microsoft.com/office/drawing/2014/main" id="{D77C5925-C3C1-D0C2-D66E-D153A0FD2BA5}"/>
              </a:ext>
            </a:extLst>
          </p:cNvPr>
          <p:cNvSpPr txBox="1"/>
          <p:nvPr/>
        </p:nvSpPr>
        <p:spPr>
          <a:xfrm>
            <a:off x="5504367" y="4667363"/>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Tree>
    <p:extLst>
      <p:ext uri="{BB962C8B-B14F-4D97-AF65-F5344CB8AC3E}">
        <p14:creationId xmlns:p14="http://schemas.microsoft.com/office/powerpoint/2010/main" val="1660817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animBg="1"/>
      <p:bldP spid="11"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797965" y="0"/>
            <a:ext cx="5943487"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Our Project – </a:t>
            </a:r>
            <a:r>
              <a:rPr lang="en-US" sz="5400" dirty="0">
                <a:ln w="0"/>
                <a:effectLst>
                  <a:outerShdw blurRad="38100" dist="19050" dir="2700000" algn="tl" rotWithShape="0">
                    <a:schemeClr val="dk1">
                      <a:alpha val="40000"/>
                    </a:schemeClr>
                  </a:outerShdw>
                </a:effectLst>
                <a:highlight>
                  <a:srgbClr val="FFFF00"/>
                </a:highlight>
              </a:rPr>
              <a:t>M</a:t>
            </a:r>
            <a:r>
              <a:rPr lang="en-US" sz="5400" dirty="0">
                <a:ln w="0"/>
                <a:effectLst>
                  <a:outerShdw blurRad="38100" dist="19050" dir="2700000" algn="tl" rotWithShape="0">
                    <a:schemeClr val="dk1">
                      <a:alpha val="40000"/>
                    </a:schemeClr>
                  </a:outerShdw>
                </a:effectLst>
              </a:rPr>
              <a:t>ain</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14" name="TextBox 13">
            <a:extLst>
              <a:ext uri="{FF2B5EF4-FFF2-40B4-BE49-F238E27FC236}">
                <a16:creationId xmlns:a16="http://schemas.microsoft.com/office/drawing/2014/main" id="{ABD0861B-2C8B-4BC2-BA6A-5CD0DFF70086}"/>
              </a:ext>
            </a:extLst>
          </p:cNvPr>
          <p:cNvSpPr txBox="1"/>
          <p:nvPr/>
        </p:nvSpPr>
        <p:spPr>
          <a:xfrm>
            <a:off x="0" y="887705"/>
            <a:ext cx="4501246" cy="369332"/>
          </a:xfrm>
          <a:prstGeom prst="rect">
            <a:avLst/>
          </a:prstGeom>
          <a:noFill/>
        </p:spPr>
        <p:txBody>
          <a:bodyPr wrap="square">
            <a:spAutoFit/>
          </a:bodyPr>
          <a:lstStyle/>
          <a:p>
            <a:r>
              <a:rPr lang="en-US" dirty="0">
                <a:solidFill>
                  <a:srgbClr val="00B050"/>
                </a:solidFill>
                <a:latin typeface="Segoe UI" panose="020B0502040204020203" pitchFamily="34" charset="0"/>
              </a:rPr>
              <a:t>//Update your Main()  - </a:t>
            </a:r>
            <a:r>
              <a:rPr lang="en-US" dirty="0">
                <a:solidFill>
                  <a:srgbClr val="00B050"/>
                </a:solidFill>
                <a:highlight>
                  <a:srgbClr val="FFFF00"/>
                </a:highlight>
                <a:latin typeface="Segoe UI" panose="020B0502040204020203" pitchFamily="34" charset="0"/>
              </a:rPr>
              <a:t>Add </a:t>
            </a:r>
            <a:r>
              <a:rPr lang="en-US" dirty="0" err="1">
                <a:solidFill>
                  <a:srgbClr val="00B050"/>
                </a:solidFill>
                <a:highlight>
                  <a:srgbClr val="FFFF00"/>
                </a:highlight>
                <a:latin typeface="Segoe UI" panose="020B0502040204020203" pitchFamily="34" charset="0"/>
              </a:rPr>
              <a:t>Hour:Min</a:t>
            </a:r>
            <a:endParaRPr lang="en-US" sz="2000" dirty="0">
              <a:solidFill>
                <a:srgbClr val="00B050"/>
              </a:solidFill>
              <a:effectLst/>
              <a:highlight>
                <a:srgbClr val="FFFF00"/>
              </a:highlight>
              <a:latin typeface="Arial" panose="020B0604020202020204" pitchFamily="34" charset="0"/>
            </a:endParaRPr>
          </a:p>
        </p:txBody>
      </p:sp>
      <p:sp>
        <p:nvSpPr>
          <p:cNvPr id="15" name="TextBox 14">
            <a:extLst>
              <a:ext uri="{FF2B5EF4-FFF2-40B4-BE49-F238E27FC236}">
                <a16:creationId xmlns:a16="http://schemas.microsoft.com/office/drawing/2014/main" id="{814C1F0A-CB54-BEFD-5A72-9E54216C865D}"/>
              </a:ext>
            </a:extLst>
          </p:cNvPr>
          <p:cNvSpPr txBox="1"/>
          <p:nvPr/>
        </p:nvSpPr>
        <p:spPr>
          <a:xfrm>
            <a:off x="95783" y="1489161"/>
            <a:ext cx="7580833" cy="5478423"/>
          </a:xfrm>
          <a:prstGeom prst="rect">
            <a:avLst/>
          </a:prstGeom>
          <a:noFill/>
          <a:ln w="28575">
            <a:solidFill>
              <a:schemeClr val="tx1">
                <a:lumMod val="95000"/>
                <a:lumOff val="5000"/>
              </a:schemeClr>
            </a:solidFill>
          </a:ln>
        </p:spPr>
        <p:txBody>
          <a:bodyPr wrap="square">
            <a:spAutoFit/>
          </a:bodyPr>
          <a:lstStyle/>
          <a:p>
            <a:r>
              <a:rPr lang="en-CA" sz="1600" b="1" dirty="0"/>
              <a:t>  &lt;</a:t>
            </a:r>
            <a:r>
              <a:rPr lang="en-CA" sz="1600" b="1" dirty="0" err="1"/>
              <a:t>Form.Group</a:t>
            </a:r>
            <a:r>
              <a:rPr lang="en-CA" sz="1600" b="1" dirty="0"/>
              <a:t> </a:t>
            </a:r>
            <a:r>
              <a:rPr lang="en-CA" sz="1600" b="1" dirty="0" err="1"/>
              <a:t>controlId</a:t>
            </a:r>
            <a:r>
              <a:rPr lang="en-CA" sz="1600" b="1" dirty="0"/>
              <a:t>="</a:t>
            </a:r>
            <a:r>
              <a:rPr lang="en-CA" sz="1600" b="1" dirty="0" err="1"/>
              <a:t>formTaskHour</a:t>
            </a:r>
            <a:r>
              <a:rPr lang="en-CA" sz="1600" b="1" dirty="0"/>
              <a:t>" </a:t>
            </a:r>
            <a:r>
              <a:rPr lang="en-CA" sz="1600" b="1" dirty="0" err="1"/>
              <a:t>className</a:t>
            </a:r>
            <a:r>
              <a:rPr lang="en-CA" sz="1600" b="1" dirty="0"/>
              <a:t>="control-inline"&gt;</a:t>
            </a:r>
          </a:p>
          <a:p>
            <a:r>
              <a:rPr lang="en-CA" sz="1600" b="1" dirty="0"/>
              <a:t>      &lt;</a:t>
            </a:r>
            <a:r>
              <a:rPr lang="en-CA" sz="1600" b="1" dirty="0" err="1"/>
              <a:t>Form.Label</a:t>
            </a:r>
            <a:r>
              <a:rPr lang="en-CA" sz="1600" b="1" dirty="0"/>
              <a:t> </a:t>
            </a:r>
            <a:r>
              <a:rPr lang="en-CA" sz="1600" b="1" dirty="0" err="1"/>
              <a:t>className</a:t>
            </a:r>
            <a:r>
              <a:rPr lang="en-CA" sz="1600" b="1" dirty="0"/>
              <a:t>="control-block label"&gt;</a:t>
            </a:r>
            <a:r>
              <a:rPr lang="en-CA" sz="1600" b="1" dirty="0" err="1"/>
              <a:t>Hour:Min</a:t>
            </a:r>
            <a:r>
              <a:rPr lang="en-CA" sz="1600" b="1" dirty="0"/>
              <a:t>&lt;/</a:t>
            </a:r>
            <a:r>
              <a:rPr lang="en-CA" sz="1600" b="1" dirty="0" err="1"/>
              <a:t>Form.Label</a:t>
            </a:r>
            <a:r>
              <a:rPr lang="en-CA" sz="1600" b="1" dirty="0"/>
              <a:t>&gt;</a:t>
            </a:r>
          </a:p>
          <a:p>
            <a:r>
              <a:rPr lang="en-CA" sz="1600" b="1" dirty="0"/>
              <a:t>                    &lt;</a:t>
            </a:r>
            <a:r>
              <a:rPr lang="en-CA" sz="1600" b="1" dirty="0" err="1"/>
              <a:t>Form.Control</a:t>
            </a:r>
            <a:r>
              <a:rPr lang="en-CA" sz="1600" b="1" dirty="0"/>
              <a:t> </a:t>
            </a:r>
          </a:p>
          <a:p>
            <a:r>
              <a:rPr lang="en-CA" sz="1600" b="1" dirty="0"/>
              <a:t>                      type="number"</a:t>
            </a:r>
          </a:p>
          <a:p>
            <a:r>
              <a:rPr lang="en-CA" sz="1600" b="1" dirty="0"/>
              <a:t>                      step="1"</a:t>
            </a:r>
          </a:p>
          <a:p>
            <a:r>
              <a:rPr lang="en-CA" sz="1600" b="1" dirty="0"/>
              <a:t>                      min="0"</a:t>
            </a:r>
          </a:p>
          <a:p>
            <a:r>
              <a:rPr lang="en-CA" sz="1600" b="1" dirty="0"/>
              <a:t>                      max="24"</a:t>
            </a:r>
          </a:p>
          <a:p>
            <a:r>
              <a:rPr lang="en-CA" sz="1600" b="1" dirty="0"/>
              <a:t>                      </a:t>
            </a:r>
            <a:r>
              <a:rPr lang="en-CA" sz="1600" b="1" dirty="0" err="1"/>
              <a:t>className</a:t>
            </a:r>
            <a:r>
              <a:rPr lang="en-CA" sz="1600" b="1" dirty="0"/>
              <a:t>="control-inline"</a:t>
            </a:r>
          </a:p>
          <a:p>
            <a:r>
              <a:rPr lang="en-CA" sz="1600" b="1" dirty="0"/>
              <a:t>                      </a:t>
            </a:r>
            <a:r>
              <a:rPr lang="en-CA" sz="1600" b="1" dirty="0" err="1"/>
              <a:t>defaultValue</a:t>
            </a:r>
            <a:r>
              <a:rPr lang="en-CA" sz="1600" b="1" dirty="0"/>
              <a:t>='0'/&gt;</a:t>
            </a:r>
          </a:p>
          <a:p>
            <a:r>
              <a:rPr lang="en-CA" sz="1600" b="1" dirty="0"/>
              <a:t>                  &lt;/</a:t>
            </a:r>
            <a:r>
              <a:rPr lang="en-CA" sz="1600" b="1" dirty="0" err="1"/>
              <a:t>Form.Group</a:t>
            </a:r>
            <a:r>
              <a:rPr lang="en-CA" sz="1600" b="1" dirty="0"/>
              <a:t>&gt;</a:t>
            </a:r>
          </a:p>
          <a:p>
            <a:endParaRPr lang="en-CA" sz="1400" b="1" dirty="0"/>
          </a:p>
          <a:p>
            <a:r>
              <a:rPr lang="en-CA" sz="1600" b="1" dirty="0"/>
              <a:t>    &lt;</a:t>
            </a:r>
            <a:r>
              <a:rPr lang="en-CA" sz="1600" b="1" dirty="0" err="1"/>
              <a:t>Form.Group</a:t>
            </a:r>
            <a:r>
              <a:rPr lang="en-CA" sz="1600" b="1" dirty="0"/>
              <a:t> </a:t>
            </a:r>
            <a:r>
              <a:rPr lang="en-CA" sz="1600" b="1" dirty="0" err="1"/>
              <a:t>controlId</a:t>
            </a:r>
            <a:r>
              <a:rPr lang="en-CA" sz="1600" b="1" dirty="0"/>
              <a:t>="</a:t>
            </a:r>
            <a:r>
              <a:rPr lang="en-CA" sz="1600" b="1" dirty="0" err="1"/>
              <a:t>formTaskMin</a:t>
            </a:r>
            <a:r>
              <a:rPr lang="en-CA" sz="1600" b="1" dirty="0"/>
              <a:t>" </a:t>
            </a:r>
            <a:r>
              <a:rPr lang="en-CA" sz="1600" b="1" dirty="0" err="1"/>
              <a:t>className</a:t>
            </a:r>
            <a:r>
              <a:rPr lang="en-CA" sz="1600" b="1" dirty="0"/>
              <a:t>="control-inline"&gt;</a:t>
            </a:r>
          </a:p>
          <a:p>
            <a:r>
              <a:rPr lang="en-CA" sz="1600" b="1" dirty="0"/>
              <a:t>                    &lt;</a:t>
            </a:r>
            <a:r>
              <a:rPr lang="en-CA" sz="1600" b="1" dirty="0" err="1"/>
              <a:t>Form.Label</a:t>
            </a:r>
            <a:r>
              <a:rPr lang="en-CA" sz="1600" b="1" dirty="0"/>
              <a:t> </a:t>
            </a:r>
            <a:r>
              <a:rPr lang="en-CA" sz="1600" b="1" dirty="0" err="1"/>
              <a:t>className</a:t>
            </a:r>
            <a:r>
              <a:rPr lang="en-CA" sz="1600" b="1" dirty="0"/>
              <a:t>="control-dot"&gt;:&lt;/</a:t>
            </a:r>
            <a:r>
              <a:rPr lang="en-CA" sz="1600" b="1" dirty="0" err="1"/>
              <a:t>Form.Label</a:t>
            </a:r>
            <a:r>
              <a:rPr lang="en-CA" sz="1600" b="1" dirty="0"/>
              <a:t>&gt;</a:t>
            </a:r>
          </a:p>
          <a:p>
            <a:r>
              <a:rPr lang="en-CA" sz="1600" b="1" dirty="0"/>
              <a:t>                    &lt;</a:t>
            </a:r>
            <a:r>
              <a:rPr lang="en-CA" sz="1600" b="1" dirty="0" err="1"/>
              <a:t>Form.Control</a:t>
            </a:r>
            <a:r>
              <a:rPr lang="en-CA" sz="1600" b="1" dirty="0"/>
              <a:t> </a:t>
            </a:r>
          </a:p>
          <a:p>
            <a:r>
              <a:rPr lang="en-CA" sz="1600" b="1" dirty="0"/>
              <a:t>                      type="number"</a:t>
            </a:r>
          </a:p>
          <a:p>
            <a:r>
              <a:rPr lang="en-CA" sz="1600" b="1" dirty="0"/>
              <a:t>                      step="1"</a:t>
            </a:r>
          </a:p>
          <a:p>
            <a:r>
              <a:rPr lang="en-CA" sz="1600" b="1" dirty="0"/>
              <a:t>                      min="0"</a:t>
            </a:r>
          </a:p>
          <a:p>
            <a:r>
              <a:rPr lang="en-CA" sz="1600" b="1" dirty="0"/>
              <a:t>                      </a:t>
            </a:r>
            <a:r>
              <a:rPr lang="en-CA" sz="1600" b="1" dirty="0" err="1"/>
              <a:t>className</a:t>
            </a:r>
            <a:r>
              <a:rPr lang="en-CA" sz="1600" b="1" dirty="0"/>
              <a:t>="control-inline"</a:t>
            </a:r>
          </a:p>
          <a:p>
            <a:r>
              <a:rPr lang="en-CA" sz="1600" b="1" dirty="0"/>
              <a:t>                      max="59"</a:t>
            </a:r>
          </a:p>
          <a:p>
            <a:r>
              <a:rPr lang="en-CA" sz="1600" b="1" dirty="0"/>
              <a:t>                   </a:t>
            </a:r>
            <a:r>
              <a:rPr lang="en-CA" sz="1600" b="1" dirty="0" err="1"/>
              <a:t>defaultValue</a:t>
            </a:r>
            <a:r>
              <a:rPr lang="en-CA" sz="1600" b="1" dirty="0"/>
              <a:t> = '0' /&gt;</a:t>
            </a:r>
          </a:p>
          <a:p>
            <a:r>
              <a:rPr lang="en-CA" sz="1600" b="1" dirty="0"/>
              <a:t>              &lt;/</a:t>
            </a:r>
            <a:r>
              <a:rPr lang="en-CA" sz="1600" b="1" dirty="0" err="1"/>
              <a:t>Form.Group</a:t>
            </a:r>
            <a:r>
              <a:rPr lang="en-CA" sz="1600" b="1" dirty="0"/>
              <a:t>&gt;</a:t>
            </a:r>
          </a:p>
          <a:p>
            <a:r>
              <a:rPr lang="en-CA" sz="1600" dirty="0">
                <a:solidFill>
                  <a:schemeClr val="bg1">
                    <a:lumMod val="65000"/>
                  </a:schemeClr>
                </a:solidFill>
              </a:rPr>
              <a:t> &lt;/Form&gt;</a:t>
            </a:r>
            <a:endParaRPr lang="en-CA" sz="1600" b="1" dirty="0">
              <a:solidFill>
                <a:schemeClr val="bg1">
                  <a:lumMod val="65000"/>
                </a:schemeClr>
              </a:solidFill>
            </a:endParaRPr>
          </a:p>
        </p:txBody>
      </p:sp>
      <p:sp>
        <p:nvSpPr>
          <p:cNvPr id="11" name="TextBox 10">
            <a:extLst>
              <a:ext uri="{FF2B5EF4-FFF2-40B4-BE49-F238E27FC236}">
                <a16:creationId xmlns:a16="http://schemas.microsoft.com/office/drawing/2014/main" id="{D77C5925-C3C1-D0C2-D66E-D153A0FD2BA5}"/>
              </a:ext>
            </a:extLst>
          </p:cNvPr>
          <p:cNvSpPr txBox="1"/>
          <p:nvPr/>
        </p:nvSpPr>
        <p:spPr>
          <a:xfrm>
            <a:off x="5600150" y="7630595"/>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Tree>
    <p:extLst>
      <p:ext uri="{BB962C8B-B14F-4D97-AF65-F5344CB8AC3E}">
        <p14:creationId xmlns:p14="http://schemas.microsoft.com/office/powerpoint/2010/main" val="30341808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animBg="1"/>
      <p:bldP spid="11"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797965" y="0"/>
            <a:ext cx="5943487"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Our Project – </a:t>
            </a:r>
            <a:r>
              <a:rPr lang="en-US" sz="5400" dirty="0">
                <a:ln w="0"/>
                <a:effectLst>
                  <a:outerShdw blurRad="38100" dist="19050" dir="2700000" algn="tl" rotWithShape="0">
                    <a:schemeClr val="dk1">
                      <a:alpha val="40000"/>
                    </a:schemeClr>
                  </a:outerShdw>
                </a:effectLst>
                <a:highlight>
                  <a:srgbClr val="FFFF00"/>
                </a:highlight>
              </a:rPr>
              <a:t>M</a:t>
            </a:r>
            <a:r>
              <a:rPr lang="en-US" sz="5400" dirty="0">
                <a:ln w="0"/>
                <a:effectLst>
                  <a:outerShdw blurRad="38100" dist="19050" dir="2700000" algn="tl" rotWithShape="0">
                    <a:schemeClr val="dk1">
                      <a:alpha val="40000"/>
                    </a:schemeClr>
                  </a:outerShdw>
                </a:effectLst>
              </a:rPr>
              <a:t>ain</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14" name="TextBox 13">
            <a:extLst>
              <a:ext uri="{FF2B5EF4-FFF2-40B4-BE49-F238E27FC236}">
                <a16:creationId xmlns:a16="http://schemas.microsoft.com/office/drawing/2014/main" id="{ABD0861B-2C8B-4BC2-BA6A-5CD0DFF70086}"/>
              </a:ext>
            </a:extLst>
          </p:cNvPr>
          <p:cNvSpPr txBox="1"/>
          <p:nvPr/>
        </p:nvSpPr>
        <p:spPr>
          <a:xfrm>
            <a:off x="0" y="887705"/>
            <a:ext cx="4501246" cy="369332"/>
          </a:xfrm>
          <a:prstGeom prst="rect">
            <a:avLst/>
          </a:prstGeom>
          <a:noFill/>
        </p:spPr>
        <p:txBody>
          <a:bodyPr wrap="square">
            <a:spAutoFit/>
          </a:bodyPr>
          <a:lstStyle/>
          <a:p>
            <a:r>
              <a:rPr lang="en-US" dirty="0">
                <a:solidFill>
                  <a:srgbClr val="00B050"/>
                </a:solidFill>
                <a:latin typeface="Segoe UI" panose="020B0502040204020203" pitchFamily="34" charset="0"/>
              </a:rPr>
              <a:t>//Update your Main()  - </a:t>
            </a:r>
            <a:r>
              <a:rPr lang="en-US" dirty="0">
                <a:solidFill>
                  <a:srgbClr val="00B050"/>
                </a:solidFill>
                <a:highlight>
                  <a:srgbClr val="FFFF00"/>
                </a:highlight>
                <a:latin typeface="Segoe UI" panose="020B0502040204020203" pitchFamily="34" charset="0"/>
              </a:rPr>
              <a:t>Add comment</a:t>
            </a:r>
            <a:endParaRPr lang="en-US" sz="2000" dirty="0">
              <a:solidFill>
                <a:srgbClr val="00B050"/>
              </a:solidFill>
              <a:effectLst/>
              <a:highlight>
                <a:srgbClr val="FFFF00"/>
              </a:highlight>
              <a:latin typeface="Arial" panose="020B0604020202020204" pitchFamily="34" charset="0"/>
            </a:endParaRPr>
          </a:p>
        </p:txBody>
      </p:sp>
      <p:sp>
        <p:nvSpPr>
          <p:cNvPr id="15" name="TextBox 14">
            <a:extLst>
              <a:ext uri="{FF2B5EF4-FFF2-40B4-BE49-F238E27FC236}">
                <a16:creationId xmlns:a16="http://schemas.microsoft.com/office/drawing/2014/main" id="{814C1F0A-CB54-BEFD-5A72-9E54216C865D}"/>
              </a:ext>
            </a:extLst>
          </p:cNvPr>
          <p:cNvSpPr txBox="1"/>
          <p:nvPr/>
        </p:nvSpPr>
        <p:spPr>
          <a:xfrm>
            <a:off x="95783" y="1489161"/>
            <a:ext cx="7580833" cy="2308324"/>
          </a:xfrm>
          <a:prstGeom prst="rect">
            <a:avLst/>
          </a:prstGeom>
          <a:noFill/>
          <a:ln w="28575">
            <a:solidFill>
              <a:schemeClr val="tx1">
                <a:lumMod val="95000"/>
                <a:lumOff val="5000"/>
              </a:schemeClr>
            </a:solidFill>
          </a:ln>
        </p:spPr>
        <p:txBody>
          <a:bodyPr wrap="square">
            <a:spAutoFit/>
          </a:bodyPr>
          <a:lstStyle/>
          <a:p>
            <a:r>
              <a:rPr lang="en-CA" b="1" dirty="0"/>
              <a:t> &lt;</a:t>
            </a:r>
            <a:r>
              <a:rPr lang="en-CA" b="1" dirty="0" err="1"/>
              <a:t>Form.Group</a:t>
            </a:r>
            <a:r>
              <a:rPr lang="en-CA" b="1" dirty="0"/>
              <a:t>  </a:t>
            </a:r>
            <a:r>
              <a:rPr lang="en-CA" b="1" dirty="0" err="1"/>
              <a:t>controlId</a:t>
            </a:r>
            <a:r>
              <a:rPr lang="en-CA" b="1" dirty="0"/>
              <a:t>="</a:t>
            </a:r>
            <a:r>
              <a:rPr lang="en-CA" b="1" dirty="0" err="1"/>
              <a:t>formComment</a:t>
            </a:r>
            <a:r>
              <a:rPr lang="en-CA" b="1" dirty="0"/>
              <a:t>"&gt;</a:t>
            </a:r>
          </a:p>
          <a:p>
            <a:r>
              <a:rPr lang="en-CA" b="1" dirty="0"/>
              <a:t>        &lt;</a:t>
            </a:r>
            <a:r>
              <a:rPr lang="en-CA" b="1" dirty="0" err="1"/>
              <a:t>Form.Label</a:t>
            </a:r>
            <a:r>
              <a:rPr lang="en-CA" b="1" dirty="0"/>
              <a:t>&gt;Comment&lt;/</a:t>
            </a:r>
            <a:r>
              <a:rPr lang="en-CA" b="1" dirty="0" err="1"/>
              <a:t>Form.Label</a:t>
            </a:r>
            <a:r>
              <a:rPr lang="en-CA" b="1" dirty="0"/>
              <a:t>&gt;</a:t>
            </a:r>
          </a:p>
          <a:p>
            <a:r>
              <a:rPr lang="en-CA" b="1" dirty="0"/>
              <a:t>        &lt;</a:t>
            </a:r>
            <a:r>
              <a:rPr lang="en-CA" b="1" dirty="0" err="1"/>
              <a:t>Form.Control</a:t>
            </a:r>
            <a:r>
              <a:rPr lang="en-CA" b="1" dirty="0"/>
              <a:t> type="text" placeholder="Enter Comment" /&gt;</a:t>
            </a:r>
          </a:p>
          <a:p>
            <a:r>
              <a:rPr lang="en-CA" b="1" dirty="0"/>
              <a:t>        &lt;</a:t>
            </a:r>
            <a:r>
              <a:rPr lang="en-CA" b="1" dirty="0" err="1"/>
              <a:t>Form.Text</a:t>
            </a:r>
            <a:r>
              <a:rPr lang="en-CA" b="1" dirty="0"/>
              <a:t> </a:t>
            </a:r>
            <a:r>
              <a:rPr lang="en-CA" b="1" dirty="0" err="1"/>
              <a:t>className</a:t>
            </a:r>
            <a:r>
              <a:rPr lang="en-CA" b="1" dirty="0"/>
              <a:t>="text-muted"&gt;</a:t>
            </a:r>
          </a:p>
          <a:p>
            <a:r>
              <a:rPr lang="en-CA" b="1" dirty="0"/>
              <a:t>                          You can write a short comment.</a:t>
            </a:r>
          </a:p>
          <a:p>
            <a:r>
              <a:rPr lang="en-CA" b="1" dirty="0"/>
              <a:t>         &lt;/</a:t>
            </a:r>
            <a:r>
              <a:rPr lang="en-CA" b="1" dirty="0" err="1"/>
              <a:t>Form.Text</a:t>
            </a:r>
            <a:r>
              <a:rPr lang="en-CA" b="1" dirty="0"/>
              <a:t>&gt;</a:t>
            </a:r>
          </a:p>
          <a:p>
            <a:r>
              <a:rPr lang="en-CA" b="1" dirty="0"/>
              <a:t>  &lt;/</a:t>
            </a:r>
            <a:r>
              <a:rPr lang="en-CA" b="1" dirty="0" err="1"/>
              <a:t>Form.Group</a:t>
            </a:r>
            <a:r>
              <a:rPr lang="en-CA" b="1" dirty="0"/>
              <a:t>&gt;</a:t>
            </a:r>
          </a:p>
          <a:p>
            <a:r>
              <a:rPr lang="en-CA" dirty="0">
                <a:solidFill>
                  <a:schemeClr val="bg1">
                    <a:lumMod val="65000"/>
                  </a:schemeClr>
                </a:solidFill>
              </a:rPr>
              <a:t> &lt;/Form&gt;</a:t>
            </a:r>
            <a:endParaRPr lang="en-CA" b="1" dirty="0">
              <a:solidFill>
                <a:schemeClr val="bg1">
                  <a:lumMod val="65000"/>
                </a:schemeClr>
              </a:solidFill>
            </a:endParaRPr>
          </a:p>
        </p:txBody>
      </p:sp>
      <p:sp>
        <p:nvSpPr>
          <p:cNvPr id="11" name="TextBox 10">
            <a:extLst>
              <a:ext uri="{FF2B5EF4-FFF2-40B4-BE49-F238E27FC236}">
                <a16:creationId xmlns:a16="http://schemas.microsoft.com/office/drawing/2014/main" id="{D77C5925-C3C1-D0C2-D66E-D153A0FD2BA5}"/>
              </a:ext>
            </a:extLst>
          </p:cNvPr>
          <p:cNvSpPr txBox="1"/>
          <p:nvPr/>
        </p:nvSpPr>
        <p:spPr>
          <a:xfrm>
            <a:off x="5600150" y="4732648"/>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Tree>
    <p:extLst>
      <p:ext uri="{BB962C8B-B14F-4D97-AF65-F5344CB8AC3E}">
        <p14:creationId xmlns:p14="http://schemas.microsoft.com/office/powerpoint/2010/main" val="3701318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animBg="1"/>
      <p:bldP spid="11"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797965" y="0"/>
            <a:ext cx="5943487"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Our Project – </a:t>
            </a:r>
            <a:r>
              <a:rPr lang="en-US" sz="5400" dirty="0">
                <a:ln w="0"/>
                <a:effectLst>
                  <a:outerShdw blurRad="38100" dist="19050" dir="2700000" algn="tl" rotWithShape="0">
                    <a:schemeClr val="dk1">
                      <a:alpha val="40000"/>
                    </a:schemeClr>
                  </a:outerShdw>
                </a:effectLst>
                <a:highlight>
                  <a:srgbClr val="FFFF00"/>
                </a:highlight>
              </a:rPr>
              <a:t>M</a:t>
            </a:r>
            <a:r>
              <a:rPr lang="en-US" sz="5400" dirty="0">
                <a:ln w="0"/>
                <a:effectLst>
                  <a:outerShdw blurRad="38100" dist="19050" dir="2700000" algn="tl" rotWithShape="0">
                    <a:schemeClr val="dk1">
                      <a:alpha val="40000"/>
                    </a:schemeClr>
                  </a:outerShdw>
                </a:effectLst>
              </a:rPr>
              <a:t>ain</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14" name="TextBox 13">
            <a:extLst>
              <a:ext uri="{FF2B5EF4-FFF2-40B4-BE49-F238E27FC236}">
                <a16:creationId xmlns:a16="http://schemas.microsoft.com/office/drawing/2014/main" id="{ABD0861B-2C8B-4BC2-BA6A-5CD0DFF70086}"/>
              </a:ext>
            </a:extLst>
          </p:cNvPr>
          <p:cNvSpPr txBox="1"/>
          <p:nvPr/>
        </p:nvSpPr>
        <p:spPr>
          <a:xfrm>
            <a:off x="0" y="1387211"/>
            <a:ext cx="7772400" cy="646331"/>
          </a:xfrm>
          <a:prstGeom prst="rect">
            <a:avLst/>
          </a:prstGeom>
          <a:noFill/>
        </p:spPr>
        <p:txBody>
          <a:bodyPr wrap="square">
            <a:spAutoFit/>
          </a:bodyPr>
          <a:lstStyle/>
          <a:p>
            <a:r>
              <a:rPr lang="en-US" dirty="0">
                <a:latin typeface="Segoe UI" panose="020B0502040204020203" pitchFamily="34" charset="0"/>
              </a:rPr>
              <a:t>To manipulate form elements values [Read/Update], define state handling mechanism</a:t>
            </a:r>
            <a:endParaRPr lang="en-US" sz="2000" dirty="0">
              <a:effectLst/>
              <a:highlight>
                <a:srgbClr val="FFFF00"/>
              </a:highlight>
              <a:latin typeface="Arial" panose="020B0604020202020204" pitchFamily="34" charset="0"/>
            </a:endParaRPr>
          </a:p>
        </p:txBody>
      </p:sp>
      <p:sp>
        <p:nvSpPr>
          <p:cNvPr id="2" name="TextBox 1">
            <a:extLst>
              <a:ext uri="{FF2B5EF4-FFF2-40B4-BE49-F238E27FC236}">
                <a16:creationId xmlns:a16="http://schemas.microsoft.com/office/drawing/2014/main" id="{E94F6949-04C1-D252-52E9-F8ED758502C2}"/>
              </a:ext>
            </a:extLst>
          </p:cNvPr>
          <p:cNvSpPr txBox="1"/>
          <p:nvPr/>
        </p:nvSpPr>
        <p:spPr>
          <a:xfrm>
            <a:off x="0" y="2079585"/>
            <a:ext cx="7772400" cy="369332"/>
          </a:xfrm>
          <a:prstGeom prst="rect">
            <a:avLst/>
          </a:prstGeom>
          <a:noFill/>
        </p:spPr>
        <p:txBody>
          <a:bodyPr wrap="square">
            <a:spAutoFit/>
          </a:bodyPr>
          <a:lstStyle/>
          <a:p>
            <a:r>
              <a:rPr lang="en-US" dirty="0">
                <a:latin typeface="Segoe UI" panose="020B0502040204020203" pitchFamily="34" charset="0"/>
              </a:rPr>
              <a:t>Take </a:t>
            </a:r>
            <a:r>
              <a:rPr lang="en-US" dirty="0">
                <a:highlight>
                  <a:srgbClr val="FFFF00"/>
                </a:highlight>
                <a:latin typeface="Segoe UI" panose="020B0502040204020203" pitchFamily="34" charset="0"/>
              </a:rPr>
              <a:t>Task Name </a:t>
            </a:r>
            <a:r>
              <a:rPr lang="en-US" dirty="0">
                <a:latin typeface="Segoe UI" panose="020B0502040204020203" pitchFamily="34" charset="0"/>
              </a:rPr>
              <a:t>as an example.</a:t>
            </a:r>
            <a:endParaRPr lang="en-US" sz="2000" dirty="0">
              <a:effectLst/>
              <a:highlight>
                <a:srgbClr val="FFFF00"/>
              </a:highlight>
              <a:latin typeface="Arial" panose="020B0604020202020204" pitchFamily="34" charset="0"/>
            </a:endParaRPr>
          </a:p>
        </p:txBody>
      </p:sp>
      <p:sp>
        <p:nvSpPr>
          <p:cNvPr id="4" name="TextBox 3">
            <a:extLst>
              <a:ext uri="{FF2B5EF4-FFF2-40B4-BE49-F238E27FC236}">
                <a16:creationId xmlns:a16="http://schemas.microsoft.com/office/drawing/2014/main" id="{34B1821E-5988-ED66-E278-70D1E185B82E}"/>
              </a:ext>
            </a:extLst>
          </p:cNvPr>
          <p:cNvSpPr txBox="1"/>
          <p:nvPr/>
        </p:nvSpPr>
        <p:spPr>
          <a:xfrm>
            <a:off x="1217188" y="2825285"/>
            <a:ext cx="5227491" cy="369332"/>
          </a:xfrm>
          <a:prstGeom prst="rect">
            <a:avLst/>
          </a:prstGeom>
          <a:noFill/>
        </p:spPr>
        <p:txBody>
          <a:bodyPr wrap="square">
            <a:spAutoFit/>
          </a:bodyPr>
          <a:lstStyle/>
          <a:p>
            <a:r>
              <a:rPr lang="en-CA" b="0" dirty="0">
                <a:effectLst/>
                <a:latin typeface="Consolas" panose="020B0609020204030204" pitchFamily="49" charset="0"/>
              </a:rPr>
              <a:t>  const [name, </a:t>
            </a:r>
            <a:r>
              <a:rPr lang="en-CA" b="0" dirty="0" err="1">
                <a:effectLst/>
                <a:latin typeface="Consolas" panose="020B0609020204030204" pitchFamily="49" charset="0"/>
              </a:rPr>
              <a:t>setName</a:t>
            </a:r>
            <a:r>
              <a:rPr lang="en-CA" b="0" dirty="0">
                <a:effectLst/>
                <a:latin typeface="Consolas" panose="020B0609020204030204" pitchFamily="49" charset="0"/>
              </a:rPr>
              <a:t>] = </a:t>
            </a:r>
            <a:r>
              <a:rPr lang="en-CA" b="0" dirty="0" err="1">
                <a:effectLst/>
                <a:latin typeface="Consolas" panose="020B0609020204030204" pitchFamily="49" charset="0"/>
              </a:rPr>
              <a:t>useState</a:t>
            </a:r>
            <a:r>
              <a:rPr lang="en-CA" b="0" dirty="0">
                <a:effectLst/>
                <a:latin typeface="Consolas" panose="020B0609020204030204" pitchFamily="49" charset="0"/>
              </a:rPr>
              <a:t>('');</a:t>
            </a:r>
          </a:p>
        </p:txBody>
      </p:sp>
      <p:sp>
        <p:nvSpPr>
          <p:cNvPr id="5" name="TextBox 4">
            <a:extLst>
              <a:ext uri="{FF2B5EF4-FFF2-40B4-BE49-F238E27FC236}">
                <a16:creationId xmlns:a16="http://schemas.microsoft.com/office/drawing/2014/main" id="{3651CF1D-FC24-6D78-0A7E-022E389B43A8}"/>
              </a:ext>
            </a:extLst>
          </p:cNvPr>
          <p:cNvSpPr txBox="1"/>
          <p:nvPr/>
        </p:nvSpPr>
        <p:spPr>
          <a:xfrm>
            <a:off x="5118812" y="3450803"/>
            <a:ext cx="1366080" cy="369332"/>
          </a:xfrm>
          <a:prstGeom prst="rect">
            <a:avLst/>
          </a:prstGeom>
          <a:solidFill>
            <a:schemeClr val="accent2"/>
          </a:solidFill>
          <a:ln w="19050">
            <a:solidFill>
              <a:schemeClr val="tx1"/>
            </a:solidFill>
          </a:ln>
        </p:spPr>
        <p:txBody>
          <a:bodyPr wrap="none" rtlCol="0">
            <a:spAutoFit/>
          </a:bodyPr>
          <a:lstStyle/>
          <a:p>
            <a:r>
              <a:rPr lang="en-CA" dirty="0"/>
              <a:t>Initial value</a:t>
            </a:r>
          </a:p>
        </p:txBody>
      </p:sp>
      <p:sp>
        <p:nvSpPr>
          <p:cNvPr id="6" name="TextBox 5">
            <a:extLst>
              <a:ext uri="{FF2B5EF4-FFF2-40B4-BE49-F238E27FC236}">
                <a16:creationId xmlns:a16="http://schemas.microsoft.com/office/drawing/2014/main" id="{73D58C55-40EB-4EA5-17A6-E32E13E07A3F}"/>
              </a:ext>
            </a:extLst>
          </p:cNvPr>
          <p:cNvSpPr txBox="1"/>
          <p:nvPr/>
        </p:nvSpPr>
        <p:spPr>
          <a:xfrm>
            <a:off x="2505066" y="3467873"/>
            <a:ext cx="2102820" cy="369332"/>
          </a:xfrm>
          <a:prstGeom prst="rect">
            <a:avLst/>
          </a:prstGeom>
          <a:solidFill>
            <a:schemeClr val="accent2"/>
          </a:solidFill>
          <a:ln w="19050">
            <a:solidFill>
              <a:schemeClr val="tx1"/>
            </a:solidFill>
          </a:ln>
        </p:spPr>
        <p:txBody>
          <a:bodyPr wrap="none" rtlCol="0">
            <a:spAutoFit/>
          </a:bodyPr>
          <a:lstStyle/>
          <a:p>
            <a:r>
              <a:rPr lang="en-CA" dirty="0"/>
              <a:t>Method to update</a:t>
            </a:r>
          </a:p>
        </p:txBody>
      </p:sp>
      <p:sp>
        <p:nvSpPr>
          <p:cNvPr id="7" name="TextBox 6">
            <a:extLst>
              <a:ext uri="{FF2B5EF4-FFF2-40B4-BE49-F238E27FC236}">
                <a16:creationId xmlns:a16="http://schemas.microsoft.com/office/drawing/2014/main" id="{0B5024FB-DB75-D375-BE96-6B98962BEC44}"/>
              </a:ext>
            </a:extLst>
          </p:cNvPr>
          <p:cNvSpPr txBox="1"/>
          <p:nvPr/>
        </p:nvSpPr>
        <p:spPr>
          <a:xfrm>
            <a:off x="146783" y="3443662"/>
            <a:ext cx="1581843" cy="369332"/>
          </a:xfrm>
          <a:prstGeom prst="rect">
            <a:avLst/>
          </a:prstGeom>
          <a:solidFill>
            <a:schemeClr val="accent2"/>
          </a:solidFill>
          <a:ln w="19050">
            <a:solidFill>
              <a:schemeClr val="tx1"/>
            </a:solidFill>
          </a:ln>
        </p:spPr>
        <p:txBody>
          <a:bodyPr wrap="none" rtlCol="0">
            <a:spAutoFit/>
          </a:bodyPr>
          <a:lstStyle/>
          <a:p>
            <a:r>
              <a:rPr lang="en-CA" dirty="0"/>
              <a:t>state variable</a:t>
            </a:r>
          </a:p>
        </p:txBody>
      </p:sp>
      <p:cxnSp>
        <p:nvCxnSpPr>
          <p:cNvPr id="10" name="Straight Arrow Connector 9">
            <a:extLst>
              <a:ext uri="{FF2B5EF4-FFF2-40B4-BE49-F238E27FC236}">
                <a16:creationId xmlns:a16="http://schemas.microsoft.com/office/drawing/2014/main" id="{B119A07D-E2E1-AF78-AE5A-F746DDED0241}"/>
              </a:ext>
            </a:extLst>
          </p:cNvPr>
          <p:cNvCxnSpPr>
            <a:cxnSpLocks/>
            <a:endCxn id="5" idx="0"/>
          </p:cNvCxnSpPr>
          <p:nvPr/>
        </p:nvCxnSpPr>
        <p:spPr>
          <a:xfrm>
            <a:off x="5801852" y="3009951"/>
            <a:ext cx="0" cy="44085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2" name="Straight Arrow Connector 11">
            <a:extLst>
              <a:ext uri="{FF2B5EF4-FFF2-40B4-BE49-F238E27FC236}">
                <a16:creationId xmlns:a16="http://schemas.microsoft.com/office/drawing/2014/main" id="{4BE0C294-9C3A-F817-D0F3-AAE44F8C0E92}"/>
              </a:ext>
            </a:extLst>
          </p:cNvPr>
          <p:cNvCxnSpPr>
            <a:cxnSpLocks/>
            <a:endCxn id="6" idx="0"/>
          </p:cNvCxnSpPr>
          <p:nvPr/>
        </p:nvCxnSpPr>
        <p:spPr>
          <a:xfrm flipH="1">
            <a:off x="3556476" y="3027021"/>
            <a:ext cx="141438" cy="44085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3" name="Straight Arrow Connector 12">
            <a:extLst>
              <a:ext uri="{FF2B5EF4-FFF2-40B4-BE49-F238E27FC236}">
                <a16:creationId xmlns:a16="http://schemas.microsoft.com/office/drawing/2014/main" id="{10DA4C53-18F6-2F46-608E-94E19B8B15F2}"/>
              </a:ext>
            </a:extLst>
          </p:cNvPr>
          <p:cNvCxnSpPr>
            <a:cxnSpLocks/>
            <a:endCxn id="7" idx="0"/>
          </p:cNvCxnSpPr>
          <p:nvPr/>
        </p:nvCxnSpPr>
        <p:spPr>
          <a:xfrm flipH="1">
            <a:off x="937705" y="3027021"/>
            <a:ext cx="1505242" cy="41664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pic>
        <p:nvPicPr>
          <p:cNvPr id="20" name="Picture 19">
            <a:extLst>
              <a:ext uri="{FF2B5EF4-FFF2-40B4-BE49-F238E27FC236}">
                <a16:creationId xmlns:a16="http://schemas.microsoft.com/office/drawing/2014/main" id="{03CFB37F-475F-8656-F19E-505066C34F76}"/>
              </a:ext>
            </a:extLst>
          </p:cNvPr>
          <p:cNvPicPr>
            <a:picLocks noChangeAspect="1"/>
          </p:cNvPicPr>
          <p:nvPr/>
        </p:nvPicPr>
        <p:blipFill>
          <a:blip r:embed="rId3"/>
          <a:stretch>
            <a:fillRect/>
          </a:stretch>
        </p:blipFill>
        <p:spPr>
          <a:xfrm>
            <a:off x="347554" y="3912363"/>
            <a:ext cx="5303596" cy="6090967"/>
          </a:xfrm>
          <a:prstGeom prst="rect">
            <a:avLst/>
          </a:prstGeom>
        </p:spPr>
      </p:pic>
      <p:sp>
        <p:nvSpPr>
          <p:cNvPr id="21" name="Rectangle: Rounded Corners 20">
            <a:extLst>
              <a:ext uri="{FF2B5EF4-FFF2-40B4-BE49-F238E27FC236}">
                <a16:creationId xmlns:a16="http://schemas.microsoft.com/office/drawing/2014/main" id="{9B4EF5C9-63F4-CC1A-F6D9-939D3E6B2C03}"/>
              </a:ext>
            </a:extLst>
          </p:cNvPr>
          <p:cNvSpPr/>
          <p:nvPr/>
        </p:nvSpPr>
        <p:spPr>
          <a:xfrm>
            <a:off x="403572" y="4099192"/>
            <a:ext cx="2417077" cy="198250"/>
          </a:xfrm>
          <a:prstGeom prst="roundRect">
            <a:avLst/>
          </a:prstGeom>
          <a:solidFill>
            <a:srgbClr val="58B4AE">
              <a:alpha val="38824"/>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6" name="Rectangle: Rounded Corners 25">
            <a:extLst>
              <a:ext uri="{FF2B5EF4-FFF2-40B4-BE49-F238E27FC236}">
                <a16:creationId xmlns:a16="http://schemas.microsoft.com/office/drawing/2014/main" id="{FC087648-08EF-B600-4B3B-B17D922A7AAE}"/>
              </a:ext>
            </a:extLst>
          </p:cNvPr>
          <p:cNvSpPr/>
          <p:nvPr/>
        </p:nvSpPr>
        <p:spPr>
          <a:xfrm>
            <a:off x="582275" y="4783128"/>
            <a:ext cx="2675275" cy="198250"/>
          </a:xfrm>
          <a:prstGeom prst="roundRect">
            <a:avLst/>
          </a:prstGeom>
          <a:solidFill>
            <a:srgbClr val="58B4AE">
              <a:alpha val="38824"/>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7" name="Rectangle: Rounded Corners 26">
            <a:extLst>
              <a:ext uri="{FF2B5EF4-FFF2-40B4-BE49-F238E27FC236}">
                <a16:creationId xmlns:a16="http://schemas.microsoft.com/office/drawing/2014/main" id="{9144D0EC-AE91-BF03-9FA1-1F66797477B7}"/>
              </a:ext>
            </a:extLst>
          </p:cNvPr>
          <p:cNvSpPr/>
          <p:nvPr/>
        </p:nvSpPr>
        <p:spPr>
          <a:xfrm>
            <a:off x="2063413" y="9287210"/>
            <a:ext cx="1072694" cy="198250"/>
          </a:xfrm>
          <a:prstGeom prst="roundRect">
            <a:avLst/>
          </a:prstGeom>
          <a:solidFill>
            <a:srgbClr val="58B4AE">
              <a:alpha val="38824"/>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8" name="Rectangle: Rounded Corners 27">
            <a:extLst>
              <a:ext uri="{FF2B5EF4-FFF2-40B4-BE49-F238E27FC236}">
                <a16:creationId xmlns:a16="http://schemas.microsoft.com/office/drawing/2014/main" id="{7B3F87CC-70B7-B6C1-BF0A-E2A41CA39BC2}"/>
              </a:ext>
            </a:extLst>
          </p:cNvPr>
          <p:cNvSpPr/>
          <p:nvPr/>
        </p:nvSpPr>
        <p:spPr>
          <a:xfrm>
            <a:off x="2063412" y="9051380"/>
            <a:ext cx="1987093" cy="235829"/>
          </a:xfrm>
          <a:prstGeom prst="roundRect">
            <a:avLst/>
          </a:prstGeom>
          <a:solidFill>
            <a:srgbClr val="58B4AE">
              <a:alpha val="38824"/>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9" name="Rectangle: Rounded Corners 28">
            <a:extLst>
              <a:ext uri="{FF2B5EF4-FFF2-40B4-BE49-F238E27FC236}">
                <a16:creationId xmlns:a16="http://schemas.microsoft.com/office/drawing/2014/main" id="{665C3DFE-D797-0F80-DD73-564B7EA40B19}"/>
              </a:ext>
            </a:extLst>
          </p:cNvPr>
          <p:cNvSpPr/>
          <p:nvPr/>
        </p:nvSpPr>
        <p:spPr>
          <a:xfrm>
            <a:off x="582275" y="5176759"/>
            <a:ext cx="2927863" cy="584287"/>
          </a:xfrm>
          <a:prstGeom prst="roundRect">
            <a:avLst/>
          </a:prstGeom>
          <a:solidFill>
            <a:srgbClr val="58B4AE">
              <a:alpha val="38824"/>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0" name="TextBox 29">
            <a:extLst>
              <a:ext uri="{FF2B5EF4-FFF2-40B4-BE49-F238E27FC236}">
                <a16:creationId xmlns:a16="http://schemas.microsoft.com/office/drawing/2014/main" id="{C568CAB9-E888-DC53-DAF0-084DC96A8BE6}"/>
              </a:ext>
            </a:extLst>
          </p:cNvPr>
          <p:cNvSpPr txBox="1"/>
          <p:nvPr/>
        </p:nvSpPr>
        <p:spPr>
          <a:xfrm>
            <a:off x="5741706" y="5211977"/>
            <a:ext cx="1978444" cy="954107"/>
          </a:xfrm>
          <a:prstGeom prst="rect">
            <a:avLst/>
          </a:prstGeom>
          <a:solidFill>
            <a:srgbClr val="FF0000"/>
          </a:solidFill>
          <a:ln w="28575">
            <a:solidFill>
              <a:schemeClr val="tx1"/>
            </a:solidFill>
          </a:ln>
        </p:spPr>
        <p:txBody>
          <a:bodyPr wrap="square">
            <a:spAutoFit/>
          </a:bodyPr>
          <a:lstStyle/>
          <a:p>
            <a:pPr algn="ctr"/>
            <a:r>
              <a:rPr lang="en-CA" sz="1400" dirty="0">
                <a:solidFill>
                  <a:schemeClr val="bg1"/>
                </a:solidFill>
              </a:rPr>
              <a:t>Can we call </a:t>
            </a:r>
            <a:r>
              <a:rPr lang="en-CA" sz="1400" dirty="0" err="1">
                <a:solidFill>
                  <a:schemeClr val="bg1"/>
                </a:solidFill>
              </a:rPr>
              <a:t>setName</a:t>
            </a:r>
            <a:r>
              <a:rPr lang="en-CA" sz="1400" dirty="0">
                <a:solidFill>
                  <a:schemeClr val="bg1"/>
                </a:solidFill>
              </a:rPr>
              <a:t>(‘React’) directly within the Code</a:t>
            </a:r>
            <a:endParaRPr lang="en-CA" sz="1200" dirty="0">
              <a:solidFill>
                <a:schemeClr val="bg1"/>
              </a:solidFill>
            </a:endParaRPr>
          </a:p>
        </p:txBody>
      </p:sp>
      <p:sp>
        <p:nvSpPr>
          <p:cNvPr id="9" name="TextBox 8">
            <a:extLst>
              <a:ext uri="{FF2B5EF4-FFF2-40B4-BE49-F238E27FC236}">
                <a16:creationId xmlns:a16="http://schemas.microsoft.com/office/drawing/2014/main" id="{3166AF01-CFC6-AA0F-6278-8687EE6CEA15}"/>
              </a:ext>
            </a:extLst>
          </p:cNvPr>
          <p:cNvSpPr txBox="1"/>
          <p:nvPr/>
        </p:nvSpPr>
        <p:spPr>
          <a:xfrm>
            <a:off x="582275" y="5766846"/>
            <a:ext cx="1865832" cy="338554"/>
          </a:xfrm>
          <a:prstGeom prst="rect">
            <a:avLst/>
          </a:prstGeom>
          <a:solidFill>
            <a:srgbClr val="FF0000"/>
          </a:solidFill>
        </p:spPr>
        <p:txBody>
          <a:bodyPr wrap="none" rtlCol="0">
            <a:spAutoFit/>
          </a:bodyPr>
          <a:lstStyle/>
          <a:p>
            <a:r>
              <a:rPr lang="en-CA" sz="1600" dirty="0" err="1">
                <a:solidFill>
                  <a:schemeClr val="bg1"/>
                </a:solidFill>
              </a:rPr>
              <a:t>setName</a:t>
            </a:r>
            <a:r>
              <a:rPr lang="en-CA" sz="1600" dirty="0">
                <a:solidFill>
                  <a:schemeClr val="bg1"/>
                </a:solidFill>
              </a:rPr>
              <a:t> (‘React’);</a:t>
            </a:r>
          </a:p>
        </p:txBody>
      </p:sp>
    </p:spTree>
    <p:extLst>
      <p:ext uri="{BB962C8B-B14F-4D97-AF65-F5344CB8AC3E}">
        <p14:creationId xmlns:p14="http://schemas.microsoft.com/office/powerpoint/2010/main" val="1187238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0"/>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xit" presetSubtype="0" fill="hold" grpId="1" nodeType="clickEffect">
                                  <p:stCondLst>
                                    <p:cond delay="0"/>
                                  </p:stCondLst>
                                  <p:childTnLst>
                                    <p:set>
                                      <p:cBhvr>
                                        <p:cTn id="44" dur="1" fill="hold">
                                          <p:stCondLst>
                                            <p:cond delay="0"/>
                                          </p:stCondLst>
                                        </p:cTn>
                                        <p:tgtEl>
                                          <p:spTgt spid="21"/>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6"/>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xit" presetSubtype="0" fill="hold" grpId="1" nodeType="clickEffect">
                                  <p:stCondLst>
                                    <p:cond delay="0"/>
                                  </p:stCondLst>
                                  <p:childTnLst>
                                    <p:set>
                                      <p:cBhvr>
                                        <p:cTn id="52" dur="1" fill="hold">
                                          <p:stCondLst>
                                            <p:cond delay="0"/>
                                          </p:stCondLst>
                                        </p:cTn>
                                        <p:tgtEl>
                                          <p:spTgt spid="26"/>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7"/>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xit" presetSubtype="0" fill="hold" grpId="1" nodeType="clickEffect">
                                  <p:stCondLst>
                                    <p:cond delay="0"/>
                                  </p:stCondLst>
                                  <p:childTnLst>
                                    <p:set>
                                      <p:cBhvr>
                                        <p:cTn id="60" dur="1" fill="hold">
                                          <p:stCondLst>
                                            <p:cond delay="0"/>
                                          </p:stCondLst>
                                        </p:cTn>
                                        <p:tgtEl>
                                          <p:spTgt spid="27"/>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28"/>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xit" presetSubtype="0" fill="hold" grpId="1" nodeType="clickEffect">
                                  <p:stCondLst>
                                    <p:cond delay="0"/>
                                  </p:stCondLst>
                                  <p:childTnLst>
                                    <p:set>
                                      <p:cBhvr>
                                        <p:cTn id="68" dur="1" fill="hold">
                                          <p:stCondLst>
                                            <p:cond delay="0"/>
                                          </p:stCondLst>
                                        </p:cTn>
                                        <p:tgtEl>
                                          <p:spTgt spid="28"/>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29"/>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xit" presetSubtype="0" fill="hold" grpId="1" nodeType="clickEffect">
                                  <p:stCondLst>
                                    <p:cond delay="0"/>
                                  </p:stCondLst>
                                  <p:childTnLst>
                                    <p:set>
                                      <p:cBhvr>
                                        <p:cTn id="76" dur="1" fill="hold">
                                          <p:stCondLst>
                                            <p:cond delay="0"/>
                                          </p:stCondLst>
                                        </p:cTn>
                                        <p:tgtEl>
                                          <p:spTgt spid="29"/>
                                        </p:tgtEl>
                                        <p:attrNameLst>
                                          <p:attrName>style.visibility</p:attrName>
                                        </p:attrNameLst>
                                      </p:cBhvr>
                                      <p:to>
                                        <p:strVal val="hidden"/>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30"/>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9"/>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xit" presetSubtype="0" fill="hold" grpId="1" nodeType="clickEffect">
                                  <p:stCondLst>
                                    <p:cond delay="0"/>
                                  </p:stCondLst>
                                  <p:childTnLst>
                                    <p:set>
                                      <p:cBhvr>
                                        <p:cTn id="88" dur="1" fill="hold">
                                          <p:stCondLst>
                                            <p:cond delay="0"/>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2" grpId="0"/>
      <p:bldP spid="4" grpId="0"/>
      <p:bldP spid="5" grpId="0" animBg="1"/>
      <p:bldP spid="6" grpId="0" animBg="1"/>
      <p:bldP spid="7" grpId="0" animBg="1"/>
      <p:bldP spid="21" grpId="0" animBg="1"/>
      <p:bldP spid="21" grpId="1" animBg="1"/>
      <p:bldP spid="26" grpId="0" animBg="1"/>
      <p:bldP spid="26" grpId="1" animBg="1"/>
      <p:bldP spid="27" grpId="0" animBg="1"/>
      <p:bldP spid="27" grpId="1" animBg="1"/>
      <p:bldP spid="28" grpId="0" animBg="1"/>
      <p:bldP spid="28" grpId="1" animBg="1"/>
      <p:bldP spid="29" grpId="0" animBg="1"/>
      <p:bldP spid="29" grpId="1" animBg="1"/>
      <p:bldP spid="30" grpId="0" animBg="1"/>
      <p:bldP spid="9" grpId="0" animBg="1"/>
      <p:bldP spid="9" grpId="1" animBg="1"/>
    </p:bldLst>
  </p:timing>
  <p:extLst>
    <p:ext uri="{6950BFC3-D8DA-4A85-94F7-54DA5524770B}">
      <p188:commentRel xmlns:p188="http://schemas.microsoft.com/office/powerpoint/2018/8/main" r:id="rId2"/>
    </p:ext>
  </p:extLs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797965" y="0"/>
            <a:ext cx="5943487"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Our Project – </a:t>
            </a:r>
            <a:r>
              <a:rPr lang="en-US" sz="5400" dirty="0">
                <a:ln w="0"/>
                <a:effectLst>
                  <a:outerShdw blurRad="38100" dist="19050" dir="2700000" algn="tl" rotWithShape="0">
                    <a:schemeClr val="dk1">
                      <a:alpha val="40000"/>
                    </a:schemeClr>
                  </a:outerShdw>
                </a:effectLst>
                <a:highlight>
                  <a:srgbClr val="FFFF00"/>
                </a:highlight>
              </a:rPr>
              <a:t>M</a:t>
            </a:r>
            <a:r>
              <a:rPr lang="en-US" sz="5400" dirty="0">
                <a:ln w="0"/>
                <a:effectLst>
                  <a:outerShdw blurRad="38100" dist="19050" dir="2700000" algn="tl" rotWithShape="0">
                    <a:schemeClr val="dk1">
                      <a:alpha val="40000"/>
                    </a:schemeClr>
                  </a:outerShdw>
                </a:effectLst>
              </a:rPr>
              <a:t>ain</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14" name="TextBox 13">
            <a:extLst>
              <a:ext uri="{FF2B5EF4-FFF2-40B4-BE49-F238E27FC236}">
                <a16:creationId xmlns:a16="http://schemas.microsoft.com/office/drawing/2014/main" id="{ABD0861B-2C8B-4BC2-BA6A-5CD0DFF70086}"/>
              </a:ext>
            </a:extLst>
          </p:cNvPr>
          <p:cNvSpPr txBox="1"/>
          <p:nvPr/>
        </p:nvSpPr>
        <p:spPr>
          <a:xfrm>
            <a:off x="0" y="887705"/>
            <a:ext cx="4501246" cy="369332"/>
          </a:xfrm>
          <a:prstGeom prst="rect">
            <a:avLst/>
          </a:prstGeom>
          <a:noFill/>
        </p:spPr>
        <p:txBody>
          <a:bodyPr wrap="square">
            <a:spAutoFit/>
          </a:bodyPr>
          <a:lstStyle/>
          <a:p>
            <a:r>
              <a:rPr lang="en-US" dirty="0">
                <a:solidFill>
                  <a:srgbClr val="00B050"/>
                </a:solidFill>
                <a:latin typeface="Segoe UI" panose="020B0502040204020203" pitchFamily="34" charset="0"/>
              </a:rPr>
              <a:t>//Update your Main()  - </a:t>
            </a:r>
            <a:r>
              <a:rPr lang="en-US" dirty="0">
                <a:solidFill>
                  <a:srgbClr val="00B050"/>
                </a:solidFill>
                <a:highlight>
                  <a:srgbClr val="FFFF00"/>
                </a:highlight>
                <a:latin typeface="Segoe UI" panose="020B0502040204020203" pitchFamily="34" charset="0"/>
              </a:rPr>
              <a:t>handle </a:t>
            </a:r>
            <a:r>
              <a:rPr lang="en-US" dirty="0" err="1">
                <a:solidFill>
                  <a:srgbClr val="00B050"/>
                </a:solidFill>
                <a:highlight>
                  <a:srgbClr val="FFFF00"/>
                </a:highlight>
                <a:latin typeface="Segoe UI" panose="020B0502040204020203" pitchFamily="34" charset="0"/>
              </a:rPr>
              <a:t>DatePicker</a:t>
            </a:r>
            <a:endParaRPr lang="en-US" sz="2000" dirty="0">
              <a:solidFill>
                <a:srgbClr val="00B050"/>
              </a:solidFill>
              <a:effectLst/>
              <a:highlight>
                <a:srgbClr val="FFFF00"/>
              </a:highlight>
              <a:latin typeface="Arial" panose="020B0604020202020204" pitchFamily="34" charset="0"/>
            </a:endParaRPr>
          </a:p>
        </p:txBody>
      </p:sp>
      <p:sp>
        <p:nvSpPr>
          <p:cNvPr id="15" name="TextBox 14">
            <a:extLst>
              <a:ext uri="{FF2B5EF4-FFF2-40B4-BE49-F238E27FC236}">
                <a16:creationId xmlns:a16="http://schemas.microsoft.com/office/drawing/2014/main" id="{814C1F0A-CB54-BEFD-5A72-9E54216C865D}"/>
              </a:ext>
            </a:extLst>
          </p:cNvPr>
          <p:cNvSpPr txBox="1"/>
          <p:nvPr/>
        </p:nvSpPr>
        <p:spPr>
          <a:xfrm>
            <a:off x="95783" y="1673827"/>
            <a:ext cx="7580833" cy="2585323"/>
          </a:xfrm>
          <a:prstGeom prst="rect">
            <a:avLst/>
          </a:prstGeom>
          <a:noFill/>
          <a:ln w="28575">
            <a:solidFill>
              <a:schemeClr val="tx1">
                <a:lumMod val="95000"/>
                <a:lumOff val="5000"/>
              </a:schemeClr>
            </a:solidFill>
          </a:ln>
        </p:spPr>
        <p:txBody>
          <a:bodyPr wrap="square">
            <a:spAutoFit/>
          </a:bodyPr>
          <a:lstStyle/>
          <a:p>
            <a:r>
              <a:rPr lang="en-CA" dirty="0">
                <a:solidFill>
                  <a:srgbClr val="00B050"/>
                </a:solidFill>
              </a:rPr>
              <a:t>//update the </a:t>
            </a:r>
            <a:r>
              <a:rPr lang="en-CA" dirty="0" err="1">
                <a:solidFill>
                  <a:srgbClr val="00B050"/>
                </a:solidFill>
              </a:rPr>
              <a:t>DatePicker</a:t>
            </a:r>
            <a:r>
              <a:rPr lang="en-CA" dirty="0">
                <a:solidFill>
                  <a:srgbClr val="00B050"/>
                </a:solidFill>
              </a:rPr>
              <a:t> Element </a:t>
            </a:r>
          </a:p>
          <a:p>
            <a:r>
              <a:rPr lang="en-CA" dirty="0">
                <a:solidFill>
                  <a:schemeClr val="bg1">
                    <a:lumMod val="65000"/>
                  </a:schemeClr>
                </a:solidFill>
              </a:rPr>
              <a:t>&lt;Form&gt;</a:t>
            </a:r>
          </a:p>
          <a:p>
            <a:r>
              <a:rPr lang="en-CA" dirty="0">
                <a:solidFill>
                  <a:schemeClr val="bg1">
                    <a:lumMod val="65000"/>
                  </a:schemeClr>
                </a:solidFill>
              </a:rPr>
              <a:t>                  &lt;</a:t>
            </a:r>
            <a:r>
              <a:rPr lang="en-CA" dirty="0" err="1">
                <a:solidFill>
                  <a:schemeClr val="bg1">
                    <a:lumMod val="65000"/>
                  </a:schemeClr>
                </a:solidFill>
              </a:rPr>
              <a:t>Form.Group</a:t>
            </a:r>
            <a:r>
              <a:rPr lang="en-CA" dirty="0">
                <a:solidFill>
                  <a:schemeClr val="bg1">
                    <a:lumMod val="65000"/>
                  </a:schemeClr>
                </a:solidFill>
              </a:rPr>
              <a:t>&gt;</a:t>
            </a:r>
          </a:p>
          <a:p>
            <a:r>
              <a:rPr lang="en-CA" dirty="0">
                <a:solidFill>
                  <a:schemeClr val="bg1">
                    <a:lumMod val="65000"/>
                  </a:schemeClr>
                </a:solidFill>
              </a:rPr>
              <a:t>                    &lt;</a:t>
            </a:r>
            <a:r>
              <a:rPr lang="en-CA" dirty="0" err="1">
                <a:solidFill>
                  <a:schemeClr val="bg1">
                    <a:lumMod val="65000"/>
                  </a:schemeClr>
                </a:solidFill>
              </a:rPr>
              <a:t>Form.Label</a:t>
            </a:r>
            <a:r>
              <a:rPr lang="en-CA" dirty="0">
                <a:solidFill>
                  <a:schemeClr val="bg1">
                    <a:lumMod val="65000"/>
                  </a:schemeClr>
                </a:solidFill>
              </a:rPr>
              <a:t>&gt;Pick Date&lt;/</a:t>
            </a:r>
            <a:r>
              <a:rPr lang="en-CA" dirty="0" err="1">
                <a:solidFill>
                  <a:schemeClr val="bg1">
                    <a:lumMod val="65000"/>
                  </a:schemeClr>
                </a:solidFill>
              </a:rPr>
              <a:t>Form.Label</a:t>
            </a:r>
            <a:r>
              <a:rPr lang="en-CA" dirty="0">
                <a:solidFill>
                  <a:schemeClr val="bg1">
                    <a:lumMod val="65000"/>
                  </a:schemeClr>
                </a:solidFill>
              </a:rPr>
              <a:t>&gt; </a:t>
            </a:r>
          </a:p>
          <a:p>
            <a:r>
              <a:rPr lang="en-CA" dirty="0">
                <a:solidFill>
                  <a:schemeClr val="bg1">
                    <a:lumMod val="65000"/>
                  </a:schemeClr>
                </a:solidFill>
              </a:rPr>
              <a:t>                    &lt;</a:t>
            </a:r>
            <a:r>
              <a:rPr lang="en-CA" dirty="0" err="1">
                <a:solidFill>
                  <a:schemeClr val="bg1">
                    <a:lumMod val="65000"/>
                  </a:schemeClr>
                </a:solidFill>
              </a:rPr>
              <a:t>DatePicker</a:t>
            </a:r>
            <a:r>
              <a:rPr lang="en-CA" dirty="0">
                <a:solidFill>
                  <a:schemeClr val="bg1">
                    <a:lumMod val="65000"/>
                  </a:schemeClr>
                </a:solidFill>
              </a:rPr>
              <a:t> </a:t>
            </a:r>
            <a:r>
              <a:rPr lang="en-CA" dirty="0" err="1">
                <a:solidFill>
                  <a:schemeClr val="bg1">
                    <a:lumMod val="65000"/>
                  </a:schemeClr>
                </a:solidFill>
              </a:rPr>
              <a:t>className</a:t>
            </a:r>
            <a:r>
              <a:rPr lang="en-CA" dirty="0">
                <a:solidFill>
                  <a:schemeClr val="bg1">
                    <a:lumMod val="65000"/>
                  </a:schemeClr>
                </a:solidFill>
              </a:rPr>
              <a:t>='</a:t>
            </a:r>
            <a:r>
              <a:rPr lang="en-CA" dirty="0" err="1">
                <a:solidFill>
                  <a:schemeClr val="bg1">
                    <a:lumMod val="65000"/>
                  </a:schemeClr>
                </a:solidFill>
              </a:rPr>
              <a:t>datePicker</a:t>
            </a:r>
            <a:r>
              <a:rPr lang="en-CA" dirty="0">
                <a:solidFill>
                  <a:schemeClr val="bg1">
                    <a:lumMod val="65000"/>
                  </a:schemeClr>
                </a:solidFill>
              </a:rPr>
              <a:t>' </a:t>
            </a:r>
          </a:p>
          <a:p>
            <a:r>
              <a:rPr lang="en-CA" dirty="0"/>
              <a:t>                    </a:t>
            </a:r>
            <a:r>
              <a:rPr lang="en-CA" b="1" dirty="0"/>
              <a:t>selected={</a:t>
            </a:r>
            <a:r>
              <a:rPr lang="en-CA" b="1" dirty="0" err="1"/>
              <a:t>selectedDate</a:t>
            </a:r>
            <a:r>
              <a:rPr lang="en-CA" b="1" dirty="0"/>
              <a:t>} </a:t>
            </a:r>
          </a:p>
          <a:p>
            <a:r>
              <a:rPr lang="en-CA" b="1" dirty="0"/>
              <a:t>                    </a:t>
            </a:r>
            <a:r>
              <a:rPr lang="en-CA" b="1" dirty="0" err="1"/>
              <a:t>onChange</a:t>
            </a:r>
            <a:r>
              <a:rPr lang="en-CA" b="1" dirty="0"/>
              <a:t>={date =&gt; </a:t>
            </a:r>
            <a:r>
              <a:rPr lang="en-CA" b="1" dirty="0" err="1"/>
              <a:t>handleDateChange</a:t>
            </a:r>
            <a:r>
              <a:rPr lang="en-CA" b="1" dirty="0"/>
              <a:t>(date)}</a:t>
            </a:r>
            <a:r>
              <a:rPr lang="en-CA" dirty="0"/>
              <a:t>/&gt;</a:t>
            </a:r>
          </a:p>
          <a:p>
            <a:r>
              <a:rPr lang="en-CA" dirty="0"/>
              <a:t>  </a:t>
            </a:r>
            <a:r>
              <a:rPr lang="en-CA" dirty="0">
                <a:solidFill>
                  <a:schemeClr val="bg1">
                    <a:lumMod val="65000"/>
                  </a:schemeClr>
                </a:solidFill>
              </a:rPr>
              <a:t>                &lt;/</a:t>
            </a:r>
            <a:r>
              <a:rPr lang="en-CA" dirty="0" err="1">
                <a:solidFill>
                  <a:schemeClr val="bg1">
                    <a:lumMod val="65000"/>
                  </a:schemeClr>
                </a:solidFill>
              </a:rPr>
              <a:t>Form.Group</a:t>
            </a:r>
            <a:r>
              <a:rPr lang="en-CA" dirty="0">
                <a:solidFill>
                  <a:schemeClr val="bg1">
                    <a:lumMod val="65000"/>
                  </a:schemeClr>
                </a:solidFill>
              </a:rPr>
              <a:t>&gt;</a:t>
            </a:r>
          </a:p>
          <a:p>
            <a:r>
              <a:rPr lang="en-CA" dirty="0">
                <a:solidFill>
                  <a:schemeClr val="bg1">
                    <a:lumMod val="65000"/>
                  </a:schemeClr>
                </a:solidFill>
              </a:rPr>
              <a:t>               &lt;/Form&gt;</a:t>
            </a:r>
          </a:p>
        </p:txBody>
      </p:sp>
      <p:sp>
        <p:nvSpPr>
          <p:cNvPr id="11" name="TextBox 10">
            <a:extLst>
              <a:ext uri="{FF2B5EF4-FFF2-40B4-BE49-F238E27FC236}">
                <a16:creationId xmlns:a16="http://schemas.microsoft.com/office/drawing/2014/main" id="{D77C5925-C3C1-D0C2-D66E-D153A0FD2BA5}"/>
              </a:ext>
            </a:extLst>
          </p:cNvPr>
          <p:cNvSpPr txBox="1"/>
          <p:nvPr/>
        </p:nvSpPr>
        <p:spPr>
          <a:xfrm>
            <a:off x="5600150" y="6955692"/>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
        <p:nvSpPr>
          <p:cNvPr id="2" name="TextBox 1">
            <a:extLst>
              <a:ext uri="{FF2B5EF4-FFF2-40B4-BE49-F238E27FC236}">
                <a16:creationId xmlns:a16="http://schemas.microsoft.com/office/drawing/2014/main" id="{CFCB63A8-03F2-169B-8294-D60AFB754390}"/>
              </a:ext>
            </a:extLst>
          </p:cNvPr>
          <p:cNvSpPr txBox="1"/>
          <p:nvPr/>
        </p:nvSpPr>
        <p:spPr>
          <a:xfrm>
            <a:off x="83218" y="4386547"/>
            <a:ext cx="7580833" cy="646331"/>
          </a:xfrm>
          <a:prstGeom prst="rect">
            <a:avLst/>
          </a:prstGeom>
          <a:noFill/>
          <a:ln w="28575">
            <a:solidFill>
              <a:schemeClr val="tx1">
                <a:lumMod val="95000"/>
                <a:lumOff val="5000"/>
              </a:schemeClr>
            </a:solidFill>
          </a:ln>
        </p:spPr>
        <p:txBody>
          <a:bodyPr wrap="square">
            <a:spAutoFit/>
          </a:bodyPr>
          <a:lstStyle/>
          <a:p>
            <a:r>
              <a:rPr lang="en-CA" dirty="0">
                <a:solidFill>
                  <a:srgbClr val="00B050"/>
                </a:solidFill>
              </a:rPr>
              <a:t>//add the </a:t>
            </a:r>
            <a:r>
              <a:rPr lang="en-CA" dirty="0" err="1">
                <a:solidFill>
                  <a:srgbClr val="00B050"/>
                </a:solidFill>
              </a:rPr>
              <a:t>useState</a:t>
            </a:r>
            <a:endParaRPr lang="en-CA" dirty="0">
              <a:solidFill>
                <a:srgbClr val="00B050"/>
              </a:solidFill>
            </a:endParaRPr>
          </a:p>
          <a:p>
            <a:r>
              <a:rPr lang="en-CA" b="1" dirty="0"/>
              <a:t>  const [</a:t>
            </a:r>
            <a:r>
              <a:rPr lang="en-CA" b="1" dirty="0" err="1"/>
              <a:t>selectedDate</a:t>
            </a:r>
            <a:r>
              <a:rPr lang="en-CA" b="1" dirty="0"/>
              <a:t>, </a:t>
            </a:r>
            <a:r>
              <a:rPr lang="en-CA" b="1" dirty="0" err="1"/>
              <a:t>setSelectedDate</a:t>
            </a:r>
            <a:r>
              <a:rPr lang="en-CA" b="1" dirty="0"/>
              <a:t>] = </a:t>
            </a:r>
            <a:r>
              <a:rPr lang="en-CA" b="1" dirty="0" err="1"/>
              <a:t>useState</a:t>
            </a:r>
            <a:r>
              <a:rPr lang="en-CA" b="1" dirty="0"/>
              <a:t>('');</a:t>
            </a:r>
          </a:p>
        </p:txBody>
      </p:sp>
      <p:sp>
        <p:nvSpPr>
          <p:cNvPr id="3" name="TextBox 2">
            <a:extLst>
              <a:ext uri="{FF2B5EF4-FFF2-40B4-BE49-F238E27FC236}">
                <a16:creationId xmlns:a16="http://schemas.microsoft.com/office/drawing/2014/main" id="{4A4ED291-494A-5B26-CD03-966EDC70DDDC}"/>
              </a:ext>
            </a:extLst>
          </p:cNvPr>
          <p:cNvSpPr txBox="1"/>
          <p:nvPr/>
        </p:nvSpPr>
        <p:spPr>
          <a:xfrm>
            <a:off x="95783" y="5262155"/>
            <a:ext cx="7580833" cy="1477328"/>
          </a:xfrm>
          <a:prstGeom prst="rect">
            <a:avLst/>
          </a:prstGeom>
          <a:noFill/>
          <a:ln w="28575">
            <a:solidFill>
              <a:schemeClr val="tx1">
                <a:lumMod val="95000"/>
                <a:lumOff val="5000"/>
              </a:schemeClr>
            </a:solidFill>
          </a:ln>
        </p:spPr>
        <p:txBody>
          <a:bodyPr wrap="square">
            <a:spAutoFit/>
          </a:bodyPr>
          <a:lstStyle/>
          <a:p>
            <a:r>
              <a:rPr lang="en-CA" dirty="0">
                <a:solidFill>
                  <a:srgbClr val="00B050"/>
                </a:solidFill>
              </a:rPr>
              <a:t>//add </a:t>
            </a:r>
            <a:r>
              <a:rPr lang="en-CA" dirty="0" err="1">
                <a:solidFill>
                  <a:srgbClr val="00B050"/>
                </a:solidFill>
              </a:rPr>
              <a:t>handleDateChange</a:t>
            </a:r>
            <a:endParaRPr lang="en-CA" dirty="0">
              <a:solidFill>
                <a:srgbClr val="00B050"/>
              </a:solidFill>
            </a:endParaRPr>
          </a:p>
          <a:p>
            <a:r>
              <a:rPr lang="en-CA" b="1" dirty="0"/>
              <a:t>  const </a:t>
            </a:r>
            <a:r>
              <a:rPr lang="en-CA" b="1" dirty="0" err="1"/>
              <a:t>handleDateChange</a:t>
            </a:r>
            <a:r>
              <a:rPr lang="en-CA" b="1" dirty="0"/>
              <a:t> = (date) =&gt; {</a:t>
            </a:r>
          </a:p>
          <a:p>
            <a:r>
              <a:rPr lang="en-CA" b="1" dirty="0"/>
              <a:t>          </a:t>
            </a:r>
            <a:r>
              <a:rPr lang="en-CA" b="1" dirty="0" err="1"/>
              <a:t>setSelectedDate</a:t>
            </a:r>
            <a:r>
              <a:rPr lang="en-CA" b="1" dirty="0"/>
              <a:t>(date);</a:t>
            </a:r>
          </a:p>
          <a:p>
            <a:r>
              <a:rPr lang="en-CA" b="1" dirty="0"/>
              <a:t>  };</a:t>
            </a:r>
          </a:p>
          <a:p>
            <a:endParaRPr lang="en-CA" dirty="0"/>
          </a:p>
        </p:txBody>
      </p:sp>
    </p:spTree>
    <p:extLst>
      <p:ext uri="{BB962C8B-B14F-4D97-AF65-F5344CB8AC3E}">
        <p14:creationId xmlns:p14="http://schemas.microsoft.com/office/powerpoint/2010/main" val="2280597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1" grpId="0" animBg="1"/>
      <p:bldP spid="2" grpId="0" animBg="1"/>
      <p:bldP spid="3"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85851" y="64178"/>
            <a:ext cx="7944099" cy="830997"/>
          </a:xfrm>
          <a:prstGeom prst="rect">
            <a:avLst/>
          </a:prstGeom>
          <a:noFill/>
        </p:spPr>
        <p:txBody>
          <a:bodyPr wrap="none" lIns="91440" tIns="45720" rIns="91440" bIns="45720">
            <a:spAutoFit/>
          </a:bodyPr>
          <a:lstStyle/>
          <a:p>
            <a:pPr algn="ctr"/>
            <a:r>
              <a:rPr lang="en-US" sz="4800" b="0" cap="none" spc="0" dirty="0">
                <a:ln w="0"/>
                <a:solidFill>
                  <a:schemeClr val="tx1"/>
                </a:solidFill>
                <a:effectLst>
                  <a:outerShdw blurRad="38100" dist="19050" dir="2700000" algn="tl" rotWithShape="0">
                    <a:schemeClr val="dk1">
                      <a:alpha val="40000"/>
                    </a:schemeClr>
                  </a:outerShdw>
                </a:effectLst>
              </a:rPr>
              <a:t>Our Project – </a:t>
            </a:r>
            <a:r>
              <a:rPr lang="en-US" sz="4800" dirty="0">
                <a:ln w="0"/>
                <a:effectLst>
                  <a:outerShdw blurRad="38100" dist="19050" dir="2700000" algn="tl" rotWithShape="0">
                    <a:schemeClr val="dk1">
                      <a:alpha val="40000"/>
                    </a:schemeClr>
                  </a:outerShdw>
                </a:effectLst>
                <a:highlight>
                  <a:srgbClr val="FFFF00"/>
                </a:highlight>
              </a:rPr>
              <a:t>M</a:t>
            </a:r>
            <a:r>
              <a:rPr lang="en-US" sz="4800" dirty="0">
                <a:ln w="0"/>
                <a:effectLst>
                  <a:outerShdw blurRad="38100" dist="19050" dir="2700000" algn="tl" rotWithShape="0">
                    <a:schemeClr val="dk1">
                      <a:alpha val="40000"/>
                    </a:schemeClr>
                  </a:outerShdw>
                </a:effectLst>
              </a:rPr>
              <a:t>ain/</a:t>
            </a:r>
            <a:r>
              <a:rPr lang="en-US" sz="4800" dirty="0">
                <a:ln w="0"/>
                <a:effectLst>
                  <a:outerShdw blurRad="38100" dist="19050" dir="2700000" algn="tl" rotWithShape="0">
                    <a:schemeClr val="dk1">
                      <a:alpha val="40000"/>
                    </a:schemeClr>
                  </a:outerShdw>
                </a:effectLst>
                <a:highlight>
                  <a:srgbClr val="FFFF00"/>
                </a:highlight>
              </a:rPr>
              <a:t>L</a:t>
            </a:r>
            <a:r>
              <a:rPr lang="en-US" sz="4800" dirty="0">
                <a:ln w="0"/>
                <a:effectLst>
                  <a:outerShdw blurRad="38100" dist="19050" dir="2700000" algn="tl" rotWithShape="0">
                    <a:schemeClr val="dk1">
                      <a:alpha val="40000"/>
                    </a:schemeClr>
                  </a:outerShdw>
                </a:effectLst>
              </a:rPr>
              <a:t>istTasks</a:t>
            </a:r>
            <a:endParaRPr lang="en-US" sz="4800" b="0" cap="none" spc="0" dirty="0">
              <a:ln w="0"/>
              <a:solidFill>
                <a:schemeClr val="tx1"/>
              </a:solidFill>
              <a:effectLst>
                <a:outerShdw blurRad="38100" dist="19050" dir="2700000" algn="tl" rotWithShape="0">
                  <a:schemeClr val="dk1">
                    <a:alpha val="40000"/>
                  </a:schemeClr>
                </a:outerShdw>
              </a:effectLst>
            </a:endParaRPr>
          </a:p>
        </p:txBody>
      </p:sp>
      <p:sp>
        <p:nvSpPr>
          <p:cNvPr id="14" name="TextBox 13">
            <a:extLst>
              <a:ext uri="{FF2B5EF4-FFF2-40B4-BE49-F238E27FC236}">
                <a16:creationId xmlns:a16="http://schemas.microsoft.com/office/drawing/2014/main" id="{ABD0861B-2C8B-4BC2-BA6A-5CD0DFF70086}"/>
              </a:ext>
            </a:extLst>
          </p:cNvPr>
          <p:cNvSpPr txBox="1"/>
          <p:nvPr/>
        </p:nvSpPr>
        <p:spPr>
          <a:xfrm>
            <a:off x="-1" y="920457"/>
            <a:ext cx="6251171" cy="369332"/>
          </a:xfrm>
          <a:prstGeom prst="rect">
            <a:avLst/>
          </a:prstGeom>
          <a:noFill/>
        </p:spPr>
        <p:txBody>
          <a:bodyPr wrap="square">
            <a:spAutoFit/>
          </a:bodyPr>
          <a:lstStyle/>
          <a:p>
            <a:r>
              <a:rPr lang="en-US" dirty="0">
                <a:solidFill>
                  <a:srgbClr val="00B050"/>
                </a:solidFill>
                <a:latin typeface="Segoe UI" panose="020B0502040204020203" pitchFamily="34" charset="0"/>
              </a:rPr>
              <a:t>//</a:t>
            </a:r>
            <a:r>
              <a:rPr lang="en-US" dirty="0">
                <a:solidFill>
                  <a:srgbClr val="00B050"/>
                </a:solidFill>
                <a:highlight>
                  <a:srgbClr val="FFFF00"/>
                </a:highlight>
                <a:latin typeface="Segoe UI" panose="020B0502040204020203" pitchFamily="34" charset="0"/>
              </a:rPr>
              <a:t>pass Data to ListTasks – Just name and Date for time being</a:t>
            </a:r>
            <a:endParaRPr lang="en-US" sz="2000" dirty="0">
              <a:solidFill>
                <a:srgbClr val="00B050"/>
              </a:solidFill>
              <a:effectLst/>
              <a:highlight>
                <a:srgbClr val="FFFF00"/>
              </a:highlight>
              <a:latin typeface="Arial" panose="020B0604020202020204" pitchFamily="34" charset="0"/>
            </a:endParaRPr>
          </a:p>
        </p:txBody>
      </p:sp>
      <p:sp>
        <p:nvSpPr>
          <p:cNvPr id="3" name="TextBox 2">
            <a:extLst>
              <a:ext uri="{FF2B5EF4-FFF2-40B4-BE49-F238E27FC236}">
                <a16:creationId xmlns:a16="http://schemas.microsoft.com/office/drawing/2014/main" id="{E418B884-3089-582F-C0DC-213D448CD447}"/>
              </a:ext>
            </a:extLst>
          </p:cNvPr>
          <p:cNvSpPr txBox="1"/>
          <p:nvPr/>
        </p:nvSpPr>
        <p:spPr>
          <a:xfrm>
            <a:off x="1" y="1331557"/>
            <a:ext cx="1895302" cy="369332"/>
          </a:xfrm>
          <a:prstGeom prst="rect">
            <a:avLst/>
          </a:prstGeom>
          <a:noFill/>
        </p:spPr>
        <p:txBody>
          <a:bodyPr wrap="square">
            <a:spAutoFit/>
          </a:bodyPr>
          <a:lstStyle/>
          <a:p>
            <a:r>
              <a:rPr lang="en-US" dirty="0">
                <a:solidFill>
                  <a:srgbClr val="00B050"/>
                </a:solidFill>
                <a:latin typeface="Segoe UI" panose="020B0502040204020203" pitchFamily="34" charset="0"/>
              </a:rPr>
              <a:t>//Update Main() </a:t>
            </a:r>
            <a:endParaRPr lang="en-CA" dirty="0">
              <a:highlight>
                <a:srgbClr val="FFFF00"/>
              </a:highlight>
            </a:endParaRPr>
          </a:p>
        </p:txBody>
      </p:sp>
      <p:sp>
        <p:nvSpPr>
          <p:cNvPr id="10" name="TextBox 9">
            <a:extLst>
              <a:ext uri="{FF2B5EF4-FFF2-40B4-BE49-F238E27FC236}">
                <a16:creationId xmlns:a16="http://schemas.microsoft.com/office/drawing/2014/main" id="{985859D6-B285-1781-4337-5102EAB4796C}"/>
              </a:ext>
            </a:extLst>
          </p:cNvPr>
          <p:cNvSpPr txBox="1"/>
          <p:nvPr/>
        </p:nvSpPr>
        <p:spPr>
          <a:xfrm>
            <a:off x="95779" y="2063237"/>
            <a:ext cx="7580833" cy="646331"/>
          </a:xfrm>
          <a:prstGeom prst="rect">
            <a:avLst/>
          </a:prstGeom>
          <a:noFill/>
          <a:ln w="28575">
            <a:solidFill>
              <a:schemeClr val="tx1"/>
            </a:solidFill>
          </a:ln>
        </p:spPr>
        <p:txBody>
          <a:bodyPr wrap="square">
            <a:spAutoFit/>
          </a:bodyPr>
          <a:lstStyle/>
          <a:p>
            <a:r>
              <a:rPr lang="en-US" b="0" dirty="0">
                <a:solidFill>
                  <a:schemeClr val="bg1">
                    <a:lumMod val="75000"/>
                  </a:schemeClr>
                </a:solidFill>
                <a:effectLst/>
                <a:latin typeface="Consolas" panose="020B0609020204030204" pitchFamily="49" charset="0"/>
              </a:rPr>
              <a:t>&lt;ListTasks </a:t>
            </a:r>
            <a:r>
              <a:rPr lang="en-US" b="0" dirty="0" err="1">
                <a:solidFill>
                  <a:schemeClr val="bg1">
                    <a:lumMod val="75000"/>
                  </a:schemeClr>
                </a:solidFill>
                <a:effectLst/>
                <a:latin typeface="Consolas" panose="020B0609020204030204" pitchFamily="49" charset="0"/>
              </a:rPr>
              <a:t>className</a:t>
            </a:r>
            <a:r>
              <a:rPr lang="en-US" b="0" dirty="0">
                <a:solidFill>
                  <a:schemeClr val="bg1">
                    <a:lumMod val="75000"/>
                  </a:schemeClr>
                </a:solidFill>
                <a:effectLst/>
                <a:latin typeface="Consolas" panose="020B0609020204030204" pitchFamily="49" charset="0"/>
              </a:rPr>
              <a:t> = "list-border" </a:t>
            </a:r>
            <a:r>
              <a:rPr lang="en-US" b="0" dirty="0">
                <a:effectLst/>
                <a:latin typeface="Consolas" panose="020B0609020204030204" pitchFamily="49" charset="0"/>
              </a:rPr>
              <a:t>name = {name} week= {</a:t>
            </a:r>
            <a:r>
              <a:rPr lang="en-US" b="0" dirty="0" err="1">
                <a:effectLst/>
                <a:latin typeface="Consolas" panose="020B0609020204030204" pitchFamily="49" charset="0"/>
              </a:rPr>
              <a:t>selectedDate</a:t>
            </a:r>
            <a:r>
              <a:rPr lang="en-US" b="0" dirty="0">
                <a:effectLst/>
                <a:latin typeface="Consolas" panose="020B0609020204030204" pitchFamily="49" charset="0"/>
              </a:rPr>
              <a:t>}</a:t>
            </a:r>
            <a:r>
              <a:rPr lang="en-US" b="0" dirty="0">
                <a:solidFill>
                  <a:schemeClr val="bg1">
                    <a:lumMod val="75000"/>
                  </a:schemeClr>
                </a:solidFill>
                <a:effectLst/>
                <a:latin typeface="Consolas" panose="020B0609020204030204" pitchFamily="49" charset="0"/>
              </a:rPr>
              <a:t>/&gt;</a:t>
            </a:r>
          </a:p>
        </p:txBody>
      </p:sp>
      <p:sp>
        <p:nvSpPr>
          <p:cNvPr id="12" name="TextBox 11">
            <a:extLst>
              <a:ext uri="{FF2B5EF4-FFF2-40B4-BE49-F238E27FC236}">
                <a16:creationId xmlns:a16="http://schemas.microsoft.com/office/drawing/2014/main" id="{CA955971-35AB-C085-8285-0B9C0595C646}"/>
              </a:ext>
            </a:extLst>
          </p:cNvPr>
          <p:cNvSpPr txBox="1"/>
          <p:nvPr/>
        </p:nvSpPr>
        <p:spPr>
          <a:xfrm>
            <a:off x="95779" y="3340955"/>
            <a:ext cx="7580833" cy="923330"/>
          </a:xfrm>
          <a:prstGeom prst="rect">
            <a:avLst/>
          </a:prstGeom>
          <a:noFill/>
          <a:ln w="28575">
            <a:solidFill>
              <a:schemeClr val="tx1"/>
            </a:solidFill>
          </a:ln>
        </p:spPr>
        <p:txBody>
          <a:bodyPr wrap="square">
            <a:spAutoFit/>
          </a:bodyPr>
          <a:lstStyle/>
          <a:p>
            <a:r>
              <a:rPr lang="en-US" dirty="0">
                <a:solidFill>
                  <a:schemeClr val="tx2">
                    <a:lumMod val="40000"/>
                    <a:lumOff val="60000"/>
                  </a:schemeClr>
                </a:solidFill>
              </a:rPr>
              <a:t>const ListTasks = (props) =&gt; {</a:t>
            </a:r>
          </a:p>
          <a:p>
            <a:r>
              <a:rPr lang="en-US" b="1" dirty="0"/>
              <a:t>  alert(props.name);    </a:t>
            </a:r>
          </a:p>
          <a:p>
            <a:r>
              <a:rPr lang="en-US" dirty="0">
                <a:solidFill>
                  <a:schemeClr val="tx2">
                    <a:lumMod val="40000"/>
                    <a:lumOff val="60000"/>
                  </a:schemeClr>
                </a:solidFill>
              </a:rPr>
              <a:t>  return (</a:t>
            </a:r>
          </a:p>
        </p:txBody>
      </p:sp>
      <p:sp>
        <p:nvSpPr>
          <p:cNvPr id="13" name="TextBox 12">
            <a:extLst>
              <a:ext uri="{FF2B5EF4-FFF2-40B4-BE49-F238E27FC236}">
                <a16:creationId xmlns:a16="http://schemas.microsoft.com/office/drawing/2014/main" id="{B55BCD10-1A3D-7E8F-1806-CE16F0F08857}"/>
              </a:ext>
            </a:extLst>
          </p:cNvPr>
          <p:cNvSpPr txBox="1"/>
          <p:nvPr/>
        </p:nvSpPr>
        <p:spPr>
          <a:xfrm>
            <a:off x="0" y="2855108"/>
            <a:ext cx="2335876" cy="369332"/>
          </a:xfrm>
          <a:prstGeom prst="rect">
            <a:avLst/>
          </a:prstGeom>
          <a:noFill/>
        </p:spPr>
        <p:txBody>
          <a:bodyPr wrap="square">
            <a:spAutoFit/>
          </a:bodyPr>
          <a:lstStyle/>
          <a:p>
            <a:r>
              <a:rPr lang="en-US" dirty="0">
                <a:solidFill>
                  <a:srgbClr val="00B050"/>
                </a:solidFill>
                <a:latin typeface="Segoe UI" panose="020B0502040204020203" pitchFamily="34" charset="0"/>
              </a:rPr>
              <a:t>//Update ListTasks() </a:t>
            </a:r>
            <a:endParaRPr lang="en-CA" dirty="0">
              <a:highlight>
                <a:srgbClr val="FFFF00"/>
              </a:highlight>
            </a:endParaRPr>
          </a:p>
        </p:txBody>
      </p:sp>
      <p:sp>
        <p:nvSpPr>
          <p:cNvPr id="16" name="TextBox 15">
            <a:extLst>
              <a:ext uri="{FF2B5EF4-FFF2-40B4-BE49-F238E27FC236}">
                <a16:creationId xmlns:a16="http://schemas.microsoft.com/office/drawing/2014/main" id="{5C625157-1312-721B-53AC-00ADDF2F31A9}"/>
              </a:ext>
            </a:extLst>
          </p:cNvPr>
          <p:cNvSpPr txBox="1"/>
          <p:nvPr/>
        </p:nvSpPr>
        <p:spPr>
          <a:xfrm>
            <a:off x="5423037" y="4386304"/>
            <a:ext cx="2187074"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
        <p:nvSpPr>
          <p:cNvPr id="17" name="TextBox 16">
            <a:extLst>
              <a:ext uri="{FF2B5EF4-FFF2-40B4-BE49-F238E27FC236}">
                <a16:creationId xmlns:a16="http://schemas.microsoft.com/office/drawing/2014/main" id="{B46009B1-E79B-BC4F-9AA0-541786612DD1}"/>
              </a:ext>
            </a:extLst>
          </p:cNvPr>
          <p:cNvSpPr txBox="1"/>
          <p:nvPr/>
        </p:nvSpPr>
        <p:spPr>
          <a:xfrm>
            <a:off x="4102356" y="4821685"/>
            <a:ext cx="3507755" cy="369332"/>
          </a:xfrm>
          <a:prstGeom prst="rect">
            <a:avLst/>
          </a:prstGeom>
          <a:solidFill>
            <a:schemeClr val="accent2"/>
          </a:solidFill>
          <a:ln w="19050">
            <a:solidFill>
              <a:schemeClr val="tx1"/>
            </a:solidFill>
          </a:ln>
        </p:spPr>
        <p:txBody>
          <a:bodyPr wrap="none" rtlCol="0">
            <a:spAutoFit/>
          </a:bodyPr>
          <a:lstStyle/>
          <a:p>
            <a:r>
              <a:rPr lang="en-CA" dirty="0"/>
              <a:t>What do you notice if you type?</a:t>
            </a:r>
          </a:p>
        </p:txBody>
      </p:sp>
      <p:sp>
        <p:nvSpPr>
          <p:cNvPr id="18" name="TextBox 17">
            <a:extLst>
              <a:ext uri="{FF2B5EF4-FFF2-40B4-BE49-F238E27FC236}">
                <a16:creationId xmlns:a16="http://schemas.microsoft.com/office/drawing/2014/main" id="{3ACC75C9-B928-0258-2DCA-457A1C9F8E19}"/>
              </a:ext>
            </a:extLst>
          </p:cNvPr>
          <p:cNvSpPr txBox="1"/>
          <p:nvPr/>
        </p:nvSpPr>
        <p:spPr>
          <a:xfrm>
            <a:off x="95779" y="5605176"/>
            <a:ext cx="7580833" cy="2585323"/>
          </a:xfrm>
          <a:prstGeom prst="rect">
            <a:avLst/>
          </a:prstGeom>
          <a:noFill/>
          <a:ln w="28575">
            <a:solidFill>
              <a:schemeClr val="tx1"/>
            </a:solidFill>
          </a:ln>
        </p:spPr>
        <p:txBody>
          <a:bodyPr wrap="square">
            <a:spAutoFit/>
          </a:bodyPr>
          <a:lstStyle/>
          <a:p>
            <a:r>
              <a:rPr lang="en-US" dirty="0">
                <a:solidFill>
                  <a:srgbClr val="00B050"/>
                </a:solidFill>
              </a:rPr>
              <a:t>//add import</a:t>
            </a:r>
          </a:p>
          <a:p>
            <a:r>
              <a:rPr lang="en-US" b="1" dirty="0"/>
              <a:t>import {</a:t>
            </a:r>
            <a:r>
              <a:rPr lang="en-US" b="1" dirty="0" err="1"/>
              <a:t>useEffect</a:t>
            </a:r>
            <a:r>
              <a:rPr lang="en-US" b="1" dirty="0"/>
              <a:t> } from 'react’;</a:t>
            </a:r>
          </a:p>
          <a:p>
            <a:endParaRPr lang="en-US" dirty="0">
              <a:solidFill>
                <a:schemeClr val="tx2">
                  <a:lumMod val="40000"/>
                  <a:lumOff val="60000"/>
                </a:schemeClr>
              </a:solidFill>
            </a:endParaRPr>
          </a:p>
          <a:p>
            <a:r>
              <a:rPr lang="en-US" dirty="0">
                <a:solidFill>
                  <a:srgbClr val="00B050"/>
                </a:solidFill>
              </a:rPr>
              <a:t>//will update only when component is mounted and later when name //value changes. We can prevent the mount action if needed.</a:t>
            </a:r>
          </a:p>
          <a:p>
            <a:r>
              <a:rPr lang="en-US" dirty="0">
                <a:solidFill>
                  <a:schemeClr val="tx2">
                    <a:lumMod val="40000"/>
                    <a:lumOff val="60000"/>
                  </a:schemeClr>
                </a:solidFill>
              </a:rPr>
              <a:t>const ListTasks = (props) =&gt; {</a:t>
            </a:r>
          </a:p>
          <a:p>
            <a:r>
              <a:rPr lang="en-US" dirty="0">
                <a:solidFill>
                  <a:schemeClr val="tx2">
                    <a:lumMod val="40000"/>
                    <a:lumOff val="60000"/>
                  </a:schemeClr>
                </a:solidFill>
              </a:rPr>
              <a:t> </a:t>
            </a:r>
            <a:r>
              <a:rPr lang="en-CA" b="1" dirty="0" err="1">
                <a:solidFill>
                  <a:schemeClr val="tx1">
                    <a:lumMod val="95000"/>
                    <a:lumOff val="5000"/>
                  </a:schemeClr>
                </a:solidFill>
              </a:rPr>
              <a:t>useEffect</a:t>
            </a:r>
            <a:r>
              <a:rPr lang="en-CA" b="1" dirty="0">
                <a:solidFill>
                  <a:schemeClr val="tx1">
                    <a:lumMod val="95000"/>
                    <a:lumOff val="5000"/>
                  </a:schemeClr>
                </a:solidFill>
              </a:rPr>
              <a:t>(() =&gt; {</a:t>
            </a:r>
          </a:p>
          <a:p>
            <a:r>
              <a:rPr lang="en-US" b="1" dirty="0"/>
              <a:t>  </a:t>
            </a:r>
            <a:r>
              <a:rPr lang="en-US" dirty="0">
                <a:solidFill>
                  <a:schemeClr val="bg2">
                    <a:lumMod val="90000"/>
                  </a:schemeClr>
                </a:solidFill>
              </a:rPr>
              <a:t>alert(props.name); </a:t>
            </a:r>
            <a:r>
              <a:rPr lang="en-US" b="1" dirty="0"/>
              <a:t>} , [props.name]);   </a:t>
            </a:r>
          </a:p>
          <a:p>
            <a:r>
              <a:rPr lang="en-US" dirty="0">
                <a:solidFill>
                  <a:schemeClr val="tx2">
                    <a:lumMod val="40000"/>
                    <a:lumOff val="60000"/>
                  </a:schemeClr>
                </a:solidFill>
              </a:rPr>
              <a:t>  return (</a:t>
            </a:r>
          </a:p>
        </p:txBody>
      </p:sp>
      <p:sp>
        <p:nvSpPr>
          <p:cNvPr id="19" name="TextBox 18">
            <a:extLst>
              <a:ext uri="{FF2B5EF4-FFF2-40B4-BE49-F238E27FC236}">
                <a16:creationId xmlns:a16="http://schemas.microsoft.com/office/drawing/2014/main" id="{0B8EFCCD-CECF-377C-33E5-3018A0B9F490}"/>
              </a:ext>
            </a:extLst>
          </p:cNvPr>
          <p:cNvSpPr txBox="1"/>
          <p:nvPr/>
        </p:nvSpPr>
        <p:spPr>
          <a:xfrm>
            <a:off x="-1" y="5221923"/>
            <a:ext cx="2335876" cy="369332"/>
          </a:xfrm>
          <a:prstGeom prst="rect">
            <a:avLst/>
          </a:prstGeom>
          <a:noFill/>
        </p:spPr>
        <p:txBody>
          <a:bodyPr wrap="square">
            <a:spAutoFit/>
          </a:bodyPr>
          <a:lstStyle/>
          <a:p>
            <a:r>
              <a:rPr lang="en-US" dirty="0">
                <a:solidFill>
                  <a:srgbClr val="00B050"/>
                </a:solidFill>
                <a:latin typeface="Segoe UI" panose="020B0502040204020203" pitchFamily="34" charset="0"/>
              </a:rPr>
              <a:t>//Update ListTasks() </a:t>
            </a:r>
            <a:endParaRPr lang="en-CA" dirty="0">
              <a:highlight>
                <a:srgbClr val="FFFF00"/>
              </a:highlight>
            </a:endParaRPr>
          </a:p>
        </p:txBody>
      </p:sp>
    </p:spTree>
    <p:extLst>
      <p:ext uri="{BB962C8B-B14F-4D97-AF65-F5344CB8AC3E}">
        <p14:creationId xmlns:p14="http://schemas.microsoft.com/office/powerpoint/2010/main" val="3091653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0" grpId="0" animBg="1"/>
      <p:bldP spid="12" grpId="0" animBg="1"/>
      <p:bldP spid="13" grpId="0"/>
      <p:bldP spid="16" grpId="0" animBg="1"/>
      <p:bldP spid="17" grpId="0" animBg="1"/>
      <p:bldP spid="18" grpId="0" animBg="1"/>
      <p:bldP spid="19" grpId="0"/>
    </p:bldLst>
  </p:timing>
  <p:extLst>
    <p:ext uri="{6950BFC3-D8DA-4A85-94F7-54DA5524770B}">
      <p188:commentRel xmlns:p188="http://schemas.microsoft.com/office/powerpoint/2018/8/main" r:id="rId2"/>
    </p:ext>
  </p:extLs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1093030" y="64178"/>
            <a:ext cx="5586337" cy="830997"/>
          </a:xfrm>
          <a:prstGeom prst="rect">
            <a:avLst/>
          </a:prstGeom>
          <a:noFill/>
        </p:spPr>
        <p:txBody>
          <a:bodyPr wrap="none" lIns="91440" tIns="45720" rIns="91440" bIns="45720">
            <a:spAutoFit/>
          </a:bodyPr>
          <a:lstStyle/>
          <a:p>
            <a:pPr algn="ctr"/>
            <a:r>
              <a:rPr lang="en-US" sz="4800" b="0" cap="none" spc="0" dirty="0">
                <a:ln w="0"/>
                <a:solidFill>
                  <a:schemeClr val="tx1"/>
                </a:solidFill>
                <a:effectLst>
                  <a:outerShdw blurRad="38100" dist="19050" dir="2700000" algn="tl" rotWithShape="0">
                    <a:schemeClr val="dk1">
                      <a:alpha val="40000"/>
                    </a:schemeClr>
                  </a:outerShdw>
                </a:effectLst>
              </a:rPr>
              <a:t>Our Project – </a:t>
            </a:r>
            <a:r>
              <a:rPr lang="en-US" sz="4800" dirty="0">
                <a:ln w="0"/>
                <a:effectLst>
                  <a:outerShdw blurRad="38100" dist="19050" dir="2700000" algn="tl" rotWithShape="0">
                    <a:schemeClr val="dk1">
                      <a:alpha val="40000"/>
                    </a:schemeClr>
                  </a:outerShdw>
                </a:effectLst>
                <a:highlight>
                  <a:srgbClr val="FFFF00"/>
                </a:highlight>
              </a:rPr>
              <a:t>Notes</a:t>
            </a:r>
            <a:endParaRPr lang="en-US" sz="4800" b="0" cap="none" spc="0" dirty="0">
              <a:ln w="0"/>
              <a:solidFill>
                <a:schemeClr val="tx1"/>
              </a:solidFill>
              <a:effectLst>
                <a:outerShdw blurRad="38100" dist="19050" dir="2700000" algn="tl" rotWithShape="0">
                  <a:schemeClr val="dk1">
                    <a:alpha val="40000"/>
                  </a:schemeClr>
                </a:outerShdw>
              </a:effectLst>
            </a:endParaRPr>
          </a:p>
        </p:txBody>
      </p:sp>
      <p:sp>
        <p:nvSpPr>
          <p:cNvPr id="5" name="TextBox 4">
            <a:extLst>
              <a:ext uri="{FF2B5EF4-FFF2-40B4-BE49-F238E27FC236}">
                <a16:creationId xmlns:a16="http://schemas.microsoft.com/office/drawing/2014/main" id="{33711D96-2967-AEE1-762E-9233C62EA35D}"/>
              </a:ext>
            </a:extLst>
          </p:cNvPr>
          <p:cNvSpPr txBox="1"/>
          <p:nvPr/>
        </p:nvSpPr>
        <p:spPr>
          <a:xfrm>
            <a:off x="95783" y="1258936"/>
            <a:ext cx="7580833" cy="646331"/>
          </a:xfrm>
          <a:prstGeom prst="rect">
            <a:avLst/>
          </a:prstGeom>
          <a:noFill/>
        </p:spPr>
        <p:txBody>
          <a:bodyPr wrap="square">
            <a:spAutoFit/>
          </a:bodyPr>
          <a:lstStyle/>
          <a:p>
            <a:r>
              <a:rPr lang="en-US" dirty="0">
                <a:latin typeface="Segoe UI" panose="020B0502040204020203" pitchFamily="34" charset="0"/>
              </a:rPr>
              <a:t>In this approach, any change to an input field will be reflected into the state variable</a:t>
            </a:r>
            <a:endParaRPr lang="en-US" sz="2000" dirty="0">
              <a:effectLst/>
              <a:highlight>
                <a:srgbClr val="FFFF00"/>
              </a:highlight>
              <a:latin typeface="Arial" panose="020B0604020202020204" pitchFamily="34" charset="0"/>
            </a:endParaRPr>
          </a:p>
        </p:txBody>
      </p:sp>
      <p:sp>
        <p:nvSpPr>
          <p:cNvPr id="6" name="TextBox 5">
            <a:extLst>
              <a:ext uri="{FF2B5EF4-FFF2-40B4-BE49-F238E27FC236}">
                <a16:creationId xmlns:a16="http://schemas.microsoft.com/office/drawing/2014/main" id="{F37F0074-DB23-003B-DA71-78A9406CBA92}"/>
              </a:ext>
            </a:extLst>
          </p:cNvPr>
          <p:cNvSpPr txBox="1"/>
          <p:nvPr/>
        </p:nvSpPr>
        <p:spPr>
          <a:xfrm>
            <a:off x="95782" y="1917553"/>
            <a:ext cx="7580833" cy="369332"/>
          </a:xfrm>
          <a:prstGeom prst="rect">
            <a:avLst/>
          </a:prstGeom>
          <a:noFill/>
        </p:spPr>
        <p:txBody>
          <a:bodyPr wrap="square">
            <a:spAutoFit/>
          </a:bodyPr>
          <a:lstStyle/>
          <a:p>
            <a:r>
              <a:rPr lang="en-US" dirty="0">
                <a:latin typeface="Segoe UI" panose="020B0502040204020203" pitchFamily="34" charset="0"/>
              </a:rPr>
              <a:t>Repaint of a component will lead to its children repaint. </a:t>
            </a:r>
            <a:endParaRPr lang="en-US" sz="2000" dirty="0">
              <a:effectLst/>
              <a:latin typeface="Arial" panose="020B0604020202020204" pitchFamily="34" charset="0"/>
            </a:endParaRPr>
          </a:p>
        </p:txBody>
      </p:sp>
      <p:sp>
        <p:nvSpPr>
          <p:cNvPr id="7" name="TextBox 6">
            <a:extLst>
              <a:ext uri="{FF2B5EF4-FFF2-40B4-BE49-F238E27FC236}">
                <a16:creationId xmlns:a16="http://schemas.microsoft.com/office/drawing/2014/main" id="{6C68176F-D613-6E3F-DB25-19F54027662A}"/>
              </a:ext>
            </a:extLst>
          </p:cNvPr>
          <p:cNvSpPr txBox="1"/>
          <p:nvPr/>
        </p:nvSpPr>
        <p:spPr>
          <a:xfrm>
            <a:off x="-2" y="3760643"/>
            <a:ext cx="7580833" cy="369332"/>
          </a:xfrm>
          <a:prstGeom prst="rect">
            <a:avLst/>
          </a:prstGeom>
          <a:noFill/>
        </p:spPr>
        <p:txBody>
          <a:bodyPr wrap="square">
            <a:spAutoFit/>
          </a:bodyPr>
          <a:lstStyle/>
          <a:p>
            <a:r>
              <a:rPr lang="en-US" dirty="0">
                <a:latin typeface="Segoe UI" panose="020B0502040204020203" pitchFamily="34" charset="0"/>
              </a:rPr>
              <a:t>Children are repainted without any interference as one’s click</a:t>
            </a:r>
            <a:endParaRPr lang="en-US" sz="2000" dirty="0">
              <a:effectLst/>
              <a:latin typeface="Arial" panose="020B0604020202020204" pitchFamily="34" charset="0"/>
            </a:endParaRPr>
          </a:p>
        </p:txBody>
      </p:sp>
      <p:sp>
        <p:nvSpPr>
          <p:cNvPr id="9" name="TextBox 8">
            <a:extLst>
              <a:ext uri="{FF2B5EF4-FFF2-40B4-BE49-F238E27FC236}">
                <a16:creationId xmlns:a16="http://schemas.microsoft.com/office/drawing/2014/main" id="{1BF1E788-B73C-1257-0CC9-0F056F1F324E}"/>
              </a:ext>
            </a:extLst>
          </p:cNvPr>
          <p:cNvSpPr txBox="1"/>
          <p:nvPr/>
        </p:nvSpPr>
        <p:spPr>
          <a:xfrm>
            <a:off x="-1" y="4379022"/>
            <a:ext cx="7580833" cy="646331"/>
          </a:xfrm>
          <a:prstGeom prst="rect">
            <a:avLst/>
          </a:prstGeom>
          <a:noFill/>
        </p:spPr>
        <p:txBody>
          <a:bodyPr wrap="square">
            <a:spAutoFit/>
          </a:bodyPr>
          <a:lstStyle/>
          <a:p>
            <a:r>
              <a:rPr lang="en-US" dirty="0">
                <a:latin typeface="Segoe UI" panose="020B0502040204020203" pitchFamily="34" charset="0"/>
              </a:rPr>
              <a:t>I created the first version with this approach, but’s let’s see other approach as well</a:t>
            </a:r>
            <a:endParaRPr lang="en-US" sz="2000" dirty="0">
              <a:effectLst/>
              <a:latin typeface="Arial" panose="020B0604020202020204" pitchFamily="34" charset="0"/>
            </a:endParaRPr>
          </a:p>
        </p:txBody>
      </p:sp>
      <p:sp>
        <p:nvSpPr>
          <p:cNvPr id="11" name="TextBox 10">
            <a:extLst>
              <a:ext uri="{FF2B5EF4-FFF2-40B4-BE49-F238E27FC236}">
                <a16:creationId xmlns:a16="http://schemas.microsoft.com/office/drawing/2014/main" id="{913E052B-04A6-D5A4-AE18-8953A105EAB6}"/>
              </a:ext>
            </a:extLst>
          </p:cNvPr>
          <p:cNvSpPr txBox="1"/>
          <p:nvPr/>
        </p:nvSpPr>
        <p:spPr>
          <a:xfrm>
            <a:off x="2268173" y="751105"/>
            <a:ext cx="2802592" cy="369332"/>
          </a:xfrm>
          <a:prstGeom prst="rect">
            <a:avLst/>
          </a:prstGeom>
          <a:noFill/>
        </p:spPr>
        <p:txBody>
          <a:bodyPr wrap="square">
            <a:spAutoFit/>
          </a:bodyPr>
          <a:lstStyle/>
          <a:p>
            <a:r>
              <a:rPr lang="en-US" dirty="0">
                <a:solidFill>
                  <a:schemeClr val="bg2"/>
                </a:solidFill>
                <a:highlight>
                  <a:srgbClr val="800000"/>
                </a:highlight>
                <a:latin typeface="Segoe UI" panose="020B0502040204020203" pitchFamily="34" charset="0"/>
              </a:rPr>
              <a:t>Based on Observations</a:t>
            </a:r>
            <a:endParaRPr lang="en-US" sz="2000" dirty="0">
              <a:solidFill>
                <a:schemeClr val="bg2"/>
              </a:solidFill>
              <a:effectLst/>
              <a:highlight>
                <a:srgbClr val="800000"/>
              </a:highlight>
              <a:latin typeface="Arial" panose="020B0604020202020204" pitchFamily="34" charset="0"/>
            </a:endParaRPr>
          </a:p>
        </p:txBody>
      </p:sp>
      <p:sp>
        <p:nvSpPr>
          <p:cNvPr id="20" name="TextBox 19">
            <a:extLst>
              <a:ext uri="{FF2B5EF4-FFF2-40B4-BE49-F238E27FC236}">
                <a16:creationId xmlns:a16="http://schemas.microsoft.com/office/drawing/2014/main" id="{9D4E26BA-DD75-E647-1AC6-2166F45804D5}"/>
              </a:ext>
            </a:extLst>
          </p:cNvPr>
          <p:cNvSpPr txBox="1"/>
          <p:nvPr/>
        </p:nvSpPr>
        <p:spPr>
          <a:xfrm>
            <a:off x="95781" y="2483837"/>
            <a:ext cx="7580833" cy="646331"/>
          </a:xfrm>
          <a:prstGeom prst="rect">
            <a:avLst/>
          </a:prstGeom>
          <a:noFill/>
        </p:spPr>
        <p:txBody>
          <a:bodyPr wrap="square">
            <a:spAutoFit/>
          </a:bodyPr>
          <a:lstStyle/>
          <a:p>
            <a:r>
              <a:rPr lang="en-US" dirty="0">
                <a:latin typeface="Segoe UI" panose="020B0502040204020203" pitchFamily="34" charset="0"/>
              </a:rPr>
              <a:t>Repaint will increase when we consider Comment, hour and min entries we haven’t handled so far.</a:t>
            </a:r>
            <a:endParaRPr lang="en-US" sz="2000" dirty="0">
              <a:effectLst/>
              <a:latin typeface="Arial" panose="020B0604020202020204" pitchFamily="34" charset="0"/>
            </a:endParaRPr>
          </a:p>
        </p:txBody>
      </p:sp>
      <p:sp>
        <p:nvSpPr>
          <p:cNvPr id="21" name="TextBox 20">
            <a:extLst>
              <a:ext uri="{FF2B5EF4-FFF2-40B4-BE49-F238E27FC236}">
                <a16:creationId xmlns:a16="http://schemas.microsoft.com/office/drawing/2014/main" id="{05B62499-5B67-0C37-729D-EABEF7DAB5C7}"/>
              </a:ext>
            </a:extLst>
          </p:cNvPr>
          <p:cNvSpPr txBox="1"/>
          <p:nvPr/>
        </p:nvSpPr>
        <p:spPr>
          <a:xfrm>
            <a:off x="95780" y="3194359"/>
            <a:ext cx="7580833" cy="369332"/>
          </a:xfrm>
          <a:prstGeom prst="rect">
            <a:avLst/>
          </a:prstGeom>
          <a:noFill/>
        </p:spPr>
        <p:txBody>
          <a:bodyPr wrap="square">
            <a:spAutoFit/>
          </a:bodyPr>
          <a:lstStyle/>
          <a:p>
            <a:r>
              <a:rPr lang="en-US" dirty="0">
                <a:latin typeface="Segoe UI" panose="020B0502040204020203" pitchFamily="34" charset="0"/>
              </a:rPr>
              <a:t>We need to create a const with state handling for each element</a:t>
            </a:r>
            <a:endParaRPr lang="en-US" sz="2000" dirty="0">
              <a:effectLst/>
              <a:latin typeface="Arial" panose="020B0604020202020204" pitchFamily="34" charset="0"/>
            </a:endParaRPr>
          </a:p>
        </p:txBody>
      </p:sp>
    </p:spTree>
    <p:extLst>
      <p:ext uri="{BB962C8B-B14F-4D97-AF65-F5344CB8AC3E}">
        <p14:creationId xmlns:p14="http://schemas.microsoft.com/office/powerpoint/2010/main" val="2700925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9" grpId="0"/>
      <p:bldP spid="11" grpId="0"/>
      <p:bldP spid="20" grpId="0"/>
      <p:bldP spid="21"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19739" y="64178"/>
            <a:ext cx="7811882" cy="769441"/>
          </a:xfrm>
          <a:prstGeom prst="rect">
            <a:avLst/>
          </a:prstGeom>
          <a:noFill/>
        </p:spPr>
        <p:txBody>
          <a:bodyPr wrap="none" lIns="91440" tIns="45720" rIns="91440" bIns="45720">
            <a:spAutoFit/>
          </a:bodyPr>
          <a:lstStyle/>
          <a:p>
            <a:pPr algn="ctr"/>
            <a:r>
              <a:rPr lang="en-US" sz="4400" b="0" cap="none" spc="0" dirty="0">
                <a:ln w="0"/>
                <a:solidFill>
                  <a:schemeClr val="tx1"/>
                </a:solidFill>
                <a:effectLst>
                  <a:outerShdw blurRad="38100" dist="19050" dir="2700000" algn="tl" rotWithShape="0">
                    <a:schemeClr val="dk1">
                      <a:alpha val="40000"/>
                    </a:schemeClr>
                  </a:outerShdw>
                </a:effectLst>
              </a:rPr>
              <a:t>Our Project – </a:t>
            </a:r>
            <a:r>
              <a:rPr lang="en-US" sz="4400" dirty="0">
                <a:ln w="0"/>
                <a:effectLst>
                  <a:outerShdw blurRad="38100" dist="19050" dir="2700000" algn="tl" rotWithShape="0">
                    <a:schemeClr val="dk1">
                      <a:alpha val="40000"/>
                    </a:schemeClr>
                  </a:outerShdw>
                </a:effectLst>
                <a:highlight>
                  <a:srgbClr val="FFFF00"/>
                </a:highlight>
              </a:rPr>
              <a:t>Other Approach</a:t>
            </a:r>
            <a:endParaRPr lang="en-US" sz="4400" b="0" cap="none" spc="0" dirty="0">
              <a:ln w="0"/>
              <a:solidFill>
                <a:schemeClr val="tx1"/>
              </a:solidFill>
              <a:effectLst>
                <a:outerShdw blurRad="38100" dist="19050" dir="2700000" algn="tl" rotWithShape="0">
                  <a:schemeClr val="dk1">
                    <a:alpha val="40000"/>
                  </a:schemeClr>
                </a:outerShdw>
              </a:effectLst>
            </a:endParaRPr>
          </a:p>
        </p:txBody>
      </p:sp>
      <p:sp>
        <p:nvSpPr>
          <p:cNvPr id="14" name="TextBox 13">
            <a:extLst>
              <a:ext uri="{FF2B5EF4-FFF2-40B4-BE49-F238E27FC236}">
                <a16:creationId xmlns:a16="http://schemas.microsoft.com/office/drawing/2014/main" id="{ABD0861B-2C8B-4BC2-BA6A-5CD0DFF70086}"/>
              </a:ext>
            </a:extLst>
          </p:cNvPr>
          <p:cNvSpPr txBox="1"/>
          <p:nvPr/>
        </p:nvSpPr>
        <p:spPr>
          <a:xfrm>
            <a:off x="95780" y="1144901"/>
            <a:ext cx="1350635" cy="369332"/>
          </a:xfrm>
          <a:prstGeom prst="rect">
            <a:avLst/>
          </a:prstGeom>
          <a:noFill/>
        </p:spPr>
        <p:txBody>
          <a:bodyPr wrap="square">
            <a:spAutoFit/>
          </a:bodyPr>
          <a:lstStyle/>
          <a:p>
            <a:r>
              <a:rPr lang="en-CA" dirty="0">
                <a:latin typeface="Segoe UI" panose="020B0502040204020203" pitchFamily="34" charset="0"/>
              </a:rPr>
              <a:t>Git rid off</a:t>
            </a:r>
            <a:endParaRPr lang="en-CA" dirty="0"/>
          </a:p>
        </p:txBody>
      </p:sp>
      <p:pic>
        <p:nvPicPr>
          <p:cNvPr id="10" name="Picture 9">
            <a:extLst>
              <a:ext uri="{FF2B5EF4-FFF2-40B4-BE49-F238E27FC236}">
                <a16:creationId xmlns:a16="http://schemas.microsoft.com/office/drawing/2014/main" id="{F3BB6775-8483-4CF5-FCFA-F31FBC583607}"/>
              </a:ext>
            </a:extLst>
          </p:cNvPr>
          <p:cNvPicPr>
            <a:picLocks noChangeAspect="1"/>
          </p:cNvPicPr>
          <p:nvPr/>
        </p:nvPicPr>
        <p:blipFill>
          <a:blip r:embed="rId3"/>
          <a:stretch>
            <a:fillRect/>
          </a:stretch>
        </p:blipFill>
        <p:spPr>
          <a:xfrm>
            <a:off x="1877134" y="925732"/>
            <a:ext cx="3645134" cy="769442"/>
          </a:xfrm>
          <a:prstGeom prst="rect">
            <a:avLst/>
          </a:prstGeom>
        </p:spPr>
      </p:pic>
      <p:sp>
        <p:nvSpPr>
          <p:cNvPr id="12" name="Arrow: Right 11">
            <a:extLst>
              <a:ext uri="{FF2B5EF4-FFF2-40B4-BE49-F238E27FC236}">
                <a16:creationId xmlns:a16="http://schemas.microsoft.com/office/drawing/2014/main" id="{0D967882-636B-4B1B-195D-F9EBBAA1530C}"/>
              </a:ext>
            </a:extLst>
          </p:cNvPr>
          <p:cNvSpPr/>
          <p:nvPr/>
        </p:nvSpPr>
        <p:spPr>
          <a:xfrm>
            <a:off x="1278617" y="1090477"/>
            <a:ext cx="598517" cy="43995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TextBox 12">
            <a:extLst>
              <a:ext uri="{FF2B5EF4-FFF2-40B4-BE49-F238E27FC236}">
                <a16:creationId xmlns:a16="http://schemas.microsoft.com/office/drawing/2014/main" id="{DDFD9F48-1879-D519-5C9B-DC0E29BF43C9}"/>
              </a:ext>
            </a:extLst>
          </p:cNvPr>
          <p:cNvSpPr txBox="1"/>
          <p:nvPr/>
        </p:nvSpPr>
        <p:spPr>
          <a:xfrm>
            <a:off x="166925" y="1952032"/>
            <a:ext cx="4492171" cy="584775"/>
          </a:xfrm>
          <a:prstGeom prst="rect">
            <a:avLst/>
          </a:prstGeom>
          <a:noFill/>
          <a:ln w="28575">
            <a:solidFill>
              <a:schemeClr val="tx1">
                <a:lumMod val="95000"/>
                <a:lumOff val="5000"/>
              </a:schemeClr>
            </a:solidFill>
          </a:ln>
        </p:spPr>
        <p:txBody>
          <a:bodyPr wrap="square">
            <a:spAutoFit/>
          </a:bodyPr>
          <a:lstStyle/>
          <a:p>
            <a:r>
              <a:rPr lang="en-CA" sz="1400" dirty="0">
                <a:solidFill>
                  <a:srgbClr val="00B050"/>
                </a:solidFill>
              </a:rPr>
              <a:t>//update Form tag</a:t>
            </a:r>
          </a:p>
          <a:p>
            <a:r>
              <a:rPr lang="en-CA" sz="1400" dirty="0">
                <a:solidFill>
                  <a:schemeClr val="bg1">
                    <a:lumMod val="65000"/>
                  </a:schemeClr>
                </a:solidFill>
              </a:rPr>
              <a:t>&lt;Form </a:t>
            </a:r>
            <a:r>
              <a:rPr lang="en-CA" sz="1400" b="1" dirty="0" err="1"/>
              <a:t>onSubmit</a:t>
            </a:r>
            <a:r>
              <a:rPr lang="en-CA" sz="1400" b="1" dirty="0"/>
              <a:t>={update} </a:t>
            </a:r>
            <a:r>
              <a:rPr lang="en-CA" dirty="0">
                <a:solidFill>
                  <a:schemeClr val="bg1">
                    <a:lumMod val="65000"/>
                  </a:schemeClr>
                </a:solidFill>
              </a:rPr>
              <a:t>&gt;</a:t>
            </a:r>
          </a:p>
        </p:txBody>
      </p:sp>
      <p:sp>
        <p:nvSpPr>
          <p:cNvPr id="20" name="TextBox 19">
            <a:extLst>
              <a:ext uri="{FF2B5EF4-FFF2-40B4-BE49-F238E27FC236}">
                <a16:creationId xmlns:a16="http://schemas.microsoft.com/office/drawing/2014/main" id="{963F27E4-70D0-1471-F333-971BC0B5BDFF}"/>
              </a:ext>
            </a:extLst>
          </p:cNvPr>
          <p:cNvSpPr txBox="1"/>
          <p:nvPr/>
        </p:nvSpPr>
        <p:spPr>
          <a:xfrm>
            <a:off x="166925" y="4388260"/>
            <a:ext cx="6870285" cy="646331"/>
          </a:xfrm>
          <a:prstGeom prst="rect">
            <a:avLst/>
          </a:prstGeom>
          <a:noFill/>
          <a:ln w="28575">
            <a:solidFill>
              <a:schemeClr val="tx1"/>
            </a:solidFill>
          </a:ln>
        </p:spPr>
        <p:txBody>
          <a:bodyPr wrap="square">
            <a:spAutoFit/>
          </a:bodyPr>
          <a:lstStyle/>
          <a:p>
            <a:r>
              <a:rPr lang="en-US" sz="1200" b="0" dirty="0">
                <a:solidFill>
                  <a:srgbClr val="00B050"/>
                </a:solidFill>
                <a:effectLst/>
                <a:latin typeface="Consolas" panose="020B0609020204030204" pitchFamily="49" charset="0"/>
              </a:rPr>
              <a:t>//compile values via an object rather than sending each element separately</a:t>
            </a:r>
          </a:p>
          <a:p>
            <a:r>
              <a:rPr lang="en-US" sz="1200" dirty="0">
                <a:solidFill>
                  <a:srgbClr val="00B050"/>
                </a:solidFill>
                <a:latin typeface="Consolas" panose="020B0609020204030204" pitchFamily="49" charset="0"/>
              </a:rPr>
              <a:t>//</a:t>
            </a:r>
            <a:r>
              <a:rPr lang="en-US" sz="1200" dirty="0" err="1">
                <a:solidFill>
                  <a:srgbClr val="00B050"/>
                </a:solidFill>
                <a:latin typeface="Consolas" panose="020B0609020204030204" pitchFamily="49" charset="0"/>
              </a:rPr>
              <a:t>myKey</a:t>
            </a:r>
            <a:r>
              <a:rPr lang="en-US" sz="1200" dirty="0">
                <a:solidFill>
                  <a:srgbClr val="00B050"/>
                </a:solidFill>
                <a:latin typeface="Consolas" panose="020B0609020204030204" pitchFamily="49" charset="0"/>
              </a:rPr>
              <a:t> will be vital in update process [might not discuss in hackathon though]</a:t>
            </a:r>
            <a:endParaRPr lang="en-US" sz="1200" b="0" dirty="0">
              <a:solidFill>
                <a:srgbClr val="00B050"/>
              </a:solidFill>
              <a:effectLst/>
              <a:latin typeface="Consolas" panose="020B0609020204030204" pitchFamily="49" charset="0"/>
            </a:endParaRPr>
          </a:p>
          <a:p>
            <a:r>
              <a:rPr lang="en-US" sz="1200" b="1" dirty="0">
                <a:solidFill>
                  <a:schemeClr val="tx1">
                    <a:lumMod val="95000"/>
                    <a:lumOff val="5000"/>
                  </a:schemeClr>
                </a:solidFill>
                <a:effectLst/>
                <a:latin typeface="Consolas" panose="020B0609020204030204" pitchFamily="49" charset="0"/>
              </a:rPr>
              <a:t>const [task, </a:t>
            </a:r>
            <a:r>
              <a:rPr lang="en-US" sz="1200" b="1" dirty="0" err="1">
                <a:solidFill>
                  <a:schemeClr val="tx1">
                    <a:lumMod val="95000"/>
                    <a:lumOff val="5000"/>
                  </a:schemeClr>
                </a:solidFill>
                <a:effectLst/>
                <a:latin typeface="Consolas" panose="020B0609020204030204" pitchFamily="49" charset="0"/>
              </a:rPr>
              <a:t>setTask</a:t>
            </a:r>
            <a:r>
              <a:rPr lang="en-US" sz="1200" b="1" dirty="0">
                <a:solidFill>
                  <a:schemeClr val="tx1">
                    <a:lumMod val="95000"/>
                    <a:lumOff val="5000"/>
                  </a:schemeClr>
                </a:solidFill>
                <a:effectLst/>
                <a:latin typeface="Consolas" panose="020B0609020204030204" pitchFamily="49" charset="0"/>
              </a:rPr>
              <a:t>] = </a:t>
            </a:r>
            <a:r>
              <a:rPr lang="en-US" sz="1200" b="1" dirty="0" err="1">
                <a:solidFill>
                  <a:schemeClr val="tx1">
                    <a:lumMod val="95000"/>
                    <a:lumOff val="5000"/>
                  </a:schemeClr>
                </a:solidFill>
                <a:effectLst/>
                <a:latin typeface="Consolas" panose="020B0609020204030204" pitchFamily="49" charset="0"/>
              </a:rPr>
              <a:t>useState</a:t>
            </a:r>
            <a:r>
              <a:rPr lang="en-US" sz="1200" b="1" dirty="0">
                <a:solidFill>
                  <a:schemeClr val="tx1">
                    <a:lumMod val="95000"/>
                    <a:lumOff val="5000"/>
                  </a:schemeClr>
                </a:solidFill>
                <a:effectLst/>
                <a:latin typeface="Consolas" panose="020B0609020204030204" pitchFamily="49" charset="0"/>
              </a:rPr>
              <a:t>({name:'',hour:0,min:0,comment:‘’, </a:t>
            </a:r>
            <a:r>
              <a:rPr lang="en-US" sz="1200" b="1" dirty="0" err="1">
                <a:solidFill>
                  <a:schemeClr val="tx1">
                    <a:lumMod val="95000"/>
                    <a:lumOff val="5000"/>
                  </a:schemeClr>
                </a:solidFill>
                <a:effectLst/>
                <a:latin typeface="Consolas" panose="020B0609020204030204" pitchFamily="49" charset="0"/>
              </a:rPr>
              <a:t>myKey</a:t>
            </a:r>
            <a:r>
              <a:rPr lang="en-US" sz="1200" b="1" dirty="0">
                <a:solidFill>
                  <a:schemeClr val="tx1">
                    <a:lumMod val="95000"/>
                    <a:lumOff val="5000"/>
                  </a:schemeClr>
                </a:solidFill>
                <a:effectLst/>
                <a:latin typeface="Consolas" panose="020B0609020204030204" pitchFamily="49" charset="0"/>
              </a:rPr>
              <a:t>: 0});</a:t>
            </a:r>
          </a:p>
        </p:txBody>
      </p:sp>
      <p:sp>
        <p:nvSpPr>
          <p:cNvPr id="22" name="TextBox 21">
            <a:extLst>
              <a:ext uri="{FF2B5EF4-FFF2-40B4-BE49-F238E27FC236}">
                <a16:creationId xmlns:a16="http://schemas.microsoft.com/office/drawing/2014/main" id="{FECF18E2-4466-F8BC-D832-4A16CBC5D061}"/>
              </a:ext>
            </a:extLst>
          </p:cNvPr>
          <p:cNvSpPr txBox="1"/>
          <p:nvPr/>
        </p:nvSpPr>
        <p:spPr>
          <a:xfrm>
            <a:off x="166925" y="2778283"/>
            <a:ext cx="5868601" cy="1384995"/>
          </a:xfrm>
          <a:prstGeom prst="rect">
            <a:avLst/>
          </a:prstGeom>
          <a:noFill/>
          <a:ln w="28575">
            <a:solidFill>
              <a:schemeClr val="tx1"/>
            </a:solidFill>
          </a:ln>
        </p:spPr>
        <p:txBody>
          <a:bodyPr wrap="square">
            <a:spAutoFit/>
          </a:bodyPr>
          <a:lstStyle/>
          <a:p>
            <a:r>
              <a:rPr lang="en-CA" sz="1400" b="1" dirty="0">
                <a:effectLst/>
                <a:latin typeface="Consolas" panose="020B0609020204030204" pitchFamily="49" charset="0"/>
              </a:rPr>
              <a:t>const update = (event) =&gt;</a:t>
            </a:r>
          </a:p>
          <a:p>
            <a:r>
              <a:rPr lang="en-CA" sz="1400" b="1" dirty="0">
                <a:effectLst/>
                <a:latin typeface="Consolas" panose="020B0609020204030204" pitchFamily="49" charset="0"/>
              </a:rPr>
              <a:t>{</a:t>
            </a:r>
          </a:p>
          <a:p>
            <a:r>
              <a:rPr lang="en-CA" sz="1400" b="1" dirty="0">
                <a:solidFill>
                  <a:srgbClr val="00B050"/>
                </a:solidFill>
                <a:effectLst/>
                <a:latin typeface="Consolas" panose="020B0609020204030204" pitchFamily="49" charset="0"/>
              </a:rPr>
              <a:t>    //prevent page reload</a:t>
            </a:r>
          </a:p>
          <a:p>
            <a:r>
              <a:rPr lang="en-CA" sz="1400" b="1" dirty="0">
                <a:effectLst/>
                <a:latin typeface="Consolas" panose="020B0609020204030204" pitchFamily="49" charset="0"/>
              </a:rPr>
              <a:t>    </a:t>
            </a:r>
            <a:r>
              <a:rPr lang="en-CA" sz="1400" b="1" dirty="0" err="1">
                <a:effectLst/>
                <a:latin typeface="Consolas" panose="020B0609020204030204" pitchFamily="49" charset="0"/>
              </a:rPr>
              <a:t>event.preventDefault</a:t>
            </a:r>
            <a:r>
              <a:rPr lang="en-CA" sz="1400" b="1" dirty="0">
                <a:effectLst/>
                <a:latin typeface="Consolas" panose="020B0609020204030204" pitchFamily="49" charset="0"/>
              </a:rPr>
              <a:t>();</a:t>
            </a:r>
          </a:p>
          <a:p>
            <a:r>
              <a:rPr lang="en-CA" sz="1400" b="1" dirty="0">
                <a:effectLst/>
                <a:latin typeface="Consolas" panose="020B0609020204030204" pitchFamily="49" charset="0"/>
              </a:rPr>
              <a:t>    </a:t>
            </a:r>
            <a:r>
              <a:rPr lang="en-CA" sz="1400" b="1" dirty="0" err="1">
                <a:effectLst/>
                <a:latin typeface="Consolas" panose="020B0609020204030204" pitchFamily="49" charset="0"/>
              </a:rPr>
              <a:t>updateValues</a:t>
            </a:r>
            <a:r>
              <a:rPr lang="en-CA" sz="1400" b="1" dirty="0">
                <a:effectLst/>
                <a:latin typeface="Consolas" panose="020B0609020204030204" pitchFamily="49" charset="0"/>
              </a:rPr>
              <a:t>(event);</a:t>
            </a:r>
          </a:p>
          <a:p>
            <a:r>
              <a:rPr lang="en-CA" sz="1400" b="1" dirty="0">
                <a:effectLst/>
                <a:latin typeface="Consolas" panose="020B0609020204030204" pitchFamily="49" charset="0"/>
              </a:rPr>
              <a:t>}</a:t>
            </a:r>
          </a:p>
        </p:txBody>
      </p:sp>
      <p:sp>
        <p:nvSpPr>
          <p:cNvPr id="24" name="TextBox 23">
            <a:extLst>
              <a:ext uri="{FF2B5EF4-FFF2-40B4-BE49-F238E27FC236}">
                <a16:creationId xmlns:a16="http://schemas.microsoft.com/office/drawing/2014/main" id="{A9AE2BED-E07A-C6DA-BCC3-CB38DBCDD1EF}"/>
              </a:ext>
            </a:extLst>
          </p:cNvPr>
          <p:cNvSpPr txBox="1"/>
          <p:nvPr/>
        </p:nvSpPr>
        <p:spPr>
          <a:xfrm>
            <a:off x="166925" y="5170908"/>
            <a:ext cx="6870285" cy="1815882"/>
          </a:xfrm>
          <a:prstGeom prst="rect">
            <a:avLst/>
          </a:prstGeom>
          <a:noFill/>
          <a:ln w="28575">
            <a:solidFill>
              <a:schemeClr val="tx1"/>
            </a:solidFill>
          </a:ln>
        </p:spPr>
        <p:txBody>
          <a:bodyPr wrap="square">
            <a:spAutoFit/>
          </a:bodyPr>
          <a:lstStyle/>
          <a:p>
            <a:r>
              <a:rPr lang="en-CA" sz="1600" b="1" dirty="0">
                <a:effectLst/>
                <a:latin typeface="Consolas" panose="020B0609020204030204" pitchFamily="49" charset="0"/>
              </a:rPr>
              <a:t> const </a:t>
            </a:r>
            <a:r>
              <a:rPr lang="en-CA" sz="1600" b="1" dirty="0" err="1">
                <a:effectLst/>
                <a:latin typeface="Consolas" panose="020B0609020204030204" pitchFamily="49" charset="0"/>
              </a:rPr>
              <a:t>updateValues</a:t>
            </a:r>
            <a:r>
              <a:rPr lang="en-CA" sz="1600" b="1" dirty="0">
                <a:effectLst/>
                <a:latin typeface="Consolas" panose="020B0609020204030204" pitchFamily="49" charset="0"/>
              </a:rPr>
              <a:t> = (event)=&gt;</a:t>
            </a:r>
          </a:p>
          <a:p>
            <a:r>
              <a:rPr lang="en-CA" sz="1600" b="1" dirty="0">
                <a:effectLst/>
                <a:latin typeface="Consolas" panose="020B0609020204030204" pitchFamily="49" charset="0"/>
              </a:rPr>
              <a:t>  {</a:t>
            </a:r>
          </a:p>
          <a:p>
            <a:r>
              <a:rPr lang="en-CA" sz="1600" b="1" dirty="0">
                <a:effectLst/>
                <a:latin typeface="Consolas" panose="020B0609020204030204" pitchFamily="49" charset="0"/>
              </a:rPr>
              <a:t>    task.name = </a:t>
            </a:r>
            <a:r>
              <a:rPr lang="en-CA" sz="1600" b="1" dirty="0" err="1">
                <a:effectLst/>
                <a:latin typeface="Consolas" panose="020B0609020204030204" pitchFamily="49" charset="0"/>
              </a:rPr>
              <a:t>event.target.formTaskName.value</a:t>
            </a:r>
            <a:r>
              <a:rPr lang="en-CA" sz="1600" b="1" dirty="0">
                <a:effectLst/>
                <a:latin typeface="Consolas" panose="020B0609020204030204" pitchFamily="49" charset="0"/>
              </a:rPr>
              <a:t>;</a:t>
            </a:r>
          </a:p>
          <a:p>
            <a:r>
              <a:rPr lang="en-CA" sz="1600" b="1" dirty="0">
                <a:effectLst/>
                <a:latin typeface="Consolas" panose="020B0609020204030204" pitchFamily="49" charset="0"/>
              </a:rPr>
              <a:t>    </a:t>
            </a:r>
            <a:r>
              <a:rPr lang="en-CA" sz="1600" b="1" dirty="0" err="1">
                <a:effectLst/>
                <a:latin typeface="Consolas" panose="020B0609020204030204" pitchFamily="49" charset="0"/>
              </a:rPr>
              <a:t>task.hour</a:t>
            </a:r>
            <a:r>
              <a:rPr lang="en-CA" sz="1600" b="1" dirty="0">
                <a:effectLst/>
                <a:latin typeface="Consolas" panose="020B0609020204030204" pitchFamily="49" charset="0"/>
              </a:rPr>
              <a:t> = </a:t>
            </a:r>
            <a:r>
              <a:rPr lang="en-CA" sz="1600" b="1" dirty="0" err="1">
                <a:effectLst/>
                <a:latin typeface="Consolas" panose="020B0609020204030204" pitchFamily="49" charset="0"/>
              </a:rPr>
              <a:t>event.target.formTaskHour.value</a:t>
            </a:r>
            <a:r>
              <a:rPr lang="en-CA" sz="1600" b="1" dirty="0">
                <a:effectLst/>
                <a:latin typeface="Consolas" panose="020B0609020204030204" pitchFamily="49" charset="0"/>
              </a:rPr>
              <a:t>;</a:t>
            </a:r>
          </a:p>
          <a:p>
            <a:r>
              <a:rPr lang="en-CA" sz="1600" b="1" dirty="0">
                <a:effectLst/>
                <a:latin typeface="Consolas" panose="020B0609020204030204" pitchFamily="49" charset="0"/>
              </a:rPr>
              <a:t>    </a:t>
            </a:r>
            <a:r>
              <a:rPr lang="en-CA" sz="1600" b="1" dirty="0" err="1">
                <a:effectLst/>
                <a:latin typeface="Consolas" panose="020B0609020204030204" pitchFamily="49" charset="0"/>
              </a:rPr>
              <a:t>task.min</a:t>
            </a:r>
            <a:r>
              <a:rPr lang="en-CA" sz="1600" b="1" dirty="0">
                <a:effectLst/>
                <a:latin typeface="Consolas" panose="020B0609020204030204" pitchFamily="49" charset="0"/>
              </a:rPr>
              <a:t> = </a:t>
            </a:r>
            <a:r>
              <a:rPr lang="en-CA" sz="1600" b="1" dirty="0" err="1">
                <a:effectLst/>
                <a:latin typeface="Consolas" panose="020B0609020204030204" pitchFamily="49" charset="0"/>
              </a:rPr>
              <a:t>event.target.formTaskMin.value</a:t>
            </a:r>
            <a:r>
              <a:rPr lang="en-CA" sz="1600" b="1" dirty="0">
                <a:effectLst/>
                <a:latin typeface="Consolas" panose="020B0609020204030204" pitchFamily="49" charset="0"/>
              </a:rPr>
              <a:t>;</a:t>
            </a:r>
          </a:p>
          <a:p>
            <a:r>
              <a:rPr lang="en-CA" sz="1600" b="1" dirty="0">
                <a:effectLst/>
                <a:latin typeface="Consolas" panose="020B0609020204030204" pitchFamily="49" charset="0"/>
              </a:rPr>
              <a:t>    </a:t>
            </a:r>
            <a:r>
              <a:rPr lang="en-CA" sz="1600" b="1" dirty="0" err="1">
                <a:effectLst/>
                <a:latin typeface="Consolas" panose="020B0609020204030204" pitchFamily="49" charset="0"/>
              </a:rPr>
              <a:t>task.comment</a:t>
            </a:r>
            <a:r>
              <a:rPr lang="en-CA" sz="1600" b="1" dirty="0">
                <a:effectLst/>
                <a:latin typeface="Consolas" panose="020B0609020204030204" pitchFamily="49" charset="0"/>
              </a:rPr>
              <a:t> = </a:t>
            </a:r>
            <a:r>
              <a:rPr lang="en-CA" sz="1600" b="1" dirty="0" err="1">
                <a:effectLst/>
                <a:latin typeface="Consolas" panose="020B0609020204030204" pitchFamily="49" charset="0"/>
              </a:rPr>
              <a:t>event.target.formTaskComment.value</a:t>
            </a:r>
            <a:r>
              <a:rPr lang="en-CA" sz="1600" b="1" dirty="0">
                <a:effectLst/>
                <a:latin typeface="Consolas" panose="020B0609020204030204" pitchFamily="49" charset="0"/>
              </a:rPr>
              <a:t>;</a:t>
            </a:r>
          </a:p>
          <a:p>
            <a:r>
              <a:rPr lang="en-CA" sz="1600" b="1" dirty="0">
                <a:effectLst/>
                <a:latin typeface="Consolas" panose="020B0609020204030204" pitchFamily="49" charset="0"/>
              </a:rPr>
              <a:t>  }</a:t>
            </a:r>
          </a:p>
        </p:txBody>
      </p:sp>
      <p:sp>
        <p:nvSpPr>
          <p:cNvPr id="25" name="TextBox 24">
            <a:extLst>
              <a:ext uri="{FF2B5EF4-FFF2-40B4-BE49-F238E27FC236}">
                <a16:creationId xmlns:a16="http://schemas.microsoft.com/office/drawing/2014/main" id="{B03FCF08-47C1-720C-998B-1F5B78E11DF1}"/>
              </a:ext>
            </a:extLst>
          </p:cNvPr>
          <p:cNvSpPr txBox="1"/>
          <p:nvPr/>
        </p:nvSpPr>
        <p:spPr>
          <a:xfrm>
            <a:off x="166925" y="8139568"/>
            <a:ext cx="6870285" cy="861774"/>
          </a:xfrm>
          <a:prstGeom prst="rect">
            <a:avLst/>
          </a:prstGeom>
          <a:noFill/>
          <a:ln w="28575">
            <a:solidFill>
              <a:schemeClr val="tx1"/>
            </a:solidFill>
          </a:ln>
        </p:spPr>
        <p:txBody>
          <a:bodyPr wrap="square">
            <a:spAutoFit/>
          </a:bodyPr>
          <a:lstStyle/>
          <a:p>
            <a:r>
              <a:rPr lang="en-US" sz="1600" dirty="0">
                <a:solidFill>
                  <a:schemeClr val="tx2">
                    <a:lumMod val="40000"/>
                    <a:lumOff val="60000"/>
                  </a:schemeClr>
                </a:solidFill>
              </a:rPr>
              <a:t>const ListTasks = (props) =&gt; {</a:t>
            </a:r>
          </a:p>
          <a:p>
            <a:r>
              <a:rPr lang="en-US" sz="1600" b="1" dirty="0"/>
              <a:t>  alert(props.task.name);    </a:t>
            </a:r>
          </a:p>
          <a:p>
            <a:r>
              <a:rPr lang="en-US" sz="1600" dirty="0">
                <a:solidFill>
                  <a:schemeClr val="tx2">
                    <a:lumMod val="40000"/>
                    <a:lumOff val="60000"/>
                  </a:schemeClr>
                </a:solidFill>
              </a:rPr>
              <a:t>  return (</a:t>
            </a:r>
          </a:p>
        </p:txBody>
      </p:sp>
      <p:sp>
        <p:nvSpPr>
          <p:cNvPr id="26" name="TextBox 25">
            <a:extLst>
              <a:ext uri="{FF2B5EF4-FFF2-40B4-BE49-F238E27FC236}">
                <a16:creationId xmlns:a16="http://schemas.microsoft.com/office/drawing/2014/main" id="{8A61BA9E-6DED-F175-EE19-796AE9F11D47}"/>
              </a:ext>
            </a:extLst>
          </p:cNvPr>
          <p:cNvSpPr txBox="1"/>
          <p:nvPr/>
        </p:nvSpPr>
        <p:spPr>
          <a:xfrm>
            <a:off x="95779" y="7795256"/>
            <a:ext cx="6188643" cy="369332"/>
          </a:xfrm>
          <a:prstGeom prst="rect">
            <a:avLst/>
          </a:prstGeom>
          <a:noFill/>
        </p:spPr>
        <p:txBody>
          <a:bodyPr wrap="square">
            <a:spAutoFit/>
          </a:bodyPr>
          <a:lstStyle/>
          <a:p>
            <a:r>
              <a:rPr lang="en-US" dirty="0">
                <a:solidFill>
                  <a:srgbClr val="00B050"/>
                </a:solidFill>
                <a:latin typeface="Segoe UI" panose="020B0502040204020203" pitchFamily="34" charset="0"/>
              </a:rPr>
              <a:t>//Update ListTasks() – you can keep or remove </a:t>
            </a:r>
            <a:r>
              <a:rPr lang="en-US" dirty="0" err="1">
                <a:solidFill>
                  <a:srgbClr val="00B050"/>
                </a:solidFill>
                <a:latin typeface="Segoe UI" panose="020B0502040204020203" pitchFamily="34" charset="0"/>
              </a:rPr>
              <a:t>useEffect</a:t>
            </a:r>
            <a:r>
              <a:rPr lang="en-US" dirty="0">
                <a:solidFill>
                  <a:srgbClr val="00B050"/>
                </a:solidFill>
                <a:latin typeface="Segoe UI" panose="020B0502040204020203" pitchFamily="34" charset="0"/>
              </a:rPr>
              <a:t>() </a:t>
            </a:r>
            <a:endParaRPr lang="en-CA" dirty="0">
              <a:highlight>
                <a:srgbClr val="FFFF00"/>
              </a:highlight>
            </a:endParaRPr>
          </a:p>
        </p:txBody>
      </p:sp>
      <p:sp>
        <p:nvSpPr>
          <p:cNvPr id="27" name="TextBox 26">
            <a:extLst>
              <a:ext uri="{FF2B5EF4-FFF2-40B4-BE49-F238E27FC236}">
                <a16:creationId xmlns:a16="http://schemas.microsoft.com/office/drawing/2014/main" id="{F4D8FE01-E1B1-2069-7672-60F465989D30}"/>
              </a:ext>
            </a:extLst>
          </p:cNvPr>
          <p:cNvSpPr txBox="1"/>
          <p:nvPr/>
        </p:nvSpPr>
        <p:spPr>
          <a:xfrm>
            <a:off x="117340" y="9089578"/>
            <a:ext cx="5868601" cy="369332"/>
          </a:xfrm>
          <a:prstGeom prst="rect">
            <a:avLst/>
          </a:prstGeom>
          <a:noFill/>
        </p:spPr>
        <p:txBody>
          <a:bodyPr wrap="square">
            <a:spAutoFit/>
          </a:bodyPr>
          <a:lstStyle/>
          <a:p>
            <a:r>
              <a:rPr lang="en-US" dirty="0">
                <a:latin typeface="Segoe UI" panose="020B0502040204020203" pitchFamily="34" charset="0"/>
              </a:rPr>
              <a:t>No popup if you click on Add/Update.</a:t>
            </a:r>
            <a:endParaRPr lang="en-CA" dirty="0">
              <a:highlight>
                <a:srgbClr val="FFFF00"/>
              </a:highlight>
            </a:endParaRPr>
          </a:p>
        </p:txBody>
      </p:sp>
      <p:sp>
        <p:nvSpPr>
          <p:cNvPr id="31" name="TextBox 30">
            <a:extLst>
              <a:ext uri="{FF2B5EF4-FFF2-40B4-BE49-F238E27FC236}">
                <a16:creationId xmlns:a16="http://schemas.microsoft.com/office/drawing/2014/main" id="{7B79AED1-7B10-B61B-01D4-A474057E3807}"/>
              </a:ext>
            </a:extLst>
          </p:cNvPr>
          <p:cNvSpPr txBox="1"/>
          <p:nvPr/>
        </p:nvSpPr>
        <p:spPr>
          <a:xfrm>
            <a:off x="166925" y="7253768"/>
            <a:ext cx="6870285" cy="369332"/>
          </a:xfrm>
          <a:prstGeom prst="rect">
            <a:avLst/>
          </a:prstGeom>
          <a:noFill/>
          <a:ln w="28575">
            <a:solidFill>
              <a:schemeClr val="tx1"/>
            </a:solidFill>
          </a:ln>
        </p:spPr>
        <p:txBody>
          <a:bodyPr wrap="square">
            <a:spAutoFit/>
          </a:bodyPr>
          <a:lstStyle/>
          <a:p>
            <a:r>
              <a:rPr lang="en-US" b="0" dirty="0">
                <a:solidFill>
                  <a:schemeClr val="bg1">
                    <a:lumMod val="65000"/>
                  </a:schemeClr>
                </a:solidFill>
                <a:effectLst/>
                <a:latin typeface="Consolas" panose="020B0609020204030204" pitchFamily="49" charset="0"/>
              </a:rPr>
              <a:t>&lt;ListTasks </a:t>
            </a:r>
            <a:r>
              <a:rPr lang="en-US" b="0" dirty="0" err="1">
                <a:solidFill>
                  <a:schemeClr val="bg1">
                    <a:lumMod val="65000"/>
                  </a:schemeClr>
                </a:solidFill>
                <a:effectLst/>
                <a:latin typeface="Consolas" panose="020B0609020204030204" pitchFamily="49" charset="0"/>
              </a:rPr>
              <a:t>className</a:t>
            </a:r>
            <a:r>
              <a:rPr lang="en-US" b="0" dirty="0">
                <a:solidFill>
                  <a:schemeClr val="bg1">
                    <a:lumMod val="65000"/>
                  </a:schemeClr>
                </a:solidFill>
                <a:effectLst/>
                <a:latin typeface="Consolas" panose="020B0609020204030204" pitchFamily="49" charset="0"/>
              </a:rPr>
              <a:t> = "list-border" </a:t>
            </a:r>
            <a:r>
              <a:rPr lang="en-US" b="0" dirty="0">
                <a:effectLst/>
                <a:latin typeface="Consolas" panose="020B0609020204030204" pitchFamily="49" charset="0"/>
              </a:rPr>
              <a:t>task = {task}</a:t>
            </a:r>
            <a:r>
              <a:rPr lang="en-US" b="0" dirty="0">
                <a:solidFill>
                  <a:schemeClr val="bg1">
                    <a:lumMod val="65000"/>
                  </a:schemeClr>
                </a:solidFill>
                <a:effectLst/>
                <a:latin typeface="Consolas" panose="020B0609020204030204" pitchFamily="49" charset="0"/>
              </a:rPr>
              <a:t>/&gt;</a:t>
            </a:r>
          </a:p>
        </p:txBody>
      </p:sp>
      <p:sp>
        <p:nvSpPr>
          <p:cNvPr id="32" name="TextBox 31">
            <a:extLst>
              <a:ext uri="{FF2B5EF4-FFF2-40B4-BE49-F238E27FC236}">
                <a16:creationId xmlns:a16="http://schemas.microsoft.com/office/drawing/2014/main" id="{53E4F7A2-E119-CEE0-9044-9858AF87A033}"/>
              </a:ext>
            </a:extLst>
          </p:cNvPr>
          <p:cNvSpPr txBox="1"/>
          <p:nvPr/>
        </p:nvSpPr>
        <p:spPr>
          <a:xfrm>
            <a:off x="5372639" y="9001342"/>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Tree>
    <p:extLst>
      <p:ext uri="{BB962C8B-B14F-4D97-AF65-F5344CB8AC3E}">
        <p14:creationId xmlns:p14="http://schemas.microsoft.com/office/powerpoint/2010/main" val="532639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2"/>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2" grpId="0" animBg="1"/>
      <p:bldP spid="13" grpId="0" animBg="1"/>
      <p:bldP spid="20" grpId="0" animBg="1"/>
      <p:bldP spid="22" grpId="0" animBg="1"/>
      <p:bldP spid="24" grpId="0" animBg="1"/>
      <p:bldP spid="25" grpId="0" animBg="1"/>
      <p:bldP spid="26" grpId="0"/>
      <p:bldP spid="27" grpId="0"/>
      <p:bldP spid="32" grpId="0" animBg="1"/>
    </p:bldLst>
  </p:timing>
  <p:extLst>
    <p:ext uri="{6950BFC3-D8DA-4A85-94F7-54DA5524770B}">
      <p188:commentRel xmlns:p188="http://schemas.microsoft.com/office/powerpoint/2018/8/main" r:id="rId2"/>
    </p:ext>
  </p:extLs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0DA5E86E-A243-D260-CBF8-F98FC77C06F9}"/>
              </a:ext>
            </a:extLst>
          </p:cNvPr>
          <p:cNvSpPr txBox="1"/>
          <p:nvPr/>
        </p:nvSpPr>
        <p:spPr>
          <a:xfrm>
            <a:off x="131164" y="3417039"/>
            <a:ext cx="3357797" cy="2031325"/>
          </a:xfrm>
          <a:prstGeom prst="rect">
            <a:avLst/>
          </a:prstGeom>
          <a:noFill/>
        </p:spPr>
        <p:txBody>
          <a:bodyPr wrap="square" rtlCol="0">
            <a:spAutoFit/>
          </a:bodyPr>
          <a:lstStyle/>
          <a:p>
            <a:r>
              <a:rPr lang="en-CA" dirty="0"/>
              <a:t>Backend and DB are not the focus of the project. Hence they will be supplied in a containerized form and they can be downloaded from Docker Hub by using the docker-compose file.</a:t>
            </a:r>
          </a:p>
        </p:txBody>
      </p:sp>
      <p:sp>
        <p:nvSpPr>
          <p:cNvPr id="12" name="Cylinder 11">
            <a:extLst>
              <a:ext uri="{FF2B5EF4-FFF2-40B4-BE49-F238E27FC236}">
                <a16:creationId xmlns:a16="http://schemas.microsoft.com/office/drawing/2014/main" id="{864ED3A0-C773-4039-A0B9-ADCE81F25684}"/>
              </a:ext>
            </a:extLst>
          </p:cNvPr>
          <p:cNvSpPr/>
          <p:nvPr/>
        </p:nvSpPr>
        <p:spPr>
          <a:xfrm>
            <a:off x="4688176" y="4077324"/>
            <a:ext cx="2188564" cy="2233534"/>
          </a:xfrm>
          <a:prstGeom prst="can">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CA" dirty="0"/>
              <a:t>DB</a:t>
            </a:r>
          </a:p>
          <a:p>
            <a:pPr algn="ctr"/>
            <a:r>
              <a:rPr lang="en-CA" dirty="0"/>
              <a:t>[PostgreSQL]</a:t>
            </a:r>
          </a:p>
        </p:txBody>
      </p:sp>
      <p:sp>
        <p:nvSpPr>
          <p:cNvPr id="13" name="Rectangle: Rounded Corners 12">
            <a:extLst>
              <a:ext uri="{FF2B5EF4-FFF2-40B4-BE49-F238E27FC236}">
                <a16:creationId xmlns:a16="http://schemas.microsoft.com/office/drawing/2014/main" id="{39225A79-B926-2BFF-180A-834E6DFD0ED5}"/>
              </a:ext>
            </a:extLst>
          </p:cNvPr>
          <p:cNvSpPr/>
          <p:nvPr/>
        </p:nvSpPr>
        <p:spPr>
          <a:xfrm>
            <a:off x="116178" y="1109270"/>
            <a:ext cx="2638269" cy="154398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800" dirty="0"/>
              <a:t>Frontend</a:t>
            </a:r>
          </a:p>
          <a:p>
            <a:pPr algn="ctr"/>
            <a:r>
              <a:rPr lang="en-CA" sz="2800" dirty="0"/>
              <a:t>[React]</a:t>
            </a:r>
          </a:p>
        </p:txBody>
      </p:sp>
      <p:sp>
        <p:nvSpPr>
          <p:cNvPr id="14" name="Rectangle: Rounded Corners 13">
            <a:extLst>
              <a:ext uri="{FF2B5EF4-FFF2-40B4-BE49-F238E27FC236}">
                <a16:creationId xmlns:a16="http://schemas.microsoft.com/office/drawing/2014/main" id="{C5DB2771-4107-3AE9-E656-7017D1C3441F}"/>
              </a:ext>
            </a:extLst>
          </p:cNvPr>
          <p:cNvSpPr/>
          <p:nvPr/>
        </p:nvSpPr>
        <p:spPr>
          <a:xfrm>
            <a:off x="4463321" y="1150495"/>
            <a:ext cx="2638269" cy="1543987"/>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CA" sz="2800" dirty="0"/>
              <a:t>Backend</a:t>
            </a:r>
          </a:p>
          <a:p>
            <a:pPr algn="ctr"/>
            <a:r>
              <a:rPr lang="en-CA" sz="2800" dirty="0"/>
              <a:t>[Java API]</a:t>
            </a:r>
          </a:p>
        </p:txBody>
      </p:sp>
      <p:sp>
        <p:nvSpPr>
          <p:cNvPr id="15" name="Arrow: Right 14">
            <a:extLst>
              <a:ext uri="{FF2B5EF4-FFF2-40B4-BE49-F238E27FC236}">
                <a16:creationId xmlns:a16="http://schemas.microsoft.com/office/drawing/2014/main" id="{5C23C2A5-9183-2522-1C07-AEC009A263CA}"/>
              </a:ext>
            </a:extLst>
          </p:cNvPr>
          <p:cNvSpPr/>
          <p:nvPr/>
        </p:nvSpPr>
        <p:spPr>
          <a:xfrm>
            <a:off x="2754448" y="1476528"/>
            <a:ext cx="1708874" cy="809469"/>
          </a:xfrm>
          <a:prstGeom prst="rightArrow">
            <a:avLst/>
          </a:prstGeom>
          <a:solidFill>
            <a:srgbClr val="C00000"/>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6" name="Arrow: Right 15">
            <a:extLst>
              <a:ext uri="{FF2B5EF4-FFF2-40B4-BE49-F238E27FC236}">
                <a16:creationId xmlns:a16="http://schemas.microsoft.com/office/drawing/2014/main" id="{0F669910-6B2B-844C-F59D-DDA870FD9B55}"/>
              </a:ext>
            </a:extLst>
          </p:cNvPr>
          <p:cNvSpPr/>
          <p:nvPr/>
        </p:nvSpPr>
        <p:spPr>
          <a:xfrm rot="5400000">
            <a:off x="5057307" y="3014896"/>
            <a:ext cx="1450297" cy="809469"/>
          </a:xfrm>
          <a:prstGeom prst="rightArrow">
            <a:avLst/>
          </a:prstGeom>
          <a:solidFill>
            <a:srgbClr val="FFC000"/>
          </a:solidFill>
          <a:ln w="2857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7" name="Rectangle 16">
            <a:extLst>
              <a:ext uri="{FF2B5EF4-FFF2-40B4-BE49-F238E27FC236}">
                <a16:creationId xmlns:a16="http://schemas.microsoft.com/office/drawing/2014/main" id="{05ECEF4D-5A1C-D766-8E9D-814FA7ECFC3E}"/>
              </a:ext>
            </a:extLst>
          </p:cNvPr>
          <p:cNvSpPr/>
          <p:nvPr/>
        </p:nvSpPr>
        <p:spPr>
          <a:xfrm>
            <a:off x="4013616" y="352270"/>
            <a:ext cx="3357797" cy="6205927"/>
          </a:xfrm>
          <a:prstGeom prst="rect">
            <a:avLst/>
          </a:prstGeom>
          <a:noFill/>
          <a:ln w="38100">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18" name="TextBox 17">
            <a:extLst>
              <a:ext uri="{FF2B5EF4-FFF2-40B4-BE49-F238E27FC236}">
                <a16:creationId xmlns:a16="http://schemas.microsoft.com/office/drawing/2014/main" id="{13E5B592-72DB-2D0D-DA65-FF7E78813FFE}"/>
              </a:ext>
            </a:extLst>
          </p:cNvPr>
          <p:cNvSpPr txBox="1"/>
          <p:nvPr/>
        </p:nvSpPr>
        <p:spPr>
          <a:xfrm>
            <a:off x="161146" y="5681034"/>
            <a:ext cx="3597639" cy="923330"/>
          </a:xfrm>
          <a:prstGeom prst="rect">
            <a:avLst/>
          </a:prstGeom>
          <a:noFill/>
        </p:spPr>
        <p:txBody>
          <a:bodyPr wrap="square" rtlCol="0">
            <a:spAutoFit/>
          </a:bodyPr>
          <a:lstStyle/>
          <a:p>
            <a:r>
              <a:rPr lang="en-CA" dirty="0"/>
              <a:t>If you want a copy of the source code for the backend, let me know.</a:t>
            </a:r>
          </a:p>
        </p:txBody>
      </p:sp>
      <p:sp>
        <p:nvSpPr>
          <p:cNvPr id="19" name="TextBox 18">
            <a:extLst>
              <a:ext uri="{FF2B5EF4-FFF2-40B4-BE49-F238E27FC236}">
                <a16:creationId xmlns:a16="http://schemas.microsoft.com/office/drawing/2014/main" id="{8B9C0A73-6948-BC3A-D120-D5E38611F7EA}"/>
              </a:ext>
            </a:extLst>
          </p:cNvPr>
          <p:cNvSpPr txBox="1"/>
          <p:nvPr/>
        </p:nvSpPr>
        <p:spPr>
          <a:xfrm>
            <a:off x="174266" y="7352674"/>
            <a:ext cx="6869238" cy="646331"/>
          </a:xfrm>
          <a:prstGeom prst="rect">
            <a:avLst/>
          </a:prstGeom>
          <a:noFill/>
        </p:spPr>
        <p:txBody>
          <a:bodyPr wrap="square" rtlCol="0">
            <a:spAutoFit/>
          </a:bodyPr>
          <a:lstStyle/>
          <a:p>
            <a:r>
              <a:rPr lang="en-CA" dirty="0"/>
              <a:t>Backend will create the required tables: </a:t>
            </a:r>
            <a:r>
              <a:rPr lang="en-CA" dirty="0">
                <a:highlight>
                  <a:srgbClr val="FFFF00"/>
                </a:highlight>
              </a:rPr>
              <a:t>weeks</a:t>
            </a:r>
            <a:r>
              <a:rPr lang="en-CA" dirty="0"/>
              <a:t> and </a:t>
            </a:r>
            <a:r>
              <a:rPr lang="en-CA" dirty="0">
                <a:highlight>
                  <a:srgbClr val="FFFF00"/>
                </a:highlight>
              </a:rPr>
              <a:t>tasks</a:t>
            </a:r>
            <a:r>
              <a:rPr lang="en-CA" dirty="0"/>
              <a:t>,  under the schema: </a:t>
            </a:r>
            <a:r>
              <a:rPr lang="en-CA" dirty="0">
                <a:highlight>
                  <a:srgbClr val="FFFF00"/>
                </a:highlight>
              </a:rPr>
              <a:t>public</a:t>
            </a:r>
            <a:r>
              <a:rPr lang="en-CA" dirty="0"/>
              <a:t>, within the DB: </a:t>
            </a:r>
            <a:r>
              <a:rPr lang="en-CA" dirty="0">
                <a:highlight>
                  <a:srgbClr val="FFFF00"/>
                </a:highlight>
              </a:rPr>
              <a:t>tracker</a:t>
            </a:r>
            <a:r>
              <a:rPr lang="en-CA" dirty="0"/>
              <a:t>.</a:t>
            </a:r>
          </a:p>
        </p:txBody>
      </p:sp>
      <p:sp>
        <p:nvSpPr>
          <p:cNvPr id="21" name="TextBox 20">
            <a:extLst>
              <a:ext uri="{FF2B5EF4-FFF2-40B4-BE49-F238E27FC236}">
                <a16:creationId xmlns:a16="http://schemas.microsoft.com/office/drawing/2014/main" id="{BD3CBEA1-FC08-553C-B427-91311ED63D88}"/>
              </a:ext>
            </a:extLst>
          </p:cNvPr>
          <p:cNvSpPr txBox="1"/>
          <p:nvPr/>
        </p:nvSpPr>
        <p:spPr>
          <a:xfrm>
            <a:off x="161146" y="8102184"/>
            <a:ext cx="7214012" cy="923330"/>
          </a:xfrm>
          <a:prstGeom prst="rect">
            <a:avLst/>
          </a:prstGeom>
          <a:noFill/>
        </p:spPr>
        <p:txBody>
          <a:bodyPr wrap="square" rtlCol="0">
            <a:spAutoFit/>
          </a:bodyPr>
          <a:lstStyle/>
          <a:p>
            <a:r>
              <a:rPr lang="en-CA" dirty="0"/>
              <a:t>Backend serves 2 APIs:</a:t>
            </a:r>
          </a:p>
          <a:p>
            <a:pPr marL="285750" indent="-285750">
              <a:buFont typeface="Arial" panose="020B0604020202020204" pitchFamily="34" charset="0"/>
              <a:buChar char="•"/>
            </a:pPr>
            <a:r>
              <a:rPr lang="en-CA" dirty="0"/>
              <a:t>Fetch tasks:                     </a:t>
            </a:r>
            <a:r>
              <a:rPr lang="en-CA" dirty="0">
                <a:highlight>
                  <a:srgbClr val="FFFF00"/>
                </a:highlight>
              </a:rPr>
              <a:t>/tracker/api/get?week=</a:t>
            </a:r>
            <a:r>
              <a:rPr lang="en-CA" i="1" dirty="0">
                <a:highlight>
                  <a:srgbClr val="FFFF00"/>
                </a:highlight>
              </a:rPr>
              <a:t>value</a:t>
            </a:r>
          </a:p>
          <a:p>
            <a:pPr marL="285750" indent="-285750">
              <a:buFont typeface="Arial" panose="020B0604020202020204" pitchFamily="34" charset="0"/>
              <a:buChar char="•"/>
            </a:pPr>
            <a:r>
              <a:rPr lang="en-CA" dirty="0"/>
              <a:t>Save/update tasks:       </a:t>
            </a:r>
            <a:r>
              <a:rPr lang="en-CA" dirty="0">
                <a:highlight>
                  <a:srgbClr val="F2DD96"/>
                </a:highlight>
              </a:rPr>
              <a:t>/tacker/api/save</a:t>
            </a:r>
          </a:p>
        </p:txBody>
      </p:sp>
      <p:sp>
        <p:nvSpPr>
          <p:cNvPr id="22" name="TextBox 21">
            <a:extLst>
              <a:ext uri="{FF2B5EF4-FFF2-40B4-BE49-F238E27FC236}">
                <a16:creationId xmlns:a16="http://schemas.microsoft.com/office/drawing/2014/main" id="{00BCD455-669D-4522-08BF-F14C1229A39C}"/>
              </a:ext>
            </a:extLst>
          </p:cNvPr>
          <p:cNvSpPr txBox="1"/>
          <p:nvPr/>
        </p:nvSpPr>
        <p:spPr>
          <a:xfrm>
            <a:off x="131164" y="6809921"/>
            <a:ext cx="6869238" cy="369332"/>
          </a:xfrm>
          <a:prstGeom prst="rect">
            <a:avLst/>
          </a:prstGeom>
          <a:noFill/>
        </p:spPr>
        <p:txBody>
          <a:bodyPr wrap="square" rtlCol="0">
            <a:spAutoFit/>
          </a:bodyPr>
          <a:lstStyle/>
          <a:p>
            <a:r>
              <a:rPr lang="en-CA" dirty="0"/>
              <a:t>The docker-compose is available among: </a:t>
            </a:r>
            <a:r>
              <a:rPr lang="en-CA" dirty="0">
                <a:highlight>
                  <a:srgbClr val="FFFF00"/>
                </a:highlight>
              </a:rPr>
              <a:t>react-hackathon.7z</a:t>
            </a:r>
          </a:p>
        </p:txBody>
      </p:sp>
      <p:sp>
        <p:nvSpPr>
          <p:cNvPr id="23" name="Rectangle 22">
            <a:extLst>
              <a:ext uri="{FF2B5EF4-FFF2-40B4-BE49-F238E27FC236}">
                <a16:creationId xmlns:a16="http://schemas.microsoft.com/office/drawing/2014/main" id="{92F5383D-D01F-C3AB-CC01-3083483F4A04}"/>
              </a:ext>
            </a:extLst>
          </p:cNvPr>
          <p:cNvSpPr/>
          <p:nvPr/>
        </p:nvSpPr>
        <p:spPr>
          <a:xfrm>
            <a:off x="0" y="-8003"/>
            <a:ext cx="2626040" cy="769441"/>
          </a:xfrm>
          <a:prstGeom prst="rect">
            <a:avLst/>
          </a:prstGeom>
          <a:noFill/>
        </p:spPr>
        <p:txBody>
          <a:bodyPr wrap="none" lIns="91440" tIns="45720" rIns="91440" bIns="45720">
            <a:spAutoFit/>
          </a:bodyPr>
          <a:lstStyle/>
          <a:p>
            <a:pPr algn="ctr"/>
            <a:r>
              <a:rPr lang="en-US" sz="4400" b="0" u="sng" cap="none" spc="0" dirty="0">
                <a:ln w="0"/>
                <a:solidFill>
                  <a:sysClr val="windowText" lastClr="000000"/>
                </a:solidFill>
                <a:effectLst>
                  <a:outerShdw blurRad="38100" dist="19050" dir="2700000" algn="tl" rotWithShape="0">
                    <a:schemeClr val="dk1">
                      <a:alpha val="40000"/>
                    </a:schemeClr>
                  </a:outerShdw>
                </a:effectLst>
              </a:rPr>
              <a:t>Overview</a:t>
            </a:r>
          </a:p>
        </p:txBody>
      </p:sp>
      <p:sp>
        <p:nvSpPr>
          <p:cNvPr id="2" name="TextBox 1">
            <a:extLst>
              <a:ext uri="{FF2B5EF4-FFF2-40B4-BE49-F238E27FC236}">
                <a16:creationId xmlns:a16="http://schemas.microsoft.com/office/drawing/2014/main" id="{585CCC40-B6F9-5CED-0BE9-196D8D8457F5}"/>
              </a:ext>
            </a:extLst>
          </p:cNvPr>
          <p:cNvSpPr txBox="1"/>
          <p:nvPr/>
        </p:nvSpPr>
        <p:spPr>
          <a:xfrm>
            <a:off x="116178" y="9219826"/>
            <a:ext cx="7466150" cy="646331"/>
          </a:xfrm>
          <a:prstGeom prst="rect">
            <a:avLst/>
          </a:prstGeom>
          <a:noFill/>
        </p:spPr>
        <p:txBody>
          <a:bodyPr wrap="square" rtlCol="0">
            <a:spAutoFit/>
          </a:bodyPr>
          <a:lstStyle/>
          <a:p>
            <a:r>
              <a:rPr lang="en-CA" dirty="0"/>
              <a:t>If you are interested to host your app in the cloud and have your changes deployed automatically, we can do that on the final day.</a:t>
            </a:r>
          </a:p>
        </p:txBody>
      </p:sp>
    </p:spTree>
    <p:extLst>
      <p:ext uri="{BB962C8B-B14F-4D97-AF65-F5344CB8AC3E}">
        <p14:creationId xmlns:p14="http://schemas.microsoft.com/office/powerpoint/2010/main" val="443496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animBg="1"/>
      <p:bldP spid="13" grpId="0" animBg="1"/>
      <p:bldP spid="14" grpId="0" animBg="1"/>
      <p:bldP spid="15" grpId="0" animBg="1"/>
      <p:bldP spid="16" grpId="0" animBg="1"/>
      <p:bldP spid="17" grpId="0" animBg="1"/>
      <p:bldP spid="18" grpId="0"/>
      <p:bldP spid="19" grpId="0"/>
      <p:bldP spid="21" grpId="0"/>
      <p:bldP spid="22" grpId="0"/>
      <p:bldP spid="2"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19739" y="64178"/>
            <a:ext cx="7811882" cy="769441"/>
          </a:xfrm>
          <a:prstGeom prst="rect">
            <a:avLst/>
          </a:prstGeom>
          <a:noFill/>
        </p:spPr>
        <p:txBody>
          <a:bodyPr wrap="none" lIns="91440" tIns="45720" rIns="91440" bIns="45720">
            <a:spAutoFit/>
          </a:bodyPr>
          <a:lstStyle/>
          <a:p>
            <a:pPr algn="ctr"/>
            <a:r>
              <a:rPr lang="en-US" sz="4400" b="0" cap="none" spc="0" dirty="0">
                <a:ln w="0"/>
                <a:solidFill>
                  <a:schemeClr val="tx1"/>
                </a:solidFill>
                <a:effectLst>
                  <a:outerShdw blurRad="38100" dist="19050" dir="2700000" algn="tl" rotWithShape="0">
                    <a:schemeClr val="dk1">
                      <a:alpha val="40000"/>
                    </a:schemeClr>
                  </a:outerShdw>
                </a:effectLst>
              </a:rPr>
              <a:t>Our Project – </a:t>
            </a:r>
            <a:r>
              <a:rPr lang="en-US" sz="4400" dirty="0">
                <a:ln w="0"/>
                <a:effectLst>
                  <a:outerShdw blurRad="38100" dist="19050" dir="2700000" algn="tl" rotWithShape="0">
                    <a:schemeClr val="dk1">
                      <a:alpha val="40000"/>
                    </a:schemeClr>
                  </a:outerShdw>
                </a:effectLst>
                <a:highlight>
                  <a:srgbClr val="FFFF00"/>
                </a:highlight>
              </a:rPr>
              <a:t>Other Approach</a:t>
            </a:r>
            <a:endParaRPr lang="en-US" sz="4400" b="0" cap="none" spc="0" dirty="0">
              <a:ln w="0"/>
              <a:solidFill>
                <a:schemeClr val="tx1"/>
              </a:solidFill>
              <a:effectLst>
                <a:outerShdw blurRad="38100" dist="19050" dir="2700000" algn="tl" rotWithShape="0">
                  <a:schemeClr val="dk1">
                    <a:alpha val="40000"/>
                  </a:schemeClr>
                </a:outerShdw>
              </a:effectLst>
            </a:endParaRPr>
          </a:p>
        </p:txBody>
      </p:sp>
      <p:sp>
        <p:nvSpPr>
          <p:cNvPr id="22" name="TextBox 21">
            <a:extLst>
              <a:ext uri="{FF2B5EF4-FFF2-40B4-BE49-F238E27FC236}">
                <a16:creationId xmlns:a16="http://schemas.microsoft.com/office/drawing/2014/main" id="{FECF18E2-4466-F8BC-D832-4A16CBC5D061}"/>
              </a:ext>
            </a:extLst>
          </p:cNvPr>
          <p:cNvSpPr txBox="1"/>
          <p:nvPr/>
        </p:nvSpPr>
        <p:spPr>
          <a:xfrm>
            <a:off x="95779" y="1784911"/>
            <a:ext cx="5868601" cy="1661993"/>
          </a:xfrm>
          <a:prstGeom prst="rect">
            <a:avLst/>
          </a:prstGeom>
          <a:noFill/>
          <a:ln w="28575">
            <a:solidFill>
              <a:schemeClr val="tx1"/>
            </a:solidFill>
          </a:ln>
        </p:spPr>
        <p:txBody>
          <a:bodyPr wrap="square">
            <a:spAutoFit/>
          </a:bodyPr>
          <a:lstStyle/>
          <a:p>
            <a:r>
              <a:rPr lang="en-CA" sz="1400" b="1" dirty="0">
                <a:solidFill>
                  <a:schemeClr val="bg1">
                    <a:lumMod val="75000"/>
                  </a:schemeClr>
                </a:solidFill>
                <a:effectLst/>
                <a:latin typeface="Consolas" panose="020B0609020204030204" pitchFamily="49" charset="0"/>
              </a:rPr>
              <a:t>const update = (event) =&gt;</a:t>
            </a:r>
          </a:p>
          <a:p>
            <a:r>
              <a:rPr lang="en-CA" sz="1400" b="1" dirty="0">
                <a:solidFill>
                  <a:schemeClr val="bg1">
                    <a:lumMod val="75000"/>
                  </a:schemeClr>
                </a:solidFill>
                <a:effectLst/>
                <a:latin typeface="Consolas" panose="020B0609020204030204" pitchFamily="49" charset="0"/>
              </a:rPr>
              <a:t>{</a:t>
            </a:r>
          </a:p>
          <a:p>
            <a:r>
              <a:rPr lang="en-CA" sz="1400" b="1" dirty="0">
                <a:solidFill>
                  <a:schemeClr val="bg1">
                    <a:lumMod val="75000"/>
                  </a:schemeClr>
                </a:solidFill>
                <a:effectLst/>
                <a:latin typeface="Consolas" panose="020B0609020204030204" pitchFamily="49" charset="0"/>
              </a:rPr>
              <a:t>    //prevent page reload</a:t>
            </a:r>
          </a:p>
          <a:p>
            <a:r>
              <a:rPr lang="en-CA" sz="1400" b="1" dirty="0">
                <a:solidFill>
                  <a:schemeClr val="bg1">
                    <a:lumMod val="75000"/>
                  </a:schemeClr>
                </a:solidFill>
                <a:effectLst/>
                <a:latin typeface="Consolas" panose="020B0609020204030204" pitchFamily="49" charset="0"/>
              </a:rPr>
              <a:t>    </a:t>
            </a:r>
            <a:r>
              <a:rPr lang="en-CA" sz="1400" b="1" dirty="0" err="1">
                <a:solidFill>
                  <a:schemeClr val="bg1">
                    <a:lumMod val="75000"/>
                  </a:schemeClr>
                </a:solidFill>
                <a:effectLst/>
                <a:latin typeface="Consolas" panose="020B0609020204030204" pitchFamily="49" charset="0"/>
              </a:rPr>
              <a:t>event.preventDefault</a:t>
            </a:r>
            <a:r>
              <a:rPr lang="en-CA" sz="1400" b="1" dirty="0">
                <a:solidFill>
                  <a:schemeClr val="bg1">
                    <a:lumMod val="75000"/>
                  </a:schemeClr>
                </a:solidFill>
                <a:effectLst/>
                <a:latin typeface="Consolas" panose="020B0609020204030204" pitchFamily="49" charset="0"/>
              </a:rPr>
              <a:t>();</a:t>
            </a:r>
          </a:p>
          <a:p>
            <a:r>
              <a:rPr lang="en-CA" sz="1400" b="1" dirty="0">
                <a:solidFill>
                  <a:schemeClr val="bg1">
                    <a:lumMod val="75000"/>
                  </a:schemeClr>
                </a:solidFill>
                <a:effectLst/>
                <a:latin typeface="Consolas" panose="020B0609020204030204" pitchFamily="49" charset="0"/>
              </a:rPr>
              <a:t>    </a:t>
            </a:r>
            <a:r>
              <a:rPr lang="en-CA" sz="1400" b="1" dirty="0" err="1">
                <a:solidFill>
                  <a:schemeClr val="bg1">
                    <a:lumMod val="75000"/>
                  </a:schemeClr>
                </a:solidFill>
                <a:effectLst/>
                <a:latin typeface="Consolas" panose="020B0609020204030204" pitchFamily="49" charset="0"/>
              </a:rPr>
              <a:t>updateValues</a:t>
            </a:r>
            <a:r>
              <a:rPr lang="en-CA" sz="1400" b="1" dirty="0">
                <a:solidFill>
                  <a:schemeClr val="bg1">
                    <a:lumMod val="75000"/>
                  </a:schemeClr>
                </a:solidFill>
                <a:effectLst/>
                <a:latin typeface="Consolas" panose="020B0609020204030204" pitchFamily="49" charset="0"/>
              </a:rPr>
              <a:t>(event);</a:t>
            </a:r>
          </a:p>
          <a:p>
            <a:r>
              <a:rPr lang="en-CA" dirty="0"/>
              <a:t>       </a:t>
            </a:r>
            <a:r>
              <a:rPr lang="en-CA" b="1" dirty="0" err="1"/>
              <a:t>setTaskState</a:t>
            </a:r>
            <a:r>
              <a:rPr lang="en-CA" b="1" dirty="0"/>
              <a:t>(!</a:t>
            </a:r>
            <a:r>
              <a:rPr lang="en-CA" b="1" dirty="0" err="1"/>
              <a:t>taskState</a:t>
            </a:r>
            <a:r>
              <a:rPr lang="en-CA" b="1" dirty="0"/>
              <a:t>);</a:t>
            </a:r>
            <a:r>
              <a:rPr lang="en-CA" dirty="0">
                <a:solidFill>
                  <a:srgbClr val="00B050"/>
                </a:solidFill>
              </a:rPr>
              <a:t>//trigger repaint</a:t>
            </a:r>
          </a:p>
          <a:p>
            <a:r>
              <a:rPr lang="en-CA" sz="1400" b="1" dirty="0">
                <a:solidFill>
                  <a:schemeClr val="bg1">
                    <a:lumMod val="75000"/>
                  </a:schemeClr>
                </a:solidFill>
                <a:effectLst/>
                <a:latin typeface="Consolas" panose="020B0609020204030204" pitchFamily="49" charset="0"/>
              </a:rPr>
              <a:t>}</a:t>
            </a:r>
            <a:r>
              <a:rPr lang="en-CA" sz="1400" b="1" dirty="0">
                <a:effectLst/>
                <a:latin typeface="Consolas" panose="020B0609020204030204" pitchFamily="49" charset="0"/>
              </a:rPr>
              <a:t> </a:t>
            </a:r>
          </a:p>
        </p:txBody>
      </p:sp>
      <p:sp>
        <p:nvSpPr>
          <p:cNvPr id="31" name="TextBox 30">
            <a:extLst>
              <a:ext uri="{FF2B5EF4-FFF2-40B4-BE49-F238E27FC236}">
                <a16:creationId xmlns:a16="http://schemas.microsoft.com/office/drawing/2014/main" id="{7B79AED1-7B10-B61B-01D4-A474057E3807}"/>
              </a:ext>
            </a:extLst>
          </p:cNvPr>
          <p:cNvSpPr txBox="1"/>
          <p:nvPr/>
        </p:nvSpPr>
        <p:spPr>
          <a:xfrm>
            <a:off x="95779" y="3649596"/>
            <a:ext cx="6870285" cy="646331"/>
          </a:xfrm>
          <a:prstGeom prst="rect">
            <a:avLst/>
          </a:prstGeom>
          <a:noFill/>
          <a:ln w="28575">
            <a:solidFill>
              <a:schemeClr val="tx1"/>
            </a:solidFill>
          </a:ln>
        </p:spPr>
        <p:txBody>
          <a:bodyPr wrap="square">
            <a:spAutoFit/>
          </a:bodyPr>
          <a:lstStyle/>
          <a:p>
            <a:r>
              <a:rPr lang="en-US" b="0" dirty="0">
                <a:solidFill>
                  <a:schemeClr val="bg1">
                    <a:lumMod val="65000"/>
                  </a:schemeClr>
                </a:solidFill>
                <a:effectLst/>
                <a:latin typeface="Consolas" panose="020B0609020204030204" pitchFamily="49" charset="0"/>
              </a:rPr>
              <a:t>&lt;ListTasks </a:t>
            </a:r>
            <a:r>
              <a:rPr lang="en-US" b="0" dirty="0" err="1">
                <a:solidFill>
                  <a:schemeClr val="bg1">
                    <a:lumMod val="65000"/>
                  </a:schemeClr>
                </a:solidFill>
                <a:effectLst/>
                <a:latin typeface="Consolas" panose="020B0609020204030204" pitchFamily="49" charset="0"/>
              </a:rPr>
              <a:t>className</a:t>
            </a:r>
            <a:r>
              <a:rPr lang="en-US" b="0" dirty="0">
                <a:solidFill>
                  <a:schemeClr val="bg1">
                    <a:lumMod val="65000"/>
                  </a:schemeClr>
                </a:solidFill>
                <a:effectLst/>
                <a:latin typeface="Consolas" panose="020B0609020204030204" pitchFamily="49" charset="0"/>
              </a:rPr>
              <a:t> = "list-border" </a:t>
            </a:r>
            <a:r>
              <a:rPr lang="en-US" dirty="0">
                <a:solidFill>
                  <a:schemeClr val="bg1">
                    <a:lumMod val="65000"/>
                  </a:schemeClr>
                </a:solidFill>
                <a:latin typeface="Consolas" panose="020B0609020204030204" pitchFamily="49" charset="0"/>
              </a:rPr>
              <a:t>task = {task} </a:t>
            </a:r>
            <a:r>
              <a:rPr lang="en-US" b="0" dirty="0" err="1">
                <a:effectLst/>
                <a:latin typeface="Consolas" panose="020B0609020204030204" pitchFamily="49" charset="0"/>
              </a:rPr>
              <a:t>taskState</a:t>
            </a:r>
            <a:r>
              <a:rPr lang="en-US" b="0" dirty="0">
                <a:effectLst/>
                <a:latin typeface="Consolas" panose="020B0609020204030204" pitchFamily="49" charset="0"/>
              </a:rPr>
              <a:t> = {</a:t>
            </a:r>
            <a:r>
              <a:rPr lang="en-US" b="0" dirty="0" err="1">
                <a:effectLst/>
                <a:latin typeface="Consolas" panose="020B0609020204030204" pitchFamily="49" charset="0"/>
              </a:rPr>
              <a:t>taskState</a:t>
            </a:r>
            <a:r>
              <a:rPr lang="en-US" b="0" dirty="0">
                <a:effectLst/>
                <a:latin typeface="Consolas" panose="020B0609020204030204" pitchFamily="49" charset="0"/>
              </a:rPr>
              <a:t>}</a:t>
            </a:r>
            <a:r>
              <a:rPr lang="en-US" b="0" dirty="0">
                <a:solidFill>
                  <a:schemeClr val="bg1">
                    <a:lumMod val="65000"/>
                  </a:schemeClr>
                </a:solidFill>
                <a:effectLst/>
                <a:latin typeface="Consolas" panose="020B0609020204030204" pitchFamily="49" charset="0"/>
              </a:rPr>
              <a:t>/&gt;</a:t>
            </a:r>
          </a:p>
        </p:txBody>
      </p:sp>
      <p:sp>
        <p:nvSpPr>
          <p:cNvPr id="32" name="TextBox 31">
            <a:extLst>
              <a:ext uri="{FF2B5EF4-FFF2-40B4-BE49-F238E27FC236}">
                <a16:creationId xmlns:a16="http://schemas.microsoft.com/office/drawing/2014/main" id="{53E4F7A2-E119-CEE0-9044-9858AF87A033}"/>
              </a:ext>
            </a:extLst>
          </p:cNvPr>
          <p:cNvSpPr txBox="1"/>
          <p:nvPr/>
        </p:nvSpPr>
        <p:spPr>
          <a:xfrm>
            <a:off x="4889597" y="3940479"/>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
        <p:nvSpPr>
          <p:cNvPr id="2" name="TextBox 1">
            <a:extLst>
              <a:ext uri="{FF2B5EF4-FFF2-40B4-BE49-F238E27FC236}">
                <a16:creationId xmlns:a16="http://schemas.microsoft.com/office/drawing/2014/main" id="{AD4EC47B-5D96-DE3A-BF81-CCC5BD3AC0F8}"/>
              </a:ext>
            </a:extLst>
          </p:cNvPr>
          <p:cNvSpPr txBox="1"/>
          <p:nvPr/>
        </p:nvSpPr>
        <p:spPr>
          <a:xfrm>
            <a:off x="95779" y="921855"/>
            <a:ext cx="6634413" cy="646331"/>
          </a:xfrm>
          <a:prstGeom prst="rect">
            <a:avLst/>
          </a:prstGeom>
          <a:noFill/>
          <a:ln w="28575">
            <a:solidFill>
              <a:schemeClr val="tx1"/>
            </a:solidFill>
          </a:ln>
        </p:spPr>
        <p:txBody>
          <a:bodyPr wrap="square">
            <a:spAutoFit/>
          </a:bodyPr>
          <a:lstStyle/>
          <a:p>
            <a:r>
              <a:rPr lang="en-CA" b="0" dirty="0">
                <a:solidFill>
                  <a:srgbClr val="00B050"/>
                </a:solidFill>
                <a:effectLst/>
                <a:latin typeface="Consolas" panose="020B0609020204030204" pitchFamily="49" charset="0"/>
              </a:rPr>
              <a:t>//add const with its state</a:t>
            </a:r>
          </a:p>
          <a:p>
            <a:r>
              <a:rPr lang="en-CA" b="0" dirty="0">
                <a:effectLst/>
                <a:latin typeface="Consolas" panose="020B0609020204030204" pitchFamily="49" charset="0"/>
              </a:rPr>
              <a:t>const [</a:t>
            </a:r>
            <a:r>
              <a:rPr lang="en-CA" b="0" dirty="0" err="1">
                <a:effectLst/>
                <a:latin typeface="Consolas" panose="020B0609020204030204" pitchFamily="49" charset="0"/>
              </a:rPr>
              <a:t>taskState</a:t>
            </a:r>
            <a:r>
              <a:rPr lang="en-CA" b="0" dirty="0">
                <a:effectLst/>
                <a:latin typeface="Consolas" panose="020B0609020204030204" pitchFamily="49" charset="0"/>
              </a:rPr>
              <a:t>, </a:t>
            </a:r>
            <a:r>
              <a:rPr lang="en-CA" b="0" dirty="0" err="1">
                <a:effectLst/>
                <a:latin typeface="Consolas" panose="020B0609020204030204" pitchFamily="49" charset="0"/>
              </a:rPr>
              <a:t>setTaskState</a:t>
            </a:r>
            <a:r>
              <a:rPr lang="en-CA" b="0" dirty="0">
                <a:effectLst/>
                <a:latin typeface="Consolas" panose="020B0609020204030204" pitchFamily="49" charset="0"/>
              </a:rPr>
              <a:t>] = </a:t>
            </a:r>
            <a:r>
              <a:rPr lang="en-CA" b="0" dirty="0" err="1">
                <a:effectLst/>
                <a:latin typeface="Consolas" panose="020B0609020204030204" pitchFamily="49" charset="0"/>
              </a:rPr>
              <a:t>useState</a:t>
            </a:r>
            <a:r>
              <a:rPr lang="en-CA" b="0" dirty="0">
                <a:effectLst/>
                <a:latin typeface="Consolas" panose="020B0609020204030204" pitchFamily="49" charset="0"/>
              </a:rPr>
              <a:t>(true);</a:t>
            </a:r>
          </a:p>
        </p:txBody>
      </p:sp>
      <p:sp>
        <p:nvSpPr>
          <p:cNvPr id="3" name="TextBox 2">
            <a:extLst>
              <a:ext uri="{FF2B5EF4-FFF2-40B4-BE49-F238E27FC236}">
                <a16:creationId xmlns:a16="http://schemas.microsoft.com/office/drawing/2014/main" id="{FF9E19CC-9B32-00F5-AD75-A991C26AEDC2}"/>
              </a:ext>
            </a:extLst>
          </p:cNvPr>
          <p:cNvSpPr txBox="1"/>
          <p:nvPr/>
        </p:nvSpPr>
        <p:spPr>
          <a:xfrm>
            <a:off x="0" y="4384163"/>
            <a:ext cx="6168044" cy="369332"/>
          </a:xfrm>
          <a:prstGeom prst="rect">
            <a:avLst/>
          </a:prstGeom>
          <a:noFill/>
        </p:spPr>
        <p:txBody>
          <a:bodyPr wrap="square">
            <a:spAutoFit/>
          </a:bodyPr>
          <a:lstStyle/>
          <a:p>
            <a:r>
              <a:rPr lang="en-US" dirty="0">
                <a:latin typeface="Segoe UI" panose="020B0502040204020203" pitchFamily="34" charset="0"/>
              </a:rPr>
              <a:t>Popup displayed on page reload and while change a date.</a:t>
            </a:r>
            <a:endParaRPr lang="en-CA" dirty="0">
              <a:highlight>
                <a:srgbClr val="FFFF00"/>
              </a:highlight>
            </a:endParaRPr>
          </a:p>
        </p:txBody>
      </p:sp>
      <p:sp>
        <p:nvSpPr>
          <p:cNvPr id="5" name="TextBox 4">
            <a:extLst>
              <a:ext uri="{FF2B5EF4-FFF2-40B4-BE49-F238E27FC236}">
                <a16:creationId xmlns:a16="http://schemas.microsoft.com/office/drawing/2014/main" id="{70771FFA-2A3D-3C08-A253-86D0DD04A683}"/>
              </a:ext>
            </a:extLst>
          </p:cNvPr>
          <p:cNvSpPr txBox="1"/>
          <p:nvPr/>
        </p:nvSpPr>
        <p:spPr>
          <a:xfrm>
            <a:off x="95779" y="5006001"/>
            <a:ext cx="6870285" cy="1077218"/>
          </a:xfrm>
          <a:prstGeom prst="rect">
            <a:avLst/>
          </a:prstGeom>
          <a:noFill/>
          <a:ln w="28575">
            <a:solidFill>
              <a:schemeClr val="tx1"/>
            </a:solidFill>
          </a:ln>
        </p:spPr>
        <p:txBody>
          <a:bodyPr wrap="square">
            <a:spAutoFit/>
          </a:bodyPr>
          <a:lstStyle/>
          <a:p>
            <a:r>
              <a:rPr lang="en-CA" sz="1600" b="0" dirty="0">
                <a:solidFill>
                  <a:srgbClr val="00B050"/>
                </a:solidFill>
                <a:effectLst/>
                <a:latin typeface="Consolas" panose="020B0609020204030204" pitchFamily="49" charset="0"/>
              </a:rPr>
              <a:t>//handle change a date case</a:t>
            </a:r>
          </a:p>
          <a:p>
            <a:r>
              <a:rPr lang="en-CA" sz="1600" b="0" dirty="0">
                <a:solidFill>
                  <a:schemeClr val="bg2">
                    <a:lumMod val="75000"/>
                  </a:schemeClr>
                </a:solidFill>
                <a:effectLst/>
                <a:latin typeface="Consolas" panose="020B0609020204030204" pitchFamily="49" charset="0"/>
              </a:rPr>
              <a:t>const </a:t>
            </a:r>
            <a:r>
              <a:rPr lang="en-CA" sz="1600" b="0" dirty="0" err="1">
                <a:solidFill>
                  <a:schemeClr val="bg2">
                    <a:lumMod val="75000"/>
                  </a:schemeClr>
                </a:solidFill>
                <a:effectLst/>
                <a:latin typeface="Consolas" panose="020B0609020204030204" pitchFamily="49" charset="0"/>
              </a:rPr>
              <a:t>ListTasks</a:t>
            </a:r>
            <a:r>
              <a:rPr lang="en-CA" sz="1600" b="0" dirty="0">
                <a:solidFill>
                  <a:schemeClr val="bg2">
                    <a:lumMod val="75000"/>
                  </a:schemeClr>
                </a:solidFill>
                <a:effectLst/>
                <a:latin typeface="Consolas" panose="020B0609020204030204" pitchFamily="49" charset="0"/>
              </a:rPr>
              <a:t> = (props) =&gt; {</a:t>
            </a:r>
          </a:p>
          <a:p>
            <a:r>
              <a:rPr lang="en-CA" sz="1600" b="0" dirty="0">
                <a:effectLst/>
                <a:latin typeface="Consolas" panose="020B0609020204030204" pitchFamily="49" charset="0"/>
              </a:rPr>
              <a:t>      </a:t>
            </a:r>
            <a:r>
              <a:rPr lang="en-CA" sz="1600" b="1" dirty="0" err="1">
                <a:effectLst/>
                <a:latin typeface="Consolas" panose="020B0609020204030204" pitchFamily="49" charset="0"/>
              </a:rPr>
              <a:t>useEffect</a:t>
            </a:r>
            <a:r>
              <a:rPr lang="en-CA" sz="1600" b="1" dirty="0">
                <a:effectLst/>
                <a:latin typeface="Consolas" panose="020B0609020204030204" pitchFamily="49" charset="0"/>
              </a:rPr>
              <a:t>(() =&gt; {</a:t>
            </a:r>
            <a:r>
              <a:rPr lang="en-CA" sz="1600" b="0" dirty="0">
                <a:solidFill>
                  <a:schemeClr val="bg2">
                    <a:lumMod val="75000"/>
                  </a:schemeClr>
                </a:solidFill>
                <a:effectLst/>
                <a:latin typeface="Consolas" panose="020B0609020204030204" pitchFamily="49" charset="0"/>
              </a:rPr>
              <a:t>alert(props.task.name);</a:t>
            </a:r>
            <a:r>
              <a:rPr lang="en-CA" sz="1600" b="1" dirty="0">
                <a:effectLst/>
                <a:latin typeface="Consolas" panose="020B0609020204030204" pitchFamily="49" charset="0"/>
              </a:rPr>
              <a:t>},[</a:t>
            </a:r>
            <a:r>
              <a:rPr lang="en-CA" sz="1600" b="1" dirty="0" err="1">
                <a:effectLst/>
                <a:latin typeface="Consolas" panose="020B0609020204030204" pitchFamily="49" charset="0"/>
              </a:rPr>
              <a:t>props.taskState</a:t>
            </a:r>
            <a:r>
              <a:rPr lang="en-CA" sz="1600" b="1" dirty="0">
                <a:effectLst/>
                <a:latin typeface="Consolas" panose="020B0609020204030204" pitchFamily="49" charset="0"/>
              </a:rPr>
              <a:t>]);</a:t>
            </a:r>
          </a:p>
        </p:txBody>
      </p:sp>
      <p:sp>
        <p:nvSpPr>
          <p:cNvPr id="6" name="TextBox 5">
            <a:extLst>
              <a:ext uri="{FF2B5EF4-FFF2-40B4-BE49-F238E27FC236}">
                <a16:creationId xmlns:a16="http://schemas.microsoft.com/office/drawing/2014/main" id="{19E11AEC-6A37-3F06-9D21-85CD674DB997}"/>
              </a:ext>
            </a:extLst>
          </p:cNvPr>
          <p:cNvSpPr txBox="1"/>
          <p:nvPr/>
        </p:nvSpPr>
        <p:spPr>
          <a:xfrm>
            <a:off x="4889598" y="5007788"/>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
        <p:nvSpPr>
          <p:cNvPr id="7" name="TextBox 6">
            <a:extLst>
              <a:ext uri="{FF2B5EF4-FFF2-40B4-BE49-F238E27FC236}">
                <a16:creationId xmlns:a16="http://schemas.microsoft.com/office/drawing/2014/main" id="{7B7B264C-37A4-0E8B-5FB2-B3F58836B086}"/>
              </a:ext>
            </a:extLst>
          </p:cNvPr>
          <p:cNvSpPr txBox="1"/>
          <p:nvPr/>
        </p:nvSpPr>
        <p:spPr>
          <a:xfrm>
            <a:off x="95778" y="6446087"/>
            <a:ext cx="6870285" cy="2800767"/>
          </a:xfrm>
          <a:prstGeom prst="rect">
            <a:avLst/>
          </a:prstGeom>
          <a:noFill/>
          <a:ln w="28575">
            <a:solidFill>
              <a:schemeClr val="tx1"/>
            </a:solidFill>
          </a:ln>
        </p:spPr>
        <p:txBody>
          <a:bodyPr wrap="square">
            <a:spAutoFit/>
          </a:bodyPr>
          <a:lstStyle/>
          <a:p>
            <a:r>
              <a:rPr lang="en-CA" sz="1600" b="0" dirty="0">
                <a:solidFill>
                  <a:srgbClr val="00B050"/>
                </a:solidFill>
                <a:effectLst/>
                <a:latin typeface="Consolas" panose="020B0609020204030204" pitchFamily="49" charset="0"/>
              </a:rPr>
              <a:t>//handle both cases</a:t>
            </a:r>
          </a:p>
          <a:p>
            <a:r>
              <a:rPr lang="en-CA" sz="1600" b="0" dirty="0">
                <a:solidFill>
                  <a:schemeClr val="bg1">
                    <a:lumMod val="75000"/>
                  </a:schemeClr>
                </a:solidFill>
                <a:effectLst/>
                <a:latin typeface="Consolas" panose="020B0609020204030204" pitchFamily="49" charset="0"/>
              </a:rPr>
              <a:t>const </a:t>
            </a:r>
            <a:r>
              <a:rPr lang="en-CA" sz="1600" b="0" dirty="0" err="1">
                <a:solidFill>
                  <a:schemeClr val="bg1">
                    <a:lumMod val="75000"/>
                  </a:schemeClr>
                </a:solidFill>
                <a:effectLst/>
                <a:latin typeface="Consolas" panose="020B0609020204030204" pitchFamily="49" charset="0"/>
              </a:rPr>
              <a:t>ListTasks</a:t>
            </a:r>
            <a:r>
              <a:rPr lang="en-CA" sz="1600" b="0" dirty="0">
                <a:solidFill>
                  <a:schemeClr val="bg1">
                    <a:lumMod val="75000"/>
                  </a:schemeClr>
                </a:solidFill>
                <a:effectLst/>
                <a:latin typeface="Consolas" panose="020B0609020204030204" pitchFamily="49" charset="0"/>
              </a:rPr>
              <a:t> = (props) =&gt; {</a:t>
            </a:r>
          </a:p>
          <a:p>
            <a:r>
              <a:rPr lang="en-CA" sz="1600" b="0" dirty="0">
                <a:effectLst/>
                <a:latin typeface="Consolas" panose="020B0609020204030204" pitchFamily="49" charset="0"/>
              </a:rPr>
              <a:t>      </a:t>
            </a:r>
            <a:r>
              <a:rPr lang="en-CA" sz="1600" b="0" dirty="0" err="1">
                <a:solidFill>
                  <a:schemeClr val="bg1">
                    <a:lumMod val="75000"/>
                  </a:schemeClr>
                </a:solidFill>
                <a:effectLst/>
                <a:latin typeface="Consolas" panose="020B0609020204030204" pitchFamily="49" charset="0"/>
              </a:rPr>
              <a:t>useEffect</a:t>
            </a:r>
            <a:r>
              <a:rPr lang="en-CA" sz="1600" b="0" dirty="0">
                <a:solidFill>
                  <a:schemeClr val="bg1">
                    <a:lumMod val="75000"/>
                  </a:schemeClr>
                </a:solidFill>
                <a:effectLst/>
                <a:latin typeface="Consolas" panose="020B0609020204030204" pitchFamily="49" charset="0"/>
              </a:rPr>
              <a:t>(() =&gt; {</a:t>
            </a:r>
            <a:r>
              <a:rPr lang="en-CA" sz="1600" b="1" dirty="0" err="1">
                <a:effectLst/>
                <a:latin typeface="Consolas" panose="020B0609020204030204" pitchFamily="49" charset="0"/>
              </a:rPr>
              <a:t>displayAlert</a:t>
            </a:r>
            <a:r>
              <a:rPr lang="en-CA" sz="1600" b="1" dirty="0">
                <a:effectLst/>
                <a:latin typeface="Consolas" panose="020B0609020204030204" pitchFamily="49" charset="0"/>
              </a:rPr>
              <a:t>();</a:t>
            </a:r>
            <a:r>
              <a:rPr lang="en-CA" sz="1600" b="0" dirty="0">
                <a:solidFill>
                  <a:schemeClr val="bg1">
                    <a:lumMod val="75000"/>
                  </a:schemeClr>
                </a:solidFill>
                <a:effectLst/>
                <a:latin typeface="Consolas" panose="020B0609020204030204" pitchFamily="49" charset="0"/>
              </a:rPr>
              <a:t>},[</a:t>
            </a:r>
            <a:r>
              <a:rPr lang="en-CA" sz="1600" b="0" dirty="0" err="1">
                <a:solidFill>
                  <a:schemeClr val="bg1">
                    <a:lumMod val="75000"/>
                  </a:schemeClr>
                </a:solidFill>
                <a:effectLst/>
                <a:latin typeface="Consolas" panose="020B0609020204030204" pitchFamily="49" charset="0"/>
              </a:rPr>
              <a:t>props.taskState</a:t>
            </a:r>
            <a:r>
              <a:rPr lang="en-CA" sz="1600" b="0" dirty="0">
                <a:solidFill>
                  <a:schemeClr val="bg1">
                    <a:lumMod val="75000"/>
                  </a:schemeClr>
                </a:solidFill>
                <a:effectLst/>
                <a:latin typeface="Consolas" panose="020B0609020204030204" pitchFamily="49" charset="0"/>
              </a:rPr>
              <a:t>]);</a:t>
            </a:r>
          </a:p>
          <a:p>
            <a:br>
              <a:rPr lang="en-CA" sz="1600" b="0" dirty="0">
                <a:effectLst/>
                <a:latin typeface="Consolas" panose="020B0609020204030204" pitchFamily="49" charset="0"/>
              </a:rPr>
            </a:br>
            <a:r>
              <a:rPr lang="en-CA" sz="1600" b="1" dirty="0">
                <a:effectLst/>
                <a:latin typeface="Consolas" panose="020B0609020204030204" pitchFamily="49" charset="0"/>
              </a:rPr>
              <a:t>const </a:t>
            </a:r>
            <a:r>
              <a:rPr lang="en-CA" sz="1600" b="1" dirty="0" err="1">
                <a:effectLst/>
                <a:latin typeface="Consolas" panose="020B0609020204030204" pitchFamily="49" charset="0"/>
              </a:rPr>
              <a:t>displayAlert</a:t>
            </a:r>
            <a:r>
              <a:rPr lang="en-CA" sz="1600" b="1" dirty="0">
                <a:effectLst/>
                <a:latin typeface="Consolas" panose="020B0609020204030204" pitchFamily="49" charset="0"/>
              </a:rPr>
              <a:t> = () =&gt;</a:t>
            </a:r>
          </a:p>
          <a:p>
            <a:r>
              <a:rPr lang="en-CA" sz="1600" b="1" dirty="0">
                <a:effectLst/>
                <a:latin typeface="Consolas" panose="020B0609020204030204" pitchFamily="49" charset="0"/>
              </a:rPr>
              <a:t>{</a:t>
            </a:r>
          </a:p>
          <a:p>
            <a:r>
              <a:rPr lang="en-CA" sz="1600" b="1" dirty="0">
                <a:effectLst/>
                <a:latin typeface="Consolas" panose="020B0609020204030204" pitchFamily="49" charset="0"/>
              </a:rPr>
              <a:t>      if (</a:t>
            </a:r>
            <a:r>
              <a:rPr lang="en-CA" sz="1600" b="1" dirty="0" err="1">
                <a:effectLst/>
                <a:latin typeface="Consolas" panose="020B0609020204030204" pitchFamily="49" charset="0"/>
              </a:rPr>
              <a:t>props.task.name.trim</a:t>
            </a:r>
            <a:r>
              <a:rPr lang="en-CA" sz="1600" b="1" dirty="0">
                <a:effectLst/>
                <a:latin typeface="Consolas" panose="020B0609020204030204" pitchFamily="49" charset="0"/>
              </a:rPr>
              <a:t>().length &gt; 0)</a:t>
            </a:r>
          </a:p>
          <a:p>
            <a:r>
              <a:rPr lang="en-CA" sz="1600" b="1" dirty="0">
                <a:effectLst/>
                <a:latin typeface="Consolas" panose="020B0609020204030204" pitchFamily="49" charset="0"/>
              </a:rPr>
              <a:t>      {</a:t>
            </a:r>
          </a:p>
          <a:p>
            <a:r>
              <a:rPr lang="en-CA" sz="1600" b="1" dirty="0">
                <a:effectLst/>
                <a:latin typeface="Consolas" panose="020B0609020204030204" pitchFamily="49" charset="0"/>
              </a:rPr>
              <a:t>            alert(props.task.name);</a:t>
            </a:r>
          </a:p>
          <a:p>
            <a:r>
              <a:rPr lang="en-CA" sz="1600" b="1" dirty="0">
                <a:effectLst/>
                <a:latin typeface="Consolas" panose="020B0609020204030204" pitchFamily="49" charset="0"/>
              </a:rPr>
              <a:t>      }</a:t>
            </a:r>
          </a:p>
          <a:p>
            <a:r>
              <a:rPr lang="en-CA" sz="1600" b="1" dirty="0">
                <a:effectLst/>
                <a:latin typeface="Consolas" panose="020B0609020204030204" pitchFamily="49" charset="0"/>
              </a:rPr>
              <a:t>}      </a:t>
            </a:r>
          </a:p>
        </p:txBody>
      </p:sp>
      <p:sp>
        <p:nvSpPr>
          <p:cNvPr id="9" name="TextBox 8">
            <a:extLst>
              <a:ext uri="{FF2B5EF4-FFF2-40B4-BE49-F238E27FC236}">
                <a16:creationId xmlns:a16="http://schemas.microsoft.com/office/drawing/2014/main" id="{F72AB0C0-E609-F880-6C7D-FCB6C307CC65}"/>
              </a:ext>
            </a:extLst>
          </p:cNvPr>
          <p:cNvSpPr txBox="1"/>
          <p:nvPr/>
        </p:nvSpPr>
        <p:spPr>
          <a:xfrm>
            <a:off x="4889597" y="6446087"/>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Tree>
    <p:extLst>
      <p:ext uri="{BB962C8B-B14F-4D97-AF65-F5344CB8AC3E}">
        <p14:creationId xmlns:p14="http://schemas.microsoft.com/office/powerpoint/2010/main" val="1073671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31" grpId="0" animBg="1"/>
      <p:bldP spid="32" grpId="0" animBg="1"/>
      <p:bldP spid="3" grpId="0"/>
      <p:bldP spid="5" grpId="0" animBg="1"/>
      <p:bldP spid="6" grpId="0" animBg="1"/>
      <p:bldP spid="7" grpId="0" animBg="1"/>
      <p:bldP spid="9"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477366" y="0"/>
            <a:ext cx="6584688"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Our Project – </a:t>
            </a:r>
            <a:r>
              <a:rPr lang="en-US" sz="5400" dirty="0">
                <a:ln w="0"/>
                <a:effectLst>
                  <a:outerShdw blurRad="38100" dist="19050" dir="2700000" algn="tl" rotWithShape="0">
                    <a:schemeClr val="dk1">
                      <a:alpha val="40000"/>
                    </a:schemeClr>
                  </a:outerShdw>
                </a:effectLst>
                <a:highlight>
                  <a:srgbClr val="FFFF00"/>
                </a:highlight>
              </a:rPr>
              <a:t>Debug</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2" name="TextBox 1">
            <a:extLst>
              <a:ext uri="{FF2B5EF4-FFF2-40B4-BE49-F238E27FC236}">
                <a16:creationId xmlns:a16="http://schemas.microsoft.com/office/drawing/2014/main" id="{ADF220F1-0968-C902-CD91-A4A74735EA96}"/>
              </a:ext>
            </a:extLst>
          </p:cNvPr>
          <p:cNvSpPr txBox="1"/>
          <p:nvPr/>
        </p:nvSpPr>
        <p:spPr>
          <a:xfrm>
            <a:off x="-41417" y="1346074"/>
            <a:ext cx="7622250" cy="369332"/>
          </a:xfrm>
          <a:prstGeom prst="rect">
            <a:avLst/>
          </a:prstGeom>
          <a:noFill/>
        </p:spPr>
        <p:txBody>
          <a:bodyPr wrap="square">
            <a:spAutoFit/>
          </a:bodyPr>
          <a:lstStyle/>
          <a:p>
            <a:r>
              <a:rPr lang="en-CA" dirty="0"/>
              <a:t>You can </a:t>
            </a:r>
            <a:r>
              <a:rPr lang="en-CA" dirty="0">
                <a:highlight>
                  <a:srgbClr val="FFFF00"/>
                </a:highlight>
              </a:rPr>
              <a:t>debug using browser</a:t>
            </a:r>
          </a:p>
        </p:txBody>
      </p:sp>
      <p:pic>
        <p:nvPicPr>
          <p:cNvPr id="7" name="Picture 6">
            <a:extLst>
              <a:ext uri="{FF2B5EF4-FFF2-40B4-BE49-F238E27FC236}">
                <a16:creationId xmlns:a16="http://schemas.microsoft.com/office/drawing/2014/main" id="{E3460AAE-A5CB-3A69-7CA3-76F34476A142}"/>
              </a:ext>
            </a:extLst>
          </p:cNvPr>
          <p:cNvPicPr>
            <a:picLocks noChangeAspect="1"/>
          </p:cNvPicPr>
          <p:nvPr/>
        </p:nvPicPr>
        <p:blipFill>
          <a:blip r:embed="rId2"/>
          <a:stretch>
            <a:fillRect/>
          </a:stretch>
        </p:blipFill>
        <p:spPr>
          <a:xfrm>
            <a:off x="485775" y="1724025"/>
            <a:ext cx="6800850" cy="6610350"/>
          </a:xfrm>
          <a:prstGeom prst="rect">
            <a:avLst/>
          </a:prstGeom>
        </p:spPr>
      </p:pic>
    </p:spTree>
    <p:extLst>
      <p:ext uri="{BB962C8B-B14F-4D97-AF65-F5344CB8AC3E}">
        <p14:creationId xmlns:p14="http://schemas.microsoft.com/office/powerpoint/2010/main" val="2063974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477365" y="0"/>
            <a:ext cx="6584688" cy="923330"/>
          </a:xfrm>
          <a:prstGeom prst="rect">
            <a:avLst/>
          </a:prstGeom>
          <a:noFill/>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rPr>
              <a:t>Our Project – </a:t>
            </a:r>
            <a:r>
              <a:rPr lang="en-US" sz="5400" dirty="0">
                <a:ln w="0"/>
                <a:effectLst>
                  <a:outerShdw blurRad="38100" dist="19050" dir="2700000" algn="tl" rotWithShape="0">
                    <a:schemeClr val="dk1">
                      <a:alpha val="40000"/>
                    </a:schemeClr>
                  </a:outerShdw>
                </a:effectLst>
                <a:highlight>
                  <a:srgbClr val="FFFF00"/>
                </a:highlight>
              </a:rPr>
              <a:t>Debug</a:t>
            </a:r>
            <a:endParaRPr lang="en-US" sz="5400" dirty="0">
              <a:ln w="0"/>
              <a:effectLst>
                <a:outerShdw blurRad="38100" dist="19050" dir="2700000" algn="tl" rotWithShape="0">
                  <a:schemeClr val="dk1">
                    <a:alpha val="40000"/>
                  </a:schemeClr>
                </a:outerShdw>
              </a:effectLst>
            </a:endParaRPr>
          </a:p>
        </p:txBody>
      </p:sp>
      <p:sp>
        <p:nvSpPr>
          <p:cNvPr id="2" name="TextBox 1">
            <a:extLst>
              <a:ext uri="{FF2B5EF4-FFF2-40B4-BE49-F238E27FC236}">
                <a16:creationId xmlns:a16="http://schemas.microsoft.com/office/drawing/2014/main" id="{ADF220F1-0968-C902-CD91-A4A74735EA96}"/>
              </a:ext>
            </a:extLst>
          </p:cNvPr>
          <p:cNvSpPr txBox="1"/>
          <p:nvPr/>
        </p:nvSpPr>
        <p:spPr>
          <a:xfrm>
            <a:off x="0" y="1076132"/>
            <a:ext cx="7622250" cy="369332"/>
          </a:xfrm>
          <a:prstGeom prst="rect">
            <a:avLst/>
          </a:prstGeom>
          <a:noFill/>
        </p:spPr>
        <p:txBody>
          <a:bodyPr wrap="square">
            <a:spAutoFit/>
          </a:bodyPr>
          <a:lstStyle/>
          <a:p>
            <a:r>
              <a:rPr lang="en-CA" dirty="0"/>
              <a:t>Debug through </a:t>
            </a:r>
            <a:r>
              <a:rPr lang="en-CA" dirty="0" err="1"/>
              <a:t>VSCode</a:t>
            </a:r>
            <a:r>
              <a:rPr lang="en-CA" dirty="0"/>
              <a:t> [Recommended]</a:t>
            </a:r>
          </a:p>
        </p:txBody>
      </p:sp>
      <p:sp>
        <p:nvSpPr>
          <p:cNvPr id="3" name="TextBox 2">
            <a:extLst>
              <a:ext uri="{FF2B5EF4-FFF2-40B4-BE49-F238E27FC236}">
                <a16:creationId xmlns:a16="http://schemas.microsoft.com/office/drawing/2014/main" id="{4F47906B-4346-B603-563B-4BE49EFBAAB1}"/>
              </a:ext>
            </a:extLst>
          </p:cNvPr>
          <p:cNvSpPr txBox="1"/>
          <p:nvPr/>
        </p:nvSpPr>
        <p:spPr>
          <a:xfrm>
            <a:off x="-41417" y="1855921"/>
            <a:ext cx="7888632" cy="646331"/>
          </a:xfrm>
          <a:prstGeom prst="rect">
            <a:avLst/>
          </a:prstGeom>
          <a:noFill/>
        </p:spPr>
        <p:txBody>
          <a:bodyPr wrap="square">
            <a:spAutoFit/>
          </a:bodyPr>
          <a:lstStyle/>
          <a:p>
            <a:r>
              <a:rPr lang="en-CA" dirty="0"/>
              <a:t>Assume you have the folder, hackathon-react or tracker-frontend as the opened folder in you IDE, , do the following:</a:t>
            </a:r>
          </a:p>
        </p:txBody>
      </p:sp>
      <p:pic>
        <p:nvPicPr>
          <p:cNvPr id="5" name="Picture 4">
            <a:extLst>
              <a:ext uri="{FF2B5EF4-FFF2-40B4-BE49-F238E27FC236}">
                <a16:creationId xmlns:a16="http://schemas.microsoft.com/office/drawing/2014/main" id="{1F8B8739-CA2E-A548-B7A4-085023051B79}"/>
              </a:ext>
            </a:extLst>
          </p:cNvPr>
          <p:cNvPicPr>
            <a:picLocks noChangeAspect="1"/>
          </p:cNvPicPr>
          <p:nvPr/>
        </p:nvPicPr>
        <p:blipFill>
          <a:blip r:embed="rId2"/>
          <a:stretch>
            <a:fillRect/>
          </a:stretch>
        </p:blipFill>
        <p:spPr>
          <a:xfrm>
            <a:off x="116377" y="2679678"/>
            <a:ext cx="3424843" cy="2039977"/>
          </a:xfrm>
          <a:prstGeom prst="rect">
            <a:avLst/>
          </a:prstGeom>
        </p:spPr>
      </p:pic>
      <p:sp>
        <p:nvSpPr>
          <p:cNvPr id="6" name="Arrow: Right 5">
            <a:extLst>
              <a:ext uri="{FF2B5EF4-FFF2-40B4-BE49-F238E27FC236}">
                <a16:creationId xmlns:a16="http://schemas.microsoft.com/office/drawing/2014/main" id="{394D8F27-4FA3-CA4C-393A-6D24827721F8}"/>
              </a:ext>
            </a:extLst>
          </p:cNvPr>
          <p:cNvSpPr/>
          <p:nvPr/>
        </p:nvSpPr>
        <p:spPr>
          <a:xfrm>
            <a:off x="3607727" y="2939134"/>
            <a:ext cx="1936862" cy="7148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Select Node.js</a:t>
            </a:r>
          </a:p>
        </p:txBody>
      </p:sp>
      <p:sp>
        <p:nvSpPr>
          <p:cNvPr id="10" name="TextBox 9">
            <a:extLst>
              <a:ext uri="{FF2B5EF4-FFF2-40B4-BE49-F238E27FC236}">
                <a16:creationId xmlns:a16="http://schemas.microsoft.com/office/drawing/2014/main" id="{0605D528-19E7-CAA0-2A57-6747F3E9BFEC}"/>
              </a:ext>
            </a:extLst>
          </p:cNvPr>
          <p:cNvSpPr txBox="1"/>
          <p:nvPr/>
        </p:nvSpPr>
        <p:spPr>
          <a:xfrm>
            <a:off x="359917" y="5029200"/>
            <a:ext cx="6702136" cy="3139321"/>
          </a:xfrm>
          <a:prstGeom prst="rect">
            <a:avLst/>
          </a:prstGeom>
          <a:noFill/>
          <a:ln w="28575">
            <a:solidFill>
              <a:schemeClr val="tx1"/>
            </a:solidFill>
          </a:ln>
        </p:spPr>
        <p:txBody>
          <a:bodyPr wrap="square">
            <a:spAutoFit/>
          </a:bodyPr>
          <a:lstStyle/>
          <a:p>
            <a:r>
              <a:rPr lang="en-CA" dirty="0">
                <a:solidFill>
                  <a:schemeClr val="bg1">
                    <a:lumMod val="75000"/>
                  </a:schemeClr>
                </a:solidFill>
                <a:effectLst/>
                <a:latin typeface="Consolas" panose="020B0609020204030204" pitchFamily="49" charset="0"/>
              </a:rPr>
              <a:t>"configurations": [</a:t>
            </a:r>
          </a:p>
          <a:p>
            <a:r>
              <a:rPr lang="en-CA" dirty="0">
                <a:solidFill>
                  <a:schemeClr val="bg1">
                    <a:lumMod val="75000"/>
                  </a:schemeClr>
                </a:solidFill>
                <a:effectLst/>
                <a:latin typeface="Consolas" panose="020B0609020204030204" pitchFamily="49" charset="0"/>
              </a:rPr>
              <a:t>    {</a:t>
            </a:r>
          </a:p>
          <a:p>
            <a:r>
              <a:rPr lang="en-CA" b="0" dirty="0">
                <a:effectLst/>
                <a:latin typeface="Consolas" panose="020B0609020204030204" pitchFamily="49" charset="0"/>
              </a:rPr>
              <a:t>        </a:t>
            </a:r>
            <a:r>
              <a:rPr lang="en-CA" b="1" dirty="0">
                <a:effectLst/>
                <a:latin typeface="Consolas" panose="020B0609020204030204" pitchFamily="49" charset="0"/>
              </a:rPr>
              <a:t>"type": "chrome",</a:t>
            </a:r>
          </a:p>
          <a:p>
            <a:r>
              <a:rPr lang="en-CA" b="1" dirty="0">
                <a:effectLst/>
                <a:latin typeface="Consolas" panose="020B0609020204030204" pitchFamily="49" charset="0"/>
              </a:rPr>
              <a:t>        "request": "launch",</a:t>
            </a:r>
          </a:p>
          <a:p>
            <a:r>
              <a:rPr lang="en-CA" b="1" dirty="0">
                <a:effectLst/>
                <a:latin typeface="Consolas" panose="020B0609020204030204" pitchFamily="49" charset="0"/>
              </a:rPr>
              <a:t>        "name": "Debug CRA",</a:t>
            </a:r>
          </a:p>
          <a:p>
            <a:r>
              <a:rPr lang="en-CA" b="1" dirty="0">
                <a:effectLst/>
                <a:latin typeface="Consolas" panose="020B0609020204030204" pitchFamily="49" charset="0"/>
              </a:rPr>
              <a:t>        "</a:t>
            </a:r>
            <a:r>
              <a:rPr lang="en-CA" b="1" dirty="0" err="1">
                <a:effectLst/>
                <a:latin typeface="Consolas" panose="020B0609020204030204" pitchFamily="49" charset="0"/>
              </a:rPr>
              <a:t>url</a:t>
            </a:r>
            <a:r>
              <a:rPr lang="en-CA" b="1" dirty="0">
                <a:effectLst/>
                <a:latin typeface="Consolas" panose="020B0609020204030204" pitchFamily="49" charset="0"/>
              </a:rPr>
              <a:t>": "http://localhost:</a:t>
            </a:r>
            <a:r>
              <a:rPr lang="en-CA" b="1" dirty="0">
                <a:effectLst/>
                <a:highlight>
                  <a:srgbClr val="FFFF00"/>
                </a:highlight>
                <a:latin typeface="Consolas" panose="020B0609020204030204" pitchFamily="49" charset="0"/>
              </a:rPr>
              <a:t>3000</a:t>
            </a:r>
            <a:r>
              <a:rPr lang="en-CA" b="1" dirty="0">
                <a:effectLst/>
                <a:latin typeface="Consolas" panose="020B0609020204030204" pitchFamily="49" charset="0"/>
              </a:rPr>
              <a:t>",</a:t>
            </a:r>
          </a:p>
          <a:p>
            <a:r>
              <a:rPr lang="en-CA" b="1" dirty="0">
                <a:effectLst/>
                <a:latin typeface="Consolas" panose="020B0609020204030204" pitchFamily="49" charset="0"/>
              </a:rPr>
              <a:t>        "</a:t>
            </a:r>
            <a:r>
              <a:rPr lang="en-CA" b="1" dirty="0" err="1">
                <a:effectLst/>
                <a:latin typeface="Consolas" panose="020B0609020204030204" pitchFamily="49" charset="0"/>
              </a:rPr>
              <a:t>webRoot</a:t>
            </a:r>
            <a:r>
              <a:rPr lang="en-CA" b="1" dirty="0">
                <a:effectLst/>
                <a:latin typeface="Consolas" panose="020B0609020204030204" pitchFamily="49" charset="0"/>
              </a:rPr>
              <a:t>": "${</a:t>
            </a:r>
            <a:r>
              <a:rPr lang="en-CA" b="1" dirty="0" err="1">
                <a:effectLst/>
                <a:latin typeface="Consolas" panose="020B0609020204030204" pitchFamily="49" charset="0"/>
              </a:rPr>
              <a:t>workspaceFolder</a:t>
            </a:r>
            <a:r>
              <a:rPr lang="en-CA" b="1" dirty="0">
                <a:effectLst/>
                <a:latin typeface="Consolas" panose="020B0609020204030204" pitchFamily="49" charset="0"/>
              </a:rPr>
              <a:t>}",</a:t>
            </a:r>
          </a:p>
          <a:p>
            <a:r>
              <a:rPr lang="en-CA" b="1" dirty="0">
                <a:effectLst/>
                <a:latin typeface="Consolas" panose="020B0609020204030204" pitchFamily="49" charset="0"/>
              </a:rPr>
              <a:t>        "</a:t>
            </a:r>
            <a:r>
              <a:rPr lang="en-CA" b="1" dirty="0" err="1">
                <a:effectLst/>
                <a:latin typeface="Consolas" panose="020B0609020204030204" pitchFamily="49" charset="0"/>
              </a:rPr>
              <a:t>sourceMapPathOverrides</a:t>
            </a:r>
            <a:r>
              <a:rPr lang="en-CA" b="1" dirty="0">
                <a:effectLst/>
                <a:latin typeface="Consolas" panose="020B0609020204030204" pitchFamily="49" charset="0"/>
              </a:rPr>
              <a:t>": {</a:t>
            </a:r>
          </a:p>
          <a:p>
            <a:r>
              <a:rPr lang="en-CA" b="1" dirty="0">
                <a:effectLst/>
                <a:latin typeface="Consolas" panose="020B0609020204030204" pitchFamily="49" charset="0"/>
              </a:rPr>
              <a:t>          "webpack:///</a:t>
            </a:r>
            <a:r>
              <a:rPr lang="en-CA" b="1" dirty="0" err="1">
                <a:effectLst/>
                <a:latin typeface="Consolas" panose="020B0609020204030204" pitchFamily="49" charset="0"/>
              </a:rPr>
              <a:t>src</a:t>
            </a:r>
            <a:r>
              <a:rPr lang="en-CA" b="1" dirty="0">
                <a:effectLst/>
                <a:latin typeface="Consolas" panose="020B0609020204030204" pitchFamily="49" charset="0"/>
              </a:rPr>
              <a:t>/*": "${</a:t>
            </a:r>
            <a:r>
              <a:rPr lang="en-CA" b="1" dirty="0" err="1">
                <a:effectLst/>
                <a:latin typeface="Consolas" panose="020B0609020204030204" pitchFamily="49" charset="0"/>
              </a:rPr>
              <a:t>webRoot</a:t>
            </a:r>
            <a:r>
              <a:rPr lang="en-CA" b="1" dirty="0">
                <a:effectLst/>
                <a:latin typeface="Consolas" panose="020B0609020204030204" pitchFamily="49" charset="0"/>
              </a:rPr>
              <a:t>}/</a:t>
            </a:r>
            <a:r>
              <a:rPr lang="en-CA" b="1" dirty="0" err="1">
                <a:effectLst/>
                <a:latin typeface="Consolas" panose="020B0609020204030204" pitchFamily="49" charset="0"/>
              </a:rPr>
              <a:t>src</a:t>
            </a:r>
            <a:r>
              <a:rPr lang="en-CA" b="1" dirty="0">
                <a:effectLst/>
                <a:latin typeface="Consolas" panose="020B0609020204030204" pitchFamily="49" charset="0"/>
              </a:rPr>
              <a:t>/*"</a:t>
            </a:r>
          </a:p>
          <a:p>
            <a:r>
              <a:rPr lang="en-CA" b="1" dirty="0">
                <a:effectLst/>
                <a:latin typeface="Consolas" panose="020B0609020204030204" pitchFamily="49" charset="0"/>
              </a:rPr>
              <a:t>    }</a:t>
            </a:r>
          </a:p>
          <a:p>
            <a:r>
              <a:rPr lang="en-CA" b="0" dirty="0">
                <a:solidFill>
                  <a:schemeClr val="bg1">
                    <a:lumMod val="75000"/>
                  </a:schemeClr>
                </a:solidFill>
                <a:effectLst/>
                <a:latin typeface="Consolas" panose="020B0609020204030204" pitchFamily="49" charset="0"/>
              </a:rPr>
              <a:t>}]</a:t>
            </a:r>
          </a:p>
        </p:txBody>
      </p:sp>
      <p:sp>
        <p:nvSpPr>
          <p:cNvPr id="11" name="Arrow: Down 10">
            <a:extLst>
              <a:ext uri="{FF2B5EF4-FFF2-40B4-BE49-F238E27FC236}">
                <a16:creationId xmlns:a16="http://schemas.microsoft.com/office/drawing/2014/main" id="{332C12D1-68C1-E847-9AB9-6D892197721D}"/>
              </a:ext>
            </a:extLst>
          </p:cNvPr>
          <p:cNvSpPr/>
          <p:nvPr/>
        </p:nvSpPr>
        <p:spPr>
          <a:xfrm>
            <a:off x="4854632" y="3385756"/>
            <a:ext cx="2917768" cy="159604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Update launch.json</a:t>
            </a:r>
          </a:p>
        </p:txBody>
      </p:sp>
      <p:sp>
        <p:nvSpPr>
          <p:cNvPr id="12" name="TextBox 11">
            <a:extLst>
              <a:ext uri="{FF2B5EF4-FFF2-40B4-BE49-F238E27FC236}">
                <a16:creationId xmlns:a16="http://schemas.microsoft.com/office/drawing/2014/main" id="{2E5FE6BB-FCCC-6B09-84EF-4F81E1FA64D9}"/>
              </a:ext>
            </a:extLst>
          </p:cNvPr>
          <p:cNvSpPr txBox="1"/>
          <p:nvPr/>
        </p:nvSpPr>
        <p:spPr>
          <a:xfrm>
            <a:off x="0" y="1466026"/>
            <a:ext cx="7888632" cy="369332"/>
          </a:xfrm>
          <a:prstGeom prst="rect">
            <a:avLst/>
          </a:prstGeom>
          <a:noFill/>
        </p:spPr>
        <p:txBody>
          <a:bodyPr wrap="square">
            <a:spAutoFit/>
          </a:bodyPr>
          <a:lstStyle/>
          <a:p>
            <a:r>
              <a:rPr lang="en-CA" dirty="0"/>
              <a:t>Pre-Requisite: extension [React Developer Tools].</a:t>
            </a:r>
          </a:p>
        </p:txBody>
      </p:sp>
      <p:sp>
        <p:nvSpPr>
          <p:cNvPr id="13" name="TextBox 12">
            <a:extLst>
              <a:ext uri="{FF2B5EF4-FFF2-40B4-BE49-F238E27FC236}">
                <a16:creationId xmlns:a16="http://schemas.microsoft.com/office/drawing/2014/main" id="{4F573E47-5C02-C246-330F-589DC21D0B13}"/>
              </a:ext>
            </a:extLst>
          </p:cNvPr>
          <p:cNvSpPr txBox="1"/>
          <p:nvPr/>
        </p:nvSpPr>
        <p:spPr>
          <a:xfrm>
            <a:off x="257694" y="8715279"/>
            <a:ext cx="1255223" cy="369332"/>
          </a:xfrm>
          <a:prstGeom prst="rect">
            <a:avLst/>
          </a:prstGeom>
          <a:noFill/>
        </p:spPr>
        <p:txBody>
          <a:bodyPr wrap="square">
            <a:spAutoFit/>
          </a:bodyPr>
          <a:lstStyle/>
          <a:p>
            <a:r>
              <a:rPr lang="en-CA" dirty="0"/>
              <a:t>npm start</a:t>
            </a:r>
          </a:p>
        </p:txBody>
      </p:sp>
      <p:sp>
        <p:nvSpPr>
          <p:cNvPr id="15" name="TextBox 14">
            <a:extLst>
              <a:ext uri="{FF2B5EF4-FFF2-40B4-BE49-F238E27FC236}">
                <a16:creationId xmlns:a16="http://schemas.microsoft.com/office/drawing/2014/main" id="{D365575F-F5F5-E272-9FD8-522E6AD787AC}"/>
              </a:ext>
            </a:extLst>
          </p:cNvPr>
          <p:cNvSpPr txBox="1"/>
          <p:nvPr/>
        </p:nvSpPr>
        <p:spPr>
          <a:xfrm>
            <a:off x="257693" y="8345947"/>
            <a:ext cx="5286895" cy="369332"/>
          </a:xfrm>
          <a:prstGeom prst="rect">
            <a:avLst/>
          </a:prstGeom>
          <a:noFill/>
        </p:spPr>
        <p:txBody>
          <a:bodyPr wrap="square">
            <a:spAutoFit/>
          </a:bodyPr>
          <a:lstStyle/>
          <a:p>
            <a:r>
              <a:rPr lang="en-CA" dirty="0"/>
              <a:t>Stop the server if it’s running [Recommended]</a:t>
            </a:r>
          </a:p>
        </p:txBody>
      </p:sp>
      <p:sp>
        <p:nvSpPr>
          <p:cNvPr id="16" name="TextBox 15">
            <a:extLst>
              <a:ext uri="{FF2B5EF4-FFF2-40B4-BE49-F238E27FC236}">
                <a16:creationId xmlns:a16="http://schemas.microsoft.com/office/drawing/2014/main" id="{E879027B-0B2F-4A4D-188E-6049B0270821}"/>
              </a:ext>
            </a:extLst>
          </p:cNvPr>
          <p:cNvSpPr txBox="1"/>
          <p:nvPr/>
        </p:nvSpPr>
        <p:spPr>
          <a:xfrm>
            <a:off x="252890" y="9543692"/>
            <a:ext cx="2909455" cy="369332"/>
          </a:xfrm>
          <a:prstGeom prst="rect">
            <a:avLst/>
          </a:prstGeom>
          <a:noFill/>
        </p:spPr>
        <p:txBody>
          <a:bodyPr wrap="square">
            <a:spAutoFit/>
          </a:bodyPr>
          <a:lstStyle/>
          <a:p>
            <a:r>
              <a:rPr lang="en-CA" dirty="0"/>
              <a:t>F5 [Start Debugger]</a:t>
            </a:r>
          </a:p>
        </p:txBody>
      </p:sp>
      <p:sp>
        <p:nvSpPr>
          <p:cNvPr id="17" name="TextBox 16">
            <a:extLst>
              <a:ext uri="{FF2B5EF4-FFF2-40B4-BE49-F238E27FC236}">
                <a16:creationId xmlns:a16="http://schemas.microsoft.com/office/drawing/2014/main" id="{987E41EF-BC09-9B3E-661A-8FA7C2DD45E8}"/>
              </a:ext>
            </a:extLst>
          </p:cNvPr>
          <p:cNvSpPr txBox="1"/>
          <p:nvPr/>
        </p:nvSpPr>
        <p:spPr>
          <a:xfrm>
            <a:off x="252889" y="9129485"/>
            <a:ext cx="2909455" cy="369332"/>
          </a:xfrm>
          <a:prstGeom prst="rect">
            <a:avLst/>
          </a:prstGeom>
          <a:noFill/>
        </p:spPr>
        <p:txBody>
          <a:bodyPr wrap="square">
            <a:spAutoFit/>
          </a:bodyPr>
          <a:lstStyle/>
          <a:p>
            <a:r>
              <a:rPr lang="en-CA" dirty="0"/>
              <a:t>Add Breakpoint(s)</a:t>
            </a:r>
          </a:p>
        </p:txBody>
      </p:sp>
    </p:spTree>
    <p:extLst>
      <p:ext uri="{BB962C8B-B14F-4D97-AF65-F5344CB8AC3E}">
        <p14:creationId xmlns:p14="http://schemas.microsoft.com/office/powerpoint/2010/main" val="5733186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2" grpId="0"/>
      <p:bldP spid="13" grpId="0"/>
      <p:bldP spid="15" grpId="0"/>
      <p:bldP spid="16" grpId="0"/>
      <p:bldP spid="17"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639691" y="15142"/>
            <a:ext cx="6702349" cy="830997"/>
          </a:xfrm>
          <a:prstGeom prst="rect">
            <a:avLst/>
          </a:prstGeom>
          <a:noFill/>
        </p:spPr>
        <p:txBody>
          <a:bodyPr wrap="none" lIns="91440" tIns="45720" rIns="91440" bIns="45720">
            <a:spAutoFit/>
          </a:bodyPr>
          <a:lstStyle/>
          <a:p>
            <a:pPr algn="ctr"/>
            <a:r>
              <a:rPr lang="en-US" sz="4800" b="0" cap="none" spc="0" dirty="0">
                <a:ln w="0"/>
                <a:solidFill>
                  <a:schemeClr val="tx1"/>
                </a:solidFill>
                <a:effectLst>
                  <a:outerShdw blurRad="38100" dist="19050" dir="2700000" algn="tl" rotWithShape="0">
                    <a:schemeClr val="dk1">
                      <a:alpha val="40000"/>
                    </a:schemeClr>
                  </a:outerShdw>
                </a:effectLst>
              </a:rPr>
              <a:t>Our Project – </a:t>
            </a:r>
            <a:r>
              <a:rPr lang="en-US" sz="4800" dirty="0">
                <a:ln w="0"/>
                <a:effectLst>
                  <a:outerShdw blurRad="38100" dist="19050" dir="2700000" algn="tl" rotWithShape="0">
                    <a:schemeClr val="dk1">
                      <a:alpha val="40000"/>
                    </a:schemeClr>
                  </a:outerShdw>
                </a:effectLst>
                <a:highlight>
                  <a:srgbClr val="FFFF00"/>
                </a:highlight>
              </a:rPr>
              <a:t>Validation</a:t>
            </a:r>
            <a:endParaRPr lang="en-US" sz="4800" b="0" cap="none" spc="0" dirty="0">
              <a:ln w="0"/>
              <a:solidFill>
                <a:schemeClr val="tx1"/>
              </a:solidFill>
              <a:effectLst>
                <a:outerShdw blurRad="38100" dist="19050" dir="2700000" algn="tl" rotWithShape="0">
                  <a:schemeClr val="dk1">
                    <a:alpha val="40000"/>
                  </a:schemeClr>
                </a:outerShdw>
              </a:effectLst>
            </a:endParaRPr>
          </a:p>
        </p:txBody>
      </p:sp>
      <p:sp>
        <p:nvSpPr>
          <p:cNvPr id="14" name="TextBox 13">
            <a:extLst>
              <a:ext uri="{FF2B5EF4-FFF2-40B4-BE49-F238E27FC236}">
                <a16:creationId xmlns:a16="http://schemas.microsoft.com/office/drawing/2014/main" id="{ABD0861B-2C8B-4BC2-BA6A-5CD0DFF70086}"/>
              </a:ext>
            </a:extLst>
          </p:cNvPr>
          <p:cNvSpPr txBox="1"/>
          <p:nvPr/>
        </p:nvSpPr>
        <p:spPr>
          <a:xfrm>
            <a:off x="1363288" y="788880"/>
            <a:ext cx="6313328" cy="369332"/>
          </a:xfrm>
          <a:prstGeom prst="rect">
            <a:avLst/>
          </a:prstGeom>
          <a:noFill/>
        </p:spPr>
        <p:txBody>
          <a:bodyPr wrap="square">
            <a:spAutoFit/>
          </a:bodyPr>
          <a:lstStyle/>
          <a:p>
            <a:r>
              <a:rPr lang="en-US" dirty="0">
                <a:highlight>
                  <a:srgbClr val="C0C0C0"/>
                </a:highlight>
                <a:latin typeface="Segoe UI" panose="020B0502040204020203" pitchFamily="34" charset="0"/>
              </a:rPr>
              <a:t>[Simple Validation [Opportunity to practice debugging ]</a:t>
            </a:r>
            <a:endParaRPr lang="en-US" sz="2000" dirty="0">
              <a:effectLst/>
              <a:highlight>
                <a:srgbClr val="C0C0C0"/>
              </a:highlight>
              <a:latin typeface="Arial" panose="020B0604020202020204" pitchFamily="34" charset="0"/>
            </a:endParaRPr>
          </a:p>
        </p:txBody>
      </p:sp>
      <p:sp>
        <p:nvSpPr>
          <p:cNvPr id="15" name="TextBox 14">
            <a:extLst>
              <a:ext uri="{FF2B5EF4-FFF2-40B4-BE49-F238E27FC236}">
                <a16:creationId xmlns:a16="http://schemas.microsoft.com/office/drawing/2014/main" id="{814C1F0A-CB54-BEFD-5A72-9E54216C865D}"/>
              </a:ext>
            </a:extLst>
          </p:cNvPr>
          <p:cNvSpPr txBox="1"/>
          <p:nvPr/>
        </p:nvSpPr>
        <p:spPr>
          <a:xfrm>
            <a:off x="95784" y="3718690"/>
            <a:ext cx="4143708" cy="6093976"/>
          </a:xfrm>
          <a:prstGeom prst="rect">
            <a:avLst/>
          </a:prstGeom>
          <a:noFill/>
          <a:ln w="28575">
            <a:solidFill>
              <a:schemeClr val="tx1">
                <a:lumMod val="95000"/>
                <a:lumOff val="5000"/>
              </a:schemeClr>
            </a:solidFill>
          </a:ln>
        </p:spPr>
        <p:txBody>
          <a:bodyPr wrap="square">
            <a:spAutoFit/>
          </a:bodyPr>
          <a:lstStyle/>
          <a:p>
            <a:r>
              <a:rPr lang="en-CA" sz="1400" b="1" dirty="0"/>
              <a:t>const validate = () =&gt;</a:t>
            </a:r>
          </a:p>
          <a:p>
            <a:r>
              <a:rPr lang="en-CA" sz="1400" b="1" dirty="0"/>
              <a:t>  {</a:t>
            </a:r>
          </a:p>
          <a:p>
            <a:r>
              <a:rPr lang="en-CA" sz="1400" b="1" dirty="0"/>
              <a:t>    let result = true;</a:t>
            </a:r>
          </a:p>
          <a:p>
            <a:r>
              <a:rPr lang="en-CA" sz="1400" b="1" dirty="0"/>
              <a:t>    let error = 'Missing info:';</a:t>
            </a:r>
          </a:p>
          <a:p>
            <a:r>
              <a:rPr lang="en-CA" sz="1400" b="1" dirty="0"/>
              <a:t>    if (</a:t>
            </a:r>
            <a:r>
              <a:rPr lang="en-CA" sz="1400" b="1" dirty="0" err="1"/>
              <a:t>task.name.trim</a:t>
            </a:r>
            <a:r>
              <a:rPr lang="en-CA" sz="1400" b="1" dirty="0"/>
              <a:t>() === '') </a:t>
            </a:r>
          </a:p>
          <a:p>
            <a:r>
              <a:rPr lang="en-CA" sz="1400" b="1" dirty="0"/>
              <a:t>    {</a:t>
            </a:r>
          </a:p>
          <a:p>
            <a:r>
              <a:rPr lang="en-CA" sz="1400" b="1" dirty="0"/>
              <a:t>      result = false;</a:t>
            </a:r>
          </a:p>
          <a:p>
            <a:r>
              <a:rPr lang="en-CA" sz="1400" b="1" dirty="0"/>
              <a:t>      error += ' [Task Name]';</a:t>
            </a:r>
          </a:p>
          <a:p>
            <a:r>
              <a:rPr lang="en-CA" sz="1400" b="1" dirty="0"/>
              <a:t>    }</a:t>
            </a:r>
          </a:p>
          <a:p>
            <a:r>
              <a:rPr lang="en-CA" sz="1400" b="1" dirty="0"/>
              <a:t>    </a:t>
            </a:r>
          </a:p>
          <a:p>
            <a:r>
              <a:rPr lang="en-CA" sz="1400" b="1" dirty="0"/>
              <a:t>    if (</a:t>
            </a:r>
            <a:r>
              <a:rPr lang="en-CA" sz="1400" b="1" dirty="0" err="1"/>
              <a:t>task.hour</a:t>
            </a:r>
            <a:r>
              <a:rPr lang="en-CA" sz="1400" b="1" dirty="0"/>
              <a:t> === 0 || </a:t>
            </a:r>
            <a:r>
              <a:rPr lang="en-CA" sz="1400" b="1" dirty="0" err="1"/>
              <a:t>task.min</a:t>
            </a:r>
            <a:r>
              <a:rPr lang="en-CA" sz="1400" b="1" dirty="0"/>
              <a:t> === 0) </a:t>
            </a:r>
          </a:p>
          <a:p>
            <a:r>
              <a:rPr lang="en-CA" sz="1400" b="1" dirty="0"/>
              <a:t>    {</a:t>
            </a:r>
          </a:p>
          <a:p>
            <a:r>
              <a:rPr lang="en-CA" sz="1400" b="1" dirty="0"/>
              <a:t>      result = false;</a:t>
            </a:r>
          </a:p>
          <a:p>
            <a:r>
              <a:rPr lang="en-CA" sz="1400" b="1" dirty="0"/>
              <a:t>      error += ' [Time Spent]';</a:t>
            </a:r>
          </a:p>
          <a:p>
            <a:r>
              <a:rPr lang="en-CA" sz="1400" b="1" dirty="0"/>
              <a:t>    }</a:t>
            </a:r>
          </a:p>
          <a:p>
            <a:r>
              <a:rPr lang="en-CA" sz="1400" b="1" dirty="0"/>
              <a:t>    </a:t>
            </a:r>
          </a:p>
          <a:p>
            <a:r>
              <a:rPr lang="en-CA" sz="1400" b="1" dirty="0"/>
              <a:t>    if (</a:t>
            </a:r>
            <a:r>
              <a:rPr lang="en-CA" sz="1400" b="1" dirty="0" err="1"/>
              <a:t>selectedDate</a:t>
            </a:r>
            <a:r>
              <a:rPr lang="en-CA" sz="1400" b="1" dirty="0"/>
              <a:t> === '') </a:t>
            </a:r>
          </a:p>
          <a:p>
            <a:r>
              <a:rPr lang="en-CA" sz="1400" b="1" dirty="0"/>
              <a:t>    {</a:t>
            </a:r>
          </a:p>
          <a:p>
            <a:r>
              <a:rPr lang="en-CA" sz="1400" b="1" dirty="0"/>
              <a:t>      result = false;</a:t>
            </a:r>
          </a:p>
          <a:p>
            <a:r>
              <a:rPr lang="en-CA" sz="1400" b="1" dirty="0"/>
              <a:t>      error += ' [Date]';</a:t>
            </a:r>
          </a:p>
          <a:p>
            <a:r>
              <a:rPr lang="en-CA" sz="1400" b="1" dirty="0"/>
              <a:t>    } </a:t>
            </a:r>
          </a:p>
          <a:p>
            <a:r>
              <a:rPr lang="en-CA" sz="1400" b="1" dirty="0"/>
              <a:t>    if (!result)</a:t>
            </a:r>
          </a:p>
          <a:p>
            <a:r>
              <a:rPr lang="en-CA" sz="1400" b="1" dirty="0"/>
              <a:t>    {</a:t>
            </a:r>
          </a:p>
          <a:p>
            <a:r>
              <a:rPr lang="en-CA" sz="1400" b="1" dirty="0"/>
              <a:t>      alert(error);</a:t>
            </a:r>
          </a:p>
          <a:p>
            <a:r>
              <a:rPr lang="en-CA" sz="1400" b="1" dirty="0"/>
              <a:t>    }</a:t>
            </a:r>
          </a:p>
          <a:p>
            <a:r>
              <a:rPr lang="en-CA" sz="1400" b="1" dirty="0"/>
              <a:t>    return result;</a:t>
            </a:r>
          </a:p>
          <a:p>
            <a:r>
              <a:rPr lang="en-CA" sz="1400" b="1" dirty="0"/>
              <a:t>  }</a:t>
            </a:r>
          </a:p>
        </p:txBody>
      </p:sp>
      <p:sp>
        <p:nvSpPr>
          <p:cNvPr id="11" name="TextBox 10">
            <a:extLst>
              <a:ext uri="{FF2B5EF4-FFF2-40B4-BE49-F238E27FC236}">
                <a16:creationId xmlns:a16="http://schemas.microsoft.com/office/drawing/2014/main" id="{D77C5925-C3C1-D0C2-D66E-D153A0FD2BA5}"/>
              </a:ext>
            </a:extLst>
          </p:cNvPr>
          <p:cNvSpPr txBox="1"/>
          <p:nvPr/>
        </p:nvSpPr>
        <p:spPr>
          <a:xfrm>
            <a:off x="4347556" y="3942534"/>
            <a:ext cx="3329060" cy="1200329"/>
          </a:xfrm>
          <a:prstGeom prst="rect">
            <a:avLst/>
          </a:prstGeom>
          <a:solidFill>
            <a:schemeClr val="accent2"/>
          </a:solidFill>
          <a:ln w="19050">
            <a:solidFill>
              <a:schemeClr val="tx1"/>
            </a:solidFill>
          </a:ln>
        </p:spPr>
        <p:txBody>
          <a:bodyPr wrap="square" rtlCol="0">
            <a:spAutoFit/>
          </a:bodyPr>
          <a:lstStyle/>
          <a:p>
            <a:pPr algn="just"/>
            <a:r>
              <a:rPr lang="en-CA" dirty="0"/>
              <a:t>Please check your changes and make sure you should get an error if no value is supplied for either date, time or name.</a:t>
            </a:r>
          </a:p>
        </p:txBody>
      </p:sp>
      <p:sp>
        <p:nvSpPr>
          <p:cNvPr id="3" name="TextBox 2">
            <a:extLst>
              <a:ext uri="{FF2B5EF4-FFF2-40B4-BE49-F238E27FC236}">
                <a16:creationId xmlns:a16="http://schemas.microsoft.com/office/drawing/2014/main" id="{E418B884-3089-582F-C0DC-213D448CD447}"/>
              </a:ext>
            </a:extLst>
          </p:cNvPr>
          <p:cNvSpPr txBox="1"/>
          <p:nvPr/>
        </p:nvSpPr>
        <p:spPr>
          <a:xfrm>
            <a:off x="0" y="1322252"/>
            <a:ext cx="5203767" cy="369332"/>
          </a:xfrm>
          <a:prstGeom prst="rect">
            <a:avLst/>
          </a:prstGeom>
          <a:noFill/>
        </p:spPr>
        <p:txBody>
          <a:bodyPr wrap="square">
            <a:spAutoFit/>
          </a:bodyPr>
          <a:lstStyle/>
          <a:p>
            <a:r>
              <a:rPr lang="en-US" dirty="0">
                <a:solidFill>
                  <a:srgbClr val="00B050"/>
                </a:solidFill>
                <a:latin typeface="Segoe UI" panose="020B0502040204020203" pitchFamily="34" charset="0"/>
              </a:rPr>
              <a:t>//Update Main() </a:t>
            </a:r>
            <a:endParaRPr lang="en-CA" dirty="0">
              <a:highlight>
                <a:srgbClr val="FFFF00"/>
              </a:highlight>
            </a:endParaRPr>
          </a:p>
        </p:txBody>
      </p:sp>
      <p:sp>
        <p:nvSpPr>
          <p:cNvPr id="9" name="TextBox 8">
            <a:extLst>
              <a:ext uri="{FF2B5EF4-FFF2-40B4-BE49-F238E27FC236}">
                <a16:creationId xmlns:a16="http://schemas.microsoft.com/office/drawing/2014/main" id="{A5F7B3AD-E665-685C-F8B2-48CD2BBE2DC4}"/>
              </a:ext>
            </a:extLst>
          </p:cNvPr>
          <p:cNvSpPr txBox="1"/>
          <p:nvPr/>
        </p:nvSpPr>
        <p:spPr>
          <a:xfrm>
            <a:off x="4355870" y="5194771"/>
            <a:ext cx="3329060" cy="461665"/>
          </a:xfrm>
          <a:prstGeom prst="rect">
            <a:avLst/>
          </a:prstGeom>
          <a:solidFill>
            <a:srgbClr val="FFC000"/>
          </a:solidFill>
          <a:ln>
            <a:solidFill>
              <a:schemeClr val="accent3">
                <a:lumMod val="50000"/>
              </a:schemeClr>
            </a:solidFill>
          </a:ln>
        </p:spPr>
        <p:txBody>
          <a:bodyPr wrap="square">
            <a:spAutoFit/>
          </a:bodyPr>
          <a:lstStyle/>
          <a:p>
            <a:r>
              <a:rPr lang="en-US" sz="1200" b="1" dirty="0">
                <a:highlight>
                  <a:srgbClr val="00FFFF"/>
                </a:highlight>
              </a:rPr>
              <a:t>//Possible Fix</a:t>
            </a:r>
          </a:p>
          <a:p>
            <a:r>
              <a:rPr lang="en-US" sz="1200" b="1" dirty="0"/>
              <a:t>if (</a:t>
            </a:r>
            <a:r>
              <a:rPr lang="en-US" sz="1200" b="1" dirty="0" err="1"/>
              <a:t>task.hour</a:t>
            </a:r>
            <a:r>
              <a:rPr lang="en-US" sz="1200" b="1" dirty="0"/>
              <a:t> === ‘0’ &amp;&amp; </a:t>
            </a:r>
            <a:r>
              <a:rPr lang="en-US" sz="1200" b="1" dirty="0" err="1"/>
              <a:t>task.min</a:t>
            </a:r>
            <a:r>
              <a:rPr lang="en-US" sz="1200" b="1" dirty="0"/>
              <a:t> === ‘0’) </a:t>
            </a:r>
          </a:p>
        </p:txBody>
      </p:sp>
      <p:sp>
        <p:nvSpPr>
          <p:cNvPr id="10" name="TextBox 9">
            <a:extLst>
              <a:ext uri="{FF2B5EF4-FFF2-40B4-BE49-F238E27FC236}">
                <a16:creationId xmlns:a16="http://schemas.microsoft.com/office/drawing/2014/main" id="{B714A0F4-A43C-49A6-410F-81CA48772873}"/>
              </a:ext>
            </a:extLst>
          </p:cNvPr>
          <p:cNvSpPr txBox="1"/>
          <p:nvPr/>
        </p:nvSpPr>
        <p:spPr>
          <a:xfrm>
            <a:off x="95781" y="1737016"/>
            <a:ext cx="5868601" cy="1877437"/>
          </a:xfrm>
          <a:prstGeom prst="rect">
            <a:avLst/>
          </a:prstGeom>
          <a:noFill/>
          <a:ln w="28575">
            <a:solidFill>
              <a:schemeClr val="tx1"/>
            </a:solidFill>
          </a:ln>
        </p:spPr>
        <p:txBody>
          <a:bodyPr wrap="square">
            <a:spAutoFit/>
          </a:bodyPr>
          <a:lstStyle/>
          <a:p>
            <a:r>
              <a:rPr lang="en-CA" sz="1400" b="1" dirty="0">
                <a:solidFill>
                  <a:schemeClr val="bg1">
                    <a:lumMod val="75000"/>
                  </a:schemeClr>
                </a:solidFill>
                <a:effectLst/>
                <a:latin typeface="Consolas" panose="020B0609020204030204" pitchFamily="49" charset="0"/>
              </a:rPr>
              <a:t>const update = (event) =&gt;</a:t>
            </a:r>
          </a:p>
          <a:p>
            <a:r>
              <a:rPr lang="en-CA" sz="1400" b="1" dirty="0">
                <a:solidFill>
                  <a:schemeClr val="bg1">
                    <a:lumMod val="75000"/>
                  </a:schemeClr>
                </a:solidFill>
                <a:effectLst/>
                <a:latin typeface="Consolas" panose="020B0609020204030204" pitchFamily="49" charset="0"/>
              </a:rPr>
              <a:t>{   //prevent page reload</a:t>
            </a:r>
          </a:p>
          <a:p>
            <a:r>
              <a:rPr lang="en-CA" sz="1400" b="1" dirty="0">
                <a:solidFill>
                  <a:schemeClr val="bg1">
                    <a:lumMod val="75000"/>
                  </a:schemeClr>
                </a:solidFill>
                <a:effectLst/>
                <a:latin typeface="Consolas" panose="020B0609020204030204" pitchFamily="49" charset="0"/>
              </a:rPr>
              <a:t>    </a:t>
            </a:r>
            <a:r>
              <a:rPr lang="en-CA" sz="1400" b="1" dirty="0" err="1">
                <a:solidFill>
                  <a:schemeClr val="bg1">
                    <a:lumMod val="75000"/>
                  </a:schemeClr>
                </a:solidFill>
                <a:effectLst/>
                <a:latin typeface="Consolas" panose="020B0609020204030204" pitchFamily="49" charset="0"/>
              </a:rPr>
              <a:t>event.preventDefault</a:t>
            </a:r>
            <a:r>
              <a:rPr lang="en-CA" sz="1400" b="1" dirty="0">
                <a:solidFill>
                  <a:schemeClr val="bg1">
                    <a:lumMod val="75000"/>
                  </a:schemeClr>
                </a:solidFill>
                <a:effectLst/>
                <a:latin typeface="Consolas" panose="020B0609020204030204" pitchFamily="49" charset="0"/>
              </a:rPr>
              <a:t>();</a:t>
            </a:r>
          </a:p>
          <a:p>
            <a:r>
              <a:rPr lang="en-CA" sz="1400" b="1" dirty="0">
                <a:solidFill>
                  <a:schemeClr val="bg1">
                    <a:lumMod val="75000"/>
                  </a:schemeClr>
                </a:solidFill>
                <a:effectLst/>
                <a:latin typeface="Consolas" panose="020B0609020204030204" pitchFamily="49" charset="0"/>
              </a:rPr>
              <a:t>    </a:t>
            </a:r>
            <a:r>
              <a:rPr lang="en-CA" sz="1400" b="1" dirty="0" err="1">
                <a:solidFill>
                  <a:schemeClr val="bg1">
                    <a:lumMod val="75000"/>
                  </a:schemeClr>
                </a:solidFill>
                <a:effectLst/>
                <a:latin typeface="Consolas" panose="020B0609020204030204" pitchFamily="49" charset="0"/>
              </a:rPr>
              <a:t>updateValues</a:t>
            </a:r>
            <a:r>
              <a:rPr lang="en-CA" sz="1400" b="1" dirty="0">
                <a:solidFill>
                  <a:schemeClr val="bg1">
                    <a:lumMod val="75000"/>
                  </a:schemeClr>
                </a:solidFill>
                <a:effectLst/>
                <a:latin typeface="Consolas" panose="020B0609020204030204" pitchFamily="49" charset="0"/>
              </a:rPr>
              <a:t>(event);</a:t>
            </a:r>
          </a:p>
          <a:p>
            <a:r>
              <a:rPr lang="en-CA" sz="1400" b="1" dirty="0">
                <a:solidFill>
                  <a:schemeClr val="bg1">
                    <a:lumMod val="75000"/>
                  </a:schemeClr>
                </a:solidFill>
                <a:latin typeface="Consolas" panose="020B0609020204030204" pitchFamily="49" charset="0"/>
              </a:rPr>
              <a:t>    </a:t>
            </a:r>
            <a:r>
              <a:rPr lang="en-CA" sz="1400" b="1" dirty="0">
                <a:latin typeface="Consolas" panose="020B0609020204030204" pitchFamily="49" charset="0"/>
              </a:rPr>
              <a:t>if (validate ())</a:t>
            </a:r>
          </a:p>
          <a:p>
            <a:r>
              <a:rPr lang="en-CA" sz="1400" b="1" dirty="0">
                <a:effectLst/>
                <a:latin typeface="Consolas" panose="020B0609020204030204" pitchFamily="49" charset="0"/>
              </a:rPr>
              <a:t>    {</a:t>
            </a:r>
          </a:p>
          <a:p>
            <a:r>
              <a:rPr lang="en-CA" dirty="0"/>
              <a:t>           </a:t>
            </a:r>
            <a:r>
              <a:rPr lang="en-CA" sz="1400" b="1" dirty="0" err="1">
                <a:solidFill>
                  <a:schemeClr val="bg1">
                    <a:lumMod val="75000"/>
                  </a:schemeClr>
                </a:solidFill>
                <a:latin typeface="Consolas" panose="020B0609020204030204" pitchFamily="49" charset="0"/>
              </a:rPr>
              <a:t>setTaskState</a:t>
            </a:r>
            <a:r>
              <a:rPr lang="en-CA" sz="1400" b="1" dirty="0">
                <a:solidFill>
                  <a:schemeClr val="bg1">
                    <a:lumMod val="75000"/>
                  </a:schemeClr>
                </a:solidFill>
                <a:latin typeface="Consolas" panose="020B0609020204030204" pitchFamily="49" charset="0"/>
              </a:rPr>
              <a:t>(!</a:t>
            </a:r>
            <a:r>
              <a:rPr lang="en-CA" sz="1400" b="1" dirty="0" err="1">
                <a:solidFill>
                  <a:schemeClr val="bg1">
                    <a:lumMod val="75000"/>
                  </a:schemeClr>
                </a:solidFill>
                <a:latin typeface="Consolas" panose="020B0609020204030204" pitchFamily="49" charset="0"/>
              </a:rPr>
              <a:t>taskState</a:t>
            </a:r>
            <a:r>
              <a:rPr lang="en-CA" sz="1400" b="1" dirty="0">
                <a:solidFill>
                  <a:schemeClr val="bg1">
                    <a:lumMod val="75000"/>
                  </a:schemeClr>
                </a:solidFill>
                <a:latin typeface="Consolas" panose="020B0609020204030204" pitchFamily="49" charset="0"/>
              </a:rPr>
              <a:t>);//trigger repaint</a:t>
            </a:r>
          </a:p>
          <a:p>
            <a:r>
              <a:rPr lang="en-CA" sz="1400" b="1" dirty="0">
                <a:latin typeface="Consolas" panose="020B0609020204030204" pitchFamily="49" charset="0"/>
              </a:rPr>
              <a:t>    }</a:t>
            </a:r>
            <a:r>
              <a:rPr lang="en-CA" sz="1400" b="1" dirty="0">
                <a:solidFill>
                  <a:schemeClr val="bg1">
                    <a:lumMod val="75000"/>
                  </a:schemeClr>
                </a:solidFill>
                <a:effectLst/>
                <a:latin typeface="Consolas" panose="020B0609020204030204" pitchFamily="49" charset="0"/>
              </a:rPr>
              <a:t>}</a:t>
            </a:r>
            <a:r>
              <a:rPr lang="en-CA" sz="1400" b="1" dirty="0">
                <a:effectLst/>
                <a:latin typeface="Consolas" panose="020B0609020204030204" pitchFamily="49" charset="0"/>
              </a:rPr>
              <a:t> </a:t>
            </a:r>
          </a:p>
        </p:txBody>
      </p:sp>
      <p:sp>
        <p:nvSpPr>
          <p:cNvPr id="12" name="Rectangle: Rounded Corners 11">
            <a:extLst>
              <a:ext uri="{FF2B5EF4-FFF2-40B4-BE49-F238E27FC236}">
                <a16:creationId xmlns:a16="http://schemas.microsoft.com/office/drawing/2014/main" id="{5909633D-9B79-EC5D-74FE-70BE9DD98E83}"/>
              </a:ext>
            </a:extLst>
          </p:cNvPr>
          <p:cNvSpPr/>
          <p:nvPr/>
        </p:nvSpPr>
        <p:spPr>
          <a:xfrm>
            <a:off x="573578" y="5877098"/>
            <a:ext cx="2867891" cy="232757"/>
          </a:xfrm>
          <a:prstGeom prst="roundRect">
            <a:avLst/>
          </a:prstGeom>
          <a:solidFill>
            <a:srgbClr val="FF0000">
              <a:alpha val="4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TextBox 12">
            <a:extLst>
              <a:ext uri="{FF2B5EF4-FFF2-40B4-BE49-F238E27FC236}">
                <a16:creationId xmlns:a16="http://schemas.microsoft.com/office/drawing/2014/main" id="{88803548-8147-B233-8EA2-985EB38A75B2}"/>
              </a:ext>
            </a:extLst>
          </p:cNvPr>
          <p:cNvSpPr txBox="1"/>
          <p:nvPr/>
        </p:nvSpPr>
        <p:spPr>
          <a:xfrm>
            <a:off x="2601884" y="3718690"/>
            <a:ext cx="1637608" cy="646331"/>
          </a:xfrm>
          <a:prstGeom prst="rect">
            <a:avLst/>
          </a:prstGeom>
          <a:solidFill>
            <a:schemeClr val="accent6">
              <a:lumMod val="40000"/>
              <a:lumOff val="60000"/>
            </a:schemeClr>
          </a:solidFill>
          <a:ln>
            <a:solidFill>
              <a:schemeClr val="accent3">
                <a:lumMod val="50000"/>
              </a:schemeClr>
            </a:solidFill>
          </a:ln>
        </p:spPr>
        <p:txBody>
          <a:bodyPr wrap="square">
            <a:spAutoFit/>
          </a:bodyPr>
          <a:lstStyle/>
          <a:p>
            <a:pPr algn="just"/>
            <a:r>
              <a:rPr lang="en-US" sz="1200" dirty="0"/>
              <a:t>Better to copy code and not write from scratch. [</a:t>
            </a:r>
            <a:r>
              <a:rPr lang="en-US" sz="1200" dirty="0">
                <a:highlight>
                  <a:srgbClr val="FFFF00"/>
                </a:highlight>
              </a:rPr>
              <a:t>validate.js</a:t>
            </a:r>
            <a:r>
              <a:rPr lang="en-US" sz="1200" dirty="0"/>
              <a:t>]</a:t>
            </a:r>
          </a:p>
        </p:txBody>
      </p:sp>
    </p:spTree>
    <p:extLst>
      <p:ext uri="{BB962C8B-B14F-4D97-AF65-F5344CB8AC3E}">
        <p14:creationId xmlns:p14="http://schemas.microsoft.com/office/powerpoint/2010/main" val="1080128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1" grpId="0" animBg="1"/>
      <p:bldP spid="3" grpId="0"/>
      <p:bldP spid="9" grpId="0" animBg="1"/>
      <p:bldP spid="10" grpId="0" animBg="1"/>
      <p:bldP spid="12" grpId="0" animBg="1"/>
      <p:bldP spid="13"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563421" y="15142"/>
            <a:ext cx="6854890" cy="830997"/>
          </a:xfrm>
          <a:prstGeom prst="rect">
            <a:avLst/>
          </a:prstGeom>
          <a:noFill/>
        </p:spPr>
        <p:txBody>
          <a:bodyPr wrap="none" lIns="91440" tIns="45720" rIns="91440" bIns="45720">
            <a:spAutoFit/>
          </a:bodyPr>
          <a:lstStyle/>
          <a:p>
            <a:pPr algn="ctr"/>
            <a:r>
              <a:rPr lang="en-US" sz="4800" b="0" cap="none" spc="0" dirty="0">
                <a:ln w="0"/>
                <a:solidFill>
                  <a:schemeClr val="tx1"/>
                </a:solidFill>
                <a:effectLst>
                  <a:outerShdw blurRad="38100" dist="19050" dir="2700000" algn="tl" rotWithShape="0">
                    <a:schemeClr val="dk1">
                      <a:alpha val="40000"/>
                    </a:schemeClr>
                  </a:outerShdw>
                </a:effectLst>
              </a:rPr>
              <a:t>Our Project – </a:t>
            </a:r>
            <a:r>
              <a:rPr lang="en-US" sz="4800" dirty="0">
                <a:ln w="0"/>
                <a:effectLst>
                  <a:outerShdw blurRad="38100" dist="19050" dir="2700000" algn="tl" rotWithShape="0">
                    <a:schemeClr val="dk1">
                      <a:alpha val="40000"/>
                    </a:schemeClr>
                  </a:outerShdw>
                </a:effectLst>
                <a:highlight>
                  <a:srgbClr val="FFFF00"/>
                </a:highlight>
              </a:rPr>
              <a:t>Pass Week</a:t>
            </a:r>
            <a:endParaRPr lang="en-US" sz="4800" b="0" cap="none" spc="0" dirty="0">
              <a:ln w="0"/>
              <a:solidFill>
                <a:schemeClr val="tx1"/>
              </a:solidFill>
              <a:effectLst>
                <a:outerShdw blurRad="38100" dist="19050" dir="2700000" algn="tl" rotWithShape="0">
                  <a:schemeClr val="dk1">
                    <a:alpha val="40000"/>
                  </a:schemeClr>
                </a:outerShdw>
              </a:effectLst>
            </a:endParaRPr>
          </a:p>
        </p:txBody>
      </p:sp>
      <p:sp>
        <p:nvSpPr>
          <p:cNvPr id="3" name="TextBox 2">
            <a:extLst>
              <a:ext uri="{FF2B5EF4-FFF2-40B4-BE49-F238E27FC236}">
                <a16:creationId xmlns:a16="http://schemas.microsoft.com/office/drawing/2014/main" id="{E418B884-3089-582F-C0DC-213D448CD447}"/>
              </a:ext>
            </a:extLst>
          </p:cNvPr>
          <p:cNvSpPr txBox="1"/>
          <p:nvPr/>
        </p:nvSpPr>
        <p:spPr>
          <a:xfrm>
            <a:off x="0" y="1774381"/>
            <a:ext cx="5203767" cy="369332"/>
          </a:xfrm>
          <a:prstGeom prst="rect">
            <a:avLst/>
          </a:prstGeom>
          <a:noFill/>
        </p:spPr>
        <p:txBody>
          <a:bodyPr wrap="square">
            <a:spAutoFit/>
          </a:bodyPr>
          <a:lstStyle/>
          <a:p>
            <a:r>
              <a:rPr lang="en-US" dirty="0">
                <a:solidFill>
                  <a:srgbClr val="00B050"/>
                </a:solidFill>
                <a:latin typeface="Segoe UI" panose="020B0502040204020203" pitchFamily="34" charset="0"/>
              </a:rPr>
              <a:t>//Update Main() </a:t>
            </a:r>
            <a:endParaRPr lang="en-CA" dirty="0">
              <a:highlight>
                <a:srgbClr val="FFFF00"/>
              </a:highlight>
            </a:endParaRPr>
          </a:p>
        </p:txBody>
      </p:sp>
      <p:sp>
        <p:nvSpPr>
          <p:cNvPr id="10" name="TextBox 9">
            <a:extLst>
              <a:ext uri="{FF2B5EF4-FFF2-40B4-BE49-F238E27FC236}">
                <a16:creationId xmlns:a16="http://schemas.microsoft.com/office/drawing/2014/main" id="{B714A0F4-A43C-49A6-410F-81CA48772873}"/>
              </a:ext>
            </a:extLst>
          </p:cNvPr>
          <p:cNvSpPr txBox="1"/>
          <p:nvPr/>
        </p:nvSpPr>
        <p:spPr>
          <a:xfrm>
            <a:off x="145286" y="2213962"/>
            <a:ext cx="7443863" cy="1569660"/>
          </a:xfrm>
          <a:prstGeom prst="rect">
            <a:avLst/>
          </a:prstGeom>
          <a:noFill/>
          <a:ln w="28575">
            <a:solidFill>
              <a:schemeClr val="tx1"/>
            </a:solidFill>
          </a:ln>
        </p:spPr>
        <p:txBody>
          <a:bodyPr wrap="square">
            <a:spAutoFit/>
          </a:bodyPr>
          <a:lstStyle/>
          <a:p>
            <a:r>
              <a:rPr lang="en-CA" sz="1200" dirty="0">
                <a:solidFill>
                  <a:schemeClr val="bg1">
                    <a:lumMod val="75000"/>
                  </a:schemeClr>
                </a:solidFill>
              </a:rPr>
              <a:t>    const </a:t>
            </a:r>
            <a:r>
              <a:rPr lang="en-CA" sz="1200" dirty="0" err="1">
                <a:solidFill>
                  <a:schemeClr val="bg1">
                    <a:lumMod val="75000"/>
                  </a:schemeClr>
                </a:solidFill>
              </a:rPr>
              <a:t>handleDateChange</a:t>
            </a:r>
            <a:r>
              <a:rPr lang="en-CA" sz="1200" dirty="0">
                <a:solidFill>
                  <a:schemeClr val="bg1">
                    <a:lumMod val="75000"/>
                  </a:schemeClr>
                </a:solidFill>
              </a:rPr>
              <a:t> = (date) =&gt; {</a:t>
            </a:r>
          </a:p>
          <a:p>
            <a:r>
              <a:rPr lang="en-CA" sz="1200" b="1" dirty="0"/>
              <a:t>        const </a:t>
            </a:r>
            <a:r>
              <a:rPr lang="en-CA" sz="1200" b="1" dirty="0" err="1"/>
              <a:t>startOfWeek</a:t>
            </a:r>
            <a:r>
              <a:rPr lang="en-CA" sz="1200" b="1" dirty="0"/>
              <a:t> = moment(date).</a:t>
            </a:r>
            <a:r>
              <a:rPr lang="en-CA" sz="1200" b="1" dirty="0" err="1"/>
              <a:t>startOf</a:t>
            </a:r>
            <a:r>
              <a:rPr lang="en-CA" sz="1200" b="1" dirty="0"/>
              <a:t>('</a:t>
            </a:r>
            <a:r>
              <a:rPr lang="en-CA" sz="1200" b="1" dirty="0" err="1"/>
              <a:t>isoWeek</a:t>
            </a:r>
            <a:r>
              <a:rPr lang="en-CA" sz="1200" b="1" dirty="0"/>
              <a:t>');</a:t>
            </a:r>
          </a:p>
          <a:p>
            <a:r>
              <a:rPr lang="en-CA" sz="1200" b="1" dirty="0"/>
              <a:t>        const </a:t>
            </a:r>
            <a:r>
              <a:rPr lang="en-CA" sz="1200" b="1" dirty="0" err="1"/>
              <a:t>endOfWeek</a:t>
            </a:r>
            <a:r>
              <a:rPr lang="en-CA" sz="1200" b="1" dirty="0"/>
              <a:t> = moment(date).</a:t>
            </a:r>
            <a:r>
              <a:rPr lang="en-CA" sz="1200" b="1" dirty="0" err="1"/>
              <a:t>endOf</a:t>
            </a:r>
            <a:r>
              <a:rPr lang="en-CA" sz="1200" b="1" dirty="0"/>
              <a:t>("</a:t>
            </a:r>
            <a:r>
              <a:rPr lang="en-CA" sz="1200" b="1" dirty="0" err="1"/>
              <a:t>isoWeek</a:t>
            </a:r>
            <a:r>
              <a:rPr lang="en-CA" sz="1200" b="1" dirty="0"/>
              <a:t>");</a:t>
            </a:r>
          </a:p>
          <a:p>
            <a:r>
              <a:rPr lang="en-CA" sz="1200" b="1" dirty="0"/>
              <a:t>        const </a:t>
            </a:r>
            <a:r>
              <a:rPr lang="en-CA" sz="1200" b="1" dirty="0" err="1"/>
              <a:t>weekText</a:t>
            </a:r>
            <a:r>
              <a:rPr lang="en-CA" sz="1200" b="1" dirty="0"/>
              <a:t> = </a:t>
            </a:r>
            <a:r>
              <a:rPr lang="en-CA" sz="1200" b="1" dirty="0" err="1"/>
              <a:t>startOfWeek.format</a:t>
            </a:r>
            <a:r>
              <a:rPr lang="en-CA" sz="1200" b="1" dirty="0"/>
              <a:t>("D") + "-" + </a:t>
            </a:r>
            <a:r>
              <a:rPr lang="en-CA" sz="1200" b="1" dirty="0" err="1"/>
              <a:t>endOfWeek.format</a:t>
            </a:r>
            <a:r>
              <a:rPr lang="en-CA" sz="1200" b="1" dirty="0"/>
              <a:t>("D") + "/" + </a:t>
            </a:r>
          </a:p>
          <a:p>
            <a:r>
              <a:rPr lang="en-CA" sz="1200" b="1" dirty="0"/>
              <a:t>                                         </a:t>
            </a:r>
            <a:r>
              <a:rPr lang="en-CA" sz="1200" b="1" dirty="0" err="1"/>
              <a:t>startOfWeek.format</a:t>
            </a:r>
            <a:r>
              <a:rPr lang="en-CA" sz="1200" b="1" dirty="0"/>
              <a:t>("MM") + "/" + </a:t>
            </a:r>
            <a:r>
              <a:rPr lang="en-CA" sz="1200" b="1" dirty="0" err="1"/>
              <a:t>startOfWeek.format</a:t>
            </a:r>
            <a:r>
              <a:rPr lang="en-CA" sz="1200" b="1" dirty="0"/>
              <a:t>("YYYY");</a:t>
            </a:r>
          </a:p>
          <a:p>
            <a:r>
              <a:rPr lang="en-CA" sz="1200" dirty="0"/>
              <a:t>        </a:t>
            </a:r>
            <a:r>
              <a:rPr lang="en-CA" sz="1200" dirty="0" err="1">
                <a:solidFill>
                  <a:schemeClr val="bg1">
                    <a:lumMod val="75000"/>
                  </a:schemeClr>
                </a:solidFill>
              </a:rPr>
              <a:t>setSelectedDate</a:t>
            </a:r>
            <a:r>
              <a:rPr lang="en-CA" sz="1200" dirty="0">
                <a:solidFill>
                  <a:schemeClr val="bg1">
                    <a:lumMod val="75000"/>
                  </a:schemeClr>
                </a:solidFill>
              </a:rPr>
              <a:t>(date);</a:t>
            </a:r>
          </a:p>
          <a:p>
            <a:r>
              <a:rPr lang="en-CA" sz="1200" dirty="0">
                <a:solidFill>
                  <a:schemeClr val="bg1">
                    <a:lumMod val="75000"/>
                  </a:schemeClr>
                </a:solidFill>
              </a:rPr>
              <a:t>        </a:t>
            </a:r>
            <a:r>
              <a:rPr lang="en-CA" sz="1200" b="1" dirty="0" err="1"/>
              <a:t>setWeek</a:t>
            </a:r>
            <a:r>
              <a:rPr lang="en-CA" sz="1200" b="1" dirty="0"/>
              <a:t>(</a:t>
            </a:r>
            <a:r>
              <a:rPr lang="en-CA" sz="1200" b="1" dirty="0" err="1"/>
              <a:t>weekText</a:t>
            </a:r>
            <a:r>
              <a:rPr lang="en-CA" sz="1200" b="1" dirty="0"/>
              <a:t>);</a:t>
            </a:r>
          </a:p>
          <a:p>
            <a:r>
              <a:rPr lang="en-CA" sz="1200" dirty="0">
                <a:solidFill>
                  <a:schemeClr val="bg1">
                    <a:lumMod val="75000"/>
                  </a:schemeClr>
                </a:solidFill>
              </a:rPr>
              <a:t>      };</a:t>
            </a:r>
          </a:p>
        </p:txBody>
      </p:sp>
      <p:sp>
        <p:nvSpPr>
          <p:cNvPr id="2" name="TextBox 1">
            <a:extLst>
              <a:ext uri="{FF2B5EF4-FFF2-40B4-BE49-F238E27FC236}">
                <a16:creationId xmlns:a16="http://schemas.microsoft.com/office/drawing/2014/main" id="{7283B195-C4DA-556C-0940-E222834A3E32}"/>
              </a:ext>
            </a:extLst>
          </p:cNvPr>
          <p:cNvSpPr txBox="1"/>
          <p:nvPr/>
        </p:nvSpPr>
        <p:spPr>
          <a:xfrm>
            <a:off x="20595" y="1006719"/>
            <a:ext cx="5203767" cy="369332"/>
          </a:xfrm>
          <a:prstGeom prst="rect">
            <a:avLst/>
          </a:prstGeom>
          <a:noFill/>
        </p:spPr>
        <p:txBody>
          <a:bodyPr wrap="square">
            <a:spAutoFit/>
          </a:bodyPr>
          <a:lstStyle/>
          <a:p>
            <a:r>
              <a:rPr lang="en-US" dirty="0" err="1">
                <a:latin typeface="Segoe UI" panose="020B0502040204020203" pitchFamily="34" charset="0"/>
              </a:rPr>
              <a:t>npm</a:t>
            </a:r>
            <a:r>
              <a:rPr lang="en-US" dirty="0">
                <a:latin typeface="Segoe UI" panose="020B0502040204020203" pitchFamily="34" charset="0"/>
              </a:rPr>
              <a:t> install moment  </a:t>
            </a:r>
            <a:r>
              <a:rPr lang="en-US" dirty="0">
                <a:solidFill>
                  <a:srgbClr val="00B050"/>
                </a:solidFill>
                <a:latin typeface="Segoe UI" panose="020B0502040204020203" pitchFamily="34" charset="0"/>
              </a:rPr>
              <a:t>//install library</a:t>
            </a:r>
            <a:endParaRPr lang="en-CA" dirty="0">
              <a:solidFill>
                <a:srgbClr val="00B050"/>
              </a:solidFill>
              <a:highlight>
                <a:srgbClr val="FFFF00"/>
              </a:highlight>
            </a:endParaRPr>
          </a:p>
        </p:txBody>
      </p:sp>
      <p:sp>
        <p:nvSpPr>
          <p:cNvPr id="5" name="TextBox 4">
            <a:extLst>
              <a:ext uri="{FF2B5EF4-FFF2-40B4-BE49-F238E27FC236}">
                <a16:creationId xmlns:a16="http://schemas.microsoft.com/office/drawing/2014/main" id="{E931CBA2-7233-E3FB-3326-E958EBDCCEF4}"/>
              </a:ext>
            </a:extLst>
          </p:cNvPr>
          <p:cNvSpPr txBox="1"/>
          <p:nvPr/>
        </p:nvSpPr>
        <p:spPr>
          <a:xfrm>
            <a:off x="0" y="1425674"/>
            <a:ext cx="7127407" cy="369332"/>
          </a:xfrm>
          <a:prstGeom prst="rect">
            <a:avLst/>
          </a:prstGeom>
          <a:noFill/>
        </p:spPr>
        <p:txBody>
          <a:bodyPr wrap="square">
            <a:spAutoFit/>
          </a:bodyPr>
          <a:lstStyle/>
          <a:p>
            <a:r>
              <a:rPr lang="en-US" dirty="0">
                <a:latin typeface="Segoe UI" panose="020B0502040204020203" pitchFamily="34" charset="0"/>
              </a:rPr>
              <a:t>Const [week, </a:t>
            </a:r>
            <a:r>
              <a:rPr lang="en-US" dirty="0" err="1">
                <a:latin typeface="Segoe UI" panose="020B0502040204020203" pitchFamily="34" charset="0"/>
              </a:rPr>
              <a:t>swtWeek</a:t>
            </a:r>
            <a:r>
              <a:rPr lang="en-US" dirty="0">
                <a:latin typeface="Segoe UI" panose="020B0502040204020203" pitchFamily="34" charset="0"/>
              </a:rPr>
              <a:t>] </a:t>
            </a:r>
            <a:r>
              <a:rPr lang="en-US" dirty="0" err="1">
                <a:latin typeface="Segoe UI" panose="020B0502040204020203" pitchFamily="34" charset="0"/>
              </a:rPr>
              <a:t>useState</a:t>
            </a:r>
            <a:r>
              <a:rPr lang="en-US" dirty="0">
                <a:latin typeface="Segoe UI" panose="020B0502040204020203" pitchFamily="34" charset="0"/>
              </a:rPr>
              <a:t>(‘’); </a:t>
            </a:r>
            <a:r>
              <a:rPr lang="en-US" dirty="0">
                <a:solidFill>
                  <a:srgbClr val="00B050"/>
                </a:solidFill>
                <a:latin typeface="Segoe UI" panose="020B0502040204020203" pitchFamily="34" charset="0"/>
              </a:rPr>
              <a:t>//define const with state</a:t>
            </a:r>
          </a:p>
        </p:txBody>
      </p:sp>
      <p:sp>
        <p:nvSpPr>
          <p:cNvPr id="7" name="TextBox 6">
            <a:extLst>
              <a:ext uri="{FF2B5EF4-FFF2-40B4-BE49-F238E27FC236}">
                <a16:creationId xmlns:a16="http://schemas.microsoft.com/office/drawing/2014/main" id="{0EB8E06C-71E6-4540-1831-77DD78DFA2EE}"/>
              </a:ext>
            </a:extLst>
          </p:cNvPr>
          <p:cNvSpPr txBox="1"/>
          <p:nvPr/>
        </p:nvSpPr>
        <p:spPr>
          <a:xfrm>
            <a:off x="107692" y="3987241"/>
            <a:ext cx="7589149" cy="276999"/>
          </a:xfrm>
          <a:prstGeom prst="rect">
            <a:avLst/>
          </a:prstGeom>
          <a:noFill/>
          <a:ln w="28575">
            <a:solidFill>
              <a:schemeClr val="tx1"/>
            </a:solidFill>
          </a:ln>
        </p:spPr>
        <p:txBody>
          <a:bodyPr wrap="square">
            <a:spAutoFit/>
          </a:bodyPr>
          <a:lstStyle/>
          <a:p>
            <a:r>
              <a:rPr lang="en-CA" sz="1200" b="0" dirty="0">
                <a:solidFill>
                  <a:schemeClr val="bg1">
                    <a:lumMod val="75000"/>
                  </a:schemeClr>
                </a:solidFill>
                <a:effectLst/>
                <a:latin typeface="Consolas" panose="020B0609020204030204" pitchFamily="49" charset="0"/>
              </a:rPr>
              <a:t>&lt;</a:t>
            </a:r>
            <a:r>
              <a:rPr lang="en-CA" sz="1200" b="0" dirty="0" err="1">
                <a:solidFill>
                  <a:schemeClr val="bg1">
                    <a:lumMod val="75000"/>
                  </a:schemeClr>
                </a:solidFill>
                <a:effectLst/>
                <a:latin typeface="Consolas" panose="020B0609020204030204" pitchFamily="49" charset="0"/>
              </a:rPr>
              <a:t>ListTasks</a:t>
            </a:r>
            <a:r>
              <a:rPr lang="en-CA" sz="1200" b="0" dirty="0">
                <a:solidFill>
                  <a:schemeClr val="bg1">
                    <a:lumMod val="75000"/>
                  </a:schemeClr>
                </a:solidFill>
                <a:effectLst/>
                <a:latin typeface="Consolas" panose="020B0609020204030204" pitchFamily="49" charset="0"/>
              </a:rPr>
              <a:t> </a:t>
            </a:r>
            <a:r>
              <a:rPr lang="en-CA" sz="1200" b="0" dirty="0" err="1">
                <a:solidFill>
                  <a:schemeClr val="bg1">
                    <a:lumMod val="75000"/>
                  </a:schemeClr>
                </a:solidFill>
                <a:effectLst/>
                <a:latin typeface="Consolas" panose="020B0609020204030204" pitchFamily="49" charset="0"/>
              </a:rPr>
              <a:t>className</a:t>
            </a:r>
            <a:r>
              <a:rPr lang="en-CA" sz="1200" b="0" dirty="0">
                <a:solidFill>
                  <a:schemeClr val="bg1">
                    <a:lumMod val="75000"/>
                  </a:schemeClr>
                </a:solidFill>
                <a:effectLst/>
                <a:latin typeface="Consolas" panose="020B0609020204030204" pitchFamily="49" charset="0"/>
              </a:rPr>
              <a:t> = "list-border" task = {task} </a:t>
            </a:r>
            <a:r>
              <a:rPr lang="en-CA" sz="1200" b="0" dirty="0" err="1">
                <a:solidFill>
                  <a:schemeClr val="bg1">
                    <a:lumMod val="75000"/>
                  </a:schemeClr>
                </a:solidFill>
                <a:effectLst/>
                <a:latin typeface="Consolas" panose="020B0609020204030204" pitchFamily="49" charset="0"/>
              </a:rPr>
              <a:t>taskState</a:t>
            </a:r>
            <a:r>
              <a:rPr lang="en-CA" sz="1200" b="0" dirty="0">
                <a:solidFill>
                  <a:schemeClr val="bg1">
                    <a:lumMod val="75000"/>
                  </a:schemeClr>
                </a:solidFill>
                <a:effectLst/>
                <a:latin typeface="Consolas" panose="020B0609020204030204" pitchFamily="49" charset="0"/>
              </a:rPr>
              <a:t>= {</a:t>
            </a:r>
            <a:r>
              <a:rPr lang="en-CA" sz="1200" b="0" dirty="0" err="1">
                <a:solidFill>
                  <a:schemeClr val="bg1">
                    <a:lumMod val="75000"/>
                  </a:schemeClr>
                </a:solidFill>
                <a:effectLst/>
                <a:latin typeface="Consolas" panose="020B0609020204030204" pitchFamily="49" charset="0"/>
              </a:rPr>
              <a:t>taskState</a:t>
            </a:r>
            <a:r>
              <a:rPr lang="en-CA" sz="1200" b="0" dirty="0">
                <a:solidFill>
                  <a:schemeClr val="bg1">
                    <a:lumMod val="75000"/>
                  </a:schemeClr>
                </a:solidFill>
                <a:effectLst/>
                <a:latin typeface="Consolas" panose="020B0609020204030204" pitchFamily="49" charset="0"/>
              </a:rPr>
              <a:t>} </a:t>
            </a:r>
            <a:r>
              <a:rPr lang="en-CA" sz="1200" b="0" dirty="0">
                <a:effectLst/>
                <a:latin typeface="Consolas" panose="020B0609020204030204" pitchFamily="49" charset="0"/>
              </a:rPr>
              <a:t>week= {week}</a:t>
            </a:r>
            <a:r>
              <a:rPr lang="en-CA" sz="1200" b="0" dirty="0">
                <a:solidFill>
                  <a:schemeClr val="bg1">
                    <a:lumMod val="75000"/>
                  </a:schemeClr>
                </a:solidFill>
                <a:effectLst/>
                <a:latin typeface="Consolas" panose="020B0609020204030204" pitchFamily="49" charset="0"/>
              </a:rPr>
              <a:t>/&gt;</a:t>
            </a:r>
          </a:p>
        </p:txBody>
      </p:sp>
      <p:sp>
        <p:nvSpPr>
          <p:cNvPr id="17" name="TextBox 16">
            <a:extLst>
              <a:ext uri="{FF2B5EF4-FFF2-40B4-BE49-F238E27FC236}">
                <a16:creationId xmlns:a16="http://schemas.microsoft.com/office/drawing/2014/main" id="{EA262D60-94E4-3147-F43A-2AD6D41E9808}"/>
              </a:ext>
            </a:extLst>
          </p:cNvPr>
          <p:cNvSpPr txBox="1"/>
          <p:nvPr/>
        </p:nvSpPr>
        <p:spPr>
          <a:xfrm>
            <a:off x="145286" y="4792702"/>
            <a:ext cx="4692721" cy="1600438"/>
          </a:xfrm>
          <a:prstGeom prst="rect">
            <a:avLst/>
          </a:prstGeom>
          <a:noFill/>
          <a:ln w="28575">
            <a:solidFill>
              <a:schemeClr val="tx1"/>
            </a:solidFill>
          </a:ln>
        </p:spPr>
        <p:txBody>
          <a:bodyPr wrap="square">
            <a:spAutoFit/>
          </a:bodyPr>
          <a:lstStyle/>
          <a:p>
            <a:r>
              <a:rPr lang="en-CA" sz="1400" b="0" dirty="0">
                <a:solidFill>
                  <a:schemeClr val="bg1">
                    <a:lumMod val="75000"/>
                  </a:schemeClr>
                </a:solidFill>
                <a:effectLst/>
                <a:latin typeface="Consolas" panose="020B0609020204030204" pitchFamily="49" charset="0"/>
              </a:rPr>
              <a:t>const </a:t>
            </a:r>
            <a:r>
              <a:rPr lang="en-CA" sz="1400" b="0" dirty="0" err="1">
                <a:solidFill>
                  <a:schemeClr val="bg1">
                    <a:lumMod val="75000"/>
                  </a:schemeClr>
                </a:solidFill>
                <a:effectLst/>
                <a:latin typeface="Consolas" panose="020B0609020204030204" pitchFamily="49" charset="0"/>
              </a:rPr>
              <a:t>displayAlert</a:t>
            </a:r>
            <a:r>
              <a:rPr lang="en-CA" sz="1400" b="0" dirty="0">
                <a:solidFill>
                  <a:schemeClr val="bg1">
                    <a:lumMod val="75000"/>
                  </a:schemeClr>
                </a:solidFill>
                <a:effectLst/>
                <a:latin typeface="Consolas" panose="020B0609020204030204" pitchFamily="49" charset="0"/>
              </a:rPr>
              <a:t> = () =&gt;</a:t>
            </a:r>
          </a:p>
          <a:p>
            <a:r>
              <a:rPr lang="en-CA" sz="1400" b="0" dirty="0">
                <a:solidFill>
                  <a:schemeClr val="bg1">
                    <a:lumMod val="75000"/>
                  </a:schemeClr>
                </a:solidFill>
                <a:effectLst/>
                <a:latin typeface="Consolas" panose="020B0609020204030204" pitchFamily="49" charset="0"/>
              </a:rPr>
              <a:t>{</a:t>
            </a:r>
          </a:p>
          <a:p>
            <a:r>
              <a:rPr lang="en-CA" sz="1400" b="0" dirty="0">
                <a:solidFill>
                  <a:schemeClr val="bg1">
                    <a:lumMod val="75000"/>
                  </a:schemeClr>
                </a:solidFill>
                <a:effectLst/>
                <a:latin typeface="Consolas" panose="020B0609020204030204" pitchFamily="49" charset="0"/>
              </a:rPr>
              <a:t>      if (</a:t>
            </a:r>
            <a:r>
              <a:rPr lang="en-CA" sz="1400" b="0" dirty="0" err="1">
                <a:solidFill>
                  <a:schemeClr val="bg1">
                    <a:lumMod val="75000"/>
                  </a:schemeClr>
                </a:solidFill>
                <a:effectLst/>
                <a:latin typeface="Consolas" panose="020B0609020204030204" pitchFamily="49" charset="0"/>
              </a:rPr>
              <a:t>props.task.name.trim</a:t>
            </a:r>
            <a:r>
              <a:rPr lang="en-CA" sz="1400" b="0" dirty="0">
                <a:solidFill>
                  <a:schemeClr val="bg1">
                    <a:lumMod val="75000"/>
                  </a:schemeClr>
                </a:solidFill>
                <a:effectLst/>
                <a:latin typeface="Consolas" panose="020B0609020204030204" pitchFamily="49" charset="0"/>
              </a:rPr>
              <a:t>().length &gt; 0)</a:t>
            </a:r>
          </a:p>
          <a:p>
            <a:r>
              <a:rPr lang="en-CA" sz="1400" b="0" dirty="0">
                <a:solidFill>
                  <a:schemeClr val="bg1">
                    <a:lumMod val="75000"/>
                  </a:schemeClr>
                </a:solidFill>
                <a:effectLst/>
                <a:latin typeface="Consolas" panose="020B0609020204030204" pitchFamily="49" charset="0"/>
              </a:rPr>
              <a:t>      {</a:t>
            </a:r>
          </a:p>
          <a:p>
            <a:r>
              <a:rPr lang="en-CA" sz="1400" b="0" dirty="0">
                <a:solidFill>
                  <a:schemeClr val="bg1">
                    <a:lumMod val="75000"/>
                  </a:schemeClr>
                </a:solidFill>
                <a:effectLst/>
                <a:latin typeface="Consolas" panose="020B0609020204030204" pitchFamily="49" charset="0"/>
              </a:rPr>
              <a:t>            alert(</a:t>
            </a:r>
            <a:r>
              <a:rPr lang="en-CA" sz="1400" b="0" dirty="0" err="1">
                <a:solidFill>
                  <a:schemeClr val="bg1">
                    <a:lumMod val="75000"/>
                  </a:schemeClr>
                </a:solidFill>
                <a:effectLst/>
                <a:latin typeface="Consolas" panose="020B0609020204030204" pitchFamily="49" charset="0"/>
              </a:rPr>
              <a:t>props</a:t>
            </a:r>
            <a:r>
              <a:rPr lang="en-CA" sz="1400" b="1" dirty="0" err="1">
                <a:effectLst/>
                <a:latin typeface="Consolas" panose="020B0609020204030204" pitchFamily="49" charset="0"/>
              </a:rPr>
              <a:t>.week</a:t>
            </a:r>
            <a:r>
              <a:rPr lang="en-CA" sz="1400" b="0" dirty="0">
                <a:solidFill>
                  <a:schemeClr val="bg1">
                    <a:lumMod val="75000"/>
                  </a:schemeClr>
                </a:solidFill>
                <a:effectLst/>
                <a:latin typeface="Consolas" panose="020B0609020204030204" pitchFamily="49" charset="0"/>
              </a:rPr>
              <a:t>);</a:t>
            </a:r>
          </a:p>
          <a:p>
            <a:r>
              <a:rPr lang="en-CA" sz="1400" b="0" dirty="0">
                <a:solidFill>
                  <a:schemeClr val="bg1">
                    <a:lumMod val="75000"/>
                  </a:schemeClr>
                </a:solidFill>
                <a:effectLst/>
                <a:latin typeface="Consolas" panose="020B0609020204030204" pitchFamily="49" charset="0"/>
              </a:rPr>
              <a:t>      }</a:t>
            </a:r>
          </a:p>
          <a:p>
            <a:r>
              <a:rPr lang="en-CA" sz="1400" b="0" dirty="0">
                <a:solidFill>
                  <a:schemeClr val="bg1">
                    <a:lumMod val="75000"/>
                  </a:schemeClr>
                </a:solidFill>
                <a:effectLst/>
                <a:latin typeface="Consolas" panose="020B0609020204030204" pitchFamily="49" charset="0"/>
              </a:rPr>
              <a:t>}      </a:t>
            </a:r>
          </a:p>
        </p:txBody>
      </p:sp>
      <p:sp>
        <p:nvSpPr>
          <p:cNvPr id="18" name="TextBox 17">
            <a:extLst>
              <a:ext uri="{FF2B5EF4-FFF2-40B4-BE49-F238E27FC236}">
                <a16:creationId xmlns:a16="http://schemas.microsoft.com/office/drawing/2014/main" id="{0F0C99F5-0FB0-0270-0017-DC8395CBA97F}"/>
              </a:ext>
            </a:extLst>
          </p:cNvPr>
          <p:cNvSpPr txBox="1"/>
          <p:nvPr/>
        </p:nvSpPr>
        <p:spPr>
          <a:xfrm>
            <a:off x="0" y="4423370"/>
            <a:ext cx="5203767" cy="369332"/>
          </a:xfrm>
          <a:prstGeom prst="rect">
            <a:avLst/>
          </a:prstGeom>
          <a:noFill/>
        </p:spPr>
        <p:txBody>
          <a:bodyPr wrap="square">
            <a:spAutoFit/>
          </a:bodyPr>
          <a:lstStyle/>
          <a:p>
            <a:r>
              <a:rPr lang="en-US" dirty="0">
                <a:solidFill>
                  <a:srgbClr val="00B050"/>
                </a:solidFill>
                <a:latin typeface="Segoe UI" panose="020B0502040204020203" pitchFamily="34" charset="0"/>
              </a:rPr>
              <a:t>//Update ListTasks() </a:t>
            </a:r>
            <a:endParaRPr lang="en-CA" dirty="0">
              <a:highlight>
                <a:srgbClr val="FFFF00"/>
              </a:highlight>
            </a:endParaRPr>
          </a:p>
        </p:txBody>
      </p:sp>
      <p:sp>
        <p:nvSpPr>
          <p:cNvPr id="19" name="TextBox 18">
            <a:extLst>
              <a:ext uri="{FF2B5EF4-FFF2-40B4-BE49-F238E27FC236}">
                <a16:creationId xmlns:a16="http://schemas.microsoft.com/office/drawing/2014/main" id="{44B5BAFE-CF6B-2B42-C862-1F6051C48627}"/>
              </a:ext>
            </a:extLst>
          </p:cNvPr>
          <p:cNvSpPr txBox="1"/>
          <p:nvPr/>
        </p:nvSpPr>
        <p:spPr>
          <a:xfrm>
            <a:off x="5341845" y="7688340"/>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
        <p:nvSpPr>
          <p:cNvPr id="20" name="TextBox 19">
            <a:extLst>
              <a:ext uri="{FF2B5EF4-FFF2-40B4-BE49-F238E27FC236}">
                <a16:creationId xmlns:a16="http://schemas.microsoft.com/office/drawing/2014/main" id="{8D228E42-6123-7017-911F-2D93A6D0FFB5}"/>
              </a:ext>
            </a:extLst>
          </p:cNvPr>
          <p:cNvSpPr txBox="1"/>
          <p:nvPr/>
        </p:nvSpPr>
        <p:spPr>
          <a:xfrm>
            <a:off x="2723702" y="6958543"/>
            <a:ext cx="1162498" cy="369332"/>
          </a:xfrm>
          <a:prstGeom prst="rect">
            <a:avLst/>
          </a:prstGeom>
          <a:solidFill>
            <a:schemeClr val="bg1">
              <a:lumMod val="65000"/>
            </a:schemeClr>
          </a:solidFill>
          <a:ln w="19050">
            <a:solidFill>
              <a:schemeClr val="tx1"/>
            </a:solidFill>
          </a:ln>
        </p:spPr>
        <p:txBody>
          <a:bodyPr wrap="none" rtlCol="0">
            <a:spAutoFit/>
          </a:bodyPr>
          <a:lstStyle/>
          <a:p>
            <a:r>
              <a:rPr lang="en-CA" dirty="0"/>
              <a:t>4/3/2023</a:t>
            </a:r>
          </a:p>
        </p:txBody>
      </p:sp>
      <p:sp>
        <p:nvSpPr>
          <p:cNvPr id="21" name="TextBox 20">
            <a:extLst>
              <a:ext uri="{FF2B5EF4-FFF2-40B4-BE49-F238E27FC236}">
                <a16:creationId xmlns:a16="http://schemas.microsoft.com/office/drawing/2014/main" id="{AA1145CC-CD8F-E703-48F4-45DF83BEB2FF}"/>
              </a:ext>
            </a:extLst>
          </p:cNvPr>
          <p:cNvSpPr txBox="1"/>
          <p:nvPr/>
        </p:nvSpPr>
        <p:spPr>
          <a:xfrm>
            <a:off x="4418886" y="6958543"/>
            <a:ext cx="1162498" cy="369332"/>
          </a:xfrm>
          <a:prstGeom prst="rect">
            <a:avLst/>
          </a:prstGeom>
          <a:solidFill>
            <a:schemeClr val="bg1">
              <a:lumMod val="65000"/>
            </a:schemeClr>
          </a:solidFill>
          <a:ln w="19050">
            <a:solidFill>
              <a:schemeClr val="tx1"/>
            </a:solidFill>
          </a:ln>
        </p:spPr>
        <p:txBody>
          <a:bodyPr wrap="none" rtlCol="0">
            <a:spAutoFit/>
          </a:bodyPr>
          <a:lstStyle/>
          <a:p>
            <a:r>
              <a:rPr lang="en-CA" dirty="0"/>
              <a:t>4/9/2023</a:t>
            </a:r>
          </a:p>
        </p:txBody>
      </p:sp>
      <p:sp>
        <p:nvSpPr>
          <p:cNvPr id="22" name="TextBox 21">
            <a:extLst>
              <a:ext uri="{FF2B5EF4-FFF2-40B4-BE49-F238E27FC236}">
                <a16:creationId xmlns:a16="http://schemas.microsoft.com/office/drawing/2014/main" id="{10BC0E3B-DAE9-ACE6-F180-548F9496BB8B}"/>
              </a:ext>
            </a:extLst>
          </p:cNvPr>
          <p:cNvSpPr txBox="1"/>
          <p:nvPr/>
        </p:nvSpPr>
        <p:spPr>
          <a:xfrm>
            <a:off x="3556530" y="8538130"/>
            <a:ext cx="1370888" cy="369332"/>
          </a:xfrm>
          <a:prstGeom prst="rect">
            <a:avLst/>
          </a:prstGeom>
          <a:solidFill>
            <a:schemeClr val="bg1">
              <a:lumMod val="65000"/>
            </a:schemeClr>
          </a:solidFill>
          <a:ln w="19050">
            <a:solidFill>
              <a:schemeClr val="tx1"/>
            </a:solidFill>
          </a:ln>
        </p:spPr>
        <p:txBody>
          <a:bodyPr wrap="none" rtlCol="0">
            <a:spAutoFit/>
          </a:bodyPr>
          <a:lstStyle/>
          <a:p>
            <a:r>
              <a:rPr lang="en-CA" dirty="0"/>
              <a:t>3-9/4/2023</a:t>
            </a:r>
          </a:p>
        </p:txBody>
      </p:sp>
      <p:sp>
        <p:nvSpPr>
          <p:cNvPr id="23" name="TextBox 22">
            <a:extLst>
              <a:ext uri="{FF2B5EF4-FFF2-40B4-BE49-F238E27FC236}">
                <a16:creationId xmlns:a16="http://schemas.microsoft.com/office/drawing/2014/main" id="{434BEFA5-F8F5-4AB4-7725-9CEBA2593D2B}"/>
              </a:ext>
            </a:extLst>
          </p:cNvPr>
          <p:cNvSpPr txBox="1"/>
          <p:nvPr/>
        </p:nvSpPr>
        <p:spPr>
          <a:xfrm>
            <a:off x="3430479" y="8165864"/>
            <a:ext cx="1976813" cy="369332"/>
          </a:xfrm>
          <a:prstGeom prst="rect">
            <a:avLst/>
          </a:prstGeom>
          <a:noFill/>
        </p:spPr>
        <p:txBody>
          <a:bodyPr wrap="square">
            <a:spAutoFit/>
          </a:bodyPr>
          <a:lstStyle/>
          <a:p>
            <a:r>
              <a:rPr lang="en-US" dirty="0">
                <a:solidFill>
                  <a:srgbClr val="00B050"/>
                </a:solidFill>
                <a:latin typeface="Segoe UI" panose="020B0502040204020203" pitchFamily="34" charset="0"/>
              </a:rPr>
              <a:t>// should yield</a:t>
            </a:r>
            <a:endParaRPr lang="en-CA" dirty="0">
              <a:highlight>
                <a:srgbClr val="FFFF00"/>
              </a:highlight>
            </a:endParaRPr>
          </a:p>
        </p:txBody>
      </p:sp>
      <p:sp>
        <p:nvSpPr>
          <p:cNvPr id="24" name="TextBox 23">
            <a:extLst>
              <a:ext uri="{FF2B5EF4-FFF2-40B4-BE49-F238E27FC236}">
                <a16:creationId xmlns:a16="http://schemas.microsoft.com/office/drawing/2014/main" id="{D6AAB1A4-DC41-C808-F750-C0B9B891D665}"/>
              </a:ext>
            </a:extLst>
          </p:cNvPr>
          <p:cNvSpPr txBox="1"/>
          <p:nvPr/>
        </p:nvSpPr>
        <p:spPr>
          <a:xfrm>
            <a:off x="3264701" y="6598078"/>
            <a:ext cx="1594326" cy="369332"/>
          </a:xfrm>
          <a:prstGeom prst="rect">
            <a:avLst/>
          </a:prstGeom>
          <a:noFill/>
        </p:spPr>
        <p:txBody>
          <a:bodyPr wrap="square">
            <a:spAutoFit/>
          </a:bodyPr>
          <a:lstStyle/>
          <a:p>
            <a:r>
              <a:rPr lang="en-US" dirty="0">
                <a:solidFill>
                  <a:srgbClr val="00B050"/>
                </a:solidFill>
                <a:latin typeface="Segoe UI" panose="020B0502040204020203" pitchFamily="34" charset="0"/>
              </a:rPr>
              <a:t>//both inputs</a:t>
            </a:r>
            <a:endParaRPr lang="en-CA" dirty="0">
              <a:highlight>
                <a:srgbClr val="FFFF00"/>
              </a:highlight>
            </a:endParaRPr>
          </a:p>
        </p:txBody>
      </p:sp>
      <p:sp>
        <p:nvSpPr>
          <p:cNvPr id="25" name="Arrow: Down 24">
            <a:extLst>
              <a:ext uri="{FF2B5EF4-FFF2-40B4-BE49-F238E27FC236}">
                <a16:creationId xmlns:a16="http://schemas.microsoft.com/office/drawing/2014/main" id="{123B6E9F-8E18-B52F-C7C2-E2281486E4D9}"/>
              </a:ext>
            </a:extLst>
          </p:cNvPr>
          <p:cNvSpPr/>
          <p:nvPr/>
        </p:nvSpPr>
        <p:spPr>
          <a:xfrm>
            <a:off x="3803797" y="7403128"/>
            <a:ext cx="740206" cy="67686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79087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3"/>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2"/>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0" grpId="0" animBg="1"/>
      <p:bldP spid="2" grpId="0"/>
      <p:bldP spid="5" grpId="0"/>
      <p:bldP spid="7" grpId="0" animBg="1"/>
      <p:bldP spid="17" grpId="0" animBg="1"/>
      <p:bldP spid="18" grpId="0"/>
      <p:bldP spid="19" grpId="0" animBg="1"/>
      <p:bldP spid="20" grpId="0" animBg="1"/>
      <p:bldP spid="21" grpId="0" animBg="1"/>
      <p:bldP spid="22" grpId="0" animBg="1"/>
      <p:bldP spid="23" grpId="0"/>
      <p:bldP spid="24" grpId="0"/>
      <p:bldP spid="25"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50333B8E-C27B-A1A0-E9D3-45AE4521682C}"/>
              </a:ext>
            </a:extLst>
          </p:cNvPr>
          <p:cNvSpPr txBox="1"/>
          <p:nvPr/>
        </p:nvSpPr>
        <p:spPr>
          <a:xfrm>
            <a:off x="1117600" y="3091543"/>
            <a:ext cx="5370286" cy="923330"/>
          </a:xfrm>
          <a:prstGeom prst="rect">
            <a:avLst/>
          </a:prstGeom>
          <a:noFill/>
        </p:spPr>
        <p:txBody>
          <a:bodyPr wrap="square" rtlCol="0">
            <a:spAutoFit/>
          </a:bodyPr>
          <a:lstStyle/>
          <a:p>
            <a:pPr algn="ctr"/>
            <a:r>
              <a:rPr lang="en-CA" b="1" dirty="0"/>
              <a:t>Since we have limited time, it will be difficult to write all the coming code from scratch. Long complex ones will be shared.</a:t>
            </a:r>
          </a:p>
        </p:txBody>
      </p:sp>
      <p:sp>
        <p:nvSpPr>
          <p:cNvPr id="9" name="TextBox 8">
            <a:extLst>
              <a:ext uri="{FF2B5EF4-FFF2-40B4-BE49-F238E27FC236}">
                <a16:creationId xmlns:a16="http://schemas.microsoft.com/office/drawing/2014/main" id="{16175EB7-7C0D-9D95-1124-7BD269E53C82}"/>
              </a:ext>
            </a:extLst>
          </p:cNvPr>
          <p:cNvSpPr txBox="1"/>
          <p:nvPr/>
        </p:nvSpPr>
        <p:spPr>
          <a:xfrm>
            <a:off x="1269999" y="4343117"/>
            <a:ext cx="5370286" cy="646331"/>
          </a:xfrm>
          <a:prstGeom prst="rect">
            <a:avLst/>
          </a:prstGeom>
          <a:noFill/>
        </p:spPr>
        <p:txBody>
          <a:bodyPr wrap="square" rtlCol="0">
            <a:spAutoFit/>
          </a:bodyPr>
          <a:lstStyle/>
          <a:p>
            <a:pPr algn="ctr"/>
            <a:r>
              <a:rPr lang="en-CA" b="1" dirty="0"/>
              <a:t>Code snippets will be shared with highlight on the important parts</a:t>
            </a:r>
          </a:p>
        </p:txBody>
      </p:sp>
      <p:sp>
        <p:nvSpPr>
          <p:cNvPr id="10" name="TextBox 9">
            <a:extLst>
              <a:ext uri="{FF2B5EF4-FFF2-40B4-BE49-F238E27FC236}">
                <a16:creationId xmlns:a16="http://schemas.microsoft.com/office/drawing/2014/main" id="{60BC9035-66F4-C6A4-9DB7-ED03BA7F8FDF}"/>
              </a:ext>
            </a:extLst>
          </p:cNvPr>
          <p:cNvSpPr txBox="1"/>
          <p:nvPr/>
        </p:nvSpPr>
        <p:spPr>
          <a:xfrm>
            <a:off x="1157514" y="5721975"/>
            <a:ext cx="5370286" cy="646331"/>
          </a:xfrm>
          <a:prstGeom prst="rect">
            <a:avLst/>
          </a:prstGeom>
          <a:noFill/>
        </p:spPr>
        <p:txBody>
          <a:bodyPr wrap="square" rtlCol="0">
            <a:spAutoFit/>
          </a:bodyPr>
          <a:lstStyle/>
          <a:p>
            <a:pPr algn="ctr"/>
            <a:r>
              <a:rPr lang="en-CA" b="1" dirty="0"/>
              <a:t>This also will help you to easily change the code and examine</a:t>
            </a:r>
          </a:p>
        </p:txBody>
      </p:sp>
    </p:spTree>
    <p:extLst>
      <p:ext uri="{BB962C8B-B14F-4D97-AF65-F5344CB8AC3E}">
        <p14:creationId xmlns:p14="http://schemas.microsoft.com/office/powerpoint/2010/main" val="3556280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63003" y="56841"/>
            <a:ext cx="7608428" cy="769441"/>
          </a:xfrm>
          <a:prstGeom prst="rect">
            <a:avLst/>
          </a:prstGeom>
          <a:noFill/>
        </p:spPr>
        <p:txBody>
          <a:bodyPr wrap="none" lIns="91440" tIns="45720" rIns="91440" bIns="45720">
            <a:spAutoFit/>
          </a:bodyPr>
          <a:lstStyle/>
          <a:p>
            <a:pPr algn="ctr"/>
            <a:r>
              <a:rPr lang="en-US" sz="4400" b="0" cap="none" spc="0" dirty="0">
                <a:ln w="0"/>
                <a:solidFill>
                  <a:schemeClr val="tx1"/>
                </a:solidFill>
                <a:effectLst>
                  <a:outerShdw blurRad="38100" dist="19050" dir="2700000" algn="tl" rotWithShape="0">
                    <a:schemeClr val="dk1">
                      <a:alpha val="40000"/>
                    </a:schemeClr>
                  </a:outerShdw>
                </a:effectLst>
              </a:rPr>
              <a:t>Our Project – </a:t>
            </a:r>
            <a:r>
              <a:rPr lang="en-US" sz="4400" dirty="0">
                <a:ln w="0"/>
                <a:effectLst>
                  <a:outerShdw blurRad="38100" dist="19050" dir="2700000" algn="tl" rotWithShape="0">
                    <a:schemeClr val="dk1">
                      <a:alpha val="40000"/>
                    </a:schemeClr>
                  </a:outerShdw>
                </a:effectLst>
                <a:highlight>
                  <a:srgbClr val="FFFF00"/>
                </a:highlight>
              </a:rPr>
              <a:t>Add Task to List</a:t>
            </a:r>
            <a:endParaRPr lang="en-US" sz="4400" b="0" cap="none" spc="0" dirty="0">
              <a:ln w="0"/>
              <a:solidFill>
                <a:schemeClr val="tx1"/>
              </a:solidFill>
              <a:effectLst>
                <a:outerShdw blurRad="38100" dist="19050" dir="2700000" algn="tl" rotWithShape="0">
                  <a:schemeClr val="dk1">
                    <a:alpha val="40000"/>
                  </a:schemeClr>
                </a:outerShdw>
              </a:effectLst>
            </a:endParaRPr>
          </a:p>
        </p:txBody>
      </p:sp>
      <p:sp>
        <p:nvSpPr>
          <p:cNvPr id="3" name="TextBox 2">
            <a:extLst>
              <a:ext uri="{FF2B5EF4-FFF2-40B4-BE49-F238E27FC236}">
                <a16:creationId xmlns:a16="http://schemas.microsoft.com/office/drawing/2014/main" id="{E418B884-3089-582F-C0DC-213D448CD447}"/>
              </a:ext>
            </a:extLst>
          </p:cNvPr>
          <p:cNvSpPr txBox="1"/>
          <p:nvPr/>
        </p:nvSpPr>
        <p:spPr>
          <a:xfrm>
            <a:off x="0" y="882801"/>
            <a:ext cx="5203767" cy="369332"/>
          </a:xfrm>
          <a:prstGeom prst="rect">
            <a:avLst/>
          </a:prstGeom>
          <a:noFill/>
        </p:spPr>
        <p:txBody>
          <a:bodyPr wrap="square">
            <a:spAutoFit/>
          </a:bodyPr>
          <a:lstStyle/>
          <a:p>
            <a:r>
              <a:rPr lang="en-US" dirty="0">
                <a:solidFill>
                  <a:srgbClr val="00B050"/>
                </a:solidFill>
                <a:latin typeface="Segoe UI" panose="020B0502040204020203" pitchFamily="34" charset="0"/>
              </a:rPr>
              <a:t>//Update ListTasks() </a:t>
            </a:r>
            <a:endParaRPr lang="en-CA" dirty="0">
              <a:highlight>
                <a:srgbClr val="FFFF00"/>
              </a:highlight>
            </a:endParaRPr>
          </a:p>
        </p:txBody>
      </p:sp>
      <p:sp>
        <p:nvSpPr>
          <p:cNvPr id="10" name="TextBox 9">
            <a:extLst>
              <a:ext uri="{FF2B5EF4-FFF2-40B4-BE49-F238E27FC236}">
                <a16:creationId xmlns:a16="http://schemas.microsoft.com/office/drawing/2014/main" id="{B714A0F4-A43C-49A6-410F-81CA48772873}"/>
              </a:ext>
            </a:extLst>
          </p:cNvPr>
          <p:cNvSpPr txBox="1"/>
          <p:nvPr/>
        </p:nvSpPr>
        <p:spPr>
          <a:xfrm>
            <a:off x="132468" y="1324869"/>
            <a:ext cx="6769075" cy="307777"/>
          </a:xfrm>
          <a:prstGeom prst="rect">
            <a:avLst/>
          </a:prstGeom>
          <a:noFill/>
          <a:ln w="28575">
            <a:solidFill>
              <a:schemeClr val="tx1"/>
            </a:solidFill>
          </a:ln>
        </p:spPr>
        <p:txBody>
          <a:bodyPr wrap="square">
            <a:spAutoFit/>
          </a:bodyPr>
          <a:lstStyle/>
          <a:p>
            <a:r>
              <a:rPr lang="en-CA" sz="1400" dirty="0"/>
              <a:t>We don’t need </a:t>
            </a:r>
            <a:r>
              <a:rPr lang="en-CA" sz="1400" dirty="0" err="1"/>
              <a:t>displayAlert</a:t>
            </a:r>
            <a:r>
              <a:rPr lang="en-CA" sz="1400" dirty="0"/>
              <a:t>() anymore, we will write some useful code. Remove it.</a:t>
            </a:r>
          </a:p>
        </p:txBody>
      </p:sp>
      <p:sp>
        <p:nvSpPr>
          <p:cNvPr id="6" name="TextBox 5">
            <a:extLst>
              <a:ext uri="{FF2B5EF4-FFF2-40B4-BE49-F238E27FC236}">
                <a16:creationId xmlns:a16="http://schemas.microsoft.com/office/drawing/2014/main" id="{C2246577-ABE8-235F-2955-609000F77A4B}"/>
              </a:ext>
            </a:extLst>
          </p:cNvPr>
          <p:cNvSpPr txBox="1"/>
          <p:nvPr/>
        </p:nvSpPr>
        <p:spPr>
          <a:xfrm>
            <a:off x="0" y="1760101"/>
            <a:ext cx="5138453" cy="369332"/>
          </a:xfrm>
          <a:prstGeom prst="rect">
            <a:avLst/>
          </a:prstGeom>
          <a:noFill/>
        </p:spPr>
        <p:txBody>
          <a:bodyPr wrap="square">
            <a:spAutoFit/>
          </a:bodyPr>
          <a:lstStyle/>
          <a:p>
            <a:r>
              <a:rPr lang="en-US" dirty="0">
                <a:latin typeface="Segoe UI" panose="020B0502040204020203" pitchFamily="34" charset="0"/>
              </a:rPr>
              <a:t>The goal is to popup the name of the latest task.</a:t>
            </a:r>
            <a:endParaRPr lang="en-CA" dirty="0">
              <a:highlight>
                <a:srgbClr val="FFFF00"/>
              </a:highlight>
            </a:endParaRPr>
          </a:p>
        </p:txBody>
      </p:sp>
      <p:sp>
        <p:nvSpPr>
          <p:cNvPr id="9" name="TextBox 8">
            <a:extLst>
              <a:ext uri="{FF2B5EF4-FFF2-40B4-BE49-F238E27FC236}">
                <a16:creationId xmlns:a16="http://schemas.microsoft.com/office/drawing/2014/main" id="{413A23BA-163C-D08B-9F56-71B61F687D24}"/>
              </a:ext>
            </a:extLst>
          </p:cNvPr>
          <p:cNvSpPr txBox="1"/>
          <p:nvPr/>
        </p:nvSpPr>
        <p:spPr>
          <a:xfrm>
            <a:off x="0" y="2190988"/>
            <a:ext cx="7528503" cy="646331"/>
          </a:xfrm>
          <a:prstGeom prst="rect">
            <a:avLst/>
          </a:prstGeom>
          <a:noFill/>
        </p:spPr>
        <p:txBody>
          <a:bodyPr wrap="square">
            <a:spAutoFit/>
          </a:bodyPr>
          <a:lstStyle/>
          <a:p>
            <a:r>
              <a:rPr lang="en-US" dirty="0">
                <a:solidFill>
                  <a:schemeClr val="accent5">
                    <a:lumMod val="25000"/>
                  </a:schemeClr>
                </a:solidFill>
                <a:latin typeface="Segoe UI" panose="020B0502040204020203" pitchFamily="34" charset="0"/>
              </a:rPr>
              <a:t>For now, </a:t>
            </a:r>
            <a:r>
              <a:rPr lang="en-US" dirty="0">
                <a:solidFill>
                  <a:schemeClr val="accent5">
                    <a:lumMod val="25000"/>
                  </a:schemeClr>
                </a:solidFill>
                <a:highlight>
                  <a:srgbClr val="FFFF00"/>
                </a:highlight>
                <a:latin typeface="Segoe UI" panose="020B0502040204020203" pitchFamily="34" charset="0"/>
              </a:rPr>
              <a:t>simplicity</a:t>
            </a:r>
            <a:r>
              <a:rPr lang="en-US" dirty="0">
                <a:solidFill>
                  <a:schemeClr val="accent5">
                    <a:lumMod val="25000"/>
                  </a:schemeClr>
                </a:solidFill>
                <a:latin typeface="Segoe UI" panose="020B0502040204020203" pitchFamily="34" charset="0"/>
              </a:rPr>
              <a:t>, tasks with different name should be added to the list, while those with same name will get the task updated </a:t>
            </a:r>
            <a:endParaRPr lang="en-CA" dirty="0">
              <a:solidFill>
                <a:schemeClr val="accent5">
                  <a:lumMod val="25000"/>
                </a:schemeClr>
              </a:solidFill>
              <a:highlight>
                <a:srgbClr val="FFFF00"/>
              </a:highlight>
            </a:endParaRPr>
          </a:p>
        </p:txBody>
      </p:sp>
      <p:pic>
        <p:nvPicPr>
          <p:cNvPr id="12" name="Picture 11">
            <a:extLst>
              <a:ext uri="{FF2B5EF4-FFF2-40B4-BE49-F238E27FC236}">
                <a16:creationId xmlns:a16="http://schemas.microsoft.com/office/drawing/2014/main" id="{EBF922AD-FBEE-7937-4A79-A230D286B293}"/>
              </a:ext>
            </a:extLst>
          </p:cNvPr>
          <p:cNvPicPr>
            <a:picLocks noChangeAspect="1"/>
          </p:cNvPicPr>
          <p:nvPr/>
        </p:nvPicPr>
        <p:blipFill>
          <a:blip r:embed="rId2"/>
          <a:stretch>
            <a:fillRect/>
          </a:stretch>
        </p:blipFill>
        <p:spPr>
          <a:xfrm>
            <a:off x="132468" y="3068288"/>
            <a:ext cx="7507459" cy="3688112"/>
          </a:xfrm>
          <a:prstGeom prst="rect">
            <a:avLst/>
          </a:prstGeom>
        </p:spPr>
      </p:pic>
      <p:sp>
        <p:nvSpPr>
          <p:cNvPr id="27" name="TextBox 26">
            <a:extLst>
              <a:ext uri="{FF2B5EF4-FFF2-40B4-BE49-F238E27FC236}">
                <a16:creationId xmlns:a16="http://schemas.microsoft.com/office/drawing/2014/main" id="{359F298C-FA9A-7B3E-E6C1-39C0F93E3919}"/>
              </a:ext>
            </a:extLst>
          </p:cNvPr>
          <p:cNvSpPr txBox="1"/>
          <p:nvPr/>
        </p:nvSpPr>
        <p:spPr>
          <a:xfrm>
            <a:off x="2885529" y="4530622"/>
            <a:ext cx="2252924" cy="338554"/>
          </a:xfrm>
          <a:prstGeom prst="rect">
            <a:avLst/>
          </a:prstGeom>
          <a:solidFill>
            <a:schemeClr val="accent3">
              <a:lumMod val="75000"/>
            </a:schemeClr>
          </a:solidFill>
        </p:spPr>
        <p:txBody>
          <a:bodyPr wrap="none" rtlCol="0">
            <a:spAutoFit/>
          </a:bodyPr>
          <a:lstStyle/>
          <a:p>
            <a:r>
              <a:rPr lang="en-CA" sz="1600" dirty="0">
                <a:solidFill>
                  <a:schemeClr val="bg1"/>
                </a:solidFill>
              </a:rPr>
              <a:t>Hold tasks in memory</a:t>
            </a:r>
            <a:r>
              <a:rPr lang="en-CA" sz="1600" dirty="0"/>
              <a:t> </a:t>
            </a:r>
          </a:p>
        </p:txBody>
      </p:sp>
      <p:sp>
        <p:nvSpPr>
          <p:cNvPr id="28" name="TextBox 27">
            <a:extLst>
              <a:ext uri="{FF2B5EF4-FFF2-40B4-BE49-F238E27FC236}">
                <a16:creationId xmlns:a16="http://schemas.microsoft.com/office/drawing/2014/main" id="{80181F31-377F-6854-5B3A-98E7F25DC57D}"/>
              </a:ext>
            </a:extLst>
          </p:cNvPr>
          <p:cNvSpPr txBox="1"/>
          <p:nvPr/>
        </p:nvSpPr>
        <p:spPr>
          <a:xfrm>
            <a:off x="3089149" y="5358501"/>
            <a:ext cx="4229235" cy="338554"/>
          </a:xfrm>
          <a:prstGeom prst="rect">
            <a:avLst/>
          </a:prstGeom>
          <a:solidFill>
            <a:schemeClr val="accent3">
              <a:lumMod val="75000"/>
            </a:schemeClr>
          </a:solidFill>
        </p:spPr>
        <p:txBody>
          <a:bodyPr wrap="none" rtlCol="0">
            <a:spAutoFit/>
          </a:bodyPr>
          <a:lstStyle/>
          <a:p>
            <a:r>
              <a:rPr lang="en-CA" sz="1600" dirty="0">
                <a:solidFill>
                  <a:schemeClr val="bg1"/>
                </a:solidFill>
              </a:rPr>
              <a:t>Add/update record when week is not blank</a:t>
            </a:r>
            <a:endParaRPr lang="en-CA" sz="1600" dirty="0"/>
          </a:p>
        </p:txBody>
      </p:sp>
      <p:sp>
        <p:nvSpPr>
          <p:cNvPr id="32" name="TextBox 31">
            <a:extLst>
              <a:ext uri="{FF2B5EF4-FFF2-40B4-BE49-F238E27FC236}">
                <a16:creationId xmlns:a16="http://schemas.microsoft.com/office/drawing/2014/main" id="{1B655B19-D2B3-C1CB-0323-ABD0B7B36DB9}"/>
              </a:ext>
            </a:extLst>
          </p:cNvPr>
          <p:cNvSpPr txBox="1"/>
          <p:nvPr/>
        </p:nvSpPr>
        <p:spPr>
          <a:xfrm>
            <a:off x="5307845" y="3077029"/>
            <a:ext cx="2332082" cy="646331"/>
          </a:xfrm>
          <a:prstGeom prst="rect">
            <a:avLst/>
          </a:prstGeom>
          <a:solidFill>
            <a:schemeClr val="accent6">
              <a:lumMod val="40000"/>
              <a:lumOff val="60000"/>
            </a:schemeClr>
          </a:solidFill>
          <a:ln>
            <a:solidFill>
              <a:schemeClr val="accent3">
                <a:lumMod val="50000"/>
              </a:schemeClr>
            </a:solidFill>
          </a:ln>
        </p:spPr>
        <p:txBody>
          <a:bodyPr wrap="square">
            <a:spAutoFit/>
          </a:bodyPr>
          <a:lstStyle/>
          <a:p>
            <a:pPr algn="just"/>
            <a:r>
              <a:rPr lang="en-US" sz="1200" dirty="0"/>
              <a:t>Better to copy code and not write from scratch. [</a:t>
            </a:r>
            <a:r>
              <a:rPr lang="en-US" sz="1200" dirty="0">
                <a:highlight>
                  <a:srgbClr val="FFFF00"/>
                </a:highlight>
              </a:rPr>
              <a:t>updateMatchingRow.js</a:t>
            </a:r>
            <a:r>
              <a:rPr lang="en-US" sz="1200" dirty="0"/>
              <a:t>]</a:t>
            </a:r>
          </a:p>
        </p:txBody>
      </p:sp>
    </p:spTree>
    <p:extLst>
      <p:ext uri="{BB962C8B-B14F-4D97-AF65-F5344CB8AC3E}">
        <p14:creationId xmlns:p14="http://schemas.microsoft.com/office/powerpoint/2010/main" val="1969758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0" grpId="0" animBg="1"/>
      <p:bldP spid="6" grpId="0"/>
      <p:bldP spid="9" grpId="0"/>
      <p:bldP spid="27" grpId="0" animBg="1"/>
      <p:bldP spid="28" grpId="0" animBg="1"/>
      <p:bldP spid="32"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931A772-2FD6-EBA1-BBB0-30C02C1EFCCE}"/>
              </a:ext>
            </a:extLst>
          </p:cNvPr>
          <p:cNvPicPr>
            <a:picLocks noChangeAspect="1"/>
          </p:cNvPicPr>
          <p:nvPr/>
        </p:nvPicPr>
        <p:blipFill>
          <a:blip r:embed="rId2"/>
          <a:stretch>
            <a:fillRect/>
          </a:stretch>
        </p:blipFill>
        <p:spPr>
          <a:xfrm>
            <a:off x="422366" y="951083"/>
            <a:ext cx="6768050" cy="7009606"/>
          </a:xfrm>
          <a:prstGeom prst="rect">
            <a:avLst/>
          </a:prstGeom>
        </p:spPr>
      </p:pic>
      <p:sp>
        <p:nvSpPr>
          <p:cNvPr id="8" name="Rectangle 7">
            <a:extLst>
              <a:ext uri="{FF2B5EF4-FFF2-40B4-BE49-F238E27FC236}">
                <a16:creationId xmlns:a16="http://schemas.microsoft.com/office/drawing/2014/main" id="{158F95D5-BE54-3736-1783-2E5501BC5DA8}"/>
              </a:ext>
            </a:extLst>
          </p:cNvPr>
          <p:cNvSpPr/>
          <p:nvPr/>
        </p:nvSpPr>
        <p:spPr>
          <a:xfrm>
            <a:off x="63003" y="56841"/>
            <a:ext cx="7608428" cy="769441"/>
          </a:xfrm>
          <a:prstGeom prst="rect">
            <a:avLst/>
          </a:prstGeom>
          <a:noFill/>
        </p:spPr>
        <p:txBody>
          <a:bodyPr wrap="none" lIns="91440" tIns="45720" rIns="91440" bIns="45720">
            <a:spAutoFit/>
          </a:bodyPr>
          <a:lstStyle/>
          <a:p>
            <a:pPr algn="ctr"/>
            <a:r>
              <a:rPr lang="en-US" sz="4400" b="0" cap="none" spc="0" dirty="0">
                <a:ln w="0"/>
                <a:solidFill>
                  <a:schemeClr val="tx1"/>
                </a:solidFill>
                <a:effectLst>
                  <a:outerShdw blurRad="38100" dist="19050" dir="2700000" algn="tl" rotWithShape="0">
                    <a:schemeClr val="dk1">
                      <a:alpha val="40000"/>
                    </a:schemeClr>
                  </a:outerShdw>
                </a:effectLst>
              </a:rPr>
              <a:t>Our Project – </a:t>
            </a:r>
            <a:r>
              <a:rPr lang="en-US" sz="4400" dirty="0">
                <a:ln w="0"/>
                <a:effectLst>
                  <a:outerShdw blurRad="38100" dist="19050" dir="2700000" algn="tl" rotWithShape="0">
                    <a:schemeClr val="dk1">
                      <a:alpha val="40000"/>
                    </a:schemeClr>
                  </a:outerShdw>
                </a:effectLst>
                <a:highlight>
                  <a:srgbClr val="FFFF00"/>
                </a:highlight>
              </a:rPr>
              <a:t>Add Task to List</a:t>
            </a:r>
            <a:endParaRPr lang="en-US" sz="4400" b="0" cap="none" spc="0" dirty="0">
              <a:ln w="0"/>
              <a:solidFill>
                <a:schemeClr val="tx1"/>
              </a:solidFill>
              <a:effectLst>
                <a:outerShdw blurRad="38100" dist="19050" dir="2700000" algn="tl" rotWithShape="0">
                  <a:schemeClr val="dk1">
                    <a:alpha val="40000"/>
                  </a:schemeClr>
                </a:outerShdw>
              </a:effectLst>
            </a:endParaRPr>
          </a:p>
        </p:txBody>
      </p:sp>
      <p:sp>
        <p:nvSpPr>
          <p:cNvPr id="29" name="TextBox 28">
            <a:extLst>
              <a:ext uri="{FF2B5EF4-FFF2-40B4-BE49-F238E27FC236}">
                <a16:creationId xmlns:a16="http://schemas.microsoft.com/office/drawing/2014/main" id="{33CF7A8D-6806-D496-B0B8-E3F7D9974CD5}"/>
              </a:ext>
            </a:extLst>
          </p:cNvPr>
          <p:cNvSpPr txBox="1"/>
          <p:nvPr/>
        </p:nvSpPr>
        <p:spPr>
          <a:xfrm>
            <a:off x="3538912" y="2486559"/>
            <a:ext cx="3152210" cy="276999"/>
          </a:xfrm>
          <a:prstGeom prst="rect">
            <a:avLst/>
          </a:prstGeom>
          <a:solidFill>
            <a:schemeClr val="accent3">
              <a:lumMod val="75000"/>
            </a:schemeClr>
          </a:solidFill>
        </p:spPr>
        <p:txBody>
          <a:bodyPr wrap="none" rtlCol="0">
            <a:spAutoFit/>
          </a:bodyPr>
          <a:lstStyle/>
          <a:p>
            <a:r>
              <a:rPr lang="en-CA" sz="1200" dirty="0">
                <a:solidFill>
                  <a:schemeClr val="bg1"/>
                </a:solidFill>
              </a:rPr>
              <a:t>update task when task name already exists</a:t>
            </a:r>
            <a:endParaRPr lang="en-CA" sz="1200" dirty="0"/>
          </a:p>
        </p:txBody>
      </p:sp>
      <p:sp>
        <p:nvSpPr>
          <p:cNvPr id="33" name="TextBox 32">
            <a:extLst>
              <a:ext uri="{FF2B5EF4-FFF2-40B4-BE49-F238E27FC236}">
                <a16:creationId xmlns:a16="http://schemas.microsoft.com/office/drawing/2014/main" id="{A4B0EE35-5F8C-88F4-D0F6-FE7973E616FA}"/>
              </a:ext>
            </a:extLst>
          </p:cNvPr>
          <p:cNvSpPr txBox="1"/>
          <p:nvPr/>
        </p:nvSpPr>
        <p:spPr>
          <a:xfrm>
            <a:off x="4537126" y="4307970"/>
            <a:ext cx="2653290" cy="276999"/>
          </a:xfrm>
          <a:prstGeom prst="rect">
            <a:avLst/>
          </a:prstGeom>
          <a:solidFill>
            <a:schemeClr val="accent3">
              <a:lumMod val="75000"/>
            </a:schemeClr>
          </a:solidFill>
        </p:spPr>
        <p:txBody>
          <a:bodyPr wrap="none" rtlCol="0">
            <a:spAutoFit/>
          </a:bodyPr>
          <a:lstStyle/>
          <a:p>
            <a:r>
              <a:rPr lang="en-CA" sz="1200" dirty="0">
                <a:solidFill>
                  <a:schemeClr val="bg1"/>
                </a:solidFill>
              </a:rPr>
              <a:t>Add task when task name is unique</a:t>
            </a:r>
            <a:endParaRPr lang="en-CA" sz="1200" dirty="0"/>
          </a:p>
        </p:txBody>
      </p:sp>
      <p:cxnSp>
        <p:nvCxnSpPr>
          <p:cNvPr id="4" name="Connector: Elbow 3">
            <a:extLst>
              <a:ext uri="{FF2B5EF4-FFF2-40B4-BE49-F238E27FC236}">
                <a16:creationId xmlns:a16="http://schemas.microsoft.com/office/drawing/2014/main" id="{D63571EF-0E88-FC34-B6C7-6A12184541AB}"/>
              </a:ext>
            </a:extLst>
          </p:cNvPr>
          <p:cNvCxnSpPr>
            <a:cxnSpLocks/>
            <a:stCxn id="13" idx="3"/>
          </p:cNvCxnSpPr>
          <p:nvPr/>
        </p:nvCxnSpPr>
        <p:spPr>
          <a:xfrm>
            <a:off x="3886200" y="4680132"/>
            <a:ext cx="838200" cy="174897"/>
          </a:xfrm>
          <a:prstGeom prst="bentConnector3">
            <a:avLst/>
          </a:prstGeom>
          <a:ln>
            <a:tailEnd type="triangle"/>
          </a:ln>
        </p:spPr>
        <p:style>
          <a:lnRef idx="1">
            <a:schemeClr val="accent2"/>
          </a:lnRef>
          <a:fillRef idx="0">
            <a:schemeClr val="accent2"/>
          </a:fillRef>
          <a:effectRef idx="0">
            <a:schemeClr val="accent2"/>
          </a:effectRef>
          <a:fontRef idx="minor">
            <a:schemeClr val="tx1"/>
          </a:fontRef>
        </p:style>
      </p:cxnSp>
      <p:sp>
        <p:nvSpPr>
          <p:cNvPr id="5" name="TextBox 4">
            <a:extLst>
              <a:ext uri="{FF2B5EF4-FFF2-40B4-BE49-F238E27FC236}">
                <a16:creationId xmlns:a16="http://schemas.microsoft.com/office/drawing/2014/main" id="{F1A7A7C4-902C-0648-2563-046535F5594A}"/>
              </a:ext>
            </a:extLst>
          </p:cNvPr>
          <p:cNvSpPr txBox="1"/>
          <p:nvPr/>
        </p:nvSpPr>
        <p:spPr>
          <a:xfrm>
            <a:off x="4763596" y="4771705"/>
            <a:ext cx="2113079" cy="261610"/>
          </a:xfrm>
          <a:prstGeom prst="rect">
            <a:avLst/>
          </a:prstGeom>
          <a:noFill/>
        </p:spPr>
        <p:txBody>
          <a:bodyPr wrap="none" rtlCol="0">
            <a:spAutoFit/>
          </a:bodyPr>
          <a:lstStyle/>
          <a:p>
            <a:r>
              <a:rPr lang="en-CA" sz="1100" dirty="0">
                <a:solidFill>
                  <a:schemeClr val="bg1"/>
                </a:solidFill>
              </a:rPr>
              <a:t>Insert the new task in the front</a:t>
            </a:r>
          </a:p>
        </p:txBody>
      </p:sp>
      <p:sp>
        <p:nvSpPr>
          <p:cNvPr id="11" name="TextBox 10">
            <a:extLst>
              <a:ext uri="{FF2B5EF4-FFF2-40B4-BE49-F238E27FC236}">
                <a16:creationId xmlns:a16="http://schemas.microsoft.com/office/drawing/2014/main" id="{AE718B8E-5BE7-603D-280D-C564FEADC4E4}"/>
              </a:ext>
            </a:extLst>
          </p:cNvPr>
          <p:cNvSpPr txBox="1"/>
          <p:nvPr/>
        </p:nvSpPr>
        <p:spPr>
          <a:xfrm>
            <a:off x="4697887" y="4929924"/>
            <a:ext cx="2076209" cy="430887"/>
          </a:xfrm>
          <a:prstGeom prst="rect">
            <a:avLst/>
          </a:prstGeom>
          <a:noFill/>
        </p:spPr>
        <p:txBody>
          <a:bodyPr wrap="none" rtlCol="0">
            <a:spAutoFit/>
          </a:bodyPr>
          <a:lstStyle/>
          <a:p>
            <a:r>
              <a:rPr lang="en-CA" sz="1100" dirty="0">
                <a:solidFill>
                  <a:schemeClr val="bg1"/>
                </a:solidFill>
              </a:rPr>
              <a:t>… : spreading array elements</a:t>
            </a:r>
          </a:p>
          <a:p>
            <a:r>
              <a:rPr lang="en-CA" sz="1100" dirty="0">
                <a:solidFill>
                  <a:schemeClr val="bg1"/>
                </a:solidFill>
              </a:rPr>
              <a:t>[succinct approach]</a:t>
            </a:r>
          </a:p>
        </p:txBody>
      </p:sp>
      <p:sp>
        <p:nvSpPr>
          <p:cNvPr id="13" name="Rectangle: Rounded Corners 12">
            <a:extLst>
              <a:ext uri="{FF2B5EF4-FFF2-40B4-BE49-F238E27FC236}">
                <a16:creationId xmlns:a16="http://schemas.microsoft.com/office/drawing/2014/main" id="{16BCA017-9878-A50E-EAF6-93A4DE0CABB0}"/>
              </a:ext>
            </a:extLst>
          </p:cNvPr>
          <p:cNvSpPr/>
          <p:nvPr/>
        </p:nvSpPr>
        <p:spPr>
          <a:xfrm>
            <a:off x="1698054" y="4560389"/>
            <a:ext cx="2188146" cy="239486"/>
          </a:xfrm>
          <a:prstGeom prst="roundRect">
            <a:avLst/>
          </a:prstGeom>
          <a:solidFill>
            <a:srgbClr val="58B4AE">
              <a:alpha val="41961"/>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4" name="TextBox 13">
            <a:extLst>
              <a:ext uri="{FF2B5EF4-FFF2-40B4-BE49-F238E27FC236}">
                <a16:creationId xmlns:a16="http://schemas.microsoft.com/office/drawing/2014/main" id="{E4514585-3C88-6E6E-6AC0-1A87F40D0A07}"/>
              </a:ext>
            </a:extLst>
          </p:cNvPr>
          <p:cNvSpPr txBox="1"/>
          <p:nvPr/>
        </p:nvSpPr>
        <p:spPr>
          <a:xfrm>
            <a:off x="3538912" y="5839096"/>
            <a:ext cx="955711" cy="276999"/>
          </a:xfrm>
          <a:prstGeom prst="rect">
            <a:avLst/>
          </a:prstGeom>
          <a:solidFill>
            <a:schemeClr val="accent3">
              <a:lumMod val="75000"/>
            </a:schemeClr>
          </a:solidFill>
        </p:spPr>
        <p:txBody>
          <a:bodyPr wrap="none" rtlCol="0">
            <a:spAutoFit/>
          </a:bodyPr>
          <a:lstStyle/>
          <a:p>
            <a:r>
              <a:rPr lang="en-CA" sz="1200" dirty="0">
                <a:solidFill>
                  <a:schemeClr val="bg1"/>
                </a:solidFill>
              </a:rPr>
              <a:t>Why copy?</a:t>
            </a:r>
            <a:endParaRPr lang="en-CA" sz="1200" dirty="0"/>
          </a:p>
        </p:txBody>
      </p:sp>
      <p:sp>
        <p:nvSpPr>
          <p:cNvPr id="15" name="TextBox 14">
            <a:extLst>
              <a:ext uri="{FF2B5EF4-FFF2-40B4-BE49-F238E27FC236}">
                <a16:creationId xmlns:a16="http://schemas.microsoft.com/office/drawing/2014/main" id="{203B391C-FA32-6909-8DC9-385AA7CC9A75}"/>
              </a:ext>
            </a:extLst>
          </p:cNvPr>
          <p:cNvSpPr txBox="1"/>
          <p:nvPr/>
        </p:nvSpPr>
        <p:spPr>
          <a:xfrm>
            <a:off x="3538912" y="6181207"/>
            <a:ext cx="3219256" cy="830997"/>
          </a:xfrm>
          <a:prstGeom prst="rect">
            <a:avLst/>
          </a:prstGeom>
          <a:solidFill>
            <a:schemeClr val="accent3">
              <a:lumMod val="75000"/>
            </a:schemeClr>
          </a:solidFill>
        </p:spPr>
        <p:txBody>
          <a:bodyPr wrap="square" rtlCol="0">
            <a:spAutoFit/>
          </a:bodyPr>
          <a:lstStyle/>
          <a:p>
            <a:r>
              <a:rPr lang="en-CA" sz="1200" dirty="0">
                <a:solidFill>
                  <a:schemeClr val="bg1"/>
                </a:solidFill>
              </a:rPr>
              <a:t>To avoid bugs and unexpected behavior that  can creep into the code from dealing with a mutable object. Especially, when two components can update it.</a:t>
            </a:r>
            <a:endParaRPr lang="en-CA" sz="1200" dirty="0"/>
          </a:p>
        </p:txBody>
      </p:sp>
    </p:spTree>
    <p:extLst>
      <p:ext uri="{BB962C8B-B14F-4D97-AF65-F5344CB8AC3E}">
        <p14:creationId xmlns:p14="http://schemas.microsoft.com/office/powerpoint/2010/main" val="4223998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3" grpId="0" animBg="1"/>
      <p:bldP spid="5" grpId="0"/>
      <p:bldP spid="11" grpId="0"/>
      <p:bldP spid="13" grpId="0" animBg="1"/>
      <p:bldP spid="14" grpId="0" animBg="1"/>
      <p:bldP spid="15"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2556F0F8-3867-3689-59FF-74C77E5AD0FD}"/>
              </a:ext>
            </a:extLst>
          </p:cNvPr>
          <p:cNvSpPr txBox="1"/>
          <p:nvPr/>
        </p:nvSpPr>
        <p:spPr>
          <a:xfrm>
            <a:off x="114299" y="2609134"/>
            <a:ext cx="7491187" cy="2862322"/>
          </a:xfrm>
          <a:prstGeom prst="rect">
            <a:avLst/>
          </a:prstGeom>
          <a:noFill/>
          <a:ln w="28575">
            <a:solidFill>
              <a:schemeClr val="tx1"/>
            </a:solidFill>
          </a:ln>
        </p:spPr>
        <p:txBody>
          <a:bodyPr wrap="square">
            <a:spAutoFit/>
          </a:bodyPr>
          <a:lstStyle/>
          <a:p>
            <a:r>
              <a:rPr lang="en-US" sz="1200" b="0" dirty="0">
                <a:solidFill>
                  <a:srgbClr val="92D050"/>
                </a:solidFill>
                <a:effectLst/>
                <a:latin typeface="Consolas" panose="020B0609020204030204" pitchFamily="49" charset="0"/>
              </a:rPr>
              <a:t>//update the return statement </a:t>
            </a:r>
          </a:p>
          <a:p>
            <a:r>
              <a:rPr lang="en-US" sz="1200" b="0" dirty="0">
                <a:solidFill>
                  <a:schemeClr val="bg1">
                    <a:lumMod val="75000"/>
                  </a:schemeClr>
                </a:solidFill>
                <a:effectLst/>
                <a:latin typeface="Consolas" panose="020B0609020204030204" pitchFamily="49" charset="0"/>
              </a:rPr>
              <a:t>return (</a:t>
            </a:r>
          </a:p>
          <a:p>
            <a:r>
              <a:rPr lang="en-US" sz="1200" b="0" dirty="0">
                <a:solidFill>
                  <a:schemeClr val="bg1">
                    <a:lumMod val="75000"/>
                  </a:schemeClr>
                </a:solidFill>
                <a:effectLst/>
                <a:latin typeface="Consolas" panose="020B0609020204030204" pitchFamily="49" charset="0"/>
              </a:rPr>
              <a:t>  &lt;Container </a:t>
            </a:r>
            <a:r>
              <a:rPr lang="en-US" sz="1200" b="0" dirty="0" err="1">
                <a:solidFill>
                  <a:schemeClr val="bg1">
                    <a:lumMod val="75000"/>
                  </a:schemeClr>
                </a:solidFill>
                <a:effectLst/>
                <a:latin typeface="Consolas" panose="020B0609020204030204" pitchFamily="49" charset="0"/>
              </a:rPr>
              <a:t>className</a:t>
            </a:r>
            <a:r>
              <a:rPr lang="en-US" sz="1200" b="0" dirty="0">
                <a:solidFill>
                  <a:schemeClr val="bg1">
                    <a:lumMod val="75000"/>
                  </a:schemeClr>
                </a:solidFill>
                <a:effectLst/>
                <a:latin typeface="Consolas" panose="020B0609020204030204" pitchFamily="49" charset="0"/>
              </a:rPr>
              <a:t>={</a:t>
            </a:r>
            <a:r>
              <a:rPr lang="en-US" sz="1200" b="0" dirty="0" err="1">
                <a:solidFill>
                  <a:schemeClr val="bg1">
                    <a:lumMod val="75000"/>
                  </a:schemeClr>
                </a:solidFill>
                <a:effectLst/>
                <a:latin typeface="Consolas" panose="020B0609020204030204" pitchFamily="49" charset="0"/>
              </a:rPr>
              <a:t>props.className</a:t>
            </a:r>
            <a:r>
              <a:rPr lang="en-US" sz="1200" b="0" dirty="0">
                <a:solidFill>
                  <a:schemeClr val="bg1">
                    <a:lumMod val="75000"/>
                  </a:schemeClr>
                </a:solidFill>
                <a:effectLst/>
                <a:latin typeface="Consolas" panose="020B0609020204030204" pitchFamily="49" charset="0"/>
              </a:rPr>
              <a:t>}&gt;</a:t>
            </a:r>
          </a:p>
          <a:p>
            <a:r>
              <a:rPr lang="en-CA" sz="1200" b="0" dirty="0">
                <a:effectLst/>
                <a:latin typeface="Consolas" panose="020B0609020204030204" pitchFamily="49" charset="0"/>
              </a:rPr>
              <a:t>&lt;div style={{ height: '260px', </a:t>
            </a:r>
            <a:r>
              <a:rPr lang="en-CA" sz="1200" b="0" dirty="0" err="1">
                <a:effectLst/>
                <a:latin typeface="Consolas" panose="020B0609020204030204" pitchFamily="49" charset="0"/>
              </a:rPr>
              <a:t>overflowY</a:t>
            </a:r>
            <a:r>
              <a:rPr lang="en-CA" sz="1200" b="0" dirty="0">
                <a:effectLst/>
                <a:latin typeface="Consolas" panose="020B0609020204030204" pitchFamily="49" charset="0"/>
              </a:rPr>
              <a:t>: 'scroll' }}&gt;</a:t>
            </a:r>
          </a:p>
          <a:p>
            <a:r>
              <a:rPr lang="en-CA" sz="1200" b="0" dirty="0">
                <a:effectLst/>
                <a:latin typeface="Consolas" panose="020B0609020204030204" pitchFamily="49" charset="0"/>
              </a:rPr>
              <a:t>  &lt;</a:t>
            </a:r>
            <a:r>
              <a:rPr lang="en-CA" sz="1200" b="0" dirty="0" err="1">
                <a:effectLst/>
                <a:latin typeface="Consolas" panose="020B0609020204030204" pitchFamily="49" charset="0"/>
              </a:rPr>
              <a:t>ListGroup</a:t>
            </a:r>
            <a:r>
              <a:rPr lang="en-CA" sz="1200" b="0" dirty="0">
                <a:effectLst/>
                <a:latin typeface="Consolas" panose="020B0609020204030204" pitchFamily="49" charset="0"/>
              </a:rPr>
              <a:t>&gt;</a:t>
            </a:r>
          </a:p>
          <a:p>
            <a:r>
              <a:rPr lang="en-CA" sz="1200" b="0" dirty="0">
                <a:effectLst/>
                <a:latin typeface="Consolas" panose="020B0609020204030204" pitchFamily="49" charset="0"/>
              </a:rPr>
              <a:t>    {</a:t>
            </a:r>
          </a:p>
          <a:p>
            <a:r>
              <a:rPr lang="en-CA" sz="1200" dirty="0">
                <a:latin typeface="Consolas" panose="020B0609020204030204" pitchFamily="49" charset="0"/>
              </a:rPr>
              <a:t>      </a:t>
            </a:r>
            <a:r>
              <a:rPr lang="en-CA" sz="1200" b="0" dirty="0" err="1">
                <a:effectLst/>
                <a:latin typeface="Consolas" panose="020B0609020204030204" pitchFamily="49" charset="0"/>
              </a:rPr>
              <a:t>tasks.map</a:t>
            </a:r>
            <a:r>
              <a:rPr lang="en-CA" sz="1200" b="0" dirty="0">
                <a:effectLst/>
                <a:latin typeface="Consolas" panose="020B0609020204030204" pitchFamily="49" charset="0"/>
              </a:rPr>
              <a:t>(</a:t>
            </a:r>
          </a:p>
          <a:p>
            <a:r>
              <a:rPr lang="en-CA" sz="1200" dirty="0">
                <a:latin typeface="Consolas" panose="020B0609020204030204" pitchFamily="49" charset="0"/>
              </a:rPr>
              <a:t>                 </a:t>
            </a:r>
            <a:r>
              <a:rPr lang="en-CA" sz="1200" b="0" dirty="0">
                <a:effectLst/>
                <a:latin typeface="Consolas" panose="020B0609020204030204" pitchFamily="49" charset="0"/>
              </a:rPr>
              <a:t>(text, index) =&gt;</a:t>
            </a:r>
          </a:p>
          <a:p>
            <a:r>
              <a:rPr lang="en-CA" sz="1200" dirty="0">
                <a:latin typeface="Consolas" panose="020B0609020204030204" pitchFamily="49" charset="0"/>
              </a:rPr>
              <a:t>                   </a:t>
            </a:r>
            <a:r>
              <a:rPr lang="en-CA" sz="1200" b="0" dirty="0">
                <a:effectLst/>
                <a:latin typeface="Consolas" panose="020B0609020204030204" pitchFamily="49" charset="0"/>
              </a:rPr>
              <a:t>(&lt;</a:t>
            </a:r>
            <a:r>
              <a:rPr lang="en-CA" sz="1200" b="0" dirty="0" err="1">
                <a:effectLst/>
                <a:latin typeface="Consolas" panose="020B0609020204030204" pitchFamily="49" charset="0"/>
              </a:rPr>
              <a:t>ListGroup.Item</a:t>
            </a:r>
            <a:r>
              <a:rPr lang="en-CA" sz="1200" b="0" dirty="0">
                <a:effectLst/>
                <a:latin typeface="Consolas" panose="020B0609020204030204" pitchFamily="49" charset="0"/>
              </a:rPr>
              <a:t>  </a:t>
            </a:r>
          </a:p>
          <a:p>
            <a:r>
              <a:rPr lang="en-CA" sz="1200" b="0" dirty="0">
                <a:effectLst/>
                <a:latin typeface="Consolas" panose="020B0609020204030204" pitchFamily="49" charset="0"/>
              </a:rPr>
              <a:t>                        key={index}&gt;{text.name}-{</a:t>
            </a:r>
            <a:r>
              <a:rPr lang="en-CA" sz="1200" b="0" dirty="0" err="1">
                <a:effectLst/>
                <a:latin typeface="Consolas" panose="020B0609020204030204" pitchFamily="49" charset="0"/>
              </a:rPr>
              <a:t>text.hour</a:t>
            </a:r>
            <a:r>
              <a:rPr lang="en-CA" sz="1200" b="0" dirty="0">
                <a:effectLst/>
                <a:latin typeface="Consolas" panose="020B0609020204030204" pitchFamily="49" charset="0"/>
              </a:rPr>
              <a:t>}:{</a:t>
            </a:r>
            <a:r>
              <a:rPr lang="en-CA" sz="1200" b="0" dirty="0" err="1">
                <a:effectLst/>
                <a:latin typeface="Consolas" panose="020B0609020204030204" pitchFamily="49" charset="0"/>
              </a:rPr>
              <a:t>text.min</a:t>
            </a:r>
            <a:r>
              <a:rPr lang="en-CA" sz="1200" b="0" dirty="0">
                <a:effectLst/>
                <a:latin typeface="Consolas" panose="020B0609020204030204" pitchFamily="49" charset="0"/>
              </a:rPr>
              <a:t>}[{</a:t>
            </a:r>
            <a:r>
              <a:rPr lang="en-CA" sz="1200" b="0" dirty="0" err="1">
                <a:effectLst/>
                <a:latin typeface="Consolas" panose="020B0609020204030204" pitchFamily="49" charset="0"/>
              </a:rPr>
              <a:t>text.comment</a:t>
            </a:r>
            <a:r>
              <a:rPr lang="en-CA" sz="1200" b="0" dirty="0">
                <a:effectLst/>
                <a:latin typeface="Consolas" panose="020B0609020204030204" pitchFamily="49" charset="0"/>
              </a:rPr>
              <a:t>}] </a:t>
            </a:r>
          </a:p>
          <a:p>
            <a:r>
              <a:rPr lang="en-CA" sz="1200" dirty="0">
                <a:latin typeface="Consolas" panose="020B0609020204030204" pitchFamily="49" charset="0"/>
              </a:rPr>
              <a:t>                       </a:t>
            </a:r>
            <a:r>
              <a:rPr lang="en-CA" sz="1200" b="0" dirty="0">
                <a:effectLst/>
                <a:latin typeface="Consolas" panose="020B0609020204030204" pitchFamily="49" charset="0"/>
              </a:rPr>
              <a:t>&lt;/</a:t>
            </a:r>
            <a:r>
              <a:rPr lang="en-CA" sz="1200" b="0" dirty="0" err="1">
                <a:effectLst/>
                <a:latin typeface="Consolas" panose="020B0609020204030204" pitchFamily="49" charset="0"/>
              </a:rPr>
              <a:t>ListGroup.Item</a:t>
            </a:r>
            <a:r>
              <a:rPr lang="en-CA" sz="1200" b="0" dirty="0">
                <a:effectLst/>
                <a:latin typeface="Consolas" panose="020B0609020204030204" pitchFamily="49" charset="0"/>
              </a:rPr>
              <a:t>&gt;)</a:t>
            </a:r>
          </a:p>
          <a:p>
            <a:r>
              <a:rPr lang="en-CA" sz="1200" dirty="0">
                <a:latin typeface="Consolas" panose="020B0609020204030204" pitchFamily="49" charset="0"/>
              </a:rPr>
              <a:t>                 </a:t>
            </a:r>
            <a:r>
              <a:rPr lang="en-CA" sz="1200" b="0" dirty="0">
                <a:effectLst/>
                <a:latin typeface="Consolas" panose="020B0609020204030204" pitchFamily="49" charset="0"/>
              </a:rPr>
              <a:t>)</a:t>
            </a:r>
          </a:p>
          <a:p>
            <a:r>
              <a:rPr lang="en-CA" sz="1200" dirty="0">
                <a:latin typeface="Consolas" panose="020B0609020204030204" pitchFamily="49" charset="0"/>
              </a:rPr>
              <a:t>    </a:t>
            </a:r>
            <a:r>
              <a:rPr lang="en-CA" sz="1200" b="0" dirty="0">
                <a:effectLst/>
                <a:latin typeface="Consolas" panose="020B0609020204030204" pitchFamily="49" charset="0"/>
              </a:rPr>
              <a:t>}</a:t>
            </a:r>
          </a:p>
          <a:p>
            <a:r>
              <a:rPr lang="en-CA" sz="1200" b="0" dirty="0">
                <a:effectLst/>
                <a:latin typeface="Consolas" panose="020B0609020204030204" pitchFamily="49" charset="0"/>
              </a:rPr>
              <a:t>   &lt;/</a:t>
            </a:r>
            <a:r>
              <a:rPr lang="en-CA" sz="1200" b="0" dirty="0" err="1">
                <a:effectLst/>
                <a:latin typeface="Consolas" panose="020B0609020204030204" pitchFamily="49" charset="0"/>
              </a:rPr>
              <a:t>ListGroup</a:t>
            </a:r>
            <a:r>
              <a:rPr lang="en-CA" sz="1200" b="0" dirty="0">
                <a:effectLst/>
                <a:latin typeface="Consolas" panose="020B0609020204030204" pitchFamily="49" charset="0"/>
              </a:rPr>
              <a:t>&gt;</a:t>
            </a:r>
          </a:p>
          <a:p>
            <a:r>
              <a:rPr lang="en-CA" sz="1200" b="0" dirty="0">
                <a:effectLst/>
                <a:latin typeface="Consolas" panose="020B0609020204030204" pitchFamily="49" charset="0"/>
              </a:rPr>
              <a:t>&lt;/div&gt;</a:t>
            </a:r>
          </a:p>
        </p:txBody>
      </p:sp>
      <p:sp>
        <p:nvSpPr>
          <p:cNvPr id="8" name="Rectangle 7">
            <a:extLst>
              <a:ext uri="{FF2B5EF4-FFF2-40B4-BE49-F238E27FC236}">
                <a16:creationId xmlns:a16="http://schemas.microsoft.com/office/drawing/2014/main" id="{158F95D5-BE54-3736-1783-2E5501BC5DA8}"/>
              </a:ext>
            </a:extLst>
          </p:cNvPr>
          <p:cNvSpPr/>
          <p:nvPr/>
        </p:nvSpPr>
        <p:spPr>
          <a:xfrm>
            <a:off x="616328" y="56841"/>
            <a:ext cx="6501780" cy="769441"/>
          </a:xfrm>
          <a:prstGeom prst="rect">
            <a:avLst/>
          </a:prstGeom>
          <a:noFill/>
        </p:spPr>
        <p:txBody>
          <a:bodyPr wrap="none" lIns="91440" tIns="45720" rIns="91440" bIns="45720">
            <a:spAutoFit/>
          </a:bodyPr>
          <a:lstStyle/>
          <a:p>
            <a:pPr algn="ctr"/>
            <a:r>
              <a:rPr lang="en-US" sz="4400" b="0" cap="none" spc="0" dirty="0">
                <a:ln w="0"/>
                <a:solidFill>
                  <a:schemeClr val="tx1"/>
                </a:solidFill>
                <a:effectLst>
                  <a:outerShdw blurRad="38100" dist="19050" dir="2700000" algn="tl" rotWithShape="0">
                    <a:schemeClr val="dk1">
                      <a:alpha val="40000"/>
                    </a:schemeClr>
                  </a:outerShdw>
                </a:effectLst>
              </a:rPr>
              <a:t>Our Project – </a:t>
            </a:r>
            <a:r>
              <a:rPr lang="en-US" sz="4400" dirty="0">
                <a:ln w="0"/>
                <a:effectLst>
                  <a:outerShdw blurRad="38100" dist="19050" dir="2700000" algn="tl" rotWithShape="0">
                    <a:schemeClr val="dk1">
                      <a:alpha val="40000"/>
                    </a:schemeClr>
                  </a:outerShdw>
                </a:effectLst>
                <a:highlight>
                  <a:srgbClr val="FFFF00"/>
                </a:highlight>
              </a:rPr>
              <a:t>Display List</a:t>
            </a:r>
            <a:endParaRPr lang="en-US" sz="4400" b="0" cap="none" spc="0" dirty="0">
              <a:ln w="0"/>
              <a:solidFill>
                <a:schemeClr val="tx1"/>
              </a:solidFill>
              <a:effectLst>
                <a:outerShdw blurRad="38100" dist="19050" dir="2700000" algn="tl" rotWithShape="0">
                  <a:schemeClr val="dk1">
                    <a:alpha val="40000"/>
                  </a:schemeClr>
                </a:outerShdw>
              </a:effectLst>
            </a:endParaRPr>
          </a:p>
        </p:txBody>
      </p:sp>
      <p:sp>
        <p:nvSpPr>
          <p:cNvPr id="33" name="TextBox 32">
            <a:extLst>
              <a:ext uri="{FF2B5EF4-FFF2-40B4-BE49-F238E27FC236}">
                <a16:creationId xmlns:a16="http://schemas.microsoft.com/office/drawing/2014/main" id="{A4B0EE35-5F8C-88F4-D0F6-FE7973E616FA}"/>
              </a:ext>
            </a:extLst>
          </p:cNvPr>
          <p:cNvSpPr txBox="1"/>
          <p:nvPr/>
        </p:nvSpPr>
        <p:spPr>
          <a:xfrm>
            <a:off x="1903824" y="3570005"/>
            <a:ext cx="2373920" cy="276999"/>
          </a:xfrm>
          <a:prstGeom prst="rect">
            <a:avLst/>
          </a:prstGeom>
          <a:solidFill>
            <a:schemeClr val="accent3">
              <a:lumMod val="75000"/>
            </a:schemeClr>
          </a:solidFill>
        </p:spPr>
        <p:txBody>
          <a:bodyPr wrap="none" rtlCol="0">
            <a:spAutoFit/>
          </a:bodyPr>
          <a:lstStyle/>
          <a:p>
            <a:r>
              <a:rPr lang="en-CA" sz="1200" dirty="0">
                <a:solidFill>
                  <a:schemeClr val="bg1"/>
                </a:solidFill>
              </a:rPr>
              <a:t>Go over a list and process each</a:t>
            </a:r>
            <a:endParaRPr lang="en-CA" sz="1200" dirty="0"/>
          </a:p>
        </p:txBody>
      </p:sp>
      <p:sp>
        <p:nvSpPr>
          <p:cNvPr id="5" name="TextBox 4">
            <a:extLst>
              <a:ext uri="{FF2B5EF4-FFF2-40B4-BE49-F238E27FC236}">
                <a16:creationId xmlns:a16="http://schemas.microsoft.com/office/drawing/2014/main" id="{F1A7A7C4-902C-0648-2563-046535F5594A}"/>
              </a:ext>
            </a:extLst>
          </p:cNvPr>
          <p:cNvSpPr txBox="1"/>
          <p:nvPr/>
        </p:nvSpPr>
        <p:spPr>
          <a:xfrm>
            <a:off x="4719541" y="4598691"/>
            <a:ext cx="2113079" cy="261610"/>
          </a:xfrm>
          <a:prstGeom prst="rect">
            <a:avLst/>
          </a:prstGeom>
          <a:noFill/>
        </p:spPr>
        <p:txBody>
          <a:bodyPr wrap="none" rtlCol="0">
            <a:spAutoFit/>
          </a:bodyPr>
          <a:lstStyle/>
          <a:p>
            <a:r>
              <a:rPr lang="en-CA" sz="1100" dirty="0">
                <a:solidFill>
                  <a:schemeClr val="bg1"/>
                </a:solidFill>
              </a:rPr>
              <a:t>Insert the new task in the front</a:t>
            </a:r>
          </a:p>
        </p:txBody>
      </p:sp>
      <p:sp>
        <p:nvSpPr>
          <p:cNvPr id="3" name="TextBox 2">
            <a:extLst>
              <a:ext uri="{FF2B5EF4-FFF2-40B4-BE49-F238E27FC236}">
                <a16:creationId xmlns:a16="http://schemas.microsoft.com/office/drawing/2014/main" id="{257938F5-B1D8-79AD-776C-51445076FA23}"/>
              </a:ext>
            </a:extLst>
          </p:cNvPr>
          <p:cNvSpPr txBox="1"/>
          <p:nvPr/>
        </p:nvSpPr>
        <p:spPr>
          <a:xfrm>
            <a:off x="172356" y="1022306"/>
            <a:ext cx="7600044" cy="646331"/>
          </a:xfrm>
          <a:prstGeom prst="rect">
            <a:avLst/>
          </a:prstGeom>
          <a:noFill/>
        </p:spPr>
        <p:txBody>
          <a:bodyPr wrap="square">
            <a:spAutoFit/>
          </a:bodyPr>
          <a:lstStyle/>
          <a:p>
            <a:r>
              <a:rPr lang="en-US" sz="1200" b="0" dirty="0">
                <a:solidFill>
                  <a:srgbClr val="00B050"/>
                </a:solidFill>
                <a:effectLst/>
                <a:latin typeface="Consolas" panose="020B0609020204030204" pitchFamily="49" charset="0"/>
              </a:rPr>
              <a:t>//remove the alert statement</a:t>
            </a:r>
          </a:p>
          <a:p>
            <a:r>
              <a:rPr lang="en-US" sz="1200" b="0" strike="sngStrike" dirty="0">
                <a:effectLst/>
                <a:latin typeface="Consolas" panose="020B0609020204030204" pitchFamily="49" charset="0"/>
              </a:rPr>
              <a:t>alert('count:' +</a:t>
            </a:r>
            <a:r>
              <a:rPr lang="en-US" sz="1200" b="0" strike="sngStrike" dirty="0" err="1">
                <a:effectLst/>
                <a:latin typeface="Consolas" panose="020B0609020204030204" pitchFamily="49" charset="0"/>
              </a:rPr>
              <a:t>tasks.length</a:t>
            </a:r>
            <a:r>
              <a:rPr lang="en-US" sz="1200" b="0" strike="sngStrike" dirty="0">
                <a:effectLst/>
                <a:latin typeface="Consolas" panose="020B0609020204030204" pitchFamily="49" charset="0"/>
              </a:rPr>
              <a:t> + ' ' +tasks[0].name + ' ' + tasks[0].hour +' ' + tasks[0].min+' ' + tasks[0].comment);</a:t>
            </a:r>
          </a:p>
        </p:txBody>
      </p:sp>
      <p:sp>
        <p:nvSpPr>
          <p:cNvPr id="9" name="Arrow: Left 8">
            <a:extLst>
              <a:ext uri="{FF2B5EF4-FFF2-40B4-BE49-F238E27FC236}">
                <a16:creationId xmlns:a16="http://schemas.microsoft.com/office/drawing/2014/main" id="{BFE1E770-1ED9-68B6-F49E-28790C4EBF68}"/>
              </a:ext>
            </a:extLst>
          </p:cNvPr>
          <p:cNvSpPr/>
          <p:nvPr/>
        </p:nvSpPr>
        <p:spPr>
          <a:xfrm>
            <a:off x="1577253" y="3729157"/>
            <a:ext cx="326571" cy="17931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 name="TextBox 11">
            <a:extLst>
              <a:ext uri="{FF2B5EF4-FFF2-40B4-BE49-F238E27FC236}">
                <a16:creationId xmlns:a16="http://schemas.microsoft.com/office/drawing/2014/main" id="{336096B1-E6E7-102E-4489-DAC31FC12CB2}"/>
              </a:ext>
            </a:extLst>
          </p:cNvPr>
          <p:cNvSpPr txBox="1"/>
          <p:nvPr/>
        </p:nvSpPr>
        <p:spPr>
          <a:xfrm>
            <a:off x="195626" y="1837373"/>
            <a:ext cx="7249095" cy="523220"/>
          </a:xfrm>
          <a:prstGeom prst="rect">
            <a:avLst/>
          </a:prstGeom>
          <a:noFill/>
        </p:spPr>
        <p:txBody>
          <a:bodyPr wrap="square">
            <a:spAutoFit/>
          </a:bodyPr>
          <a:lstStyle/>
          <a:p>
            <a:r>
              <a:rPr lang="en-US" sz="1400" b="0" dirty="0">
                <a:solidFill>
                  <a:srgbClr val="00B050"/>
                </a:solidFill>
                <a:effectLst/>
                <a:latin typeface="Consolas" panose="020B0609020204030204" pitchFamily="49" charset="0"/>
              </a:rPr>
              <a:t>//add required imports</a:t>
            </a:r>
          </a:p>
          <a:p>
            <a:r>
              <a:rPr lang="en-US" sz="1400" b="0" dirty="0">
                <a:solidFill>
                  <a:srgbClr val="252526"/>
                </a:solidFill>
                <a:effectLst/>
                <a:latin typeface="Consolas" panose="020B0609020204030204" pitchFamily="49" charset="0"/>
              </a:rPr>
              <a:t>import </a:t>
            </a:r>
            <a:r>
              <a:rPr lang="en-US" sz="1400" b="0" dirty="0" err="1">
                <a:solidFill>
                  <a:srgbClr val="252526"/>
                </a:solidFill>
                <a:effectLst/>
                <a:latin typeface="Consolas" panose="020B0609020204030204" pitchFamily="49" charset="0"/>
              </a:rPr>
              <a:t>ListGroup</a:t>
            </a:r>
            <a:r>
              <a:rPr lang="en-US" sz="1400" b="0" dirty="0">
                <a:solidFill>
                  <a:srgbClr val="252526"/>
                </a:solidFill>
                <a:effectLst/>
                <a:latin typeface="Consolas" panose="020B0609020204030204" pitchFamily="49" charset="0"/>
              </a:rPr>
              <a:t> from 'react-bootstrap/</a:t>
            </a:r>
            <a:r>
              <a:rPr lang="en-US" sz="1400" b="0" dirty="0" err="1">
                <a:solidFill>
                  <a:srgbClr val="252526"/>
                </a:solidFill>
                <a:effectLst/>
                <a:latin typeface="Consolas" panose="020B0609020204030204" pitchFamily="49" charset="0"/>
              </a:rPr>
              <a:t>ListGroup</a:t>
            </a:r>
            <a:r>
              <a:rPr lang="en-US" sz="1400" b="0" dirty="0">
                <a:solidFill>
                  <a:srgbClr val="252526"/>
                </a:solidFill>
                <a:effectLst/>
                <a:latin typeface="Consolas" panose="020B0609020204030204" pitchFamily="49" charset="0"/>
              </a:rPr>
              <a:t>';</a:t>
            </a:r>
          </a:p>
        </p:txBody>
      </p:sp>
      <p:sp>
        <p:nvSpPr>
          <p:cNvPr id="16" name="TextBox 15">
            <a:extLst>
              <a:ext uri="{FF2B5EF4-FFF2-40B4-BE49-F238E27FC236}">
                <a16:creationId xmlns:a16="http://schemas.microsoft.com/office/drawing/2014/main" id="{9ACDA4C2-0CC2-9BED-6F63-C26D908737C2}"/>
              </a:ext>
            </a:extLst>
          </p:cNvPr>
          <p:cNvSpPr txBox="1"/>
          <p:nvPr/>
        </p:nvSpPr>
        <p:spPr>
          <a:xfrm>
            <a:off x="5118684" y="3137847"/>
            <a:ext cx="1581330" cy="276999"/>
          </a:xfrm>
          <a:prstGeom prst="rect">
            <a:avLst/>
          </a:prstGeom>
          <a:solidFill>
            <a:schemeClr val="accent3">
              <a:lumMod val="75000"/>
            </a:schemeClr>
          </a:solidFill>
        </p:spPr>
        <p:txBody>
          <a:bodyPr wrap="none" rtlCol="0">
            <a:spAutoFit/>
          </a:bodyPr>
          <a:lstStyle/>
          <a:p>
            <a:r>
              <a:rPr lang="en-CA" sz="1200" dirty="0">
                <a:solidFill>
                  <a:schemeClr val="bg1"/>
                </a:solidFill>
              </a:rPr>
              <a:t>Scrollable container</a:t>
            </a:r>
            <a:endParaRPr lang="en-CA" sz="1200" dirty="0"/>
          </a:p>
        </p:txBody>
      </p:sp>
      <p:sp>
        <p:nvSpPr>
          <p:cNvPr id="17" name="Arrow: Left 16">
            <a:extLst>
              <a:ext uri="{FF2B5EF4-FFF2-40B4-BE49-F238E27FC236}">
                <a16:creationId xmlns:a16="http://schemas.microsoft.com/office/drawing/2014/main" id="{CC82E1D0-E3C3-3852-D91D-BA092DE1AF4E}"/>
              </a:ext>
            </a:extLst>
          </p:cNvPr>
          <p:cNvSpPr/>
          <p:nvPr/>
        </p:nvSpPr>
        <p:spPr>
          <a:xfrm>
            <a:off x="4792113" y="3186689"/>
            <a:ext cx="326571" cy="17931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8" name="TextBox 17">
            <a:extLst>
              <a:ext uri="{FF2B5EF4-FFF2-40B4-BE49-F238E27FC236}">
                <a16:creationId xmlns:a16="http://schemas.microsoft.com/office/drawing/2014/main" id="{391F7079-6F69-6F60-B8C8-312483123247}"/>
              </a:ext>
            </a:extLst>
          </p:cNvPr>
          <p:cNvSpPr txBox="1"/>
          <p:nvPr/>
        </p:nvSpPr>
        <p:spPr>
          <a:xfrm>
            <a:off x="3374571" y="3873593"/>
            <a:ext cx="3905300" cy="461665"/>
          </a:xfrm>
          <a:prstGeom prst="rect">
            <a:avLst/>
          </a:prstGeom>
          <a:solidFill>
            <a:schemeClr val="accent3">
              <a:lumMod val="75000"/>
            </a:schemeClr>
          </a:solidFill>
        </p:spPr>
        <p:txBody>
          <a:bodyPr wrap="none" rtlCol="0">
            <a:spAutoFit/>
          </a:bodyPr>
          <a:lstStyle/>
          <a:p>
            <a:r>
              <a:rPr lang="en-CA" sz="1200" b="1" dirty="0">
                <a:solidFill>
                  <a:schemeClr val="bg1"/>
                </a:solidFill>
              </a:rPr>
              <a:t>Text</a:t>
            </a:r>
            <a:r>
              <a:rPr lang="en-CA" sz="1200" dirty="0">
                <a:solidFill>
                  <a:schemeClr val="bg1"/>
                </a:solidFill>
              </a:rPr>
              <a:t>: refers to each element processed in list</a:t>
            </a:r>
          </a:p>
          <a:p>
            <a:r>
              <a:rPr lang="en-CA" sz="1200" b="1" dirty="0">
                <a:solidFill>
                  <a:schemeClr val="bg1"/>
                </a:solidFill>
              </a:rPr>
              <a:t>Index</a:t>
            </a:r>
            <a:r>
              <a:rPr lang="en-CA" sz="1200" dirty="0">
                <a:solidFill>
                  <a:schemeClr val="bg1"/>
                </a:solidFill>
              </a:rPr>
              <a:t>: an index assigned to each element processed</a:t>
            </a:r>
            <a:endParaRPr lang="en-CA" sz="1200" dirty="0"/>
          </a:p>
        </p:txBody>
      </p:sp>
      <p:sp>
        <p:nvSpPr>
          <p:cNvPr id="19" name="Arrow: Left 18">
            <a:extLst>
              <a:ext uri="{FF2B5EF4-FFF2-40B4-BE49-F238E27FC236}">
                <a16:creationId xmlns:a16="http://schemas.microsoft.com/office/drawing/2014/main" id="{D2364C0B-1668-127D-9D6D-4708C5AF9616}"/>
              </a:ext>
            </a:extLst>
          </p:cNvPr>
          <p:cNvSpPr/>
          <p:nvPr/>
        </p:nvSpPr>
        <p:spPr>
          <a:xfrm>
            <a:off x="3048000" y="3971275"/>
            <a:ext cx="326571" cy="17931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0" name="TextBox 19">
            <a:extLst>
              <a:ext uri="{FF2B5EF4-FFF2-40B4-BE49-F238E27FC236}">
                <a16:creationId xmlns:a16="http://schemas.microsoft.com/office/drawing/2014/main" id="{D71BC902-BC38-CFAC-2368-8D6F29B657A2}"/>
              </a:ext>
            </a:extLst>
          </p:cNvPr>
          <p:cNvSpPr txBox="1"/>
          <p:nvPr/>
        </p:nvSpPr>
        <p:spPr>
          <a:xfrm>
            <a:off x="1750194" y="4911748"/>
            <a:ext cx="3424014" cy="461665"/>
          </a:xfrm>
          <a:prstGeom prst="rect">
            <a:avLst/>
          </a:prstGeom>
          <a:solidFill>
            <a:schemeClr val="accent3">
              <a:lumMod val="75000"/>
            </a:schemeClr>
          </a:solidFill>
        </p:spPr>
        <p:txBody>
          <a:bodyPr wrap="none" rtlCol="0">
            <a:spAutoFit/>
          </a:bodyPr>
          <a:lstStyle/>
          <a:p>
            <a:r>
              <a:rPr lang="en-CA" sz="1200" dirty="0">
                <a:solidFill>
                  <a:schemeClr val="bg1"/>
                </a:solidFill>
              </a:rPr>
              <a:t>Each element mapped to a list item with a key.</a:t>
            </a:r>
            <a:br>
              <a:rPr lang="en-CA" sz="1200" dirty="0">
                <a:solidFill>
                  <a:schemeClr val="bg1"/>
                </a:solidFill>
              </a:rPr>
            </a:br>
            <a:r>
              <a:rPr lang="en-CA" sz="1200" dirty="0">
                <a:solidFill>
                  <a:schemeClr val="bg1"/>
                </a:solidFill>
              </a:rPr>
              <a:t>Key is important for better performance</a:t>
            </a:r>
            <a:endParaRPr lang="en-CA" sz="1200" dirty="0"/>
          </a:p>
        </p:txBody>
      </p:sp>
      <p:sp>
        <p:nvSpPr>
          <p:cNvPr id="22" name="Arrow: Up 21">
            <a:extLst>
              <a:ext uri="{FF2B5EF4-FFF2-40B4-BE49-F238E27FC236}">
                <a16:creationId xmlns:a16="http://schemas.microsoft.com/office/drawing/2014/main" id="{409730FD-EB1C-F38B-6336-E5395836F363}"/>
              </a:ext>
            </a:extLst>
          </p:cNvPr>
          <p:cNvSpPr/>
          <p:nvPr/>
        </p:nvSpPr>
        <p:spPr>
          <a:xfrm>
            <a:off x="1966686" y="4335258"/>
            <a:ext cx="210457" cy="58666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3" name="TextBox 22">
            <a:extLst>
              <a:ext uri="{FF2B5EF4-FFF2-40B4-BE49-F238E27FC236}">
                <a16:creationId xmlns:a16="http://schemas.microsoft.com/office/drawing/2014/main" id="{46ABC41B-BB7C-E998-0070-A5790D1BB85E}"/>
              </a:ext>
            </a:extLst>
          </p:cNvPr>
          <p:cNvSpPr txBox="1"/>
          <p:nvPr/>
        </p:nvSpPr>
        <p:spPr>
          <a:xfrm>
            <a:off x="5522665" y="9167045"/>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
        <p:nvSpPr>
          <p:cNvPr id="24" name="TextBox 23">
            <a:extLst>
              <a:ext uri="{FF2B5EF4-FFF2-40B4-BE49-F238E27FC236}">
                <a16:creationId xmlns:a16="http://schemas.microsoft.com/office/drawing/2014/main" id="{EE7AC7B4-FCDE-1F53-8816-C9BB2761A8B5}"/>
              </a:ext>
            </a:extLst>
          </p:cNvPr>
          <p:cNvSpPr txBox="1"/>
          <p:nvPr/>
        </p:nvSpPr>
        <p:spPr>
          <a:xfrm>
            <a:off x="5251633" y="2610287"/>
            <a:ext cx="2332082" cy="461665"/>
          </a:xfrm>
          <a:prstGeom prst="rect">
            <a:avLst/>
          </a:prstGeom>
          <a:solidFill>
            <a:schemeClr val="accent6">
              <a:lumMod val="40000"/>
              <a:lumOff val="60000"/>
            </a:schemeClr>
          </a:solidFill>
          <a:ln>
            <a:solidFill>
              <a:schemeClr val="accent3">
                <a:lumMod val="50000"/>
              </a:schemeClr>
            </a:solidFill>
          </a:ln>
        </p:spPr>
        <p:txBody>
          <a:bodyPr wrap="square">
            <a:spAutoFit/>
          </a:bodyPr>
          <a:lstStyle/>
          <a:p>
            <a:pPr algn="just"/>
            <a:r>
              <a:rPr lang="en-US" sz="1200" dirty="0"/>
              <a:t>A copy of the code found in </a:t>
            </a:r>
            <a:r>
              <a:rPr lang="en-US" sz="1200" dirty="0">
                <a:highlight>
                  <a:srgbClr val="FFFF00"/>
                </a:highlight>
              </a:rPr>
              <a:t>[displayList-1.js</a:t>
            </a:r>
            <a:r>
              <a:rPr lang="en-US" sz="1200" dirty="0"/>
              <a:t>]</a:t>
            </a:r>
          </a:p>
        </p:txBody>
      </p:sp>
      <p:sp>
        <p:nvSpPr>
          <p:cNvPr id="4" name="TextBox 3">
            <a:extLst>
              <a:ext uri="{FF2B5EF4-FFF2-40B4-BE49-F238E27FC236}">
                <a16:creationId xmlns:a16="http://schemas.microsoft.com/office/drawing/2014/main" id="{F04F8E9C-227E-484E-7C53-6A340F8E3486}"/>
              </a:ext>
            </a:extLst>
          </p:cNvPr>
          <p:cNvSpPr txBox="1"/>
          <p:nvPr/>
        </p:nvSpPr>
        <p:spPr>
          <a:xfrm>
            <a:off x="203249" y="5750725"/>
            <a:ext cx="7402237" cy="3416320"/>
          </a:xfrm>
          <a:prstGeom prst="rect">
            <a:avLst/>
          </a:prstGeom>
          <a:noFill/>
          <a:ln w="28575">
            <a:solidFill>
              <a:schemeClr val="tx1"/>
            </a:solidFill>
          </a:ln>
        </p:spPr>
        <p:txBody>
          <a:bodyPr wrap="square">
            <a:spAutoFit/>
          </a:bodyPr>
          <a:lstStyle/>
          <a:p>
            <a:r>
              <a:rPr lang="en-CA" b="0" dirty="0">
                <a:solidFill>
                  <a:srgbClr val="00B050"/>
                </a:solidFill>
                <a:effectLst/>
                <a:latin typeface="Consolas" panose="020B0609020204030204" pitchFamily="49" charset="0"/>
              </a:rPr>
              <a:t>//trigger update</a:t>
            </a:r>
          </a:p>
          <a:p>
            <a:r>
              <a:rPr lang="en-CA" b="1" dirty="0">
                <a:effectLst/>
                <a:latin typeface="Consolas" panose="020B0609020204030204" pitchFamily="49" charset="0"/>
              </a:rPr>
              <a:t>const [</a:t>
            </a:r>
            <a:r>
              <a:rPr lang="en-CA" b="1" dirty="0" err="1">
                <a:effectLst/>
                <a:latin typeface="Consolas" panose="020B0609020204030204" pitchFamily="49" charset="0"/>
              </a:rPr>
              <a:t>updateMe</a:t>
            </a:r>
            <a:r>
              <a:rPr lang="en-CA" b="1" dirty="0">
                <a:effectLst/>
                <a:latin typeface="Consolas" panose="020B0609020204030204" pitchFamily="49" charset="0"/>
              </a:rPr>
              <a:t>, </a:t>
            </a:r>
            <a:r>
              <a:rPr lang="en-CA" b="1" dirty="0" err="1">
                <a:effectLst/>
                <a:latin typeface="Consolas" panose="020B0609020204030204" pitchFamily="49" charset="0"/>
              </a:rPr>
              <a:t>triggerUpdate</a:t>
            </a:r>
            <a:r>
              <a:rPr lang="en-CA" b="1" dirty="0">
                <a:effectLst/>
                <a:latin typeface="Consolas" panose="020B0609020204030204" pitchFamily="49" charset="0"/>
              </a:rPr>
              <a:t>] = </a:t>
            </a:r>
            <a:r>
              <a:rPr lang="en-CA" b="1" dirty="0" err="1">
                <a:effectLst/>
                <a:latin typeface="Consolas" panose="020B0609020204030204" pitchFamily="49" charset="0"/>
              </a:rPr>
              <a:t>useState</a:t>
            </a:r>
            <a:r>
              <a:rPr lang="en-CA" b="1" dirty="0">
                <a:effectLst/>
                <a:latin typeface="Consolas" panose="020B0609020204030204" pitchFamily="49" charset="0"/>
              </a:rPr>
              <a:t>(true);</a:t>
            </a:r>
          </a:p>
          <a:p>
            <a:br>
              <a:rPr lang="en-CA" b="0" dirty="0">
                <a:effectLst/>
                <a:latin typeface="Consolas" panose="020B0609020204030204" pitchFamily="49" charset="0"/>
              </a:rPr>
            </a:br>
            <a:r>
              <a:rPr lang="en-CA" b="0" dirty="0" err="1">
                <a:solidFill>
                  <a:schemeClr val="bg1">
                    <a:lumMod val="75000"/>
                  </a:schemeClr>
                </a:solidFill>
                <a:effectLst/>
                <a:latin typeface="Consolas" panose="020B0609020204030204" pitchFamily="49" charset="0"/>
              </a:rPr>
              <a:t>useEffect</a:t>
            </a:r>
            <a:r>
              <a:rPr lang="en-CA" b="0" dirty="0">
                <a:solidFill>
                  <a:schemeClr val="bg1">
                    <a:lumMod val="75000"/>
                  </a:schemeClr>
                </a:solidFill>
                <a:effectLst/>
                <a:latin typeface="Consolas" panose="020B0609020204030204" pitchFamily="49" charset="0"/>
              </a:rPr>
              <a:t>(() =&gt; {</a:t>
            </a:r>
          </a:p>
          <a:p>
            <a:r>
              <a:rPr lang="en-CA" b="0" dirty="0">
                <a:solidFill>
                  <a:schemeClr val="bg1">
                    <a:lumMod val="75000"/>
                  </a:schemeClr>
                </a:solidFill>
                <a:effectLst/>
                <a:latin typeface="Consolas" panose="020B0609020204030204" pitchFamily="49" charset="0"/>
              </a:rPr>
              <a:t>      if (</a:t>
            </a:r>
            <a:r>
              <a:rPr lang="en-CA" b="0" dirty="0" err="1">
                <a:solidFill>
                  <a:schemeClr val="bg1">
                    <a:lumMod val="75000"/>
                  </a:schemeClr>
                </a:solidFill>
                <a:effectLst/>
                <a:latin typeface="Consolas" panose="020B0609020204030204" pitchFamily="49" charset="0"/>
              </a:rPr>
              <a:t>props.week.trim</a:t>
            </a:r>
            <a:r>
              <a:rPr lang="en-CA" b="0" dirty="0">
                <a:solidFill>
                  <a:schemeClr val="bg1">
                    <a:lumMod val="75000"/>
                  </a:schemeClr>
                </a:solidFill>
                <a:effectLst/>
                <a:latin typeface="Consolas" panose="020B0609020204030204" pitchFamily="49" charset="0"/>
              </a:rPr>
              <a:t>().length &gt; 0)</a:t>
            </a:r>
          </a:p>
          <a:p>
            <a:r>
              <a:rPr lang="en-CA" b="0" dirty="0">
                <a:solidFill>
                  <a:schemeClr val="bg1">
                    <a:lumMod val="75000"/>
                  </a:schemeClr>
                </a:solidFill>
                <a:effectLst/>
                <a:latin typeface="Consolas" panose="020B0609020204030204" pitchFamily="49" charset="0"/>
              </a:rPr>
              <a:t>      {</a:t>
            </a:r>
          </a:p>
          <a:p>
            <a:r>
              <a:rPr lang="en-CA" b="0" dirty="0">
                <a:solidFill>
                  <a:schemeClr val="bg1">
                    <a:lumMod val="75000"/>
                  </a:schemeClr>
                </a:solidFill>
                <a:effectLst/>
                <a:latin typeface="Consolas" panose="020B0609020204030204" pitchFamily="49" charset="0"/>
              </a:rPr>
              <a:t>            </a:t>
            </a:r>
            <a:r>
              <a:rPr lang="en-CA" b="0" dirty="0" err="1">
                <a:solidFill>
                  <a:schemeClr val="bg1">
                    <a:lumMod val="75000"/>
                  </a:schemeClr>
                </a:solidFill>
                <a:effectLst/>
                <a:latin typeface="Consolas" panose="020B0609020204030204" pitchFamily="49" charset="0"/>
              </a:rPr>
              <a:t>updateMatchingRow</a:t>
            </a:r>
            <a:r>
              <a:rPr lang="en-CA" b="0" dirty="0">
                <a:solidFill>
                  <a:schemeClr val="bg1">
                    <a:lumMod val="75000"/>
                  </a:schemeClr>
                </a:solidFill>
                <a:effectLst/>
                <a:latin typeface="Consolas" panose="020B0609020204030204" pitchFamily="49" charset="0"/>
              </a:rPr>
              <a:t> ();</a:t>
            </a:r>
          </a:p>
          <a:p>
            <a:r>
              <a:rPr lang="en-CA" b="0" dirty="0">
                <a:solidFill>
                  <a:schemeClr val="bg1">
                    <a:lumMod val="75000"/>
                  </a:schemeClr>
                </a:solidFill>
                <a:effectLst/>
                <a:latin typeface="Consolas" panose="020B0609020204030204" pitchFamily="49" charset="0"/>
              </a:rPr>
              <a:t>            </a:t>
            </a:r>
            <a:r>
              <a:rPr lang="en-CA" b="0" dirty="0" err="1">
                <a:solidFill>
                  <a:schemeClr val="bg1">
                    <a:lumMod val="75000"/>
                  </a:schemeClr>
                </a:solidFill>
                <a:effectLst/>
                <a:latin typeface="Consolas" panose="020B0609020204030204" pitchFamily="49" charset="0"/>
              </a:rPr>
              <a:t>setTasks</a:t>
            </a:r>
            <a:r>
              <a:rPr lang="en-CA" b="0" dirty="0">
                <a:solidFill>
                  <a:schemeClr val="bg1">
                    <a:lumMod val="75000"/>
                  </a:schemeClr>
                </a:solidFill>
                <a:effectLst/>
                <a:latin typeface="Consolas" panose="020B0609020204030204" pitchFamily="49" charset="0"/>
              </a:rPr>
              <a:t>(tasks);</a:t>
            </a:r>
          </a:p>
          <a:p>
            <a:r>
              <a:rPr lang="en-CA" b="1" dirty="0">
                <a:effectLst/>
                <a:latin typeface="Consolas" panose="020B0609020204030204" pitchFamily="49" charset="0"/>
              </a:rPr>
              <a:t>            </a:t>
            </a:r>
            <a:r>
              <a:rPr lang="en-CA" b="1" dirty="0" err="1">
                <a:effectLst/>
                <a:latin typeface="Consolas" panose="020B0609020204030204" pitchFamily="49" charset="0"/>
              </a:rPr>
              <a:t>triggerUpdate</a:t>
            </a:r>
            <a:r>
              <a:rPr lang="en-CA" b="1" dirty="0">
                <a:effectLst/>
                <a:latin typeface="Consolas" panose="020B0609020204030204" pitchFamily="49" charset="0"/>
              </a:rPr>
              <a:t>(!</a:t>
            </a:r>
            <a:r>
              <a:rPr lang="en-CA" b="1" dirty="0" err="1">
                <a:effectLst/>
                <a:latin typeface="Consolas" panose="020B0609020204030204" pitchFamily="49" charset="0"/>
              </a:rPr>
              <a:t>updateMe</a:t>
            </a:r>
            <a:r>
              <a:rPr lang="en-CA" b="1" dirty="0">
                <a:effectLst/>
                <a:latin typeface="Consolas" panose="020B0609020204030204" pitchFamily="49" charset="0"/>
              </a:rPr>
              <a:t>);</a:t>
            </a:r>
          </a:p>
          <a:p>
            <a:r>
              <a:rPr lang="en-CA" b="0" dirty="0">
                <a:solidFill>
                  <a:schemeClr val="bg1">
                    <a:lumMod val="75000"/>
                  </a:schemeClr>
                </a:solidFill>
                <a:effectLst/>
                <a:latin typeface="Consolas" panose="020B0609020204030204" pitchFamily="49" charset="0"/>
              </a:rPr>
              <a:t>          </a:t>
            </a:r>
          </a:p>
          <a:p>
            <a:r>
              <a:rPr lang="en-CA" b="0" dirty="0">
                <a:solidFill>
                  <a:schemeClr val="bg1">
                    <a:lumMod val="75000"/>
                  </a:schemeClr>
                </a:solidFill>
                <a:effectLst/>
                <a:latin typeface="Consolas" panose="020B0609020204030204" pitchFamily="49" charset="0"/>
              </a:rPr>
              <a:t>      }</a:t>
            </a:r>
          </a:p>
          <a:p>
            <a:r>
              <a:rPr lang="en-CA" b="0" dirty="0">
                <a:solidFill>
                  <a:schemeClr val="bg1">
                    <a:lumMod val="75000"/>
                  </a:schemeClr>
                </a:solidFill>
                <a:effectLst/>
                <a:latin typeface="Consolas" panose="020B0609020204030204" pitchFamily="49" charset="0"/>
              </a:rPr>
              <a:t>      }, [</a:t>
            </a:r>
            <a:r>
              <a:rPr lang="en-CA" b="0" dirty="0" err="1">
                <a:solidFill>
                  <a:schemeClr val="bg1">
                    <a:lumMod val="75000"/>
                  </a:schemeClr>
                </a:solidFill>
                <a:effectLst/>
                <a:latin typeface="Consolas" panose="020B0609020204030204" pitchFamily="49" charset="0"/>
              </a:rPr>
              <a:t>props.taskState</a:t>
            </a:r>
            <a:r>
              <a:rPr lang="en-CA" b="0" dirty="0">
                <a:solidFill>
                  <a:schemeClr val="bg1">
                    <a:lumMod val="75000"/>
                  </a:schemeClr>
                </a:solidFill>
                <a:effectLst/>
                <a:latin typeface="Consolas" panose="020B0609020204030204" pitchFamily="49" charset="0"/>
              </a:rPr>
              <a:t>]);</a:t>
            </a:r>
          </a:p>
        </p:txBody>
      </p:sp>
    </p:spTree>
    <p:extLst>
      <p:ext uri="{BB962C8B-B14F-4D97-AF65-F5344CB8AC3E}">
        <p14:creationId xmlns:p14="http://schemas.microsoft.com/office/powerpoint/2010/main" val="1638284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4"/>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33" grpId="0" animBg="1"/>
      <p:bldP spid="3" grpId="0"/>
      <p:bldP spid="9" grpId="0" animBg="1"/>
      <p:bldP spid="12" grpId="0"/>
      <p:bldP spid="16" grpId="0" animBg="1"/>
      <p:bldP spid="17" grpId="0" animBg="1"/>
      <p:bldP spid="18" grpId="0" animBg="1"/>
      <p:bldP spid="19" grpId="0" animBg="1"/>
      <p:bldP spid="20" grpId="0" animBg="1"/>
      <p:bldP spid="22" grpId="0" animBg="1"/>
      <p:bldP spid="23" grpId="0" animBg="1"/>
      <p:bldP spid="24" grpId="0" animBg="1"/>
      <p:bldP spid="4" grpId="0" animBg="1"/>
    </p:bldLst>
  </p:timing>
  <p:extLst>
    <p:ext uri="{6950BFC3-D8DA-4A85-94F7-54DA5524770B}">
      <p188:commentRel xmlns:p188="http://schemas.microsoft.com/office/powerpoint/2018/8/main" r:id="rId2"/>
    </p:ext>
  </p:extLs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2556F0F8-3867-3689-59FF-74C77E5AD0FD}"/>
              </a:ext>
            </a:extLst>
          </p:cNvPr>
          <p:cNvSpPr txBox="1"/>
          <p:nvPr/>
        </p:nvSpPr>
        <p:spPr>
          <a:xfrm>
            <a:off x="233315" y="1100910"/>
            <a:ext cx="7491187" cy="6740307"/>
          </a:xfrm>
          <a:prstGeom prst="rect">
            <a:avLst/>
          </a:prstGeom>
          <a:noFill/>
          <a:ln w="28575">
            <a:solidFill>
              <a:schemeClr val="tx1"/>
            </a:solidFill>
          </a:ln>
        </p:spPr>
        <p:txBody>
          <a:bodyPr wrap="square">
            <a:spAutoFit/>
          </a:bodyPr>
          <a:lstStyle/>
          <a:p>
            <a:r>
              <a:rPr lang="en-CA" sz="1600" b="1" dirty="0"/>
              <a:t> const load = (e) =&gt; {</a:t>
            </a:r>
          </a:p>
          <a:p>
            <a:r>
              <a:rPr lang="en-CA" sz="1600" b="1" dirty="0"/>
              <a:t>        if (</a:t>
            </a:r>
          </a:p>
          <a:p>
            <a:r>
              <a:rPr lang="en-CA" sz="1600" b="1" dirty="0"/>
              <a:t>          </a:t>
            </a:r>
            <a:r>
              <a:rPr lang="en-CA" sz="1600" b="1" dirty="0" err="1"/>
              <a:t>props.week</a:t>
            </a:r>
            <a:r>
              <a:rPr lang="en-CA" sz="1600" b="1" dirty="0"/>
              <a:t> == "" ||</a:t>
            </a:r>
          </a:p>
          <a:p>
            <a:r>
              <a:rPr lang="en-CA" sz="1600" b="1" dirty="0"/>
              <a:t>          </a:t>
            </a:r>
            <a:r>
              <a:rPr lang="en-CA" sz="1600" b="1" dirty="0" err="1"/>
              <a:t>props.week</a:t>
            </a:r>
            <a:r>
              <a:rPr lang="en-CA" sz="1600" b="1" dirty="0"/>
              <a:t> === "undefined" ||</a:t>
            </a:r>
          </a:p>
          <a:p>
            <a:r>
              <a:rPr lang="en-CA" sz="1600" b="1" dirty="0"/>
              <a:t>          </a:t>
            </a:r>
            <a:r>
              <a:rPr lang="en-CA" sz="1600" b="1" dirty="0" err="1"/>
              <a:t>props.week</a:t>
            </a:r>
            <a:r>
              <a:rPr lang="en-CA" sz="1600" b="1" dirty="0"/>
              <a:t> === null</a:t>
            </a:r>
          </a:p>
          <a:p>
            <a:r>
              <a:rPr lang="en-CA" sz="1600" b="1" dirty="0"/>
              <a:t>        ) {</a:t>
            </a:r>
          </a:p>
          <a:p>
            <a:r>
              <a:rPr lang="en-CA" sz="1600" b="1" dirty="0"/>
              <a:t>          alert("Please, Enter Date");</a:t>
            </a:r>
          </a:p>
          <a:p>
            <a:r>
              <a:rPr lang="en-CA" sz="1600" b="1" dirty="0"/>
              <a:t>          return;</a:t>
            </a:r>
          </a:p>
          <a:p>
            <a:r>
              <a:rPr lang="en-CA" sz="1600" b="1" dirty="0"/>
              <a:t>        }</a:t>
            </a:r>
          </a:p>
          <a:p>
            <a:r>
              <a:rPr lang="en-CA" sz="1600" b="1" dirty="0"/>
              <a:t>        fetch(</a:t>
            </a:r>
            <a:r>
              <a:rPr lang="en-CA" sz="1600" b="1" dirty="0">
                <a:highlight>
                  <a:srgbClr val="FFFF00"/>
                </a:highlight>
              </a:rPr>
              <a:t>`</a:t>
            </a:r>
            <a:r>
              <a:rPr lang="en-CA" sz="1600" b="1" dirty="0"/>
              <a:t>http://localhost:8500/tracker/</a:t>
            </a:r>
            <a:r>
              <a:rPr lang="en-CA" sz="1600" b="1" dirty="0" err="1"/>
              <a:t>api</a:t>
            </a:r>
            <a:r>
              <a:rPr lang="en-CA" sz="1600" b="1" dirty="0"/>
              <a:t>/</a:t>
            </a:r>
            <a:r>
              <a:rPr lang="en-CA" sz="1600" b="1" dirty="0" err="1"/>
              <a:t>get?week</a:t>
            </a:r>
            <a:r>
              <a:rPr lang="en-CA" sz="1600" b="1" dirty="0"/>
              <a:t>=</a:t>
            </a:r>
            <a:r>
              <a:rPr lang="en-CA" sz="1600" b="1" dirty="0">
                <a:highlight>
                  <a:srgbClr val="00FF00"/>
                </a:highlight>
              </a:rPr>
              <a:t>${</a:t>
            </a:r>
            <a:r>
              <a:rPr lang="en-CA" sz="1600" b="1" dirty="0" err="1"/>
              <a:t>props.week</a:t>
            </a:r>
            <a:r>
              <a:rPr lang="en-CA" sz="1600" b="1" dirty="0">
                <a:highlight>
                  <a:srgbClr val="00FF00"/>
                </a:highlight>
              </a:rPr>
              <a:t>} </a:t>
            </a:r>
            <a:r>
              <a:rPr lang="en-CA" sz="1600" b="1" dirty="0">
                <a:highlight>
                  <a:srgbClr val="FFFF00"/>
                </a:highlight>
              </a:rPr>
              <a:t>`</a:t>
            </a:r>
            <a:r>
              <a:rPr lang="en-CA" sz="1600" b="1" dirty="0"/>
              <a:t>, </a:t>
            </a:r>
          </a:p>
          <a:p>
            <a:r>
              <a:rPr lang="en-CA" sz="1600" b="1" dirty="0"/>
              <a:t>         {</a:t>
            </a:r>
          </a:p>
          <a:p>
            <a:r>
              <a:rPr lang="en-CA" sz="1600" b="1" dirty="0"/>
              <a:t>          method: "GET",</a:t>
            </a:r>
          </a:p>
          <a:p>
            <a:r>
              <a:rPr lang="en-CA" sz="1600" b="1" dirty="0"/>
              <a:t>          headers: {</a:t>
            </a:r>
          </a:p>
          <a:p>
            <a:r>
              <a:rPr lang="en-CA" sz="1600" b="1" dirty="0"/>
              <a:t>            accept: "application/</a:t>
            </a:r>
            <a:r>
              <a:rPr lang="en-CA" sz="1600" b="1" dirty="0" err="1"/>
              <a:t>json</a:t>
            </a:r>
            <a:r>
              <a:rPr lang="en-CA" sz="1600" b="1" dirty="0"/>
              <a:t>",</a:t>
            </a:r>
          </a:p>
          <a:p>
            <a:r>
              <a:rPr lang="en-CA" sz="1600" b="1" dirty="0"/>
              <a:t>          },</a:t>
            </a:r>
          </a:p>
          <a:p>
            <a:r>
              <a:rPr lang="en-CA" sz="1600" b="1" dirty="0"/>
              <a:t>        })</a:t>
            </a:r>
          </a:p>
          <a:p>
            <a:r>
              <a:rPr lang="en-CA" sz="1600" b="1" dirty="0"/>
              <a:t>          .then((response) =&gt; </a:t>
            </a:r>
            <a:r>
              <a:rPr lang="en-CA" sz="1600" b="1" dirty="0" err="1"/>
              <a:t>response.json</a:t>
            </a:r>
            <a:r>
              <a:rPr lang="en-CA" sz="1600" b="1" dirty="0"/>
              <a:t>())</a:t>
            </a:r>
          </a:p>
          <a:p>
            <a:r>
              <a:rPr lang="en-CA" sz="1600" b="1" dirty="0"/>
              <a:t>          .then((data) =&gt; {</a:t>
            </a:r>
          </a:p>
          <a:p>
            <a:r>
              <a:rPr lang="en-CA" sz="1600" b="1" dirty="0"/>
              <a:t>            const { id, tasks } = data; </a:t>
            </a:r>
            <a:r>
              <a:rPr lang="en-CA" sz="1600" b="1" dirty="0">
                <a:solidFill>
                  <a:srgbClr val="00B050"/>
                </a:solidFill>
              </a:rPr>
              <a:t>//deconstruct</a:t>
            </a:r>
          </a:p>
          <a:p>
            <a:r>
              <a:rPr lang="en-CA" sz="1600" b="1" dirty="0"/>
              <a:t>            </a:t>
            </a:r>
            <a:r>
              <a:rPr lang="en-CA" sz="1600" b="1" dirty="0" err="1"/>
              <a:t>setTasks</a:t>
            </a:r>
            <a:r>
              <a:rPr lang="en-CA" sz="1600" b="1" dirty="0"/>
              <a:t>(tasks);</a:t>
            </a:r>
          </a:p>
          <a:p>
            <a:r>
              <a:rPr lang="en-CA" sz="1600" b="1" dirty="0"/>
              <a:t>            if (id === 0 || id === null) {</a:t>
            </a:r>
          </a:p>
          <a:p>
            <a:r>
              <a:rPr lang="en-CA" sz="1600" b="1" dirty="0"/>
              <a:t>              alert("Week doesn't exist.");</a:t>
            </a:r>
          </a:p>
          <a:p>
            <a:r>
              <a:rPr lang="en-CA" sz="1600" b="1" dirty="0"/>
              <a:t>            }</a:t>
            </a:r>
          </a:p>
          <a:p>
            <a:r>
              <a:rPr lang="en-CA" sz="1600" b="1" dirty="0"/>
              <a:t>            </a:t>
            </a:r>
            <a:r>
              <a:rPr lang="en-CA" sz="1600" b="1" dirty="0" err="1"/>
              <a:t>setWeekId</a:t>
            </a:r>
            <a:r>
              <a:rPr lang="en-CA" sz="1600" b="1" dirty="0"/>
              <a:t>(id);</a:t>
            </a:r>
          </a:p>
          <a:p>
            <a:r>
              <a:rPr lang="en-CA" sz="1600" b="1" dirty="0"/>
              <a:t>          })</a:t>
            </a:r>
          </a:p>
          <a:p>
            <a:r>
              <a:rPr lang="en-CA" sz="1600" b="1" dirty="0"/>
              <a:t>          .catch((error) =&gt; alert(error));</a:t>
            </a:r>
          </a:p>
          <a:p>
            <a:r>
              <a:rPr lang="en-CA" sz="1600" b="1" dirty="0"/>
              <a:t>      };</a:t>
            </a:r>
          </a:p>
        </p:txBody>
      </p:sp>
      <p:sp>
        <p:nvSpPr>
          <p:cNvPr id="8" name="Rectangle 7">
            <a:extLst>
              <a:ext uri="{FF2B5EF4-FFF2-40B4-BE49-F238E27FC236}">
                <a16:creationId xmlns:a16="http://schemas.microsoft.com/office/drawing/2014/main" id="{158F95D5-BE54-3736-1783-2E5501BC5DA8}"/>
              </a:ext>
            </a:extLst>
          </p:cNvPr>
          <p:cNvSpPr/>
          <p:nvPr/>
        </p:nvSpPr>
        <p:spPr>
          <a:xfrm>
            <a:off x="602768" y="56841"/>
            <a:ext cx="6528903" cy="769441"/>
          </a:xfrm>
          <a:prstGeom prst="rect">
            <a:avLst/>
          </a:prstGeom>
          <a:noFill/>
        </p:spPr>
        <p:txBody>
          <a:bodyPr wrap="none" lIns="91440" tIns="45720" rIns="91440" bIns="45720">
            <a:spAutoFit/>
          </a:bodyPr>
          <a:lstStyle/>
          <a:p>
            <a:pPr algn="ctr"/>
            <a:r>
              <a:rPr lang="en-US" sz="4400" b="0" cap="none" spc="0" dirty="0">
                <a:ln w="0"/>
                <a:solidFill>
                  <a:schemeClr val="tx1"/>
                </a:solidFill>
                <a:effectLst>
                  <a:outerShdw blurRad="38100" dist="19050" dir="2700000" algn="tl" rotWithShape="0">
                    <a:schemeClr val="dk1">
                      <a:alpha val="40000"/>
                    </a:schemeClr>
                  </a:outerShdw>
                </a:effectLst>
              </a:rPr>
              <a:t>Our Project – </a:t>
            </a:r>
            <a:r>
              <a:rPr lang="en-US" sz="4400" dirty="0">
                <a:ln w="0"/>
                <a:effectLst>
                  <a:outerShdw blurRad="38100" dist="19050" dir="2700000" algn="tl" rotWithShape="0">
                    <a:schemeClr val="dk1">
                      <a:alpha val="40000"/>
                    </a:schemeClr>
                  </a:outerShdw>
                </a:effectLst>
                <a:highlight>
                  <a:srgbClr val="FFFF00"/>
                </a:highlight>
              </a:rPr>
              <a:t>LoadWeek</a:t>
            </a:r>
            <a:endParaRPr lang="en-US" sz="4400" b="0" cap="none" spc="0" dirty="0">
              <a:ln w="0"/>
              <a:solidFill>
                <a:schemeClr val="tx1"/>
              </a:solidFill>
              <a:effectLst>
                <a:outerShdw blurRad="38100" dist="19050" dir="2700000" algn="tl" rotWithShape="0">
                  <a:schemeClr val="dk1">
                    <a:alpha val="40000"/>
                  </a:schemeClr>
                </a:outerShdw>
              </a:effectLst>
              <a:highlight>
                <a:srgbClr val="FFFF00"/>
              </a:highlight>
            </a:endParaRPr>
          </a:p>
        </p:txBody>
      </p:sp>
      <p:sp>
        <p:nvSpPr>
          <p:cNvPr id="33" name="TextBox 32">
            <a:extLst>
              <a:ext uri="{FF2B5EF4-FFF2-40B4-BE49-F238E27FC236}">
                <a16:creationId xmlns:a16="http://schemas.microsoft.com/office/drawing/2014/main" id="{A4B0EE35-5F8C-88F4-D0F6-FE7973E616FA}"/>
              </a:ext>
            </a:extLst>
          </p:cNvPr>
          <p:cNvSpPr txBox="1"/>
          <p:nvPr/>
        </p:nvSpPr>
        <p:spPr>
          <a:xfrm>
            <a:off x="4427234" y="1784452"/>
            <a:ext cx="2016943" cy="461665"/>
          </a:xfrm>
          <a:prstGeom prst="rect">
            <a:avLst/>
          </a:prstGeom>
          <a:solidFill>
            <a:schemeClr val="accent3">
              <a:lumMod val="75000"/>
            </a:schemeClr>
          </a:solidFill>
        </p:spPr>
        <p:txBody>
          <a:bodyPr wrap="square" rtlCol="0">
            <a:spAutoFit/>
          </a:bodyPr>
          <a:lstStyle/>
          <a:p>
            <a:r>
              <a:rPr lang="en-CA" sz="1200" dirty="0">
                <a:solidFill>
                  <a:schemeClr val="bg1"/>
                </a:solidFill>
              </a:rPr>
              <a:t>Make sure you fetch when you have a valid value</a:t>
            </a:r>
            <a:endParaRPr lang="en-CA" sz="1200" dirty="0"/>
          </a:p>
        </p:txBody>
      </p:sp>
      <p:sp>
        <p:nvSpPr>
          <p:cNvPr id="12" name="TextBox 11">
            <a:extLst>
              <a:ext uri="{FF2B5EF4-FFF2-40B4-BE49-F238E27FC236}">
                <a16:creationId xmlns:a16="http://schemas.microsoft.com/office/drawing/2014/main" id="{336096B1-E6E7-102E-4489-DAC31FC12CB2}"/>
              </a:ext>
            </a:extLst>
          </p:cNvPr>
          <p:cNvSpPr txBox="1"/>
          <p:nvPr/>
        </p:nvSpPr>
        <p:spPr>
          <a:xfrm>
            <a:off x="233315" y="8144074"/>
            <a:ext cx="7491187" cy="1323439"/>
          </a:xfrm>
          <a:prstGeom prst="rect">
            <a:avLst/>
          </a:prstGeom>
          <a:noFill/>
          <a:ln w="28575">
            <a:solidFill>
              <a:schemeClr val="tx1">
                <a:lumMod val="95000"/>
                <a:lumOff val="5000"/>
              </a:schemeClr>
            </a:solidFill>
          </a:ln>
        </p:spPr>
        <p:txBody>
          <a:bodyPr wrap="square">
            <a:spAutoFit/>
          </a:bodyPr>
          <a:lstStyle/>
          <a:p>
            <a:r>
              <a:rPr lang="en-CA" sz="1600" dirty="0">
                <a:solidFill>
                  <a:srgbClr val="00B050"/>
                </a:solidFill>
              </a:rPr>
              <a:t>//add click action</a:t>
            </a:r>
          </a:p>
          <a:p>
            <a:r>
              <a:rPr lang="en-CA" sz="1600" dirty="0">
                <a:solidFill>
                  <a:schemeClr val="bg1">
                    <a:lumMod val="75000"/>
                  </a:schemeClr>
                </a:solidFill>
              </a:rPr>
              <a:t>&lt;Button </a:t>
            </a:r>
            <a:r>
              <a:rPr lang="en-CA" sz="1600" dirty="0" err="1">
                <a:solidFill>
                  <a:schemeClr val="bg1">
                    <a:lumMod val="75000"/>
                  </a:schemeClr>
                </a:solidFill>
              </a:rPr>
              <a:t>className</a:t>
            </a:r>
            <a:r>
              <a:rPr lang="en-CA" sz="1600" dirty="0">
                <a:solidFill>
                  <a:schemeClr val="bg1">
                    <a:lumMod val="75000"/>
                  </a:schemeClr>
                </a:solidFill>
              </a:rPr>
              <a:t>="text-uppercase </a:t>
            </a:r>
            <a:r>
              <a:rPr lang="en-CA" sz="1600" dirty="0" err="1">
                <a:solidFill>
                  <a:schemeClr val="bg1">
                    <a:lumMod val="75000"/>
                  </a:schemeClr>
                </a:solidFill>
              </a:rPr>
              <a:t>btn</a:t>
            </a:r>
            <a:r>
              <a:rPr lang="en-CA" sz="1600" dirty="0">
                <a:solidFill>
                  <a:schemeClr val="bg1">
                    <a:lumMod val="75000"/>
                  </a:schemeClr>
                </a:solidFill>
              </a:rPr>
              <a:t>-outline-warning  </a:t>
            </a:r>
            <a:r>
              <a:rPr lang="en-CA" sz="1600" dirty="0" err="1">
                <a:solidFill>
                  <a:schemeClr val="bg1">
                    <a:lumMod val="75000"/>
                  </a:schemeClr>
                </a:solidFill>
              </a:rPr>
              <a:t>btn-sm</a:t>
            </a:r>
            <a:r>
              <a:rPr lang="en-CA" sz="1600" dirty="0">
                <a:solidFill>
                  <a:schemeClr val="bg1">
                    <a:lumMod val="75000"/>
                  </a:schemeClr>
                </a:solidFill>
              </a:rPr>
              <a:t> gap"  variant='none' </a:t>
            </a:r>
            <a:r>
              <a:rPr lang="en-CA" sz="1600" b="1" dirty="0" err="1"/>
              <a:t>onClick</a:t>
            </a:r>
            <a:r>
              <a:rPr lang="en-CA" sz="1600" b="1" dirty="0"/>
              <a:t>={load}</a:t>
            </a:r>
            <a:r>
              <a:rPr lang="en-CA" sz="1600" dirty="0">
                <a:solidFill>
                  <a:schemeClr val="bg1">
                    <a:lumMod val="75000"/>
                  </a:schemeClr>
                </a:solidFill>
              </a:rPr>
              <a:t>&gt;</a:t>
            </a:r>
            <a:br>
              <a:rPr lang="en-CA" sz="1600" dirty="0">
                <a:solidFill>
                  <a:schemeClr val="bg1">
                    <a:lumMod val="75000"/>
                  </a:schemeClr>
                </a:solidFill>
              </a:rPr>
            </a:br>
            <a:r>
              <a:rPr lang="en-CA" sz="1600" dirty="0">
                <a:solidFill>
                  <a:schemeClr val="bg1">
                    <a:lumMod val="75000"/>
                  </a:schemeClr>
                </a:solidFill>
              </a:rPr>
              <a:t>    load</a:t>
            </a:r>
          </a:p>
          <a:p>
            <a:r>
              <a:rPr lang="en-CA" sz="1600" dirty="0">
                <a:solidFill>
                  <a:schemeClr val="bg1">
                    <a:lumMod val="75000"/>
                  </a:schemeClr>
                </a:solidFill>
              </a:rPr>
              <a:t>      &lt;/Button&gt;</a:t>
            </a:r>
          </a:p>
        </p:txBody>
      </p:sp>
      <p:sp>
        <p:nvSpPr>
          <p:cNvPr id="18" name="TextBox 17">
            <a:extLst>
              <a:ext uri="{FF2B5EF4-FFF2-40B4-BE49-F238E27FC236}">
                <a16:creationId xmlns:a16="http://schemas.microsoft.com/office/drawing/2014/main" id="{391F7079-6F69-6F60-B8C8-312483123247}"/>
              </a:ext>
            </a:extLst>
          </p:cNvPr>
          <p:cNvSpPr txBox="1"/>
          <p:nvPr/>
        </p:nvSpPr>
        <p:spPr>
          <a:xfrm>
            <a:off x="4697527" y="4157334"/>
            <a:ext cx="2957284" cy="276999"/>
          </a:xfrm>
          <a:prstGeom prst="rect">
            <a:avLst/>
          </a:prstGeom>
          <a:solidFill>
            <a:schemeClr val="accent3">
              <a:lumMod val="75000"/>
            </a:schemeClr>
          </a:solidFill>
        </p:spPr>
        <p:txBody>
          <a:bodyPr wrap="none" rtlCol="0">
            <a:spAutoFit/>
          </a:bodyPr>
          <a:lstStyle/>
          <a:p>
            <a:r>
              <a:rPr lang="en-CA" sz="1200" b="1" dirty="0">
                <a:solidFill>
                  <a:schemeClr val="bg1"/>
                </a:solidFill>
              </a:rPr>
              <a:t>Get Request with appropriate header</a:t>
            </a:r>
            <a:endParaRPr lang="en-CA" sz="1200" dirty="0"/>
          </a:p>
        </p:txBody>
      </p:sp>
      <p:sp>
        <p:nvSpPr>
          <p:cNvPr id="19" name="Arrow: Left 18">
            <a:extLst>
              <a:ext uri="{FF2B5EF4-FFF2-40B4-BE49-F238E27FC236}">
                <a16:creationId xmlns:a16="http://schemas.microsoft.com/office/drawing/2014/main" id="{D2364C0B-1668-127D-9D6D-4708C5AF9616}"/>
              </a:ext>
            </a:extLst>
          </p:cNvPr>
          <p:cNvSpPr/>
          <p:nvPr/>
        </p:nvSpPr>
        <p:spPr>
          <a:xfrm>
            <a:off x="4100663" y="1925625"/>
            <a:ext cx="326571" cy="17931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3" name="TextBox 22">
            <a:extLst>
              <a:ext uri="{FF2B5EF4-FFF2-40B4-BE49-F238E27FC236}">
                <a16:creationId xmlns:a16="http://schemas.microsoft.com/office/drawing/2014/main" id="{46ABC41B-BB7C-E998-0070-A5790D1BB85E}"/>
              </a:ext>
            </a:extLst>
          </p:cNvPr>
          <p:cNvSpPr txBox="1"/>
          <p:nvPr/>
        </p:nvSpPr>
        <p:spPr>
          <a:xfrm>
            <a:off x="5648036" y="9467513"/>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
        <p:nvSpPr>
          <p:cNvPr id="24" name="TextBox 23">
            <a:extLst>
              <a:ext uri="{FF2B5EF4-FFF2-40B4-BE49-F238E27FC236}">
                <a16:creationId xmlns:a16="http://schemas.microsoft.com/office/drawing/2014/main" id="{EE7AC7B4-FCDE-1F53-8816-C9BB2761A8B5}"/>
              </a:ext>
            </a:extLst>
          </p:cNvPr>
          <p:cNvSpPr txBox="1"/>
          <p:nvPr/>
        </p:nvSpPr>
        <p:spPr>
          <a:xfrm>
            <a:off x="4824549" y="1100910"/>
            <a:ext cx="2899953" cy="276999"/>
          </a:xfrm>
          <a:prstGeom prst="rect">
            <a:avLst/>
          </a:prstGeom>
          <a:solidFill>
            <a:schemeClr val="accent6">
              <a:lumMod val="40000"/>
              <a:lumOff val="60000"/>
            </a:schemeClr>
          </a:solidFill>
          <a:ln>
            <a:solidFill>
              <a:schemeClr val="accent3">
                <a:lumMod val="50000"/>
              </a:schemeClr>
            </a:solidFill>
          </a:ln>
        </p:spPr>
        <p:txBody>
          <a:bodyPr wrap="square">
            <a:spAutoFit/>
          </a:bodyPr>
          <a:lstStyle/>
          <a:p>
            <a:pPr algn="just"/>
            <a:r>
              <a:rPr lang="en-US" sz="1200" dirty="0"/>
              <a:t>A copy of the code found in </a:t>
            </a:r>
            <a:r>
              <a:rPr lang="en-US" sz="1200" dirty="0">
                <a:highlight>
                  <a:srgbClr val="FFFF00"/>
                </a:highlight>
              </a:rPr>
              <a:t>[load.js</a:t>
            </a:r>
            <a:r>
              <a:rPr lang="en-US" sz="1200" dirty="0"/>
              <a:t>]</a:t>
            </a:r>
          </a:p>
        </p:txBody>
      </p:sp>
      <p:sp>
        <p:nvSpPr>
          <p:cNvPr id="2" name="Right Bracket 1">
            <a:extLst>
              <a:ext uri="{FF2B5EF4-FFF2-40B4-BE49-F238E27FC236}">
                <a16:creationId xmlns:a16="http://schemas.microsoft.com/office/drawing/2014/main" id="{186704C3-1679-9F48-92F4-3A16C7A6DEEF}"/>
              </a:ext>
            </a:extLst>
          </p:cNvPr>
          <p:cNvSpPr/>
          <p:nvPr/>
        </p:nvSpPr>
        <p:spPr>
          <a:xfrm>
            <a:off x="3727269" y="1239409"/>
            <a:ext cx="326571" cy="2035014"/>
          </a:xfrm>
          <a:prstGeom prst="rightBracket">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CA"/>
          </a:p>
        </p:txBody>
      </p:sp>
      <p:sp>
        <p:nvSpPr>
          <p:cNvPr id="14" name="Right Bracket 13">
            <a:extLst>
              <a:ext uri="{FF2B5EF4-FFF2-40B4-BE49-F238E27FC236}">
                <a16:creationId xmlns:a16="http://schemas.microsoft.com/office/drawing/2014/main" id="{224B84A3-8F87-336F-F80E-C17E8F3F351F}"/>
              </a:ext>
            </a:extLst>
          </p:cNvPr>
          <p:cNvSpPr/>
          <p:nvPr/>
        </p:nvSpPr>
        <p:spPr>
          <a:xfrm rot="2448072">
            <a:off x="3995385" y="3628094"/>
            <a:ext cx="326571" cy="942088"/>
          </a:xfrm>
          <a:prstGeom prst="rightBracket">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CA"/>
          </a:p>
        </p:txBody>
      </p:sp>
      <p:sp>
        <p:nvSpPr>
          <p:cNvPr id="15" name="Arrow: Left 14">
            <a:extLst>
              <a:ext uri="{FF2B5EF4-FFF2-40B4-BE49-F238E27FC236}">
                <a16:creationId xmlns:a16="http://schemas.microsoft.com/office/drawing/2014/main" id="{87F345B2-E085-8300-9358-01D16402DB91}"/>
              </a:ext>
            </a:extLst>
          </p:cNvPr>
          <p:cNvSpPr/>
          <p:nvPr/>
        </p:nvSpPr>
        <p:spPr>
          <a:xfrm>
            <a:off x="4370956" y="4206174"/>
            <a:ext cx="326571" cy="17931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1" name="TextBox 20">
            <a:extLst>
              <a:ext uri="{FF2B5EF4-FFF2-40B4-BE49-F238E27FC236}">
                <a16:creationId xmlns:a16="http://schemas.microsoft.com/office/drawing/2014/main" id="{3DF80ED0-4BD7-FCC2-3C74-AA986E1A2D11}"/>
              </a:ext>
            </a:extLst>
          </p:cNvPr>
          <p:cNvSpPr txBox="1"/>
          <p:nvPr/>
        </p:nvSpPr>
        <p:spPr>
          <a:xfrm>
            <a:off x="5175167" y="5238888"/>
            <a:ext cx="2443450" cy="1754326"/>
          </a:xfrm>
          <a:prstGeom prst="rect">
            <a:avLst/>
          </a:prstGeom>
          <a:solidFill>
            <a:schemeClr val="accent3">
              <a:lumMod val="75000"/>
            </a:schemeClr>
          </a:solidFill>
        </p:spPr>
        <p:txBody>
          <a:bodyPr wrap="square" rtlCol="0">
            <a:spAutoFit/>
          </a:bodyPr>
          <a:lstStyle/>
          <a:p>
            <a:r>
              <a:rPr lang="en-CA" sz="1200" b="1" u="sng" dirty="0">
                <a:solidFill>
                  <a:schemeClr val="bg1"/>
                </a:solidFill>
              </a:rPr>
              <a:t>Success case </a:t>
            </a:r>
            <a:br>
              <a:rPr lang="en-CA" sz="1200" b="1" u="sng" dirty="0">
                <a:solidFill>
                  <a:schemeClr val="bg1"/>
                </a:solidFill>
              </a:rPr>
            </a:br>
            <a:endParaRPr lang="en-CA" sz="1200" b="1" u="sng" dirty="0">
              <a:solidFill>
                <a:schemeClr val="bg1"/>
              </a:solidFill>
            </a:endParaRPr>
          </a:p>
          <a:p>
            <a:pPr marL="171450" indent="-171450">
              <a:buFont typeface="Arial" panose="020B0604020202020204" pitchFamily="34" charset="0"/>
              <a:buChar char="•"/>
            </a:pPr>
            <a:r>
              <a:rPr lang="en-CA" sz="1200" b="1" dirty="0">
                <a:solidFill>
                  <a:schemeClr val="bg1"/>
                </a:solidFill>
              </a:rPr>
              <a:t>updating our tasks.</a:t>
            </a:r>
          </a:p>
          <a:p>
            <a:pPr marL="171450" indent="-171450">
              <a:buFont typeface="Arial" panose="020B0604020202020204" pitchFamily="34" charset="0"/>
              <a:buChar char="•"/>
            </a:pPr>
            <a:endParaRPr lang="en-CA" sz="1200" b="1" dirty="0">
              <a:solidFill>
                <a:schemeClr val="bg1"/>
              </a:solidFill>
            </a:endParaRPr>
          </a:p>
          <a:p>
            <a:pPr marL="171450" indent="-171450">
              <a:buFont typeface="Arial" panose="020B0604020202020204" pitchFamily="34" charset="0"/>
              <a:buChar char="•"/>
            </a:pPr>
            <a:r>
              <a:rPr lang="en-CA" sz="1200" b="1" dirty="0">
                <a:solidFill>
                  <a:schemeClr val="bg1"/>
                </a:solidFill>
              </a:rPr>
              <a:t>Displaying info message when  no data found</a:t>
            </a:r>
          </a:p>
          <a:p>
            <a:pPr marL="171450" indent="-171450">
              <a:buFont typeface="Arial" panose="020B0604020202020204" pitchFamily="34" charset="0"/>
              <a:buChar char="•"/>
            </a:pPr>
            <a:endParaRPr lang="en-CA" sz="1200" b="1" dirty="0">
              <a:solidFill>
                <a:schemeClr val="bg1"/>
              </a:solidFill>
            </a:endParaRPr>
          </a:p>
          <a:p>
            <a:pPr marL="171450" indent="-171450">
              <a:buFont typeface="Arial" panose="020B0604020202020204" pitchFamily="34" charset="0"/>
              <a:buChar char="•"/>
            </a:pPr>
            <a:r>
              <a:rPr lang="en-CA" sz="1200" b="1" dirty="0">
                <a:solidFill>
                  <a:schemeClr val="bg1"/>
                </a:solidFill>
              </a:rPr>
              <a:t>Save week id value to use later in  update request</a:t>
            </a:r>
            <a:endParaRPr lang="en-CA" sz="1200" dirty="0"/>
          </a:p>
        </p:txBody>
      </p:sp>
      <p:sp>
        <p:nvSpPr>
          <p:cNvPr id="25" name="Arrow: Left 24">
            <a:extLst>
              <a:ext uri="{FF2B5EF4-FFF2-40B4-BE49-F238E27FC236}">
                <a16:creationId xmlns:a16="http://schemas.microsoft.com/office/drawing/2014/main" id="{385C16C9-A05D-CD7B-0EDC-35E2D57E90AA}"/>
              </a:ext>
            </a:extLst>
          </p:cNvPr>
          <p:cNvSpPr/>
          <p:nvPr/>
        </p:nvSpPr>
        <p:spPr>
          <a:xfrm>
            <a:off x="4824549" y="5666667"/>
            <a:ext cx="326571" cy="17931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6" name="Right Bracket 25">
            <a:extLst>
              <a:ext uri="{FF2B5EF4-FFF2-40B4-BE49-F238E27FC236}">
                <a16:creationId xmlns:a16="http://schemas.microsoft.com/office/drawing/2014/main" id="{B5D73A91-E42E-2A53-F33F-57C4E1B6FA34}"/>
              </a:ext>
            </a:extLst>
          </p:cNvPr>
          <p:cNvSpPr/>
          <p:nvPr/>
        </p:nvSpPr>
        <p:spPr>
          <a:xfrm>
            <a:off x="4516050" y="5163158"/>
            <a:ext cx="326571" cy="1569660"/>
          </a:xfrm>
          <a:prstGeom prst="rightBracket">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CA"/>
          </a:p>
        </p:txBody>
      </p:sp>
      <p:sp>
        <p:nvSpPr>
          <p:cNvPr id="27" name="TextBox 26">
            <a:extLst>
              <a:ext uri="{FF2B5EF4-FFF2-40B4-BE49-F238E27FC236}">
                <a16:creationId xmlns:a16="http://schemas.microsoft.com/office/drawing/2014/main" id="{72299598-5E64-B599-AB73-5AA4B5FB0C71}"/>
              </a:ext>
            </a:extLst>
          </p:cNvPr>
          <p:cNvSpPr txBox="1"/>
          <p:nvPr/>
        </p:nvSpPr>
        <p:spPr>
          <a:xfrm>
            <a:off x="4366658" y="7222246"/>
            <a:ext cx="2467920" cy="276999"/>
          </a:xfrm>
          <a:prstGeom prst="rect">
            <a:avLst/>
          </a:prstGeom>
          <a:solidFill>
            <a:schemeClr val="accent3">
              <a:lumMod val="75000"/>
            </a:schemeClr>
          </a:solidFill>
        </p:spPr>
        <p:txBody>
          <a:bodyPr wrap="none" rtlCol="0">
            <a:spAutoFit/>
          </a:bodyPr>
          <a:lstStyle/>
          <a:p>
            <a:r>
              <a:rPr lang="en-CA" sz="1200" b="1" dirty="0">
                <a:solidFill>
                  <a:schemeClr val="bg1"/>
                </a:solidFill>
              </a:rPr>
              <a:t>Handling communication error</a:t>
            </a:r>
            <a:endParaRPr lang="en-CA" sz="1200" dirty="0"/>
          </a:p>
        </p:txBody>
      </p:sp>
      <p:sp>
        <p:nvSpPr>
          <p:cNvPr id="28" name="Arrow: Left 27">
            <a:extLst>
              <a:ext uri="{FF2B5EF4-FFF2-40B4-BE49-F238E27FC236}">
                <a16:creationId xmlns:a16="http://schemas.microsoft.com/office/drawing/2014/main" id="{11B5140B-FBB2-8250-67B9-0351BD093703}"/>
              </a:ext>
            </a:extLst>
          </p:cNvPr>
          <p:cNvSpPr/>
          <p:nvPr/>
        </p:nvSpPr>
        <p:spPr>
          <a:xfrm>
            <a:off x="4020757" y="7269931"/>
            <a:ext cx="326571" cy="17931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9" name="TextBox 28">
            <a:extLst>
              <a:ext uri="{FF2B5EF4-FFF2-40B4-BE49-F238E27FC236}">
                <a16:creationId xmlns:a16="http://schemas.microsoft.com/office/drawing/2014/main" id="{7890F69C-311E-2F02-BDE3-EAD0BFBB7A95}"/>
              </a:ext>
            </a:extLst>
          </p:cNvPr>
          <p:cNvSpPr txBox="1"/>
          <p:nvPr/>
        </p:nvSpPr>
        <p:spPr>
          <a:xfrm>
            <a:off x="4697527" y="4771485"/>
            <a:ext cx="2559290" cy="276999"/>
          </a:xfrm>
          <a:prstGeom prst="rect">
            <a:avLst/>
          </a:prstGeom>
          <a:solidFill>
            <a:schemeClr val="accent3">
              <a:lumMod val="75000"/>
            </a:schemeClr>
          </a:solidFill>
        </p:spPr>
        <p:txBody>
          <a:bodyPr wrap="none" rtlCol="0">
            <a:spAutoFit/>
          </a:bodyPr>
          <a:lstStyle/>
          <a:p>
            <a:r>
              <a:rPr lang="en-CA" sz="1200" b="1" dirty="0">
                <a:solidFill>
                  <a:schemeClr val="bg1"/>
                </a:solidFill>
              </a:rPr>
              <a:t>Change response to </a:t>
            </a:r>
            <a:r>
              <a:rPr lang="en-CA" sz="1200" b="1" dirty="0" err="1">
                <a:solidFill>
                  <a:schemeClr val="bg1"/>
                </a:solidFill>
              </a:rPr>
              <a:t>json</a:t>
            </a:r>
            <a:r>
              <a:rPr lang="en-CA" sz="1200" b="1" dirty="0">
                <a:solidFill>
                  <a:schemeClr val="bg1"/>
                </a:solidFill>
              </a:rPr>
              <a:t> format</a:t>
            </a:r>
            <a:endParaRPr lang="en-CA" sz="1200" dirty="0"/>
          </a:p>
        </p:txBody>
      </p:sp>
      <p:sp>
        <p:nvSpPr>
          <p:cNvPr id="30" name="Arrow: Left 29">
            <a:extLst>
              <a:ext uri="{FF2B5EF4-FFF2-40B4-BE49-F238E27FC236}">
                <a16:creationId xmlns:a16="http://schemas.microsoft.com/office/drawing/2014/main" id="{5CF79314-DEA9-A7A5-2F9B-42774A4F2A27}"/>
              </a:ext>
            </a:extLst>
          </p:cNvPr>
          <p:cNvSpPr/>
          <p:nvPr/>
        </p:nvSpPr>
        <p:spPr>
          <a:xfrm>
            <a:off x="4370956" y="4820325"/>
            <a:ext cx="326571" cy="17931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1" name="Right Bracket 30">
            <a:extLst>
              <a:ext uri="{FF2B5EF4-FFF2-40B4-BE49-F238E27FC236}">
                <a16:creationId xmlns:a16="http://schemas.microsoft.com/office/drawing/2014/main" id="{879781C6-3664-F4C6-DF94-CE691A602521}"/>
              </a:ext>
            </a:extLst>
          </p:cNvPr>
          <p:cNvSpPr/>
          <p:nvPr/>
        </p:nvSpPr>
        <p:spPr>
          <a:xfrm>
            <a:off x="3652337" y="7145391"/>
            <a:ext cx="326571" cy="461665"/>
          </a:xfrm>
          <a:prstGeom prst="rightBracket">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CA"/>
          </a:p>
        </p:txBody>
      </p:sp>
    </p:spTree>
    <p:extLst>
      <p:ext uri="{BB962C8B-B14F-4D97-AF65-F5344CB8AC3E}">
        <p14:creationId xmlns:p14="http://schemas.microsoft.com/office/powerpoint/2010/main" val="1160457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8"/>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1"/>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7"/>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2"/>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33" grpId="0" animBg="1"/>
      <p:bldP spid="12" grpId="0" animBg="1"/>
      <p:bldP spid="18" grpId="0" animBg="1"/>
      <p:bldP spid="19" grpId="0" animBg="1"/>
      <p:bldP spid="23" grpId="0" animBg="1"/>
      <p:bldP spid="24" grpId="0" animBg="1"/>
      <p:bldP spid="2" grpId="0" animBg="1"/>
      <p:bldP spid="14" grpId="0" animBg="1"/>
      <p:bldP spid="15" grpId="0" animBg="1"/>
      <p:bldP spid="21" grpId="0" animBg="1"/>
      <p:bldP spid="25" grpId="0" animBg="1"/>
      <p:bldP spid="26" grpId="0" animBg="1"/>
      <p:bldP spid="27" grpId="0" animBg="1"/>
      <p:bldP spid="28" grpId="0" animBg="1"/>
      <p:bldP spid="29" grpId="0" animBg="1"/>
      <p:bldP spid="30" grpId="0" animBg="1"/>
      <p:bldP spid="31" grpId="0" animBg="1"/>
    </p:bldLst>
  </p:timing>
  <p:extLst>
    <p:ext uri="{6950BFC3-D8DA-4A85-94F7-54DA5524770B}">
      <p188:commentRel xmlns:p188="http://schemas.microsoft.com/office/powerpoint/2018/8/main" r:id="rId2"/>
    </p:ext>
  </p:extLs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3">
            <a:extLst>
              <a:ext uri="{FF2B5EF4-FFF2-40B4-BE49-F238E27FC236}">
                <a16:creationId xmlns:a16="http://schemas.microsoft.com/office/drawing/2014/main" id="{B6D1C2DB-9C05-DF0F-375C-97DFCED265EA}"/>
              </a:ext>
            </a:extLst>
          </p:cNvPr>
          <p:cNvGraphicFramePr>
            <a:graphicFrameLocks noGrp="1"/>
          </p:cNvGraphicFramePr>
          <p:nvPr>
            <p:extLst>
              <p:ext uri="{D42A27DB-BD31-4B8C-83A1-F6EECF244321}">
                <p14:modId xmlns:p14="http://schemas.microsoft.com/office/powerpoint/2010/main" val="1667770784"/>
              </p:ext>
            </p:extLst>
          </p:nvPr>
        </p:nvGraphicFramePr>
        <p:xfrm>
          <a:off x="79624" y="1160978"/>
          <a:ext cx="7574623" cy="7883581"/>
        </p:xfrm>
        <a:graphic>
          <a:graphicData uri="http://schemas.openxmlformats.org/drawingml/2006/table">
            <a:tbl>
              <a:tblPr firstRow="1" bandRow="1">
                <a:tableStyleId>{073A0DAA-6AF3-43AB-8588-CEC1D06C72B9}</a:tableStyleId>
              </a:tblPr>
              <a:tblGrid>
                <a:gridCol w="3604102">
                  <a:extLst>
                    <a:ext uri="{9D8B030D-6E8A-4147-A177-3AD203B41FA5}">
                      <a16:colId xmlns:a16="http://schemas.microsoft.com/office/drawing/2014/main" val="398985916"/>
                    </a:ext>
                  </a:extLst>
                </a:gridCol>
                <a:gridCol w="3970521">
                  <a:extLst>
                    <a:ext uri="{9D8B030D-6E8A-4147-A177-3AD203B41FA5}">
                      <a16:colId xmlns:a16="http://schemas.microsoft.com/office/drawing/2014/main" val="3379756434"/>
                    </a:ext>
                  </a:extLst>
                </a:gridCol>
              </a:tblGrid>
              <a:tr h="376144">
                <a:tc>
                  <a:txBody>
                    <a:bodyPr/>
                    <a:lstStyle/>
                    <a:p>
                      <a:r>
                        <a:rPr lang="en-CA" dirty="0"/>
                        <a:t>Activities</a:t>
                      </a:r>
                    </a:p>
                  </a:txBody>
                  <a:tcPr/>
                </a:tc>
                <a:tc>
                  <a:txBody>
                    <a:bodyPr/>
                    <a:lstStyle/>
                    <a:p>
                      <a:r>
                        <a:rPr lang="en-CA" dirty="0"/>
                        <a:t>Comment</a:t>
                      </a:r>
                    </a:p>
                  </a:txBody>
                  <a:tcPr/>
                </a:tc>
                <a:extLst>
                  <a:ext uri="{0D108BD9-81ED-4DB2-BD59-A6C34878D82A}">
                    <a16:rowId xmlns:a16="http://schemas.microsoft.com/office/drawing/2014/main" val="396825573"/>
                  </a:ext>
                </a:extLst>
              </a:tr>
              <a:tr h="329255">
                <a:tc>
                  <a:txBody>
                    <a:bodyPr/>
                    <a:lstStyle/>
                    <a:p>
                      <a:pPr marL="0" marR="0" lvl="0" indent="0" algn="l" defTabSz="777240" rtl="0" eaLnBrk="1" fontAlgn="auto" latinLnBrk="0" hangingPunct="1">
                        <a:lnSpc>
                          <a:spcPct val="100000"/>
                        </a:lnSpc>
                        <a:spcBef>
                          <a:spcPts val="0"/>
                        </a:spcBef>
                        <a:spcAft>
                          <a:spcPts val="0"/>
                        </a:spcAft>
                        <a:buClrTx/>
                        <a:buSzTx/>
                        <a:buFontTx/>
                        <a:buNone/>
                        <a:tabLst/>
                        <a:defRPr/>
                      </a:pPr>
                      <a:r>
                        <a:rPr lang="en-CA" dirty="0"/>
                        <a:t>- Have a GitHub account.</a:t>
                      </a:r>
                      <a:br>
                        <a:rPr lang="en-CA" dirty="0"/>
                      </a:br>
                      <a:r>
                        <a:rPr lang="en-CA" dirty="0"/>
                        <a:t>- Install Git Bash.</a:t>
                      </a:r>
                    </a:p>
                  </a:txBody>
                  <a:tcPr/>
                </a:tc>
                <a:tc>
                  <a:txBody>
                    <a:bodyPr/>
                    <a:lstStyle/>
                    <a:p>
                      <a:r>
                        <a:rPr lang="en-CA" dirty="0"/>
                        <a:t>To Keep track of your changes and to serve the CI/CD later [Optional]</a:t>
                      </a:r>
                    </a:p>
                  </a:txBody>
                  <a:tcPr/>
                </a:tc>
                <a:extLst>
                  <a:ext uri="{0D108BD9-81ED-4DB2-BD59-A6C34878D82A}">
                    <a16:rowId xmlns:a16="http://schemas.microsoft.com/office/drawing/2014/main" val="1940129347"/>
                  </a:ext>
                </a:extLst>
              </a:tr>
              <a:tr h="329255">
                <a:tc>
                  <a:txBody>
                    <a:bodyPr/>
                    <a:lstStyle/>
                    <a:p>
                      <a:r>
                        <a:rPr lang="en-CA" dirty="0"/>
                        <a:t>Have a Docker hub account</a:t>
                      </a:r>
                    </a:p>
                  </a:txBody>
                  <a:tcPr/>
                </a:tc>
                <a:tc>
                  <a:txBody>
                    <a:bodyPr/>
                    <a:lstStyle/>
                    <a:p>
                      <a:r>
                        <a:rPr lang="en-CA" dirty="0"/>
                        <a:t>To serve the CI/CD later [Optional]</a:t>
                      </a:r>
                    </a:p>
                  </a:txBody>
                  <a:tcPr/>
                </a:tc>
                <a:extLst>
                  <a:ext uri="{0D108BD9-81ED-4DB2-BD59-A6C34878D82A}">
                    <a16:rowId xmlns:a16="http://schemas.microsoft.com/office/drawing/2014/main" val="2263785937"/>
                  </a:ext>
                </a:extLst>
              </a:tr>
              <a:tr h="329255">
                <a:tc>
                  <a:txBody>
                    <a:bodyPr/>
                    <a:lstStyle/>
                    <a:p>
                      <a:pPr marL="0" indent="0">
                        <a:buFont typeface="Arial" panose="020B0604020202020204" pitchFamily="34" charset="0"/>
                        <a:buNone/>
                      </a:pPr>
                      <a:r>
                        <a:rPr lang="en-CA" dirty="0"/>
                        <a:t>Install Visual Studio Code [VSCode]. You may add the following </a:t>
                      </a:r>
                      <a:r>
                        <a:rPr lang="en-CA" dirty="0">
                          <a:highlight>
                            <a:srgbClr val="F2DD96"/>
                          </a:highlight>
                        </a:rPr>
                        <a:t>extensions</a:t>
                      </a:r>
                      <a:r>
                        <a:rPr lang="en-CA" dirty="0"/>
                        <a:t> afterwards via VSCode sidebar icon:</a:t>
                      </a:r>
                    </a:p>
                    <a:p>
                      <a:pPr marL="0" indent="0">
                        <a:buFont typeface="Arial" panose="020B0604020202020204" pitchFamily="34" charset="0"/>
                        <a:buNone/>
                      </a:pPr>
                      <a:endParaRPr lang="en-CA" dirty="0"/>
                    </a:p>
                    <a:p>
                      <a:pPr marL="0" indent="0">
                        <a:buFont typeface="Arial" panose="020B0604020202020204" pitchFamily="34" charset="0"/>
                        <a:buNone/>
                      </a:pPr>
                      <a:r>
                        <a:rPr lang="en-CA" dirty="0"/>
                        <a:t>- React Developer Tools</a:t>
                      </a:r>
                      <a:br>
                        <a:rPr lang="en-CA" dirty="0"/>
                      </a:br>
                      <a:r>
                        <a:rPr lang="en-CA" dirty="0"/>
                        <a:t>- Auto Close Tag.</a:t>
                      </a:r>
                      <a:br>
                        <a:rPr lang="en-CA" dirty="0"/>
                      </a:br>
                      <a:r>
                        <a:rPr lang="en-CA" dirty="0"/>
                        <a:t>- Auto Rename Tag.</a:t>
                      </a:r>
                      <a:br>
                        <a:rPr lang="en-CA" dirty="0"/>
                      </a:br>
                      <a:r>
                        <a:rPr lang="en-CA" dirty="0"/>
                        <a:t>- Color Highlight.</a:t>
                      </a:r>
                      <a:br>
                        <a:rPr lang="en-CA" dirty="0"/>
                      </a:br>
                      <a:r>
                        <a:rPr lang="en-CA" dirty="0"/>
                        <a:t>- Dev Containers.</a:t>
                      </a:r>
                      <a:br>
                        <a:rPr lang="en-CA" dirty="0"/>
                      </a:br>
                      <a:r>
                        <a:rPr lang="en-CA" dirty="0"/>
                        <a:t>- Docker.</a:t>
                      </a:r>
                      <a:br>
                        <a:rPr lang="en-CA" dirty="0"/>
                      </a:br>
                      <a:r>
                        <a:rPr lang="en-CA" dirty="0"/>
                        <a:t>- Prettier-Code Formatter.</a:t>
                      </a:r>
                      <a:br>
                        <a:rPr lang="en-CA" dirty="0"/>
                      </a:br>
                      <a:r>
                        <a:rPr lang="en-CA" dirty="0"/>
                        <a:t>- ES7+ React/Redux/...</a:t>
                      </a:r>
                      <a:br>
                        <a:rPr lang="en-CA" dirty="0"/>
                      </a:br>
                      <a:r>
                        <a:rPr lang="en-CA" dirty="0"/>
                        <a:t>- IntelliCode.</a:t>
                      </a:r>
                      <a:br>
                        <a:rPr lang="en-CA" dirty="0"/>
                      </a:br>
                      <a:r>
                        <a:rPr lang="en-CA" dirty="0"/>
                        <a:t>- </a:t>
                      </a:r>
                      <a:r>
                        <a:rPr lang="en-CA" dirty="0" err="1"/>
                        <a:t>Yaml</a:t>
                      </a:r>
                      <a:r>
                        <a:rPr lang="en-CA" dirty="0"/>
                        <a:t>.</a:t>
                      </a:r>
                    </a:p>
                    <a:p>
                      <a:pPr marL="0" indent="0">
                        <a:buFont typeface="Arial" panose="020B0604020202020204" pitchFamily="34" charset="0"/>
                        <a:buNone/>
                      </a:pPr>
                      <a:r>
                        <a:rPr lang="en-CA" dirty="0"/>
                        <a:t>- Blackbox</a:t>
                      </a:r>
                    </a:p>
                  </a:txBody>
                  <a:tcPr/>
                </a:tc>
                <a:tc>
                  <a:txBody>
                    <a:bodyPr/>
                    <a:lstStyle/>
                    <a:p>
                      <a:r>
                        <a:rPr lang="en-CA" dirty="0">
                          <a:highlight>
                            <a:srgbClr val="FFFF00"/>
                          </a:highlight>
                        </a:rPr>
                        <a:t>https://code.visualstudio.com/download</a:t>
                      </a:r>
                      <a:br>
                        <a:rPr lang="en-CA" dirty="0"/>
                      </a:br>
                      <a:r>
                        <a:rPr lang="en-CA" dirty="0"/>
                        <a:t>IDE</a:t>
                      </a:r>
                    </a:p>
                  </a:txBody>
                  <a:tcPr/>
                </a:tc>
                <a:extLst>
                  <a:ext uri="{0D108BD9-81ED-4DB2-BD59-A6C34878D82A}">
                    <a16:rowId xmlns:a16="http://schemas.microsoft.com/office/drawing/2014/main" val="4257622980"/>
                  </a:ext>
                </a:extLst>
              </a:tr>
              <a:tr h="329255">
                <a:tc>
                  <a:txBody>
                    <a:bodyPr/>
                    <a:lstStyle/>
                    <a:p>
                      <a:r>
                        <a:rPr lang="en-CA" dirty="0"/>
                        <a:t>- Have a google cloud account.</a:t>
                      </a:r>
                      <a:br>
                        <a:rPr lang="en-CA" dirty="0"/>
                      </a:br>
                      <a:r>
                        <a:rPr lang="en-CA" dirty="0"/>
                        <a:t>- Install gcloud client (cli).</a:t>
                      </a:r>
                    </a:p>
                  </a:txBody>
                  <a:tcPr/>
                </a:tc>
                <a:tc>
                  <a:txBody>
                    <a:bodyPr/>
                    <a:lstStyle/>
                    <a:p>
                      <a:r>
                        <a:rPr lang="en-CA" dirty="0"/>
                        <a:t>To host our application in a K8 cluster.</a:t>
                      </a:r>
                    </a:p>
                    <a:p>
                      <a:r>
                        <a:rPr lang="en-CA" dirty="0">
                          <a:highlight>
                            <a:srgbClr val="FFFF00"/>
                          </a:highlight>
                        </a:rPr>
                        <a:t>https://cloud.google.com/</a:t>
                      </a:r>
                      <a:br>
                        <a:rPr lang="en-CA" dirty="0"/>
                      </a:br>
                      <a:r>
                        <a:rPr lang="en-CA" dirty="0"/>
                        <a:t>To communicate with gcloud:</a:t>
                      </a:r>
                      <a:br>
                        <a:rPr lang="en-CA" dirty="0"/>
                      </a:br>
                      <a:r>
                        <a:rPr lang="en-CA" dirty="0">
                          <a:highlight>
                            <a:srgbClr val="FFFF00"/>
                          </a:highlight>
                        </a:rPr>
                        <a:t>https://cloud.google.com/sdk/docs/install</a:t>
                      </a:r>
                      <a:br>
                        <a:rPr lang="en-CA" dirty="0"/>
                      </a:br>
                      <a:r>
                        <a:rPr lang="en-CA" dirty="0"/>
                        <a:t> [Optional]</a:t>
                      </a:r>
                    </a:p>
                  </a:txBody>
                  <a:tcPr/>
                </a:tc>
                <a:extLst>
                  <a:ext uri="{0D108BD9-81ED-4DB2-BD59-A6C34878D82A}">
                    <a16:rowId xmlns:a16="http://schemas.microsoft.com/office/drawing/2014/main" val="2426303437"/>
                  </a:ext>
                </a:extLst>
              </a:tr>
              <a:tr h="329255">
                <a:tc>
                  <a:txBody>
                    <a:bodyPr/>
                    <a:lstStyle/>
                    <a:p>
                      <a:r>
                        <a:rPr lang="en-CA" dirty="0"/>
                        <a:t>Have azure devops account</a:t>
                      </a:r>
                    </a:p>
                  </a:txBody>
                  <a:tcPr/>
                </a:tc>
                <a:tc>
                  <a:txBody>
                    <a:bodyPr/>
                    <a:lstStyle/>
                    <a:p>
                      <a:r>
                        <a:rPr lang="en-CA" dirty="0">
                          <a:highlight>
                            <a:srgbClr val="FFFF00"/>
                          </a:highlight>
                        </a:rPr>
                        <a:t>https://dev.azure.com</a:t>
                      </a:r>
                      <a:br>
                        <a:rPr lang="en-CA" dirty="0"/>
                      </a:br>
                      <a:r>
                        <a:rPr lang="en-CA" dirty="0"/>
                        <a:t>To support CI/CD [Optional]</a:t>
                      </a:r>
                    </a:p>
                  </a:txBody>
                  <a:tcPr/>
                </a:tc>
                <a:extLst>
                  <a:ext uri="{0D108BD9-81ED-4DB2-BD59-A6C34878D82A}">
                    <a16:rowId xmlns:a16="http://schemas.microsoft.com/office/drawing/2014/main" val="2668829057"/>
                  </a:ext>
                </a:extLst>
              </a:tr>
              <a:tr h="329255">
                <a:tc>
                  <a:txBody>
                    <a:bodyPr/>
                    <a:lstStyle/>
                    <a:p>
                      <a:r>
                        <a:rPr lang="en-CA" dirty="0"/>
                        <a:t>Have Docker-Desktop</a:t>
                      </a:r>
                    </a:p>
                  </a:txBody>
                  <a:tcPr/>
                </a:tc>
                <a:tc>
                  <a:txBody>
                    <a:bodyPr/>
                    <a:lstStyle/>
                    <a:p>
                      <a:r>
                        <a:rPr lang="en-CA" dirty="0"/>
                        <a:t>Run backend containers</a:t>
                      </a:r>
                    </a:p>
                  </a:txBody>
                  <a:tcPr/>
                </a:tc>
                <a:extLst>
                  <a:ext uri="{0D108BD9-81ED-4DB2-BD59-A6C34878D82A}">
                    <a16:rowId xmlns:a16="http://schemas.microsoft.com/office/drawing/2014/main" val="2958818009"/>
                  </a:ext>
                </a:extLst>
              </a:tr>
              <a:tr h="329255">
                <a:tc>
                  <a:txBody>
                    <a:bodyPr/>
                    <a:lstStyle/>
                    <a:p>
                      <a:r>
                        <a:rPr lang="en-CA" dirty="0"/>
                        <a:t>Have Postman or SoapUI</a:t>
                      </a:r>
                    </a:p>
                  </a:txBody>
                  <a:tcPr/>
                </a:tc>
                <a:tc>
                  <a:txBody>
                    <a:bodyPr/>
                    <a:lstStyle/>
                    <a:p>
                      <a:r>
                        <a:rPr lang="en-CA" dirty="0"/>
                        <a:t>Verify backend is working properly.</a:t>
                      </a:r>
                    </a:p>
                  </a:txBody>
                  <a:tcPr/>
                </a:tc>
                <a:extLst>
                  <a:ext uri="{0D108BD9-81ED-4DB2-BD59-A6C34878D82A}">
                    <a16:rowId xmlns:a16="http://schemas.microsoft.com/office/drawing/2014/main" val="338748463"/>
                  </a:ext>
                </a:extLst>
              </a:tr>
              <a:tr h="376144">
                <a:tc>
                  <a:txBody>
                    <a:bodyPr/>
                    <a:lstStyle/>
                    <a:p>
                      <a:r>
                        <a:rPr lang="en-CA" dirty="0"/>
                        <a:t>Install if you don’t have: Node.js [LTS]</a:t>
                      </a:r>
                    </a:p>
                  </a:txBody>
                  <a:tcPr/>
                </a:tc>
                <a:tc>
                  <a:txBody>
                    <a:bodyPr/>
                    <a:lstStyle/>
                    <a:p>
                      <a:r>
                        <a:rPr lang="en-CA" dirty="0">
                          <a:highlight>
                            <a:srgbClr val="FFFF00"/>
                          </a:highlight>
                          <a:hlinkClick r:id="rId3"/>
                        </a:rPr>
                        <a:t>https://nodejs.org/en/download</a:t>
                      </a:r>
                      <a:endParaRPr lang="en-CA" dirty="0">
                        <a:highlight>
                          <a:srgbClr val="FFFF00"/>
                        </a:highlight>
                      </a:endParaRPr>
                    </a:p>
                    <a:p>
                      <a:r>
                        <a:rPr lang="en-CA" dirty="0"/>
                        <a:t>This should include npm</a:t>
                      </a:r>
                    </a:p>
                  </a:txBody>
                  <a:tcPr/>
                </a:tc>
                <a:extLst>
                  <a:ext uri="{0D108BD9-81ED-4DB2-BD59-A6C34878D82A}">
                    <a16:rowId xmlns:a16="http://schemas.microsoft.com/office/drawing/2014/main" val="2865903476"/>
                  </a:ext>
                </a:extLst>
              </a:tr>
            </a:tbl>
          </a:graphicData>
        </a:graphic>
      </p:graphicFrame>
      <p:sp>
        <p:nvSpPr>
          <p:cNvPr id="4" name="Rectangle 3">
            <a:extLst>
              <a:ext uri="{FF2B5EF4-FFF2-40B4-BE49-F238E27FC236}">
                <a16:creationId xmlns:a16="http://schemas.microsoft.com/office/drawing/2014/main" id="{2E159B02-F32E-2E74-096D-E890F0916582}"/>
              </a:ext>
            </a:extLst>
          </p:cNvPr>
          <p:cNvSpPr/>
          <p:nvPr/>
        </p:nvSpPr>
        <p:spPr>
          <a:xfrm>
            <a:off x="0" y="0"/>
            <a:ext cx="1691490" cy="769441"/>
          </a:xfrm>
          <a:prstGeom prst="rect">
            <a:avLst/>
          </a:prstGeom>
          <a:noFill/>
        </p:spPr>
        <p:txBody>
          <a:bodyPr wrap="none" lIns="91440" tIns="45720" rIns="91440" bIns="45720">
            <a:spAutoFit/>
          </a:bodyPr>
          <a:lstStyle/>
          <a:p>
            <a:pPr algn="ctr"/>
            <a:r>
              <a:rPr lang="en-US" sz="4400" b="0" u="sng" cap="none" spc="0" dirty="0">
                <a:ln w="0"/>
                <a:solidFill>
                  <a:sysClr val="windowText" lastClr="000000"/>
                </a:solidFill>
                <a:effectLst>
                  <a:outerShdw blurRad="38100" dist="19050" dir="2700000" algn="tl" rotWithShape="0">
                    <a:schemeClr val="dk1">
                      <a:alpha val="40000"/>
                    </a:schemeClr>
                  </a:outerShdw>
                </a:effectLst>
              </a:rPr>
              <a:t>Setup</a:t>
            </a:r>
          </a:p>
        </p:txBody>
      </p:sp>
      <p:pic>
        <p:nvPicPr>
          <p:cNvPr id="6" name="Picture 5">
            <a:extLst>
              <a:ext uri="{FF2B5EF4-FFF2-40B4-BE49-F238E27FC236}">
                <a16:creationId xmlns:a16="http://schemas.microsoft.com/office/drawing/2014/main" id="{79C156BA-D4CA-3715-C323-9A8AD4813D33}"/>
              </a:ext>
            </a:extLst>
          </p:cNvPr>
          <p:cNvPicPr>
            <a:picLocks noChangeAspect="1"/>
          </p:cNvPicPr>
          <p:nvPr/>
        </p:nvPicPr>
        <p:blipFill>
          <a:blip r:embed="rId4"/>
          <a:stretch>
            <a:fillRect/>
          </a:stretch>
        </p:blipFill>
        <p:spPr>
          <a:xfrm>
            <a:off x="2456272" y="3692682"/>
            <a:ext cx="466725" cy="552450"/>
          </a:xfrm>
          <a:prstGeom prst="rect">
            <a:avLst/>
          </a:prstGeom>
        </p:spPr>
      </p:pic>
      <p:cxnSp>
        <p:nvCxnSpPr>
          <p:cNvPr id="8" name="Connector: Curved 7">
            <a:extLst>
              <a:ext uri="{FF2B5EF4-FFF2-40B4-BE49-F238E27FC236}">
                <a16:creationId xmlns:a16="http://schemas.microsoft.com/office/drawing/2014/main" id="{4E9DD093-DCFD-F7B3-9F93-436619E0DF13}"/>
              </a:ext>
            </a:extLst>
          </p:cNvPr>
          <p:cNvCxnSpPr>
            <a:cxnSpLocks/>
          </p:cNvCxnSpPr>
          <p:nvPr/>
        </p:nvCxnSpPr>
        <p:spPr>
          <a:xfrm rot="5400000">
            <a:off x="2630339" y="3266313"/>
            <a:ext cx="552448" cy="300292"/>
          </a:xfrm>
          <a:prstGeom prst="curvedConnector3">
            <a:avLst>
              <a:gd name="adj1" fmla="val 50000"/>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875728224"/>
      </p:ext>
    </p:extLst>
  </p:cSld>
  <p:clrMapOvr>
    <a:masterClrMapping/>
  </p:clrMapOvr>
  <p:extLst>
    <p:ext uri="{6950BFC3-D8DA-4A85-94F7-54DA5524770B}">
      <p188:commentRel xmlns:p188="http://schemas.microsoft.com/office/powerpoint/2018/8/main" r:id="rId2"/>
    </p:ext>
  </p:extLs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2556F0F8-3867-3689-59FF-74C77E5AD0FD}"/>
              </a:ext>
            </a:extLst>
          </p:cNvPr>
          <p:cNvSpPr txBox="1"/>
          <p:nvPr/>
        </p:nvSpPr>
        <p:spPr>
          <a:xfrm>
            <a:off x="70028" y="1077807"/>
            <a:ext cx="7491187" cy="5601533"/>
          </a:xfrm>
          <a:prstGeom prst="rect">
            <a:avLst/>
          </a:prstGeom>
          <a:noFill/>
          <a:ln w="28575">
            <a:solidFill>
              <a:schemeClr val="tx1"/>
            </a:solidFill>
          </a:ln>
        </p:spPr>
        <p:txBody>
          <a:bodyPr wrap="square">
            <a:spAutoFit/>
          </a:bodyPr>
          <a:lstStyle/>
          <a:p>
            <a:r>
              <a:rPr lang="en-CA" b="1" dirty="0"/>
              <a:t>const save = (e) =&gt; {</a:t>
            </a:r>
          </a:p>
          <a:p>
            <a:r>
              <a:rPr lang="en-CA" b="1" dirty="0"/>
              <a:t>  const week = </a:t>
            </a:r>
            <a:r>
              <a:rPr lang="en-CA" b="1" dirty="0" err="1"/>
              <a:t>props.week</a:t>
            </a:r>
            <a:r>
              <a:rPr lang="en-CA" b="1" dirty="0"/>
              <a:t>;</a:t>
            </a:r>
          </a:p>
          <a:p>
            <a:r>
              <a:rPr lang="en-CA" b="1" dirty="0"/>
              <a:t>  const id = </a:t>
            </a:r>
            <a:r>
              <a:rPr lang="en-CA" b="1" dirty="0" err="1"/>
              <a:t>weekId</a:t>
            </a:r>
            <a:r>
              <a:rPr lang="en-CA" b="1" dirty="0"/>
              <a:t> !== "undefined" ? </a:t>
            </a:r>
            <a:r>
              <a:rPr lang="en-CA" b="1" dirty="0" err="1"/>
              <a:t>weekId</a:t>
            </a:r>
            <a:r>
              <a:rPr lang="en-CA" b="1" dirty="0"/>
              <a:t> : 0;</a:t>
            </a:r>
          </a:p>
          <a:p>
            <a:br>
              <a:rPr lang="en-CA" b="1" dirty="0"/>
            </a:br>
            <a:r>
              <a:rPr lang="en-CA" b="1" dirty="0"/>
              <a:t>  fetch("http://localhost:8500/tracker/</a:t>
            </a:r>
            <a:r>
              <a:rPr lang="en-CA" b="1" dirty="0" err="1"/>
              <a:t>api</a:t>
            </a:r>
            <a:r>
              <a:rPr lang="en-CA" b="1" dirty="0"/>
              <a:t>/save", {</a:t>
            </a:r>
          </a:p>
          <a:p>
            <a:r>
              <a:rPr lang="en-CA" b="1" dirty="0"/>
              <a:t>    method: "POST",</a:t>
            </a:r>
          </a:p>
          <a:p>
            <a:r>
              <a:rPr lang="en-CA" b="1" dirty="0"/>
              <a:t>    headers: {</a:t>
            </a:r>
          </a:p>
          <a:p>
            <a:r>
              <a:rPr lang="en-CA" b="1" dirty="0"/>
              <a:t>      "Content-Type": "application/</a:t>
            </a:r>
            <a:r>
              <a:rPr lang="en-CA" b="1" dirty="0" err="1"/>
              <a:t>json</a:t>
            </a:r>
            <a:r>
              <a:rPr lang="en-CA" b="1" dirty="0"/>
              <a:t>",</a:t>
            </a:r>
          </a:p>
          <a:p>
            <a:r>
              <a:rPr lang="en-CA" b="1" dirty="0"/>
              <a:t>    },</a:t>
            </a:r>
          </a:p>
          <a:p>
            <a:r>
              <a:rPr lang="en-CA" b="1" dirty="0"/>
              <a:t>    body: </a:t>
            </a:r>
            <a:r>
              <a:rPr lang="en-CA" b="1" dirty="0" err="1"/>
              <a:t>JSON.stringify</a:t>
            </a:r>
            <a:r>
              <a:rPr lang="en-CA" b="1" dirty="0"/>
              <a:t>({ id, week, tasks }),</a:t>
            </a:r>
          </a:p>
          <a:p>
            <a:r>
              <a:rPr lang="en-CA" b="1" dirty="0"/>
              <a:t>  })</a:t>
            </a:r>
          </a:p>
          <a:p>
            <a:r>
              <a:rPr lang="en-CA" b="1" dirty="0"/>
              <a:t>    .then((response) =&gt; {</a:t>
            </a:r>
          </a:p>
          <a:p>
            <a:r>
              <a:rPr lang="en-CA" b="1" dirty="0"/>
              <a:t>      if (</a:t>
            </a:r>
            <a:r>
              <a:rPr lang="en-CA" b="1" dirty="0" err="1"/>
              <a:t>response.ok</a:t>
            </a:r>
            <a:r>
              <a:rPr lang="en-CA" b="1" dirty="0"/>
              <a:t>) {</a:t>
            </a:r>
          </a:p>
          <a:p>
            <a:r>
              <a:rPr lang="en-CA" b="1" dirty="0"/>
              <a:t>        return </a:t>
            </a:r>
            <a:r>
              <a:rPr lang="en-CA" b="1" dirty="0" err="1"/>
              <a:t>response.json</a:t>
            </a:r>
            <a:r>
              <a:rPr lang="en-CA" b="1" dirty="0"/>
              <a:t>();</a:t>
            </a:r>
          </a:p>
          <a:p>
            <a:r>
              <a:rPr lang="en-CA" b="1" dirty="0"/>
              <a:t>      }</a:t>
            </a:r>
          </a:p>
          <a:p>
            <a:r>
              <a:rPr lang="en-CA" b="1" dirty="0"/>
              <a:t>    })</a:t>
            </a:r>
          </a:p>
          <a:p>
            <a:r>
              <a:rPr lang="en-CA" b="1" dirty="0"/>
              <a:t>    .then((data) =&gt; </a:t>
            </a:r>
            <a:r>
              <a:rPr lang="en-CA" b="1" dirty="0" err="1"/>
              <a:t>setWeekId</a:t>
            </a:r>
            <a:r>
              <a:rPr lang="en-CA" b="1" dirty="0"/>
              <a:t>(data))</a:t>
            </a:r>
          </a:p>
          <a:p>
            <a:r>
              <a:rPr lang="en-CA" b="1" dirty="0"/>
              <a:t>    .catch((error) =&gt; alert(error));</a:t>
            </a:r>
          </a:p>
          <a:p>
            <a:r>
              <a:rPr lang="en-CA" b="1" dirty="0"/>
              <a:t>};</a:t>
            </a:r>
          </a:p>
          <a:p>
            <a:endParaRPr lang="en-CA" sz="1600" b="1" dirty="0"/>
          </a:p>
        </p:txBody>
      </p:sp>
      <p:sp>
        <p:nvSpPr>
          <p:cNvPr id="8" name="Rectangle 7">
            <a:extLst>
              <a:ext uri="{FF2B5EF4-FFF2-40B4-BE49-F238E27FC236}">
                <a16:creationId xmlns:a16="http://schemas.microsoft.com/office/drawing/2014/main" id="{158F95D5-BE54-3736-1783-2E5501BC5DA8}"/>
              </a:ext>
            </a:extLst>
          </p:cNvPr>
          <p:cNvSpPr/>
          <p:nvPr/>
        </p:nvSpPr>
        <p:spPr>
          <a:xfrm>
            <a:off x="724307" y="56841"/>
            <a:ext cx="6285824" cy="769441"/>
          </a:xfrm>
          <a:prstGeom prst="rect">
            <a:avLst/>
          </a:prstGeom>
          <a:noFill/>
        </p:spPr>
        <p:txBody>
          <a:bodyPr wrap="none" lIns="91440" tIns="45720" rIns="91440" bIns="45720">
            <a:spAutoFit/>
          </a:bodyPr>
          <a:lstStyle/>
          <a:p>
            <a:pPr algn="ctr"/>
            <a:r>
              <a:rPr lang="en-US" sz="4400" b="0" cap="none" spc="0" dirty="0">
                <a:ln w="0"/>
                <a:solidFill>
                  <a:schemeClr val="tx1"/>
                </a:solidFill>
                <a:effectLst>
                  <a:outerShdw blurRad="38100" dist="19050" dir="2700000" algn="tl" rotWithShape="0">
                    <a:schemeClr val="dk1">
                      <a:alpha val="40000"/>
                    </a:schemeClr>
                  </a:outerShdw>
                </a:effectLst>
              </a:rPr>
              <a:t>Our Project – </a:t>
            </a:r>
            <a:r>
              <a:rPr lang="en-US" sz="4400" dirty="0">
                <a:ln w="0"/>
                <a:effectLst>
                  <a:outerShdw blurRad="38100" dist="19050" dir="2700000" algn="tl" rotWithShape="0">
                    <a:schemeClr val="dk1">
                      <a:alpha val="40000"/>
                    </a:schemeClr>
                  </a:outerShdw>
                </a:effectLst>
                <a:highlight>
                  <a:srgbClr val="FFFF00"/>
                </a:highlight>
              </a:rPr>
              <a:t>SaveWeek</a:t>
            </a:r>
            <a:endParaRPr lang="en-US" sz="4400" b="0" cap="none" spc="0" dirty="0">
              <a:ln w="0"/>
              <a:solidFill>
                <a:schemeClr val="tx1"/>
              </a:solidFill>
              <a:effectLst>
                <a:outerShdw blurRad="38100" dist="19050" dir="2700000" algn="tl" rotWithShape="0">
                  <a:schemeClr val="dk1">
                    <a:alpha val="40000"/>
                  </a:schemeClr>
                </a:outerShdw>
              </a:effectLst>
              <a:highlight>
                <a:srgbClr val="FFFF00"/>
              </a:highlight>
            </a:endParaRPr>
          </a:p>
        </p:txBody>
      </p:sp>
      <p:sp>
        <p:nvSpPr>
          <p:cNvPr id="33" name="TextBox 32">
            <a:extLst>
              <a:ext uri="{FF2B5EF4-FFF2-40B4-BE49-F238E27FC236}">
                <a16:creationId xmlns:a16="http://schemas.microsoft.com/office/drawing/2014/main" id="{A4B0EE35-5F8C-88F4-D0F6-FE7973E616FA}"/>
              </a:ext>
            </a:extLst>
          </p:cNvPr>
          <p:cNvSpPr txBox="1"/>
          <p:nvPr/>
        </p:nvSpPr>
        <p:spPr>
          <a:xfrm>
            <a:off x="5779025" y="1479182"/>
            <a:ext cx="1923347" cy="646331"/>
          </a:xfrm>
          <a:prstGeom prst="rect">
            <a:avLst/>
          </a:prstGeom>
          <a:solidFill>
            <a:schemeClr val="accent3">
              <a:lumMod val="75000"/>
            </a:schemeClr>
          </a:solidFill>
        </p:spPr>
        <p:txBody>
          <a:bodyPr wrap="square" rtlCol="0">
            <a:spAutoFit/>
          </a:bodyPr>
          <a:lstStyle/>
          <a:p>
            <a:r>
              <a:rPr lang="en-CA" sz="1200" dirty="0">
                <a:solidFill>
                  <a:schemeClr val="bg1"/>
                </a:solidFill>
              </a:rPr>
              <a:t>Prepare request body </a:t>
            </a:r>
            <a:r>
              <a:rPr lang="en-CA" sz="1200" dirty="0" err="1">
                <a:solidFill>
                  <a:schemeClr val="bg1"/>
                </a:solidFill>
              </a:rPr>
              <a:t>tobe</a:t>
            </a:r>
            <a:r>
              <a:rPr lang="en-CA" sz="1200" dirty="0">
                <a:solidFill>
                  <a:schemeClr val="bg1"/>
                </a:solidFill>
              </a:rPr>
              <a:t> similar to what we have in test.js</a:t>
            </a:r>
            <a:endParaRPr lang="en-CA" sz="1200" dirty="0"/>
          </a:p>
        </p:txBody>
      </p:sp>
      <p:sp>
        <p:nvSpPr>
          <p:cNvPr id="12" name="TextBox 11">
            <a:extLst>
              <a:ext uri="{FF2B5EF4-FFF2-40B4-BE49-F238E27FC236}">
                <a16:creationId xmlns:a16="http://schemas.microsoft.com/office/drawing/2014/main" id="{336096B1-E6E7-102E-4489-DAC31FC12CB2}"/>
              </a:ext>
            </a:extLst>
          </p:cNvPr>
          <p:cNvSpPr txBox="1"/>
          <p:nvPr/>
        </p:nvSpPr>
        <p:spPr>
          <a:xfrm>
            <a:off x="70028" y="6872973"/>
            <a:ext cx="7491187" cy="1354217"/>
          </a:xfrm>
          <a:prstGeom prst="rect">
            <a:avLst/>
          </a:prstGeom>
          <a:noFill/>
          <a:ln w="28575">
            <a:solidFill>
              <a:schemeClr val="tx1">
                <a:lumMod val="95000"/>
                <a:lumOff val="5000"/>
              </a:schemeClr>
            </a:solidFill>
          </a:ln>
        </p:spPr>
        <p:txBody>
          <a:bodyPr wrap="square">
            <a:spAutoFit/>
          </a:bodyPr>
          <a:lstStyle/>
          <a:p>
            <a:r>
              <a:rPr lang="en-CA" sz="1600" dirty="0">
                <a:solidFill>
                  <a:srgbClr val="00B050"/>
                </a:solidFill>
              </a:rPr>
              <a:t>//add click action</a:t>
            </a:r>
          </a:p>
          <a:p>
            <a:r>
              <a:rPr lang="en-CA" sz="1600" dirty="0">
                <a:solidFill>
                  <a:schemeClr val="bg1">
                    <a:lumMod val="75000"/>
                  </a:schemeClr>
                </a:solidFill>
              </a:rPr>
              <a:t>&lt;Button </a:t>
            </a:r>
            <a:r>
              <a:rPr lang="en-CA" sz="1600" dirty="0" err="1">
                <a:solidFill>
                  <a:schemeClr val="bg1">
                    <a:lumMod val="75000"/>
                  </a:schemeClr>
                </a:solidFill>
              </a:rPr>
              <a:t>className</a:t>
            </a:r>
            <a:r>
              <a:rPr lang="en-CA" sz="1600" dirty="0">
                <a:solidFill>
                  <a:schemeClr val="bg1">
                    <a:lumMod val="75000"/>
                  </a:schemeClr>
                </a:solidFill>
              </a:rPr>
              <a:t>="text-uppercase  </a:t>
            </a:r>
            <a:r>
              <a:rPr lang="en-CA" sz="1600" dirty="0" err="1">
                <a:solidFill>
                  <a:schemeClr val="bg1">
                    <a:lumMod val="75000"/>
                  </a:schemeClr>
                </a:solidFill>
              </a:rPr>
              <a:t>btn</a:t>
            </a:r>
            <a:r>
              <a:rPr lang="en-CA" sz="1600" dirty="0">
                <a:solidFill>
                  <a:schemeClr val="bg1">
                    <a:lumMod val="75000"/>
                  </a:schemeClr>
                </a:solidFill>
              </a:rPr>
              <a:t>-outline-dark  </a:t>
            </a:r>
            <a:r>
              <a:rPr lang="en-CA" sz="1600" dirty="0" err="1">
                <a:solidFill>
                  <a:schemeClr val="bg1">
                    <a:lumMod val="75000"/>
                  </a:schemeClr>
                </a:solidFill>
              </a:rPr>
              <a:t>btn-sm</a:t>
            </a:r>
            <a:r>
              <a:rPr lang="en-CA" sz="1600" dirty="0">
                <a:solidFill>
                  <a:schemeClr val="bg1">
                    <a:lumMod val="75000"/>
                  </a:schemeClr>
                </a:solidFill>
              </a:rPr>
              <a:t> gap" variant='none' </a:t>
            </a:r>
            <a:r>
              <a:rPr lang="en-CA" sz="1600" b="1" dirty="0" err="1"/>
              <a:t>onClick</a:t>
            </a:r>
            <a:r>
              <a:rPr lang="en-CA" sz="1600" b="1" dirty="0"/>
              <a:t>={save} </a:t>
            </a:r>
            <a:r>
              <a:rPr lang="en-CA" sz="1600" dirty="0">
                <a:solidFill>
                  <a:schemeClr val="bg1">
                    <a:lumMod val="75000"/>
                  </a:schemeClr>
                </a:solidFill>
              </a:rPr>
              <a:t>&gt;</a:t>
            </a:r>
          </a:p>
          <a:p>
            <a:r>
              <a:rPr lang="en-CA" sz="1600" dirty="0">
                <a:solidFill>
                  <a:schemeClr val="bg1">
                    <a:lumMod val="75000"/>
                  </a:schemeClr>
                </a:solidFill>
              </a:rPr>
              <a:t>              save</a:t>
            </a:r>
          </a:p>
          <a:p>
            <a:r>
              <a:rPr lang="en-CA" sz="1600" dirty="0">
                <a:solidFill>
                  <a:schemeClr val="bg1">
                    <a:lumMod val="75000"/>
                  </a:schemeClr>
                </a:solidFill>
              </a:rPr>
              <a:t>      &lt;/Button&gt;</a:t>
            </a:r>
          </a:p>
        </p:txBody>
      </p:sp>
      <p:sp>
        <p:nvSpPr>
          <p:cNvPr id="18" name="TextBox 17">
            <a:extLst>
              <a:ext uri="{FF2B5EF4-FFF2-40B4-BE49-F238E27FC236}">
                <a16:creationId xmlns:a16="http://schemas.microsoft.com/office/drawing/2014/main" id="{391F7079-6F69-6F60-B8C8-312483123247}"/>
              </a:ext>
            </a:extLst>
          </p:cNvPr>
          <p:cNvSpPr txBox="1"/>
          <p:nvPr/>
        </p:nvSpPr>
        <p:spPr>
          <a:xfrm>
            <a:off x="5440972" y="3002129"/>
            <a:ext cx="1987439" cy="468633"/>
          </a:xfrm>
          <a:prstGeom prst="rect">
            <a:avLst/>
          </a:prstGeom>
          <a:solidFill>
            <a:schemeClr val="accent3">
              <a:lumMod val="75000"/>
            </a:schemeClr>
          </a:solidFill>
        </p:spPr>
        <p:txBody>
          <a:bodyPr wrap="square" rtlCol="0">
            <a:spAutoFit/>
          </a:bodyPr>
          <a:lstStyle/>
          <a:p>
            <a:r>
              <a:rPr lang="en-CA" sz="1200" b="1" dirty="0">
                <a:solidFill>
                  <a:schemeClr val="bg1"/>
                </a:solidFill>
              </a:rPr>
              <a:t>Post Request with appropriate header</a:t>
            </a:r>
            <a:endParaRPr lang="en-CA" sz="1200" dirty="0"/>
          </a:p>
        </p:txBody>
      </p:sp>
      <p:sp>
        <p:nvSpPr>
          <p:cNvPr id="19" name="Arrow: Left 18">
            <a:extLst>
              <a:ext uri="{FF2B5EF4-FFF2-40B4-BE49-F238E27FC236}">
                <a16:creationId xmlns:a16="http://schemas.microsoft.com/office/drawing/2014/main" id="{D2364C0B-1668-127D-9D6D-4708C5AF9616}"/>
              </a:ext>
            </a:extLst>
          </p:cNvPr>
          <p:cNvSpPr/>
          <p:nvPr/>
        </p:nvSpPr>
        <p:spPr>
          <a:xfrm>
            <a:off x="5586840" y="1712688"/>
            <a:ext cx="204158" cy="13793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3" name="TextBox 22">
            <a:extLst>
              <a:ext uri="{FF2B5EF4-FFF2-40B4-BE49-F238E27FC236}">
                <a16:creationId xmlns:a16="http://schemas.microsoft.com/office/drawing/2014/main" id="{46ABC41B-BB7C-E998-0070-A5790D1BB85E}"/>
              </a:ext>
            </a:extLst>
          </p:cNvPr>
          <p:cNvSpPr txBox="1"/>
          <p:nvPr/>
        </p:nvSpPr>
        <p:spPr>
          <a:xfrm>
            <a:off x="5484749" y="8236157"/>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
        <p:nvSpPr>
          <p:cNvPr id="24" name="TextBox 23">
            <a:extLst>
              <a:ext uri="{FF2B5EF4-FFF2-40B4-BE49-F238E27FC236}">
                <a16:creationId xmlns:a16="http://schemas.microsoft.com/office/drawing/2014/main" id="{EE7AC7B4-FCDE-1F53-8816-C9BB2761A8B5}"/>
              </a:ext>
            </a:extLst>
          </p:cNvPr>
          <p:cNvSpPr txBox="1"/>
          <p:nvPr/>
        </p:nvSpPr>
        <p:spPr>
          <a:xfrm>
            <a:off x="4661262" y="1084200"/>
            <a:ext cx="2899953" cy="276999"/>
          </a:xfrm>
          <a:prstGeom prst="rect">
            <a:avLst/>
          </a:prstGeom>
          <a:solidFill>
            <a:schemeClr val="accent6">
              <a:lumMod val="40000"/>
              <a:lumOff val="60000"/>
            </a:schemeClr>
          </a:solidFill>
          <a:ln>
            <a:solidFill>
              <a:schemeClr val="accent3">
                <a:lumMod val="50000"/>
              </a:schemeClr>
            </a:solidFill>
          </a:ln>
        </p:spPr>
        <p:txBody>
          <a:bodyPr wrap="square">
            <a:spAutoFit/>
          </a:bodyPr>
          <a:lstStyle/>
          <a:p>
            <a:pPr algn="just"/>
            <a:r>
              <a:rPr lang="en-US" sz="1200" dirty="0"/>
              <a:t>A copy of the code found in </a:t>
            </a:r>
            <a:r>
              <a:rPr lang="en-US" sz="1200" dirty="0">
                <a:highlight>
                  <a:srgbClr val="FFFF00"/>
                </a:highlight>
              </a:rPr>
              <a:t>[save.js</a:t>
            </a:r>
            <a:r>
              <a:rPr lang="en-US" sz="1200" dirty="0"/>
              <a:t>]</a:t>
            </a:r>
          </a:p>
        </p:txBody>
      </p:sp>
      <p:sp>
        <p:nvSpPr>
          <p:cNvPr id="2" name="Right Bracket 1">
            <a:extLst>
              <a:ext uri="{FF2B5EF4-FFF2-40B4-BE49-F238E27FC236}">
                <a16:creationId xmlns:a16="http://schemas.microsoft.com/office/drawing/2014/main" id="{186704C3-1679-9F48-92F4-3A16C7A6DEEF}"/>
              </a:ext>
            </a:extLst>
          </p:cNvPr>
          <p:cNvSpPr/>
          <p:nvPr/>
        </p:nvSpPr>
        <p:spPr>
          <a:xfrm>
            <a:off x="5277687" y="1524942"/>
            <a:ext cx="326571" cy="481086"/>
          </a:xfrm>
          <a:prstGeom prst="rightBracket">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CA"/>
          </a:p>
        </p:txBody>
      </p:sp>
      <p:sp>
        <p:nvSpPr>
          <p:cNvPr id="14" name="Right Bracket 13">
            <a:extLst>
              <a:ext uri="{FF2B5EF4-FFF2-40B4-BE49-F238E27FC236}">
                <a16:creationId xmlns:a16="http://schemas.microsoft.com/office/drawing/2014/main" id="{224B84A3-8F87-336F-F80E-C17E8F3F351F}"/>
              </a:ext>
            </a:extLst>
          </p:cNvPr>
          <p:cNvSpPr/>
          <p:nvPr/>
        </p:nvSpPr>
        <p:spPr>
          <a:xfrm rot="2448072">
            <a:off x="4846285" y="2570878"/>
            <a:ext cx="326571" cy="942088"/>
          </a:xfrm>
          <a:prstGeom prst="rightBracket">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CA"/>
          </a:p>
        </p:txBody>
      </p:sp>
      <p:sp>
        <p:nvSpPr>
          <p:cNvPr id="15" name="Arrow: Left 14">
            <a:extLst>
              <a:ext uri="{FF2B5EF4-FFF2-40B4-BE49-F238E27FC236}">
                <a16:creationId xmlns:a16="http://schemas.microsoft.com/office/drawing/2014/main" id="{87F345B2-E085-8300-9358-01D16402DB91}"/>
              </a:ext>
            </a:extLst>
          </p:cNvPr>
          <p:cNvSpPr/>
          <p:nvPr/>
        </p:nvSpPr>
        <p:spPr>
          <a:xfrm>
            <a:off x="5056999" y="3156888"/>
            <a:ext cx="326571" cy="17931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1" name="TextBox 20">
            <a:extLst>
              <a:ext uri="{FF2B5EF4-FFF2-40B4-BE49-F238E27FC236}">
                <a16:creationId xmlns:a16="http://schemas.microsoft.com/office/drawing/2014/main" id="{3DF80ED0-4BD7-FCC2-3C74-AA986E1A2D11}"/>
              </a:ext>
            </a:extLst>
          </p:cNvPr>
          <p:cNvSpPr txBox="1"/>
          <p:nvPr/>
        </p:nvSpPr>
        <p:spPr>
          <a:xfrm>
            <a:off x="4856514" y="4720850"/>
            <a:ext cx="2443450" cy="646331"/>
          </a:xfrm>
          <a:prstGeom prst="rect">
            <a:avLst/>
          </a:prstGeom>
          <a:solidFill>
            <a:schemeClr val="accent3">
              <a:lumMod val="75000"/>
            </a:schemeClr>
          </a:solidFill>
        </p:spPr>
        <p:txBody>
          <a:bodyPr wrap="square" rtlCol="0">
            <a:spAutoFit/>
          </a:bodyPr>
          <a:lstStyle/>
          <a:p>
            <a:r>
              <a:rPr lang="en-CA" sz="1200" b="1" u="sng" dirty="0">
                <a:solidFill>
                  <a:schemeClr val="bg1"/>
                </a:solidFill>
              </a:rPr>
              <a:t>Success case </a:t>
            </a:r>
            <a:br>
              <a:rPr lang="en-CA" sz="1200" b="1" u="sng" dirty="0">
                <a:solidFill>
                  <a:schemeClr val="bg1"/>
                </a:solidFill>
              </a:rPr>
            </a:br>
            <a:endParaRPr lang="en-CA" sz="1200" b="1" u="sng" dirty="0">
              <a:solidFill>
                <a:schemeClr val="bg1"/>
              </a:solidFill>
            </a:endParaRPr>
          </a:p>
          <a:p>
            <a:pPr marL="171450" indent="-171450">
              <a:buFont typeface="Arial" panose="020B0604020202020204" pitchFamily="34" charset="0"/>
              <a:buChar char="•"/>
            </a:pPr>
            <a:r>
              <a:rPr lang="en-CA" sz="1200" b="1" dirty="0">
                <a:solidFill>
                  <a:schemeClr val="bg1"/>
                </a:solidFill>
              </a:rPr>
              <a:t>updating </a:t>
            </a:r>
            <a:r>
              <a:rPr lang="en-CA" sz="1200" b="1" dirty="0" err="1">
                <a:solidFill>
                  <a:schemeClr val="bg1"/>
                </a:solidFill>
              </a:rPr>
              <a:t>weekId</a:t>
            </a:r>
            <a:r>
              <a:rPr lang="en-CA" sz="1200" b="1" dirty="0">
                <a:solidFill>
                  <a:schemeClr val="bg1"/>
                </a:solidFill>
              </a:rPr>
              <a:t>.</a:t>
            </a:r>
          </a:p>
        </p:txBody>
      </p:sp>
      <p:sp>
        <p:nvSpPr>
          <p:cNvPr id="25" name="Arrow: Left 24">
            <a:extLst>
              <a:ext uri="{FF2B5EF4-FFF2-40B4-BE49-F238E27FC236}">
                <a16:creationId xmlns:a16="http://schemas.microsoft.com/office/drawing/2014/main" id="{385C16C9-A05D-CD7B-0EDC-35E2D57E90AA}"/>
              </a:ext>
            </a:extLst>
          </p:cNvPr>
          <p:cNvSpPr/>
          <p:nvPr/>
        </p:nvSpPr>
        <p:spPr>
          <a:xfrm>
            <a:off x="4529943" y="4880266"/>
            <a:ext cx="326571" cy="17931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6" name="Right Bracket 25">
            <a:extLst>
              <a:ext uri="{FF2B5EF4-FFF2-40B4-BE49-F238E27FC236}">
                <a16:creationId xmlns:a16="http://schemas.microsoft.com/office/drawing/2014/main" id="{B5D73A91-E42E-2A53-F33F-57C4E1B6FA34}"/>
              </a:ext>
            </a:extLst>
          </p:cNvPr>
          <p:cNvSpPr/>
          <p:nvPr/>
        </p:nvSpPr>
        <p:spPr>
          <a:xfrm>
            <a:off x="4203372" y="4221207"/>
            <a:ext cx="326571" cy="1569660"/>
          </a:xfrm>
          <a:prstGeom prst="rightBracket">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CA"/>
          </a:p>
        </p:txBody>
      </p:sp>
      <p:sp>
        <p:nvSpPr>
          <p:cNvPr id="27" name="TextBox 26">
            <a:extLst>
              <a:ext uri="{FF2B5EF4-FFF2-40B4-BE49-F238E27FC236}">
                <a16:creationId xmlns:a16="http://schemas.microsoft.com/office/drawing/2014/main" id="{72299598-5E64-B599-AB73-5AA4B5FB0C71}"/>
              </a:ext>
            </a:extLst>
          </p:cNvPr>
          <p:cNvSpPr txBox="1"/>
          <p:nvPr/>
        </p:nvSpPr>
        <p:spPr>
          <a:xfrm>
            <a:off x="4222462" y="5879509"/>
            <a:ext cx="2467920" cy="276999"/>
          </a:xfrm>
          <a:prstGeom prst="rect">
            <a:avLst/>
          </a:prstGeom>
          <a:solidFill>
            <a:schemeClr val="accent3">
              <a:lumMod val="75000"/>
            </a:schemeClr>
          </a:solidFill>
        </p:spPr>
        <p:txBody>
          <a:bodyPr wrap="none" rtlCol="0">
            <a:spAutoFit/>
          </a:bodyPr>
          <a:lstStyle/>
          <a:p>
            <a:r>
              <a:rPr lang="en-CA" sz="1200" b="1" dirty="0">
                <a:solidFill>
                  <a:schemeClr val="bg1"/>
                </a:solidFill>
              </a:rPr>
              <a:t>Handling communication error</a:t>
            </a:r>
            <a:endParaRPr lang="en-CA" sz="1200" dirty="0"/>
          </a:p>
        </p:txBody>
      </p:sp>
      <p:sp>
        <p:nvSpPr>
          <p:cNvPr id="28" name="Arrow: Left 27">
            <a:extLst>
              <a:ext uri="{FF2B5EF4-FFF2-40B4-BE49-F238E27FC236}">
                <a16:creationId xmlns:a16="http://schemas.microsoft.com/office/drawing/2014/main" id="{11B5140B-FBB2-8250-67B9-0351BD093703}"/>
              </a:ext>
            </a:extLst>
          </p:cNvPr>
          <p:cNvSpPr/>
          <p:nvPr/>
        </p:nvSpPr>
        <p:spPr>
          <a:xfrm>
            <a:off x="3869623" y="5938755"/>
            <a:ext cx="326571" cy="17931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9" name="TextBox 28">
            <a:extLst>
              <a:ext uri="{FF2B5EF4-FFF2-40B4-BE49-F238E27FC236}">
                <a16:creationId xmlns:a16="http://schemas.microsoft.com/office/drawing/2014/main" id="{7890F69C-311E-2F02-BDE3-EAD0BFBB7A95}"/>
              </a:ext>
            </a:extLst>
          </p:cNvPr>
          <p:cNvSpPr txBox="1"/>
          <p:nvPr/>
        </p:nvSpPr>
        <p:spPr>
          <a:xfrm>
            <a:off x="5072504" y="3638144"/>
            <a:ext cx="2447080" cy="276999"/>
          </a:xfrm>
          <a:prstGeom prst="rect">
            <a:avLst/>
          </a:prstGeom>
          <a:solidFill>
            <a:schemeClr val="accent3">
              <a:lumMod val="75000"/>
            </a:schemeClr>
          </a:solidFill>
        </p:spPr>
        <p:txBody>
          <a:bodyPr wrap="none" rtlCol="0">
            <a:spAutoFit/>
          </a:bodyPr>
          <a:lstStyle/>
          <a:p>
            <a:r>
              <a:rPr lang="en-CA" sz="1200" b="1" dirty="0">
                <a:solidFill>
                  <a:schemeClr val="bg1"/>
                </a:solidFill>
              </a:rPr>
              <a:t>Change request to </a:t>
            </a:r>
            <a:r>
              <a:rPr lang="en-CA" sz="1200" b="1" dirty="0" err="1">
                <a:solidFill>
                  <a:schemeClr val="bg1"/>
                </a:solidFill>
              </a:rPr>
              <a:t>json</a:t>
            </a:r>
            <a:r>
              <a:rPr lang="en-CA" sz="1200" b="1" dirty="0">
                <a:solidFill>
                  <a:schemeClr val="bg1"/>
                </a:solidFill>
              </a:rPr>
              <a:t> format</a:t>
            </a:r>
            <a:endParaRPr lang="en-CA" sz="1200" dirty="0"/>
          </a:p>
        </p:txBody>
      </p:sp>
      <p:sp>
        <p:nvSpPr>
          <p:cNvPr id="30" name="Arrow: Left 29">
            <a:extLst>
              <a:ext uri="{FF2B5EF4-FFF2-40B4-BE49-F238E27FC236}">
                <a16:creationId xmlns:a16="http://schemas.microsoft.com/office/drawing/2014/main" id="{5CF79314-DEA9-A7A5-2F9B-42774A4F2A27}"/>
              </a:ext>
            </a:extLst>
          </p:cNvPr>
          <p:cNvSpPr/>
          <p:nvPr/>
        </p:nvSpPr>
        <p:spPr>
          <a:xfrm>
            <a:off x="4842621" y="3686985"/>
            <a:ext cx="211838" cy="22745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1" name="Right Bracket 30">
            <a:extLst>
              <a:ext uri="{FF2B5EF4-FFF2-40B4-BE49-F238E27FC236}">
                <a16:creationId xmlns:a16="http://schemas.microsoft.com/office/drawing/2014/main" id="{879781C6-3664-F4C6-DF94-CE691A602521}"/>
              </a:ext>
            </a:extLst>
          </p:cNvPr>
          <p:cNvSpPr/>
          <p:nvPr/>
        </p:nvSpPr>
        <p:spPr>
          <a:xfrm>
            <a:off x="3540648" y="5797582"/>
            <a:ext cx="326571" cy="461665"/>
          </a:xfrm>
          <a:prstGeom prst="rightBracket">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CA"/>
          </a:p>
        </p:txBody>
      </p:sp>
    </p:spTree>
    <p:extLst>
      <p:ext uri="{BB962C8B-B14F-4D97-AF65-F5344CB8AC3E}">
        <p14:creationId xmlns:p14="http://schemas.microsoft.com/office/powerpoint/2010/main" val="2368588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8"/>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1"/>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7"/>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2"/>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33" grpId="0" animBg="1"/>
      <p:bldP spid="12" grpId="0" animBg="1"/>
      <p:bldP spid="18" grpId="0" animBg="1"/>
      <p:bldP spid="19" grpId="0" animBg="1"/>
      <p:bldP spid="23" grpId="0" animBg="1"/>
      <p:bldP spid="24" grpId="0" animBg="1"/>
      <p:bldP spid="2" grpId="0" animBg="1"/>
      <p:bldP spid="14" grpId="0" animBg="1"/>
      <p:bldP spid="15" grpId="0" animBg="1"/>
      <p:bldP spid="21" grpId="0" animBg="1"/>
      <p:bldP spid="25" grpId="0" animBg="1"/>
      <p:bldP spid="26" grpId="0" animBg="1"/>
      <p:bldP spid="27" grpId="0" animBg="1"/>
      <p:bldP spid="28" grpId="0" animBg="1"/>
      <p:bldP spid="29" grpId="0" animBg="1"/>
      <p:bldP spid="30" grpId="0" animBg="1"/>
      <p:bldP spid="31"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2556F0F8-3867-3689-59FF-74C77E5AD0FD}"/>
              </a:ext>
            </a:extLst>
          </p:cNvPr>
          <p:cNvSpPr txBox="1"/>
          <p:nvPr/>
        </p:nvSpPr>
        <p:spPr>
          <a:xfrm>
            <a:off x="137893" y="3337603"/>
            <a:ext cx="7319313" cy="2862322"/>
          </a:xfrm>
          <a:prstGeom prst="rect">
            <a:avLst/>
          </a:prstGeom>
          <a:noFill/>
          <a:ln w="28575">
            <a:solidFill>
              <a:schemeClr val="tx1"/>
            </a:solidFill>
          </a:ln>
        </p:spPr>
        <p:txBody>
          <a:bodyPr wrap="square">
            <a:spAutoFit/>
          </a:bodyPr>
          <a:lstStyle/>
          <a:p>
            <a:r>
              <a:rPr lang="en-CA" sz="1400" b="1" dirty="0">
                <a:solidFill>
                  <a:srgbClr val="00B050"/>
                </a:solidFill>
              </a:rPr>
              <a:t>//update Main()</a:t>
            </a:r>
          </a:p>
          <a:p>
            <a:r>
              <a:rPr lang="en-US" sz="1600" b="1" dirty="0"/>
              <a:t>import {</a:t>
            </a:r>
            <a:r>
              <a:rPr lang="en-US" sz="1600" b="1" dirty="0" err="1"/>
              <a:t>useState</a:t>
            </a:r>
            <a:r>
              <a:rPr lang="en-US" sz="1600" b="1" dirty="0"/>
              <a:t>, </a:t>
            </a:r>
            <a:r>
              <a:rPr lang="en-US" sz="1600" b="1" dirty="0" err="1"/>
              <a:t>useRef</a:t>
            </a:r>
            <a:r>
              <a:rPr lang="en-US" sz="1600" b="1" dirty="0"/>
              <a:t>} from 'react';</a:t>
            </a:r>
          </a:p>
          <a:p>
            <a:endParaRPr lang="en-CA" sz="1600" dirty="0"/>
          </a:p>
          <a:p>
            <a:r>
              <a:rPr lang="en-CA" sz="1600" b="1" dirty="0"/>
              <a:t> const </a:t>
            </a:r>
            <a:r>
              <a:rPr lang="en-CA" sz="1600" b="1" dirty="0" err="1"/>
              <a:t>clearButtonRef</a:t>
            </a:r>
            <a:r>
              <a:rPr lang="en-CA" sz="1600" b="1" dirty="0"/>
              <a:t> = </a:t>
            </a:r>
            <a:r>
              <a:rPr lang="en-CA" sz="1600" b="1" dirty="0" err="1"/>
              <a:t>useRef</a:t>
            </a:r>
            <a:r>
              <a:rPr lang="en-CA" sz="1600" b="1" dirty="0"/>
              <a:t>(null);</a:t>
            </a:r>
          </a:p>
          <a:p>
            <a:endParaRPr lang="en-CA" sz="1600" b="1" dirty="0"/>
          </a:p>
          <a:p>
            <a:r>
              <a:rPr lang="en-CA" sz="1400" b="1" dirty="0">
                <a:solidFill>
                  <a:schemeClr val="bg1">
                    <a:lumMod val="75000"/>
                  </a:schemeClr>
                </a:solidFill>
              </a:rPr>
              <a:t>&lt;Button </a:t>
            </a:r>
            <a:r>
              <a:rPr lang="en-CA" sz="1400" b="1" dirty="0"/>
              <a:t>ref={</a:t>
            </a:r>
            <a:r>
              <a:rPr lang="en-CA" sz="1400" b="1" dirty="0" err="1"/>
              <a:t>clearButtonRef</a:t>
            </a:r>
            <a:r>
              <a:rPr lang="en-CA" sz="1400" b="1" dirty="0"/>
              <a:t>} </a:t>
            </a:r>
            <a:r>
              <a:rPr lang="en-CA" sz="1400" b="1" dirty="0">
                <a:solidFill>
                  <a:schemeClr val="bg1">
                    <a:lumMod val="75000"/>
                  </a:schemeClr>
                </a:solidFill>
              </a:rPr>
              <a:t>type = "reset" </a:t>
            </a:r>
            <a:r>
              <a:rPr lang="en-CA" sz="1400" b="1" dirty="0" err="1">
                <a:solidFill>
                  <a:schemeClr val="bg1">
                    <a:lumMod val="75000"/>
                  </a:schemeClr>
                </a:solidFill>
              </a:rPr>
              <a:t>className</a:t>
            </a:r>
            <a:r>
              <a:rPr lang="en-CA" sz="1400" b="1" dirty="0">
                <a:solidFill>
                  <a:schemeClr val="bg1">
                    <a:lumMod val="75000"/>
                  </a:schemeClr>
                </a:solidFill>
              </a:rPr>
              <a:t>="text-uppercase  </a:t>
            </a:r>
            <a:r>
              <a:rPr lang="en-CA" sz="1400" b="1" dirty="0" err="1">
                <a:solidFill>
                  <a:schemeClr val="bg1">
                    <a:lumMod val="75000"/>
                  </a:schemeClr>
                </a:solidFill>
              </a:rPr>
              <a:t>btn</a:t>
            </a:r>
            <a:r>
              <a:rPr lang="en-CA" sz="1400" b="1" dirty="0">
                <a:solidFill>
                  <a:schemeClr val="bg1">
                    <a:lumMod val="75000"/>
                  </a:schemeClr>
                </a:solidFill>
              </a:rPr>
              <a:t>-outline-warning" variant='none'  &gt;</a:t>
            </a:r>
          </a:p>
          <a:p>
            <a:r>
              <a:rPr lang="en-CA" sz="1400" b="1" dirty="0">
                <a:solidFill>
                  <a:schemeClr val="bg1">
                    <a:lumMod val="75000"/>
                  </a:schemeClr>
                </a:solidFill>
              </a:rPr>
              <a:t>              clear</a:t>
            </a:r>
          </a:p>
          <a:p>
            <a:endParaRPr lang="en-CA" sz="1400" b="1" dirty="0"/>
          </a:p>
          <a:p>
            <a:endParaRPr lang="en-CA" sz="1400" b="1" dirty="0">
              <a:solidFill>
                <a:schemeClr val="bg1">
                  <a:lumMod val="75000"/>
                </a:schemeClr>
              </a:solidFill>
            </a:endParaRPr>
          </a:p>
          <a:p>
            <a:r>
              <a:rPr lang="en-CA" sz="1600" dirty="0">
                <a:solidFill>
                  <a:schemeClr val="bg1">
                    <a:lumMod val="75000"/>
                  </a:schemeClr>
                </a:solidFill>
              </a:rPr>
              <a:t>&lt;</a:t>
            </a:r>
            <a:r>
              <a:rPr lang="en-CA" sz="1600" dirty="0" err="1">
                <a:solidFill>
                  <a:schemeClr val="bg1">
                    <a:lumMod val="75000"/>
                  </a:schemeClr>
                </a:solidFill>
              </a:rPr>
              <a:t>ListTasks</a:t>
            </a:r>
            <a:r>
              <a:rPr lang="en-CA" sz="1600" dirty="0">
                <a:solidFill>
                  <a:schemeClr val="bg1">
                    <a:lumMod val="75000"/>
                  </a:schemeClr>
                </a:solidFill>
              </a:rPr>
              <a:t> </a:t>
            </a:r>
            <a:r>
              <a:rPr lang="en-CA" sz="1600" dirty="0" err="1">
                <a:solidFill>
                  <a:schemeClr val="bg1">
                    <a:lumMod val="75000"/>
                  </a:schemeClr>
                </a:solidFill>
              </a:rPr>
              <a:t>className</a:t>
            </a:r>
            <a:r>
              <a:rPr lang="en-CA" sz="1600" dirty="0">
                <a:solidFill>
                  <a:schemeClr val="bg1">
                    <a:lumMod val="75000"/>
                  </a:schemeClr>
                </a:solidFill>
              </a:rPr>
              <a:t> = "list-border" task = {task} </a:t>
            </a:r>
            <a:r>
              <a:rPr lang="en-CA" sz="1600" dirty="0" err="1">
                <a:solidFill>
                  <a:schemeClr val="bg1">
                    <a:lumMod val="75000"/>
                  </a:schemeClr>
                </a:solidFill>
              </a:rPr>
              <a:t>taskState</a:t>
            </a:r>
            <a:r>
              <a:rPr lang="en-CA" sz="1600" dirty="0">
                <a:solidFill>
                  <a:schemeClr val="bg1">
                    <a:lumMod val="75000"/>
                  </a:schemeClr>
                </a:solidFill>
              </a:rPr>
              <a:t>= {</a:t>
            </a:r>
            <a:r>
              <a:rPr lang="en-CA" sz="1600" dirty="0" err="1">
                <a:solidFill>
                  <a:schemeClr val="bg1">
                    <a:lumMod val="75000"/>
                  </a:schemeClr>
                </a:solidFill>
              </a:rPr>
              <a:t>taskState</a:t>
            </a:r>
            <a:r>
              <a:rPr lang="en-CA" sz="1600" dirty="0">
                <a:solidFill>
                  <a:schemeClr val="bg1">
                    <a:lumMod val="75000"/>
                  </a:schemeClr>
                </a:solidFill>
              </a:rPr>
              <a:t>} week= {week} </a:t>
            </a:r>
            <a:r>
              <a:rPr lang="en-CA" sz="1600" b="1" dirty="0" err="1"/>
              <a:t>clearButtonRef</a:t>
            </a:r>
            <a:r>
              <a:rPr lang="en-CA" sz="1600" b="1" dirty="0"/>
              <a:t>={</a:t>
            </a:r>
            <a:r>
              <a:rPr lang="en-CA" sz="1600" b="1" dirty="0" err="1"/>
              <a:t>clearButtonRef</a:t>
            </a:r>
            <a:r>
              <a:rPr lang="en-CA" sz="1600" b="1" dirty="0"/>
              <a:t>}</a:t>
            </a:r>
            <a:endParaRPr lang="en-CA" sz="1400" b="1" dirty="0"/>
          </a:p>
        </p:txBody>
      </p:sp>
      <p:sp>
        <p:nvSpPr>
          <p:cNvPr id="8" name="Rectangle 7">
            <a:extLst>
              <a:ext uri="{FF2B5EF4-FFF2-40B4-BE49-F238E27FC236}">
                <a16:creationId xmlns:a16="http://schemas.microsoft.com/office/drawing/2014/main" id="{158F95D5-BE54-3736-1783-2E5501BC5DA8}"/>
              </a:ext>
            </a:extLst>
          </p:cNvPr>
          <p:cNvSpPr/>
          <p:nvPr/>
        </p:nvSpPr>
        <p:spPr>
          <a:xfrm>
            <a:off x="925712" y="56841"/>
            <a:ext cx="5883022" cy="769441"/>
          </a:xfrm>
          <a:prstGeom prst="rect">
            <a:avLst/>
          </a:prstGeom>
          <a:noFill/>
        </p:spPr>
        <p:txBody>
          <a:bodyPr wrap="none" lIns="91440" tIns="45720" rIns="91440" bIns="45720">
            <a:spAutoFit/>
          </a:bodyPr>
          <a:lstStyle/>
          <a:p>
            <a:pPr algn="ctr"/>
            <a:r>
              <a:rPr lang="en-US" sz="4400" b="0" cap="none" spc="0" dirty="0">
                <a:ln w="0"/>
                <a:solidFill>
                  <a:schemeClr val="tx1"/>
                </a:solidFill>
                <a:effectLst>
                  <a:outerShdw blurRad="38100" dist="19050" dir="2700000" algn="tl" rotWithShape="0">
                    <a:schemeClr val="dk1">
                      <a:alpha val="40000"/>
                    </a:schemeClr>
                  </a:outerShdw>
                </a:effectLst>
              </a:rPr>
              <a:t>Our Project – </a:t>
            </a:r>
            <a:r>
              <a:rPr lang="en-US" sz="4400" dirty="0">
                <a:ln w="0"/>
                <a:effectLst>
                  <a:outerShdw blurRad="38100" dist="19050" dir="2700000" algn="tl" rotWithShape="0">
                    <a:schemeClr val="dk1">
                      <a:alpha val="40000"/>
                    </a:schemeClr>
                  </a:outerShdw>
                </a:effectLst>
                <a:highlight>
                  <a:srgbClr val="FFFF00"/>
                </a:highlight>
              </a:rPr>
              <a:t>Close [1]</a:t>
            </a:r>
            <a:endParaRPr lang="en-US" sz="4400" b="0" cap="none" spc="0" dirty="0">
              <a:ln w="0"/>
              <a:solidFill>
                <a:schemeClr val="tx1"/>
              </a:solidFill>
              <a:effectLst>
                <a:outerShdw blurRad="38100" dist="19050" dir="2700000" algn="tl" rotWithShape="0">
                  <a:schemeClr val="dk1">
                    <a:alpha val="40000"/>
                  </a:schemeClr>
                </a:outerShdw>
              </a:effectLst>
              <a:highlight>
                <a:srgbClr val="FFFF00"/>
              </a:highlight>
            </a:endParaRPr>
          </a:p>
        </p:txBody>
      </p:sp>
      <p:sp>
        <p:nvSpPr>
          <p:cNvPr id="3" name="TextBox 2">
            <a:extLst>
              <a:ext uri="{FF2B5EF4-FFF2-40B4-BE49-F238E27FC236}">
                <a16:creationId xmlns:a16="http://schemas.microsoft.com/office/drawing/2014/main" id="{C1FB8495-5AD1-E9FF-CAE9-CBD5223520C3}"/>
              </a:ext>
            </a:extLst>
          </p:cNvPr>
          <p:cNvSpPr txBox="1"/>
          <p:nvPr/>
        </p:nvSpPr>
        <p:spPr>
          <a:xfrm flipH="1">
            <a:off x="137893" y="910451"/>
            <a:ext cx="6698335" cy="923330"/>
          </a:xfrm>
          <a:prstGeom prst="rect">
            <a:avLst/>
          </a:prstGeom>
          <a:noFill/>
        </p:spPr>
        <p:txBody>
          <a:bodyPr wrap="square" rtlCol="0">
            <a:spAutoFit/>
          </a:bodyPr>
          <a:lstStyle/>
          <a:p>
            <a:r>
              <a:rPr lang="en-CA" dirty="0"/>
              <a:t>Upon close, we want to:</a:t>
            </a:r>
          </a:p>
          <a:p>
            <a:pPr marL="285750" indent="-285750">
              <a:buFont typeface="Arial" panose="020B0604020202020204" pitchFamily="34" charset="0"/>
              <a:buChar char="•"/>
            </a:pPr>
            <a:r>
              <a:rPr lang="en-CA" dirty="0"/>
              <a:t>Save Tasks </a:t>
            </a:r>
            <a:r>
              <a:rPr lang="en-CA" dirty="0">
                <a:solidFill>
                  <a:srgbClr val="00B050"/>
                </a:solidFill>
              </a:rPr>
              <a:t>// we have this method already</a:t>
            </a:r>
          </a:p>
          <a:p>
            <a:pPr marL="285750" indent="-285750">
              <a:buFont typeface="Arial" panose="020B0604020202020204" pitchFamily="34" charset="0"/>
              <a:buChar char="•"/>
            </a:pPr>
            <a:r>
              <a:rPr lang="en-CA" dirty="0"/>
              <a:t>Clear all elements [elements in Main(), Date Picker, Task List]</a:t>
            </a:r>
          </a:p>
        </p:txBody>
      </p:sp>
      <p:sp>
        <p:nvSpPr>
          <p:cNvPr id="5" name="TextBox 4">
            <a:extLst>
              <a:ext uri="{FF2B5EF4-FFF2-40B4-BE49-F238E27FC236}">
                <a16:creationId xmlns:a16="http://schemas.microsoft.com/office/drawing/2014/main" id="{028F26C1-7732-88AB-E3A5-319FFEB154DA}"/>
              </a:ext>
            </a:extLst>
          </p:cNvPr>
          <p:cNvSpPr txBox="1"/>
          <p:nvPr/>
        </p:nvSpPr>
        <p:spPr>
          <a:xfrm>
            <a:off x="137893" y="1959239"/>
            <a:ext cx="7074031" cy="923330"/>
          </a:xfrm>
          <a:prstGeom prst="rect">
            <a:avLst/>
          </a:prstGeom>
          <a:noFill/>
        </p:spPr>
        <p:txBody>
          <a:bodyPr wrap="square" rtlCol="0">
            <a:spAutoFit/>
          </a:bodyPr>
          <a:lstStyle/>
          <a:p>
            <a:r>
              <a:rPr lang="en-CA" dirty="0"/>
              <a:t>We don’t have clear method defined to clear elements in Main(), So, we need a way to access the Clear Button in Main() and trigger the  click()</a:t>
            </a:r>
          </a:p>
        </p:txBody>
      </p:sp>
      <p:sp>
        <p:nvSpPr>
          <p:cNvPr id="6" name="TextBox 5">
            <a:extLst>
              <a:ext uri="{FF2B5EF4-FFF2-40B4-BE49-F238E27FC236}">
                <a16:creationId xmlns:a16="http://schemas.microsoft.com/office/drawing/2014/main" id="{08FF2DCA-6429-A9D3-FCBC-764FC1998504}"/>
              </a:ext>
            </a:extLst>
          </p:cNvPr>
          <p:cNvSpPr txBox="1"/>
          <p:nvPr/>
        </p:nvSpPr>
        <p:spPr>
          <a:xfrm>
            <a:off x="137893" y="6285627"/>
            <a:ext cx="7319313" cy="2215991"/>
          </a:xfrm>
          <a:prstGeom prst="rect">
            <a:avLst/>
          </a:prstGeom>
          <a:noFill/>
          <a:ln w="28575">
            <a:solidFill>
              <a:schemeClr val="tx1"/>
            </a:solidFill>
          </a:ln>
        </p:spPr>
        <p:txBody>
          <a:bodyPr wrap="square">
            <a:spAutoFit/>
          </a:bodyPr>
          <a:lstStyle/>
          <a:p>
            <a:r>
              <a:rPr lang="en-CA" sz="1200" b="1" dirty="0">
                <a:solidFill>
                  <a:srgbClr val="00B050"/>
                </a:solidFill>
              </a:rPr>
              <a:t>//update </a:t>
            </a:r>
            <a:r>
              <a:rPr lang="en-CA" sz="1200" b="1" dirty="0" err="1">
                <a:solidFill>
                  <a:srgbClr val="00B050"/>
                </a:solidFill>
              </a:rPr>
              <a:t>ListTasks</a:t>
            </a:r>
            <a:r>
              <a:rPr lang="en-CA" sz="1200" b="1" dirty="0">
                <a:solidFill>
                  <a:srgbClr val="00B050"/>
                </a:solidFill>
              </a:rPr>
              <a:t>()</a:t>
            </a:r>
          </a:p>
          <a:p>
            <a:r>
              <a:rPr lang="en-CA" sz="1400" b="1" dirty="0"/>
              <a:t>  const close = (event) =&gt;</a:t>
            </a:r>
          </a:p>
          <a:p>
            <a:r>
              <a:rPr lang="en-CA" sz="1400" b="1" dirty="0"/>
              <a:t>   {</a:t>
            </a:r>
          </a:p>
          <a:p>
            <a:r>
              <a:rPr lang="en-CA" sz="1400" b="1" dirty="0"/>
              <a:t>     save(event);</a:t>
            </a:r>
          </a:p>
          <a:p>
            <a:r>
              <a:rPr lang="en-CA" sz="1400" b="1" dirty="0"/>
              <a:t>     clear();</a:t>
            </a:r>
          </a:p>
          <a:p>
            <a:r>
              <a:rPr lang="en-CA" sz="1400" b="1" dirty="0"/>
              <a:t>   }</a:t>
            </a:r>
          </a:p>
          <a:p>
            <a:r>
              <a:rPr lang="en-CA" sz="1400" b="1" dirty="0"/>
              <a:t>   const clear = () =&gt;</a:t>
            </a:r>
          </a:p>
          <a:p>
            <a:r>
              <a:rPr lang="en-CA" sz="1400" b="1" dirty="0"/>
              <a:t>   {</a:t>
            </a:r>
          </a:p>
          <a:p>
            <a:r>
              <a:rPr lang="en-CA" sz="1400" b="1" dirty="0"/>
              <a:t>     </a:t>
            </a:r>
            <a:r>
              <a:rPr lang="en-CA" sz="1400" b="1" dirty="0" err="1"/>
              <a:t>props.clearButtonRef.current.click</a:t>
            </a:r>
            <a:r>
              <a:rPr lang="en-CA" sz="1400" b="1" dirty="0"/>
              <a:t>();</a:t>
            </a:r>
          </a:p>
          <a:p>
            <a:r>
              <a:rPr lang="en-CA" sz="1400" b="1" dirty="0"/>
              <a:t>   }</a:t>
            </a:r>
          </a:p>
        </p:txBody>
      </p:sp>
      <p:sp>
        <p:nvSpPr>
          <p:cNvPr id="9" name="TextBox 8">
            <a:extLst>
              <a:ext uri="{FF2B5EF4-FFF2-40B4-BE49-F238E27FC236}">
                <a16:creationId xmlns:a16="http://schemas.microsoft.com/office/drawing/2014/main" id="{8ADCC62A-4CFF-2D60-5064-A4F0424C7F84}"/>
              </a:ext>
            </a:extLst>
          </p:cNvPr>
          <p:cNvSpPr txBox="1"/>
          <p:nvPr/>
        </p:nvSpPr>
        <p:spPr>
          <a:xfrm>
            <a:off x="60850" y="8693317"/>
            <a:ext cx="3614057" cy="646331"/>
          </a:xfrm>
          <a:prstGeom prst="rect">
            <a:avLst/>
          </a:prstGeom>
          <a:noFill/>
        </p:spPr>
        <p:txBody>
          <a:bodyPr wrap="square" rtlCol="0">
            <a:spAutoFit/>
          </a:bodyPr>
          <a:lstStyle/>
          <a:p>
            <a:r>
              <a:rPr lang="en-CA" dirty="0">
                <a:highlight>
                  <a:srgbClr val="FFFF00"/>
                </a:highlight>
              </a:rPr>
              <a:t>Optional: </a:t>
            </a:r>
            <a:r>
              <a:rPr lang="en-CA" dirty="0"/>
              <a:t>to clear after adding </a:t>
            </a:r>
          </a:p>
          <a:p>
            <a:r>
              <a:rPr lang="en-CA" dirty="0"/>
              <a:t>a task to list</a:t>
            </a:r>
          </a:p>
        </p:txBody>
      </p:sp>
      <p:sp>
        <p:nvSpPr>
          <p:cNvPr id="10" name="TextBox 9">
            <a:extLst>
              <a:ext uri="{FF2B5EF4-FFF2-40B4-BE49-F238E27FC236}">
                <a16:creationId xmlns:a16="http://schemas.microsoft.com/office/drawing/2014/main" id="{175FD112-621E-15B7-7406-FFDE0C985186}"/>
              </a:ext>
            </a:extLst>
          </p:cNvPr>
          <p:cNvSpPr txBox="1"/>
          <p:nvPr/>
        </p:nvSpPr>
        <p:spPr>
          <a:xfrm>
            <a:off x="137892" y="2882569"/>
            <a:ext cx="7074031" cy="369332"/>
          </a:xfrm>
          <a:prstGeom prst="rect">
            <a:avLst/>
          </a:prstGeom>
          <a:noFill/>
        </p:spPr>
        <p:txBody>
          <a:bodyPr wrap="square" rtlCol="0">
            <a:spAutoFit/>
          </a:bodyPr>
          <a:lstStyle/>
          <a:p>
            <a:r>
              <a:rPr lang="en-CA" dirty="0"/>
              <a:t>Clear all inputs in Main() other than Date Piker</a:t>
            </a:r>
          </a:p>
        </p:txBody>
      </p:sp>
      <p:pic>
        <p:nvPicPr>
          <p:cNvPr id="13" name="Picture 12">
            <a:extLst>
              <a:ext uri="{FF2B5EF4-FFF2-40B4-BE49-F238E27FC236}">
                <a16:creationId xmlns:a16="http://schemas.microsoft.com/office/drawing/2014/main" id="{3487198B-0AF1-C865-2465-E7A4286FC3EB}"/>
              </a:ext>
            </a:extLst>
          </p:cNvPr>
          <p:cNvPicPr>
            <a:picLocks noChangeAspect="1"/>
          </p:cNvPicPr>
          <p:nvPr/>
        </p:nvPicPr>
        <p:blipFill>
          <a:blip r:embed="rId2"/>
          <a:stretch>
            <a:fillRect/>
          </a:stretch>
        </p:blipFill>
        <p:spPr>
          <a:xfrm>
            <a:off x="3674907" y="8622567"/>
            <a:ext cx="3886203" cy="1050764"/>
          </a:xfrm>
          <a:prstGeom prst="rect">
            <a:avLst/>
          </a:prstGeom>
        </p:spPr>
      </p:pic>
    </p:spTree>
    <p:extLst>
      <p:ext uri="{BB962C8B-B14F-4D97-AF65-F5344CB8AC3E}">
        <p14:creationId xmlns:p14="http://schemas.microsoft.com/office/powerpoint/2010/main" val="533179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3" grpId="0"/>
      <p:bldP spid="5" grpId="0"/>
      <p:bldP spid="6" grpId="0" animBg="1"/>
      <p:bldP spid="9" grpId="0"/>
      <p:bldP spid="10"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F269679-906C-1895-82F7-A5DD818D9BCC}"/>
              </a:ext>
            </a:extLst>
          </p:cNvPr>
          <p:cNvSpPr txBox="1"/>
          <p:nvPr/>
        </p:nvSpPr>
        <p:spPr>
          <a:xfrm>
            <a:off x="207562" y="6631861"/>
            <a:ext cx="7319313" cy="1785104"/>
          </a:xfrm>
          <a:prstGeom prst="rect">
            <a:avLst/>
          </a:prstGeom>
          <a:noFill/>
          <a:ln w="28575">
            <a:solidFill>
              <a:schemeClr val="tx1"/>
            </a:solidFill>
          </a:ln>
        </p:spPr>
        <p:txBody>
          <a:bodyPr wrap="square">
            <a:spAutoFit/>
          </a:bodyPr>
          <a:lstStyle/>
          <a:p>
            <a:r>
              <a:rPr lang="en-CA" sz="1400" b="1" dirty="0">
                <a:solidFill>
                  <a:srgbClr val="00B050"/>
                </a:solidFill>
              </a:rPr>
              <a:t>//update </a:t>
            </a:r>
            <a:r>
              <a:rPr lang="en-CA" sz="1400" b="1" dirty="0" err="1">
                <a:solidFill>
                  <a:srgbClr val="00B050"/>
                </a:solidFill>
              </a:rPr>
              <a:t>ListTasks</a:t>
            </a:r>
            <a:r>
              <a:rPr lang="en-CA" sz="1400" b="1" dirty="0">
                <a:solidFill>
                  <a:srgbClr val="00B050"/>
                </a:solidFill>
              </a:rPr>
              <a:t>()</a:t>
            </a:r>
          </a:p>
          <a:p>
            <a:r>
              <a:rPr lang="en-CA" sz="1600" b="1" dirty="0"/>
              <a:t>   </a:t>
            </a:r>
            <a:r>
              <a:rPr lang="en-CA" sz="1600" dirty="0">
                <a:solidFill>
                  <a:schemeClr val="bg1">
                    <a:lumMod val="75000"/>
                  </a:schemeClr>
                </a:solidFill>
              </a:rPr>
              <a:t>const clear = () =&gt;</a:t>
            </a:r>
          </a:p>
          <a:p>
            <a:r>
              <a:rPr lang="en-CA" sz="1600" dirty="0">
                <a:solidFill>
                  <a:schemeClr val="bg1">
                    <a:lumMod val="75000"/>
                  </a:schemeClr>
                </a:solidFill>
              </a:rPr>
              <a:t>   {</a:t>
            </a:r>
          </a:p>
          <a:p>
            <a:r>
              <a:rPr lang="en-CA" sz="1600" dirty="0">
                <a:solidFill>
                  <a:schemeClr val="bg1">
                    <a:lumMod val="75000"/>
                  </a:schemeClr>
                </a:solidFill>
              </a:rPr>
              <a:t>     </a:t>
            </a:r>
            <a:r>
              <a:rPr lang="en-CA" sz="1600" dirty="0" err="1">
                <a:solidFill>
                  <a:schemeClr val="bg1">
                    <a:lumMod val="75000"/>
                  </a:schemeClr>
                </a:solidFill>
              </a:rPr>
              <a:t>props.clearButtonRef.current.click</a:t>
            </a:r>
            <a:r>
              <a:rPr lang="en-CA" sz="1600" dirty="0">
                <a:solidFill>
                  <a:schemeClr val="bg1">
                    <a:lumMod val="75000"/>
                  </a:schemeClr>
                </a:solidFill>
              </a:rPr>
              <a:t>();</a:t>
            </a:r>
          </a:p>
          <a:p>
            <a:r>
              <a:rPr lang="en-CA" sz="1600" b="1" dirty="0"/>
              <a:t>     </a:t>
            </a:r>
            <a:r>
              <a:rPr lang="en-CA" sz="1600" b="1" dirty="0" err="1"/>
              <a:t>setTasks</a:t>
            </a:r>
            <a:r>
              <a:rPr lang="en-CA" sz="1600" b="1" dirty="0"/>
              <a:t>([]);</a:t>
            </a:r>
          </a:p>
          <a:p>
            <a:r>
              <a:rPr lang="en-CA" sz="1600" dirty="0">
                <a:solidFill>
                  <a:schemeClr val="bg1">
                    <a:lumMod val="75000"/>
                  </a:schemeClr>
                </a:solidFill>
              </a:rPr>
              <a:t>     </a:t>
            </a:r>
            <a:r>
              <a:rPr lang="en-CA" sz="1600" dirty="0" err="1">
                <a:solidFill>
                  <a:schemeClr val="bg1">
                    <a:lumMod val="75000"/>
                  </a:schemeClr>
                </a:solidFill>
              </a:rPr>
              <a:t>props.clearDate</a:t>
            </a:r>
            <a:r>
              <a:rPr lang="en-CA" sz="1600" dirty="0">
                <a:solidFill>
                  <a:schemeClr val="bg1">
                    <a:lumMod val="75000"/>
                  </a:schemeClr>
                </a:solidFill>
              </a:rPr>
              <a:t>();</a:t>
            </a:r>
          </a:p>
          <a:p>
            <a:r>
              <a:rPr lang="en-CA" sz="1600" dirty="0">
                <a:solidFill>
                  <a:schemeClr val="bg1">
                    <a:lumMod val="75000"/>
                  </a:schemeClr>
                </a:solidFill>
              </a:rPr>
              <a:t>   }</a:t>
            </a:r>
          </a:p>
        </p:txBody>
      </p:sp>
      <p:sp>
        <p:nvSpPr>
          <p:cNvPr id="7" name="TextBox 6">
            <a:extLst>
              <a:ext uri="{FF2B5EF4-FFF2-40B4-BE49-F238E27FC236}">
                <a16:creationId xmlns:a16="http://schemas.microsoft.com/office/drawing/2014/main" id="{2556F0F8-3867-3689-59FF-74C77E5AD0FD}"/>
              </a:ext>
            </a:extLst>
          </p:cNvPr>
          <p:cNvSpPr txBox="1"/>
          <p:nvPr/>
        </p:nvSpPr>
        <p:spPr>
          <a:xfrm>
            <a:off x="207564" y="1461264"/>
            <a:ext cx="7319313" cy="2246769"/>
          </a:xfrm>
          <a:prstGeom prst="rect">
            <a:avLst/>
          </a:prstGeom>
          <a:noFill/>
          <a:ln w="28575">
            <a:solidFill>
              <a:schemeClr val="tx1"/>
            </a:solidFill>
          </a:ln>
        </p:spPr>
        <p:txBody>
          <a:bodyPr wrap="square">
            <a:spAutoFit/>
          </a:bodyPr>
          <a:lstStyle/>
          <a:p>
            <a:r>
              <a:rPr lang="en-CA" sz="1400" b="1" dirty="0">
                <a:solidFill>
                  <a:srgbClr val="00B050"/>
                </a:solidFill>
              </a:rPr>
              <a:t>//update Main()</a:t>
            </a:r>
            <a:endParaRPr lang="en-CA" sz="1400" b="1" dirty="0"/>
          </a:p>
          <a:p>
            <a:r>
              <a:rPr lang="en-CA" sz="1600" b="1" dirty="0"/>
              <a:t> const </a:t>
            </a:r>
            <a:r>
              <a:rPr lang="en-CA" sz="1600" b="1" dirty="0" err="1"/>
              <a:t>clearDate</a:t>
            </a:r>
            <a:r>
              <a:rPr lang="en-CA" sz="1600" b="1" dirty="0"/>
              <a:t> = () =&gt;</a:t>
            </a:r>
          </a:p>
          <a:p>
            <a:r>
              <a:rPr lang="en-CA" sz="1600" b="1" dirty="0"/>
              <a:t>  {</a:t>
            </a:r>
          </a:p>
          <a:p>
            <a:r>
              <a:rPr lang="en-CA" sz="1600" b="1" dirty="0"/>
              <a:t>     </a:t>
            </a:r>
            <a:r>
              <a:rPr lang="en-CA" sz="1600" b="1" dirty="0" err="1"/>
              <a:t>setSelectedDate</a:t>
            </a:r>
            <a:r>
              <a:rPr lang="en-CA" sz="1600" b="1" dirty="0"/>
              <a:t>('');</a:t>
            </a:r>
          </a:p>
          <a:p>
            <a:r>
              <a:rPr lang="en-CA" sz="1600" b="1" dirty="0"/>
              <a:t>  }</a:t>
            </a:r>
          </a:p>
          <a:p>
            <a:endParaRPr lang="en-CA" sz="1600" b="1" dirty="0"/>
          </a:p>
          <a:p>
            <a:r>
              <a:rPr lang="en-CA" sz="1600" dirty="0">
                <a:solidFill>
                  <a:schemeClr val="bg1">
                    <a:lumMod val="75000"/>
                  </a:schemeClr>
                </a:solidFill>
              </a:rPr>
              <a:t>&lt;</a:t>
            </a:r>
            <a:r>
              <a:rPr lang="en-CA" sz="1600" dirty="0" err="1">
                <a:solidFill>
                  <a:schemeClr val="bg1">
                    <a:lumMod val="75000"/>
                  </a:schemeClr>
                </a:solidFill>
              </a:rPr>
              <a:t>ListTasks</a:t>
            </a:r>
            <a:r>
              <a:rPr lang="en-CA" sz="1600" dirty="0">
                <a:solidFill>
                  <a:schemeClr val="bg1">
                    <a:lumMod val="75000"/>
                  </a:schemeClr>
                </a:solidFill>
              </a:rPr>
              <a:t> </a:t>
            </a:r>
            <a:r>
              <a:rPr lang="en-CA" sz="1600" dirty="0" err="1">
                <a:solidFill>
                  <a:schemeClr val="bg1">
                    <a:lumMod val="75000"/>
                  </a:schemeClr>
                </a:solidFill>
              </a:rPr>
              <a:t>className</a:t>
            </a:r>
            <a:r>
              <a:rPr lang="en-CA" sz="1600" dirty="0">
                <a:solidFill>
                  <a:schemeClr val="bg1">
                    <a:lumMod val="75000"/>
                  </a:schemeClr>
                </a:solidFill>
              </a:rPr>
              <a:t> = "list-border" task = {task} </a:t>
            </a:r>
            <a:r>
              <a:rPr lang="en-CA" sz="1600" dirty="0" err="1">
                <a:solidFill>
                  <a:schemeClr val="bg1">
                    <a:lumMod val="75000"/>
                  </a:schemeClr>
                </a:solidFill>
              </a:rPr>
              <a:t>taskState</a:t>
            </a:r>
            <a:r>
              <a:rPr lang="en-CA" sz="1600" dirty="0">
                <a:solidFill>
                  <a:schemeClr val="bg1">
                    <a:lumMod val="75000"/>
                  </a:schemeClr>
                </a:solidFill>
              </a:rPr>
              <a:t>= {</a:t>
            </a:r>
            <a:r>
              <a:rPr lang="en-CA" sz="1600" dirty="0" err="1">
                <a:solidFill>
                  <a:schemeClr val="bg1">
                    <a:lumMod val="75000"/>
                  </a:schemeClr>
                </a:solidFill>
              </a:rPr>
              <a:t>taskState</a:t>
            </a:r>
            <a:r>
              <a:rPr lang="en-CA" sz="1600" dirty="0">
                <a:solidFill>
                  <a:schemeClr val="bg1">
                    <a:lumMod val="75000"/>
                  </a:schemeClr>
                </a:solidFill>
              </a:rPr>
              <a:t>} week= {week} </a:t>
            </a:r>
            <a:r>
              <a:rPr lang="en-CA" sz="1600" dirty="0" err="1">
                <a:solidFill>
                  <a:schemeClr val="bg1">
                    <a:lumMod val="75000"/>
                  </a:schemeClr>
                </a:solidFill>
              </a:rPr>
              <a:t>clearButtonRef</a:t>
            </a:r>
            <a:r>
              <a:rPr lang="en-CA" sz="1600" dirty="0">
                <a:solidFill>
                  <a:schemeClr val="bg1">
                    <a:lumMod val="75000"/>
                  </a:schemeClr>
                </a:solidFill>
              </a:rPr>
              <a:t>={</a:t>
            </a:r>
            <a:r>
              <a:rPr lang="en-CA" sz="1600" dirty="0" err="1">
                <a:solidFill>
                  <a:schemeClr val="bg1">
                    <a:lumMod val="75000"/>
                  </a:schemeClr>
                </a:solidFill>
              </a:rPr>
              <a:t>clearButtonRef</a:t>
            </a:r>
            <a:r>
              <a:rPr lang="en-CA" sz="1600" dirty="0">
                <a:solidFill>
                  <a:schemeClr val="bg1">
                    <a:lumMod val="75000"/>
                  </a:schemeClr>
                </a:solidFill>
              </a:rPr>
              <a:t>} </a:t>
            </a:r>
            <a:r>
              <a:rPr lang="en-CA" sz="1600" b="1" dirty="0" err="1"/>
              <a:t>clearDate</a:t>
            </a:r>
            <a:r>
              <a:rPr lang="en-CA" sz="1600" b="1" dirty="0"/>
              <a:t>={</a:t>
            </a:r>
            <a:r>
              <a:rPr lang="en-CA" sz="1600" b="1" dirty="0" err="1"/>
              <a:t>clearDate</a:t>
            </a:r>
            <a:r>
              <a:rPr lang="en-CA" sz="1600" b="1" dirty="0"/>
              <a:t>}</a:t>
            </a:r>
          </a:p>
          <a:p>
            <a:endParaRPr lang="en-CA" sz="1400" b="1" dirty="0"/>
          </a:p>
        </p:txBody>
      </p:sp>
      <p:sp>
        <p:nvSpPr>
          <p:cNvPr id="8" name="Rectangle 7">
            <a:extLst>
              <a:ext uri="{FF2B5EF4-FFF2-40B4-BE49-F238E27FC236}">
                <a16:creationId xmlns:a16="http://schemas.microsoft.com/office/drawing/2014/main" id="{158F95D5-BE54-3736-1783-2E5501BC5DA8}"/>
              </a:ext>
            </a:extLst>
          </p:cNvPr>
          <p:cNvSpPr/>
          <p:nvPr/>
        </p:nvSpPr>
        <p:spPr>
          <a:xfrm>
            <a:off x="925714" y="56841"/>
            <a:ext cx="5883022" cy="769441"/>
          </a:xfrm>
          <a:prstGeom prst="rect">
            <a:avLst/>
          </a:prstGeom>
          <a:noFill/>
        </p:spPr>
        <p:txBody>
          <a:bodyPr wrap="none" lIns="91440" tIns="45720" rIns="91440" bIns="45720">
            <a:spAutoFit/>
          </a:bodyPr>
          <a:lstStyle/>
          <a:p>
            <a:pPr algn="ctr"/>
            <a:r>
              <a:rPr lang="en-US" sz="4400" b="0" cap="none" spc="0" dirty="0">
                <a:ln w="0"/>
                <a:solidFill>
                  <a:schemeClr val="tx1"/>
                </a:solidFill>
                <a:effectLst>
                  <a:outerShdw blurRad="38100" dist="19050" dir="2700000" algn="tl" rotWithShape="0">
                    <a:schemeClr val="dk1">
                      <a:alpha val="40000"/>
                    </a:schemeClr>
                  </a:outerShdw>
                </a:effectLst>
              </a:rPr>
              <a:t>Our Project – </a:t>
            </a:r>
            <a:r>
              <a:rPr lang="en-US" sz="4400" dirty="0">
                <a:ln w="0"/>
                <a:effectLst>
                  <a:outerShdw blurRad="38100" dist="19050" dir="2700000" algn="tl" rotWithShape="0">
                    <a:schemeClr val="dk1">
                      <a:alpha val="40000"/>
                    </a:schemeClr>
                  </a:outerShdw>
                </a:effectLst>
                <a:highlight>
                  <a:srgbClr val="FFFF00"/>
                </a:highlight>
              </a:rPr>
              <a:t>Close [2]</a:t>
            </a:r>
            <a:endParaRPr lang="en-US" sz="4400" b="0" cap="none" spc="0" dirty="0">
              <a:ln w="0"/>
              <a:solidFill>
                <a:schemeClr val="tx1"/>
              </a:solidFill>
              <a:effectLst>
                <a:outerShdw blurRad="38100" dist="19050" dir="2700000" algn="tl" rotWithShape="0">
                  <a:schemeClr val="dk1">
                    <a:alpha val="40000"/>
                  </a:schemeClr>
                </a:outerShdw>
              </a:effectLst>
              <a:highlight>
                <a:srgbClr val="FFFF00"/>
              </a:highlight>
            </a:endParaRPr>
          </a:p>
        </p:txBody>
      </p:sp>
      <p:sp>
        <p:nvSpPr>
          <p:cNvPr id="23" name="TextBox 22">
            <a:extLst>
              <a:ext uri="{FF2B5EF4-FFF2-40B4-BE49-F238E27FC236}">
                <a16:creationId xmlns:a16="http://schemas.microsoft.com/office/drawing/2014/main" id="{46ABC41B-BB7C-E998-0070-A5790D1BB85E}"/>
              </a:ext>
            </a:extLst>
          </p:cNvPr>
          <p:cNvSpPr txBox="1"/>
          <p:nvPr/>
        </p:nvSpPr>
        <p:spPr>
          <a:xfrm>
            <a:off x="5446527" y="6659280"/>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
        <p:nvSpPr>
          <p:cNvPr id="4" name="TextBox 3">
            <a:extLst>
              <a:ext uri="{FF2B5EF4-FFF2-40B4-BE49-F238E27FC236}">
                <a16:creationId xmlns:a16="http://schemas.microsoft.com/office/drawing/2014/main" id="{91F8F12D-2515-C018-C3EB-9AC2261202B9}"/>
              </a:ext>
            </a:extLst>
          </p:cNvPr>
          <p:cNvSpPr txBox="1"/>
          <p:nvPr/>
        </p:nvSpPr>
        <p:spPr>
          <a:xfrm>
            <a:off x="207562" y="3967199"/>
            <a:ext cx="7319313" cy="1538883"/>
          </a:xfrm>
          <a:prstGeom prst="rect">
            <a:avLst/>
          </a:prstGeom>
          <a:noFill/>
          <a:ln w="28575">
            <a:solidFill>
              <a:schemeClr val="tx1"/>
            </a:solidFill>
          </a:ln>
        </p:spPr>
        <p:txBody>
          <a:bodyPr wrap="square">
            <a:spAutoFit/>
          </a:bodyPr>
          <a:lstStyle/>
          <a:p>
            <a:r>
              <a:rPr lang="en-CA" sz="1400" b="1" dirty="0">
                <a:solidFill>
                  <a:srgbClr val="00B050"/>
                </a:solidFill>
              </a:rPr>
              <a:t>//update </a:t>
            </a:r>
            <a:r>
              <a:rPr lang="en-CA" sz="1400" b="1" dirty="0" err="1">
                <a:solidFill>
                  <a:srgbClr val="00B050"/>
                </a:solidFill>
              </a:rPr>
              <a:t>ListTasks</a:t>
            </a:r>
            <a:r>
              <a:rPr lang="en-CA" sz="1400" b="1" dirty="0">
                <a:solidFill>
                  <a:srgbClr val="00B050"/>
                </a:solidFill>
              </a:rPr>
              <a:t>()</a:t>
            </a:r>
          </a:p>
          <a:p>
            <a:r>
              <a:rPr lang="en-CA" sz="1600" b="1" dirty="0"/>
              <a:t>   </a:t>
            </a:r>
            <a:r>
              <a:rPr lang="en-CA" sz="1600" dirty="0">
                <a:solidFill>
                  <a:schemeClr val="bg1">
                    <a:lumMod val="75000"/>
                  </a:schemeClr>
                </a:solidFill>
              </a:rPr>
              <a:t>const clear = () =&gt;</a:t>
            </a:r>
          </a:p>
          <a:p>
            <a:r>
              <a:rPr lang="en-CA" sz="1600" dirty="0">
                <a:solidFill>
                  <a:schemeClr val="bg1">
                    <a:lumMod val="75000"/>
                  </a:schemeClr>
                </a:solidFill>
              </a:rPr>
              <a:t>   {</a:t>
            </a:r>
          </a:p>
          <a:p>
            <a:r>
              <a:rPr lang="en-CA" sz="1600" dirty="0">
                <a:solidFill>
                  <a:schemeClr val="bg1">
                    <a:lumMod val="75000"/>
                  </a:schemeClr>
                </a:solidFill>
              </a:rPr>
              <a:t>     </a:t>
            </a:r>
            <a:r>
              <a:rPr lang="en-CA" sz="1600" dirty="0" err="1">
                <a:solidFill>
                  <a:schemeClr val="bg1">
                    <a:lumMod val="75000"/>
                  </a:schemeClr>
                </a:solidFill>
              </a:rPr>
              <a:t>props.clearButtonRef.current.click</a:t>
            </a:r>
            <a:r>
              <a:rPr lang="en-CA" sz="1600" dirty="0">
                <a:solidFill>
                  <a:schemeClr val="bg1">
                    <a:lumMod val="75000"/>
                  </a:schemeClr>
                </a:solidFill>
              </a:rPr>
              <a:t>();</a:t>
            </a:r>
          </a:p>
          <a:p>
            <a:r>
              <a:rPr lang="en-CA" sz="1600" b="1" dirty="0"/>
              <a:t>     </a:t>
            </a:r>
            <a:r>
              <a:rPr lang="en-CA" sz="1600" b="1" dirty="0" err="1"/>
              <a:t>props.clearDate</a:t>
            </a:r>
            <a:r>
              <a:rPr lang="en-CA" sz="1600" b="1" dirty="0"/>
              <a:t>();</a:t>
            </a:r>
          </a:p>
          <a:p>
            <a:r>
              <a:rPr lang="en-CA" sz="1600" b="1" dirty="0"/>
              <a:t>   </a:t>
            </a:r>
            <a:r>
              <a:rPr lang="en-CA" sz="1600" dirty="0">
                <a:solidFill>
                  <a:schemeClr val="bg1">
                    <a:lumMod val="75000"/>
                  </a:schemeClr>
                </a:solidFill>
              </a:rPr>
              <a:t>}</a:t>
            </a:r>
          </a:p>
        </p:txBody>
      </p:sp>
      <p:sp>
        <p:nvSpPr>
          <p:cNvPr id="2" name="TextBox 1">
            <a:extLst>
              <a:ext uri="{FF2B5EF4-FFF2-40B4-BE49-F238E27FC236}">
                <a16:creationId xmlns:a16="http://schemas.microsoft.com/office/drawing/2014/main" id="{CA4D6598-16C8-7697-0D55-203C3A3D85E5}"/>
              </a:ext>
            </a:extLst>
          </p:cNvPr>
          <p:cNvSpPr txBox="1"/>
          <p:nvPr/>
        </p:nvSpPr>
        <p:spPr>
          <a:xfrm>
            <a:off x="0" y="924027"/>
            <a:ext cx="7074031" cy="369332"/>
          </a:xfrm>
          <a:prstGeom prst="rect">
            <a:avLst/>
          </a:prstGeom>
          <a:noFill/>
        </p:spPr>
        <p:txBody>
          <a:bodyPr wrap="square" rtlCol="0">
            <a:spAutoFit/>
          </a:bodyPr>
          <a:lstStyle/>
          <a:p>
            <a:r>
              <a:rPr lang="en-CA" dirty="0"/>
              <a:t>Clearing the date field</a:t>
            </a:r>
          </a:p>
        </p:txBody>
      </p:sp>
      <p:sp>
        <p:nvSpPr>
          <p:cNvPr id="6" name="TextBox 5">
            <a:extLst>
              <a:ext uri="{FF2B5EF4-FFF2-40B4-BE49-F238E27FC236}">
                <a16:creationId xmlns:a16="http://schemas.microsoft.com/office/drawing/2014/main" id="{78D51FE4-FC6C-DD6F-62DF-FD71890B8974}"/>
              </a:ext>
            </a:extLst>
          </p:cNvPr>
          <p:cNvSpPr txBox="1"/>
          <p:nvPr/>
        </p:nvSpPr>
        <p:spPr>
          <a:xfrm>
            <a:off x="73050" y="6235511"/>
            <a:ext cx="2091500" cy="369332"/>
          </a:xfrm>
          <a:prstGeom prst="rect">
            <a:avLst/>
          </a:prstGeom>
          <a:noFill/>
        </p:spPr>
        <p:txBody>
          <a:bodyPr wrap="square" rtlCol="0">
            <a:spAutoFit/>
          </a:bodyPr>
          <a:lstStyle/>
          <a:p>
            <a:r>
              <a:rPr lang="en-CA" dirty="0"/>
              <a:t>Clearing Tasks list</a:t>
            </a:r>
          </a:p>
        </p:txBody>
      </p:sp>
    </p:spTree>
    <p:extLst>
      <p:ext uri="{BB962C8B-B14F-4D97-AF65-F5344CB8AC3E}">
        <p14:creationId xmlns:p14="http://schemas.microsoft.com/office/powerpoint/2010/main" val="855008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23" grpId="0" animBg="1"/>
      <p:bldP spid="4" grpId="0" animBg="1"/>
      <p:bldP spid="2" grpId="0"/>
      <p:bldP spid="6"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F269679-906C-1895-82F7-A5DD818D9BCC}"/>
              </a:ext>
            </a:extLst>
          </p:cNvPr>
          <p:cNvSpPr txBox="1"/>
          <p:nvPr/>
        </p:nvSpPr>
        <p:spPr>
          <a:xfrm>
            <a:off x="207562" y="6631861"/>
            <a:ext cx="7319313" cy="1908215"/>
          </a:xfrm>
          <a:prstGeom prst="rect">
            <a:avLst/>
          </a:prstGeom>
          <a:noFill/>
          <a:ln w="28575">
            <a:solidFill>
              <a:schemeClr val="tx1"/>
            </a:solidFill>
          </a:ln>
        </p:spPr>
        <p:txBody>
          <a:bodyPr wrap="square">
            <a:spAutoFit/>
          </a:bodyPr>
          <a:lstStyle/>
          <a:p>
            <a:r>
              <a:rPr lang="en-CA" sz="1600" b="1" dirty="0">
                <a:solidFill>
                  <a:srgbClr val="00B050"/>
                </a:solidFill>
              </a:rPr>
              <a:t>//update </a:t>
            </a:r>
            <a:r>
              <a:rPr lang="en-CA" sz="1600" b="1" dirty="0" err="1">
                <a:solidFill>
                  <a:srgbClr val="00B050"/>
                </a:solidFill>
              </a:rPr>
              <a:t>ListTasks</a:t>
            </a:r>
            <a:r>
              <a:rPr lang="en-CA" sz="1600" b="1" dirty="0">
                <a:solidFill>
                  <a:srgbClr val="00B050"/>
                </a:solidFill>
              </a:rPr>
              <a:t>()</a:t>
            </a:r>
          </a:p>
          <a:p>
            <a:r>
              <a:rPr lang="en-CA" sz="1600" b="1" dirty="0">
                <a:solidFill>
                  <a:srgbClr val="00B050"/>
                </a:solidFill>
              </a:rPr>
              <a:t>//should populate on double click  </a:t>
            </a:r>
          </a:p>
          <a:p>
            <a:endParaRPr lang="en-CA" sz="1600" b="1" dirty="0">
              <a:solidFill>
                <a:srgbClr val="00B050"/>
              </a:solidFill>
            </a:endParaRPr>
          </a:p>
          <a:p>
            <a:r>
              <a:rPr lang="en-CA" dirty="0"/>
              <a:t> </a:t>
            </a:r>
            <a:r>
              <a:rPr lang="en-CA" dirty="0">
                <a:solidFill>
                  <a:schemeClr val="bg1">
                    <a:lumMod val="75000"/>
                  </a:schemeClr>
                </a:solidFill>
              </a:rPr>
              <a:t>&lt;</a:t>
            </a:r>
            <a:r>
              <a:rPr lang="en-CA" dirty="0" err="1">
                <a:solidFill>
                  <a:schemeClr val="bg1">
                    <a:lumMod val="75000"/>
                  </a:schemeClr>
                </a:solidFill>
              </a:rPr>
              <a:t>ListGroup.Item</a:t>
            </a:r>
            <a:r>
              <a:rPr lang="en-CA" dirty="0">
                <a:solidFill>
                  <a:schemeClr val="bg1">
                    <a:lumMod val="75000"/>
                  </a:schemeClr>
                </a:solidFill>
              </a:rPr>
              <a:t> </a:t>
            </a:r>
          </a:p>
          <a:p>
            <a:r>
              <a:rPr lang="en-CA" b="1" dirty="0"/>
              <a:t>          </a:t>
            </a:r>
            <a:r>
              <a:rPr lang="en-CA" b="1" dirty="0" err="1"/>
              <a:t>onDoubleClick</a:t>
            </a:r>
            <a:r>
              <a:rPr lang="en-CA" b="1" dirty="0"/>
              <a:t>={() =&gt; {</a:t>
            </a:r>
            <a:r>
              <a:rPr lang="en-CA" b="1" dirty="0" err="1"/>
              <a:t>props.populate</a:t>
            </a:r>
            <a:r>
              <a:rPr lang="en-CA" b="1" dirty="0"/>
              <a:t>(text);}}  </a:t>
            </a:r>
          </a:p>
          <a:p>
            <a:r>
              <a:rPr lang="en-CA" dirty="0">
                <a:solidFill>
                  <a:schemeClr val="bg1">
                    <a:lumMod val="75000"/>
                  </a:schemeClr>
                </a:solidFill>
              </a:rPr>
              <a:t>          key={index}&gt;{text.name}-{</a:t>
            </a:r>
            <a:r>
              <a:rPr lang="en-CA" dirty="0" err="1">
                <a:solidFill>
                  <a:schemeClr val="bg1">
                    <a:lumMod val="75000"/>
                  </a:schemeClr>
                </a:solidFill>
              </a:rPr>
              <a:t>text.hour</a:t>
            </a:r>
            <a:r>
              <a:rPr lang="en-CA" dirty="0">
                <a:solidFill>
                  <a:schemeClr val="bg1">
                    <a:lumMod val="75000"/>
                  </a:schemeClr>
                </a:solidFill>
              </a:rPr>
              <a:t>}:{</a:t>
            </a:r>
            <a:r>
              <a:rPr lang="en-CA" dirty="0" err="1">
                <a:solidFill>
                  <a:schemeClr val="bg1">
                    <a:lumMod val="75000"/>
                  </a:schemeClr>
                </a:solidFill>
              </a:rPr>
              <a:t>text.min</a:t>
            </a:r>
            <a:r>
              <a:rPr lang="en-CA" dirty="0">
                <a:solidFill>
                  <a:schemeClr val="bg1">
                    <a:lumMod val="75000"/>
                  </a:schemeClr>
                </a:solidFill>
              </a:rPr>
              <a:t>}[{</a:t>
            </a:r>
            <a:r>
              <a:rPr lang="en-CA" dirty="0" err="1">
                <a:solidFill>
                  <a:schemeClr val="bg1">
                    <a:lumMod val="75000"/>
                  </a:schemeClr>
                </a:solidFill>
              </a:rPr>
              <a:t>text.comment</a:t>
            </a:r>
            <a:r>
              <a:rPr lang="en-CA" dirty="0">
                <a:solidFill>
                  <a:schemeClr val="bg1">
                    <a:lumMod val="75000"/>
                  </a:schemeClr>
                </a:solidFill>
              </a:rPr>
              <a:t>}]</a:t>
            </a:r>
          </a:p>
          <a:p>
            <a:endParaRPr lang="en-CA" sz="1600" dirty="0">
              <a:solidFill>
                <a:schemeClr val="bg1">
                  <a:lumMod val="75000"/>
                </a:schemeClr>
              </a:solidFill>
            </a:endParaRPr>
          </a:p>
        </p:txBody>
      </p:sp>
      <p:sp>
        <p:nvSpPr>
          <p:cNvPr id="7" name="TextBox 6">
            <a:extLst>
              <a:ext uri="{FF2B5EF4-FFF2-40B4-BE49-F238E27FC236}">
                <a16:creationId xmlns:a16="http://schemas.microsoft.com/office/drawing/2014/main" id="{2556F0F8-3867-3689-59FF-74C77E5AD0FD}"/>
              </a:ext>
            </a:extLst>
          </p:cNvPr>
          <p:cNvSpPr txBox="1"/>
          <p:nvPr/>
        </p:nvSpPr>
        <p:spPr>
          <a:xfrm>
            <a:off x="207564" y="1461264"/>
            <a:ext cx="7319313" cy="4678204"/>
          </a:xfrm>
          <a:prstGeom prst="rect">
            <a:avLst/>
          </a:prstGeom>
          <a:noFill/>
          <a:ln w="28575">
            <a:solidFill>
              <a:schemeClr val="tx1"/>
            </a:solidFill>
          </a:ln>
        </p:spPr>
        <p:txBody>
          <a:bodyPr wrap="square">
            <a:spAutoFit/>
          </a:bodyPr>
          <a:lstStyle/>
          <a:p>
            <a:r>
              <a:rPr lang="en-CA" sz="1400" b="1" dirty="0">
                <a:solidFill>
                  <a:srgbClr val="00B050"/>
                </a:solidFill>
              </a:rPr>
              <a:t>//update Main()</a:t>
            </a:r>
            <a:endParaRPr lang="en-CA" sz="1400" b="1" dirty="0"/>
          </a:p>
          <a:p>
            <a:r>
              <a:rPr lang="en-CA" b="1" dirty="0"/>
              <a:t>import $ from '</a:t>
            </a:r>
            <a:r>
              <a:rPr lang="en-CA" b="1" dirty="0" err="1"/>
              <a:t>jquery</a:t>
            </a:r>
            <a:r>
              <a:rPr lang="en-CA" b="1" dirty="0"/>
              <a:t>’;</a:t>
            </a:r>
          </a:p>
          <a:p>
            <a:endParaRPr lang="en-CA" sz="1400" b="1" dirty="0"/>
          </a:p>
          <a:p>
            <a:r>
              <a:rPr lang="en-CA" b="1" dirty="0"/>
              <a:t>const populate = (data) =&gt; </a:t>
            </a:r>
          </a:p>
          <a:p>
            <a:r>
              <a:rPr lang="en-CA" b="1" dirty="0"/>
              <a:t>  {</a:t>
            </a:r>
          </a:p>
          <a:p>
            <a:r>
              <a:rPr lang="en-CA" b="1" dirty="0"/>
              <a:t>    $('#</a:t>
            </a:r>
            <a:r>
              <a:rPr lang="en-CA" b="1" dirty="0" err="1"/>
              <a:t>formTaskName</a:t>
            </a:r>
            <a:r>
              <a:rPr lang="en-CA" b="1" dirty="0"/>
              <a:t>').</a:t>
            </a:r>
            <a:r>
              <a:rPr lang="en-CA" b="1" dirty="0" err="1"/>
              <a:t>val</a:t>
            </a:r>
            <a:r>
              <a:rPr lang="en-CA" b="1" dirty="0"/>
              <a:t>(data.name);</a:t>
            </a:r>
          </a:p>
          <a:p>
            <a:r>
              <a:rPr lang="en-CA" b="1" dirty="0"/>
              <a:t>    $('#</a:t>
            </a:r>
            <a:r>
              <a:rPr lang="en-CA" b="1" dirty="0" err="1"/>
              <a:t>formTaskHour</a:t>
            </a:r>
            <a:r>
              <a:rPr lang="en-CA" b="1" dirty="0"/>
              <a:t>').</a:t>
            </a:r>
            <a:r>
              <a:rPr lang="en-CA" b="1" dirty="0" err="1"/>
              <a:t>val</a:t>
            </a:r>
            <a:r>
              <a:rPr lang="en-CA" b="1" dirty="0"/>
              <a:t>(</a:t>
            </a:r>
            <a:r>
              <a:rPr lang="en-CA" b="1" dirty="0" err="1"/>
              <a:t>data.hour</a:t>
            </a:r>
            <a:r>
              <a:rPr lang="en-CA" b="1" dirty="0"/>
              <a:t>);</a:t>
            </a:r>
          </a:p>
          <a:p>
            <a:r>
              <a:rPr lang="en-CA" b="1" dirty="0"/>
              <a:t>    $('#</a:t>
            </a:r>
            <a:r>
              <a:rPr lang="en-CA" b="1" dirty="0" err="1"/>
              <a:t>formTaskMin</a:t>
            </a:r>
            <a:r>
              <a:rPr lang="en-CA" b="1" dirty="0"/>
              <a:t>').</a:t>
            </a:r>
            <a:r>
              <a:rPr lang="en-CA" b="1" dirty="0" err="1"/>
              <a:t>val</a:t>
            </a:r>
            <a:r>
              <a:rPr lang="en-CA" b="1" dirty="0"/>
              <a:t>(</a:t>
            </a:r>
            <a:r>
              <a:rPr lang="en-CA" b="1" dirty="0" err="1"/>
              <a:t>data.min</a:t>
            </a:r>
            <a:r>
              <a:rPr lang="en-CA" b="1" dirty="0"/>
              <a:t>);</a:t>
            </a:r>
          </a:p>
          <a:p>
            <a:r>
              <a:rPr lang="en-CA" b="1" dirty="0"/>
              <a:t>    $('#</a:t>
            </a:r>
            <a:r>
              <a:rPr lang="en-CA" b="1" dirty="0" err="1"/>
              <a:t>formTaskComment</a:t>
            </a:r>
            <a:r>
              <a:rPr lang="en-CA" b="1" dirty="0"/>
              <a:t>').</a:t>
            </a:r>
            <a:r>
              <a:rPr lang="en-CA" b="1" dirty="0" err="1"/>
              <a:t>val</a:t>
            </a:r>
            <a:r>
              <a:rPr lang="en-CA" b="1" dirty="0"/>
              <a:t>(</a:t>
            </a:r>
            <a:r>
              <a:rPr lang="en-CA" b="1" dirty="0" err="1"/>
              <a:t>data.comment</a:t>
            </a:r>
            <a:r>
              <a:rPr lang="en-CA" b="1" dirty="0"/>
              <a:t>);</a:t>
            </a:r>
          </a:p>
          <a:p>
            <a:r>
              <a:rPr lang="en-CA" b="1" dirty="0"/>
              <a:t>    </a:t>
            </a:r>
            <a:r>
              <a:rPr lang="en-CA" b="1" dirty="0" err="1"/>
              <a:t>task.myKey</a:t>
            </a:r>
            <a:r>
              <a:rPr lang="en-CA" b="1" dirty="0"/>
              <a:t> = </a:t>
            </a:r>
            <a:r>
              <a:rPr lang="en-CA" b="1" dirty="0" err="1"/>
              <a:t>data.myKey</a:t>
            </a:r>
            <a:r>
              <a:rPr lang="en-CA" b="1" dirty="0"/>
              <a:t>; </a:t>
            </a:r>
          </a:p>
          <a:p>
            <a:r>
              <a:rPr lang="en-CA" b="1" dirty="0"/>
              <a:t>  }</a:t>
            </a:r>
          </a:p>
          <a:p>
            <a:endParaRPr lang="en-CA" b="1" dirty="0"/>
          </a:p>
          <a:p>
            <a:r>
              <a:rPr lang="en-CA" b="1" dirty="0">
                <a:solidFill>
                  <a:srgbClr val="00B050"/>
                </a:solidFill>
              </a:rPr>
              <a:t>//pass the prop</a:t>
            </a:r>
          </a:p>
          <a:p>
            <a:r>
              <a:rPr lang="en-CA" dirty="0">
                <a:solidFill>
                  <a:schemeClr val="bg1">
                    <a:lumMod val="75000"/>
                  </a:schemeClr>
                </a:solidFill>
              </a:rPr>
              <a:t>&lt;</a:t>
            </a:r>
            <a:r>
              <a:rPr lang="en-CA" dirty="0" err="1">
                <a:solidFill>
                  <a:schemeClr val="bg1">
                    <a:lumMod val="75000"/>
                  </a:schemeClr>
                </a:solidFill>
              </a:rPr>
              <a:t>ListTasks</a:t>
            </a:r>
            <a:r>
              <a:rPr lang="en-CA" dirty="0">
                <a:solidFill>
                  <a:schemeClr val="bg1">
                    <a:lumMod val="75000"/>
                  </a:schemeClr>
                </a:solidFill>
              </a:rPr>
              <a:t> </a:t>
            </a:r>
            <a:r>
              <a:rPr lang="en-CA" dirty="0" err="1">
                <a:solidFill>
                  <a:schemeClr val="bg1">
                    <a:lumMod val="75000"/>
                  </a:schemeClr>
                </a:solidFill>
              </a:rPr>
              <a:t>className</a:t>
            </a:r>
            <a:r>
              <a:rPr lang="en-CA" dirty="0">
                <a:solidFill>
                  <a:schemeClr val="bg1">
                    <a:lumMod val="75000"/>
                  </a:schemeClr>
                </a:solidFill>
              </a:rPr>
              <a:t> = "list-border" task = {task} </a:t>
            </a:r>
            <a:r>
              <a:rPr lang="en-CA" dirty="0" err="1">
                <a:solidFill>
                  <a:schemeClr val="bg1">
                    <a:lumMod val="75000"/>
                  </a:schemeClr>
                </a:solidFill>
              </a:rPr>
              <a:t>taskState</a:t>
            </a:r>
            <a:r>
              <a:rPr lang="en-CA" dirty="0">
                <a:solidFill>
                  <a:schemeClr val="bg1">
                    <a:lumMod val="75000"/>
                  </a:schemeClr>
                </a:solidFill>
              </a:rPr>
              <a:t>= {</a:t>
            </a:r>
            <a:r>
              <a:rPr lang="en-CA" dirty="0" err="1">
                <a:solidFill>
                  <a:schemeClr val="bg1">
                    <a:lumMod val="75000"/>
                  </a:schemeClr>
                </a:solidFill>
              </a:rPr>
              <a:t>taskState</a:t>
            </a:r>
            <a:r>
              <a:rPr lang="en-CA" dirty="0">
                <a:solidFill>
                  <a:schemeClr val="bg1">
                    <a:lumMod val="75000"/>
                  </a:schemeClr>
                </a:solidFill>
              </a:rPr>
              <a:t>} week= {week} </a:t>
            </a:r>
            <a:r>
              <a:rPr lang="en-CA" dirty="0" err="1">
                <a:solidFill>
                  <a:schemeClr val="bg1">
                    <a:lumMod val="75000"/>
                  </a:schemeClr>
                </a:solidFill>
              </a:rPr>
              <a:t>clearButtonRef</a:t>
            </a:r>
            <a:r>
              <a:rPr lang="en-CA" dirty="0">
                <a:solidFill>
                  <a:schemeClr val="bg1">
                    <a:lumMod val="75000"/>
                  </a:schemeClr>
                </a:solidFill>
              </a:rPr>
              <a:t>={</a:t>
            </a:r>
            <a:r>
              <a:rPr lang="en-CA" dirty="0" err="1">
                <a:solidFill>
                  <a:schemeClr val="bg1">
                    <a:lumMod val="75000"/>
                  </a:schemeClr>
                </a:solidFill>
              </a:rPr>
              <a:t>clearButtonRef</a:t>
            </a:r>
            <a:r>
              <a:rPr lang="en-CA" dirty="0">
                <a:solidFill>
                  <a:schemeClr val="bg1">
                    <a:lumMod val="75000"/>
                  </a:schemeClr>
                </a:solidFill>
              </a:rPr>
              <a:t>} </a:t>
            </a:r>
            <a:r>
              <a:rPr lang="en-CA" dirty="0" err="1">
                <a:solidFill>
                  <a:schemeClr val="bg1">
                    <a:lumMod val="75000"/>
                  </a:schemeClr>
                </a:solidFill>
              </a:rPr>
              <a:t>clearDate</a:t>
            </a:r>
            <a:r>
              <a:rPr lang="en-CA" dirty="0">
                <a:solidFill>
                  <a:schemeClr val="bg1">
                    <a:lumMod val="75000"/>
                  </a:schemeClr>
                </a:solidFill>
              </a:rPr>
              <a:t>={</a:t>
            </a:r>
            <a:r>
              <a:rPr lang="en-CA" dirty="0" err="1">
                <a:solidFill>
                  <a:schemeClr val="bg1">
                    <a:lumMod val="75000"/>
                  </a:schemeClr>
                </a:solidFill>
              </a:rPr>
              <a:t>clearDate</a:t>
            </a:r>
            <a:r>
              <a:rPr lang="en-CA" dirty="0">
                <a:solidFill>
                  <a:schemeClr val="bg1">
                    <a:lumMod val="75000"/>
                  </a:schemeClr>
                </a:solidFill>
              </a:rPr>
              <a:t>} </a:t>
            </a:r>
            <a:r>
              <a:rPr lang="en-CA" b="1" dirty="0"/>
              <a:t>populate={populate}</a:t>
            </a:r>
          </a:p>
          <a:p>
            <a:endParaRPr lang="en-CA" b="1" dirty="0"/>
          </a:p>
        </p:txBody>
      </p:sp>
      <p:sp>
        <p:nvSpPr>
          <p:cNvPr id="8" name="Rectangle 7">
            <a:extLst>
              <a:ext uri="{FF2B5EF4-FFF2-40B4-BE49-F238E27FC236}">
                <a16:creationId xmlns:a16="http://schemas.microsoft.com/office/drawing/2014/main" id="{158F95D5-BE54-3736-1783-2E5501BC5DA8}"/>
              </a:ext>
            </a:extLst>
          </p:cNvPr>
          <p:cNvSpPr/>
          <p:nvPr/>
        </p:nvSpPr>
        <p:spPr>
          <a:xfrm>
            <a:off x="143224" y="56841"/>
            <a:ext cx="7448001" cy="769441"/>
          </a:xfrm>
          <a:prstGeom prst="rect">
            <a:avLst/>
          </a:prstGeom>
          <a:noFill/>
        </p:spPr>
        <p:txBody>
          <a:bodyPr wrap="none" lIns="91440" tIns="45720" rIns="91440" bIns="45720">
            <a:spAutoFit/>
          </a:bodyPr>
          <a:lstStyle/>
          <a:p>
            <a:pPr algn="ctr"/>
            <a:r>
              <a:rPr lang="en-US" sz="4400" b="0" cap="none" spc="0" dirty="0">
                <a:ln w="0"/>
                <a:solidFill>
                  <a:schemeClr val="tx1"/>
                </a:solidFill>
                <a:effectLst>
                  <a:outerShdw blurRad="38100" dist="19050" dir="2700000" algn="tl" rotWithShape="0">
                    <a:schemeClr val="dk1">
                      <a:alpha val="40000"/>
                    </a:schemeClr>
                  </a:outerShdw>
                </a:effectLst>
              </a:rPr>
              <a:t>Our Project – </a:t>
            </a:r>
            <a:r>
              <a:rPr lang="en-US" sz="4400" dirty="0">
                <a:ln w="0"/>
                <a:effectLst>
                  <a:outerShdw blurRad="38100" dist="19050" dir="2700000" algn="tl" rotWithShape="0">
                    <a:schemeClr val="dk1">
                      <a:alpha val="40000"/>
                    </a:schemeClr>
                  </a:outerShdw>
                </a:effectLst>
                <a:highlight>
                  <a:srgbClr val="FFFF00"/>
                </a:highlight>
              </a:rPr>
              <a:t>Populate Main</a:t>
            </a:r>
            <a:endParaRPr lang="en-US" sz="4400" b="0" cap="none" spc="0" dirty="0">
              <a:ln w="0"/>
              <a:solidFill>
                <a:schemeClr val="tx1"/>
              </a:solidFill>
              <a:effectLst>
                <a:outerShdw blurRad="38100" dist="19050" dir="2700000" algn="tl" rotWithShape="0">
                  <a:schemeClr val="dk1">
                    <a:alpha val="40000"/>
                  </a:schemeClr>
                </a:outerShdw>
              </a:effectLst>
              <a:highlight>
                <a:srgbClr val="FFFF00"/>
              </a:highlight>
            </a:endParaRPr>
          </a:p>
        </p:txBody>
      </p:sp>
      <p:sp>
        <p:nvSpPr>
          <p:cNvPr id="23" name="TextBox 22">
            <a:extLst>
              <a:ext uri="{FF2B5EF4-FFF2-40B4-BE49-F238E27FC236}">
                <a16:creationId xmlns:a16="http://schemas.microsoft.com/office/drawing/2014/main" id="{46ABC41B-BB7C-E998-0070-A5790D1BB85E}"/>
              </a:ext>
            </a:extLst>
          </p:cNvPr>
          <p:cNvSpPr txBox="1"/>
          <p:nvPr/>
        </p:nvSpPr>
        <p:spPr>
          <a:xfrm>
            <a:off x="5446527" y="6659280"/>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
        <p:nvSpPr>
          <p:cNvPr id="2" name="TextBox 1">
            <a:extLst>
              <a:ext uri="{FF2B5EF4-FFF2-40B4-BE49-F238E27FC236}">
                <a16:creationId xmlns:a16="http://schemas.microsoft.com/office/drawing/2014/main" id="{CA4D6598-16C8-7697-0D55-203C3A3D85E5}"/>
              </a:ext>
            </a:extLst>
          </p:cNvPr>
          <p:cNvSpPr txBox="1"/>
          <p:nvPr/>
        </p:nvSpPr>
        <p:spPr>
          <a:xfrm>
            <a:off x="143224" y="959107"/>
            <a:ext cx="4493623" cy="369332"/>
          </a:xfrm>
          <a:prstGeom prst="rect">
            <a:avLst/>
          </a:prstGeom>
          <a:noFill/>
        </p:spPr>
        <p:txBody>
          <a:bodyPr wrap="square" rtlCol="0">
            <a:spAutoFit/>
          </a:bodyPr>
          <a:lstStyle/>
          <a:p>
            <a:r>
              <a:rPr lang="en-CA" dirty="0" err="1"/>
              <a:t>npm</a:t>
            </a:r>
            <a:r>
              <a:rPr lang="en-CA" dirty="0"/>
              <a:t> install </a:t>
            </a:r>
            <a:r>
              <a:rPr lang="en-CA" dirty="0" err="1"/>
              <a:t>jquery</a:t>
            </a:r>
            <a:r>
              <a:rPr lang="en-CA" dirty="0"/>
              <a:t>  </a:t>
            </a:r>
            <a:r>
              <a:rPr lang="en-CA" dirty="0">
                <a:solidFill>
                  <a:srgbClr val="00B050"/>
                </a:solidFill>
              </a:rPr>
              <a:t>//install </a:t>
            </a:r>
            <a:r>
              <a:rPr lang="en-CA" dirty="0" err="1">
                <a:solidFill>
                  <a:srgbClr val="00B050"/>
                </a:solidFill>
              </a:rPr>
              <a:t>jquery</a:t>
            </a:r>
            <a:endParaRPr lang="en-CA" dirty="0">
              <a:solidFill>
                <a:srgbClr val="00B050"/>
              </a:solidFill>
            </a:endParaRPr>
          </a:p>
        </p:txBody>
      </p:sp>
      <p:sp>
        <p:nvSpPr>
          <p:cNvPr id="3" name="TextBox 2">
            <a:extLst>
              <a:ext uri="{FF2B5EF4-FFF2-40B4-BE49-F238E27FC236}">
                <a16:creationId xmlns:a16="http://schemas.microsoft.com/office/drawing/2014/main" id="{EF8730B9-A605-D4FA-DA69-C968026AF451}"/>
              </a:ext>
            </a:extLst>
          </p:cNvPr>
          <p:cNvSpPr txBox="1"/>
          <p:nvPr/>
        </p:nvSpPr>
        <p:spPr>
          <a:xfrm>
            <a:off x="4228988" y="853701"/>
            <a:ext cx="3294005" cy="1754326"/>
          </a:xfrm>
          <a:prstGeom prst="rect">
            <a:avLst/>
          </a:prstGeom>
          <a:solidFill>
            <a:schemeClr val="accent2"/>
          </a:solidFill>
          <a:ln w="19050">
            <a:solidFill>
              <a:schemeClr val="tx1"/>
            </a:solidFill>
          </a:ln>
        </p:spPr>
        <p:txBody>
          <a:bodyPr wrap="square" rtlCol="0">
            <a:spAutoFit/>
          </a:bodyPr>
          <a:lstStyle/>
          <a:p>
            <a:pPr algn="just"/>
            <a:r>
              <a:rPr lang="en-CA" dirty="0"/>
              <a:t>If we were to use the approach below, we wouldn’t have to install/use </a:t>
            </a:r>
            <a:r>
              <a:rPr lang="en-CA" dirty="0" err="1"/>
              <a:t>Jquery</a:t>
            </a:r>
            <a:r>
              <a:rPr lang="en-CA" dirty="0"/>
              <a:t>. It would have been a matter of calling the update method for each state variable.</a:t>
            </a:r>
          </a:p>
        </p:txBody>
      </p:sp>
      <p:pic>
        <p:nvPicPr>
          <p:cNvPr id="9" name="Picture 8">
            <a:extLst>
              <a:ext uri="{FF2B5EF4-FFF2-40B4-BE49-F238E27FC236}">
                <a16:creationId xmlns:a16="http://schemas.microsoft.com/office/drawing/2014/main" id="{190A542A-C87D-A62F-C996-D43C6AAA72B7}"/>
              </a:ext>
            </a:extLst>
          </p:cNvPr>
          <p:cNvPicPr>
            <a:picLocks noChangeAspect="1"/>
          </p:cNvPicPr>
          <p:nvPr/>
        </p:nvPicPr>
        <p:blipFill>
          <a:blip r:embed="rId2"/>
          <a:stretch>
            <a:fillRect/>
          </a:stretch>
        </p:blipFill>
        <p:spPr>
          <a:xfrm>
            <a:off x="4640839" y="2740852"/>
            <a:ext cx="3131561" cy="685687"/>
          </a:xfrm>
          <a:prstGeom prst="rect">
            <a:avLst/>
          </a:prstGeom>
        </p:spPr>
      </p:pic>
      <p:sp>
        <p:nvSpPr>
          <p:cNvPr id="10" name="Arrow: Down 9">
            <a:extLst>
              <a:ext uri="{FF2B5EF4-FFF2-40B4-BE49-F238E27FC236}">
                <a16:creationId xmlns:a16="http://schemas.microsoft.com/office/drawing/2014/main" id="{5BC36B98-4217-4F72-C4EB-F4A5D4EC920F}"/>
              </a:ext>
            </a:extLst>
          </p:cNvPr>
          <p:cNvSpPr/>
          <p:nvPr/>
        </p:nvSpPr>
        <p:spPr>
          <a:xfrm>
            <a:off x="6844937" y="2331596"/>
            <a:ext cx="478972" cy="40925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643624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23" grpId="0" animBg="1"/>
      <p:bldP spid="2" grpId="0"/>
      <p:bldP spid="3" grpId="0" animBg="1"/>
      <p:bldP spid="10"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7581316-0E5B-F4BC-4924-393A19CFFAF9}"/>
              </a:ext>
            </a:extLst>
          </p:cNvPr>
          <p:cNvSpPr txBox="1"/>
          <p:nvPr/>
        </p:nvSpPr>
        <p:spPr>
          <a:xfrm>
            <a:off x="569626" y="3033754"/>
            <a:ext cx="6946742" cy="3046988"/>
          </a:xfrm>
          <a:prstGeom prst="rect">
            <a:avLst/>
          </a:prstGeom>
          <a:noFill/>
        </p:spPr>
        <p:txBody>
          <a:bodyPr wrap="square" rtlCol="0">
            <a:spAutoFit/>
          </a:bodyPr>
          <a:lstStyle/>
          <a:p>
            <a:pPr algn="ctr"/>
            <a:r>
              <a:rPr lang="en-CA" sz="4800" b="1" dirty="0"/>
              <a:t>Hosting our application in the Cloud by automating build and deployment</a:t>
            </a:r>
          </a:p>
        </p:txBody>
      </p:sp>
    </p:spTree>
    <p:extLst>
      <p:ext uri="{BB962C8B-B14F-4D97-AF65-F5344CB8AC3E}">
        <p14:creationId xmlns:p14="http://schemas.microsoft.com/office/powerpoint/2010/main" val="312434770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7581316-0E5B-F4BC-4924-393A19CFFAF9}"/>
              </a:ext>
            </a:extLst>
          </p:cNvPr>
          <p:cNvSpPr txBox="1"/>
          <p:nvPr/>
        </p:nvSpPr>
        <p:spPr>
          <a:xfrm>
            <a:off x="470169" y="244834"/>
            <a:ext cx="7513670" cy="830997"/>
          </a:xfrm>
          <a:prstGeom prst="rect">
            <a:avLst/>
          </a:prstGeom>
          <a:noFill/>
        </p:spPr>
        <p:txBody>
          <a:bodyPr wrap="square" rtlCol="0">
            <a:spAutoFit/>
          </a:bodyPr>
          <a:lstStyle/>
          <a:p>
            <a:pPr algn="ctr"/>
            <a:r>
              <a:rPr lang="en-CA" sz="4800" b="1" dirty="0"/>
              <a:t>Process Overview </a:t>
            </a:r>
          </a:p>
        </p:txBody>
      </p:sp>
      <p:pic>
        <p:nvPicPr>
          <p:cNvPr id="8" name="Picture 7" descr="Graphical user interface, application">
            <a:extLst>
              <a:ext uri="{FF2B5EF4-FFF2-40B4-BE49-F238E27FC236}">
                <a16:creationId xmlns:a16="http://schemas.microsoft.com/office/drawing/2014/main" id="{09F071EC-215D-2998-B8A9-174459D28478}"/>
              </a:ext>
            </a:extLst>
          </p:cNvPr>
          <p:cNvPicPr>
            <a:picLocks noChangeAspect="1"/>
          </p:cNvPicPr>
          <p:nvPr/>
        </p:nvPicPr>
        <p:blipFill>
          <a:blip r:embed="rId2"/>
          <a:stretch>
            <a:fillRect/>
          </a:stretch>
        </p:blipFill>
        <p:spPr>
          <a:xfrm>
            <a:off x="470169" y="1609755"/>
            <a:ext cx="7107838" cy="8318343"/>
          </a:xfrm>
          <a:prstGeom prst="rect">
            <a:avLst/>
          </a:prstGeom>
        </p:spPr>
      </p:pic>
      <p:sp>
        <p:nvSpPr>
          <p:cNvPr id="9" name="Oval 8">
            <a:extLst>
              <a:ext uri="{FF2B5EF4-FFF2-40B4-BE49-F238E27FC236}">
                <a16:creationId xmlns:a16="http://schemas.microsoft.com/office/drawing/2014/main" id="{64C67BFD-3639-A357-5CA6-6EB1F28CFE6E}"/>
              </a:ext>
            </a:extLst>
          </p:cNvPr>
          <p:cNvSpPr/>
          <p:nvPr/>
        </p:nvSpPr>
        <p:spPr>
          <a:xfrm>
            <a:off x="3228560" y="966309"/>
            <a:ext cx="795528" cy="752969"/>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600" b="1" dirty="0">
                <a:ln w="0"/>
                <a:solidFill>
                  <a:schemeClr val="tx1"/>
                </a:solidFill>
                <a:effectLst>
                  <a:outerShdw blurRad="38100" dist="19050" dir="2700000" algn="tl" rotWithShape="0">
                    <a:schemeClr val="dk1">
                      <a:alpha val="40000"/>
                    </a:schemeClr>
                  </a:outerShdw>
                </a:effectLst>
              </a:rPr>
              <a:t>1</a:t>
            </a:r>
          </a:p>
        </p:txBody>
      </p:sp>
    </p:spTree>
    <p:extLst>
      <p:ext uri="{BB962C8B-B14F-4D97-AF65-F5344CB8AC3E}">
        <p14:creationId xmlns:p14="http://schemas.microsoft.com/office/powerpoint/2010/main" val="31353230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11843235-FE52-B1F1-E121-90CEF02339B4}"/>
              </a:ext>
            </a:extLst>
          </p:cNvPr>
          <p:cNvSpPr/>
          <p:nvPr/>
        </p:nvSpPr>
        <p:spPr>
          <a:xfrm>
            <a:off x="167268" y="1918010"/>
            <a:ext cx="6601522" cy="6858669"/>
          </a:xfrm>
          <a:custGeom>
            <a:avLst/>
            <a:gdLst>
              <a:gd name="connsiteX0" fmla="*/ 133815 w 6601522"/>
              <a:gd name="connsiteY0" fmla="*/ 55756 h 6858669"/>
              <a:gd name="connsiteX1" fmla="*/ 89210 w 6601522"/>
              <a:gd name="connsiteY1" fmla="*/ 223024 h 6858669"/>
              <a:gd name="connsiteX2" fmla="*/ 78059 w 6601522"/>
              <a:gd name="connsiteY2" fmla="*/ 312234 h 6858669"/>
              <a:gd name="connsiteX3" fmla="*/ 66908 w 6601522"/>
              <a:gd name="connsiteY3" fmla="*/ 367990 h 6858669"/>
              <a:gd name="connsiteX4" fmla="*/ 55756 w 6601522"/>
              <a:gd name="connsiteY4" fmla="*/ 446049 h 6858669"/>
              <a:gd name="connsiteX5" fmla="*/ 44605 w 6601522"/>
              <a:gd name="connsiteY5" fmla="*/ 624468 h 6858669"/>
              <a:gd name="connsiteX6" fmla="*/ 0 w 6601522"/>
              <a:gd name="connsiteY6" fmla="*/ 992458 h 6858669"/>
              <a:gd name="connsiteX7" fmla="*/ 66908 w 6601522"/>
              <a:gd name="connsiteY7" fmla="*/ 1806497 h 6858669"/>
              <a:gd name="connsiteX8" fmla="*/ 189571 w 6601522"/>
              <a:gd name="connsiteY8" fmla="*/ 2185639 h 6858669"/>
              <a:gd name="connsiteX9" fmla="*/ 200722 w 6601522"/>
              <a:gd name="connsiteY9" fmla="*/ 2319453 h 6858669"/>
              <a:gd name="connsiteX10" fmla="*/ 234176 w 6601522"/>
              <a:gd name="connsiteY10" fmla="*/ 2442117 h 6858669"/>
              <a:gd name="connsiteX11" fmla="*/ 245327 w 6601522"/>
              <a:gd name="connsiteY11" fmla="*/ 2531327 h 6858669"/>
              <a:gd name="connsiteX12" fmla="*/ 234176 w 6601522"/>
              <a:gd name="connsiteY12" fmla="*/ 3534936 h 6858669"/>
              <a:gd name="connsiteX13" fmla="*/ 200722 w 6601522"/>
              <a:gd name="connsiteY13" fmla="*/ 3724507 h 6858669"/>
              <a:gd name="connsiteX14" fmla="*/ 189571 w 6601522"/>
              <a:gd name="connsiteY14" fmla="*/ 3914078 h 6858669"/>
              <a:gd name="connsiteX15" fmla="*/ 156117 w 6601522"/>
              <a:gd name="connsiteY15" fmla="*/ 4125951 h 6858669"/>
              <a:gd name="connsiteX16" fmla="*/ 144966 w 6601522"/>
              <a:gd name="connsiteY16" fmla="*/ 4237463 h 6858669"/>
              <a:gd name="connsiteX17" fmla="*/ 133815 w 6601522"/>
              <a:gd name="connsiteY17" fmla="*/ 4371278 h 6858669"/>
              <a:gd name="connsiteX18" fmla="*/ 89210 w 6601522"/>
              <a:gd name="connsiteY18" fmla="*/ 4572000 h 6858669"/>
              <a:gd name="connsiteX19" fmla="*/ 55756 w 6601522"/>
              <a:gd name="connsiteY19" fmla="*/ 4795024 h 6858669"/>
              <a:gd name="connsiteX20" fmla="*/ 66908 w 6601522"/>
              <a:gd name="connsiteY20" fmla="*/ 5051502 h 6858669"/>
              <a:gd name="connsiteX21" fmla="*/ 178420 w 6601522"/>
              <a:gd name="connsiteY21" fmla="*/ 5397190 h 6858669"/>
              <a:gd name="connsiteX22" fmla="*/ 256478 w 6601522"/>
              <a:gd name="connsiteY22" fmla="*/ 5664819 h 6858669"/>
              <a:gd name="connsiteX23" fmla="*/ 334537 w 6601522"/>
              <a:gd name="connsiteY23" fmla="*/ 5798634 h 6858669"/>
              <a:gd name="connsiteX24" fmla="*/ 412595 w 6601522"/>
              <a:gd name="connsiteY24" fmla="*/ 5965902 h 6858669"/>
              <a:gd name="connsiteX25" fmla="*/ 557561 w 6601522"/>
              <a:gd name="connsiteY25" fmla="*/ 6188927 h 6858669"/>
              <a:gd name="connsiteX26" fmla="*/ 635620 w 6601522"/>
              <a:gd name="connsiteY26" fmla="*/ 6345044 h 6858669"/>
              <a:gd name="connsiteX27" fmla="*/ 646771 w 6601522"/>
              <a:gd name="connsiteY27" fmla="*/ 6389649 h 6858669"/>
              <a:gd name="connsiteX28" fmla="*/ 713678 w 6601522"/>
              <a:gd name="connsiteY28" fmla="*/ 6456556 h 6858669"/>
              <a:gd name="connsiteX29" fmla="*/ 814039 w 6601522"/>
              <a:gd name="connsiteY29" fmla="*/ 6490010 h 6858669"/>
              <a:gd name="connsiteX30" fmla="*/ 1550020 w 6601522"/>
              <a:gd name="connsiteY30" fmla="*/ 6545766 h 6858669"/>
              <a:gd name="connsiteX31" fmla="*/ 1672683 w 6601522"/>
              <a:gd name="connsiteY31" fmla="*/ 6556917 h 6858669"/>
              <a:gd name="connsiteX32" fmla="*/ 2007220 w 6601522"/>
              <a:gd name="connsiteY32" fmla="*/ 6601522 h 6858669"/>
              <a:gd name="connsiteX33" fmla="*/ 2107581 w 6601522"/>
              <a:gd name="connsiteY33" fmla="*/ 6612673 h 6858669"/>
              <a:gd name="connsiteX34" fmla="*/ 2341756 w 6601522"/>
              <a:gd name="connsiteY34" fmla="*/ 6668429 h 6858669"/>
              <a:gd name="connsiteX35" fmla="*/ 2486722 w 6601522"/>
              <a:gd name="connsiteY35" fmla="*/ 6713034 h 6858669"/>
              <a:gd name="connsiteX36" fmla="*/ 2765503 w 6601522"/>
              <a:gd name="connsiteY36" fmla="*/ 6779941 h 6858669"/>
              <a:gd name="connsiteX37" fmla="*/ 3378820 w 6601522"/>
              <a:gd name="connsiteY37" fmla="*/ 6813395 h 6858669"/>
              <a:gd name="connsiteX38" fmla="*/ 4382430 w 6601522"/>
              <a:gd name="connsiteY38" fmla="*/ 6835697 h 6858669"/>
              <a:gd name="connsiteX39" fmla="*/ 4650059 w 6601522"/>
              <a:gd name="connsiteY39" fmla="*/ 6746488 h 6858669"/>
              <a:gd name="connsiteX40" fmla="*/ 4739269 w 6601522"/>
              <a:gd name="connsiteY40" fmla="*/ 6735336 h 6858669"/>
              <a:gd name="connsiteX41" fmla="*/ 5051503 w 6601522"/>
              <a:gd name="connsiteY41" fmla="*/ 6679580 h 6858669"/>
              <a:gd name="connsiteX42" fmla="*/ 5196469 w 6601522"/>
              <a:gd name="connsiteY42" fmla="*/ 6668429 h 6858669"/>
              <a:gd name="connsiteX43" fmla="*/ 5285678 w 6601522"/>
              <a:gd name="connsiteY43" fmla="*/ 6657278 h 6858669"/>
              <a:gd name="connsiteX44" fmla="*/ 5397191 w 6601522"/>
              <a:gd name="connsiteY44" fmla="*/ 6623824 h 6858669"/>
              <a:gd name="connsiteX45" fmla="*/ 5486400 w 6601522"/>
              <a:gd name="connsiteY45" fmla="*/ 6612673 h 6858669"/>
              <a:gd name="connsiteX46" fmla="*/ 5843239 w 6601522"/>
              <a:gd name="connsiteY46" fmla="*/ 6590370 h 6858669"/>
              <a:gd name="connsiteX47" fmla="*/ 5921298 w 6601522"/>
              <a:gd name="connsiteY47" fmla="*/ 6568068 h 6858669"/>
              <a:gd name="connsiteX48" fmla="*/ 6055112 w 6601522"/>
              <a:gd name="connsiteY48" fmla="*/ 6545766 h 6858669"/>
              <a:gd name="connsiteX49" fmla="*/ 6155473 w 6601522"/>
              <a:gd name="connsiteY49" fmla="*/ 6512312 h 6858669"/>
              <a:gd name="connsiteX50" fmla="*/ 6300439 w 6601522"/>
              <a:gd name="connsiteY50" fmla="*/ 6467707 h 6858669"/>
              <a:gd name="connsiteX51" fmla="*/ 6345044 w 6601522"/>
              <a:gd name="connsiteY51" fmla="*/ 6445405 h 6858669"/>
              <a:gd name="connsiteX52" fmla="*/ 6434254 w 6601522"/>
              <a:gd name="connsiteY52" fmla="*/ 6345044 h 6858669"/>
              <a:gd name="connsiteX53" fmla="*/ 6523464 w 6601522"/>
              <a:gd name="connsiteY53" fmla="*/ 6088566 h 6858669"/>
              <a:gd name="connsiteX54" fmla="*/ 6545766 w 6601522"/>
              <a:gd name="connsiteY54" fmla="*/ 5988205 h 6858669"/>
              <a:gd name="connsiteX55" fmla="*/ 6601522 w 6601522"/>
              <a:gd name="connsiteY55" fmla="*/ 5731727 h 6858669"/>
              <a:gd name="connsiteX56" fmla="*/ 6568069 w 6601522"/>
              <a:gd name="connsiteY56" fmla="*/ 5274527 h 6858669"/>
              <a:gd name="connsiteX57" fmla="*/ 6523464 w 6601522"/>
              <a:gd name="connsiteY57" fmla="*/ 5218770 h 6858669"/>
              <a:gd name="connsiteX58" fmla="*/ 6445405 w 6601522"/>
              <a:gd name="connsiteY58" fmla="*/ 5118410 h 6858669"/>
              <a:gd name="connsiteX59" fmla="*/ 6378498 w 6601522"/>
              <a:gd name="connsiteY59" fmla="*/ 5040351 h 6858669"/>
              <a:gd name="connsiteX60" fmla="*/ 6244683 w 6601522"/>
              <a:gd name="connsiteY60" fmla="*/ 4962292 h 6858669"/>
              <a:gd name="connsiteX61" fmla="*/ 6122020 w 6601522"/>
              <a:gd name="connsiteY61" fmla="*/ 4795024 h 6858669"/>
              <a:gd name="connsiteX62" fmla="*/ 6077415 w 6601522"/>
              <a:gd name="connsiteY62" fmla="*/ 4605453 h 6858669"/>
              <a:gd name="connsiteX63" fmla="*/ 6055112 w 6601522"/>
              <a:gd name="connsiteY63" fmla="*/ 4538546 h 6858669"/>
              <a:gd name="connsiteX64" fmla="*/ 6043961 w 6601522"/>
              <a:gd name="connsiteY64" fmla="*/ 4449336 h 6858669"/>
              <a:gd name="connsiteX65" fmla="*/ 6021659 w 6601522"/>
              <a:gd name="connsiteY65" fmla="*/ 4204010 h 6858669"/>
              <a:gd name="connsiteX66" fmla="*/ 5999356 w 6601522"/>
              <a:gd name="connsiteY66" fmla="*/ 4103649 h 6858669"/>
              <a:gd name="connsiteX67" fmla="*/ 5965903 w 6601522"/>
              <a:gd name="connsiteY67" fmla="*/ 3757961 h 6858669"/>
              <a:gd name="connsiteX68" fmla="*/ 5943600 w 6601522"/>
              <a:gd name="connsiteY68" fmla="*/ 3635297 h 6858669"/>
              <a:gd name="connsiteX69" fmla="*/ 5921298 w 6601522"/>
              <a:gd name="connsiteY69" fmla="*/ 3178097 h 6858669"/>
              <a:gd name="connsiteX70" fmla="*/ 5910147 w 6601522"/>
              <a:gd name="connsiteY70" fmla="*/ 3077736 h 6858669"/>
              <a:gd name="connsiteX71" fmla="*/ 5887844 w 6601522"/>
              <a:gd name="connsiteY71" fmla="*/ 3021980 h 6858669"/>
              <a:gd name="connsiteX72" fmla="*/ 5876693 w 6601522"/>
              <a:gd name="connsiteY72" fmla="*/ 2977375 h 6858669"/>
              <a:gd name="connsiteX73" fmla="*/ 5865542 w 6601522"/>
              <a:gd name="connsiteY73" fmla="*/ 2776653 h 6858669"/>
              <a:gd name="connsiteX74" fmla="*/ 5854391 w 6601522"/>
              <a:gd name="connsiteY74" fmla="*/ 2732049 h 6858669"/>
              <a:gd name="connsiteX75" fmla="*/ 5809786 w 6601522"/>
              <a:gd name="connsiteY75" fmla="*/ 2587083 h 6858669"/>
              <a:gd name="connsiteX76" fmla="*/ 5776332 w 6601522"/>
              <a:gd name="connsiteY76" fmla="*/ 2475570 h 6858669"/>
              <a:gd name="connsiteX77" fmla="*/ 5731727 w 6601522"/>
              <a:gd name="connsiteY77" fmla="*/ 2308302 h 6858669"/>
              <a:gd name="connsiteX78" fmla="*/ 5720576 w 6601522"/>
              <a:gd name="connsiteY78" fmla="*/ 2263697 h 6858669"/>
              <a:gd name="connsiteX79" fmla="*/ 5698273 w 6601522"/>
              <a:gd name="connsiteY79" fmla="*/ 2163336 h 6858669"/>
              <a:gd name="connsiteX80" fmla="*/ 5653669 w 6601522"/>
              <a:gd name="connsiteY80" fmla="*/ 2062975 h 6858669"/>
              <a:gd name="connsiteX81" fmla="*/ 5642517 w 6601522"/>
              <a:gd name="connsiteY81" fmla="*/ 1427356 h 6858669"/>
              <a:gd name="connsiteX82" fmla="*/ 5675971 w 6601522"/>
              <a:gd name="connsiteY82" fmla="*/ 1326995 h 6858669"/>
              <a:gd name="connsiteX83" fmla="*/ 5765181 w 6601522"/>
              <a:gd name="connsiteY83" fmla="*/ 1170878 h 6858669"/>
              <a:gd name="connsiteX84" fmla="*/ 5798634 w 6601522"/>
              <a:gd name="connsiteY84" fmla="*/ 1126273 h 6858669"/>
              <a:gd name="connsiteX85" fmla="*/ 5865542 w 6601522"/>
              <a:gd name="connsiteY85" fmla="*/ 1103970 h 6858669"/>
              <a:gd name="connsiteX86" fmla="*/ 5999356 w 6601522"/>
              <a:gd name="connsiteY86" fmla="*/ 1059366 h 6858669"/>
              <a:gd name="connsiteX87" fmla="*/ 6144322 w 6601522"/>
              <a:gd name="connsiteY87" fmla="*/ 936702 h 6858669"/>
              <a:gd name="connsiteX88" fmla="*/ 6155473 w 6601522"/>
              <a:gd name="connsiteY88" fmla="*/ 869795 h 6858669"/>
              <a:gd name="connsiteX89" fmla="*/ 6166625 w 6601522"/>
              <a:gd name="connsiteY89" fmla="*/ 791736 h 6858669"/>
              <a:gd name="connsiteX90" fmla="*/ 6188927 w 6601522"/>
              <a:gd name="connsiteY90" fmla="*/ 724829 h 6858669"/>
              <a:gd name="connsiteX91" fmla="*/ 6177776 w 6601522"/>
              <a:gd name="connsiteY91" fmla="*/ 457200 h 6858669"/>
              <a:gd name="connsiteX92" fmla="*/ 6166625 w 6601522"/>
              <a:gd name="connsiteY92" fmla="*/ 401444 h 6858669"/>
              <a:gd name="connsiteX93" fmla="*/ 6043961 w 6601522"/>
              <a:gd name="connsiteY93" fmla="*/ 223024 h 6858669"/>
              <a:gd name="connsiteX94" fmla="*/ 5910147 w 6601522"/>
              <a:gd name="connsiteY94" fmla="*/ 100361 h 6858669"/>
              <a:gd name="connsiteX95" fmla="*/ 5798634 w 6601522"/>
              <a:gd name="connsiteY95" fmla="*/ 55756 h 6858669"/>
              <a:gd name="connsiteX96" fmla="*/ 5486400 w 6601522"/>
              <a:gd name="connsiteY96" fmla="*/ 22302 h 6858669"/>
              <a:gd name="connsiteX97" fmla="*/ 4705815 w 6601522"/>
              <a:gd name="connsiteY97" fmla="*/ 0 h 6858669"/>
              <a:gd name="connsiteX98" fmla="*/ 3601844 w 6601522"/>
              <a:gd name="connsiteY98" fmla="*/ 11151 h 6858669"/>
              <a:gd name="connsiteX99" fmla="*/ 646771 w 6601522"/>
              <a:gd name="connsiteY99" fmla="*/ 22302 h 6858669"/>
              <a:gd name="connsiteX100" fmla="*/ 557561 w 6601522"/>
              <a:gd name="connsiteY100" fmla="*/ 44605 h 6858669"/>
              <a:gd name="connsiteX101" fmla="*/ 490654 w 6601522"/>
              <a:gd name="connsiteY101" fmla="*/ 55756 h 6858669"/>
              <a:gd name="connsiteX102" fmla="*/ 379142 w 6601522"/>
              <a:gd name="connsiteY102" fmla="*/ 78058 h 6858669"/>
              <a:gd name="connsiteX103" fmla="*/ 100361 w 6601522"/>
              <a:gd name="connsiteY103" fmla="*/ 100361 h 6858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6601522" h="6858669">
                <a:moveTo>
                  <a:pt x="133815" y="55756"/>
                </a:moveTo>
                <a:cubicBezTo>
                  <a:pt x="80088" y="145299"/>
                  <a:pt x="104332" y="86921"/>
                  <a:pt x="89210" y="223024"/>
                </a:cubicBezTo>
                <a:cubicBezTo>
                  <a:pt x="85901" y="252809"/>
                  <a:pt x="82616" y="282614"/>
                  <a:pt x="78059" y="312234"/>
                </a:cubicBezTo>
                <a:cubicBezTo>
                  <a:pt x="75177" y="330967"/>
                  <a:pt x="70024" y="349295"/>
                  <a:pt x="66908" y="367990"/>
                </a:cubicBezTo>
                <a:cubicBezTo>
                  <a:pt x="62587" y="393916"/>
                  <a:pt x="59473" y="420029"/>
                  <a:pt x="55756" y="446049"/>
                </a:cubicBezTo>
                <a:cubicBezTo>
                  <a:pt x="52039" y="505522"/>
                  <a:pt x="49842" y="565110"/>
                  <a:pt x="44605" y="624468"/>
                </a:cubicBezTo>
                <a:cubicBezTo>
                  <a:pt x="33446" y="750940"/>
                  <a:pt x="16700" y="867214"/>
                  <a:pt x="0" y="992458"/>
                </a:cubicBezTo>
                <a:cubicBezTo>
                  <a:pt x="17257" y="1492903"/>
                  <a:pt x="-31398" y="1485363"/>
                  <a:pt x="66908" y="1806497"/>
                </a:cubicBezTo>
                <a:cubicBezTo>
                  <a:pt x="105789" y="1933509"/>
                  <a:pt x="189571" y="2185639"/>
                  <a:pt x="189571" y="2185639"/>
                </a:cubicBezTo>
                <a:cubicBezTo>
                  <a:pt x="193288" y="2230244"/>
                  <a:pt x="193053" y="2275356"/>
                  <a:pt x="200722" y="2319453"/>
                </a:cubicBezTo>
                <a:cubicBezTo>
                  <a:pt x="207984" y="2361208"/>
                  <a:pt x="225445" y="2400645"/>
                  <a:pt x="234176" y="2442117"/>
                </a:cubicBezTo>
                <a:cubicBezTo>
                  <a:pt x="240350" y="2471442"/>
                  <a:pt x="241610" y="2501590"/>
                  <a:pt x="245327" y="2531327"/>
                </a:cubicBezTo>
                <a:cubicBezTo>
                  <a:pt x="241610" y="2865863"/>
                  <a:pt x="246674" y="3200613"/>
                  <a:pt x="234176" y="3534936"/>
                </a:cubicBezTo>
                <a:cubicBezTo>
                  <a:pt x="231779" y="3599058"/>
                  <a:pt x="208219" y="3660780"/>
                  <a:pt x="200722" y="3724507"/>
                </a:cubicBezTo>
                <a:cubicBezTo>
                  <a:pt x="193326" y="3787373"/>
                  <a:pt x="196561" y="3851166"/>
                  <a:pt x="189571" y="3914078"/>
                </a:cubicBezTo>
                <a:cubicBezTo>
                  <a:pt x="181675" y="3985140"/>
                  <a:pt x="165887" y="4055122"/>
                  <a:pt x="156117" y="4125951"/>
                </a:cubicBezTo>
                <a:cubicBezTo>
                  <a:pt x="151013" y="4162957"/>
                  <a:pt x="148348" y="4200260"/>
                  <a:pt x="144966" y="4237463"/>
                </a:cubicBezTo>
                <a:cubicBezTo>
                  <a:pt x="140914" y="4282039"/>
                  <a:pt x="141173" y="4327127"/>
                  <a:pt x="133815" y="4371278"/>
                </a:cubicBezTo>
                <a:cubicBezTo>
                  <a:pt x="122547" y="4438885"/>
                  <a:pt x="101471" y="4504566"/>
                  <a:pt x="89210" y="4572000"/>
                </a:cubicBezTo>
                <a:cubicBezTo>
                  <a:pt x="60887" y="4727780"/>
                  <a:pt x="71498" y="4653359"/>
                  <a:pt x="55756" y="4795024"/>
                </a:cubicBezTo>
                <a:cubicBezTo>
                  <a:pt x="59473" y="4880517"/>
                  <a:pt x="54214" y="4966875"/>
                  <a:pt x="66908" y="5051502"/>
                </a:cubicBezTo>
                <a:cubicBezTo>
                  <a:pt x="81394" y="5148074"/>
                  <a:pt x="148214" y="5301539"/>
                  <a:pt x="178420" y="5397190"/>
                </a:cubicBezTo>
                <a:cubicBezTo>
                  <a:pt x="206403" y="5485803"/>
                  <a:pt x="222797" y="5578211"/>
                  <a:pt x="256478" y="5664819"/>
                </a:cubicBezTo>
                <a:cubicBezTo>
                  <a:pt x="275195" y="5712947"/>
                  <a:pt x="310767" y="5752791"/>
                  <a:pt x="334537" y="5798634"/>
                </a:cubicBezTo>
                <a:cubicBezTo>
                  <a:pt x="362860" y="5853256"/>
                  <a:pt x="382068" y="5912480"/>
                  <a:pt x="412595" y="5965902"/>
                </a:cubicBezTo>
                <a:cubicBezTo>
                  <a:pt x="456586" y="6042886"/>
                  <a:pt x="522633" y="6107430"/>
                  <a:pt x="557561" y="6188927"/>
                </a:cubicBezTo>
                <a:cubicBezTo>
                  <a:pt x="602820" y="6294530"/>
                  <a:pt x="576970" y="6242407"/>
                  <a:pt x="635620" y="6345044"/>
                </a:cubicBezTo>
                <a:cubicBezTo>
                  <a:pt x="639337" y="6359912"/>
                  <a:pt x="640734" y="6375562"/>
                  <a:pt x="646771" y="6389649"/>
                </a:cubicBezTo>
                <a:cubicBezTo>
                  <a:pt x="658715" y="6417519"/>
                  <a:pt x="687013" y="6444249"/>
                  <a:pt x="713678" y="6456556"/>
                </a:cubicBezTo>
                <a:cubicBezTo>
                  <a:pt x="745696" y="6471333"/>
                  <a:pt x="780132" y="6480322"/>
                  <a:pt x="814039" y="6490010"/>
                </a:cubicBezTo>
                <a:cubicBezTo>
                  <a:pt x="1095507" y="6570429"/>
                  <a:pt x="1108147" y="6529400"/>
                  <a:pt x="1550020" y="6545766"/>
                </a:cubicBezTo>
                <a:cubicBezTo>
                  <a:pt x="1590908" y="6549483"/>
                  <a:pt x="1631878" y="6552383"/>
                  <a:pt x="1672683" y="6556917"/>
                </a:cubicBezTo>
                <a:cubicBezTo>
                  <a:pt x="1895491" y="6581673"/>
                  <a:pt x="1798587" y="6574309"/>
                  <a:pt x="2007220" y="6601522"/>
                </a:cubicBezTo>
                <a:cubicBezTo>
                  <a:pt x="2040597" y="6605876"/>
                  <a:pt x="2074127" y="6608956"/>
                  <a:pt x="2107581" y="6612673"/>
                </a:cubicBezTo>
                <a:cubicBezTo>
                  <a:pt x="2185639" y="6631258"/>
                  <a:pt x="2264187" y="6647896"/>
                  <a:pt x="2341756" y="6668429"/>
                </a:cubicBezTo>
                <a:cubicBezTo>
                  <a:pt x="2390630" y="6681366"/>
                  <a:pt x="2437829" y="6700167"/>
                  <a:pt x="2486722" y="6713034"/>
                </a:cubicBezTo>
                <a:cubicBezTo>
                  <a:pt x="2579141" y="6737355"/>
                  <a:pt x="2670079" y="6774736"/>
                  <a:pt x="2765503" y="6779941"/>
                </a:cubicBezTo>
                <a:lnTo>
                  <a:pt x="3378820" y="6813395"/>
                </a:lnTo>
                <a:cubicBezTo>
                  <a:pt x="3816646" y="6863914"/>
                  <a:pt x="3787817" y="6873331"/>
                  <a:pt x="4382430" y="6835697"/>
                </a:cubicBezTo>
                <a:cubicBezTo>
                  <a:pt x="4563675" y="6824226"/>
                  <a:pt x="4510541" y="6787523"/>
                  <a:pt x="4650059" y="6746488"/>
                </a:cubicBezTo>
                <a:cubicBezTo>
                  <a:pt x="4678809" y="6738032"/>
                  <a:pt x="4709709" y="6740263"/>
                  <a:pt x="4739269" y="6735336"/>
                </a:cubicBezTo>
                <a:cubicBezTo>
                  <a:pt x="4941874" y="6701568"/>
                  <a:pt x="4769407" y="6715980"/>
                  <a:pt x="5051503" y="6679580"/>
                </a:cubicBezTo>
                <a:cubicBezTo>
                  <a:pt x="5099569" y="6673378"/>
                  <a:pt x="5148223" y="6673024"/>
                  <a:pt x="5196469" y="6668429"/>
                </a:cubicBezTo>
                <a:cubicBezTo>
                  <a:pt x="5226302" y="6665588"/>
                  <a:pt x="5255942" y="6660995"/>
                  <a:pt x="5285678" y="6657278"/>
                </a:cubicBezTo>
                <a:cubicBezTo>
                  <a:pt x="5322849" y="6646127"/>
                  <a:pt x="5359307" y="6632243"/>
                  <a:pt x="5397191" y="6623824"/>
                </a:cubicBezTo>
                <a:cubicBezTo>
                  <a:pt x="5426445" y="6617323"/>
                  <a:pt x="5456695" y="6616634"/>
                  <a:pt x="5486400" y="6612673"/>
                </a:cubicBezTo>
                <a:cubicBezTo>
                  <a:pt x="5673884" y="6587676"/>
                  <a:pt x="5476776" y="6605030"/>
                  <a:pt x="5843239" y="6590370"/>
                </a:cubicBezTo>
                <a:cubicBezTo>
                  <a:pt x="5869259" y="6582936"/>
                  <a:pt x="5894818" y="6573643"/>
                  <a:pt x="5921298" y="6568068"/>
                </a:cubicBezTo>
                <a:cubicBezTo>
                  <a:pt x="5965548" y="6558752"/>
                  <a:pt x="6011122" y="6556240"/>
                  <a:pt x="6055112" y="6545766"/>
                </a:cubicBezTo>
                <a:cubicBezTo>
                  <a:pt x="6089416" y="6537598"/>
                  <a:pt x="6121769" y="6522682"/>
                  <a:pt x="6155473" y="6512312"/>
                </a:cubicBezTo>
                <a:cubicBezTo>
                  <a:pt x="6260118" y="6480113"/>
                  <a:pt x="6126107" y="6534758"/>
                  <a:pt x="6300439" y="6467707"/>
                </a:cubicBezTo>
                <a:cubicBezTo>
                  <a:pt x="6315954" y="6461740"/>
                  <a:pt x="6330176" y="6452839"/>
                  <a:pt x="6345044" y="6445405"/>
                </a:cubicBezTo>
                <a:cubicBezTo>
                  <a:pt x="6367532" y="6422917"/>
                  <a:pt x="6417846" y="6377859"/>
                  <a:pt x="6434254" y="6345044"/>
                </a:cubicBezTo>
                <a:cubicBezTo>
                  <a:pt x="6467459" y="6278634"/>
                  <a:pt x="6505194" y="6155556"/>
                  <a:pt x="6523464" y="6088566"/>
                </a:cubicBezTo>
                <a:cubicBezTo>
                  <a:pt x="6532481" y="6055504"/>
                  <a:pt x="6537828" y="6021543"/>
                  <a:pt x="6545766" y="5988205"/>
                </a:cubicBezTo>
                <a:cubicBezTo>
                  <a:pt x="6595998" y="5777230"/>
                  <a:pt x="6564941" y="5932927"/>
                  <a:pt x="6601522" y="5731727"/>
                </a:cubicBezTo>
                <a:cubicBezTo>
                  <a:pt x="6590371" y="5579327"/>
                  <a:pt x="6591057" y="5425595"/>
                  <a:pt x="6568069" y="5274527"/>
                </a:cubicBezTo>
                <a:cubicBezTo>
                  <a:pt x="6564488" y="5250997"/>
                  <a:pt x="6536666" y="5238574"/>
                  <a:pt x="6523464" y="5218770"/>
                </a:cubicBezTo>
                <a:cubicBezTo>
                  <a:pt x="6359538" y="4972881"/>
                  <a:pt x="6554182" y="5227187"/>
                  <a:pt x="6445405" y="5118410"/>
                </a:cubicBezTo>
                <a:cubicBezTo>
                  <a:pt x="6421173" y="5094178"/>
                  <a:pt x="6405661" y="5061246"/>
                  <a:pt x="6378498" y="5040351"/>
                </a:cubicBezTo>
                <a:cubicBezTo>
                  <a:pt x="6251263" y="4942478"/>
                  <a:pt x="6345496" y="5070860"/>
                  <a:pt x="6244683" y="4962292"/>
                </a:cubicBezTo>
                <a:cubicBezTo>
                  <a:pt x="6172086" y="4884111"/>
                  <a:pt x="6166235" y="4868716"/>
                  <a:pt x="6122020" y="4795024"/>
                </a:cubicBezTo>
                <a:cubicBezTo>
                  <a:pt x="6106334" y="4716591"/>
                  <a:pt x="6104595" y="4703298"/>
                  <a:pt x="6077415" y="4605453"/>
                </a:cubicBezTo>
                <a:cubicBezTo>
                  <a:pt x="6071123" y="4582802"/>
                  <a:pt x="6062546" y="4560848"/>
                  <a:pt x="6055112" y="4538546"/>
                </a:cubicBezTo>
                <a:cubicBezTo>
                  <a:pt x="6051395" y="4508809"/>
                  <a:pt x="6046943" y="4479155"/>
                  <a:pt x="6043961" y="4449336"/>
                </a:cubicBezTo>
                <a:cubicBezTo>
                  <a:pt x="6035791" y="4367631"/>
                  <a:pt x="6039472" y="4284167"/>
                  <a:pt x="6021659" y="4204010"/>
                </a:cubicBezTo>
                <a:lnTo>
                  <a:pt x="5999356" y="4103649"/>
                </a:lnTo>
                <a:cubicBezTo>
                  <a:pt x="5994592" y="4048856"/>
                  <a:pt x="5980667" y="3851466"/>
                  <a:pt x="5965903" y="3757961"/>
                </a:cubicBezTo>
                <a:cubicBezTo>
                  <a:pt x="5959421" y="3716911"/>
                  <a:pt x="5951034" y="3676185"/>
                  <a:pt x="5943600" y="3635297"/>
                </a:cubicBezTo>
                <a:cubicBezTo>
                  <a:pt x="5935558" y="3410105"/>
                  <a:pt x="5938185" y="3363855"/>
                  <a:pt x="5921298" y="3178097"/>
                </a:cubicBezTo>
                <a:cubicBezTo>
                  <a:pt x="5918251" y="3144576"/>
                  <a:pt x="5917200" y="3110648"/>
                  <a:pt x="5910147" y="3077736"/>
                </a:cubicBezTo>
                <a:cubicBezTo>
                  <a:pt x="5905953" y="3058163"/>
                  <a:pt x="5894174" y="3040970"/>
                  <a:pt x="5887844" y="3021980"/>
                </a:cubicBezTo>
                <a:cubicBezTo>
                  <a:pt x="5882997" y="3007441"/>
                  <a:pt x="5880410" y="2992243"/>
                  <a:pt x="5876693" y="2977375"/>
                </a:cubicBezTo>
                <a:cubicBezTo>
                  <a:pt x="5872976" y="2910468"/>
                  <a:pt x="5871609" y="2843388"/>
                  <a:pt x="5865542" y="2776653"/>
                </a:cubicBezTo>
                <a:cubicBezTo>
                  <a:pt x="5864155" y="2761390"/>
                  <a:pt x="5857716" y="2747010"/>
                  <a:pt x="5854391" y="2732049"/>
                </a:cubicBezTo>
                <a:cubicBezTo>
                  <a:pt x="5825899" y="2603836"/>
                  <a:pt x="5868513" y="2763264"/>
                  <a:pt x="5809786" y="2587083"/>
                </a:cubicBezTo>
                <a:cubicBezTo>
                  <a:pt x="5797514" y="2550267"/>
                  <a:pt x="5787483" y="2512741"/>
                  <a:pt x="5776332" y="2475570"/>
                </a:cubicBezTo>
                <a:cubicBezTo>
                  <a:pt x="5757391" y="2305096"/>
                  <a:pt x="5783965" y="2438898"/>
                  <a:pt x="5731727" y="2308302"/>
                </a:cubicBezTo>
                <a:cubicBezTo>
                  <a:pt x="5726035" y="2294072"/>
                  <a:pt x="5723901" y="2278658"/>
                  <a:pt x="5720576" y="2263697"/>
                </a:cubicBezTo>
                <a:cubicBezTo>
                  <a:pt x="5717042" y="2247793"/>
                  <a:pt x="5705433" y="2181951"/>
                  <a:pt x="5698273" y="2163336"/>
                </a:cubicBezTo>
                <a:cubicBezTo>
                  <a:pt x="5685131" y="2129167"/>
                  <a:pt x="5668537" y="2096429"/>
                  <a:pt x="5653669" y="2062975"/>
                </a:cubicBezTo>
                <a:cubicBezTo>
                  <a:pt x="5632408" y="1797222"/>
                  <a:pt x="5615009" y="1709312"/>
                  <a:pt x="5642517" y="1427356"/>
                </a:cubicBezTo>
                <a:cubicBezTo>
                  <a:pt x="5645941" y="1392259"/>
                  <a:pt x="5664111" y="1360204"/>
                  <a:pt x="5675971" y="1326995"/>
                </a:cubicBezTo>
                <a:cubicBezTo>
                  <a:pt x="5703375" y="1250265"/>
                  <a:pt x="5706915" y="1255040"/>
                  <a:pt x="5765181" y="1170878"/>
                </a:cubicBezTo>
                <a:cubicBezTo>
                  <a:pt x="5775760" y="1155597"/>
                  <a:pt x="5783170" y="1136582"/>
                  <a:pt x="5798634" y="1126273"/>
                </a:cubicBezTo>
                <a:cubicBezTo>
                  <a:pt x="5818195" y="1113232"/>
                  <a:pt x="5843600" y="1112409"/>
                  <a:pt x="5865542" y="1103970"/>
                </a:cubicBezTo>
                <a:cubicBezTo>
                  <a:pt x="5983751" y="1058505"/>
                  <a:pt x="5900623" y="1079112"/>
                  <a:pt x="5999356" y="1059366"/>
                </a:cubicBezTo>
                <a:cubicBezTo>
                  <a:pt x="6047678" y="1018478"/>
                  <a:pt x="6133916" y="999140"/>
                  <a:pt x="6144322" y="936702"/>
                </a:cubicBezTo>
                <a:cubicBezTo>
                  <a:pt x="6148039" y="914400"/>
                  <a:pt x="6152035" y="892142"/>
                  <a:pt x="6155473" y="869795"/>
                </a:cubicBezTo>
                <a:cubicBezTo>
                  <a:pt x="6159470" y="843817"/>
                  <a:pt x="6160715" y="817347"/>
                  <a:pt x="6166625" y="791736"/>
                </a:cubicBezTo>
                <a:cubicBezTo>
                  <a:pt x="6171911" y="768829"/>
                  <a:pt x="6181493" y="747131"/>
                  <a:pt x="6188927" y="724829"/>
                </a:cubicBezTo>
                <a:cubicBezTo>
                  <a:pt x="6185210" y="635619"/>
                  <a:pt x="6183919" y="546275"/>
                  <a:pt x="6177776" y="457200"/>
                </a:cubicBezTo>
                <a:cubicBezTo>
                  <a:pt x="6176472" y="438292"/>
                  <a:pt x="6173102" y="419256"/>
                  <a:pt x="6166625" y="401444"/>
                </a:cubicBezTo>
                <a:cubicBezTo>
                  <a:pt x="6142491" y="335076"/>
                  <a:pt x="6090315" y="271696"/>
                  <a:pt x="6043961" y="223024"/>
                </a:cubicBezTo>
                <a:cubicBezTo>
                  <a:pt x="6002230" y="179207"/>
                  <a:pt x="5960141" y="134448"/>
                  <a:pt x="5910147" y="100361"/>
                </a:cubicBezTo>
                <a:cubicBezTo>
                  <a:pt x="5877069" y="77808"/>
                  <a:pt x="5837473" y="65466"/>
                  <a:pt x="5798634" y="55756"/>
                </a:cubicBezTo>
                <a:cubicBezTo>
                  <a:pt x="5729770" y="38540"/>
                  <a:pt x="5557096" y="24827"/>
                  <a:pt x="5486400" y="22302"/>
                </a:cubicBezTo>
                <a:lnTo>
                  <a:pt x="4705815" y="0"/>
                </a:lnTo>
                <a:lnTo>
                  <a:pt x="3601844" y="11151"/>
                </a:lnTo>
                <a:lnTo>
                  <a:pt x="646771" y="22302"/>
                </a:lnTo>
                <a:cubicBezTo>
                  <a:pt x="616121" y="22639"/>
                  <a:pt x="587532" y="38182"/>
                  <a:pt x="557561" y="44605"/>
                </a:cubicBezTo>
                <a:cubicBezTo>
                  <a:pt x="535453" y="49342"/>
                  <a:pt x="512877" y="51589"/>
                  <a:pt x="490654" y="55756"/>
                </a:cubicBezTo>
                <a:cubicBezTo>
                  <a:pt x="453396" y="62742"/>
                  <a:pt x="416313" y="70624"/>
                  <a:pt x="379142" y="78058"/>
                </a:cubicBezTo>
                <a:cubicBezTo>
                  <a:pt x="254362" y="127971"/>
                  <a:pt x="343403" y="100361"/>
                  <a:pt x="100361" y="100361"/>
                </a:cubicBezTo>
              </a:path>
            </a:pathLst>
          </a:custGeom>
          <a:solidFill>
            <a:srgbClr val="92D050">
              <a:alpha val="54902"/>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 name="TextBox 3">
            <a:extLst>
              <a:ext uri="{FF2B5EF4-FFF2-40B4-BE49-F238E27FC236}">
                <a16:creationId xmlns:a16="http://schemas.microsoft.com/office/drawing/2014/main" id="{A7581316-0E5B-F4BC-4924-393A19CFFAF9}"/>
              </a:ext>
            </a:extLst>
          </p:cNvPr>
          <p:cNvSpPr txBox="1"/>
          <p:nvPr/>
        </p:nvSpPr>
        <p:spPr>
          <a:xfrm>
            <a:off x="-119922" y="119921"/>
            <a:ext cx="7772399" cy="1569660"/>
          </a:xfrm>
          <a:prstGeom prst="rect">
            <a:avLst/>
          </a:prstGeom>
          <a:noFill/>
        </p:spPr>
        <p:txBody>
          <a:bodyPr wrap="square" rtlCol="0">
            <a:spAutoFit/>
          </a:bodyPr>
          <a:lstStyle/>
          <a:p>
            <a:pPr algn="ctr"/>
            <a:r>
              <a:rPr lang="en-CA" sz="4800" b="1" dirty="0"/>
              <a:t>Host Docker Images in Docker Hub</a:t>
            </a:r>
          </a:p>
        </p:txBody>
      </p:sp>
      <p:sp>
        <p:nvSpPr>
          <p:cNvPr id="15" name="Oval 14">
            <a:extLst>
              <a:ext uri="{FF2B5EF4-FFF2-40B4-BE49-F238E27FC236}">
                <a16:creationId xmlns:a16="http://schemas.microsoft.com/office/drawing/2014/main" id="{7198BEE0-2C07-F5D0-D031-5755B3013C15}"/>
              </a:ext>
            </a:extLst>
          </p:cNvPr>
          <p:cNvSpPr/>
          <p:nvPr/>
        </p:nvSpPr>
        <p:spPr>
          <a:xfrm>
            <a:off x="5889464" y="904751"/>
            <a:ext cx="795528" cy="752969"/>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600" b="1" dirty="0">
                <a:ln w="0"/>
                <a:solidFill>
                  <a:schemeClr val="tx1"/>
                </a:solidFill>
                <a:effectLst>
                  <a:outerShdw blurRad="38100" dist="19050" dir="2700000" algn="tl" rotWithShape="0">
                    <a:schemeClr val="dk1">
                      <a:alpha val="40000"/>
                    </a:schemeClr>
                  </a:outerShdw>
                </a:effectLst>
              </a:rPr>
              <a:t>1</a:t>
            </a:r>
          </a:p>
        </p:txBody>
      </p:sp>
      <p:pic>
        <p:nvPicPr>
          <p:cNvPr id="21" name="Picture 20" descr="Graphical user interface, text">
            <a:extLst>
              <a:ext uri="{FF2B5EF4-FFF2-40B4-BE49-F238E27FC236}">
                <a16:creationId xmlns:a16="http://schemas.microsoft.com/office/drawing/2014/main" id="{BCBE5EAE-AFB9-3ABB-93F0-07C0A4CBD205}"/>
              </a:ext>
            </a:extLst>
          </p:cNvPr>
          <p:cNvPicPr>
            <a:picLocks noChangeAspect="1"/>
          </p:cNvPicPr>
          <p:nvPr/>
        </p:nvPicPr>
        <p:blipFill>
          <a:blip r:embed="rId2"/>
          <a:stretch>
            <a:fillRect/>
          </a:stretch>
        </p:blipFill>
        <p:spPr>
          <a:xfrm>
            <a:off x="374340" y="2361828"/>
            <a:ext cx="7398060" cy="5971032"/>
          </a:xfrm>
          <a:prstGeom prst="rect">
            <a:avLst/>
          </a:prstGeom>
        </p:spPr>
      </p:pic>
    </p:spTree>
    <p:extLst>
      <p:ext uri="{BB962C8B-B14F-4D97-AF65-F5344CB8AC3E}">
        <p14:creationId xmlns:p14="http://schemas.microsoft.com/office/powerpoint/2010/main" val="1833741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7581316-0E5B-F4BC-4924-393A19CFFAF9}"/>
              </a:ext>
            </a:extLst>
          </p:cNvPr>
          <p:cNvSpPr txBox="1"/>
          <p:nvPr/>
        </p:nvSpPr>
        <p:spPr>
          <a:xfrm>
            <a:off x="470169" y="244834"/>
            <a:ext cx="7513670" cy="830997"/>
          </a:xfrm>
          <a:prstGeom prst="rect">
            <a:avLst/>
          </a:prstGeom>
          <a:noFill/>
        </p:spPr>
        <p:txBody>
          <a:bodyPr wrap="square" rtlCol="0">
            <a:spAutoFit/>
          </a:bodyPr>
          <a:lstStyle/>
          <a:p>
            <a:pPr algn="ctr"/>
            <a:r>
              <a:rPr lang="en-CA" sz="4800" b="1" dirty="0"/>
              <a:t>Process Overview </a:t>
            </a:r>
          </a:p>
        </p:txBody>
      </p:sp>
      <p:pic>
        <p:nvPicPr>
          <p:cNvPr id="8" name="Picture 7" descr="Graphical user interface, application">
            <a:extLst>
              <a:ext uri="{FF2B5EF4-FFF2-40B4-BE49-F238E27FC236}">
                <a16:creationId xmlns:a16="http://schemas.microsoft.com/office/drawing/2014/main" id="{09F071EC-215D-2998-B8A9-174459D28478}"/>
              </a:ext>
            </a:extLst>
          </p:cNvPr>
          <p:cNvPicPr>
            <a:picLocks noChangeAspect="1"/>
          </p:cNvPicPr>
          <p:nvPr/>
        </p:nvPicPr>
        <p:blipFill>
          <a:blip r:embed="rId2"/>
          <a:stretch>
            <a:fillRect/>
          </a:stretch>
        </p:blipFill>
        <p:spPr>
          <a:xfrm>
            <a:off x="470169" y="1609755"/>
            <a:ext cx="7107838" cy="8318343"/>
          </a:xfrm>
          <a:prstGeom prst="rect">
            <a:avLst/>
          </a:prstGeom>
        </p:spPr>
      </p:pic>
      <p:sp>
        <p:nvSpPr>
          <p:cNvPr id="9" name="Oval 8">
            <a:extLst>
              <a:ext uri="{FF2B5EF4-FFF2-40B4-BE49-F238E27FC236}">
                <a16:creationId xmlns:a16="http://schemas.microsoft.com/office/drawing/2014/main" id="{64C67BFD-3639-A357-5CA6-6EB1F28CFE6E}"/>
              </a:ext>
            </a:extLst>
          </p:cNvPr>
          <p:cNvSpPr/>
          <p:nvPr/>
        </p:nvSpPr>
        <p:spPr>
          <a:xfrm>
            <a:off x="2556476" y="7403685"/>
            <a:ext cx="795528" cy="752969"/>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600" b="1" dirty="0">
                <a:ln w="0"/>
                <a:solidFill>
                  <a:schemeClr val="tx1"/>
                </a:solidFill>
                <a:effectLst>
                  <a:outerShdw blurRad="38100" dist="19050" dir="2700000" algn="tl" rotWithShape="0">
                    <a:schemeClr val="dk1">
                      <a:alpha val="40000"/>
                    </a:schemeClr>
                  </a:outerShdw>
                </a:effectLst>
              </a:rPr>
              <a:t>2</a:t>
            </a:r>
          </a:p>
        </p:txBody>
      </p:sp>
      <p:pic>
        <p:nvPicPr>
          <p:cNvPr id="3" name="Graphic 2" descr="Checkmark with solid fill">
            <a:extLst>
              <a:ext uri="{FF2B5EF4-FFF2-40B4-BE49-F238E27FC236}">
                <a16:creationId xmlns:a16="http://schemas.microsoft.com/office/drawing/2014/main" id="{7A492B26-6D03-468E-9B89-BE591F6AA91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502152" y="2478024"/>
            <a:ext cx="768096" cy="768096"/>
          </a:xfrm>
          <a:prstGeom prst="rect">
            <a:avLst/>
          </a:prstGeom>
        </p:spPr>
      </p:pic>
    </p:spTree>
    <p:extLst>
      <p:ext uri="{BB962C8B-B14F-4D97-AF65-F5344CB8AC3E}">
        <p14:creationId xmlns:p14="http://schemas.microsoft.com/office/powerpoint/2010/main" val="2704893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7581316-0E5B-F4BC-4924-393A19CFFAF9}"/>
              </a:ext>
            </a:extLst>
          </p:cNvPr>
          <p:cNvSpPr txBox="1"/>
          <p:nvPr/>
        </p:nvSpPr>
        <p:spPr>
          <a:xfrm>
            <a:off x="-178833" y="101633"/>
            <a:ext cx="8130066" cy="2123658"/>
          </a:xfrm>
          <a:prstGeom prst="rect">
            <a:avLst/>
          </a:prstGeom>
          <a:noFill/>
        </p:spPr>
        <p:txBody>
          <a:bodyPr wrap="square" rtlCol="0">
            <a:spAutoFit/>
          </a:bodyPr>
          <a:lstStyle/>
          <a:p>
            <a:pPr algn="ctr"/>
            <a:r>
              <a:rPr lang="en-CA" sz="4400" b="1" dirty="0"/>
              <a:t>Google Kubernetes Setup</a:t>
            </a:r>
          </a:p>
          <a:p>
            <a:pPr algn="ctr"/>
            <a:r>
              <a:rPr lang="en-CA" sz="4400" b="1" dirty="0"/>
              <a:t>And Connecting to Azure </a:t>
            </a:r>
            <a:r>
              <a:rPr lang="en-CA" sz="4400" b="1" dirty="0" err="1"/>
              <a:t>Devops</a:t>
            </a:r>
            <a:endParaRPr lang="en-CA" sz="4400" b="1" dirty="0"/>
          </a:p>
        </p:txBody>
      </p:sp>
      <p:sp>
        <p:nvSpPr>
          <p:cNvPr id="2" name="TextBox 1">
            <a:extLst>
              <a:ext uri="{FF2B5EF4-FFF2-40B4-BE49-F238E27FC236}">
                <a16:creationId xmlns:a16="http://schemas.microsoft.com/office/drawing/2014/main" id="{2C7DDAD2-B987-51F1-2402-5E420CFEC35B}"/>
              </a:ext>
            </a:extLst>
          </p:cNvPr>
          <p:cNvSpPr txBox="1"/>
          <p:nvPr/>
        </p:nvSpPr>
        <p:spPr>
          <a:xfrm>
            <a:off x="438911" y="2951293"/>
            <a:ext cx="5742919" cy="923330"/>
          </a:xfrm>
          <a:prstGeom prst="rect">
            <a:avLst/>
          </a:prstGeom>
          <a:noFill/>
        </p:spPr>
        <p:txBody>
          <a:bodyPr wrap="none" rtlCol="0">
            <a:spAutoFit/>
          </a:bodyPr>
          <a:lstStyle/>
          <a:p>
            <a:r>
              <a:rPr lang="en-CA" dirty="0"/>
              <a:t>Through Google Account:</a:t>
            </a:r>
          </a:p>
          <a:p>
            <a:pPr marL="285750" indent="-285750">
              <a:buFont typeface="Arial" panose="020B0604020202020204" pitchFamily="34" charset="0"/>
              <a:buChar char="•"/>
            </a:pPr>
            <a:r>
              <a:rPr lang="en-CA" dirty="0"/>
              <a:t>Create a google project</a:t>
            </a:r>
          </a:p>
          <a:p>
            <a:pPr marL="285750" indent="-285750">
              <a:buFont typeface="Arial" panose="020B0604020202020204" pitchFamily="34" charset="0"/>
              <a:buChar char="•"/>
            </a:pPr>
            <a:r>
              <a:rPr lang="en-CA" dirty="0"/>
              <a:t>create a Google cluster. [you can keep the default]</a:t>
            </a:r>
          </a:p>
        </p:txBody>
      </p:sp>
      <p:sp>
        <p:nvSpPr>
          <p:cNvPr id="3" name="TextBox 2">
            <a:extLst>
              <a:ext uri="{FF2B5EF4-FFF2-40B4-BE49-F238E27FC236}">
                <a16:creationId xmlns:a16="http://schemas.microsoft.com/office/drawing/2014/main" id="{964AC838-1AF0-3138-6320-14ADE3C82CEC}"/>
              </a:ext>
            </a:extLst>
          </p:cNvPr>
          <p:cNvSpPr txBox="1"/>
          <p:nvPr/>
        </p:nvSpPr>
        <p:spPr>
          <a:xfrm>
            <a:off x="438911" y="4039281"/>
            <a:ext cx="6748273" cy="1200329"/>
          </a:xfrm>
          <a:prstGeom prst="rect">
            <a:avLst/>
          </a:prstGeom>
          <a:noFill/>
        </p:spPr>
        <p:txBody>
          <a:bodyPr wrap="square" rtlCol="0">
            <a:spAutoFit/>
          </a:bodyPr>
          <a:lstStyle/>
          <a:p>
            <a:r>
              <a:rPr lang="en-CA" dirty="0"/>
              <a:t>Through </a:t>
            </a:r>
            <a:r>
              <a:rPr lang="en-CA" dirty="0" err="1"/>
              <a:t>cmd</a:t>
            </a:r>
            <a:r>
              <a:rPr lang="en-CA" dirty="0"/>
              <a:t> line, you can run: </a:t>
            </a:r>
            <a:r>
              <a:rPr lang="en-CA" dirty="0" err="1"/>
              <a:t>gcloud</a:t>
            </a:r>
            <a:r>
              <a:rPr lang="en-CA" dirty="0"/>
              <a:t> </a:t>
            </a:r>
            <a:r>
              <a:rPr lang="en-CA" dirty="0" err="1"/>
              <a:t>init</a:t>
            </a:r>
            <a:endParaRPr lang="en-CA" dirty="0"/>
          </a:p>
          <a:p>
            <a:endParaRPr lang="en-CA" dirty="0"/>
          </a:p>
          <a:p>
            <a:pPr marL="742950" lvl="1" indent="-285750">
              <a:buFont typeface="Arial" panose="020B0604020202020204" pitchFamily="34" charset="0"/>
              <a:buChar char="•"/>
            </a:pPr>
            <a:r>
              <a:rPr lang="en-CA" dirty="0"/>
              <a:t>If you don’t have an existing configuration, create one based on your </a:t>
            </a:r>
            <a:r>
              <a:rPr lang="en-CA" dirty="0">
                <a:highlight>
                  <a:srgbClr val="FFFF00"/>
                </a:highlight>
              </a:rPr>
              <a:t>google account </a:t>
            </a:r>
            <a:r>
              <a:rPr lang="en-CA" dirty="0"/>
              <a:t>and </a:t>
            </a:r>
            <a:r>
              <a:rPr lang="en-CA" dirty="0">
                <a:highlight>
                  <a:srgbClr val="FFFF00"/>
                </a:highlight>
              </a:rPr>
              <a:t>project name</a:t>
            </a:r>
          </a:p>
        </p:txBody>
      </p:sp>
      <p:sp>
        <p:nvSpPr>
          <p:cNvPr id="6" name="TextBox 5">
            <a:extLst>
              <a:ext uri="{FF2B5EF4-FFF2-40B4-BE49-F238E27FC236}">
                <a16:creationId xmlns:a16="http://schemas.microsoft.com/office/drawing/2014/main" id="{CF76E263-4E9A-7D79-01EB-159F1D19C952}"/>
              </a:ext>
            </a:extLst>
          </p:cNvPr>
          <p:cNvSpPr txBox="1"/>
          <p:nvPr/>
        </p:nvSpPr>
        <p:spPr>
          <a:xfrm>
            <a:off x="329183" y="5540264"/>
            <a:ext cx="7150609" cy="1908215"/>
          </a:xfrm>
          <a:prstGeom prst="rect">
            <a:avLst/>
          </a:prstGeom>
          <a:noFill/>
        </p:spPr>
        <p:txBody>
          <a:bodyPr wrap="square" rtlCol="0">
            <a:spAutoFit/>
          </a:bodyPr>
          <a:lstStyle/>
          <a:p>
            <a:r>
              <a:rPr lang="en-CA" dirty="0"/>
              <a:t>We need to create a google service Account and give it access on our cluster. You need the </a:t>
            </a:r>
            <a:r>
              <a:rPr lang="en-CA" dirty="0">
                <a:highlight>
                  <a:srgbClr val="FFFF00"/>
                </a:highlight>
              </a:rPr>
              <a:t>Cluster IP,</a:t>
            </a:r>
            <a:r>
              <a:rPr lang="en-CA" dirty="0"/>
              <a:t> beside the </a:t>
            </a:r>
            <a:r>
              <a:rPr lang="en-CA" dirty="0">
                <a:highlight>
                  <a:srgbClr val="FFFF00"/>
                </a:highlight>
              </a:rPr>
              <a:t>secret</a:t>
            </a:r>
            <a:r>
              <a:rPr lang="en-CA" dirty="0"/>
              <a:t> created during the following steps to feed Azure </a:t>
            </a:r>
            <a:r>
              <a:rPr lang="en-CA" dirty="0" err="1"/>
              <a:t>Devops</a:t>
            </a:r>
            <a:r>
              <a:rPr lang="en-CA" dirty="0"/>
              <a:t>.</a:t>
            </a:r>
          </a:p>
          <a:p>
            <a:endParaRPr lang="en-CA" dirty="0"/>
          </a:p>
          <a:p>
            <a:pPr marL="285750" indent="-285750">
              <a:buFont typeface="Arial" panose="020B0604020202020204" pitchFamily="34" charset="0"/>
              <a:buChar char="•"/>
            </a:pPr>
            <a:r>
              <a:rPr lang="en-CA" dirty="0"/>
              <a:t>Follow the instructions </a:t>
            </a:r>
            <a:r>
              <a:rPr lang="en-CA" dirty="0">
                <a:hlinkClick r:id="rId3"/>
              </a:rPr>
              <a:t>here</a:t>
            </a:r>
            <a:r>
              <a:rPr lang="en-CA" dirty="0"/>
              <a:t>:</a:t>
            </a:r>
          </a:p>
          <a:p>
            <a:r>
              <a:rPr lang="en-CA" sz="1400" dirty="0">
                <a:hlinkClick r:id="rId3"/>
              </a:rPr>
              <a:t>https://cloud.google.com/architecture/creating-cicd-pipeline-vsts-kubernetes-engine#connect_azure_pipelines_to_the_development_cluster</a:t>
            </a:r>
            <a:endParaRPr lang="en-CA" sz="1400" dirty="0"/>
          </a:p>
        </p:txBody>
      </p:sp>
      <p:sp>
        <p:nvSpPr>
          <p:cNvPr id="8" name="TextBox 7">
            <a:extLst>
              <a:ext uri="{FF2B5EF4-FFF2-40B4-BE49-F238E27FC236}">
                <a16:creationId xmlns:a16="http://schemas.microsoft.com/office/drawing/2014/main" id="{F635564E-9AB5-FDD7-4C8A-96E1E768F813}"/>
              </a:ext>
            </a:extLst>
          </p:cNvPr>
          <p:cNvSpPr txBox="1"/>
          <p:nvPr/>
        </p:nvSpPr>
        <p:spPr>
          <a:xfrm>
            <a:off x="329182" y="7646642"/>
            <a:ext cx="7150609" cy="1815882"/>
          </a:xfrm>
          <a:prstGeom prst="rect">
            <a:avLst/>
          </a:prstGeom>
          <a:noFill/>
        </p:spPr>
        <p:txBody>
          <a:bodyPr wrap="square">
            <a:spAutoFit/>
          </a:bodyPr>
          <a:lstStyle/>
          <a:p>
            <a:pPr>
              <a:lnSpc>
                <a:spcPct val="100000"/>
              </a:lnSpc>
            </a:pPr>
            <a:r>
              <a:rPr lang="en-US" sz="1600" b="1" u="sng" dirty="0">
                <a:effectLst/>
                <a:highlight>
                  <a:srgbClr val="FFFF00"/>
                </a:highlight>
                <a:latin typeface="MS Shell Dlg 2" panose="020B0604030504040204" pitchFamily="34" charset="0"/>
              </a:rPr>
              <a:t>Brief about the above steps</a:t>
            </a:r>
          </a:p>
          <a:p>
            <a:pPr lvl="1">
              <a:buFont typeface="Arial" panose="020B0604020202020204" pitchFamily="34" charset="0"/>
              <a:buChar char="•"/>
            </a:pPr>
            <a:r>
              <a:rPr lang="en-US" sz="1600" dirty="0">
                <a:effectLst/>
                <a:latin typeface="MS Shell Dlg 2" panose="020B0604030504040204" pitchFamily="34" charset="0"/>
              </a:rPr>
              <a:t>Create service account </a:t>
            </a:r>
          </a:p>
          <a:p>
            <a:pPr lvl="1">
              <a:buFont typeface="Arial" panose="020B0604020202020204" pitchFamily="34" charset="0"/>
              <a:buChar char="•"/>
            </a:pPr>
            <a:r>
              <a:rPr lang="en-US" sz="1600" dirty="0">
                <a:effectLst/>
                <a:latin typeface="MS Shell Dlg 2" panose="020B0604030504040204" pitchFamily="34" charset="0"/>
              </a:rPr>
              <a:t>Create a secret for that service account </a:t>
            </a:r>
          </a:p>
          <a:p>
            <a:pPr lvl="1">
              <a:buFont typeface="Arial" panose="020B0604020202020204" pitchFamily="34" charset="0"/>
              <a:buChar char="•"/>
            </a:pPr>
            <a:r>
              <a:rPr lang="en-US" sz="1600" dirty="0">
                <a:effectLst/>
                <a:latin typeface="MS Shell Dlg 2" panose="020B0604030504040204" pitchFamily="34" charset="0"/>
              </a:rPr>
              <a:t>Create a </a:t>
            </a:r>
            <a:r>
              <a:rPr lang="en-US" sz="1600" dirty="0" err="1">
                <a:effectLst/>
                <a:latin typeface="MS Shell Dlg 2" panose="020B0604030504040204" pitchFamily="34" charset="0"/>
              </a:rPr>
              <a:t>rolebinding</a:t>
            </a:r>
            <a:r>
              <a:rPr lang="en-US" sz="1600" dirty="0">
                <a:effectLst/>
                <a:latin typeface="MS Shell Dlg 2" panose="020B0604030504040204" pitchFamily="34" charset="0"/>
              </a:rPr>
              <a:t> to give that account an admin </a:t>
            </a:r>
            <a:r>
              <a:rPr lang="en-US" sz="1600" dirty="0" err="1">
                <a:effectLst/>
                <a:latin typeface="MS Shell Dlg 2" panose="020B0604030504040204" pitchFamily="34" charset="0"/>
              </a:rPr>
              <a:t>prev</a:t>
            </a:r>
            <a:r>
              <a:rPr lang="en-US" sz="1600" dirty="0">
                <a:effectLst/>
                <a:latin typeface="MS Shell Dlg 2" panose="020B0604030504040204" pitchFamily="34" charset="0"/>
              </a:rPr>
              <a:t> on that cluster </a:t>
            </a:r>
          </a:p>
          <a:p>
            <a:pPr lvl="1">
              <a:buFont typeface="Arial" panose="020B0604020202020204" pitchFamily="34" charset="0"/>
              <a:buChar char="•"/>
            </a:pPr>
            <a:r>
              <a:rPr lang="en-US" sz="1600" dirty="0">
                <a:latin typeface="MS Shell Dlg 2" panose="020B0604030504040204" pitchFamily="34" charset="0"/>
              </a:rPr>
              <a:t>G</a:t>
            </a:r>
            <a:r>
              <a:rPr lang="en-US" sz="1600" dirty="0">
                <a:effectLst/>
                <a:latin typeface="MS Shell Dlg 2" panose="020B0604030504040204" pitchFamily="34" charset="0"/>
              </a:rPr>
              <a:t>et the </a:t>
            </a:r>
            <a:r>
              <a:rPr lang="en-US" sz="1600" dirty="0">
                <a:latin typeface="MS Shell Dlg 2" panose="020B0604030504040204" pitchFamily="34" charset="0"/>
              </a:rPr>
              <a:t>IP</a:t>
            </a:r>
            <a:r>
              <a:rPr lang="en-US" sz="1600" dirty="0">
                <a:effectLst/>
                <a:latin typeface="MS Shell Dlg 2" panose="020B0604030504040204" pitchFamily="34" charset="0"/>
              </a:rPr>
              <a:t> of that cluster.</a:t>
            </a:r>
          </a:p>
          <a:p>
            <a:pPr lvl="1">
              <a:buFont typeface="Arial" panose="020B0604020202020204" pitchFamily="34" charset="0"/>
              <a:buChar char="•"/>
            </a:pPr>
            <a:r>
              <a:rPr lang="en-US" sz="1600" dirty="0">
                <a:latin typeface="MS Shell Dlg 2" panose="020B0604030504040204" pitchFamily="34" charset="0"/>
              </a:rPr>
              <a:t>G</a:t>
            </a:r>
            <a:r>
              <a:rPr lang="en-US" sz="1600" dirty="0">
                <a:effectLst/>
                <a:latin typeface="MS Shell Dlg 2" panose="020B0604030504040204" pitchFamily="34" charset="0"/>
              </a:rPr>
              <a:t>et the secret being created. </a:t>
            </a:r>
          </a:p>
          <a:p>
            <a:pPr lvl="1">
              <a:buFont typeface="Arial" panose="020B0604020202020204" pitchFamily="34" charset="0"/>
              <a:buChar char="•"/>
            </a:pPr>
            <a:r>
              <a:rPr lang="en-US" sz="1600" dirty="0">
                <a:latin typeface="MS Shell Dlg 2" panose="020B0604030504040204" pitchFamily="34" charset="0"/>
              </a:rPr>
              <a:t>Feed IP &amp; Secret to Azure </a:t>
            </a:r>
            <a:r>
              <a:rPr lang="en-US" sz="1600" dirty="0" err="1">
                <a:latin typeface="MS Shell Dlg 2" panose="020B0604030504040204" pitchFamily="34" charset="0"/>
              </a:rPr>
              <a:t>Devops</a:t>
            </a:r>
            <a:r>
              <a:rPr lang="en-US" sz="1600" dirty="0">
                <a:latin typeface="MS Shell Dlg 2" panose="020B0604030504040204" pitchFamily="34" charset="0"/>
              </a:rPr>
              <a:t> Service Account </a:t>
            </a:r>
            <a:endParaRPr lang="en-CA" sz="1600" dirty="0"/>
          </a:p>
        </p:txBody>
      </p:sp>
      <p:sp>
        <p:nvSpPr>
          <p:cNvPr id="9" name="Oval 8">
            <a:extLst>
              <a:ext uri="{FF2B5EF4-FFF2-40B4-BE49-F238E27FC236}">
                <a16:creationId xmlns:a16="http://schemas.microsoft.com/office/drawing/2014/main" id="{1CD0F627-CD08-35FD-1216-FA7268FBCD9A}"/>
              </a:ext>
            </a:extLst>
          </p:cNvPr>
          <p:cNvSpPr/>
          <p:nvPr/>
        </p:nvSpPr>
        <p:spPr>
          <a:xfrm>
            <a:off x="5386302" y="1435113"/>
            <a:ext cx="795528" cy="752969"/>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600" b="1" dirty="0">
                <a:ln w="0"/>
                <a:solidFill>
                  <a:schemeClr val="tx1"/>
                </a:solidFill>
                <a:effectLst>
                  <a:outerShdw blurRad="38100" dist="19050" dir="2700000" algn="tl" rotWithShape="0">
                    <a:schemeClr val="dk1">
                      <a:alpha val="40000"/>
                    </a:schemeClr>
                  </a:outerShdw>
                </a:effectLst>
              </a:rPr>
              <a:t>2</a:t>
            </a:r>
          </a:p>
        </p:txBody>
      </p:sp>
    </p:spTree>
    <p:extLst>
      <p:ext uri="{BB962C8B-B14F-4D97-AF65-F5344CB8AC3E}">
        <p14:creationId xmlns:p14="http://schemas.microsoft.com/office/powerpoint/2010/main" val="4231556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6" grpId="0"/>
      <p:bldP spid="8" grpId="0"/>
    </p:bldLst>
  </p:timing>
  <p:extLst>
    <p:ext uri="{6950BFC3-D8DA-4A85-94F7-54DA5524770B}">
      <p188:commentRel xmlns:p188="http://schemas.microsoft.com/office/powerpoint/2018/8/main" r:id="rId2"/>
    </p:ext>
  </p:extLs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7581316-0E5B-F4BC-4924-393A19CFFAF9}"/>
              </a:ext>
            </a:extLst>
          </p:cNvPr>
          <p:cNvSpPr txBox="1"/>
          <p:nvPr/>
        </p:nvSpPr>
        <p:spPr>
          <a:xfrm>
            <a:off x="470169" y="244834"/>
            <a:ext cx="7513670" cy="830997"/>
          </a:xfrm>
          <a:prstGeom prst="rect">
            <a:avLst/>
          </a:prstGeom>
          <a:noFill/>
        </p:spPr>
        <p:txBody>
          <a:bodyPr wrap="square" rtlCol="0">
            <a:spAutoFit/>
          </a:bodyPr>
          <a:lstStyle/>
          <a:p>
            <a:pPr algn="ctr"/>
            <a:r>
              <a:rPr lang="en-CA" sz="4800" b="1" dirty="0"/>
              <a:t>Process Overview </a:t>
            </a:r>
          </a:p>
        </p:txBody>
      </p:sp>
      <p:pic>
        <p:nvPicPr>
          <p:cNvPr id="8" name="Picture 7" descr="Graphical user interface, application">
            <a:extLst>
              <a:ext uri="{FF2B5EF4-FFF2-40B4-BE49-F238E27FC236}">
                <a16:creationId xmlns:a16="http://schemas.microsoft.com/office/drawing/2014/main" id="{09F071EC-215D-2998-B8A9-174459D28478}"/>
              </a:ext>
            </a:extLst>
          </p:cNvPr>
          <p:cNvPicPr>
            <a:picLocks noChangeAspect="1"/>
          </p:cNvPicPr>
          <p:nvPr/>
        </p:nvPicPr>
        <p:blipFill>
          <a:blip r:embed="rId2"/>
          <a:stretch>
            <a:fillRect/>
          </a:stretch>
        </p:blipFill>
        <p:spPr>
          <a:xfrm>
            <a:off x="470169" y="1609755"/>
            <a:ext cx="7107838" cy="8318343"/>
          </a:xfrm>
          <a:prstGeom prst="rect">
            <a:avLst/>
          </a:prstGeom>
        </p:spPr>
      </p:pic>
      <p:pic>
        <p:nvPicPr>
          <p:cNvPr id="3" name="Graphic 2" descr="Checkmark with solid fill">
            <a:extLst>
              <a:ext uri="{FF2B5EF4-FFF2-40B4-BE49-F238E27FC236}">
                <a16:creationId xmlns:a16="http://schemas.microsoft.com/office/drawing/2014/main" id="{7A492B26-6D03-468E-9B89-BE591F6AA91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502152" y="2478024"/>
            <a:ext cx="768096" cy="768096"/>
          </a:xfrm>
          <a:prstGeom prst="rect">
            <a:avLst/>
          </a:prstGeom>
        </p:spPr>
      </p:pic>
      <p:pic>
        <p:nvPicPr>
          <p:cNvPr id="2" name="Graphic 1" descr="Checkmark with solid fill">
            <a:extLst>
              <a:ext uri="{FF2B5EF4-FFF2-40B4-BE49-F238E27FC236}">
                <a16:creationId xmlns:a16="http://schemas.microsoft.com/office/drawing/2014/main" id="{C417D60B-867A-9DC7-6918-1BF9DDFE1D1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12520" y="8009872"/>
            <a:ext cx="768096" cy="768096"/>
          </a:xfrm>
          <a:prstGeom prst="rect">
            <a:avLst/>
          </a:prstGeom>
        </p:spPr>
      </p:pic>
      <p:sp>
        <p:nvSpPr>
          <p:cNvPr id="5" name="Thought Bubble: Cloud 4">
            <a:extLst>
              <a:ext uri="{FF2B5EF4-FFF2-40B4-BE49-F238E27FC236}">
                <a16:creationId xmlns:a16="http://schemas.microsoft.com/office/drawing/2014/main" id="{0004DDAA-86D8-AA3D-A6B7-255C3118B225}"/>
              </a:ext>
            </a:extLst>
          </p:cNvPr>
          <p:cNvSpPr/>
          <p:nvPr/>
        </p:nvSpPr>
        <p:spPr>
          <a:xfrm>
            <a:off x="4645152" y="4123944"/>
            <a:ext cx="2834640" cy="1499616"/>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Should be established when creating the account</a:t>
            </a:r>
          </a:p>
        </p:txBody>
      </p:sp>
      <p:grpSp>
        <p:nvGrpSpPr>
          <p:cNvPr id="11" name="Group 10">
            <a:extLst>
              <a:ext uri="{FF2B5EF4-FFF2-40B4-BE49-F238E27FC236}">
                <a16:creationId xmlns:a16="http://schemas.microsoft.com/office/drawing/2014/main" id="{C4931354-C4E5-B390-D270-67F831625EA3}"/>
              </a:ext>
            </a:extLst>
          </p:cNvPr>
          <p:cNvGrpSpPr/>
          <p:nvPr/>
        </p:nvGrpSpPr>
        <p:grpSpPr>
          <a:xfrm>
            <a:off x="194393" y="1166999"/>
            <a:ext cx="4617720" cy="2752344"/>
            <a:chOff x="472645" y="1295015"/>
            <a:chExt cx="4617720" cy="2752344"/>
          </a:xfrm>
          <a:solidFill>
            <a:schemeClr val="accent2">
              <a:lumMod val="50000"/>
            </a:schemeClr>
          </a:solidFill>
        </p:grpSpPr>
        <p:sp>
          <p:nvSpPr>
            <p:cNvPr id="10" name="Thought Bubble: Cloud 9">
              <a:extLst>
                <a:ext uri="{FF2B5EF4-FFF2-40B4-BE49-F238E27FC236}">
                  <a16:creationId xmlns:a16="http://schemas.microsoft.com/office/drawing/2014/main" id="{31CADED1-7791-8E92-668C-8DB3EB021098}"/>
                </a:ext>
              </a:extLst>
            </p:cNvPr>
            <p:cNvSpPr/>
            <p:nvPr/>
          </p:nvSpPr>
          <p:spPr>
            <a:xfrm>
              <a:off x="472645" y="1295015"/>
              <a:ext cx="4617720" cy="2752344"/>
            </a:xfrm>
            <a:prstGeom prst="cloudCallout">
              <a:avLst>
                <a:gd name="adj1" fmla="val 59958"/>
                <a:gd name="adj2" fmla="val -18563"/>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7" name="Picture 6">
              <a:extLst>
                <a:ext uri="{FF2B5EF4-FFF2-40B4-BE49-F238E27FC236}">
                  <a16:creationId xmlns:a16="http://schemas.microsoft.com/office/drawing/2014/main" id="{1C44AD28-FFF3-404F-D14E-C9DC965AC2C1}"/>
                </a:ext>
              </a:extLst>
            </p:cNvPr>
            <p:cNvPicPr>
              <a:picLocks noChangeAspect="1"/>
            </p:cNvPicPr>
            <p:nvPr/>
          </p:nvPicPr>
          <p:blipFill>
            <a:blip r:embed="rId5"/>
            <a:stretch>
              <a:fillRect/>
            </a:stretch>
          </p:blipFill>
          <p:spPr>
            <a:xfrm rot="21262380">
              <a:off x="985150" y="1596031"/>
              <a:ext cx="3932543" cy="2163949"/>
            </a:xfrm>
            <a:prstGeom prst="ellipse">
              <a:avLst/>
            </a:prstGeom>
            <a:grpFill/>
            <a:ln>
              <a:noFill/>
            </a:ln>
            <a:effectLst>
              <a:softEdge rad="112500"/>
            </a:effectLst>
          </p:spPr>
        </p:pic>
      </p:grpSp>
      <p:pic>
        <p:nvPicPr>
          <p:cNvPr id="12" name="Graphic 11" descr="Checkmark with solid fill">
            <a:extLst>
              <a:ext uri="{FF2B5EF4-FFF2-40B4-BE49-F238E27FC236}">
                <a16:creationId xmlns:a16="http://schemas.microsoft.com/office/drawing/2014/main" id="{25ACCABC-BA7B-1CB0-033F-E56ADCC357C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577167" y="7750792"/>
            <a:ext cx="768096" cy="768096"/>
          </a:xfrm>
          <a:prstGeom prst="rect">
            <a:avLst/>
          </a:prstGeom>
        </p:spPr>
      </p:pic>
      <p:sp>
        <p:nvSpPr>
          <p:cNvPr id="13" name="Oval 12">
            <a:extLst>
              <a:ext uri="{FF2B5EF4-FFF2-40B4-BE49-F238E27FC236}">
                <a16:creationId xmlns:a16="http://schemas.microsoft.com/office/drawing/2014/main" id="{2B3464AE-5E2C-FC71-726A-D31EBD25103F}"/>
              </a:ext>
            </a:extLst>
          </p:cNvPr>
          <p:cNvSpPr/>
          <p:nvPr/>
        </p:nvSpPr>
        <p:spPr>
          <a:xfrm>
            <a:off x="5087889" y="3066578"/>
            <a:ext cx="795528" cy="752969"/>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600" b="1" dirty="0">
                <a:ln w="0"/>
                <a:solidFill>
                  <a:schemeClr val="tx1"/>
                </a:solidFill>
                <a:effectLst>
                  <a:outerShdw blurRad="38100" dist="19050" dir="2700000" algn="tl" rotWithShape="0">
                    <a:schemeClr val="dk1">
                      <a:alpha val="40000"/>
                    </a:schemeClr>
                  </a:outerShdw>
                </a:effectLst>
              </a:rPr>
              <a:t>3</a:t>
            </a:r>
          </a:p>
        </p:txBody>
      </p:sp>
    </p:spTree>
    <p:extLst>
      <p:ext uri="{BB962C8B-B14F-4D97-AF65-F5344CB8AC3E}">
        <p14:creationId xmlns:p14="http://schemas.microsoft.com/office/powerpoint/2010/main" val="2635338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grpId="1" nodeType="clickEffect">
                                  <p:stCondLst>
                                    <p:cond delay="0"/>
                                  </p:stCondLst>
                                  <p:childTnLst>
                                    <p:set>
                                      <p:cBhvr>
                                        <p:cTn id="20" dur="1" fill="hold">
                                          <p:stCondLst>
                                            <p:cond delay="0"/>
                                          </p:stCondLst>
                                        </p:cTn>
                                        <p:tgtEl>
                                          <p:spTgt spid="5"/>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1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33F03BB-79FB-1263-0469-53A434693E49}"/>
              </a:ext>
            </a:extLst>
          </p:cNvPr>
          <p:cNvSpPr/>
          <p:nvPr/>
        </p:nvSpPr>
        <p:spPr>
          <a:xfrm>
            <a:off x="-207493" y="343289"/>
            <a:ext cx="7836201" cy="1077218"/>
          </a:xfrm>
          <a:prstGeom prst="rect">
            <a:avLst/>
          </a:prstGeom>
          <a:noFill/>
        </p:spPr>
        <p:txBody>
          <a:bodyPr wrap="square" lIns="91440" tIns="45720" rIns="91440" bIns="45720">
            <a:spAutoFit/>
          </a:bodyPr>
          <a:lstStyle/>
          <a:p>
            <a:pPr algn="ctr"/>
            <a:r>
              <a:rPr lang="en-US" sz="3200" b="0" cap="none" spc="0" dirty="0">
                <a:ln w="0"/>
                <a:solidFill>
                  <a:sysClr val="windowText" lastClr="000000"/>
                </a:solidFill>
                <a:effectLst>
                  <a:outerShdw blurRad="38100" dist="19050" dir="2700000" algn="tl" rotWithShape="0">
                    <a:schemeClr val="dk1">
                      <a:alpha val="40000"/>
                    </a:schemeClr>
                  </a:outerShdw>
                </a:effectLst>
              </a:rPr>
              <a:t>Customize your VSCode Terminals [Optional]</a:t>
            </a:r>
          </a:p>
        </p:txBody>
      </p:sp>
      <p:pic>
        <p:nvPicPr>
          <p:cNvPr id="8" name="Picture 7">
            <a:extLst>
              <a:ext uri="{FF2B5EF4-FFF2-40B4-BE49-F238E27FC236}">
                <a16:creationId xmlns:a16="http://schemas.microsoft.com/office/drawing/2014/main" id="{5703F25D-8A11-ADA8-3F7B-D30874DB472F}"/>
              </a:ext>
            </a:extLst>
          </p:cNvPr>
          <p:cNvPicPr>
            <a:picLocks noChangeAspect="1"/>
          </p:cNvPicPr>
          <p:nvPr/>
        </p:nvPicPr>
        <p:blipFill>
          <a:blip r:embed="rId2"/>
          <a:stretch>
            <a:fillRect/>
          </a:stretch>
        </p:blipFill>
        <p:spPr>
          <a:xfrm>
            <a:off x="304800" y="2147454"/>
            <a:ext cx="7176655" cy="4357849"/>
          </a:xfrm>
          <a:prstGeom prst="rect">
            <a:avLst/>
          </a:prstGeom>
        </p:spPr>
      </p:pic>
    </p:spTree>
    <p:extLst>
      <p:ext uri="{BB962C8B-B14F-4D97-AF65-F5344CB8AC3E}">
        <p14:creationId xmlns:p14="http://schemas.microsoft.com/office/powerpoint/2010/main" val="245845080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7581316-0E5B-F4BC-4924-393A19CFFAF9}"/>
              </a:ext>
            </a:extLst>
          </p:cNvPr>
          <p:cNvSpPr txBox="1"/>
          <p:nvPr/>
        </p:nvSpPr>
        <p:spPr>
          <a:xfrm>
            <a:off x="470169" y="244834"/>
            <a:ext cx="7513670" cy="830997"/>
          </a:xfrm>
          <a:prstGeom prst="rect">
            <a:avLst/>
          </a:prstGeom>
          <a:noFill/>
        </p:spPr>
        <p:txBody>
          <a:bodyPr wrap="square" rtlCol="0">
            <a:spAutoFit/>
          </a:bodyPr>
          <a:lstStyle/>
          <a:p>
            <a:pPr algn="ctr"/>
            <a:r>
              <a:rPr lang="en-CA" sz="4800" b="1" dirty="0"/>
              <a:t>Process Overview </a:t>
            </a:r>
          </a:p>
        </p:txBody>
      </p:sp>
      <p:pic>
        <p:nvPicPr>
          <p:cNvPr id="8" name="Picture 7" descr="Graphical user interface, application">
            <a:extLst>
              <a:ext uri="{FF2B5EF4-FFF2-40B4-BE49-F238E27FC236}">
                <a16:creationId xmlns:a16="http://schemas.microsoft.com/office/drawing/2014/main" id="{09F071EC-215D-2998-B8A9-174459D28478}"/>
              </a:ext>
            </a:extLst>
          </p:cNvPr>
          <p:cNvPicPr>
            <a:picLocks noChangeAspect="1"/>
          </p:cNvPicPr>
          <p:nvPr/>
        </p:nvPicPr>
        <p:blipFill>
          <a:blip r:embed="rId2"/>
          <a:stretch>
            <a:fillRect/>
          </a:stretch>
        </p:blipFill>
        <p:spPr>
          <a:xfrm>
            <a:off x="470169" y="1609755"/>
            <a:ext cx="7107838" cy="8318343"/>
          </a:xfrm>
          <a:prstGeom prst="rect">
            <a:avLst/>
          </a:prstGeom>
        </p:spPr>
      </p:pic>
      <p:pic>
        <p:nvPicPr>
          <p:cNvPr id="3" name="Graphic 2" descr="Checkmark with solid fill">
            <a:extLst>
              <a:ext uri="{FF2B5EF4-FFF2-40B4-BE49-F238E27FC236}">
                <a16:creationId xmlns:a16="http://schemas.microsoft.com/office/drawing/2014/main" id="{7A492B26-6D03-468E-9B89-BE591F6AA91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502152" y="2478024"/>
            <a:ext cx="768096" cy="768096"/>
          </a:xfrm>
          <a:prstGeom prst="rect">
            <a:avLst/>
          </a:prstGeom>
        </p:spPr>
      </p:pic>
      <p:pic>
        <p:nvPicPr>
          <p:cNvPr id="2" name="Graphic 1" descr="Checkmark with solid fill">
            <a:extLst>
              <a:ext uri="{FF2B5EF4-FFF2-40B4-BE49-F238E27FC236}">
                <a16:creationId xmlns:a16="http://schemas.microsoft.com/office/drawing/2014/main" id="{C417D60B-867A-9DC7-6918-1BF9DDFE1D1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156031" y="2478024"/>
            <a:ext cx="768096" cy="768096"/>
          </a:xfrm>
          <a:prstGeom prst="rect">
            <a:avLst/>
          </a:prstGeom>
        </p:spPr>
      </p:pic>
      <p:pic>
        <p:nvPicPr>
          <p:cNvPr id="6" name="Graphic 5" descr="Checkmark with solid fill">
            <a:extLst>
              <a:ext uri="{FF2B5EF4-FFF2-40B4-BE49-F238E27FC236}">
                <a16:creationId xmlns:a16="http://schemas.microsoft.com/office/drawing/2014/main" id="{6803D35C-F520-8241-83DA-EBECAC7DCFB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253567" y="6428233"/>
            <a:ext cx="768096" cy="768096"/>
          </a:xfrm>
          <a:prstGeom prst="rect">
            <a:avLst/>
          </a:prstGeom>
        </p:spPr>
      </p:pic>
      <p:pic>
        <p:nvPicPr>
          <p:cNvPr id="9" name="Graphic 8" descr="Checkmark with solid fill">
            <a:extLst>
              <a:ext uri="{FF2B5EF4-FFF2-40B4-BE49-F238E27FC236}">
                <a16:creationId xmlns:a16="http://schemas.microsoft.com/office/drawing/2014/main" id="{182B154B-498A-28E2-48E9-D97621B984F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231392" y="7815072"/>
            <a:ext cx="768096" cy="768096"/>
          </a:xfrm>
          <a:prstGeom prst="rect">
            <a:avLst/>
          </a:prstGeom>
        </p:spPr>
      </p:pic>
      <p:pic>
        <p:nvPicPr>
          <p:cNvPr id="12" name="Graphic 11" descr="Checkmark with solid fill">
            <a:extLst>
              <a:ext uri="{FF2B5EF4-FFF2-40B4-BE49-F238E27FC236}">
                <a16:creationId xmlns:a16="http://schemas.microsoft.com/office/drawing/2014/main" id="{BE7F8A68-8B10-26AC-2127-E2ECE1E7B6A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636603" y="7652706"/>
            <a:ext cx="768096" cy="768096"/>
          </a:xfrm>
          <a:prstGeom prst="rect">
            <a:avLst/>
          </a:prstGeom>
        </p:spPr>
      </p:pic>
      <p:sp>
        <p:nvSpPr>
          <p:cNvPr id="13" name="Oval 12">
            <a:extLst>
              <a:ext uri="{FF2B5EF4-FFF2-40B4-BE49-F238E27FC236}">
                <a16:creationId xmlns:a16="http://schemas.microsoft.com/office/drawing/2014/main" id="{277A07B6-6E2F-57A6-85C2-866F946D39CF}"/>
              </a:ext>
            </a:extLst>
          </p:cNvPr>
          <p:cNvSpPr/>
          <p:nvPr/>
        </p:nvSpPr>
        <p:spPr>
          <a:xfrm>
            <a:off x="3886200" y="4559901"/>
            <a:ext cx="795528" cy="752969"/>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600" b="1" dirty="0">
                <a:ln w="0"/>
                <a:solidFill>
                  <a:schemeClr val="tx1"/>
                </a:solidFill>
                <a:effectLst>
                  <a:outerShdw blurRad="38100" dist="19050" dir="2700000" algn="tl" rotWithShape="0">
                    <a:schemeClr val="dk1">
                      <a:alpha val="40000"/>
                    </a:schemeClr>
                  </a:outerShdw>
                </a:effectLst>
              </a:rPr>
              <a:t>4</a:t>
            </a:r>
          </a:p>
        </p:txBody>
      </p:sp>
    </p:spTree>
    <p:extLst>
      <p:ext uri="{BB962C8B-B14F-4D97-AF65-F5344CB8AC3E}">
        <p14:creationId xmlns:p14="http://schemas.microsoft.com/office/powerpoint/2010/main" val="730389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D31AE980-89AF-22DF-F226-FB93B7F8B7EB}"/>
              </a:ext>
            </a:extLst>
          </p:cNvPr>
          <p:cNvPicPr>
            <a:picLocks noChangeAspect="1"/>
          </p:cNvPicPr>
          <p:nvPr/>
        </p:nvPicPr>
        <p:blipFill>
          <a:blip r:embed="rId2"/>
          <a:stretch>
            <a:fillRect/>
          </a:stretch>
        </p:blipFill>
        <p:spPr>
          <a:xfrm>
            <a:off x="274320" y="2337493"/>
            <a:ext cx="7351776" cy="7045059"/>
          </a:xfrm>
          <a:prstGeom prst="rect">
            <a:avLst/>
          </a:prstGeom>
        </p:spPr>
      </p:pic>
      <p:sp>
        <p:nvSpPr>
          <p:cNvPr id="4" name="TextBox 3">
            <a:extLst>
              <a:ext uri="{FF2B5EF4-FFF2-40B4-BE49-F238E27FC236}">
                <a16:creationId xmlns:a16="http://schemas.microsoft.com/office/drawing/2014/main" id="{A7581316-0E5B-F4BC-4924-393A19CFFAF9}"/>
              </a:ext>
            </a:extLst>
          </p:cNvPr>
          <p:cNvSpPr txBox="1"/>
          <p:nvPr/>
        </p:nvSpPr>
        <p:spPr>
          <a:xfrm>
            <a:off x="0" y="0"/>
            <a:ext cx="2859374" cy="830997"/>
          </a:xfrm>
          <a:prstGeom prst="rect">
            <a:avLst/>
          </a:prstGeom>
          <a:noFill/>
        </p:spPr>
        <p:txBody>
          <a:bodyPr wrap="square" rtlCol="0">
            <a:spAutoFit/>
          </a:bodyPr>
          <a:lstStyle/>
          <a:p>
            <a:pPr algn="ctr"/>
            <a:r>
              <a:rPr lang="en-CA" sz="4800" b="1" dirty="0"/>
              <a:t>Pipeline</a:t>
            </a:r>
          </a:p>
        </p:txBody>
      </p:sp>
      <p:sp>
        <p:nvSpPr>
          <p:cNvPr id="2" name="TextBox 1">
            <a:extLst>
              <a:ext uri="{FF2B5EF4-FFF2-40B4-BE49-F238E27FC236}">
                <a16:creationId xmlns:a16="http://schemas.microsoft.com/office/drawing/2014/main" id="{51072F3B-84DE-C74F-912C-996A971E6FA1}"/>
              </a:ext>
            </a:extLst>
          </p:cNvPr>
          <p:cNvSpPr txBox="1"/>
          <p:nvPr/>
        </p:nvSpPr>
        <p:spPr>
          <a:xfrm>
            <a:off x="566928" y="1234440"/>
            <a:ext cx="6647688" cy="646331"/>
          </a:xfrm>
          <a:prstGeom prst="rect">
            <a:avLst/>
          </a:prstGeom>
          <a:noFill/>
        </p:spPr>
        <p:txBody>
          <a:bodyPr wrap="square" rtlCol="0">
            <a:spAutoFit/>
          </a:bodyPr>
          <a:lstStyle/>
          <a:p>
            <a:r>
              <a:rPr lang="en-CA" dirty="0"/>
              <a:t>New </a:t>
            </a:r>
            <a:r>
              <a:rPr lang="en-CA" dirty="0" err="1"/>
              <a:t>PipeLine</a:t>
            </a:r>
            <a:r>
              <a:rPr lang="en-CA" dirty="0"/>
              <a:t> </a:t>
            </a:r>
            <a:r>
              <a:rPr lang="en-CA" dirty="0">
                <a:sym typeface="Wingdings" panose="05000000000000000000" pitchFamily="2" charset="2"/>
              </a:rPr>
              <a:t> </a:t>
            </a:r>
            <a:r>
              <a:rPr lang="en-CA" dirty="0" err="1">
                <a:sym typeface="Wingdings" panose="05000000000000000000" pitchFamily="2" charset="2"/>
              </a:rPr>
              <a:t>github</a:t>
            </a:r>
            <a:r>
              <a:rPr lang="en-CA" dirty="0">
                <a:sym typeface="Wingdings" panose="05000000000000000000" pitchFamily="2" charset="2"/>
              </a:rPr>
              <a:t>  user/</a:t>
            </a:r>
            <a:r>
              <a:rPr lang="en-CA" dirty="0" err="1">
                <a:sym typeface="Wingdings" panose="05000000000000000000" pitchFamily="2" charset="2"/>
              </a:rPr>
              <a:t>tracker_fronend</a:t>
            </a:r>
            <a:r>
              <a:rPr lang="en-CA" dirty="0">
                <a:sym typeface="Wingdings" panose="05000000000000000000" pitchFamily="2" charset="2"/>
              </a:rPr>
              <a:t> Docker [build docker image]  keep Default  verify and configure. </a:t>
            </a:r>
            <a:endParaRPr lang="en-CA" dirty="0"/>
          </a:p>
        </p:txBody>
      </p:sp>
      <p:sp>
        <p:nvSpPr>
          <p:cNvPr id="3" name="Oval 2">
            <a:extLst>
              <a:ext uri="{FF2B5EF4-FFF2-40B4-BE49-F238E27FC236}">
                <a16:creationId xmlns:a16="http://schemas.microsoft.com/office/drawing/2014/main" id="{A107CDEE-303A-9629-3152-64AA40261879}"/>
              </a:ext>
            </a:extLst>
          </p:cNvPr>
          <p:cNvSpPr/>
          <p:nvPr/>
        </p:nvSpPr>
        <p:spPr>
          <a:xfrm>
            <a:off x="2980944" y="142589"/>
            <a:ext cx="795528" cy="752969"/>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600" b="1" dirty="0">
                <a:ln w="0"/>
                <a:solidFill>
                  <a:schemeClr val="tx1"/>
                </a:solidFill>
                <a:effectLst>
                  <a:outerShdw blurRad="38100" dist="19050" dir="2700000" algn="tl" rotWithShape="0">
                    <a:schemeClr val="dk1">
                      <a:alpha val="40000"/>
                    </a:schemeClr>
                  </a:outerShdw>
                </a:effectLst>
              </a:rPr>
              <a:t>4</a:t>
            </a:r>
          </a:p>
        </p:txBody>
      </p:sp>
      <p:sp>
        <p:nvSpPr>
          <p:cNvPr id="5" name="TextBox 4">
            <a:extLst>
              <a:ext uri="{FF2B5EF4-FFF2-40B4-BE49-F238E27FC236}">
                <a16:creationId xmlns:a16="http://schemas.microsoft.com/office/drawing/2014/main" id="{E96041D4-B072-C29F-1FE7-5F3FD799F18E}"/>
              </a:ext>
            </a:extLst>
          </p:cNvPr>
          <p:cNvSpPr txBox="1"/>
          <p:nvPr/>
        </p:nvSpPr>
        <p:spPr>
          <a:xfrm>
            <a:off x="566928" y="2034987"/>
            <a:ext cx="6647688" cy="369332"/>
          </a:xfrm>
          <a:prstGeom prst="rect">
            <a:avLst/>
          </a:prstGeom>
          <a:noFill/>
        </p:spPr>
        <p:txBody>
          <a:bodyPr wrap="square" rtlCol="0">
            <a:spAutoFit/>
          </a:bodyPr>
          <a:lstStyle/>
          <a:p>
            <a:r>
              <a:rPr lang="en-CA" dirty="0"/>
              <a:t>You can override code using azure-frontend-ci-</a:t>
            </a:r>
            <a:r>
              <a:rPr lang="en-CA" dirty="0" err="1"/>
              <a:t>pipe.yaml</a:t>
            </a:r>
            <a:endParaRPr lang="en-CA" dirty="0"/>
          </a:p>
        </p:txBody>
      </p:sp>
      <p:sp>
        <p:nvSpPr>
          <p:cNvPr id="9" name="TextBox 8">
            <a:extLst>
              <a:ext uri="{FF2B5EF4-FFF2-40B4-BE49-F238E27FC236}">
                <a16:creationId xmlns:a16="http://schemas.microsoft.com/office/drawing/2014/main" id="{A7F01FA3-E386-176B-7A25-CD7027D69515}"/>
              </a:ext>
            </a:extLst>
          </p:cNvPr>
          <p:cNvSpPr txBox="1"/>
          <p:nvPr/>
        </p:nvSpPr>
        <p:spPr>
          <a:xfrm>
            <a:off x="2192144" y="3034640"/>
            <a:ext cx="2212593" cy="276999"/>
          </a:xfrm>
          <a:prstGeom prst="rect">
            <a:avLst/>
          </a:prstGeom>
          <a:solidFill>
            <a:schemeClr val="accent3">
              <a:lumMod val="75000"/>
            </a:schemeClr>
          </a:solidFill>
        </p:spPr>
        <p:txBody>
          <a:bodyPr wrap="none" rtlCol="0">
            <a:spAutoFit/>
          </a:bodyPr>
          <a:lstStyle/>
          <a:p>
            <a:r>
              <a:rPr lang="en-CA" sz="1200" b="1" dirty="0">
                <a:solidFill>
                  <a:schemeClr val="bg1"/>
                </a:solidFill>
              </a:rPr>
              <a:t>Branch we are interested in</a:t>
            </a:r>
            <a:endParaRPr lang="en-CA" sz="1200" dirty="0"/>
          </a:p>
        </p:txBody>
      </p:sp>
      <p:sp>
        <p:nvSpPr>
          <p:cNvPr id="10" name="Arrow: Left 9">
            <a:extLst>
              <a:ext uri="{FF2B5EF4-FFF2-40B4-BE49-F238E27FC236}">
                <a16:creationId xmlns:a16="http://schemas.microsoft.com/office/drawing/2014/main" id="{C8FDBDAD-BC38-2263-8BB4-708F55501CCE}"/>
              </a:ext>
            </a:extLst>
          </p:cNvPr>
          <p:cNvSpPr/>
          <p:nvPr/>
        </p:nvSpPr>
        <p:spPr>
          <a:xfrm>
            <a:off x="1962261" y="3083481"/>
            <a:ext cx="211838" cy="22745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1" name="TextBox 10">
            <a:extLst>
              <a:ext uri="{FF2B5EF4-FFF2-40B4-BE49-F238E27FC236}">
                <a16:creationId xmlns:a16="http://schemas.microsoft.com/office/drawing/2014/main" id="{A18AEA3B-8BD2-58EB-9339-E37F3D88934B}"/>
              </a:ext>
            </a:extLst>
          </p:cNvPr>
          <p:cNvSpPr txBox="1"/>
          <p:nvPr/>
        </p:nvSpPr>
        <p:spPr>
          <a:xfrm>
            <a:off x="3454016" y="3782145"/>
            <a:ext cx="2498826" cy="276999"/>
          </a:xfrm>
          <a:prstGeom prst="rect">
            <a:avLst/>
          </a:prstGeom>
          <a:solidFill>
            <a:schemeClr val="accent3">
              <a:lumMod val="75000"/>
            </a:schemeClr>
          </a:solidFill>
        </p:spPr>
        <p:txBody>
          <a:bodyPr wrap="none" rtlCol="0">
            <a:spAutoFit/>
          </a:bodyPr>
          <a:lstStyle/>
          <a:p>
            <a:r>
              <a:rPr lang="en-CA" sz="1200" b="1" dirty="0">
                <a:solidFill>
                  <a:schemeClr val="bg1"/>
                </a:solidFill>
              </a:rPr>
              <a:t>The directory I want to monitor</a:t>
            </a:r>
            <a:endParaRPr lang="en-CA" sz="1200" dirty="0"/>
          </a:p>
        </p:txBody>
      </p:sp>
      <p:sp>
        <p:nvSpPr>
          <p:cNvPr id="12" name="Arrow: Left 11">
            <a:extLst>
              <a:ext uri="{FF2B5EF4-FFF2-40B4-BE49-F238E27FC236}">
                <a16:creationId xmlns:a16="http://schemas.microsoft.com/office/drawing/2014/main" id="{5EFB1391-AEA8-EB9A-B38A-C79A8F0F5983}"/>
              </a:ext>
            </a:extLst>
          </p:cNvPr>
          <p:cNvSpPr/>
          <p:nvPr/>
        </p:nvSpPr>
        <p:spPr>
          <a:xfrm>
            <a:off x="3224133" y="3830986"/>
            <a:ext cx="211838" cy="22745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TextBox 12">
            <a:extLst>
              <a:ext uri="{FF2B5EF4-FFF2-40B4-BE49-F238E27FC236}">
                <a16:creationId xmlns:a16="http://schemas.microsoft.com/office/drawing/2014/main" id="{42E66639-B75B-E52A-710D-EDB08EE2D044}"/>
              </a:ext>
            </a:extLst>
          </p:cNvPr>
          <p:cNvSpPr txBox="1"/>
          <p:nvPr/>
        </p:nvSpPr>
        <p:spPr>
          <a:xfrm>
            <a:off x="5051243" y="8494495"/>
            <a:ext cx="2320695" cy="461665"/>
          </a:xfrm>
          <a:prstGeom prst="rect">
            <a:avLst/>
          </a:prstGeom>
          <a:solidFill>
            <a:schemeClr val="accent3">
              <a:lumMod val="75000"/>
            </a:schemeClr>
          </a:solidFill>
        </p:spPr>
        <p:txBody>
          <a:bodyPr wrap="square" rtlCol="0">
            <a:spAutoFit/>
          </a:bodyPr>
          <a:lstStyle/>
          <a:p>
            <a:r>
              <a:rPr lang="en-CA" sz="1200" b="1" dirty="0">
                <a:solidFill>
                  <a:schemeClr val="bg1"/>
                </a:solidFill>
              </a:rPr>
              <a:t>Replace </a:t>
            </a:r>
            <a:r>
              <a:rPr lang="en-CA" sz="1200" b="1" dirty="0" err="1">
                <a:solidFill>
                  <a:schemeClr val="bg1"/>
                </a:solidFill>
              </a:rPr>
              <a:t>sherifsadek</a:t>
            </a:r>
            <a:r>
              <a:rPr lang="en-CA" sz="1200" b="1" dirty="0">
                <a:solidFill>
                  <a:schemeClr val="bg1"/>
                </a:solidFill>
              </a:rPr>
              <a:t> by your </a:t>
            </a:r>
            <a:r>
              <a:rPr lang="en-CA" sz="1200" b="1" dirty="0" err="1">
                <a:solidFill>
                  <a:schemeClr val="bg1"/>
                </a:solidFill>
              </a:rPr>
              <a:t>github</a:t>
            </a:r>
            <a:r>
              <a:rPr lang="en-CA" sz="1200" b="1" dirty="0">
                <a:solidFill>
                  <a:schemeClr val="bg1"/>
                </a:solidFill>
              </a:rPr>
              <a:t> account</a:t>
            </a:r>
            <a:endParaRPr lang="en-CA" sz="1200" dirty="0"/>
          </a:p>
        </p:txBody>
      </p:sp>
      <p:sp>
        <p:nvSpPr>
          <p:cNvPr id="14" name="Arrow: Left 13">
            <a:extLst>
              <a:ext uri="{FF2B5EF4-FFF2-40B4-BE49-F238E27FC236}">
                <a16:creationId xmlns:a16="http://schemas.microsoft.com/office/drawing/2014/main" id="{860A284F-1673-68E3-DAC0-A4C0386B0418}"/>
              </a:ext>
            </a:extLst>
          </p:cNvPr>
          <p:cNvSpPr/>
          <p:nvPr/>
        </p:nvSpPr>
        <p:spPr>
          <a:xfrm>
            <a:off x="4839405" y="8611601"/>
            <a:ext cx="211838" cy="22745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9" name="TextBox 18">
            <a:extLst>
              <a:ext uri="{FF2B5EF4-FFF2-40B4-BE49-F238E27FC236}">
                <a16:creationId xmlns:a16="http://schemas.microsoft.com/office/drawing/2014/main" id="{6CFB3FE1-A8DD-6408-FF68-A13D18B40F41}"/>
              </a:ext>
            </a:extLst>
          </p:cNvPr>
          <p:cNvSpPr txBox="1"/>
          <p:nvPr/>
        </p:nvSpPr>
        <p:spPr>
          <a:xfrm>
            <a:off x="2084042" y="9073266"/>
            <a:ext cx="3611588" cy="461665"/>
          </a:xfrm>
          <a:prstGeom prst="rect">
            <a:avLst/>
          </a:prstGeom>
          <a:solidFill>
            <a:schemeClr val="accent3">
              <a:lumMod val="75000"/>
            </a:schemeClr>
          </a:solidFill>
        </p:spPr>
        <p:txBody>
          <a:bodyPr wrap="square" rtlCol="0">
            <a:spAutoFit/>
          </a:bodyPr>
          <a:lstStyle/>
          <a:p>
            <a:r>
              <a:rPr lang="en-CA" sz="1200" b="1" dirty="0">
                <a:solidFill>
                  <a:schemeClr val="bg1"/>
                </a:solidFill>
              </a:rPr>
              <a:t>Tag is incremented </a:t>
            </a:r>
            <a:r>
              <a:rPr lang="en-CA" sz="1200" b="1" dirty="0" err="1">
                <a:solidFill>
                  <a:schemeClr val="bg1"/>
                </a:solidFill>
              </a:rPr>
              <a:t>everytime</a:t>
            </a:r>
            <a:r>
              <a:rPr lang="en-CA" sz="1200" b="1" dirty="0">
                <a:solidFill>
                  <a:schemeClr val="bg1"/>
                </a:solidFill>
              </a:rPr>
              <a:t> it creates an image</a:t>
            </a:r>
            <a:endParaRPr lang="en-CA" sz="1200" dirty="0"/>
          </a:p>
        </p:txBody>
      </p:sp>
      <p:sp>
        <p:nvSpPr>
          <p:cNvPr id="20" name="Arrow: Left 19">
            <a:extLst>
              <a:ext uri="{FF2B5EF4-FFF2-40B4-BE49-F238E27FC236}">
                <a16:creationId xmlns:a16="http://schemas.microsoft.com/office/drawing/2014/main" id="{C08B5B57-7B9E-A48D-C25A-0A08DAB626EB}"/>
              </a:ext>
            </a:extLst>
          </p:cNvPr>
          <p:cNvSpPr/>
          <p:nvPr/>
        </p:nvSpPr>
        <p:spPr>
          <a:xfrm>
            <a:off x="1864934" y="9073266"/>
            <a:ext cx="211838" cy="22745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689914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9" grpId="0" animBg="1"/>
      <p:bldP spid="10" grpId="0" animBg="1"/>
      <p:bldP spid="11" grpId="0" animBg="1"/>
      <p:bldP spid="12" grpId="0" animBg="1"/>
      <p:bldP spid="13" grpId="0" animBg="1"/>
      <p:bldP spid="14" grpId="0" animBg="1"/>
      <p:bldP spid="19" grpId="0" animBg="1"/>
      <p:bldP spid="20"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7581316-0E5B-F4BC-4924-393A19CFFAF9}"/>
              </a:ext>
            </a:extLst>
          </p:cNvPr>
          <p:cNvSpPr txBox="1"/>
          <p:nvPr/>
        </p:nvSpPr>
        <p:spPr>
          <a:xfrm>
            <a:off x="470169" y="244834"/>
            <a:ext cx="7513670" cy="830997"/>
          </a:xfrm>
          <a:prstGeom prst="rect">
            <a:avLst/>
          </a:prstGeom>
          <a:noFill/>
        </p:spPr>
        <p:txBody>
          <a:bodyPr wrap="square" rtlCol="0">
            <a:spAutoFit/>
          </a:bodyPr>
          <a:lstStyle/>
          <a:p>
            <a:pPr algn="ctr"/>
            <a:r>
              <a:rPr lang="en-CA" sz="4800" b="1" dirty="0"/>
              <a:t>Process Overview </a:t>
            </a:r>
          </a:p>
        </p:txBody>
      </p:sp>
      <p:pic>
        <p:nvPicPr>
          <p:cNvPr id="8" name="Picture 7" descr="Graphical user interface, application">
            <a:extLst>
              <a:ext uri="{FF2B5EF4-FFF2-40B4-BE49-F238E27FC236}">
                <a16:creationId xmlns:a16="http://schemas.microsoft.com/office/drawing/2014/main" id="{09F071EC-215D-2998-B8A9-174459D28478}"/>
              </a:ext>
            </a:extLst>
          </p:cNvPr>
          <p:cNvPicPr>
            <a:picLocks noChangeAspect="1"/>
          </p:cNvPicPr>
          <p:nvPr/>
        </p:nvPicPr>
        <p:blipFill>
          <a:blip r:embed="rId2"/>
          <a:stretch>
            <a:fillRect/>
          </a:stretch>
        </p:blipFill>
        <p:spPr>
          <a:xfrm>
            <a:off x="470169" y="1609755"/>
            <a:ext cx="7107838" cy="8318343"/>
          </a:xfrm>
          <a:prstGeom prst="rect">
            <a:avLst/>
          </a:prstGeom>
        </p:spPr>
      </p:pic>
      <p:pic>
        <p:nvPicPr>
          <p:cNvPr id="3" name="Graphic 2" descr="Checkmark with solid fill">
            <a:extLst>
              <a:ext uri="{FF2B5EF4-FFF2-40B4-BE49-F238E27FC236}">
                <a16:creationId xmlns:a16="http://schemas.microsoft.com/office/drawing/2014/main" id="{7A492B26-6D03-468E-9B89-BE591F6AA91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502152" y="2478024"/>
            <a:ext cx="768096" cy="768096"/>
          </a:xfrm>
          <a:prstGeom prst="rect">
            <a:avLst/>
          </a:prstGeom>
        </p:spPr>
      </p:pic>
      <p:pic>
        <p:nvPicPr>
          <p:cNvPr id="2" name="Graphic 1" descr="Checkmark with solid fill">
            <a:extLst>
              <a:ext uri="{FF2B5EF4-FFF2-40B4-BE49-F238E27FC236}">
                <a16:creationId xmlns:a16="http://schemas.microsoft.com/office/drawing/2014/main" id="{C417D60B-867A-9DC7-6918-1BF9DDFE1D1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156031" y="2478024"/>
            <a:ext cx="768096" cy="768096"/>
          </a:xfrm>
          <a:prstGeom prst="rect">
            <a:avLst/>
          </a:prstGeom>
        </p:spPr>
      </p:pic>
      <p:pic>
        <p:nvPicPr>
          <p:cNvPr id="6" name="Graphic 5" descr="Checkmark with solid fill">
            <a:extLst>
              <a:ext uri="{FF2B5EF4-FFF2-40B4-BE49-F238E27FC236}">
                <a16:creationId xmlns:a16="http://schemas.microsoft.com/office/drawing/2014/main" id="{6803D35C-F520-8241-83DA-EBECAC7DCFB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253567" y="6428233"/>
            <a:ext cx="768096" cy="768096"/>
          </a:xfrm>
          <a:prstGeom prst="rect">
            <a:avLst/>
          </a:prstGeom>
        </p:spPr>
      </p:pic>
      <p:pic>
        <p:nvPicPr>
          <p:cNvPr id="9" name="Graphic 8" descr="Checkmark with solid fill">
            <a:extLst>
              <a:ext uri="{FF2B5EF4-FFF2-40B4-BE49-F238E27FC236}">
                <a16:creationId xmlns:a16="http://schemas.microsoft.com/office/drawing/2014/main" id="{182B154B-498A-28E2-48E9-D97621B984F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231392" y="7815072"/>
            <a:ext cx="768096" cy="768096"/>
          </a:xfrm>
          <a:prstGeom prst="rect">
            <a:avLst/>
          </a:prstGeom>
        </p:spPr>
      </p:pic>
      <p:pic>
        <p:nvPicPr>
          <p:cNvPr id="12" name="Graphic 11" descr="Checkmark with solid fill">
            <a:extLst>
              <a:ext uri="{FF2B5EF4-FFF2-40B4-BE49-F238E27FC236}">
                <a16:creationId xmlns:a16="http://schemas.microsoft.com/office/drawing/2014/main" id="{BE7F8A68-8B10-26AC-2127-E2ECE1E7B6A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636603" y="7652706"/>
            <a:ext cx="768096" cy="768096"/>
          </a:xfrm>
          <a:prstGeom prst="rect">
            <a:avLst/>
          </a:prstGeom>
        </p:spPr>
      </p:pic>
      <p:pic>
        <p:nvPicPr>
          <p:cNvPr id="5" name="Graphic 4" descr="Checkmark with solid fill">
            <a:extLst>
              <a:ext uri="{FF2B5EF4-FFF2-40B4-BE49-F238E27FC236}">
                <a16:creationId xmlns:a16="http://schemas.microsoft.com/office/drawing/2014/main" id="{9345A59A-1D07-FE73-2255-06A584346FA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842956" y="4568953"/>
            <a:ext cx="768096" cy="768096"/>
          </a:xfrm>
          <a:prstGeom prst="rect">
            <a:avLst/>
          </a:prstGeom>
        </p:spPr>
      </p:pic>
      <p:sp>
        <p:nvSpPr>
          <p:cNvPr id="7" name="Oval 6">
            <a:extLst>
              <a:ext uri="{FF2B5EF4-FFF2-40B4-BE49-F238E27FC236}">
                <a16:creationId xmlns:a16="http://schemas.microsoft.com/office/drawing/2014/main" id="{605FC284-1470-7B99-BA56-057539FBE52B}"/>
              </a:ext>
            </a:extLst>
          </p:cNvPr>
          <p:cNvSpPr/>
          <p:nvPr/>
        </p:nvSpPr>
        <p:spPr>
          <a:xfrm>
            <a:off x="649224" y="3096861"/>
            <a:ext cx="795528" cy="752969"/>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600" b="1" dirty="0">
                <a:ln w="0"/>
                <a:solidFill>
                  <a:schemeClr val="tx1"/>
                </a:solidFill>
                <a:effectLst>
                  <a:outerShdw blurRad="38100" dist="19050" dir="2700000" algn="tl" rotWithShape="0">
                    <a:schemeClr val="dk1">
                      <a:alpha val="40000"/>
                    </a:schemeClr>
                  </a:outerShdw>
                </a:effectLst>
              </a:rPr>
              <a:t>5</a:t>
            </a:r>
          </a:p>
        </p:txBody>
      </p:sp>
    </p:spTree>
    <p:extLst>
      <p:ext uri="{BB962C8B-B14F-4D97-AF65-F5344CB8AC3E}">
        <p14:creationId xmlns:p14="http://schemas.microsoft.com/office/powerpoint/2010/main" val="1887095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7581316-0E5B-F4BC-4924-393A19CFFAF9}"/>
              </a:ext>
            </a:extLst>
          </p:cNvPr>
          <p:cNvSpPr txBox="1"/>
          <p:nvPr/>
        </p:nvSpPr>
        <p:spPr>
          <a:xfrm>
            <a:off x="0" y="0"/>
            <a:ext cx="5458968" cy="830997"/>
          </a:xfrm>
          <a:prstGeom prst="rect">
            <a:avLst/>
          </a:prstGeom>
          <a:noFill/>
        </p:spPr>
        <p:txBody>
          <a:bodyPr wrap="square" rtlCol="0">
            <a:spAutoFit/>
          </a:bodyPr>
          <a:lstStyle/>
          <a:p>
            <a:pPr algn="ctr"/>
            <a:r>
              <a:rPr lang="en-CA" sz="4800" b="1" dirty="0"/>
              <a:t>Release Pipeline</a:t>
            </a:r>
          </a:p>
        </p:txBody>
      </p:sp>
      <p:sp>
        <p:nvSpPr>
          <p:cNvPr id="3" name="Oval 2">
            <a:extLst>
              <a:ext uri="{FF2B5EF4-FFF2-40B4-BE49-F238E27FC236}">
                <a16:creationId xmlns:a16="http://schemas.microsoft.com/office/drawing/2014/main" id="{A107CDEE-303A-9629-3152-64AA40261879}"/>
              </a:ext>
            </a:extLst>
          </p:cNvPr>
          <p:cNvSpPr/>
          <p:nvPr/>
        </p:nvSpPr>
        <p:spPr>
          <a:xfrm>
            <a:off x="5650660" y="78028"/>
            <a:ext cx="795528" cy="752969"/>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dirty="0">
                <a:ln w="0"/>
                <a:solidFill>
                  <a:schemeClr val="tx1"/>
                </a:solidFill>
                <a:effectLst>
                  <a:outerShdw blurRad="38100" dist="19050" dir="2700000" algn="tl" rotWithShape="0">
                    <a:schemeClr val="dk1">
                      <a:alpha val="40000"/>
                    </a:schemeClr>
                  </a:outerShdw>
                </a:effectLst>
              </a:rPr>
              <a:t>5</a:t>
            </a:r>
          </a:p>
        </p:txBody>
      </p:sp>
      <p:pic>
        <p:nvPicPr>
          <p:cNvPr id="5" name="Picture 4" descr="Graphical user interface">
            <a:extLst>
              <a:ext uri="{FF2B5EF4-FFF2-40B4-BE49-F238E27FC236}">
                <a16:creationId xmlns:a16="http://schemas.microsoft.com/office/drawing/2014/main" id="{58411BBD-D4FE-35D0-C404-511E050B82CB}"/>
              </a:ext>
            </a:extLst>
          </p:cNvPr>
          <p:cNvPicPr>
            <a:picLocks noChangeAspect="1"/>
          </p:cNvPicPr>
          <p:nvPr/>
        </p:nvPicPr>
        <p:blipFill>
          <a:blip r:embed="rId2"/>
          <a:stretch>
            <a:fillRect/>
          </a:stretch>
        </p:blipFill>
        <p:spPr>
          <a:xfrm>
            <a:off x="0" y="2685335"/>
            <a:ext cx="7772400" cy="468772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TextBox 5">
            <a:extLst>
              <a:ext uri="{FF2B5EF4-FFF2-40B4-BE49-F238E27FC236}">
                <a16:creationId xmlns:a16="http://schemas.microsoft.com/office/drawing/2014/main" id="{7CF23686-D74E-FCBD-E909-8B42993D598E}"/>
              </a:ext>
            </a:extLst>
          </p:cNvPr>
          <p:cNvSpPr txBox="1"/>
          <p:nvPr/>
        </p:nvSpPr>
        <p:spPr>
          <a:xfrm>
            <a:off x="0" y="2113613"/>
            <a:ext cx="6252674" cy="369332"/>
          </a:xfrm>
          <a:prstGeom prst="rect">
            <a:avLst/>
          </a:prstGeom>
          <a:noFill/>
        </p:spPr>
        <p:txBody>
          <a:bodyPr wrap="none" rtlCol="0">
            <a:spAutoFit/>
          </a:bodyPr>
          <a:lstStyle/>
          <a:p>
            <a:r>
              <a:rPr lang="en-US" dirty="0"/>
              <a:t>An overview of our Release Pipeline and details will follow</a:t>
            </a:r>
            <a:endParaRPr lang="en-CA" dirty="0"/>
          </a:p>
        </p:txBody>
      </p:sp>
    </p:spTree>
    <p:extLst>
      <p:ext uri="{BB962C8B-B14F-4D97-AF65-F5344CB8AC3E}">
        <p14:creationId xmlns:p14="http://schemas.microsoft.com/office/powerpoint/2010/main" val="403937805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7581316-0E5B-F4BC-4924-393A19CFFAF9}"/>
              </a:ext>
            </a:extLst>
          </p:cNvPr>
          <p:cNvSpPr txBox="1"/>
          <p:nvPr/>
        </p:nvSpPr>
        <p:spPr>
          <a:xfrm>
            <a:off x="0" y="0"/>
            <a:ext cx="5458968" cy="830997"/>
          </a:xfrm>
          <a:prstGeom prst="rect">
            <a:avLst/>
          </a:prstGeom>
          <a:noFill/>
        </p:spPr>
        <p:txBody>
          <a:bodyPr wrap="square" rtlCol="0">
            <a:spAutoFit/>
          </a:bodyPr>
          <a:lstStyle/>
          <a:p>
            <a:pPr algn="ctr"/>
            <a:r>
              <a:rPr lang="en-CA" sz="4800" b="1" dirty="0"/>
              <a:t>Release Pipeline</a:t>
            </a:r>
          </a:p>
        </p:txBody>
      </p:sp>
      <p:sp>
        <p:nvSpPr>
          <p:cNvPr id="3" name="Oval 2">
            <a:extLst>
              <a:ext uri="{FF2B5EF4-FFF2-40B4-BE49-F238E27FC236}">
                <a16:creationId xmlns:a16="http://schemas.microsoft.com/office/drawing/2014/main" id="{A107CDEE-303A-9629-3152-64AA40261879}"/>
              </a:ext>
            </a:extLst>
          </p:cNvPr>
          <p:cNvSpPr/>
          <p:nvPr/>
        </p:nvSpPr>
        <p:spPr>
          <a:xfrm>
            <a:off x="5695630" y="97554"/>
            <a:ext cx="795528" cy="752969"/>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dirty="0">
                <a:ln w="0"/>
                <a:solidFill>
                  <a:schemeClr val="tx1"/>
                </a:solidFill>
                <a:effectLst>
                  <a:outerShdw blurRad="38100" dist="19050" dir="2700000" algn="tl" rotWithShape="0">
                    <a:schemeClr val="dk1">
                      <a:alpha val="40000"/>
                    </a:schemeClr>
                  </a:outerShdw>
                </a:effectLst>
              </a:rPr>
              <a:t>5-1</a:t>
            </a:r>
          </a:p>
        </p:txBody>
      </p:sp>
      <p:pic>
        <p:nvPicPr>
          <p:cNvPr id="15" name="Picture 14">
            <a:extLst>
              <a:ext uri="{FF2B5EF4-FFF2-40B4-BE49-F238E27FC236}">
                <a16:creationId xmlns:a16="http://schemas.microsoft.com/office/drawing/2014/main" id="{534BC650-1F5F-CD3F-A755-095C7F6D62A9}"/>
              </a:ext>
            </a:extLst>
          </p:cNvPr>
          <p:cNvPicPr>
            <a:picLocks noChangeAspect="1"/>
          </p:cNvPicPr>
          <p:nvPr/>
        </p:nvPicPr>
        <p:blipFill>
          <a:blip r:embed="rId2"/>
          <a:stretch>
            <a:fillRect/>
          </a:stretch>
        </p:blipFill>
        <p:spPr>
          <a:xfrm>
            <a:off x="474921" y="1205024"/>
            <a:ext cx="5869171" cy="2877520"/>
          </a:xfrm>
          <a:prstGeom prst="rect">
            <a:avLst/>
          </a:prstGeom>
          <a:ln w="127000" cap="sq">
            <a:solidFill>
              <a:srgbClr val="000000"/>
            </a:solidFill>
            <a:miter lim="800000"/>
          </a:ln>
          <a:effectLst>
            <a:outerShdw blurRad="57150" dist="50800" dir="2700000" algn="tl" rotWithShape="0">
              <a:srgbClr val="000000">
                <a:alpha val="40000"/>
              </a:srgbClr>
            </a:outerShdw>
          </a:effectLst>
        </p:spPr>
      </p:pic>
      <p:pic>
        <p:nvPicPr>
          <p:cNvPr id="18" name="Picture 17">
            <a:extLst>
              <a:ext uri="{FF2B5EF4-FFF2-40B4-BE49-F238E27FC236}">
                <a16:creationId xmlns:a16="http://schemas.microsoft.com/office/drawing/2014/main" id="{7E30BB64-17FE-D957-8401-51F2BF9D451B}"/>
              </a:ext>
            </a:extLst>
          </p:cNvPr>
          <p:cNvPicPr>
            <a:picLocks noChangeAspect="1"/>
          </p:cNvPicPr>
          <p:nvPr/>
        </p:nvPicPr>
        <p:blipFill>
          <a:blip r:embed="rId3"/>
          <a:stretch>
            <a:fillRect/>
          </a:stretch>
        </p:blipFill>
        <p:spPr>
          <a:xfrm>
            <a:off x="4250428" y="5766380"/>
            <a:ext cx="2029058" cy="151355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21" name="TextBox 20">
            <a:extLst>
              <a:ext uri="{FF2B5EF4-FFF2-40B4-BE49-F238E27FC236}">
                <a16:creationId xmlns:a16="http://schemas.microsoft.com/office/drawing/2014/main" id="{B836FA62-84DA-4E9D-73F4-03691F8EB593}"/>
              </a:ext>
            </a:extLst>
          </p:cNvPr>
          <p:cNvSpPr txBox="1"/>
          <p:nvPr/>
        </p:nvSpPr>
        <p:spPr>
          <a:xfrm>
            <a:off x="5547554" y="6862715"/>
            <a:ext cx="2152962" cy="461665"/>
          </a:xfrm>
          <a:prstGeom prst="rect">
            <a:avLst/>
          </a:prstGeom>
          <a:solidFill>
            <a:schemeClr val="accent3">
              <a:lumMod val="75000"/>
            </a:schemeClr>
          </a:solidFill>
        </p:spPr>
        <p:txBody>
          <a:bodyPr wrap="none" rtlCol="0">
            <a:spAutoFit/>
          </a:bodyPr>
          <a:lstStyle/>
          <a:p>
            <a:r>
              <a:rPr lang="en-CA" sz="1200" b="1" dirty="0">
                <a:solidFill>
                  <a:schemeClr val="bg1"/>
                </a:solidFill>
              </a:rPr>
              <a:t>When to trigger a release. </a:t>
            </a:r>
          </a:p>
          <a:p>
            <a:r>
              <a:rPr lang="en-CA" sz="1200" b="1" dirty="0">
                <a:solidFill>
                  <a:schemeClr val="bg1"/>
                </a:solidFill>
              </a:rPr>
              <a:t>We can adjust.</a:t>
            </a:r>
            <a:endParaRPr lang="en-CA" sz="1200" dirty="0"/>
          </a:p>
        </p:txBody>
      </p:sp>
      <p:sp>
        <p:nvSpPr>
          <p:cNvPr id="22" name="Arrow: Left 21">
            <a:extLst>
              <a:ext uri="{FF2B5EF4-FFF2-40B4-BE49-F238E27FC236}">
                <a16:creationId xmlns:a16="http://schemas.microsoft.com/office/drawing/2014/main" id="{776B19DD-A072-A876-A660-2CAF5EAD2F49}"/>
              </a:ext>
            </a:extLst>
          </p:cNvPr>
          <p:cNvSpPr/>
          <p:nvPr/>
        </p:nvSpPr>
        <p:spPr>
          <a:xfrm>
            <a:off x="5317671" y="6911556"/>
            <a:ext cx="211838" cy="22745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5" name="Picture 4">
            <a:extLst>
              <a:ext uri="{FF2B5EF4-FFF2-40B4-BE49-F238E27FC236}">
                <a16:creationId xmlns:a16="http://schemas.microsoft.com/office/drawing/2014/main" id="{DFA1E5FF-F2C3-1772-A1CC-A6A3ECCF7F9D}"/>
              </a:ext>
            </a:extLst>
          </p:cNvPr>
          <p:cNvPicPr>
            <a:picLocks noChangeAspect="1"/>
          </p:cNvPicPr>
          <p:nvPr/>
        </p:nvPicPr>
        <p:blipFill>
          <a:blip r:embed="rId4"/>
          <a:stretch>
            <a:fillRect/>
          </a:stretch>
        </p:blipFill>
        <p:spPr>
          <a:xfrm>
            <a:off x="264887" y="4390432"/>
            <a:ext cx="3515763" cy="5406230"/>
          </a:xfrm>
          <a:prstGeom prst="rect">
            <a:avLst/>
          </a:prstGeom>
          <a:ln w="127000" cap="sq">
            <a:solidFill>
              <a:srgbClr val="000000"/>
            </a:solidFill>
            <a:miter lim="800000"/>
          </a:ln>
          <a:effectLst>
            <a:outerShdw blurRad="57150" dist="50800" dir="2700000" algn="tl" rotWithShape="0">
              <a:srgbClr val="000000">
                <a:alpha val="40000"/>
              </a:srgbClr>
            </a:outerShdw>
          </a:effectLst>
        </p:spPr>
      </p:pic>
      <p:cxnSp>
        <p:nvCxnSpPr>
          <p:cNvPr id="7" name="Connector: Curved 6">
            <a:extLst>
              <a:ext uri="{FF2B5EF4-FFF2-40B4-BE49-F238E27FC236}">
                <a16:creationId xmlns:a16="http://schemas.microsoft.com/office/drawing/2014/main" id="{CE39F323-8177-E67F-8FB7-1DF776BCB13B}"/>
              </a:ext>
            </a:extLst>
          </p:cNvPr>
          <p:cNvCxnSpPr/>
          <p:nvPr/>
        </p:nvCxnSpPr>
        <p:spPr>
          <a:xfrm rot="5400000">
            <a:off x="1236310" y="2856004"/>
            <a:ext cx="3350302" cy="996090"/>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Connector: Curved 7">
            <a:extLst>
              <a:ext uri="{FF2B5EF4-FFF2-40B4-BE49-F238E27FC236}">
                <a16:creationId xmlns:a16="http://schemas.microsoft.com/office/drawing/2014/main" id="{3E86FD4F-C8BA-2DEE-D869-F4B1BDBCE059}"/>
              </a:ext>
            </a:extLst>
          </p:cNvPr>
          <p:cNvCxnSpPr>
            <a:cxnSpLocks/>
            <a:endCxn id="18" idx="0"/>
          </p:cNvCxnSpPr>
          <p:nvPr/>
        </p:nvCxnSpPr>
        <p:spPr>
          <a:xfrm rot="16200000" flipH="1">
            <a:off x="2703581" y="3205003"/>
            <a:ext cx="3497433" cy="1625319"/>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EDBDFAA1-536C-C051-BF1B-6D9308021CA8}"/>
              </a:ext>
            </a:extLst>
          </p:cNvPr>
          <p:cNvSpPr txBox="1"/>
          <p:nvPr/>
        </p:nvSpPr>
        <p:spPr>
          <a:xfrm>
            <a:off x="4619150" y="9203679"/>
            <a:ext cx="2029058" cy="646331"/>
          </a:xfrm>
          <a:prstGeom prst="rect">
            <a:avLst/>
          </a:prstGeom>
          <a:solidFill>
            <a:schemeClr val="accent3">
              <a:lumMod val="75000"/>
            </a:schemeClr>
          </a:solidFill>
        </p:spPr>
        <p:txBody>
          <a:bodyPr wrap="square" rtlCol="0">
            <a:spAutoFit/>
          </a:bodyPr>
          <a:lstStyle/>
          <a:p>
            <a:r>
              <a:rPr lang="en-CA" sz="1200" b="1" dirty="0">
                <a:solidFill>
                  <a:schemeClr val="bg1"/>
                </a:solidFill>
              </a:rPr>
              <a:t>Example, you should tailor according o your hub</a:t>
            </a:r>
            <a:endParaRPr lang="en-CA" sz="1200" dirty="0"/>
          </a:p>
        </p:txBody>
      </p:sp>
      <p:sp>
        <p:nvSpPr>
          <p:cNvPr id="12" name="Arrow: Left 11">
            <a:extLst>
              <a:ext uri="{FF2B5EF4-FFF2-40B4-BE49-F238E27FC236}">
                <a16:creationId xmlns:a16="http://schemas.microsoft.com/office/drawing/2014/main" id="{778AD25C-6779-E611-20FD-804DD247A7F8}"/>
              </a:ext>
            </a:extLst>
          </p:cNvPr>
          <p:cNvSpPr/>
          <p:nvPr/>
        </p:nvSpPr>
        <p:spPr>
          <a:xfrm>
            <a:off x="3780650" y="9413116"/>
            <a:ext cx="777533" cy="436894"/>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40203805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11" grpId="0" animBg="1"/>
      <p:bldP spid="12"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A9EF081-243B-9722-A6D1-423BE3EBF092}"/>
              </a:ext>
            </a:extLst>
          </p:cNvPr>
          <p:cNvPicPr>
            <a:picLocks noChangeAspect="1"/>
          </p:cNvPicPr>
          <p:nvPr/>
        </p:nvPicPr>
        <p:blipFill>
          <a:blip r:embed="rId2"/>
          <a:stretch>
            <a:fillRect/>
          </a:stretch>
        </p:blipFill>
        <p:spPr>
          <a:xfrm>
            <a:off x="4792372" y="4816335"/>
            <a:ext cx="2602044" cy="203022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4" name="TextBox 3">
            <a:extLst>
              <a:ext uri="{FF2B5EF4-FFF2-40B4-BE49-F238E27FC236}">
                <a16:creationId xmlns:a16="http://schemas.microsoft.com/office/drawing/2014/main" id="{A7581316-0E5B-F4BC-4924-393A19CFFAF9}"/>
              </a:ext>
            </a:extLst>
          </p:cNvPr>
          <p:cNvSpPr txBox="1"/>
          <p:nvPr/>
        </p:nvSpPr>
        <p:spPr>
          <a:xfrm>
            <a:off x="0" y="0"/>
            <a:ext cx="5458968" cy="830997"/>
          </a:xfrm>
          <a:prstGeom prst="rect">
            <a:avLst/>
          </a:prstGeom>
          <a:noFill/>
        </p:spPr>
        <p:txBody>
          <a:bodyPr wrap="square" rtlCol="0">
            <a:spAutoFit/>
          </a:bodyPr>
          <a:lstStyle/>
          <a:p>
            <a:pPr algn="ctr"/>
            <a:r>
              <a:rPr lang="en-CA" sz="4800" b="1" dirty="0"/>
              <a:t>Release Pipeline</a:t>
            </a:r>
          </a:p>
        </p:txBody>
      </p:sp>
      <p:pic>
        <p:nvPicPr>
          <p:cNvPr id="15" name="Picture 14">
            <a:extLst>
              <a:ext uri="{FF2B5EF4-FFF2-40B4-BE49-F238E27FC236}">
                <a16:creationId xmlns:a16="http://schemas.microsoft.com/office/drawing/2014/main" id="{534BC650-1F5F-CD3F-A755-095C7F6D62A9}"/>
              </a:ext>
            </a:extLst>
          </p:cNvPr>
          <p:cNvPicPr>
            <a:picLocks noChangeAspect="1"/>
          </p:cNvPicPr>
          <p:nvPr/>
        </p:nvPicPr>
        <p:blipFill>
          <a:blip r:embed="rId3"/>
          <a:stretch>
            <a:fillRect/>
          </a:stretch>
        </p:blipFill>
        <p:spPr>
          <a:xfrm>
            <a:off x="474921" y="1205024"/>
            <a:ext cx="5869171" cy="287752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8" name="Oval 7">
            <a:extLst>
              <a:ext uri="{FF2B5EF4-FFF2-40B4-BE49-F238E27FC236}">
                <a16:creationId xmlns:a16="http://schemas.microsoft.com/office/drawing/2014/main" id="{2DAAF8AE-826F-0A05-8BC6-5335B117D5D8}"/>
              </a:ext>
            </a:extLst>
          </p:cNvPr>
          <p:cNvSpPr/>
          <p:nvPr/>
        </p:nvSpPr>
        <p:spPr>
          <a:xfrm>
            <a:off x="5695630" y="97554"/>
            <a:ext cx="795528" cy="752969"/>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dirty="0">
                <a:ln w="0"/>
                <a:solidFill>
                  <a:schemeClr val="tx1"/>
                </a:solidFill>
                <a:effectLst>
                  <a:outerShdw blurRad="38100" dist="19050" dir="2700000" algn="tl" rotWithShape="0">
                    <a:schemeClr val="dk1">
                      <a:alpha val="40000"/>
                    </a:schemeClr>
                  </a:outerShdw>
                </a:effectLst>
              </a:rPr>
              <a:t>5-2</a:t>
            </a:r>
          </a:p>
        </p:txBody>
      </p:sp>
      <p:pic>
        <p:nvPicPr>
          <p:cNvPr id="6" name="Picture 5">
            <a:extLst>
              <a:ext uri="{FF2B5EF4-FFF2-40B4-BE49-F238E27FC236}">
                <a16:creationId xmlns:a16="http://schemas.microsoft.com/office/drawing/2014/main" id="{934C4B34-2069-8E16-4B97-A0AD84DD4392}"/>
              </a:ext>
            </a:extLst>
          </p:cNvPr>
          <p:cNvPicPr>
            <a:picLocks noChangeAspect="1"/>
          </p:cNvPicPr>
          <p:nvPr/>
        </p:nvPicPr>
        <p:blipFill>
          <a:blip r:embed="rId4"/>
          <a:stretch>
            <a:fillRect/>
          </a:stretch>
        </p:blipFill>
        <p:spPr>
          <a:xfrm>
            <a:off x="377984" y="4215651"/>
            <a:ext cx="3771904" cy="563288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9" name="TextBox 8">
            <a:extLst>
              <a:ext uri="{FF2B5EF4-FFF2-40B4-BE49-F238E27FC236}">
                <a16:creationId xmlns:a16="http://schemas.microsoft.com/office/drawing/2014/main" id="{070CBA80-01E2-C3A4-4CAB-DB54753556E7}"/>
              </a:ext>
            </a:extLst>
          </p:cNvPr>
          <p:cNvSpPr txBox="1"/>
          <p:nvPr/>
        </p:nvSpPr>
        <p:spPr>
          <a:xfrm>
            <a:off x="4619150" y="9203679"/>
            <a:ext cx="2029058" cy="646331"/>
          </a:xfrm>
          <a:prstGeom prst="rect">
            <a:avLst/>
          </a:prstGeom>
          <a:solidFill>
            <a:schemeClr val="accent3">
              <a:lumMod val="75000"/>
            </a:schemeClr>
          </a:solidFill>
        </p:spPr>
        <p:txBody>
          <a:bodyPr wrap="square" rtlCol="0">
            <a:spAutoFit/>
          </a:bodyPr>
          <a:lstStyle/>
          <a:p>
            <a:r>
              <a:rPr lang="en-CA" sz="1200" b="1" dirty="0">
                <a:solidFill>
                  <a:schemeClr val="bg1"/>
                </a:solidFill>
              </a:rPr>
              <a:t>Example, you should tailor according o your hub</a:t>
            </a:r>
            <a:endParaRPr lang="en-CA" sz="1200" dirty="0"/>
          </a:p>
        </p:txBody>
      </p:sp>
      <p:sp>
        <p:nvSpPr>
          <p:cNvPr id="10" name="Arrow: Left 9">
            <a:extLst>
              <a:ext uri="{FF2B5EF4-FFF2-40B4-BE49-F238E27FC236}">
                <a16:creationId xmlns:a16="http://schemas.microsoft.com/office/drawing/2014/main" id="{258EF72F-AAE5-67E3-C1AB-CC5B57BD3564}"/>
              </a:ext>
            </a:extLst>
          </p:cNvPr>
          <p:cNvSpPr/>
          <p:nvPr/>
        </p:nvSpPr>
        <p:spPr>
          <a:xfrm>
            <a:off x="3780650" y="9413116"/>
            <a:ext cx="777533" cy="436894"/>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7" name="Connector: Curved 6">
            <a:extLst>
              <a:ext uri="{FF2B5EF4-FFF2-40B4-BE49-F238E27FC236}">
                <a16:creationId xmlns:a16="http://schemas.microsoft.com/office/drawing/2014/main" id="{DF04E721-28EF-BFAF-2736-0340812CD50F}"/>
              </a:ext>
            </a:extLst>
          </p:cNvPr>
          <p:cNvCxnSpPr>
            <a:cxnSpLocks/>
          </p:cNvCxnSpPr>
          <p:nvPr/>
        </p:nvCxnSpPr>
        <p:spPr>
          <a:xfrm rot="5400000">
            <a:off x="1015584" y="2612037"/>
            <a:ext cx="3335313" cy="1499017"/>
          </a:xfrm>
          <a:prstGeom prst="curved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 name="Connector: Curved 12">
            <a:extLst>
              <a:ext uri="{FF2B5EF4-FFF2-40B4-BE49-F238E27FC236}">
                <a16:creationId xmlns:a16="http://schemas.microsoft.com/office/drawing/2014/main" id="{335E103E-C4F9-1578-CB63-E21BA4E46ACF}"/>
              </a:ext>
            </a:extLst>
          </p:cNvPr>
          <p:cNvCxnSpPr>
            <a:cxnSpLocks/>
            <a:endCxn id="5" idx="0"/>
          </p:cNvCxnSpPr>
          <p:nvPr/>
        </p:nvCxnSpPr>
        <p:spPr>
          <a:xfrm>
            <a:off x="3612630" y="3417757"/>
            <a:ext cx="2480764" cy="1398578"/>
          </a:xfrm>
          <a:prstGeom prst="curvedConnector2">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74912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534BC650-1F5F-CD3F-A755-095C7F6D62A9}"/>
              </a:ext>
            </a:extLst>
          </p:cNvPr>
          <p:cNvPicPr>
            <a:picLocks noChangeAspect="1"/>
          </p:cNvPicPr>
          <p:nvPr/>
        </p:nvPicPr>
        <p:blipFill>
          <a:blip r:embed="rId2"/>
          <a:stretch>
            <a:fillRect/>
          </a:stretch>
        </p:blipFill>
        <p:spPr>
          <a:xfrm>
            <a:off x="411124" y="879138"/>
            <a:ext cx="5869171" cy="2877520"/>
          </a:xfrm>
          <a:prstGeom prst="rect">
            <a:avLst/>
          </a:prstGeom>
          <a:ln>
            <a:noFill/>
          </a:ln>
          <a:effectLst>
            <a:outerShdw blurRad="292100" dist="139700" dir="2700000" algn="tl" rotWithShape="0">
              <a:srgbClr val="333333">
                <a:alpha val="65000"/>
              </a:srgbClr>
            </a:outerShdw>
          </a:effectLst>
        </p:spPr>
      </p:pic>
      <p:pic>
        <p:nvPicPr>
          <p:cNvPr id="19" name="Picture 18">
            <a:extLst>
              <a:ext uri="{FF2B5EF4-FFF2-40B4-BE49-F238E27FC236}">
                <a16:creationId xmlns:a16="http://schemas.microsoft.com/office/drawing/2014/main" id="{69D5EC6C-E11C-65B3-A204-3CFCCB354FD5}"/>
              </a:ext>
            </a:extLst>
          </p:cNvPr>
          <p:cNvPicPr>
            <a:picLocks noChangeAspect="1"/>
          </p:cNvPicPr>
          <p:nvPr/>
        </p:nvPicPr>
        <p:blipFill>
          <a:blip r:embed="rId3"/>
          <a:stretch>
            <a:fillRect/>
          </a:stretch>
        </p:blipFill>
        <p:spPr>
          <a:xfrm>
            <a:off x="233914" y="3930144"/>
            <a:ext cx="6247187" cy="603070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4" name="TextBox 3">
            <a:extLst>
              <a:ext uri="{FF2B5EF4-FFF2-40B4-BE49-F238E27FC236}">
                <a16:creationId xmlns:a16="http://schemas.microsoft.com/office/drawing/2014/main" id="{A7581316-0E5B-F4BC-4924-393A19CFFAF9}"/>
              </a:ext>
            </a:extLst>
          </p:cNvPr>
          <p:cNvSpPr txBox="1"/>
          <p:nvPr/>
        </p:nvSpPr>
        <p:spPr>
          <a:xfrm>
            <a:off x="0" y="0"/>
            <a:ext cx="5458968" cy="830997"/>
          </a:xfrm>
          <a:prstGeom prst="rect">
            <a:avLst/>
          </a:prstGeom>
          <a:noFill/>
        </p:spPr>
        <p:txBody>
          <a:bodyPr wrap="square" rtlCol="0">
            <a:spAutoFit/>
          </a:bodyPr>
          <a:lstStyle/>
          <a:p>
            <a:pPr algn="ctr"/>
            <a:r>
              <a:rPr lang="en-CA" sz="4800" b="1" dirty="0"/>
              <a:t>Release Pipeline</a:t>
            </a:r>
          </a:p>
        </p:txBody>
      </p:sp>
      <p:sp>
        <p:nvSpPr>
          <p:cNvPr id="2" name="Oval 1">
            <a:extLst>
              <a:ext uri="{FF2B5EF4-FFF2-40B4-BE49-F238E27FC236}">
                <a16:creationId xmlns:a16="http://schemas.microsoft.com/office/drawing/2014/main" id="{E074C821-9BCA-B2ED-BBC5-16684CE0BDCE}"/>
              </a:ext>
            </a:extLst>
          </p:cNvPr>
          <p:cNvSpPr/>
          <p:nvPr/>
        </p:nvSpPr>
        <p:spPr>
          <a:xfrm>
            <a:off x="5695630" y="97554"/>
            <a:ext cx="795528" cy="752969"/>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dirty="0">
                <a:ln w="0"/>
                <a:solidFill>
                  <a:schemeClr val="tx1"/>
                </a:solidFill>
                <a:effectLst>
                  <a:outerShdw blurRad="38100" dist="19050" dir="2700000" algn="tl" rotWithShape="0">
                    <a:schemeClr val="dk1">
                      <a:alpha val="40000"/>
                    </a:schemeClr>
                  </a:outerShdw>
                </a:effectLst>
              </a:rPr>
              <a:t>5-3</a:t>
            </a:r>
          </a:p>
        </p:txBody>
      </p:sp>
      <p:cxnSp>
        <p:nvCxnSpPr>
          <p:cNvPr id="7" name="Connector: Curved 6">
            <a:extLst>
              <a:ext uri="{FF2B5EF4-FFF2-40B4-BE49-F238E27FC236}">
                <a16:creationId xmlns:a16="http://schemas.microsoft.com/office/drawing/2014/main" id="{DF04E721-28EF-BFAF-2736-0340812CD50F}"/>
              </a:ext>
            </a:extLst>
          </p:cNvPr>
          <p:cNvCxnSpPr>
            <a:cxnSpLocks/>
          </p:cNvCxnSpPr>
          <p:nvPr/>
        </p:nvCxnSpPr>
        <p:spPr>
          <a:xfrm rot="5400000">
            <a:off x="3453965" y="2449393"/>
            <a:ext cx="1741724" cy="1701212"/>
          </a:xfrm>
          <a:prstGeom prst="curvedConnector3">
            <a:avLst/>
          </a:prstGeom>
          <a:ln>
            <a:tailEnd type="triangle"/>
          </a:ln>
        </p:spPr>
        <p:style>
          <a:lnRef idx="2">
            <a:schemeClr val="accent1"/>
          </a:lnRef>
          <a:fillRef idx="0">
            <a:schemeClr val="accent1"/>
          </a:fillRef>
          <a:effectRef idx="1">
            <a:schemeClr val="accent1"/>
          </a:effectRef>
          <a:fontRef idx="minor">
            <a:schemeClr val="tx1"/>
          </a:fontRef>
        </p:style>
      </p:cxnSp>
      <p:sp>
        <p:nvSpPr>
          <p:cNvPr id="14" name="Rectangle: Rounded Corners 13">
            <a:extLst>
              <a:ext uri="{FF2B5EF4-FFF2-40B4-BE49-F238E27FC236}">
                <a16:creationId xmlns:a16="http://schemas.microsoft.com/office/drawing/2014/main" id="{3FAEE0E1-0040-1616-7A76-CB50351C7406}"/>
              </a:ext>
            </a:extLst>
          </p:cNvPr>
          <p:cNvSpPr/>
          <p:nvPr/>
        </p:nvSpPr>
        <p:spPr>
          <a:xfrm>
            <a:off x="2304178" y="7464056"/>
            <a:ext cx="425303" cy="283534"/>
          </a:xfrm>
          <a:prstGeom prst="roundRect">
            <a:avLst/>
          </a:prstGeom>
          <a:solidFill>
            <a:srgbClr val="58B4AE">
              <a:alpha val="3098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6" name="Rectangle: Rounded Corners 15">
            <a:extLst>
              <a:ext uri="{FF2B5EF4-FFF2-40B4-BE49-F238E27FC236}">
                <a16:creationId xmlns:a16="http://schemas.microsoft.com/office/drawing/2014/main" id="{0ED3703D-2607-0984-F6DF-06A287231B6F}"/>
              </a:ext>
            </a:extLst>
          </p:cNvPr>
          <p:cNvSpPr/>
          <p:nvPr/>
        </p:nvSpPr>
        <p:spPr>
          <a:xfrm>
            <a:off x="2340080" y="6855805"/>
            <a:ext cx="425303" cy="283534"/>
          </a:xfrm>
          <a:prstGeom prst="roundRect">
            <a:avLst/>
          </a:prstGeom>
          <a:solidFill>
            <a:srgbClr val="58B4AE">
              <a:alpha val="3098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7" name="Rectangle: Rounded Corners 16">
            <a:extLst>
              <a:ext uri="{FF2B5EF4-FFF2-40B4-BE49-F238E27FC236}">
                <a16:creationId xmlns:a16="http://schemas.microsoft.com/office/drawing/2014/main" id="{70A3C170-A5C7-4466-7AE9-5290580120C2}"/>
              </a:ext>
            </a:extLst>
          </p:cNvPr>
          <p:cNvSpPr/>
          <p:nvPr/>
        </p:nvSpPr>
        <p:spPr>
          <a:xfrm>
            <a:off x="2340080" y="9732383"/>
            <a:ext cx="2268282" cy="211568"/>
          </a:xfrm>
          <a:prstGeom prst="roundRect">
            <a:avLst/>
          </a:prstGeom>
          <a:solidFill>
            <a:srgbClr val="58B4AE">
              <a:alpha val="3098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0" name="TextBox 19">
            <a:extLst>
              <a:ext uri="{FF2B5EF4-FFF2-40B4-BE49-F238E27FC236}">
                <a16:creationId xmlns:a16="http://schemas.microsoft.com/office/drawing/2014/main" id="{B49C9645-2846-29A5-C078-13DEE2A1288E}"/>
              </a:ext>
            </a:extLst>
          </p:cNvPr>
          <p:cNvSpPr txBox="1"/>
          <p:nvPr/>
        </p:nvSpPr>
        <p:spPr>
          <a:xfrm>
            <a:off x="4820200" y="9501550"/>
            <a:ext cx="1483548" cy="276999"/>
          </a:xfrm>
          <a:prstGeom prst="rect">
            <a:avLst/>
          </a:prstGeom>
          <a:solidFill>
            <a:schemeClr val="accent3">
              <a:lumMod val="75000"/>
            </a:schemeClr>
          </a:solidFill>
        </p:spPr>
        <p:txBody>
          <a:bodyPr wrap="none" rtlCol="0">
            <a:spAutoFit/>
          </a:bodyPr>
          <a:lstStyle/>
          <a:p>
            <a:r>
              <a:rPr lang="en-CA" sz="1200" b="1" dirty="0">
                <a:solidFill>
                  <a:schemeClr val="bg1"/>
                </a:solidFill>
              </a:rPr>
              <a:t>Point to k8 folder</a:t>
            </a:r>
            <a:endParaRPr lang="en-CA" sz="1200" dirty="0"/>
          </a:p>
        </p:txBody>
      </p:sp>
      <p:sp>
        <p:nvSpPr>
          <p:cNvPr id="23" name="Arrow: Left 22">
            <a:extLst>
              <a:ext uri="{FF2B5EF4-FFF2-40B4-BE49-F238E27FC236}">
                <a16:creationId xmlns:a16="http://schemas.microsoft.com/office/drawing/2014/main" id="{CD17D79A-001D-FD73-EE0A-43C32ED2B913}"/>
              </a:ext>
            </a:extLst>
          </p:cNvPr>
          <p:cNvSpPr/>
          <p:nvPr/>
        </p:nvSpPr>
        <p:spPr>
          <a:xfrm>
            <a:off x="4608362" y="9618656"/>
            <a:ext cx="211838" cy="22745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 name="TextBox 2">
            <a:extLst>
              <a:ext uri="{FF2B5EF4-FFF2-40B4-BE49-F238E27FC236}">
                <a16:creationId xmlns:a16="http://schemas.microsoft.com/office/drawing/2014/main" id="{80E98E42-D137-FE65-64EC-7446CD000114}"/>
              </a:ext>
            </a:extLst>
          </p:cNvPr>
          <p:cNvSpPr txBox="1"/>
          <p:nvPr/>
        </p:nvSpPr>
        <p:spPr>
          <a:xfrm>
            <a:off x="440525" y="4926284"/>
            <a:ext cx="6424970" cy="2677656"/>
          </a:xfrm>
          <a:prstGeom prst="rect">
            <a:avLst/>
          </a:prstGeom>
          <a:solidFill>
            <a:schemeClr val="accent5">
              <a:lumMod val="50000"/>
            </a:schemeClr>
          </a:solidFill>
          <a:ln w="57150">
            <a:solidFill>
              <a:srgbClr val="000000"/>
            </a:solidFill>
          </a:ln>
        </p:spPr>
        <p:txBody>
          <a:bodyPr wrap="square" rtlCol="0">
            <a:spAutoFit/>
          </a:bodyPr>
          <a:lstStyle/>
          <a:p>
            <a:pPr algn="ctr"/>
            <a:r>
              <a:rPr lang="en-US" sz="2800" dirty="0"/>
              <a:t>Then you can  hit </a:t>
            </a:r>
            <a:r>
              <a:rPr lang="en-US" sz="2800" dirty="0">
                <a:highlight>
                  <a:srgbClr val="FFFF00"/>
                </a:highlight>
              </a:rPr>
              <a:t>create Release </a:t>
            </a:r>
            <a:r>
              <a:rPr lang="en-US" sz="2800" dirty="0"/>
              <a:t>based on this configuration.</a:t>
            </a:r>
          </a:p>
          <a:p>
            <a:pPr algn="ctr"/>
            <a:endParaRPr lang="en-US" sz="2800" dirty="0"/>
          </a:p>
          <a:p>
            <a:pPr algn="ctr"/>
            <a:r>
              <a:rPr lang="en-US" sz="2800" dirty="0"/>
              <a:t>You may need to create release every time you </a:t>
            </a:r>
            <a:r>
              <a:rPr lang="en-US" sz="2800" dirty="0">
                <a:highlight>
                  <a:srgbClr val="FFFF00"/>
                </a:highlight>
              </a:rPr>
              <a:t>change</a:t>
            </a:r>
            <a:r>
              <a:rPr lang="en-US" sz="2800" dirty="0"/>
              <a:t> something in the Release Pipeline configuration.</a:t>
            </a:r>
            <a:endParaRPr lang="en-CA" sz="2800" dirty="0"/>
          </a:p>
        </p:txBody>
      </p:sp>
    </p:spTree>
    <p:extLst>
      <p:ext uri="{BB962C8B-B14F-4D97-AF65-F5344CB8AC3E}">
        <p14:creationId xmlns:p14="http://schemas.microsoft.com/office/powerpoint/2010/main" val="2760518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6" grpId="0" animBg="1"/>
      <p:bldP spid="17" grpId="0" animBg="1"/>
      <p:bldP spid="20" grpId="0" animBg="1"/>
      <p:bldP spid="23" grpId="0" animBg="1"/>
      <p:bldP spid="3"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7581316-0E5B-F4BC-4924-393A19CFFAF9}"/>
              </a:ext>
            </a:extLst>
          </p:cNvPr>
          <p:cNvSpPr txBox="1"/>
          <p:nvPr/>
        </p:nvSpPr>
        <p:spPr>
          <a:xfrm>
            <a:off x="-123671" y="64084"/>
            <a:ext cx="8019738" cy="523220"/>
          </a:xfrm>
          <a:prstGeom prst="rect">
            <a:avLst/>
          </a:prstGeom>
          <a:noFill/>
        </p:spPr>
        <p:txBody>
          <a:bodyPr wrap="square" rtlCol="0">
            <a:spAutoFit/>
          </a:bodyPr>
          <a:lstStyle/>
          <a:p>
            <a:pPr algn="ctr"/>
            <a:r>
              <a:rPr lang="en-CA" sz="2800" b="1">
                <a:highlight>
                  <a:srgbClr val="FFFF00"/>
                </a:highlight>
              </a:rPr>
              <a:t>Automatic Build </a:t>
            </a:r>
            <a:r>
              <a:rPr lang="en-CA" sz="2800" b="1" dirty="0">
                <a:highlight>
                  <a:srgbClr val="FFFF00"/>
                </a:highlight>
              </a:rPr>
              <a:t>and Deployment in Action</a:t>
            </a:r>
          </a:p>
        </p:txBody>
      </p:sp>
      <p:pic>
        <p:nvPicPr>
          <p:cNvPr id="6" name="Picture 5">
            <a:extLst>
              <a:ext uri="{FF2B5EF4-FFF2-40B4-BE49-F238E27FC236}">
                <a16:creationId xmlns:a16="http://schemas.microsoft.com/office/drawing/2014/main" id="{20DF35D1-EDEB-77C1-EB64-FDFBDDD75ACA}"/>
              </a:ext>
            </a:extLst>
          </p:cNvPr>
          <p:cNvPicPr>
            <a:picLocks noChangeAspect="1"/>
          </p:cNvPicPr>
          <p:nvPr/>
        </p:nvPicPr>
        <p:blipFill>
          <a:blip r:embed="rId2"/>
          <a:stretch>
            <a:fillRect/>
          </a:stretch>
        </p:blipFill>
        <p:spPr>
          <a:xfrm>
            <a:off x="429092" y="2507380"/>
            <a:ext cx="6914213" cy="1066745"/>
          </a:xfrm>
          <a:prstGeom prst="rect">
            <a:avLst/>
          </a:prstGeom>
          <a:ln w="127000" cap="sq">
            <a:solidFill>
              <a:srgbClr val="000000"/>
            </a:solidFill>
            <a:miter lim="800000"/>
          </a:ln>
          <a:effectLst>
            <a:outerShdw blurRad="57150" dist="50800" dir="2700000" algn="tl" rotWithShape="0">
              <a:srgbClr val="000000">
                <a:alpha val="40000"/>
              </a:srgbClr>
            </a:outerShdw>
          </a:effectLst>
        </p:spPr>
      </p:pic>
      <p:pic>
        <p:nvPicPr>
          <p:cNvPr id="9" name="Picture 8">
            <a:extLst>
              <a:ext uri="{FF2B5EF4-FFF2-40B4-BE49-F238E27FC236}">
                <a16:creationId xmlns:a16="http://schemas.microsoft.com/office/drawing/2014/main" id="{67E37D81-30E2-0100-0232-67752CA694C6}"/>
              </a:ext>
            </a:extLst>
          </p:cNvPr>
          <p:cNvPicPr>
            <a:picLocks noChangeAspect="1"/>
          </p:cNvPicPr>
          <p:nvPr/>
        </p:nvPicPr>
        <p:blipFill>
          <a:blip r:embed="rId3"/>
          <a:stretch>
            <a:fillRect/>
          </a:stretch>
        </p:blipFill>
        <p:spPr>
          <a:xfrm>
            <a:off x="537520" y="5169598"/>
            <a:ext cx="6914213" cy="1066745"/>
          </a:xfrm>
          <a:prstGeom prst="rect">
            <a:avLst/>
          </a:prstGeom>
          <a:ln w="127000" cap="sq">
            <a:solidFill>
              <a:srgbClr val="000000"/>
            </a:solidFill>
            <a:miter lim="800000"/>
          </a:ln>
          <a:effectLst>
            <a:outerShdw blurRad="57150" dist="50800" dir="2700000" algn="tl" rotWithShape="0">
              <a:srgbClr val="000000">
                <a:alpha val="40000"/>
              </a:srgbClr>
            </a:outerShdw>
          </a:effectLst>
        </p:spPr>
      </p:pic>
      <p:pic>
        <p:nvPicPr>
          <p:cNvPr id="11" name="Picture 10">
            <a:extLst>
              <a:ext uri="{FF2B5EF4-FFF2-40B4-BE49-F238E27FC236}">
                <a16:creationId xmlns:a16="http://schemas.microsoft.com/office/drawing/2014/main" id="{5E8F76C7-FE24-7BB4-3A34-FEB2B40EDD1E}"/>
              </a:ext>
            </a:extLst>
          </p:cNvPr>
          <p:cNvPicPr>
            <a:picLocks noChangeAspect="1"/>
          </p:cNvPicPr>
          <p:nvPr/>
        </p:nvPicPr>
        <p:blipFill>
          <a:blip r:embed="rId4"/>
          <a:stretch>
            <a:fillRect/>
          </a:stretch>
        </p:blipFill>
        <p:spPr>
          <a:xfrm>
            <a:off x="429092" y="7944786"/>
            <a:ext cx="7131070" cy="1099073"/>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
        <p:nvSpPr>
          <p:cNvPr id="12" name="TextBox 11">
            <a:extLst>
              <a:ext uri="{FF2B5EF4-FFF2-40B4-BE49-F238E27FC236}">
                <a16:creationId xmlns:a16="http://schemas.microsoft.com/office/drawing/2014/main" id="{33A5B2E9-F0CF-3059-C3CE-5DCB8FF9FE07}"/>
              </a:ext>
            </a:extLst>
          </p:cNvPr>
          <p:cNvSpPr txBox="1"/>
          <p:nvPr/>
        </p:nvSpPr>
        <p:spPr>
          <a:xfrm>
            <a:off x="1249014" y="809567"/>
            <a:ext cx="5076326" cy="461665"/>
          </a:xfrm>
          <a:prstGeom prst="rect">
            <a:avLst/>
          </a:prstGeom>
          <a:noFill/>
        </p:spPr>
        <p:txBody>
          <a:bodyPr wrap="none" rtlCol="0">
            <a:spAutoFit/>
          </a:bodyPr>
          <a:lstStyle/>
          <a:p>
            <a:r>
              <a:rPr lang="en-CA" sz="2400" b="1" dirty="0"/>
              <a:t>Change Code in tracker-frontend</a:t>
            </a:r>
          </a:p>
        </p:txBody>
      </p:sp>
      <p:sp>
        <p:nvSpPr>
          <p:cNvPr id="13" name="Arrow: Down 12">
            <a:extLst>
              <a:ext uri="{FF2B5EF4-FFF2-40B4-BE49-F238E27FC236}">
                <a16:creationId xmlns:a16="http://schemas.microsoft.com/office/drawing/2014/main" id="{E9F9190D-73FC-C126-295E-B443FE351177}"/>
              </a:ext>
            </a:extLst>
          </p:cNvPr>
          <p:cNvSpPr/>
          <p:nvPr/>
        </p:nvSpPr>
        <p:spPr>
          <a:xfrm>
            <a:off x="3348255" y="1205378"/>
            <a:ext cx="809469" cy="83099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8" name="TextBox 17">
            <a:extLst>
              <a:ext uri="{FF2B5EF4-FFF2-40B4-BE49-F238E27FC236}">
                <a16:creationId xmlns:a16="http://schemas.microsoft.com/office/drawing/2014/main" id="{423C7DF1-3418-3BC9-7448-D837558840F6}"/>
              </a:ext>
            </a:extLst>
          </p:cNvPr>
          <p:cNvSpPr txBox="1"/>
          <p:nvPr/>
        </p:nvSpPr>
        <p:spPr>
          <a:xfrm>
            <a:off x="1249014" y="4183777"/>
            <a:ext cx="4912563" cy="830997"/>
          </a:xfrm>
          <a:prstGeom prst="rect">
            <a:avLst/>
          </a:prstGeom>
          <a:noFill/>
        </p:spPr>
        <p:txBody>
          <a:bodyPr wrap="none" rtlCol="0">
            <a:spAutoFit/>
          </a:bodyPr>
          <a:lstStyle/>
          <a:p>
            <a:pPr algn="ctr"/>
            <a:r>
              <a:rPr lang="en-CA" sz="2400" b="1" dirty="0"/>
              <a:t>Pipeline succeeded and pushed</a:t>
            </a:r>
          </a:p>
          <a:p>
            <a:pPr algn="ctr"/>
            <a:r>
              <a:rPr lang="en-CA" sz="2400" b="1" dirty="0"/>
              <a:t>Image to docker hub</a:t>
            </a:r>
          </a:p>
        </p:txBody>
      </p:sp>
      <p:sp>
        <p:nvSpPr>
          <p:cNvPr id="21" name="TextBox 20">
            <a:extLst>
              <a:ext uri="{FF2B5EF4-FFF2-40B4-BE49-F238E27FC236}">
                <a16:creationId xmlns:a16="http://schemas.microsoft.com/office/drawing/2014/main" id="{63B80C75-A7CA-3F20-942D-0FB17E86B6D0}"/>
              </a:ext>
            </a:extLst>
          </p:cNvPr>
          <p:cNvSpPr txBox="1"/>
          <p:nvPr/>
        </p:nvSpPr>
        <p:spPr>
          <a:xfrm>
            <a:off x="2491092" y="1947922"/>
            <a:ext cx="2128147" cy="461665"/>
          </a:xfrm>
          <a:prstGeom prst="rect">
            <a:avLst/>
          </a:prstGeom>
          <a:noFill/>
        </p:spPr>
        <p:txBody>
          <a:bodyPr wrap="none" rtlCol="0">
            <a:spAutoFit/>
          </a:bodyPr>
          <a:lstStyle/>
          <a:p>
            <a:r>
              <a:rPr lang="en-CA" sz="2400" b="1" dirty="0"/>
              <a:t>Pipeline runs</a:t>
            </a:r>
          </a:p>
        </p:txBody>
      </p:sp>
      <p:sp>
        <p:nvSpPr>
          <p:cNvPr id="22" name="TextBox 21">
            <a:extLst>
              <a:ext uri="{FF2B5EF4-FFF2-40B4-BE49-F238E27FC236}">
                <a16:creationId xmlns:a16="http://schemas.microsoft.com/office/drawing/2014/main" id="{EA34F37C-5C10-DF12-865D-B3CA40AF7FFC}"/>
              </a:ext>
            </a:extLst>
          </p:cNvPr>
          <p:cNvSpPr txBox="1"/>
          <p:nvPr/>
        </p:nvSpPr>
        <p:spPr>
          <a:xfrm>
            <a:off x="339339" y="6845994"/>
            <a:ext cx="7123701" cy="830997"/>
          </a:xfrm>
          <a:prstGeom prst="rect">
            <a:avLst/>
          </a:prstGeom>
          <a:noFill/>
        </p:spPr>
        <p:txBody>
          <a:bodyPr wrap="square" rtlCol="0">
            <a:spAutoFit/>
          </a:bodyPr>
          <a:lstStyle/>
          <a:p>
            <a:pPr algn="ctr"/>
            <a:r>
              <a:rPr lang="en-CA" sz="2400" b="1" dirty="0"/>
              <a:t>Release Pipe was configured to run when an image with tag  35 is pushed to docker hub</a:t>
            </a:r>
          </a:p>
        </p:txBody>
      </p:sp>
      <p:sp>
        <p:nvSpPr>
          <p:cNvPr id="24" name="Arrow: Down 23">
            <a:extLst>
              <a:ext uri="{FF2B5EF4-FFF2-40B4-BE49-F238E27FC236}">
                <a16:creationId xmlns:a16="http://schemas.microsoft.com/office/drawing/2014/main" id="{57965620-C602-32B2-B94B-4EB1C70EB54E}"/>
              </a:ext>
            </a:extLst>
          </p:cNvPr>
          <p:cNvSpPr/>
          <p:nvPr/>
        </p:nvSpPr>
        <p:spPr>
          <a:xfrm>
            <a:off x="3185157" y="3522950"/>
            <a:ext cx="809469" cy="83099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5" name="Arrow: Down 24">
            <a:extLst>
              <a:ext uri="{FF2B5EF4-FFF2-40B4-BE49-F238E27FC236}">
                <a16:creationId xmlns:a16="http://schemas.microsoft.com/office/drawing/2014/main" id="{F8DF62A2-AECC-A156-F594-88299B9DBEBA}"/>
              </a:ext>
            </a:extLst>
          </p:cNvPr>
          <p:cNvSpPr/>
          <p:nvPr/>
        </p:nvSpPr>
        <p:spPr>
          <a:xfrm>
            <a:off x="3348256" y="6194748"/>
            <a:ext cx="809469" cy="83099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6" name="Arrow: Down 25">
            <a:extLst>
              <a:ext uri="{FF2B5EF4-FFF2-40B4-BE49-F238E27FC236}">
                <a16:creationId xmlns:a16="http://schemas.microsoft.com/office/drawing/2014/main" id="{F8738C88-144F-8B18-5B4D-DABADA0D8979}"/>
              </a:ext>
            </a:extLst>
          </p:cNvPr>
          <p:cNvSpPr/>
          <p:nvPr/>
        </p:nvSpPr>
        <p:spPr>
          <a:xfrm>
            <a:off x="3300560" y="8853022"/>
            <a:ext cx="809469" cy="83099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7" name="TextBox 26">
            <a:extLst>
              <a:ext uri="{FF2B5EF4-FFF2-40B4-BE49-F238E27FC236}">
                <a16:creationId xmlns:a16="http://schemas.microsoft.com/office/drawing/2014/main" id="{F30727A8-8209-3772-F455-10286EDCF1B3}"/>
              </a:ext>
            </a:extLst>
          </p:cNvPr>
          <p:cNvSpPr txBox="1"/>
          <p:nvPr/>
        </p:nvSpPr>
        <p:spPr>
          <a:xfrm>
            <a:off x="1348035" y="9596735"/>
            <a:ext cx="5816849" cy="461665"/>
          </a:xfrm>
          <a:prstGeom prst="rect">
            <a:avLst/>
          </a:prstGeom>
          <a:noFill/>
        </p:spPr>
        <p:txBody>
          <a:bodyPr wrap="none" rtlCol="0">
            <a:spAutoFit/>
          </a:bodyPr>
          <a:lstStyle/>
          <a:p>
            <a:r>
              <a:rPr lang="en-CA" sz="2400" b="1" dirty="0"/>
              <a:t>New pod are deployed to Google K8</a:t>
            </a:r>
          </a:p>
        </p:txBody>
      </p:sp>
    </p:spTree>
    <p:extLst>
      <p:ext uri="{BB962C8B-B14F-4D97-AF65-F5344CB8AC3E}">
        <p14:creationId xmlns:p14="http://schemas.microsoft.com/office/powerpoint/2010/main" val="10005575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animBg="1"/>
      <p:bldP spid="18" grpId="0"/>
      <p:bldP spid="21" grpId="0"/>
      <p:bldP spid="22" grpId="0"/>
      <p:bldP spid="24" grpId="0" animBg="1"/>
      <p:bldP spid="25" grpId="0" animBg="1"/>
      <p:bldP spid="26" grpId="0" animBg="1"/>
      <p:bldP spid="27"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a:extLst>
              <a:ext uri="{FF2B5EF4-FFF2-40B4-BE49-F238E27FC236}">
                <a16:creationId xmlns:a16="http://schemas.microsoft.com/office/drawing/2014/main" id="{529DA6A2-F7A7-CEBB-92BA-45952BD194A9}"/>
              </a:ext>
            </a:extLst>
          </p:cNvPr>
          <p:cNvSpPr>
            <a:spLocks noGrp="1"/>
          </p:cNvSpPr>
          <p:nvPr>
            <p:ph type="subTitle" idx="1"/>
          </p:nvPr>
        </p:nvSpPr>
        <p:spPr/>
        <p:txBody>
          <a:bodyPr/>
          <a:lstStyle/>
          <a:p>
            <a:endParaRPr lang="en-CA"/>
          </a:p>
        </p:txBody>
      </p:sp>
      <p:sp>
        <p:nvSpPr>
          <p:cNvPr id="6" name="Text Placeholder 5">
            <a:extLst>
              <a:ext uri="{FF2B5EF4-FFF2-40B4-BE49-F238E27FC236}">
                <a16:creationId xmlns:a16="http://schemas.microsoft.com/office/drawing/2014/main" id="{36A95DA8-F16E-1693-23CC-61A56B4F7C94}"/>
              </a:ext>
            </a:extLst>
          </p:cNvPr>
          <p:cNvSpPr>
            <a:spLocks noGrp="1"/>
          </p:cNvSpPr>
          <p:nvPr>
            <p:ph type="body" sz="quarter" idx="12"/>
          </p:nvPr>
        </p:nvSpPr>
        <p:spPr/>
        <p:txBody>
          <a:bodyPr/>
          <a:lstStyle/>
          <a:p>
            <a:endParaRPr lang="en-CA"/>
          </a:p>
        </p:txBody>
      </p:sp>
    </p:spTree>
    <p:extLst>
      <p:ext uri="{BB962C8B-B14F-4D97-AF65-F5344CB8AC3E}">
        <p14:creationId xmlns:p14="http://schemas.microsoft.com/office/powerpoint/2010/main" val="2223803631"/>
      </p:ext>
    </p:extLst>
  </p:cSld>
  <p:clrMapOvr>
    <a:masterClrMapping/>
  </p:clrMapOvr>
  <p:extLst>
    <p:ext uri="{6950BFC3-D8DA-4A85-94F7-54DA5524770B}">
      <p188:commentRel xmlns:p188="http://schemas.microsoft.com/office/powerpoint/2018/8/main" r:id="rId2"/>
    </p:ext>
  </p:extLs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33F03BB-79FB-1263-0469-53A434693E49}"/>
              </a:ext>
            </a:extLst>
          </p:cNvPr>
          <p:cNvSpPr/>
          <p:nvPr/>
        </p:nvSpPr>
        <p:spPr>
          <a:xfrm>
            <a:off x="1282260" y="3137861"/>
            <a:ext cx="4995250" cy="4154984"/>
          </a:xfrm>
          <a:prstGeom prst="rect">
            <a:avLst/>
          </a:prstGeom>
          <a:noFill/>
        </p:spPr>
        <p:txBody>
          <a:bodyPr wrap="square" lIns="91440" tIns="45720" rIns="91440" bIns="45720">
            <a:spAutoFit/>
          </a:bodyPr>
          <a:lstStyle/>
          <a:p>
            <a:pPr algn="ctr"/>
            <a:r>
              <a:rPr lang="en-US" sz="6600" b="0" cap="none" spc="0" dirty="0">
                <a:ln w="0"/>
                <a:solidFill>
                  <a:sysClr val="windowText" lastClr="000000"/>
                </a:solidFill>
                <a:effectLst>
                  <a:outerShdw blurRad="38100" dist="19050" dir="2700000" algn="tl" rotWithShape="0">
                    <a:schemeClr val="dk1">
                      <a:alpha val="40000"/>
                    </a:schemeClr>
                  </a:outerShdw>
                </a:effectLst>
              </a:rPr>
              <a:t>Verify backend working as expected.</a:t>
            </a:r>
          </a:p>
        </p:txBody>
      </p:sp>
    </p:spTree>
    <p:extLst>
      <p:ext uri="{BB962C8B-B14F-4D97-AF65-F5344CB8AC3E}">
        <p14:creationId xmlns:p14="http://schemas.microsoft.com/office/powerpoint/2010/main" val="19703936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EF50785-B4F7-36E1-9271-64DB2ADCCD68}"/>
              </a:ext>
            </a:extLst>
          </p:cNvPr>
          <p:cNvSpPr txBox="1"/>
          <p:nvPr/>
        </p:nvSpPr>
        <p:spPr>
          <a:xfrm>
            <a:off x="498830" y="4579342"/>
            <a:ext cx="7073481" cy="646331"/>
          </a:xfrm>
          <a:prstGeom prst="rect">
            <a:avLst/>
          </a:prstGeom>
          <a:noFill/>
        </p:spPr>
        <p:txBody>
          <a:bodyPr wrap="square" rtlCol="0">
            <a:spAutoFit/>
          </a:bodyPr>
          <a:lstStyle/>
          <a:p>
            <a:r>
              <a:rPr lang="en-CA" dirty="0"/>
              <a:t>Using postman/SoapUI, you can verify both saving and loading of records.</a:t>
            </a:r>
          </a:p>
        </p:txBody>
      </p:sp>
      <p:sp>
        <p:nvSpPr>
          <p:cNvPr id="3" name="TextBox 2">
            <a:extLst>
              <a:ext uri="{FF2B5EF4-FFF2-40B4-BE49-F238E27FC236}">
                <a16:creationId xmlns:a16="http://schemas.microsoft.com/office/drawing/2014/main" id="{A0F2E894-2A3B-3903-2881-E484C96B344B}"/>
              </a:ext>
            </a:extLst>
          </p:cNvPr>
          <p:cNvSpPr txBox="1"/>
          <p:nvPr/>
        </p:nvSpPr>
        <p:spPr>
          <a:xfrm>
            <a:off x="498829" y="6802365"/>
            <a:ext cx="7073481" cy="1477328"/>
          </a:xfrm>
          <a:prstGeom prst="rect">
            <a:avLst/>
          </a:prstGeom>
          <a:noFill/>
        </p:spPr>
        <p:txBody>
          <a:bodyPr wrap="square" rtlCol="0">
            <a:spAutoFit/>
          </a:bodyPr>
          <a:lstStyle/>
          <a:p>
            <a:r>
              <a:rPr lang="en-CA" dirty="0"/>
              <a:t>For testing, a copy of post request is available among: </a:t>
            </a:r>
            <a:r>
              <a:rPr lang="en-CA" dirty="0">
                <a:highlight>
                  <a:srgbClr val="FFFF00"/>
                </a:highlight>
              </a:rPr>
              <a:t>react-hackathon.7z</a:t>
            </a:r>
            <a:r>
              <a:rPr lang="en-CA" dirty="0"/>
              <a:t>.</a:t>
            </a:r>
          </a:p>
          <a:p>
            <a:br>
              <a:rPr lang="en-CA" dirty="0"/>
            </a:br>
            <a:r>
              <a:rPr lang="en-CA" dirty="0"/>
              <a:t>- Header required for save: content-type: application/json.</a:t>
            </a:r>
            <a:br>
              <a:rPr lang="en-CA" dirty="0"/>
            </a:br>
            <a:r>
              <a:rPr lang="en-CA" dirty="0"/>
              <a:t>- Header required for get: accept: application/json.</a:t>
            </a:r>
          </a:p>
        </p:txBody>
      </p:sp>
      <p:sp>
        <p:nvSpPr>
          <p:cNvPr id="5" name="TextBox 4">
            <a:extLst>
              <a:ext uri="{FF2B5EF4-FFF2-40B4-BE49-F238E27FC236}">
                <a16:creationId xmlns:a16="http://schemas.microsoft.com/office/drawing/2014/main" id="{32417201-CAC2-EC7F-6AF6-A09BE87F1CB8}"/>
              </a:ext>
            </a:extLst>
          </p:cNvPr>
          <p:cNvSpPr txBox="1"/>
          <p:nvPr/>
        </p:nvSpPr>
        <p:spPr>
          <a:xfrm>
            <a:off x="472129" y="1971923"/>
            <a:ext cx="6869238" cy="646331"/>
          </a:xfrm>
          <a:prstGeom prst="rect">
            <a:avLst/>
          </a:prstGeom>
          <a:noFill/>
        </p:spPr>
        <p:txBody>
          <a:bodyPr wrap="square" rtlCol="0">
            <a:spAutoFit/>
          </a:bodyPr>
          <a:lstStyle/>
          <a:p>
            <a:r>
              <a:rPr lang="en-CA" dirty="0"/>
              <a:t>Download the backend images. The docker-compose is available among: </a:t>
            </a:r>
            <a:r>
              <a:rPr lang="en-CA" dirty="0">
                <a:highlight>
                  <a:srgbClr val="FFFF00"/>
                </a:highlight>
              </a:rPr>
              <a:t>react-hackathon.7z</a:t>
            </a:r>
          </a:p>
        </p:txBody>
      </p:sp>
      <p:sp>
        <p:nvSpPr>
          <p:cNvPr id="6" name="TextBox 5">
            <a:extLst>
              <a:ext uri="{FF2B5EF4-FFF2-40B4-BE49-F238E27FC236}">
                <a16:creationId xmlns:a16="http://schemas.microsoft.com/office/drawing/2014/main" id="{855EB9CA-7076-31A1-27B4-04ADC152915E}"/>
              </a:ext>
            </a:extLst>
          </p:cNvPr>
          <p:cNvSpPr txBox="1"/>
          <p:nvPr/>
        </p:nvSpPr>
        <p:spPr>
          <a:xfrm>
            <a:off x="472129" y="3802049"/>
            <a:ext cx="6869238" cy="646331"/>
          </a:xfrm>
          <a:prstGeom prst="rect">
            <a:avLst/>
          </a:prstGeom>
          <a:noFill/>
        </p:spPr>
        <p:txBody>
          <a:bodyPr wrap="square" rtlCol="0">
            <a:spAutoFit/>
          </a:bodyPr>
          <a:lstStyle/>
          <a:p>
            <a:r>
              <a:rPr lang="en-CA" dirty="0"/>
              <a:t>Backend will create the required tables: </a:t>
            </a:r>
            <a:r>
              <a:rPr lang="en-CA" dirty="0">
                <a:highlight>
                  <a:srgbClr val="FFFF00"/>
                </a:highlight>
              </a:rPr>
              <a:t>weeks</a:t>
            </a:r>
            <a:r>
              <a:rPr lang="en-CA" dirty="0"/>
              <a:t> and </a:t>
            </a:r>
            <a:r>
              <a:rPr lang="en-CA" dirty="0">
                <a:highlight>
                  <a:srgbClr val="FFFF00"/>
                </a:highlight>
              </a:rPr>
              <a:t>tasks</a:t>
            </a:r>
            <a:r>
              <a:rPr lang="en-CA" dirty="0"/>
              <a:t>,  under the schema: </a:t>
            </a:r>
            <a:r>
              <a:rPr lang="en-CA" dirty="0">
                <a:highlight>
                  <a:srgbClr val="FFFF00"/>
                </a:highlight>
              </a:rPr>
              <a:t>public</a:t>
            </a:r>
            <a:r>
              <a:rPr lang="en-CA" dirty="0"/>
              <a:t>, within the DB: </a:t>
            </a:r>
            <a:r>
              <a:rPr lang="en-CA" dirty="0">
                <a:highlight>
                  <a:srgbClr val="FFFF00"/>
                </a:highlight>
              </a:rPr>
              <a:t>tracker</a:t>
            </a:r>
            <a:r>
              <a:rPr lang="en-CA" dirty="0"/>
              <a:t>.</a:t>
            </a:r>
          </a:p>
        </p:txBody>
      </p:sp>
      <p:sp>
        <p:nvSpPr>
          <p:cNvPr id="8" name="TextBox 7">
            <a:extLst>
              <a:ext uri="{FF2B5EF4-FFF2-40B4-BE49-F238E27FC236}">
                <a16:creationId xmlns:a16="http://schemas.microsoft.com/office/drawing/2014/main" id="{41BBAFD6-D13E-1B28-47A5-F192095082D7}"/>
              </a:ext>
            </a:extLst>
          </p:cNvPr>
          <p:cNvSpPr txBox="1"/>
          <p:nvPr/>
        </p:nvSpPr>
        <p:spPr>
          <a:xfrm>
            <a:off x="525531" y="5502483"/>
            <a:ext cx="7020078" cy="923330"/>
          </a:xfrm>
          <a:prstGeom prst="rect">
            <a:avLst/>
          </a:prstGeom>
          <a:noFill/>
        </p:spPr>
        <p:txBody>
          <a:bodyPr wrap="square" rtlCol="0">
            <a:spAutoFit/>
          </a:bodyPr>
          <a:lstStyle/>
          <a:p>
            <a:r>
              <a:rPr lang="en-CA" dirty="0"/>
              <a:t>Backend should serves 2 APIs on your </a:t>
            </a:r>
            <a:r>
              <a:rPr lang="en-CA" u="sng" dirty="0"/>
              <a:t>localhost</a:t>
            </a:r>
            <a:r>
              <a:rPr lang="en-CA" dirty="0"/>
              <a:t> at port: </a:t>
            </a:r>
            <a:r>
              <a:rPr lang="en-CA" u="sng" dirty="0"/>
              <a:t>8500</a:t>
            </a:r>
          </a:p>
          <a:p>
            <a:pPr marL="285750" indent="-285750">
              <a:buFont typeface="Arial" panose="020B0604020202020204" pitchFamily="34" charset="0"/>
              <a:buChar char="•"/>
            </a:pPr>
            <a:r>
              <a:rPr lang="en-CA" dirty="0"/>
              <a:t>Save/update tasks:       </a:t>
            </a:r>
            <a:r>
              <a:rPr lang="en-CA" dirty="0">
                <a:highlight>
                  <a:srgbClr val="F2DD96"/>
                </a:highlight>
              </a:rPr>
              <a:t>/tacker/api/save</a:t>
            </a:r>
          </a:p>
          <a:p>
            <a:pPr marL="285750" indent="-285750">
              <a:buFont typeface="Arial" panose="020B0604020202020204" pitchFamily="34" charset="0"/>
              <a:buChar char="•"/>
            </a:pPr>
            <a:r>
              <a:rPr lang="en-CA" dirty="0"/>
              <a:t>Fetch tasks:                    </a:t>
            </a:r>
            <a:r>
              <a:rPr lang="en-CA" dirty="0">
                <a:highlight>
                  <a:srgbClr val="F2DD96"/>
                </a:highlight>
              </a:rPr>
              <a:t>/tracker/api/get?week=27-5/05/2023</a:t>
            </a:r>
            <a:endParaRPr lang="en-CA" i="1" dirty="0">
              <a:highlight>
                <a:srgbClr val="F2DD96"/>
              </a:highlight>
            </a:endParaRPr>
          </a:p>
        </p:txBody>
      </p:sp>
      <p:sp>
        <p:nvSpPr>
          <p:cNvPr id="4" name="Rectangle 1">
            <a:extLst>
              <a:ext uri="{FF2B5EF4-FFF2-40B4-BE49-F238E27FC236}">
                <a16:creationId xmlns:a16="http://schemas.microsoft.com/office/drawing/2014/main" id="{52B9BBA8-BBAF-457D-82DC-16BCC3774DEC}"/>
              </a:ext>
            </a:extLst>
          </p:cNvPr>
          <p:cNvSpPr>
            <a:spLocks noChangeArrowheads="1"/>
          </p:cNvSpPr>
          <p:nvPr/>
        </p:nvSpPr>
        <p:spPr bwMode="auto">
          <a:xfrm>
            <a:off x="0" y="0"/>
            <a:ext cx="7772400" cy="457200"/>
          </a:xfrm>
          <a:prstGeom prst="rect">
            <a:avLst/>
          </a:prstGeom>
          <a:solidFill>
            <a:srgbClr val="1A1D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E6DB74"/>
                </a:solidFill>
                <a:effectLst/>
                <a:latin typeface="inherit"/>
              </a:rPr>
              <a:t>27-5/05/2023</a:t>
            </a:r>
            <a:r>
              <a:rPr kumimoji="0" lang="en-US" altLang="en-US" sz="5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9" name="Rectangle 2">
            <a:extLst>
              <a:ext uri="{FF2B5EF4-FFF2-40B4-BE49-F238E27FC236}">
                <a16:creationId xmlns:a16="http://schemas.microsoft.com/office/drawing/2014/main" id="{D8E0147F-E595-560D-F669-789B0A61DFE3}"/>
              </a:ext>
            </a:extLst>
          </p:cNvPr>
          <p:cNvSpPr>
            <a:spLocks noChangeArrowheads="1"/>
          </p:cNvSpPr>
          <p:nvPr/>
        </p:nvSpPr>
        <p:spPr bwMode="auto">
          <a:xfrm>
            <a:off x="152400" y="152400"/>
            <a:ext cx="7772400" cy="457200"/>
          </a:xfrm>
          <a:prstGeom prst="rect">
            <a:avLst/>
          </a:prstGeom>
          <a:solidFill>
            <a:srgbClr val="1A1D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E6DB74"/>
                </a:solidFill>
                <a:effectLst/>
                <a:latin typeface="inherit"/>
              </a:rPr>
              <a:t>27-5/05/2023</a:t>
            </a:r>
            <a:r>
              <a:rPr kumimoji="0" lang="en-US" altLang="en-US" sz="5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 name="TextBox 9">
            <a:extLst>
              <a:ext uri="{FF2B5EF4-FFF2-40B4-BE49-F238E27FC236}">
                <a16:creationId xmlns:a16="http://schemas.microsoft.com/office/drawing/2014/main" id="{FBE8B4EE-491C-3A4E-97A4-BB23D9747295}"/>
              </a:ext>
            </a:extLst>
          </p:cNvPr>
          <p:cNvSpPr txBox="1"/>
          <p:nvPr/>
        </p:nvSpPr>
        <p:spPr>
          <a:xfrm>
            <a:off x="525530" y="2630252"/>
            <a:ext cx="7246869" cy="923330"/>
          </a:xfrm>
          <a:prstGeom prst="rect">
            <a:avLst/>
          </a:prstGeom>
          <a:noFill/>
        </p:spPr>
        <p:txBody>
          <a:bodyPr wrap="square" rtlCol="0">
            <a:spAutoFit/>
          </a:bodyPr>
          <a:lstStyle/>
          <a:p>
            <a:r>
              <a:rPr lang="en-CA" dirty="0"/>
              <a:t>You can download images either by:</a:t>
            </a:r>
            <a:br>
              <a:rPr lang="en-CA" dirty="0"/>
            </a:br>
            <a:r>
              <a:rPr lang="en-CA" dirty="0"/>
              <a:t>  running cmd from the appropriate directory</a:t>
            </a:r>
            <a:r>
              <a:rPr lang="en-CA" dirty="0">
                <a:sym typeface="Wingdings" panose="05000000000000000000" pitchFamily="2" charset="2"/>
              </a:rPr>
              <a:t></a:t>
            </a:r>
            <a:r>
              <a:rPr lang="en-CA" dirty="0"/>
              <a:t> </a:t>
            </a:r>
            <a:r>
              <a:rPr lang="en-CA" dirty="0">
                <a:highlight>
                  <a:srgbClr val="F2DD96"/>
                </a:highlight>
              </a:rPr>
              <a:t>docker-compose up</a:t>
            </a:r>
            <a:br>
              <a:rPr lang="en-CA" dirty="0"/>
            </a:br>
            <a:r>
              <a:rPr lang="en-CA" dirty="0"/>
              <a:t> or by selecting the file within </a:t>
            </a:r>
            <a:r>
              <a:rPr lang="en-CA" dirty="0" err="1"/>
              <a:t>VSCode</a:t>
            </a:r>
            <a:r>
              <a:rPr lang="en-CA" dirty="0" err="1">
                <a:sym typeface="Wingdings" panose="05000000000000000000" pitchFamily="2" charset="2"/>
              </a:rPr>
              <a:t>right</a:t>
            </a:r>
            <a:r>
              <a:rPr lang="en-CA" dirty="0">
                <a:sym typeface="Wingdings" panose="05000000000000000000" pitchFamily="2" charset="2"/>
              </a:rPr>
              <a:t> click  Compose Up</a:t>
            </a:r>
            <a:endParaRPr lang="en-CA" dirty="0"/>
          </a:p>
        </p:txBody>
      </p:sp>
    </p:spTree>
    <p:extLst>
      <p:ext uri="{BB962C8B-B14F-4D97-AF65-F5344CB8AC3E}">
        <p14:creationId xmlns:p14="http://schemas.microsoft.com/office/powerpoint/2010/main" val="13439610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5" grpId="0"/>
      <p:bldP spid="6" grpId="0"/>
      <p:bldP spid="8" grpId="0"/>
      <p:bldP spid="1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5B7BC68-B98A-9397-67CA-C36FF7F110BF}"/>
              </a:ext>
            </a:extLst>
          </p:cNvPr>
          <p:cNvSpPr/>
          <p:nvPr/>
        </p:nvSpPr>
        <p:spPr>
          <a:xfrm>
            <a:off x="0" y="114281"/>
            <a:ext cx="7577011" cy="1200329"/>
          </a:xfrm>
          <a:prstGeom prst="rect">
            <a:avLst/>
          </a:prstGeom>
          <a:noFill/>
        </p:spPr>
        <p:txBody>
          <a:bodyPr wrap="none" lIns="91440" tIns="45720" rIns="91440" bIns="45720">
            <a:spAutoFit/>
          </a:bodyPr>
          <a:lstStyle/>
          <a:p>
            <a:pPr algn="ctr"/>
            <a:r>
              <a:rPr lang="en-US" sz="7200" b="0" cap="none" spc="0" dirty="0">
                <a:ln w="0"/>
                <a:solidFill>
                  <a:sysClr val="windowText" lastClr="000000"/>
                </a:solidFill>
                <a:effectLst>
                  <a:outerShdw blurRad="38100" dist="19050" dir="2700000" algn="tl" rotWithShape="0">
                    <a:schemeClr val="dk1">
                      <a:alpha val="40000"/>
                    </a:schemeClr>
                  </a:outerShdw>
                </a:effectLst>
              </a:rPr>
              <a:t>Docker Compose</a:t>
            </a:r>
          </a:p>
        </p:txBody>
      </p:sp>
      <p:pic>
        <p:nvPicPr>
          <p:cNvPr id="4" name="Picture 3">
            <a:extLst>
              <a:ext uri="{FF2B5EF4-FFF2-40B4-BE49-F238E27FC236}">
                <a16:creationId xmlns:a16="http://schemas.microsoft.com/office/drawing/2014/main" id="{B02FC15F-44EF-6B73-43EC-1F50D2FF088C}"/>
              </a:ext>
            </a:extLst>
          </p:cNvPr>
          <p:cNvPicPr>
            <a:picLocks noChangeAspect="1"/>
          </p:cNvPicPr>
          <p:nvPr/>
        </p:nvPicPr>
        <p:blipFill>
          <a:blip r:embed="rId2"/>
          <a:stretch>
            <a:fillRect/>
          </a:stretch>
        </p:blipFill>
        <p:spPr>
          <a:xfrm>
            <a:off x="773842" y="1314610"/>
            <a:ext cx="6029325" cy="5829300"/>
          </a:xfrm>
          <a:prstGeom prst="rect">
            <a:avLst/>
          </a:prstGeom>
        </p:spPr>
      </p:pic>
      <p:sp>
        <p:nvSpPr>
          <p:cNvPr id="3" name="TextBox 2">
            <a:extLst>
              <a:ext uri="{FF2B5EF4-FFF2-40B4-BE49-F238E27FC236}">
                <a16:creationId xmlns:a16="http://schemas.microsoft.com/office/drawing/2014/main" id="{A66030D5-9FF3-B1A3-6F0D-EDC796B3FDED}"/>
              </a:ext>
            </a:extLst>
          </p:cNvPr>
          <p:cNvSpPr txBox="1"/>
          <p:nvPr/>
        </p:nvSpPr>
        <p:spPr>
          <a:xfrm>
            <a:off x="349459" y="7528025"/>
            <a:ext cx="7073481" cy="646331"/>
          </a:xfrm>
          <a:prstGeom prst="rect">
            <a:avLst/>
          </a:prstGeom>
          <a:noFill/>
        </p:spPr>
        <p:txBody>
          <a:bodyPr wrap="square" rtlCol="0">
            <a:spAutoFit/>
          </a:bodyPr>
          <a:lstStyle/>
          <a:p>
            <a:r>
              <a:rPr lang="en-CA" dirty="0"/>
              <a:t>If you are interested, you can access the local DB through pgadmin at port 5433. Credentials are listed above.</a:t>
            </a:r>
          </a:p>
        </p:txBody>
      </p:sp>
    </p:spTree>
    <p:extLst>
      <p:ext uri="{BB962C8B-B14F-4D97-AF65-F5344CB8AC3E}">
        <p14:creationId xmlns:p14="http://schemas.microsoft.com/office/powerpoint/2010/main" val="939253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theme/theme1.xml><?xml version="1.0" encoding="utf-8"?>
<a:theme xmlns:a="http://schemas.openxmlformats.org/drawingml/2006/main" name="Office Theme">
  <a:themeElements>
    <a:clrScheme name="Daycare">
      <a:dk1>
        <a:sysClr val="windowText" lastClr="000000"/>
      </a:dk1>
      <a:lt1>
        <a:sysClr val="window" lastClr="FFFFFF"/>
      </a:lt1>
      <a:dk2>
        <a:srgbClr val="44546A"/>
      </a:dk2>
      <a:lt2>
        <a:srgbClr val="E7E6E6"/>
      </a:lt2>
      <a:accent1>
        <a:srgbClr val="58B4AE"/>
      </a:accent1>
      <a:accent2>
        <a:srgbClr val="FFE277"/>
      </a:accent2>
      <a:accent3>
        <a:srgbClr val="FFB367"/>
      </a:accent3>
      <a:accent4>
        <a:srgbClr val="FFC000"/>
      </a:accent4>
      <a:accent5>
        <a:srgbClr val="FFE2BC"/>
      </a:accent5>
      <a:accent6>
        <a:srgbClr val="5B9BD5"/>
      </a:accent6>
      <a:hlink>
        <a:srgbClr val="0563C1"/>
      </a:hlink>
      <a:folHlink>
        <a:srgbClr val="954F72"/>
      </a:folHlink>
    </a:clrScheme>
    <a:fontScheme name="Custom 11">
      <a:majorFont>
        <a:latin typeface="The Serif Hand Black"/>
        <a:ea typeface=""/>
        <a:cs typeface=""/>
      </a:majorFont>
      <a:minorFont>
        <a:latin typeface="Avenir Next LT Pro"/>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33628850_win32_fixed.potx" id="{0EBCDC4A-C564-49CF-A2A2-D2359D704F68}" vid="{C2936166-075D-4C0E-949D-751929165B4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Daycare flyer</Template>
  <TotalTime>8689</TotalTime>
  <Words>6259</Words>
  <Application>Microsoft Office PowerPoint</Application>
  <PresentationFormat>Custom</PresentationFormat>
  <Paragraphs>864</Paragraphs>
  <Slides>68</Slides>
  <Notes>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68</vt:i4>
      </vt:variant>
    </vt:vector>
  </HeadingPairs>
  <TitlesOfParts>
    <vt:vector size="78" baseType="lpstr">
      <vt:lpstr>Arial</vt:lpstr>
      <vt:lpstr>Arial Unicode MS</vt:lpstr>
      <vt:lpstr>Avenir Next LT Pro</vt:lpstr>
      <vt:lpstr>Calibri</vt:lpstr>
      <vt:lpstr>Consolas</vt:lpstr>
      <vt:lpstr>inherit</vt:lpstr>
      <vt:lpstr>MS Shell Dlg 2</vt:lpstr>
      <vt:lpstr>Segoe UI</vt:lpstr>
      <vt:lpstr>The Serif Hand Black</vt:lpstr>
      <vt:lpstr>Office Theme</vt:lpstr>
      <vt:lpstr>React JS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IBM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React</dc:title>
  <dc:creator>sherif sadek</dc:creator>
  <cp:lastModifiedBy>sherif sadek</cp:lastModifiedBy>
  <cp:revision>464</cp:revision>
  <dcterms:created xsi:type="dcterms:W3CDTF">2023-03-15T22:27:13Z</dcterms:created>
  <dcterms:modified xsi:type="dcterms:W3CDTF">2023-04-21T11:03:15Z</dcterms:modified>
</cp:coreProperties>
</file>