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omments/modernComment_123_34328D60.xml" ContentType="application/vnd.ms-powerpoint.comments+xml"/>
  <Override PartName="/ppt/notesSlides/notesSlide1.xml" ContentType="application/vnd.openxmlformats-officedocument.presentationml.notesSlide+xml"/>
  <Override PartName="/ppt/comments/modernComment_111_D987EFDF.xml" ContentType="application/vnd.ms-powerpoint.comments+xml"/>
  <Override PartName="/ppt/notesSlides/notesSlide2.xml" ContentType="application/vnd.openxmlformats-officedocument.presentationml.notesSlide+xml"/>
  <Override PartName="/ppt/comments/modernComment_11D_70600089.xml" ContentType="application/vnd.ms-powerpoint.comments+xml"/>
  <Override PartName="/ppt/comments/modernComment_129_F4E15009.xml" ContentType="application/vnd.ms-powerpoint.comments+xml"/>
  <Override PartName="/ppt/comments/modernComment_11E_1E39252E.xml" ContentType="application/vnd.ms-powerpoint.comments+xml"/>
  <Override PartName="/ppt/comments/modernComment_12C_4880FF8E.xml" ContentType="application/vnd.ms-powerpoint.comments+xml"/>
  <Override PartName="/ppt/comments/modernComment_12D_94569A24.xml" ContentType="application/vnd.ms-powerpoint.comments+xml"/>
  <Override PartName="/ppt/comments/modernComment_12E_6C5B40A.xml" ContentType="application/vnd.ms-powerpoint.comments+xml"/>
  <Override PartName="/ppt/comments/modernComment_12F_E1B356CE.xml" ContentType="application/vnd.ms-powerpoint.comments+xml"/>
  <Override PartName="/ppt/comments/modernComment_130_F9B507C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70" r:id="rId2"/>
    <p:sldId id="271" r:id="rId3"/>
    <p:sldId id="293" r:id="rId4"/>
    <p:sldId id="289" r:id="rId5"/>
    <p:sldId id="291" r:id="rId6"/>
    <p:sldId id="296" r:id="rId7"/>
    <p:sldId id="290" r:id="rId8"/>
    <p:sldId id="294" r:id="rId9"/>
    <p:sldId id="292" r:id="rId10"/>
    <p:sldId id="273" r:id="rId11"/>
    <p:sldId id="285" r:id="rId12"/>
    <p:sldId id="283" r:id="rId13"/>
    <p:sldId id="297" r:id="rId14"/>
    <p:sldId id="298" r:id="rId15"/>
    <p:sldId id="286" r:id="rId16"/>
    <p:sldId id="299" r:id="rId17"/>
    <p:sldId id="300" r:id="rId18"/>
    <p:sldId id="274" r:id="rId19"/>
    <p:sldId id="288" r:id="rId20"/>
    <p:sldId id="287" r:id="rId21"/>
    <p:sldId id="301" r:id="rId22"/>
    <p:sldId id="302" r:id="rId23"/>
    <p:sldId id="276" r:id="rId24"/>
    <p:sldId id="303" r:id="rId25"/>
    <p:sldId id="304" r:id="rId26"/>
    <p:sldId id="277" r:id="rId27"/>
    <p:sldId id="278" r:id="rId28"/>
    <p:sldId id="279" r:id="rId29"/>
    <p:sldId id="280" r:id="rId30"/>
    <p:sldId id="281" r:id="rId3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C68FF1-9336-A390-AB80-FC8E420981B7}" name="sherif sadek" initials="ss" userId="S::sherif.sadek@ibm.com::522fbea8-8b1c-4ffa-9449-8576e254d75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8B4AE"/>
    <a:srgbClr val="252526"/>
    <a:srgbClr val="0FBCC7"/>
    <a:srgbClr val="F2DD96"/>
    <a:srgbClr val="ADD0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447" autoAdjust="0"/>
  </p:normalViewPr>
  <p:slideViewPr>
    <p:cSldViewPr snapToGrid="0" showGuides="1">
      <p:cViewPr>
        <p:scale>
          <a:sx n="66" d="100"/>
          <a:sy n="66" d="100"/>
        </p:scale>
        <p:origin x="668" y="-1404"/>
      </p:cViewPr>
      <p:guideLst/>
    </p:cSldViewPr>
  </p:slideViewPr>
  <p:notesTextViewPr>
    <p:cViewPr>
      <p:scale>
        <a:sx n="1" d="1"/>
        <a:sy n="1" d="1"/>
      </p:scale>
      <p:origin x="0" y="0"/>
    </p:cViewPr>
  </p:notesTextViewPr>
  <p:sorterViewPr>
    <p:cViewPr>
      <p:scale>
        <a:sx n="140" d="100"/>
        <a:sy n="140" d="100"/>
      </p:scale>
      <p:origin x="0" y="-220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omments/modernComment_111_D987EFDF.xml><?xml version="1.0" encoding="utf-8"?>
<p188:cmLst xmlns:a="http://schemas.openxmlformats.org/drawingml/2006/main" xmlns:r="http://schemas.openxmlformats.org/officeDocument/2006/relationships" xmlns:p188="http://schemas.microsoft.com/office/powerpoint/2018/8/main">
  <p188:cm id="{0AA69E46-04E3-4E03-A60E-B05DF490D44F}" authorId="{4DC68FF1-9336-A390-AB80-FC8E420981B7}" created="2023-04-12T16:12:41.184">
    <pc:sldMkLst xmlns:pc="http://schemas.microsoft.com/office/powerpoint/2013/main/command">
      <pc:docMk/>
      <pc:sldMk cId="3649564639" sldId="273"/>
    </pc:sldMkLst>
    <p188:txBody>
      <a:bodyPr/>
      <a:lstStyle/>
      <a:p>
        <a:r>
          <a:rPr lang="en-CA"/>
          <a:t>Data flows from parent to children components.
Data sent should not be tampered with.
Data should have one spot to handle code change.
Data change to be done at the highest component necessary.</a:t>
        </a:r>
      </a:p>
    </p188:txBody>
  </p188:cm>
</p188:cmLst>
</file>

<file path=ppt/comments/modernComment_11D_70600089.xml><?xml version="1.0" encoding="utf-8"?>
<p188:cmLst xmlns:a="http://schemas.openxmlformats.org/drawingml/2006/main" xmlns:r="http://schemas.openxmlformats.org/officeDocument/2006/relationships" xmlns:p188="http://schemas.microsoft.com/office/powerpoint/2018/8/main">
  <p188:cm id="{82815BB2-347B-4A7E-8BFD-5F490F945FD5}" authorId="{4DC68FF1-9336-A390-AB80-FC8E420981B7}" created="2023-04-12T16:28:03.367">
    <ac:txMkLst xmlns:ac="http://schemas.microsoft.com/office/drawing/2013/main/command">
      <pc:docMk xmlns:pc="http://schemas.microsoft.com/office/powerpoint/2013/main/command"/>
      <pc:sldMk xmlns:pc="http://schemas.microsoft.com/office/powerpoint/2013/main/command" cId="1885339785" sldId="285"/>
      <ac:spMk id="6" creationId="{336A84A7-6828-7128-CF76-5CFADA947673}"/>
      <ac:txMk cp="195" len="3">
        <ac:context len="233" hash="99642438"/>
      </ac:txMk>
    </ac:txMkLst>
    <p188:pos x="1809205" y="1069590"/>
    <p188:replyLst>
      <p188:reply id="{70E67FF3-4C98-4131-ABB3-0E0AC5CF466C}" authorId="{4DC68FF1-9336-A390-AB80-FC8E420981B7}" created="2023-04-12T16:48:41.871">
        <p188:txBody>
          <a:bodyPr/>
          <a:lstStyle/>
          <a:p>
            <a:r>
              <a:rPr lang="en-CA"/>
              <a:t>It provides standard structure, development server and build scripts </a:t>
            </a:r>
          </a:p>
        </p188:txBody>
      </p188:reply>
    </p188:replyLst>
    <p188:txBody>
      <a:bodyPr/>
      <a:lstStyle/>
      <a:p>
        <a:r>
          <a:rPr lang="en-CA"/>
          <a:t>create a new React application with a pre-configured setup using Create React App tool.</a:t>
        </a:r>
      </a:p>
    </p188:txBody>
  </p188:cm>
  <p188:cm id="{4B5BBC46-3534-40DB-AC15-ED7474C54AF3}" authorId="{4DC68FF1-9336-A390-AB80-FC8E420981B7}" created="2023-04-12T17:05:31.143">
    <ac:txMkLst xmlns:ac="http://schemas.microsoft.com/office/drawing/2013/main/command">
      <pc:docMk xmlns:pc="http://schemas.microsoft.com/office/powerpoint/2013/main/command"/>
      <pc:sldMk xmlns:pc="http://schemas.microsoft.com/office/powerpoint/2013/main/command" cId="1885339785" sldId="285"/>
      <ac:spMk id="11" creationId="{4F901E9A-7F58-4CD0-34A8-D857146DE324}"/>
      <ac:txMk cp="42" len="3">
        <ac:context len="52" hash="1317726523"/>
      </ac:txMk>
    </ac:txMkLst>
    <p188:pos x="2482177" y="618420"/>
    <p188:txBody>
      <a:bodyPr/>
      <a:lstStyle/>
      <a:p>
        <a:r>
          <a:rPr lang="en-CA"/>
          <a:t>npm: similar to maven. Install packages, manage dependencies, build and run application.</a:t>
        </a:r>
      </a:p>
    </p188:txBody>
  </p188:cm>
</p188:cmLst>
</file>

<file path=ppt/comments/modernComment_11E_1E39252E.xml><?xml version="1.0" encoding="utf-8"?>
<p188:cmLst xmlns:a="http://schemas.openxmlformats.org/drawingml/2006/main" xmlns:r="http://schemas.openxmlformats.org/officeDocument/2006/relationships" xmlns:p188="http://schemas.microsoft.com/office/powerpoint/2018/8/main">
  <p188:cm id="{0D227A14-39F7-4A0D-A000-8C0C01B5EA55}" authorId="{4DC68FF1-9336-A390-AB80-FC8E420981B7}" created="2023-04-13T15:25:44.894">
    <ac:deMkLst xmlns:ac="http://schemas.microsoft.com/office/drawing/2013/main/command">
      <pc:docMk xmlns:pc="http://schemas.microsoft.com/office/powerpoint/2013/main/command"/>
      <pc:sldMk xmlns:pc="http://schemas.microsoft.com/office/powerpoint/2013/main/command" cId="507061550" sldId="286"/>
      <ac:picMk id="5" creationId="{EB3FCB4F-99C4-FE3D-9666-CFE94256CE59}"/>
    </ac:deMkLst>
    <p188:txBody>
      <a:bodyPr/>
      <a:lstStyle/>
      <a:p>
        <a:r>
          <a:rPr lang="en-CA"/>
          <a:t>Webpack needs node.js</a:t>
        </a:r>
      </a:p>
    </p188:txBody>
  </p188:cm>
</p188:cmLst>
</file>

<file path=ppt/comments/modernComment_123_34328D60.xml><?xml version="1.0" encoding="utf-8"?>
<p188:cmLst xmlns:a="http://schemas.openxmlformats.org/drawingml/2006/main" xmlns:r="http://schemas.openxmlformats.org/officeDocument/2006/relationships" xmlns:p188="http://schemas.microsoft.com/office/powerpoint/2018/8/main">
  <p188:cm id="{FDC11D92-A0DF-44F7-84EF-BD722AEC8E52}" authorId="{4DC68FF1-9336-A390-AB80-FC8E420981B7}" created="2023-04-12T16:55:48.417">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35" len="5">
        <ac:context len="41" hash="1405840088"/>
      </ac:txMk>
    </ac:txMkLst>
    <p188:pos x="1836262" y="6415479"/>
    <p188:txBody>
      <a:bodyPr/>
      <a:lstStyle/>
      <a:p>
        <a:r>
          <a:rPr lang="en-CA"/>
          <a:t>LTS: Long term support</a:t>
        </a:r>
      </a:p>
    </p188:txBody>
  </p188:cm>
  <p188:cm id="{A60B5AAE-498E-4E28-A4EC-16FB7FC0FCA4}" authorId="{4DC68FF1-9336-A390-AB80-FC8E420981B7}" created="2023-04-12T16:57:41.683">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379756434"/>
      <ac:txMk cp="43" len="7">
        <ac:context len="55" hash="230793341"/>
      </ac:txMk>
    </ac:txMkLst>
    <p188:pos x="5537405" y="6650611"/>
    <p188:txBody>
      <a:bodyPr/>
      <a:lstStyle/>
      <a:p>
        <a:r>
          <a:rPr lang="en-CA"/>
          <a:t>NPM: Node Package Manager</a:t>
        </a:r>
      </a:p>
    </p188:txBody>
  </p188:cm>
  <p188:cm id="{8512F270-3054-461A-9402-43FF7298DC9D}" authorId="{4DC68FF1-9336-A390-AB80-FC8E420981B7}" created="2023-04-12T19:58:57.054">
    <ac:txMkLst xmlns:ac="http://schemas.microsoft.com/office/drawing/2013/main/command">
      <pc:docMk xmlns:pc="http://schemas.microsoft.com/office/powerpoint/2013/main/command"/>
      <pc:sldMk xmlns:pc="http://schemas.microsoft.com/office/powerpoint/2013/main/command" cId="875728224" sldId="291"/>
      <ac:graphicFrameMk id="3" creationId="{B6D1C2DB-9C05-DF0F-375C-97DFCED265EA}"/>
      <ac:tblMk/>
      <ac:tcMk rowId="2865903476" colId="398985916"/>
      <ac:txMk cp="27" len="4">
        <ac:context len="41" hash="1405840088"/>
      </ac:txMk>
    </ac:txMkLst>
    <p188:pos x="2759370" y="7347296"/>
    <p188:txBody>
      <a:bodyPr/>
      <a:lstStyle/>
      <a:p>
        <a:r>
          <a:rPr lang="en-CA"/>
          <a:t>Is required as many of the tools we would use rely on node js, besides it comes with npm which would make our life easier</a:t>
        </a:r>
      </a:p>
    </p188:txBody>
  </p188:cm>
</p188:cmLst>
</file>

<file path=ppt/comments/modernComment_129_F4E15009.xml><?xml version="1.0" encoding="utf-8"?>
<p188:cmLst xmlns:a="http://schemas.openxmlformats.org/drawingml/2006/main" xmlns:r="http://schemas.openxmlformats.org/officeDocument/2006/relationships" xmlns:p188="http://schemas.microsoft.com/office/powerpoint/2018/8/main">
  <p188:cm id="{F80E094D-E55F-413D-AB67-4D46813AFF91}" authorId="{4DC68FF1-9336-A390-AB80-FC8E420981B7}" created="2023-04-12T21:12:31.503">
    <ac:txMkLst xmlns:ac="http://schemas.microsoft.com/office/drawing/2013/main/command">
      <pc:docMk xmlns:pc="http://schemas.microsoft.com/office/powerpoint/2013/main/command"/>
      <pc:sldMk xmlns:pc="http://schemas.microsoft.com/office/powerpoint/2013/main/command" cId="4108406793" sldId="297"/>
      <ac:graphicFrameMk id="5" creationId="{0FD9F01E-4910-6B5C-D489-8B4571E5B1CA}"/>
      <ac:tblMk/>
      <ac:tcMk rowId="3492644371" colId="54241509"/>
      <ac:txMk cp="0" len="17">
        <ac:context len="18" hash="487312503"/>
      </ac:txMk>
    </ac:txMkLst>
    <p188:pos x="1764105" y="2747665"/>
    <p188:replyLst>
      <p188:reply id="{7C12C5AA-B505-40E5-B2F2-D1AB73390FA6}" authorId="{4DC68FF1-9336-A390-AB80-FC8E420981B7}" created="2023-04-12T21:19:39.273">
        <p188:txBody>
          <a:bodyPr/>
          <a:lstStyle/>
          <a:p>
            <a:r>
              <a:rPr lang="en-CA"/>
              <a:t>In package.json, you would specify for example the major version 18, while in the lock file, it would specify the exact installed module, example, 18.2.0</a:t>
            </a:r>
          </a:p>
        </p188:txBody>
      </p188:reply>
      <p188:reply id="{6E226221-7DE5-48B2-802E-B9AD05AA0137}" authorId="{4DC68FF1-9336-A390-AB80-FC8E420981B7}" created="2023-04-12T21:20:45.078">
        <p188:txBody>
          <a:bodyPr/>
          <a:lstStyle/>
          <a:p>
            <a:r>
              <a:rPr lang="en-CA"/>
              <a:t> ^ symbol in 18.2.0 means that npm will automatically update to the latest minor version of React. Example, 18.3</a:t>
            </a:r>
          </a:p>
        </p188:txBody>
      </p188:reply>
    </p188:replyLst>
    <p188:txBody>
      <a:bodyPr/>
      <a:lstStyle/>
      <a:p>
        <a:r>
          <a:rPr lang="en-CA"/>
          <a:t>package-lock.json is an important file that helps ensure consistent, and reliable dependency management in your Node.js project. 
if I pass only package.json, then other developer when installing might install a slightly different versions of modules. but when he has package-lock.json as well, npm will make sure to install the exact versions mentioned in the package-lock.json file. is this true?</a:t>
        </a:r>
      </a:p>
    </p188:txBody>
  </p188:cm>
</p188:cmLst>
</file>

<file path=ppt/comments/modernComment_12C_4880FF8E.xml><?xml version="1.0" encoding="utf-8"?>
<p188:cmLst xmlns:a="http://schemas.openxmlformats.org/drawingml/2006/main" xmlns:r="http://schemas.openxmlformats.org/officeDocument/2006/relationships" xmlns:p188="http://schemas.microsoft.com/office/powerpoint/2018/8/main">
  <p188:cm id="{F4E459CD-8DB4-4EA3-B3F3-448E78C2ED49}" authorId="{4DC68FF1-9336-A390-AB80-FC8E420981B7}" created="2023-04-13T17:01:28.924">
    <ac:deMkLst xmlns:ac="http://schemas.microsoft.com/office/drawing/2013/main/command">
      <pc:docMk xmlns:pc="http://schemas.microsoft.com/office/powerpoint/2013/main/command"/>
      <pc:sldMk xmlns:pc="http://schemas.microsoft.com/office/powerpoint/2013/main/command" cId="1216413582" sldId="300"/>
      <ac:spMk id="21" creationId="{46AA9909-603C-7BFC-AEC2-C45E2E2CDBBD}"/>
    </ac:deMkLst>
    <p188:txBody>
      <a:bodyPr/>
      <a:lstStyle/>
      <a:p>
        <a:r>
          <a:rPr lang="en-CA"/>
          <a:t>Any update requires a page refresh which you don’t have to using our project which comes with a hot deployment server</a:t>
        </a:r>
      </a:p>
    </p188:txBody>
  </p188:cm>
</p188:cmLst>
</file>

<file path=ppt/comments/modernComment_12D_94569A24.xml><?xml version="1.0" encoding="utf-8"?>
<p188:cmLst xmlns:a="http://schemas.openxmlformats.org/drawingml/2006/main" xmlns:r="http://schemas.openxmlformats.org/officeDocument/2006/relationships" xmlns:p188="http://schemas.microsoft.com/office/powerpoint/2018/8/main">
  <p188:cm id="{3A82D066-9AAF-4365-ABF7-72B1C3EFF508}" authorId="{4DC68FF1-9336-A390-AB80-FC8E420981B7}" created="2023-04-14T14:37:43.844">
    <ac:txMkLst xmlns:ac="http://schemas.microsoft.com/office/drawing/2013/main/command">
      <pc:docMk xmlns:pc="http://schemas.microsoft.com/office/powerpoint/2013/main/command"/>
      <pc:sldMk xmlns:pc="http://schemas.microsoft.com/office/powerpoint/2013/main/command" cId="2488703524" sldId="301"/>
      <ac:spMk id="17" creationId="{23E7A8EE-5489-7853-1AF9-9574E73D5F19}"/>
      <ac:txMk cp="46" len="8">
        <ac:context len="61" hash="661251778"/>
      </ac:txMk>
    </ac:txMkLst>
    <p188:pos x="5651292" y="402901"/>
    <p188:txBody>
      <a:bodyPr/>
      <a:lstStyle/>
      <a:p>
        <a:r>
          <a:rPr lang="en-CA"/>
          <a:t>Otherwise, we may not benefit from using React 18. Also, I noticed the hot server deployment is running well when I reverted the index.js to its original. </a:t>
        </a:r>
      </a:p>
    </p188:txBody>
  </p188:cm>
</p188:cmLst>
</file>

<file path=ppt/comments/modernComment_12E_6C5B40A.xml><?xml version="1.0" encoding="utf-8"?>
<p188:cmLst xmlns:a="http://schemas.openxmlformats.org/drawingml/2006/main" xmlns:r="http://schemas.openxmlformats.org/officeDocument/2006/relationships" xmlns:p188="http://schemas.microsoft.com/office/powerpoint/2018/8/main">
  <p188:cm id="{A282082E-9780-4501-92C2-ACF51885A06F}" authorId="{4DC68FF1-9336-A390-AB80-FC8E420981B7}" created="2023-04-14T14:23:34.867">
    <pc:sldMkLst xmlns:pc="http://schemas.microsoft.com/office/powerpoint/2013/main/command">
      <pc:docMk/>
      <pc:sldMk cId="113619978" sldId="302"/>
    </pc:sldMkLst>
    <p188:replyLst>
      <p188:reply id="{1998096E-007D-4808-9802-FEE9F310A7BE}" authorId="{4DC68FF1-9336-A390-AB80-FC8E420981B7}" created="2023-04-14T15:05:39.991">
        <p188:txBody>
          <a:bodyPr/>
          <a:lstStyle/>
          <a:p>
            <a:r>
              <a:rPr lang="en-CA"/>
              <a:t>Behind the scene, there is transpiler like babel that will make sure to create js that is compatible with your browser</a:t>
            </a:r>
          </a:p>
        </p188:txBody>
      </p188:reply>
    </p188:replyLst>
    <p188:txBody>
      <a:bodyPr/>
      <a:lstStyle/>
      <a:p>
        <a:r>
          <a:rPr lang="en-CA"/>
          <a:t>JSX: Javascript xml. Write what looks like html within javascript</a:t>
        </a:r>
      </a:p>
    </p188:txBody>
  </p188:cm>
</p188:cmLst>
</file>

<file path=ppt/comments/modernComment_12F_E1B356CE.xml><?xml version="1.0" encoding="utf-8"?>
<p188:cmLst xmlns:a="http://schemas.openxmlformats.org/drawingml/2006/main" xmlns:r="http://schemas.openxmlformats.org/officeDocument/2006/relationships" xmlns:p188="http://schemas.microsoft.com/office/powerpoint/2018/8/main">
  <p188:cm id="{0C52BCD5-F08E-4C46-808F-FDFF27DB6701}" authorId="{4DC68FF1-9336-A390-AB80-FC8E420981B7}" created="2023-04-14T15:39:33.215">
    <ac:deMkLst xmlns:ac="http://schemas.microsoft.com/office/drawing/2013/main/command">
      <pc:docMk xmlns:pc="http://schemas.microsoft.com/office/powerpoint/2013/main/command"/>
      <pc:sldMk xmlns:pc="http://schemas.microsoft.com/office/powerpoint/2013/main/command" cId="3786626766" sldId="303"/>
      <ac:spMk id="16" creationId="{D4DDB79D-1C4B-F713-4026-D7FFA5C19242}"/>
    </ac:deMkLst>
    <p188:txBody>
      <a:bodyPr/>
      <a:lstStyle/>
      <a:p>
        <a:r>
          <a:rPr lang="en-CA"/>
          <a:t>If you want to export more than one function from a file:
export const a = 'a';
export const b = 'b';
export default b;
in the other file
import b, { a } from './x';</a:t>
        </a:r>
      </a:p>
    </p188:txBody>
  </p188:cm>
</p188:cmLst>
</file>

<file path=ppt/comments/modernComment_130_F9B507C5.xml><?xml version="1.0" encoding="utf-8"?>
<p188:cmLst xmlns:a="http://schemas.openxmlformats.org/drawingml/2006/main" xmlns:r="http://schemas.openxmlformats.org/officeDocument/2006/relationships" xmlns:p188="http://schemas.microsoft.com/office/powerpoint/2018/8/main">
  <p188:cm id="{B03EB897-E1DD-496E-A1CB-49AAD47BDE45}" authorId="{4DC68FF1-9336-A390-AB80-FC8E420981B7}" created="2023-04-14T22:32:05.763">
    <ac:txMkLst xmlns:ac="http://schemas.microsoft.com/office/drawing/2013/main/command">
      <pc:docMk xmlns:pc="http://schemas.microsoft.com/office/powerpoint/2013/main/command"/>
      <pc:sldMk xmlns:pc="http://schemas.microsoft.com/office/powerpoint/2013/main/command" cId="4189390789" sldId="304"/>
      <ac:spMk id="12" creationId="{2245260B-EF5C-70E8-AA5F-84C083D6E5F5}"/>
      <ac:txMk cp="60" len="16">
        <ac:context len="79" hash="3312981969"/>
      </ac:txMk>
    </ac:txMkLst>
    <p188:pos x="5925629" y="476532"/>
    <p188:txBody>
      <a:bodyPr/>
      <a:lstStyle/>
      <a:p>
        <a:r>
          <a:rPr lang="en-CA"/>
          <a:t>Pass the value from the highest necessary component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5FE6B-B11E-48FE-8BE6-CD3E02338538}" type="datetimeFigureOut">
              <a:rPr lang="en-CA" smtClean="0"/>
              <a:t>2023-04-14</a:t>
            </a:fld>
            <a:endParaRPr lang="en-CA"/>
          </a:p>
        </p:txBody>
      </p:sp>
      <p:sp>
        <p:nvSpPr>
          <p:cNvPr id="4" name="Slide Image Placeholder 3"/>
          <p:cNvSpPr>
            <a:spLocks noGrp="1" noRot="1" noChangeAspect="1"/>
          </p:cNvSpPr>
          <p:nvPr>
            <p:ph type="sldImg" idx="2"/>
          </p:nvPr>
        </p:nvSpPr>
        <p:spPr>
          <a:xfrm>
            <a:off x="2236788" y="1143000"/>
            <a:ext cx="238442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11A00-7978-4799-9098-05CF2E6009C5}" type="slidenum">
              <a:rPr lang="en-CA" smtClean="0"/>
              <a:t>‹#›</a:t>
            </a:fld>
            <a:endParaRPr lang="en-CA"/>
          </a:p>
        </p:txBody>
      </p:sp>
    </p:spTree>
    <p:extLst>
      <p:ext uri="{BB962C8B-B14F-4D97-AF65-F5344CB8AC3E}">
        <p14:creationId xmlns:p14="http://schemas.microsoft.com/office/powerpoint/2010/main" val="204814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E4611A00-7978-4799-9098-05CF2E6009C5}" type="slidenum">
              <a:rPr lang="en-CA" smtClean="0"/>
              <a:t>10</a:t>
            </a:fld>
            <a:endParaRPr lang="en-CA"/>
          </a:p>
        </p:txBody>
      </p:sp>
    </p:spTree>
    <p:extLst>
      <p:ext uri="{BB962C8B-B14F-4D97-AF65-F5344CB8AC3E}">
        <p14:creationId xmlns:p14="http://schemas.microsoft.com/office/powerpoint/2010/main" val="86586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4611A00-7978-4799-9098-05CF2E6009C5}" type="slidenum">
              <a:rPr lang="en-CA" smtClean="0"/>
              <a:t>11</a:t>
            </a:fld>
            <a:endParaRPr lang="en-CA"/>
          </a:p>
        </p:txBody>
      </p:sp>
    </p:spTree>
    <p:extLst>
      <p:ext uri="{BB962C8B-B14F-4D97-AF65-F5344CB8AC3E}">
        <p14:creationId xmlns:p14="http://schemas.microsoft.com/office/powerpoint/2010/main" val="87762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accent6"/>
          </a:solidFill>
        </p:spPr>
        <p:txBody>
          <a:bodyPr>
            <a:normAutofit/>
          </a:bodyPr>
          <a:lstStyle>
            <a:lvl1pPr>
              <a:defRPr sz="2000"/>
            </a:lvl1pPr>
          </a:lstStyle>
          <a:p>
            <a:r>
              <a:rPr lang="en-US" dirty="0"/>
              <a:t>Add Image</a:t>
            </a:r>
          </a:p>
        </p:txBody>
      </p:sp>
      <p:sp>
        <p:nvSpPr>
          <p:cNvPr id="2" name="Title 1"/>
          <p:cNvSpPr>
            <a:spLocks noGrp="1"/>
          </p:cNvSpPr>
          <p:nvPr>
            <p:ph type="ctrTitle" hasCustomPrompt="1"/>
          </p:nvPr>
        </p:nvSpPr>
        <p:spPr>
          <a:xfrm>
            <a:off x="457200" y="2468880"/>
            <a:ext cx="6858000" cy="1325880"/>
          </a:xfrm>
        </p:spPr>
        <p:txBody>
          <a:bodyPr anchor="b">
            <a:noAutofit/>
          </a:bodyPr>
          <a:lstStyle>
            <a:lvl1pPr algn="ctr">
              <a:defRPr sz="88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2130552" y="5907024"/>
            <a:ext cx="3502152" cy="365760"/>
          </a:xfrm>
        </p:spPr>
        <p:txBody>
          <a:bodyPr>
            <a:normAutofit/>
          </a:bodyPr>
          <a:lstStyle>
            <a:lvl1pPr marL="0" indent="0" algn="ctr">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a:t>
            </a:r>
          </a:p>
        </p:txBody>
      </p:sp>
      <p:sp>
        <p:nvSpPr>
          <p:cNvPr id="5" name="Text Placeholder 4">
            <a:extLst>
              <a:ext uri="{FF2B5EF4-FFF2-40B4-BE49-F238E27FC236}">
                <a16:creationId xmlns:a16="http://schemas.microsoft.com/office/drawing/2014/main" id="{A241FA91-13AC-4591-A66E-07DC8A842CC3}"/>
              </a:ext>
            </a:extLst>
          </p:cNvPr>
          <p:cNvSpPr>
            <a:spLocks noGrp="1"/>
          </p:cNvSpPr>
          <p:nvPr>
            <p:ph type="body" sz="quarter" idx="11" hasCustomPrompt="1"/>
          </p:nvPr>
        </p:nvSpPr>
        <p:spPr>
          <a:xfrm>
            <a:off x="1179576" y="3867912"/>
            <a:ext cx="5413248" cy="1682496"/>
          </a:xfrm>
        </p:spPr>
        <p:txBody>
          <a:bodyPr>
            <a:normAutofit/>
          </a:bodyPr>
          <a:lstStyle>
            <a:lvl1pPr algn="ctr">
              <a:lnSpc>
                <a:spcPts val="2500"/>
              </a:lnSpc>
              <a:spcBef>
                <a:spcPts val="0"/>
              </a:spcBef>
              <a:defRPr sz="2000">
                <a:solidFill>
                  <a:schemeClr val="bg1"/>
                </a:solidFill>
              </a:defRPr>
            </a:lvl1pPr>
          </a:lstStyle>
          <a:p>
            <a:pPr lvl="0"/>
            <a:r>
              <a:rPr lang="en-US" dirty="0"/>
              <a:t>Click to add text</a:t>
            </a:r>
          </a:p>
        </p:txBody>
      </p:sp>
      <p:sp>
        <p:nvSpPr>
          <p:cNvPr id="9" name="Text Placeholder 8">
            <a:extLst>
              <a:ext uri="{FF2B5EF4-FFF2-40B4-BE49-F238E27FC236}">
                <a16:creationId xmlns:a16="http://schemas.microsoft.com/office/drawing/2014/main" id="{F006D63F-344E-4E43-857E-019ED6D3DA11}"/>
              </a:ext>
            </a:extLst>
          </p:cNvPr>
          <p:cNvSpPr>
            <a:spLocks noGrp="1"/>
          </p:cNvSpPr>
          <p:nvPr>
            <p:ph type="body" sz="quarter" idx="12" hasCustomPrompt="1"/>
          </p:nvPr>
        </p:nvSpPr>
        <p:spPr>
          <a:xfrm>
            <a:off x="457200" y="8814816"/>
            <a:ext cx="6858000" cy="832104"/>
          </a:xfrm>
        </p:spPr>
        <p:txBody>
          <a:bodyPr>
            <a:noAutofit/>
          </a:bodyPr>
          <a:lstStyle>
            <a:lvl1pPr algn="ctr">
              <a:lnSpc>
                <a:spcPts val="2100"/>
              </a:lnSpc>
              <a:spcBef>
                <a:spcPts val="0"/>
              </a:spcBef>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42368696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C597D6E-AB07-4848-92C4-AD5EA22B0DA7}"/>
              </a:ext>
            </a:extLst>
          </p:cNvPr>
          <p:cNvSpPr>
            <a:spLocks noGrp="1"/>
          </p:cNvSpPr>
          <p:nvPr>
            <p:ph type="pic" sz="quarter" idx="10" hasCustomPrompt="1"/>
          </p:nvPr>
        </p:nvSpPr>
        <p:spPr>
          <a:xfrm>
            <a:off x="0" y="0"/>
            <a:ext cx="7772400" cy="10058400"/>
          </a:xfrm>
          <a:solidFill>
            <a:schemeClr val="tx2"/>
          </a:solidFill>
        </p:spPr>
        <p:txBody>
          <a:bodyPr>
            <a:normAutofit/>
          </a:bodyPr>
          <a:lstStyle>
            <a:lvl1pPr algn="l">
              <a:defRPr sz="2000"/>
            </a:lvl1pPr>
          </a:lstStyle>
          <a:p>
            <a:r>
              <a:rPr lang="en-US" dirty="0"/>
              <a:t>Add image</a:t>
            </a:r>
          </a:p>
        </p:txBody>
      </p:sp>
      <p:sp>
        <p:nvSpPr>
          <p:cNvPr id="2" name="Title 1"/>
          <p:cNvSpPr>
            <a:spLocks noGrp="1"/>
          </p:cNvSpPr>
          <p:nvPr>
            <p:ph type="ctrTitle" hasCustomPrompt="1"/>
          </p:nvPr>
        </p:nvSpPr>
        <p:spPr>
          <a:xfrm>
            <a:off x="457200" y="996696"/>
            <a:ext cx="6858000" cy="1280160"/>
          </a:xfrm>
        </p:spPr>
        <p:txBody>
          <a:bodyPr anchor="b">
            <a:noAutofit/>
          </a:bodyPr>
          <a:lstStyle>
            <a:lvl1pPr algn="l">
              <a:defRPr sz="9600" b="1">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457200" y="4197096"/>
            <a:ext cx="5486400" cy="402336"/>
          </a:xfrm>
        </p:spPr>
        <p:txBody>
          <a:bodyPr>
            <a:normAutofit/>
          </a:bodyPr>
          <a:lstStyle>
            <a:lvl1pPr marL="0" indent="0" algn="l">
              <a:buNone/>
              <a:defRPr sz="2000">
                <a:solidFill>
                  <a:schemeClr val="bg1"/>
                </a:solidFill>
              </a:defRPr>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dirty="0"/>
              <a:t>Click to add text </a:t>
            </a:r>
          </a:p>
        </p:txBody>
      </p:sp>
      <p:sp>
        <p:nvSpPr>
          <p:cNvPr id="5" name="Text Placeholder 4">
            <a:extLst>
              <a:ext uri="{FF2B5EF4-FFF2-40B4-BE49-F238E27FC236}">
                <a16:creationId xmlns:a16="http://schemas.microsoft.com/office/drawing/2014/main" id="{6BA4C315-6BC0-4353-8933-71CE75201C95}"/>
              </a:ext>
            </a:extLst>
          </p:cNvPr>
          <p:cNvSpPr>
            <a:spLocks noGrp="1"/>
          </p:cNvSpPr>
          <p:nvPr>
            <p:ph type="body" sz="quarter" idx="11" hasCustomPrompt="1"/>
          </p:nvPr>
        </p:nvSpPr>
        <p:spPr>
          <a:xfrm>
            <a:off x="457200" y="2313432"/>
            <a:ext cx="6858000" cy="1545336"/>
          </a:xfrm>
        </p:spPr>
        <p:txBody>
          <a:bodyPr>
            <a:normAutofit/>
          </a:bodyPr>
          <a:lstStyle>
            <a:lvl1pPr algn="l">
              <a:lnSpc>
                <a:spcPts val="2800"/>
              </a:lnSpc>
              <a:spcBef>
                <a:spcPts val="0"/>
              </a:spcBef>
              <a:defRPr sz="20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8DFDEA4F-F05C-40A7-982B-4730BA5B52D7}"/>
              </a:ext>
            </a:extLst>
          </p:cNvPr>
          <p:cNvSpPr>
            <a:spLocks noGrp="1"/>
          </p:cNvSpPr>
          <p:nvPr>
            <p:ph type="body" sz="quarter" idx="12" hasCustomPrompt="1"/>
          </p:nvPr>
        </p:nvSpPr>
        <p:spPr>
          <a:xfrm>
            <a:off x="457200" y="8897112"/>
            <a:ext cx="6812280" cy="832104"/>
          </a:xfrm>
        </p:spPr>
        <p:txBody>
          <a:bodyPr/>
          <a:lstStyle>
            <a:lvl1pPr algn="l">
              <a:defRPr sz="1600">
                <a:solidFill>
                  <a:schemeClr val="tx1"/>
                </a:solidFill>
              </a:defRPr>
            </a:lvl1pPr>
            <a:lvl2pPr algn="ctr">
              <a:defRPr sz="1600">
                <a:solidFill>
                  <a:schemeClr val="bg1"/>
                </a:solidFill>
              </a:defRPr>
            </a:lvl2pPr>
            <a:lvl3pPr algn="ctr">
              <a:defRPr sz="1600">
                <a:solidFill>
                  <a:schemeClr val="bg1"/>
                </a:solidFill>
              </a:defRPr>
            </a:lvl3pPr>
            <a:lvl4pPr algn="ctr">
              <a:defRPr sz="1600">
                <a:solidFill>
                  <a:schemeClr val="bg1"/>
                </a:solidFill>
              </a:defRPr>
            </a:lvl4pPr>
            <a:lvl5pPr algn="ctr">
              <a:defRPr sz="1600">
                <a:solidFill>
                  <a:schemeClr val="bg1"/>
                </a:solidFill>
              </a:defRPr>
            </a:lvl5pPr>
          </a:lstStyle>
          <a:p>
            <a:pPr lvl="0"/>
            <a:r>
              <a:rPr lang="en-US" dirty="0"/>
              <a:t>Click to add text</a:t>
            </a:r>
          </a:p>
        </p:txBody>
      </p:sp>
    </p:spTree>
    <p:extLst>
      <p:ext uri="{BB962C8B-B14F-4D97-AF65-F5344CB8AC3E}">
        <p14:creationId xmlns:p14="http://schemas.microsoft.com/office/powerpoint/2010/main" val="229922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58F9B5-B148-4877-BE11-91F08168C01F}"/>
              </a:ext>
            </a:extLst>
          </p:cNvPr>
          <p:cNvSpPr>
            <a:spLocks noGrp="1"/>
          </p:cNvSpPr>
          <p:nvPr>
            <p:ph type="pic" sz="quarter" idx="10" hasCustomPrompt="1"/>
          </p:nvPr>
        </p:nvSpPr>
        <p:spPr>
          <a:xfrm>
            <a:off x="0" y="1"/>
            <a:ext cx="7772400" cy="5029200"/>
          </a:xfrm>
          <a:solidFill>
            <a:schemeClr val="accent1"/>
          </a:solidFill>
        </p:spPr>
        <p:txBody>
          <a:bodyPr>
            <a:normAutofit/>
          </a:bodyPr>
          <a:lstStyle>
            <a:lvl1pPr>
              <a:defRPr sz="2000"/>
            </a:lvl1pPr>
          </a:lstStyle>
          <a:p>
            <a:r>
              <a:rPr lang="en-US" dirty="0"/>
              <a:t>Add image</a:t>
            </a:r>
          </a:p>
        </p:txBody>
      </p:sp>
      <p:sp>
        <p:nvSpPr>
          <p:cNvPr id="2" name="Title 1">
            <a:extLst>
              <a:ext uri="{FF2B5EF4-FFF2-40B4-BE49-F238E27FC236}">
                <a16:creationId xmlns:a16="http://schemas.microsoft.com/office/drawing/2014/main" id="{302BA62F-C25E-44A7-A531-61581F21D4E8}"/>
              </a:ext>
            </a:extLst>
          </p:cNvPr>
          <p:cNvSpPr>
            <a:spLocks noGrp="1"/>
          </p:cNvSpPr>
          <p:nvPr>
            <p:ph type="ctrTitle" hasCustomPrompt="1"/>
          </p:nvPr>
        </p:nvSpPr>
        <p:spPr>
          <a:xfrm>
            <a:off x="533400" y="5458968"/>
            <a:ext cx="6705600" cy="1261872"/>
          </a:xfrm>
        </p:spPr>
        <p:txBody>
          <a:bodyPr anchor="b">
            <a:noAutofit/>
          </a:bodyPr>
          <a:lstStyle>
            <a:lvl1pPr algn="ctr">
              <a:defRPr sz="8800" b="1" i="0">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4339032-B0DB-424E-A4B9-8F18CB82539D}"/>
              </a:ext>
            </a:extLst>
          </p:cNvPr>
          <p:cNvSpPr>
            <a:spLocks noGrp="1"/>
          </p:cNvSpPr>
          <p:nvPr>
            <p:ph type="subTitle" idx="1" hasCustomPrompt="1"/>
          </p:nvPr>
        </p:nvSpPr>
        <p:spPr>
          <a:xfrm>
            <a:off x="533400" y="6784848"/>
            <a:ext cx="6705600" cy="1527048"/>
          </a:xfrm>
        </p:spPr>
        <p:txBody>
          <a:bodyPr>
            <a:normAutofit/>
          </a:bodyPr>
          <a:lstStyle>
            <a:lvl1pPr marL="0" indent="0" algn="ctr">
              <a:lnSpc>
                <a:spcPts val="2800"/>
              </a:lnSpc>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10" name="Text Placeholder 9">
            <a:extLst>
              <a:ext uri="{FF2B5EF4-FFF2-40B4-BE49-F238E27FC236}">
                <a16:creationId xmlns:a16="http://schemas.microsoft.com/office/drawing/2014/main" id="{54546D20-E4BF-4968-86B7-6049ADCDF716}"/>
              </a:ext>
            </a:extLst>
          </p:cNvPr>
          <p:cNvSpPr>
            <a:spLocks noGrp="1"/>
          </p:cNvSpPr>
          <p:nvPr>
            <p:ph type="body" sz="quarter" idx="11" hasCustomPrompt="1"/>
          </p:nvPr>
        </p:nvSpPr>
        <p:spPr>
          <a:xfrm>
            <a:off x="2148840" y="8604504"/>
            <a:ext cx="3474720" cy="402336"/>
          </a:xfrm>
        </p:spPr>
        <p:txBody>
          <a:bodyPr>
            <a:normAutofit/>
          </a:bodyPr>
          <a:lstStyle>
            <a:lvl1pPr marL="0" indent="0" algn="ct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1" name="Text Placeholder 9">
            <a:extLst>
              <a:ext uri="{FF2B5EF4-FFF2-40B4-BE49-F238E27FC236}">
                <a16:creationId xmlns:a16="http://schemas.microsoft.com/office/drawing/2014/main" id="{C07373AA-FD05-4AC0-9533-661934D7FE34}"/>
              </a:ext>
            </a:extLst>
          </p:cNvPr>
          <p:cNvSpPr>
            <a:spLocks noGrp="1"/>
          </p:cNvSpPr>
          <p:nvPr>
            <p:ph type="body" sz="quarter" idx="12" hasCustomPrompt="1"/>
          </p:nvPr>
        </p:nvSpPr>
        <p:spPr>
          <a:xfrm>
            <a:off x="533400" y="9299448"/>
            <a:ext cx="6705600" cy="338328"/>
          </a:xfrm>
        </p:spPr>
        <p:txBody>
          <a:bodyPr>
            <a:normAutofit/>
          </a:bodyPr>
          <a:lstStyle>
            <a:lvl1pPr marL="0" indent="0" algn="ctr">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9507452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413646361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8" r:id="rId3"/>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0" indent="0" algn="l" defTabSz="777240" rtl="0" eaLnBrk="1" latinLnBrk="0" hangingPunct="1">
        <a:lnSpc>
          <a:spcPct val="90000"/>
        </a:lnSpc>
        <a:spcBef>
          <a:spcPts val="850"/>
        </a:spcBef>
        <a:buFont typeface="Arial" panose="020B0604020202020204" pitchFamily="34" charset="0"/>
        <a:buNone/>
        <a:defRPr sz="2380" kern="1200">
          <a:solidFill>
            <a:schemeClr val="tx1"/>
          </a:solidFill>
          <a:latin typeface="+mn-lt"/>
          <a:ea typeface="+mn-ea"/>
          <a:cs typeface="+mn-cs"/>
        </a:defRPr>
      </a:lvl1pPr>
      <a:lvl2pPr marL="388620" indent="0" algn="l" defTabSz="777240" rtl="0" eaLnBrk="1" latinLnBrk="0" hangingPunct="1">
        <a:lnSpc>
          <a:spcPct val="90000"/>
        </a:lnSpc>
        <a:spcBef>
          <a:spcPts val="425"/>
        </a:spcBef>
        <a:buFont typeface="Arial" panose="020B0604020202020204" pitchFamily="34" charset="0"/>
        <a:buNone/>
        <a:defRPr sz="2040" kern="1200">
          <a:solidFill>
            <a:schemeClr val="tx1"/>
          </a:solidFill>
          <a:latin typeface="+mn-lt"/>
          <a:ea typeface="+mn-ea"/>
          <a:cs typeface="+mn-cs"/>
        </a:defRPr>
      </a:lvl2pPr>
      <a:lvl3pPr marL="777240" indent="0" algn="l"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3pPr>
      <a:lvl4pPr marL="116586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4pPr>
      <a:lvl5pPr marL="1554480" indent="0" algn="l"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48" userDrawn="1">
          <p15:clr>
            <a:srgbClr val="F26B43"/>
          </p15:clr>
        </p15:guide>
        <p15:guide id="2" pos="288" userDrawn="1">
          <p15:clr>
            <a:srgbClr val="F26B43"/>
          </p15:clr>
        </p15:guide>
        <p15:guide id="3" pos="4608" userDrawn="1">
          <p15:clr>
            <a:srgbClr val="F26B43"/>
          </p15:clr>
        </p15:guide>
        <p15:guide id="4" orient="horz" pos="3168" userDrawn="1">
          <p15:clr>
            <a:srgbClr val="F26B43"/>
          </p15:clr>
        </p15:guide>
        <p15:guide id="5" orient="horz" pos="604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1_D987EFD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D_70600089.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29_F4E1500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hyperlink" Target="mailto:git@github.com:account-name/hackathon-reac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1E_1E39252E.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C_4880FF8E.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2D_94569A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2E_6C5B40A.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2F_E1B356CE.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microsoft.com/office/2018/10/relationships/comments" Target="../comments/modernComment_130_F9B507C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microsoft.com/office/2018/10/relationships/comments" Target="../comments/modernComment_123_34328D6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Illustration of sun with blue skies above, a sheep jumping on a green hill with flowers and a white fence.">
            <a:extLst>
              <a:ext uri="{FF2B5EF4-FFF2-40B4-BE49-F238E27FC236}">
                <a16:creationId xmlns:a16="http://schemas.microsoft.com/office/drawing/2014/main" id="{D5DC5983-A92B-41E0-B5B0-CA22A7A6F45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10" name="Title 9">
            <a:extLst>
              <a:ext uri="{FF2B5EF4-FFF2-40B4-BE49-F238E27FC236}">
                <a16:creationId xmlns:a16="http://schemas.microsoft.com/office/drawing/2014/main" id="{73BF435C-1A58-4C8F-8EEB-E21634AE3DB4}"/>
              </a:ext>
            </a:extLst>
          </p:cNvPr>
          <p:cNvSpPr>
            <a:spLocks noGrp="1"/>
          </p:cNvSpPr>
          <p:nvPr>
            <p:ph type="ctrTitle"/>
          </p:nvPr>
        </p:nvSpPr>
        <p:spPr/>
        <p:txBody>
          <a:bodyPr/>
          <a:lstStyle/>
          <a:p>
            <a:r>
              <a:rPr lang="en-US" dirty="0"/>
              <a:t>React JS</a:t>
            </a:r>
          </a:p>
        </p:txBody>
      </p:sp>
      <p:sp>
        <p:nvSpPr>
          <p:cNvPr id="13" name="Text Placeholder 12">
            <a:extLst>
              <a:ext uri="{FF2B5EF4-FFF2-40B4-BE49-F238E27FC236}">
                <a16:creationId xmlns:a16="http://schemas.microsoft.com/office/drawing/2014/main" id="{35444DDA-4AA2-45C8-B0A4-7D010997B5AD}"/>
              </a:ext>
            </a:extLst>
          </p:cNvPr>
          <p:cNvSpPr>
            <a:spLocks noGrp="1"/>
          </p:cNvSpPr>
          <p:nvPr>
            <p:ph type="body" sz="quarter" idx="11"/>
          </p:nvPr>
        </p:nvSpPr>
        <p:spPr>
          <a:xfrm>
            <a:off x="1253917" y="4238652"/>
            <a:ext cx="5413248" cy="1753269"/>
          </a:xfrm>
        </p:spPr>
        <p:txBody>
          <a:bodyPr>
            <a:normAutofit/>
          </a:bodyPr>
          <a:lstStyle/>
          <a:p>
            <a:r>
              <a:rPr lang="en-US" dirty="0"/>
              <a:t>Project Based</a:t>
            </a:r>
          </a:p>
          <a:p>
            <a:endParaRPr lang="en-US" dirty="0"/>
          </a:p>
          <a:p>
            <a:r>
              <a:rPr lang="en-US" dirty="0"/>
              <a:t>Lazy Learning</a:t>
            </a:r>
          </a:p>
          <a:p>
            <a:endParaRPr lang="en-US" dirty="0"/>
          </a:p>
          <a:p>
            <a:endParaRPr lang="en-US" dirty="0"/>
          </a:p>
        </p:txBody>
      </p:sp>
      <p:sp>
        <p:nvSpPr>
          <p:cNvPr id="14" name="Text Placeholder 13">
            <a:extLst>
              <a:ext uri="{FF2B5EF4-FFF2-40B4-BE49-F238E27FC236}">
                <a16:creationId xmlns:a16="http://schemas.microsoft.com/office/drawing/2014/main" id="{0C4DDB1B-5931-4908-A374-C31F81FD238F}"/>
              </a:ext>
            </a:extLst>
          </p:cNvPr>
          <p:cNvSpPr>
            <a:spLocks noGrp="1"/>
          </p:cNvSpPr>
          <p:nvPr>
            <p:ph type="body" sz="quarter" idx="12"/>
          </p:nvPr>
        </p:nvSpPr>
        <p:spPr>
          <a:xfrm>
            <a:off x="457200" y="9128760"/>
            <a:ext cx="6858000" cy="518160"/>
          </a:xfrm>
        </p:spPr>
        <p:txBody>
          <a:bodyPr anchor="b"/>
          <a:lstStyle/>
          <a:p>
            <a:r>
              <a:rPr lang="en-US" dirty="0"/>
              <a:t>May 2023</a:t>
            </a:r>
          </a:p>
        </p:txBody>
      </p:sp>
    </p:spTree>
    <p:extLst>
      <p:ext uri="{BB962C8B-B14F-4D97-AF65-F5344CB8AC3E}">
        <p14:creationId xmlns:p14="http://schemas.microsoft.com/office/powerpoint/2010/main" val="389257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4855E6-8688-9BAF-AD59-4C1C12B20728}"/>
              </a:ext>
            </a:extLst>
          </p:cNvPr>
          <p:cNvSpPr/>
          <p:nvPr/>
        </p:nvSpPr>
        <p:spPr>
          <a:xfrm>
            <a:off x="153603" y="63608"/>
            <a:ext cx="350801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Why React</a:t>
            </a:r>
          </a:p>
        </p:txBody>
      </p:sp>
      <p:sp>
        <p:nvSpPr>
          <p:cNvPr id="3" name="Rectangle 2">
            <a:extLst>
              <a:ext uri="{FF2B5EF4-FFF2-40B4-BE49-F238E27FC236}">
                <a16:creationId xmlns:a16="http://schemas.microsoft.com/office/drawing/2014/main" id="{BAE8FD5D-ACE7-0A5B-AB67-5AAE7673139D}"/>
              </a:ext>
            </a:extLst>
          </p:cNvPr>
          <p:cNvSpPr/>
          <p:nvPr/>
        </p:nvSpPr>
        <p:spPr>
          <a:xfrm>
            <a:off x="1155577" y="1201639"/>
            <a:ext cx="48508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Fron</a:t>
            </a:r>
            <a:r>
              <a:rPr lang="en-US" sz="4000" dirty="0">
                <a:ln w="0"/>
                <a:effectLst>
                  <a:outerShdw blurRad="38100" dist="19050" dir="2700000" algn="tl" rotWithShape="0">
                    <a:schemeClr val="dk1">
                      <a:alpha val="40000"/>
                    </a:schemeClr>
                  </a:outerShdw>
                </a:effectLst>
              </a:rPr>
              <a:t>t End JS Library</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E83175B6-E452-FBBA-4810-9E1856B7B81B}"/>
              </a:ext>
            </a:extLst>
          </p:cNvPr>
          <p:cNvSpPr/>
          <p:nvPr/>
        </p:nvSpPr>
        <p:spPr>
          <a:xfrm>
            <a:off x="1049106" y="2216758"/>
            <a:ext cx="5225020"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Learn curve not steep</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DCA623B7-DD4F-014C-8F23-BC85A66C64A8}"/>
              </a:ext>
            </a:extLst>
          </p:cNvPr>
          <p:cNvSpPr/>
          <p:nvPr/>
        </p:nvSpPr>
        <p:spPr>
          <a:xfrm>
            <a:off x="307752" y="3231877"/>
            <a:ext cx="7156896"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Efficient Design [Virtual DOM]</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06DB587D-D907-12E9-8CDB-64F3762E1EC2}"/>
              </a:ext>
            </a:extLst>
          </p:cNvPr>
          <p:cNvSpPr/>
          <p:nvPr/>
        </p:nvSpPr>
        <p:spPr>
          <a:xfrm>
            <a:off x="373055" y="4217562"/>
            <a:ext cx="65771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Usability: </a:t>
            </a:r>
          </a:p>
          <a:p>
            <a:pPr algn="ctr"/>
            <a:r>
              <a:rPr lang="en-US" sz="4000" dirty="0">
                <a:ln w="0"/>
                <a:effectLst>
                  <a:outerShdw blurRad="38100" dist="19050" dir="2700000" algn="tl" rotWithShape="0">
                    <a:schemeClr val="dk1">
                      <a:alpha val="40000"/>
                    </a:schemeClr>
                  </a:outerShdw>
                </a:effectLst>
              </a:rPr>
              <a:t>Composed of Components</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3482F7D5-374F-8650-A2C5-0A08D7F34629}"/>
              </a:ext>
            </a:extLst>
          </p:cNvPr>
          <p:cNvSpPr/>
          <p:nvPr/>
        </p:nvSpPr>
        <p:spPr>
          <a:xfrm>
            <a:off x="1210304" y="6020516"/>
            <a:ext cx="5063822" cy="1323439"/>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Widely used. </a:t>
            </a:r>
          </a:p>
          <a:p>
            <a:pPr algn="ctr"/>
            <a:r>
              <a:rPr lang="en-US" sz="4000" dirty="0">
                <a:ln w="0"/>
                <a:effectLst>
                  <a:outerShdw blurRad="38100" dist="19050" dir="2700000" algn="tl" rotWithShape="0">
                    <a:schemeClr val="dk1">
                      <a:alpha val="40000"/>
                    </a:schemeClr>
                  </a:outerShdw>
                </a:effectLst>
              </a:rPr>
              <a:t>Facebook supported</a:t>
            </a:r>
          </a:p>
        </p:txBody>
      </p:sp>
      <p:sp>
        <p:nvSpPr>
          <p:cNvPr id="9" name="Rectangle 8">
            <a:extLst>
              <a:ext uri="{FF2B5EF4-FFF2-40B4-BE49-F238E27FC236}">
                <a16:creationId xmlns:a16="http://schemas.microsoft.com/office/drawing/2014/main" id="{19D4827F-E33C-8BD9-63C3-DD31A7B7140D}"/>
              </a:ext>
            </a:extLst>
          </p:cNvPr>
          <p:cNvSpPr/>
          <p:nvPr/>
        </p:nvSpPr>
        <p:spPr>
          <a:xfrm>
            <a:off x="702411" y="7697355"/>
            <a:ext cx="6367577"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Data flow is unidirectional</a:t>
            </a:r>
          </a:p>
        </p:txBody>
      </p:sp>
    </p:spTree>
    <p:extLst>
      <p:ext uri="{BB962C8B-B14F-4D97-AF65-F5344CB8AC3E}">
        <p14:creationId xmlns:p14="http://schemas.microsoft.com/office/powerpoint/2010/main" val="36495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0F851F-1D8E-916E-9BB9-E299353DC8DD}"/>
              </a:ext>
            </a:extLst>
          </p:cNvPr>
          <p:cNvSpPr/>
          <p:nvPr/>
        </p:nvSpPr>
        <p:spPr>
          <a:xfrm>
            <a:off x="-3447" y="99090"/>
            <a:ext cx="7775847" cy="707886"/>
          </a:xfrm>
          <a:prstGeom prst="rect">
            <a:avLst/>
          </a:prstGeom>
          <a:noFill/>
        </p:spPr>
        <p:txBody>
          <a:bodyPr wrap="none" lIns="91440" tIns="45720" rIns="91440" bIns="45720">
            <a:spAutoFit/>
          </a:bodyPr>
          <a:lstStyle/>
          <a:p>
            <a:pPr algn="ctr"/>
            <a:r>
              <a:rPr lang="en-US" sz="4000" dirty="0">
                <a:ln w="0"/>
                <a:solidFill>
                  <a:sysClr val="windowText" lastClr="000000"/>
                </a:solidFill>
                <a:effectLst>
                  <a:outerShdw blurRad="38100" dist="19050" dir="2700000" algn="tl" rotWithShape="0">
                    <a:schemeClr val="dk1">
                      <a:alpha val="40000"/>
                    </a:schemeClr>
                  </a:outerShdw>
                </a:effectLst>
              </a:rPr>
              <a:t>Kick off our template application</a:t>
            </a:r>
            <a:endParaRPr lang="en-US" sz="4000" b="0" cap="none" spc="0" dirty="0">
              <a:ln w="0"/>
              <a:solidFill>
                <a:sysClr val="windowText" lastClr="000000"/>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F901E9A-7F58-4CD0-34A8-D857146DE324}"/>
              </a:ext>
            </a:extLst>
          </p:cNvPr>
          <p:cNvSpPr txBox="1"/>
          <p:nvPr/>
        </p:nvSpPr>
        <p:spPr>
          <a:xfrm>
            <a:off x="200063" y="4683370"/>
            <a:ext cx="7300195" cy="830997"/>
          </a:xfrm>
          <a:prstGeom prst="rect">
            <a:avLst/>
          </a:prstGeom>
          <a:noFill/>
        </p:spPr>
        <p:txBody>
          <a:bodyPr wrap="square">
            <a:spAutoFit/>
          </a:bodyPr>
          <a:lstStyle/>
          <a:p>
            <a:pPr>
              <a:lnSpc>
                <a:spcPct val="100000"/>
              </a:lnSpc>
            </a:pPr>
            <a:r>
              <a:rPr lang="en-CA" sz="2400" i="1" dirty="0">
                <a:solidFill>
                  <a:srgbClr val="00B050"/>
                </a:solidFill>
                <a:latin typeface="MS Shell Dlg 2" panose="020B0604030504040204" pitchFamily="34" charset="0"/>
              </a:rPr>
              <a:t>//start the application</a:t>
            </a:r>
          </a:p>
          <a:p>
            <a:pPr>
              <a:lnSpc>
                <a:spcPct val="100000"/>
              </a:lnSpc>
            </a:pPr>
            <a:r>
              <a:rPr lang="en-CA" sz="1100" dirty="0">
                <a:latin typeface="MS Shell Dlg 2" panose="020B0604030504040204" pitchFamily="34" charset="0"/>
              </a:rPr>
              <a:t>hackathon-react\&gt; </a:t>
            </a:r>
            <a:r>
              <a:rPr lang="en-CA" sz="2400" dirty="0">
                <a:effectLst/>
                <a:latin typeface="MS Shell Dlg 2" panose="020B0604030504040204" pitchFamily="34" charset="0"/>
              </a:rPr>
              <a:t>npm start</a:t>
            </a:r>
            <a:endParaRPr lang="en-CA" sz="2400" dirty="0"/>
          </a:p>
        </p:txBody>
      </p:sp>
      <p:sp>
        <p:nvSpPr>
          <p:cNvPr id="3" name="TextBox 2">
            <a:extLst>
              <a:ext uri="{FF2B5EF4-FFF2-40B4-BE49-F238E27FC236}">
                <a16:creationId xmlns:a16="http://schemas.microsoft.com/office/drawing/2014/main" id="{85EB842A-32BF-A702-8790-0012097B10CC}"/>
              </a:ext>
            </a:extLst>
          </p:cNvPr>
          <p:cNvSpPr txBox="1"/>
          <p:nvPr/>
        </p:nvSpPr>
        <p:spPr>
          <a:xfrm>
            <a:off x="200063" y="1119723"/>
            <a:ext cx="4045130" cy="369332"/>
          </a:xfrm>
          <a:prstGeom prst="rect">
            <a:avLst/>
          </a:prstGeom>
          <a:noFill/>
        </p:spPr>
        <p:txBody>
          <a:bodyPr wrap="square">
            <a:spAutoFit/>
          </a:bodyPr>
          <a:lstStyle/>
          <a:p>
            <a:pPr>
              <a:lnSpc>
                <a:spcPct val="100000"/>
              </a:lnSpc>
            </a:pPr>
            <a:r>
              <a:rPr lang="en-CA" sz="1800" dirty="0">
                <a:latin typeface="MS Shell Dlg 2" panose="020B0604030504040204" pitchFamily="34" charset="0"/>
              </a:rPr>
              <a:t>Create a folder called </a:t>
            </a:r>
            <a:r>
              <a:rPr lang="en-CA" sz="1800" dirty="0">
                <a:highlight>
                  <a:srgbClr val="F2DD96"/>
                </a:highlight>
                <a:latin typeface="MS Shell Dlg 2" panose="020B0604030504040204" pitchFamily="34" charset="0"/>
              </a:rPr>
              <a:t>hackathon-react</a:t>
            </a:r>
          </a:p>
        </p:txBody>
      </p:sp>
      <p:sp>
        <p:nvSpPr>
          <p:cNvPr id="6" name="TextBox 5">
            <a:extLst>
              <a:ext uri="{FF2B5EF4-FFF2-40B4-BE49-F238E27FC236}">
                <a16:creationId xmlns:a16="http://schemas.microsoft.com/office/drawing/2014/main" id="{336A84A7-6828-7128-CF76-5CFADA947673}"/>
              </a:ext>
            </a:extLst>
          </p:cNvPr>
          <p:cNvSpPr txBox="1"/>
          <p:nvPr/>
        </p:nvSpPr>
        <p:spPr>
          <a:xfrm>
            <a:off x="272143" y="1655099"/>
            <a:ext cx="7500257" cy="646331"/>
          </a:xfrm>
          <a:prstGeom prst="rect">
            <a:avLst/>
          </a:prstGeom>
          <a:noFill/>
        </p:spPr>
        <p:txBody>
          <a:bodyPr wrap="square">
            <a:spAutoFit/>
          </a:bodyPr>
          <a:lstStyle/>
          <a:p>
            <a:pPr>
              <a:lnSpc>
                <a:spcPct val="100000"/>
              </a:lnSpc>
            </a:pPr>
            <a:r>
              <a:rPr lang="en-CA" sz="1800" dirty="0">
                <a:latin typeface="MS Shell Dlg 2" panose="020B0604030504040204" pitchFamily="34" charset="0"/>
              </a:rPr>
              <a:t>cd to hackathon-react</a:t>
            </a:r>
          </a:p>
          <a:p>
            <a:pPr>
              <a:lnSpc>
                <a:spcPct val="100000"/>
              </a:lnSpc>
            </a:pPr>
            <a:endParaRPr lang="en-CA" sz="1800" dirty="0">
              <a:latin typeface="MS Shell Dlg 2" panose="020B0604030504040204" pitchFamily="34" charset="0"/>
            </a:endParaRPr>
          </a:p>
        </p:txBody>
      </p:sp>
      <p:sp>
        <p:nvSpPr>
          <p:cNvPr id="9" name="TextBox 8">
            <a:extLst>
              <a:ext uri="{FF2B5EF4-FFF2-40B4-BE49-F238E27FC236}">
                <a16:creationId xmlns:a16="http://schemas.microsoft.com/office/drawing/2014/main" id="{CDE60382-9906-E8E6-069F-A287DC1382E4}"/>
              </a:ext>
            </a:extLst>
          </p:cNvPr>
          <p:cNvSpPr txBox="1"/>
          <p:nvPr/>
        </p:nvSpPr>
        <p:spPr>
          <a:xfrm>
            <a:off x="272144" y="2287778"/>
            <a:ext cx="7228114" cy="2000548"/>
          </a:xfrm>
          <a:prstGeom prst="rect">
            <a:avLst/>
          </a:prstGeom>
          <a:noFill/>
          <a:ln>
            <a:solidFill>
              <a:schemeClr val="tx1">
                <a:lumMod val="95000"/>
                <a:lumOff val="5000"/>
              </a:schemeClr>
            </a:solidFill>
          </a:ln>
        </p:spPr>
        <p:txBody>
          <a:bodyPr wrap="square">
            <a:spAutoFit/>
          </a:bodyPr>
          <a:lstStyle/>
          <a:p>
            <a:r>
              <a:rPr lang="en-CA" dirty="0">
                <a:solidFill>
                  <a:srgbClr val="00B050"/>
                </a:solidFill>
                <a:latin typeface="MS Shell Dlg 2" panose="020B0604030504040204" pitchFamily="34" charset="0"/>
              </a:rPr>
              <a:t>//install and run the package</a:t>
            </a:r>
          </a:p>
          <a:p>
            <a:pPr>
              <a:lnSpc>
                <a:spcPct val="100000"/>
              </a:lnSpc>
            </a:pPr>
            <a:r>
              <a:rPr lang="en-CA" sz="1100" dirty="0">
                <a:latin typeface="MS Shell Dlg 2" panose="020B0604030504040204" pitchFamily="34" charset="0"/>
              </a:rPr>
              <a:t>hackathon-react\&gt;</a:t>
            </a:r>
            <a:r>
              <a:rPr lang="en-US" dirty="0" err="1">
                <a:latin typeface="MS Shell Dlg 2" panose="020B0604030504040204" pitchFamily="34" charset="0"/>
              </a:rPr>
              <a:t>npm</a:t>
            </a:r>
            <a:r>
              <a:rPr lang="en-US" dirty="0">
                <a:latin typeface="MS Shell Dlg 2" panose="020B0604030504040204" pitchFamily="34" charset="0"/>
              </a:rPr>
              <a:t> install create-react/app</a:t>
            </a:r>
          </a:p>
          <a:p>
            <a:pPr>
              <a:lnSpc>
                <a:spcPct val="100000"/>
              </a:lnSpc>
            </a:pPr>
            <a:r>
              <a:rPr lang="en-CA" sz="1100" dirty="0">
                <a:latin typeface="MS Shell Dlg 2" panose="020B0604030504040204" pitchFamily="34" charset="0"/>
              </a:rPr>
              <a:t>hackathon-react\&gt; </a:t>
            </a:r>
            <a:r>
              <a:rPr lang="en-US" sz="1600" dirty="0">
                <a:latin typeface="MS Shell Dlg 2" panose="020B0604030504040204" pitchFamily="34" charset="0"/>
              </a:rPr>
              <a:t>node ./</a:t>
            </a:r>
            <a:r>
              <a:rPr lang="en-US" sz="1600" dirty="0" err="1">
                <a:latin typeface="MS Shell Dlg 2" panose="020B0604030504040204" pitchFamily="34" charset="0"/>
              </a:rPr>
              <a:t>node_modules</a:t>
            </a:r>
            <a:r>
              <a:rPr lang="en-US" sz="1600" dirty="0">
                <a:latin typeface="MS Shell Dlg 2" panose="020B0604030504040204" pitchFamily="34" charset="0"/>
              </a:rPr>
              <a:t>/create-react-app/index.js tracker-frontend</a:t>
            </a:r>
            <a:endParaRPr lang="en-CA" sz="1800" dirty="0">
              <a:latin typeface="MS Shell Dlg 2" panose="020B0604030504040204" pitchFamily="34" charset="0"/>
            </a:endParaRPr>
          </a:p>
          <a:p>
            <a:pPr>
              <a:lnSpc>
                <a:spcPct val="100000"/>
              </a:lnSpc>
            </a:pPr>
            <a:r>
              <a:rPr lang="en-CA" dirty="0">
                <a:solidFill>
                  <a:srgbClr val="00B050"/>
                </a:solidFill>
                <a:latin typeface="MS Shell Dlg 2" panose="020B0604030504040204" pitchFamily="34" charset="0"/>
              </a:rPr>
              <a:t>                                          </a:t>
            </a:r>
            <a:r>
              <a:rPr lang="en-CA" sz="3600" dirty="0">
                <a:solidFill>
                  <a:srgbClr val="FF0000"/>
                </a:solidFill>
                <a:latin typeface="MS Shell Dlg 2" panose="020B0604030504040204" pitchFamily="34" charset="0"/>
              </a:rPr>
              <a:t>OR</a:t>
            </a:r>
            <a:endParaRPr lang="en-CA" dirty="0">
              <a:solidFill>
                <a:srgbClr val="FF0000"/>
              </a:solidFill>
              <a:latin typeface="MS Shell Dlg 2" panose="020B0604030504040204" pitchFamily="34" charset="0"/>
            </a:endParaRPr>
          </a:p>
          <a:p>
            <a:pPr>
              <a:lnSpc>
                <a:spcPct val="100000"/>
              </a:lnSpc>
            </a:pPr>
            <a:r>
              <a:rPr lang="en-CA" sz="1800" dirty="0">
                <a:solidFill>
                  <a:srgbClr val="00B050"/>
                </a:solidFill>
                <a:latin typeface="MS Shell Dlg 2" panose="020B0604030504040204" pitchFamily="34" charset="0"/>
              </a:rPr>
              <a:t>//install and run the package </a:t>
            </a:r>
            <a:r>
              <a:rPr lang="en-CA" sz="1800" dirty="0">
                <a:solidFill>
                  <a:srgbClr val="00B050"/>
                </a:solidFill>
                <a:highlight>
                  <a:srgbClr val="FFFF00"/>
                </a:highlight>
                <a:latin typeface="MS Shell Dlg 2" panose="020B0604030504040204" pitchFamily="34" charset="0"/>
              </a:rPr>
              <a:t>[recommended]</a:t>
            </a:r>
          </a:p>
          <a:p>
            <a:pPr>
              <a:lnSpc>
                <a:spcPct val="100000"/>
              </a:lnSpc>
            </a:pPr>
            <a:r>
              <a:rPr lang="en-CA" sz="1100" dirty="0">
                <a:latin typeface="MS Shell Dlg 2" panose="020B0604030504040204" pitchFamily="34" charset="0"/>
              </a:rPr>
              <a:t>hackathon-react\&gt; </a:t>
            </a:r>
            <a:r>
              <a:rPr lang="en-CA" sz="1800" dirty="0" err="1">
                <a:effectLst/>
                <a:latin typeface="MS Shell Dlg 2" panose="020B0604030504040204" pitchFamily="34" charset="0"/>
              </a:rPr>
              <a:t>npx</a:t>
            </a:r>
            <a:r>
              <a:rPr lang="en-CA" sz="1800" dirty="0">
                <a:effectLst/>
                <a:latin typeface="MS Shell Dlg 2" panose="020B0604030504040204" pitchFamily="34" charset="0"/>
              </a:rPr>
              <a:t> create-react-app </a:t>
            </a:r>
            <a:r>
              <a:rPr lang="en-CA" sz="1800" i="1" dirty="0">
                <a:effectLst/>
                <a:latin typeface="MS Shell Dlg 2" panose="020B0604030504040204" pitchFamily="34" charset="0"/>
              </a:rPr>
              <a:t>tracker-frontend</a:t>
            </a:r>
          </a:p>
        </p:txBody>
      </p:sp>
    </p:spTree>
    <p:extLst>
      <p:ext uri="{BB962C8B-B14F-4D97-AF65-F5344CB8AC3E}">
        <p14:creationId xmlns:p14="http://schemas.microsoft.com/office/powerpoint/2010/main" val="188533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6" grpId="0"/>
      <p:bldP spid="9"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707572" y="2833692"/>
            <a:ext cx="6729547" cy="3046988"/>
          </a:xfrm>
          <a:prstGeom prst="rect">
            <a:avLst/>
          </a:prstGeom>
          <a:noFill/>
        </p:spPr>
        <p:txBody>
          <a:bodyPr wrap="square">
            <a:spAutoFit/>
          </a:bodyPr>
          <a:lstStyle/>
          <a:p>
            <a:pPr algn="ctr"/>
            <a:r>
              <a:rPr lang="en-CA" sz="4800" dirty="0">
                <a:effectLst/>
                <a:latin typeface="MS Shell Dlg 2" panose="020B0604030504040204" pitchFamily="34" charset="0"/>
              </a:rPr>
              <a:t>Customize the template project to our needs and get familiar with the project structure.</a:t>
            </a:r>
            <a:endParaRPr lang="en-CA" sz="4800" dirty="0"/>
          </a:p>
        </p:txBody>
      </p:sp>
    </p:spTree>
    <p:extLst>
      <p:ext uri="{BB962C8B-B14F-4D97-AF65-F5344CB8AC3E}">
        <p14:creationId xmlns:p14="http://schemas.microsoft.com/office/powerpoint/2010/main" val="404162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6729547" cy="769441"/>
          </a:xfrm>
          <a:prstGeom prst="rect">
            <a:avLst/>
          </a:prstGeom>
          <a:noFill/>
        </p:spPr>
        <p:txBody>
          <a:bodyPr wrap="square">
            <a:spAutoFit/>
          </a:bodyPr>
          <a:lstStyle/>
          <a:p>
            <a:pPr algn="ctr"/>
            <a:r>
              <a:rPr lang="en-CA" sz="4400" dirty="0">
                <a:latin typeface="MS Shell Dlg 2" panose="020B0604030504040204" pitchFamily="34" charset="0"/>
              </a:rPr>
              <a:t>1- Change icon and title.</a:t>
            </a:r>
            <a:endParaRPr lang="en-CA" sz="4400" dirty="0"/>
          </a:p>
        </p:txBody>
      </p:sp>
      <p:pic>
        <p:nvPicPr>
          <p:cNvPr id="2" name="Picture 1">
            <a:extLst>
              <a:ext uri="{FF2B5EF4-FFF2-40B4-BE49-F238E27FC236}">
                <a16:creationId xmlns:a16="http://schemas.microsoft.com/office/drawing/2014/main" id="{5A0E4988-77A5-C976-DF08-9C9FE88EB131}"/>
              </a:ext>
            </a:extLst>
          </p:cNvPr>
          <p:cNvPicPr>
            <a:picLocks noChangeAspect="1"/>
          </p:cNvPicPr>
          <p:nvPr/>
        </p:nvPicPr>
        <p:blipFill>
          <a:blip r:embed="rId3"/>
          <a:stretch>
            <a:fillRect/>
          </a:stretch>
        </p:blipFill>
        <p:spPr>
          <a:xfrm>
            <a:off x="448492" y="1191743"/>
            <a:ext cx="2776630" cy="2776630"/>
          </a:xfrm>
          <a:prstGeom prst="rect">
            <a:avLst/>
          </a:prstGeom>
        </p:spPr>
      </p:pic>
      <p:sp>
        <p:nvSpPr>
          <p:cNvPr id="4" name="Rectangle 3">
            <a:extLst>
              <a:ext uri="{FF2B5EF4-FFF2-40B4-BE49-F238E27FC236}">
                <a16:creationId xmlns:a16="http://schemas.microsoft.com/office/drawing/2014/main" id="{EE792F94-CDA8-9A79-087C-17BD285A0628}"/>
              </a:ext>
            </a:extLst>
          </p:cNvPr>
          <p:cNvSpPr/>
          <p:nvPr/>
        </p:nvSpPr>
        <p:spPr>
          <a:xfrm>
            <a:off x="448492" y="2304088"/>
            <a:ext cx="1942011" cy="426720"/>
          </a:xfrm>
          <a:prstGeom prst="rect">
            <a:avLst/>
          </a:prstGeom>
          <a:solidFill>
            <a:srgbClr val="2525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5" name="Table 5">
            <a:extLst>
              <a:ext uri="{FF2B5EF4-FFF2-40B4-BE49-F238E27FC236}">
                <a16:creationId xmlns:a16="http://schemas.microsoft.com/office/drawing/2014/main" id="{0FD9F01E-4910-6B5C-D489-8B4571E5B1CA}"/>
              </a:ext>
            </a:extLst>
          </p:cNvPr>
          <p:cNvGraphicFramePr>
            <a:graphicFrameLocks noGrp="1"/>
          </p:cNvGraphicFramePr>
          <p:nvPr>
            <p:extLst>
              <p:ext uri="{D42A27DB-BD31-4B8C-83A1-F6EECF244321}">
                <p14:modId xmlns:p14="http://schemas.microsoft.com/office/powerpoint/2010/main" val="471846198"/>
              </p:ext>
            </p:extLst>
          </p:nvPr>
        </p:nvGraphicFramePr>
        <p:xfrm>
          <a:off x="3576245" y="1163935"/>
          <a:ext cx="3709851" cy="3108616"/>
        </p:xfrm>
        <a:graphic>
          <a:graphicData uri="http://schemas.openxmlformats.org/drawingml/2006/table">
            <a:tbl>
              <a:tblPr firstRow="1" bandRow="1">
                <a:tableStyleId>{073A0DAA-6AF3-43AB-8588-CEC1D06C72B9}</a:tableStyleId>
              </a:tblPr>
              <a:tblGrid>
                <a:gridCol w="1916505">
                  <a:extLst>
                    <a:ext uri="{9D8B030D-6E8A-4147-A177-3AD203B41FA5}">
                      <a16:colId xmlns:a16="http://schemas.microsoft.com/office/drawing/2014/main" val="54241509"/>
                    </a:ext>
                  </a:extLst>
                </a:gridCol>
                <a:gridCol w="1793346">
                  <a:extLst>
                    <a:ext uri="{9D8B030D-6E8A-4147-A177-3AD203B41FA5}">
                      <a16:colId xmlns:a16="http://schemas.microsoft.com/office/drawing/2014/main" val="814721553"/>
                    </a:ext>
                  </a:extLst>
                </a:gridCol>
              </a:tblGrid>
              <a:tr h="555326">
                <a:tc>
                  <a:txBody>
                    <a:bodyPr/>
                    <a:lstStyle/>
                    <a:p>
                      <a:r>
                        <a:rPr lang="en-CA" dirty="0"/>
                        <a:t>Component</a:t>
                      </a:r>
                    </a:p>
                  </a:txBody>
                  <a:tcPr/>
                </a:tc>
                <a:tc>
                  <a:txBody>
                    <a:bodyPr/>
                    <a:lstStyle/>
                    <a:p>
                      <a:r>
                        <a:rPr lang="en-CA" dirty="0"/>
                        <a:t>Importance</a:t>
                      </a:r>
                    </a:p>
                  </a:txBody>
                  <a:tcPr/>
                </a:tc>
                <a:extLst>
                  <a:ext uri="{0D108BD9-81ED-4DB2-BD59-A6C34878D82A}">
                    <a16:rowId xmlns:a16="http://schemas.microsoft.com/office/drawing/2014/main" val="1773170920"/>
                  </a:ext>
                </a:extLst>
              </a:tr>
              <a:tr h="555326">
                <a:tc>
                  <a:txBody>
                    <a:bodyPr/>
                    <a:lstStyle/>
                    <a:p>
                      <a:r>
                        <a:rPr lang="en-CA" dirty="0"/>
                        <a:t>node_modules</a:t>
                      </a:r>
                    </a:p>
                  </a:txBody>
                  <a:tcPr/>
                </a:tc>
                <a:tc>
                  <a:txBody>
                    <a:bodyPr/>
                    <a:lstStyle/>
                    <a:p>
                      <a:r>
                        <a:rPr lang="en-CA" dirty="0"/>
                        <a:t>Like .m2 [libraries]</a:t>
                      </a:r>
                    </a:p>
                  </a:txBody>
                  <a:tcPr/>
                </a:tc>
                <a:extLst>
                  <a:ext uri="{0D108BD9-81ED-4DB2-BD59-A6C34878D82A}">
                    <a16:rowId xmlns:a16="http://schemas.microsoft.com/office/drawing/2014/main" val="2685363303"/>
                  </a:ext>
                </a:extLst>
              </a:tr>
              <a:tr h="0">
                <a:tc>
                  <a:txBody>
                    <a:bodyPr/>
                    <a:lstStyle/>
                    <a:p>
                      <a:r>
                        <a:rPr lang="en-CA" dirty="0"/>
                        <a:t>public</a:t>
                      </a:r>
                    </a:p>
                  </a:txBody>
                  <a:tcPr/>
                </a:tc>
                <a:tc>
                  <a:txBody>
                    <a:bodyPr/>
                    <a:lstStyle/>
                    <a:p>
                      <a:r>
                        <a:rPr lang="en-CA" dirty="0"/>
                        <a:t>static files</a:t>
                      </a:r>
                    </a:p>
                  </a:txBody>
                  <a:tcPr/>
                </a:tc>
                <a:extLst>
                  <a:ext uri="{0D108BD9-81ED-4DB2-BD59-A6C34878D82A}">
                    <a16:rowId xmlns:a16="http://schemas.microsoft.com/office/drawing/2014/main" val="2634766188"/>
                  </a:ext>
                </a:extLst>
              </a:tr>
              <a:tr h="555326">
                <a:tc>
                  <a:txBody>
                    <a:bodyPr/>
                    <a:lstStyle/>
                    <a:p>
                      <a:r>
                        <a:rPr lang="en-CA" dirty="0"/>
                        <a:t>src</a:t>
                      </a:r>
                    </a:p>
                  </a:txBody>
                  <a:tcPr/>
                </a:tc>
                <a:tc>
                  <a:txBody>
                    <a:bodyPr/>
                    <a:lstStyle/>
                    <a:p>
                      <a:r>
                        <a:rPr lang="en-CA" dirty="0"/>
                        <a:t>Dynamic code</a:t>
                      </a:r>
                    </a:p>
                  </a:txBody>
                  <a:tcPr/>
                </a:tc>
                <a:extLst>
                  <a:ext uri="{0D108BD9-81ED-4DB2-BD59-A6C34878D82A}">
                    <a16:rowId xmlns:a16="http://schemas.microsoft.com/office/drawing/2014/main" val="682054630"/>
                  </a:ext>
                </a:extLst>
              </a:tr>
              <a:tr h="555326">
                <a:tc>
                  <a:txBody>
                    <a:bodyPr/>
                    <a:lstStyle/>
                    <a:p>
                      <a:r>
                        <a:rPr lang="en-CA" dirty="0"/>
                        <a:t>package.json</a:t>
                      </a:r>
                    </a:p>
                  </a:txBody>
                  <a:tcPr/>
                </a:tc>
                <a:tc>
                  <a:txBody>
                    <a:bodyPr/>
                    <a:lstStyle/>
                    <a:p>
                      <a:r>
                        <a:rPr lang="en-CA" dirty="0"/>
                        <a:t>Like pom.xml</a:t>
                      </a:r>
                      <a:br>
                        <a:rPr lang="en-CA" dirty="0"/>
                      </a:br>
                      <a:r>
                        <a:rPr lang="en-CA" dirty="0"/>
                        <a:t>[high level]</a:t>
                      </a:r>
                    </a:p>
                  </a:txBody>
                  <a:tcPr/>
                </a:tc>
                <a:extLst>
                  <a:ext uri="{0D108BD9-81ED-4DB2-BD59-A6C34878D82A}">
                    <a16:rowId xmlns:a16="http://schemas.microsoft.com/office/drawing/2014/main" val="3764109311"/>
                  </a:ext>
                </a:extLst>
              </a:tr>
              <a:tr h="555326">
                <a:tc>
                  <a:txBody>
                    <a:bodyPr/>
                    <a:lstStyle/>
                    <a:p>
                      <a:r>
                        <a:rPr lang="en-CA" dirty="0"/>
                        <a:t>package-lock.json</a:t>
                      </a:r>
                    </a:p>
                  </a:txBody>
                  <a:tcPr/>
                </a:tc>
                <a:tc>
                  <a:txBody>
                    <a:bodyPr/>
                    <a:lstStyle/>
                    <a:p>
                      <a:r>
                        <a:rPr lang="en-CA" dirty="0"/>
                        <a:t>Detailed pom.xml file</a:t>
                      </a:r>
                    </a:p>
                  </a:txBody>
                  <a:tcPr/>
                </a:tc>
                <a:extLst>
                  <a:ext uri="{0D108BD9-81ED-4DB2-BD59-A6C34878D82A}">
                    <a16:rowId xmlns:a16="http://schemas.microsoft.com/office/drawing/2014/main" val="3492644371"/>
                  </a:ext>
                </a:extLst>
              </a:tr>
            </a:tbl>
          </a:graphicData>
        </a:graphic>
      </p:graphicFrame>
      <p:sp>
        <p:nvSpPr>
          <p:cNvPr id="6" name="TextBox 5">
            <a:extLst>
              <a:ext uri="{FF2B5EF4-FFF2-40B4-BE49-F238E27FC236}">
                <a16:creationId xmlns:a16="http://schemas.microsoft.com/office/drawing/2014/main" id="{B2161D61-ED55-8DA7-0474-98106AE40FE4}"/>
              </a:ext>
            </a:extLst>
          </p:cNvPr>
          <p:cNvSpPr txBox="1"/>
          <p:nvPr/>
        </p:nvSpPr>
        <p:spPr>
          <a:xfrm>
            <a:off x="133350" y="4454368"/>
            <a:ext cx="2476500" cy="923330"/>
          </a:xfrm>
          <a:prstGeom prst="rect">
            <a:avLst/>
          </a:prstGeom>
          <a:noFill/>
        </p:spPr>
        <p:txBody>
          <a:bodyPr wrap="square" rtlCol="0">
            <a:spAutoFit/>
          </a:bodyPr>
          <a:lstStyle/>
          <a:p>
            <a:r>
              <a:rPr lang="en-CA" dirty="0"/>
              <a:t>Open index.html under public and update as shown </a:t>
            </a:r>
            <a:r>
              <a:rPr lang="en-CA" dirty="0">
                <a:sym typeface="Wingdings" panose="05000000000000000000" pitchFamily="2" charset="2"/>
              </a:rPr>
              <a:t></a:t>
            </a:r>
            <a:endParaRPr lang="en-CA" dirty="0"/>
          </a:p>
        </p:txBody>
      </p:sp>
      <p:sp>
        <p:nvSpPr>
          <p:cNvPr id="7" name="TextBox 6">
            <a:extLst>
              <a:ext uri="{FF2B5EF4-FFF2-40B4-BE49-F238E27FC236}">
                <a16:creationId xmlns:a16="http://schemas.microsoft.com/office/drawing/2014/main" id="{485FF311-69F5-2CAB-DF51-1AF9862B8C96}"/>
              </a:ext>
            </a:extLst>
          </p:cNvPr>
          <p:cNvSpPr txBox="1"/>
          <p:nvPr/>
        </p:nvSpPr>
        <p:spPr>
          <a:xfrm>
            <a:off x="133350" y="5540527"/>
            <a:ext cx="2755947" cy="646331"/>
          </a:xfrm>
          <a:prstGeom prst="rect">
            <a:avLst/>
          </a:prstGeom>
          <a:noFill/>
        </p:spPr>
        <p:txBody>
          <a:bodyPr wrap="none" rtlCol="0">
            <a:spAutoFit/>
          </a:bodyPr>
          <a:lstStyle/>
          <a:p>
            <a:r>
              <a:rPr lang="en-CA" dirty="0"/>
              <a:t>You can get the ico via </a:t>
            </a:r>
          </a:p>
          <a:p>
            <a:r>
              <a:rPr lang="en-CA" dirty="0"/>
              <a:t>slack: </a:t>
            </a:r>
            <a:r>
              <a:rPr lang="en-CA" dirty="0">
                <a:highlight>
                  <a:srgbClr val="FFFF00"/>
                </a:highlight>
              </a:rPr>
              <a:t>#react-hackathon</a:t>
            </a:r>
            <a:r>
              <a:rPr lang="en-CA" dirty="0"/>
              <a:t>. </a:t>
            </a:r>
          </a:p>
        </p:txBody>
      </p:sp>
      <p:pic>
        <p:nvPicPr>
          <p:cNvPr id="9" name="Picture 8">
            <a:extLst>
              <a:ext uri="{FF2B5EF4-FFF2-40B4-BE49-F238E27FC236}">
                <a16:creationId xmlns:a16="http://schemas.microsoft.com/office/drawing/2014/main" id="{4CA12ABE-146F-439D-E6C7-2E09D8F92939}"/>
              </a:ext>
            </a:extLst>
          </p:cNvPr>
          <p:cNvPicPr>
            <a:picLocks noChangeAspect="1"/>
          </p:cNvPicPr>
          <p:nvPr/>
        </p:nvPicPr>
        <p:blipFill>
          <a:blip r:embed="rId4"/>
          <a:stretch>
            <a:fillRect/>
          </a:stretch>
        </p:blipFill>
        <p:spPr>
          <a:xfrm>
            <a:off x="2889297" y="4303182"/>
            <a:ext cx="4749753" cy="3766718"/>
          </a:xfrm>
          <a:prstGeom prst="rect">
            <a:avLst/>
          </a:prstGeom>
        </p:spPr>
      </p:pic>
      <p:cxnSp>
        <p:nvCxnSpPr>
          <p:cNvPr id="11" name="Straight Connector 10">
            <a:extLst>
              <a:ext uri="{FF2B5EF4-FFF2-40B4-BE49-F238E27FC236}">
                <a16:creationId xmlns:a16="http://schemas.microsoft.com/office/drawing/2014/main" id="{8304AFF9-54F7-D86E-2802-D366C62697D8}"/>
              </a:ext>
            </a:extLst>
          </p:cNvPr>
          <p:cNvCxnSpPr/>
          <p:nvPr/>
        </p:nvCxnSpPr>
        <p:spPr>
          <a:xfrm>
            <a:off x="2994991" y="5377698"/>
            <a:ext cx="42803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CD5D8279-D1DB-463E-48C9-090867239B59}"/>
              </a:ext>
            </a:extLst>
          </p:cNvPr>
          <p:cNvSpPr txBox="1"/>
          <p:nvPr/>
        </p:nvSpPr>
        <p:spPr>
          <a:xfrm>
            <a:off x="101697" y="6409721"/>
            <a:ext cx="2922980" cy="646331"/>
          </a:xfrm>
          <a:prstGeom prst="rect">
            <a:avLst/>
          </a:prstGeom>
          <a:noFill/>
        </p:spPr>
        <p:txBody>
          <a:bodyPr wrap="none" rtlCol="0">
            <a:spAutoFit/>
          </a:bodyPr>
          <a:lstStyle/>
          <a:p>
            <a:r>
              <a:rPr lang="en-CA" dirty="0"/>
              <a:t>Copy the file under public</a:t>
            </a:r>
          </a:p>
          <a:p>
            <a:r>
              <a:rPr lang="en-CA" dirty="0"/>
              <a:t> and remove favicon.ico. </a:t>
            </a:r>
          </a:p>
        </p:txBody>
      </p:sp>
    </p:spTree>
    <p:extLst>
      <p:ext uri="{BB962C8B-B14F-4D97-AF65-F5344CB8AC3E}">
        <p14:creationId xmlns:p14="http://schemas.microsoft.com/office/powerpoint/2010/main" val="410840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12"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58257" y="389213"/>
            <a:ext cx="7580793" cy="1446550"/>
          </a:xfrm>
          <a:prstGeom prst="rect">
            <a:avLst/>
          </a:prstGeom>
          <a:noFill/>
        </p:spPr>
        <p:txBody>
          <a:bodyPr wrap="square">
            <a:spAutoFit/>
          </a:bodyPr>
          <a:lstStyle/>
          <a:p>
            <a:pPr algn="ctr"/>
            <a:r>
              <a:rPr lang="en-CA" sz="4400" dirty="0">
                <a:latin typeface="MS Shell Dlg 2" panose="020B0604030504040204" pitchFamily="34" charset="0"/>
              </a:rPr>
              <a:t>2- push your code to GitHub.</a:t>
            </a:r>
          </a:p>
          <a:p>
            <a:pPr algn="ctr"/>
            <a:r>
              <a:rPr lang="en-CA" sz="4400" dirty="0">
                <a:latin typeface="MS Shell Dlg 2" panose="020B0604030504040204" pitchFamily="34" charset="0"/>
              </a:rPr>
              <a:t>[Optional]</a:t>
            </a:r>
            <a:endParaRPr lang="en-CA" sz="4400" dirty="0"/>
          </a:p>
        </p:txBody>
      </p:sp>
      <p:sp>
        <p:nvSpPr>
          <p:cNvPr id="6" name="TextBox 5">
            <a:extLst>
              <a:ext uri="{FF2B5EF4-FFF2-40B4-BE49-F238E27FC236}">
                <a16:creationId xmlns:a16="http://schemas.microsoft.com/office/drawing/2014/main" id="{B2161D61-ED55-8DA7-0474-98106AE40FE4}"/>
              </a:ext>
            </a:extLst>
          </p:cNvPr>
          <p:cNvSpPr txBox="1"/>
          <p:nvPr/>
        </p:nvSpPr>
        <p:spPr>
          <a:xfrm>
            <a:off x="273072" y="2155785"/>
            <a:ext cx="7428022" cy="646331"/>
          </a:xfrm>
          <a:prstGeom prst="rect">
            <a:avLst/>
          </a:prstGeom>
          <a:noFill/>
        </p:spPr>
        <p:txBody>
          <a:bodyPr wrap="square" rtlCol="0">
            <a:spAutoFit/>
          </a:bodyPr>
          <a:lstStyle/>
          <a:p>
            <a:r>
              <a:rPr lang="en-CA" dirty="0"/>
              <a:t>There are many ways to do:</a:t>
            </a:r>
          </a:p>
          <a:p>
            <a:r>
              <a:rPr lang="en-CA" dirty="0"/>
              <a:t>One way would be to create a new repo on GitHub: </a:t>
            </a:r>
            <a:r>
              <a:rPr lang="en-CA" dirty="0">
                <a:highlight>
                  <a:srgbClr val="FFFF00"/>
                </a:highlight>
              </a:rPr>
              <a:t>hackathon-react</a:t>
            </a:r>
          </a:p>
        </p:txBody>
      </p:sp>
      <p:sp>
        <p:nvSpPr>
          <p:cNvPr id="8" name="Rectangle 1">
            <a:extLst>
              <a:ext uri="{FF2B5EF4-FFF2-40B4-BE49-F238E27FC236}">
                <a16:creationId xmlns:a16="http://schemas.microsoft.com/office/drawing/2014/main" id="{8B7A05A2-3D79-D8C1-65B2-618E899C0945}"/>
              </a:ext>
            </a:extLst>
          </p:cNvPr>
          <p:cNvSpPr>
            <a:spLocks noChangeArrowheads="1"/>
          </p:cNvSpPr>
          <p:nvPr/>
        </p:nvSpPr>
        <p:spPr bwMode="auto">
          <a:xfrm>
            <a:off x="326986" y="5032236"/>
            <a:ext cx="72957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CA" altLang="en-US" sz="1400" b="0" i="0" u="none" strike="noStrike" cap="none" normalizeH="0" baseline="0" dirty="0">
                <a:ln>
                  <a:noFill/>
                </a:ln>
                <a:solidFill>
                  <a:srgbClr val="00B050"/>
                </a:solidFill>
                <a:effectLst/>
                <a:latin typeface="Arial Unicode MS"/>
              </a:rPr>
              <a:t>//</a:t>
            </a:r>
            <a:r>
              <a:rPr lang="en-CA" sz="1400" dirty="0">
                <a:solidFill>
                  <a:srgbClr val="00B050"/>
                </a:solidFill>
              </a:rPr>
              <a:t>run the following</a:t>
            </a:r>
            <a:br>
              <a:rPr lang="en-CA" sz="1400" dirty="0"/>
            </a:br>
            <a:r>
              <a:rPr kumimoji="0" lang="en-US" altLang="en-US" sz="1400" b="0" i="0" u="none" strike="noStrike" cap="none" normalizeH="0" baseline="0" dirty="0">
                <a:ln>
                  <a:noFill/>
                </a:ln>
                <a:solidFill>
                  <a:schemeClr val="tx1"/>
                </a:solidFill>
                <a:effectLst/>
                <a:latin typeface="Arial Unicode MS"/>
              </a:rPr>
              <a:t>echo "# hackathon-react project" &gt;&gt; README.md </a:t>
            </a:r>
            <a:r>
              <a:rPr kumimoji="0" lang="en-US" altLang="en-US" sz="1400" b="0" i="0" u="none" strike="noStrike" cap="none" normalizeH="0" baseline="0" dirty="0">
                <a:ln>
                  <a:noFill/>
                </a:ln>
                <a:solidFill>
                  <a:srgbClr val="00B050"/>
                </a:solidFill>
                <a:effectLst/>
                <a:latin typeface="Arial Unicode MS"/>
              </a:rPr>
              <a:t>//create a readme file</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init </a:t>
            </a:r>
            <a:r>
              <a:rPr kumimoji="0" lang="en-US" altLang="en-US" sz="1400" b="0" i="0" u="none" strike="noStrike" cap="none" normalizeH="0" baseline="0" dirty="0">
                <a:ln>
                  <a:noFill/>
                </a:ln>
                <a:solidFill>
                  <a:srgbClr val="00B050"/>
                </a:solidFill>
                <a:effectLst/>
                <a:latin typeface="Arial Unicode MS"/>
              </a:rPr>
              <a:t>//initialize local repo</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add . –A     </a:t>
            </a:r>
            <a:r>
              <a:rPr kumimoji="0" lang="en-US" altLang="en-US" sz="1400" b="0" i="0" u="none" strike="noStrike" cap="none" normalizeH="0" baseline="0" dirty="0">
                <a:ln>
                  <a:noFill/>
                </a:ln>
                <a:solidFill>
                  <a:srgbClr val="00B050"/>
                </a:solidFill>
                <a:effectLst/>
                <a:latin typeface="Arial Unicode MS"/>
              </a:rPr>
              <a:t> //add all changes to staging</a:t>
            </a:r>
            <a:r>
              <a:rPr kumimoji="0" lang="en-US" altLang="en-US" sz="1400" b="0" i="0" u="none" strike="noStrike" cap="none" normalizeH="0" dirty="0">
                <a:ln>
                  <a:noFill/>
                </a:ln>
                <a:solidFill>
                  <a:srgbClr val="00B050"/>
                </a:solidFill>
                <a:effectLst/>
                <a:latin typeface="Arial Unicode MS"/>
              </a:rPr>
              <a:t> area starting with the current directory.</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commit -m “initial</a:t>
            </a:r>
            <a:r>
              <a:rPr kumimoji="0" lang="en-US" altLang="en-US" sz="1400" b="0" i="0" u="none" strike="noStrike" cap="none" normalizeH="0" dirty="0">
                <a:ln>
                  <a:noFill/>
                </a:ln>
                <a:solidFill>
                  <a:schemeClr val="tx1"/>
                </a:solidFill>
                <a:effectLst/>
                <a:latin typeface="Arial Unicode MS"/>
              </a:rPr>
              <a:t> commit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//commit all staged</a:t>
            </a:r>
            <a:r>
              <a:rPr kumimoji="0" lang="en-US" altLang="en-US" sz="1400" b="0" i="0" u="none" strike="noStrike" cap="none" normalizeH="0" dirty="0">
                <a:ln>
                  <a:noFill/>
                </a:ln>
                <a:solidFill>
                  <a:srgbClr val="00B050"/>
                </a:solidFill>
                <a:effectLst/>
                <a:latin typeface="Arial Unicode MS"/>
              </a:rPr>
              <a:t> items</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 remote add origin </a:t>
            </a:r>
            <a:r>
              <a:rPr kumimoji="0" lang="en-US" altLang="en-US" sz="1400" b="0" i="0" u="none" strike="noStrike" cap="none" normalizeH="0" baseline="0" dirty="0" err="1">
                <a:ln>
                  <a:noFill/>
                </a:ln>
                <a:solidFill>
                  <a:schemeClr val="tx1"/>
                </a:solidFill>
                <a:effectLst/>
                <a:latin typeface="Arial Unicode MS"/>
                <a:hlinkClick r:id="rId2"/>
              </a:rPr>
              <a:t>git@github.com:</a:t>
            </a:r>
            <a:r>
              <a:rPr kumimoji="0" lang="en-US" altLang="en-US" sz="1400" b="0" i="0" u="none" strike="noStrike" cap="none" normalizeH="0" baseline="0" dirty="0" err="1">
                <a:ln>
                  <a:noFill/>
                </a:ln>
                <a:solidFill>
                  <a:schemeClr val="tx1"/>
                </a:solidFill>
                <a:effectLst/>
                <a:highlight>
                  <a:srgbClr val="FF0000"/>
                </a:highlight>
                <a:latin typeface="Arial Unicode MS"/>
                <a:hlinkClick r:id="rId2"/>
              </a:rPr>
              <a:t>account-name</a:t>
            </a:r>
            <a:r>
              <a:rPr kumimoji="0" lang="en-US" altLang="en-US" sz="1400" b="0" i="0" u="none" strike="noStrike" cap="none" normalizeH="0" baseline="0" dirty="0">
                <a:ln>
                  <a:noFill/>
                </a:ln>
                <a:solidFill>
                  <a:schemeClr val="tx1"/>
                </a:solidFill>
                <a:effectLst/>
                <a:latin typeface="Arial Unicode MS"/>
                <a:hlinkClick r:id="rId2"/>
              </a:rPr>
              <a:t>/hackathon-react</a:t>
            </a:r>
            <a:r>
              <a:rPr kumimoji="0" lang="en-US" altLang="en-US" sz="1400" b="0" i="0" u="none" strike="noStrike" cap="none" normalizeH="0" baseline="0" dirty="0">
                <a:ln>
                  <a:noFill/>
                </a:ln>
                <a:solidFill>
                  <a:schemeClr val="tx1"/>
                </a:solidFill>
                <a:effectLst/>
                <a:latin typeface="Arial Unicode MS"/>
              </a:rPr>
              <a:t>  </a:t>
            </a:r>
            <a:r>
              <a:rPr kumimoji="0" lang="en-US" altLang="en-US" sz="1400" b="0" i="0" u="none" strike="noStrike" cap="none" normalizeH="0" baseline="0" dirty="0">
                <a:ln>
                  <a:noFill/>
                </a:ln>
                <a:solidFill>
                  <a:srgbClr val="00B050"/>
                </a:solidFill>
                <a:effectLst/>
                <a:latin typeface="Arial Unicode MS"/>
              </a:rPr>
              <a:t>//define remote repo</a:t>
            </a:r>
            <a:br>
              <a:rPr kumimoji="0" lang="en-US" altLang="en-US" sz="1400" b="0" i="0" u="none" strike="noStrike" cap="none" normalizeH="0" baseline="0" dirty="0">
                <a:ln>
                  <a:noFill/>
                </a:ln>
                <a:solidFill>
                  <a:schemeClr val="tx1"/>
                </a:solidFill>
                <a:effectLst/>
                <a:latin typeface="Arial Unicode MS"/>
              </a:rPr>
            </a:br>
            <a:r>
              <a:rPr lang="en-US" altLang="en-US" sz="1400" dirty="0">
                <a:latin typeface="Arial Unicode MS"/>
              </a:rPr>
              <a:t>git branch -M main </a:t>
            </a:r>
            <a:r>
              <a:rPr lang="en-US" altLang="en-US" sz="1400" dirty="0">
                <a:solidFill>
                  <a:srgbClr val="00B050"/>
                </a:solidFill>
                <a:latin typeface="Arial Unicode MS"/>
              </a:rPr>
              <a:t>//rename the master branch to main [you can keep master though]</a:t>
            </a:r>
            <a:br>
              <a:rPr kumimoji="0" lang="en-US" altLang="en-US" sz="1400" b="0" i="0" u="none" strike="noStrike" cap="none" normalizeH="0" baseline="0" dirty="0">
                <a:ln>
                  <a:noFill/>
                </a:ln>
                <a:solidFill>
                  <a:schemeClr val="tx1"/>
                </a:solidFill>
                <a:effectLst/>
                <a:latin typeface="Arial Unicode MS"/>
              </a:rPr>
            </a:br>
            <a:r>
              <a:rPr kumimoji="0" lang="en-US" altLang="en-US" sz="1400" b="0" i="0" u="none" strike="noStrike" cap="none" normalizeH="0" baseline="0" dirty="0">
                <a:ln>
                  <a:noFill/>
                </a:ln>
                <a:solidFill>
                  <a:schemeClr val="tx1"/>
                </a:solidFill>
                <a:effectLst/>
                <a:latin typeface="Arial Unicode MS"/>
              </a:rPr>
              <a:t>git</a:t>
            </a:r>
            <a:r>
              <a:rPr kumimoji="0" lang="en-US" altLang="en-US" sz="1400" b="0" i="0" u="none" strike="noStrike" cap="none" normalizeH="0" dirty="0">
                <a:ln>
                  <a:noFill/>
                </a:ln>
                <a:solidFill>
                  <a:schemeClr val="tx1"/>
                </a:solidFill>
                <a:effectLst/>
                <a:latin typeface="Arial Unicode MS"/>
              </a:rPr>
              <a:t> </a:t>
            </a:r>
            <a:r>
              <a:rPr kumimoji="0" lang="en-US" altLang="en-US" sz="1400" b="0" i="0" u="none" strike="noStrike" cap="none" normalizeH="0" baseline="0" dirty="0">
                <a:ln>
                  <a:noFill/>
                </a:ln>
                <a:solidFill>
                  <a:schemeClr val="tx1"/>
                </a:solidFill>
                <a:effectLst/>
                <a:latin typeface="Arial Unicode MS"/>
              </a:rPr>
              <a:t>push -u origin main</a:t>
            </a:r>
            <a:r>
              <a:rPr kumimoji="0" lang="en-US" altLang="en-US" sz="900" b="0" i="0" u="none" strike="noStrike" cap="none" normalizeH="0" baseline="0" dirty="0">
                <a:ln>
                  <a:noFill/>
                </a:ln>
                <a:solidFill>
                  <a:schemeClr val="tx1"/>
                </a:solidFill>
                <a:effectLst/>
              </a:rPr>
              <a:t> </a:t>
            </a:r>
            <a:r>
              <a:rPr lang="en-US" altLang="en-US" sz="1000" dirty="0">
                <a:solidFill>
                  <a:srgbClr val="00B050"/>
                </a:solidFill>
                <a:latin typeface="Arial Unicode MS"/>
              </a:rPr>
              <a:t>//push to main [later</a:t>
            </a:r>
            <a:r>
              <a:rPr lang="en-US" altLang="en-US" sz="1000" dirty="0">
                <a:latin typeface="Arial Unicode MS"/>
              </a:rPr>
              <a:t>, git push </a:t>
            </a:r>
            <a:r>
              <a:rPr lang="en-US" altLang="en-US" sz="1000" dirty="0">
                <a:solidFill>
                  <a:srgbClr val="00B050"/>
                </a:solidFill>
                <a:latin typeface="Arial Unicode MS"/>
              </a:rPr>
              <a:t>Is enough as you have defined the upstream branch using –u]</a:t>
            </a:r>
            <a:endParaRPr lang="en-US" altLang="en-US" sz="1400" dirty="0">
              <a:solidFill>
                <a:srgbClr val="00B050"/>
              </a:solidFill>
              <a:latin typeface="Arial Unicode MS"/>
            </a:endParaRPr>
          </a:p>
        </p:txBody>
      </p:sp>
      <p:sp>
        <p:nvSpPr>
          <p:cNvPr id="10" name="Rectangle 1">
            <a:extLst>
              <a:ext uri="{FF2B5EF4-FFF2-40B4-BE49-F238E27FC236}">
                <a16:creationId xmlns:a16="http://schemas.microsoft.com/office/drawing/2014/main" id="{E68813EE-3FEB-0184-F06D-05FFEEFED292}"/>
              </a:ext>
            </a:extLst>
          </p:cNvPr>
          <p:cNvSpPr>
            <a:spLocks noChangeArrowheads="1"/>
          </p:cNvSpPr>
          <p:nvPr/>
        </p:nvSpPr>
        <p:spPr bwMode="auto">
          <a:xfrm>
            <a:off x="318812" y="3138332"/>
            <a:ext cx="15472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Open git terminal</a:t>
            </a:r>
            <a:endParaRPr kumimoji="0" lang="en-US" altLang="en-US" sz="3200" b="0" i="0" u="none" strike="noStrike" cap="none" normalizeH="0" baseline="0" dirty="0">
              <a:ln>
                <a:noFill/>
              </a:ln>
              <a:effectLst/>
              <a:latin typeface="Arial" panose="020B0604020202020204" pitchFamily="34" charset="0"/>
            </a:endParaRPr>
          </a:p>
        </p:txBody>
      </p:sp>
      <p:sp>
        <p:nvSpPr>
          <p:cNvPr id="13" name="Rectangle 1">
            <a:extLst>
              <a:ext uri="{FF2B5EF4-FFF2-40B4-BE49-F238E27FC236}">
                <a16:creationId xmlns:a16="http://schemas.microsoft.com/office/drawing/2014/main" id="{7F88E7E9-C84D-3E1D-D323-2A533D7530DC}"/>
              </a:ext>
            </a:extLst>
          </p:cNvPr>
          <p:cNvSpPr>
            <a:spLocks noChangeArrowheads="1"/>
          </p:cNvSpPr>
          <p:nvPr/>
        </p:nvSpPr>
        <p:spPr bwMode="auto">
          <a:xfrm>
            <a:off x="326986" y="3657261"/>
            <a:ext cx="30780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Change directory to hackathon-react</a:t>
            </a:r>
            <a:endParaRPr kumimoji="0" lang="en-US" altLang="en-US" sz="3200" b="0" i="0" u="none" strike="noStrike" cap="none" normalizeH="0" baseline="0" dirty="0">
              <a:ln>
                <a:noFill/>
              </a:ln>
              <a:effectLst/>
              <a:latin typeface="Arial" panose="020B0604020202020204" pitchFamily="34" charset="0"/>
            </a:endParaRPr>
          </a:p>
        </p:txBody>
      </p:sp>
      <p:sp>
        <p:nvSpPr>
          <p:cNvPr id="15" name="Rectangle 1">
            <a:extLst>
              <a:ext uri="{FF2B5EF4-FFF2-40B4-BE49-F238E27FC236}">
                <a16:creationId xmlns:a16="http://schemas.microsoft.com/office/drawing/2014/main" id="{1EB0F432-96DC-1412-6B59-77ED3EF9AC78}"/>
              </a:ext>
            </a:extLst>
          </p:cNvPr>
          <p:cNvSpPr>
            <a:spLocks noChangeArrowheads="1"/>
          </p:cNvSpPr>
          <p:nvPr/>
        </p:nvSpPr>
        <p:spPr bwMode="auto">
          <a:xfrm>
            <a:off x="339653" y="4123264"/>
            <a:ext cx="573871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200" dirty="0">
                <a:solidFill>
                  <a:srgbClr val="00B050"/>
                </a:solidFill>
                <a:latin typeface="Arial Unicode MS"/>
              </a:rPr>
              <a:t>Create a .dockerignore file and add node_modules to it </a:t>
            </a:r>
            <a:r>
              <a:rPr lang="en-CA" altLang="en-US" sz="1200" dirty="0">
                <a:solidFill>
                  <a:srgbClr val="00B050"/>
                </a:solidFill>
                <a:highlight>
                  <a:srgbClr val="FFFF00"/>
                </a:highlight>
                <a:latin typeface="Arial Unicode MS"/>
              </a:rPr>
              <a:t>[if no ignore file was created by creact-react-app under tracker-frontend]</a:t>
            </a:r>
          </a:p>
          <a:p>
            <a:pPr lvl="0" defTabSz="914400" eaLnBrk="0" fontAlgn="base" hangingPunct="0">
              <a:spcBef>
                <a:spcPct val="0"/>
              </a:spcBef>
              <a:spcAft>
                <a:spcPct val="0"/>
              </a:spcAft>
            </a:pPr>
            <a:r>
              <a:rPr lang="en-CA" altLang="en-US" sz="1400" dirty="0">
                <a:latin typeface="Arial Unicode MS"/>
              </a:rPr>
              <a:t>echo “./tracker-frontend/node_modules” &gt; .dockerignore</a:t>
            </a:r>
          </a:p>
        </p:txBody>
      </p:sp>
      <p:sp>
        <p:nvSpPr>
          <p:cNvPr id="16" name="Rectangle 1">
            <a:extLst>
              <a:ext uri="{FF2B5EF4-FFF2-40B4-BE49-F238E27FC236}">
                <a16:creationId xmlns:a16="http://schemas.microsoft.com/office/drawing/2014/main" id="{F2CBE78B-4DAC-45CA-DF66-777FA25AEE4D}"/>
              </a:ext>
            </a:extLst>
          </p:cNvPr>
          <p:cNvSpPr>
            <a:spLocks noChangeArrowheads="1"/>
          </p:cNvSpPr>
          <p:nvPr/>
        </p:nvSpPr>
        <p:spPr bwMode="auto">
          <a:xfrm>
            <a:off x="318812" y="7030492"/>
            <a:ext cx="73565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CA" altLang="en-US" sz="1400" dirty="0">
                <a:latin typeface="Arial Unicode MS"/>
              </a:rPr>
              <a:t>From now on, you can deliver your changes anytime you please. Will not remind you again.</a:t>
            </a: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9641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3"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2C46E17-702B-3D82-DF10-227FEAC2D131}"/>
              </a:ext>
            </a:extLst>
          </p:cNvPr>
          <p:cNvPicPr>
            <a:picLocks noChangeAspect="1"/>
          </p:cNvPicPr>
          <p:nvPr/>
        </p:nvPicPr>
        <p:blipFill>
          <a:blip r:embed="rId3"/>
          <a:stretch>
            <a:fillRect/>
          </a:stretch>
        </p:blipFill>
        <p:spPr>
          <a:xfrm>
            <a:off x="452359" y="2302785"/>
            <a:ext cx="2190750" cy="2190750"/>
          </a:xfrm>
          <a:prstGeom prst="rect">
            <a:avLst/>
          </a:prstGeom>
        </p:spPr>
      </p:pic>
      <p:pic>
        <p:nvPicPr>
          <p:cNvPr id="14" name="Picture 13">
            <a:extLst>
              <a:ext uri="{FF2B5EF4-FFF2-40B4-BE49-F238E27FC236}">
                <a16:creationId xmlns:a16="http://schemas.microsoft.com/office/drawing/2014/main" id="{E8674C97-D652-5D93-4613-489DDC2FA6CC}"/>
              </a:ext>
            </a:extLst>
          </p:cNvPr>
          <p:cNvPicPr>
            <a:picLocks noChangeAspect="1"/>
          </p:cNvPicPr>
          <p:nvPr/>
        </p:nvPicPr>
        <p:blipFill>
          <a:blip r:embed="rId4"/>
          <a:stretch>
            <a:fillRect/>
          </a:stretch>
        </p:blipFill>
        <p:spPr>
          <a:xfrm>
            <a:off x="3886200" y="2302785"/>
            <a:ext cx="2314575" cy="3981450"/>
          </a:xfrm>
          <a:prstGeom prst="rect">
            <a:avLst/>
          </a:prstGeom>
        </p:spPr>
      </p:pic>
      <p:cxnSp>
        <p:nvCxnSpPr>
          <p:cNvPr id="16" name="Connector: Elbow 15">
            <a:extLst>
              <a:ext uri="{FF2B5EF4-FFF2-40B4-BE49-F238E27FC236}">
                <a16:creationId xmlns:a16="http://schemas.microsoft.com/office/drawing/2014/main" id="{F9849134-F2E1-27D6-FC0D-001BA524FEC4}"/>
              </a:ext>
            </a:extLst>
          </p:cNvPr>
          <p:cNvCxnSpPr>
            <a:cxnSpLocks/>
            <a:endCxn id="14" idx="1"/>
          </p:cNvCxnSpPr>
          <p:nvPr/>
        </p:nvCxnSpPr>
        <p:spPr>
          <a:xfrm>
            <a:off x="1990491" y="2446285"/>
            <a:ext cx="1895709" cy="1847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833828-55BA-075C-2FAC-DA17ABE2F4F0}"/>
              </a:ext>
            </a:extLst>
          </p:cNvPr>
          <p:cNvSpPr/>
          <p:nvPr/>
        </p:nvSpPr>
        <p:spPr>
          <a:xfrm>
            <a:off x="226503" y="110151"/>
            <a:ext cx="6765570" cy="1323439"/>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The most important libraries</a:t>
            </a:r>
          </a:p>
          <a:p>
            <a:pPr algn="ctr"/>
            <a:r>
              <a:rPr lang="en-US" sz="4000" dirty="0">
                <a:ln w="0"/>
                <a:effectLst>
                  <a:outerShdw blurRad="38100" dist="19050" dir="2700000" algn="tl" rotWithShape="0">
                    <a:schemeClr val="dk1">
                      <a:alpha val="40000"/>
                    </a:schemeClr>
                  </a:outerShdw>
                </a:effectLst>
              </a:rPr>
              <a:t>we will use</a:t>
            </a: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91361D-7684-D950-22C9-7B4304CDA557}"/>
              </a:ext>
            </a:extLst>
          </p:cNvPr>
          <p:cNvSpPr/>
          <p:nvPr/>
        </p:nvSpPr>
        <p:spPr>
          <a:xfrm>
            <a:off x="3322928" y="1680360"/>
            <a:ext cx="3813673"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Explicitly via import</a:t>
            </a:r>
          </a:p>
        </p:txBody>
      </p:sp>
      <p:pic>
        <p:nvPicPr>
          <p:cNvPr id="5" name="Picture 4">
            <a:extLst>
              <a:ext uri="{FF2B5EF4-FFF2-40B4-BE49-F238E27FC236}">
                <a16:creationId xmlns:a16="http://schemas.microsoft.com/office/drawing/2014/main" id="{EB3FCB4F-99C4-FE3D-9666-CFE94256CE59}"/>
              </a:ext>
            </a:extLst>
          </p:cNvPr>
          <p:cNvPicPr>
            <a:picLocks noChangeAspect="1"/>
          </p:cNvPicPr>
          <p:nvPr/>
        </p:nvPicPr>
        <p:blipFill>
          <a:blip r:embed="rId5"/>
          <a:stretch>
            <a:fillRect/>
          </a:stretch>
        </p:blipFill>
        <p:spPr>
          <a:xfrm>
            <a:off x="3886200" y="7231310"/>
            <a:ext cx="2332099" cy="2449585"/>
          </a:xfrm>
          <a:prstGeom prst="rect">
            <a:avLst/>
          </a:prstGeom>
        </p:spPr>
      </p:pic>
      <p:sp>
        <p:nvSpPr>
          <p:cNvPr id="6" name="Rectangle 5">
            <a:extLst>
              <a:ext uri="{FF2B5EF4-FFF2-40B4-BE49-F238E27FC236}">
                <a16:creationId xmlns:a16="http://schemas.microsoft.com/office/drawing/2014/main" id="{3CC99D14-D4BD-7D0D-BEBD-33E1F06997AA}"/>
              </a:ext>
            </a:extLst>
          </p:cNvPr>
          <p:cNvSpPr/>
          <p:nvPr/>
        </p:nvSpPr>
        <p:spPr>
          <a:xfrm>
            <a:off x="28181" y="8427184"/>
            <a:ext cx="3730087" cy="1631216"/>
          </a:xfrm>
          <a:prstGeom prst="rect">
            <a:avLst/>
          </a:prstGeom>
          <a:noFill/>
        </p:spPr>
        <p:txBody>
          <a:bodyPr wrap="square" lIns="91440" tIns="45720" rIns="91440" bIns="45720">
            <a:spAutoFit/>
          </a:bodyPr>
          <a:lstStyle/>
          <a:p>
            <a:pPr algn="ctr"/>
            <a:r>
              <a:rPr lang="en-US" sz="2000" b="0" cap="none" spc="0" dirty="0">
                <a:ln w="0"/>
                <a:solidFill>
                  <a:schemeClr val="tx1">
                    <a:lumMod val="85000"/>
                    <a:lumOff val="15000"/>
                  </a:schemeClr>
                </a:solidFill>
                <a:effectLst>
                  <a:outerShdw blurRad="38100" dist="19050" dir="2700000" algn="tl" rotWithShape="0">
                    <a:schemeClr val="dk1">
                      <a:alpha val="40000"/>
                    </a:schemeClr>
                  </a:outerShdw>
                </a:effectLst>
              </a:rPr>
              <a:t>Bundling tool helping us to use “import“ as it searches within node_modules. Otherwise, we need to specify location of libraries explicitly.</a:t>
            </a:r>
          </a:p>
        </p:txBody>
      </p:sp>
      <p:cxnSp>
        <p:nvCxnSpPr>
          <p:cNvPr id="7" name="Connector: Elbow 6">
            <a:extLst>
              <a:ext uri="{FF2B5EF4-FFF2-40B4-BE49-F238E27FC236}">
                <a16:creationId xmlns:a16="http://schemas.microsoft.com/office/drawing/2014/main" id="{E500D8C6-2E10-2FDB-EDD8-7FD2403BC33D}"/>
              </a:ext>
            </a:extLst>
          </p:cNvPr>
          <p:cNvCxnSpPr>
            <a:cxnSpLocks/>
            <a:endCxn id="5" idx="1"/>
          </p:cNvCxnSpPr>
          <p:nvPr/>
        </p:nvCxnSpPr>
        <p:spPr>
          <a:xfrm rot="16200000" flipH="1">
            <a:off x="-8990" y="4560913"/>
            <a:ext cx="6009816" cy="17805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D90707-0C36-A397-728A-47533F35570F}"/>
              </a:ext>
            </a:extLst>
          </p:cNvPr>
          <p:cNvSpPr/>
          <p:nvPr/>
        </p:nvSpPr>
        <p:spPr>
          <a:xfrm>
            <a:off x="1477567" y="6604243"/>
            <a:ext cx="6266652" cy="584775"/>
          </a:xfrm>
          <a:prstGeom prst="rect">
            <a:avLst/>
          </a:prstGeom>
          <a:noFill/>
        </p:spPr>
        <p:txBody>
          <a:bodyPr wrap="none" lIns="91440" tIns="45720" rIns="91440" bIns="45720">
            <a:spAutoFit/>
          </a:bodyPr>
          <a:lstStyle/>
          <a:p>
            <a:pPr algn="ctr"/>
            <a:r>
              <a:rPr lang="en-US" sz="3200" b="0" cap="none" spc="0" dirty="0">
                <a:ln w="0"/>
                <a:solidFill>
                  <a:srgbClr val="C00000"/>
                </a:solidFill>
                <a:effectLst>
                  <a:outerShdw blurRad="38100" dist="19050" dir="2700000" algn="tl" rotWithShape="0">
                    <a:schemeClr val="dk1">
                      <a:alpha val="40000"/>
                    </a:schemeClr>
                  </a:outerShdw>
                </a:effectLst>
              </a:rPr>
              <a:t>Implicitly: required to use import</a:t>
            </a:r>
          </a:p>
        </p:txBody>
      </p:sp>
    </p:spTree>
    <p:extLst>
      <p:ext uri="{BB962C8B-B14F-4D97-AF65-F5344CB8AC3E}">
        <p14:creationId xmlns:p14="http://schemas.microsoft.com/office/powerpoint/2010/main" val="50706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EAEC41-339D-F872-DD4F-C2356F66CFB9}"/>
              </a:ext>
            </a:extLst>
          </p:cNvPr>
          <p:cNvSpPr txBox="1"/>
          <p:nvPr/>
        </p:nvSpPr>
        <p:spPr>
          <a:xfrm>
            <a:off x="269756" y="0"/>
            <a:ext cx="6729547" cy="2308324"/>
          </a:xfrm>
          <a:prstGeom prst="rect">
            <a:avLst/>
          </a:prstGeom>
          <a:noFill/>
        </p:spPr>
        <p:txBody>
          <a:bodyPr wrap="square">
            <a:spAutoFit/>
          </a:bodyPr>
          <a:lstStyle/>
          <a:p>
            <a:pPr algn="ctr"/>
            <a:r>
              <a:rPr lang="en-CA" sz="4800" dirty="0">
                <a:solidFill>
                  <a:srgbClr val="C00000"/>
                </a:solidFill>
                <a:effectLst/>
                <a:latin typeface="MS Shell Dlg 2" panose="020B0604030504040204" pitchFamily="34" charset="0"/>
              </a:rPr>
              <a:t>Do we need Node.js, webpack or VSCode to build a React app?</a:t>
            </a:r>
            <a:endParaRPr lang="en-CA" sz="4800" dirty="0">
              <a:solidFill>
                <a:srgbClr val="C00000"/>
              </a:solidFill>
            </a:endParaRPr>
          </a:p>
        </p:txBody>
      </p:sp>
      <p:sp>
        <p:nvSpPr>
          <p:cNvPr id="2" name="TextBox 1">
            <a:extLst>
              <a:ext uri="{FF2B5EF4-FFF2-40B4-BE49-F238E27FC236}">
                <a16:creationId xmlns:a16="http://schemas.microsoft.com/office/drawing/2014/main" id="{F9FBDB29-6442-9BD0-F3D1-ED16CF26B739}"/>
              </a:ext>
            </a:extLst>
          </p:cNvPr>
          <p:cNvSpPr txBox="1"/>
          <p:nvPr/>
        </p:nvSpPr>
        <p:spPr>
          <a:xfrm>
            <a:off x="269756" y="2437680"/>
            <a:ext cx="7095778" cy="3785652"/>
          </a:xfrm>
          <a:prstGeom prst="rect">
            <a:avLst/>
          </a:prstGeom>
          <a:noFill/>
        </p:spPr>
        <p:txBody>
          <a:bodyPr wrap="square">
            <a:spAutoFit/>
          </a:bodyPr>
          <a:lstStyle/>
          <a:p>
            <a:pPr algn="ctr"/>
            <a:r>
              <a:rPr lang="en-CA" sz="4800" dirty="0">
                <a:latin typeface="MS Shell Dlg 2" panose="020B0604030504040204" pitchFamily="34" charset="0"/>
              </a:rPr>
              <a:t>The answer should be the same if I ask you, </a:t>
            </a:r>
            <a:r>
              <a:rPr lang="en-CA" sz="4800" dirty="0">
                <a:solidFill>
                  <a:srgbClr val="C00000"/>
                </a:solidFill>
                <a:latin typeface="MS Shell Dlg 2" panose="020B0604030504040204" pitchFamily="34" charset="0"/>
              </a:rPr>
              <a:t>d</a:t>
            </a:r>
            <a:r>
              <a:rPr lang="en-CA" sz="4800" dirty="0">
                <a:solidFill>
                  <a:srgbClr val="C00000"/>
                </a:solidFill>
                <a:effectLst/>
                <a:latin typeface="MS Shell Dlg 2" panose="020B0604030504040204" pitchFamily="34" charset="0"/>
              </a:rPr>
              <a:t>o we need eclipse, maven or hibernate to build a Java app?</a:t>
            </a:r>
            <a:endParaRPr lang="en-CA" sz="4800" dirty="0"/>
          </a:p>
        </p:txBody>
      </p:sp>
      <p:sp>
        <p:nvSpPr>
          <p:cNvPr id="4" name="TextBox 3">
            <a:extLst>
              <a:ext uri="{FF2B5EF4-FFF2-40B4-BE49-F238E27FC236}">
                <a16:creationId xmlns:a16="http://schemas.microsoft.com/office/drawing/2014/main" id="{C8F1B24D-6AAF-9CC1-7296-01C4CC468EA7}"/>
              </a:ext>
            </a:extLst>
          </p:cNvPr>
          <p:cNvSpPr txBox="1"/>
          <p:nvPr/>
        </p:nvSpPr>
        <p:spPr>
          <a:xfrm>
            <a:off x="635987" y="6352688"/>
            <a:ext cx="6729547" cy="3477875"/>
          </a:xfrm>
          <a:prstGeom prst="rect">
            <a:avLst/>
          </a:prstGeom>
          <a:noFill/>
        </p:spPr>
        <p:txBody>
          <a:bodyPr wrap="square">
            <a:spAutoFit/>
          </a:bodyPr>
          <a:lstStyle/>
          <a:p>
            <a:pPr algn="ctr"/>
            <a:r>
              <a:rPr lang="en-CA" sz="4400" dirty="0">
                <a:effectLst/>
                <a:latin typeface="MS Shell Dlg 2" panose="020B0604030504040204" pitchFamily="34" charset="0"/>
              </a:rPr>
              <a:t>Let’s have a simple example to illustrate how this can be done and understand a bit about Components.</a:t>
            </a:r>
            <a:endParaRPr lang="en-CA" sz="4400" dirty="0"/>
          </a:p>
        </p:txBody>
      </p:sp>
    </p:spTree>
    <p:extLst>
      <p:ext uri="{BB962C8B-B14F-4D97-AF65-F5344CB8AC3E}">
        <p14:creationId xmlns:p14="http://schemas.microsoft.com/office/powerpoint/2010/main" val="37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6E400A-0ABF-55CD-79AC-CE996901367E}"/>
              </a:ext>
            </a:extLst>
          </p:cNvPr>
          <p:cNvSpPr txBox="1"/>
          <p:nvPr/>
        </p:nvSpPr>
        <p:spPr>
          <a:xfrm>
            <a:off x="129261" y="23247"/>
            <a:ext cx="6729547" cy="400110"/>
          </a:xfrm>
          <a:prstGeom prst="rect">
            <a:avLst/>
          </a:prstGeom>
          <a:noFill/>
        </p:spPr>
        <p:txBody>
          <a:bodyPr wrap="square">
            <a:spAutoFit/>
          </a:bodyPr>
          <a:lstStyle/>
          <a:p>
            <a:r>
              <a:rPr lang="en-CA" sz="2000" dirty="0">
                <a:effectLst/>
                <a:latin typeface="MS Shell Dlg 2" panose="020B0604030504040204" pitchFamily="34" charset="0"/>
              </a:rPr>
              <a:t>Change directory to hackathon-react</a:t>
            </a:r>
            <a:endParaRPr lang="en-CA" sz="2000" dirty="0"/>
          </a:p>
        </p:txBody>
      </p:sp>
      <p:sp>
        <p:nvSpPr>
          <p:cNvPr id="5" name="TextBox 4">
            <a:extLst>
              <a:ext uri="{FF2B5EF4-FFF2-40B4-BE49-F238E27FC236}">
                <a16:creationId xmlns:a16="http://schemas.microsoft.com/office/drawing/2014/main" id="{6F92D687-8510-87BC-604A-5706F237346E}"/>
              </a:ext>
            </a:extLst>
          </p:cNvPr>
          <p:cNvSpPr txBox="1"/>
          <p:nvPr/>
        </p:nvSpPr>
        <p:spPr>
          <a:xfrm>
            <a:off x="129260" y="423357"/>
            <a:ext cx="6729547" cy="400110"/>
          </a:xfrm>
          <a:prstGeom prst="rect">
            <a:avLst/>
          </a:prstGeom>
          <a:noFill/>
        </p:spPr>
        <p:txBody>
          <a:bodyPr wrap="square">
            <a:spAutoFit/>
          </a:bodyPr>
          <a:lstStyle/>
          <a:p>
            <a:r>
              <a:rPr lang="en-CA" sz="2000" dirty="0">
                <a:effectLst/>
                <a:latin typeface="MS Shell Dlg 2" panose="020B0604030504040204" pitchFamily="34" charset="0"/>
              </a:rPr>
              <a:t>Create a folder test</a:t>
            </a:r>
            <a:endParaRPr lang="en-CA" sz="2000" dirty="0"/>
          </a:p>
        </p:txBody>
      </p:sp>
      <p:sp>
        <p:nvSpPr>
          <p:cNvPr id="6" name="TextBox 5">
            <a:extLst>
              <a:ext uri="{FF2B5EF4-FFF2-40B4-BE49-F238E27FC236}">
                <a16:creationId xmlns:a16="http://schemas.microsoft.com/office/drawing/2014/main" id="{EEBEFA98-EC35-C87C-76B6-2A6CFE6E4D69}"/>
              </a:ext>
            </a:extLst>
          </p:cNvPr>
          <p:cNvSpPr txBox="1"/>
          <p:nvPr/>
        </p:nvSpPr>
        <p:spPr>
          <a:xfrm>
            <a:off x="129260" y="823467"/>
            <a:ext cx="6729547" cy="400110"/>
          </a:xfrm>
          <a:prstGeom prst="rect">
            <a:avLst/>
          </a:prstGeom>
          <a:noFill/>
        </p:spPr>
        <p:txBody>
          <a:bodyPr wrap="square">
            <a:spAutoFit/>
          </a:bodyPr>
          <a:lstStyle/>
          <a:p>
            <a:r>
              <a:rPr lang="en-CA" sz="2000" dirty="0">
                <a:effectLst/>
                <a:latin typeface="MS Shell Dlg 2" panose="020B0604030504040204" pitchFamily="34" charset="0"/>
              </a:rPr>
              <a:t>Create an </a:t>
            </a:r>
            <a:r>
              <a:rPr lang="en-CA" sz="2000" dirty="0">
                <a:latin typeface="MS Shell Dlg 2" panose="020B0604030504040204" pitchFamily="34" charset="0"/>
              </a:rPr>
              <a:t>html file within that folder as below</a:t>
            </a:r>
            <a:endParaRPr lang="en-CA" sz="2000" dirty="0"/>
          </a:p>
        </p:txBody>
      </p:sp>
      <p:sp>
        <p:nvSpPr>
          <p:cNvPr id="8" name="TextBox 7">
            <a:extLst>
              <a:ext uri="{FF2B5EF4-FFF2-40B4-BE49-F238E27FC236}">
                <a16:creationId xmlns:a16="http://schemas.microsoft.com/office/drawing/2014/main" id="{8610BB9C-8CC5-F27A-82CB-04F06AA175EF}"/>
              </a:ext>
            </a:extLst>
          </p:cNvPr>
          <p:cNvSpPr txBox="1"/>
          <p:nvPr/>
        </p:nvSpPr>
        <p:spPr>
          <a:xfrm>
            <a:off x="129260" y="1253342"/>
            <a:ext cx="7551672" cy="3231654"/>
          </a:xfrm>
          <a:prstGeom prst="rect">
            <a:avLst/>
          </a:prstGeom>
          <a:noFill/>
          <a:ln w="38100">
            <a:solidFill>
              <a:srgbClr val="252526"/>
            </a:solidFill>
          </a:ln>
        </p:spPr>
        <p:txBody>
          <a:bodyPr wrap="square">
            <a:spAutoFit/>
          </a:bodyPr>
          <a:lstStyle/>
          <a:p>
            <a:r>
              <a:rPr lang="en-US" b="0" dirty="0">
                <a:effectLst/>
                <a:latin typeface="Consolas" panose="020B0609020204030204" pitchFamily="49" charset="0"/>
              </a:rPr>
              <a:t>&lt;!doctype html&gt;</a:t>
            </a:r>
          </a:p>
          <a:p>
            <a:r>
              <a:rPr lang="en-US" b="0" dirty="0">
                <a:effectLst/>
                <a:latin typeface="Consolas" panose="020B0609020204030204" pitchFamily="49" charset="0"/>
              </a:rPr>
              <a:t>&lt;head&gt;</a:t>
            </a:r>
          </a:p>
          <a:p>
            <a:r>
              <a:rPr lang="en-US" b="0" dirty="0">
                <a:effectLst/>
                <a:latin typeface="Consolas" panose="020B0609020204030204" pitchFamily="49" charset="0"/>
              </a:rPr>
              <a:t>    &lt;title&gt;Test&lt;/title&gt;</a:t>
            </a:r>
          </a:p>
          <a:p>
            <a:r>
              <a:rPr lang="en-US" sz="1200" dirty="0">
                <a:latin typeface="Consolas" panose="020B0609020204030204" pitchFamily="49" charset="0"/>
              </a:rPr>
              <a:t>&lt;link type="text/</a:t>
            </a:r>
            <a:r>
              <a:rPr lang="en-US" sz="1200" dirty="0" err="1">
                <a:latin typeface="Consolas" panose="020B0609020204030204" pitchFamily="49" charset="0"/>
              </a:rPr>
              <a:t>css</a:t>
            </a:r>
            <a:r>
              <a:rPr lang="en-US" sz="1200" dirty="0">
                <a:latin typeface="Consolas" panose="020B0609020204030204" pitchFamily="49" charset="0"/>
              </a:rPr>
              <a:t>" </a:t>
            </a:r>
            <a:r>
              <a:rPr lang="en-US" sz="1200" dirty="0" err="1">
                <a:latin typeface="Consolas" panose="020B0609020204030204" pitchFamily="49" charset="0"/>
              </a:rPr>
              <a:t>rel</a:t>
            </a:r>
            <a:r>
              <a:rPr lang="en-US" sz="1200" dirty="0">
                <a:latin typeface="Consolas" panose="020B0609020204030204" pitchFamily="49" charset="0"/>
              </a:rPr>
              <a:t>="stylesheet" </a:t>
            </a:r>
            <a:r>
              <a:rPr lang="en-US" sz="1200" dirty="0" err="1">
                <a:latin typeface="Consolas" panose="020B0609020204030204" pitchFamily="49" charset="0"/>
              </a:rPr>
              <a:t>href</a:t>
            </a:r>
            <a:r>
              <a:rPr lang="en-US" sz="1200" dirty="0">
                <a:latin typeface="Consolas" panose="020B0609020204030204" pitchFamily="49" charset="0"/>
              </a:rPr>
              <a:t>="app.css"/&gt; </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="https://unpkg.com/react@16/</a:t>
            </a:r>
            <a:r>
              <a:rPr lang="en-US" sz="1200" b="0" dirty="0" err="1">
                <a:effectLst/>
                <a:latin typeface="Consolas" panose="020B0609020204030204" pitchFamily="49" charset="0"/>
              </a:rPr>
              <a:t>umd</a:t>
            </a:r>
            <a:r>
              <a:rPr lang="en-US" sz="1200" b="0" dirty="0">
                <a:effectLst/>
                <a:latin typeface="Consolas" panose="020B0609020204030204" pitchFamily="49" charset="0"/>
              </a:rPr>
              <a:t>/react.production.min.js"&gt;&lt;/script&gt;</a:t>
            </a:r>
          </a:p>
          <a:p>
            <a:r>
              <a:rPr lang="en-US" sz="1200" b="0" dirty="0">
                <a:effectLst/>
                <a:latin typeface="Consolas" panose="020B0609020204030204" pitchFamily="49" charset="0"/>
              </a:rPr>
              <a:t>&lt;script </a:t>
            </a:r>
            <a:r>
              <a:rPr lang="en-US" sz="1200" b="0" dirty="0" err="1">
                <a:effectLst/>
                <a:latin typeface="Consolas" panose="020B0609020204030204" pitchFamily="49" charset="0"/>
              </a:rPr>
              <a:t>src</a:t>
            </a:r>
            <a:r>
              <a:rPr lang="en-US" sz="1200" b="0" dirty="0">
                <a:effectLst/>
                <a:latin typeface="Consolas" panose="020B0609020204030204" pitchFamily="49" charset="0"/>
              </a:rPr>
              <a:t>="https://unpkg.com/react-dom@16/</a:t>
            </a:r>
            <a:r>
              <a:rPr lang="en-US" sz="1200" b="0" dirty="0" err="1">
                <a:effectLst/>
                <a:latin typeface="Consolas" panose="020B0609020204030204" pitchFamily="49" charset="0"/>
              </a:rPr>
              <a:t>umd</a:t>
            </a:r>
            <a:r>
              <a:rPr lang="en-US" sz="1200" b="0" dirty="0">
                <a:effectLst/>
                <a:latin typeface="Consolas" panose="020B0609020204030204" pitchFamily="49" charset="0"/>
              </a:rPr>
              <a:t>/react-dom.production.min.js"&gt;&lt;/script&gt;</a:t>
            </a:r>
          </a:p>
          <a:p>
            <a:r>
              <a:rPr lang="en-US" b="0" dirty="0">
                <a:effectLst/>
                <a:latin typeface="Consolas" panose="020B0609020204030204" pitchFamily="49" charset="0"/>
              </a:rPr>
              <a:t>&lt;/head&gt;</a:t>
            </a:r>
          </a:p>
          <a:p>
            <a:r>
              <a:rPr lang="en-US" b="0" dirty="0">
                <a:effectLst/>
                <a:latin typeface="Consolas" panose="020B0609020204030204" pitchFamily="49" charset="0"/>
              </a:rPr>
              <a:t>&lt;body&gt;</a:t>
            </a:r>
          </a:p>
          <a:p>
            <a:r>
              <a:rPr lang="en-US" b="0" dirty="0">
                <a:effectLst/>
                <a:latin typeface="Consolas" panose="020B0609020204030204" pitchFamily="49" charset="0"/>
              </a:rPr>
              <a:t>    &lt;div id="root"/&gt;</a:t>
            </a:r>
          </a:p>
          <a:p>
            <a:r>
              <a:rPr lang="en-US" b="0" dirty="0">
                <a:effectLst/>
                <a:latin typeface="Consolas" panose="020B0609020204030204" pitchFamily="49" charset="0"/>
              </a:rPr>
              <a:t>    &lt;script </a:t>
            </a:r>
            <a:r>
              <a:rPr lang="en-US" b="0" dirty="0" err="1">
                <a:effectLst/>
                <a:latin typeface="Consolas" panose="020B0609020204030204" pitchFamily="49" charset="0"/>
              </a:rPr>
              <a:t>src</a:t>
            </a:r>
            <a:r>
              <a:rPr lang="en-US" b="0" dirty="0">
                <a:effectLst/>
                <a:latin typeface="Consolas" panose="020B0609020204030204" pitchFamily="49" charset="0"/>
              </a:rPr>
              <a:t>="./app.js"&gt;&lt;/script&gt;</a:t>
            </a:r>
          </a:p>
          <a:p>
            <a:r>
              <a:rPr lang="en-US" b="0" dirty="0">
                <a:effectLst/>
                <a:latin typeface="Consolas" panose="020B0609020204030204" pitchFamily="49" charset="0"/>
              </a:rPr>
              <a:t>&lt;/body&gt;</a:t>
            </a:r>
          </a:p>
          <a:p>
            <a:r>
              <a:rPr lang="en-US" b="0" dirty="0">
                <a:effectLst/>
                <a:latin typeface="Consolas" panose="020B0609020204030204" pitchFamily="49" charset="0"/>
              </a:rPr>
              <a:t>&lt;/html&gt;</a:t>
            </a:r>
          </a:p>
        </p:txBody>
      </p:sp>
      <p:sp>
        <p:nvSpPr>
          <p:cNvPr id="9" name="TextBox 8">
            <a:extLst>
              <a:ext uri="{FF2B5EF4-FFF2-40B4-BE49-F238E27FC236}">
                <a16:creationId xmlns:a16="http://schemas.microsoft.com/office/drawing/2014/main" id="{99268DDD-08A6-FD99-4FEC-EE2202E8065A}"/>
              </a:ext>
            </a:extLst>
          </p:cNvPr>
          <p:cNvSpPr txBox="1"/>
          <p:nvPr/>
        </p:nvSpPr>
        <p:spPr>
          <a:xfrm>
            <a:off x="110363" y="4590709"/>
            <a:ext cx="7551672" cy="400110"/>
          </a:xfrm>
          <a:prstGeom prst="rect">
            <a:avLst/>
          </a:prstGeom>
          <a:noFill/>
        </p:spPr>
        <p:txBody>
          <a:bodyPr wrap="square">
            <a:spAutoFit/>
          </a:bodyPr>
          <a:lstStyle/>
          <a:p>
            <a:r>
              <a:rPr lang="en-CA" sz="2000" dirty="0">
                <a:effectLst/>
                <a:latin typeface="MS Shell Dlg 2" panose="020B0604030504040204" pitchFamily="34" charset="0"/>
              </a:rPr>
              <a:t>Create app.css </a:t>
            </a:r>
            <a:r>
              <a:rPr lang="en-CA" sz="2000" dirty="0">
                <a:latin typeface="MS Shell Dlg 2" panose="020B0604030504040204" pitchFamily="34" charset="0"/>
              </a:rPr>
              <a:t>file in the same folder as below </a:t>
            </a:r>
            <a:r>
              <a:rPr lang="en-CA" sz="2000" dirty="0">
                <a:solidFill>
                  <a:schemeClr val="bg1">
                    <a:lumMod val="65000"/>
                  </a:schemeClr>
                </a:solidFill>
                <a:latin typeface="MS Shell Dlg 2" panose="020B0604030504040204" pitchFamily="34" charset="0"/>
              </a:rPr>
              <a:t>[decoration step]</a:t>
            </a:r>
            <a:endParaRPr lang="en-CA" sz="2000" dirty="0">
              <a:solidFill>
                <a:schemeClr val="bg1">
                  <a:lumMod val="65000"/>
                </a:schemeClr>
              </a:solidFill>
            </a:endParaRPr>
          </a:p>
        </p:txBody>
      </p:sp>
      <p:sp>
        <p:nvSpPr>
          <p:cNvPr id="11" name="TextBox 10">
            <a:extLst>
              <a:ext uri="{FF2B5EF4-FFF2-40B4-BE49-F238E27FC236}">
                <a16:creationId xmlns:a16="http://schemas.microsoft.com/office/drawing/2014/main" id="{E220C442-CBA2-D0E1-DD19-D9B40A585D1A}"/>
              </a:ext>
            </a:extLst>
          </p:cNvPr>
          <p:cNvSpPr txBox="1"/>
          <p:nvPr/>
        </p:nvSpPr>
        <p:spPr>
          <a:xfrm>
            <a:off x="129260" y="5019883"/>
            <a:ext cx="7393587"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
        <p:nvSpPr>
          <p:cNvPr id="12" name="TextBox 11">
            <a:extLst>
              <a:ext uri="{FF2B5EF4-FFF2-40B4-BE49-F238E27FC236}">
                <a16:creationId xmlns:a16="http://schemas.microsoft.com/office/drawing/2014/main" id="{76FB22D8-0031-FCCB-2DA3-D76E11382FA6}"/>
              </a:ext>
            </a:extLst>
          </p:cNvPr>
          <p:cNvSpPr txBox="1"/>
          <p:nvPr/>
        </p:nvSpPr>
        <p:spPr>
          <a:xfrm>
            <a:off x="0" y="6329558"/>
            <a:ext cx="6729547" cy="400110"/>
          </a:xfrm>
          <a:prstGeom prst="rect">
            <a:avLst/>
          </a:prstGeom>
          <a:noFill/>
        </p:spPr>
        <p:txBody>
          <a:bodyPr wrap="square">
            <a:spAutoFit/>
          </a:bodyPr>
          <a:lstStyle/>
          <a:p>
            <a:r>
              <a:rPr lang="en-CA" sz="2000" dirty="0">
                <a:effectLst/>
                <a:latin typeface="MS Shell Dlg 2" panose="020B0604030504040204" pitchFamily="34" charset="0"/>
              </a:rPr>
              <a:t>Create app.js </a:t>
            </a:r>
            <a:r>
              <a:rPr lang="en-CA" sz="2000" dirty="0">
                <a:latin typeface="MS Shell Dlg 2" panose="020B0604030504040204" pitchFamily="34" charset="0"/>
              </a:rPr>
              <a:t>file in the same folder as below</a:t>
            </a:r>
            <a:endParaRPr lang="en-CA" sz="2000" dirty="0"/>
          </a:p>
        </p:txBody>
      </p:sp>
      <p:sp>
        <p:nvSpPr>
          <p:cNvPr id="13" name="TextBox 12">
            <a:extLst>
              <a:ext uri="{FF2B5EF4-FFF2-40B4-BE49-F238E27FC236}">
                <a16:creationId xmlns:a16="http://schemas.microsoft.com/office/drawing/2014/main" id="{69840F52-F5F1-161E-A4D9-C08C21514965}"/>
              </a:ext>
            </a:extLst>
          </p:cNvPr>
          <p:cNvSpPr txBox="1"/>
          <p:nvPr/>
        </p:nvSpPr>
        <p:spPr>
          <a:xfrm>
            <a:off x="110362" y="6758732"/>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const h1Element = </a:t>
            </a:r>
            <a:r>
              <a:rPr lang="en-CA" sz="1600" b="0" dirty="0">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14" name="Rectangle: Rounded Corners 13">
            <a:extLst>
              <a:ext uri="{FF2B5EF4-FFF2-40B4-BE49-F238E27FC236}">
                <a16:creationId xmlns:a16="http://schemas.microsoft.com/office/drawing/2014/main" id="{267A97FA-4F0C-15BB-55B2-17A0F851B144}"/>
              </a:ext>
            </a:extLst>
          </p:cNvPr>
          <p:cNvSpPr/>
          <p:nvPr/>
        </p:nvSpPr>
        <p:spPr>
          <a:xfrm>
            <a:off x="208302" y="2281672"/>
            <a:ext cx="7314544" cy="3942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3D64171B-D506-8EBE-B709-EFE68F81FB78}"/>
              </a:ext>
            </a:extLst>
          </p:cNvPr>
          <p:cNvSpPr txBox="1"/>
          <p:nvPr/>
        </p:nvSpPr>
        <p:spPr>
          <a:xfrm>
            <a:off x="110362" y="7482796"/>
            <a:ext cx="4740593" cy="369332"/>
          </a:xfrm>
          <a:prstGeom prst="rect">
            <a:avLst/>
          </a:prstGeom>
          <a:noFill/>
        </p:spPr>
        <p:txBody>
          <a:bodyPr wrap="none" rtlCol="0">
            <a:spAutoFit/>
          </a:bodyPr>
          <a:lstStyle/>
          <a:p>
            <a:r>
              <a:rPr lang="en-CA" b="1" dirty="0"/>
              <a:t>h1</a:t>
            </a:r>
            <a:r>
              <a:rPr lang="en-CA" dirty="0"/>
              <a:t>:     </a:t>
            </a:r>
            <a:r>
              <a:rPr lang="en-CA" dirty="0">
                <a:solidFill>
                  <a:srgbClr val="00B050"/>
                </a:solidFill>
              </a:rPr>
              <a:t>//type  -  The element I want to create</a:t>
            </a:r>
          </a:p>
        </p:txBody>
      </p:sp>
      <p:sp>
        <p:nvSpPr>
          <p:cNvPr id="16" name="TextBox 15">
            <a:extLst>
              <a:ext uri="{FF2B5EF4-FFF2-40B4-BE49-F238E27FC236}">
                <a16:creationId xmlns:a16="http://schemas.microsoft.com/office/drawing/2014/main" id="{4DEF44A3-A54A-657D-35FD-2B804AD28569}"/>
              </a:ext>
            </a:extLst>
          </p:cNvPr>
          <p:cNvSpPr txBox="1"/>
          <p:nvPr/>
        </p:nvSpPr>
        <p:spPr>
          <a:xfrm>
            <a:off x="110362" y="7895951"/>
            <a:ext cx="4481099" cy="369332"/>
          </a:xfrm>
          <a:prstGeom prst="rect">
            <a:avLst/>
          </a:prstGeom>
          <a:noFill/>
        </p:spPr>
        <p:txBody>
          <a:bodyPr wrap="none" rtlCol="0">
            <a:spAutoFit/>
          </a:bodyPr>
          <a:lstStyle/>
          <a:p>
            <a:r>
              <a:rPr lang="en-CA" b="1" dirty="0"/>
              <a:t>{}:</a:t>
            </a:r>
            <a:r>
              <a:rPr lang="en-CA" dirty="0"/>
              <a:t>   </a:t>
            </a:r>
            <a:r>
              <a:rPr lang="en-CA" dirty="0">
                <a:solidFill>
                  <a:srgbClr val="00B050"/>
                </a:solidFill>
              </a:rPr>
              <a:t>//properties  of the element to create</a:t>
            </a:r>
          </a:p>
        </p:txBody>
      </p:sp>
      <p:sp>
        <p:nvSpPr>
          <p:cNvPr id="17" name="TextBox 16">
            <a:extLst>
              <a:ext uri="{FF2B5EF4-FFF2-40B4-BE49-F238E27FC236}">
                <a16:creationId xmlns:a16="http://schemas.microsoft.com/office/drawing/2014/main" id="{A3AEC4C1-59A9-5F5D-0671-57D021E1E855}"/>
              </a:ext>
            </a:extLst>
          </p:cNvPr>
          <p:cNvSpPr txBox="1"/>
          <p:nvPr/>
        </p:nvSpPr>
        <p:spPr>
          <a:xfrm>
            <a:off x="110362" y="8294347"/>
            <a:ext cx="6421951" cy="369332"/>
          </a:xfrm>
          <a:prstGeom prst="rect">
            <a:avLst/>
          </a:prstGeom>
          <a:noFill/>
        </p:spPr>
        <p:txBody>
          <a:bodyPr wrap="none" rtlCol="0">
            <a:spAutoFit/>
          </a:bodyPr>
          <a:lstStyle/>
          <a:p>
            <a:r>
              <a:rPr lang="en-CA" b="1" dirty="0">
                <a:latin typeface="Consolas" panose="020B0609020204030204" pitchFamily="49" charset="0"/>
              </a:rPr>
              <a:t>A Simple React Example</a:t>
            </a:r>
            <a:r>
              <a:rPr lang="en-CA" dirty="0"/>
              <a:t>: </a:t>
            </a:r>
            <a:r>
              <a:rPr lang="en-CA" dirty="0">
                <a:solidFill>
                  <a:srgbClr val="00B050"/>
                </a:solidFill>
              </a:rPr>
              <a:t>//Children: Text, other elements</a:t>
            </a:r>
          </a:p>
        </p:txBody>
      </p:sp>
      <p:sp>
        <p:nvSpPr>
          <p:cNvPr id="18" name="TextBox 17">
            <a:extLst>
              <a:ext uri="{FF2B5EF4-FFF2-40B4-BE49-F238E27FC236}">
                <a16:creationId xmlns:a16="http://schemas.microsoft.com/office/drawing/2014/main" id="{A94AE978-980A-F55E-BA1E-F99723336A97}"/>
              </a:ext>
            </a:extLst>
          </p:cNvPr>
          <p:cNvSpPr txBox="1"/>
          <p:nvPr/>
        </p:nvSpPr>
        <p:spPr>
          <a:xfrm>
            <a:off x="0" y="8652348"/>
            <a:ext cx="7522846" cy="707886"/>
          </a:xfrm>
          <a:prstGeom prst="rect">
            <a:avLst/>
          </a:prstGeom>
          <a:noFill/>
        </p:spPr>
        <p:txBody>
          <a:bodyPr wrap="square">
            <a:spAutoFit/>
          </a:bodyPr>
          <a:lstStyle/>
          <a:p>
            <a:r>
              <a:rPr lang="en-CA" sz="2000" dirty="0">
                <a:solidFill>
                  <a:srgbClr val="C00000"/>
                </a:solidFill>
                <a:effectLst/>
                <a:latin typeface="MS Shell Dlg 2" panose="020B0604030504040204" pitchFamily="34" charset="0"/>
              </a:rPr>
              <a:t>Where to add this new element to our html? </a:t>
            </a:r>
          </a:p>
          <a:p>
            <a:r>
              <a:rPr lang="en-CA" sz="2000" dirty="0">
                <a:effectLst/>
                <a:latin typeface="MS Shell Dlg 2" panose="020B0604030504040204" pitchFamily="34" charset="0"/>
              </a:rPr>
              <a:t>Append the following to app.js</a:t>
            </a:r>
            <a:endParaRPr lang="en-CA" sz="2000" dirty="0"/>
          </a:p>
        </p:txBody>
      </p:sp>
      <p:sp>
        <p:nvSpPr>
          <p:cNvPr id="20" name="TextBox 19">
            <a:extLst>
              <a:ext uri="{FF2B5EF4-FFF2-40B4-BE49-F238E27FC236}">
                <a16:creationId xmlns:a16="http://schemas.microsoft.com/office/drawing/2014/main" id="{F4ACBAFD-E515-454C-9A1D-7FC5FAD98A83}"/>
              </a:ext>
            </a:extLst>
          </p:cNvPr>
          <p:cNvSpPr txBox="1"/>
          <p:nvPr/>
        </p:nvSpPr>
        <p:spPr>
          <a:xfrm>
            <a:off x="110361" y="9497920"/>
            <a:ext cx="7393587" cy="369332"/>
          </a:xfrm>
          <a:prstGeom prst="rect">
            <a:avLst/>
          </a:prstGeom>
          <a:noFill/>
          <a:ln w="38100">
            <a:solidFill>
              <a:schemeClr val="tx1"/>
            </a:solidFill>
          </a:ln>
        </p:spPr>
        <p:txBody>
          <a:bodyPr wrap="square">
            <a:spAutoFit/>
          </a:bodyPr>
          <a:lstStyle/>
          <a:p>
            <a:r>
              <a:rPr lang="en-CA" dirty="0" err="1">
                <a:highlight>
                  <a:srgbClr val="FFFF00"/>
                </a:highlight>
              </a:rPr>
              <a:t>ReactDOM.render</a:t>
            </a:r>
            <a:r>
              <a:rPr lang="en-CA" dirty="0"/>
              <a:t>(</a:t>
            </a:r>
            <a:r>
              <a:rPr lang="en-CA" dirty="0">
                <a:latin typeface="Consolas" panose="020B0609020204030204" pitchFamily="49" charset="0"/>
              </a:rPr>
              <a:t>h1Element</a:t>
            </a:r>
            <a:r>
              <a:rPr lang="en-CA" dirty="0"/>
              <a:t>, </a:t>
            </a:r>
            <a:r>
              <a:rPr lang="en-CA" dirty="0" err="1"/>
              <a:t>document.getElementById</a:t>
            </a:r>
            <a:r>
              <a:rPr lang="en-CA" dirty="0"/>
              <a:t>('root'));</a:t>
            </a:r>
          </a:p>
        </p:txBody>
      </p:sp>
      <p:sp>
        <p:nvSpPr>
          <p:cNvPr id="21" name="TextBox 20">
            <a:extLst>
              <a:ext uri="{FF2B5EF4-FFF2-40B4-BE49-F238E27FC236}">
                <a16:creationId xmlns:a16="http://schemas.microsoft.com/office/drawing/2014/main" id="{46AA9909-603C-7BFC-AEC2-C45E2E2CDBBD}"/>
              </a:ext>
            </a:extLst>
          </p:cNvPr>
          <p:cNvSpPr txBox="1"/>
          <p:nvPr/>
        </p:nvSpPr>
        <p:spPr>
          <a:xfrm>
            <a:off x="5576600" y="9240043"/>
            <a:ext cx="1946246" cy="276999"/>
          </a:xfrm>
          <a:prstGeom prst="rect">
            <a:avLst/>
          </a:prstGeom>
          <a:solidFill>
            <a:srgbClr val="C00000"/>
          </a:solidFill>
        </p:spPr>
        <p:txBody>
          <a:bodyPr wrap="square" rtlCol="0">
            <a:spAutoFit/>
          </a:bodyPr>
          <a:lstStyle/>
          <a:p>
            <a:r>
              <a:rPr lang="en-CA" sz="1200" dirty="0">
                <a:solidFill>
                  <a:schemeClr val="bg1"/>
                </a:solidFill>
              </a:rPr>
              <a:t>View html in the browser</a:t>
            </a:r>
          </a:p>
        </p:txBody>
      </p:sp>
    </p:spTree>
    <p:extLst>
      <p:ext uri="{BB962C8B-B14F-4D97-AF65-F5344CB8AC3E}">
        <p14:creationId xmlns:p14="http://schemas.microsoft.com/office/powerpoint/2010/main" val="121641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animBg="1"/>
      <p:bldP spid="9" grpId="0"/>
      <p:bldP spid="11" grpId="0" animBg="1"/>
      <p:bldP spid="12" grpId="0"/>
      <p:bldP spid="13" grpId="0" animBg="1"/>
      <p:bldP spid="14" grpId="0" animBg="1"/>
      <p:bldP spid="15" grpId="0"/>
      <p:bldP spid="16" grpId="0"/>
      <p:bldP spid="17" grpId="0"/>
      <p:bldP spid="18" grpId="0"/>
      <p:bldP spid="20" grpId="0" animBg="1"/>
      <p:bldP spid="21" grpId="0" animBg="1"/>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50C92-2EA1-C6B7-6226-C3A5CE87AFB6}"/>
              </a:ext>
            </a:extLst>
          </p:cNvPr>
          <p:cNvSpPr/>
          <p:nvPr/>
        </p:nvSpPr>
        <p:spPr>
          <a:xfrm>
            <a:off x="153888" y="-25657"/>
            <a:ext cx="686906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React Component - 1</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DDEEEB1C-CA94-6F09-456C-82B5E331AAD7}"/>
              </a:ext>
            </a:extLst>
          </p:cNvPr>
          <p:cNvSpPr/>
          <p:nvPr/>
        </p:nvSpPr>
        <p:spPr>
          <a:xfrm>
            <a:off x="2949497" y="1509132"/>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5" name="Rectangle 4">
            <a:extLst>
              <a:ext uri="{FF2B5EF4-FFF2-40B4-BE49-F238E27FC236}">
                <a16:creationId xmlns:a16="http://schemas.microsoft.com/office/drawing/2014/main" id="{0957C6F5-FF42-2998-7205-02CE5D60A408}"/>
              </a:ext>
            </a:extLst>
          </p:cNvPr>
          <p:cNvSpPr/>
          <p:nvPr/>
        </p:nvSpPr>
        <p:spPr>
          <a:xfrm>
            <a:off x="864219"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Web element</a:t>
            </a:r>
          </a:p>
        </p:txBody>
      </p:sp>
      <p:sp>
        <p:nvSpPr>
          <p:cNvPr id="7" name="Rectangle 6">
            <a:extLst>
              <a:ext uri="{FF2B5EF4-FFF2-40B4-BE49-F238E27FC236}">
                <a16:creationId xmlns:a16="http://schemas.microsoft.com/office/drawing/2014/main" id="{88491664-49A0-E631-387C-AC449EA061A5}"/>
              </a:ext>
            </a:extLst>
          </p:cNvPr>
          <p:cNvSpPr/>
          <p:nvPr/>
        </p:nvSpPr>
        <p:spPr>
          <a:xfrm>
            <a:off x="5187175" y="3148361"/>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Mobile element</a:t>
            </a:r>
          </a:p>
        </p:txBody>
      </p:sp>
      <p:cxnSp>
        <p:nvCxnSpPr>
          <p:cNvPr id="9" name="Connector: Elbow 8">
            <a:extLst>
              <a:ext uri="{FF2B5EF4-FFF2-40B4-BE49-F238E27FC236}">
                <a16:creationId xmlns:a16="http://schemas.microsoft.com/office/drawing/2014/main" id="{09027C0A-BB77-BC8C-05F7-555D90A17AFE}"/>
              </a:ext>
            </a:extLst>
          </p:cNvPr>
          <p:cNvCxnSpPr>
            <a:stCxn id="3" idx="1"/>
            <a:endCxn id="5" idx="0"/>
          </p:cNvCxnSpPr>
          <p:nvPr/>
        </p:nvCxnSpPr>
        <p:spPr>
          <a:xfrm rot="10800000" flipV="1">
            <a:off x="1800923" y="1925443"/>
            <a:ext cx="1148575"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or: Elbow 9">
            <a:extLst>
              <a:ext uri="{FF2B5EF4-FFF2-40B4-BE49-F238E27FC236}">
                <a16:creationId xmlns:a16="http://schemas.microsoft.com/office/drawing/2014/main" id="{345629F4-3995-0205-47A9-3D563370C4EE}"/>
              </a:ext>
            </a:extLst>
          </p:cNvPr>
          <p:cNvCxnSpPr>
            <a:cxnSpLocks/>
            <a:stCxn id="3" idx="3"/>
            <a:endCxn id="7" idx="0"/>
          </p:cNvCxnSpPr>
          <p:nvPr/>
        </p:nvCxnSpPr>
        <p:spPr>
          <a:xfrm>
            <a:off x="4822902" y="1925444"/>
            <a:ext cx="1300976" cy="122291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pic>
        <p:nvPicPr>
          <p:cNvPr id="14" name="Graphic 13" descr="Checkmark with solid fill">
            <a:extLst>
              <a:ext uri="{FF2B5EF4-FFF2-40B4-BE49-F238E27FC236}">
                <a16:creationId xmlns:a16="http://schemas.microsoft.com/office/drawing/2014/main" id="{8EBD7F0C-6488-63A3-4888-BA047D6A8A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6786" y="2046611"/>
            <a:ext cx="416311" cy="416311"/>
          </a:xfrm>
          <a:prstGeom prst="rect">
            <a:avLst/>
          </a:prstGeom>
        </p:spPr>
      </p:pic>
      <p:pic>
        <p:nvPicPr>
          <p:cNvPr id="15" name="Graphic 14" descr="Checkmark with solid fill">
            <a:extLst>
              <a:ext uri="{FF2B5EF4-FFF2-40B4-BE49-F238E27FC236}">
                <a16:creationId xmlns:a16="http://schemas.microsoft.com/office/drawing/2014/main" id="{C20FC9D7-1465-EE6E-C514-6AB1BD5CAA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83367" y="3734163"/>
            <a:ext cx="416311" cy="416311"/>
          </a:xfrm>
          <a:prstGeom prst="rect">
            <a:avLst/>
          </a:prstGeom>
        </p:spPr>
      </p:pic>
      <p:cxnSp>
        <p:nvCxnSpPr>
          <p:cNvPr id="6" name="Straight Arrow Connector 5">
            <a:extLst>
              <a:ext uri="{FF2B5EF4-FFF2-40B4-BE49-F238E27FC236}">
                <a16:creationId xmlns:a16="http://schemas.microsoft.com/office/drawing/2014/main" id="{C9A13D44-B880-FD77-A99F-4DFA207AFBAF}"/>
              </a:ext>
            </a:extLst>
          </p:cNvPr>
          <p:cNvCxnSpPr/>
          <p:nvPr/>
        </p:nvCxnSpPr>
        <p:spPr>
          <a:xfrm>
            <a:off x="3886200" y="2341756"/>
            <a:ext cx="0" cy="127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F37B987-7975-01DA-B471-A2E24ACD5C09}"/>
              </a:ext>
            </a:extLst>
          </p:cNvPr>
          <p:cNvSpPr/>
          <p:nvPr/>
        </p:nvSpPr>
        <p:spPr>
          <a:xfrm>
            <a:off x="3051716" y="3618728"/>
            <a:ext cx="1873405" cy="83262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Render as a …</a:t>
            </a:r>
          </a:p>
        </p:txBody>
      </p:sp>
      <p:sp>
        <p:nvSpPr>
          <p:cNvPr id="8" name="Rectangle 7">
            <a:extLst>
              <a:ext uri="{FF2B5EF4-FFF2-40B4-BE49-F238E27FC236}">
                <a16:creationId xmlns:a16="http://schemas.microsoft.com/office/drawing/2014/main" id="{7C3A00C2-F14B-5731-21C7-1DBD2D55E2FB}"/>
              </a:ext>
            </a:extLst>
          </p:cNvPr>
          <p:cNvSpPr/>
          <p:nvPr/>
        </p:nvSpPr>
        <p:spPr>
          <a:xfrm>
            <a:off x="3019257" y="6161115"/>
            <a:ext cx="1873405" cy="83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Create an agnostic Component</a:t>
            </a:r>
          </a:p>
        </p:txBody>
      </p:sp>
      <p:sp>
        <p:nvSpPr>
          <p:cNvPr id="16" name="Rectangle 15">
            <a:extLst>
              <a:ext uri="{FF2B5EF4-FFF2-40B4-BE49-F238E27FC236}">
                <a16:creationId xmlns:a16="http://schemas.microsoft.com/office/drawing/2014/main" id="{C93B3832-0DA3-AEAB-1B06-7D3A4A6D2864}"/>
              </a:ext>
            </a:extLst>
          </p:cNvPr>
          <p:cNvSpPr/>
          <p:nvPr/>
        </p:nvSpPr>
        <p:spPr>
          <a:xfrm>
            <a:off x="3112177" y="5939285"/>
            <a:ext cx="1710725"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function</a:t>
            </a:r>
            <a:endParaRPr lang="en-US" sz="32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C7535804-9FE6-4E95-0280-97A43751A4C6}"/>
              </a:ext>
            </a:extLst>
          </p:cNvPr>
          <p:cNvSpPr/>
          <p:nvPr/>
        </p:nvSpPr>
        <p:spPr>
          <a:xfrm>
            <a:off x="3371505" y="6745890"/>
            <a:ext cx="1168910" cy="584775"/>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Class</a:t>
            </a: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8" name="Graphic 17" descr="Checkmark with solid fill">
            <a:extLst>
              <a:ext uri="{FF2B5EF4-FFF2-40B4-BE49-F238E27FC236}">
                <a16:creationId xmlns:a16="http://schemas.microsoft.com/office/drawing/2014/main" id="{A309D32C-3240-A8BD-D068-B572388392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14747" y="6218664"/>
            <a:ext cx="416311" cy="416311"/>
          </a:xfrm>
          <a:prstGeom prst="rect">
            <a:avLst/>
          </a:prstGeom>
        </p:spPr>
      </p:pic>
    </p:spTree>
    <p:extLst>
      <p:ext uri="{BB962C8B-B14F-4D97-AF65-F5344CB8AC3E}">
        <p14:creationId xmlns:p14="http://schemas.microsoft.com/office/powerpoint/2010/main" val="364829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4" grpId="0" animBg="1"/>
      <p:bldP spid="8" grpId="0" animBg="1"/>
      <p:bldP spid="8" grpId="1" animBg="1"/>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61EB19-6ED8-A395-A35D-AFCF65F5BED5}"/>
              </a:ext>
            </a:extLst>
          </p:cNvPr>
          <p:cNvSpPr/>
          <p:nvPr/>
        </p:nvSpPr>
        <p:spPr>
          <a:xfrm>
            <a:off x="0" y="6712"/>
            <a:ext cx="593066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a:t>
            </a:r>
          </a:p>
        </p:txBody>
      </p:sp>
      <p:sp>
        <p:nvSpPr>
          <p:cNvPr id="8" name="Rectangle 7">
            <a:extLst>
              <a:ext uri="{FF2B5EF4-FFF2-40B4-BE49-F238E27FC236}">
                <a16:creationId xmlns:a16="http://schemas.microsoft.com/office/drawing/2014/main" id="{0B503FEA-9A5F-AB02-E114-2FA77FE2A08B}"/>
              </a:ext>
            </a:extLst>
          </p:cNvPr>
          <p:cNvSpPr/>
          <p:nvPr/>
        </p:nvSpPr>
        <p:spPr>
          <a:xfrm>
            <a:off x="457200" y="1696163"/>
            <a:ext cx="2349795" cy="10632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Index.html</a:t>
            </a:r>
          </a:p>
          <a:p>
            <a:pPr algn="ctr"/>
            <a:endParaRPr lang="en-US" u="sng" dirty="0"/>
          </a:p>
          <a:p>
            <a:pPr algn="ctr"/>
            <a:r>
              <a:rPr lang="en-US" dirty="0"/>
              <a:t>&lt;div id=“root”/&gt;</a:t>
            </a:r>
            <a:endParaRPr lang="en-CA" dirty="0"/>
          </a:p>
        </p:txBody>
      </p:sp>
      <p:sp>
        <p:nvSpPr>
          <p:cNvPr id="10" name="Rectangle 9">
            <a:extLst>
              <a:ext uri="{FF2B5EF4-FFF2-40B4-BE49-F238E27FC236}">
                <a16:creationId xmlns:a16="http://schemas.microsoft.com/office/drawing/2014/main" id="{7DFD37B3-9B8B-1892-28BB-6496850D412D}"/>
              </a:ext>
            </a:extLst>
          </p:cNvPr>
          <p:cNvSpPr/>
          <p:nvPr/>
        </p:nvSpPr>
        <p:spPr>
          <a:xfrm>
            <a:off x="3886200" y="1297712"/>
            <a:ext cx="2865474" cy="18601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index.js</a:t>
            </a:r>
          </a:p>
          <a:p>
            <a:pPr algn="ctr"/>
            <a:endParaRPr lang="en-US" u="sng" dirty="0"/>
          </a:p>
          <a:p>
            <a:pPr algn="ctr"/>
            <a:r>
              <a:rPr lang="en-CA" dirty="0"/>
              <a:t>Access the root element and render the application’s main component as a child.</a:t>
            </a:r>
          </a:p>
        </p:txBody>
      </p:sp>
      <p:cxnSp>
        <p:nvCxnSpPr>
          <p:cNvPr id="24" name="Straight Arrow Connector 23">
            <a:extLst>
              <a:ext uri="{FF2B5EF4-FFF2-40B4-BE49-F238E27FC236}">
                <a16:creationId xmlns:a16="http://schemas.microsoft.com/office/drawing/2014/main" id="{E9C58CC9-BB11-FF42-92EF-4949A7F42A79}"/>
              </a:ext>
            </a:extLst>
          </p:cNvPr>
          <p:cNvCxnSpPr>
            <a:stCxn id="8" idx="3"/>
            <a:endCxn id="10" idx="1"/>
          </p:cNvCxnSpPr>
          <p:nvPr/>
        </p:nvCxnSpPr>
        <p:spPr>
          <a:xfrm>
            <a:off x="2806995" y="2227791"/>
            <a:ext cx="10792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004EBB2-56C9-FE34-65D6-96D1394F0A50}"/>
              </a:ext>
            </a:extLst>
          </p:cNvPr>
          <p:cNvSpPr/>
          <p:nvPr/>
        </p:nvSpPr>
        <p:spPr>
          <a:xfrm>
            <a:off x="148854" y="938430"/>
            <a:ext cx="7378997" cy="9113258"/>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Picture 1">
            <a:extLst>
              <a:ext uri="{FF2B5EF4-FFF2-40B4-BE49-F238E27FC236}">
                <a16:creationId xmlns:a16="http://schemas.microsoft.com/office/drawing/2014/main" id="{F07EEC14-513F-3B7D-E94F-0E73E13BB1C0}"/>
              </a:ext>
            </a:extLst>
          </p:cNvPr>
          <p:cNvPicPr>
            <a:picLocks noChangeAspect="1"/>
          </p:cNvPicPr>
          <p:nvPr/>
        </p:nvPicPr>
        <p:blipFill>
          <a:blip r:embed="rId2"/>
          <a:stretch>
            <a:fillRect/>
          </a:stretch>
        </p:blipFill>
        <p:spPr>
          <a:xfrm>
            <a:off x="244549" y="3300209"/>
            <a:ext cx="7110549" cy="2473821"/>
          </a:xfrm>
          <a:prstGeom prst="rect">
            <a:avLst/>
          </a:prstGeom>
        </p:spPr>
      </p:pic>
      <p:sp>
        <p:nvSpPr>
          <p:cNvPr id="5" name="TextBox 4">
            <a:extLst>
              <a:ext uri="{FF2B5EF4-FFF2-40B4-BE49-F238E27FC236}">
                <a16:creationId xmlns:a16="http://schemas.microsoft.com/office/drawing/2014/main" id="{57E20B26-644F-93F1-700A-2F6EA1133C6E}"/>
              </a:ext>
            </a:extLst>
          </p:cNvPr>
          <p:cNvSpPr txBox="1"/>
          <p:nvPr/>
        </p:nvSpPr>
        <p:spPr>
          <a:xfrm>
            <a:off x="244549" y="5924406"/>
            <a:ext cx="7283302" cy="707886"/>
          </a:xfrm>
          <a:prstGeom prst="rect">
            <a:avLst/>
          </a:prstGeom>
          <a:noFill/>
        </p:spPr>
        <p:txBody>
          <a:bodyPr wrap="square">
            <a:spAutoFit/>
          </a:bodyPr>
          <a:lstStyle/>
          <a:p>
            <a:r>
              <a:rPr lang="en-CA" sz="2000" dirty="0">
                <a:effectLst/>
                <a:highlight>
                  <a:srgbClr val="FFFF00"/>
                </a:highlight>
                <a:latin typeface="MS Shell Dlg 2" panose="020B0604030504040204" pitchFamily="34" charset="0"/>
              </a:rPr>
              <a:t>App</a:t>
            </a:r>
            <a:r>
              <a:rPr lang="en-CA" sz="2000" dirty="0">
                <a:effectLst/>
                <a:latin typeface="MS Shell Dlg 2" panose="020B0604030504040204" pitchFamily="34" charset="0"/>
              </a:rPr>
              <a:t>: a function creating component we will add and it refers to our project main component. </a:t>
            </a:r>
            <a:r>
              <a:rPr lang="en-CA" sz="2000" dirty="0">
                <a:effectLst/>
                <a:highlight>
                  <a:srgbClr val="FFFF00"/>
                </a:highlight>
                <a:latin typeface="MS Shell Dlg 2" panose="020B0604030504040204" pitchFamily="34" charset="0"/>
              </a:rPr>
              <a:t>This will be our focus.</a:t>
            </a:r>
            <a:endParaRPr lang="en-CA" sz="2000" dirty="0">
              <a:highlight>
                <a:srgbClr val="FFFF00"/>
              </a:highlight>
            </a:endParaRPr>
          </a:p>
        </p:txBody>
      </p:sp>
      <p:sp>
        <p:nvSpPr>
          <p:cNvPr id="9" name="TextBox 8">
            <a:extLst>
              <a:ext uri="{FF2B5EF4-FFF2-40B4-BE49-F238E27FC236}">
                <a16:creationId xmlns:a16="http://schemas.microsoft.com/office/drawing/2014/main" id="{49D1B0F9-E2D3-7509-475B-6CA690D37F29}"/>
              </a:ext>
            </a:extLst>
          </p:cNvPr>
          <p:cNvSpPr txBox="1"/>
          <p:nvPr/>
        </p:nvSpPr>
        <p:spPr>
          <a:xfrm>
            <a:off x="244549" y="6779268"/>
            <a:ext cx="7283302" cy="707886"/>
          </a:xfrm>
          <a:prstGeom prst="rect">
            <a:avLst/>
          </a:prstGeom>
          <a:noFill/>
        </p:spPr>
        <p:txBody>
          <a:bodyPr wrap="square">
            <a:spAutoFit/>
          </a:bodyPr>
          <a:lstStyle/>
          <a:p>
            <a:r>
              <a:rPr lang="en-CA" sz="2000" dirty="0">
                <a:effectLst/>
                <a:latin typeface="MS Shell Dlg 2" panose="020B0604030504040204" pitchFamily="34" charset="0"/>
              </a:rPr>
              <a:t>Thus, you </a:t>
            </a:r>
            <a:r>
              <a:rPr lang="en-CA" sz="2000" dirty="0">
                <a:effectLst/>
                <a:highlight>
                  <a:srgbClr val="FFFF00"/>
                </a:highlight>
                <a:latin typeface="MS Shell Dlg 2" panose="020B0604030504040204" pitchFamily="34" charset="0"/>
              </a:rPr>
              <a:t>don’t need to be bothered</a:t>
            </a:r>
            <a:r>
              <a:rPr lang="en-CA" sz="2000" dirty="0">
                <a:effectLst/>
                <a:latin typeface="MS Shell Dlg 2" panose="020B0604030504040204" pitchFamily="34" charset="0"/>
              </a:rPr>
              <a:t> by index.html and index.js anymore.</a:t>
            </a:r>
            <a:endParaRPr lang="en-CA" sz="2000" dirty="0">
              <a:highlight>
                <a:srgbClr val="FFFF00"/>
              </a:highlight>
            </a:endParaRPr>
          </a:p>
        </p:txBody>
      </p:sp>
      <p:sp>
        <p:nvSpPr>
          <p:cNvPr id="12" name="TextBox 11">
            <a:extLst>
              <a:ext uri="{FF2B5EF4-FFF2-40B4-BE49-F238E27FC236}">
                <a16:creationId xmlns:a16="http://schemas.microsoft.com/office/drawing/2014/main" id="{683158F7-78E7-E090-698F-889441720F05}"/>
              </a:ext>
            </a:extLst>
          </p:cNvPr>
          <p:cNvSpPr txBox="1"/>
          <p:nvPr/>
        </p:nvSpPr>
        <p:spPr>
          <a:xfrm>
            <a:off x="244549" y="7617500"/>
            <a:ext cx="7283302" cy="400110"/>
          </a:xfrm>
          <a:prstGeom prst="rect">
            <a:avLst/>
          </a:prstGeom>
          <a:noFill/>
        </p:spPr>
        <p:txBody>
          <a:bodyPr wrap="square">
            <a:spAutoFit/>
          </a:bodyPr>
          <a:lstStyle/>
          <a:p>
            <a:r>
              <a:rPr lang="en-CA" sz="2000" dirty="0">
                <a:latin typeface="MS Shell Dlg 2" panose="020B0604030504040204" pitchFamily="34" charset="0"/>
              </a:rPr>
              <a:t>What we see highlighted above is a flavor of what we did.</a:t>
            </a:r>
            <a:r>
              <a:rPr lang="en-CA" sz="2000" dirty="0">
                <a:effectLst/>
                <a:latin typeface="MS Shell Dlg 2" panose="020B0604030504040204" pitchFamily="34" charset="0"/>
              </a:rPr>
              <a:t> </a:t>
            </a:r>
            <a:endParaRPr lang="en-CA" sz="2000" dirty="0">
              <a:highlight>
                <a:srgbClr val="FFFF00"/>
              </a:highlight>
            </a:endParaRPr>
          </a:p>
        </p:txBody>
      </p:sp>
      <p:sp>
        <p:nvSpPr>
          <p:cNvPr id="13" name="TextBox 12">
            <a:extLst>
              <a:ext uri="{FF2B5EF4-FFF2-40B4-BE49-F238E27FC236}">
                <a16:creationId xmlns:a16="http://schemas.microsoft.com/office/drawing/2014/main" id="{D8B4683A-D8EB-DEA2-39EF-F82A015D099B}"/>
              </a:ext>
            </a:extLst>
          </p:cNvPr>
          <p:cNvSpPr txBox="1"/>
          <p:nvPr/>
        </p:nvSpPr>
        <p:spPr>
          <a:xfrm>
            <a:off x="205530" y="8044472"/>
            <a:ext cx="7283302" cy="707886"/>
          </a:xfrm>
          <a:prstGeom prst="rect">
            <a:avLst/>
          </a:prstGeom>
          <a:noFill/>
        </p:spPr>
        <p:txBody>
          <a:bodyPr wrap="square">
            <a:spAutoFit/>
          </a:bodyPr>
          <a:lstStyle/>
          <a:p>
            <a:r>
              <a:rPr lang="en-CA" sz="2000" dirty="0">
                <a:latin typeface="MS Shell Dlg 2" panose="020B0604030504040204" pitchFamily="34" charset="0"/>
              </a:rPr>
              <a:t>Replace this highlighted part with the snippet below and test:</a:t>
            </a:r>
          </a:p>
          <a:p>
            <a:endParaRPr lang="en-CA" sz="2000" dirty="0">
              <a:highlight>
                <a:srgbClr val="FFFF00"/>
              </a:highlight>
            </a:endParaRPr>
          </a:p>
        </p:txBody>
      </p:sp>
      <p:sp>
        <p:nvSpPr>
          <p:cNvPr id="14" name="TextBox 13">
            <a:extLst>
              <a:ext uri="{FF2B5EF4-FFF2-40B4-BE49-F238E27FC236}">
                <a16:creationId xmlns:a16="http://schemas.microsoft.com/office/drawing/2014/main" id="{71C6341C-4C94-6752-06A8-C40570B8EF44}"/>
              </a:ext>
            </a:extLst>
          </p:cNvPr>
          <p:cNvSpPr txBox="1"/>
          <p:nvPr/>
        </p:nvSpPr>
        <p:spPr>
          <a:xfrm>
            <a:off x="2816862" y="4212758"/>
            <a:ext cx="3427861" cy="1569660"/>
          </a:xfrm>
          <a:prstGeom prst="rect">
            <a:avLst/>
          </a:prstGeom>
          <a:noFill/>
        </p:spPr>
        <p:txBody>
          <a:bodyPr wrap="non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15" name="TextBox 14">
            <a:extLst>
              <a:ext uri="{FF2B5EF4-FFF2-40B4-BE49-F238E27FC236}">
                <a16:creationId xmlns:a16="http://schemas.microsoft.com/office/drawing/2014/main" id="{967C7712-27F3-1D2C-4B2D-A9FFE7237E59}"/>
              </a:ext>
            </a:extLst>
          </p:cNvPr>
          <p:cNvSpPr txBox="1"/>
          <p:nvPr/>
        </p:nvSpPr>
        <p:spPr>
          <a:xfrm>
            <a:off x="4052455" y="2848475"/>
            <a:ext cx="579005" cy="1569660"/>
          </a:xfrm>
          <a:prstGeom prst="rect">
            <a:avLst/>
          </a:prstGeom>
          <a:noFill/>
        </p:spPr>
        <p:txBody>
          <a:bodyPr wrap="none" rtlCol="0">
            <a:spAutoFit/>
          </a:bodyPr>
          <a:lstStyle/>
          <a:p>
            <a:r>
              <a:rPr lang="en-CA" sz="9600" dirty="0">
                <a:solidFill>
                  <a:srgbClr val="FF0000"/>
                </a:solidFill>
              </a:rPr>
              <a:t>-</a:t>
            </a:r>
          </a:p>
        </p:txBody>
      </p:sp>
      <p:sp>
        <p:nvSpPr>
          <p:cNvPr id="18" name="TextBox 17">
            <a:extLst>
              <a:ext uri="{FF2B5EF4-FFF2-40B4-BE49-F238E27FC236}">
                <a16:creationId xmlns:a16="http://schemas.microsoft.com/office/drawing/2014/main" id="{305D42FD-0A78-6CED-2108-A0AE3ED14C50}"/>
              </a:ext>
            </a:extLst>
          </p:cNvPr>
          <p:cNvSpPr txBox="1"/>
          <p:nvPr/>
        </p:nvSpPr>
        <p:spPr>
          <a:xfrm>
            <a:off x="148854" y="8412771"/>
            <a:ext cx="7283301" cy="646331"/>
          </a:xfrm>
          <a:prstGeom prst="rect">
            <a:avLst/>
          </a:prstGeom>
          <a:noFill/>
        </p:spPr>
        <p:txBody>
          <a:bodyPr wrap="square">
            <a:spAutoFit/>
          </a:bodyPr>
          <a:lstStyle/>
          <a:p>
            <a:r>
              <a:rPr lang="en-CA" dirty="0"/>
              <a:t>       </a:t>
            </a:r>
            <a:r>
              <a:rPr lang="en-CA" dirty="0" err="1"/>
              <a:t>ReactDOM.render</a:t>
            </a:r>
            <a:r>
              <a:rPr lang="en-CA" dirty="0"/>
              <a:t>(App(), </a:t>
            </a:r>
            <a:r>
              <a:rPr lang="en-CA" dirty="0" err="1"/>
              <a:t>document.getElementById</a:t>
            </a:r>
            <a:r>
              <a:rPr lang="en-CA" dirty="0"/>
              <a:t>('root'));</a:t>
            </a:r>
            <a:br>
              <a:rPr lang="en-CA" dirty="0"/>
            </a:br>
            <a:r>
              <a:rPr lang="en-CA" dirty="0"/>
              <a:t>       </a:t>
            </a:r>
            <a:r>
              <a:rPr lang="en-CA" dirty="0">
                <a:highlight>
                  <a:srgbClr val="FFFF00"/>
                </a:highlight>
              </a:rPr>
              <a:t>Don’t forget to add:</a:t>
            </a:r>
            <a:r>
              <a:rPr lang="en-CA" dirty="0"/>
              <a:t>  import </a:t>
            </a:r>
            <a:r>
              <a:rPr lang="en-CA" dirty="0" err="1"/>
              <a:t>ReactDOM</a:t>
            </a:r>
            <a:r>
              <a:rPr lang="en-CA" dirty="0"/>
              <a:t> from 'react-</a:t>
            </a:r>
            <a:r>
              <a:rPr lang="en-CA" dirty="0" err="1"/>
              <a:t>dom</a:t>
            </a:r>
            <a:r>
              <a:rPr lang="en-CA" dirty="0"/>
              <a:t>';</a:t>
            </a:r>
          </a:p>
        </p:txBody>
      </p:sp>
      <p:sp>
        <p:nvSpPr>
          <p:cNvPr id="19" name="TextBox 18">
            <a:extLst>
              <a:ext uri="{FF2B5EF4-FFF2-40B4-BE49-F238E27FC236}">
                <a16:creationId xmlns:a16="http://schemas.microsoft.com/office/drawing/2014/main" id="{EA9D0FDC-4E21-D4EE-F661-06325D055C52}"/>
              </a:ext>
            </a:extLst>
          </p:cNvPr>
          <p:cNvSpPr txBox="1"/>
          <p:nvPr/>
        </p:nvSpPr>
        <p:spPr>
          <a:xfrm>
            <a:off x="148854" y="9186063"/>
            <a:ext cx="4199860" cy="369332"/>
          </a:xfrm>
          <a:prstGeom prst="rect">
            <a:avLst/>
          </a:prstGeom>
          <a:noFill/>
        </p:spPr>
        <p:txBody>
          <a:bodyPr wrap="square">
            <a:spAutoFit/>
          </a:bodyPr>
          <a:lstStyle/>
          <a:p>
            <a:r>
              <a:rPr lang="en-CA" dirty="0">
                <a:solidFill>
                  <a:srgbClr val="C00000"/>
                </a:solidFill>
              </a:rPr>
              <a:t>Why &lt;</a:t>
            </a:r>
            <a:r>
              <a:rPr lang="en-CA" dirty="0" err="1">
                <a:solidFill>
                  <a:srgbClr val="C00000"/>
                </a:solidFill>
              </a:rPr>
              <a:t>React.StrictMode</a:t>
            </a:r>
            <a:r>
              <a:rPr lang="en-CA" dirty="0">
                <a:solidFill>
                  <a:srgbClr val="C00000"/>
                </a:solidFill>
              </a:rPr>
              <a:t>/&gt;?</a:t>
            </a:r>
          </a:p>
        </p:txBody>
      </p:sp>
      <p:sp>
        <p:nvSpPr>
          <p:cNvPr id="20" name="TextBox 19">
            <a:extLst>
              <a:ext uri="{FF2B5EF4-FFF2-40B4-BE49-F238E27FC236}">
                <a16:creationId xmlns:a16="http://schemas.microsoft.com/office/drawing/2014/main" id="{78C4A9A3-AD66-2C1C-F18F-6AEB3172976B}"/>
              </a:ext>
            </a:extLst>
          </p:cNvPr>
          <p:cNvSpPr txBox="1"/>
          <p:nvPr/>
        </p:nvSpPr>
        <p:spPr>
          <a:xfrm>
            <a:off x="276545" y="9594217"/>
            <a:ext cx="7219310" cy="307777"/>
          </a:xfrm>
          <a:prstGeom prst="rect">
            <a:avLst/>
          </a:prstGeom>
          <a:noFill/>
        </p:spPr>
        <p:txBody>
          <a:bodyPr wrap="square" rtlCol="0">
            <a:spAutoFit/>
          </a:bodyPr>
          <a:lstStyle/>
          <a:p>
            <a:r>
              <a:rPr lang="en-US" sz="1400" dirty="0"/>
              <a:t>Identify deprecate methods, unsafe state changes, etc.. </a:t>
            </a:r>
            <a:endParaRPr lang="en-CA" sz="1400" dirty="0"/>
          </a:p>
        </p:txBody>
      </p:sp>
    </p:spTree>
    <p:extLst>
      <p:ext uri="{BB962C8B-B14F-4D97-AF65-F5344CB8AC3E}">
        <p14:creationId xmlns:p14="http://schemas.microsoft.com/office/powerpoint/2010/main" val="9642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5" grpId="0"/>
      <p:bldP spid="9" grpId="0"/>
      <p:bldP spid="12" grpId="0"/>
      <p:bldP spid="13" grpId="0"/>
      <p:bldP spid="14" grpId="0"/>
      <p:bldP spid="15"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72D7D7-CC74-1347-D8BC-52A921466BF7}"/>
              </a:ext>
            </a:extLst>
          </p:cNvPr>
          <p:cNvSpPr/>
          <p:nvPr/>
        </p:nvSpPr>
        <p:spPr>
          <a:xfrm>
            <a:off x="245326" y="255729"/>
            <a:ext cx="628056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What will we build?</a:t>
            </a:r>
          </a:p>
        </p:txBody>
      </p:sp>
      <p:pic>
        <p:nvPicPr>
          <p:cNvPr id="3" name="Picture 2">
            <a:extLst>
              <a:ext uri="{FF2B5EF4-FFF2-40B4-BE49-F238E27FC236}">
                <a16:creationId xmlns:a16="http://schemas.microsoft.com/office/drawing/2014/main" id="{E3DC4677-EC32-63EF-9A49-99DBD239A832}"/>
              </a:ext>
            </a:extLst>
          </p:cNvPr>
          <p:cNvPicPr>
            <a:picLocks noChangeAspect="1"/>
          </p:cNvPicPr>
          <p:nvPr/>
        </p:nvPicPr>
        <p:blipFill>
          <a:blip r:embed="rId2"/>
          <a:stretch>
            <a:fillRect/>
          </a:stretch>
        </p:blipFill>
        <p:spPr>
          <a:xfrm>
            <a:off x="0" y="3238771"/>
            <a:ext cx="7772400" cy="3957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2542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A2A98B-2BAA-9343-71F8-EB9AC06E2CCC}"/>
              </a:ext>
            </a:extLst>
          </p:cNvPr>
          <p:cNvPicPr>
            <a:picLocks noChangeAspect="1"/>
          </p:cNvPicPr>
          <p:nvPr/>
        </p:nvPicPr>
        <p:blipFill>
          <a:blip r:embed="rId2"/>
          <a:stretch>
            <a:fillRect/>
          </a:stretch>
        </p:blipFill>
        <p:spPr>
          <a:xfrm>
            <a:off x="0" y="2231584"/>
            <a:ext cx="7772400" cy="4239491"/>
          </a:xfrm>
          <a:prstGeom prst="rect">
            <a:avLst/>
          </a:prstGeom>
        </p:spPr>
      </p:pic>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38EC0613-E6D0-1274-FF20-1E1A5B9060E5}"/>
              </a:ext>
            </a:extLst>
          </p:cNvPr>
          <p:cNvSpPr txBox="1"/>
          <p:nvPr/>
        </p:nvSpPr>
        <p:spPr>
          <a:xfrm>
            <a:off x="2524981" y="2947756"/>
            <a:ext cx="5247419" cy="3046988"/>
          </a:xfrm>
          <a:prstGeom prst="rect">
            <a:avLst/>
          </a:prstGeom>
          <a:noFill/>
        </p:spPr>
        <p:txBody>
          <a:bodyPr wrap="square" rtlCol="0">
            <a:spAutoFit/>
          </a:bodyPr>
          <a:lstStyle/>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endParaRPr lang="en-CA" sz="9600" dirty="0">
              <a:solidFill>
                <a:srgbClr val="FF0000"/>
              </a:solidFill>
            </a:endParaRPr>
          </a:p>
          <a:p>
            <a:r>
              <a:rPr lang="en-CA" sz="9600" dirty="0">
                <a:solidFill>
                  <a:srgbClr val="FF0000"/>
                </a:solidFill>
              </a:rPr>
              <a:t>X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r>
              <a:rPr lang="en-CA" sz="9600" dirty="0" err="1">
                <a:solidFill>
                  <a:srgbClr val="FF0000"/>
                </a:solidFill>
              </a:rPr>
              <a:t>X</a:t>
            </a:r>
            <a:r>
              <a:rPr lang="en-CA" sz="9600" dirty="0">
                <a:solidFill>
                  <a:srgbClr val="FF0000"/>
                </a:solidFill>
              </a:rPr>
              <a:t>  </a:t>
            </a:r>
          </a:p>
        </p:txBody>
      </p:sp>
      <p:sp>
        <p:nvSpPr>
          <p:cNvPr id="7" name="TextBox 6">
            <a:extLst>
              <a:ext uri="{FF2B5EF4-FFF2-40B4-BE49-F238E27FC236}">
                <a16:creationId xmlns:a16="http://schemas.microsoft.com/office/drawing/2014/main" id="{E9508E21-5E35-62C5-E065-FB97CB96F882}"/>
              </a:ext>
            </a:extLst>
          </p:cNvPr>
          <p:cNvSpPr txBox="1"/>
          <p:nvPr/>
        </p:nvSpPr>
        <p:spPr>
          <a:xfrm>
            <a:off x="0" y="6908178"/>
            <a:ext cx="6729547" cy="400110"/>
          </a:xfrm>
          <a:prstGeom prst="rect">
            <a:avLst/>
          </a:prstGeom>
          <a:noFill/>
        </p:spPr>
        <p:txBody>
          <a:bodyPr wrap="square">
            <a:spAutoFit/>
          </a:bodyPr>
          <a:lstStyle/>
          <a:p>
            <a:r>
              <a:rPr lang="en-CA" sz="2000" dirty="0">
                <a:effectLst/>
                <a:latin typeface="MS Shell Dlg 2" panose="020B0604030504040204" pitchFamily="34" charset="0"/>
              </a:rPr>
              <a:t>Replace App() body by </a:t>
            </a:r>
            <a:endParaRPr lang="en-CA" sz="2000" dirty="0"/>
          </a:p>
        </p:txBody>
      </p:sp>
      <p:sp>
        <p:nvSpPr>
          <p:cNvPr id="8" name="TextBox 7">
            <a:extLst>
              <a:ext uri="{FF2B5EF4-FFF2-40B4-BE49-F238E27FC236}">
                <a16:creationId xmlns:a16="http://schemas.microsoft.com/office/drawing/2014/main" id="{A1037A25-6004-EFC2-AE1D-226FD5295EAE}"/>
              </a:ext>
            </a:extLst>
          </p:cNvPr>
          <p:cNvSpPr txBox="1"/>
          <p:nvPr/>
        </p:nvSpPr>
        <p:spPr>
          <a:xfrm>
            <a:off x="110362" y="7291185"/>
            <a:ext cx="7393587" cy="584775"/>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return </a:t>
            </a:r>
            <a:r>
              <a:rPr lang="en-CA" sz="1600" b="0" dirty="0" err="1">
                <a:effectLst/>
                <a:highlight>
                  <a:srgbClr val="FFFF00"/>
                </a:highlight>
                <a:latin typeface="Consolas" panose="020B0609020204030204" pitchFamily="49" charset="0"/>
              </a:rPr>
              <a:t>React.createElement</a:t>
            </a:r>
            <a:r>
              <a:rPr lang="en-CA" sz="1600" b="0" dirty="0">
                <a:effectLst/>
                <a:latin typeface="Consolas" panose="020B0609020204030204" pitchFamily="49" charset="0"/>
              </a:rPr>
              <a:t>('h1', {</a:t>
            </a:r>
            <a:r>
              <a:rPr lang="en-CA" sz="1600" b="0" dirty="0" err="1">
                <a:effectLst/>
                <a:latin typeface="Consolas" panose="020B0609020204030204" pitchFamily="49" charset="0"/>
              </a:rPr>
              <a:t>className</a:t>
            </a:r>
            <a:r>
              <a:rPr lang="en-CA" sz="1600" b="0" dirty="0">
                <a:effectLst/>
                <a:latin typeface="Consolas" panose="020B0609020204030204" pitchFamily="49" charset="0"/>
              </a:rPr>
              <a:t>:'header'},'A Simple </a:t>
            </a:r>
            <a:r>
              <a:rPr lang="en-CA" sz="1600" dirty="0">
                <a:latin typeface="Consolas" panose="020B0609020204030204" pitchFamily="49" charset="0"/>
              </a:rPr>
              <a:t>React Example');</a:t>
            </a:r>
            <a:endParaRPr lang="en-CA" sz="1600" b="0" dirty="0">
              <a:effectLst/>
              <a:latin typeface="Consolas" panose="020B0609020204030204" pitchFamily="49" charset="0"/>
            </a:endParaRPr>
          </a:p>
        </p:txBody>
      </p:sp>
      <p:sp>
        <p:nvSpPr>
          <p:cNvPr id="9" name="TextBox 8">
            <a:extLst>
              <a:ext uri="{FF2B5EF4-FFF2-40B4-BE49-F238E27FC236}">
                <a16:creationId xmlns:a16="http://schemas.microsoft.com/office/drawing/2014/main" id="{F5B7B667-F90B-CD9A-42D5-C3987355FD44}"/>
              </a:ext>
            </a:extLst>
          </p:cNvPr>
          <p:cNvSpPr txBox="1"/>
          <p:nvPr/>
        </p:nvSpPr>
        <p:spPr>
          <a:xfrm>
            <a:off x="31319" y="8213455"/>
            <a:ext cx="7551672" cy="400110"/>
          </a:xfrm>
          <a:prstGeom prst="rect">
            <a:avLst/>
          </a:prstGeom>
          <a:noFill/>
        </p:spPr>
        <p:txBody>
          <a:bodyPr wrap="square">
            <a:spAutoFit/>
          </a:bodyPr>
          <a:lstStyle/>
          <a:p>
            <a:r>
              <a:rPr lang="en-CA" sz="2000" dirty="0">
                <a:effectLst/>
                <a:latin typeface="MS Shell Dlg 2" panose="020B0604030504040204" pitchFamily="34" charset="0"/>
              </a:rPr>
              <a:t>update app.css </a:t>
            </a:r>
            <a:r>
              <a:rPr lang="en-CA" sz="2000" dirty="0">
                <a:latin typeface="MS Shell Dlg 2" panose="020B0604030504040204" pitchFamily="34" charset="0"/>
              </a:rPr>
              <a:t>file and add</a:t>
            </a:r>
            <a:endParaRPr lang="en-CA" sz="2000" dirty="0">
              <a:solidFill>
                <a:schemeClr val="bg1">
                  <a:lumMod val="65000"/>
                </a:schemeClr>
              </a:solidFill>
            </a:endParaRPr>
          </a:p>
        </p:txBody>
      </p:sp>
      <p:sp>
        <p:nvSpPr>
          <p:cNvPr id="10" name="TextBox 9">
            <a:extLst>
              <a:ext uri="{FF2B5EF4-FFF2-40B4-BE49-F238E27FC236}">
                <a16:creationId xmlns:a16="http://schemas.microsoft.com/office/drawing/2014/main" id="{D2C7CF20-D174-B09E-71F1-584530C913B6}"/>
              </a:ext>
            </a:extLst>
          </p:cNvPr>
          <p:cNvSpPr txBox="1"/>
          <p:nvPr/>
        </p:nvSpPr>
        <p:spPr>
          <a:xfrm>
            <a:off x="31319" y="8704540"/>
            <a:ext cx="7485052" cy="1077218"/>
          </a:xfrm>
          <a:prstGeom prst="rect">
            <a:avLst/>
          </a:prstGeom>
          <a:noFill/>
          <a:ln w="38100">
            <a:solidFill>
              <a:schemeClr val="tx1"/>
            </a:solidFill>
          </a:ln>
        </p:spPr>
        <p:txBody>
          <a:bodyPr wrap="square">
            <a:spAutoFit/>
          </a:bodyPr>
          <a:lstStyle/>
          <a:p>
            <a:r>
              <a:rPr lang="en-CA" sz="1600" b="0" dirty="0">
                <a:effectLst/>
                <a:latin typeface="Consolas" panose="020B0609020204030204" pitchFamily="49" charset="0"/>
              </a:rPr>
              <a:t>header :</a:t>
            </a:r>
          </a:p>
          <a:p>
            <a:r>
              <a:rPr lang="en-CA" sz="1600" dirty="0">
                <a:latin typeface="Consolas" panose="020B0609020204030204" pitchFamily="49" charset="0"/>
              </a:rPr>
              <a:t>{</a:t>
            </a:r>
          </a:p>
          <a:p>
            <a:r>
              <a:rPr lang="en-CA" sz="1600" b="0" dirty="0">
                <a:effectLst/>
                <a:latin typeface="Consolas" panose="020B0609020204030204" pitchFamily="49" charset="0"/>
              </a:rPr>
              <a:t> color: red;</a:t>
            </a:r>
          </a:p>
          <a:p>
            <a:r>
              <a:rPr lang="en-CA" sz="1600" dirty="0">
                <a:latin typeface="Consolas" panose="020B0609020204030204" pitchFamily="49" charset="0"/>
              </a:rPr>
              <a:t>}</a:t>
            </a:r>
            <a:endParaRPr lang="en-CA" sz="1600" b="0" dirty="0">
              <a:effectLst/>
              <a:latin typeface="Consolas" panose="020B0609020204030204" pitchFamily="49" charset="0"/>
            </a:endParaRPr>
          </a:p>
        </p:txBody>
      </p:sp>
    </p:spTree>
    <p:extLst>
      <p:ext uri="{BB962C8B-B14F-4D97-AF65-F5344CB8AC3E}">
        <p14:creationId xmlns:p14="http://schemas.microsoft.com/office/powerpoint/2010/main" val="402686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9" grpId="0"/>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0" y="1115792"/>
            <a:ext cx="5724196"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Main Component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6550952"/>
            <a:ext cx="7551672" cy="707886"/>
          </a:xfrm>
          <a:prstGeom prst="rect">
            <a:avLst/>
          </a:prstGeom>
          <a:noFill/>
        </p:spPr>
        <p:txBody>
          <a:bodyPr wrap="square">
            <a:spAutoFit/>
          </a:bodyPr>
          <a:lstStyle/>
          <a:p>
            <a:r>
              <a:rPr lang="en-CA" sz="2000" dirty="0">
                <a:effectLst/>
                <a:latin typeface="MS Shell Dlg 2" panose="020B0604030504040204" pitchFamily="34" charset="0"/>
              </a:rPr>
              <a:t>Note that </a:t>
            </a:r>
            <a:r>
              <a:rPr lang="en-CA" sz="2000" dirty="0" err="1">
                <a:effectLst/>
                <a:latin typeface="MS Shell Dlg 2" panose="020B0604030504040204" pitchFamily="34" charset="0"/>
              </a:rPr>
              <a:t>ReactDom</a:t>
            </a:r>
            <a:r>
              <a:rPr lang="en-CA" sz="2000" dirty="0" err="1">
                <a:latin typeface="MS Shell Dlg 2" panose="020B0604030504040204" pitchFamily="34" charset="0"/>
              </a:rPr>
              <a:t>.render</a:t>
            </a:r>
            <a:r>
              <a:rPr lang="en-CA" sz="2000" dirty="0">
                <a:latin typeface="MS Shell Dlg 2" panose="020B0604030504040204" pitchFamily="34" charset="0"/>
              </a:rPr>
              <a:t> is not supported in version 18 and browser is handling our code as if it is written in version 17.</a:t>
            </a:r>
            <a:endParaRPr lang="en-CA" sz="2000" dirty="0"/>
          </a:p>
        </p:txBody>
      </p:sp>
      <p:sp>
        <p:nvSpPr>
          <p:cNvPr id="12" name="TextBox 11">
            <a:extLst>
              <a:ext uri="{FF2B5EF4-FFF2-40B4-BE49-F238E27FC236}">
                <a16:creationId xmlns:a16="http://schemas.microsoft.com/office/drawing/2014/main" id="{4CCFBF17-ECB7-8904-9014-8932280D5839}"/>
              </a:ext>
            </a:extLst>
          </p:cNvPr>
          <p:cNvSpPr txBox="1"/>
          <p:nvPr/>
        </p:nvSpPr>
        <p:spPr>
          <a:xfrm>
            <a:off x="0" y="7394000"/>
            <a:ext cx="7435121" cy="1015663"/>
          </a:xfrm>
          <a:prstGeom prst="rect">
            <a:avLst/>
          </a:prstGeom>
          <a:noFill/>
        </p:spPr>
        <p:txBody>
          <a:bodyPr wrap="square">
            <a:spAutoFit/>
          </a:bodyPr>
          <a:lstStyle/>
          <a:p>
            <a:r>
              <a:rPr lang="en-US" sz="2000" dirty="0">
                <a:effectLst/>
                <a:latin typeface="Segoe UI" panose="020B0502040204020203" pitchFamily="34" charset="0"/>
              </a:rPr>
              <a:t>You can use version 16.2 for react and </a:t>
            </a:r>
            <a:r>
              <a:rPr lang="en-US" sz="2000" dirty="0" err="1">
                <a:effectLst/>
                <a:latin typeface="Segoe UI" panose="020B0502040204020203" pitchFamily="34" charset="0"/>
              </a:rPr>
              <a:t>reactDom</a:t>
            </a:r>
            <a:r>
              <a:rPr lang="en-US" sz="2000" dirty="0">
                <a:effectLst/>
                <a:latin typeface="Segoe UI" panose="020B0502040204020203" pitchFamily="34" charset="0"/>
              </a:rPr>
              <a:t>, but you will need to stop server, run </a:t>
            </a:r>
            <a:r>
              <a:rPr lang="en-US" sz="2000" dirty="0" err="1">
                <a:effectLst/>
                <a:latin typeface="Segoe UI" panose="020B0502040204020203" pitchFamily="34" charset="0"/>
              </a:rPr>
              <a:t>npm</a:t>
            </a:r>
            <a:r>
              <a:rPr lang="en-US" sz="2000" dirty="0">
                <a:effectLst/>
                <a:latin typeface="Segoe UI" panose="020B0502040204020203" pitchFamily="34" charset="0"/>
              </a:rPr>
              <a:t> reinstall afterwards, and then </a:t>
            </a:r>
            <a:r>
              <a:rPr lang="en-US" sz="2000" dirty="0" err="1">
                <a:effectLst/>
                <a:latin typeface="Segoe UI" panose="020B0502040204020203" pitchFamily="34" charset="0"/>
              </a:rPr>
              <a:t>npm</a:t>
            </a:r>
            <a:r>
              <a:rPr lang="en-US" sz="2000" dirty="0">
                <a:effectLst/>
                <a:latin typeface="Segoe UI" panose="020B0502040204020203" pitchFamily="34" charset="0"/>
              </a:rPr>
              <a:t> start</a:t>
            </a:r>
            <a:endParaRPr lang="en-US" sz="2400" dirty="0">
              <a:effectLst/>
              <a:latin typeface="Arial" panose="020B0604020202020204" pitchFamily="34" charset="0"/>
            </a:endParaRPr>
          </a:p>
        </p:txBody>
      </p:sp>
      <p:sp>
        <p:nvSpPr>
          <p:cNvPr id="14" name="TextBox 13">
            <a:extLst>
              <a:ext uri="{FF2B5EF4-FFF2-40B4-BE49-F238E27FC236}">
                <a16:creationId xmlns:a16="http://schemas.microsoft.com/office/drawing/2014/main" id="{461C8056-33CD-1814-76BF-5333D542BEB6}"/>
              </a:ext>
            </a:extLst>
          </p:cNvPr>
          <p:cNvSpPr txBox="1"/>
          <p:nvPr/>
        </p:nvSpPr>
        <p:spPr>
          <a:xfrm>
            <a:off x="1" y="8409663"/>
            <a:ext cx="7772399" cy="1015663"/>
          </a:xfrm>
          <a:prstGeom prst="rect">
            <a:avLst/>
          </a:prstGeom>
          <a:noFill/>
        </p:spPr>
        <p:txBody>
          <a:bodyPr wrap="square">
            <a:spAutoFit/>
          </a:bodyPr>
          <a:lstStyle/>
          <a:p>
            <a:r>
              <a:rPr lang="en-US" sz="2000" dirty="0">
                <a:effectLst/>
                <a:latin typeface="Segoe UI" panose="020B0502040204020203" pitchFamily="34" charset="0"/>
              </a:rPr>
              <a:t>This is just for understanding how things are running, but we don't need to bother with this basic approach to create and render components</a:t>
            </a:r>
            <a:endParaRPr lang="en-US" sz="2400" dirty="0">
              <a:effectLst/>
              <a:latin typeface="Arial" panose="020B0604020202020204" pitchFamily="34" charset="0"/>
            </a:endParaRPr>
          </a:p>
        </p:txBody>
      </p:sp>
      <p:pic>
        <p:nvPicPr>
          <p:cNvPr id="16" name="Picture 15">
            <a:extLst>
              <a:ext uri="{FF2B5EF4-FFF2-40B4-BE49-F238E27FC236}">
                <a16:creationId xmlns:a16="http://schemas.microsoft.com/office/drawing/2014/main" id="{F2E43C02-EA1E-362A-9D40-F8F5C0CD95B3}"/>
              </a:ext>
            </a:extLst>
          </p:cNvPr>
          <p:cNvPicPr>
            <a:picLocks noChangeAspect="1"/>
          </p:cNvPicPr>
          <p:nvPr/>
        </p:nvPicPr>
        <p:blipFill>
          <a:blip r:embed="rId3"/>
          <a:stretch>
            <a:fillRect/>
          </a:stretch>
        </p:blipFill>
        <p:spPr>
          <a:xfrm>
            <a:off x="0" y="2351244"/>
            <a:ext cx="7884825" cy="3839694"/>
          </a:xfrm>
          <a:prstGeom prst="rect">
            <a:avLst/>
          </a:prstGeom>
        </p:spPr>
      </p:pic>
      <p:sp>
        <p:nvSpPr>
          <p:cNvPr id="17" name="TextBox 16">
            <a:extLst>
              <a:ext uri="{FF2B5EF4-FFF2-40B4-BE49-F238E27FC236}">
                <a16:creationId xmlns:a16="http://schemas.microsoft.com/office/drawing/2014/main" id="{23E7A8EE-5489-7853-1AF9-9574E73D5F19}"/>
              </a:ext>
            </a:extLst>
          </p:cNvPr>
          <p:cNvSpPr txBox="1"/>
          <p:nvPr/>
        </p:nvSpPr>
        <p:spPr>
          <a:xfrm>
            <a:off x="0" y="9550568"/>
            <a:ext cx="7435121" cy="400110"/>
          </a:xfrm>
          <a:prstGeom prst="rect">
            <a:avLst/>
          </a:prstGeom>
          <a:noFill/>
        </p:spPr>
        <p:txBody>
          <a:bodyPr wrap="square">
            <a:spAutoFit/>
          </a:bodyPr>
          <a:lstStyle/>
          <a:p>
            <a:r>
              <a:rPr lang="en-US" sz="2000" dirty="0">
                <a:effectLst/>
                <a:latin typeface="Segoe UI" panose="020B0502040204020203" pitchFamily="34" charset="0"/>
              </a:rPr>
              <a:t>So, it’s ok now to revert the index.js to its original code.</a:t>
            </a:r>
            <a:endParaRPr lang="en-US" sz="2400" dirty="0">
              <a:effectLst/>
              <a:latin typeface="Arial" panose="020B0604020202020204" pitchFamily="34" charset="0"/>
            </a:endParaRPr>
          </a:p>
        </p:txBody>
      </p:sp>
    </p:spTree>
    <p:extLst>
      <p:ext uri="{BB962C8B-B14F-4D97-AF65-F5344CB8AC3E}">
        <p14:creationId xmlns:p14="http://schemas.microsoft.com/office/powerpoint/2010/main" val="24887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D5EB5C-EB36-7CDD-ED05-37594AB89E21}"/>
              </a:ext>
            </a:extLst>
          </p:cNvPr>
          <p:cNvSpPr/>
          <p:nvPr/>
        </p:nvSpPr>
        <p:spPr>
          <a:xfrm>
            <a:off x="3129690" y="3014230"/>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2" name="Rectangle 1">
            <a:extLst>
              <a:ext uri="{FF2B5EF4-FFF2-40B4-BE49-F238E27FC236}">
                <a16:creationId xmlns:a16="http://schemas.microsoft.com/office/drawing/2014/main" id="{25A78340-DB85-299B-93C9-6429225B95A3}"/>
              </a:ext>
            </a:extLst>
          </p:cNvPr>
          <p:cNvSpPr/>
          <p:nvPr/>
        </p:nvSpPr>
        <p:spPr>
          <a:xfrm>
            <a:off x="-232997" y="0"/>
            <a:ext cx="800539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Check Our Project - </a:t>
            </a:r>
            <a:r>
              <a:rPr lang="en-US" sz="2400" b="0" cap="none" spc="0" dirty="0">
                <a:ln w="0"/>
                <a:solidFill>
                  <a:schemeClr val="tx1"/>
                </a:solidFill>
                <a:effectLst>
                  <a:outerShdw blurRad="38100" dist="19050" dir="2700000" algn="tl" rotWithShape="0">
                    <a:schemeClr val="dk1">
                      <a:alpha val="40000"/>
                    </a:schemeClr>
                  </a:outerShdw>
                </a:effectLst>
              </a:rPr>
              <a:t>Continue</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4E5D411E-4A23-79BD-517B-67B958019C65}"/>
              </a:ext>
            </a:extLst>
          </p:cNvPr>
          <p:cNvSpPr txBox="1"/>
          <p:nvPr/>
        </p:nvSpPr>
        <p:spPr>
          <a:xfrm>
            <a:off x="0" y="2315545"/>
            <a:ext cx="2959374" cy="1938992"/>
          </a:xfrm>
          <a:prstGeom prst="rect">
            <a:avLst/>
          </a:prstGeom>
          <a:noFill/>
        </p:spPr>
        <p:txBody>
          <a:bodyPr wrap="square">
            <a:spAutoFit/>
          </a:bodyPr>
          <a:lstStyle/>
          <a:p>
            <a:pPr algn="ctr"/>
            <a:r>
              <a:rPr lang="en-CA" sz="2000" dirty="0">
                <a:effectLst/>
                <a:latin typeface="MS Shell Dlg 2" panose="020B0604030504040204" pitchFamily="34" charset="0"/>
              </a:rPr>
              <a:t>JSX does the trick of simplifying the code to a format we are used to and to create the </a:t>
            </a:r>
            <a:r>
              <a:rPr lang="en-CA" sz="2000" dirty="0" err="1">
                <a:effectLst/>
                <a:latin typeface="MS Shell Dlg 2" panose="020B0604030504040204" pitchFamily="34" charset="0"/>
              </a:rPr>
              <a:t>React.createElement</a:t>
            </a:r>
            <a:r>
              <a:rPr lang="en-CA" sz="2000" dirty="0">
                <a:effectLst/>
                <a:latin typeface="MS Shell Dlg 2" panose="020B0604030504040204" pitchFamily="34" charset="0"/>
              </a:rPr>
              <a:t> behind under the hood.</a:t>
            </a:r>
            <a:endParaRPr lang="en-CA" sz="2000" dirty="0"/>
          </a:p>
        </p:txBody>
      </p:sp>
      <p:sp>
        <p:nvSpPr>
          <p:cNvPr id="7" name="TextBox 6">
            <a:extLst>
              <a:ext uri="{FF2B5EF4-FFF2-40B4-BE49-F238E27FC236}">
                <a16:creationId xmlns:a16="http://schemas.microsoft.com/office/drawing/2014/main" id="{DACB883E-2DE3-33AB-43F8-47479A54FDB7}"/>
              </a:ext>
            </a:extLst>
          </p:cNvPr>
          <p:cNvSpPr txBox="1"/>
          <p:nvPr/>
        </p:nvSpPr>
        <p:spPr>
          <a:xfrm>
            <a:off x="60085" y="1296272"/>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a:t>
            </a:r>
            <a:r>
              <a:rPr lang="en-US" b="0" dirty="0" err="1">
                <a:effectLst/>
                <a:latin typeface="Consolas" panose="020B0609020204030204" pitchFamily="49" charset="0"/>
              </a:rPr>
              <a:t>React.createElement</a:t>
            </a:r>
            <a:r>
              <a:rPr lang="en-US" b="0" dirty="0">
                <a:effectLst/>
                <a:latin typeface="Consolas" panose="020B0609020204030204" pitchFamily="49" charset="0"/>
              </a:rPr>
              <a:t>('h1', {</a:t>
            </a:r>
            <a:r>
              <a:rPr lang="en-US" b="0" dirty="0" err="1">
                <a:effectLst/>
                <a:latin typeface="Consolas" panose="020B0609020204030204" pitchFamily="49" charset="0"/>
              </a:rPr>
              <a:t>className</a:t>
            </a:r>
            <a:r>
              <a:rPr lang="en-US" b="0" dirty="0">
                <a:effectLst/>
                <a:latin typeface="Consolas" panose="020B0609020204030204" pitchFamily="49" charset="0"/>
              </a:rPr>
              <a:t>:'header'},'A Simple React Example');</a:t>
            </a:r>
          </a:p>
        </p:txBody>
      </p:sp>
      <p:sp>
        <p:nvSpPr>
          <p:cNvPr id="8" name="Arrow: Down 7">
            <a:extLst>
              <a:ext uri="{FF2B5EF4-FFF2-40B4-BE49-F238E27FC236}">
                <a16:creationId xmlns:a16="http://schemas.microsoft.com/office/drawing/2014/main" id="{880F50E8-136A-6A3C-789A-318E8DB37AEC}"/>
              </a:ext>
            </a:extLst>
          </p:cNvPr>
          <p:cNvSpPr/>
          <p:nvPr/>
        </p:nvSpPr>
        <p:spPr>
          <a:xfrm>
            <a:off x="3181167" y="200800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4BD9859D-95B2-61B1-0AFD-A63585B39BA9}"/>
              </a:ext>
            </a:extLst>
          </p:cNvPr>
          <p:cNvSpPr txBox="1"/>
          <p:nvPr/>
        </p:nvSpPr>
        <p:spPr>
          <a:xfrm>
            <a:off x="60085" y="4914656"/>
            <a:ext cx="7551672" cy="646331"/>
          </a:xfrm>
          <a:prstGeom prst="rect">
            <a:avLst/>
          </a:prstGeom>
          <a:noFill/>
          <a:ln w="12700">
            <a:solidFill>
              <a:schemeClr val="tx1"/>
            </a:solidFill>
          </a:ln>
        </p:spPr>
        <p:txBody>
          <a:bodyPr wrap="square">
            <a:spAutoFit/>
          </a:bodyPr>
          <a:lstStyle/>
          <a:p>
            <a:r>
              <a:rPr lang="en-US" b="0" dirty="0">
                <a:effectLst/>
                <a:latin typeface="Consolas" panose="020B0609020204030204" pitchFamily="49" charset="0"/>
              </a:rPr>
              <a:t>return (&lt;h1 </a:t>
            </a:r>
            <a:r>
              <a:rPr lang="en-US" b="0" dirty="0" err="1">
                <a:effectLst/>
                <a:latin typeface="Consolas" panose="020B0609020204030204" pitchFamily="49" charset="0"/>
              </a:rPr>
              <a:t>className</a:t>
            </a:r>
            <a:r>
              <a:rPr lang="en-US" dirty="0">
                <a:latin typeface="Consolas" panose="020B0609020204030204" pitchFamily="49" charset="0"/>
              </a:rPr>
              <a:t>='header'&gt;</a:t>
            </a:r>
            <a:r>
              <a:rPr lang="en-US" b="0" dirty="0">
                <a:effectLst/>
                <a:latin typeface="Consolas" panose="020B0609020204030204" pitchFamily="49" charset="0"/>
              </a:rPr>
              <a:t>A Simple React Example&lt;/h1&gt;);</a:t>
            </a:r>
          </a:p>
        </p:txBody>
      </p:sp>
      <p:sp>
        <p:nvSpPr>
          <p:cNvPr id="10" name="Arrow: Down 9">
            <a:extLst>
              <a:ext uri="{FF2B5EF4-FFF2-40B4-BE49-F238E27FC236}">
                <a16:creationId xmlns:a16="http://schemas.microsoft.com/office/drawing/2014/main" id="{468C37B2-AAFF-EF8A-0304-63D4E6A5F84B}"/>
              </a:ext>
            </a:extLst>
          </p:cNvPr>
          <p:cNvSpPr/>
          <p:nvPr/>
        </p:nvSpPr>
        <p:spPr>
          <a:xfrm>
            <a:off x="3233309" y="3966978"/>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D57E140A-5438-B590-D347-3F6E467FA065}"/>
              </a:ext>
            </a:extLst>
          </p:cNvPr>
          <p:cNvSpPr txBox="1"/>
          <p:nvPr/>
        </p:nvSpPr>
        <p:spPr>
          <a:xfrm>
            <a:off x="110364" y="5920908"/>
            <a:ext cx="7551671" cy="369332"/>
          </a:xfrm>
          <a:prstGeom prst="rect">
            <a:avLst/>
          </a:prstGeom>
          <a:noFill/>
        </p:spPr>
        <p:txBody>
          <a:bodyPr wrap="square">
            <a:spAutoFit/>
          </a:bodyPr>
          <a:lstStyle/>
          <a:p>
            <a:r>
              <a:rPr lang="en-CA" dirty="0" err="1"/>
              <a:t>ReactDOM.render</a:t>
            </a:r>
            <a:r>
              <a:rPr lang="en-CA" dirty="0"/>
              <a:t>(</a:t>
            </a:r>
            <a:r>
              <a:rPr lang="en-CA" dirty="0">
                <a:latin typeface="Consolas" panose="020B0609020204030204" pitchFamily="49" charset="0"/>
              </a:rPr>
              <a:t>App()</a:t>
            </a:r>
            <a:r>
              <a:rPr lang="en-CA" dirty="0"/>
              <a:t>, </a:t>
            </a:r>
            <a:r>
              <a:rPr lang="en-CA" dirty="0" err="1"/>
              <a:t>document.getElementById</a:t>
            </a:r>
            <a:r>
              <a:rPr lang="en-CA" dirty="0"/>
              <a:t>('root'));</a:t>
            </a:r>
          </a:p>
        </p:txBody>
      </p:sp>
      <p:sp>
        <p:nvSpPr>
          <p:cNvPr id="16" name="Rectangle 15">
            <a:extLst>
              <a:ext uri="{FF2B5EF4-FFF2-40B4-BE49-F238E27FC236}">
                <a16:creationId xmlns:a16="http://schemas.microsoft.com/office/drawing/2014/main" id="{9AE4F3D3-D7FE-409D-110C-D03BFE5CAA5E}"/>
              </a:ext>
            </a:extLst>
          </p:cNvPr>
          <p:cNvSpPr/>
          <p:nvPr/>
        </p:nvSpPr>
        <p:spPr>
          <a:xfrm>
            <a:off x="2907897" y="7296466"/>
            <a:ext cx="1366080" cy="923330"/>
          </a:xfrm>
          <a:prstGeom prst="rect">
            <a:avLst/>
          </a:prstGeom>
          <a:solidFill>
            <a:schemeClr val="accent2"/>
          </a:solidFill>
          <a:ln w="57150">
            <a:solidFill>
              <a:srgbClr val="00B050"/>
            </a:solidFill>
          </a:ln>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JSX</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7" name="Arrow: Down 16">
            <a:extLst>
              <a:ext uri="{FF2B5EF4-FFF2-40B4-BE49-F238E27FC236}">
                <a16:creationId xmlns:a16="http://schemas.microsoft.com/office/drawing/2014/main" id="{4242274A-112A-E64C-AA34-E09266D8111E}"/>
              </a:ext>
            </a:extLst>
          </p:cNvPr>
          <p:cNvSpPr/>
          <p:nvPr/>
        </p:nvSpPr>
        <p:spPr>
          <a:xfrm>
            <a:off x="2959374" y="6290240"/>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Down 17">
            <a:extLst>
              <a:ext uri="{FF2B5EF4-FFF2-40B4-BE49-F238E27FC236}">
                <a16:creationId xmlns:a16="http://schemas.microsoft.com/office/drawing/2014/main" id="{8090F0A1-4176-325C-A668-407E687C1C18}"/>
              </a:ext>
            </a:extLst>
          </p:cNvPr>
          <p:cNvSpPr/>
          <p:nvPr/>
        </p:nvSpPr>
        <p:spPr>
          <a:xfrm>
            <a:off x="3011516" y="8249214"/>
            <a:ext cx="1072783" cy="9408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3FD0D315-3EE7-C222-238E-9C0E0105B380}"/>
              </a:ext>
            </a:extLst>
          </p:cNvPr>
          <p:cNvSpPr txBox="1"/>
          <p:nvPr/>
        </p:nvSpPr>
        <p:spPr>
          <a:xfrm>
            <a:off x="2700102" y="9226022"/>
            <a:ext cx="2478688" cy="369332"/>
          </a:xfrm>
          <a:prstGeom prst="rect">
            <a:avLst/>
          </a:prstGeom>
          <a:noFill/>
        </p:spPr>
        <p:txBody>
          <a:bodyPr wrap="square">
            <a:spAutoFit/>
          </a:bodyPr>
          <a:lstStyle/>
          <a:p>
            <a:r>
              <a:rPr lang="en-CA" dirty="0" err="1"/>
              <a:t>root.render</a:t>
            </a:r>
            <a:r>
              <a:rPr lang="en-CA" dirty="0"/>
              <a:t>(</a:t>
            </a:r>
            <a:r>
              <a:rPr lang="en-CA" dirty="0">
                <a:highlight>
                  <a:srgbClr val="FFFF00"/>
                </a:highlight>
              </a:rPr>
              <a:t>&lt;App/&gt;</a:t>
            </a:r>
            <a:r>
              <a:rPr lang="en-CA" dirty="0"/>
              <a:t>);</a:t>
            </a:r>
          </a:p>
        </p:txBody>
      </p:sp>
      <p:sp>
        <p:nvSpPr>
          <p:cNvPr id="20" name="TextBox 19">
            <a:extLst>
              <a:ext uri="{FF2B5EF4-FFF2-40B4-BE49-F238E27FC236}">
                <a16:creationId xmlns:a16="http://schemas.microsoft.com/office/drawing/2014/main" id="{BE65F7E4-C017-7EE5-A0AC-441D0EB39198}"/>
              </a:ext>
            </a:extLst>
          </p:cNvPr>
          <p:cNvSpPr txBox="1"/>
          <p:nvPr/>
        </p:nvSpPr>
        <p:spPr>
          <a:xfrm>
            <a:off x="5341183" y="3196082"/>
            <a:ext cx="2270574" cy="369332"/>
          </a:xfrm>
          <a:prstGeom prst="rect">
            <a:avLst/>
          </a:prstGeom>
          <a:solidFill>
            <a:srgbClr val="C00000"/>
          </a:solidFill>
        </p:spPr>
        <p:txBody>
          <a:bodyPr wrap="square">
            <a:spAutoFit/>
          </a:bodyPr>
          <a:lstStyle/>
          <a:p>
            <a:pPr algn="ctr"/>
            <a:r>
              <a:rPr lang="en-CA" dirty="0">
                <a:solidFill>
                  <a:schemeClr val="bg1"/>
                </a:solidFill>
              </a:rPr>
              <a:t>Creating Element</a:t>
            </a:r>
          </a:p>
        </p:txBody>
      </p:sp>
      <p:sp>
        <p:nvSpPr>
          <p:cNvPr id="22" name="TextBox 21">
            <a:extLst>
              <a:ext uri="{FF2B5EF4-FFF2-40B4-BE49-F238E27FC236}">
                <a16:creationId xmlns:a16="http://schemas.microsoft.com/office/drawing/2014/main" id="{87EB5040-2844-D802-C182-882AF602B15E}"/>
              </a:ext>
            </a:extLst>
          </p:cNvPr>
          <p:cNvSpPr txBox="1"/>
          <p:nvPr/>
        </p:nvSpPr>
        <p:spPr>
          <a:xfrm>
            <a:off x="5178790" y="7111800"/>
            <a:ext cx="2270574" cy="646331"/>
          </a:xfrm>
          <a:prstGeom prst="rect">
            <a:avLst/>
          </a:prstGeom>
          <a:solidFill>
            <a:srgbClr val="C00000"/>
          </a:solidFill>
        </p:spPr>
        <p:txBody>
          <a:bodyPr wrap="square">
            <a:spAutoFit/>
          </a:bodyPr>
          <a:lstStyle/>
          <a:p>
            <a:pPr algn="ctr"/>
            <a:r>
              <a:rPr lang="en-CA" dirty="0">
                <a:solidFill>
                  <a:schemeClr val="bg1"/>
                </a:solidFill>
              </a:rPr>
              <a:t>Invoking/Adding Element</a:t>
            </a:r>
          </a:p>
        </p:txBody>
      </p:sp>
      <p:cxnSp>
        <p:nvCxnSpPr>
          <p:cNvPr id="24" name="Straight Connector 23">
            <a:extLst>
              <a:ext uri="{FF2B5EF4-FFF2-40B4-BE49-F238E27FC236}">
                <a16:creationId xmlns:a16="http://schemas.microsoft.com/office/drawing/2014/main" id="{0A3C7F56-C676-60C4-A7BE-A29FA50276D3}"/>
              </a:ext>
            </a:extLst>
          </p:cNvPr>
          <p:cNvCxnSpPr>
            <a:cxnSpLocks/>
          </p:cNvCxnSpPr>
          <p:nvPr/>
        </p:nvCxnSpPr>
        <p:spPr>
          <a:xfrm>
            <a:off x="163610" y="5713700"/>
            <a:ext cx="7285754" cy="29407"/>
          </a:xfrm>
          <a:prstGeom prst="line">
            <a:avLst/>
          </a:prstGeom>
          <a:ln w="76200">
            <a:solidFill>
              <a:srgbClr val="00206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61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P spid="7" grpId="0" animBg="1"/>
      <p:bldP spid="8" grpId="0" animBg="1"/>
      <p:bldP spid="9" grpId="0" animBg="1"/>
      <p:bldP spid="10" grpId="0" animBg="1"/>
      <p:bldP spid="15" grpId="0"/>
      <p:bldP spid="16" grpId="0" animBg="1"/>
      <p:bldP spid="17" grpId="0" animBg="1"/>
      <p:bldP spid="18" grpId="0" animBg="1"/>
      <p:bldP spid="19" grpId="0"/>
      <p:bldP spid="20" grpId="0" animBg="1"/>
      <p:bldP spid="22" grpId="0" animBg="1"/>
    </p:bldLst>
  </p:timing>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EB2AE5-9941-A220-915D-C46214B0C182}"/>
              </a:ext>
            </a:extLst>
          </p:cNvPr>
          <p:cNvPicPr>
            <a:picLocks noChangeAspect="1"/>
          </p:cNvPicPr>
          <p:nvPr/>
        </p:nvPicPr>
        <p:blipFill>
          <a:blip r:embed="rId2"/>
          <a:stretch>
            <a:fillRect/>
          </a:stretch>
        </p:blipFill>
        <p:spPr>
          <a:xfrm>
            <a:off x="0" y="2556819"/>
            <a:ext cx="7772400" cy="3349305"/>
          </a:xfrm>
          <a:prstGeom prst="rect">
            <a:avLst/>
          </a:prstGeom>
        </p:spPr>
      </p:pic>
      <p:sp>
        <p:nvSpPr>
          <p:cNvPr id="8" name="Rectangle 7">
            <a:extLst>
              <a:ext uri="{FF2B5EF4-FFF2-40B4-BE49-F238E27FC236}">
                <a16:creationId xmlns:a16="http://schemas.microsoft.com/office/drawing/2014/main" id="{158F95D5-BE54-3736-1783-2E5501BC5DA8}"/>
              </a:ext>
            </a:extLst>
          </p:cNvPr>
          <p:cNvSpPr/>
          <p:nvPr/>
        </p:nvSpPr>
        <p:spPr>
          <a:xfrm>
            <a:off x="1136995" y="0"/>
            <a:ext cx="526541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2400" b="0" cap="none" spc="0" dirty="0">
                <a:ln w="0"/>
                <a:solidFill>
                  <a:schemeClr val="tx1"/>
                </a:solidFill>
                <a:effectLst>
                  <a:outerShdw blurRad="38100" dist="19050" dir="2700000" algn="tl" rotWithShape="0">
                    <a:schemeClr val="dk1">
                      <a:alpha val="40000"/>
                    </a:schemeClr>
                  </a:outerShdw>
                </a:effectLst>
              </a:rPr>
              <a:t>Layout</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236BBD08-D266-E51E-2E25-C7F86AC776DD}"/>
              </a:ext>
            </a:extLst>
          </p:cNvPr>
          <p:cNvSpPr/>
          <p:nvPr/>
        </p:nvSpPr>
        <p:spPr>
          <a:xfrm>
            <a:off x="0" y="2550320"/>
            <a:ext cx="7720638" cy="674558"/>
          </a:xfrm>
          <a:prstGeom prst="roundRect">
            <a:avLst/>
          </a:prstGeom>
          <a:solidFill>
            <a:srgbClr val="58B4AE">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93BD921D-5398-D9B0-96A1-944440F5AB82}"/>
              </a:ext>
            </a:extLst>
          </p:cNvPr>
          <p:cNvSpPr/>
          <p:nvPr/>
        </p:nvSpPr>
        <p:spPr>
          <a:xfrm>
            <a:off x="3860319" y="3553663"/>
            <a:ext cx="3912081" cy="2607293"/>
          </a:xfrm>
          <a:prstGeom prst="roundRect">
            <a:avLst/>
          </a:prstGeom>
          <a:solidFill>
            <a:srgbClr val="FFFF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Rectangle: Rounded Corners 10">
            <a:extLst>
              <a:ext uri="{FF2B5EF4-FFF2-40B4-BE49-F238E27FC236}">
                <a16:creationId xmlns:a16="http://schemas.microsoft.com/office/drawing/2014/main" id="{5B6A3D25-588C-A2E6-D46C-620F589E4CA2}"/>
              </a:ext>
            </a:extLst>
          </p:cNvPr>
          <p:cNvSpPr/>
          <p:nvPr/>
        </p:nvSpPr>
        <p:spPr>
          <a:xfrm>
            <a:off x="-103524" y="3157423"/>
            <a:ext cx="3912081" cy="2298998"/>
          </a:xfrm>
          <a:prstGeom prst="roundRect">
            <a:avLst/>
          </a:prstGeom>
          <a:solidFill>
            <a:srgbClr val="00B0F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F9F22BEE-F724-9537-EA97-B49D2654B2BE}"/>
              </a:ext>
            </a:extLst>
          </p:cNvPr>
          <p:cNvSpPr/>
          <p:nvPr/>
        </p:nvSpPr>
        <p:spPr>
          <a:xfrm>
            <a:off x="51762" y="5456421"/>
            <a:ext cx="3912081" cy="600604"/>
          </a:xfrm>
          <a:prstGeom prst="roundRect">
            <a:avLst/>
          </a:prstGeom>
          <a:solidFill>
            <a:srgbClr val="7030A0">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7B018CD1-20FC-305B-4B53-2470CA25FDD0}"/>
              </a:ext>
            </a:extLst>
          </p:cNvPr>
          <p:cNvSpPr txBox="1"/>
          <p:nvPr/>
        </p:nvSpPr>
        <p:spPr>
          <a:xfrm>
            <a:off x="3392755" y="2669206"/>
            <a:ext cx="1282531" cy="461665"/>
          </a:xfrm>
          <a:prstGeom prst="rect">
            <a:avLst/>
          </a:prstGeom>
          <a:noFill/>
        </p:spPr>
        <p:txBody>
          <a:bodyPr wrap="none" rtlCol="0">
            <a:spAutoFit/>
          </a:bodyPr>
          <a:lstStyle/>
          <a:p>
            <a:r>
              <a:rPr lang="en-CA" sz="2400" b="1" dirty="0"/>
              <a:t>Header</a:t>
            </a:r>
          </a:p>
        </p:txBody>
      </p:sp>
      <p:sp>
        <p:nvSpPr>
          <p:cNvPr id="14" name="TextBox 13">
            <a:extLst>
              <a:ext uri="{FF2B5EF4-FFF2-40B4-BE49-F238E27FC236}">
                <a16:creationId xmlns:a16="http://schemas.microsoft.com/office/drawing/2014/main" id="{706AFC74-9EC7-1532-6B40-232C88F7FCFD}"/>
              </a:ext>
            </a:extLst>
          </p:cNvPr>
          <p:cNvSpPr txBox="1"/>
          <p:nvPr/>
        </p:nvSpPr>
        <p:spPr>
          <a:xfrm>
            <a:off x="4744368" y="4231471"/>
            <a:ext cx="1494961" cy="461665"/>
          </a:xfrm>
          <a:prstGeom prst="rect">
            <a:avLst/>
          </a:prstGeom>
          <a:noFill/>
        </p:spPr>
        <p:txBody>
          <a:bodyPr wrap="none" rtlCol="0">
            <a:spAutoFit/>
          </a:bodyPr>
          <a:lstStyle/>
          <a:p>
            <a:r>
              <a:rPr lang="en-CA" sz="2400" b="1" dirty="0" err="1"/>
              <a:t>ListTasks</a:t>
            </a:r>
            <a:endParaRPr lang="en-CA" sz="2400" b="1" dirty="0"/>
          </a:p>
        </p:txBody>
      </p:sp>
      <p:sp>
        <p:nvSpPr>
          <p:cNvPr id="15" name="TextBox 14">
            <a:extLst>
              <a:ext uri="{FF2B5EF4-FFF2-40B4-BE49-F238E27FC236}">
                <a16:creationId xmlns:a16="http://schemas.microsoft.com/office/drawing/2014/main" id="{A50C988D-F01C-8E08-0D75-811337B81E7E}"/>
              </a:ext>
            </a:extLst>
          </p:cNvPr>
          <p:cNvSpPr txBox="1"/>
          <p:nvPr/>
        </p:nvSpPr>
        <p:spPr>
          <a:xfrm>
            <a:off x="1233692" y="4043377"/>
            <a:ext cx="933269" cy="461665"/>
          </a:xfrm>
          <a:prstGeom prst="rect">
            <a:avLst/>
          </a:prstGeom>
          <a:noFill/>
        </p:spPr>
        <p:txBody>
          <a:bodyPr wrap="none" rtlCol="0">
            <a:spAutoFit/>
          </a:bodyPr>
          <a:lstStyle/>
          <a:p>
            <a:r>
              <a:rPr lang="en-CA" sz="2400" b="1" dirty="0"/>
              <a:t>Main</a:t>
            </a:r>
          </a:p>
        </p:txBody>
      </p:sp>
      <p:sp>
        <p:nvSpPr>
          <p:cNvPr id="16" name="TextBox 15">
            <a:extLst>
              <a:ext uri="{FF2B5EF4-FFF2-40B4-BE49-F238E27FC236}">
                <a16:creationId xmlns:a16="http://schemas.microsoft.com/office/drawing/2014/main" id="{E61A99F8-2A41-4D1B-9CE0-52887C2AF5FF}"/>
              </a:ext>
            </a:extLst>
          </p:cNvPr>
          <p:cNvSpPr txBox="1"/>
          <p:nvPr/>
        </p:nvSpPr>
        <p:spPr>
          <a:xfrm>
            <a:off x="1388978" y="5496424"/>
            <a:ext cx="1154162" cy="461665"/>
          </a:xfrm>
          <a:prstGeom prst="rect">
            <a:avLst/>
          </a:prstGeom>
          <a:noFill/>
        </p:spPr>
        <p:txBody>
          <a:bodyPr wrap="none" rtlCol="0">
            <a:spAutoFit/>
          </a:bodyPr>
          <a:lstStyle/>
          <a:p>
            <a:r>
              <a:rPr lang="en-CA" sz="2400" b="1" dirty="0"/>
              <a:t>Footer</a:t>
            </a:r>
          </a:p>
        </p:txBody>
      </p:sp>
    </p:spTree>
    <p:extLst>
      <p:ext uri="{BB962C8B-B14F-4D97-AF65-F5344CB8AC3E}">
        <p14:creationId xmlns:p14="http://schemas.microsoft.com/office/powerpoint/2010/main" val="214637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A7D43BE8-918A-25CA-1BC1-7C051EA50005}"/>
              </a:ext>
            </a:extLst>
          </p:cNvPr>
          <p:cNvPicPr>
            <a:picLocks noChangeAspect="1"/>
          </p:cNvPicPr>
          <p:nvPr/>
        </p:nvPicPr>
        <p:blipFill>
          <a:blip r:embed="rId3"/>
          <a:stretch>
            <a:fillRect/>
          </a:stretch>
        </p:blipFill>
        <p:spPr>
          <a:xfrm>
            <a:off x="857250" y="923330"/>
            <a:ext cx="3028950" cy="4143375"/>
          </a:xfrm>
          <a:prstGeom prst="rect">
            <a:avLst/>
          </a:prstGeom>
        </p:spPr>
      </p:pic>
      <p:sp>
        <p:nvSpPr>
          <p:cNvPr id="4" name="Rectangle: Rounded Corners 3">
            <a:extLst>
              <a:ext uri="{FF2B5EF4-FFF2-40B4-BE49-F238E27FC236}">
                <a16:creationId xmlns:a16="http://schemas.microsoft.com/office/drawing/2014/main" id="{680D0433-51DC-ABD0-7F67-E083684A7765}"/>
              </a:ext>
            </a:extLst>
          </p:cNvPr>
          <p:cNvSpPr/>
          <p:nvPr/>
        </p:nvSpPr>
        <p:spPr>
          <a:xfrm>
            <a:off x="1109271" y="2819601"/>
            <a:ext cx="1933731" cy="707568"/>
          </a:xfrm>
          <a:prstGeom prst="roundRect">
            <a:avLst/>
          </a:prstGeom>
          <a:solidFill>
            <a:srgbClr val="58B4AE">
              <a:alpha val="4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5988049"/>
            <a:ext cx="4650698" cy="923330"/>
          </a:xfrm>
          <a:prstGeom prst="rect">
            <a:avLst/>
          </a:prstGeom>
          <a:noFill/>
          <a:ln>
            <a:solidFill>
              <a:schemeClr val="tx1"/>
            </a:solidFill>
          </a:ln>
        </p:spPr>
        <p:txBody>
          <a:bodyPr wrap="square">
            <a:spAutoFit/>
          </a:bodyPr>
          <a:lstStyle/>
          <a:p>
            <a:r>
              <a:rPr lang="en-CA" b="1" dirty="0">
                <a:effectLst/>
                <a:latin typeface="Consolas" panose="020B0609020204030204" pitchFamily="49" charset="0"/>
              </a:rPr>
              <a:t>const Header = (props) =&gt; {</a:t>
            </a:r>
          </a:p>
          <a:p>
            <a:r>
              <a:rPr lang="en-CA" b="1" dirty="0">
                <a:effectLst/>
                <a:latin typeface="Consolas" panose="020B0609020204030204" pitchFamily="49" charset="0"/>
              </a:rPr>
              <a:t>}</a:t>
            </a:r>
            <a:br>
              <a:rPr lang="en-CA" b="1" dirty="0">
                <a:effectLst/>
                <a:latin typeface="Consolas" panose="020B0609020204030204" pitchFamily="49" charset="0"/>
              </a:rPr>
            </a:br>
            <a:r>
              <a:rPr lang="en-CA" b="1" dirty="0">
                <a:effectLst/>
                <a:latin typeface="Consolas" panose="020B0609020204030204" pitchFamily="49" charset="0"/>
              </a:rPr>
              <a:t>export default Header;</a:t>
            </a:r>
          </a:p>
        </p:txBody>
      </p:sp>
      <p:sp>
        <p:nvSpPr>
          <p:cNvPr id="13" name="Rectangle 12">
            <a:extLst>
              <a:ext uri="{FF2B5EF4-FFF2-40B4-BE49-F238E27FC236}">
                <a16:creationId xmlns:a16="http://schemas.microsoft.com/office/drawing/2014/main" id="{D822D813-B055-486E-7C18-7D7DAFEEC7CB}"/>
              </a:ext>
            </a:extLst>
          </p:cNvPr>
          <p:cNvSpPr/>
          <p:nvPr/>
        </p:nvSpPr>
        <p:spPr>
          <a:xfrm>
            <a:off x="50367" y="5112169"/>
            <a:ext cx="496129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Build </a:t>
            </a:r>
            <a:r>
              <a:rPr lang="en-US" sz="5400" b="0" u="sng"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5400" b="0" u="sng" cap="none" spc="0" dirty="0">
                <a:ln w="0"/>
                <a:solidFill>
                  <a:schemeClr val="tx1"/>
                </a:solidFill>
                <a:effectLst>
                  <a:outerShdw blurRad="38100" dist="19050" dir="2700000" algn="tl" rotWithShape="0">
                    <a:schemeClr val="dk1">
                      <a:alpha val="40000"/>
                    </a:schemeClr>
                  </a:outerShdw>
                </a:effectLst>
              </a:rPr>
              <a:t>eader.js</a:t>
            </a:r>
          </a:p>
        </p:txBody>
      </p:sp>
      <p:sp>
        <p:nvSpPr>
          <p:cNvPr id="15" name="TextBox 14">
            <a:extLst>
              <a:ext uri="{FF2B5EF4-FFF2-40B4-BE49-F238E27FC236}">
                <a16:creationId xmlns:a16="http://schemas.microsoft.com/office/drawing/2014/main" id="{681D3D20-CC66-C1CC-0332-E2F520DD4FBB}"/>
              </a:ext>
            </a:extLst>
          </p:cNvPr>
          <p:cNvSpPr txBox="1"/>
          <p:nvPr/>
        </p:nvSpPr>
        <p:spPr>
          <a:xfrm>
            <a:off x="147660" y="6962976"/>
            <a:ext cx="6910934" cy="369332"/>
          </a:xfrm>
          <a:prstGeom prst="rect">
            <a:avLst/>
          </a:prstGeom>
          <a:noFill/>
        </p:spPr>
        <p:txBody>
          <a:bodyPr wrap="square">
            <a:spAutoFit/>
          </a:bodyPr>
          <a:lstStyle/>
          <a:p>
            <a:r>
              <a:rPr lang="en-US" sz="1800" dirty="0">
                <a:effectLst/>
                <a:latin typeface="Segoe UI" panose="020B0502040204020203" pitchFamily="34" charset="0"/>
              </a:rPr>
              <a:t>Write method using the =&gt; approach for succinctly</a:t>
            </a:r>
            <a:endParaRPr lang="en-US" sz="2000" dirty="0">
              <a:effectLst/>
              <a:latin typeface="Arial" panose="020B0604020202020204" pitchFamily="34" charset="0"/>
            </a:endParaRPr>
          </a:p>
        </p:txBody>
      </p:sp>
      <p:sp>
        <p:nvSpPr>
          <p:cNvPr id="16" name="TextBox 15">
            <a:extLst>
              <a:ext uri="{FF2B5EF4-FFF2-40B4-BE49-F238E27FC236}">
                <a16:creationId xmlns:a16="http://schemas.microsoft.com/office/drawing/2014/main" id="{D4DDB79D-1C4B-F713-4026-D7FFA5C19242}"/>
              </a:ext>
            </a:extLst>
          </p:cNvPr>
          <p:cNvSpPr txBox="1"/>
          <p:nvPr/>
        </p:nvSpPr>
        <p:spPr>
          <a:xfrm>
            <a:off x="146388" y="794529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Export default </a:t>
            </a:r>
            <a:r>
              <a:rPr lang="en-US" dirty="0">
                <a:latin typeface="Segoe UI" panose="020B0502040204020203" pitchFamily="34" charset="0"/>
              </a:rPr>
              <a:t>to be able to invoke this method within other files.</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147660" y="7298964"/>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p</a:t>
            </a:r>
            <a:r>
              <a:rPr lang="en-US" sz="1800" dirty="0">
                <a:effectLst/>
                <a:highlight>
                  <a:srgbClr val="FFFF00"/>
                </a:highlight>
                <a:latin typeface="Segoe UI" panose="020B0502040204020203" pitchFamily="34" charset="0"/>
              </a:rPr>
              <a:t>rops: </a:t>
            </a:r>
            <a:r>
              <a:rPr lang="en-US" dirty="0">
                <a:latin typeface="Segoe UI" panose="020B0502040204020203" pitchFamily="34" charset="0"/>
              </a:rPr>
              <a:t>think of as an object that holds a pointer to data passing from parent component to Header</a:t>
            </a:r>
            <a:r>
              <a:rPr lang="en-US" sz="1800" dirty="0">
                <a:effectLst/>
                <a:latin typeface="Segoe UI" panose="020B0502040204020203" pitchFamily="34" charset="0"/>
              </a:rPr>
              <a:t> </a:t>
            </a:r>
            <a:endParaRPr lang="en-US" sz="2000" dirty="0">
              <a:effectLst/>
              <a:latin typeface="Arial" panose="020B0604020202020204" pitchFamily="34" charset="0"/>
            </a:endParaRPr>
          </a:p>
        </p:txBody>
      </p:sp>
      <p:sp>
        <p:nvSpPr>
          <p:cNvPr id="5" name="TextBox 4">
            <a:extLst>
              <a:ext uri="{FF2B5EF4-FFF2-40B4-BE49-F238E27FC236}">
                <a16:creationId xmlns:a16="http://schemas.microsoft.com/office/drawing/2014/main" id="{4934E958-0C4F-61D5-0B0B-0A7FAB285678}"/>
              </a:ext>
            </a:extLst>
          </p:cNvPr>
          <p:cNvSpPr txBox="1"/>
          <p:nvPr/>
        </p:nvSpPr>
        <p:spPr>
          <a:xfrm>
            <a:off x="205666" y="8321340"/>
            <a:ext cx="7566734" cy="2031325"/>
          </a:xfrm>
          <a:prstGeom prst="rect">
            <a:avLst/>
          </a:prstGeom>
          <a:noFill/>
          <a:ln>
            <a:solidFill>
              <a:schemeClr val="tx1"/>
            </a:solidFill>
          </a:ln>
        </p:spPr>
        <p:txBody>
          <a:bodyPr wrap="square">
            <a:spAutoFit/>
          </a:bodyPr>
          <a:lstStyle/>
          <a:p>
            <a:r>
              <a:rPr lang="en-US" b="0" dirty="0">
                <a:effectLst/>
                <a:latin typeface="Consolas" panose="020B0609020204030204" pitchFamily="49" charset="0"/>
              </a:rPr>
              <a:t>import React from 'react';</a:t>
            </a:r>
          </a:p>
          <a:p>
            <a:r>
              <a:rPr lang="en-US" b="0" dirty="0">
                <a:effectLst/>
                <a:latin typeface="Consolas" panose="020B0609020204030204" pitchFamily="49" charset="0"/>
              </a:rPr>
              <a:t>import './App.css';</a:t>
            </a:r>
          </a:p>
          <a:p>
            <a:r>
              <a:rPr lang="en-US" b="0" dirty="0">
                <a:effectLst/>
                <a:highlight>
                  <a:srgbClr val="FFFF00"/>
                </a:highlight>
                <a:latin typeface="Consolas" panose="020B0609020204030204" pitchFamily="49" charset="0"/>
              </a:rPr>
              <a:t>import Header from './header/Header';</a:t>
            </a:r>
          </a:p>
          <a:p>
            <a:r>
              <a:rPr lang="en-US" b="0" dirty="0">
                <a:effectLst/>
                <a:latin typeface="Consolas" panose="020B0609020204030204" pitchFamily="49" charset="0"/>
              </a:rPr>
              <a:t>function App() {</a:t>
            </a:r>
          </a:p>
          <a:p>
            <a:r>
              <a:rPr lang="en-US" dirty="0">
                <a:highlight>
                  <a:srgbClr val="FFFF00"/>
                </a:highlight>
                <a:latin typeface="Consolas" panose="020B0609020204030204" pitchFamily="49" charset="0"/>
              </a:rPr>
              <a:t>  return (&lt;Header/&gt;);</a:t>
            </a:r>
          </a:p>
          <a:p>
            <a:r>
              <a:rPr lang="en-US" b="0" dirty="0">
                <a:effectLst/>
                <a:latin typeface="Consolas" panose="020B0609020204030204" pitchFamily="49" charset="0"/>
              </a:rPr>
              <a:t>}</a:t>
            </a:r>
          </a:p>
          <a:p>
            <a:r>
              <a:rPr lang="en-US" b="0" dirty="0">
                <a:effectLst/>
                <a:latin typeface="Consolas" panose="020B0609020204030204" pitchFamily="49" charset="0"/>
              </a:rPr>
              <a:t>export default App;</a:t>
            </a:r>
          </a:p>
        </p:txBody>
      </p:sp>
      <p:sp>
        <p:nvSpPr>
          <p:cNvPr id="7" name="TextBox 6">
            <a:extLst>
              <a:ext uri="{FF2B5EF4-FFF2-40B4-BE49-F238E27FC236}">
                <a16:creationId xmlns:a16="http://schemas.microsoft.com/office/drawing/2014/main" id="{B20E8BDC-74A9-B73E-18A0-979780E4DCCA}"/>
              </a:ext>
            </a:extLst>
          </p:cNvPr>
          <p:cNvSpPr txBox="1"/>
          <p:nvPr/>
        </p:nvSpPr>
        <p:spPr>
          <a:xfrm>
            <a:off x="5296160" y="9013836"/>
            <a:ext cx="2270574" cy="646331"/>
          </a:xfrm>
          <a:prstGeom prst="rect">
            <a:avLst/>
          </a:prstGeom>
          <a:solidFill>
            <a:srgbClr val="C00000"/>
          </a:solidFill>
        </p:spPr>
        <p:txBody>
          <a:bodyPr wrap="square">
            <a:spAutoFit/>
          </a:bodyPr>
          <a:lstStyle/>
          <a:p>
            <a:pPr algn="ctr"/>
            <a:r>
              <a:rPr lang="en-CA" dirty="0">
                <a:solidFill>
                  <a:schemeClr val="bg1"/>
                </a:solidFill>
              </a:rPr>
              <a:t>Invoking/Adding Element to App.js</a:t>
            </a:r>
          </a:p>
        </p:txBody>
      </p:sp>
    </p:spTree>
    <p:extLst>
      <p:ext uri="{BB962C8B-B14F-4D97-AF65-F5344CB8AC3E}">
        <p14:creationId xmlns:p14="http://schemas.microsoft.com/office/powerpoint/2010/main" val="378662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13" grpId="0"/>
      <p:bldP spid="15" grpId="0"/>
      <p:bldP spid="16" grpId="0"/>
      <p:bldP spid="17" grpId="0"/>
      <p:bldP spid="5" grpId="0" animBg="1"/>
      <p:bldP spid="7" grpId="0" animBg="1"/>
    </p:bldLst>
  </p:timing>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58F95D5-BE54-3736-1783-2E5501BC5DA8}"/>
              </a:ext>
            </a:extLst>
          </p:cNvPr>
          <p:cNvSpPr/>
          <p:nvPr/>
        </p:nvSpPr>
        <p:spPr>
          <a:xfrm>
            <a:off x="946335" y="0"/>
            <a:ext cx="56467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Our Project - </a:t>
            </a:r>
            <a:r>
              <a:rPr lang="en-US" sz="5400" b="0" cap="none" spc="0" dirty="0">
                <a:ln w="0"/>
                <a:solidFill>
                  <a:schemeClr val="tx1"/>
                </a:solidFill>
                <a:effectLst>
                  <a:outerShdw blurRad="38100" dist="19050" dir="2700000" algn="tl" rotWithShape="0">
                    <a:schemeClr val="dk1">
                      <a:alpha val="40000"/>
                    </a:schemeClr>
                  </a:outerShdw>
                </a:effectLst>
                <a:highlight>
                  <a:srgbClr val="FFFF00"/>
                </a:highlight>
              </a:rPr>
              <a:t>H</a:t>
            </a:r>
            <a:r>
              <a:rPr lang="en-US" sz="2400" b="0" cap="none" spc="0" dirty="0">
                <a:ln w="0"/>
                <a:solidFill>
                  <a:schemeClr val="tx1"/>
                </a:solidFill>
                <a:effectLst>
                  <a:outerShdw blurRad="38100" dist="19050" dir="2700000" algn="tl" rotWithShape="0">
                    <a:schemeClr val="dk1">
                      <a:alpha val="40000"/>
                    </a:schemeClr>
                  </a:outerShdw>
                </a:effectLst>
              </a:rPr>
              <a:t>eader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F21C8A41-49AB-D2C6-7D76-2BB17503FD43}"/>
              </a:ext>
            </a:extLst>
          </p:cNvPr>
          <p:cNvSpPr txBox="1"/>
          <p:nvPr/>
        </p:nvSpPr>
        <p:spPr>
          <a:xfrm>
            <a:off x="205666" y="1826685"/>
            <a:ext cx="7361067" cy="3139321"/>
          </a:xfrm>
          <a:prstGeom prst="rect">
            <a:avLst/>
          </a:prstGeom>
          <a:noFill/>
          <a:ln w="28575">
            <a:solidFill>
              <a:schemeClr val="tx1"/>
            </a:solidFill>
          </a:ln>
        </p:spPr>
        <p:txBody>
          <a:bodyPr wrap="square">
            <a:spAutoFit/>
          </a:bodyPr>
          <a:lstStyle/>
          <a:p>
            <a:r>
              <a:rPr lang="en-CA" dirty="0">
                <a:highlight>
                  <a:srgbClr val="FFFF00"/>
                </a:highlight>
              </a:rPr>
              <a:t>const</a:t>
            </a:r>
            <a:r>
              <a:rPr lang="en-CA" dirty="0"/>
              <a:t> Header = (props) =&gt; {</a:t>
            </a:r>
          </a:p>
          <a:p>
            <a:endParaRPr lang="en-CA" dirty="0"/>
          </a:p>
          <a:p>
            <a:r>
              <a:rPr lang="en-CA" dirty="0"/>
              <a:t>const </a:t>
            </a:r>
            <a:r>
              <a:rPr lang="en-CA" dirty="0" err="1"/>
              <a:t>ver</a:t>
            </a:r>
            <a:r>
              <a:rPr lang="en-CA" dirty="0"/>
              <a:t> = &lt;span </a:t>
            </a:r>
            <a:r>
              <a:rPr lang="en-CA" dirty="0" err="1"/>
              <a:t>className</a:t>
            </a:r>
            <a:r>
              <a:rPr lang="en-CA" dirty="0"/>
              <a:t>="version"&gt;[Version: {</a:t>
            </a:r>
            <a:r>
              <a:rPr lang="en-CA" dirty="0" err="1">
                <a:highlight>
                  <a:srgbClr val="FFFF00"/>
                </a:highlight>
              </a:rPr>
              <a:t>props.version</a:t>
            </a:r>
            <a:r>
              <a:rPr lang="en-CA" dirty="0"/>
              <a:t>}</a:t>
            </a:r>
          </a:p>
          <a:p>
            <a:r>
              <a:rPr lang="en-CA" dirty="0"/>
              <a:t>]&lt;/span&gt;;</a:t>
            </a:r>
          </a:p>
          <a:p>
            <a:br>
              <a:rPr lang="en-CA" dirty="0"/>
            </a:br>
            <a:r>
              <a:rPr lang="en-CA" dirty="0"/>
              <a:t>return(</a:t>
            </a:r>
          </a:p>
          <a:p>
            <a:r>
              <a:rPr lang="en-CA" dirty="0"/>
              <a:t>  </a:t>
            </a:r>
            <a:r>
              <a:rPr lang="en-CA" dirty="0">
                <a:highlight>
                  <a:srgbClr val="FFFF00"/>
                </a:highlight>
              </a:rPr>
              <a:t>&lt;&gt;</a:t>
            </a:r>
          </a:p>
          <a:p>
            <a:r>
              <a:rPr lang="en-CA" dirty="0"/>
              <a:t>      &lt;h3 </a:t>
            </a:r>
            <a:r>
              <a:rPr lang="en-CA" dirty="0" err="1"/>
              <a:t>className</a:t>
            </a:r>
            <a:r>
              <a:rPr lang="en-CA" dirty="0"/>
              <a:t>='</a:t>
            </a:r>
            <a:r>
              <a:rPr lang="en-CA" dirty="0" err="1"/>
              <a:t>topParag</a:t>
            </a:r>
            <a:r>
              <a:rPr lang="en-CA" dirty="0"/>
              <a:t>'&gt;Task Tracker</a:t>
            </a:r>
            <a:r>
              <a:rPr lang="en-CA" dirty="0">
                <a:highlight>
                  <a:srgbClr val="FFFF00"/>
                </a:highlight>
              </a:rPr>
              <a:t>{</a:t>
            </a:r>
            <a:r>
              <a:rPr lang="en-CA" dirty="0" err="1">
                <a:highlight>
                  <a:srgbClr val="FFFF00"/>
                </a:highlight>
              </a:rPr>
              <a:t>ver</a:t>
            </a:r>
            <a:r>
              <a:rPr lang="en-CA" dirty="0">
                <a:highlight>
                  <a:srgbClr val="FFFF00"/>
                </a:highlight>
              </a:rPr>
              <a:t>}</a:t>
            </a:r>
            <a:r>
              <a:rPr lang="en-CA" dirty="0"/>
              <a:t>&lt;/h3&gt;</a:t>
            </a:r>
          </a:p>
          <a:p>
            <a:r>
              <a:rPr lang="en-CA" dirty="0"/>
              <a:t>  &lt;/&gt;</a:t>
            </a:r>
          </a:p>
          <a:p>
            <a:r>
              <a:rPr lang="en-CA" dirty="0"/>
              <a:t> );</a:t>
            </a:r>
          </a:p>
          <a:p>
            <a:r>
              <a:rPr lang="en-CA" dirty="0"/>
              <a:t>}</a:t>
            </a:r>
          </a:p>
        </p:txBody>
      </p:sp>
      <p:sp>
        <p:nvSpPr>
          <p:cNvPr id="15" name="TextBox 14">
            <a:extLst>
              <a:ext uri="{FF2B5EF4-FFF2-40B4-BE49-F238E27FC236}">
                <a16:creationId xmlns:a16="http://schemas.microsoft.com/office/drawing/2014/main" id="{681D3D20-CC66-C1CC-0332-E2F520DD4FBB}"/>
              </a:ext>
            </a:extLst>
          </p:cNvPr>
          <p:cNvSpPr txBox="1"/>
          <p:nvPr/>
        </p:nvSpPr>
        <p:spPr>
          <a:xfrm>
            <a:off x="205666" y="1049441"/>
            <a:ext cx="6910934" cy="646331"/>
          </a:xfrm>
          <a:prstGeom prst="rect">
            <a:avLst/>
          </a:prstGeom>
          <a:noFill/>
        </p:spPr>
        <p:txBody>
          <a:bodyPr wrap="square">
            <a:spAutoFit/>
          </a:bodyPr>
          <a:lstStyle/>
          <a:p>
            <a:r>
              <a:rPr lang="en-CA" dirty="0"/>
              <a:t>Override App.css by copying the one available at slack: </a:t>
            </a:r>
            <a:r>
              <a:rPr lang="en-CA" dirty="0">
                <a:highlight>
                  <a:srgbClr val="FFFF00"/>
                </a:highlight>
              </a:rPr>
              <a:t>#react-hackathon</a:t>
            </a:r>
            <a:r>
              <a:rPr lang="en-CA" dirty="0"/>
              <a:t>.  This is not our focus, so let’s copy it over.</a:t>
            </a:r>
          </a:p>
        </p:txBody>
      </p:sp>
      <p:sp>
        <p:nvSpPr>
          <p:cNvPr id="16" name="TextBox 15">
            <a:extLst>
              <a:ext uri="{FF2B5EF4-FFF2-40B4-BE49-F238E27FC236}">
                <a16:creationId xmlns:a16="http://schemas.microsoft.com/office/drawing/2014/main" id="{D4DDB79D-1C4B-F713-4026-D7FFA5C19242}"/>
              </a:ext>
            </a:extLst>
          </p:cNvPr>
          <p:cNvSpPr txBox="1"/>
          <p:nvPr/>
        </p:nvSpPr>
        <p:spPr>
          <a:xfrm>
            <a:off x="205666" y="5790760"/>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&lt;&gt;: </a:t>
            </a:r>
            <a:r>
              <a:rPr lang="en-US" dirty="0">
                <a:latin typeface="Segoe UI" panose="020B0502040204020203" pitchFamily="34" charset="0"/>
              </a:rPr>
              <a:t>return must return one element only. One way is to use &lt;&gt; to wrap elements. You may use &lt;div&gt; instead.</a:t>
            </a:r>
            <a:endParaRPr lang="en-US" sz="2000" dirty="0">
              <a:effectLst/>
              <a:latin typeface="Arial" panose="020B0604020202020204" pitchFamily="34" charset="0"/>
            </a:endParaRPr>
          </a:p>
        </p:txBody>
      </p:sp>
      <p:sp>
        <p:nvSpPr>
          <p:cNvPr id="17" name="TextBox 16">
            <a:extLst>
              <a:ext uri="{FF2B5EF4-FFF2-40B4-BE49-F238E27FC236}">
                <a16:creationId xmlns:a16="http://schemas.microsoft.com/office/drawing/2014/main" id="{EAA9D1D3-7F50-42C2-A993-16BD3359F952}"/>
              </a:ext>
            </a:extLst>
          </p:cNvPr>
          <p:cNvSpPr txBox="1"/>
          <p:nvPr/>
        </p:nvSpPr>
        <p:spPr>
          <a:xfrm>
            <a:off x="205666" y="5290515"/>
            <a:ext cx="6910934" cy="369332"/>
          </a:xfrm>
          <a:prstGeom prst="rect">
            <a:avLst/>
          </a:prstGeom>
          <a:noFill/>
        </p:spPr>
        <p:txBody>
          <a:bodyPr wrap="square">
            <a:spAutoFit/>
          </a:bodyPr>
          <a:lstStyle/>
          <a:p>
            <a:r>
              <a:rPr lang="en-US" dirty="0">
                <a:highlight>
                  <a:srgbClr val="FFFF00"/>
                </a:highlight>
                <a:latin typeface="Segoe UI" panose="020B0502040204020203" pitchFamily="34" charset="0"/>
              </a:rPr>
              <a:t>version: </a:t>
            </a:r>
            <a:r>
              <a:rPr lang="en-US" dirty="0">
                <a:latin typeface="Segoe UI" panose="020B0502040204020203" pitchFamily="34" charset="0"/>
              </a:rPr>
              <a:t>Value is passed from the parent component</a:t>
            </a:r>
            <a:endParaRPr lang="en-US" sz="2000" dirty="0">
              <a:effectLst/>
              <a:latin typeface="Arial" panose="020B0604020202020204" pitchFamily="34" charset="0"/>
            </a:endParaRPr>
          </a:p>
        </p:txBody>
      </p:sp>
      <p:sp>
        <p:nvSpPr>
          <p:cNvPr id="2" name="TextBox 1">
            <a:extLst>
              <a:ext uri="{FF2B5EF4-FFF2-40B4-BE49-F238E27FC236}">
                <a16:creationId xmlns:a16="http://schemas.microsoft.com/office/drawing/2014/main" id="{D8460605-6527-D3CD-B8C1-15CB6A758E23}"/>
              </a:ext>
            </a:extLst>
          </p:cNvPr>
          <p:cNvSpPr txBox="1"/>
          <p:nvPr/>
        </p:nvSpPr>
        <p:spPr>
          <a:xfrm>
            <a:off x="205666" y="6550724"/>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const: </a:t>
            </a:r>
            <a:r>
              <a:rPr lang="en-US" dirty="0">
                <a:latin typeface="Segoe UI" panose="020B0502040204020203" pitchFamily="34" charset="0"/>
              </a:rPr>
              <a:t>for variables, we usually use const or let. You can’t override a const variable. </a:t>
            </a:r>
            <a:endParaRPr lang="en-US" sz="2000" dirty="0">
              <a:effectLst/>
              <a:latin typeface="Arial" panose="020B0604020202020204" pitchFamily="34" charset="0"/>
            </a:endParaRPr>
          </a:p>
        </p:txBody>
      </p:sp>
      <p:sp>
        <p:nvSpPr>
          <p:cNvPr id="9" name="TextBox 8">
            <a:extLst>
              <a:ext uri="{FF2B5EF4-FFF2-40B4-BE49-F238E27FC236}">
                <a16:creationId xmlns:a16="http://schemas.microsoft.com/office/drawing/2014/main" id="{01FB2EA2-7578-A875-EB3C-0F6A4D2B00DC}"/>
              </a:ext>
            </a:extLst>
          </p:cNvPr>
          <p:cNvSpPr txBox="1"/>
          <p:nvPr/>
        </p:nvSpPr>
        <p:spPr>
          <a:xfrm>
            <a:off x="205666" y="7369790"/>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a:t>
            </a:r>
            <a:r>
              <a:rPr lang="en-US" dirty="0" err="1">
                <a:highlight>
                  <a:srgbClr val="FFFF00"/>
                </a:highlight>
                <a:latin typeface="Segoe UI" panose="020B0502040204020203" pitchFamily="34" charset="0"/>
              </a:rPr>
              <a:t>ver</a:t>
            </a:r>
            <a:r>
              <a:rPr lang="en-US" dirty="0">
                <a:highlight>
                  <a:srgbClr val="FFFF00"/>
                </a:highlight>
                <a:latin typeface="Segoe UI" panose="020B0502040204020203" pitchFamily="34" charset="0"/>
              </a:rPr>
              <a:t>}: </a:t>
            </a:r>
            <a:r>
              <a:rPr lang="en-US" dirty="0">
                <a:latin typeface="Segoe UI" panose="020B0502040204020203" pitchFamily="34" charset="0"/>
              </a:rPr>
              <a:t>is defined as a variable to simplify our tag. To include JS code within tags, use {}. </a:t>
            </a:r>
            <a:endParaRPr lang="en-US" sz="2000" dirty="0">
              <a:effectLst/>
              <a:latin typeface="Arial" panose="020B0604020202020204" pitchFamily="34" charset="0"/>
            </a:endParaRPr>
          </a:p>
        </p:txBody>
      </p:sp>
      <p:sp>
        <p:nvSpPr>
          <p:cNvPr id="10" name="TextBox 9">
            <a:extLst>
              <a:ext uri="{FF2B5EF4-FFF2-40B4-BE49-F238E27FC236}">
                <a16:creationId xmlns:a16="http://schemas.microsoft.com/office/drawing/2014/main" id="{61EADB01-64F9-2B7D-7DB6-8C5083BDF5DC}"/>
              </a:ext>
            </a:extLst>
          </p:cNvPr>
          <p:cNvSpPr txBox="1"/>
          <p:nvPr/>
        </p:nvSpPr>
        <p:spPr>
          <a:xfrm>
            <a:off x="205666" y="8188856"/>
            <a:ext cx="6910934" cy="646331"/>
          </a:xfrm>
          <a:prstGeom prst="rect">
            <a:avLst/>
          </a:prstGeom>
          <a:noFill/>
        </p:spPr>
        <p:txBody>
          <a:bodyPr wrap="square">
            <a:spAutoFit/>
          </a:bodyPr>
          <a:lstStyle/>
          <a:p>
            <a:r>
              <a:rPr lang="en-US" dirty="0">
                <a:highlight>
                  <a:srgbClr val="FFFF00"/>
                </a:highlight>
                <a:latin typeface="Segoe UI" panose="020B0502040204020203" pitchFamily="34" charset="0"/>
              </a:rPr>
              <a:t>&lt;h3&gt;: </a:t>
            </a:r>
            <a:r>
              <a:rPr lang="en-US" dirty="0">
                <a:latin typeface="Segoe UI" panose="020B0502040204020203" pitchFamily="34" charset="0"/>
              </a:rPr>
              <a:t> as an html tag is defined in lower cap to distinguish from Component.</a:t>
            </a:r>
            <a:endParaRPr lang="en-US" sz="2000" dirty="0">
              <a:effectLst/>
              <a:latin typeface="Arial" panose="020B0604020202020204" pitchFamily="34" charset="0"/>
            </a:endParaRPr>
          </a:p>
        </p:txBody>
      </p:sp>
      <p:sp>
        <p:nvSpPr>
          <p:cNvPr id="12" name="TextBox 11">
            <a:extLst>
              <a:ext uri="{FF2B5EF4-FFF2-40B4-BE49-F238E27FC236}">
                <a16:creationId xmlns:a16="http://schemas.microsoft.com/office/drawing/2014/main" id="{2245260B-EF5C-70E8-AA5F-84C083D6E5F5}"/>
              </a:ext>
            </a:extLst>
          </p:cNvPr>
          <p:cNvSpPr txBox="1"/>
          <p:nvPr/>
        </p:nvSpPr>
        <p:spPr>
          <a:xfrm>
            <a:off x="282666" y="9100605"/>
            <a:ext cx="6589772" cy="738664"/>
          </a:xfrm>
          <a:prstGeom prst="rect">
            <a:avLst/>
          </a:prstGeom>
          <a:noFill/>
          <a:ln w="28575">
            <a:solidFill>
              <a:schemeClr val="tx1">
                <a:lumMod val="95000"/>
                <a:lumOff val="5000"/>
              </a:schemeClr>
            </a:solidFill>
          </a:ln>
        </p:spPr>
        <p:txBody>
          <a:bodyPr wrap="square">
            <a:spAutoFit/>
          </a:bodyPr>
          <a:lstStyle/>
          <a:p>
            <a:r>
              <a:rPr lang="en-US" sz="1400" b="0" dirty="0">
                <a:effectLst/>
                <a:latin typeface="Consolas" panose="020B0609020204030204" pitchFamily="49" charset="0"/>
              </a:rPr>
              <a:t>function App() {</a:t>
            </a:r>
          </a:p>
          <a:p>
            <a:r>
              <a:rPr lang="en-US" sz="1400" b="0" dirty="0">
                <a:effectLst/>
                <a:latin typeface="Consolas" panose="020B0609020204030204" pitchFamily="49" charset="0"/>
              </a:rPr>
              <a:t>  return ( &lt;Header </a:t>
            </a:r>
            <a:r>
              <a:rPr lang="en-US" sz="1400" b="0" dirty="0">
                <a:effectLst/>
                <a:highlight>
                  <a:srgbClr val="FFFF00"/>
                </a:highlight>
                <a:latin typeface="Consolas" panose="020B0609020204030204" pitchFamily="49" charset="0"/>
              </a:rPr>
              <a:t>version = '1.0'</a:t>
            </a:r>
            <a:r>
              <a:rPr lang="en-US" sz="1400" b="0" dirty="0">
                <a:effectLst/>
                <a:latin typeface="Consolas" panose="020B0609020204030204" pitchFamily="49" charset="0"/>
              </a:rPr>
              <a:t>/&gt; );  </a:t>
            </a:r>
            <a:r>
              <a:rPr lang="en-US" sz="1400" b="0" dirty="0">
                <a:solidFill>
                  <a:srgbClr val="00B050"/>
                </a:solidFill>
                <a:effectLst/>
                <a:latin typeface="Consolas" panose="020B0609020204030204" pitchFamily="49" charset="0"/>
              </a:rPr>
              <a:t>//pass the version</a:t>
            </a:r>
          </a:p>
          <a:p>
            <a:r>
              <a:rPr lang="en-US" sz="1400" b="0" dirty="0">
                <a:effectLst/>
                <a:latin typeface="Consolas" panose="020B0609020204030204" pitchFamily="49" charset="0"/>
              </a:rPr>
              <a:t>}</a:t>
            </a:r>
          </a:p>
        </p:txBody>
      </p:sp>
    </p:spTree>
    <p:extLst>
      <p:ext uri="{BB962C8B-B14F-4D97-AF65-F5344CB8AC3E}">
        <p14:creationId xmlns:p14="http://schemas.microsoft.com/office/powerpoint/2010/main" val="4189390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 grpId="0"/>
      <p:bldP spid="9" grpId="0"/>
      <p:bldP spid="10" grpId="0"/>
      <p:bldP spid="12" grpId="0" animBg="1"/>
    </p:bldLst>
  </p:timing>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679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64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334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0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000E2A-1644-0079-ED89-FFEE74258DB2}"/>
              </a:ext>
            </a:extLst>
          </p:cNvPr>
          <p:cNvSpPr/>
          <p:nvPr/>
        </p:nvSpPr>
        <p:spPr>
          <a:xfrm>
            <a:off x="2588568" y="3975788"/>
            <a:ext cx="2138727"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Demo</a:t>
            </a:r>
          </a:p>
        </p:txBody>
      </p:sp>
    </p:spTree>
    <p:extLst>
      <p:ext uri="{BB962C8B-B14F-4D97-AF65-F5344CB8AC3E}">
        <p14:creationId xmlns:p14="http://schemas.microsoft.com/office/powerpoint/2010/main" val="2116200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2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A5E86E-A243-D260-CBF8-F98FC77C06F9}"/>
              </a:ext>
            </a:extLst>
          </p:cNvPr>
          <p:cNvSpPr txBox="1"/>
          <p:nvPr/>
        </p:nvSpPr>
        <p:spPr>
          <a:xfrm>
            <a:off x="131164" y="3417039"/>
            <a:ext cx="3357797" cy="2031325"/>
          </a:xfrm>
          <a:prstGeom prst="rect">
            <a:avLst/>
          </a:prstGeom>
          <a:noFill/>
        </p:spPr>
        <p:txBody>
          <a:bodyPr wrap="square" rtlCol="0">
            <a:spAutoFit/>
          </a:bodyPr>
          <a:lstStyle/>
          <a:p>
            <a:r>
              <a:rPr lang="en-CA" dirty="0"/>
              <a:t>Backend and DB are not the focus of the project. Hence they will be supplied in a containerized form and they can be downloaded from Docker Hub by using the docker-compose file.</a:t>
            </a:r>
          </a:p>
        </p:txBody>
      </p:sp>
      <p:sp>
        <p:nvSpPr>
          <p:cNvPr id="12" name="Cylinder 11">
            <a:extLst>
              <a:ext uri="{FF2B5EF4-FFF2-40B4-BE49-F238E27FC236}">
                <a16:creationId xmlns:a16="http://schemas.microsoft.com/office/drawing/2014/main" id="{864ED3A0-C773-4039-A0B9-ADCE81F25684}"/>
              </a:ext>
            </a:extLst>
          </p:cNvPr>
          <p:cNvSpPr/>
          <p:nvPr/>
        </p:nvSpPr>
        <p:spPr>
          <a:xfrm>
            <a:off x="4688176" y="4077324"/>
            <a:ext cx="2188564" cy="2233534"/>
          </a:xfrm>
          <a:prstGeom prst="can">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CA" dirty="0"/>
              <a:t>DB</a:t>
            </a:r>
          </a:p>
          <a:p>
            <a:pPr algn="ctr"/>
            <a:r>
              <a:rPr lang="en-CA" dirty="0"/>
              <a:t>[PostgreSQL]</a:t>
            </a:r>
          </a:p>
        </p:txBody>
      </p:sp>
      <p:sp>
        <p:nvSpPr>
          <p:cNvPr id="13" name="Rectangle: Rounded Corners 12">
            <a:extLst>
              <a:ext uri="{FF2B5EF4-FFF2-40B4-BE49-F238E27FC236}">
                <a16:creationId xmlns:a16="http://schemas.microsoft.com/office/drawing/2014/main" id="{39225A79-B926-2BFF-180A-834E6DFD0ED5}"/>
              </a:ext>
            </a:extLst>
          </p:cNvPr>
          <p:cNvSpPr/>
          <p:nvPr/>
        </p:nvSpPr>
        <p:spPr>
          <a:xfrm>
            <a:off x="116178" y="1109270"/>
            <a:ext cx="2638269" cy="15439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dirty="0"/>
              <a:t>Frontend</a:t>
            </a:r>
          </a:p>
          <a:p>
            <a:pPr algn="ctr"/>
            <a:r>
              <a:rPr lang="en-CA" sz="2800" dirty="0"/>
              <a:t>[React]</a:t>
            </a:r>
          </a:p>
        </p:txBody>
      </p:sp>
      <p:sp>
        <p:nvSpPr>
          <p:cNvPr id="14" name="Rectangle: Rounded Corners 13">
            <a:extLst>
              <a:ext uri="{FF2B5EF4-FFF2-40B4-BE49-F238E27FC236}">
                <a16:creationId xmlns:a16="http://schemas.microsoft.com/office/drawing/2014/main" id="{C5DB2771-4107-3AE9-E656-7017D1C3441F}"/>
              </a:ext>
            </a:extLst>
          </p:cNvPr>
          <p:cNvSpPr/>
          <p:nvPr/>
        </p:nvSpPr>
        <p:spPr>
          <a:xfrm>
            <a:off x="4463321" y="1150495"/>
            <a:ext cx="2638269" cy="154398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CA" sz="2800" dirty="0"/>
              <a:t>Backend</a:t>
            </a:r>
          </a:p>
          <a:p>
            <a:pPr algn="ctr"/>
            <a:r>
              <a:rPr lang="en-CA" sz="2800" dirty="0"/>
              <a:t>[Java API]</a:t>
            </a:r>
          </a:p>
        </p:txBody>
      </p:sp>
      <p:sp>
        <p:nvSpPr>
          <p:cNvPr id="15" name="Arrow: Right 14">
            <a:extLst>
              <a:ext uri="{FF2B5EF4-FFF2-40B4-BE49-F238E27FC236}">
                <a16:creationId xmlns:a16="http://schemas.microsoft.com/office/drawing/2014/main" id="{5C23C2A5-9183-2522-1C07-AEC009A263CA}"/>
              </a:ext>
            </a:extLst>
          </p:cNvPr>
          <p:cNvSpPr/>
          <p:nvPr/>
        </p:nvSpPr>
        <p:spPr>
          <a:xfrm>
            <a:off x="2754448" y="1476528"/>
            <a:ext cx="1708874" cy="809469"/>
          </a:xfrm>
          <a:prstGeom prst="rightArrow">
            <a:avLst/>
          </a:prstGeom>
          <a:solidFill>
            <a:srgbClr val="C0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0F669910-6B2B-844C-F59D-DDA870FD9B55}"/>
              </a:ext>
            </a:extLst>
          </p:cNvPr>
          <p:cNvSpPr/>
          <p:nvPr/>
        </p:nvSpPr>
        <p:spPr>
          <a:xfrm rot="5400000">
            <a:off x="5057307" y="3014896"/>
            <a:ext cx="1450297" cy="809469"/>
          </a:xfrm>
          <a:prstGeom prst="rightArrow">
            <a:avLst/>
          </a:prstGeom>
          <a:solidFill>
            <a:srgbClr val="FFC000"/>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05ECEF4D-5A1C-D766-8E9D-814FA7ECFC3E}"/>
              </a:ext>
            </a:extLst>
          </p:cNvPr>
          <p:cNvSpPr/>
          <p:nvPr/>
        </p:nvSpPr>
        <p:spPr>
          <a:xfrm>
            <a:off x="4013616" y="352270"/>
            <a:ext cx="3357797" cy="6205927"/>
          </a:xfrm>
          <a:prstGeom prst="rect">
            <a:avLst/>
          </a:prstGeom>
          <a:noFill/>
          <a:ln w="38100">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Box 17">
            <a:extLst>
              <a:ext uri="{FF2B5EF4-FFF2-40B4-BE49-F238E27FC236}">
                <a16:creationId xmlns:a16="http://schemas.microsoft.com/office/drawing/2014/main" id="{13E5B592-72DB-2D0D-DA65-FF7E78813FFE}"/>
              </a:ext>
            </a:extLst>
          </p:cNvPr>
          <p:cNvSpPr txBox="1"/>
          <p:nvPr/>
        </p:nvSpPr>
        <p:spPr>
          <a:xfrm>
            <a:off x="161146" y="5681034"/>
            <a:ext cx="3597639" cy="923330"/>
          </a:xfrm>
          <a:prstGeom prst="rect">
            <a:avLst/>
          </a:prstGeom>
          <a:noFill/>
        </p:spPr>
        <p:txBody>
          <a:bodyPr wrap="square" rtlCol="0">
            <a:spAutoFit/>
          </a:bodyPr>
          <a:lstStyle/>
          <a:p>
            <a:r>
              <a:rPr lang="en-CA" dirty="0"/>
              <a:t>If you want a copy of the source code for the backend, let me know.</a:t>
            </a:r>
          </a:p>
        </p:txBody>
      </p:sp>
      <p:sp>
        <p:nvSpPr>
          <p:cNvPr id="19" name="TextBox 18">
            <a:extLst>
              <a:ext uri="{FF2B5EF4-FFF2-40B4-BE49-F238E27FC236}">
                <a16:creationId xmlns:a16="http://schemas.microsoft.com/office/drawing/2014/main" id="{8B9C0A73-6948-BC3A-D120-D5E38611F7EA}"/>
              </a:ext>
            </a:extLst>
          </p:cNvPr>
          <p:cNvSpPr txBox="1"/>
          <p:nvPr/>
        </p:nvSpPr>
        <p:spPr>
          <a:xfrm>
            <a:off x="174266" y="7352674"/>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21" name="TextBox 20">
            <a:extLst>
              <a:ext uri="{FF2B5EF4-FFF2-40B4-BE49-F238E27FC236}">
                <a16:creationId xmlns:a16="http://schemas.microsoft.com/office/drawing/2014/main" id="{BD3CBEA1-FC08-553C-B427-91311ED63D88}"/>
              </a:ext>
            </a:extLst>
          </p:cNvPr>
          <p:cNvSpPr txBox="1"/>
          <p:nvPr/>
        </p:nvSpPr>
        <p:spPr>
          <a:xfrm>
            <a:off x="161146" y="8102184"/>
            <a:ext cx="7214012" cy="923330"/>
          </a:xfrm>
          <a:prstGeom prst="rect">
            <a:avLst/>
          </a:prstGeom>
          <a:noFill/>
        </p:spPr>
        <p:txBody>
          <a:bodyPr wrap="square" rtlCol="0">
            <a:spAutoFit/>
          </a:bodyPr>
          <a:lstStyle/>
          <a:p>
            <a:r>
              <a:rPr lang="en-CA" dirty="0"/>
              <a:t>Backend serves 2 APIs:</a:t>
            </a:r>
          </a:p>
          <a:p>
            <a:pPr marL="285750" indent="-285750">
              <a:buFont typeface="Arial" panose="020B0604020202020204" pitchFamily="34" charset="0"/>
              <a:buChar char="•"/>
            </a:pPr>
            <a:r>
              <a:rPr lang="en-CA" dirty="0"/>
              <a:t>Fetch tasks:                     </a:t>
            </a:r>
            <a:r>
              <a:rPr lang="en-CA" dirty="0">
                <a:highlight>
                  <a:srgbClr val="FFFF00"/>
                </a:highlight>
              </a:rPr>
              <a:t>/tracker/api/get?week=</a:t>
            </a:r>
            <a:r>
              <a:rPr lang="en-CA" i="1" dirty="0">
                <a:highlight>
                  <a:srgbClr val="FFFF00"/>
                </a:highlight>
              </a:rPr>
              <a:t>value</a:t>
            </a:r>
          </a:p>
          <a:p>
            <a:pPr marL="285750" indent="-285750">
              <a:buFont typeface="Arial" panose="020B0604020202020204" pitchFamily="34" charset="0"/>
              <a:buChar char="•"/>
            </a:pPr>
            <a:r>
              <a:rPr lang="en-CA" dirty="0"/>
              <a:t>Save/update tasks:       </a:t>
            </a:r>
            <a:r>
              <a:rPr lang="en-CA" dirty="0">
                <a:highlight>
                  <a:srgbClr val="F2DD96"/>
                </a:highlight>
              </a:rPr>
              <a:t>/tacker/api/save</a:t>
            </a:r>
          </a:p>
        </p:txBody>
      </p:sp>
      <p:sp>
        <p:nvSpPr>
          <p:cNvPr id="22" name="TextBox 21">
            <a:extLst>
              <a:ext uri="{FF2B5EF4-FFF2-40B4-BE49-F238E27FC236}">
                <a16:creationId xmlns:a16="http://schemas.microsoft.com/office/drawing/2014/main" id="{00BCD455-669D-4522-08BF-F14C1229A39C}"/>
              </a:ext>
            </a:extLst>
          </p:cNvPr>
          <p:cNvSpPr txBox="1"/>
          <p:nvPr/>
        </p:nvSpPr>
        <p:spPr>
          <a:xfrm>
            <a:off x="131164" y="6809921"/>
            <a:ext cx="6869238" cy="369332"/>
          </a:xfrm>
          <a:prstGeom prst="rect">
            <a:avLst/>
          </a:prstGeom>
          <a:noFill/>
        </p:spPr>
        <p:txBody>
          <a:bodyPr wrap="square" rtlCol="0">
            <a:spAutoFit/>
          </a:bodyPr>
          <a:lstStyle/>
          <a:p>
            <a:r>
              <a:rPr lang="en-CA" dirty="0"/>
              <a:t>The docker-compose is available via slack: </a:t>
            </a:r>
            <a:r>
              <a:rPr lang="en-CA" dirty="0">
                <a:highlight>
                  <a:srgbClr val="FFFF00"/>
                </a:highlight>
              </a:rPr>
              <a:t>#react-hackathon</a:t>
            </a:r>
            <a:r>
              <a:rPr lang="en-CA" dirty="0"/>
              <a:t>.</a:t>
            </a:r>
          </a:p>
        </p:txBody>
      </p:sp>
      <p:sp>
        <p:nvSpPr>
          <p:cNvPr id="23" name="Rectangle 22">
            <a:extLst>
              <a:ext uri="{FF2B5EF4-FFF2-40B4-BE49-F238E27FC236}">
                <a16:creationId xmlns:a16="http://schemas.microsoft.com/office/drawing/2014/main" id="{92F5383D-D01F-C3AB-CC01-3083483F4A04}"/>
              </a:ext>
            </a:extLst>
          </p:cNvPr>
          <p:cNvSpPr/>
          <p:nvPr/>
        </p:nvSpPr>
        <p:spPr>
          <a:xfrm>
            <a:off x="0" y="-8003"/>
            <a:ext cx="262604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Overview</a:t>
            </a:r>
          </a:p>
        </p:txBody>
      </p:sp>
      <p:sp>
        <p:nvSpPr>
          <p:cNvPr id="2" name="TextBox 1">
            <a:extLst>
              <a:ext uri="{FF2B5EF4-FFF2-40B4-BE49-F238E27FC236}">
                <a16:creationId xmlns:a16="http://schemas.microsoft.com/office/drawing/2014/main" id="{585CCC40-B6F9-5CED-0BE9-196D8D8457F5}"/>
              </a:ext>
            </a:extLst>
          </p:cNvPr>
          <p:cNvSpPr txBox="1"/>
          <p:nvPr/>
        </p:nvSpPr>
        <p:spPr>
          <a:xfrm>
            <a:off x="116178" y="9219826"/>
            <a:ext cx="7466150" cy="646331"/>
          </a:xfrm>
          <a:prstGeom prst="rect">
            <a:avLst/>
          </a:prstGeom>
          <a:noFill/>
        </p:spPr>
        <p:txBody>
          <a:bodyPr wrap="square" rtlCol="0">
            <a:spAutoFit/>
          </a:bodyPr>
          <a:lstStyle/>
          <a:p>
            <a:r>
              <a:rPr lang="en-CA" dirty="0"/>
              <a:t>If you are interested to host your app in the cloud and have your changes deployed automatically, we can do that on the final day.</a:t>
            </a:r>
          </a:p>
        </p:txBody>
      </p:sp>
    </p:spTree>
    <p:extLst>
      <p:ext uri="{BB962C8B-B14F-4D97-AF65-F5344CB8AC3E}">
        <p14:creationId xmlns:p14="http://schemas.microsoft.com/office/powerpoint/2010/main" val="44349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7" grpId="0" animBg="1"/>
      <p:bldP spid="18" grpId="0"/>
      <p:bldP spid="19" grpId="0"/>
      <p:bldP spid="21" grpId="0"/>
      <p:bldP spid="22"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B6D1C2DB-9C05-DF0F-375C-97DFCED265EA}"/>
              </a:ext>
            </a:extLst>
          </p:cNvPr>
          <p:cNvGraphicFramePr>
            <a:graphicFrameLocks noGrp="1"/>
          </p:cNvGraphicFramePr>
          <p:nvPr>
            <p:extLst>
              <p:ext uri="{D42A27DB-BD31-4B8C-83A1-F6EECF244321}">
                <p14:modId xmlns:p14="http://schemas.microsoft.com/office/powerpoint/2010/main" val="4232926454"/>
              </p:ext>
            </p:extLst>
          </p:nvPr>
        </p:nvGraphicFramePr>
        <p:xfrm>
          <a:off x="79624" y="1160978"/>
          <a:ext cx="7574623" cy="7650409"/>
        </p:xfrm>
        <a:graphic>
          <a:graphicData uri="http://schemas.openxmlformats.org/drawingml/2006/table">
            <a:tbl>
              <a:tblPr firstRow="1" bandRow="1">
                <a:tableStyleId>{073A0DAA-6AF3-43AB-8588-CEC1D06C72B9}</a:tableStyleId>
              </a:tblPr>
              <a:tblGrid>
                <a:gridCol w="3604102">
                  <a:extLst>
                    <a:ext uri="{9D8B030D-6E8A-4147-A177-3AD203B41FA5}">
                      <a16:colId xmlns:a16="http://schemas.microsoft.com/office/drawing/2014/main" val="398985916"/>
                    </a:ext>
                  </a:extLst>
                </a:gridCol>
                <a:gridCol w="3970521">
                  <a:extLst>
                    <a:ext uri="{9D8B030D-6E8A-4147-A177-3AD203B41FA5}">
                      <a16:colId xmlns:a16="http://schemas.microsoft.com/office/drawing/2014/main" val="3379756434"/>
                    </a:ext>
                  </a:extLst>
                </a:gridCol>
              </a:tblGrid>
              <a:tr h="376144">
                <a:tc>
                  <a:txBody>
                    <a:bodyPr/>
                    <a:lstStyle/>
                    <a:p>
                      <a:r>
                        <a:rPr lang="en-CA" dirty="0"/>
                        <a:t>Activities</a:t>
                      </a:r>
                    </a:p>
                  </a:txBody>
                  <a:tcPr/>
                </a:tc>
                <a:tc>
                  <a:txBody>
                    <a:bodyPr/>
                    <a:lstStyle/>
                    <a:p>
                      <a:r>
                        <a:rPr lang="en-CA" dirty="0"/>
                        <a:t>Comment</a:t>
                      </a:r>
                    </a:p>
                  </a:txBody>
                  <a:tcPr/>
                </a:tc>
                <a:extLst>
                  <a:ext uri="{0D108BD9-81ED-4DB2-BD59-A6C34878D82A}">
                    <a16:rowId xmlns:a16="http://schemas.microsoft.com/office/drawing/2014/main" val="396825573"/>
                  </a:ext>
                </a:extLst>
              </a:tr>
              <a:tr h="329255">
                <a:tc>
                  <a:txBody>
                    <a:bodyPr/>
                    <a:lstStyle/>
                    <a:p>
                      <a:pPr marL="0" marR="0" lvl="0" indent="0" algn="l" defTabSz="777240" rtl="0" eaLnBrk="1" fontAlgn="auto" latinLnBrk="0" hangingPunct="1">
                        <a:lnSpc>
                          <a:spcPct val="100000"/>
                        </a:lnSpc>
                        <a:spcBef>
                          <a:spcPts val="0"/>
                        </a:spcBef>
                        <a:spcAft>
                          <a:spcPts val="0"/>
                        </a:spcAft>
                        <a:buClrTx/>
                        <a:buSzTx/>
                        <a:buFontTx/>
                        <a:buNone/>
                        <a:tabLst/>
                        <a:defRPr/>
                      </a:pPr>
                      <a:r>
                        <a:rPr lang="en-CA" dirty="0"/>
                        <a:t>- Have a GitHub account.</a:t>
                      </a:r>
                      <a:br>
                        <a:rPr lang="en-CA" dirty="0"/>
                      </a:br>
                      <a:r>
                        <a:rPr lang="en-CA" dirty="0"/>
                        <a:t>- Install Git Bash.</a:t>
                      </a:r>
                    </a:p>
                  </a:txBody>
                  <a:tcPr/>
                </a:tc>
                <a:tc>
                  <a:txBody>
                    <a:bodyPr/>
                    <a:lstStyle/>
                    <a:p>
                      <a:r>
                        <a:rPr lang="en-CA" dirty="0"/>
                        <a:t>To Keep track of your changes and to serve the CI/CD later [Optional]</a:t>
                      </a:r>
                    </a:p>
                  </a:txBody>
                  <a:tcPr/>
                </a:tc>
                <a:extLst>
                  <a:ext uri="{0D108BD9-81ED-4DB2-BD59-A6C34878D82A}">
                    <a16:rowId xmlns:a16="http://schemas.microsoft.com/office/drawing/2014/main" val="1940129347"/>
                  </a:ext>
                </a:extLst>
              </a:tr>
              <a:tr h="329255">
                <a:tc>
                  <a:txBody>
                    <a:bodyPr/>
                    <a:lstStyle/>
                    <a:p>
                      <a:r>
                        <a:rPr lang="en-CA" dirty="0"/>
                        <a:t>Have a Docker hub account</a:t>
                      </a:r>
                    </a:p>
                  </a:txBody>
                  <a:tcPr/>
                </a:tc>
                <a:tc>
                  <a:txBody>
                    <a:bodyPr/>
                    <a:lstStyle/>
                    <a:p>
                      <a:r>
                        <a:rPr lang="en-CA" dirty="0"/>
                        <a:t>To serve the CI/CD later [Optional]</a:t>
                      </a:r>
                    </a:p>
                  </a:txBody>
                  <a:tcPr/>
                </a:tc>
                <a:extLst>
                  <a:ext uri="{0D108BD9-81ED-4DB2-BD59-A6C34878D82A}">
                    <a16:rowId xmlns:a16="http://schemas.microsoft.com/office/drawing/2014/main" val="2263785937"/>
                  </a:ext>
                </a:extLst>
              </a:tr>
              <a:tr h="329255">
                <a:tc>
                  <a:txBody>
                    <a:bodyPr/>
                    <a:lstStyle/>
                    <a:p>
                      <a:pPr marL="0" indent="0">
                        <a:buFont typeface="Arial" panose="020B0604020202020204" pitchFamily="34" charset="0"/>
                        <a:buNone/>
                      </a:pPr>
                      <a:r>
                        <a:rPr lang="en-CA" dirty="0"/>
                        <a:t>Install Visual Studio Code [VSCode]. You may add the following </a:t>
                      </a:r>
                      <a:r>
                        <a:rPr lang="en-CA" dirty="0">
                          <a:highlight>
                            <a:srgbClr val="F2DD96"/>
                          </a:highlight>
                        </a:rPr>
                        <a:t>extensions</a:t>
                      </a:r>
                      <a:r>
                        <a:rPr lang="en-CA" dirty="0"/>
                        <a:t> afterwards via VSCode sidebar icon:</a:t>
                      </a:r>
                    </a:p>
                    <a:p>
                      <a:pPr marL="0" indent="0">
                        <a:buFont typeface="Arial" panose="020B0604020202020204" pitchFamily="34" charset="0"/>
                        <a:buNone/>
                      </a:pPr>
                      <a:br>
                        <a:rPr lang="en-CA" dirty="0"/>
                      </a:br>
                      <a:r>
                        <a:rPr lang="en-CA" dirty="0"/>
                        <a:t>- Auto Close Tag.</a:t>
                      </a:r>
                      <a:br>
                        <a:rPr lang="en-CA" dirty="0"/>
                      </a:br>
                      <a:r>
                        <a:rPr lang="en-CA" dirty="0"/>
                        <a:t>- Auto Rename Tag.</a:t>
                      </a:r>
                      <a:br>
                        <a:rPr lang="en-CA" dirty="0"/>
                      </a:br>
                      <a:r>
                        <a:rPr lang="en-CA" dirty="0"/>
                        <a:t>- Color Highlight.</a:t>
                      </a:r>
                      <a:br>
                        <a:rPr lang="en-CA" dirty="0"/>
                      </a:br>
                      <a:r>
                        <a:rPr lang="en-CA" dirty="0"/>
                        <a:t>- Dev Containers.</a:t>
                      </a:r>
                      <a:br>
                        <a:rPr lang="en-CA" dirty="0"/>
                      </a:br>
                      <a:r>
                        <a:rPr lang="en-CA" dirty="0"/>
                        <a:t>- Docker.</a:t>
                      </a:r>
                      <a:br>
                        <a:rPr lang="en-CA" dirty="0"/>
                      </a:br>
                      <a:r>
                        <a:rPr lang="en-CA" dirty="0"/>
                        <a:t>- Prettier-Code Formatter.</a:t>
                      </a:r>
                      <a:br>
                        <a:rPr lang="en-CA" dirty="0"/>
                      </a:br>
                      <a:r>
                        <a:rPr lang="en-CA" dirty="0"/>
                        <a:t>- ES7+ React/Redux/...</a:t>
                      </a:r>
                      <a:br>
                        <a:rPr lang="en-CA" dirty="0"/>
                      </a:br>
                      <a:r>
                        <a:rPr lang="en-CA" dirty="0"/>
                        <a:t>- IntelliCode.</a:t>
                      </a:r>
                      <a:br>
                        <a:rPr lang="en-CA" dirty="0"/>
                      </a:br>
                      <a:r>
                        <a:rPr lang="en-CA" dirty="0"/>
                        <a:t>- </a:t>
                      </a:r>
                      <a:r>
                        <a:rPr lang="en-CA" dirty="0" err="1"/>
                        <a:t>Yaml</a:t>
                      </a:r>
                      <a:r>
                        <a:rPr lang="en-CA" dirty="0"/>
                        <a:t>.</a:t>
                      </a:r>
                    </a:p>
                    <a:p>
                      <a:pPr marL="0" indent="0">
                        <a:buFont typeface="Arial" panose="020B0604020202020204" pitchFamily="34" charset="0"/>
                        <a:buNone/>
                      </a:pPr>
                      <a:r>
                        <a:rPr lang="en-CA" dirty="0"/>
                        <a:t>- Blackbox</a:t>
                      </a:r>
                    </a:p>
                  </a:txBody>
                  <a:tcPr/>
                </a:tc>
                <a:tc>
                  <a:txBody>
                    <a:bodyPr/>
                    <a:lstStyle/>
                    <a:p>
                      <a:r>
                        <a:rPr lang="en-CA" dirty="0">
                          <a:highlight>
                            <a:srgbClr val="FFFF00"/>
                          </a:highlight>
                        </a:rPr>
                        <a:t>https://code.visualstudio.com/download</a:t>
                      </a:r>
                      <a:br>
                        <a:rPr lang="en-CA" dirty="0"/>
                      </a:br>
                      <a:r>
                        <a:rPr lang="en-CA" dirty="0"/>
                        <a:t>IDE [</a:t>
                      </a:r>
                      <a:r>
                        <a:rPr lang="en-CA" dirty="0">
                          <a:solidFill>
                            <a:srgbClr val="FF0000"/>
                          </a:solidFill>
                        </a:rPr>
                        <a:t>Recommended</a:t>
                      </a:r>
                      <a:r>
                        <a:rPr lang="en-CA" dirty="0"/>
                        <a:t>]</a:t>
                      </a:r>
                    </a:p>
                  </a:txBody>
                  <a:tcPr/>
                </a:tc>
                <a:extLst>
                  <a:ext uri="{0D108BD9-81ED-4DB2-BD59-A6C34878D82A}">
                    <a16:rowId xmlns:a16="http://schemas.microsoft.com/office/drawing/2014/main" val="4257622980"/>
                  </a:ext>
                </a:extLst>
              </a:tr>
              <a:tr h="329255">
                <a:tc>
                  <a:txBody>
                    <a:bodyPr/>
                    <a:lstStyle/>
                    <a:p>
                      <a:r>
                        <a:rPr lang="en-CA" dirty="0"/>
                        <a:t>- Have a google cloud account.</a:t>
                      </a:r>
                      <a:br>
                        <a:rPr lang="en-CA" dirty="0"/>
                      </a:br>
                      <a:r>
                        <a:rPr lang="en-CA" dirty="0"/>
                        <a:t>- Install gcloud client (cli).</a:t>
                      </a:r>
                    </a:p>
                  </a:txBody>
                  <a:tcPr/>
                </a:tc>
                <a:tc>
                  <a:txBody>
                    <a:bodyPr/>
                    <a:lstStyle/>
                    <a:p>
                      <a:r>
                        <a:rPr lang="en-CA" dirty="0"/>
                        <a:t>To host our application in a K8 cluster.</a:t>
                      </a:r>
                    </a:p>
                    <a:p>
                      <a:r>
                        <a:rPr lang="en-CA" dirty="0">
                          <a:highlight>
                            <a:srgbClr val="FFFF00"/>
                          </a:highlight>
                        </a:rPr>
                        <a:t>https://cloud.google.com/</a:t>
                      </a:r>
                      <a:br>
                        <a:rPr lang="en-CA" dirty="0"/>
                      </a:br>
                      <a:r>
                        <a:rPr lang="en-CA" dirty="0"/>
                        <a:t>To communicate with gcloud:</a:t>
                      </a:r>
                      <a:br>
                        <a:rPr lang="en-CA" dirty="0"/>
                      </a:br>
                      <a:r>
                        <a:rPr lang="en-CA" dirty="0">
                          <a:highlight>
                            <a:srgbClr val="FFFF00"/>
                          </a:highlight>
                        </a:rPr>
                        <a:t>https://cloud.google.com/sdk/docs/install</a:t>
                      </a:r>
                      <a:br>
                        <a:rPr lang="en-CA" dirty="0"/>
                      </a:br>
                      <a:r>
                        <a:rPr lang="en-CA" dirty="0"/>
                        <a:t> [Optional]</a:t>
                      </a:r>
                    </a:p>
                  </a:txBody>
                  <a:tcPr/>
                </a:tc>
                <a:extLst>
                  <a:ext uri="{0D108BD9-81ED-4DB2-BD59-A6C34878D82A}">
                    <a16:rowId xmlns:a16="http://schemas.microsoft.com/office/drawing/2014/main" val="2426303437"/>
                  </a:ext>
                </a:extLst>
              </a:tr>
              <a:tr h="329255">
                <a:tc>
                  <a:txBody>
                    <a:bodyPr/>
                    <a:lstStyle/>
                    <a:p>
                      <a:r>
                        <a:rPr lang="en-CA" dirty="0"/>
                        <a:t>Have azure devops account</a:t>
                      </a:r>
                    </a:p>
                  </a:txBody>
                  <a:tcPr/>
                </a:tc>
                <a:tc>
                  <a:txBody>
                    <a:bodyPr/>
                    <a:lstStyle/>
                    <a:p>
                      <a:r>
                        <a:rPr lang="en-CA" dirty="0">
                          <a:highlight>
                            <a:srgbClr val="FFFF00"/>
                          </a:highlight>
                        </a:rPr>
                        <a:t>https://dev.azure.com</a:t>
                      </a:r>
                      <a:br>
                        <a:rPr lang="en-CA" dirty="0"/>
                      </a:br>
                      <a:r>
                        <a:rPr lang="en-CA" dirty="0"/>
                        <a:t>To support CI/CD [Optional]</a:t>
                      </a:r>
                    </a:p>
                  </a:txBody>
                  <a:tcPr/>
                </a:tc>
                <a:extLst>
                  <a:ext uri="{0D108BD9-81ED-4DB2-BD59-A6C34878D82A}">
                    <a16:rowId xmlns:a16="http://schemas.microsoft.com/office/drawing/2014/main" val="2668829057"/>
                  </a:ext>
                </a:extLst>
              </a:tr>
              <a:tr h="329255">
                <a:tc>
                  <a:txBody>
                    <a:bodyPr/>
                    <a:lstStyle/>
                    <a:p>
                      <a:r>
                        <a:rPr lang="en-CA" dirty="0"/>
                        <a:t>Have Docker-Desktop</a:t>
                      </a:r>
                    </a:p>
                  </a:txBody>
                  <a:tcPr/>
                </a:tc>
                <a:tc>
                  <a:txBody>
                    <a:bodyPr/>
                    <a:lstStyle/>
                    <a:p>
                      <a:r>
                        <a:rPr lang="en-CA" dirty="0"/>
                        <a:t>Run backend containers</a:t>
                      </a:r>
                    </a:p>
                  </a:txBody>
                  <a:tcPr/>
                </a:tc>
                <a:extLst>
                  <a:ext uri="{0D108BD9-81ED-4DB2-BD59-A6C34878D82A}">
                    <a16:rowId xmlns:a16="http://schemas.microsoft.com/office/drawing/2014/main" val="2958818009"/>
                  </a:ext>
                </a:extLst>
              </a:tr>
              <a:tr h="329255">
                <a:tc>
                  <a:txBody>
                    <a:bodyPr/>
                    <a:lstStyle/>
                    <a:p>
                      <a:r>
                        <a:rPr lang="en-CA" dirty="0"/>
                        <a:t>Have Postman or SoapUI</a:t>
                      </a:r>
                    </a:p>
                  </a:txBody>
                  <a:tcPr/>
                </a:tc>
                <a:tc>
                  <a:txBody>
                    <a:bodyPr/>
                    <a:lstStyle/>
                    <a:p>
                      <a:r>
                        <a:rPr lang="en-CA" dirty="0"/>
                        <a:t>Verify backend is working properly.</a:t>
                      </a:r>
                    </a:p>
                  </a:txBody>
                  <a:tcPr/>
                </a:tc>
                <a:extLst>
                  <a:ext uri="{0D108BD9-81ED-4DB2-BD59-A6C34878D82A}">
                    <a16:rowId xmlns:a16="http://schemas.microsoft.com/office/drawing/2014/main" val="338748463"/>
                  </a:ext>
                </a:extLst>
              </a:tr>
              <a:tr h="376144">
                <a:tc>
                  <a:txBody>
                    <a:bodyPr/>
                    <a:lstStyle/>
                    <a:p>
                      <a:r>
                        <a:rPr lang="en-CA" dirty="0"/>
                        <a:t>Install if you don’t have: Node.js [LTS]</a:t>
                      </a:r>
                    </a:p>
                  </a:txBody>
                  <a:tcPr/>
                </a:tc>
                <a:tc>
                  <a:txBody>
                    <a:bodyPr/>
                    <a:lstStyle/>
                    <a:p>
                      <a:r>
                        <a:rPr lang="en-CA" dirty="0">
                          <a:highlight>
                            <a:srgbClr val="FFFF00"/>
                          </a:highlight>
                          <a:hlinkClick r:id="rId3"/>
                        </a:rPr>
                        <a:t>https://nodejs.org/en/download</a:t>
                      </a:r>
                      <a:endParaRPr lang="en-CA" dirty="0">
                        <a:highlight>
                          <a:srgbClr val="FFFF00"/>
                        </a:highlight>
                      </a:endParaRPr>
                    </a:p>
                    <a:p>
                      <a:r>
                        <a:rPr lang="en-CA" dirty="0"/>
                        <a:t>This should include npm</a:t>
                      </a:r>
                    </a:p>
                  </a:txBody>
                  <a:tcPr/>
                </a:tc>
                <a:extLst>
                  <a:ext uri="{0D108BD9-81ED-4DB2-BD59-A6C34878D82A}">
                    <a16:rowId xmlns:a16="http://schemas.microsoft.com/office/drawing/2014/main" val="2865903476"/>
                  </a:ext>
                </a:extLst>
              </a:tr>
            </a:tbl>
          </a:graphicData>
        </a:graphic>
      </p:graphicFrame>
      <p:sp>
        <p:nvSpPr>
          <p:cNvPr id="4" name="Rectangle 3">
            <a:extLst>
              <a:ext uri="{FF2B5EF4-FFF2-40B4-BE49-F238E27FC236}">
                <a16:creationId xmlns:a16="http://schemas.microsoft.com/office/drawing/2014/main" id="{2E159B02-F32E-2E74-096D-E890F0916582}"/>
              </a:ext>
            </a:extLst>
          </p:cNvPr>
          <p:cNvSpPr/>
          <p:nvPr/>
        </p:nvSpPr>
        <p:spPr>
          <a:xfrm>
            <a:off x="0" y="0"/>
            <a:ext cx="1691490" cy="769441"/>
          </a:xfrm>
          <a:prstGeom prst="rect">
            <a:avLst/>
          </a:prstGeom>
          <a:noFill/>
        </p:spPr>
        <p:txBody>
          <a:bodyPr wrap="none" lIns="91440" tIns="45720" rIns="91440" bIns="45720">
            <a:spAutoFit/>
          </a:bodyPr>
          <a:lstStyle/>
          <a:p>
            <a:pPr algn="ctr"/>
            <a:r>
              <a:rPr lang="en-US" sz="4400" b="0" u="sng" cap="none" spc="0" dirty="0">
                <a:ln w="0"/>
                <a:solidFill>
                  <a:sysClr val="windowText" lastClr="000000"/>
                </a:solidFill>
                <a:effectLst>
                  <a:outerShdw blurRad="38100" dist="19050" dir="2700000" algn="tl" rotWithShape="0">
                    <a:schemeClr val="dk1">
                      <a:alpha val="40000"/>
                    </a:schemeClr>
                  </a:outerShdw>
                </a:effectLst>
              </a:rPr>
              <a:t>Setup</a:t>
            </a:r>
          </a:p>
        </p:txBody>
      </p:sp>
      <p:pic>
        <p:nvPicPr>
          <p:cNvPr id="6" name="Picture 5">
            <a:extLst>
              <a:ext uri="{FF2B5EF4-FFF2-40B4-BE49-F238E27FC236}">
                <a16:creationId xmlns:a16="http://schemas.microsoft.com/office/drawing/2014/main" id="{79C156BA-D4CA-3715-C323-9A8AD4813D33}"/>
              </a:ext>
            </a:extLst>
          </p:cNvPr>
          <p:cNvPicPr>
            <a:picLocks noChangeAspect="1"/>
          </p:cNvPicPr>
          <p:nvPr/>
        </p:nvPicPr>
        <p:blipFill>
          <a:blip r:embed="rId4"/>
          <a:stretch>
            <a:fillRect/>
          </a:stretch>
        </p:blipFill>
        <p:spPr>
          <a:xfrm>
            <a:off x="2456272" y="3692682"/>
            <a:ext cx="466725" cy="552450"/>
          </a:xfrm>
          <a:prstGeom prst="rect">
            <a:avLst/>
          </a:prstGeom>
        </p:spPr>
      </p:pic>
      <p:cxnSp>
        <p:nvCxnSpPr>
          <p:cNvPr id="8" name="Connector: Curved 7">
            <a:extLst>
              <a:ext uri="{FF2B5EF4-FFF2-40B4-BE49-F238E27FC236}">
                <a16:creationId xmlns:a16="http://schemas.microsoft.com/office/drawing/2014/main" id="{4E9DD093-DCFD-F7B3-9F93-436619E0DF13}"/>
              </a:ext>
            </a:extLst>
          </p:cNvPr>
          <p:cNvCxnSpPr>
            <a:cxnSpLocks/>
          </p:cNvCxnSpPr>
          <p:nvPr/>
        </p:nvCxnSpPr>
        <p:spPr>
          <a:xfrm rot="5400000">
            <a:off x="2630339" y="3266313"/>
            <a:ext cx="552448" cy="300292"/>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5728224"/>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207493" y="343289"/>
            <a:ext cx="7836201" cy="1077218"/>
          </a:xfrm>
          <a:prstGeom prst="rect">
            <a:avLst/>
          </a:prstGeom>
          <a:noFill/>
        </p:spPr>
        <p:txBody>
          <a:bodyPr wrap="square" lIns="91440" tIns="45720" rIns="91440" bIns="45720">
            <a:spAutoFit/>
          </a:bodyPr>
          <a:lstStyle/>
          <a:p>
            <a:pPr algn="ctr"/>
            <a:r>
              <a:rPr lang="en-US" sz="3200" b="0" cap="none" spc="0" dirty="0">
                <a:ln w="0"/>
                <a:solidFill>
                  <a:sysClr val="windowText" lastClr="000000"/>
                </a:solidFill>
                <a:effectLst>
                  <a:outerShdw blurRad="38100" dist="19050" dir="2700000" algn="tl" rotWithShape="0">
                    <a:schemeClr val="dk1">
                      <a:alpha val="40000"/>
                    </a:schemeClr>
                  </a:outerShdw>
                </a:effectLst>
              </a:rPr>
              <a:t>Customize your VSCode Terminals [Optional]</a:t>
            </a:r>
          </a:p>
        </p:txBody>
      </p:sp>
      <p:pic>
        <p:nvPicPr>
          <p:cNvPr id="8" name="Picture 7">
            <a:extLst>
              <a:ext uri="{FF2B5EF4-FFF2-40B4-BE49-F238E27FC236}">
                <a16:creationId xmlns:a16="http://schemas.microsoft.com/office/drawing/2014/main" id="{5703F25D-8A11-ADA8-3F7B-D30874DB472F}"/>
              </a:ext>
            </a:extLst>
          </p:cNvPr>
          <p:cNvPicPr>
            <a:picLocks noChangeAspect="1"/>
          </p:cNvPicPr>
          <p:nvPr/>
        </p:nvPicPr>
        <p:blipFill>
          <a:blip r:embed="rId2"/>
          <a:stretch>
            <a:fillRect/>
          </a:stretch>
        </p:blipFill>
        <p:spPr>
          <a:xfrm>
            <a:off x="304800" y="2147454"/>
            <a:ext cx="7176655" cy="4357849"/>
          </a:xfrm>
          <a:prstGeom prst="rect">
            <a:avLst/>
          </a:prstGeom>
        </p:spPr>
      </p:pic>
    </p:spTree>
    <p:extLst>
      <p:ext uri="{BB962C8B-B14F-4D97-AF65-F5344CB8AC3E}">
        <p14:creationId xmlns:p14="http://schemas.microsoft.com/office/powerpoint/2010/main" val="245845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3F03BB-79FB-1263-0469-53A434693E49}"/>
              </a:ext>
            </a:extLst>
          </p:cNvPr>
          <p:cNvSpPr/>
          <p:nvPr/>
        </p:nvSpPr>
        <p:spPr>
          <a:xfrm>
            <a:off x="1282260" y="3137861"/>
            <a:ext cx="4995250" cy="4154984"/>
          </a:xfrm>
          <a:prstGeom prst="rect">
            <a:avLst/>
          </a:prstGeom>
          <a:noFill/>
        </p:spPr>
        <p:txBody>
          <a:bodyPr wrap="square" lIns="91440" tIns="45720" rIns="91440" bIns="45720">
            <a:spAutoFit/>
          </a:bodyPr>
          <a:lstStyle/>
          <a:p>
            <a:pPr algn="ctr"/>
            <a:r>
              <a:rPr lang="en-US" sz="6600" b="0" cap="none" spc="0" dirty="0">
                <a:ln w="0"/>
                <a:solidFill>
                  <a:sysClr val="windowText" lastClr="000000"/>
                </a:solidFill>
                <a:effectLst>
                  <a:outerShdw blurRad="38100" dist="19050" dir="2700000" algn="tl" rotWithShape="0">
                    <a:schemeClr val="dk1">
                      <a:alpha val="40000"/>
                    </a:schemeClr>
                  </a:outerShdw>
                </a:effectLst>
              </a:rPr>
              <a:t>Verify backend working as expected.</a:t>
            </a:r>
          </a:p>
        </p:txBody>
      </p:sp>
    </p:spTree>
    <p:extLst>
      <p:ext uri="{BB962C8B-B14F-4D97-AF65-F5344CB8AC3E}">
        <p14:creationId xmlns:p14="http://schemas.microsoft.com/office/powerpoint/2010/main" val="197039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F50785-B4F7-36E1-9271-64DB2ADCCD68}"/>
              </a:ext>
            </a:extLst>
          </p:cNvPr>
          <p:cNvSpPr txBox="1"/>
          <p:nvPr/>
        </p:nvSpPr>
        <p:spPr>
          <a:xfrm>
            <a:off x="498830" y="4579342"/>
            <a:ext cx="7073481" cy="646331"/>
          </a:xfrm>
          <a:prstGeom prst="rect">
            <a:avLst/>
          </a:prstGeom>
          <a:noFill/>
        </p:spPr>
        <p:txBody>
          <a:bodyPr wrap="square" rtlCol="0">
            <a:spAutoFit/>
          </a:bodyPr>
          <a:lstStyle/>
          <a:p>
            <a:r>
              <a:rPr lang="en-CA" dirty="0"/>
              <a:t>Using postman/SoapUI, you can verify both saving and loading of records.</a:t>
            </a:r>
          </a:p>
        </p:txBody>
      </p:sp>
      <p:sp>
        <p:nvSpPr>
          <p:cNvPr id="3" name="TextBox 2">
            <a:extLst>
              <a:ext uri="{FF2B5EF4-FFF2-40B4-BE49-F238E27FC236}">
                <a16:creationId xmlns:a16="http://schemas.microsoft.com/office/drawing/2014/main" id="{A0F2E894-2A3B-3903-2881-E484C96B344B}"/>
              </a:ext>
            </a:extLst>
          </p:cNvPr>
          <p:cNvSpPr txBox="1"/>
          <p:nvPr/>
        </p:nvSpPr>
        <p:spPr>
          <a:xfrm>
            <a:off x="498829" y="6802365"/>
            <a:ext cx="7073481" cy="1477328"/>
          </a:xfrm>
          <a:prstGeom prst="rect">
            <a:avLst/>
          </a:prstGeom>
          <a:noFill/>
        </p:spPr>
        <p:txBody>
          <a:bodyPr wrap="square" rtlCol="0">
            <a:spAutoFit/>
          </a:bodyPr>
          <a:lstStyle/>
          <a:p>
            <a:r>
              <a:rPr lang="en-CA" dirty="0"/>
              <a:t>For testing, a copy of post request is available via slack: </a:t>
            </a:r>
            <a:r>
              <a:rPr lang="en-CA" dirty="0">
                <a:highlight>
                  <a:srgbClr val="FFFF00"/>
                </a:highlight>
              </a:rPr>
              <a:t>#react-hackathon</a:t>
            </a:r>
            <a:r>
              <a:rPr lang="en-CA" dirty="0"/>
              <a:t>.</a:t>
            </a:r>
          </a:p>
          <a:p>
            <a:br>
              <a:rPr lang="en-CA" dirty="0"/>
            </a:br>
            <a:r>
              <a:rPr lang="en-CA" dirty="0"/>
              <a:t>- Header required for save: content-type: application/json.</a:t>
            </a:r>
            <a:br>
              <a:rPr lang="en-CA" dirty="0"/>
            </a:br>
            <a:r>
              <a:rPr lang="en-CA" dirty="0"/>
              <a:t>- Header required for get: accept: application/json.</a:t>
            </a:r>
          </a:p>
        </p:txBody>
      </p:sp>
      <p:sp>
        <p:nvSpPr>
          <p:cNvPr id="5" name="TextBox 4">
            <a:extLst>
              <a:ext uri="{FF2B5EF4-FFF2-40B4-BE49-F238E27FC236}">
                <a16:creationId xmlns:a16="http://schemas.microsoft.com/office/drawing/2014/main" id="{32417201-CAC2-EC7F-6AF6-A09BE87F1CB8}"/>
              </a:ext>
            </a:extLst>
          </p:cNvPr>
          <p:cNvSpPr txBox="1"/>
          <p:nvPr/>
        </p:nvSpPr>
        <p:spPr>
          <a:xfrm>
            <a:off x="472129" y="1971923"/>
            <a:ext cx="6869238" cy="646331"/>
          </a:xfrm>
          <a:prstGeom prst="rect">
            <a:avLst/>
          </a:prstGeom>
          <a:noFill/>
        </p:spPr>
        <p:txBody>
          <a:bodyPr wrap="square" rtlCol="0">
            <a:spAutoFit/>
          </a:bodyPr>
          <a:lstStyle/>
          <a:p>
            <a:r>
              <a:rPr lang="en-CA" dirty="0"/>
              <a:t>Download the backend images. The docker-compose is available via slack: </a:t>
            </a:r>
            <a:r>
              <a:rPr lang="en-CA" dirty="0">
                <a:highlight>
                  <a:srgbClr val="FFFF00"/>
                </a:highlight>
              </a:rPr>
              <a:t>#react-hackathon</a:t>
            </a:r>
            <a:r>
              <a:rPr lang="en-CA" dirty="0"/>
              <a:t>.</a:t>
            </a:r>
          </a:p>
        </p:txBody>
      </p:sp>
      <p:sp>
        <p:nvSpPr>
          <p:cNvPr id="6" name="TextBox 5">
            <a:extLst>
              <a:ext uri="{FF2B5EF4-FFF2-40B4-BE49-F238E27FC236}">
                <a16:creationId xmlns:a16="http://schemas.microsoft.com/office/drawing/2014/main" id="{855EB9CA-7076-31A1-27B4-04ADC152915E}"/>
              </a:ext>
            </a:extLst>
          </p:cNvPr>
          <p:cNvSpPr txBox="1"/>
          <p:nvPr/>
        </p:nvSpPr>
        <p:spPr>
          <a:xfrm>
            <a:off x="472129" y="3802049"/>
            <a:ext cx="6869238" cy="646331"/>
          </a:xfrm>
          <a:prstGeom prst="rect">
            <a:avLst/>
          </a:prstGeom>
          <a:noFill/>
        </p:spPr>
        <p:txBody>
          <a:bodyPr wrap="square" rtlCol="0">
            <a:spAutoFit/>
          </a:bodyPr>
          <a:lstStyle/>
          <a:p>
            <a:r>
              <a:rPr lang="en-CA" dirty="0"/>
              <a:t>Backend will create the required tables: </a:t>
            </a:r>
            <a:r>
              <a:rPr lang="en-CA" dirty="0">
                <a:highlight>
                  <a:srgbClr val="FFFF00"/>
                </a:highlight>
              </a:rPr>
              <a:t>weeks</a:t>
            </a:r>
            <a:r>
              <a:rPr lang="en-CA" dirty="0"/>
              <a:t> and </a:t>
            </a:r>
            <a:r>
              <a:rPr lang="en-CA" dirty="0">
                <a:highlight>
                  <a:srgbClr val="FFFF00"/>
                </a:highlight>
              </a:rPr>
              <a:t>tasks</a:t>
            </a:r>
            <a:r>
              <a:rPr lang="en-CA" dirty="0"/>
              <a:t>,  under the schema: </a:t>
            </a:r>
            <a:r>
              <a:rPr lang="en-CA" dirty="0">
                <a:highlight>
                  <a:srgbClr val="FFFF00"/>
                </a:highlight>
              </a:rPr>
              <a:t>public</a:t>
            </a:r>
            <a:r>
              <a:rPr lang="en-CA" dirty="0"/>
              <a:t>, within the DB: </a:t>
            </a:r>
            <a:r>
              <a:rPr lang="en-CA" dirty="0">
                <a:highlight>
                  <a:srgbClr val="FFFF00"/>
                </a:highlight>
              </a:rPr>
              <a:t>tracker</a:t>
            </a:r>
            <a:r>
              <a:rPr lang="en-CA" dirty="0"/>
              <a:t>.</a:t>
            </a:r>
          </a:p>
        </p:txBody>
      </p:sp>
      <p:sp>
        <p:nvSpPr>
          <p:cNvPr id="8" name="TextBox 7">
            <a:extLst>
              <a:ext uri="{FF2B5EF4-FFF2-40B4-BE49-F238E27FC236}">
                <a16:creationId xmlns:a16="http://schemas.microsoft.com/office/drawing/2014/main" id="{41BBAFD6-D13E-1B28-47A5-F192095082D7}"/>
              </a:ext>
            </a:extLst>
          </p:cNvPr>
          <p:cNvSpPr txBox="1"/>
          <p:nvPr/>
        </p:nvSpPr>
        <p:spPr>
          <a:xfrm>
            <a:off x="525531" y="5502483"/>
            <a:ext cx="7020078" cy="923330"/>
          </a:xfrm>
          <a:prstGeom prst="rect">
            <a:avLst/>
          </a:prstGeom>
          <a:noFill/>
        </p:spPr>
        <p:txBody>
          <a:bodyPr wrap="square" rtlCol="0">
            <a:spAutoFit/>
          </a:bodyPr>
          <a:lstStyle/>
          <a:p>
            <a:r>
              <a:rPr lang="en-CA" dirty="0"/>
              <a:t>Backend should serves 2 APIs on your </a:t>
            </a:r>
            <a:r>
              <a:rPr lang="en-CA" u="sng" dirty="0"/>
              <a:t>localhost</a:t>
            </a:r>
            <a:r>
              <a:rPr lang="en-CA" dirty="0"/>
              <a:t> at port: </a:t>
            </a:r>
            <a:r>
              <a:rPr lang="en-CA" u="sng" dirty="0"/>
              <a:t>8500</a:t>
            </a:r>
          </a:p>
          <a:p>
            <a:pPr marL="285750" indent="-285750">
              <a:buFont typeface="Arial" panose="020B0604020202020204" pitchFamily="34" charset="0"/>
              <a:buChar char="•"/>
            </a:pPr>
            <a:r>
              <a:rPr lang="en-CA" dirty="0"/>
              <a:t>Save/update tasks:       </a:t>
            </a:r>
            <a:r>
              <a:rPr lang="en-CA" dirty="0">
                <a:highlight>
                  <a:srgbClr val="F2DD96"/>
                </a:highlight>
              </a:rPr>
              <a:t>/tacker/api/save</a:t>
            </a:r>
          </a:p>
          <a:p>
            <a:pPr marL="285750" indent="-285750">
              <a:buFont typeface="Arial" panose="020B0604020202020204" pitchFamily="34" charset="0"/>
              <a:buChar char="•"/>
            </a:pPr>
            <a:r>
              <a:rPr lang="en-CA" dirty="0"/>
              <a:t>Fetch tasks:                    </a:t>
            </a:r>
            <a:r>
              <a:rPr lang="en-CA" dirty="0">
                <a:highlight>
                  <a:srgbClr val="F2DD96"/>
                </a:highlight>
              </a:rPr>
              <a:t>/tracker/api/get?week=27-5/05/2023</a:t>
            </a:r>
            <a:endParaRPr lang="en-CA" i="1" dirty="0">
              <a:highlight>
                <a:srgbClr val="F2DD96"/>
              </a:highlight>
            </a:endParaRPr>
          </a:p>
        </p:txBody>
      </p:sp>
      <p:sp>
        <p:nvSpPr>
          <p:cNvPr id="4" name="Rectangle 1">
            <a:extLst>
              <a:ext uri="{FF2B5EF4-FFF2-40B4-BE49-F238E27FC236}">
                <a16:creationId xmlns:a16="http://schemas.microsoft.com/office/drawing/2014/main" id="{52B9BBA8-BBAF-457D-82DC-16BCC3774DEC}"/>
              </a:ext>
            </a:extLst>
          </p:cNvPr>
          <p:cNvSpPr>
            <a:spLocks noChangeArrowheads="1"/>
          </p:cNvSpPr>
          <p:nvPr/>
        </p:nvSpPr>
        <p:spPr bwMode="auto">
          <a:xfrm>
            <a:off x="0" y="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D8E0147F-E595-560D-F669-789B0A61DFE3}"/>
              </a:ext>
            </a:extLst>
          </p:cNvPr>
          <p:cNvSpPr>
            <a:spLocks noChangeArrowheads="1"/>
          </p:cNvSpPr>
          <p:nvPr/>
        </p:nvSpPr>
        <p:spPr bwMode="auto">
          <a:xfrm>
            <a:off x="152400" y="152400"/>
            <a:ext cx="7772400" cy="457200"/>
          </a:xfrm>
          <a:prstGeom prst="rect">
            <a:avLst/>
          </a:prstGeom>
          <a:solidFill>
            <a:srgbClr val="1A1D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E6DB74"/>
                </a:solidFill>
                <a:effectLst/>
                <a:latin typeface="inherit"/>
              </a:rPr>
              <a:t>27-5/05/2023</a:t>
            </a: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BE8B4EE-491C-3A4E-97A4-BB23D9747295}"/>
              </a:ext>
            </a:extLst>
          </p:cNvPr>
          <p:cNvSpPr txBox="1"/>
          <p:nvPr/>
        </p:nvSpPr>
        <p:spPr>
          <a:xfrm>
            <a:off x="525530" y="2630252"/>
            <a:ext cx="7246869" cy="923330"/>
          </a:xfrm>
          <a:prstGeom prst="rect">
            <a:avLst/>
          </a:prstGeom>
          <a:noFill/>
        </p:spPr>
        <p:txBody>
          <a:bodyPr wrap="square" rtlCol="0">
            <a:spAutoFit/>
          </a:bodyPr>
          <a:lstStyle/>
          <a:p>
            <a:r>
              <a:rPr lang="en-CA" dirty="0"/>
              <a:t>You can download images either by:</a:t>
            </a:r>
            <a:br>
              <a:rPr lang="en-CA" dirty="0"/>
            </a:br>
            <a:r>
              <a:rPr lang="en-CA" dirty="0"/>
              <a:t>  running cmd from the appropriate directory</a:t>
            </a:r>
            <a:r>
              <a:rPr lang="en-CA" dirty="0">
                <a:sym typeface="Wingdings" panose="05000000000000000000" pitchFamily="2" charset="2"/>
              </a:rPr>
              <a:t></a:t>
            </a:r>
            <a:r>
              <a:rPr lang="en-CA" dirty="0"/>
              <a:t> </a:t>
            </a:r>
            <a:r>
              <a:rPr lang="en-CA" dirty="0">
                <a:highlight>
                  <a:srgbClr val="F2DD96"/>
                </a:highlight>
              </a:rPr>
              <a:t>docker-compose up</a:t>
            </a:r>
            <a:br>
              <a:rPr lang="en-CA" dirty="0"/>
            </a:br>
            <a:r>
              <a:rPr lang="en-CA" dirty="0"/>
              <a:t> or by selecting the file within </a:t>
            </a:r>
            <a:r>
              <a:rPr lang="en-CA" dirty="0" err="1"/>
              <a:t>VSCode</a:t>
            </a:r>
            <a:r>
              <a:rPr lang="en-CA" dirty="0" err="1">
                <a:sym typeface="Wingdings" panose="05000000000000000000" pitchFamily="2" charset="2"/>
              </a:rPr>
              <a:t>right</a:t>
            </a:r>
            <a:r>
              <a:rPr lang="en-CA" dirty="0">
                <a:sym typeface="Wingdings" panose="05000000000000000000" pitchFamily="2" charset="2"/>
              </a:rPr>
              <a:t> click  Compose Up</a:t>
            </a:r>
            <a:endParaRPr lang="en-CA" dirty="0"/>
          </a:p>
        </p:txBody>
      </p:sp>
    </p:spTree>
    <p:extLst>
      <p:ext uri="{BB962C8B-B14F-4D97-AF65-F5344CB8AC3E}">
        <p14:creationId xmlns:p14="http://schemas.microsoft.com/office/powerpoint/2010/main" val="13439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B7BC68-B98A-9397-67CA-C36FF7F110BF}"/>
              </a:ext>
            </a:extLst>
          </p:cNvPr>
          <p:cNvSpPr/>
          <p:nvPr/>
        </p:nvSpPr>
        <p:spPr>
          <a:xfrm>
            <a:off x="0" y="114281"/>
            <a:ext cx="7577011" cy="1200329"/>
          </a:xfrm>
          <a:prstGeom prst="rect">
            <a:avLst/>
          </a:prstGeom>
          <a:noFill/>
        </p:spPr>
        <p:txBody>
          <a:bodyPr wrap="none" lIns="91440" tIns="45720" rIns="91440" bIns="45720">
            <a:spAutoFit/>
          </a:bodyPr>
          <a:lstStyle/>
          <a:p>
            <a:pPr algn="ctr"/>
            <a:r>
              <a:rPr lang="en-US" sz="7200" b="0" cap="none" spc="0" dirty="0">
                <a:ln w="0"/>
                <a:solidFill>
                  <a:sysClr val="windowText" lastClr="000000"/>
                </a:solidFill>
                <a:effectLst>
                  <a:outerShdw blurRad="38100" dist="19050" dir="2700000" algn="tl" rotWithShape="0">
                    <a:schemeClr val="dk1">
                      <a:alpha val="40000"/>
                    </a:schemeClr>
                  </a:outerShdw>
                </a:effectLst>
              </a:rPr>
              <a:t>Docker Compose</a:t>
            </a:r>
          </a:p>
        </p:txBody>
      </p:sp>
      <p:pic>
        <p:nvPicPr>
          <p:cNvPr id="4" name="Picture 3">
            <a:extLst>
              <a:ext uri="{FF2B5EF4-FFF2-40B4-BE49-F238E27FC236}">
                <a16:creationId xmlns:a16="http://schemas.microsoft.com/office/drawing/2014/main" id="{B02FC15F-44EF-6B73-43EC-1F50D2FF088C}"/>
              </a:ext>
            </a:extLst>
          </p:cNvPr>
          <p:cNvPicPr>
            <a:picLocks noChangeAspect="1"/>
          </p:cNvPicPr>
          <p:nvPr/>
        </p:nvPicPr>
        <p:blipFill>
          <a:blip r:embed="rId2"/>
          <a:stretch>
            <a:fillRect/>
          </a:stretch>
        </p:blipFill>
        <p:spPr>
          <a:xfrm>
            <a:off x="773842" y="1314610"/>
            <a:ext cx="6029325" cy="5829300"/>
          </a:xfrm>
          <a:prstGeom prst="rect">
            <a:avLst/>
          </a:prstGeom>
        </p:spPr>
      </p:pic>
      <p:sp>
        <p:nvSpPr>
          <p:cNvPr id="3" name="TextBox 2">
            <a:extLst>
              <a:ext uri="{FF2B5EF4-FFF2-40B4-BE49-F238E27FC236}">
                <a16:creationId xmlns:a16="http://schemas.microsoft.com/office/drawing/2014/main" id="{A66030D5-9FF3-B1A3-6F0D-EDC796B3FDED}"/>
              </a:ext>
            </a:extLst>
          </p:cNvPr>
          <p:cNvSpPr txBox="1"/>
          <p:nvPr/>
        </p:nvSpPr>
        <p:spPr>
          <a:xfrm>
            <a:off x="349459" y="7528025"/>
            <a:ext cx="7073481" cy="646331"/>
          </a:xfrm>
          <a:prstGeom prst="rect">
            <a:avLst/>
          </a:prstGeom>
          <a:noFill/>
        </p:spPr>
        <p:txBody>
          <a:bodyPr wrap="square" rtlCol="0">
            <a:spAutoFit/>
          </a:bodyPr>
          <a:lstStyle/>
          <a:p>
            <a:r>
              <a:rPr lang="en-CA" dirty="0"/>
              <a:t>If you are interested, you can access the local DB through pgadmin at port 5433. Credentials are listed above.</a:t>
            </a:r>
          </a:p>
        </p:txBody>
      </p:sp>
    </p:spTree>
    <p:extLst>
      <p:ext uri="{BB962C8B-B14F-4D97-AF65-F5344CB8AC3E}">
        <p14:creationId xmlns:p14="http://schemas.microsoft.com/office/powerpoint/2010/main" val="9392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Daycare">
      <a:dk1>
        <a:sysClr val="windowText" lastClr="000000"/>
      </a:dk1>
      <a:lt1>
        <a:sysClr val="window" lastClr="FFFFFF"/>
      </a:lt1>
      <a:dk2>
        <a:srgbClr val="44546A"/>
      </a:dk2>
      <a:lt2>
        <a:srgbClr val="E7E6E6"/>
      </a:lt2>
      <a:accent1>
        <a:srgbClr val="58B4AE"/>
      </a:accent1>
      <a:accent2>
        <a:srgbClr val="FFE277"/>
      </a:accent2>
      <a:accent3>
        <a:srgbClr val="FFB367"/>
      </a:accent3>
      <a:accent4>
        <a:srgbClr val="FFC000"/>
      </a:accent4>
      <a:accent5>
        <a:srgbClr val="FFE2BC"/>
      </a:accent5>
      <a:accent6>
        <a:srgbClr val="5B9BD5"/>
      </a:accent6>
      <a:hlink>
        <a:srgbClr val="0563C1"/>
      </a:hlink>
      <a:folHlink>
        <a:srgbClr val="954F72"/>
      </a:folHlink>
    </a:clrScheme>
    <a:fontScheme name="Custom 11">
      <a:majorFont>
        <a:latin typeface="The Serif Hand Black"/>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28850_win32_fixed.potx" id="{0EBCDC4A-C564-49CF-A2A2-D2359D704F68}" vid="{C2936166-075D-4C0E-949D-751929165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Daycare flyer</Template>
  <TotalTime>3316</TotalTime>
  <Words>2094</Words>
  <Application>Microsoft Office PowerPoint</Application>
  <PresentationFormat>Custom</PresentationFormat>
  <Paragraphs>239</Paragraphs>
  <Slides>30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Unicode MS</vt:lpstr>
      <vt:lpstr>Avenir Next LT Pro</vt:lpstr>
      <vt:lpstr>Calibri</vt:lpstr>
      <vt:lpstr>Consolas</vt:lpstr>
      <vt:lpstr>inherit</vt:lpstr>
      <vt:lpstr>MS Shell Dlg 2</vt:lpstr>
      <vt:lpstr>Segoe UI</vt:lpstr>
      <vt:lpstr>The Serif Hand Black</vt:lpstr>
      <vt:lpstr>Office Theme</vt:lpstr>
      <vt:lpstr>React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sherif sadek</dc:creator>
  <cp:lastModifiedBy>sherif sadek</cp:lastModifiedBy>
  <cp:revision>213</cp:revision>
  <dcterms:created xsi:type="dcterms:W3CDTF">2023-03-15T22:27:13Z</dcterms:created>
  <dcterms:modified xsi:type="dcterms:W3CDTF">2023-04-14T22:32:08Z</dcterms:modified>
</cp:coreProperties>
</file>