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-26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72b1094b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72b1094b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72b1094b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72b1094b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72b1094b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72b1094b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72b1094b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72b1094b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72b1094b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72b1094b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72b1094b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72b1094b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72b1094b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72b1094b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72b1094b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72b1094b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72b1094b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72b1094b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72b1094b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72b1094b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s://ai.meta.com/blog/llama-hackathon-indi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1493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55847" y="2644189"/>
            <a:ext cx="9143999" cy="165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Team Details</a:t>
            </a:r>
            <a:endParaRPr sz="1600" b="1" dirty="0">
              <a:solidFill>
                <a:schemeClr val="tx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600" b="1" dirty="0">
                <a:solidFill>
                  <a:schemeClr val="tx1"/>
                </a:solidFill>
              </a:rPr>
              <a:t>Team name: ADROIT</a:t>
            </a:r>
            <a:endParaRPr sz="1600" b="1" dirty="0">
              <a:solidFill>
                <a:schemeClr val="tx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600" b="1" dirty="0">
                <a:solidFill>
                  <a:schemeClr val="tx1"/>
                </a:solidFill>
              </a:rPr>
              <a:t>Team leader name: Nawaz B. Sayyad</a:t>
            </a:r>
            <a:endParaRPr sz="1600" b="1" dirty="0">
              <a:solidFill>
                <a:schemeClr val="tx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600" b="1" dirty="0">
                <a:solidFill>
                  <a:schemeClr val="tx1"/>
                </a:solidFill>
              </a:rPr>
              <a:t>Problem Statement</a:t>
            </a:r>
            <a:r>
              <a:rPr lang="en-GB" sz="16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+mj-lt"/>
              </a:rPr>
              <a:t>PS-1- Enhancing Cybersecurity with Targeted Vulnerability Prevention(</a:t>
            </a:r>
            <a:r>
              <a:rPr lang="en-GB" sz="1600" b="1" dirty="0">
                <a:solidFill>
                  <a:srgbClr val="0070C0"/>
                </a:solidFill>
              </a:rPr>
              <a:t>Business Logic Vulnerability Detection, Fraud Prevention, and Rapid Response System for Banking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+mj-lt"/>
              </a:rPr>
              <a:t>)</a:t>
            </a:r>
            <a:endParaRPr sz="1600" b="1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C2817-F907-76E6-CB95-13D2B6C72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885" y="4245390"/>
            <a:ext cx="893814" cy="295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FF23BB-C234-9309-6D45-4B5E4CC07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254" y="4298837"/>
            <a:ext cx="411087" cy="258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04CC1-C492-B038-B546-B17E671BDE4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563" r="2370"/>
          <a:stretch/>
        </p:blipFill>
        <p:spPr>
          <a:xfrm>
            <a:off x="7201098" y="4222430"/>
            <a:ext cx="361301" cy="363636"/>
          </a:xfrm>
          <a:prstGeom prst="rect">
            <a:avLst/>
          </a:prstGeom>
        </p:spPr>
      </p:pic>
      <p:sp>
        <p:nvSpPr>
          <p:cNvPr id="12" name="Google Shape;57;p13">
            <a:extLst>
              <a:ext uri="{FF2B5EF4-FFF2-40B4-BE49-F238E27FC236}">
                <a16:creationId xmlns:a16="http://schemas.microsoft.com/office/drawing/2014/main" id="{A6186A45-816D-7579-9FFD-D8381017F99D}"/>
              </a:ext>
            </a:extLst>
          </p:cNvPr>
          <p:cNvSpPr txBox="1"/>
          <p:nvPr/>
        </p:nvSpPr>
        <p:spPr>
          <a:xfrm>
            <a:off x="-177704" y="4404248"/>
            <a:ext cx="3717160" cy="72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/>
              <a:t>India’s 1st  Meta Llama Hackathon</a:t>
            </a:r>
            <a:endParaRPr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/>
              <a:t>Top 15.</a:t>
            </a:r>
            <a:br>
              <a:rPr lang="en-IN" sz="1200" b="1" dirty="0"/>
            </a:br>
            <a:r>
              <a:rPr lang="en-IN" sz="1200" b="1" dirty="0" err="1">
                <a:hlinkClick r:id="rId7"/>
              </a:rPr>
              <a:t>AI.Meta</a:t>
            </a:r>
            <a:endParaRPr sz="1200" b="1" dirty="0"/>
          </a:p>
        </p:txBody>
      </p:sp>
      <p:sp>
        <p:nvSpPr>
          <p:cNvPr id="13" name="Google Shape;57;p13">
            <a:extLst>
              <a:ext uri="{FF2B5EF4-FFF2-40B4-BE49-F238E27FC236}">
                <a16:creationId xmlns:a16="http://schemas.microsoft.com/office/drawing/2014/main" id="{10008D66-0519-3EA2-03B4-C63BD2670DBF}"/>
              </a:ext>
            </a:extLst>
          </p:cNvPr>
          <p:cNvSpPr txBox="1"/>
          <p:nvPr/>
        </p:nvSpPr>
        <p:spPr>
          <a:xfrm>
            <a:off x="5825659" y="4574507"/>
            <a:ext cx="3112177" cy="72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/>
              <a:t>GCEK IDEATHON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/>
              <a:t>Special Appreciation</a:t>
            </a:r>
            <a:br>
              <a:rPr lang="en-IN" sz="1200" b="1" dirty="0"/>
            </a:br>
            <a:br>
              <a:rPr lang="en-IN" sz="1200" b="1" dirty="0"/>
            </a:br>
            <a:endParaRPr sz="1200" b="1" dirty="0"/>
          </a:p>
        </p:txBody>
      </p:sp>
      <p:sp>
        <p:nvSpPr>
          <p:cNvPr id="14" name="Google Shape;57;p13">
            <a:extLst>
              <a:ext uri="{FF2B5EF4-FFF2-40B4-BE49-F238E27FC236}">
                <a16:creationId xmlns:a16="http://schemas.microsoft.com/office/drawing/2014/main" id="{5B9DC8A5-3A9C-8553-CCA1-DA07DA89C177}"/>
              </a:ext>
            </a:extLst>
          </p:cNvPr>
          <p:cNvSpPr txBox="1"/>
          <p:nvPr/>
        </p:nvSpPr>
        <p:spPr>
          <a:xfrm>
            <a:off x="3481591" y="4497591"/>
            <a:ext cx="2180818" cy="295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/>
              <a:t>AWS </a:t>
            </a:r>
            <a:r>
              <a:rPr lang="en-IN" sz="1200" b="1" dirty="0" err="1"/>
              <a:t>Ideathon</a:t>
            </a:r>
            <a:r>
              <a:rPr lang="en-IN" sz="1200" b="1" dirty="0"/>
              <a:t> 3</a:t>
            </a:r>
            <a:r>
              <a:rPr lang="en-IN" sz="1200" b="1" baseline="30000" dirty="0"/>
              <a:t>rd</a:t>
            </a:r>
            <a:r>
              <a:rPr lang="en-IN" sz="1200" b="1" dirty="0"/>
              <a:t> Ranker</a:t>
            </a:r>
            <a:br>
              <a:rPr lang="en-IN" sz="1200" b="1" dirty="0"/>
            </a:br>
            <a:br>
              <a:rPr lang="en-IN" sz="1200" b="1" dirty="0"/>
            </a:br>
            <a:endParaRPr sz="1200" b="1" dirty="0"/>
          </a:p>
        </p:txBody>
      </p:sp>
      <p:pic>
        <p:nvPicPr>
          <p:cNvPr id="16" name="Google Shape;80;p16">
            <a:extLst>
              <a:ext uri="{FF2B5EF4-FFF2-40B4-BE49-F238E27FC236}">
                <a16:creationId xmlns:a16="http://schemas.microsoft.com/office/drawing/2014/main" id="{EFD1A964-CB7F-A531-3CF7-072A04428400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98475"/>
          <a:stretch/>
        </p:blipFill>
        <p:spPr>
          <a:xfrm>
            <a:off x="0" y="4195503"/>
            <a:ext cx="9143999" cy="68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" y="0"/>
            <a:ext cx="91396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" y="0"/>
            <a:ext cx="91396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6" y="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C1EDE4-2ED5-134A-7623-BA95ED466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14" y="664300"/>
            <a:ext cx="8917119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Escalating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Threat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Banking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</a:t>
            </a:r>
            <a:endParaRPr kumimoji="0" lang="en-IN" altLang="mr-IN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mr-IN" altLang="mr-I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today’s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infrastructure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vulnerabilities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such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injection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broken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unauthorized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become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prevalent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Fraudsters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adapted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VPNs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proxies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masking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identities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exploiting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mechanisms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threats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constant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evolve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rapidly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harder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Sim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Card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Switching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Remote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Transactions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A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fraudster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hijacks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user’s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SIM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initiates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transactions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an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unexpected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location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triggering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alerts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transaction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completed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often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too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late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stop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fraud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Double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Fraud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Scams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Scammers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start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offering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small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returns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., </a:t>
            </a:r>
            <a:r>
              <a:rPr kumimoji="0" lang="en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4000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INR)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increase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offer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drastically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., </a:t>
            </a:r>
            <a:r>
              <a:rPr kumimoji="0" lang="en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8000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INR),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manipulating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victims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investing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larger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amounts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scam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Authorization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Hijacking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Account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Takeovers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Attackers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exploit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authentication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gain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control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over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bank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accounts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automated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scripts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attempting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thousands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login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credentials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per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minute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brute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SQL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Injection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Manipulation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Insecure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databases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targeted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injections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allowing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attackers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steal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alter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silently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Alarming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: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Fraud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is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evolving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faster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than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detection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systems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can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respond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By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the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time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one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fraud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pattern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is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detected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, 3-4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victims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may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have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already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suffered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from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the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same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technique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. 80% of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fraud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attacks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go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undetected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for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several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hours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or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even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days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due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to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slow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response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systems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,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allowing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attackers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to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escape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with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millions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Currently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prevention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critical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growing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scams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risks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IN" altLang="mr-IN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mr-IN" altLang="mr-IN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mechanism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crucial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escalating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infrastructure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vulnerable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sophisticated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scams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4" y="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83250" y="818550"/>
            <a:ext cx="87843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</a:rPr>
              <a:t>Opportunities</a:t>
            </a:r>
            <a:endParaRPr sz="1800" b="1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-GB" sz="1800" b="1" dirty="0">
                <a:solidFill>
                  <a:srgbClr val="000000"/>
                </a:solidFill>
              </a:rPr>
              <a:t>How different is it from any of the other existing ideas?</a:t>
            </a:r>
            <a:endParaRPr lang="en-GB" sz="1800" b="1" dirty="0"/>
          </a:p>
          <a:p>
            <a:r>
              <a:rPr lang="en-GB" sz="2400" dirty="0"/>
              <a:t>Our solution revolutionizes fraud detection in banking by moving beyond reactive, slow systems. Unlike traditional methods that rely on predefined patterns, we use </a:t>
            </a:r>
            <a:r>
              <a:rPr lang="en-GB" sz="2400" b="1" dirty="0"/>
              <a:t>real-time, adaptive learning</a:t>
            </a:r>
            <a:r>
              <a:rPr lang="en-GB" sz="2400" dirty="0"/>
              <a:t> to detect </a:t>
            </a:r>
            <a:r>
              <a:rPr lang="en-GB" sz="2400" b="1" dirty="0"/>
              <a:t>emerging fraud</a:t>
            </a:r>
            <a:r>
              <a:rPr lang="en-GB" sz="2400" dirty="0"/>
              <a:t> as it happens. It not only </a:t>
            </a:r>
            <a:r>
              <a:rPr lang="en-GB" sz="2400" b="1" dirty="0"/>
              <a:t>learns new fraud patterns instantly</a:t>
            </a:r>
            <a:r>
              <a:rPr lang="en-GB" sz="2400" dirty="0"/>
              <a:t> but also takes </a:t>
            </a:r>
            <a:r>
              <a:rPr lang="en-GB" sz="2400" b="1" dirty="0"/>
              <a:t>immediate, automated action</a:t>
            </a:r>
            <a:r>
              <a:rPr lang="en-GB" sz="2400" dirty="0"/>
              <a:t> to block suspicious transactions before they complete.</a:t>
            </a:r>
          </a:p>
          <a:p>
            <a:r>
              <a:rPr lang="en-GB" sz="2400" dirty="0"/>
              <a:t>We integrate seamlessly into existing banking infrastructures, evaluating multiple fraud vectors—such as </a:t>
            </a:r>
            <a:r>
              <a:rPr lang="en-GB" sz="2400" b="1" dirty="0"/>
              <a:t>SIM swaps</a:t>
            </a:r>
            <a:r>
              <a:rPr lang="en-GB" sz="2400" dirty="0"/>
              <a:t>, </a:t>
            </a:r>
            <a:r>
              <a:rPr lang="en-GB" sz="2400" b="1" dirty="0"/>
              <a:t>remote location mismatches</a:t>
            </a:r>
            <a:r>
              <a:rPr lang="en-GB" sz="2400" dirty="0"/>
              <a:t>, </a:t>
            </a:r>
            <a:r>
              <a:rPr lang="en-GB" sz="2400" b="1" dirty="0"/>
              <a:t>device fingerprinting</a:t>
            </a:r>
            <a:r>
              <a:rPr lang="en-GB" sz="2400" dirty="0"/>
              <a:t>, and </a:t>
            </a:r>
            <a:r>
              <a:rPr lang="en-GB" sz="2400" b="1" dirty="0"/>
              <a:t>transaction anomalies</a:t>
            </a:r>
            <a:r>
              <a:rPr lang="en-GB" sz="2400" dirty="0"/>
              <a:t>—to catch sophisticated fraud in real-time. Unlike outdated systems that rely on manual intervention, our solution provides </a:t>
            </a:r>
            <a:r>
              <a:rPr lang="en-GB" sz="2400" b="1" dirty="0"/>
              <a:t>instant, proactive protection</a:t>
            </a:r>
            <a:r>
              <a:rPr lang="en-GB" sz="2400" dirty="0"/>
              <a:t>, evolving continuously to outpace new fraud methods.</a:t>
            </a:r>
          </a:p>
          <a:p>
            <a:r>
              <a:rPr lang="en-GB" sz="2400"/>
              <a:t>In essence, </a:t>
            </a:r>
            <a:r>
              <a:rPr lang="en-GB" sz="2400" b="1"/>
              <a:t>we stop fraud before it happens</a:t>
            </a:r>
            <a:r>
              <a:rPr lang="en-GB" sz="2400"/>
              <a:t>—faster, smarter, and more securely than ever before.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-GB" sz="1800" b="1">
                <a:solidFill>
                  <a:srgbClr val="000000"/>
                </a:solidFill>
              </a:rPr>
              <a:t>How </a:t>
            </a:r>
            <a:r>
              <a:rPr lang="en-GB" sz="1800" b="1" dirty="0">
                <a:solidFill>
                  <a:srgbClr val="000000"/>
                </a:solidFill>
              </a:rPr>
              <a:t>will it be able to solve the problem?</a:t>
            </a:r>
            <a:endParaRPr sz="1800" b="1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-GB" sz="1800" b="1" dirty="0">
                <a:solidFill>
                  <a:srgbClr val="000000"/>
                </a:solidFill>
              </a:rPr>
              <a:t>USP of the proposed solution</a:t>
            </a: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" y="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95475" y="855225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List of features offered by the solution</a:t>
            </a:r>
            <a:endParaRPr sz="1800" b="1"/>
          </a:p>
        </p:txBody>
      </p:sp>
      <p:pic>
        <p:nvPicPr>
          <p:cNvPr id="2" name="Google Shape;80;p16">
            <a:extLst>
              <a:ext uri="{FF2B5EF4-FFF2-40B4-BE49-F238E27FC236}">
                <a16:creationId xmlns:a16="http://schemas.microsoft.com/office/drawing/2014/main" id="{6EAB4EB6-CF02-3439-58E1-4FE75C5B14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6638"/>
          <a:stretch/>
        </p:blipFill>
        <p:spPr>
          <a:xfrm>
            <a:off x="1625851" y="2983831"/>
            <a:ext cx="4176807" cy="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" y="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Process flow diagram or Use-case diagram</a:t>
            </a:r>
            <a:endParaRPr sz="1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" y="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Wireframes/Mock diagrams of the proposed solution (optional)</a:t>
            </a:r>
            <a:endParaRPr sz="1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" y="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Architecture diagram of the proposed solution</a:t>
            </a:r>
            <a:endParaRPr sz="1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" y="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58825" y="855225"/>
            <a:ext cx="87843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Technologies to be used in the solution</a:t>
            </a:r>
            <a:endParaRPr sz="1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" y="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Estimated implementation cost (optional)</a:t>
            </a:r>
            <a:endParaRPr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Office PowerPoint</Application>
  <PresentationFormat>On-screen Show (16:9)</PresentationFormat>
  <Paragraphs>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NAWAZ SAYYAD</cp:lastModifiedBy>
  <cp:revision>1</cp:revision>
  <dcterms:modified xsi:type="dcterms:W3CDTF">2024-12-22T16:38:05Z</dcterms:modified>
</cp:coreProperties>
</file>