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72b1094b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72b1094b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72b1094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72b1094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72b1094b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72b1094b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72b1094b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72b1094b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72b1094b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72b1094b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72b1094b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72b1094b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2b1094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2b1094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72b1094b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72b1094b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72b1094b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72b1094b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ai.meta.com/blog/llama-hackathon-indi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1493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5847" y="2644189"/>
            <a:ext cx="9143999" cy="165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Team Details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600" b="1" dirty="0">
                <a:solidFill>
                  <a:schemeClr val="tx1"/>
                </a:solidFill>
              </a:rPr>
              <a:t>Team name: ADROIT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600" b="1" dirty="0">
                <a:solidFill>
                  <a:schemeClr val="tx1"/>
                </a:solidFill>
              </a:rPr>
              <a:t>Team leader name: Nawaz B. Sayyad</a:t>
            </a:r>
            <a:endParaRPr sz="1600" b="1" dirty="0">
              <a:solidFill>
                <a:schemeClr val="tx1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600" b="1" dirty="0">
                <a:solidFill>
                  <a:schemeClr val="tx1"/>
                </a:solidFill>
              </a:rPr>
              <a:t>Problem Statement</a:t>
            </a:r>
            <a:r>
              <a:rPr lang="en-GB" sz="16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PS-1- Enhancing Cybersecurity with Targeted Vulnerability Prevention(</a:t>
            </a:r>
            <a:r>
              <a:rPr lang="en-GB" sz="1600" b="1" dirty="0">
                <a:solidFill>
                  <a:srgbClr val="0070C0"/>
                </a:solidFill>
              </a:rPr>
              <a:t>Business Logic Vulnerability Detection, Fraud Prevention, and Rapid Response System for Banking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+mj-lt"/>
              </a:rPr>
              <a:t>)</a:t>
            </a:r>
            <a:endParaRPr sz="1600" b="1"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C2817-F907-76E6-CB95-13D2B6C72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885" y="4245390"/>
            <a:ext cx="893814" cy="295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FF23BB-C234-9309-6D45-4B5E4CC07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254" y="4298837"/>
            <a:ext cx="411087" cy="258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404CC1-C492-B038-B546-B17E671BDE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63" r="2370"/>
          <a:stretch/>
        </p:blipFill>
        <p:spPr>
          <a:xfrm>
            <a:off x="7201098" y="4222430"/>
            <a:ext cx="361301" cy="363636"/>
          </a:xfrm>
          <a:prstGeom prst="rect">
            <a:avLst/>
          </a:prstGeom>
        </p:spPr>
      </p:pic>
      <p:sp>
        <p:nvSpPr>
          <p:cNvPr id="12" name="Google Shape;57;p13">
            <a:extLst>
              <a:ext uri="{FF2B5EF4-FFF2-40B4-BE49-F238E27FC236}">
                <a16:creationId xmlns:a16="http://schemas.microsoft.com/office/drawing/2014/main" id="{A6186A45-816D-7579-9FFD-D8381017F99D}"/>
              </a:ext>
            </a:extLst>
          </p:cNvPr>
          <p:cNvSpPr txBox="1"/>
          <p:nvPr/>
        </p:nvSpPr>
        <p:spPr>
          <a:xfrm>
            <a:off x="-177704" y="4404248"/>
            <a:ext cx="3717160" cy="72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India’s 1st  Meta Llama Hackathon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Top 15.</a:t>
            </a:r>
            <a:br>
              <a:rPr lang="en-IN" sz="1200" b="1" dirty="0"/>
            </a:br>
            <a:r>
              <a:rPr lang="en-IN" sz="1200" b="1" dirty="0" err="1">
                <a:hlinkClick r:id="rId7"/>
              </a:rPr>
              <a:t>AI.Meta</a:t>
            </a:r>
            <a:endParaRPr sz="1200" b="1" dirty="0"/>
          </a:p>
        </p:txBody>
      </p:sp>
      <p:sp>
        <p:nvSpPr>
          <p:cNvPr id="13" name="Google Shape;57;p13">
            <a:extLst>
              <a:ext uri="{FF2B5EF4-FFF2-40B4-BE49-F238E27FC236}">
                <a16:creationId xmlns:a16="http://schemas.microsoft.com/office/drawing/2014/main" id="{10008D66-0519-3EA2-03B4-C63BD2670DBF}"/>
              </a:ext>
            </a:extLst>
          </p:cNvPr>
          <p:cNvSpPr txBox="1"/>
          <p:nvPr/>
        </p:nvSpPr>
        <p:spPr>
          <a:xfrm>
            <a:off x="5825659" y="4574507"/>
            <a:ext cx="3112177" cy="72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GCEK IDEATHON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Special Appreciation</a:t>
            </a:r>
            <a:br>
              <a:rPr lang="en-IN" sz="1200" b="1" dirty="0"/>
            </a:br>
            <a:br>
              <a:rPr lang="en-IN" sz="1200" b="1" dirty="0"/>
            </a:br>
            <a:endParaRPr sz="1200" b="1" dirty="0"/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5B9DC8A5-3A9C-8553-CCA1-DA07DA89C177}"/>
              </a:ext>
            </a:extLst>
          </p:cNvPr>
          <p:cNvSpPr txBox="1"/>
          <p:nvPr/>
        </p:nvSpPr>
        <p:spPr>
          <a:xfrm>
            <a:off x="3481591" y="4497591"/>
            <a:ext cx="2180818" cy="29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AWS </a:t>
            </a:r>
            <a:r>
              <a:rPr lang="en-IN" sz="1200" b="1" dirty="0" err="1"/>
              <a:t>Ideathon</a:t>
            </a:r>
            <a:r>
              <a:rPr lang="en-IN" sz="1200" b="1" dirty="0"/>
              <a:t> 3</a:t>
            </a:r>
            <a:r>
              <a:rPr lang="en-IN" sz="1200" b="1" baseline="30000" dirty="0"/>
              <a:t>rd</a:t>
            </a:r>
            <a:r>
              <a:rPr lang="en-IN" sz="1200" b="1" dirty="0"/>
              <a:t> Ranker</a:t>
            </a:r>
            <a:br>
              <a:rPr lang="en-IN" sz="1200" b="1" dirty="0"/>
            </a:br>
            <a:br>
              <a:rPr lang="en-IN" sz="1200" b="1" dirty="0"/>
            </a:br>
            <a:endParaRPr sz="1200" b="1" dirty="0"/>
          </a:p>
        </p:txBody>
      </p:sp>
      <p:pic>
        <p:nvPicPr>
          <p:cNvPr id="16" name="Google Shape;80;p16">
            <a:extLst>
              <a:ext uri="{FF2B5EF4-FFF2-40B4-BE49-F238E27FC236}">
                <a16:creationId xmlns:a16="http://schemas.microsoft.com/office/drawing/2014/main" id="{EFD1A964-CB7F-A531-3CF7-072A0442840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98475"/>
          <a:stretch/>
        </p:blipFill>
        <p:spPr>
          <a:xfrm>
            <a:off x="0" y="4195503"/>
            <a:ext cx="9143999" cy="6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6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C1EDE4-2ED5-134A-7623-BA95ED466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4" y="664300"/>
            <a:ext cx="8917119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Escalating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endParaRPr kumimoji="0" lang="en-IN" altLang="mr-IN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r-IN" altLang="mr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today’s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vulnerabilities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broken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become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prevalent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Fraudsters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VPNs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proxies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masking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identities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exploiting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mechanisms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threats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evolve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rapidly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harder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</a:t>
            </a:r>
            <a:r>
              <a:rPr kumimoji="0" lang="mr-IN" altLang="mr-IN" sz="1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Sim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Card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Switching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fraudster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hijacks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user’s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SIM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initiates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unexpected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triggering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alerts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completed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often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too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late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Double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Scams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Scammers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offering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returns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en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4000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INR)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offer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drastically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en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8000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INR),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manipulating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victims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investing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amounts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scam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Authorization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Hijacking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Takeovers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Attackers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exploit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gain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bank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accounts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automated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scripts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attempting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thousands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credentials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per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minute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brute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SQL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Injection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Manipulation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Insecure</a:t>
            </a:r>
            <a:r>
              <a:rPr kumimoji="0" lang="mr-IN" altLang="mr-IN" sz="105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targeted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injections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allowing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attackers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steal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alter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05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silently</a:t>
            </a:r>
            <a:r>
              <a:rPr kumimoji="0" lang="mr-IN" altLang="mr-IN" sz="105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Alarming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: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is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evolving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faster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than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detection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systems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can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respond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By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time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one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pattern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is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detected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, 3-4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victims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may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have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already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suffered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from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same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technique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. 80% of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attacks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go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undetected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for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several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hours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or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even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days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due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to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slow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response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systems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allowing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attackers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to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escape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with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millions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scams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IN" altLang="mr-IN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r-IN" altLang="mr-IN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escalating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vulnerable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sophisticated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scams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4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18890" y="635511"/>
            <a:ext cx="8956530" cy="387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rgbClr val="000000"/>
                </a:solidFill>
              </a:rPr>
              <a:t>Opportunities</a:t>
            </a:r>
            <a:endParaRPr lang="en-GB" sz="1200"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solidFill>
                  <a:srgbClr val="000000"/>
                </a:solidFill>
              </a:rPr>
              <a:t>1.How different is it from any of the other existing ideas?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because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against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ever-evolving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stay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ahead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of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fraudsters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rather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than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simply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reacting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to </a:t>
            </a:r>
            <a:r>
              <a:rPr kumimoji="0" lang="mr-IN" altLang="mr-IN" sz="12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them</a:t>
            </a:r>
            <a:r>
              <a:rPr kumimoji="0" lang="mr-IN" altLang="mr-IN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Moreover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seamlessly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apart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necessary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disruption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ongoing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mr-IN" altLang="mr-I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against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threats</a:t>
            </a:r>
            <a:r>
              <a:rPr kumimoji="0" lang="mr-IN" altLang="mr-I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IN" altLang="mr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N" altLang="mr-I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1200" b="1" dirty="0">
                <a:solidFill>
                  <a:srgbClr val="000000"/>
                </a:solidFill>
              </a:rPr>
              <a:t>2.How will it be able to solve the problem?</a:t>
            </a:r>
          </a:p>
          <a:p>
            <a:pPr algn="just"/>
            <a:r>
              <a:rPr lang="en-GB" sz="1200" dirty="0"/>
              <a:t>Our solution solves the problem by providing </a:t>
            </a:r>
            <a:r>
              <a:rPr lang="en-GB" sz="1200" b="1" dirty="0"/>
              <a:t>real-time fraud detection</a:t>
            </a:r>
            <a:r>
              <a:rPr lang="en-GB" sz="1200" dirty="0"/>
              <a:t> that monitors transactions for patterns like </a:t>
            </a:r>
            <a:r>
              <a:rPr lang="en-GB" sz="1200" b="1" dirty="0"/>
              <a:t>unusual amounts</a:t>
            </a:r>
            <a:r>
              <a:rPr lang="en-GB" sz="1200" dirty="0"/>
              <a:t>, </a:t>
            </a:r>
            <a:r>
              <a:rPr lang="en-GB" sz="1200" b="1" dirty="0"/>
              <a:t>location changes</a:t>
            </a:r>
            <a:r>
              <a:rPr lang="en-GB" sz="1200" dirty="0"/>
              <a:t>, and </a:t>
            </a:r>
            <a:r>
              <a:rPr lang="en-GB" sz="1200" b="1" dirty="0"/>
              <a:t>SIM swaps</a:t>
            </a:r>
            <a:r>
              <a:rPr lang="en-GB" sz="1200" dirty="0"/>
              <a:t>. As the fraud detection rate increases, the system aggregates key data such as </a:t>
            </a:r>
            <a:r>
              <a:rPr lang="en-GB" sz="1200" b="1" dirty="0"/>
              <a:t>IP address</a:t>
            </a:r>
            <a:r>
              <a:rPr lang="en-GB" sz="1200" dirty="0"/>
              <a:t> and </a:t>
            </a:r>
            <a:r>
              <a:rPr lang="en-GB" sz="1200" b="1" dirty="0"/>
              <a:t>transaction history</a:t>
            </a:r>
            <a:r>
              <a:rPr lang="en-GB" sz="1200" dirty="0"/>
              <a:t>, triggering rapid escalation.</a:t>
            </a:r>
          </a:p>
          <a:p>
            <a:pPr algn="just"/>
            <a:r>
              <a:rPr lang="en-GB" sz="1200" dirty="0"/>
              <a:t>Once fraud is detected, the system immediately </a:t>
            </a:r>
            <a:r>
              <a:rPr lang="en-GB" sz="1200" b="1" dirty="0"/>
              <a:t>alerts authorities</a:t>
            </a:r>
            <a:r>
              <a:rPr lang="en-GB" sz="1200" dirty="0"/>
              <a:t>, </a:t>
            </a:r>
            <a:r>
              <a:rPr lang="en-GB" sz="1200" b="1" dirty="0"/>
              <a:t>blocks suspicious transactions</a:t>
            </a:r>
            <a:r>
              <a:rPr lang="en-GB" sz="1200" dirty="0"/>
              <a:t>, and </a:t>
            </a:r>
            <a:r>
              <a:rPr lang="en-GB" sz="1200" b="1" dirty="0"/>
              <a:t>auto-generates a report</a:t>
            </a:r>
            <a:r>
              <a:rPr lang="en-GB" sz="1200" dirty="0"/>
              <a:t> with key details. </a:t>
            </a:r>
            <a:r>
              <a:rPr lang="en-GB" sz="1200" b="1" u="sng" dirty="0"/>
              <a:t>It can even call the victim, transfer them to the cyber department, and direct security teams to investigate on-site.</a:t>
            </a:r>
          </a:p>
          <a:p>
            <a:pPr algn="just"/>
            <a:r>
              <a:rPr lang="en-GB" sz="1200" dirty="0"/>
              <a:t>This </a:t>
            </a:r>
            <a:r>
              <a:rPr lang="en-GB" sz="1200" b="1" dirty="0"/>
              <a:t>automated, rapid response</a:t>
            </a:r>
            <a:r>
              <a:rPr lang="en-GB" sz="1200" dirty="0"/>
              <a:t> ensures quick action, minimizing fraud impact and providing </a:t>
            </a:r>
            <a:r>
              <a:rPr lang="en-GB" sz="1200" b="1" dirty="0"/>
              <a:t>continuous protection</a:t>
            </a:r>
            <a:r>
              <a:rPr lang="en-GB" sz="1200" dirty="0"/>
              <a:t> with seamless integration into existing banking infrastructure, all at a </a:t>
            </a:r>
            <a:r>
              <a:rPr lang="en-GB" sz="1200" b="1" dirty="0"/>
              <a:t>low cost</a:t>
            </a:r>
          </a:p>
          <a:p>
            <a:pPr algn="just"/>
            <a:endParaRPr lang="en-GB" sz="1200" dirty="0"/>
          </a:p>
          <a:p>
            <a:pPr algn="just"/>
            <a:r>
              <a:rPr lang="en-GB" sz="1200" b="1" dirty="0">
                <a:solidFill>
                  <a:srgbClr val="000000"/>
                </a:solidFill>
              </a:rPr>
              <a:t>3.USP of the proposed solution</a:t>
            </a:r>
          </a:p>
          <a:p>
            <a:pPr algn="just"/>
            <a:r>
              <a:rPr lang="en-GB" sz="1200" dirty="0"/>
              <a:t>The </a:t>
            </a:r>
            <a:r>
              <a:rPr lang="en-GB" sz="1200" b="1" dirty="0"/>
              <a:t>USP</a:t>
            </a:r>
            <a:r>
              <a:rPr lang="en-GB" sz="1200" dirty="0"/>
              <a:t> of our solution lies in its </a:t>
            </a:r>
            <a:r>
              <a:rPr lang="en-GB" sz="1200" b="1" dirty="0"/>
              <a:t>real-time fraud detection</a:t>
            </a:r>
            <a:r>
              <a:rPr lang="en-GB" sz="1200" dirty="0"/>
              <a:t> and </a:t>
            </a:r>
            <a:r>
              <a:rPr lang="en-GB" sz="1200" b="1" dirty="0"/>
              <a:t>instant automated response</a:t>
            </a:r>
            <a:r>
              <a:rPr lang="en-GB" sz="1200" dirty="0"/>
              <a:t>. It </a:t>
            </a:r>
            <a:r>
              <a:rPr lang="en-GB" sz="1200" b="1" dirty="0"/>
              <a:t>learns</a:t>
            </a:r>
            <a:r>
              <a:rPr lang="en-GB" sz="1200" dirty="0"/>
              <a:t> from evolving fraud patterns, rapidly blocking transactions, alerting authorities, and triggering investigations—all without disrupting existing systems.</a:t>
            </a:r>
          </a:p>
          <a:p>
            <a:pPr algn="just"/>
            <a:r>
              <a:rPr lang="en-GB" sz="1200" dirty="0"/>
              <a:t>With </a:t>
            </a:r>
            <a:r>
              <a:rPr lang="en-GB" sz="1200" b="1" dirty="0"/>
              <a:t>seamless integration</a:t>
            </a:r>
            <a:r>
              <a:rPr lang="en-GB" sz="1200" dirty="0"/>
              <a:t>, low cost, and </a:t>
            </a:r>
            <a:r>
              <a:rPr lang="en-GB" sz="1200" b="1" dirty="0"/>
              <a:t>adaptive intelligence</a:t>
            </a:r>
            <a:r>
              <a:rPr lang="en-GB" sz="1200" dirty="0"/>
              <a:t>, it provides proactive protection, staying ahead of fraudsters.</a:t>
            </a:r>
          </a:p>
          <a:p>
            <a:pPr marL="571500" lvl="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GB" sz="1200" b="1" dirty="0">
              <a:solidFill>
                <a:srgbClr val="000000"/>
              </a:solidFill>
            </a:endParaRPr>
          </a:p>
          <a:p>
            <a:pPr marL="571500" lvl="1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200" b="1" dirty="0">
              <a:solidFill>
                <a:srgbClr val="00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sz="1200" b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32419" y="628386"/>
            <a:ext cx="8698800" cy="413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List of features offered by the solution : Z+ Guard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 b="1" dirty="0"/>
            </a:br>
            <a:endParaRPr sz="1800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C5DAF7-53C5-B78E-9B85-F70A27B11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19" y="1330681"/>
            <a:ext cx="85206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-Time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suspicious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SIM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anomalies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fraudulent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escalates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authorities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staying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ahead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fraudsters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IP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Victim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victims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disruptions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Protection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Low-Cost</a:t>
            </a:r>
            <a:r>
              <a:rPr kumimoji="0" lang="mr-IN" altLang="mr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kumimoji="0" lang="mr-IN" altLang="mr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Process flow diagram</a:t>
            </a:r>
            <a:endParaRPr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D94ED-0245-73F4-70EB-B76F7D83E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540" y="783254"/>
            <a:ext cx="6035752" cy="4142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5052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1392" y="294994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Architecture diagram of the proposed solution</a:t>
            </a:r>
            <a:endParaRPr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062BC-B2CD-0F0B-594B-59005F88F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609600"/>
            <a:ext cx="7886699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Technologies to be used in the solution</a:t>
            </a:r>
            <a:endParaRPr sz="1800" b="1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B4C5D8B-1426-3300-C393-014AD3BEC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93468"/>
              </p:ext>
            </p:extLst>
          </p:nvPr>
        </p:nvGraphicFramePr>
        <p:xfrm>
          <a:off x="950388" y="1417975"/>
          <a:ext cx="7035372" cy="2551752"/>
        </p:xfrm>
        <a:graphic>
          <a:graphicData uri="http://schemas.openxmlformats.org/drawingml/2006/table">
            <a:tbl>
              <a:tblPr/>
              <a:tblGrid>
                <a:gridCol w="3517686">
                  <a:extLst>
                    <a:ext uri="{9D8B030D-6E8A-4147-A177-3AD203B41FA5}">
                      <a16:colId xmlns:a16="http://schemas.microsoft.com/office/drawing/2014/main" val="2475542344"/>
                    </a:ext>
                  </a:extLst>
                </a:gridCol>
                <a:gridCol w="3517686">
                  <a:extLst>
                    <a:ext uri="{9D8B030D-6E8A-4147-A177-3AD203B41FA5}">
                      <a16:colId xmlns:a16="http://schemas.microsoft.com/office/drawing/2014/main" val="3440267945"/>
                    </a:ext>
                  </a:extLst>
                </a:gridCol>
              </a:tblGrid>
              <a:tr h="216906">
                <a:tc>
                  <a:txBody>
                    <a:bodyPr/>
                    <a:lstStyle/>
                    <a:p>
                      <a:r>
                        <a:rPr lang="en-IN" sz="1300" b="1" dirty="0"/>
                        <a:t>Category</a:t>
                      </a:r>
                      <a:endParaRPr lang="en-IN" sz="1300" dirty="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Tools/Technologies</a:t>
                      </a:r>
                      <a:endParaRPr lang="en-IN" sz="130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565852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r>
                        <a:rPr lang="en-IN" sz="1300" b="1"/>
                        <a:t>Programming</a:t>
                      </a:r>
                      <a:endParaRPr lang="en-IN" sz="130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Python, C#.NET (optional)</a:t>
                      </a:r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731081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r>
                        <a:rPr lang="en-IN" sz="1300" b="1"/>
                        <a:t>Machine Learning</a:t>
                      </a:r>
                      <a:endParaRPr lang="en-IN" sz="130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Scikit-learn, PyTorch, Prophet</a:t>
                      </a:r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07151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r>
                        <a:rPr lang="en-IN" sz="1300" b="1"/>
                        <a:t>Caching</a:t>
                      </a:r>
                      <a:endParaRPr lang="en-IN" sz="130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Redis</a:t>
                      </a:r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98571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r>
                        <a:rPr lang="en-IN" sz="1300" b="1"/>
                        <a:t>Databases</a:t>
                      </a:r>
                      <a:endParaRPr lang="en-IN" sz="130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PostgreSQL, MongoDB, InfluxDB</a:t>
                      </a:r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19314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r>
                        <a:rPr lang="en-IN" sz="1300" b="1"/>
                        <a:t>Location Tools</a:t>
                      </a:r>
                      <a:endParaRPr lang="en-IN" sz="130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OpenStreetMap, GeoIP2</a:t>
                      </a:r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24945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r>
                        <a:rPr lang="en-IN" sz="1300" b="1" dirty="0"/>
                        <a:t>Security</a:t>
                      </a:r>
                      <a:endParaRPr lang="en-IN" sz="1300" dirty="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JWT, OpenSSL, OAuth2</a:t>
                      </a:r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66014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r>
                        <a:rPr lang="en-IN" sz="1300" b="1"/>
                        <a:t>Monitoring</a:t>
                      </a:r>
                      <a:endParaRPr lang="en-IN" sz="130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Grafana</a:t>
                      </a:r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549748"/>
                  </a:ext>
                </a:extLst>
              </a:tr>
              <a:tr h="216906">
                <a:tc>
                  <a:txBody>
                    <a:bodyPr/>
                    <a:lstStyle/>
                    <a:p>
                      <a:r>
                        <a:rPr lang="en-IN" sz="1300" b="1"/>
                        <a:t>Logging</a:t>
                      </a:r>
                      <a:endParaRPr lang="en-IN" sz="1300"/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ELK Stack (Elasticsearch, etc.)</a:t>
                      </a:r>
                    </a:p>
                  </a:txBody>
                  <a:tcPr marL="85407" marR="85407" marT="42704" marB="427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419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309547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309539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6664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Estimated implementation cost (</a:t>
            </a:r>
            <a:r>
              <a:rPr lang="en-GB" sz="1200" b="1" dirty="0"/>
              <a:t>Only </a:t>
            </a:r>
            <a:r>
              <a:rPr lang="en-GB" sz="1200" b="1" dirty="0" err="1"/>
              <a:t>CacheMemory</a:t>
            </a:r>
            <a:r>
              <a:rPr lang="en-GB" sz="1200" b="1" dirty="0"/>
              <a:t> Can be Considered and Other Zero</a:t>
            </a:r>
            <a:r>
              <a:rPr lang="en-GB" sz="1800" b="1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927DA0-8F51-605C-548C-A11E49194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80350"/>
              </p:ext>
            </p:extLst>
          </p:nvPr>
        </p:nvGraphicFramePr>
        <p:xfrm>
          <a:off x="1377278" y="2467609"/>
          <a:ext cx="5625502" cy="1463040"/>
        </p:xfrm>
        <a:graphic>
          <a:graphicData uri="http://schemas.openxmlformats.org/drawingml/2006/table">
            <a:tbl>
              <a:tblPr/>
              <a:tblGrid>
                <a:gridCol w="2812751">
                  <a:extLst>
                    <a:ext uri="{9D8B030D-6E8A-4147-A177-3AD203B41FA5}">
                      <a16:colId xmlns:a16="http://schemas.microsoft.com/office/drawing/2014/main" val="3622292834"/>
                    </a:ext>
                  </a:extLst>
                </a:gridCol>
                <a:gridCol w="2812751">
                  <a:extLst>
                    <a:ext uri="{9D8B030D-6E8A-4147-A177-3AD203B41FA5}">
                      <a16:colId xmlns:a16="http://schemas.microsoft.com/office/drawing/2014/main" val="4059286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00" b="1"/>
                        <a:t>Component</a:t>
                      </a:r>
                      <a:endParaRPr lang="en-IN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/>
                        <a:t>Estimated Cost (</a:t>
                      </a:r>
                      <a:r>
                        <a:rPr lang="mr-IN" sz="1000" b="1"/>
                        <a:t>₹)</a:t>
                      </a:r>
                      <a:endParaRPr lang="mr-IN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07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 dirty="0"/>
                        <a:t>High-Speed RAM (for Log Cache)</a:t>
                      </a:r>
                      <a:endParaRPr lang="en-IN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000"/>
                        <a:t>50,000–1,00,000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87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/>
                        <a:t>Storage (NVMe SSDs)</a:t>
                      </a:r>
                      <a:endParaRPr lang="en-IN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000" dirty="0"/>
                        <a:t>60,000–80,000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203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/>
                        <a:t>Server Hardware</a:t>
                      </a:r>
                      <a:endParaRPr lang="en-IN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000"/>
                        <a:t>2,00,000–3,00,000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81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/>
                        <a:t>Cloud Services (optional)</a:t>
                      </a:r>
                      <a:endParaRPr lang="en-IN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000" dirty="0"/>
                        <a:t>12,000–30,000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0" b="1"/>
                        <a:t>Grand Total</a:t>
                      </a:r>
                      <a:endParaRPr lang="en-IN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mr-IN" sz="1000" b="1" dirty="0"/>
                        <a:t>3,22,000–5,10,000</a:t>
                      </a:r>
                      <a:endParaRPr lang="mr-IN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184481"/>
                  </a:ext>
                </a:extLst>
              </a:tr>
            </a:tbl>
          </a:graphicData>
        </a:graphic>
      </p:graphicFrame>
      <p:sp>
        <p:nvSpPr>
          <p:cNvPr id="13" name="Rectangle 10">
            <a:extLst>
              <a:ext uri="{FF2B5EF4-FFF2-40B4-BE49-F238E27FC236}">
                <a16:creationId xmlns:a16="http://schemas.microsoft.com/office/drawing/2014/main" id="{4558ABAD-38EB-076C-C43A-478DFA9A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49" y="1256259"/>
            <a:ext cx="7234811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mr-IN" altLang="mr-I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kumimoji="0" lang="mr-IN" altLang="mr-I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IN" altLang="mr-I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(Worst Case)</a:t>
            </a:r>
            <a:endParaRPr kumimoji="0" lang="mr-IN" altLang="mr-IN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significantly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especially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high-speed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RAM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billions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NVMe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SSDs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high-performance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incur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Here's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breakdown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C3D2D88-E24E-2F72-B208-C91F3B2B4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89" y="2419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r-IN" altLang="mr-IN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Breakdown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mr-IN" altLang="mr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4A1C8CB3-A50A-85A2-E54F-97A15A3F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89" y="3843166"/>
            <a:ext cx="827659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endParaRPr kumimoji="0" lang="mr-IN" altLang="mr-IN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ELK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acquiring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Depending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₹3,22,000 </a:t>
            </a:r>
            <a:r>
              <a:rPr kumimoji="0" lang="mr-IN" altLang="mr-IN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₹5,10,000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expenses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</a:t>
            </a:r>
            <a:r>
              <a:rPr kumimoji="0" lang="mr-IN" altLang="mr-I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A06B09-62CF-E80A-A4BF-56457857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40" y="1397278"/>
            <a:ext cx="68580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Dear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SBI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Hackathon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sincerely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thank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taking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providing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incredible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opportunity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present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ideas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truly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honor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showcase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such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prestigious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panel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student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currently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managing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exams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I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absolute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best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ensuring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aligns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real-world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adds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banking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 I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am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confident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potential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meaningful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serve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reliable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addressing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targets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consideration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immensely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valuable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deeply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appreciate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opportunity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hackathon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 I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hope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meets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expectations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earns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appreciation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Thank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once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guidance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Warm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mr-IN" altLang="mr-IN" sz="1100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regards</a:t>
            </a:r>
            <a: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mr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kumimoji="0" lang="en-IN" altLang="mr-IN" sz="1100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Nawaz Sayyad - Adroit</a:t>
            </a:r>
            <a:endParaRPr kumimoji="0" lang="mr-IN" altLang="mr-IN" sz="1100" b="1" i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1346</Words>
  <Application>Microsoft Office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NAWAZ SAYYAD</dc:creator>
  <cp:lastModifiedBy>NAWAZ SAYYAD</cp:lastModifiedBy>
  <cp:revision>2</cp:revision>
  <dcterms:modified xsi:type="dcterms:W3CDTF">2024-12-22T18:39:15Z</dcterms:modified>
</cp:coreProperties>
</file>