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58" r:id="rId5"/>
    <p:sldId id="263" r:id="rId6"/>
    <p:sldId id="259"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956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6768-F30D-4EF1-8846-6FB6069C9928}"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BDD10-B7B8-49EB-8344-BE02F389E16A}" type="slidenum">
              <a:rPr lang="en-US" smtClean="0"/>
              <a:t>‹#›</a:t>
            </a:fld>
            <a:endParaRPr lang="en-US"/>
          </a:p>
        </p:txBody>
      </p:sp>
    </p:spTree>
    <p:extLst>
      <p:ext uri="{BB962C8B-B14F-4D97-AF65-F5344CB8AC3E}">
        <p14:creationId xmlns:p14="http://schemas.microsoft.com/office/powerpoint/2010/main" val="73624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BDD10-B7B8-49EB-8344-BE02F389E16A}" type="slidenum">
              <a:rPr lang="en-US" smtClean="0"/>
              <a:t>1</a:t>
            </a:fld>
            <a:endParaRPr lang="en-US"/>
          </a:p>
        </p:txBody>
      </p:sp>
    </p:spTree>
    <p:extLst>
      <p:ext uri="{BB962C8B-B14F-4D97-AF65-F5344CB8AC3E}">
        <p14:creationId xmlns:p14="http://schemas.microsoft.com/office/powerpoint/2010/main" val="422656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BDD10-B7B8-49EB-8344-BE02F389E16A}" type="slidenum">
              <a:rPr lang="en-US" smtClean="0"/>
              <a:t>9</a:t>
            </a:fld>
            <a:endParaRPr lang="en-US"/>
          </a:p>
        </p:txBody>
      </p:sp>
    </p:spTree>
    <p:extLst>
      <p:ext uri="{BB962C8B-B14F-4D97-AF65-F5344CB8AC3E}">
        <p14:creationId xmlns:p14="http://schemas.microsoft.com/office/powerpoint/2010/main" val="292206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E86A-19FE-891C-7905-9B5B0AFB5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57F9C7-EE2D-7032-6A83-99DB8B2CF1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F6157-E45D-D65F-8C20-6967A58B8AEA}"/>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BDD95C18-C31E-C64D-2389-B064E5516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1BCED-7D4D-03FC-9C07-704309947C2B}"/>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90123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CE75-288D-1CBF-8DED-4F3969AEB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B7ECD4-A0E6-3DE0-DEAB-381A00137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4AB93-76AD-A484-EAF2-314B598B78BC}"/>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0FBDB428-DDAB-9FA8-1165-98CBA5660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9A63-5FBE-EEFB-DF39-18BC1168FDB5}"/>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89180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13EA99-67F7-7976-0493-65C9810D9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7B24A-2A97-52D2-45D4-652B3AE2B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46CF9-8CF5-73B1-EE63-050AF9CEEF5C}"/>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57E455EB-FC05-07A6-1391-016EC68E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5ED76-3E67-40D6-9771-97408DCE2352}"/>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4264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3981-7BA2-248A-7918-7203FBD44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11923-EA04-539B-5E7A-521AB1B42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71005-31FD-EA02-6581-84E3E28AB535}"/>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43C548E2-66B3-73EE-390F-FC6062E68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177CF-74B8-D868-70FF-A3413F476CB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97230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A2D1-CFE3-2052-19D9-BC9DA9A9E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2F83A9-FEEA-D73C-256D-9DA6DB49F3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C8C13-6F92-E402-B5B3-2E577BFB67E5}"/>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3D949AEE-1744-C107-7023-7657A1238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9910A-5C42-BE91-D9A6-333B44FE034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17773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CF34-1B18-C5AF-914E-65A01DB6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AE5AD-4931-7DE7-7AFE-5843F8FD4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6B6FF-CEBF-58D9-940B-DC929996D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8A4B5-9DBB-FCE3-83A7-5662B1A38A71}"/>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B69D77A8-A6F3-04AD-8078-EDCFA2271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A89B9-A966-8CC3-6F74-7F1F1191585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39816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7C8-B42E-8CB5-DBAA-EDB0E4814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FDF03-0508-533D-5BFE-6D3201AFC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2F31C-EE77-E388-9BF4-BCCD60B68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B057BE-0DE7-829E-5006-EA2449C0E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64A2B-267B-6CCC-6B43-D10FFB51B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A9E93-5E64-542A-B839-03E7E3F824DD}"/>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8" name="Footer Placeholder 7">
            <a:extLst>
              <a:ext uri="{FF2B5EF4-FFF2-40B4-BE49-F238E27FC236}">
                <a16:creationId xmlns:a16="http://schemas.microsoft.com/office/drawing/2014/main" id="{CC77608D-7281-4B12-9E7B-71E08ACE0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C93AA-9C26-CA45-A733-889BDCDC59CA}"/>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42452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B13F-84BE-A505-C2FD-584D9ADDF7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53932-35EA-698D-4893-AE489CECBE4D}"/>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4" name="Footer Placeholder 3">
            <a:extLst>
              <a:ext uri="{FF2B5EF4-FFF2-40B4-BE49-F238E27FC236}">
                <a16:creationId xmlns:a16="http://schemas.microsoft.com/office/drawing/2014/main" id="{401BA69D-5723-0D91-57EA-3D6C23EB8C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EED72-68C1-A5D3-732D-5A575AFD2C11}"/>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89256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DB974-7DA2-9EC1-6716-8FCFF75CB889}"/>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3" name="Footer Placeholder 2">
            <a:extLst>
              <a:ext uri="{FF2B5EF4-FFF2-40B4-BE49-F238E27FC236}">
                <a16:creationId xmlns:a16="http://schemas.microsoft.com/office/drawing/2014/main" id="{13817118-80D2-427D-1B7D-A8E7841A95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F775B-B559-2368-B526-6EAB8C54A3AC}"/>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129809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B2F7-5381-AA17-6BB2-7026C4D82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B5F3C7-9D6C-D6C5-9CC4-C399EA1E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28511C-631C-E955-5B21-1E14DF3A6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A4F4C-246B-FF94-D5ED-744AA7EEC726}"/>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87B5CE8D-8ECF-F142-59D2-56D95030A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FC2F5-0CC1-0A56-57AF-9FC09F7D0985}"/>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22995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1E20-D7FF-FFE2-3189-1203BC108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208156-2000-1CA5-53DB-E94368AE0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C8D55-C83D-EE5E-BAF0-2C5654364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E0F08-F4AE-A6BC-A505-B54059978A76}"/>
              </a:ext>
            </a:extLst>
          </p:cNvPr>
          <p:cNvSpPr>
            <a:spLocks noGrp="1"/>
          </p:cNvSpPr>
          <p:nvPr>
            <p:ph type="dt" sz="half" idx="10"/>
          </p:nvPr>
        </p:nvSpPr>
        <p:spPr/>
        <p:txBody>
          <a:bodyPr/>
          <a:lstStyle/>
          <a:p>
            <a:fld id="{D2AD5A35-C9BE-4D61-BBB2-C8969CAECD20}" type="datetimeFigureOut">
              <a:rPr lang="en-US" smtClean="0"/>
              <a:t>5/1/2024</a:t>
            </a:fld>
            <a:endParaRPr lang="en-US"/>
          </a:p>
        </p:txBody>
      </p:sp>
      <p:sp>
        <p:nvSpPr>
          <p:cNvPr id="6" name="Footer Placeholder 5">
            <a:extLst>
              <a:ext uri="{FF2B5EF4-FFF2-40B4-BE49-F238E27FC236}">
                <a16:creationId xmlns:a16="http://schemas.microsoft.com/office/drawing/2014/main" id="{8DE66773-C126-2DB9-6F57-90CBFCF83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3F35B-CE03-C0D0-7057-7702C2F1A786}"/>
              </a:ext>
            </a:extLst>
          </p:cNvPr>
          <p:cNvSpPr>
            <a:spLocks noGrp="1"/>
          </p:cNvSpPr>
          <p:nvPr>
            <p:ph type="sldNum" sz="quarter" idx="12"/>
          </p:nvPr>
        </p:nvSpPr>
        <p:spPr/>
        <p:txBody>
          <a:bodyPr/>
          <a:lstStyle/>
          <a:p>
            <a:fld id="{D295F0DA-2688-4194-A1E0-A737EEFB79E8}" type="slidenum">
              <a:rPr lang="en-US" smtClean="0"/>
              <a:t>‹#›</a:t>
            </a:fld>
            <a:endParaRPr lang="en-US"/>
          </a:p>
        </p:txBody>
      </p:sp>
    </p:spTree>
    <p:extLst>
      <p:ext uri="{BB962C8B-B14F-4D97-AF65-F5344CB8AC3E}">
        <p14:creationId xmlns:p14="http://schemas.microsoft.com/office/powerpoint/2010/main" val="399956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09944-B959-1C6F-69A2-334422706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DC205-8112-1838-8137-B59F5CAF6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D1478-DB58-0DB5-F12A-420EA475E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AD5A35-C9BE-4D61-BBB2-C8969CAECD20}" type="datetimeFigureOut">
              <a:rPr lang="en-US" smtClean="0"/>
              <a:t>5/1/2024</a:t>
            </a:fld>
            <a:endParaRPr lang="en-US"/>
          </a:p>
        </p:txBody>
      </p:sp>
      <p:sp>
        <p:nvSpPr>
          <p:cNvPr id="5" name="Footer Placeholder 4">
            <a:extLst>
              <a:ext uri="{FF2B5EF4-FFF2-40B4-BE49-F238E27FC236}">
                <a16:creationId xmlns:a16="http://schemas.microsoft.com/office/drawing/2014/main" id="{FF11996C-3668-4976-0C5D-3464D2A6C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FF34BA9-8778-816C-FEAD-FEEB54AAC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95F0DA-2688-4194-A1E0-A737EEFB79E8}" type="slidenum">
              <a:rPr lang="en-US" smtClean="0"/>
              <a:t>‹#›</a:t>
            </a:fld>
            <a:endParaRPr lang="en-US"/>
          </a:p>
        </p:txBody>
      </p:sp>
    </p:spTree>
    <p:extLst>
      <p:ext uri="{BB962C8B-B14F-4D97-AF65-F5344CB8AC3E}">
        <p14:creationId xmlns:p14="http://schemas.microsoft.com/office/powerpoint/2010/main" val="63069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924A-BD21-F21E-505C-B83C907BBAB7}"/>
              </a:ext>
            </a:extLst>
          </p:cNvPr>
          <p:cNvSpPr>
            <a:spLocks noGrp="1"/>
          </p:cNvSpPr>
          <p:nvPr>
            <p:ph type="ctrTitle"/>
          </p:nvPr>
        </p:nvSpPr>
        <p:spPr>
          <a:xfrm>
            <a:off x="1524000" y="1122363"/>
            <a:ext cx="9144000" cy="1655762"/>
          </a:xfrm>
        </p:spPr>
        <p:txBody>
          <a:bodyPr/>
          <a:lstStyle/>
          <a:p>
            <a:r>
              <a:rPr lang="en-US" dirty="0"/>
              <a:t>Breweries In USA</a:t>
            </a:r>
          </a:p>
        </p:txBody>
      </p:sp>
      <p:sp>
        <p:nvSpPr>
          <p:cNvPr id="3" name="Subtitle 2">
            <a:extLst>
              <a:ext uri="{FF2B5EF4-FFF2-40B4-BE49-F238E27FC236}">
                <a16:creationId xmlns:a16="http://schemas.microsoft.com/office/drawing/2014/main" id="{245FC445-ECC7-0070-1E26-A5C29FC3DB24}"/>
              </a:ext>
            </a:extLst>
          </p:cNvPr>
          <p:cNvSpPr>
            <a:spLocks noGrp="1"/>
          </p:cNvSpPr>
          <p:nvPr>
            <p:ph type="subTitle" idx="1"/>
          </p:nvPr>
        </p:nvSpPr>
        <p:spPr/>
        <p:txBody>
          <a:bodyPr/>
          <a:lstStyle/>
          <a:p>
            <a:r>
              <a:rPr lang="en-US" dirty="0"/>
              <a:t>Analysis</a:t>
            </a:r>
          </a:p>
        </p:txBody>
      </p:sp>
      <p:pic>
        <p:nvPicPr>
          <p:cNvPr id="5" name="Picture 4" descr="A row of beer taps&#10;&#10;Description automatically generated">
            <a:extLst>
              <a:ext uri="{FF2B5EF4-FFF2-40B4-BE49-F238E27FC236}">
                <a16:creationId xmlns:a16="http://schemas.microsoft.com/office/drawing/2014/main" id="{AF35EA17-7C9F-21FE-88AE-4681BC33C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6" name="Rectangle 5">
            <a:extLst>
              <a:ext uri="{FF2B5EF4-FFF2-40B4-BE49-F238E27FC236}">
                <a16:creationId xmlns:a16="http://schemas.microsoft.com/office/drawing/2014/main" id="{CE694096-D6FD-A25F-5242-D692C77DDAE9}"/>
              </a:ext>
            </a:extLst>
          </p:cNvPr>
          <p:cNvSpPr/>
          <p:nvPr/>
        </p:nvSpPr>
        <p:spPr>
          <a:xfrm>
            <a:off x="-74646" y="0"/>
            <a:ext cx="9032033"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74915DC-C818-E551-4A50-3D6771D53792}"/>
              </a:ext>
            </a:extLst>
          </p:cNvPr>
          <p:cNvSpPr txBox="1"/>
          <p:nvPr/>
        </p:nvSpPr>
        <p:spPr>
          <a:xfrm>
            <a:off x="615820" y="892314"/>
            <a:ext cx="4749281" cy="707886"/>
          </a:xfrm>
          <a:prstGeom prst="rect">
            <a:avLst/>
          </a:prstGeom>
          <a:noFill/>
        </p:spPr>
        <p:txBody>
          <a:bodyPr wrap="square" rtlCol="0">
            <a:spAutoFit/>
          </a:bodyPr>
          <a:lstStyle/>
          <a:p>
            <a:r>
              <a:rPr lang="en-US" sz="4000" dirty="0">
                <a:solidFill>
                  <a:schemeClr val="bg1"/>
                </a:solidFill>
              </a:rPr>
              <a:t>Breweries In the USA</a:t>
            </a:r>
          </a:p>
        </p:txBody>
      </p:sp>
      <p:sp>
        <p:nvSpPr>
          <p:cNvPr id="8" name="Rectangle 7">
            <a:extLst>
              <a:ext uri="{FF2B5EF4-FFF2-40B4-BE49-F238E27FC236}">
                <a16:creationId xmlns:a16="http://schemas.microsoft.com/office/drawing/2014/main" id="{4074B6B6-D911-79E2-39C9-BD1C9C25CCE5}"/>
              </a:ext>
            </a:extLst>
          </p:cNvPr>
          <p:cNvSpPr/>
          <p:nvPr/>
        </p:nvSpPr>
        <p:spPr>
          <a:xfrm>
            <a:off x="755780" y="160020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37E31AE-90C2-1050-CDB6-ED4289B46EA3}"/>
              </a:ext>
            </a:extLst>
          </p:cNvPr>
          <p:cNvSpPr txBox="1"/>
          <p:nvPr/>
        </p:nvSpPr>
        <p:spPr>
          <a:xfrm>
            <a:off x="755779" y="2778124"/>
            <a:ext cx="3834881" cy="369332"/>
          </a:xfrm>
          <a:prstGeom prst="rect">
            <a:avLst/>
          </a:prstGeom>
          <a:noFill/>
        </p:spPr>
        <p:txBody>
          <a:bodyPr wrap="square" rtlCol="0">
            <a:spAutoFit/>
          </a:bodyPr>
          <a:lstStyle/>
          <a:p>
            <a:r>
              <a:rPr lang="en-US" dirty="0">
                <a:solidFill>
                  <a:schemeClr val="bg1"/>
                </a:solidFill>
              </a:rPr>
              <a:t>Brief Description of our Project</a:t>
            </a:r>
          </a:p>
        </p:txBody>
      </p:sp>
    </p:spTree>
    <p:extLst>
      <p:ext uri="{BB962C8B-B14F-4D97-AF65-F5344CB8AC3E}">
        <p14:creationId xmlns:p14="http://schemas.microsoft.com/office/powerpoint/2010/main" val="27483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row of beer taps&#10;&#10;Description automatically generated">
            <a:extLst>
              <a:ext uri="{FF2B5EF4-FFF2-40B4-BE49-F238E27FC236}">
                <a16:creationId xmlns:a16="http://schemas.microsoft.com/office/drawing/2014/main" id="{90E38249-3947-9249-CCDC-D3DA1DD17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6" name="Rectangle 5">
            <a:extLst>
              <a:ext uri="{FF2B5EF4-FFF2-40B4-BE49-F238E27FC236}">
                <a16:creationId xmlns:a16="http://schemas.microsoft.com/office/drawing/2014/main" id="{D1F19900-DFAF-128C-9B30-82AA1F4CE407}"/>
              </a:ext>
            </a:extLst>
          </p:cNvPr>
          <p:cNvSpPr/>
          <p:nvPr/>
        </p:nvSpPr>
        <p:spPr>
          <a:xfrm>
            <a:off x="-102638"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CB28008-06A4-183F-B639-3C90E1008CA1}"/>
              </a:ext>
            </a:extLst>
          </p:cNvPr>
          <p:cNvSpPr txBox="1"/>
          <p:nvPr/>
        </p:nvSpPr>
        <p:spPr>
          <a:xfrm>
            <a:off x="98548" y="3793413"/>
            <a:ext cx="4342823" cy="1477328"/>
          </a:xfrm>
          <a:prstGeom prst="rect">
            <a:avLst/>
          </a:prstGeom>
          <a:noFill/>
        </p:spPr>
        <p:txBody>
          <a:bodyPr wrap="square" rtlCol="0">
            <a:spAutoFit/>
          </a:bodyPr>
          <a:lstStyle/>
          <a:p>
            <a:r>
              <a:rPr lang="en-US" dirty="0">
                <a:solidFill>
                  <a:schemeClr val="bg1"/>
                </a:solidFill>
              </a:rPr>
              <a:t>If we did just the 20 smallest states there would be no correlation even with the 114 breweries in Maine. Even Nevada with its population the brewery count is 51. </a:t>
            </a:r>
          </a:p>
          <a:p>
            <a:endParaRPr lang="en-US" dirty="0">
              <a:solidFill>
                <a:schemeClr val="bg1"/>
              </a:solidFill>
            </a:endParaRPr>
          </a:p>
        </p:txBody>
      </p:sp>
      <p:pic>
        <p:nvPicPr>
          <p:cNvPr id="20" name="Picture 19">
            <a:extLst>
              <a:ext uri="{FF2B5EF4-FFF2-40B4-BE49-F238E27FC236}">
                <a16:creationId xmlns:a16="http://schemas.microsoft.com/office/drawing/2014/main" id="{0434BA99-D459-7FA0-FFC6-572E25639736}"/>
              </a:ext>
            </a:extLst>
          </p:cNvPr>
          <p:cNvPicPr>
            <a:picLocks noChangeAspect="1"/>
          </p:cNvPicPr>
          <p:nvPr/>
        </p:nvPicPr>
        <p:blipFill>
          <a:blip r:embed="rId3"/>
          <a:stretch>
            <a:fillRect/>
          </a:stretch>
        </p:blipFill>
        <p:spPr>
          <a:xfrm>
            <a:off x="7881676" y="1439066"/>
            <a:ext cx="4550970" cy="3979868"/>
          </a:xfrm>
          <a:prstGeom prst="rect">
            <a:avLst/>
          </a:prstGeom>
        </p:spPr>
      </p:pic>
      <p:sp>
        <p:nvSpPr>
          <p:cNvPr id="23" name="TextBox 22">
            <a:extLst>
              <a:ext uri="{FF2B5EF4-FFF2-40B4-BE49-F238E27FC236}">
                <a16:creationId xmlns:a16="http://schemas.microsoft.com/office/drawing/2014/main" id="{51D461C3-5403-BE04-41B3-12AA39E6403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State Population to Number of Breweries</a:t>
            </a:r>
          </a:p>
        </p:txBody>
      </p:sp>
      <p:sp>
        <p:nvSpPr>
          <p:cNvPr id="24" name="Rectangle 23">
            <a:extLst>
              <a:ext uri="{FF2B5EF4-FFF2-40B4-BE49-F238E27FC236}">
                <a16:creationId xmlns:a16="http://schemas.microsoft.com/office/drawing/2014/main" id="{33410C82-1E00-F5E2-C170-71BBC1C5C21E}"/>
              </a:ext>
            </a:extLst>
          </p:cNvPr>
          <p:cNvSpPr/>
          <p:nvPr/>
        </p:nvSpPr>
        <p:spPr>
          <a:xfrm>
            <a:off x="-4667" y="2380171"/>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8BE830C-3712-FB2C-768E-D7CE9B871B27}"/>
              </a:ext>
            </a:extLst>
          </p:cNvPr>
          <p:cNvPicPr>
            <a:picLocks noChangeAspect="1"/>
          </p:cNvPicPr>
          <p:nvPr/>
        </p:nvPicPr>
        <p:blipFill>
          <a:blip r:embed="rId4"/>
          <a:stretch>
            <a:fillRect/>
          </a:stretch>
        </p:blipFill>
        <p:spPr>
          <a:xfrm>
            <a:off x="4424129" y="925443"/>
            <a:ext cx="3343742" cy="5582429"/>
          </a:xfrm>
          <a:prstGeom prst="rect">
            <a:avLst/>
          </a:prstGeom>
        </p:spPr>
      </p:pic>
    </p:spTree>
    <p:extLst>
      <p:ext uri="{BB962C8B-B14F-4D97-AF65-F5344CB8AC3E}">
        <p14:creationId xmlns:p14="http://schemas.microsoft.com/office/powerpoint/2010/main" val="202336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276DD67-3442-A801-02B3-56B8374CD102}"/>
              </a:ext>
            </a:extLst>
          </p:cNvPr>
          <p:cNvSpPr txBox="1"/>
          <p:nvPr/>
        </p:nvSpPr>
        <p:spPr>
          <a:xfrm>
            <a:off x="4604654" y="0"/>
            <a:ext cx="7469158" cy="2400657"/>
          </a:xfrm>
          <a:prstGeom prst="rect">
            <a:avLst/>
          </a:prstGeom>
          <a:noFill/>
        </p:spPr>
        <p:txBody>
          <a:bodyPr wrap="square" rtlCol="0">
            <a:spAutoFit/>
          </a:bodyPr>
          <a:lstStyle/>
          <a:p>
            <a:r>
              <a:rPr lang="en-US" sz="1500" dirty="0">
                <a:solidFill>
                  <a:schemeClr val="bg1"/>
                </a:solidFill>
              </a:rPr>
              <a:t>Looking at the data, there were more breweries, and brewery types, then originally thought by myself. We brought in over 8000 per </a:t>
            </a:r>
            <a:r>
              <a:rPr lang="en-US" sz="1500" dirty="0" err="1">
                <a:solidFill>
                  <a:schemeClr val="bg1"/>
                </a:solidFill>
              </a:rPr>
              <a:t>openbrewerydb</a:t>
            </a:r>
            <a:r>
              <a:rPr lang="en-US" sz="1500" dirty="0">
                <a:solidFill>
                  <a:schemeClr val="bg1"/>
                </a:solidFill>
              </a:rPr>
              <a:t> and then removed all other countries bringing the total to 5736. Some of the data didn't have Lat/long so those were removed to bring the dataset to 5524 breweries. California leaded the most with this dataset with 904 with second being Washington at 423. </a:t>
            </a:r>
          </a:p>
          <a:p>
            <a:endParaRPr lang="en-US" sz="1500" dirty="0">
              <a:solidFill>
                <a:schemeClr val="bg1"/>
              </a:solidFill>
            </a:endParaRPr>
          </a:p>
          <a:p>
            <a:r>
              <a:rPr lang="en-US" sz="1500" dirty="0">
                <a:solidFill>
                  <a:schemeClr val="bg1"/>
                </a:solidFill>
              </a:rPr>
              <a:t>When the data was mapped, it appears that majority of the breweries are near a body of water. Either being on a coast or near a large lake body. Import/Exports would have been the next step to look for and compare with ports and brewery locations, but unable to find necessary data in timeframe.</a:t>
            </a:r>
          </a:p>
        </p:txBody>
      </p:sp>
      <p:sp>
        <p:nvSpPr>
          <p:cNvPr id="19" name="TextBox 18">
            <a:extLst>
              <a:ext uri="{FF2B5EF4-FFF2-40B4-BE49-F238E27FC236}">
                <a16:creationId xmlns:a16="http://schemas.microsoft.com/office/drawing/2014/main" id="{71D2E4CB-C139-5261-AAAE-FB898C2C9AB6}"/>
              </a:ext>
            </a:extLst>
          </p:cNvPr>
          <p:cNvSpPr txBox="1"/>
          <p:nvPr/>
        </p:nvSpPr>
        <p:spPr>
          <a:xfrm>
            <a:off x="-144627" y="78313"/>
            <a:ext cx="4749281" cy="1323439"/>
          </a:xfrm>
          <a:prstGeom prst="rect">
            <a:avLst/>
          </a:prstGeom>
          <a:noFill/>
        </p:spPr>
        <p:txBody>
          <a:bodyPr wrap="square" rtlCol="0">
            <a:spAutoFit/>
          </a:bodyPr>
          <a:lstStyle/>
          <a:p>
            <a:pPr algn="ctr"/>
            <a:r>
              <a:rPr lang="en-US" sz="4000" dirty="0">
                <a:solidFill>
                  <a:schemeClr val="bg1"/>
                </a:solidFill>
              </a:rPr>
              <a:t>Number of Breweries per State</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174274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graph with blue and black text&#10;&#10;Description automatically generated">
            <a:extLst>
              <a:ext uri="{FF2B5EF4-FFF2-40B4-BE49-F238E27FC236}">
                <a16:creationId xmlns:a16="http://schemas.microsoft.com/office/drawing/2014/main" id="{C2C260A3-1019-BEEB-837B-B392FB6C3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6" y="2420883"/>
            <a:ext cx="11202955" cy="4358804"/>
          </a:xfrm>
          <a:prstGeom prst="rect">
            <a:avLst/>
          </a:prstGeom>
        </p:spPr>
      </p:pic>
    </p:spTree>
    <p:extLst>
      <p:ext uri="{BB962C8B-B14F-4D97-AF65-F5344CB8AC3E}">
        <p14:creationId xmlns:p14="http://schemas.microsoft.com/office/powerpoint/2010/main" val="272343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276DD67-3442-A801-02B3-56B8374CD102}"/>
              </a:ext>
            </a:extLst>
          </p:cNvPr>
          <p:cNvSpPr txBox="1"/>
          <p:nvPr/>
        </p:nvSpPr>
        <p:spPr>
          <a:xfrm>
            <a:off x="6015347" y="201423"/>
            <a:ext cx="4427203" cy="1077218"/>
          </a:xfrm>
          <a:prstGeom prst="rect">
            <a:avLst/>
          </a:prstGeom>
          <a:noFill/>
        </p:spPr>
        <p:txBody>
          <a:bodyPr wrap="square" rtlCol="0">
            <a:spAutoFit/>
          </a:bodyPr>
          <a:lstStyle/>
          <a:p>
            <a:r>
              <a:rPr lang="en-US" sz="1600" dirty="0">
                <a:solidFill>
                  <a:schemeClr val="bg1"/>
                </a:solidFill>
              </a:rPr>
              <a:t>Right off the bat, we can see that there is going to be an outlier in California. The # of breweries is drastically higher than almost all of the other states equaling 4, even 5 times the amount. </a:t>
            </a:r>
          </a:p>
        </p:txBody>
      </p:sp>
      <p:sp>
        <p:nvSpPr>
          <p:cNvPr id="19" name="TextBox 18">
            <a:extLst>
              <a:ext uri="{FF2B5EF4-FFF2-40B4-BE49-F238E27FC236}">
                <a16:creationId xmlns:a16="http://schemas.microsoft.com/office/drawing/2014/main" id="{71D2E4CB-C139-5261-AAAE-FB898C2C9AB6}"/>
              </a:ext>
            </a:extLst>
          </p:cNvPr>
          <p:cNvSpPr txBox="1"/>
          <p:nvPr/>
        </p:nvSpPr>
        <p:spPr>
          <a:xfrm>
            <a:off x="-144627" y="78313"/>
            <a:ext cx="4749281" cy="1323439"/>
          </a:xfrm>
          <a:prstGeom prst="rect">
            <a:avLst/>
          </a:prstGeom>
          <a:noFill/>
        </p:spPr>
        <p:txBody>
          <a:bodyPr wrap="square" rtlCol="0">
            <a:spAutoFit/>
          </a:bodyPr>
          <a:lstStyle/>
          <a:p>
            <a:pPr algn="ctr"/>
            <a:r>
              <a:rPr lang="en-US" sz="4000" dirty="0">
                <a:solidFill>
                  <a:schemeClr val="bg1"/>
                </a:solidFill>
              </a:rPr>
              <a:t>Number of Breweries per State</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174274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graph with blue and black text&#10;&#10;Description automatically generated">
            <a:extLst>
              <a:ext uri="{FF2B5EF4-FFF2-40B4-BE49-F238E27FC236}">
                <a16:creationId xmlns:a16="http://schemas.microsoft.com/office/drawing/2014/main" id="{D6AA60FB-26E9-5BF9-D54B-63225A948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6" y="2420883"/>
            <a:ext cx="11202955" cy="4358804"/>
          </a:xfrm>
          <a:prstGeom prst="rect">
            <a:avLst/>
          </a:prstGeom>
        </p:spPr>
      </p:pic>
    </p:spTree>
    <p:extLst>
      <p:ext uri="{BB962C8B-B14F-4D97-AF65-F5344CB8AC3E}">
        <p14:creationId xmlns:p14="http://schemas.microsoft.com/office/powerpoint/2010/main" val="185790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77265" y="2822344"/>
            <a:ext cx="4445458" cy="1754326"/>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While alcohol consumed by state is a little closer together. Although, a number of our highest producing states of breweries have actually some of the lowest #s of alcohol consumed when comparing inside our DF.</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Consumption Rate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65314" y="2206155"/>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iagram of a bar graph&#10;&#10;Description automatically generated">
            <a:extLst>
              <a:ext uri="{FF2B5EF4-FFF2-40B4-BE49-F238E27FC236}">
                <a16:creationId xmlns:a16="http://schemas.microsoft.com/office/drawing/2014/main" id="{47C488B2-598F-CC7E-6A31-0CEDCC71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928" y="1104182"/>
            <a:ext cx="6372472" cy="4779354"/>
          </a:xfrm>
          <a:prstGeom prst="rect">
            <a:avLst/>
          </a:prstGeom>
        </p:spPr>
      </p:pic>
    </p:spTree>
    <p:extLst>
      <p:ext uri="{BB962C8B-B14F-4D97-AF65-F5344CB8AC3E}">
        <p14:creationId xmlns:p14="http://schemas.microsoft.com/office/powerpoint/2010/main" val="56971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204579"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65338"/>
            <a:ext cx="11642669" cy="707886"/>
          </a:xfrm>
          <a:prstGeom prst="rect">
            <a:avLst/>
          </a:prstGeom>
          <a:noFill/>
        </p:spPr>
        <p:txBody>
          <a:bodyPr wrap="square" rtlCol="0">
            <a:spAutoFit/>
          </a:bodyPr>
          <a:lstStyle/>
          <a:p>
            <a:pPr algn="ctr"/>
            <a:r>
              <a:rPr lang="en-US" sz="4000" dirty="0">
                <a:solidFill>
                  <a:schemeClr val="bg1"/>
                </a:solidFill>
              </a:rPr>
              <a:t>Consumption Rate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907338" y="773224"/>
            <a:ext cx="9815296"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F686E0B-5E7B-7BFB-9EA3-AD1DA5047E84}"/>
              </a:ext>
            </a:extLst>
          </p:cNvPr>
          <p:cNvPicPr>
            <a:picLocks noChangeAspect="1"/>
          </p:cNvPicPr>
          <p:nvPr/>
        </p:nvPicPr>
        <p:blipFill>
          <a:blip r:embed="rId3"/>
          <a:stretch>
            <a:fillRect/>
          </a:stretch>
        </p:blipFill>
        <p:spPr>
          <a:xfrm>
            <a:off x="3146389" y="1875725"/>
            <a:ext cx="5618273" cy="4109822"/>
          </a:xfrm>
          <a:prstGeom prst="rect">
            <a:avLst/>
          </a:prstGeom>
        </p:spPr>
      </p:pic>
    </p:spTree>
    <p:extLst>
      <p:ext uri="{BB962C8B-B14F-4D97-AF65-F5344CB8AC3E}">
        <p14:creationId xmlns:p14="http://schemas.microsoft.com/office/powerpoint/2010/main" val="398814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98549" y="3244334"/>
            <a:ext cx="3107094" cy="369332"/>
          </a:xfrm>
          <a:prstGeom prst="rect">
            <a:avLst/>
          </a:prstGeom>
          <a:noFill/>
        </p:spPr>
        <p:txBody>
          <a:bodyPr wrap="square" rtlCol="0">
            <a:spAutoFit/>
          </a:bodyPr>
          <a:lstStyle/>
          <a:p>
            <a:r>
              <a:rPr lang="en-US" dirty="0">
                <a:solidFill>
                  <a:schemeClr val="bg1"/>
                </a:solidFill>
              </a:rPr>
              <a:t>Brief Analysis </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152139"/>
            <a:ext cx="4749281" cy="1938992"/>
          </a:xfrm>
          <a:prstGeom prst="rect">
            <a:avLst/>
          </a:prstGeom>
          <a:noFill/>
        </p:spPr>
        <p:txBody>
          <a:bodyPr wrap="square" rtlCol="0">
            <a:spAutoFit/>
          </a:bodyPr>
          <a:lstStyle/>
          <a:p>
            <a:pPr algn="ctr"/>
            <a:r>
              <a:rPr lang="en-US" sz="4000" dirty="0">
                <a:solidFill>
                  <a:schemeClr val="bg1"/>
                </a:solidFill>
              </a:rPr>
              <a:t>Average Income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2128245"/>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F20F75-5AAF-4FCF-78C8-3809023BA01F}"/>
              </a:ext>
            </a:extLst>
          </p:cNvPr>
          <p:cNvPicPr>
            <a:picLocks noChangeAspect="1"/>
          </p:cNvPicPr>
          <p:nvPr/>
        </p:nvPicPr>
        <p:blipFill>
          <a:blip r:embed="rId3"/>
          <a:stretch>
            <a:fillRect/>
          </a:stretch>
        </p:blipFill>
        <p:spPr>
          <a:xfrm>
            <a:off x="5334000" y="961649"/>
            <a:ext cx="6858000" cy="5304033"/>
          </a:xfrm>
          <a:prstGeom prst="rect">
            <a:avLst/>
          </a:prstGeom>
        </p:spPr>
      </p:pic>
    </p:spTree>
    <p:extLst>
      <p:ext uri="{BB962C8B-B14F-4D97-AF65-F5344CB8AC3E}">
        <p14:creationId xmlns:p14="http://schemas.microsoft.com/office/powerpoint/2010/main" val="247779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71D2E4CB-C139-5261-AAAE-FB898C2C9AB6}"/>
              </a:ext>
            </a:extLst>
          </p:cNvPr>
          <p:cNvSpPr txBox="1"/>
          <p:nvPr/>
        </p:nvSpPr>
        <p:spPr>
          <a:xfrm>
            <a:off x="169279" y="105826"/>
            <a:ext cx="4749281" cy="2554545"/>
          </a:xfrm>
          <a:prstGeom prst="rect">
            <a:avLst/>
          </a:prstGeom>
          <a:noFill/>
        </p:spPr>
        <p:txBody>
          <a:bodyPr wrap="square" rtlCol="0">
            <a:spAutoFit/>
          </a:bodyPr>
          <a:lstStyle/>
          <a:p>
            <a:pPr algn="ctr"/>
            <a:r>
              <a:rPr lang="en-US" sz="4000" dirty="0">
                <a:solidFill>
                  <a:schemeClr val="bg1"/>
                </a:solidFill>
              </a:rPr>
              <a:t>Between 2019 and 2023, which </a:t>
            </a:r>
          </a:p>
          <a:p>
            <a:pPr algn="ctr"/>
            <a:r>
              <a:rPr lang="en-US" sz="4000" dirty="0">
                <a:solidFill>
                  <a:schemeClr val="bg1"/>
                </a:solidFill>
              </a:rPr>
              <a:t>year had the highest </a:t>
            </a:r>
          </a:p>
          <a:p>
            <a:pPr algn="ctr"/>
            <a:r>
              <a:rPr lang="en-US" sz="4000" dirty="0">
                <a:solidFill>
                  <a:schemeClr val="bg1"/>
                </a:solidFill>
              </a:rPr>
              <a:t>consumption?</a:t>
            </a:r>
          </a:p>
        </p:txBody>
      </p:sp>
      <p:sp>
        <p:nvSpPr>
          <p:cNvPr id="20" name="Rectangle 19">
            <a:extLst>
              <a:ext uri="{FF2B5EF4-FFF2-40B4-BE49-F238E27FC236}">
                <a16:creationId xmlns:a16="http://schemas.microsoft.com/office/drawing/2014/main" id="{E7F4A8D5-15BC-6C55-B9EB-77FD9B64D7D5}"/>
              </a:ext>
            </a:extLst>
          </p:cNvPr>
          <p:cNvSpPr/>
          <p:nvPr/>
        </p:nvSpPr>
        <p:spPr>
          <a:xfrm>
            <a:off x="239260" y="3313975"/>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CF73D59-2484-AC80-646E-9C0F74C28787}"/>
              </a:ext>
            </a:extLst>
          </p:cNvPr>
          <p:cNvPicPr>
            <a:picLocks noChangeAspect="1"/>
          </p:cNvPicPr>
          <p:nvPr/>
        </p:nvPicPr>
        <p:blipFill rotWithShape="1">
          <a:blip r:embed="rId3"/>
          <a:srcRect b="6543"/>
          <a:stretch/>
        </p:blipFill>
        <p:spPr>
          <a:xfrm>
            <a:off x="5629819" y="971766"/>
            <a:ext cx="6420746" cy="4914465"/>
          </a:xfrm>
          <a:prstGeom prst="rect">
            <a:avLst/>
          </a:prstGeom>
        </p:spPr>
      </p:pic>
      <p:sp>
        <p:nvSpPr>
          <p:cNvPr id="8" name="TextBox 7">
            <a:extLst>
              <a:ext uri="{FF2B5EF4-FFF2-40B4-BE49-F238E27FC236}">
                <a16:creationId xmlns:a16="http://schemas.microsoft.com/office/drawing/2014/main" id="{9F761F38-5BEA-F44A-7880-25895F82933F}"/>
              </a:ext>
            </a:extLst>
          </p:cNvPr>
          <p:cNvSpPr txBox="1"/>
          <p:nvPr/>
        </p:nvSpPr>
        <p:spPr>
          <a:xfrm>
            <a:off x="706592" y="3828296"/>
            <a:ext cx="4332740" cy="369332"/>
          </a:xfrm>
          <a:prstGeom prst="rect">
            <a:avLst/>
          </a:prstGeom>
          <a:noFill/>
        </p:spPr>
        <p:txBody>
          <a:bodyPr wrap="square" rtlCol="0">
            <a:spAutoFit/>
          </a:bodyPr>
          <a:lstStyle/>
          <a:p>
            <a:r>
              <a:rPr lang="en-US" dirty="0">
                <a:solidFill>
                  <a:schemeClr val="bg1"/>
                </a:solidFill>
              </a:rPr>
              <a:t>2022 had the largest consumption.</a:t>
            </a:r>
          </a:p>
        </p:txBody>
      </p:sp>
    </p:spTree>
    <p:extLst>
      <p:ext uri="{BB962C8B-B14F-4D97-AF65-F5344CB8AC3E}">
        <p14:creationId xmlns:p14="http://schemas.microsoft.com/office/powerpoint/2010/main" val="164144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0" y="1972789"/>
            <a:ext cx="5077963" cy="4801314"/>
          </a:xfrm>
          <a:prstGeom prst="rect">
            <a:avLst/>
          </a:prstGeom>
          <a:noFill/>
        </p:spPr>
        <p:txBody>
          <a:bodyPr wrap="square" rtlCol="0">
            <a:spAutoFit/>
          </a:bodyPr>
          <a:lstStyle/>
          <a:p>
            <a:r>
              <a:rPr lang="en-US" dirty="0">
                <a:solidFill>
                  <a:schemeClr val="bg1"/>
                </a:solidFill>
              </a:rPr>
              <a:t>The population of Alaska is greater than Washington D.C. (District of Columbia), Vermont, and Wyoming respectively. If you were to rank Kansas by its bordering states according to the 2020 census data, the rankings would go:</a:t>
            </a:r>
          </a:p>
          <a:p>
            <a:endParaRPr lang="en-US" dirty="0">
              <a:solidFill>
                <a:schemeClr val="bg1"/>
              </a:solidFill>
            </a:endParaRPr>
          </a:p>
          <a:p>
            <a:r>
              <a:rPr lang="en-US" dirty="0">
                <a:solidFill>
                  <a:schemeClr val="bg1"/>
                </a:solidFill>
              </a:rPr>
              <a:t>Missouri first with a population of 6,154,913, Colorado with a population of 5,773,714, Oklahoma with a population of 3,959,353, Kansas with a population of 2,937,880 then, Nebraska with a population of 1,961,504, in that order. </a:t>
            </a:r>
          </a:p>
          <a:p>
            <a:endParaRPr lang="en-US" dirty="0">
              <a:solidFill>
                <a:schemeClr val="bg1"/>
              </a:solidFill>
            </a:endParaRPr>
          </a:p>
          <a:p>
            <a:r>
              <a:rPr lang="en-US" dirty="0">
                <a:solidFill>
                  <a:schemeClr val="bg1"/>
                </a:solidFill>
              </a:rPr>
              <a:t>Every state within the Top 10 of population size is touching a body of water: California, Texas, Florida, New York, Pennsylvania, Illinois, Ohio, Georgia, North Carolina, and Michigan all touch a major body of water.</a:t>
            </a: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323439"/>
          </a:xfrm>
          <a:prstGeom prst="rect">
            <a:avLst/>
          </a:prstGeom>
          <a:noFill/>
        </p:spPr>
        <p:txBody>
          <a:bodyPr wrap="square" rtlCol="0">
            <a:spAutoFit/>
          </a:bodyPr>
          <a:lstStyle/>
          <a:p>
            <a:pPr algn="ctr"/>
            <a:r>
              <a:rPr lang="en-US" sz="4000" dirty="0">
                <a:solidFill>
                  <a:schemeClr val="bg1"/>
                </a:solidFill>
              </a:rPr>
              <a:t>Population of each State</a:t>
            </a:r>
          </a:p>
        </p:txBody>
      </p:sp>
      <p:sp>
        <p:nvSpPr>
          <p:cNvPr id="20" name="Rectangle 19">
            <a:extLst>
              <a:ext uri="{FF2B5EF4-FFF2-40B4-BE49-F238E27FC236}">
                <a16:creationId xmlns:a16="http://schemas.microsoft.com/office/drawing/2014/main" id="{E7F4A8D5-15BC-6C55-B9EB-77FD9B64D7D5}"/>
              </a:ext>
            </a:extLst>
          </p:cNvPr>
          <p:cNvSpPr/>
          <p:nvPr/>
        </p:nvSpPr>
        <p:spPr>
          <a:xfrm>
            <a:off x="-74646" y="1742740"/>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8D185CBE-8688-22F1-C2CD-2E5A1B56DA20}"/>
              </a:ext>
            </a:extLst>
          </p:cNvPr>
          <p:cNvPicPr>
            <a:picLocks noChangeAspect="1"/>
          </p:cNvPicPr>
          <p:nvPr/>
        </p:nvPicPr>
        <p:blipFill>
          <a:blip r:embed="rId3"/>
          <a:stretch>
            <a:fillRect/>
          </a:stretch>
        </p:blipFill>
        <p:spPr>
          <a:xfrm>
            <a:off x="5679442" y="681751"/>
            <a:ext cx="2038635" cy="5125165"/>
          </a:xfrm>
          <a:prstGeom prst="rect">
            <a:avLst/>
          </a:prstGeom>
        </p:spPr>
      </p:pic>
      <p:pic>
        <p:nvPicPr>
          <p:cNvPr id="21" name="Picture 20">
            <a:extLst>
              <a:ext uri="{FF2B5EF4-FFF2-40B4-BE49-F238E27FC236}">
                <a16:creationId xmlns:a16="http://schemas.microsoft.com/office/drawing/2014/main" id="{537E4AFE-35EB-9ABB-8D31-C6CDB9A551E2}"/>
              </a:ext>
            </a:extLst>
          </p:cNvPr>
          <p:cNvPicPr>
            <a:picLocks noChangeAspect="1"/>
          </p:cNvPicPr>
          <p:nvPr/>
        </p:nvPicPr>
        <p:blipFill rotWithShape="1">
          <a:blip r:embed="rId4"/>
          <a:srcRect t="13381"/>
          <a:stretch/>
        </p:blipFill>
        <p:spPr>
          <a:xfrm>
            <a:off x="7791704" y="689067"/>
            <a:ext cx="2019582" cy="297056"/>
          </a:xfrm>
          <a:prstGeom prst="rect">
            <a:avLst/>
          </a:prstGeom>
        </p:spPr>
      </p:pic>
      <p:pic>
        <p:nvPicPr>
          <p:cNvPr id="23" name="Picture 22">
            <a:extLst>
              <a:ext uri="{FF2B5EF4-FFF2-40B4-BE49-F238E27FC236}">
                <a16:creationId xmlns:a16="http://schemas.microsoft.com/office/drawing/2014/main" id="{4D8DC0D2-B4C2-F3B5-6225-94CC5C3783C8}"/>
              </a:ext>
            </a:extLst>
          </p:cNvPr>
          <p:cNvPicPr>
            <a:picLocks noChangeAspect="1"/>
          </p:cNvPicPr>
          <p:nvPr/>
        </p:nvPicPr>
        <p:blipFill rotWithShape="1">
          <a:blip r:embed="rId4"/>
          <a:srcRect t="13381"/>
          <a:stretch/>
        </p:blipFill>
        <p:spPr>
          <a:xfrm>
            <a:off x="10106291" y="681751"/>
            <a:ext cx="2019582" cy="297056"/>
          </a:xfrm>
          <a:prstGeom prst="rect">
            <a:avLst/>
          </a:prstGeom>
        </p:spPr>
      </p:pic>
      <p:pic>
        <p:nvPicPr>
          <p:cNvPr id="27" name="Picture 26">
            <a:extLst>
              <a:ext uri="{FF2B5EF4-FFF2-40B4-BE49-F238E27FC236}">
                <a16:creationId xmlns:a16="http://schemas.microsoft.com/office/drawing/2014/main" id="{18CE2E18-CB8E-B979-9CC2-650F30EE0CC4}"/>
              </a:ext>
            </a:extLst>
          </p:cNvPr>
          <p:cNvPicPr>
            <a:picLocks noChangeAspect="1"/>
          </p:cNvPicPr>
          <p:nvPr/>
        </p:nvPicPr>
        <p:blipFill>
          <a:blip r:embed="rId5"/>
          <a:stretch>
            <a:fillRect/>
          </a:stretch>
        </p:blipFill>
        <p:spPr>
          <a:xfrm>
            <a:off x="7872678" y="978807"/>
            <a:ext cx="1857634" cy="4877481"/>
          </a:xfrm>
          <a:prstGeom prst="rect">
            <a:avLst/>
          </a:prstGeom>
        </p:spPr>
      </p:pic>
      <p:pic>
        <p:nvPicPr>
          <p:cNvPr id="31" name="Picture 30">
            <a:extLst>
              <a:ext uri="{FF2B5EF4-FFF2-40B4-BE49-F238E27FC236}">
                <a16:creationId xmlns:a16="http://schemas.microsoft.com/office/drawing/2014/main" id="{D2E6C560-579D-7BB7-13AE-69C1C0CB7FE5}"/>
              </a:ext>
            </a:extLst>
          </p:cNvPr>
          <p:cNvPicPr>
            <a:picLocks noChangeAspect="1"/>
          </p:cNvPicPr>
          <p:nvPr/>
        </p:nvPicPr>
        <p:blipFill>
          <a:blip r:embed="rId6"/>
          <a:stretch>
            <a:fillRect/>
          </a:stretch>
        </p:blipFill>
        <p:spPr>
          <a:xfrm>
            <a:off x="10022978" y="958014"/>
            <a:ext cx="2133898" cy="4848902"/>
          </a:xfrm>
          <a:prstGeom prst="rect">
            <a:avLst/>
          </a:prstGeom>
        </p:spPr>
      </p:pic>
    </p:spTree>
    <p:extLst>
      <p:ext uri="{BB962C8B-B14F-4D97-AF65-F5344CB8AC3E}">
        <p14:creationId xmlns:p14="http://schemas.microsoft.com/office/powerpoint/2010/main" val="341600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row of beer taps&#10;&#10;Description automatically generated">
            <a:extLst>
              <a:ext uri="{FF2B5EF4-FFF2-40B4-BE49-F238E27FC236}">
                <a16:creationId xmlns:a16="http://schemas.microsoft.com/office/drawing/2014/main" id="{9ADDC5D0-5736-2E43-353F-549D1D94E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421" y="0"/>
            <a:ext cx="10303727" cy="6858000"/>
          </a:xfrm>
          <a:prstGeom prst="rect">
            <a:avLst/>
          </a:prstGeom>
        </p:spPr>
      </p:pic>
      <p:sp>
        <p:nvSpPr>
          <p:cNvPr id="4" name="Rectangle 3">
            <a:extLst>
              <a:ext uri="{FF2B5EF4-FFF2-40B4-BE49-F238E27FC236}">
                <a16:creationId xmlns:a16="http://schemas.microsoft.com/office/drawing/2014/main" id="{09B50E52-A7EB-9125-E1C5-A61EED6130A3}"/>
              </a:ext>
            </a:extLst>
          </p:cNvPr>
          <p:cNvSpPr/>
          <p:nvPr/>
        </p:nvSpPr>
        <p:spPr>
          <a:xfrm>
            <a:off x="-74646" y="0"/>
            <a:ext cx="8182948" cy="6858000"/>
          </a:xfrm>
          <a:prstGeom prst="rect">
            <a:avLst/>
          </a:prstGeom>
          <a:gradFill>
            <a:gsLst>
              <a:gs pos="77000">
                <a:srgbClr val="808080">
                  <a:alpha val="35000"/>
                </a:srgbClr>
              </a:gs>
              <a:gs pos="61000">
                <a:schemeClr val="tx1"/>
              </a:gs>
              <a:gs pos="100000">
                <a:schemeClr val="bg1">
                  <a:alpha val="0"/>
                </a:schemeClr>
              </a:gs>
            </a:gsLst>
            <a:lin ang="0" scaled="0"/>
          </a:gra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276DD67-3442-A801-02B3-56B8374CD102}"/>
              </a:ext>
            </a:extLst>
          </p:cNvPr>
          <p:cNvSpPr txBox="1"/>
          <p:nvPr/>
        </p:nvSpPr>
        <p:spPr>
          <a:xfrm>
            <a:off x="98548" y="3244334"/>
            <a:ext cx="4893329" cy="2862322"/>
          </a:xfrm>
          <a:prstGeom prst="rect">
            <a:avLst/>
          </a:prstGeom>
          <a:noFill/>
        </p:spPr>
        <p:txBody>
          <a:bodyPr wrap="square" rtlCol="0">
            <a:spAutoFit/>
          </a:bodyPr>
          <a:lstStyle/>
          <a:p>
            <a:r>
              <a:rPr lang="en-US" dirty="0">
                <a:solidFill>
                  <a:schemeClr val="bg1"/>
                </a:solidFill>
              </a:rPr>
              <a:t>With all the states and territories there is a moderate correlation between the state population to the number of breweries with the r value equaling about .68</a:t>
            </a:r>
          </a:p>
          <a:p>
            <a:endParaRPr lang="en-US" dirty="0">
              <a:solidFill>
                <a:schemeClr val="bg1"/>
              </a:solidFill>
            </a:endParaRPr>
          </a:p>
          <a:p>
            <a:r>
              <a:rPr lang="en-US" dirty="0">
                <a:solidFill>
                  <a:schemeClr val="bg1"/>
                </a:solidFill>
              </a:rPr>
              <a:t>California is an outlier with 912 Breweries to the population when we remove it the r value becomes about .50</a:t>
            </a:r>
          </a:p>
          <a:p>
            <a:endParaRPr lang="en-US" dirty="0">
              <a:solidFill>
                <a:schemeClr val="bg1"/>
              </a:solidFill>
            </a:endParaRPr>
          </a:p>
          <a:p>
            <a:endParaRPr lang="en-US" dirty="0">
              <a:solidFill>
                <a:schemeClr val="bg1"/>
              </a:solidFill>
            </a:endParaRPr>
          </a:p>
        </p:txBody>
      </p:sp>
      <p:sp>
        <p:nvSpPr>
          <p:cNvPr id="19" name="TextBox 18">
            <a:extLst>
              <a:ext uri="{FF2B5EF4-FFF2-40B4-BE49-F238E27FC236}">
                <a16:creationId xmlns:a16="http://schemas.microsoft.com/office/drawing/2014/main" id="{71D2E4CB-C139-5261-AAAE-FB898C2C9AB6}"/>
              </a:ext>
            </a:extLst>
          </p:cNvPr>
          <p:cNvSpPr txBox="1"/>
          <p:nvPr/>
        </p:nvSpPr>
        <p:spPr>
          <a:xfrm>
            <a:off x="-74646" y="267163"/>
            <a:ext cx="4749281" cy="1938992"/>
          </a:xfrm>
          <a:prstGeom prst="rect">
            <a:avLst/>
          </a:prstGeom>
          <a:noFill/>
        </p:spPr>
        <p:txBody>
          <a:bodyPr wrap="square" rtlCol="0">
            <a:spAutoFit/>
          </a:bodyPr>
          <a:lstStyle/>
          <a:p>
            <a:pPr algn="ctr"/>
            <a:r>
              <a:rPr lang="en-US" sz="4000" dirty="0">
                <a:solidFill>
                  <a:schemeClr val="bg1"/>
                </a:solidFill>
              </a:rPr>
              <a:t>State Population to Number of Breweries</a:t>
            </a:r>
          </a:p>
        </p:txBody>
      </p:sp>
      <p:sp>
        <p:nvSpPr>
          <p:cNvPr id="20" name="Rectangle 19">
            <a:extLst>
              <a:ext uri="{FF2B5EF4-FFF2-40B4-BE49-F238E27FC236}">
                <a16:creationId xmlns:a16="http://schemas.microsoft.com/office/drawing/2014/main" id="{E7F4A8D5-15BC-6C55-B9EB-77FD9B64D7D5}"/>
              </a:ext>
            </a:extLst>
          </p:cNvPr>
          <p:cNvSpPr/>
          <p:nvPr/>
        </p:nvSpPr>
        <p:spPr>
          <a:xfrm>
            <a:off x="-4667" y="2380171"/>
            <a:ext cx="4609321" cy="230049"/>
          </a:xfrm>
          <a:prstGeom prst="rect">
            <a:avLst/>
          </a:prstGeom>
          <a:solidFill>
            <a:srgbClr val="B495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E6DCFF04-B1B6-FE70-D6F5-9E900B670259}"/>
              </a:ext>
            </a:extLst>
          </p:cNvPr>
          <p:cNvPicPr>
            <a:picLocks noChangeAspect="1"/>
          </p:cNvPicPr>
          <p:nvPr/>
        </p:nvPicPr>
        <p:blipFill>
          <a:blip r:embed="rId4"/>
          <a:stretch>
            <a:fillRect/>
          </a:stretch>
        </p:blipFill>
        <p:spPr>
          <a:xfrm>
            <a:off x="5165071" y="77364"/>
            <a:ext cx="4188716" cy="3659200"/>
          </a:xfrm>
          <a:prstGeom prst="rect">
            <a:avLst/>
          </a:prstGeom>
        </p:spPr>
      </p:pic>
      <p:pic>
        <p:nvPicPr>
          <p:cNvPr id="23" name="Picture 22">
            <a:extLst>
              <a:ext uri="{FF2B5EF4-FFF2-40B4-BE49-F238E27FC236}">
                <a16:creationId xmlns:a16="http://schemas.microsoft.com/office/drawing/2014/main" id="{E6F5C79C-3DC8-4F70-9B0C-F93C3D032DA8}"/>
              </a:ext>
            </a:extLst>
          </p:cNvPr>
          <p:cNvPicPr>
            <a:picLocks noChangeAspect="1"/>
          </p:cNvPicPr>
          <p:nvPr/>
        </p:nvPicPr>
        <p:blipFill>
          <a:blip r:embed="rId5"/>
          <a:stretch>
            <a:fillRect/>
          </a:stretch>
        </p:blipFill>
        <p:spPr>
          <a:xfrm>
            <a:off x="7804629" y="3101282"/>
            <a:ext cx="4385091" cy="3679354"/>
          </a:xfrm>
          <a:prstGeom prst="rect">
            <a:avLst/>
          </a:prstGeom>
        </p:spPr>
      </p:pic>
    </p:spTree>
    <p:extLst>
      <p:ext uri="{BB962C8B-B14F-4D97-AF65-F5344CB8AC3E}">
        <p14:creationId xmlns:p14="http://schemas.microsoft.com/office/powerpoint/2010/main" val="264415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1354</TotalTime>
  <Words>510</Words>
  <Application>Microsoft Office PowerPoint</Application>
  <PresentationFormat>Widescreen</PresentationFormat>
  <Paragraphs>34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Breweries In USA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In USA</dc:title>
  <dc:creator>Daryn Fackrell</dc:creator>
  <cp:lastModifiedBy>Daryn Fackrell</cp:lastModifiedBy>
  <cp:revision>5</cp:revision>
  <dcterms:created xsi:type="dcterms:W3CDTF">2024-04-29T21:01:37Z</dcterms:created>
  <dcterms:modified xsi:type="dcterms:W3CDTF">2024-05-01T23:30:31Z</dcterms:modified>
</cp:coreProperties>
</file>