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3" r:id="rId6"/>
    <p:sldId id="259" r:id="rId7"/>
    <p:sldId id="265" r:id="rId8"/>
    <p:sldId id="261" r:id="rId9"/>
    <p:sldId id="267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5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6768-F30D-4EF1-8846-6FB6069C992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DD10-B7B8-49EB-8344-BE02F389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E86A-19FE-891C-7905-9B5B0AFB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7F9C7-EE2D-7032-6A83-99DB8B2C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6157-E45D-D65F-8C20-6967A58B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5C18-C31E-C64D-2389-B064E551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BCED-7D4D-03FC-9C07-7043099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E75-288D-1CBF-8DED-4F3969AE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D4-A0E6-3DE0-DEAB-381A00137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AB93-76AD-A484-EAF2-314B598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B428-DDAB-9FA8-1165-98CBA566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9A63-5FBE-EEFB-DF39-18BC1168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EA99-67F7-7976-0493-65C9810D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7B24A-2A97-52D2-45D4-652B3AE2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CF9-8CF5-73B1-EE63-050AF9C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55EB-FC05-07A6-1391-016EC68E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ED76-3E67-40D6-9771-97408DC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981-7BA2-248A-7918-7203FBD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1923-EA04-539B-5E7A-521AB1B4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1005-31FD-EA02-6581-84E3E28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8E2-66B3-73EE-390F-FC6062E6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77CF-74B8-D868-70FF-A3413F4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D1-CFE3-2052-19D9-BC9DA9A9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83A9-FEEA-D73C-256D-9DA6DB49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8C13-6F92-E402-B5B3-2E577BFB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AEE-1744-C107-7023-7657A12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910A-5C42-BE91-D9A6-333B44FE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CF34-1B18-C5AF-914E-65A01DB6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E5AD-4931-7DE7-7AFE-5843F8FD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B6FF-CEBF-58D9-940B-DC929996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A4B5-9DBB-FCE3-83A7-5662B1A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77A8-A6F3-04AD-8078-EDCFA227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89B9-A966-8CC3-6F74-7F1F119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C8-B42E-8CB5-DBAA-EDB0E481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DF03-0508-533D-5BFE-6D3201AF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F31C-EE77-E388-9BF4-BCCD60B6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057BE-0DE7-829E-5006-EA2449C0E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64A2B-267B-6CCC-6B43-D10FFB51B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9E93-5E64-542A-B839-03E7E3F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7608D-7281-4B12-9E7B-71E08ACE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93AA-9C26-CA45-A733-889BDCDC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B13F-84BE-A505-C2FD-584D9ADD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3932-35EA-698D-4893-AE489CE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A69D-5723-0D91-57EA-3D6C23EB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EED72-68C1-A5D3-732D-5A575AF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B974-7DA2-9EC1-6716-8FCFF75C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17118-80D2-427D-1B7D-A8E7841A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775B-B559-2368-B526-6EAB8C5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2F7-5381-AA17-6BB2-7026C4D8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F3C7-9D6C-D6C5-9CC4-C399EA1E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8511C-631C-E955-5B21-1E14DF3A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4F4C-246B-FF94-D5ED-744AA7E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CE8D-8ECF-F142-59D2-56D9503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C2F5-0CC1-0A56-57AF-9FC09F7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E20-D7FF-FFE2-3189-1203BC10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8156-2000-1CA5-53DB-E94368AE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8D55-C83D-EE5E-BAF0-2C565436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0F08-F4AE-A6BC-A505-B540599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6773-C126-2DB9-6F57-90CBFCF8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F35B-CE03-C0D0-7057-7702C2F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09944-B959-1C6F-69A2-33442270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C205-8112-1838-8137-B59F5CAF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478-DB58-0DB5-F12A-420EA475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996C-3668-4976-0C5D-3464D2A6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4BA9-8778-816C-FEAD-FEEB54AA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xfoundati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924A-BD21-F21E-505C-B83C907B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Breweries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C445-ECC7-0070-1E26-A5C29FC3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row of beer taps&#10;&#10;Description automatically generated">
            <a:extLst>
              <a:ext uri="{FF2B5EF4-FFF2-40B4-BE49-F238E27FC236}">
                <a16:creationId xmlns:a16="http://schemas.microsoft.com/office/drawing/2014/main" id="{AF35EA17-7C9F-21FE-88AE-4681BC33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694096-D6FD-A25F-5242-D692C77DDAE9}"/>
              </a:ext>
            </a:extLst>
          </p:cNvPr>
          <p:cNvSpPr/>
          <p:nvPr/>
        </p:nvSpPr>
        <p:spPr>
          <a:xfrm>
            <a:off x="-74646" y="0"/>
            <a:ext cx="9032033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915DC-C818-E551-4A50-3D6771D53792}"/>
              </a:ext>
            </a:extLst>
          </p:cNvPr>
          <p:cNvSpPr txBox="1"/>
          <p:nvPr/>
        </p:nvSpPr>
        <p:spPr>
          <a:xfrm>
            <a:off x="3350393" y="1746080"/>
            <a:ext cx="6388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Breweries In the USA</a:t>
            </a:r>
          </a:p>
        </p:txBody>
      </p:sp>
    </p:spTree>
    <p:extLst>
      <p:ext uri="{BB962C8B-B14F-4D97-AF65-F5344CB8AC3E}">
        <p14:creationId xmlns:p14="http://schemas.microsoft.com/office/powerpoint/2010/main" val="274830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w of beer taps&#10;&#10;Description automatically generated">
            <a:extLst>
              <a:ext uri="{FF2B5EF4-FFF2-40B4-BE49-F238E27FC236}">
                <a16:creationId xmlns:a16="http://schemas.microsoft.com/office/drawing/2014/main" id="{90E38249-3947-9249-CCDC-D3DA1DD1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F19900-DFAF-128C-9B30-82AA1F4CE407}"/>
              </a:ext>
            </a:extLst>
          </p:cNvPr>
          <p:cNvSpPr/>
          <p:nvPr/>
        </p:nvSpPr>
        <p:spPr>
          <a:xfrm>
            <a:off x="-102638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28008-06A4-183F-B639-3C90E1008CA1}"/>
              </a:ext>
            </a:extLst>
          </p:cNvPr>
          <p:cNvSpPr txBox="1"/>
          <p:nvPr/>
        </p:nvSpPr>
        <p:spPr>
          <a:xfrm>
            <a:off x="98548" y="3793413"/>
            <a:ext cx="434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we did just the 20 smallest states there would be no correlation even with the 114 breweries in Maine. Even Nevada with its population the brewery count is 51.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34BA99-D459-7FA0-FFC6-572E2563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98" y="1590602"/>
            <a:ext cx="4550970" cy="39798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D461C3-5403-BE04-41B3-12AA39E64036}"/>
              </a:ext>
            </a:extLst>
          </p:cNvPr>
          <p:cNvSpPr txBox="1"/>
          <p:nvPr/>
        </p:nvSpPr>
        <p:spPr>
          <a:xfrm>
            <a:off x="-74646" y="267163"/>
            <a:ext cx="5198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Population to Breweries Correlation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10C82-1E00-F5E2-C170-71BBC1C5C21E}"/>
              </a:ext>
            </a:extLst>
          </p:cNvPr>
          <p:cNvSpPr/>
          <p:nvPr/>
        </p:nvSpPr>
        <p:spPr>
          <a:xfrm>
            <a:off x="-4667" y="2380171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BE830C-3712-FB2C-768E-D7CE9B87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5" y="1590602"/>
            <a:ext cx="2947387" cy="49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19900-DFAF-128C-9B30-82AA1F4CE407}"/>
              </a:ext>
            </a:extLst>
          </p:cNvPr>
          <p:cNvSpPr/>
          <p:nvPr/>
        </p:nvSpPr>
        <p:spPr>
          <a:xfrm>
            <a:off x="-102638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crack in a window&#10;&#10;Description automatically generated">
            <a:extLst>
              <a:ext uri="{FF2B5EF4-FFF2-40B4-BE49-F238E27FC236}">
                <a16:creationId xmlns:a16="http://schemas.microsoft.com/office/drawing/2014/main" id="{32F6773C-25C7-D253-54D9-C4390FC7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02" y="0"/>
            <a:ext cx="1235590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4999B-8842-7ABD-1D13-0A065AF8F2CA}"/>
              </a:ext>
            </a:extLst>
          </p:cNvPr>
          <p:cNvSpPr txBox="1"/>
          <p:nvPr/>
        </p:nvSpPr>
        <p:spPr>
          <a:xfrm>
            <a:off x="1874924" y="275790"/>
            <a:ext cx="784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Issues That Came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DEA9-8BC7-86D5-C113-5100EF16128B}"/>
              </a:ext>
            </a:extLst>
          </p:cNvPr>
          <p:cNvSpPr txBox="1"/>
          <p:nvPr/>
        </p:nvSpPr>
        <p:spPr>
          <a:xfrm>
            <a:off x="279702" y="1654062"/>
            <a:ext cx="434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Issue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4604654" y="433990"/>
            <a:ext cx="7469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Looking at the data, there were more breweries, and brewery types, then originally thought by myself. We brought in over 8000 per </a:t>
            </a:r>
            <a:r>
              <a:rPr lang="en-US" sz="1500" dirty="0" err="1">
                <a:solidFill>
                  <a:schemeClr val="bg1"/>
                </a:solidFill>
              </a:rPr>
              <a:t>openbrewerydb</a:t>
            </a:r>
            <a:r>
              <a:rPr lang="en-US" sz="1500" dirty="0">
                <a:solidFill>
                  <a:schemeClr val="bg1"/>
                </a:solidFill>
              </a:rPr>
              <a:t> and then removed all other countries bringing the total to 5736. Some of the data didn't have Lat/long so those were removed to bring the dataset to 5524 breweries. California leaded the most with this dataset with 904 with second being Washington at 423. 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144627" y="78313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Number of Breweries per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1742740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C2C260A3-1019-BEEB-837B-B392FB6C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" y="2420883"/>
            <a:ext cx="11202955" cy="43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74666" y="101549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Number of Breweries per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144645" y="1345994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8BF30-EA6F-41D4-D07F-75F330D5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07" y="1660108"/>
            <a:ext cx="6399544" cy="5128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C6D04-4AD2-0231-BCBB-B9C7EE5D7FDB}"/>
              </a:ext>
            </a:extLst>
          </p:cNvPr>
          <p:cNvSpPr txBox="1"/>
          <p:nvPr/>
        </p:nvSpPr>
        <p:spPr>
          <a:xfrm>
            <a:off x="4949711" y="184710"/>
            <a:ext cx="7489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the data was mapped, it appears that majority of the breweries are near a body of water. Either being on a coast or near a large lake body. Import/Exports would have been the next step to look for and compare with ports and brewery locations, but unable to find necessary data in timeframe.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79230-3236-8018-E811-9ABD82AC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36" y="1639018"/>
            <a:ext cx="988089" cy="51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77265" y="2822344"/>
            <a:ext cx="44454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Generating a basic scatter plot, we can see that our plot is pretty bundled together indicating little to no correlation. Plotting our line and printing our R Value, the scatter plot has an actual negative correlation between our two values, sitting at -.24.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means the states with most breweries are states that are drinking the least. This at the very least indicates that the # of Breweries Per State is driven by a separate factor.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 Rate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65314" y="220615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iagram of a bar graph&#10;&#10;Description automatically generated">
            <a:extLst>
              <a:ext uri="{FF2B5EF4-FFF2-40B4-BE49-F238E27FC236}">
                <a16:creationId xmlns:a16="http://schemas.microsoft.com/office/drawing/2014/main" id="{47C488B2-598F-CC7E-6A31-0CEDCC71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28" y="1104182"/>
            <a:ext cx="6372472" cy="47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2045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65338"/>
            <a:ext cx="11642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 Rate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907338" y="773224"/>
            <a:ext cx="9815296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6E0B-5E7B-7BFB-9EA3-AD1DA504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40" y="1880559"/>
            <a:ext cx="6255110" cy="4575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3F109-551F-35A9-E250-FF467CF797DC}"/>
              </a:ext>
            </a:extLst>
          </p:cNvPr>
          <p:cNvSpPr txBox="1"/>
          <p:nvPr/>
        </p:nvSpPr>
        <p:spPr>
          <a:xfrm>
            <a:off x="238545" y="2663593"/>
            <a:ext cx="40600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2023 the state with the highest beer tax is Tennessee at $1.29 per gallon.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the lowest beer tax is Wyoming at a rate of $0.02 per gallon.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/>
              </a:rPr>
              <a:t>https://taxfoundation.org/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Beer production is measured in barrels. There are 31 gallons of beer in a barrel.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average monkey weighs 22.5 lbs.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gallon of beer weighs about 8.34 pounds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means you can fit about 11.5 monkeys in a barrel 😊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184813" y="2795760"/>
            <a:ext cx="4349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had an initial question of average income per state with breweries and if there was a correlation.  After bringing in the income and merging the files, the data was placed onto a scatter plot.  The correlation was a .07 and the graph indicated there was no correlation.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152139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Average Income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212824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20F75-5AAF-4FCF-78C8-3809023B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61649"/>
            <a:ext cx="6858000" cy="53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169279" y="105826"/>
            <a:ext cx="4749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Between 2019 and 2023, which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year had the highest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239260" y="331397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3D59-2484-AC80-646E-9C0F74C28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3"/>
          <a:stretch/>
        </p:blipFill>
        <p:spPr>
          <a:xfrm>
            <a:off x="5629819" y="971766"/>
            <a:ext cx="6420746" cy="4914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61F38-5BEA-F44A-7880-25895F82933F}"/>
              </a:ext>
            </a:extLst>
          </p:cNvPr>
          <p:cNvSpPr txBox="1"/>
          <p:nvPr/>
        </p:nvSpPr>
        <p:spPr>
          <a:xfrm>
            <a:off x="0" y="3902790"/>
            <a:ext cx="5832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Beer taxes are known as an excise tax. This is sometimes referred to as a ‘sin’ tax.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state has its own set of rules for excise taxes.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states have only an excise tax, but some states also include an Ad Valorem 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(A Latin phrase meaning “according to the value.”). Ad Valorem applies to other factors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such as alcohol %.</a:t>
            </a:r>
          </a:p>
        </p:txBody>
      </p:sp>
    </p:spTree>
    <p:extLst>
      <p:ext uri="{BB962C8B-B14F-4D97-AF65-F5344CB8AC3E}">
        <p14:creationId xmlns:p14="http://schemas.microsoft.com/office/powerpoint/2010/main" val="164144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8" y="3244334"/>
            <a:ext cx="489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893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State Population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98548" y="1994667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0A443-5ACD-B571-01D7-D9D285DE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77" y="1502848"/>
            <a:ext cx="6767944" cy="404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55A88-DC53-0489-F615-6AAC739E6087}"/>
              </a:ext>
            </a:extLst>
          </p:cNvPr>
          <p:cNvSpPr txBox="1"/>
          <p:nvPr/>
        </p:nvSpPr>
        <p:spPr>
          <a:xfrm>
            <a:off x="1" y="2749313"/>
            <a:ext cx="5201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Top 10 most populated states are all located by a major body of water. Of those 10 only 4 have a population to brewery ratio over 10,000:1.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highest population to brewery ratio is Wyoming with a ratio around 32,835 citizens for every  1 brewery. 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the Lowest population to brewery ratio is Alabama with a ratio around 1,279 citizens for every 1 brewery.</a:t>
            </a:r>
          </a:p>
        </p:txBody>
      </p:sp>
    </p:spTree>
    <p:extLst>
      <p:ext uri="{BB962C8B-B14F-4D97-AF65-F5344CB8AC3E}">
        <p14:creationId xmlns:p14="http://schemas.microsoft.com/office/powerpoint/2010/main" val="264415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8" y="3244334"/>
            <a:ext cx="4893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all the states and territories there is a moderate correlation between the state population to the number of breweries with the r value equaling about .68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California is an outlier with 904 Breweries to the population when we remove it the r value becomes about .50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50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Population to Breweries 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4667" y="2380171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DCFF04-B1B6-FE70-D6F5-9E900B67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965" y="0"/>
            <a:ext cx="4016914" cy="35091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F5C79C-3DC8-4F70-9B0C-F93C3D03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65" y="3487569"/>
            <a:ext cx="4016914" cy="33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665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Breweries In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In USA</dc:title>
  <dc:creator>Daryn Fackrell</dc:creator>
  <cp:lastModifiedBy>Daryn Fackrell</cp:lastModifiedBy>
  <cp:revision>6</cp:revision>
  <dcterms:created xsi:type="dcterms:W3CDTF">2024-04-29T21:01:37Z</dcterms:created>
  <dcterms:modified xsi:type="dcterms:W3CDTF">2024-05-02T01:04:05Z</dcterms:modified>
</cp:coreProperties>
</file>