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86" r:id="rId3"/>
    <p:sldId id="287" r:id="rId4"/>
    <p:sldId id="269" r:id="rId5"/>
    <p:sldId id="289" r:id="rId6"/>
    <p:sldId id="290" r:id="rId7"/>
    <p:sldId id="291" r:id="rId8"/>
    <p:sldId id="292" r:id="rId9"/>
    <p:sldId id="271" r:id="rId10"/>
  </p:sldIdLst>
  <p:sldSz cx="9144000" cy="6858000" type="screen4x3"/>
  <p:notesSz cx="6858000" cy="9144000"/>
  <p:embeddedFontLst>
    <p:embeddedFont>
      <p:font typeface="Roboto Slab" panose="020B0604020202020204" charset="0"/>
      <p:regular r:id="rId12"/>
      <p:bold r:id="rId13"/>
    </p:embeddedFont>
    <p:embeddedFont>
      <p:font typeface="Source Sans Pr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 GUIOCHEAU" initials="MG" lastIdx="2" clrIdx="0">
    <p:extLst>
      <p:ext uri="{19B8F6BF-5375-455C-9EA6-DF929625EA0E}">
        <p15:presenceInfo xmlns:p15="http://schemas.microsoft.com/office/powerpoint/2012/main" userId="Marc GUIOCHEA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80972B-CA8C-4C86-9177-3B9F2057F8F1}">
  <a:tblStyle styleId="{B380972B-CA8C-4C86-9177-3B9F2057F8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5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26T16:59:24.651" idx="1">
    <p:pos x="10" y="10"/>
    <p:text/>
    <p:extLst>
      <p:ext uri="{C676402C-5697-4E1C-873F-D02D1690AC5C}">
        <p15:threadingInfo xmlns:p15="http://schemas.microsoft.com/office/powerpoint/2012/main" timeZoneBias="-120"/>
      </p:ext>
    </p:extLst>
  </p:cm>
  <p:cm authorId="1" dt="2018-03-26T17:01:08.558" idx="2">
    <p:pos x="10" y="146"/>
    <p:text>000
Créer un système de transport à une plus grande échelle par exemple système metro + rer parisien. Les simulation permettent d'organiser les horaires des trains et donc fluidifier le trafique et on aurait pu faire une fonction supplémentaire pour retirer des arrets de façon provisoire (s'il y a des travaux par exemple)
000
L'utilisation du C++, des vecteurs et des classes. L'utilisation de la SFML qui est comme on l'a vu est simple et efficace. Mais aussi la prise en main de Git Hub qui permet de facilité le travail en groupe pour lors des modification du projet.
000
Le temps nous a pas permis de faire un projet aussi grand qu'on avait envisagé. Il était aussi compliqué de gérer des objets reliés par plusieurs classes et de travailler au départ sans l'interface graphique. Pour la partie graphique : l'affichage des voyageurs.</p:text>
    <p:extLst>
      <p:ext uri="{C676402C-5697-4E1C-873F-D02D1690AC5C}">
        <p15:threadingInfo xmlns:p15="http://schemas.microsoft.com/office/powerpoint/2012/main" timeZoneBias="-12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9685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4789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63607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7881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2559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2646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Shape 4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Shape 47"/>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Shape 4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Shape 5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Shape 64"/>
          <p:cNvSpPr/>
          <p:nvPr/>
        </p:nvSpPr>
        <p:spPr>
          <a:xfrm>
            <a:off x="-26550" y="-1980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478244" y="2629858"/>
            <a:ext cx="6706968" cy="109876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Un train d’avance</a:t>
            </a:r>
            <a:endParaRPr dirty="0"/>
          </a:p>
        </p:txBody>
      </p:sp>
      <p:sp>
        <p:nvSpPr>
          <p:cNvPr id="4" name="Shape 76">
            <a:extLst>
              <a:ext uri="{FF2B5EF4-FFF2-40B4-BE49-F238E27FC236}">
                <a16:creationId xmlns:a16="http://schemas.microsoft.com/office/drawing/2014/main" id="{549A8A9A-BD7C-4DFF-AC86-B3E35ACD972D}"/>
              </a:ext>
            </a:extLst>
          </p:cNvPr>
          <p:cNvSpPr txBox="1"/>
          <p:nvPr/>
        </p:nvSpPr>
        <p:spPr>
          <a:xfrm>
            <a:off x="88777" y="5743852"/>
            <a:ext cx="5765570" cy="1429305"/>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fr-FR" b="1" dirty="0">
                <a:solidFill>
                  <a:srgbClr val="0091EA"/>
                </a:solidFill>
                <a:latin typeface="Source Sans Pro"/>
                <a:ea typeface="Source Sans Pro"/>
                <a:cs typeface="Source Sans Pro"/>
                <a:sym typeface="Source Sans Pro"/>
              </a:rPr>
              <a:t>Projet de C++</a:t>
            </a:r>
          </a:p>
          <a:p>
            <a:pPr marL="0" lvl="0" indent="0" rtl="0">
              <a:spcBef>
                <a:spcPts val="600"/>
              </a:spcBef>
              <a:spcAft>
                <a:spcPts val="0"/>
              </a:spcAft>
              <a:buNone/>
            </a:pPr>
            <a:r>
              <a:rPr lang="fr-FR" b="1" dirty="0">
                <a:solidFill>
                  <a:srgbClr val="0091EA"/>
                </a:solidFill>
                <a:latin typeface="Source Sans Pro"/>
                <a:ea typeface="Source Sans Pro"/>
                <a:cs typeface="Source Sans Pro"/>
                <a:sym typeface="Source Sans Pro"/>
              </a:rPr>
              <a:t> 26/03/18 - P2021</a:t>
            </a:r>
          </a:p>
          <a:p>
            <a:pPr marL="0" lvl="0" indent="0" rtl="0">
              <a:spcBef>
                <a:spcPts val="600"/>
              </a:spcBef>
              <a:spcAft>
                <a:spcPts val="0"/>
              </a:spcAft>
              <a:buNone/>
            </a:pPr>
            <a:r>
              <a:rPr lang="fr-FR" b="1" dirty="0">
                <a:solidFill>
                  <a:srgbClr val="0091EA"/>
                </a:solidFill>
                <a:latin typeface="Source Sans Pro"/>
                <a:ea typeface="Source Sans Pro"/>
                <a:cs typeface="Source Sans Pro"/>
                <a:sym typeface="Source Sans Pro"/>
              </a:rPr>
              <a:t>Berger Théo - Boni François - </a:t>
            </a:r>
            <a:r>
              <a:rPr lang="fr-FR" b="1" dirty="0" err="1">
                <a:solidFill>
                  <a:srgbClr val="0091EA"/>
                </a:solidFill>
                <a:latin typeface="Source Sans Pro"/>
                <a:ea typeface="Source Sans Pro"/>
                <a:cs typeface="Source Sans Pro"/>
                <a:sym typeface="Source Sans Pro"/>
              </a:rPr>
              <a:t>Fossat</a:t>
            </a:r>
            <a:r>
              <a:rPr lang="fr-FR" b="1" dirty="0">
                <a:solidFill>
                  <a:srgbClr val="0091EA"/>
                </a:solidFill>
                <a:latin typeface="Source Sans Pro"/>
                <a:ea typeface="Source Sans Pro"/>
                <a:cs typeface="Source Sans Pro"/>
                <a:sym typeface="Source Sans Pro"/>
              </a:rPr>
              <a:t> Maxence - </a:t>
            </a:r>
            <a:r>
              <a:rPr lang="fr-FR" b="1" dirty="0" err="1">
                <a:solidFill>
                  <a:srgbClr val="0091EA"/>
                </a:solidFill>
                <a:latin typeface="Source Sans Pro"/>
                <a:ea typeface="Source Sans Pro"/>
                <a:cs typeface="Source Sans Pro"/>
                <a:sym typeface="Source Sans Pro"/>
              </a:rPr>
              <a:t>Guiocheau</a:t>
            </a:r>
            <a:r>
              <a:rPr lang="fr-FR" b="1" dirty="0">
                <a:solidFill>
                  <a:srgbClr val="0091EA"/>
                </a:solidFill>
                <a:latin typeface="Source Sans Pro"/>
                <a:ea typeface="Source Sans Pro"/>
                <a:cs typeface="Source Sans Pro"/>
                <a:sym typeface="Source Sans Pro"/>
              </a:rPr>
              <a:t> Marc</a:t>
            </a:r>
            <a:endParaRPr dirty="0">
              <a:solidFill>
                <a:srgbClr val="0091EA"/>
              </a:solidFill>
              <a:latin typeface="Source Sans Pro"/>
              <a:ea typeface="Source Sans Pro"/>
              <a:cs typeface="Source Sans Pro"/>
              <a:sym typeface="Source Sans Pro"/>
            </a:endParaRPr>
          </a:p>
          <a:p>
            <a:pPr marL="0" lvl="0" indent="0" rtl="0">
              <a:spcBef>
                <a:spcPts val="600"/>
              </a:spcBef>
              <a:spcAft>
                <a:spcPts val="0"/>
              </a:spcAft>
              <a:buClr>
                <a:schemeClr val="dk1"/>
              </a:buClr>
              <a:buSzPts val="1100"/>
              <a:buFont typeface="Arial"/>
              <a:buNone/>
            </a:pPr>
            <a:endParaRPr dirty="0">
              <a:solidFill>
                <a:srgbClr val="263238"/>
              </a:solidFill>
              <a:latin typeface="Source Sans Pro"/>
              <a:ea typeface="Source Sans Pro"/>
              <a:cs typeface="Source Sans Pro"/>
              <a:sym typeface="Source Sans Pro"/>
            </a:endParaRPr>
          </a:p>
          <a:p>
            <a:pPr marL="0" lvl="0" indent="0"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4082418" cy="1131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Sommaire</a:t>
            </a:r>
            <a:endParaRPr lang="fr-FR" sz="5400" b="1" dirty="0"/>
          </a:p>
        </p:txBody>
      </p:sp>
      <p:sp>
        <p:nvSpPr>
          <p:cNvPr id="13" name="Shape 76">
            <a:extLst>
              <a:ext uri="{FF2B5EF4-FFF2-40B4-BE49-F238E27FC236}">
                <a16:creationId xmlns:a16="http://schemas.microsoft.com/office/drawing/2014/main" id="{D69BC44B-2EBF-47FF-9226-CB4F89C92D72}"/>
              </a:ext>
            </a:extLst>
          </p:cNvPr>
          <p:cNvSpPr txBox="1"/>
          <p:nvPr/>
        </p:nvSpPr>
        <p:spPr>
          <a:xfrm>
            <a:off x="542849" y="2014751"/>
            <a:ext cx="3179400"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800" b="1" dirty="0">
                <a:solidFill>
                  <a:srgbClr val="0091EA"/>
                </a:solidFill>
                <a:latin typeface="Source Sans Pro"/>
                <a:ea typeface="Source Sans Pro"/>
                <a:cs typeface="Source Sans Pro"/>
                <a:sym typeface="Source Sans Pro"/>
              </a:rPr>
              <a:t>I         Les classes</a:t>
            </a:r>
          </a:p>
          <a:p>
            <a:pPr marL="400050" lvl="0" indent="-400050" rtl="0">
              <a:spcBef>
                <a:spcPts val="600"/>
              </a:spcBef>
              <a:spcAft>
                <a:spcPts val="0"/>
              </a:spcAft>
              <a:buAutoNum type="romanUcPeriod"/>
            </a:pPr>
            <a:endParaRPr lang="fr-FR" sz="28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800" b="1" dirty="0">
                <a:solidFill>
                  <a:srgbClr val="0091EA"/>
                </a:solidFill>
                <a:latin typeface="Source Sans Pro"/>
                <a:ea typeface="Source Sans Pro"/>
                <a:cs typeface="Source Sans Pro"/>
                <a:sym typeface="Source Sans Pro"/>
              </a:rPr>
              <a:t>II       Les fonctions</a:t>
            </a:r>
            <a:endParaRPr sz="2800" dirty="0">
              <a:solidFill>
                <a:srgbClr val="263238"/>
              </a:solidFill>
              <a:latin typeface="Source Sans Pro"/>
              <a:ea typeface="Source Sans Pro"/>
              <a:cs typeface="Source Sans Pro"/>
              <a:sym typeface="Source Sans Pro"/>
            </a:endParaRPr>
          </a:p>
          <a:p>
            <a:pPr marL="0" lvl="0" indent="0"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pic>
        <p:nvPicPr>
          <p:cNvPr id="14" name="Picture 2" descr="https://s1.qwant.com/thumbr/0x0/b/e/ef7ef57d70e73576b8432eb2663715/b_1_q_0_p_0.jpg?u=http%3A%2F%2Fwww.silicon.fr%2Fwp-content%2Fuploads%2F2016%2F04%2Fbombardier-transilien.jpg&amp;q=0&amp;b=1&amp;p=0&amp;a=1">
            <a:extLst>
              <a:ext uri="{FF2B5EF4-FFF2-40B4-BE49-F238E27FC236}">
                <a16:creationId xmlns:a16="http://schemas.microsoft.com/office/drawing/2014/main" id="{3760EC79-B781-4513-81E7-FE98F0056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44" y="4429957"/>
            <a:ext cx="4145088" cy="2428043"/>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4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4819264" cy="1131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Introduction</a:t>
            </a:r>
            <a:endParaRPr lang="fr-FR" sz="5400" b="1" dirty="0"/>
          </a:p>
        </p:txBody>
      </p:sp>
      <p:sp>
        <p:nvSpPr>
          <p:cNvPr id="13" name="Shape 76">
            <a:extLst>
              <a:ext uri="{FF2B5EF4-FFF2-40B4-BE49-F238E27FC236}">
                <a16:creationId xmlns:a16="http://schemas.microsoft.com/office/drawing/2014/main" id="{D69BC44B-2EBF-47FF-9226-CB4F89C92D72}"/>
              </a:ext>
            </a:extLst>
          </p:cNvPr>
          <p:cNvSpPr txBox="1"/>
          <p:nvPr/>
        </p:nvSpPr>
        <p:spPr>
          <a:xfrm>
            <a:off x="542849" y="2094649"/>
            <a:ext cx="4925796"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Une simulation</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L’utilisation des vecteurs et des classes</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a:spcBef>
                <a:spcPts val="600"/>
              </a:spcBef>
            </a:pPr>
            <a:r>
              <a:rPr lang="fr-FR" sz="2000" b="1" dirty="0">
                <a:solidFill>
                  <a:srgbClr val="0091EA"/>
                </a:solidFill>
                <a:latin typeface="Source Sans Pro"/>
                <a:ea typeface="Source Sans Pro"/>
                <a:cs typeface="Source Sans Pro"/>
                <a:sym typeface="Source Sans Pro"/>
              </a:rPr>
              <a:t>Un projet original</a:t>
            </a: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 </a:t>
            </a:r>
          </a:p>
        </p:txBody>
      </p:sp>
      <p:grpSp>
        <p:nvGrpSpPr>
          <p:cNvPr id="6" name="Shape 225">
            <a:extLst>
              <a:ext uri="{FF2B5EF4-FFF2-40B4-BE49-F238E27FC236}">
                <a16:creationId xmlns:a16="http://schemas.microsoft.com/office/drawing/2014/main" id="{161CA83F-58C7-4FF4-A48A-EC4E92AFE015}"/>
              </a:ext>
            </a:extLst>
          </p:cNvPr>
          <p:cNvGrpSpPr/>
          <p:nvPr/>
        </p:nvGrpSpPr>
        <p:grpSpPr>
          <a:xfrm>
            <a:off x="302414" y="2301783"/>
            <a:ext cx="240435" cy="240435"/>
            <a:chOff x="3683125" y="481100"/>
            <a:chExt cx="270000" cy="270000"/>
          </a:xfrm>
        </p:grpSpPr>
        <p:sp>
          <p:nvSpPr>
            <p:cNvPr id="7" name="Shape 226">
              <a:extLst>
                <a:ext uri="{FF2B5EF4-FFF2-40B4-BE49-F238E27FC236}">
                  <a16:creationId xmlns:a16="http://schemas.microsoft.com/office/drawing/2014/main" id="{2CC1C57F-41CE-4DA5-91BA-9DD111A89ACC}"/>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227">
              <a:extLst>
                <a:ext uri="{FF2B5EF4-FFF2-40B4-BE49-F238E27FC236}">
                  <a16:creationId xmlns:a16="http://schemas.microsoft.com/office/drawing/2014/main" id="{55E68942-24B4-4F1C-A0E0-9C9ED1858E78}"/>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 name="Shape 225">
            <a:extLst>
              <a:ext uri="{FF2B5EF4-FFF2-40B4-BE49-F238E27FC236}">
                <a16:creationId xmlns:a16="http://schemas.microsoft.com/office/drawing/2014/main" id="{38EEE3E3-31E6-4666-8999-9EEB50FBD4E7}"/>
              </a:ext>
            </a:extLst>
          </p:cNvPr>
          <p:cNvGrpSpPr/>
          <p:nvPr/>
        </p:nvGrpSpPr>
        <p:grpSpPr>
          <a:xfrm>
            <a:off x="302414" y="3438569"/>
            <a:ext cx="240435" cy="240435"/>
            <a:chOff x="3683125" y="481100"/>
            <a:chExt cx="270000" cy="270000"/>
          </a:xfrm>
        </p:grpSpPr>
        <p:sp>
          <p:nvSpPr>
            <p:cNvPr id="21" name="Shape 226">
              <a:extLst>
                <a:ext uri="{FF2B5EF4-FFF2-40B4-BE49-F238E27FC236}">
                  <a16:creationId xmlns:a16="http://schemas.microsoft.com/office/drawing/2014/main" id="{DD0C7715-2D3F-4B7A-A748-16D2DE92004E}"/>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7">
              <a:extLst>
                <a:ext uri="{FF2B5EF4-FFF2-40B4-BE49-F238E27FC236}">
                  <a16:creationId xmlns:a16="http://schemas.microsoft.com/office/drawing/2014/main" id="{D0A93926-13D5-4F35-8CB2-78EF830E89FB}"/>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25">
            <a:extLst>
              <a:ext uri="{FF2B5EF4-FFF2-40B4-BE49-F238E27FC236}">
                <a16:creationId xmlns:a16="http://schemas.microsoft.com/office/drawing/2014/main" id="{059943A9-F180-41E1-B7CD-50AAA4928803}"/>
              </a:ext>
            </a:extLst>
          </p:cNvPr>
          <p:cNvGrpSpPr/>
          <p:nvPr/>
        </p:nvGrpSpPr>
        <p:grpSpPr>
          <a:xfrm>
            <a:off x="302414" y="4575355"/>
            <a:ext cx="240435" cy="240435"/>
            <a:chOff x="3683125" y="481100"/>
            <a:chExt cx="270000" cy="270000"/>
          </a:xfrm>
        </p:grpSpPr>
        <p:sp>
          <p:nvSpPr>
            <p:cNvPr id="24" name="Shape 226">
              <a:extLst>
                <a:ext uri="{FF2B5EF4-FFF2-40B4-BE49-F238E27FC236}">
                  <a16:creationId xmlns:a16="http://schemas.microsoft.com/office/drawing/2014/main" id="{689D23BF-FD1A-4081-AD4C-D21EBA8B75EE}"/>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27">
              <a:extLst>
                <a:ext uri="{FF2B5EF4-FFF2-40B4-BE49-F238E27FC236}">
                  <a16:creationId xmlns:a16="http://schemas.microsoft.com/office/drawing/2014/main" id="{DDFCC478-B919-4CFF-810B-1DA7094C23E7}"/>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63240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Shape 21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4</a:t>
            </a:fld>
            <a:endParaRPr/>
          </a:p>
        </p:txBody>
      </p:sp>
      <p:sp>
        <p:nvSpPr>
          <p:cNvPr id="12" name="Shape 97">
            <a:extLst>
              <a:ext uri="{FF2B5EF4-FFF2-40B4-BE49-F238E27FC236}">
                <a16:creationId xmlns:a16="http://schemas.microsoft.com/office/drawing/2014/main" id="{0FC31E95-06FF-4A95-967F-A12ACE6628B2}"/>
              </a:ext>
            </a:extLst>
          </p:cNvPr>
          <p:cNvSpPr txBox="1">
            <a:spLocks/>
          </p:cNvSpPr>
          <p:nvPr/>
        </p:nvSpPr>
        <p:spPr>
          <a:xfrm>
            <a:off x="542849" y="292963"/>
            <a:ext cx="4819264" cy="1131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5400" b="1" dirty="0"/>
              <a:t>Les classes</a:t>
            </a:r>
          </a:p>
        </p:txBody>
      </p:sp>
      <p:sp>
        <p:nvSpPr>
          <p:cNvPr id="13" name="Shape 76">
            <a:extLst>
              <a:ext uri="{FF2B5EF4-FFF2-40B4-BE49-F238E27FC236}">
                <a16:creationId xmlns:a16="http://schemas.microsoft.com/office/drawing/2014/main" id="{094B72D5-0E62-4F9D-B890-597B7B278F5B}"/>
              </a:ext>
            </a:extLst>
          </p:cNvPr>
          <p:cNvSpPr txBox="1"/>
          <p:nvPr/>
        </p:nvSpPr>
        <p:spPr>
          <a:xfrm>
            <a:off x="542848" y="2094649"/>
            <a:ext cx="1925143"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Gare</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Ligne </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 </a:t>
            </a:r>
          </a:p>
        </p:txBody>
      </p:sp>
      <p:sp>
        <p:nvSpPr>
          <p:cNvPr id="23" name="Shape 226">
            <a:extLst>
              <a:ext uri="{FF2B5EF4-FFF2-40B4-BE49-F238E27FC236}">
                <a16:creationId xmlns:a16="http://schemas.microsoft.com/office/drawing/2014/main" id="{E39627D7-4666-4814-8423-91C274D19DEA}"/>
              </a:ext>
            </a:extLst>
          </p:cNvPr>
          <p:cNvSpPr/>
          <p:nvPr/>
        </p:nvSpPr>
        <p:spPr>
          <a:xfrm>
            <a:off x="369489" y="2332251"/>
            <a:ext cx="173360" cy="17336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26">
            <a:extLst>
              <a:ext uri="{FF2B5EF4-FFF2-40B4-BE49-F238E27FC236}">
                <a16:creationId xmlns:a16="http://schemas.microsoft.com/office/drawing/2014/main" id="{CCE9359E-B674-48C1-8BD2-E2F109C37EEF}"/>
              </a:ext>
            </a:extLst>
          </p:cNvPr>
          <p:cNvSpPr/>
          <p:nvPr/>
        </p:nvSpPr>
        <p:spPr>
          <a:xfrm>
            <a:off x="369489" y="4237225"/>
            <a:ext cx="173360" cy="17336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76">
            <a:extLst>
              <a:ext uri="{FF2B5EF4-FFF2-40B4-BE49-F238E27FC236}">
                <a16:creationId xmlns:a16="http://schemas.microsoft.com/office/drawing/2014/main" id="{3EEB14CB-C68B-4A8C-94E3-5F2E8656A39C}"/>
              </a:ext>
            </a:extLst>
          </p:cNvPr>
          <p:cNvSpPr txBox="1"/>
          <p:nvPr/>
        </p:nvSpPr>
        <p:spPr>
          <a:xfrm>
            <a:off x="5178471" y="2094649"/>
            <a:ext cx="1925143"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Train</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Gens </a:t>
            </a:r>
          </a:p>
        </p:txBody>
      </p:sp>
      <p:sp>
        <p:nvSpPr>
          <p:cNvPr id="44" name="Shape 226">
            <a:extLst>
              <a:ext uri="{FF2B5EF4-FFF2-40B4-BE49-F238E27FC236}">
                <a16:creationId xmlns:a16="http://schemas.microsoft.com/office/drawing/2014/main" id="{28EB3ACE-50A5-46B0-9BAD-7C7438720793}"/>
              </a:ext>
            </a:extLst>
          </p:cNvPr>
          <p:cNvSpPr/>
          <p:nvPr/>
        </p:nvSpPr>
        <p:spPr>
          <a:xfrm>
            <a:off x="5005111" y="2332251"/>
            <a:ext cx="173360" cy="17336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226">
            <a:extLst>
              <a:ext uri="{FF2B5EF4-FFF2-40B4-BE49-F238E27FC236}">
                <a16:creationId xmlns:a16="http://schemas.microsoft.com/office/drawing/2014/main" id="{919B2D85-3E21-41F5-AEF5-785C29D0CD86}"/>
              </a:ext>
            </a:extLst>
          </p:cNvPr>
          <p:cNvSpPr/>
          <p:nvPr/>
        </p:nvSpPr>
        <p:spPr>
          <a:xfrm>
            <a:off x="4992242" y="4234802"/>
            <a:ext cx="173360" cy="17336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 name="Image 1">
            <a:extLst>
              <a:ext uri="{FF2B5EF4-FFF2-40B4-BE49-F238E27FC236}">
                <a16:creationId xmlns:a16="http://schemas.microsoft.com/office/drawing/2014/main" id="{94EFE8EC-66BF-409E-9C27-D421BE9AAAC9}"/>
              </a:ext>
            </a:extLst>
          </p:cNvPr>
          <p:cNvPicPr>
            <a:picLocks noChangeAspect="1"/>
          </p:cNvPicPr>
          <p:nvPr/>
        </p:nvPicPr>
        <p:blipFill>
          <a:blip r:embed="rId3"/>
          <a:stretch>
            <a:fillRect/>
          </a:stretch>
        </p:blipFill>
        <p:spPr>
          <a:xfrm>
            <a:off x="4866869" y="2541123"/>
            <a:ext cx="3937011" cy="1444952"/>
          </a:xfrm>
          <a:prstGeom prst="rect">
            <a:avLst/>
          </a:prstGeom>
        </p:spPr>
      </p:pic>
      <p:pic>
        <p:nvPicPr>
          <p:cNvPr id="3" name="Image 2">
            <a:extLst>
              <a:ext uri="{FF2B5EF4-FFF2-40B4-BE49-F238E27FC236}">
                <a16:creationId xmlns:a16="http://schemas.microsoft.com/office/drawing/2014/main" id="{44F478AC-FCDC-4F8C-AE79-7AAA96FF81D8}"/>
              </a:ext>
            </a:extLst>
          </p:cNvPr>
          <p:cNvPicPr>
            <a:picLocks noChangeAspect="1"/>
          </p:cNvPicPr>
          <p:nvPr/>
        </p:nvPicPr>
        <p:blipFill>
          <a:blip r:embed="rId4"/>
          <a:stretch>
            <a:fillRect/>
          </a:stretch>
        </p:blipFill>
        <p:spPr>
          <a:xfrm>
            <a:off x="6354553" y="4145646"/>
            <a:ext cx="1946068" cy="1996667"/>
          </a:xfrm>
          <a:prstGeom prst="rect">
            <a:avLst/>
          </a:prstGeom>
        </p:spPr>
      </p:pic>
      <p:pic>
        <p:nvPicPr>
          <p:cNvPr id="4" name="Image 3">
            <a:extLst>
              <a:ext uri="{FF2B5EF4-FFF2-40B4-BE49-F238E27FC236}">
                <a16:creationId xmlns:a16="http://schemas.microsoft.com/office/drawing/2014/main" id="{8FCB9979-5FDC-4737-A0B7-EFA70DEDF8EF}"/>
              </a:ext>
            </a:extLst>
          </p:cNvPr>
          <p:cNvPicPr>
            <a:picLocks noChangeAspect="1"/>
          </p:cNvPicPr>
          <p:nvPr/>
        </p:nvPicPr>
        <p:blipFill>
          <a:blip r:embed="rId5"/>
          <a:stretch>
            <a:fillRect/>
          </a:stretch>
        </p:blipFill>
        <p:spPr>
          <a:xfrm>
            <a:off x="1787704" y="4199445"/>
            <a:ext cx="1164777" cy="1877905"/>
          </a:xfrm>
          <a:prstGeom prst="rect">
            <a:avLst/>
          </a:prstGeom>
        </p:spPr>
      </p:pic>
      <p:pic>
        <p:nvPicPr>
          <p:cNvPr id="5" name="Image 4">
            <a:extLst>
              <a:ext uri="{FF2B5EF4-FFF2-40B4-BE49-F238E27FC236}">
                <a16:creationId xmlns:a16="http://schemas.microsoft.com/office/drawing/2014/main" id="{F2AF6901-B415-470C-81FB-114406B00A6A}"/>
              </a:ext>
            </a:extLst>
          </p:cNvPr>
          <p:cNvPicPr>
            <a:picLocks noChangeAspect="1"/>
          </p:cNvPicPr>
          <p:nvPr/>
        </p:nvPicPr>
        <p:blipFill rotWithShape="1">
          <a:blip r:embed="rId6"/>
          <a:srcRect l="18890"/>
          <a:stretch/>
        </p:blipFill>
        <p:spPr>
          <a:xfrm>
            <a:off x="1346209" y="2273846"/>
            <a:ext cx="2047765" cy="17122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5</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4819264" cy="1131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5400" b="1" dirty="0"/>
              <a:t>Les fonctions</a:t>
            </a:r>
          </a:p>
        </p:txBody>
      </p:sp>
      <p:sp>
        <p:nvSpPr>
          <p:cNvPr id="13" name="Shape 76">
            <a:extLst>
              <a:ext uri="{FF2B5EF4-FFF2-40B4-BE49-F238E27FC236}">
                <a16:creationId xmlns:a16="http://schemas.microsoft.com/office/drawing/2014/main" id="{D69BC44B-2EBF-47FF-9226-CB4F89C92D72}"/>
              </a:ext>
            </a:extLst>
          </p:cNvPr>
          <p:cNvSpPr txBox="1"/>
          <p:nvPr/>
        </p:nvSpPr>
        <p:spPr>
          <a:xfrm>
            <a:off x="542849" y="2094649"/>
            <a:ext cx="3179400"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La lecture de ficher</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Le déplacement des trains</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L’interface graphique </a:t>
            </a:r>
          </a:p>
        </p:txBody>
      </p:sp>
      <p:grpSp>
        <p:nvGrpSpPr>
          <p:cNvPr id="6" name="Shape 225">
            <a:extLst>
              <a:ext uri="{FF2B5EF4-FFF2-40B4-BE49-F238E27FC236}">
                <a16:creationId xmlns:a16="http://schemas.microsoft.com/office/drawing/2014/main" id="{161CA83F-58C7-4FF4-A48A-EC4E92AFE015}"/>
              </a:ext>
            </a:extLst>
          </p:cNvPr>
          <p:cNvGrpSpPr/>
          <p:nvPr/>
        </p:nvGrpSpPr>
        <p:grpSpPr>
          <a:xfrm>
            <a:off x="254236" y="2310661"/>
            <a:ext cx="240435" cy="240435"/>
            <a:chOff x="3683125" y="481100"/>
            <a:chExt cx="270000" cy="270000"/>
          </a:xfrm>
        </p:grpSpPr>
        <p:sp>
          <p:nvSpPr>
            <p:cNvPr id="7" name="Shape 226">
              <a:extLst>
                <a:ext uri="{FF2B5EF4-FFF2-40B4-BE49-F238E27FC236}">
                  <a16:creationId xmlns:a16="http://schemas.microsoft.com/office/drawing/2014/main" id="{2CC1C57F-41CE-4DA5-91BA-9DD111A89ACC}"/>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227">
              <a:extLst>
                <a:ext uri="{FF2B5EF4-FFF2-40B4-BE49-F238E27FC236}">
                  <a16:creationId xmlns:a16="http://schemas.microsoft.com/office/drawing/2014/main" id="{55E68942-24B4-4F1C-A0E0-9C9ED1858E78}"/>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 name="Shape 225">
            <a:extLst>
              <a:ext uri="{FF2B5EF4-FFF2-40B4-BE49-F238E27FC236}">
                <a16:creationId xmlns:a16="http://schemas.microsoft.com/office/drawing/2014/main" id="{3CE4896E-5428-4D8D-995A-83F16A5AAD71}"/>
              </a:ext>
            </a:extLst>
          </p:cNvPr>
          <p:cNvGrpSpPr/>
          <p:nvPr/>
        </p:nvGrpSpPr>
        <p:grpSpPr>
          <a:xfrm>
            <a:off x="254282" y="3419850"/>
            <a:ext cx="240435" cy="240435"/>
            <a:chOff x="3683125" y="481100"/>
            <a:chExt cx="270000" cy="270000"/>
          </a:xfrm>
        </p:grpSpPr>
        <p:sp>
          <p:nvSpPr>
            <p:cNvPr id="10" name="Shape 226">
              <a:extLst>
                <a:ext uri="{FF2B5EF4-FFF2-40B4-BE49-F238E27FC236}">
                  <a16:creationId xmlns:a16="http://schemas.microsoft.com/office/drawing/2014/main" id="{FC9B61CF-463D-4C05-A838-A52A851A0F14}"/>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227">
              <a:extLst>
                <a:ext uri="{FF2B5EF4-FFF2-40B4-BE49-F238E27FC236}">
                  <a16:creationId xmlns:a16="http://schemas.microsoft.com/office/drawing/2014/main" id="{AF4D2157-BE4E-46FF-9072-787B3C1A5EAB}"/>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225">
            <a:extLst>
              <a:ext uri="{FF2B5EF4-FFF2-40B4-BE49-F238E27FC236}">
                <a16:creationId xmlns:a16="http://schemas.microsoft.com/office/drawing/2014/main" id="{F9FD5CEC-F75F-4EBA-87A4-747ABC933CE5}"/>
              </a:ext>
            </a:extLst>
          </p:cNvPr>
          <p:cNvGrpSpPr/>
          <p:nvPr/>
        </p:nvGrpSpPr>
        <p:grpSpPr>
          <a:xfrm>
            <a:off x="254236" y="4554395"/>
            <a:ext cx="240435" cy="240435"/>
            <a:chOff x="3683125" y="481100"/>
            <a:chExt cx="270000" cy="270000"/>
          </a:xfrm>
        </p:grpSpPr>
        <p:sp>
          <p:nvSpPr>
            <p:cNvPr id="15" name="Shape 226">
              <a:extLst>
                <a:ext uri="{FF2B5EF4-FFF2-40B4-BE49-F238E27FC236}">
                  <a16:creationId xmlns:a16="http://schemas.microsoft.com/office/drawing/2014/main" id="{8B0D2B15-75A2-4B01-B36C-5EE5C82FA223}"/>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227">
              <a:extLst>
                <a:ext uri="{FF2B5EF4-FFF2-40B4-BE49-F238E27FC236}">
                  <a16:creationId xmlns:a16="http://schemas.microsoft.com/office/drawing/2014/main" id="{4B321CA1-DDBD-440C-8F14-084FE33804CC}"/>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89346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6</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4819264" cy="1873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La lecture du fichier </a:t>
            </a:r>
            <a:endParaRPr lang="fr-FR" sz="5400" b="1" dirty="0"/>
          </a:p>
        </p:txBody>
      </p:sp>
      <p:sp>
        <p:nvSpPr>
          <p:cNvPr id="9" name="Shape 76">
            <a:extLst>
              <a:ext uri="{FF2B5EF4-FFF2-40B4-BE49-F238E27FC236}">
                <a16:creationId xmlns:a16="http://schemas.microsoft.com/office/drawing/2014/main" id="{EB542C98-294A-4695-BF6C-3300AC1DD969}"/>
              </a:ext>
            </a:extLst>
          </p:cNvPr>
          <p:cNvSpPr txBox="1"/>
          <p:nvPr/>
        </p:nvSpPr>
        <p:spPr>
          <a:xfrm>
            <a:off x="667137" y="2503022"/>
            <a:ext cx="4073540"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Constructeur de la classe Metro lit un fichier</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Le métro contient lignes, gares et trains de la simulation</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tester plusieurs configuration</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p:txBody>
      </p:sp>
      <p:grpSp>
        <p:nvGrpSpPr>
          <p:cNvPr id="10" name="Shape 225">
            <a:extLst>
              <a:ext uri="{FF2B5EF4-FFF2-40B4-BE49-F238E27FC236}">
                <a16:creationId xmlns:a16="http://schemas.microsoft.com/office/drawing/2014/main" id="{C19CE7EE-1A07-4098-9D71-0E3E3E8F258D}"/>
              </a:ext>
            </a:extLst>
          </p:cNvPr>
          <p:cNvGrpSpPr/>
          <p:nvPr/>
        </p:nvGrpSpPr>
        <p:grpSpPr>
          <a:xfrm>
            <a:off x="378523" y="2719034"/>
            <a:ext cx="240435" cy="240435"/>
            <a:chOff x="3683125" y="481100"/>
            <a:chExt cx="270000" cy="270000"/>
          </a:xfrm>
        </p:grpSpPr>
        <p:sp>
          <p:nvSpPr>
            <p:cNvPr id="11" name="Shape 226">
              <a:extLst>
                <a:ext uri="{FF2B5EF4-FFF2-40B4-BE49-F238E27FC236}">
                  <a16:creationId xmlns:a16="http://schemas.microsoft.com/office/drawing/2014/main" id="{D6BEC842-3BC9-48B4-B2A1-7C2D4E131916}"/>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227">
              <a:extLst>
                <a:ext uri="{FF2B5EF4-FFF2-40B4-BE49-F238E27FC236}">
                  <a16:creationId xmlns:a16="http://schemas.microsoft.com/office/drawing/2014/main" id="{0944FADA-26D0-4E71-8E4D-FD99FDE5C194}"/>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 name="Shape 225">
            <a:extLst>
              <a:ext uri="{FF2B5EF4-FFF2-40B4-BE49-F238E27FC236}">
                <a16:creationId xmlns:a16="http://schemas.microsoft.com/office/drawing/2014/main" id="{EBA45D5E-1760-40B4-A729-3773213A900B}"/>
              </a:ext>
            </a:extLst>
          </p:cNvPr>
          <p:cNvGrpSpPr/>
          <p:nvPr/>
        </p:nvGrpSpPr>
        <p:grpSpPr>
          <a:xfrm>
            <a:off x="378569" y="3828223"/>
            <a:ext cx="240435" cy="240435"/>
            <a:chOff x="3683125" y="481100"/>
            <a:chExt cx="270000" cy="270000"/>
          </a:xfrm>
        </p:grpSpPr>
        <p:sp>
          <p:nvSpPr>
            <p:cNvPr id="16" name="Shape 226">
              <a:extLst>
                <a:ext uri="{FF2B5EF4-FFF2-40B4-BE49-F238E27FC236}">
                  <a16:creationId xmlns:a16="http://schemas.microsoft.com/office/drawing/2014/main" id="{7B9C2BF2-4234-4929-B2D2-ACAD4C2AE37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227">
              <a:extLst>
                <a:ext uri="{FF2B5EF4-FFF2-40B4-BE49-F238E27FC236}">
                  <a16:creationId xmlns:a16="http://schemas.microsoft.com/office/drawing/2014/main" id="{742A4F35-A4DE-4111-B755-FB3DC0E4F40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225">
            <a:extLst>
              <a:ext uri="{FF2B5EF4-FFF2-40B4-BE49-F238E27FC236}">
                <a16:creationId xmlns:a16="http://schemas.microsoft.com/office/drawing/2014/main" id="{3E38E518-7AC9-4630-A329-690BB6A2726B}"/>
              </a:ext>
            </a:extLst>
          </p:cNvPr>
          <p:cNvGrpSpPr/>
          <p:nvPr/>
        </p:nvGrpSpPr>
        <p:grpSpPr>
          <a:xfrm>
            <a:off x="378523" y="4865111"/>
            <a:ext cx="240435" cy="240435"/>
            <a:chOff x="3683125" y="481100"/>
            <a:chExt cx="270000" cy="270000"/>
          </a:xfrm>
        </p:grpSpPr>
        <p:sp>
          <p:nvSpPr>
            <p:cNvPr id="19" name="Shape 226">
              <a:extLst>
                <a:ext uri="{FF2B5EF4-FFF2-40B4-BE49-F238E27FC236}">
                  <a16:creationId xmlns:a16="http://schemas.microsoft.com/office/drawing/2014/main" id="{526750A3-0070-47FE-AD6A-B02DE6A43F3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27">
              <a:extLst>
                <a:ext uri="{FF2B5EF4-FFF2-40B4-BE49-F238E27FC236}">
                  <a16:creationId xmlns:a16="http://schemas.microsoft.com/office/drawing/2014/main" id="{04617F95-E4A2-4B56-963A-B6C24D30DC5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Image 2">
            <a:extLst>
              <a:ext uri="{FF2B5EF4-FFF2-40B4-BE49-F238E27FC236}">
                <a16:creationId xmlns:a16="http://schemas.microsoft.com/office/drawing/2014/main" id="{BD3EB4B1-3754-423A-A7AB-31C3DDB873F1}"/>
              </a:ext>
            </a:extLst>
          </p:cNvPr>
          <p:cNvPicPr>
            <a:picLocks noChangeAspect="1"/>
          </p:cNvPicPr>
          <p:nvPr/>
        </p:nvPicPr>
        <p:blipFill>
          <a:blip r:embed="rId3"/>
          <a:stretch>
            <a:fillRect/>
          </a:stretch>
        </p:blipFill>
        <p:spPr>
          <a:xfrm>
            <a:off x="5125413" y="2056736"/>
            <a:ext cx="3553321" cy="3639058"/>
          </a:xfrm>
          <a:prstGeom prst="rect">
            <a:avLst/>
          </a:prstGeom>
        </p:spPr>
      </p:pic>
    </p:spTree>
    <p:extLst>
      <p:ext uri="{BB962C8B-B14F-4D97-AF65-F5344CB8AC3E}">
        <p14:creationId xmlns:p14="http://schemas.microsoft.com/office/powerpoint/2010/main" val="708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7</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5991116" cy="1873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Le déplacement des trains</a:t>
            </a:r>
            <a:endParaRPr lang="fr-FR" sz="5400" b="1" dirty="0"/>
          </a:p>
        </p:txBody>
      </p:sp>
      <p:sp>
        <p:nvSpPr>
          <p:cNvPr id="9" name="Shape 76">
            <a:extLst>
              <a:ext uri="{FF2B5EF4-FFF2-40B4-BE49-F238E27FC236}">
                <a16:creationId xmlns:a16="http://schemas.microsoft.com/office/drawing/2014/main" id="{EB542C98-294A-4695-BF6C-3300AC1DD969}"/>
              </a:ext>
            </a:extLst>
          </p:cNvPr>
          <p:cNvSpPr txBox="1"/>
          <p:nvPr/>
        </p:nvSpPr>
        <p:spPr>
          <a:xfrm>
            <a:off x="667135" y="2503022"/>
            <a:ext cx="5032329"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Définir la prochaine destination du trains </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Mettre au point un itinéraire </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Faire progresser le train a chaque itération sur l’itinéraire établie </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p:txBody>
      </p:sp>
      <p:grpSp>
        <p:nvGrpSpPr>
          <p:cNvPr id="10" name="Shape 225">
            <a:extLst>
              <a:ext uri="{FF2B5EF4-FFF2-40B4-BE49-F238E27FC236}">
                <a16:creationId xmlns:a16="http://schemas.microsoft.com/office/drawing/2014/main" id="{C19CE7EE-1A07-4098-9D71-0E3E3E8F258D}"/>
              </a:ext>
            </a:extLst>
          </p:cNvPr>
          <p:cNvGrpSpPr/>
          <p:nvPr/>
        </p:nvGrpSpPr>
        <p:grpSpPr>
          <a:xfrm>
            <a:off x="378523" y="2719034"/>
            <a:ext cx="240435" cy="240435"/>
            <a:chOff x="3683125" y="481100"/>
            <a:chExt cx="270000" cy="270000"/>
          </a:xfrm>
        </p:grpSpPr>
        <p:sp>
          <p:nvSpPr>
            <p:cNvPr id="11" name="Shape 226">
              <a:extLst>
                <a:ext uri="{FF2B5EF4-FFF2-40B4-BE49-F238E27FC236}">
                  <a16:creationId xmlns:a16="http://schemas.microsoft.com/office/drawing/2014/main" id="{D6BEC842-3BC9-48B4-B2A1-7C2D4E131916}"/>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227">
              <a:extLst>
                <a:ext uri="{FF2B5EF4-FFF2-40B4-BE49-F238E27FC236}">
                  <a16:creationId xmlns:a16="http://schemas.microsoft.com/office/drawing/2014/main" id="{0944FADA-26D0-4E71-8E4D-FD99FDE5C194}"/>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 name="Shape 225">
            <a:extLst>
              <a:ext uri="{FF2B5EF4-FFF2-40B4-BE49-F238E27FC236}">
                <a16:creationId xmlns:a16="http://schemas.microsoft.com/office/drawing/2014/main" id="{EBA45D5E-1760-40B4-A729-3773213A900B}"/>
              </a:ext>
            </a:extLst>
          </p:cNvPr>
          <p:cNvGrpSpPr/>
          <p:nvPr/>
        </p:nvGrpSpPr>
        <p:grpSpPr>
          <a:xfrm>
            <a:off x="378569" y="3828223"/>
            <a:ext cx="240435" cy="240435"/>
            <a:chOff x="3683125" y="481100"/>
            <a:chExt cx="270000" cy="270000"/>
          </a:xfrm>
        </p:grpSpPr>
        <p:sp>
          <p:nvSpPr>
            <p:cNvPr id="16" name="Shape 226">
              <a:extLst>
                <a:ext uri="{FF2B5EF4-FFF2-40B4-BE49-F238E27FC236}">
                  <a16:creationId xmlns:a16="http://schemas.microsoft.com/office/drawing/2014/main" id="{7B9C2BF2-4234-4929-B2D2-ACAD4C2AE37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227">
              <a:extLst>
                <a:ext uri="{FF2B5EF4-FFF2-40B4-BE49-F238E27FC236}">
                  <a16:creationId xmlns:a16="http://schemas.microsoft.com/office/drawing/2014/main" id="{742A4F35-A4DE-4111-B755-FB3DC0E4F40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225">
            <a:extLst>
              <a:ext uri="{FF2B5EF4-FFF2-40B4-BE49-F238E27FC236}">
                <a16:creationId xmlns:a16="http://schemas.microsoft.com/office/drawing/2014/main" id="{3E38E518-7AC9-4630-A329-690BB6A2726B}"/>
              </a:ext>
            </a:extLst>
          </p:cNvPr>
          <p:cNvGrpSpPr/>
          <p:nvPr/>
        </p:nvGrpSpPr>
        <p:grpSpPr>
          <a:xfrm>
            <a:off x="378523" y="4962768"/>
            <a:ext cx="240435" cy="240435"/>
            <a:chOff x="3683125" y="481100"/>
            <a:chExt cx="270000" cy="270000"/>
          </a:xfrm>
        </p:grpSpPr>
        <p:sp>
          <p:nvSpPr>
            <p:cNvPr id="19" name="Shape 226">
              <a:extLst>
                <a:ext uri="{FF2B5EF4-FFF2-40B4-BE49-F238E27FC236}">
                  <a16:creationId xmlns:a16="http://schemas.microsoft.com/office/drawing/2014/main" id="{526750A3-0070-47FE-AD6A-B02DE6A43F3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27">
              <a:extLst>
                <a:ext uri="{FF2B5EF4-FFF2-40B4-BE49-F238E27FC236}">
                  <a16:creationId xmlns:a16="http://schemas.microsoft.com/office/drawing/2014/main" id="{04617F95-E4A2-4B56-963A-B6C24D30DC5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415921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8</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4819264" cy="1873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L’interface graphique</a:t>
            </a:r>
            <a:endParaRPr lang="fr-FR" sz="5400" b="1" dirty="0"/>
          </a:p>
        </p:txBody>
      </p:sp>
      <p:sp>
        <p:nvSpPr>
          <p:cNvPr id="9" name="Shape 76">
            <a:extLst>
              <a:ext uri="{FF2B5EF4-FFF2-40B4-BE49-F238E27FC236}">
                <a16:creationId xmlns:a16="http://schemas.microsoft.com/office/drawing/2014/main" id="{EB542C98-294A-4695-BF6C-3300AC1DD969}"/>
              </a:ext>
            </a:extLst>
          </p:cNvPr>
          <p:cNvSpPr txBox="1"/>
          <p:nvPr/>
        </p:nvSpPr>
        <p:spPr>
          <a:xfrm>
            <a:off x="667136" y="2503022"/>
            <a:ext cx="3179400"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Les fonctions utilisées</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Les différents objets </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Difficultés rencontrées</a:t>
            </a:r>
          </a:p>
        </p:txBody>
      </p:sp>
      <p:grpSp>
        <p:nvGrpSpPr>
          <p:cNvPr id="10" name="Shape 225">
            <a:extLst>
              <a:ext uri="{FF2B5EF4-FFF2-40B4-BE49-F238E27FC236}">
                <a16:creationId xmlns:a16="http://schemas.microsoft.com/office/drawing/2014/main" id="{C19CE7EE-1A07-4098-9D71-0E3E3E8F258D}"/>
              </a:ext>
            </a:extLst>
          </p:cNvPr>
          <p:cNvGrpSpPr/>
          <p:nvPr/>
        </p:nvGrpSpPr>
        <p:grpSpPr>
          <a:xfrm>
            <a:off x="378523" y="2705185"/>
            <a:ext cx="240435" cy="240435"/>
            <a:chOff x="3683125" y="481100"/>
            <a:chExt cx="270000" cy="270000"/>
          </a:xfrm>
        </p:grpSpPr>
        <p:sp>
          <p:nvSpPr>
            <p:cNvPr id="11" name="Shape 226">
              <a:extLst>
                <a:ext uri="{FF2B5EF4-FFF2-40B4-BE49-F238E27FC236}">
                  <a16:creationId xmlns:a16="http://schemas.microsoft.com/office/drawing/2014/main" id="{D6BEC842-3BC9-48B4-B2A1-7C2D4E131916}"/>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227">
              <a:extLst>
                <a:ext uri="{FF2B5EF4-FFF2-40B4-BE49-F238E27FC236}">
                  <a16:creationId xmlns:a16="http://schemas.microsoft.com/office/drawing/2014/main" id="{0944FADA-26D0-4E71-8E4D-FD99FDE5C194}"/>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 name="Shape 225">
            <a:extLst>
              <a:ext uri="{FF2B5EF4-FFF2-40B4-BE49-F238E27FC236}">
                <a16:creationId xmlns:a16="http://schemas.microsoft.com/office/drawing/2014/main" id="{EBA45D5E-1760-40B4-A729-3773213A900B}"/>
              </a:ext>
            </a:extLst>
          </p:cNvPr>
          <p:cNvGrpSpPr/>
          <p:nvPr/>
        </p:nvGrpSpPr>
        <p:grpSpPr>
          <a:xfrm>
            <a:off x="378569" y="3828223"/>
            <a:ext cx="240435" cy="240435"/>
            <a:chOff x="3683125" y="481100"/>
            <a:chExt cx="270000" cy="270000"/>
          </a:xfrm>
        </p:grpSpPr>
        <p:sp>
          <p:nvSpPr>
            <p:cNvPr id="16" name="Shape 226">
              <a:extLst>
                <a:ext uri="{FF2B5EF4-FFF2-40B4-BE49-F238E27FC236}">
                  <a16:creationId xmlns:a16="http://schemas.microsoft.com/office/drawing/2014/main" id="{7B9C2BF2-4234-4929-B2D2-ACAD4C2AE37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227">
              <a:extLst>
                <a:ext uri="{FF2B5EF4-FFF2-40B4-BE49-F238E27FC236}">
                  <a16:creationId xmlns:a16="http://schemas.microsoft.com/office/drawing/2014/main" id="{742A4F35-A4DE-4111-B755-FB3DC0E4F40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225">
            <a:extLst>
              <a:ext uri="{FF2B5EF4-FFF2-40B4-BE49-F238E27FC236}">
                <a16:creationId xmlns:a16="http://schemas.microsoft.com/office/drawing/2014/main" id="{3E38E518-7AC9-4630-A329-690BB6A2726B}"/>
              </a:ext>
            </a:extLst>
          </p:cNvPr>
          <p:cNvGrpSpPr/>
          <p:nvPr/>
        </p:nvGrpSpPr>
        <p:grpSpPr>
          <a:xfrm>
            <a:off x="378523" y="4962768"/>
            <a:ext cx="240435" cy="240435"/>
            <a:chOff x="3683125" y="481100"/>
            <a:chExt cx="270000" cy="270000"/>
          </a:xfrm>
        </p:grpSpPr>
        <p:sp>
          <p:nvSpPr>
            <p:cNvPr id="19" name="Shape 226">
              <a:extLst>
                <a:ext uri="{FF2B5EF4-FFF2-40B4-BE49-F238E27FC236}">
                  <a16:creationId xmlns:a16="http://schemas.microsoft.com/office/drawing/2014/main" id="{526750A3-0070-47FE-AD6A-B02DE6A43F3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27">
              <a:extLst>
                <a:ext uri="{FF2B5EF4-FFF2-40B4-BE49-F238E27FC236}">
                  <a16:creationId xmlns:a16="http://schemas.microsoft.com/office/drawing/2014/main" id="{04617F95-E4A2-4B56-963A-B6C24D30DC5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Image 2">
            <a:extLst>
              <a:ext uri="{FF2B5EF4-FFF2-40B4-BE49-F238E27FC236}">
                <a16:creationId xmlns:a16="http://schemas.microsoft.com/office/drawing/2014/main" id="{4F6B50B1-A358-4BCE-81B2-371649392AAB}"/>
              </a:ext>
            </a:extLst>
          </p:cNvPr>
          <p:cNvPicPr>
            <a:picLocks noChangeAspect="1"/>
          </p:cNvPicPr>
          <p:nvPr/>
        </p:nvPicPr>
        <p:blipFill rotWithShape="1">
          <a:blip r:embed="rId3"/>
          <a:srcRect l="28889" t="15506" r="27778" b="8312"/>
          <a:stretch/>
        </p:blipFill>
        <p:spPr>
          <a:xfrm>
            <a:off x="3894668" y="2166151"/>
            <a:ext cx="4509716" cy="4459667"/>
          </a:xfrm>
          <a:prstGeom prst="rect">
            <a:avLst/>
          </a:prstGeom>
        </p:spPr>
      </p:pic>
    </p:spTree>
    <p:extLst>
      <p:ext uri="{BB962C8B-B14F-4D97-AF65-F5344CB8AC3E}">
        <p14:creationId xmlns:p14="http://schemas.microsoft.com/office/powerpoint/2010/main" val="357468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50" name="Shape 250"/>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9</a:t>
            </a:fld>
            <a:endParaRPr/>
          </a:p>
        </p:txBody>
      </p:sp>
      <p:sp>
        <p:nvSpPr>
          <p:cNvPr id="3" name="Shape 97">
            <a:extLst>
              <a:ext uri="{FF2B5EF4-FFF2-40B4-BE49-F238E27FC236}">
                <a16:creationId xmlns:a16="http://schemas.microsoft.com/office/drawing/2014/main" id="{65E4377E-8FC0-416D-9837-20A007DFA50B}"/>
              </a:ext>
            </a:extLst>
          </p:cNvPr>
          <p:cNvSpPr txBox="1">
            <a:spLocks/>
          </p:cNvSpPr>
          <p:nvPr/>
        </p:nvSpPr>
        <p:spPr>
          <a:xfrm>
            <a:off x="542849" y="292963"/>
            <a:ext cx="4819264" cy="1131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Conclusion</a:t>
            </a:r>
            <a:endParaRPr lang="fr-FR" sz="5400" b="1" dirty="0"/>
          </a:p>
        </p:txBody>
      </p:sp>
      <p:sp>
        <p:nvSpPr>
          <p:cNvPr id="4" name="Shape 76">
            <a:extLst>
              <a:ext uri="{FF2B5EF4-FFF2-40B4-BE49-F238E27FC236}">
                <a16:creationId xmlns:a16="http://schemas.microsoft.com/office/drawing/2014/main" id="{3D84220C-683B-46CF-97E0-6F4CC6F69227}"/>
              </a:ext>
            </a:extLst>
          </p:cNvPr>
          <p:cNvSpPr txBox="1"/>
          <p:nvPr/>
        </p:nvSpPr>
        <p:spPr>
          <a:xfrm>
            <a:off x="667136" y="2493083"/>
            <a:ext cx="3179400"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Capacités développées</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a:spcBef>
                <a:spcPts val="600"/>
              </a:spcBef>
            </a:pPr>
            <a:r>
              <a:rPr lang="fr-FR" sz="2000" b="1" dirty="0">
                <a:solidFill>
                  <a:srgbClr val="0091EA"/>
                </a:solidFill>
                <a:latin typeface="Source Sans Pro"/>
                <a:ea typeface="Source Sans Pro"/>
                <a:cs typeface="Source Sans Pro"/>
                <a:sym typeface="Source Sans Pro"/>
              </a:rPr>
              <a:t>Les axes d’améliorations</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p:txBody>
      </p:sp>
      <p:grpSp>
        <p:nvGrpSpPr>
          <p:cNvPr id="5" name="Shape 225">
            <a:extLst>
              <a:ext uri="{FF2B5EF4-FFF2-40B4-BE49-F238E27FC236}">
                <a16:creationId xmlns:a16="http://schemas.microsoft.com/office/drawing/2014/main" id="{05D7E923-8A52-4DAA-8225-9CAB56320248}"/>
              </a:ext>
            </a:extLst>
          </p:cNvPr>
          <p:cNvGrpSpPr/>
          <p:nvPr/>
        </p:nvGrpSpPr>
        <p:grpSpPr>
          <a:xfrm>
            <a:off x="378523" y="2705185"/>
            <a:ext cx="240435" cy="240435"/>
            <a:chOff x="3683125" y="481100"/>
            <a:chExt cx="270000" cy="270000"/>
          </a:xfrm>
        </p:grpSpPr>
        <p:sp>
          <p:nvSpPr>
            <p:cNvPr id="6" name="Shape 226">
              <a:extLst>
                <a:ext uri="{FF2B5EF4-FFF2-40B4-BE49-F238E27FC236}">
                  <a16:creationId xmlns:a16="http://schemas.microsoft.com/office/drawing/2014/main" id="{9F43A777-0F7E-4F76-B3ED-8465FDB00EFE}"/>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227">
              <a:extLst>
                <a:ext uri="{FF2B5EF4-FFF2-40B4-BE49-F238E27FC236}">
                  <a16:creationId xmlns:a16="http://schemas.microsoft.com/office/drawing/2014/main" id="{50C6D051-4129-4901-85D1-35B5C4C466B3}"/>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 name="Shape 225">
            <a:extLst>
              <a:ext uri="{FF2B5EF4-FFF2-40B4-BE49-F238E27FC236}">
                <a16:creationId xmlns:a16="http://schemas.microsoft.com/office/drawing/2014/main" id="{105E4C0B-99B2-4ABC-81BF-0BC2F723F0BF}"/>
              </a:ext>
            </a:extLst>
          </p:cNvPr>
          <p:cNvGrpSpPr/>
          <p:nvPr/>
        </p:nvGrpSpPr>
        <p:grpSpPr>
          <a:xfrm>
            <a:off x="374181" y="4218048"/>
            <a:ext cx="240435" cy="240435"/>
            <a:chOff x="3683125" y="481100"/>
            <a:chExt cx="270000" cy="270000"/>
          </a:xfrm>
        </p:grpSpPr>
        <p:sp>
          <p:nvSpPr>
            <p:cNvPr id="12" name="Shape 226">
              <a:extLst>
                <a:ext uri="{FF2B5EF4-FFF2-40B4-BE49-F238E27FC236}">
                  <a16:creationId xmlns:a16="http://schemas.microsoft.com/office/drawing/2014/main" id="{68397224-CA0D-47C2-B0C2-7C695031B7CE}"/>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227">
              <a:extLst>
                <a:ext uri="{FF2B5EF4-FFF2-40B4-BE49-F238E27FC236}">
                  <a16:creationId xmlns:a16="http://schemas.microsoft.com/office/drawing/2014/main" id="{465879EF-563B-4D04-98F0-5BC3760EDDBE}"/>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482">
            <a:extLst>
              <a:ext uri="{FF2B5EF4-FFF2-40B4-BE49-F238E27FC236}">
                <a16:creationId xmlns:a16="http://schemas.microsoft.com/office/drawing/2014/main" id="{7A4792E1-18C0-412A-ABE4-6A118825D2F4}"/>
              </a:ext>
            </a:extLst>
          </p:cNvPr>
          <p:cNvGrpSpPr/>
          <p:nvPr/>
        </p:nvGrpSpPr>
        <p:grpSpPr>
          <a:xfrm>
            <a:off x="3696580" y="4125836"/>
            <a:ext cx="299911" cy="424768"/>
            <a:chOff x="3979850" y="1598950"/>
            <a:chExt cx="356825" cy="505375"/>
          </a:xfrm>
          <a:solidFill>
            <a:srgbClr val="0091EA"/>
          </a:solidFill>
        </p:grpSpPr>
        <p:sp>
          <p:nvSpPr>
            <p:cNvPr id="15" name="Shape 483">
              <a:extLst>
                <a:ext uri="{FF2B5EF4-FFF2-40B4-BE49-F238E27FC236}">
                  <a16:creationId xmlns:a16="http://schemas.microsoft.com/office/drawing/2014/main" id="{58B9E795-F682-4C09-B1E8-97E1D30923EF}"/>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solidFill>
              <a:srgbClr val="0091EA"/>
            </a:solidFill>
            <a:ln>
              <a:solidFill>
                <a:srgbClr val="0091EA"/>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6" name="Shape 484">
              <a:extLst>
                <a:ext uri="{FF2B5EF4-FFF2-40B4-BE49-F238E27FC236}">
                  <a16:creationId xmlns:a16="http://schemas.microsoft.com/office/drawing/2014/main" id="{FF34B353-9D13-4CA5-BD33-15AB39BEB8C3}"/>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ln>
              <a:solidFill>
                <a:srgbClr val="0091EA"/>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grpSp>
        <p:nvGrpSpPr>
          <p:cNvPr id="17" name="Shape 517">
            <a:extLst>
              <a:ext uri="{FF2B5EF4-FFF2-40B4-BE49-F238E27FC236}">
                <a16:creationId xmlns:a16="http://schemas.microsoft.com/office/drawing/2014/main" id="{295594C3-71E3-4EB5-B906-81B0BD7752F8}"/>
              </a:ext>
            </a:extLst>
          </p:cNvPr>
          <p:cNvGrpSpPr/>
          <p:nvPr/>
        </p:nvGrpSpPr>
        <p:grpSpPr>
          <a:xfrm>
            <a:off x="3605238" y="2665168"/>
            <a:ext cx="320378" cy="320378"/>
            <a:chOff x="1278900" y="2333250"/>
            <a:chExt cx="381175" cy="381175"/>
          </a:xfrm>
          <a:solidFill>
            <a:srgbClr val="0091EA"/>
          </a:solidFill>
        </p:grpSpPr>
        <p:sp>
          <p:nvSpPr>
            <p:cNvPr id="18" name="Shape 518">
              <a:extLst>
                <a:ext uri="{FF2B5EF4-FFF2-40B4-BE49-F238E27FC236}">
                  <a16:creationId xmlns:a16="http://schemas.microsoft.com/office/drawing/2014/main" id="{34F9A928-B696-43E2-A3D1-6DAB53C85856}"/>
                </a:ext>
              </a:extLst>
            </p:cNvPr>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grpFill/>
            <a:ln>
              <a:solidFill>
                <a:srgbClr val="0091EA"/>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9" name="Shape 519">
              <a:extLst>
                <a:ext uri="{FF2B5EF4-FFF2-40B4-BE49-F238E27FC236}">
                  <a16:creationId xmlns:a16="http://schemas.microsoft.com/office/drawing/2014/main" id="{CAB0AB0B-E7C6-4785-B276-24C45FBDB033}"/>
                </a:ext>
              </a:extLst>
            </p:cNvPr>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grpFill/>
            <a:ln>
              <a:solidFill>
                <a:srgbClr val="0091EA"/>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0" name="Shape 520">
              <a:extLst>
                <a:ext uri="{FF2B5EF4-FFF2-40B4-BE49-F238E27FC236}">
                  <a16:creationId xmlns:a16="http://schemas.microsoft.com/office/drawing/2014/main" id="{85E80A1E-DCF3-4621-82D6-962A4AD5B6DB}"/>
                </a:ext>
              </a:extLst>
            </p:cNvPr>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grpFill/>
            <a:ln>
              <a:solidFill>
                <a:srgbClr val="0091EA"/>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1" name="Shape 521">
              <a:extLst>
                <a:ext uri="{FF2B5EF4-FFF2-40B4-BE49-F238E27FC236}">
                  <a16:creationId xmlns:a16="http://schemas.microsoft.com/office/drawing/2014/main" id="{09B99312-A917-498D-BE5C-1D82A655D529}"/>
                </a:ext>
              </a:extLst>
            </p:cNvPr>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grpFill/>
            <a:ln>
              <a:solidFill>
                <a:srgbClr val="0091EA"/>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pic>
        <p:nvPicPr>
          <p:cNvPr id="1026" name="Picture 2" descr="RÃ©sultat de recherche d'images pour &quot;train gare foule&quot;">
            <a:extLst>
              <a:ext uri="{FF2B5EF4-FFF2-40B4-BE49-F238E27FC236}">
                <a16:creationId xmlns:a16="http://schemas.microsoft.com/office/drawing/2014/main" id="{EDE0D008-4100-4A3D-AAE4-90D8F466A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869" y="1996016"/>
            <a:ext cx="4123267" cy="3092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136</Words>
  <Application>Microsoft Office PowerPoint</Application>
  <PresentationFormat>Affichage à l'écran (4:3)</PresentationFormat>
  <Paragraphs>80</Paragraphs>
  <Slides>9</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Roboto Slab</vt:lpstr>
      <vt:lpstr>Source Sans Pro</vt:lpstr>
      <vt:lpstr>Cordelia template</vt:lpstr>
      <vt:lpstr>Un train d’avance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train d’avance</dc:title>
  <dc:creator>Marc 008</dc:creator>
  <cp:lastModifiedBy>Maxence FOSSAT</cp:lastModifiedBy>
  <cp:revision>12</cp:revision>
  <dcterms:modified xsi:type="dcterms:W3CDTF">2018-03-26T15:10:04Z</dcterms:modified>
</cp:coreProperties>
</file>