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1E3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0.22500000000000001</c:v>
                </c:pt>
                <c:pt idx="1">
                  <c:v>2.0249999999999999</c:v>
                </c:pt>
                <c:pt idx="2">
                  <c:v>5.625</c:v>
                </c:pt>
                <c:pt idx="3">
                  <c:v>11.025</c:v>
                </c:pt>
                <c:pt idx="4">
                  <c:v>18.225000000000001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19-4619-B208-F247F6311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-1509681200"/>
        <c:axId val="-1509672496"/>
        <c:axId val="0"/>
      </c:bar3DChart>
      <c:catAx>
        <c:axId val="-150968120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-1509672496"/>
        <c:crosses val="autoZero"/>
        <c:auto val="1"/>
        <c:lblAlgn val="ctr"/>
        <c:lblOffset val="100"/>
        <c:noMultiLvlLbl val="0"/>
      </c:catAx>
      <c:valAx>
        <c:axId val="-1509672496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Time Consumption (s)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-1509681200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48AC7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15</c:v>
                </c:pt>
                <c:pt idx="1">
                  <c:v>45</c:v>
                </c:pt>
                <c:pt idx="2">
                  <c:v>75</c:v>
                </c:pt>
                <c:pt idx="3">
                  <c:v>105</c:v>
                </c:pt>
                <c:pt idx="4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37-4BB8-9BDC-20A3E6638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-1509675216"/>
        <c:axId val="-1509687728"/>
        <c:axId val="0"/>
      </c:bar3DChart>
      <c:catAx>
        <c:axId val="-150967521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-1509687728"/>
        <c:crosses val="autoZero"/>
        <c:auto val="1"/>
        <c:lblAlgn val="ctr"/>
        <c:lblOffset val="100"/>
        <c:noMultiLvlLbl val="0"/>
      </c:catAx>
      <c:valAx>
        <c:axId val="-1509687728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Memory Consumption (MB)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-1509675216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arxiv.org/abs/1611.04156&amp;h=IAQFlqjZ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550596" cy="685872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noAutofit/>
          </a:bodyPr>
          <a:lstStyle/>
          <a:p>
            <a:pPr algn="ctr">
              <a:spcBef>
                <a:spcPts val="500"/>
              </a:spcBef>
              <a:spcAft>
                <a:spcPts val="900"/>
              </a:spcAft>
            </a:pPr>
            <a:r>
              <a:rPr lang="es-ES" sz="4000" spc="-1" dirty="0">
                <a:solidFill>
                  <a:srgbClr val="002060"/>
                </a:solidFill>
                <a:latin typeface="Arial"/>
              </a:rPr>
              <a:t>PREDICCIÓN DE RESULTADOS FUTUROS EN PRUEBAS SABER PRO UTILIZANDO MACHINE LEARNING</a:t>
            </a:r>
            <a:endParaRPr lang="es-CO" sz="4000" spc="-1" dirty="0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Reporte Aceptado en arXiv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 flipV="1">
            <a:off x="481932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510732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2242800" y="2393280"/>
            <a:ext cx="34261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la citación del reporte en arXiv y su vínculo comose muestra abajo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 flipV="1">
            <a:off x="2011680" y="264384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6"/>
          <p:cNvSpPr/>
          <p:nvPr/>
        </p:nvSpPr>
        <p:spPr>
          <a:xfrm>
            <a:off x="418320" y="3107880"/>
            <a:ext cx="61261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1E33"/>
                </a:solidFill>
                <a:latin typeface="Arial"/>
                <a:ea typeface="DejaVu Sans"/>
              </a:rPr>
              <a:t>C. Patiño-Forero, M. Agudelo-Toro, and M. Toro. Planning system for deliveries in Medellín. ArXiv e-prints, Nov. 2016. Available at: </a:t>
            </a:r>
            <a:r>
              <a:rPr lang="en-US" sz="1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https://arxiv.org/abs/1611.04156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61" name="Group 7"/>
          <p:cNvGrpSpPr/>
          <p:nvPr/>
        </p:nvGrpSpPr>
        <p:grpSpPr>
          <a:xfrm>
            <a:off x="7021800" y="894960"/>
            <a:ext cx="4571280" cy="4966200"/>
            <a:chOff x="7021800" y="894960"/>
            <a:chExt cx="4571280" cy="4966200"/>
          </a:xfrm>
        </p:grpSpPr>
        <p:pic>
          <p:nvPicPr>
            <p:cNvPr id="262" name="Imagen 261"/>
            <p:cNvPicPr/>
            <p:nvPr/>
          </p:nvPicPr>
          <p:blipFill>
            <a:blip r:embed="rId4"/>
            <a:srcRect l="2991" t="4621" r="11001" b="22953"/>
            <a:stretch/>
          </p:blipFill>
          <p:spPr>
            <a:xfrm>
              <a:off x="7021800" y="894960"/>
              <a:ext cx="4554360" cy="4966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3" name="CustomShape 8"/>
            <p:cNvSpPr/>
            <p:nvPr/>
          </p:nvSpPr>
          <p:spPr>
            <a:xfrm>
              <a:off x="10022400" y="1443600"/>
              <a:ext cx="1570680" cy="45684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9"/>
            <p:cNvSpPr/>
            <p:nvPr/>
          </p:nvSpPr>
          <p:spPr>
            <a:xfrm>
              <a:off x="10022400" y="950400"/>
              <a:ext cx="1570680" cy="4014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5" name="CustomShape 10"/>
          <p:cNvSpPr/>
          <p:nvPr/>
        </p:nvSpPr>
        <p:spPr>
          <a:xfrm flipH="1">
            <a:off x="6491880" y="4672080"/>
            <a:ext cx="30744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1"/>
          <p:cNvSpPr/>
          <p:nvPr/>
        </p:nvSpPr>
        <p:spPr>
          <a:xfrm>
            <a:off x="4747320" y="506196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un 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pantallazo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214000" y="4511520"/>
            <a:ext cx="8137080" cy="164484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1E33"/>
                </a:solidFill>
                <a:latin typeface="Arial"/>
                <a:ea typeface="DejaVu Sans"/>
              </a:rPr>
              <a:t>¡GRACIAS!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9953640" y="4270680"/>
            <a:ext cx="21153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Digan gracias por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escucharnos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 flipV="1">
            <a:off x="9505080" y="475704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Marcador de contenido 3"/>
          <p:cNvPicPr/>
          <p:nvPr/>
        </p:nvPicPr>
        <p:blipFill>
          <a:blip r:embed="rId2"/>
          <a:stretch/>
        </p:blipFill>
        <p:spPr>
          <a:xfrm>
            <a:off x="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5320" y="376920"/>
            <a:ext cx="3666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Presentación del Equipo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364280" y="336600"/>
            <a:ext cx="24033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6" name="Imagen 85"/>
            <p:cNvPicPr/>
            <p:nvPr/>
          </p:nvPicPr>
          <p:blipFill>
            <a:blip r:embed="rId3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" name="CustomShape 6"/>
          <p:cNvSpPr/>
          <p:nvPr/>
        </p:nvSpPr>
        <p:spPr>
          <a:xfrm>
            <a:off x="728640" y="190080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4"/>
          <a:srcRect b="25722"/>
          <a:stretch/>
        </p:blipFill>
        <p:spPr>
          <a:xfrm>
            <a:off x="6019200" y="1763156"/>
            <a:ext cx="3200040" cy="2376720"/>
          </a:xfrm>
          <a:prstGeom prst="rect">
            <a:avLst/>
          </a:prstGeom>
          <a:ln>
            <a:noFill/>
          </a:ln>
        </p:spPr>
      </p:pic>
      <p:sp>
        <p:nvSpPr>
          <p:cNvPr id="99" name="CustomShape 16"/>
          <p:cNvSpPr/>
          <p:nvPr/>
        </p:nvSpPr>
        <p:spPr>
          <a:xfrm>
            <a:off x="6503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24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860400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scorreah/ST0245-002/tree/master/proyecto/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630" y="1859400"/>
            <a:ext cx="1813420" cy="2320482"/>
          </a:xfrm>
          <a:prstGeom prst="rect">
            <a:avLst/>
          </a:prstGeom>
        </p:spPr>
      </p:pic>
      <p:sp>
        <p:nvSpPr>
          <p:cNvPr id="26" name="CustomShape 17"/>
          <p:cNvSpPr/>
          <p:nvPr/>
        </p:nvSpPr>
        <p:spPr>
          <a:xfrm>
            <a:off x="3080853" y="164340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Imagen 6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3AA51A55-3272-4F2B-A56F-52EA430C7F4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5"/>
          <a:stretch/>
        </p:blipFill>
        <p:spPr>
          <a:xfrm>
            <a:off x="660573" y="1720392"/>
            <a:ext cx="2180826" cy="2456631"/>
          </a:xfrm>
          <a:prstGeom prst="rect">
            <a:avLst/>
          </a:prstGeom>
        </p:spPr>
      </p:pic>
      <p:sp>
        <p:nvSpPr>
          <p:cNvPr id="5" name="CustomShape 17">
            <a:extLst>
              <a:ext uri="{FF2B5EF4-FFF2-40B4-BE49-F238E27FC236}">
                <a16:creationId xmlns:a16="http://schemas.microsoft.com/office/drawing/2014/main" id="{EBA8BEA9-37B2-40D9-B711-3D0ECE24965D}"/>
              </a:ext>
            </a:extLst>
          </p:cNvPr>
          <p:cNvSpPr/>
          <p:nvPr/>
        </p:nvSpPr>
        <p:spPr>
          <a:xfrm>
            <a:off x="111290" y="170568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10"/>
          <p:cNvSpPr/>
          <p:nvPr/>
        </p:nvSpPr>
        <p:spPr>
          <a:xfrm>
            <a:off x="635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Simón </a:t>
            </a: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3647340" y="4180032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1E33"/>
                </a:solidFill>
                <a:latin typeface="Arial"/>
              </a:rPr>
              <a:t>David</a:t>
            </a: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</a:rPr>
              <a:t>Gomez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3300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Diseño del Algoritmo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0000" y="4945680"/>
            <a:ext cx="630828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El algoritmo usado para construir un árbol de decisión binario, y para predecir el </a:t>
            </a:r>
            <a:r>
              <a:rPr lang="es-CO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exito</a:t>
            </a:r>
            <a:r>
              <a:rPr lang="es-CO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de un individuo fue el CART. En este ejemplo, mostramos un modelo para predecir si un estudiante va a tener éxito en las Pruebas Saber Pro, basándonos en sus resultados de las pruebas Icfes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EA8A43-1B45-424A-9A80-D136EE276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856880"/>
            <a:ext cx="6311359" cy="267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36DD48-E6AD-44F2-819B-E96606F3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943" y="1338754"/>
            <a:ext cx="3138272" cy="4180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4800" y="229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30261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División de un nodo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14000" y="5089680"/>
            <a:ext cx="550692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Esta división está basada en la condición “</a:t>
            </a:r>
            <a:r>
              <a:rPr lang="es-CO" sz="1400" spc="-1" dirty="0">
                <a:solidFill>
                  <a:srgbClr val="001E33"/>
                </a:solidFill>
                <a:latin typeface="Arial"/>
                <a:ea typeface="DejaVu Sans"/>
              </a:rPr>
              <a:t>Puntaje Ingles &gt;= 52</a:t>
            </a:r>
            <a:r>
              <a:rPr lang="es-CO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” Para este caso, la impureza Gini de la izquierda es 0.3, la impureza Gini de la derecha es 0.43 y la impureza ponderada es de 0.39.</a:t>
            </a:r>
            <a:endParaRPr lang="es-CO" sz="1400" b="0" strike="noStrike" spc="-1" dirty="0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3247200" y="3554280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0"/>
          <p:cNvSpPr/>
          <p:nvPr/>
        </p:nvSpPr>
        <p:spPr>
          <a:xfrm>
            <a:off x="1375200" y="3554280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1"/>
          <p:cNvSpPr/>
          <p:nvPr/>
        </p:nvSpPr>
        <p:spPr>
          <a:xfrm>
            <a:off x="2085120" y="997200"/>
            <a:ext cx="1769400" cy="16758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12"/>
          <p:cNvSpPr/>
          <p:nvPr/>
        </p:nvSpPr>
        <p:spPr>
          <a:xfrm flipH="1">
            <a:off x="2151000" y="2616120"/>
            <a:ext cx="498960" cy="93816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13"/>
          <p:cNvSpPr/>
          <p:nvPr/>
        </p:nvSpPr>
        <p:spPr>
          <a:xfrm>
            <a:off x="3339720" y="2561040"/>
            <a:ext cx="365760" cy="106092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4"/>
          <p:cNvSpPr/>
          <p:nvPr/>
        </p:nvSpPr>
        <p:spPr>
          <a:xfrm>
            <a:off x="1823040" y="43506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5"/>
          <p:cNvSpPr/>
          <p:nvPr/>
        </p:nvSpPr>
        <p:spPr>
          <a:xfrm>
            <a:off x="2107080" y="4033440"/>
            <a:ext cx="19548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2270880" y="431046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7"/>
          <p:cNvSpPr/>
          <p:nvPr/>
        </p:nvSpPr>
        <p:spPr>
          <a:xfrm>
            <a:off x="3517098" y="4284302"/>
            <a:ext cx="19584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9"/>
          <p:cNvSpPr/>
          <p:nvPr/>
        </p:nvSpPr>
        <p:spPr>
          <a:xfrm>
            <a:off x="3394620" y="1851782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0"/>
          <p:cNvSpPr/>
          <p:nvPr/>
        </p:nvSpPr>
        <p:spPr>
          <a:xfrm>
            <a:off x="2377620" y="1616940"/>
            <a:ext cx="19584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1"/>
          <p:cNvSpPr/>
          <p:nvPr/>
        </p:nvSpPr>
        <p:spPr>
          <a:xfrm>
            <a:off x="2689560" y="138855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2"/>
          <p:cNvSpPr/>
          <p:nvPr/>
        </p:nvSpPr>
        <p:spPr>
          <a:xfrm>
            <a:off x="2333520" y="20703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3"/>
          <p:cNvSpPr/>
          <p:nvPr/>
        </p:nvSpPr>
        <p:spPr>
          <a:xfrm>
            <a:off x="2906527" y="221274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4"/>
          <p:cNvSpPr/>
          <p:nvPr/>
        </p:nvSpPr>
        <p:spPr>
          <a:xfrm>
            <a:off x="2617560" y="2017440"/>
            <a:ext cx="19548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5"/>
          <p:cNvSpPr/>
          <p:nvPr/>
        </p:nvSpPr>
        <p:spPr>
          <a:xfrm>
            <a:off x="3120480" y="197892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6"/>
          <p:cNvSpPr/>
          <p:nvPr/>
        </p:nvSpPr>
        <p:spPr>
          <a:xfrm>
            <a:off x="3430080" y="2137320"/>
            <a:ext cx="19584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7"/>
          <p:cNvSpPr/>
          <p:nvPr/>
        </p:nvSpPr>
        <p:spPr>
          <a:xfrm>
            <a:off x="3872331" y="3895515"/>
            <a:ext cx="19548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0"/>
          <p:cNvSpPr/>
          <p:nvPr/>
        </p:nvSpPr>
        <p:spPr>
          <a:xfrm>
            <a:off x="9589434" y="3439081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1"/>
          <p:cNvSpPr/>
          <p:nvPr/>
        </p:nvSpPr>
        <p:spPr>
          <a:xfrm>
            <a:off x="7684560" y="3546900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8394480" y="1005840"/>
            <a:ext cx="1769400" cy="16758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33"/>
          <p:cNvSpPr/>
          <p:nvPr/>
        </p:nvSpPr>
        <p:spPr>
          <a:xfrm flipH="1">
            <a:off x="8543520" y="2624760"/>
            <a:ext cx="415800" cy="899549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34"/>
          <p:cNvSpPr/>
          <p:nvPr/>
        </p:nvSpPr>
        <p:spPr>
          <a:xfrm>
            <a:off x="9649080" y="2569680"/>
            <a:ext cx="365760" cy="899549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5"/>
          <p:cNvSpPr/>
          <p:nvPr/>
        </p:nvSpPr>
        <p:spPr>
          <a:xfrm>
            <a:off x="9491514" y="147168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6"/>
          <p:cNvSpPr/>
          <p:nvPr/>
        </p:nvSpPr>
        <p:spPr>
          <a:xfrm>
            <a:off x="9687354" y="1856325"/>
            <a:ext cx="19584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7"/>
          <p:cNvSpPr/>
          <p:nvPr/>
        </p:nvSpPr>
        <p:spPr>
          <a:xfrm>
            <a:off x="8860422" y="143712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8"/>
          <p:cNvSpPr/>
          <p:nvPr/>
        </p:nvSpPr>
        <p:spPr>
          <a:xfrm>
            <a:off x="8642880" y="20790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9"/>
          <p:cNvSpPr/>
          <p:nvPr/>
        </p:nvSpPr>
        <p:spPr>
          <a:xfrm>
            <a:off x="9254108" y="173484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8926920" y="2026080"/>
            <a:ext cx="19548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1"/>
          <p:cNvSpPr/>
          <p:nvPr/>
        </p:nvSpPr>
        <p:spPr>
          <a:xfrm>
            <a:off x="9322980" y="209268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2"/>
          <p:cNvSpPr/>
          <p:nvPr/>
        </p:nvSpPr>
        <p:spPr>
          <a:xfrm>
            <a:off x="9739440" y="2145960"/>
            <a:ext cx="19584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43"/>
          <p:cNvSpPr/>
          <p:nvPr/>
        </p:nvSpPr>
        <p:spPr>
          <a:xfrm>
            <a:off x="6500648" y="5041671"/>
            <a:ext cx="550692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Esta división está basada en la condición “Puntaje Sociales &gt;= 47.” Para este caso, la impureza Gini de la izquierda es 0.49, la impureza Gini de la derecha es 0.29 y la impureza ponderada es 0.39.</a:t>
            </a:r>
            <a:endParaRPr lang="es-CO" sz="1400" b="0" strike="noStrike" spc="-1" dirty="0">
              <a:latin typeface="Arial"/>
            </a:endParaRPr>
          </a:p>
        </p:txBody>
      </p:sp>
      <p:sp>
        <p:nvSpPr>
          <p:cNvPr id="164" name="CustomShape 44"/>
          <p:cNvSpPr/>
          <p:nvPr/>
        </p:nvSpPr>
        <p:spPr>
          <a:xfrm>
            <a:off x="9917100" y="390538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5"/>
          <p:cNvSpPr/>
          <p:nvPr/>
        </p:nvSpPr>
        <p:spPr>
          <a:xfrm>
            <a:off x="10210320" y="4243680"/>
            <a:ext cx="19584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6"/>
          <p:cNvSpPr/>
          <p:nvPr/>
        </p:nvSpPr>
        <p:spPr>
          <a:xfrm>
            <a:off x="8135640" y="397980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9"/>
          <p:cNvSpPr/>
          <p:nvPr/>
        </p:nvSpPr>
        <p:spPr>
          <a:xfrm>
            <a:off x="8187480" y="44553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50"/>
          <p:cNvSpPr/>
          <p:nvPr/>
        </p:nvSpPr>
        <p:spPr>
          <a:xfrm>
            <a:off x="7949882" y="4441093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6">
            <a:extLst>
              <a:ext uri="{FF2B5EF4-FFF2-40B4-BE49-F238E27FC236}">
                <a16:creationId xmlns:a16="http://schemas.microsoft.com/office/drawing/2014/main" id="{C0ACEF27-8D97-4F3B-B2E2-FC68E84D6AAC}"/>
              </a:ext>
            </a:extLst>
          </p:cNvPr>
          <p:cNvSpPr/>
          <p:nvPr/>
        </p:nvSpPr>
        <p:spPr>
          <a:xfrm>
            <a:off x="3210120" y="1471680"/>
            <a:ext cx="19584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6">
            <a:extLst>
              <a:ext uri="{FF2B5EF4-FFF2-40B4-BE49-F238E27FC236}">
                <a16:creationId xmlns:a16="http://schemas.microsoft.com/office/drawing/2014/main" id="{F33EBCDF-7224-4596-9D4A-80FA7FBA11D2}"/>
              </a:ext>
            </a:extLst>
          </p:cNvPr>
          <p:cNvSpPr/>
          <p:nvPr/>
        </p:nvSpPr>
        <p:spPr>
          <a:xfrm>
            <a:off x="2821161" y="1706875"/>
            <a:ext cx="19584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6">
            <a:extLst>
              <a:ext uri="{FF2B5EF4-FFF2-40B4-BE49-F238E27FC236}">
                <a16:creationId xmlns:a16="http://schemas.microsoft.com/office/drawing/2014/main" id="{AA7CED92-D63D-4257-A75E-C00322592F79}"/>
              </a:ext>
            </a:extLst>
          </p:cNvPr>
          <p:cNvSpPr/>
          <p:nvPr/>
        </p:nvSpPr>
        <p:spPr>
          <a:xfrm>
            <a:off x="3985190" y="4294249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6">
            <a:extLst>
              <a:ext uri="{FF2B5EF4-FFF2-40B4-BE49-F238E27FC236}">
                <a16:creationId xmlns:a16="http://schemas.microsoft.com/office/drawing/2014/main" id="{F93951CC-8E7C-426A-B517-30E184FB753A}"/>
              </a:ext>
            </a:extLst>
          </p:cNvPr>
          <p:cNvSpPr/>
          <p:nvPr/>
        </p:nvSpPr>
        <p:spPr>
          <a:xfrm>
            <a:off x="3903120" y="4635844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8">
            <a:extLst>
              <a:ext uri="{FF2B5EF4-FFF2-40B4-BE49-F238E27FC236}">
                <a16:creationId xmlns:a16="http://schemas.microsoft.com/office/drawing/2014/main" id="{229285B4-C629-4BF9-9224-80EDCE4D6162}"/>
              </a:ext>
            </a:extLst>
          </p:cNvPr>
          <p:cNvSpPr/>
          <p:nvPr/>
        </p:nvSpPr>
        <p:spPr>
          <a:xfrm>
            <a:off x="4288500" y="408672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5">
            <a:extLst>
              <a:ext uri="{FF2B5EF4-FFF2-40B4-BE49-F238E27FC236}">
                <a16:creationId xmlns:a16="http://schemas.microsoft.com/office/drawing/2014/main" id="{71949C1F-79F3-46FF-BD5B-55C57F78AF47}"/>
              </a:ext>
            </a:extLst>
          </p:cNvPr>
          <p:cNvSpPr/>
          <p:nvPr/>
        </p:nvSpPr>
        <p:spPr>
          <a:xfrm>
            <a:off x="1590176" y="4129278"/>
            <a:ext cx="19548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6">
            <a:extLst>
              <a:ext uri="{FF2B5EF4-FFF2-40B4-BE49-F238E27FC236}">
                <a16:creationId xmlns:a16="http://schemas.microsoft.com/office/drawing/2014/main" id="{4317A94A-4413-4412-B7DF-6E158F979126}"/>
              </a:ext>
            </a:extLst>
          </p:cNvPr>
          <p:cNvSpPr/>
          <p:nvPr/>
        </p:nvSpPr>
        <p:spPr>
          <a:xfrm>
            <a:off x="2014846" y="464580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44">
            <a:extLst>
              <a:ext uri="{FF2B5EF4-FFF2-40B4-BE49-F238E27FC236}">
                <a16:creationId xmlns:a16="http://schemas.microsoft.com/office/drawing/2014/main" id="{2A747461-19C9-4F39-8BAE-18D4B526BE86}"/>
              </a:ext>
            </a:extLst>
          </p:cNvPr>
          <p:cNvSpPr/>
          <p:nvPr/>
        </p:nvSpPr>
        <p:spPr>
          <a:xfrm>
            <a:off x="10410031" y="3842075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44">
            <a:extLst>
              <a:ext uri="{FF2B5EF4-FFF2-40B4-BE49-F238E27FC236}">
                <a16:creationId xmlns:a16="http://schemas.microsoft.com/office/drawing/2014/main" id="{A7FCEDF2-C916-4C37-A320-F6DF415A52B6}"/>
              </a:ext>
            </a:extLst>
          </p:cNvPr>
          <p:cNvSpPr/>
          <p:nvPr/>
        </p:nvSpPr>
        <p:spPr>
          <a:xfrm>
            <a:off x="10014840" y="4463104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44">
            <a:extLst>
              <a:ext uri="{FF2B5EF4-FFF2-40B4-BE49-F238E27FC236}">
                <a16:creationId xmlns:a16="http://schemas.microsoft.com/office/drawing/2014/main" id="{02810967-5B56-4D40-9800-244EDA59A671}"/>
              </a:ext>
            </a:extLst>
          </p:cNvPr>
          <p:cNvSpPr/>
          <p:nvPr/>
        </p:nvSpPr>
        <p:spPr>
          <a:xfrm>
            <a:off x="10675170" y="42177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849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Complejidad del Algoritmo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84640" y="4173120"/>
            <a:ext cx="502812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Complejidad en tiempo y memoria del algoritmo (En este semestre, una opción puede ser CART, ID3, C4.5, elijan uno). (Por favor, expliquen qué es N y qué es M en este problem. ¡POR FAVOR, HÁGANLO!)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 flipV="1">
            <a:off x="4184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4508280" y="372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esta tabla en Powerpoint. ¡No copien pantallazos pixelados del porte aquí!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3437640" y="5208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las tablas con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sus 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3437640" y="512928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9"/>
          <p:cNvSpPr/>
          <p:nvPr/>
        </p:nvSpPr>
        <p:spPr>
          <a:xfrm>
            <a:off x="8034840" y="514548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una foto de alta definición relacionada con el problema que están modelando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7257960" y="493776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6" name="Table 11"/>
          <p:cNvGraphicFramePr/>
          <p:nvPr/>
        </p:nvGraphicFramePr>
        <p:xfrm>
          <a:off x="547920" y="1956240"/>
          <a:ext cx="5075640" cy="215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tiempo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memoria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Entrenamiento del modelo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Validación del</a:t>
                      </a:r>
                      <a:br/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7" name="Imagen 186"/>
          <p:cNvPicPr/>
          <p:nvPr/>
        </p:nvPicPr>
        <p:blipFill>
          <a:blip r:embed="rId3"/>
          <a:srcRect t="17601"/>
          <a:stretch/>
        </p:blipFill>
        <p:spPr>
          <a:xfrm>
            <a:off x="6897960" y="1903680"/>
            <a:ext cx="4674960" cy="2889000"/>
          </a:xfrm>
          <a:prstGeom prst="rect">
            <a:avLst/>
          </a:prstGeom>
          <a:ln>
            <a:noFill/>
          </a:ln>
        </p:spPr>
      </p:pic>
      <p:sp>
        <p:nvSpPr>
          <p:cNvPr id="188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 188"/>
          <p:cNvPicPr/>
          <p:nvPr/>
        </p:nvPicPr>
        <p:blipFill>
          <a:blip r:embed="rId2"/>
          <a:srcRect l="24321" r="17166"/>
          <a:stretch/>
        </p:blipFill>
        <p:spPr>
          <a:xfrm>
            <a:off x="1016640" y="1019520"/>
            <a:ext cx="3930840" cy="3779640"/>
          </a:xfrm>
          <a:prstGeom prst="rect">
            <a:avLst/>
          </a:prstGeom>
          <a:ln>
            <a:noFill/>
          </a:ln>
        </p:spPr>
      </p:pic>
      <p:pic>
        <p:nvPicPr>
          <p:cNvPr id="190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65320" y="376920"/>
            <a:ext cx="448920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Modelo de Árbol de Decisión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84640" y="4857120"/>
            <a:ext cx="502812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Un árbol de decisión para predecir el resultado del Saber Pro usando los resultados del Saber 11. Violeta representa nodos con alta probabilidad de éxito; verde media probabilidad; y rojo baja probabilidad.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 flipV="1">
            <a:off x="4436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4688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una gráfica, en español, en Powerpoint. ¡No copien pantallazos pixelados del reporte técnico, por favor!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3437640" y="5892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sus gráficos con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sus 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4754880" y="54864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9"/>
          <p:cNvSpPr/>
          <p:nvPr/>
        </p:nvSpPr>
        <p:spPr>
          <a:xfrm>
            <a:off x="9174240" y="484884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¿Es ético usar el género en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un modelo que sirve para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predecir el éxito académico?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9574200" y="439704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7246080" y="1773360"/>
            <a:ext cx="43887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Características Más Relevantes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8808480" y="2531520"/>
            <a:ext cx="2895480" cy="176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Ciencias Sociales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Inglés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Género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03" name="Imagen 202"/>
          <p:cNvPicPr/>
          <p:nvPr/>
        </p:nvPicPr>
        <p:blipFill>
          <a:blip r:embed="rId4"/>
          <a:stretch/>
        </p:blipFill>
        <p:spPr>
          <a:xfrm>
            <a:off x="8129520" y="31536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204" name="Imagen 203"/>
          <p:cNvPicPr/>
          <p:nvPr/>
        </p:nvPicPr>
        <p:blipFill>
          <a:blip r:embed="rId5"/>
          <a:stretch/>
        </p:blipFill>
        <p:spPr>
          <a:xfrm>
            <a:off x="8312400" y="3860640"/>
            <a:ext cx="344520" cy="618840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6"/>
          <a:srcRect l="19596" t="5022" r="25004" b="33248"/>
          <a:stretch/>
        </p:blipFill>
        <p:spPr>
          <a:xfrm>
            <a:off x="8148960" y="2449440"/>
            <a:ext cx="532440" cy="639000"/>
          </a:xfrm>
          <a:prstGeom prst="rect">
            <a:avLst/>
          </a:prstGeom>
          <a:ln>
            <a:noFill/>
          </a:ln>
        </p:spPr>
      </p:pic>
      <p:sp>
        <p:nvSpPr>
          <p:cNvPr id="206" name="CustomShape 13"/>
          <p:cNvSpPr/>
          <p:nvPr/>
        </p:nvSpPr>
        <p:spPr>
          <a:xfrm flipH="1">
            <a:off x="7984080" y="4572000"/>
            <a:ext cx="30744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6137640" y="495648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¡Usen un ícono para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representar cada 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característica!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10482120" y="649080"/>
            <a:ext cx="44712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9558000" y="106416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 flipV="1">
            <a:off x="3657600" y="48780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3905640" y="36576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5168160" y="914400"/>
            <a:ext cx="34261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gráficas vectorizadas, en español, para explicar las métricas de evaluación, de esa forma no les quedará pixelado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como las mías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7" name="Imagen 216"/>
          <p:cNvPicPr/>
          <p:nvPr/>
        </p:nvPicPr>
        <p:blipFill>
          <a:blip r:embed="rId3"/>
          <a:srcRect b="32951"/>
          <a:stretch/>
        </p:blipFill>
        <p:spPr>
          <a:xfrm>
            <a:off x="507240" y="1517040"/>
            <a:ext cx="3332160" cy="4059720"/>
          </a:xfrm>
          <a:prstGeom prst="rect">
            <a:avLst/>
          </a:prstGeom>
          <a:ln>
            <a:noFill/>
          </a:ln>
        </p:spPr>
      </p:pic>
      <p:pic>
        <p:nvPicPr>
          <p:cNvPr id="218" name="Imagen 217"/>
          <p:cNvPicPr/>
          <p:nvPr/>
        </p:nvPicPr>
        <p:blipFill>
          <a:blip r:embed="rId3"/>
          <a:srcRect t="66389"/>
          <a:stretch/>
        </p:blipFill>
        <p:spPr>
          <a:xfrm>
            <a:off x="4480560" y="2263320"/>
            <a:ext cx="3332160" cy="2033280"/>
          </a:xfrm>
          <a:prstGeom prst="rect">
            <a:avLst/>
          </a:prstGeom>
          <a:ln>
            <a:noFill/>
          </a:ln>
        </p:spPr>
      </p:pic>
      <p:sp>
        <p:nvSpPr>
          <p:cNvPr id="219" name="CustomShape 6"/>
          <p:cNvSpPr/>
          <p:nvPr/>
        </p:nvSpPr>
        <p:spPr>
          <a:xfrm>
            <a:off x="8778240" y="2743200"/>
            <a:ext cx="22849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Expliquen la exactitud tambien…. </a:t>
            </a:r>
            <a:br/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De la misma manera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5020920" y="4786920"/>
            <a:ext cx="293328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Si es posible, eviten usar ecuaciones para explicar simples conceptos que se pueden explicar con diagramas coloridos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5020920" y="442764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9"/>
          <p:cNvSpPr/>
          <p:nvPr/>
        </p:nvSpPr>
        <p:spPr>
          <a:xfrm flipH="1">
            <a:off x="10697760" y="776160"/>
            <a:ext cx="36540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9326880" y="119124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para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 flipV="1">
            <a:off x="3608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932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la tabla en Powerpoint. ¡No copien pantallazos pixelados del reporte, por favor!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8034840" y="5145480"/>
            <a:ext cx="293328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otra gráfica en alta definición relacionada con el problema que están resolviendo.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7257960" y="493776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33" name="Table 8"/>
          <p:cNvGraphicFramePr/>
          <p:nvPr/>
        </p:nvGraphicFramePr>
        <p:xfrm>
          <a:off x="547920" y="1956240"/>
          <a:ext cx="5075640" cy="2880000"/>
        </p:xfrm>
        <a:graphic>
          <a:graphicData uri="http://schemas.openxmlformats.org/drawingml/2006/table">
            <a:tbl>
              <a:tblPr/>
              <a:tblGrid>
                <a:gridCol w="15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entrenamiento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validación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Exactitud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0.55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Sensibilidad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0.76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4" name="Imagen 233"/>
          <p:cNvPicPr/>
          <p:nvPr/>
        </p:nvPicPr>
        <p:blipFill>
          <a:blip r:embed="rId3"/>
          <a:srcRect l="20026"/>
          <a:stretch/>
        </p:blipFill>
        <p:spPr>
          <a:xfrm>
            <a:off x="7168320" y="2011680"/>
            <a:ext cx="4378680" cy="2674440"/>
          </a:xfrm>
          <a:prstGeom prst="rect">
            <a:avLst/>
          </a:prstGeom>
          <a:ln>
            <a:noFill/>
          </a:ln>
        </p:spPr>
      </p:pic>
      <p:sp>
        <p:nvSpPr>
          <p:cNvPr id="235" name="CustomShape 9"/>
          <p:cNvSpPr/>
          <p:nvPr/>
        </p:nvSpPr>
        <p:spPr>
          <a:xfrm>
            <a:off x="663480" y="4893480"/>
            <a:ext cx="5028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Métricas de evaluación obtenidas con el conjunto de datos de entrenamiento de 135,000 estudiantes y el conjunto de datos de validación de 45,000 estudiantes.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4297680" y="59896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las tablas con sus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7" name="CustomShape 11"/>
          <p:cNvSpPr/>
          <p:nvPr/>
        </p:nvSpPr>
        <p:spPr>
          <a:xfrm>
            <a:off x="4369680" y="55224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Consumo de tiempo y memoria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 flipV="1">
            <a:off x="481932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5394960" y="36576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168160" y="914400"/>
            <a:ext cx="37926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las gráficas en Excel en español. ¡No tomen pantallazos pixelados del reporte!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45" name="Gráfico 244"/>
          <p:cNvGraphicFramePr/>
          <p:nvPr/>
        </p:nvGraphicFramePr>
        <p:xfrm>
          <a:off x="146880" y="1914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6" name="Gráfico 245"/>
          <p:cNvGraphicFramePr/>
          <p:nvPr/>
        </p:nvGraphicFramePr>
        <p:xfrm>
          <a:off x="6071040" y="1878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tiempo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memoria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5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6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  <p:sp>
        <p:nvSpPr>
          <p:cNvPr id="251" name="CustomShape 8"/>
          <p:cNvSpPr/>
          <p:nvPr/>
        </p:nvSpPr>
        <p:spPr>
          <a:xfrm flipH="1">
            <a:off x="10697760" y="757080"/>
            <a:ext cx="36540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9"/>
          <p:cNvSpPr/>
          <p:nvPr/>
        </p:nvSpPr>
        <p:spPr>
          <a:xfrm>
            <a:off x="9326880" y="117216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para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759</Words>
  <Application>Microsoft Office PowerPoint</Application>
  <PresentationFormat>Panorámica</PresentationFormat>
  <Paragraphs>90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Simon Correa Henao</cp:lastModifiedBy>
  <cp:revision>42</cp:revision>
  <dcterms:created xsi:type="dcterms:W3CDTF">2020-06-26T14:36:07Z</dcterms:created>
  <dcterms:modified xsi:type="dcterms:W3CDTF">2020-10-11T20:13:18Z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