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8" autoAdjust="0"/>
  </p:normalViewPr>
  <p:slideViewPr>
    <p:cSldViewPr>
      <p:cViewPr>
        <p:scale>
          <a:sx n="66" d="100"/>
          <a:sy n="66" d="100"/>
        </p:scale>
        <p:origin x="-14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81CA6-BF80-4A0D-B2BD-D7FF8D4C082B}" type="datetimeFigureOut">
              <a:rPr lang="en-US" smtClean="0"/>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A01BA-DA47-4EE3-A4C1-0CF619E4EAA8}" type="slidenum">
              <a:rPr lang="en-US" smtClean="0"/>
              <a:t>‹#›</a:t>
            </a:fld>
            <a:endParaRPr lang="en-US"/>
          </a:p>
        </p:txBody>
      </p:sp>
    </p:spTree>
    <p:extLst>
      <p:ext uri="{BB962C8B-B14F-4D97-AF65-F5344CB8AC3E}">
        <p14:creationId xmlns:p14="http://schemas.microsoft.com/office/powerpoint/2010/main" val="204461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Bonjour</a:t>
            </a:r>
          </a:p>
          <a:p>
            <a:r>
              <a:rPr lang="fr-CA" dirty="0" smtClean="0"/>
              <a:t>Buts</a:t>
            </a:r>
            <a:r>
              <a:rPr lang="fr-CA" baseline="0" dirty="0" smtClean="0"/>
              <a:t> : Intro à R, Choisir le bon test sans trop se casser la tête</a:t>
            </a:r>
          </a:p>
          <a:p>
            <a:r>
              <a:rPr lang="fr-CA" baseline="0" dirty="0" smtClean="0"/>
              <a:t>Focus sur les corrélations et les comparaisons de moyenne (très commun en </a:t>
            </a:r>
            <a:r>
              <a:rPr lang="fr-CA" baseline="0" dirty="0" err="1" smtClean="0"/>
              <a:t>biomed</a:t>
            </a:r>
            <a:r>
              <a:rPr lang="fr-CA" baseline="0" dirty="0" smtClean="0"/>
              <a:t>), en allant du simple au un peu plus complexe</a:t>
            </a:r>
          </a:p>
          <a:p>
            <a:r>
              <a:rPr lang="fr-CA" dirty="0" smtClean="0"/>
              <a:t>Vous montrer que coder c’est pas si difficile que</a:t>
            </a:r>
            <a:r>
              <a:rPr lang="fr-CA" baseline="0" dirty="0" smtClean="0"/>
              <a:t> ça et que c’est très puissant</a:t>
            </a:r>
          </a:p>
          <a:p>
            <a:endParaRPr lang="fr-CA" baseline="0" dirty="0" smtClean="0"/>
          </a:p>
          <a:p>
            <a:r>
              <a:rPr lang="fr-CA" baseline="0" dirty="0" smtClean="0"/>
              <a:t>Ceci est une présentation de type atelier, donc je ne vais pas me servir du PPT tout le long. Ceux qui m’ont répondu vous avez reçu des scripts et vous avez des données, soit les vôtres (bien disposées) ou soit des données fictives exemples.</a:t>
            </a:r>
          </a:p>
          <a:p>
            <a:endParaRPr lang="fr-CA" baseline="0" dirty="0" smtClean="0"/>
          </a:p>
          <a:p>
            <a:r>
              <a:rPr lang="fr-CA" baseline="0" dirty="0" smtClean="0"/>
              <a:t>Vous allez me voir sortir de PPT et naviguer entre </a:t>
            </a:r>
            <a:r>
              <a:rPr lang="fr-CA" baseline="0" dirty="0" err="1" smtClean="0"/>
              <a:t>excel</a:t>
            </a:r>
            <a:r>
              <a:rPr lang="fr-CA" baseline="0" dirty="0" smtClean="0"/>
              <a:t> et R pour vous montrer les façons les plus simples ou intuitives que j’ai trouvées pour travailler. </a:t>
            </a:r>
          </a:p>
          <a:p>
            <a:endParaRPr lang="fr-CA" baseline="0" dirty="0" smtClean="0"/>
          </a:p>
          <a:p>
            <a:r>
              <a:rPr lang="fr-CA" baseline="0" dirty="0" err="1" smtClean="0"/>
              <a:t>Disclaimer</a:t>
            </a:r>
            <a:r>
              <a:rPr lang="fr-CA" baseline="0" dirty="0" smtClean="0"/>
              <a:t>: Je ne suis pas un expert des statistiques ni de la programmation, mais c’est ça la beauté de la chose. C’est simple à apprendre, surtout quand on en a vraiment besoin et que ça nous donne le petit kick qu’il faut. Je ne vais pas vous répéter les lois de poissons pis les hypothèses nulles, je ne vais pas non plus faire le focus sur les vecteurs, pis les </a:t>
            </a:r>
            <a:r>
              <a:rPr lang="fr-CA" baseline="0" dirty="0" err="1" smtClean="0"/>
              <a:t>objects</a:t>
            </a:r>
            <a:r>
              <a:rPr lang="fr-CA" baseline="0" dirty="0" smtClean="0"/>
              <a:t> et toute la nomenclature de programmation. Même moi je ne suis pas si à l’aise. Je vais tenter de mettre l’emphase sur ce qui est important pour vous. Comment j’analyse mes données?!</a:t>
            </a:r>
          </a:p>
          <a:p>
            <a:endParaRPr lang="fr-CA" baseline="0" dirty="0" smtClean="0"/>
          </a:p>
          <a:p>
            <a:r>
              <a:rPr lang="fr-CA" baseline="0" dirty="0" smtClean="0"/>
              <a:t>On se lance!</a:t>
            </a:r>
            <a:endParaRPr lang="fr-CA" dirty="0" smtClean="0"/>
          </a:p>
        </p:txBody>
      </p:sp>
      <p:sp>
        <p:nvSpPr>
          <p:cNvPr id="4" name="Slide Number Placeholder 3"/>
          <p:cNvSpPr>
            <a:spLocks noGrp="1"/>
          </p:cNvSpPr>
          <p:nvPr>
            <p:ph type="sldNum" sz="quarter" idx="10"/>
          </p:nvPr>
        </p:nvSpPr>
        <p:spPr/>
        <p:txBody>
          <a:bodyPr/>
          <a:lstStyle/>
          <a:p>
            <a:fld id="{AC8A01BA-DA47-4EE3-A4C1-0CF619E4EAA8}" type="slidenum">
              <a:rPr lang="en-US" smtClean="0"/>
              <a:t>1</a:t>
            </a:fld>
            <a:endParaRPr lang="en-US"/>
          </a:p>
        </p:txBody>
      </p:sp>
    </p:spTree>
    <p:extLst>
      <p:ext uri="{BB962C8B-B14F-4D97-AF65-F5344CB8AC3E}">
        <p14:creationId xmlns:p14="http://schemas.microsoft.com/office/powerpoint/2010/main" val="146452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C’est quoi R? </a:t>
            </a:r>
          </a:p>
          <a:p>
            <a:r>
              <a:rPr lang="fr-CA" dirty="0" smtClean="0"/>
              <a:t>R</a:t>
            </a:r>
            <a:r>
              <a:rPr lang="fr-CA" baseline="0" dirty="0" smtClean="0"/>
              <a:t> c’est le futur des statistiques. C’est gratuit, tout le monde qui veut et qui peut </a:t>
            </a:r>
            <a:r>
              <a:rPr lang="fr-CA" baseline="0" dirty="0" err="1" smtClean="0"/>
              <a:t>peut</a:t>
            </a:r>
            <a:r>
              <a:rPr lang="fr-CA" baseline="0" dirty="0" smtClean="0"/>
              <a:t> contribuer à R en programmant des packages qu’ils rendent disponibles pour tous (d’ailleurs vous en avez tous télécharger certains), ça a donc virtuellement aucune limite.</a:t>
            </a:r>
          </a:p>
          <a:p>
            <a:endParaRPr lang="fr-CA" baseline="0" dirty="0" smtClean="0"/>
          </a:p>
          <a:p>
            <a:r>
              <a:rPr lang="fr-CA" baseline="0" dirty="0" smtClean="0"/>
              <a:t>Le principal désavantage de R c’est que c’est intimidant, il faut apprendre le langage R (pour coder) et ensuite partir de pratiquement rien pour analyser ses données. On a pas de beau tableau dans lequel on rentre nos données, juste un écran blanc. Cependant, SAS aussi est comme ça, et puis ça prend une licence.</a:t>
            </a:r>
          </a:p>
          <a:p>
            <a:endParaRPr lang="fr-CA" baseline="0" dirty="0" smtClean="0"/>
          </a:p>
          <a:p>
            <a:r>
              <a:rPr lang="fr-CA" baseline="0" dirty="0" smtClean="0"/>
              <a:t>Comment on évite que ce soit trop intimidant? On installe R studio. Ça c’est comme si on mettait une interface pas mal moins pénible à naviguer sur R, et ça rend ça tellement plus agréable.</a:t>
            </a:r>
          </a:p>
          <a:p>
            <a:endParaRPr lang="fr-CA" baseline="0" dirty="0" smtClean="0"/>
          </a:p>
          <a:p>
            <a:r>
              <a:rPr lang="fr-CA" baseline="0" dirty="0" smtClean="0"/>
              <a:t>Parlant de logiciel intimidant; à ma maîtrise j’ai essayé de </a:t>
            </a:r>
            <a:r>
              <a:rPr lang="fr-CA" baseline="0" dirty="0" err="1" smtClean="0"/>
              <a:t>décaller</a:t>
            </a:r>
            <a:r>
              <a:rPr lang="fr-CA" baseline="0" dirty="0" smtClean="0"/>
              <a:t> l’apprentissage de R le plus possible parce que j’avais comme pas envie de devoir tout apprendre, j’pensais que ça allait être lourd et tout. Mais finalement, coder c’est un peu comme être un </a:t>
            </a:r>
            <a:r>
              <a:rPr lang="fr-CA" baseline="0" dirty="0" err="1" smtClean="0"/>
              <a:t>googleur</a:t>
            </a:r>
            <a:r>
              <a:rPr lang="fr-CA" baseline="0" dirty="0" smtClean="0"/>
              <a:t> professionnel glorifié.</a:t>
            </a:r>
          </a:p>
          <a:p>
            <a:r>
              <a:rPr lang="fr-CA" baseline="0" dirty="0" smtClean="0"/>
              <a:t>Non sérieux, tu vas sur </a:t>
            </a:r>
            <a:r>
              <a:rPr lang="fr-CA" baseline="0" dirty="0" err="1" smtClean="0"/>
              <a:t>google</a:t>
            </a:r>
            <a:r>
              <a:rPr lang="fr-CA" baseline="0" dirty="0" smtClean="0"/>
              <a:t>, tu </a:t>
            </a:r>
            <a:r>
              <a:rPr lang="fr-CA" baseline="0" dirty="0" err="1" smtClean="0"/>
              <a:t>tappe</a:t>
            </a:r>
            <a:r>
              <a:rPr lang="fr-CA" baseline="0" dirty="0" smtClean="0"/>
              <a:t> ta question et tu met le lettre R à la fin et voilà! En sortant d’ici, vous devriez tous être capables de faire la base, mais plus important, de trouver par vous-mêmes comment faire les choses plus difficiles. Si moi j’ai réussi, vous pouvez le faire aussi.</a:t>
            </a:r>
          </a:p>
          <a:p>
            <a:endParaRPr lang="fr-CA" baseline="0" dirty="0" smtClean="0"/>
          </a:p>
          <a:p>
            <a:r>
              <a:rPr lang="fr-CA" baseline="0" dirty="0" smtClean="0"/>
              <a:t>En gros: Ressources à l’infini.</a:t>
            </a:r>
          </a:p>
          <a:p>
            <a:r>
              <a:rPr lang="fr-CA" baseline="0" dirty="0" smtClean="0"/>
              <a:t>Ouvrez tous R Studio, on va regarder de quoi ça a l’air.</a:t>
            </a:r>
          </a:p>
          <a:p>
            <a:endParaRPr lang="fr-CA" baseline="0" dirty="0" smtClean="0"/>
          </a:p>
          <a:p>
            <a:endParaRPr lang="fr-CA" baseline="0" dirty="0" smtClean="0"/>
          </a:p>
          <a:p>
            <a:r>
              <a:rPr lang="fr-CA" baseline="0" dirty="0" smtClean="0"/>
              <a:t>Parlez n’importe quand, interrompez moi, criez au secours si ça ne va pas. OK? Sinon ça va être plate pour vous!</a:t>
            </a:r>
            <a:endParaRPr lang="en-US" dirty="0"/>
          </a:p>
        </p:txBody>
      </p:sp>
      <p:sp>
        <p:nvSpPr>
          <p:cNvPr id="4" name="Slide Number Placeholder 3"/>
          <p:cNvSpPr>
            <a:spLocks noGrp="1"/>
          </p:cNvSpPr>
          <p:nvPr>
            <p:ph type="sldNum" sz="quarter" idx="10"/>
          </p:nvPr>
        </p:nvSpPr>
        <p:spPr/>
        <p:txBody>
          <a:bodyPr/>
          <a:lstStyle/>
          <a:p>
            <a:fld id="{AC8A01BA-DA47-4EE3-A4C1-0CF619E4EAA8}" type="slidenum">
              <a:rPr lang="en-US" smtClean="0"/>
              <a:t>2</a:t>
            </a:fld>
            <a:endParaRPr lang="en-US"/>
          </a:p>
        </p:txBody>
      </p:sp>
    </p:spTree>
    <p:extLst>
      <p:ext uri="{BB962C8B-B14F-4D97-AF65-F5344CB8AC3E}">
        <p14:creationId xmlns:p14="http://schemas.microsoft.com/office/powerpoint/2010/main" val="83191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C’est</a:t>
            </a:r>
            <a:r>
              <a:rPr lang="en-US" dirty="0" smtClean="0"/>
              <a:t> </a:t>
            </a:r>
            <a:r>
              <a:rPr lang="en-US" dirty="0" err="1" smtClean="0"/>
              <a:t>ça</a:t>
            </a:r>
            <a:r>
              <a:rPr lang="en-US" dirty="0" smtClean="0"/>
              <a:t> qui </a:t>
            </a:r>
            <a:r>
              <a:rPr lang="en-US" dirty="0" err="1" smtClean="0"/>
              <a:t>revient</a:t>
            </a:r>
            <a:r>
              <a:rPr lang="en-US" baseline="0" dirty="0" smtClean="0"/>
              <a:t> le plus </a:t>
            </a:r>
            <a:r>
              <a:rPr lang="en-US" baseline="0" dirty="0" err="1" smtClean="0"/>
              <a:t>souvent</a:t>
            </a:r>
            <a:r>
              <a:rPr lang="en-US" baseline="0" dirty="0" smtClean="0"/>
              <a:t>. </a:t>
            </a:r>
            <a:r>
              <a:rPr lang="en-US" baseline="0" dirty="0" err="1" smtClean="0"/>
              <a:t>Dès</a:t>
            </a:r>
            <a:r>
              <a:rPr lang="en-US" baseline="0" dirty="0" smtClean="0"/>
              <a:t> </a:t>
            </a:r>
            <a:r>
              <a:rPr lang="en-US" baseline="0" dirty="0" err="1" smtClean="0"/>
              <a:t>qu’on</a:t>
            </a:r>
            <a:r>
              <a:rPr lang="en-US" baseline="0" dirty="0" smtClean="0"/>
              <a:t> me </a:t>
            </a:r>
            <a:r>
              <a:rPr lang="en-US" baseline="0" dirty="0" err="1" smtClean="0"/>
              <a:t>demande</a:t>
            </a:r>
            <a:r>
              <a:rPr lang="en-US" baseline="0" dirty="0" smtClean="0"/>
              <a:t> de </a:t>
            </a:r>
            <a:r>
              <a:rPr lang="en-US" baseline="0" dirty="0" err="1" smtClean="0"/>
              <a:t>l’aide</a:t>
            </a:r>
            <a:r>
              <a:rPr lang="en-US" baseline="0" dirty="0" smtClean="0"/>
              <a:t>, </a:t>
            </a:r>
            <a:r>
              <a:rPr lang="en-US" baseline="0" dirty="0" err="1" smtClean="0"/>
              <a:t>si</a:t>
            </a:r>
            <a:r>
              <a:rPr lang="en-US" baseline="0" dirty="0" smtClean="0"/>
              <a:t> je </a:t>
            </a:r>
            <a:r>
              <a:rPr lang="en-US" baseline="0" dirty="0" err="1" smtClean="0"/>
              <a:t>demande</a:t>
            </a:r>
            <a:r>
              <a:rPr lang="en-US" baseline="0" dirty="0" smtClean="0"/>
              <a:t> à la </a:t>
            </a:r>
            <a:r>
              <a:rPr lang="en-US" baseline="0" dirty="0" err="1" smtClean="0"/>
              <a:t>personne</a:t>
            </a:r>
            <a:r>
              <a:rPr lang="en-US" baseline="0" dirty="0" smtClean="0"/>
              <a:t>, </a:t>
            </a:r>
            <a:r>
              <a:rPr lang="en-US" baseline="0" dirty="0" err="1" smtClean="0"/>
              <a:t>tu</a:t>
            </a:r>
            <a:r>
              <a:rPr lang="en-US" baseline="0" dirty="0" smtClean="0"/>
              <a:t> </a:t>
            </a:r>
            <a:r>
              <a:rPr lang="en-US" baseline="0" dirty="0" err="1" smtClean="0"/>
              <a:t>veux</a:t>
            </a:r>
            <a:r>
              <a:rPr lang="en-US" baseline="0" dirty="0" smtClean="0"/>
              <a:t> </a:t>
            </a:r>
            <a:r>
              <a:rPr lang="en-US" baseline="0" dirty="0" err="1" smtClean="0"/>
              <a:t>tu</a:t>
            </a:r>
            <a:r>
              <a:rPr lang="en-US" baseline="0" dirty="0" smtClean="0"/>
              <a:t> comparer des moyennes </a:t>
            </a:r>
            <a:r>
              <a:rPr lang="en-US" baseline="0" dirty="0" err="1" smtClean="0"/>
              <a:t>ou</a:t>
            </a:r>
            <a:r>
              <a:rPr lang="en-US" baseline="0" dirty="0" smtClean="0"/>
              <a:t> faire une </a:t>
            </a:r>
            <a:r>
              <a:rPr lang="en-US" baseline="0" dirty="0" err="1" smtClean="0"/>
              <a:t>corrélation</a:t>
            </a:r>
            <a:r>
              <a:rPr lang="en-US" baseline="0" dirty="0" smtClean="0"/>
              <a:t>, la </a:t>
            </a:r>
            <a:r>
              <a:rPr lang="en-US" baseline="0" dirty="0" err="1" smtClean="0"/>
              <a:t>moitié</a:t>
            </a:r>
            <a:r>
              <a:rPr lang="en-US" baseline="0" dirty="0" smtClean="0"/>
              <a:t> du temps </a:t>
            </a:r>
            <a:r>
              <a:rPr lang="en-US" baseline="0" dirty="0" err="1" smtClean="0"/>
              <a:t>elle</a:t>
            </a:r>
            <a:r>
              <a:rPr lang="en-US" baseline="0" dirty="0" smtClean="0"/>
              <a:t> le </a:t>
            </a:r>
            <a:r>
              <a:rPr lang="en-US" baseline="0" dirty="0" err="1" smtClean="0"/>
              <a:t>sait</a:t>
            </a:r>
            <a:r>
              <a:rPr lang="en-US" baseline="0" dirty="0" smtClean="0"/>
              <a:t> pas. </a:t>
            </a:r>
            <a:r>
              <a:rPr lang="en-US" baseline="0" dirty="0" err="1" smtClean="0"/>
              <a:t>Pis</a:t>
            </a:r>
            <a:r>
              <a:rPr lang="en-US" baseline="0" dirty="0" smtClean="0"/>
              <a:t> on </a:t>
            </a:r>
            <a:r>
              <a:rPr lang="en-US" baseline="0" dirty="0" err="1" smtClean="0"/>
              <a:t>va</a:t>
            </a:r>
            <a:r>
              <a:rPr lang="en-US" baseline="0" dirty="0" smtClean="0"/>
              <a:t> </a:t>
            </a:r>
            <a:r>
              <a:rPr lang="en-US" baseline="0" dirty="0" err="1" smtClean="0"/>
              <a:t>démystifier</a:t>
            </a:r>
            <a:r>
              <a:rPr lang="en-US" baseline="0" dirty="0" smtClean="0"/>
              <a:t> </a:t>
            </a:r>
            <a:r>
              <a:rPr lang="en-US" baseline="0" dirty="0" err="1" smtClean="0"/>
              <a:t>ça</a:t>
            </a:r>
            <a:r>
              <a:rPr lang="en-US" baseline="0" dirty="0" smtClean="0"/>
              <a:t> tout de suite.</a:t>
            </a:r>
          </a:p>
          <a:p>
            <a:endParaRPr lang="fr-CA" baseline="0" dirty="0" smtClean="0"/>
          </a:p>
          <a:p>
            <a:r>
              <a:rPr lang="fr-CA" baseline="0" dirty="0" smtClean="0"/>
              <a:t>Taille des gens dans cette salle vs poids</a:t>
            </a:r>
          </a:p>
          <a:p>
            <a:r>
              <a:rPr lang="fr-CA" baseline="0" dirty="0" smtClean="0"/>
              <a:t>Taille des gens dans cette salle vs sexe</a:t>
            </a:r>
          </a:p>
          <a:p>
            <a:r>
              <a:rPr lang="fr-CA" baseline="0" dirty="0" smtClean="0"/>
              <a:t>Taille de gens dans cette salle vs âge</a:t>
            </a:r>
            <a:endParaRPr lang="en-US" dirty="0"/>
          </a:p>
        </p:txBody>
      </p:sp>
      <p:sp>
        <p:nvSpPr>
          <p:cNvPr id="4" name="Slide Number Placeholder 3"/>
          <p:cNvSpPr>
            <a:spLocks noGrp="1"/>
          </p:cNvSpPr>
          <p:nvPr>
            <p:ph type="sldNum" sz="quarter" idx="10"/>
          </p:nvPr>
        </p:nvSpPr>
        <p:spPr/>
        <p:txBody>
          <a:bodyPr/>
          <a:lstStyle/>
          <a:p>
            <a:fld id="{AC8A01BA-DA47-4EE3-A4C1-0CF619E4EAA8}" type="slidenum">
              <a:rPr lang="en-US" smtClean="0"/>
              <a:t>3</a:t>
            </a:fld>
            <a:endParaRPr lang="en-US"/>
          </a:p>
        </p:txBody>
      </p:sp>
    </p:spTree>
    <p:extLst>
      <p:ext uri="{BB962C8B-B14F-4D97-AF65-F5344CB8AC3E}">
        <p14:creationId xmlns:p14="http://schemas.microsoft.com/office/powerpoint/2010/main" val="408829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Important de bien comprendre nos données</a:t>
            </a:r>
            <a:r>
              <a:rPr lang="fr-CA" baseline="0" dirty="0" smtClean="0"/>
              <a:t> et de bien définir notre question.</a:t>
            </a:r>
          </a:p>
          <a:p>
            <a:endParaRPr lang="fr-CA" baseline="0" dirty="0" smtClean="0"/>
          </a:p>
          <a:p>
            <a:r>
              <a:rPr lang="fr-CA" baseline="0" dirty="0" smtClean="0"/>
              <a:t>Continuons avec des questions plus communes au labo:</a:t>
            </a:r>
          </a:p>
          <a:p>
            <a:endParaRPr lang="fr-CA" baseline="0" dirty="0" smtClean="0"/>
          </a:p>
          <a:p>
            <a:pPr marL="171450" indent="-171450">
              <a:buFontTx/>
              <a:buChar char="-"/>
            </a:pPr>
            <a:r>
              <a:rPr lang="fr-CA" baseline="0" dirty="0" smtClean="0"/>
              <a:t>Effet sur la prolifération de différents agents mitotiques dans le milieu</a:t>
            </a:r>
          </a:p>
          <a:p>
            <a:pPr marL="171450" indent="-171450">
              <a:buFontTx/>
              <a:buChar char="-"/>
            </a:pPr>
            <a:r>
              <a:rPr lang="fr-CA" baseline="0" dirty="0" smtClean="0"/>
              <a:t>Effet sur la taille de fibroblastes de différentes doses d’un nouvel antibiotique</a:t>
            </a:r>
          </a:p>
          <a:p>
            <a:pPr marL="171450" indent="-171450">
              <a:buFontTx/>
              <a:buChar char="-"/>
            </a:pPr>
            <a:endParaRPr lang="fr-CA" baseline="0" dirty="0" smtClean="0"/>
          </a:p>
          <a:p>
            <a:pPr marL="0" indent="0">
              <a:buFontTx/>
              <a:buNone/>
            </a:pPr>
            <a:r>
              <a:rPr lang="fr-CA" baseline="0" dirty="0" smtClean="0"/>
              <a:t>Personnellement, j’utilise presqu’exclusivement des comparaisons de moyennes, mais je design mes expériences pour, pis la plupart d’</a:t>
            </a:r>
            <a:r>
              <a:rPr lang="fr-CA" baseline="0" dirty="0" err="1" smtClean="0"/>
              <a:t>entre-vous</a:t>
            </a:r>
            <a:r>
              <a:rPr lang="fr-CA" baseline="0" dirty="0" smtClean="0"/>
              <a:t> aussi. Ça ne veut pas dire qu’on ne peut pas tester des corrélations quand même sur nos set de données et trouver des choses intéressantes!</a:t>
            </a:r>
          </a:p>
          <a:p>
            <a:pPr marL="0" indent="0">
              <a:buFontTx/>
              <a:buNone/>
            </a:pPr>
            <a:endParaRPr lang="fr-CA" baseline="0" dirty="0" smtClean="0"/>
          </a:p>
          <a:p>
            <a:pPr marL="0" indent="0">
              <a:buFontTx/>
              <a:buNone/>
            </a:pPr>
            <a:r>
              <a:rPr lang="fr-CA" baseline="0" dirty="0" smtClean="0"/>
              <a:t>Avez-vous des exemples avec vos données? Avez-vous des questions? Des pièges pour les autres?</a:t>
            </a:r>
          </a:p>
          <a:p>
            <a:pPr marL="0" indent="0">
              <a:buFontTx/>
              <a:buNone/>
            </a:pPr>
            <a:r>
              <a:rPr lang="fr-CA" baseline="0" dirty="0" smtClean="0"/>
              <a:t>Bon, ben on se lance direct dans les corrélations sur R.</a:t>
            </a:r>
            <a:endParaRPr lang="en-US" dirty="0"/>
          </a:p>
        </p:txBody>
      </p:sp>
      <p:sp>
        <p:nvSpPr>
          <p:cNvPr id="4" name="Slide Number Placeholder 3"/>
          <p:cNvSpPr>
            <a:spLocks noGrp="1"/>
          </p:cNvSpPr>
          <p:nvPr>
            <p:ph type="sldNum" sz="quarter" idx="10"/>
          </p:nvPr>
        </p:nvSpPr>
        <p:spPr/>
        <p:txBody>
          <a:bodyPr/>
          <a:lstStyle/>
          <a:p>
            <a:fld id="{AC8A01BA-DA47-4EE3-A4C1-0CF619E4EAA8}" type="slidenum">
              <a:rPr lang="en-US" smtClean="0"/>
              <a:t>4</a:t>
            </a:fld>
            <a:endParaRPr lang="en-US"/>
          </a:p>
        </p:txBody>
      </p:sp>
    </p:spTree>
    <p:extLst>
      <p:ext uri="{BB962C8B-B14F-4D97-AF65-F5344CB8AC3E}">
        <p14:creationId xmlns:p14="http://schemas.microsoft.com/office/powerpoint/2010/main" val="287811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altLang="en-US" dirty="0" err="1" smtClean="0"/>
              <a:t>Supposons</a:t>
            </a:r>
            <a:r>
              <a:rPr lang="en-US" altLang="en-US" dirty="0" smtClean="0"/>
              <a:t> </a:t>
            </a:r>
            <a:r>
              <a:rPr lang="en-US" altLang="en-US" dirty="0" err="1" smtClean="0"/>
              <a:t>qu’on</a:t>
            </a:r>
            <a:r>
              <a:rPr lang="en-US" altLang="en-US" dirty="0" smtClean="0"/>
              <a:t> </a:t>
            </a:r>
            <a:r>
              <a:rPr lang="en-US" altLang="en-US" dirty="0" err="1" smtClean="0"/>
              <a:t>parle</a:t>
            </a:r>
            <a:r>
              <a:rPr lang="en-US" altLang="en-US" dirty="0" smtClean="0"/>
              <a:t> </a:t>
            </a:r>
            <a:r>
              <a:rPr lang="en-US" altLang="en-US" dirty="0" err="1" smtClean="0"/>
              <a:t>juste</a:t>
            </a:r>
            <a:r>
              <a:rPr lang="en-US" altLang="en-US" dirty="0" smtClean="0"/>
              <a:t> de tests </a:t>
            </a:r>
            <a:r>
              <a:rPr lang="en-US" altLang="en-US" dirty="0" err="1" smtClean="0"/>
              <a:t>paramétriques</a:t>
            </a:r>
            <a:r>
              <a:rPr lang="en-US" altLang="en-US" dirty="0" smtClean="0"/>
              <a:t> (</a:t>
            </a:r>
            <a:r>
              <a:rPr lang="en-US" altLang="en-US" dirty="0" err="1" smtClean="0"/>
              <a:t>qu’on</a:t>
            </a:r>
            <a:r>
              <a:rPr lang="en-US" altLang="en-US" dirty="0" smtClean="0"/>
              <a:t> assume que </a:t>
            </a:r>
            <a:r>
              <a:rPr lang="en-US" altLang="en-US" dirty="0" err="1" smtClean="0"/>
              <a:t>nos</a:t>
            </a:r>
            <a:r>
              <a:rPr lang="en-US" altLang="en-US" dirty="0" smtClean="0"/>
              <a:t> données </a:t>
            </a:r>
            <a:r>
              <a:rPr lang="en-US" altLang="en-US" dirty="0" err="1" smtClean="0"/>
              <a:t>sont</a:t>
            </a:r>
            <a:r>
              <a:rPr lang="en-US" altLang="en-US" dirty="0" smtClean="0"/>
              <a:t> </a:t>
            </a:r>
            <a:r>
              <a:rPr lang="en-US" altLang="en-US" dirty="0" err="1" smtClean="0"/>
              <a:t>distribuées</a:t>
            </a:r>
            <a:r>
              <a:rPr lang="en-US" altLang="en-US" dirty="0" smtClean="0"/>
              <a:t> </a:t>
            </a:r>
            <a:r>
              <a:rPr lang="en-US" altLang="en-US" dirty="0" err="1" smtClean="0"/>
              <a:t>normalement</a:t>
            </a:r>
            <a:r>
              <a:rPr lang="en-US" altLang="en-US" dirty="0" smtClean="0"/>
              <a:t>). Si on </a:t>
            </a:r>
            <a:r>
              <a:rPr lang="en-US" altLang="en-US" dirty="0" err="1" smtClean="0"/>
              <a:t>veut</a:t>
            </a:r>
            <a:r>
              <a:rPr lang="en-US" altLang="en-US" dirty="0" smtClean="0"/>
              <a:t> comparer 2 </a:t>
            </a:r>
            <a:r>
              <a:rPr lang="en-US" altLang="en-US" dirty="0" err="1" smtClean="0"/>
              <a:t>moyennes</a:t>
            </a:r>
            <a:r>
              <a:rPr lang="en-US" altLang="en-US" dirty="0" smtClean="0"/>
              <a:t>, </a:t>
            </a:r>
            <a:r>
              <a:rPr lang="en-US" altLang="en-US" dirty="0" err="1" smtClean="0"/>
              <a:t>ce</a:t>
            </a:r>
            <a:r>
              <a:rPr lang="en-US" altLang="en-US" dirty="0" smtClean="0"/>
              <a:t> que ça nous </a:t>
            </a:r>
            <a:r>
              <a:rPr lang="en-US" altLang="en-US" dirty="0" err="1" smtClean="0"/>
              <a:t>prend</a:t>
            </a:r>
            <a:r>
              <a:rPr lang="en-US" altLang="en-US" dirty="0" smtClean="0"/>
              <a:t> </a:t>
            </a:r>
            <a:r>
              <a:rPr lang="en-US" altLang="en-US" dirty="0" err="1" smtClean="0"/>
              <a:t>c’est</a:t>
            </a:r>
            <a:r>
              <a:rPr lang="en-US" altLang="en-US" dirty="0" smtClean="0"/>
              <a:t> </a:t>
            </a:r>
            <a:r>
              <a:rPr lang="en-US" altLang="en-US" dirty="0" err="1" smtClean="0"/>
              <a:t>quel</a:t>
            </a:r>
            <a:r>
              <a:rPr lang="en-US" altLang="en-US" dirty="0" smtClean="0"/>
              <a:t> genre de test? Yes, un test de t. </a:t>
            </a:r>
          </a:p>
          <a:p>
            <a:endParaRPr lang="en-US" altLang="en-US" dirty="0" smtClean="0"/>
          </a:p>
          <a:p>
            <a:r>
              <a:rPr lang="en-US" altLang="en-US" dirty="0" smtClean="0"/>
              <a:t>Si on </a:t>
            </a:r>
            <a:r>
              <a:rPr lang="en-US" altLang="en-US" dirty="0" err="1" smtClean="0"/>
              <a:t>veut</a:t>
            </a:r>
            <a:r>
              <a:rPr lang="en-US" altLang="en-US" dirty="0" smtClean="0"/>
              <a:t> comparer </a:t>
            </a:r>
            <a:r>
              <a:rPr lang="en-US" altLang="en-US" dirty="0" err="1" smtClean="0"/>
              <a:t>plusieurs</a:t>
            </a:r>
            <a:r>
              <a:rPr lang="en-US" altLang="en-US" dirty="0" smtClean="0"/>
              <a:t> </a:t>
            </a:r>
            <a:r>
              <a:rPr lang="en-US" altLang="en-US" dirty="0" err="1" smtClean="0"/>
              <a:t>moyennes</a:t>
            </a:r>
            <a:r>
              <a:rPr lang="en-US" altLang="en-US" dirty="0" smtClean="0"/>
              <a:t>? 3, 4, 5, 18? </a:t>
            </a:r>
            <a:r>
              <a:rPr lang="en-US" altLang="en-US" dirty="0" err="1" smtClean="0"/>
              <a:t>Une</a:t>
            </a:r>
            <a:r>
              <a:rPr lang="en-US" altLang="en-US" dirty="0" smtClean="0"/>
              <a:t> anova. Good.</a:t>
            </a:r>
          </a:p>
          <a:p>
            <a:r>
              <a:rPr lang="en-US" altLang="en-US" dirty="0" smtClean="0"/>
              <a:t>Pourquoi pas 3 tests de t? Correction pour </a:t>
            </a:r>
            <a:r>
              <a:rPr lang="en-US" altLang="en-US" dirty="0" err="1" smtClean="0"/>
              <a:t>comparaisons</a:t>
            </a:r>
            <a:r>
              <a:rPr lang="en-US" altLang="en-US" dirty="0" smtClean="0"/>
              <a:t> multiples!</a:t>
            </a:r>
          </a:p>
          <a:p>
            <a:endParaRPr lang="en-US" altLang="en-US" dirty="0" smtClean="0"/>
          </a:p>
          <a:p>
            <a:r>
              <a:rPr lang="en-US" altLang="en-US" dirty="0" err="1" smtClean="0"/>
              <a:t>Là</a:t>
            </a:r>
            <a:r>
              <a:rPr lang="en-US" altLang="en-US" dirty="0" smtClean="0"/>
              <a:t>, on </a:t>
            </a:r>
            <a:r>
              <a:rPr lang="en-US" altLang="en-US" dirty="0" err="1" smtClean="0"/>
              <a:t>va</a:t>
            </a:r>
            <a:r>
              <a:rPr lang="en-US" altLang="en-US" dirty="0" smtClean="0"/>
              <a:t> </a:t>
            </a:r>
            <a:r>
              <a:rPr lang="en-US" altLang="en-US" dirty="0" err="1" smtClean="0"/>
              <a:t>s’enfoncer</a:t>
            </a:r>
            <a:r>
              <a:rPr lang="en-US" altLang="en-US" dirty="0" smtClean="0"/>
              <a:t> un petit peu. Si on </a:t>
            </a:r>
            <a:r>
              <a:rPr lang="en-US" altLang="en-US" dirty="0" err="1" smtClean="0"/>
              <a:t>veut</a:t>
            </a:r>
            <a:r>
              <a:rPr lang="en-US" altLang="en-US" dirty="0" smtClean="0"/>
              <a:t> comparer des </a:t>
            </a:r>
            <a:r>
              <a:rPr lang="en-US" altLang="en-US" dirty="0" err="1" smtClean="0"/>
              <a:t>moyennes</a:t>
            </a:r>
            <a:r>
              <a:rPr lang="en-US" altLang="en-US" dirty="0" smtClean="0"/>
              <a:t>, </a:t>
            </a:r>
            <a:r>
              <a:rPr lang="en-US" altLang="en-US" dirty="0" err="1" smtClean="0"/>
              <a:t>mais</a:t>
            </a:r>
            <a:r>
              <a:rPr lang="en-US" altLang="en-US" dirty="0" smtClean="0"/>
              <a:t> </a:t>
            </a:r>
            <a:r>
              <a:rPr lang="en-US" altLang="en-US" dirty="0" err="1" smtClean="0"/>
              <a:t>qu’on</a:t>
            </a:r>
            <a:r>
              <a:rPr lang="en-US" altLang="en-US" dirty="0" smtClean="0"/>
              <a:t> a des </a:t>
            </a:r>
            <a:r>
              <a:rPr lang="en-US" altLang="en-US" dirty="0" err="1" smtClean="0"/>
              <a:t>groupes</a:t>
            </a:r>
            <a:r>
              <a:rPr lang="en-US" altLang="en-US" dirty="0" smtClean="0"/>
              <a:t>? Par </a:t>
            </a:r>
            <a:r>
              <a:rPr lang="en-US" altLang="en-US" dirty="0" err="1" smtClean="0"/>
              <a:t>exemple</a:t>
            </a:r>
            <a:r>
              <a:rPr lang="en-US" altLang="en-US" dirty="0" smtClean="0"/>
              <a:t> </a:t>
            </a:r>
            <a:r>
              <a:rPr lang="en-US" altLang="en-US" dirty="0" err="1" smtClean="0"/>
              <a:t>l’expression</a:t>
            </a:r>
            <a:r>
              <a:rPr lang="en-US" altLang="en-US" dirty="0" smtClean="0"/>
              <a:t> d’une </a:t>
            </a:r>
            <a:r>
              <a:rPr lang="en-US" altLang="en-US" dirty="0" err="1" smtClean="0"/>
              <a:t>protéine</a:t>
            </a:r>
            <a:r>
              <a:rPr lang="en-US" altLang="en-US" dirty="0" smtClean="0"/>
              <a:t> A et d’un </a:t>
            </a:r>
            <a:r>
              <a:rPr lang="en-US" altLang="en-US" dirty="0" err="1" smtClean="0"/>
              <a:t>isoforme</a:t>
            </a:r>
            <a:r>
              <a:rPr lang="en-US" altLang="en-US" dirty="0" smtClean="0"/>
              <a:t> de cette </a:t>
            </a:r>
            <a:r>
              <a:rPr lang="en-US" altLang="en-US" dirty="0" err="1" smtClean="0"/>
              <a:t>protéine</a:t>
            </a:r>
            <a:r>
              <a:rPr lang="en-US" altLang="en-US" dirty="0" smtClean="0"/>
              <a:t> avant et après un stress </a:t>
            </a:r>
            <a:r>
              <a:rPr lang="en-US" altLang="en-US" dirty="0" err="1" smtClean="0"/>
              <a:t>oxydatif</a:t>
            </a:r>
            <a:r>
              <a:rPr lang="en-US" altLang="en-US" dirty="0" smtClean="0"/>
              <a:t>? Ou plus </a:t>
            </a:r>
            <a:r>
              <a:rPr lang="en-US" altLang="en-US" dirty="0" err="1" smtClean="0"/>
              <a:t>coloré</a:t>
            </a:r>
            <a:r>
              <a:rPr lang="en-US" altLang="en-US" dirty="0" smtClean="0"/>
              <a:t>: La </a:t>
            </a:r>
            <a:r>
              <a:rPr lang="en-US" altLang="en-US" dirty="0" err="1" smtClean="0"/>
              <a:t>vitesse</a:t>
            </a:r>
            <a:r>
              <a:rPr lang="en-US" altLang="en-US" dirty="0" smtClean="0"/>
              <a:t> de course de </a:t>
            </a:r>
            <a:r>
              <a:rPr lang="en-US" altLang="en-US" dirty="0" err="1" smtClean="0"/>
              <a:t>salamandres</a:t>
            </a:r>
            <a:r>
              <a:rPr lang="en-US" altLang="en-US" dirty="0" smtClean="0"/>
              <a:t> </a:t>
            </a:r>
            <a:r>
              <a:rPr lang="en-US" altLang="en-US" dirty="0" err="1" smtClean="0"/>
              <a:t>mâles</a:t>
            </a:r>
            <a:r>
              <a:rPr lang="en-US" altLang="en-US" dirty="0" smtClean="0"/>
              <a:t> et </a:t>
            </a:r>
            <a:r>
              <a:rPr lang="en-US" altLang="en-US" dirty="0" err="1" smtClean="0"/>
              <a:t>femelles</a:t>
            </a:r>
            <a:r>
              <a:rPr lang="en-US" altLang="en-US" dirty="0" smtClean="0"/>
              <a:t> avant et après </a:t>
            </a:r>
            <a:r>
              <a:rPr lang="en-US" altLang="en-US" dirty="0" err="1" smtClean="0"/>
              <a:t>qu’on</a:t>
            </a:r>
            <a:r>
              <a:rPr lang="en-US" altLang="en-US" dirty="0" smtClean="0"/>
              <a:t> </a:t>
            </a:r>
            <a:r>
              <a:rPr lang="en-US" altLang="en-US" dirty="0" err="1" smtClean="0"/>
              <a:t>leur</a:t>
            </a:r>
            <a:r>
              <a:rPr lang="en-US" altLang="en-US" dirty="0" smtClean="0"/>
              <a:t> </a:t>
            </a:r>
            <a:r>
              <a:rPr lang="en-US" altLang="en-US" dirty="0" err="1" smtClean="0"/>
              <a:t>ai</a:t>
            </a:r>
            <a:r>
              <a:rPr lang="en-US" altLang="en-US" dirty="0" smtClean="0"/>
              <a:t> coupé les </a:t>
            </a:r>
            <a:r>
              <a:rPr lang="en-US" altLang="en-US" dirty="0" err="1" smtClean="0"/>
              <a:t>pattes</a:t>
            </a:r>
            <a:r>
              <a:rPr lang="en-US" altLang="en-US" dirty="0" smtClean="0"/>
              <a:t> </a:t>
            </a:r>
            <a:r>
              <a:rPr lang="en-US" altLang="en-US" dirty="0" err="1" smtClean="0"/>
              <a:t>arrières</a:t>
            </a:r>
            <a:r>
              <a:rPr lang="en-US" altLang="en-US" dirty="0" smtClean="0"/>
              <a:t>?</a:t>
            </a:r>
          </a:p>
          <a:p>
            <a:endParaRPr lang="en-US" altLang="en-US" dirty="0" smtClean="0"/>
          </a:p>
          <a:p>
            <a:r>
              <a:rPr lang="en-US" altLang="en-US" dirty="0" err="1" smtClean="0"/>
              <a:t>Là</a:t>
            </a:r>
            <a:r>
              <a:rPr lang="en-US" altLang="en-US" dirty="0" smtClean="0"/>
              <a:t> on a </a:t>
            </a:r>
            <a:r>
              <a:rPr lang="en-US" altLang="en-US" dirty="0" err="1" smtClean="0"/>
              <a:t>besoin</a:t>
            </a:r>
            <a:r>
              <a:rPr lang="en-US" altLang="en-US" dirty="0" smtClean="0"/>
              <a:t> d’une anova à 2 </a:t>
            </a:r>
            <a:r>
              <a:rPr lang="en-US" altLang="en-US" dirty="0" smtClean="0"/>
              <a:t>facteurs</a:t>
            </a:r>
            <a:r>
              <a:rPr lang="en-US" altLang="en-US" baseline="0" dirty="0" smtClean="0"/>
              <a:t> (</a:t>
            </a:r>
            <a:r>
              <a:rPr lang="en-US" altLang="en-US" baseline="0" dirty="0" err="1" smtClean="0"/>
              <a:t>sexe</a:t>
            </a:r>
            <a:r>
              <a:rPr lang="en-US" altLang="en-US" baseline="0" dirty="0" smtClean="0"/>
              <a:t> et le </a:t>
            </a:r>
            <a:r>
              <a:rPr lang="en-US" altLang="en-US" baseline="0" dirty="0" err="1" smtClean="0"/>
              <a:t>nombre</a:t>
            </a:r>
            <a:r>
              <a:rPr lang="en-US" altLang="en-US" baseline="0" dirty="0" smtClean="0"/>
              <a:t> de </a:t>
            </a:r>
            <a:r>
              <a:rPr lang="en-US" altLang="en-US" baseline="0" dirty="0" err="1" smtClean="0"/>
              <a:t>pattes</a:t>
            </a:r>
            <a:r>
              <a:rPr lang="en-US" altLang="en-US" baseline="0" dirty="0" smtClean="0"/>
              <a:t> </a:t>
            </a:r>
            <a:r>
              <a:rPr lang="en-US" altLang="en-US" baseline="0" dirty="0" err="1" smtClean="0"/>
              <a:t>restantes</a:t>
            </a:r>
            <a:r>
              <a:rPr lang="en-US" altLang="en-US" baseline="0" dirty="0" smtClean="0"/>
              <a:t>).</a:t>
            </a:r>
          </a:p>
          <a:p>
            <a:endParaRPr lang="fr-CA" altLang="en-US" baseline="0" dirty="0" smtClean="0"/>
          </a:p>
          <a:p>
            <a:r>
              <a:rPr lang="fr-CA" altLang="en-US" baseline="0" dirty="0" smtClean="0"/>
              <a:t>Une anova ça s’appelle aussi un modèle linéaire.</a:t>
            </a:r>
            <a:endParaRPr lang="en-US" altLang="en-US" dirty="0" smtClean="0"/>
          </a:p>
        </p:txBody>
      </p:sp>
      <p:sp>
        <p:nvSpPr>
          <p:cNvPr id="36868" name="Slide Number Placeholder 3"/>
          <p:cNvSpPr>
            <a:spLocks noGrp="1"/>
          </p:cNvSpPr>
          <p:nvPr>
            <p:ph type="sldNum" sz="quarter" idx="5"/>
          </p:nvPr>
        </p:nvSpPr>
        <p:spPr>
          <a:noFill/>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fld id="{BC236DD6-2ACE-4245-BFEA-1FDC038057ED}" type="slidenum">
              <a:rPr lang="fr-FR" altLang="en-US" sz="1200" smtClean="0"/>
              <a:pPr/>
              <a:t>5</a:t>
            </a:fld>
            <a:endParaRPr lang="fr-FR"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altLang="en-US" dirty="0" smtClean="0"/>
              <a:t>Ok, </a:t>
            </a:r>
            <a:r>
              <a:rPr lang="en-US" altLang="en-US" dirty="0" err="1" smtClean="0"/>
              <a:t>là</a:t>
            </a:r>
            <a:r>
              <a:rPr lang="en-US" altLang="en-US" dirty="0" smtClean="0"/>
              <a:t> </a:t>
            </a:r>
            <a:r>
              <a:rPr lang="en-US" altLang="en-US" dirty="0" err="1" smtClean="0"/>
              <a:t>mettons</a:t>
            </a:r>
            <a:r>
              <a:rPr lang="en-US" altLang="en-US" dirty="0" smtClean="0"/>
              <a:t> </a:t>
            </a:r>
            <a:r>
              <a:rPr lang="en-US" altLang="en-US" dirty="0" err="1" smtClean="0"/>
              <a:t>qu’on</a:t>
            </a:r>
            <a:r>
              <a:rPr lang="en-US" altLang="en-US" dirty="0" smtClean="0"/>
              <a:t> </a:t>
            </a:r>
            <a:r>
              <a:rPr lang="en-US" altLang="en-US" dirty="0" err="1" smtClean="0"/>
              <a:t>ajoute</a:t>
            </a:r>
            <a:r>
              <a:rPr lang="en-US" altLang="en-US" dirty="0" smtClean="0"/>
              <a:t> </a:t>
            </a:r>
            <a:r>
              <a:rPr lang="en-US" altLang="en-US" dirty="0" err="1" smtClean="0"/>
              <a:t>une</a:t>
            </a:r>
            <a:r>
              <a:rPr lang="en-US" altLang="en-US" dirty="0" smtClean="0"/>
              <a:t> condition à </a:t>
            </a:r>
            <a:r>
              <a:rPr lang="en-US" altLang="en-US" dirty="0" err="1" smtClean="0"/>
              <a:t>nos</a:t>
            </a:r>
            <a:r>
              <a:rPr lang="en-US" altLang="en-US" dirty="0" smtClean="0"/>
              <a:t> </a:t>
            </a:r>
            <a:r>
              <a:rPr lang="en-US" altLang="en-US" dirty="0" err="1" smtClean="0"/>
              <a:t>salamandres</a:t>
            </a:r>
            <a:r>
              <a:rPr lang="en-US" altLang="en-US" dirty="0" smtClean="0"/>
              <a:t>. On </a:t>
            </a:r>
            <a:r>
              <a:rPr lang="en-US" altLang="en-US" dirty="0" err="1" smtClean="0"/>
              <a:t>ajoute</a:t>
            </a:r>
            <a:r>
              <a:rPr lang="en-US" altLang="en-US" dirty="0" smtClean="0"/>
              <a:t> un backpack. </a:t>
            </a:r>
            <a:r>
              <a:rPr lang="en-US" altLang="en-US" dirty="0" err="1" smtClean="0"/>
              <a:t>Pûrement</a:t>
            </a:r>
            <a:r>
              <a:rPr lang="en-US" altLang="en-US" dirty="0" smtClean="0"/>
              <a:t> </a:t>
            </a:r>
            <a:r>
              <a:rPr lang="en-US" altLang="en-US" dirty="0" err="1" smtClean="0"/>
              <a:t>spéculatif</a:t>
            </a:r>
            <a:r>
              <a:rPr lang="en-US" altLang="en-US" dirty="0" smtClean="0"/>
              <a:t>. On a </a:t>
            </a:r>
            <a:r>
              <a:rPr lang="en-US" altLang="en-US" dirty="0" err="1" smtClean="0"/>
              <a:t>donc</a:t>
            </a:r>
            <a:r>
              <a:rPr lang="en-US" altLang="en-US" dirty="0" smtClean="0"/>
              <a:t> des </a:t>
            </a:r>
            <a:r>
              <a:rPr lang="en-US" altLang="en-US" dirty="0" err="1" smtClean="0"/>
              <a:t>salamandres</a:t>
            </a:r>
            <a:r>
              <a:rPr lang="en-US" altLang="en-US" dirty="0" smtClean="0"/>
              <a:t> </a:t>
            </a:r>
            <a:r>
              <a:rPr lang="en-US" altLang="en-US" dirty="0" err="1" smtClean="0"/>
              <a:t>mâles</a:t>
            </a:r>
            <a:r>
              <a:rPr lang="en-US" altLang="en-US" dirty="0" smtClean="0"/>
              <a:t> et </a:t>
            </a:r>
            <a:r>
              <a:rPr lang="en-US" altLang="en-US" dirty="0" err="1" smtClean="0"/>
              <a:t>femelles</a:t>
            </a:r>
            <a:r>
              <a:rPr lang="en-US" altLang="en-US" dirty="0" smtClean="0"/>
              <a:t> à </a:t>
            </a:r>
            <a:r>
              <a:rPr lang="en-US" altLang="en-US" dirty="0" smtClean="0"/>
              <a:t>un </a:t>
            </a:r>
            <a:r>
              <a:rPr lang="en-US" altLang="en-US" dirty="0" smtClean="0"/>
              <a:t>temps 1 et un temps 2, </a:t>
            </a:r>
            <a:r>
              <a:rPr lang="en-US" altLang="en-US" dirty="0" err="1" smtClean="0"/>
              <a:t>représentant</a:t>
            </a:r>
            <a:r>
              <a:rPr lang="en-US" altLang="en-US" dirty="0" smtClean="0"/>
              <a:t> les </a:t>
            </a:r>
            <a:r>
              <a:rPr lang="en-US" altLang="en-US" dirty="0" err="1" smtClean="0"/>
              <a:t>pattes</a:t>
            </a:r>
            <a:r>
              <a:rPr lang="en-US" altLang="en-US" dirty="0" smtClean="0"/>
              <a:t> </a:t>
            </a:r>
            <a:r>
              <a:rPr lang="en-US" altLang="en-US" dirty="0" err="1" smtClean="0"/>
              <a:t>coupées</a:t>
            </a:r>
            <a:r>
              <a:rPr lang="en-US" altLang="en-US" dirty="0" smtClean="0"/>
              <a:t> ou non, </a:t>
            </a:r>
            <a:r>
              <a:rPr lang="en-US" altLang="en-US" dirty="0" err="1" smtClean="0"/>
              <a:t>pis</a:t>
            </a:r>
            <a:r>
              <a:rPr lang="en-US" altLang="en-US" dirty="0" smtClean="0"/>
              <a:t> en plus on </a:t>
            </a:r>
            <a:r>
              <a:rPr lang="en-US" altLang="en-US" dirty="0" err="1" smtClean="0"/>
              <a:t>ajoute</a:t>
            </a:r>
            <a:r>
              <a:rPr lang="en-US" altLang="en-US" dirty="0" smtClean="0"/>
              <a:t> la condition avec ou sans backpack.</a:t>
            </a:r>
          </a:p>
          <a:p>
            <a:endParaRPr lang="en-US" altLang="en-US" dirty="0" smtClean="0"/>
          </a:p>
          <a:p>
            <a:r>
              <a:rPr lang="en-US" altLang="en-US" dirty="0" smtClean="0"/>
              <a:t>Ça </a:t>
            </a:r>
            <a:r>
              <a:rPr lang="en-US" altLang="en-US" dirty="0" err="1" smtClean="0"/>
              <a:t>c’tun</a:t>
            </a:r>
            <a:r>
              <a:rPr lang="en-US" altLang="en-US" dirty="0" smtClean="0"/>
              <a:t> </a:t>
            </a:r>
            <a:r>
              <a:rPr lang="en-US" altLang="en-US" dirty="0" err="1" smtClean="0"/>
              <a:t>modèle</a:t>
            </a:r>
            <a:r>
              <a:rPr lang="en-US" altLang="en-US" dirty="0" smtClean="0"/>
              <a:t> linéaire à </a:t>
            </a:r>
            <a:r>
              <a:rPr lang="en-US" altLang="en-US" dirty="0" err="1" smtClean="0"/>
              <a:t>combien</a:t>
            </a:r>
            <a:r>
              <a:rPr lang="en-US" altLang="en-US" dirty="0" smtClean="0"/>
              <a:t> de facteurs? Oui, 3. J’ai </a:t>
            </a:r>
            <a:r>
              <a:rPr lang="en-US" altLang="en-US" dirty="0" err="1" smtClean="0"/>
              <a:t>juste</a:t>
            </a:r>
            <a:r>
              <a:rPr lang="en-US" altLang="en-US" dirty="0" smtClean="0"/>
              <a:t> </a:t>
            </a:r>
            <a:r>
              <a:rPr lang="en-US" altLang="en-US" dirty="0" err="1" smtClean="0"/>
              <a:t>ajouté</a:t>
            </a:r>
            <a:r>
              <a:rPr lang="en-US" altLang="en-US" dirty="0" smtClean="0"/>
              <a:t> le backpack.</a:t>
            </a:r>
          </a:p>
          <a:p>
            <a:endParaRPr lang="fr-CA" altLang="en-US" dirty="0" smtClean="0"/>
          </a:p>
          <a:p>
            <a:r>
              <a:rPr lang="fr-CA" altLang="en-US" dirty="0" smtClean="0"/>
              <a:t>Si vous regardez les</a:t>
            </a:r>
            <a:r>
              <a:rPr lang="fr-CA" altLang="en-US" baseline="0" dirty="0" smtClean="0"/>
              <a:t> données que je vous ai données, on a quoi? Une population cellulaire, une condition et un nombre de passages. Eh que ça se ressemble! Mais vous vous avez sûrement d’autres données! Donc la on va faire un </a:t>
            </a:r>
            <a:r>
              <a:rPr lang="fr-CA" altLang="en-US" baseline="0" dirty="0" err="1" smtClean="0"/>
              <a:t>exercise</a:t>
            </a:r>
            <a:r>
              <a:rPr lang="fr-CA" altLang="en-US" baseline="0" dirty="0" smtClean="0"/>
              <a:t>: y’en a tu qui ont leurs propres données?</a:t>
            </a:r>
          </a:p>
          <a:p>
            <a:endParaRPr lang="fr-CA" altLang="en-US" baseline="0" dirty="0" smtClean="0"/>
          </a:p>
          <a:p>
            <a:r>
              <a:rPr lang="fr-CA" altLang="en-US" baseline="0" dirty="0" smtClean="0"/>
              <a:t>Décrivez-nous votre set de données et dites nous c’est quoi que vous vous posez comme question et quel test vous devriez faire?</a:t>
            </a:r>
          </a:p>
          <a:p>
            <a:endParaRPr lang="en-US" altLang="en-US" dirty="0" smtClean="0"/>
          </a:p>
        </p:txBody>
      </p:sp>
      <p:sp>
        <p:nvSpPr>
          <p:cNvPr id="37892" name="Slide Number Placeholder 3"/>
          <p:cNvSpPr>
            <a:spLocks noGrp="1"/>
          </p:cNvSpPr>
          <p:nvPr>
            <p:ph type="sldNum" sz="quarter" idx="5"/>
          </p:nvPr>
        </p:nvSpPr>
        <p:spPr>
          <a:noFill/>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fld id="{7970F4CA-DDE7-4E55-93CE-D6723116247A}" type="slidenum">
              <a:rPr lang="fr-FR" altLang="en-US" sz="1200" smtClean="0"/>
              <a:pPr/>
              <a:t>6</a:t>
            </a:fld>
            <a:endParaRPr lang="fr-FR"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altLang="en-US" baseline="0" dirty="0" smtClean="0"/>
              <a:t>Ok, Avec les données que je vous ai fournies: Je veux savoir comment la taille moyenne est influencée par les conditions au fil des passages, j’assume que toutes mes pops </a:t>
            </a:r>
            <a:r>
              <a:rPr lang="fr-CA" altLang="en-US" baseline="0" dirty="0" err="1" smtClean="0"/>
              <a:t>cells</a:t>
            </a:r>
            <a:r>
              <a:rPr lang="fr-CA" altLang="en-US" baseline="0" dirty="0" smtClean="0"/>
              <a:t> sont similaires et ça m’intéresse pas de savoir l’effet de la pop. Qu’est-ce que je fais?</a:t>
            </a:r>
          </a:p>
          <a:p>
            <a:endParaRPr lang="fr-CA" dirty="0" smtClean="0"/>
          </a:p>
          <a:p>
            <a:r>
              <a:rPr lang="fr-CA" dirty="0" smtClean="0"/>
              <a:t>Ok good, là</a:t>
            </a:r>
            <a:r>
              <a:rPr lang="fr-CA" baseline="0" dirty="0" smtClean="0"/>
              <a:t> on va voir comment faire tous ces test-là sur R en vérifiant les prémisses et tout et tout!</a:t>
            </a:r>
            <a:endParaRPr lang="en-US" dirty="0"/>
          </a:p>
        </p:txBody>
      </p:sp>
      <p:sp>
        <p:nvSpPr>
          <p:cNvPr id="4" name="Slide Number Placeholder 3"/>
          <p:cNvSpPr>
            <a:spLocks noGrp="1"/>
          </p:cNvSpPr>
          <p:nvPr>
            <p:ph type="sldNum" sz="quarter" idx="10"/>
          </p:nvPr>
        </p:nvSpPr>
        <p:spPr/>
        <p:txBody>
          <a:bodyPr/>
          <a:lstStyle/>
          <a:p>
            <a:fld id="{AC8A01BA-DA47-4EE3-A4C1-0CF619E4EAA8}" type="slidenum">
              <a:rPr lang="en-US" smtClean="0"/>
              <a:t>7</a:t>
            </a:fld>
            <a:endParaRPr lang="en-US"/>
          </a:p>
        </p:txBody>
      </p:sp>
    </p:spTree>
    <p:extLst>
      <p:ext uri="{BB962C8B-B14F-4D97-AF65-F5344CB8AC3E}">
        <p14:creationId xmlns:p14="http://schemas.microsoft.com/office/powerpoint/2010/main" val="295289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0E6164-230D-481A-86E8-18E64414F58D}"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35768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6164-230D-481A-86E8-18E64414F58D}"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107724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6164-230D-481A-86E8-18E64414F58D}"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16008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E6164-230D-481A-86E8-18E64414F58D}"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6049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E6164-230D-481A-86E8-18E64414F58D}"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405396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0E6164-230D-481A-86E8-18E64414F58D}"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233254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0E6164-230D-481A-86E8-18E64414F58D}" type="datetimeFigureOut">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391429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E6164-230D-481A-86E8-18E64414F58D}" type="datetimeFigureOut">
              <a:rPr lang="en-US" smtClean="0"/>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420119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E6164-230D-481A-86E8-18E64414F58D}" type="datetimeFigureOut">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301994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6164-230D-481A-86E8-18E64414F58D}"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428986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E6164-230D-481A-86E8-18E64414F58D}"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4B020-0C04-46D7-8C4F-1C90B2782E45}" type="slidenum">
              <a:rPr lang="en-US" smtClean="0"/>
              <a:t>‹#›</a:t>
            </a:fld>
            <a:endParaRPr lang="en-US"/>
          </a:p>
        </p:txBody>
      </p:sp>
    </p:spTree>
    <p:extLst>
      <p:ext uri="{BB962C8B-B14F-4D97-AF65-F5344CB8AC3E}">
        <p14:creationId xmlns:p14="http://schemas.microsoft.com/office/powerpoint/2010/main" val="411298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E6164-230D-481A-86E8-18E64414F58D}" type="datetimeFigureOut">
              <a:rPr lang="en-US" smtClean="0"/>
              <a:t>6/28/2016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4B020-0C04-46D7-8C4F-1C90B2782E45}" type="slidenum">
              <a:rPr lang="en-US" smtClean="0"/>
              <a:t>‹#›</a:t>
            </a:fld>
            <a:endParaRPr lang="en-US"/>
          </a:p>
        </p:txBody>
      </p:sp>
    </p:spTree>
    <p:extLst>
      <p:ext uri="{BB962C8B-B14F-4D97-AF65-F5344CB8AC3E}">
        <p14:creationId xmlns:p14="http://schemas.microsoft.com/office/powerpoint/2010/main" val="333017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ultureofyes.files.wordpress.com/2015/11/code.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93000"/>
                    </a14:imgEffect>
                    <a14:imgEffect>
                      <a14:brightnessContrast bright="4000" contrast="-20000"/>
                    </a14:imgEffect>
                  </a14:imgLayer>
                </a14:imgProps>
              </a:ext>
              <a:ext uri="{28A0092B-C50C-407E-A947-70E740481C1C}">
                <a14:useLocalDpi xmlns:a14="http://schemas.microsoft.com/office/drawing/2010/main" val="0"/>
              </a:ext>
            </a:extLst>
          </a:blip>
          <a:srcRect/>
          <a:stretch>
            <a:fillRect/>
          </a:stretch>
        </p:blipFill>
        <p:spPr bwMode="auto">
          <a:xfrm>
            <a:off x="-2071255" y="0"/>
            <a:ext cx="13189445" cy="7391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66800" y="1654175"/>
            <a:ext cx="11277600" cy="1470025"/>
          </a:xfrm>
        </p:spPr>
        <p:txBody>
          <a:bodyPr>
            <a:noAutofit/>
          </a:bodyPr>
          <a:lstStyle/>
          <a:p>
            <a:r>
              <a:rPr lang="fr-FR" sz="7200" b="1" dirty="0">
                <a:solidFill>
                  <a:schemeClr val="bg1"/>
                </a:solidFill>
              </a:rPr>
              <a:t>R </a:t>
            </a:r>
            <a:r>
              <a:rPr lang="fr-FR" sz="7200" b="1" dirty="0" smtClean="0">
                <a:solidFill>
                  <a:schemeClr val="bg1"/>
                </a:solidFill>
              </a:rPr>
              <a:t>POUR DÉBUTANTS: </a:t>
            </a:r>
            <a:br>
              <a:rPr lang="fr-FR" sz="7200" b="1" dirty="0" smtClean="0">
                <a:solidFill>
                  <a:schemeClr val="bg1"/>
                </a:solidFill>
              </a:rPr>
            </a:br>
            <a:r>
              <a:rPr lang="fr-FR" sz="4800" b="1" dirty="0" smtClean="0">
                <a:solidFill>
                  <a:schemeClr val="bg1"/>
                </a:solidFill>
              </a:rPr>
              <a:t>Biostatistiques </a:t>
            </a:r>
            <a:r>
              <a:rPr lang="fr-FR" sz="4800" b="1" dirty="0">
                <a:solidFill>
                  <a:schemeClr val="bg1"/>
                </a:solidFill>
              </a:rPr>
              <a:t>en Biomed</a:t>
            </a:r>
            <a:br>
              <a:rPr lang="fr-FR" sz="4800" b="1" dirty="0">
                <a:solidFill>
                  <a:schemeClr val="bg1"/>
                </a:solidFill>
              </a:rPr>
            </a:br>
            <a:r>
              <a:rPr lang="fr-FR" sz="4800" b="1" i="1" dirty="0">
                <a:solidFill>
                  <a:schemeClr val="bg1"/>
                </a:solidFill>
              </a:rPr>
              <a:t>Apportez vos données!</a:t>
            </a:r>
            <a:r>
              <a:rPr lang="fr-FR" sz="2800" dirty="0"/>
              <a:t/>
            </a:r>
            <a:br>
              <a:rPr lang="fr-FR" sz="2800" dirty="0"/>
            </a:br>
            <a:endParaRPr lang="en-US" sz="2800" dirty="0"/>
          </a:p>
        </p:txBody>
      </p:sp>
      <p:sp>
        <p:nvSpPr>
          <p:cNvPr id="4" name="TextBox 3"/>
          <p:cNvSpPr txBox="1"/>
          <p:nvPr/>
        </p:nvSpPr>
        <p:spPr>
          <a:xfrm>
            <a:off x="533400" y="4191000"/>
            <a:ext cx="8084264" cy="1077218"/>
          </a:xfrm>
          <a:prstGeom prst="rect">
            <a:avLst/>
          </a:prstGeom>
          <a:noFill/>
        </p:spPr>
        <p:txBody>
          <a:bodyPr wrap="none" rtlCol="0">
            <a:spAutoFit/>
          </a:bodyPr>
          <a:lstStyle/>
          <a:p>
            <a:pPr algn="ctr"/>
            <a:r>
              <a:rPr lang="fr-CA" sz="3200" b="1" dirty="0" smtClean="0">
                <a:solidFill>
                  <a:schemeClr val="bg1"/>
                </a:solidFill>
                <a:latin typeface="Courier New" panose="02070309020205020404" pitchFamily="49" charset="0"/>
                <a:cs typeface="Courier New" panose="02070309020205020404" pitchFamily="49" charset="0"/>
              </a:rPr>
              <a:t>Mercredi le 29 juin 2016 à 14h30</a:t>
            </a:r>
          </a:p>
          <a:p>
            <a:pPr algn="ctr"/>
            <a:r>
              <a:rPr lang="fr-CA" sz="3200" b="1" dirty="0" smtClean="0">
                <a:solidFill>
                  <a:schemeClr val="bg1"/>
                </a:solidFill>
                <a:latin typeface="Courier New" panose="02070309020205020404" pitchFamily="49" charset="0"/>
                <a:cs typeface="Courier New" panose="02070309020205020404" pitchFamily="49" charset="0"/>
              </a:rPr>
              <a:t>R-138</a:t>
            </a:r>
            <a:endParaRPr lang="en-US" sz="3200" b="1" dirty="0">
              <a:solidFill>
                <a:schemeClr val="bg1"/>
              </a:solidFill>
              <a:latin typeface="Courier New" panose="02070309020205020404" pitchFamily="49" charset="0"/>
              <a:cs typeface="Courier New" panose="02070309020205020404" pitchFamily="49" charset="0"/>
            </a:endParaRPr>
          </a:p>
        </p:txBody>
      </p:sp>
      <p:sp>
        <p:nvSpPr>
          <p:cNvPr id="5" name="TextBox 4"/>
          <p:cNvSpPr txBox="1"/>
          <p:nvPr/>
        </p:nvSpPr>
        <p:spPr>
          <a:xfrm>
            <a:off x="4038600" y="5715000"/>
            <a:ext cx="4960064" cy="1077218"/>
          </a:xfrm>
          <a:prstGeom prst="rect">
            <a:avLst/>
          </a:prstGeom>
          <a:noFill/>
        </p:spPr>
        <p:txBody>
          <a:bodyPr wrap="square" rtlCol="0">
            <a:spAutoFit/>
          </a:bodyPr>
          <a:lstStyle/>
          <a:p>
            <a:pPr algn="r"/>
            <a:r>
              <a:rPr lang="fr-CA" sz="3200" b="1" dirty="0" smtClean="0">
                <a:solidFill>
                  <a:schemeClr val="bg1"/>
                </a:solidFill>
              </a:rPr>
              <a:t>Atelier</a:t>
            </a:r>
          </a:p>
          <a:p>
            <a:pPr algn="r"/>
            <a:r>
              <a:rPr lang="fr-CA" sz="3200" b="1" dirty="0" smtClean="0">
                <a:solidFill>
                  <a:schemeClr val="bg1"/>
                </a:solidFill>
              </a:rPr>
              <a:t>Par Sergio Cortez Ghio</a:t>
            </a:r>
            <a:endParaRPr lang="en-US" sz="3200" b="1" dirty="0">
              <a:solidFill>
                <a:schemeClr val="bg1"/>
              </a:solidFill>
            </a:endParaRPr>
          </a:p>
        </p:txBody>
      </p:sp>
      <p:sp>
        <p:nvSpPr>
          <p:cNvPr id="7" name="TextBox 6"/>
          <p:cNvSpPr txBox="1"/>
          <p:nvPr/>
        </p:nvSpPr>
        <p:spPr>
          <a:xfrm>
            <a:off x="221536" y="6197025"/>
            <a:ext cx="4960064" cy="584775"/>
          </a:xfrm>
          <a:prstGeom prst="rect">
            <a:avLst/>
          </a:prstGeom>
          <a:noFill/>
        </p:spPr>
        <p:txBody>
          <a:bodyPr wrap="square" rtlCol="0">
            <a:spAutoFit/>
          </a:bodyPr>
          <a:lstStyle/>
          <a:p>
            <a:r>
              <a:rPr lang="fr-CA" sz="3200" b="1" dirty="0" smtClean="0">
                <a:solidFill>
                  <a:schemeClr val="bg1"/>
                </a:solidFill>
              </a:rPr>
              <a:t>GIIPS - LOEX</a:t>
            </a:r>
            <a:endParaRPr lang="en-US" sz="3200" b="1" dirty="0">
              <a:solidFill>
                <a:schemeClr val="bg1"/>
              </a:solidFill>
            </a:endParaRPr>
          </a:p>
        </p:txBody>
      </p:sp>
    </p:spTree>
    <p:extLst>
      <p:ext uri="{BB962C8B-B14F-4D97-AF65-F5344CB8AC3E}">
        <p14:creationId xmlns:p14="http://schemas.microsoft.com/office/powerpoint/2010/main" val="474008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68600"/>
            <a:ext cx="2819400" cy="187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 y="1741269"/>
            <a:ext cx="8686800" cy="646331"/>
          </a:xfrm>
          <a:prstGeom prst="rect">
            <a:avLst/>
          </a:prstGeom>
        </p:spPr>
        <p:txBody>
          <a:bodyPr wrap="square">
            <a:spAutoFit/>
          </a:bodyPr>
          <a:lstStyle/>
          <a:p>
            <a:pPr algn="ctr"/>
            <a:r>
              <a:rPr lang="en-US" sz="3600" b="1" dirty="0"/>
              <a:t>The R Project for Statistical </a:t>
            </a:r>
            <a:r>
              <a:rPr lang="en-US" sz="3600" b="1" dirty="0" smtClean="0"/>
              <a:t>Computing</a:t>
            </a:r>
            <a:endParaRPr lang="en-US" sz="3600" b="1"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099858"/>
            <a:ext cx="379984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199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8084" y="2158031"/>
            <a:ext cx="2004716" cy="523220"/>
          </a:xfrm>
          <a:prstGeom prst="rect">
            <a:avLst/>
          </a:prstGeom>
          <a:noFill/>
        </p:spPr>
        <p:txBody>
          <a:bodyPr wrap="none" rtlCol="0">
            <a:spAutoFit/>
          </a:bodyPr>
          <a:lstStyle/>
          <a:p>
            <a:pPr algn="ctr"/>
            <a:r>
              <a:rPr lang="en-US" sz="2800" b="1" dirty="0" smtClean="0"/>
              <a:t>Correlations</a:t>
            </a:r>
            <a:endParaRPr lang="en-US" sz="2800" b="1" dirty="0"/>
          </a:p>
        </p:txBody>
      </p:sp>
      <p:sp>
        <p:nvSpPr>
          <p:cNvPr id="5" name="TextBox 4"/>
          <p:cNvSpPr txBox="1"/>
          <p:nvPr/>
        </p:nvSpPr>
        <p:spPr>
          <a:xfrm>
            <a:off x="4038600" y="2133600"/>
            <a:ext cx="4360874" cy="523220"/>
          </a:xfrm>
          <a:prstGeom prst="rect">
            <a:avLst/>
          </a:prstGeom>
          <a:noFill/>
        </p:spPr>
        <p:txBody>
          <a:bodyPr wrap="none" rtlCol="0">
            <a:spAutoFit/>
          </a:bodyPr>
          <a:lstStyle/>
          <a:p>
            <a:pPr algn="ctr"/>
            <a:r>
              <a:rPr lang="en-US" sz="2800" b="1" dirty="0" smtClean="0"/>
              <a:t>Comparaisons de moyennes</a:t>
            </a:r>
            <a:endParaRPr lang="en-US" sz="2800" b="1" dirty="0"/>
          </a:p>
        </p:txBody>
      </p:sp>
      <p:grpSp>
        <p:nvGrpSpPr>
          <p:cNvPr id="6" name="Group 5"/>
          <p:cNvGrpSpPr>
            <a:grpSpLocks/>
          </p:cNvGrpSpPr>
          <p:nvPr/>
        </p:nvGrpSpPr>
        <p:grpSpPr bwMode="auto">
          <a:xfrm>
            <a:off x="5492232" y="2895600"/>
            <a:ext cx="1663700" cy="1219200"/>
            <a:chOff x="1714351" y="2438400"/>
            <a:chExt cx="1663130" cy="1219200"/>
          </a:xfrm>
        </p:grpSpPr>
        <p:cxnSp>
          <p:nvCxnSpPr>
            <p:cNvPr id="7" name="Straight Connector 24"/>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25"/>
            <p:cNvCxnSpPr>
              <a:cxnSpLocks noChangeShapeType="1"/>
            </p:cNvCxnSpPr>
            <p:nvPr/>
          </p:nvCxnSpPr>
          <p:spPr bwMode="auto">
            <a:xfrm flipH="1">
              <a:off x="1714353" y="3657600"/>
              <a:ext cx="1663128"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Flowchart: Process 8"/>
          <p:cNvSpPr>
            <a:spLocks noChangeArrowheads="1"/>
          </p:cNvSpPr>
          <p:nvPr/>
        </p:nvSpPr>
        <p:spPr bwMode="auto">
          <a:xfrm>
            <a:off x="5679557" y="3276600"/>
            <a:ext cx="304800" cy="8382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10" name="Flowchart: Process 9"/>
          <p:cNvSpPr>
            <a:spLocks noChangeArrowheads="1"/>
          </p:cNvSpPr>
          <p:nvPr/>
        </p:nvSpPr>
        <p:spPr bwMode="auto">
          <a:xfrm>
            <a:off x="6136757" y="3695700"/>
            <a:ext cx="304800" cy="4191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11" name="Flowchart: Process 10"/>
          <p:cNvSpPr>
            <a:spLocks noChangeArrowheads="1"/>
          </p:cNvSpPr>
          <p:nvPr/>
        </p:nvSpPr>
        <p:spPr bwMode="auto">
          <a:xfrm>
            <a:off x="6622532" y="3276600"/>
            <a:ext cx="304800" cy="8382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cxnSp>
        <p:nvCxnSpPr>
          <p:cNvPr id="13" name="Straight Connector 24"/>
          <p:cNvCxnSpPr>
            <a:cxnSpLocks noChangeShapeType="1"/>
          </p:cNvCxnSpPr>
          <p:nvPr/>
        </p:nvCxnSpPr>
        <p:spPr bwMode="auto">
          <a:xfrm>
            <a:off x="1500482" y="28956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25"/>
          <p:cNvCxnSpPr>
            <a:cxnSpLocks noChangeShapeType="1"/>
          </p:cNvCxnSpPr>
          <p:nvPr/>
        </p:nvCxnSpPr>
        <p:spPr bwMode="auto">
          <a:xfrm flipH="1">
            <a:off x="1500484" y="4114800"/>
            <a:ext cx="1663698"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a:xfrm flipV="1">
            <a:off x="1805284" y="3124200"/>
            <a:ext cx="990600" cy="781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07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24"/>
          <p:cNvCxnSpPr>
            <a:cxnSpLocks noChangeShapeType="1"/>
          </p:cNvCxnSpPr>
          <p:nvPr/>
        </p:nvCxnSpPr>
        <p:spPr bwMode="auto">
          <a:xfrm>
            <a:off x="1532340" y="2222310"/>
            <a:ext cx="0" cy="189249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25"/>
          <p:cNvCxnSpPr>
            <a:cxnSpLocks noChangeShapeType="1"/>
          </p:cNvCxnSpPr>
          <p:nvPr/>
        </p:nvCxnSpPr>
        <p:spPr bwMode="auto">
          <a:xfrm flipH="1">
            <a:off x="1532343" y="4114800"/>
            <a:ext cx="25824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a:xfrm flipV="1">
            <a:off x="2005466" y="2577152"/>
            <a:ext cx="1537648" cy="1212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24"/>
          <p:cNvCxnSpPr>
            <a:cxnSpLocks noChangeShapeType="1"/>
          </p:cNvCxnSpPr>
          <p:nvPr/>
        </p:nvCxnSpPr>
        <p:spPr bwMode="auto">
          <a:xfrm>
            <a:off x="5181600" y="2133600"/>
            <a:ext cx="0" cy="189249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25"/>
          <p:cNvCxnSpPr>
            <a:cxnSpLocks noChangeShapeType="1"/>
          </p:cNvCxnSpPr>
          <p:nvPr/>
        </p:nvCxnSpPr>
        <p:spPr bwMode="auto">
          <a:xfrm flipH="1">
            <a:off x="5181603" y="4026090"/>
            <a:ext cx="25824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a:xfrm flipV="1">
            <a:off x="5654726" y="2488442"/>
            <a:ext cx="1537648" cy="12123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037215" y="306904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405513" y="3556568"/>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1719" y="305425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774290" y="2577152"/>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917085" y="348902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345129" y="286603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35165" y="234842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805363" y="348902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867400" y="348902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867400" y="286603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867400" y="310714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334000" y="352693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423550" y="2374142"/>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423550" y="2805625"/>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23550" y="318334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977456" y="1976650"/>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977456" y="2145542"/>
            <a:ext cx="21589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p:nvPr/>
        </p:nvSpPr>
        <p:spPr>
          <a:xfrm>
            <a:off x="5867400" y="4572000"/>
            <a:ext cx="1524000" cy="1295400"/>
          </a:xfrm>
          <a:prstGeom prst="mathMultiply">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917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3" name="Group 19"/>
          <p:cNvGrpSpPr>
            <a:grpSpLocks/>
          </p:cNvGrpSpPr>
          <p:nvPr/>
        </p:nvGrpSpPr>
        <p:grpSpPr bwMode="auto">
          <a:xfrm>
            <a:off x="683568" y="3105931"/>
            <a:ext cx="1409700" cy="1219200"/>
            <a:chOff x="1714351" y="2438400"/>
            <a:chExt cx="1409849" cy="1219200"/>
          </a:xfrm>
        </p:grpSpPr>
        <p:cxnSp>
          <p:nvCxnSpPr>
            <p:cNvPr id="12312" name="Straight Connector 14"/>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3" name="Straight Connector 16"/>
            <p:cNvCxnSpPr>
              <a:cxnSpLocks noChangeShapeType="1"/>
            </p:cNvCxnSpPr>
            <p:nvPr/>
          </p:nvCxnSpPr>
          <p:spPr bwMode="auto">
            <a:xfrm flipH="1">
              <a:off x="1714352" y="3657600"/>
              <a:ext cx="1409848"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294" name="Flowchart: Process 20"/>
          <p:cNvSpPr>
            <a:spLocks noChangeArrowheads="1"/>
          </p:cNvSpPr>
          <p:nvPr/>
        </p:nvSpPr>
        <p:spPr bwMode="auto">
          <a:xfrm>
            <a:off x="950268" y="3486931"/>
            <a:ext cx="304800" cy="838200"/>
          </a:xfrm>
          <a:prstGeom prst="flowChartProces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12295" name="Flowchart: Process 21"/>
          <p:cNvSpPr>
            <a:spLocks noChangeArrowheads="1"/>
          </p:cNvSpPr>
          <p:nvPr/>
        </p:nvSpPr>
        <p:spPr bwMode="auto">
          <a:xfrm>
            <a:off x="1483668" y="3906031"/>
            <a:ext cx="304800" cy="419100"/>
          </a:xfrm>
          <a:prstGeom prst="flowChartProcess">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23" name="TextBox 22"/>
          <p:cNvSpPr txBox="1">
            <a:spLocks noChangeArrowheads="1"/>
          </p:cNvSpPr>
          <p:nvPr/>
        </p:nvSpPr>
        <p:spPr bwMode="auto">
          <a:xfrm>
            <a:off x="797868" y="2091097"/>
            <a:ext cx="1220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altLang="en-US"/>
              <a:t>Test de t</a:t>
            </a:r>
          </a:p>
        </p:txBody>
      </p:sp>
      <p:grpSp>
        <p:nvGrpSpPr>
          <p:cNvPr id="24" name="Group 23"/>
          <p:cNvGrpSpPr>
            <a:grpSpLocks/>
          </p:cNvGrpSpPr>
          <p:nvPr/>
        </p:nvGrpSpPr>
        <p:grpSpPr bwMode="auto">
          <a:xfrm>
            <a:off x="2856856" y="3105931"/>
            <a:ext cx="1663700" cy="1219200"/>
            <a:chOff x="1714351" y="2438400"/>
            <a:chExt cx="1663130" cy="1219200"/>
          </a:xfrm>
        </p:grpSpPr>
        <p:cxnSp>
          <p:nvCxnSpPr>
            <p:cNvPr id="12310" name="Straight Connector 24"/>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Straight Connector 25"/>
            <p:cNvCxnSpPr>
              <a:cxnSpLocks noChangeShapeType="1"/>
            </p:cNvCxnSpPr>
            <p:nvPr/>
          </p:nvCxnSpPr>
          <p:spPr bwMode="auto">
            <a:xfrm flipH="1">
              <a:off x="1714353" y="3657600"/>
              <a:ext cx="1663128"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Flowchart: Process 26"/>
          <p:cNvSpPr>
            <a:spLocks noChangeArrowheads="1"/>
          </p:cNvSpPr>
          <p:nvPr/>
        </p:nvSpPr>
        <p:spPr bwMode="auto">
          <a:xfrm>
            <a:off x="3044181" y="3486931"/>
            <a:ext cx="304800" cy="8382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28" name="Flowchart: Process 27"/>
          <p:cNvSpPr>
            <a:spLocks noChangeArrowheads="1"/>
          </p:cNvSpPr>
          <p:nvPr/>
        </p:nvSpPr>
        <p:spPr bwMode="auto">
          <a:xfrm>
            <a:off x="3501381" y="3906031"/>
            <a:ext cx="304800" cy="4191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29" name="TextBox 28"/>
          <p:cNvSpPr txBox="1">
            <a:spLocks noChangeArrowheads="1"/>
          </p:cNvSpPr>
          <p:nvPr/>
        </p:nvSpPr>
        <p:spPr bwMode="auto">
          <a:xfrm>
            <a:off x="3133081" y="2091097"/>
            <a:ext cx="1006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altLang="en-US"/>
              <a:t>Anova</a:t>
            </a:r>
          </a:p>
        </p:txBody>
      </p:sp>
      <p:sp>
        <p:nvSpPr>
          <p:cNvPr id="30" name="Flowchart: Process 29"/>
          <p:cNvSpPr>
            <a:spLocks noChangeArrowheads="1"/>
          </p:cNvSpPr>
          <p:nvPr/>
        </p:nvSpPr>
        <p:spPr bwMode="auto">
          <a:xfrm>
            <a:off x="3987156" y="3486931"/>
            <a:ext cx="304800" cy="838200"/>
          </a:xfrm>
          <a:prstGeom prst="flowChartProcess">
            <a:avLst/>
          </a:prstGeom>
          <a:solidFill>
            <a:srgbClr val="92D05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grpSp>
        <p:nvGrpSpPr>
          <p:cNvPr id="33" name="Group 32"/>
          <p:cNvGrpSpPr>
            <a:grpSpLocks/>
          </p:cNvGrpSpPr>
          <p:nvPr/>
        </p:nvGrpSpPr>
        <p:grpSpPr bwMode="auto">
          <a:xfrm>
            <a:off x="6014094" y="3083706"/>
            <a:ext cx="1960563" cy="1219200"/>
            <a:chOff x="1714351" y="2438400"/>
            <a:chExt cx="1961043" cy="1219200"/>
          </a:xfrm>
        </p:grpSpPr>
        <p:cxnSp>
          <p:nvCxnSpPr>
            <p:cNvPr id="12308" name="Straight Connector 33"/>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Straight Connector 34"/>
            <p:cNvCxnSpPr>
              <a:cxnSpLocks noChangeShapeType="1"/>
            </p:cNvCxnSpPr>
            <p:nvPr/>
          </p:nvCxnSpPr>
          <p:spPr bwMode="auto">
            <a:xfrm flipH="1">
              <a:off x="1714354" y="3657600"/>
              <a:ext cx="1961040"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Flowchart: Process 35"/>
          <p:cNvSpPr>
            <a:spLocks noChangeArrowheads="1"/>
          </p:cNvSpPr>
          <p:nvPr/>
        </p:nvSpPr>
        <p:spPr bwMode="auto">
          <a:xfrm>
            <a:off x="6231582" y="3464706"/>
            <a:ext cx="304800" cy="8382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37" name="Flowchart: Process 36"/>
          <p:cNvSpPr>
            <a:spLocks noChangeArrowheads="1"/>
          </p:cNvSpPr>
          <p:nvPr/>
        </p:nvSpPr>
        <p:spPr bwMode="auto">
          <a:xfrm>
            <a:off x="6536382" y="3883806"/>
            <a:ext cx="304800" cy="419100"/>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38" name="TextBox 37"/>
          <p:cNvSpPr txBox="1">
            <a:spLocks noChangeArrowheads="1"/>
          </p:cNvSpPr>
          <p:nvPr/>
        </p:nvSpPr>
        <p:spPr bwMode="auto">
          <a:xfrm>
            <a:off x="5071940" y="1884722"/>
            <a:ext cx="381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altLang="en-US" dirty="0"/>
              <a:t>Anova à 2 facteurs ou </a:t>
            </a:r>
          </a:p>
          <a:p>
            <a:pPr algn="ctr"/>
            <a:r>
              <a:rPr lang="en-US" altLang="en-US" b="1" dirty="0"/>
              <a:t>Modèle </a:t>
            </a:r>
            <a:r>
              <a:rPr lang="en-US" altLang="en-US" b="1" dirty="0" smtClean="0"/>
              <a:t>linéaire à 2 facteurs</a:t>
            </a:r>
            <a:endParaRPr lang="en-US" altLang="en-US" b="1" dirty="0"/>
          </a:p>
        </p:txBody>
      </p:sp>
      <p:sp>
        <p:nvSpPr>
          <p:cNvPr id="39" name="Flowchart: Process 38"/>
          <p:cNvSpPr>
            <a:spLocks noChangeArrowheads="1"/>
          </p:cNvSpPr>
          <p:nvPr/>
        </p:nvSpPr>
        <p:spPr bwMode="auto">
          <a:xfrm>
            <a:off x="7142807" y="3693306"/>
            <a:ext cx="304800" cy="6096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2" name="Flowchart: Process 41"/>
          <p:cNvSpPr>
            <a:spLocks noChangeArrowheads="1"/>
          </p:cNvSpPr>
          <p:nvPr/>
        </p:nvSpPr>
        <p:spPr bwMode="auto">
          <a:xfrm>
            <a:off x="7447607" y="3880631"/>
            <a:ext cx="304800" cy="419100"/>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3" name="TextBox 2"/>
          <p:cNvSpPr txBox="1"/>
          <p:nvPr/>
        </p:nvSpPr>
        <p:spPr>
          <a:xfrm rot="16200000">
            <a:off x="4960740" y="3180932"/>
            <a:ext cx="1512588" cy="369332"/>
          </a:xfrm>
          <a:prstGeom prst="rect">
            <a:avLst/>
          </a:prstGeom>
          <a:noFill/>
        </p:spPr>
        <p:txBody>
          <a:bodyPr wrap="square" rtlCol="0">
            <a:spAutoFit/>
          </a:bodyPr>
          <a:lstStyle/>
          <a:p>
            <a:r>
              <a:rPr lang="en-CA" dirty="0" smtClean="0"/>
              <a:t>Vitesse</a:t>
            </a:r>
            <a:endParaRPr lang="en-CA" dirty="0"/>
          </a:p>
        </p:txBody>
      </p:sp>
      <p:sp>
        <p:nvSpPr>
          <p:cNvPr id="5" name="TextBox 4"/>
          <p:cNvSpPr txBox="1"/>
          <p:nvPr/>
        </p:nvSpPr>
        <p:spPr>
          <a:xfrm>
            <a:off x="6021360" y="4355812"/>
            <a:ext cx="2439072" cy="369332"/>
          </a:xfrm>
          <a:prstGeom prst="rect">
            <a:avLst/>
          </a:prstGeom>
          <a:noFill/>
        </p:spPr>
        <p:txBody>
          <a:bodyPr wrap="square" rtlCol="0">
            <a:spAutoFit/>
          </a:bodyPr>
          <a:lstStyle/>
          <a:p>
            <a:r>
              <a:rPr lang="en-CA" dirty="0" smtClean="0"/>
              <a:t>4 pattes     2 pattes</a:t>
            </a:r>
            <a:endParaRPr lang="en-CA" dirty="0"/>
          </a:p>
        </p:txBody>
      </p:sp>
      <p:sp>
        <p:nvSpPr>
          <p:cNvPr id="6" name="TextBox 5"/>
          <p:cNvSpPr txBox="1"/>
          <p:nvPr/>
        </p:nvSpPr>
        <p:spPr>
          <a:xfrm>
            <a:off x="6231554" y="3021665"/>
            <a:ext cx="271219" cy="369332"/>
          </a:xfrm>
          <a:prstGeom prst="rect">
            <a:avLst/>
          </a:prstGeom>
          <a:noFill/>
        </p:spPr>
        <p:txBody>
          <a:bodyPr wrap="square" rtlCol="0">
            <a:spAutoFit/>
          </a:bodyPr>
          <a:lstStyle/>
          <a:p>
            <a:r>
              <a:rPr lang="en-CA" dirty="0" smtClean="0"/>
              <a:t>f</a:t>
            </a:r>
            <a:endParaRPr lang="en-CA" dirty="0"/>
          </a:p>
        </p:txBody>
      </p:sp>
      <p:sp>
        <p:nvSpPr>
          <p:cNvPr id="47" name="TextBox 46"/>
          <p:cNvSpPr txBox="1"/>
          <p:nvPr/>
        </p:nvSpPr>
        <p:spPr>
          <a:xfrm>
            <a:off x="7142807" y="3243582"/>
            <a:ext cx="271219" cy="369332"/>
          </a:xfrm>
          <a:prstGeom prst="rect">
            <a:avLst/>
          </a:prstGeom>
          <a:noFill/>
        </p:spPr>
        <p:txBody>
          <a:bodyPr wrap="square" rtlCol="0">
            <a:spAutoFit/>
          </a:bodyPr>
          <a:lstStyle/>
          <a:p>
            <a:r>
              <a:rPr lang="en-CA" dirty="0" smtClean="0"/>
              <a:t>f</a:t>
            </a:r>
            <a:endParaRPr lang="en-CA" dirty="0"/>
          </a:p>
        </p:txBody>
      </p:sp>
      <p:sp>
        <p:nvSpPr>
          <p:cNvPr id="7" name="TextBox 6"/>
          <p:cNvSpPr txBox="1"/>
          <p:nvPr/>
        </p:nvSpPr>
        <p:spPr>
          <a:xfrm>
            <a:off x="6537945" y="3506219"/>
            <a:ext cx="100558" cy="369332"/>
          </a:xfrm>
          <a:prstGeom prst="rect">
            <a:avLst/>
          </a:prstGeom>
          <a:noFill/>
        </p:spPr>
        <p:txBody>
          <a:bodyPr wrap="square" rtlCol="0">
            <a:spAutoFit/>
          </a:bodyPr>
          <a:lstStyle/>
          <a:p>
            <a:r>
              <a:rPr lang="en-CA" dirty="0" smtClean="0"/>
              <a:t>m</a:t>
            </a:r>
            <a:endParaRPr lang="en-CA" dirty="0"/>
          </a:p>
        </p:txBody>
      </p:sp>
      <p:sp>
        <p:nvSpPr>
          <p:cNvPr id="48" name="TextBox 47"/>
          <p:cNvSpPr txBox="1"/>
          <p:nvPr/>
        </p:nvSpPr>
        <p:spPr>
          <a:xfrm>
            <a:off x="7456710" y="3536699"/>
            <a:ext cx="100558" cy="369332"/>
          </a:xfrm>
          <a:prstGeom prst="rect">
            <a:avLst/>
          </a:prstGeom>
          <a:noFill/>
        </p:spPr>
        <p:txBody>
          <a:bodyPr wrap="square" rtlCol="0">
            <a:spAutoFit/>
          </a:bodyPr>
          <a:lstStyle/>
          <a:p>
            <a:r>
              <a:rPr lang="en-CA" dirty="0" smtClean="0"/>
              <a:t>m</a:t>
            </a:r>
            <a:endParaRPr lang="en-CA" dirty="0"/>
          </a:p>
        </p:txBody>
      </p:sp>
      <p:pic>
        <p:nvPicPr>
          <p:cNvPr id="28674" name="Picture 2" descr="https://upload.wikimedia.org/wikipedia/commons/a/a6/Spotted_Salaman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360" y="4800682"/>
            <a:ext cx="1999136" cy="139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60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8674"/>
                                        </p:tgtEl>
                                        <p:attrNameLst>
                                          <p:attrName>style.visibility</p:attrName>
                                        </p:attrNameLst>
                                      </p:cBhvr>
                                      <p:to>
                                        <p:strVal val="visible"/>
                                      </p:to>
                                    </p:set>
                                    <p:animEffect transition="in" filter="fade">
                                      <p:cBhvr>
                                        <p:cTn id="53" dur="500"/>
                                        <p:tgtEl>
                                          <p:spTgt spid="2867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animBg="1"/>
      <p:bldP spid="29" grpId="0"/>
      <p:bldP spid="30" grpId="0" animBg="1"/>
      <p:bldP spid="36" grpId="0" animBg="1"/>
      <p:bldP spid="37" grpId="0" animBg="1"/>
      <p:bldP spid="38" grpId="0"/>
      <p:bldP spid="39" grpId="0" animBg="1"/>
      <p:bldP spid="42" grpId="0" animBg="1"/>
      <p:bldP spid="3" grpId="0"/>
      <p:bldP spid="5" grpId="0"/>
      <p:bldP spid="6" grpId="0"/>
      <p:bldP spid="47" grpId="0"/>
      <p:bldP spid="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p:cNvGrpSpPr>
          <p:nvPr/>
        </p:nvGrpSpPr>
        <p:grpSpPr bwMode="auto">
          <a:xfrm>
            <a:off x="1954214" y="3251862"/>
            <a:ext cx="1960563" cy="1219200"/>
            <a:chOff x="1714351" y="2438400"/>
            <a:chExt cx="1961043" cy="1219200"/>
          </a:xfrm>
        </p:grpSpPr>
        <p:cxnSp>
          <p:nvCxnSpPr>
            <p:cNvPr id="41" name="Straight Connector 33"/>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34"/>
            <p:cNvCxnSpPr>
              <a:cxnSpLocks noChangeShapeType="1"/>
            </p:cNvCxnSpPr>
            <p:nvPr/>
          </p:nvCxnSpPr>
          <p:spPr bwMode="auto">
            <a:xfrm flipH="1">
              <a:off x="1714354" y="3657600"/>
              <a:ext cx="1961040"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Flowchart: Process 42"/>
          <p:cNvSpPr>
            <a:spLocks noChangeArrowheads="1"/>
          </p:cNvSpPr>
          <p:nvPr/>
        </p:nvSpPr>
        <p:spPr bwMode="auto">
          <a:xfrm>
            <a:off x="2171702" y="3632862"/>
            <a:ext cx="304800" cy="8382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4" name="Flowchart: Process 43"/>
          <p:cNvSpPr>
            <a:spLocks noChangeArrowheads="1"/>
          </p:cNvSpPr>
          <p:nvPr/>
        </p:nvSpPr>
        <p:spPr bwMode="auto">
          <a:xfrm>
            <a:off x="2476502" y="4051962"/>
            <a:ext cx="304800" cy="419100"/>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5" name="Flowchart: Process 44"/>
          <p:cNvSpPr>
            <a:spLocks noChangeArrowheads="1"/>
          </p:cNvSpPr>
          <p:nvPr/>
        </p:nvSpPr>
        <p:spPr bwMode="auto">
          <a:xfrm>
            <a:off x="3082927" y="3861462"/>
            <a:ext cx="304800" cy="6096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6" name="Flowchart: Process 45"/>
          <p:cNvSpPr>
            <a:spLocks noChangeArrowheads="1"/>
          </p:cNvSpPr>
          <p:nvPr/>
        </p:nvSpPr>
        <p:spPr bwMode="auto">
          <a:xfrm>
            <a:off x="3387727" y="4048787"/>
            <a:ext cx="304800" cy="419100"/>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7" name="TextBox 46"/>
          <p:cNvSpPr txBox="1"/>
          <p:nvPr/>
        </p:nvSpPr>
        <p:spPr>
          <a:xfrm rot="16200000">
            <a:off x="900860" y="3349088"/>
            <a:ext cx="1512588" cy="369332"/>
          </a:xfrm>
          <a:prstGeom prst="rect">
            <a:avLst/>
          </a:prstGeom>
          <a:noFill/>
        </p:spPr>
        <p:txBody>
          <a:bodyPr wrap="square" rtlCol="0">
            <a:spAutoFit/>
          </a:bodyPr>
          <a:lstStyle/>
          <a:p>
            <a:r>
              <a:rPr lang="en-CA" dirty="0" smtClean="0"/>
              <a:t>Vitesse</a:t>
            </a:r>
            <a:endParaRPr lang="en-CA" dirty="0"/>
          </a:p>
        </p:txBody>
      </p:sp>
      <p:sp>
        <p:nvSpPr>
          <p:cNvPr id="48" name="TextBox 47"/>
          <p:cNvSpPr txBox="1"/>
          <p:nvPr/>
        </p:nvSpPr>
        <p:spPr>
          <a:xfrm>
            <a:off x="1961480" y="4523968"/>
            <a:ext cx="2439072" cy="369332"/>
          </a:xfrm>
          <a:prstGeom prst="rect">
            <a:avLst/>
          </a:prstGeom>
          <a:noFill/>
        </p:spPr>
        <p:txBody>
          <a:bodyPr wrap="square" rtlCol="0">
            <a:spAutoFit/>
          </a:bodyPr>
          <a:lstStyle/>
          <a:p>
            <a:r>
              <a:rPr lang="en-CA" dirty="0" smtClean="0"/>
              <a:t>4 pattes     2 pattes</a:t>
            </a:r>
            <a:endParaRPr lang="en-CA" dirty="0"/>
          </a:p>
        </p:txBody>
      </p:sp>
      <p:sp>
        <p:nvSpPr>
          <p:cNvPr id="49" name="TextBox 48"/>
          <p:cNvSpPr txBox="1"/>
          <p:nvPr/>
        </p:nvSpPr>
        <p:spPr>
          <a:xfrm>
            <a:off x="2171674" y="3189821"/>
            <a:ext cx="271219" cy="369332"/>
          </a:xfrm>
          <a:prstGeom prst="rect">
            <a:avLst/>
          </a:prstGeom>
          <a:noFill/>
        </p:spPr>
        <p:txBody>
          <a:bodyPr wrap="square" rtlCol="0">
            <a:spAutoFit/>
          </a:bodyPr>
          <a:lstStyle/>
          <a:p>
            <a:r>
              <a:rPr lang="en-CA" dirty="0" smtClean="0"/>
              <a:t>f</a:t>
            </a:r>
            <a:endParaRPr lang="en-CA" dirty="0"/>
          </a:p>
        </p:txBody>
      </p:sp>
      <p:sp>
        <p:nvSpPr>
          <p:cNvPr id="50" name="TextBox 49"/>
          <p:cNvSpPr txBox="1"/>
          <p:nvPr/>
        </p:nvSpPr>
        <p:spPr>
          <a:xfrm>
            <a:off x="3082927" y="3411738"/>
            <a:ext cx="271219" cy="369332"/>
          </a:xfrm>
          <a:prstGeom prst="rect">
            <a:avLst/>
          </a:prstGeom>
          <a:noFill/>
        </p:spPr>
        <p:txBody>
          <a:bodyPr wrap="square" rtlCol="0">
            <a:spAutoFit/>
          </a:bodyPr>
          <a:lstStyle/>
          <a:p>
            <a:r>
              <a:rPr lang="en-CA" dirty="0" smtClean="0"/>
              <a:t>f</a:t>
            </a:r>
            <a:endParaRPr lang="en-CA" dirty="0"/>
          </a:p>
        </p:txBody>
      </p:sp>
      <p:sp>
        <p:nvSpPr>
          <p:cNvPr id="51" name="TextBox 50"/>
          <p:cNvSpPr txBox="1"/>
          <p:nvPr/>
        </p:nvSpPr>
        <p:spPr>
          <a:xfrm>
            <a:off x="2478065" y="3674375"/>
            <a:ext cx="100558" cy="369332"/>
          </a:xfrm>
          <a:prstGeom prst="rect">
            <a:avLst/>
          </a:prstGeom>
          <a:noFill/>
        </p:spPr>
        <p:txBody>
          <a:bodyPr wrap="square" rtlCol="0">
            <a:spAutoFit/>
          </a:bodyPr>
          <a:lstStyle/>
          <a:p>
            <a:r>
              <a:rPr lang="en-CA" dirty="0" smtClean="0"/>
              <a:t>m</a:t>
            </a:r>
            <a:endParaRPr lang="en-CA" dirty="0"/>
          </a:p>
        </p:txBody>
      </p:sp>
      <p:sp>
        <p:nvSpPr>
          <p:cNvPr id="52" name="TextBox 51"/>
          <p:cNvSpPr txBox="1"/>
          <p:nvPr/>
        </p:nvSpPr>
        <p:spPr>
          <a:xfrm>
            <a:off x="3396830" y="3704855"/>
            <a:ext cx="100558" cy="369332"/>
          </a:xfrm>
          <a:prstGeom prst="rect">
            <a:avLst/>
          </a:prstGeom>
          <a:noFill/>
        </p:spPr>
        <p:txBody>
          <a:bodyPr wrap="square" rtlCol="0">
            <a:spAutoFit/>
          </a:bodyPr>
          <a:lstStyle/>
          <a:p>
            <a:r>
              <a:rPr lang="en-CA" dirty="0" smtClean="0"/>
              <a:t>m</a:t>
            </a:r>
            <a:endParaRPr lang="en-CA" dirty="0"/>
          </a:p>
        </p:txBody>
      </p:sp>
      <p:grpSp>
        <p:nvGrpSpPr>
          <p:cNvPr id="53" name="Group 52"/>
          <p:cNvGrpSpPr>
            <a:grpSpLocks/>
          </p:cNvGrpSpPr>
          <p:nvPr/>
        </p:nvGrpSpPr>
        <p:grpSpPr bwMode="auto">
          <a:xfrm>
            <a:off x="5187480" y="3260117"/>
            <a:ext cx="1960563" cy="1219200"/>
            <a:chOff x="1714351" y="2438400"/>
            <a:chExt cx="1961043" cy="1219200"/>
          </a:xfrm>
        </p:grpSpPr>
        <p:cxnSp>
          <p:nvCxnSpPr>
            <p:cNvPr id="54" name="Straight Connector 33"/>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34"/>
            <p:cNvCxnSpPr>
              <a:cxnSpLocks noChangeShapeType="1"/>
            </p:cNvCxnSpPr>
            <p:nvPr/>
          </p:nvCxnSpPr>
          <p:spPr bwMode="auto">
            <a:xfrm flipH="1">
              <a:off x="1714354" y="3657600"/>
              <a:ext cx="1961040"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 name="Flowchart: Process 55"/>
          <p:cNvSpPr>
            <a:spLocks noChangeArrowheads="1"/>
          </p:cNvSpPr>
          <p:nvPr/>
        </p:nvSpPr>
        <p:spPr bwMode="auto">
          <a:xfrm>
            <a:off x="5404968" y="3869717"/>
            <a:ext cx="312066" cy="609599"/>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57" name="Flowchart: Process 56"/>
          <p:cNvSpPr>
            <a:spLocks noChangeArrowheads="1"/>
          </p:cNvSpPr>
          <p:nvPr/>
        </p:nvSpPr>
        <p:spPr bwMode="auto">
          <a:xfrm>
            <a:off x="5717034" y="4258337"/>
            <a:ext cx="304800" cy="212725"/>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58" name="Flowchart: Process 57"/>
          <p:cNvSpPr>
            <a:spLocks noChangeArrowheads="1"/>
          </p:cNvSpPr>
          <p:nvPr/>
        </p:nvSpPr>
        <p:spPr bwMode="auto">
          <a:xfrm>
            <a:off x="6316193" y="4174517"/>
            <a:ext cx="271219" cy="3048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59" name="Flowchart: Process 58"/>
          <p:cNvSpPr>
            <a:spLocks noChangeArrowheads="1"/>
          </p:cNvSpPr>
          <p:nvPr/>
        </p:nvSpPr>
        <p:spPr bwMode="auto">
          <a:xfrm>
            <a:off x="6587412" y="4372952"/>
            <a:ext cx="304800" cy="103189"/>
          </a:xfrm>
          <a:prstGeom prst="flowChartProcess">
            <a:avLst/>
          </a:prstGeom>
          <a:solidFill>
            <a:srgbClr val="F878C4"/>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60" name="TextBox 59"/>
          <p:cNvSpPr txBox="1"/>
          <p:nvPr/>
        </p:nvSpPr>
        <p:spPr>
          <a:xfrm rot="16200000">
            <a:off x="4134126" y="3357343"/>
            <a:ext cx="1512588" cy="369332"/>
          </a:xfrm>
          <a:prstGeom prst="rect">
            <a:avLst/>
          </a:prstGeom>
          <a:noFill/>
        </p:spPr>
        <p:txBody>
          <a:bodyPr wrap="square" rtlCol="0">
            <a:spAutoFit/>
          </a:bodyPr>
          <a:lstStyle/>
          <a:p>
            <a:r>
              <a:rPr lang="en-CA" dirty="0" smtClean="0"/>
              <a:t>Vitesse</a:t>
            </a:r>
            <a:endParaRPr lang="en-CA" dirty="0"/>
          </a:p>
        </p:txBody>
      </p:sp>
      <p:sp>
        <p:nvSpPr>
          <p:cNvPr id="61" name="TextBox 60"/>
          <p:cNvSpPr txBox="1"/>
          <p:nvPr/>
        </p:nvSpPr>
        <p:spPr>
          <a:xfrm>
            <a:off x="5194746" y="4532223"/>
            <a:ext cx="2439072" cy="369332"/>
          </a:xfrm>
          <a:prstGeom prst="rect">
            <a:avLst/>
          </a:prstGeom>
          <a:noFill/>
        </p:spPr>
        <p:txBody>
          <a:bodyPr wrap="square" rtlCol="0">
            <a:spAutoFit/>
          </a:bodyPr>
          <a:lstStyle/>
          <a:p>
            <a:r>
              <a:rPr lang="en-CA" dirty="0" smtClean="0"/>
              <a:t>4 pattes     2 pattes</a:t>
            </a:r>
            <a:endParaRPr lang="en-CA" dirty="0"/>
          </a:p>
        </p:txBody>
      </p:sp>
      <p:sp>
        <p:nvSpPr>
          <p:cNvPr id="62" name="TextBox 61"/>
          <p:cNvSpPr txBox="1"/>
          <p:nvPr/>
        </p:nvSpPr>
        <p:spPr>
          <a:xfrm>
            <a:off x="5404968" y="3480846"/>
            <a:ext cx="271219" cy="369332"/>
          </a:xfrm>
          <a:prstGeom prst="rect">
            <a:avLst/>
          </a:prstGeom>
          <a:noFill/>
        </p:spPr>
        <p:txBody>
          <a:bodyPr wrap="square" rtlCol="0">
            <a:spAutoFit/>
          </a:bodyPr>
          <a:lstStyle/>
          <a:p>
            <a:r>
              <a:rPr lang="en-CA" dirty="0" smtClean="0"/>
              <a:t>f</a:t>
            </a:r>
            <a:endParaRPr lang="en-CA" dirty="0"/>
          </a:p>
        </p:txBody>
      </p:sp>
      <p:sp>
        <p:nvSpPr>
          <p:cNvPr id="63" name="TextBox 62"/>
          <p:cNvSpPr txBox="1"/>
          <p:nvPr/>
        </p:nvSpPr>
        <p:spPr>
          <a:xfrm>
            <a:off x="6316192" y="3781070"/>
            <a:ext cx="271219" cy="369332"/>
          </a:xfrm>
          <a:prstGeom prst="rect">
            <a:avLst/>
          </a:prstGeom>
          <a:noFill/>
        </p:spPr>
        <p:txBody>
          <a:bodyPr wrap="square" rtlCol="0">
            <a:spAutoFit/>
          </a:bodyPr>
          <a:lstStyle/>
          <a:p>
            <a:r>
              <a:rPr lang="en-CA" dirty="0" smtClean="0"/>
              <a:t>f</a:t>
            </a:r>
            <a:endParaRPr lang="en-CA" dirty="0"/>
          </a:p>
        </p:txBody>
      </p:sp>
      <p:sp>
        <p:nvSpPr>
          <p:cNvPr id="64" name="TextBox 63"/>
          <p:cNvSpPr txBox="1"/>
          <p:nvPr/>
        </p:nvSpPr>
        <p:spPr>
          <a:xfrm>
            <a:off x="5711331" y="3889005"/>
            <a:ext cx="100558" cy="369332"/>
          </a:xfrm>
          <a:prstGeom prst="rect">
            <a:avLst/>
          </a:prstGeom>
          <a:noFill/>
        </p:spPr>
        <p:txBody>
          <a:bodyPr wrap="square" rtlCol="0">
            <a:spAutoFit/>
          </a:bodyPr>
          <a:lstStyle/>
          <a:p>
            <a:r>
              <a:rPr lang="en-CA" dirty="0" smtClean="0"/>
              <a:t>m</a:t>
            </a:r>
            <a:endParaRPr lang="en-CA" dirty="0"/>
          </a:p>
        </p:txBody>
      </p:sp>
      <p:sp>
        <p:nvSpPr>
          <p:cNvPr id="65" name="TextBox 64"/>
          <p:cNvSpPr txBox="1"/>
          <p:nvPr/>
        </p:nvSpPr>
        <p:spPr>
          <a:xfrm>
            <a:off x="6587412" y="3981596"/>
            <a:ext cx="100558" cy="369332"/>
          </a:xfrm>
          <a:prstGeom prst="rect">
            <a:avLst/>
          </a:prstGeom>
          <a:noFill/>
        </p:spPr>
        <p:txBody>
          <a:bodyPr wrap="square" rtlCol="0">
            <a:spAutoFit/>
          </a:bodyPr>
          <a:lstStyle/>
          <a:p>
            <a:r>
              <a:rPr lang="en-CA" dirty="0" smtClean="0"/>
              <a:t>m</a:t>
            </a:r>
            <a:endParaRPr lang="en-CA" dirty="0"/>
          </a:p>
        </p:txBody>
      </p:sp>
      <p:sp>
        <p:nvSpPr>
          <p:cNvPr id="6" name="TextBox 5"/>
          <p:cNvSpPr txBox="1"/>
          <p:nvPr/>
        </p:nvSpPr>
        <p:spPr>
          <a:xfrm>
            <a:off x="2032587" y="2539008"/>
            <a:ext cx="1513556" cy="369332"/>
          </a:xfrm>
          <a:prstGeom prst="rect">
            <a:avLst/>
          </a:prstGeom>
          <a:noFill/>
        </p:spPr>
        <p:txBody>
          <a:bodyPr wrap="none" rtlCol="0">
            <a:spAutoFit/>
          </a:bodyPr>
          <a:lstStyle/>
          <a:p>
            <a:r>
              <a:rPr lang="en-CA" dirty="0" smtClean="0"/>
              <a:t>Sans sac à dos</a:t>
            </a:r>
            <a:endParaRPr lang="en-CA" dirty="0"/>
          </a:p>
        </p:txBody>
      </p:sp>
      <p:sp>
        <p:nvSpPr>
          <p:cNvPr id="66" name="TextBox 65"/>
          <p:cNvSpPr txBox="1"/>
          <p:nvPr/>
        </p:nvSpPr>
        <p:spPr>
          <a:xfrm>
            <a:off x="5410985" y="2640648"/>
            <a:ext cx="1529458" cy="369332"/>
          </a:xfrm>
          <a:prstGeom prst="rect">
            <a:avLst/>
          </a:prstGeom>
          <a:noFill/>
        </p:spPr>
        <p:txBody>
          <a:bodyPr wrap="none" rtlCol="0">
            <a:spAutoFit/>
          </a:bodyPr>
          <a:lstStyle/>
          <a:p>
            <a:r>
              <a:rPr lang="en-CA" dirty="0" smtClean="0"/>
              <a:t>Avec sac à dos</a:t>
            </a:r>
            <a:endParaRPr lang="en-CA" dirty="0"/>
          </a:p>
        </p:txBody>
      </p:sp>
      <p:sp>
        <p:nvSpPr>
          <p:cNvPr id="2" name="Rectangle 1"/>
          <p:cNvSpPr/>
          <p:nvPr/>
        </p:nvSpPr>
        <p:spPr>
          <a:xfrm>
            <a:off x="2209800" y="1295400"/>
            <a:ext cx="4572000" cy="646331"/>
          </a:xfrm>
          <a:prstGeom prst="rect">
            <a:avLst/>
          </a:prstGeom>
        </p:spPr>
        <p:txBody>
          <a:bodyPr>
            <a:spAutoFit/>
          </a:bodyPr>
          <a:lstStyle/>
          <a:p>
            <a:pPr algn="ctr"/>
            <a:r>
              <a:rPr lang="en-US" altLang="en-US" dirty="0"/>
              <a:t>Anova à </a:t>
            </a:r>
            <a:r>
              <a:rPr lang="en-US" altLang="en-US" dirty="0" smtClean="0"/>
              <a:t>3 </a:t>
            </a:r>
            <a:r>
              <a:rPr lang="en-US" altLang="en-US" dirty="0"/>
              <a:t>facteurs </a:t>
            </a:r>
            <a:r>
              <a:rPr lang="en-US" altLang="en-US" dirty="0" err="1"/>
              <a:t>ou</a:t>
            </a:r>
            <a:r>
              <a:rPr lang="en-US" altLang="en-US" dirty="0"/>
              <a:t> </a:t>
            </a:r>
          </a:p>
          <a:p>
            <a:pPr algn="ctr"/>
            <a:r>
              <a:rPr lang="en-US" altLang="en-US" b="1" dirty="0" err="1"/>
              <a:t>Modèle</a:t>
            </a:r>
            <a:r>
              <a:rPr lang="en-US" altLang="en-US" b="1" dirty="0"/>
              <a:t> </a:t>
            </a:r>
            <a:r>
              <a:rPr lang="en-US" altLang="en-US" b="1" dirty="0" err="1"/>
              <a:t>linéaire</a:t>
            </a:r>
            <a:r>
              <a:rPr lang="en-US" altLang="en-US" b="1" dirty="0"/>
              <a:t> à </a:t>
            </a:r>
            <a:r>
              <a:rPr lang="en-US" altLang="en-US" b="1" dirty="0" smtClean="0"/>
              <a:t>3 </a:t>
            </a:r>
            <a:r>
              <a:rPr lang="en-US" altLang="en-US" b="1" dirty="0"/>
              <a:t>facteurs</a:t>
            </a:r>
            <a:endParaRPr lang="en-US" altLang="en-US" b="1" dirty="0"/>
          </a:p>
        </p:txBody>
      </p:sp>
    </p:spTree>
    <p:extLst>
      <p:ext uri="{BB962C8B-B14F-4D97-AF65-F5344CB8AC3E}">
        <p14:creationId xmlns:p14="http://schemas.microsoft.com/office/powerpoint/2010/main" val="25831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p:bldP spid="61" grpId="0"/>
      <p:bldP spid="62" grpId="0"/>
      <p:bldP spid="63" grpId="0"/>
      <p:bldP spid="64" grpId="0"/>
      <p:bldP spid="65" grpId="0"/>
      <p:bldP spid="6" grpId="0"/>
      <p:bldP spid="6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954214" y="2109192"/>
            <a:ext cx="1960563" cy="1219200"/>
            <a:chOff x="1714351" y="2438400"/>
            <a:chExt cx="1961043" cy="1219200"/>
          </a:xfrm>
        </p:grpSpPr>
        <p:cxnSp>
          <p:nvCxnSpPr>
            <p:cNvPr id="5" name="Straight Connector 33"/>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34"/>
            <p:cNvCxnSpPr>
              <a:cxnSpLocks noChangeShapeType="1"/>
            </p:cNvCxnSpPr>
            <p:nvPr/>
          </p:nvCxnSpPr>
          <p:spPr bwMode="auto">
            <a:xfrm flipH="1">
              <a:off x="1714354" y="3657600"/>
              <a:ext cx="1961040"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Flowchart: Process 6"/>
          <p:cNvSpPr>
            <a:spLocks noChangeArrowheads="1"/>
          </p:cNvSpPr>
          <p:nvPr/>
        </p:nvSpPr>
        <p:spPr bwMode="auto">
          <a:xfrm>
            <a:off x="2057400" y="2490192"/>
            <a:ext cx="304800" cy="8382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9" name="Flowchart: Process 8"/>
          <p:cNvSpPr>
            <a:spLocks noChangeArrowheads="1"/>
          </p:cNvSpPr>
          <p:nvPr/>
        </p:nvSpPr>
        <p:spPr bwMode="auto">
          <a:xfrm>
            <a:off x="2514600" y="2718792"/>
            <a:ext cx="304800" cy="6096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11" name="TextBox 10"/>
          <p:cNvSpPr txBox="1"/>
          <p:nvPr/>
        </p:nvSpPr>
        <p:spPr>
          <a:xfrm rot="16200000">
            <a:off x="900860" y="2181680"/>
            <a:ext cx="1512588" cy="369332"/>
          </a:xfrm>
          <a:prstGeom prst="rect">
            <a:avLst/>
          </a:prstGeom>
          <a:noFill/>
        </p:spPr>
        <p:txBody>
          <a:bodyPr wrap="square" rtlCol="0">
            <a:spAutoFit/>
          </a:bodyPr>
          <a:lstStyle/>
          <a:p>
            <a:r>
              <a:rPr lang="en-CA" dirty="0" smtClean="0"/>
              <a:t>tmoy</a:t>
            </a:r>
            <a:endParaRPr lang="en-CA" dirty="0"/>
          </a:p>
        </p:txBody>
      </p:sp>
      <p:sp>
        <p:nvSpPr>
          <p:cNvPr id="12" name="TextBox 11"/>
          <p:cNvSpPr txBox="1"/>
          <p:nvPr/>
        </p:nvSpPr>
        <p:spPr>
          <a:xfrm>
            <a:off x="1905001" y="3328392"/>
            <a:ext cx="2591472" cy="369332"/>
          </a:xfrm>
          <a:prstGeom prst="rect">
            <a:avLst/>
          </a:prstGeom>
          <a:noFill/>
        </p:spPr>
        <p:txBody>
          <a:bodyPr wrap="square" rtlCol="0">
            <a:spAutoFit/>
          </a:bodyPr>
          <a:lstStyle/>
          <a:p>
            <a:r>
              <a:rPr lang="en-CA" dirty="0" smtClean="0"/>
              <a:t>  P0    P1     P2     P3</a:t>
            </a:r>
            <a:endParaRPr lang="en-CA" dirty="0"/>
          </a:p>
        </p:txBody>
      </p:sp>
      <p:sp>
        <p:nvSpPr>
          <p:cNvPr id="20" name="Flowchart: Process 19"/>
          <p:cNvSpPr>
            <a:spLocks noChangeArrowheads="1"/>
          </p:cNvSpPr>
          <p:nvPr/>
        </p:nvSpPr>
        <p:spPr bwMode="auto">
          <a:xfrm>
            <a:off x="2997256" y="2718793"/>
            <a:ext cx="312066" cy="609599"/>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22" name="Flowchart: Process 21"/>
          <p:cNvSpPr>
            <a:spLocks noChangeArrowheads="1"/>
          </p:cNvSpPr>
          <p:nvPr/>
        </p:nvSpPr>
        <p:spPr bwMode="auto">
          <a:xfrm>
            <a:off x="3538781" y="2909292"/>
            <a:ext cx="271219" cy="419100"/>
          </a:xfrm>
          <a:prstGeom prst="flowChartProcess">
            <a:avLst/>
          </a:prstGeom>
          <a:solidFill>
            <a:srgbClr val="FFC000"/>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24" name="TextBox 23"/>
          <p:cNvSpPr txBox="1"/>
          <p:nvPr/>
        </p:nvSpPr>
        <p:spPr>
          <a:xfrm rot="16200000">
            <a:off x="4134126" y="2189935"/>
            <a:ext cx="1512588" cy="369332"/>
          </a:xfrm>
          <a:prstGeom prst="rect">
            <a:avLst/>
          </a:prstGeom>
          <a:noFill/>
        </p:spPr>
        <p:txBody>
          <a:bodyPr wrap="square" rtlCol="0">
            <a:spAutoFit/>
          </a:bodyPr>
          <a:lstStyle/>
          <a:p>
            <a:r>
              <a:rPr lang="en-CA" dirty="0" smtClean="0"/>
              <a:t>tmoy</a:t>
            </a:r>
            <a:endParaRPr lang="en-CA" dirty="0"/>
          </a:p>
        </p:txBody>
      </p:sp>
      <p:sp>
        <p:nvSpPr>
          <p:cNvPr id="30" name="TextBox 29"/>
          <p:cNvSpPr txBox="1"/>
          <p:nvPr/>
        </p:nvSpPr>
        <p:spPr>
          <a:xfrm>
            <a:off x="2032587" y="1371600"/>
            <a:ext cx="1269899" cy="369332"/>
          </a:xfrm>
          <a:prstGeom prst="rect">
            <a:avLst/>
          </a:prstGeom>
          <a:noFill/>
        </p:spPr>
        <p:txBody>
          <a:bodyPr wrap="none" rtlCol="0">
            <a:spAutoFit/>
          </a:bodyPr>
          <a:lstStyle/>
          <a:p>
            <a:r>
              <a:rPr lang="en-CA" dirty="0" smtClean="0"/>
              <a:t>Condition 1</a:t>
            </a:r>
            <a:endParaRPr lang="en-CA" dirty="0"/>
          </a:p>
        </p:txBody>
      </p:sp>
      <p:sp>
        <p:nvSpPr>
          <p:cNvPr id="31" name="TextBox 30"/>
          <p:cNvSpPr txBox="1"/>
          <p:nvPr/>
        </p:nvSpPr>
        <p:spPr>
          <a:xfrm>
            <a:off x="5410985" y="1473240"/>
            <a:ext cx="1269899" cy="369332"/>
          </a:xfrm>
          <a:prstGeom prst="rect">
            <a:avLst/>
          </a:prstGeom>
          <a:noFill/>
        </p:spPr>
        <p:txBody>
          <a:bodyPr wrap="none" rtlCol="0">
            <a:spAutoFit/>
          </a:bodyPr>
          <a:lstStyle/>
          <a:p>
            <a:r>
              <a:rPr lang="en-CA" dirty="0" smtClean="0"/>
              <a:t>Condition 2</a:t>
            </a:r>
            <a:endParaRPr lang="en-CA" dirty="0"/>
          </a:p>
        </p:txBody>
      </p:sp>
      <p:grpSp>
        <p:nvGrpSpPr>
          <p:cNvPr id="33" name="Group 32"/>
          <p:cNvGrpSpPr>
            <a:grpSpLocks/>
          </p:cNvGrpSpPr>
          <p:nvPr/>
        </p:nvGrpSpPr>
        <p:grpSpPr bwMode="auto">
          <a:xfrm>
            <a:off x="5154613" y="2109192"/>
            <a:ext cx="1960563" cy="1219200"/>
            <a:chOff x="1714351" y="2438400"/>
            <a:chExt cx="1961043" cy="1219200"/>
          </a:xfrm>
        </p:grpSpPr>
        <p:cxnSp>
          <p:nvCxnSpPr>
            <p:cNvPr id="34" name="Straight Connector 33"/>
            <p:cNvCxnSpPr>
              <a:cxnSpLocks noChangeShapeType="1"/>
            </p:cNvCxnSpPr>
            <p:nvPr/>
          </p:nvCxnSpPr>
          <p:spPr bwMode="auto">
            <a:xfrm>
              <a:off x="1714351" y="2438400"/>
              <a:ext cx="0" cy="121920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cxnSpLocks noChangeShapeType="1"/>
            </p:cNvCxnSpPr>
            <p:nvPr/>
          </p:nvCxnSpPr>
          <p:spPr bwMode="auto">
            <a:xfrm flipH="1">
              <a:off x="1714354" y="3657600"/>
              <a:ext cx="1961040"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Flowchart: Process 35"/>
          <p:cNvSpPr>
            <a:spLocks noChangeArrowheads="1"/>
          </p:cNvSpPr>
          <p:nvPr/>
        </p:nvSpPr>
        <p:spPr bwMode="auto">
          <a:xfrm>
            <a:off x="5257799" y="2209800"/>
            <a:ext cx="304800" cy="1118592"/>
          </a:xfrm>
          <a:prstGeom prst="flowChartProcess">
            <a:avLst/>
          </a:prstGeom>
          <a:solidFill>
            <a:schemeClr val="accent3"/>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37" name="Flowchart: Process 36"/>
          <p:cNvSpPr>
            <a:spLocks noChangeArrowheads="1"/>
          </p:cNvSpPr>
          <p:nvPr/>
        </p:nvSpPr>
        <p:spPr bwMode="auto">
          <a:xfrm>
            <a:off x="5714999" y="2490192"/>
            <a:ext cx="304800" cy="838200"/>
          </a:xfrm>
          <a:prstGeom prst="flowChartProcess">
            <a:avLst/>
          </a:prstGeom>
          <a:solidFill>
            <a:schemeClr val="accent3"/>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38" name="TextBox 37"/>
          <p:cNvSpPr txBox="1"/>
          <p:nvPr/>
        </p:nvSpPr>
        <p:spPr>
          <a:xfrm>
            <a:off x="5105400" y="3328392"/>
            <a:ext cx="2591472" cy="369332"/>
          </a:xfrm>
          <a:prstGeom prst="rect">
            <a:avLst/>
          </a:prstGeom>
          <a:noFill/>
        </p:spPr>
        <p:txBody>
          <a:bodyPr wrap="square" rtlCol="0">
            <a:spAutoFit/>
          </a:bodyPr>
          <a:lstStyle/>
          <a:p>
            <a:r>
              <a:rPr lang="en-CA" dirty="0" smtClean="0"/>
              <a:t>  P0    P1     P2     P3</a:t>
            </a:r>
            <a:endParaRPr lang="en-CA" dirty="0"/>
          </a:p>
        </p:txBody>
      </p:sp>
      <p:sp>
        <p:nvSpPr>
          <p:cNvPr id="39" name="Flowchart: Process 38"/>
          <p:cNvSpPr>
            <a:spLocks noChangeArrowheads="1"/>
          </p:cNvSpPr>
          <p:nvPr/>
        </p:nvSpPr>
        <p:spPr bwMode="auto">
          <a:xfrm>
            <a:off x="6197655" y="2909292"/>
            <a:ext cx="312066" cy="419100"/>
          </a:xfrm>
          <a:prstGeom prst="flowChartProcess">
            <a:avLst/>
          </a:prstGeom>
          <a:solidFill>
            <a:schemeClr val="accent3"/>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0" name="Flowchart: Process 39"/>
          <p:cNvSpPr>
            <a:spLocks noChangeArrowheads="1"/>
          </p:cNvSpPr>
          <p:nvPr/>
        </p:nvSpPr>
        <p:spPr bwMode="auto">
          <a:xfrm>
            <a:off x="6739180" y="3118842"/>
            <a:ext cx="271219" cy="209550"/>
          </a:xfrm>
          <a:prstGeom prst="flowChartProcess">
            <a:avLst/>
          </a:prstGeom>
          <a:solidFill>
            <a:schemeClr val="accent3"/>
          </a:solidFill>
          <a:ln w="25400" algn="ctr">
            <a:solidFill>
              <a:schemeClr val="tx1"/>
            </a:solidFill>
            <a:round/>
            <a:headEnd/>
            <a:tailEnd/>
          </a:ln>
        </p:spPr>
        <p:txBody>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endParaRPr lang="en-US" altLang="en-US"/>
          </a:p>
        </p:txBody>
      </p:sp>
      <p:sp>
        <p:nvSpPr>
          <p:cNvPr id="41" name="TextBox 40"/>
          <p:cNvSpPr txBox="1">
            <a:spLocks noChangeArrowheads="1"/>
          </p:cNvSpPr>
          <p:nvPr/>
        </p:nvSpPr>
        <p:spPr bwMode="auto">
          <a:xfrm>
            <a:off x="2667000" y="4648200"/>
            <a:ext cx="381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altLang="en-US" dirty="0"/>
              <a:t>Anova à 2 facteurs ou </a:t>
            </a:r>
          </a:p>
          <a:p>
            <a:pPr algn="ctr"/>
            <a:r>
              <a:rPr lang="en-US" altLang="en-US" b="1" dirty="0"/>
              <a:t>Modèle </a:t>
            </a:r>
            <a:r>
              <a:rPr lang="en-US" altLang="en-US" b="1" dirty="0" smtClean="0"/>
              <a:t>linéaire à 2 facteurs</a:t>
            </a:r>
            <a:endParaRPr lang="en-US" altLang="en-US" b="1" dirty="0"/>
          </a:p>
        </p:txBody>
      </p:sp>
    </p:spTree>
    <p:extLst>
      <p:ext uri="{BB962C8B-B14F-4D97-AF65-F5344CB8AC3E}">
        <p14:creationId xmlns:p14="http://schemas.microsoft.com/office/powerpoint/2010/main" val="5620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1286</Words>
  <Application>Microsoft Office PowerPoint</Application>
  <PresentationFormat>On-screen Show (4:3)</PresentationFormat>
  <Paragraphs>113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 POUR DÉBUTANTS:  Biostatistiques en Biomed Apportez vos données!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POUR DÉBUTANTS:  Biostatistiques en Biomed Apportez vos données! </dc:title>
  <dc:creator>sergiocortez22@hotmail.com</dc:creator>
  <cp:lastModifiedBy>sergiocortez22@hotmail.com</cp:lastModifiedBy>
  <cp:revision>31</cp:revision>
  <dcterms:created xsi:type="dcterms:W3CDTF">2016-06-14T22:44:51Z</dcterms:created>
  <dcterms:modified xsi:type="dcterms:W3CDTF">2016-06-29T06:42:32Z</dcterms:modified>
</cp:coreProperties>
</file>