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38"/>
  </p:notesMasterIdLst>
  <p:handoutMasterIdLst>
    <p:handoutMasterId r:id="rId139"/>
  </p:handoutMasterIdLst>
  <p:sldIdLst>
    <p:sldId id="313" r:id="rId2"/>
    <p:sldId id="258" r:id="rId3"/>
    <p:sldId id="259" r:id="rId4"/>
    <p:sldId id="314" r:id="rId5"/>
    <p:sldId id="315" r:id="rId6"/>
    <p:sldId id="316" r:id="rId7"/>
    <p:sldId id="317" r:id="rId8"/>
    <p:sldId id="318" r:id="rId9"/>
    <p:sldId id="319" r:id="rId10"/>
    <p:sldId id="320" r:id="rId11"/>
    <p:sldId id="260" r:id="rId12"/>
    <p:sldId id="366" r:id="rId13"/>
    <p:sldId id="387" r:id="rId14"/>
    <p:sldId id="388" r:id="rId15"/>
    <p:sldId id="389" r:id="rId16"/>
    <p:sldId id="386" r:id="rId17"/>
    <p:sldId id="390" r:id="rId18"/>
    <p:sldId id="391" r:id="rId19"/>
    <p:sldId id="392" r:id="rId20"/>
    <p:sldId id="261" r:id="rId21"/>
    <p:sldId id="398" r:id="rId22"/>
    <p:sldId id="262" r:id="rId23"/>
    <p:sldId id="321" r:id="rId24"/>
    <p:sldId id="368" r:id="rId25"/>
    <p:sldId id="393" r:id="rId26"/>
    <p:sldId id="394" r:id="rId27"/>
    <p:sldId id="395" r:id="rId28"/>
    <p:sldId id="396" r:id="rId29"/>
    <p:sldId id="397" r:id="rId30"/>
    <p:sldId id="311" r:id="rId31"/>
    <p:sldId id="263" r:id="rId32"/>
    <p:sldId id="322" r:id="rId33"/>
    <p:sldId id="323" r:id="rId34"/>
    <p:sldId id="324" r:id="rId35"/>
    <p:sldId id="325" r:id="rId36"/>
    <p:sldId id="326" r:id="rId37"/>
    <p:sldId id="327" r:id="rId38"/>
    <p:sldId id="328" r:id="rId39"/>
    <p:sldId id="332" r:id="rId40"/>
    <p:sldId id="329" r:id="rId41"/>
    <p:sldId id="330" r:id="rId42"/>
    <p:sldId id="331" r:id="rId43"/>
    <p:sldId id="267" r:id="rId44"/>
    <p:sldId id="268" r:id="rId45"/>
    <p:sldId id="269" r:id="rId46"/>
    <p:sldId id="333" r:id="rId47"/>
    <p:sldId id="334" r:id="rId48"/>
    <p:sldId id="335" r:id="rId49"/>
    <p:sldId id="270" r:id="rId50"/>
    <p:sldId id="336" r:id="rId51"/>
    <p:sldId id="271" r:id="rId52"/>
    <p:sldId id="272" r:id="rId53"/>
    <p:sldId id="273" r:id="rId54"/>
    <p:sldId id="275" r:id="rId55"/>
    <p:sldId id="337" r:id="rId56"/>
    <p:sldId id="338" r:id="rId57"/>
    <p:sldId id="339" r:id="rId58"/>
    <p:sldId id="340" r:id="rId59"/>
    <p:sldId id="276" r:id="rId60"/>
    <p:sldId id="341" r:id="rId61"/>
    <p:sldId id="277" r:id="rId62"/>
    <p:sldId id="367" r:id="rId63"/>
    <p:sldId id="279" r:id="rId64"/>
    <p:sldId id="280" r:id="rId65"/>
    <p:sldId id="281" r:id="rId66"/>
    <p:sldId id="282" r:id="rId67"/>
    <p:sldId id="405" r:id="rId68"/>
    <p:sldId id="283" r:id="rId69"/>
    <p:sldId id="284" r:id="rId70"/>
    <p:sldId id="285" r:id="rId71"/>
    <p:sldId id="399" r:id="rId72"/>
    <p:sldId id="400" r:id="rId73"/>
    <p:sldId id="401" r:id="rId74"/>
    <p:sldId id="402" r:id="rId75"/>
    <p:sldId id="342" r:id="rId76"/>
    <p:sldId id="344" r:id="rId77"/>
    <p:sldId id="343" r:id="rId78"/>
    <p:sldId id="346" r:id="rId79"/>
    <p:sldId id="347" r:id="rId80"/>
    <p:sldId id="348" r:id="rId81"/>
    <p:sldId id="349" r:id="rId82"/>
    <p:sldId id="286" r:id="rId83"/>
    <p:sldId id="288" r:id="rId84"/>
    <p:sldId id="378" r:id="rId85"/>
    <p:sldId id="379" r:id="rId86"/>
    <p:sldId id="380" r:id="rId87"/>
    <p:sldId id="381" r:id="rId88"/>
    <p:sldId id="382" r:id="rId89"/>
    <p:sldId id="384" r:id="rId90"/>
    <p:sldId id="350" r:id="rId91"/>
    <p:sldId id="403" r:id="rId92"/>
    <p:sldId id="289" r:id="rId93"/>
    <p:sldId id="290" r:id="rId94"/>
    <p:sldId id="291" r:id="rId95"/>
    <p:sldId id="293" r:id="rId96"/>
    <p:sldId id="352" r:id="rId97"/>
    <p:sldId id="351" r:id="rId98"/>
    <p:sldId id="354" r:id="rId99"/>
    <p:sldId id="355" r:id="rId100"/>
    <p:sldId id="358" r:id="rId101"/>
    <p:sldId id="356" r:id="rId102"/>
    <p:sldId id="357" r:id="rId103"/>
    <p:sldId id="294" r:id="rId104"/>
    <p:sldId id="295" r:id="rId105"/>
    <p:sldId id="296" r:id="rId106"/>
    <p:sldId id="297" r:id="rId107"/>
    <p:sldId id="353" r:id="rId108"/>
    <p:sldId id="359" r:id="rId109"/>
    <p:sldId id="298" r:id="rId110"/>
    <p:sldId id="299" r:id="rId111"/>
    <p:sldId id="363" r:id="rId112"/>
    <p:sldId id="300" r:id="rId113"/>
    <p:sldId id="301" r:id="rId114"/>
    <p:sldId id="302" r:id="rId115"/>
    <p:sldId id="360" r:id="rId116"/>
    <p:sldId id="362" r:id="rId117"/>
    <p:sldId id="303" r:id="rId118"/>
    <p:sldId id="305" r:id="rId119"/>
    <p:sldId id="306" r:id="rId120"/>
    <p:sldId id="307" r:id="rId121"/>
    <p:sldId id="308" r:id="rId122"/>
    <p:sldId id="309" r:id="rId123"/>
    <p:sldId id="310" r:id="rId124"/>
    <p:sldId id="369" r:id="rId125"/>
    <p:sldId id="370" r:id="rId126"/>
    <p:sldId id="371" r:id="rId127"/>
    <p:sldId id="372" r:id="rId128"/>
    <p:sldId id="373" r:id="rId129"/>
    <p:sldId id="374" r:id="rId130"/>
    <p:sldId id="375" r:id="rId131"/>
    <p:sldId id="376" r:id="rId132"/>
    <p:sldId id="377" r:id="rId133"/>
    <p:sldId id="312" r:id="rId134"/>
    <p:sldId id="364" r:id="rId135"/>
    <p:sldId id="365" r:id="rId136"/>
    <p:sldId id="404" r:id="rId1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333CC"/>
    <a:srgbClr val="6666FF"/>
    <a:srgbClr val="0033CC"/>
    <a:srgbClr val="3366FF"/>
    <a:srgbClr val="CC33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6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_rels/viewProps.xml.rels><?xml version="1.0" encoding="UTF-8" standalone="yes"?>
<Relationships xmlns="http://schemas.openxmlformats.org/package/2006/relationships"><Relationship Id="rId1"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5817AB-A2A2-4F87-9A79-877CF1189434}" type="datetimeFigureOut">
              <a:rPr lang="tr-TR"/>
              <a:pPr>
                <a:defRPr/>
              </a:pPr>
              <a:t>2.11.2021</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8A2EB0-6992-4B04-905D-7DA6D333CD73}" type="slidenum">
              <a:rPr lang="tr-TR"/>
              <a:pPr>
                <a:defRPr/>
              </a:pPr>
              <a:t>‹#›</a:t>
            </a:fld>
            <a:endParaRPr 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BCC3A56-3E73-4FB5-B7EA-5B93F984950F}"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Slayt Görüntüsü Yer Tutucusu"/>
          <p:cNvSpPr>
            <a:spLocks noGrp="1" noRot="1" noChangeAspect="1" noTextEdit="1"/>
          </p:cNvSpPr>
          <p:nvPr>
            <p:ph type="sldImg"/>
          </p:nvPr>
        </p:nvSpPr>
        <p:spPr>
          <a:ln/>
        </p:spPr>
      </p:sp>
      <p:sp>
        <p:nvSpPr>
          <p:cNvPr id="142339" name="2 Not Yer Tutucusu"/>
          <p:cNvSpPr>
            <a:spLocks noGrp="1"/>
          </p:cNvSpPr>
          <p:nvPr>
            <p:ph type="body" idx="1"/>
          </p:nvPr>
        </p:nvSpPr>
        <p:spPr>
          <a:noFill/>
          <a:ln/>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ayt Görüntüsü Yer Tutucusu 1"/>
          <p:cNvSpPr>
            <a:spLocks noGrp="1" noRot="1" noChangeAspect="1" noTextEdit="1"/>
          </p:cNvSpPr>
          <p:nvPr>
            <p:ph type="sldImg"/>
          </p:nvPr>
        </p:nvSpPr>
        <p:spPr>
          <a:ln/>
        </p:spPr>
      </p:sp>
      <p:sp>
        <p:nvSpPr>
          <p:cNvPr id="143363" name="Not Yer Tutucusu 2"/>
          <p:cNvSpPr>
            <a:spLocks noGrp="1"/>
          </p:cNvSpPr>
          <p:nvPr>
            <p:ph type="body" idx="1"/>
          </p:nvPr>
        </p:nvSpPr>
        <p:spPr>
          <a:noFill/>
          <a:ln/>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381000" y="1371600"/>
            <a:ext cx="3657600" cy="1143000"/>
          </a:xfrm>
        </p:spPr>
        <p:txBody>
          <a:bodyPr/>
          <a:lstStyle>
            <a:lvl1pPr>
              <a:defRPr b="1"/>
            </a:lvl1pPr>
          </a:lstStyle>
          <a:p>
            <a:r>
              <a:rPr lang="en-US"/>
              <a:t>Click to edit Master title style</a:t>
            </a:r>
          </a:p>
        </p:txBody>
      </p:sp>
      <p:sp>
        <p:nvSpPr>
          <p:cNvPr id="66563"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0C40D9F-92DB-46E1-8CCF-1017DBD9198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5FEE0B8-D8BB-4CE2-ADDC-0B03849544F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381000"/>
            <a:ext cx="8153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026994-A314-40F3-A43A-265EDA3D13E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5BCE2DFF-9A79-45F8-A5D4-D81B7431ACD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E97F9E5-736C-460C-BAD9-88B0B00D1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A3CE3A01-5357-4DE9-9C38-3C75EDD4411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BD9118C4-0348-42B1-88C5-80094B2F163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ADC7BBA8-EFC1-4002-940E-6A3D0BC5B3B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CA4800B5-B99E-4489-8337-A890E760ADC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13B1EF5-1C09-44ED-BD22-ABEDD599E31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9B11D0F-3666-49ED-B283-8E0BA14134B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5541"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fld id="{9C78B616-F2F1-4D63-A52E-CAD60AF873FB}" type="slidenum">
              <a:rPr lang="en-US"/>
              <a:pPr>
                <a:defRPr/>
              </a:pPr>
              <a:t>‹#›</a:t>
            </a:fld>
            <a:endParaRPr lang="en-US" dirty="0"/>
          </a:p>
        </p:txBody>
      </p:sp>
      <p:sp>
        <p:nvSpPr>
          <p:cNvPr id="65542"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5543"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914"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1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a:solidFill>
            <a:schemeClr val="tx1"/>
          </a:solidFill>
          <a:latin typeface="+mn-lt"/>
          <a:ea typeface="+mn-ea"/>
          <a:cs typeface="+mn-cs"/>
        </a:defRPr>
      </a:lvl6pPr>
      <a:lvl7pPr marL="2971800" indent="-228600" algn="l" rtl="0" fontAlgn="base">
        <a:spcBef>
          <a:spcPct val="20000"/>
        </a:spcBef>
        <a:spcAft>
          <a:spcPct val="0"/>
        </a:spcAft>
        <a:buChar char="»"/>
        <a:defRPr>
          <a:solidFill>
            <a:schemeClr val="tx1"/>
          </a:solidFill>
          <a:latin typeface="+mn-lt"/>
          <a:ea typeface="+mn-ea"/>
          <a:cs typeface="+mn-cs"/>
        </a:defRPr>
      </a:lvl7pPr>
      <a:lvl8pPr marL="3429000" indent="-228600" algn="l" rtl="0" fontAlgn="base">
        <a:spcBef>
          <a:spcPct val="20000"/>
        </a:spcBef>
        <a:spcAft>
          <a:spcPct val="0"/>
        </a:spcAft>
        <a:buChar char="»"/>
        <a:defRPr>
          <a:solidFill>
            <a:schemeClr val="tx1"/>
          </a:solidFill>
          <a:latin typeface="+mn-lt"/>
          <a:ea typeface="+mn-ea"/>
          <a:cs typeface="+mn-cs"/>
        </a:defRPr>
      </a:lvl8pPr>
      <a:lvl9pPr marL="3886200" indent="-228600" algn="l" rtl="0" fontAlgn="base">
        <a:spcBef>
          <a:spcPct val="20000"/>
        </a:spcBef>
        <a:spcAft>
          <a:spcPct val="0"/>
        </a:spcAft>
        <a:buChar char="»"/>
        <a:defRPr>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6.xml"/><Relationship Id="rId4" Type="http://schemas.openxmlformats.org/officeDocument/2006/relationships/image" Target="../media/image3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2.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3.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a:xfrm>
            <a:off x="609600" y="152400"/>
            <a:ext cx="8153400" cy="1143000"/>
          </a:xfrm>
        </p:spPr>
        <p:txBody>
          <a:bodyPr/>
          <a:lstStyle/>
          <a:p>
            <a:r>
              <a:rPr lang="tr-TR" smtClean="0"/>
              <a:t>Bölüm</a:t>
            </a:r>
            <a:r>
              <a:rPr lang="en-US" smtClean="0"/>
              <a:t> </a:t>
            </a:r>
            <a:r>
              <a:rPr lang="tr-TR" smtClean="0"/>
              <a:t>3: </a:t>
            </a:r>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ği </a:t>
            </a:r>
            <a:br>
              <a:rPr lang="tr-TR" smtClean="0"/>
            </a:br>
            <a:r>
              <a:rPr lang="tr-TR" smtClean="0"/>
              <a:t>Tanımlama</a:t>
            </a:r>
            <a:r>
              <a:rPr lang="en-US" smtClean="0"/>
              <a:t/>
            </a:r>
            <a:br>
              <a:rPr lang="en-US" smtClean="0"/>
            </a:br>
            <a:endParaRPr lang="tr-TR" smtClean="0"/>
          </a:p>
        </p:txBody>
      </p:sp>
      <p:sp>
        <p:nvSpPr>
          <p:cNvPr id="6" name="5 Slayt Numarası Yer Tutucusu"/>
          <p:cNvSpPr>
            <a:spLocks noGrp="1"/>
          </p:cNvSpPr>
          <p:nvPr>
            <p:ph type="sldNum" sz="quarter" idx="11"/>
          </p:nvPr>
        </p:nvSpPr>
        <p:spPr/>
        <p:txBody>
          <a:bodyPr/>
          <a:lstStyle/>
          <a:p>
            <a:pPr>
              <a:defRPr/>
            </a:pPr>
            <a:fld id="{64F40E75-459D-4E36-88C2-6DCE3542CCAB}" type="slidenum">
              <a:rPr lang="en-US"/>
              <a:pPr>
                <a:defRPr/>
              </a:pPr>
              <a:t>1</a:t>
            </a:fld>
            <a:endParaRPr lang="en-US" dirty="0"/>
          </a:p>
        </p:txBody>
      </p:sp>
      <p:pic>
        <p:nvPicPr>
          <p:cNvPr id="7172" name="Picture 6"/>
          <p:cNvPicPr>
            <a:picLocks noChangeAspect="1" noChangeArrowheads="1"/>
          </p:cNvPicPr>
          <p:nvPr/>
        </p:nvPicPr>
        <p:blipFill>
          <a:blip r:embed="rId3"/>
          <a:srcRect/>
          <a:stretch>
            <a:fillRect/>
          </a:stretch>
        </p:blipFill>
        <p:spPr bwMode="auto">
          <a:xfrm>
            <a:off x="38100" y="1870075"/>
            <a:ext cx="2984500" cy="3692525"/>
          </a:xfrm>
          <a:prstGeom prst="rect">
            <a:avLst/>
          </a:prstGeom>
          <a:noFill/>
          <a:ln w="9525" algn="ctr">
            <a:noFill/>
            <a:miter lim="800000"/>
            <a:headEnd/>
            <a:tailEnd/>
          </a:ln>
        </p:spPr>
      </p:pic>
      <p:pic>
        <p:nvPicPr>
          <p:cNvPr id="7173" name="Picture 9" descr="Adsız"/>
          <p:cNvPicPr>
            <a:picLocks noChangeAspect="1" noChangeArrowheads="1"/>
          </p:cNvPicPr>
          <p:nvPr/>
        </p:nvPicPr>
        <p:blipFill>
          <a:blip r:embed="rId4"/>
          <a:srcRect/>
          <a:stretch>
            <a:fillRect/>
          </a:stretch>
        </p:blipFill>
        <p:spPr bwMode="auto">
          <a:xfrm>
            <a:off x="3098800" y="1870075"/>
            <a:ext cx="2873375" cy="3692525"/>
          </a:xfrm>
          <a:prstGeom prst="rect">
            <a:avLst/>
          </a:prstGeom>
          <a:noFill/>
          <a:ln w="9525">
            <a:noFill/>
            <a:miter lim="800000"/>
            <a:headEnd/>
            <a:tailEnd/>
          </a:ln>
        </p:spPr>
      </p:pic>
      <p:pic>
        <p:nvPicPr>
          <p:cNvPr id="7174" name="Picture 1"/>
          <p:cNvPicPr>
            <a:picLocks noChangeAspect="1" noChangeArrowheads="1"/>
          </p:cNvPicPr>
          <p:nvPr/>
        </p:nvPicPr>
        <p:blipFill>
          <a:blip r:embed="rId5"/>
          <a:srcRect/>
          <a:stretch>
            <a:fillRect/>
          </a:stretch>
        </p:blipFill>
        <p:spPr bwMode="auto">
          <a:xfrm>
            <a:off x="6070600" y="1851025"/>
            <a:ext cx="3035300" cy="368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6387" name="İçerik Yer Tutucusu 3"/>
          <p:cNvSpPr>
            <a:spLocks noGrp="1"/>
          </p:cNvSpPr>
          <p:nvPr>
            <p:ph sz="quarter" idx="2"/>
          </p:nvPr>
        </p:nvSpPr>
        <p:spPr>
          <a:xfrm>
            <a:off x="2555875" y="1295400"/>
            <a:ext cx="6480175" cy="4572000"/>
          </a:xfrm>
        </p:spPr>
        <p:txBody>
          <a:bodyPr/>
          <a:lstStyle/>
          <a:p>
            <a:r>
              <a:rPr lang="tr-TR" sz="2200" smtClean="0"/>
              <a:t>Bir programlama dilinin metinsel sözdizimi, </a:t>
            </a:r>
            <a:r>
              <a:rPr lang="tr-TR" sz="2200" i="1" smtClean="0"/>
              <a:t>token</a:t>
            </a:r>
            <a:r>
              <a:rPr lang="tr-TR" sz="2200" smtClean="0"/>
              <a:t>'lar ile tanımlanır. Örneğin bir tanımlayıcı; </a:t>
            </a:r>
            <a:r>
              <a:rPr lang="tr-TR" sz="2200" b="1" i="1" smtClean="0"/>
              <a:t>toplam</a:t>
            </a:r>
            <a:r>
              <a:rPr lang="tr-TR" sz="2200" i="1" smtClean="0"/>
              <a:t> </a:t>
            </a:r>
            <a:r>
              <a:rPr lang="tr-TR" sz="2200" smtClean="0"/>
              <a:t>veya </a:t>
            </a:r>
            <a:r>
              <a:rPr lang="tr-TR" sz="2200" b="1" i="1" smtClean="0"/>
              <a:t>sonuc</a:t>
            </a:r>
            <a:r>
              <a:rPr lang="tr-TR" sz="2200" smtClean="0"/>
              <a:t>  gibi </a:t>
            </a:r>
            <a:r>
              <a:rPr lang="tr-TR" sz="2200" i="1" smtClean="0"/>
              <a:t>lexeme'</a:t>
            </a:r>
            <a:r>
              <a:rPr lang="tr-TR" sz="2200" smtClean="0"/>
              <a:t>leri olabilen bir </a:t>
            </a:r>
            <a:r>
              <a:rPr lang="tr-TR" sz="2200" i="1" smtClean="0"/>
              <a:t>token'</a:t>
            </a:r>
            <a:r>
              <a:rPr lang="tr-TR" sz="2200" smtClean="0"/>
              <a:t>dır. </a:t>
            </a:r>
          </a:p>
          <a:p>
            <a:r>
              <a:rPr lang="tr-TR" sz="2200" smtClean="0"/>
              <a:t>Bazı durumlarda, bir </a:t>
            </a:r>
            <a:r>
              <a:rPr lang="tr-TR" sz="2200" i="1" smtClean="0"/>
              <a:t>token'</a:t>
            </a:r>
            <a:r>
              <a:rPr lang="tr-TR" sz="2200" smtClean="0"/>
              <a:t>ın sadece tek bir olası </a:t>
            </a:r>
            <a:r>
              <a:rPr lang="tr-TR" sz="2200" i="1" smtClean="0"/>
              <a:t>lexeme</a:t>
            </a:r>
            <a:r>
              <a:rPr lang="tr-TR" sz="2200" smtClean="0"/>
              <a:t>'i vardır. Örneğin, toplama_işlemcisi denilen aritmetik işlemci "+" sembolü için, tek bir olası </a:t>
            </a:r>
            <a:r>
              <a:rPr lang="tr-TR" sz="2200" i="1" smtClean="0"/>
              <a:t>lexeme</a:t>
            </a:r>
            <a:r>
              <a:rPr lang="tr-TR" sz="2200" smtClean="0"/>
              <a:t> vardır.</a:t>
            </a:r>
          </a:p>
          <a:p>
            <a:r>
              <a:rPr lang="tr-TR" sz="2200" smtClean="0"/>
              <a:t>Boşluk (</a:t>
            </a:r>
            <a:r>
              <a:rPr lang="tr-TR" sz="2200" i="1" smtClean="0"/>
              <a:t>space</a:t>
            </a:r>
            <a:r>
              <a:rPr lang="tr-TR" sz="2200" smtClean="0"/>
              <a:t>), ara (</a:t>
            </a:r>
            <a:r>
              <a:rPr lang="tr-TR" sz="2200" i="1" smtClean="0"/>
              <a:t>tab</a:t>
            </a:r>
            <a:r>
              <a:rPr lang="tr-TR" sz="2200" smtClean="0"/>
              <a:t>) veya yeni satır karakterleri, </a:t>
            </a:r>
            <a:r>
              <a:rPr lang="tr-TR" sz="2200" i="1" smtClean="0"/>
              <a:t>token'</a:t>
            </a:r>
            <a:r>
              <a:rPr lang="tr-TR" sz="2200" smtClean="0"/>
              <a:t>lar arasına yerleştirildiğinde bir programın anlamı değişmez.</a:t>
            </a:r>
          </a:p>
          <a:p>
            <a:r>
              <a:rPr lang="tr-TR" sz="2200" smtClean="0"/>
              <a:t>Yandaki örnekte, verilen C deyimi için </a:t>
            </a:r>
            <a:r>
              <a:rPr lang="tr-TR" sz="2200" i="1" smtClean="0"/>
              <a:t>lexeme </a:t>
            </a:r>
            <a:r>
              <a:rPr lang="tr-TR" sz="2200" smtClean="0"/>
              <a:t>ve </a:t>
            </a:r>
            <a:r>
              <a:rPr lang="tr-TR" sz="2200" i="1" smtClean="0"/>
              <a:t>token'</a:t>
            </a:r>
            <a:r>
              <a:rPr lang="tr-TR" sz="2200" smtClean="0"/>
              <a:t>lar listelenmiştir.</a:t>
            </a:r>
          </a:p>
        </p:txBody>
      </p:sp>
      <p:pic>
        <p:nvPicPr>
          <p:cNvPr id="16388" name="Picture 2"/>
          <p:cNvPicPr>
            <a:picLocks noChangeAspect="1" noChangeArrowheads="1"/>
          </p:cNvPicPr>
          <p:nvPr/>
        </p:nvPicPr>
        <p:blipFill>
          <a:blip r:embed="rId2"/>
          <a:srcRect/>
          <a:stretch>
            <a:fillRect/>
          </a:stretch>
        </p:blipFill>
        <p:spPr bwMode="auto">
          <a:xfrm>
            <a:off x="34925" y="1752600"/>
            <a:ext cx="2668588" cy="36163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5091072-47DB-4C38-9DD9-CC15A1D7E024}"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2 İçerik Yer Tutucusu"/>
          <p:cNvSpPr>
            <a:spLocks noGrp="1"/>
          </p:cNvSpPr>
          <p:nvPr>
            <p:ph idx="1"/>
          </p:nvPr>
        </p:nvSpPr>
        <p:spPr/>
        <p:txBody>
          <a:bodyPr/>
          <a:lstStyle/>
          <a:p>
            <a:pPr>
              <a:buFontTx/>
              <a:buNone/>
            </a:pPr>
            <a:r>
              <a:rPr lang="tr-TR" b="1" smtClean="0">
                <a:solidFill>
                  <a:srgbClr val="FF0000"/>
                </a:solidFill>
              </a:rPr>
              <a:t>	Mantıksal testi önde olan koşullar</a:t>
            </a:r>
          </a:p>
          <a:p>
            <a:pPr>
              <a:buFontTx/>
              <a:buNone/>
            </a:pPr>
            <a:r>
              <a:rPr lang="tr-TR" smtClean="0"/>
              <a:t>	while döngüleri buna örnektir. Döngü sayısı belirli olmadığından ön koşulun hesaplanması kolay değildir. Döngü sayısı belirliyse arka arkaya eklenmiş ifadeler dizisi gibi düşünülüp en son elamanın sonkoşulu kullanılarak yukarıya doğru gidilir ve en sonunda önkoşul bulunur.</a:t>
            </a:r>
          </a:p>
          <a:p>
            <a:endParaRPr lang="tr-TR" smtClean="0"/>
          </a:p>
        </p:txBody>
      </p:sp>
      <p:sp>
        <p:nvSpPr>
          <p:cNvPr id="10649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AF7B188C-EAE5-4FA6-B805-9F733C0EF37B}" type="slidenum">
              <a:rPr lang="en-US"/>
              <a:pPr>
                <a:defRPr/>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304800" y="1371600"/>
            <a:ext cx="8610600" cy="5334000"/>
          </a:xfrm>
        </p:spPr>
        <p:txBody>
          <a:bodyPr/>
          <a:lstStyle/>
          <a:p>
            <a:pPr>
              <a:lnSpc>
                <a:spcPct val="80000"/>
              </a:lnSpc>
              <a:buFontTx/>
              <a:buNone/>
            </a:pPr>
            <a:r>
              <a:rPr lang="tr-TR" sz="1800" b="1" dirty="0" smtClean="0"/>
              <a:t>	</a:t>
            </a:r>
            <a:r>
              <a:rPr lang="tr-TR" sz="1800" b="1" u="sng" dirty="0" smtClean="0"/>
              <a:t>Örnek:</a:t>
            </a:r>
          </a:p>
          <a:p>
            <a:pPr>
              <a:lnSpc>
                <a:spcPct val="80000"/>
              </a:lnSpc>
              <a:buFontTx/>
              <a:buNone/>
            </a:pPr>
            <a:r>
              <a:rPr lang="tr-TR" sz="1800" dirty="0" smtClean="0"/>
              <a:t>	</a:t>
            </a:r>
            <a:r>
              <a:rPr lang="tr-TR" sz="1800" dirty="0" err="1" smtClean="0"/>
              <a:t>while</a:t>
            </a:r>
            <a:r>
              <a:rPr lang="tr-TR" sz="1800" dirty="0" smtClean="0"/>
              <a:t>  y&lt;&gt;x 	do 	y=y+1	</a:t>
            </a:r>
            <a:r>
              <a:rPr lang="tr-TR" sz="1800" dirty="0" err="1" smtClean="0"/>
              <a:t>end</a:t>
            </a:r>
            <a:r>
              <a:rPr lang="tr-TR" sz="1800" dirty="0" smtClean="0"/>
              <a:t> {y=x}</a:t>
            </a:r>
          </a:p>
          <a:p>
            <a:pPr>
              <a:lnSpc>
                <a:spcPct val="80000"/>
              </a:lnSpc>
              <a:buFontTx/>
              <a:buNone/>
            </a:pPr>
            <a:r>
              <a:rPr lang="tr-TR" sz="1800" dirty="0" smtClean="0"/>
              <a:t>	</a:t>
            </a:r>
          </a:p>
          <a:p>
            <a:pPr>
              <a:lnSpc>
                <a:spcPct val="80000"/>
              </a:lnSpc>
              <a:buFontTx/>
              <a:buNone/>
            </a:pPr>
            <a:r>
              <a:rPr lang="tr-TR" sz="1800" dirty="0" smtClean="0"/>
              <a:t>	Bu döngüde hiç döngü olmasa en zayıf ön koşul {y=x}</a:t>
            </a:r>
          </a:p>
          <a:p>
            <a:pPr>
              <a:lnSpc>
                <a:spcPct val="80000"/>
              </a:lnSpc>
              <a:buFontTx/>
              <a:buNone/>
            </a:pPr>
            <a:r>
              <a:rPr lang="tr-TR" sz="1800" dirty="0" smtClean="0"/>
              <a:t>	</a:t>
            </a:r>
          </a:p>
          <a:p>
            <a:pPr>
              <a:lnSpc>
                <a:spcPct val="80000"/>
              </a:lnSpc>
              <a:buFontTx/>
              <a:buNone/>
            </a:pPr>
            <a:r>
              <a:rPr lang="tr-TR" sz="1800" dirty="0" smtClean="0"/>
              <a:t>	İlk </a:t>
            </a:r>
            <a:r>
              <a:rPr lang="tr-TR" sz="1800" dirty="0" err="1" smtClean="0"/>
              <a:t>iterasyon</a:t>
            </a:r>
            <a:endParaRPr lang="tr-TR" sz="1800" dirty="0" smtClean="0"/>
          </a:p>
          <a:p>
            <a:pPr>
              <a:lnSpc>
                <a:spcPct val="80000"/>
              </a:lnSpc>
              <a:buFontTx/>
              <a:buNone/>
            </a:pPr>
            <a:endParaRPr lang="tr-TR" sz="1800" dirty="0" smtClean="0"/>
          </a:p>
          <a:p>
            <a:pPr>
              <a:lnSpc>
                <a:spcPct val="80000"/>
              </a:lnSpc>
              <a:buFontTx/>
              <a:buNone/>
            </a:pPr>
            <a:r>
              <a:rPr lang="tr-TR" sz="1800" dirty="0" smtClean="0"/>
              <a:t>	(y=y+1, {y=x}) = {y+1=x}, ya da {y=x-1}</a:t>
            </a:r>
          </a:p>
          <a:p>
            <a:pPr>
              <a:lnSpc>
                <a:spcPct val="80000"/>
              </a:lnSpc>
              <a:buFontTx/>
              <a:buNone/>
            </a:pPr>
            <a:r>
              <a:rPr lang="tr-TR" sz="1800" dirty="0" smtClean="0"/>
              <a:t>	</a:t>
            </a:r>
          </a:p>
          <a:p>
            <a:pPr>
              <a:lnSpc>
                <a:spcPct val="80000"/>
              </a:lnSpc>
              <a:buFontTx/>
              <a:buNone/>
            </a:pPr>
            <a:r>
              <a:rPr lang="tr-TR" sz="1800" dirty="0" smtClean="0"/>
              <a:t>	İki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{y+1=x-1}, ya da {y=x-2}</a:t>
            </a:r>
          </a:p>
          <a:p>
            <a:pPr>
              <a:lnSpc>
                <a:spcPct val="80000"/>
              </a:lnSpc>
              <a:buFontTx/>
              <a:buNone/>
            </a:pPr>
            <a:r>
              <a:rPr lang="tr-TR" sz="1800" dirty="0" smtClean="0"/>
              <a:t>	</a:t>
            </a:r>
          </a:p>
          <a:p>
            <a:pPr>
              <a:lnSpc>
                <a:spcPct val="80000"/>
              </a:lnSpc>
              <a:buFontTx/>
              <a:buNone/>
            </a:pPr>
            <a:r>
              <a:rPr lang="tr-TR" sz="1800" dirty="0" smtClean="0"/>
              <a:t>	üç </a:t>
            </a:r>
            <a:r>
              <a:rPr lang="tr-TR" sz="1800" dirty="0" err="1" smtClean="0"/>
              <a:t>iterasyon</a:t>
            </a:r>
            <a:r>
              <a:rPr lang="tr-TR" sz="1800" dirty="0" smtClean="0"/>
              <a:t> için</a:t>
            </a:r>
          </a:p>
          <a:p>
            <a:pPr>
              <a:lnSpc>
                <a:spcPct val="80000"/>
              </a:lnSpc>
              <a:buFontTx/>
              <a:buNone/>
            </a:pPr>
            <a:endParaRPr lang="tr-TR" sz="1800" dirty="0" smtClean="0"/>
          </a:p>
          <a:p>
            <a:pPr>
              <a:lnSpc>
                <a:spcPct val="80000"/>
              </a:lnSpc>
              <a:buFontTx/>
              <a:buNone/>
            </a:pPr>
            <a:r>
              <a:rPr lang="tr-TR" sz="1800" dirty="0" smtClean="0"/>
              <a:t>	(y=y+1, {y=x}) = {y+1=x-2}, ya da {y=x-3}</a:t>
            </a:r>
          </a:p>
          <a:p>
            <a:pPr>
              <a:lnSpc>
                <a:spcPct val="80000"/>
              </a:lnSpc>
              <a:buFontTx/>
              <a:buNone/>
            </a:pPr>
            <a:r>
              <a:rPr lang="tr-TR" sz="1800" dirty="0" smtClean="0"/>
              <a:t>	</a:t>
            </a:r>
          </a:p>
          <a:p>
            <a:pPr>
              <a:lnSpc>
                <a:spcPct val="80000"/>
              </a:lnSpc>
              <a:buFontTx/>
              <a:buNone/>
            </a:pPr>
            <a:r>
              <a:rPr lang="tr-TR" sz="1800" dirty="0" smtClean="0"/>
              <a:t>	Burada {y&lt;x} olduğu açıktır. Bunu hiç </a:t>
            </a:r>
            <a:r>
              <a:rPr lang="tr-TR" sz="1800" dirty="0" err="1" smtClean="0"/>
              <a:t>iterasyon</a:t>
            </a:r>
            <a:r>
              <a:rPr lang="tr-TR" sz="1800" dirty="0" smtClean="0"/>
              <a:t> olmadığı durumu da birleştirirsek ön koşul {y&lt;=x} olur. </a:t>
            </a:r>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6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400" dirty="0" smtClean="0"/>
          </a:p>
          <a:p>
            <a:pPr>
              <a:lnSpc>
                <a:spcPct val="80000"/>
              </a:lnSpc>
            </a:pPr>
            <a:endParaRPr lang="tr-TR" sz="1700" dirty="0" smtClean="0"/>
          </a:p>
        </p:txBody>
      </p:sp>
      <p:sp>
        <p:nvSpPr>
          <p:cNvPr id="107523"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CB77722A-1A18-458F-837C-7654C7A2A934}" type="slidenum">
              <a:rPr lang="en-US"/>
              <a:pPr>
                <a:defRPr/>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p:txBody>
          <a:bodyPr/>
          <a:lstStyle/>
          <a:p>
            <a:r>
              <a:rPr lang="tr-TR" sz="2600" smtClean="0"/>
              <a:t>Bir programlama dilinin tamamının aksiyomatik metot kullanılarak anlamını tanımlamak oldukça zordur. Her ifade için aksiyom ve sonuç çıkarım kurallarının tanımlanması gerekir, bu her zaman mümkün değildir.</a:t>
            </a:r>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854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07F25039-226F-4396-8376-E12F82E2E91C}" type="slidenum">
              <a:rPr lang="en-US"/>
              <a:pPr>
                <a:defRPr/>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Sıralar (</a:t>
            </a:r>
            <a:r>
              <a:rPr lang="en-US" sz="2400" smtClean="0"/>
              <a:t>sequences</a:t>
            </a:r>
            <a:r>
              <a:rPr lang="tr-TR" sz="2400" smtClean="0"/>
              <a:t>) için çıkarsama kuralı</a:t>
            </a:r>
            <a:endParaRPr lang="en-US" sz="2400" smtClean="0"/>
          </a:p>
          <a:p>
            <a:pPr eaLnBrk="1" hangingPunct="1">
              <a:buFontTx/>
              <a:buNone/>
            </a:pPr>
            <a:r>
              <a:rPr lang="en-US" sz="2400" smtClean="0"/>
              <a:t>	</a:t>
            </a:r>
            <a:r>
              <a:rPr lang="tr-TR" sz="2400" smtClean="0"/>
              <a:t>Bir </a:t>
            </a:r>
            <a:r>
              <a:rPr lang="en-US" sz="2400" smtClean="0"/>
              <a:t>S1;</a:t>
            </a:r>
            <a:r>
              <a:rPr lang="tr-TR" sz="2400" smtClean="0"/>
              <a:t> </a:t>
            </a:r>
            <a:r>
              <a:rPr lang="en-US" sz="2400" smtClean="0"/>
              <a:t>S2</a:t>
            </a:r>
            <a:r>
              <a:rPr lang="tr-TR" sz="2400" smtClean="0"/>
              <a:t> sırası (bitişik program sırası) için</a:t>
            </a:r>
            <a:r>
              <a:rPr lang="en-US" sz="2400" smtClean="0"/>
              <a:t>:</a:t>
            </a:r>
          </a:p>
          <a:p>
            <a:pPr eaLnBrk="1" hangingPunct="1">
              <a:buFontTx/>
              <a:buNone/>
            </a:pPr>
            <a:r>
              <a:rPr lang="en-US" sz="2400" smtClean="0"/>
              <a:t>	{P1} S1 {P2}</a:t>
            </a:r>
          </a:p>
          <a:p>
            <a:pPr eaLnBrk="1" hangingPunct="1">
              <a:buFontTx/>
              <a:buNone/>
            </a:pPr>
            <a:r>
              <a:rPr lang="en-US" sz="2400" smtClean="0"/>
              <a:t>	{P2} S2 {P3}</a:t>
            </a:r>
            <a:endParaRPr lang="tr-TR" sz="2400" smtClean="0"/>
          </a:p>
          <a:p>
            <a:pPr eaLnBrk="1" hangingPunct="1">
              <a:buFontTx/>
              <a:buNone/>
            </a:pPr>
            <a:endParaRPr lang="en-US" sz="2400" smtClean="0"/>
          </a:p>
          <a:p>
            <a:pPr eaLnBrk="1" hangingPunct="1">
              <a:buFontTx/>
              <a:buNone/>
            </a:pPr>
            <a:r>
              <a:rPr lang="en-US" sz="2400" smtClean="0"/>
              <a:t>    </a:t>
            </a:r>
            <a:r>
              <a:rPr lang="tr-TR" sz="2400" smtClean="0"/>
              <a:t>Çıkarsama kuralı</a:t>
            </a:r>
            <a:r>
              <a:rPr lang="en-US" sz="2400" smtClean="0"/>
              <a:t>:</a:t>
            </a:r>
          </a:p>
        </p:txBody>
      </p:sp>
      <p:graphicFrame>
        <p:nvGraphicFramePr>
          <p:cNvPr id="3074" name="Object 5"/>
          <p:cNvGraphicFramePr>
            <a:graphicFrameLocks noGrp="1" noChangeAspect="1"/>
          </p:cNvGraphicFramePr>
          <p:nvPr>
            <p:ph sz="half" idx="2"/>
          </p:nvPr>
        </p:nvGraphicFramePr>
        <p:xfrm>
          <a:off x="4114800" y="3581400"/>
          <a:ext cx="3989388" cy="836613"/>
        </p:xfrm>
        <a:graphic>
          <a:graphicData uri="http://schemas.openxmlformats.org/presentationml/2006/ole">
            <mc:AlternateContent xmlns:mc="http://schemas.openxmlformats.org/markup-compatibility/2006">
              <mc:Choice xmlns:v="urn:schemas-microsoft-com:vml" Requires="v">
                <p:oleObj spid="_x0000_s3075" name="Equation" r:id="rId3" imgW="1701720" imgH="406080" progId="Equation.3">
                  <p:embed/>
                </p:oleObj>
              </mc:Choice>
              <mc:Fallback>
                <p:oleObj name="Equation" r:id="rId3" imgW="170172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581400"/>
                        <a:ext cx="39893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FD3EB34B-4815-4125-BA09-5C418E6A1315}" type="slidenum">
              <a:rPr lang="en-US"/>
              <a:pPr>
                <a:defRPr/>
              </a:pPr>
              <a:t>103</a:t>
            </a:fld>
            <a:endParaRPr lang="en-US" dirty="0"/>
          </a:p>
        </p:txBody>
      </p:sp>
      <p:sp>
        <p:nvSpPr>
          <p:cNvPr id="3078" name="5 Dikdörtgen"/>
          <p:cNvSpPr>
            <a:spLocks noChangeArrowheads="1"/>
          </p:cNvSpPr>
          <p:nvPr/>
        </p:nvSpPr>
        <p:spPr bwMode="auto">
          <a:xfrm>
            <a:off x="762000" y="4754563"/>
            <a:ext cx="7010400" cy="1570037"/>
          </a:xfrm>
          <a:prstGeom prst="rect">
            <a:avLst/>
          </a:prstGeom>
          <a:noFill/>
          <a:ln w="9525">
            <a:noFill/>
            <a:miter lim="800000"/>
            <a:headEnd/>
            <a:tailEnd/>
          </a:ln>
        </p:spPr>
        <p:txBody>
          <a:bodyPr>
            <a:spAutoFit/>
          </a:bodyPr>
          <a:lstStyle/>
          <a:p>
            <a:pPr lvl="1">
              <a:buFont typeface="Wingdings" pitchFamily="2" charset="2"/>
              <a:buNone/>
            </a:pPr>
            <a:r>
              <a:rPr lang="en-US" altLang="ko-KR">
                <a:ea typeface="굴림" pitchFamily="50" charset="-127"/>
              </a:rPr>
              <a:t>	</a:t>
            </a:r>
            <a:r>
              <a:rPr lang="tr-TR" altLang="ko-KR">
                <a:ea typeface="굴림" pitchFamily="50" charset="-127"/>
              </a:rPr>
              <a:t>Örnek:</a:t>
            </a:r>
          </a:p>
          <a:p>
            <a:pPr lvl="1">
              <a:buFont typeface="Wingdings" pitchFamily="2" charset="2"/>
              <a:buNone/>
            </a:pPr>
            <a:r>
              <a:rPr lang="tr-TR" altLang="ko-KR">
                <a:solidFill>
                  <a:srgbClr val="7030A0"/>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y = 3 * x + 1;  x = y + 3;</a:t>
            </a:r>
            <a:r>
              <a:rPr lang="en-US" altLang="ko-KR">
                <a:solidFill>
                  <a:srgbClr val="7030A0"/>
                </a:solidFill>
                <a:ea typeface="굴림" pitchFamily="50" charset="-127"/>
              </a:rPr>
              <a:t>  </a:t>
            </a:r>
            <a:r>
              <a:rPr lang="en-US" altLang="ko-KR">
                <a:solidFill>
                  <a:srgbClr val="7030A0"/>
                </a:solidFill>
                <a:latin typeface="Times New Roman" pitchFamily="18" charset="0"/>
                <a:ea typeface="굴림" pitchFamily="50" charset="-127"/>
              </a:rPr>
              <a:t>{ x &lt; 10 }</a:t>
            </a:r>
          </a:p>
          <a:p>
            <a:pPr lvl="1">
              <a:buFont typeface="Wingdings" pitchFamily="2" charset="2"/>
              <a:buNone/>
            </a:pPr>
            <a:r>
              <a:rPr lang="en-US" altLang="ko-KR">
                <a:ea typeface="굴림" pitchFamily="50" charset="-127"/>
              </a:rPr>
              <a:t>	</a:t>
            </a:r>
            <a:r>
              <a:rPr lang="tr-TR" altLang="ko-KR">
                <a:ea typeface="굴림" pitchFamily="50" charset="-127"/>
              </a:rPr>
              <a:t>2. ifadenin önşartı</a:t>
            </a:r>
            <a:r>
              <a:rPr lang="en-US" altLang="ko-KR">
                <a:ea typeface="굴림" pitchFamily="50" charset="-127"/>
              </a:rPr>
              <a:t>: </a:t>
            </a:r>
            <a:r>
              <a:rPr lang="en-US" altLang="ko-KR">
                <a:solidFill>
                  <a:srgbClr val="7030A0"/>
                </a:solidFill>
                <a:latin typeface="Times New Roman" pitchFamily="18" charset="0"/>
                <a:ea typeface="굴림" pitchFamily="50" charset="-127"/>
              </a:rPr>
              <a:t>y &lt; 7</a:t>
            </a:r>
          </a:p>
          <a:p>
            <a:pPr lvl="1">
              <a:buFont typeface="Wingdings" pitchFamily="2" charset="2"/>
              <a:buNone/>
            </a:pPr>
            <a:r>
              <a:rPr lang="en-US" altLang="ko-KR">
                <a:solidFill>
                  <a:srgbClr val="66FFFF"/>
                </a:solidFill>
                <a:latin typeface="Times New Roman" pitchFamily="18" charset="0"/>
                <a:ea typeface="굴림" pitchFamily="50" charset="-127"/>
              </a:rPr>
              <a:t>	</a:t>
            </a:r>
            <a:r>
              <a:rPr lang="tr-TR" altLang="ko-KR">
                <a:ea typeface="굴림" pitchFamily="50" charset="-127"/>
              </a:rPr>
              <a:t>1. ifadenin önşartı</a:t>
            </a:r>
            <a:r>
              <a:rPr lang="en-US" altLang="ko-KR">
                <a:ea typeface="굴림" pitchFamily="50" charset="-127"/>
              </a:rPr>
              <a:t>:</a:t>
            </a:r>
            <a:r>
              <a:rPr lang="en-US" altLang="ko-KR">
                <a:solidFill>
                  <a:srgbClr val="66FFFF"/>
                </a:solidFill>
                <a:latin typeface="Times New Roman" pitchFamily="18" charset="0"/>
                <a:ea typeface="굴림" pitchFamily="50" charset="-127"/>
              </a:rPr>
              <a:t>  </a:t>
            </a:r>
            <a:r>
              <a:rPr lang="en-US" altLang="ko-KR">
                <a:solidFill>
                  <a:srgbClr val="7030A0"/>
                </a:solidFill>
                <a:latin typeface="Times New Roman" pitchFamily="18" charset="0"/>
                <a:ea typeface="굴림" pitchFamily="50" charset="-127"/>
              </a:rPr>
              <a:t>x &lt; 2</a:t>
            </a:r>
            <a:endParaRPr lang="en-US">
              <a:solidFill>
                <a:srgbClr val="7030A0"/>
              </a:solidFill>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609600" y="1600200"/>
            <a:ext cx="8229600" cy="4572000"/>
          </a:xfrm>
        </p:spPr>
        <p:txBody>
          <a:bodyPr/>
          <a:lstStyle/>
          <a:p>
            <a:pPr eaLnBrk="1" hangingPunct="1"/>
            <a:r>
              <a:rPr lang="tr-TR" sz="2400" smtClean="0"/>
              <a:t>Mantıksal öntest döngüleri için bir çıkarsama kuralı</a:t>
            </a:r>
            <a:endParaRPr lang="en-US" sz="2400" smtClean="0"/>
          </a:p>
          <a:p>
            <a:pPr eaLnBrk="1" hangingPunct="1">
              <a:buFontTx/>
              <a:buNone/>
            </a:pPr>
            <a:r>
              <a:rPr lang="en-US" sz="2400" smtClean="0"/>
              <a:t>	</a:t>
            </a:r>
            <a:r>
              <a:rPr lang="tr-TR" sz="2400" smtClean="0"/>
              <a:t>Döngü yapısı için</a:t>
            </a:r>
            <a:r>
              <a:rPr lang="en-US" sz="2400" smtClean="0"/>
              <a:t>:</a:t>
            </a:r>
          </a:p>
          <a:p>
            <a:pPr eaLnBrk="1" hangingPunct="1">
              <a:buFontTx/>
              <a:buNone/>
            </a:pPr>
            <a:r>
              <a:rPr lang="en-US" sz="2400" smtClean="0"/>
              <a:t>  	{P} while B do S end {Q}</a:t>
            </a:r>
          </a:p>
          <a:p>
            <a:pPr eaLnBrk="1" hangingPunct="1">
              <a:buFontTx/>
              <a:buNone/>
            </a:pPr>
            <a:r>
              <a:rPr lang="en-US" sz="2400" smtClean="0"/>
              <a:t>    </a:t>
            </a:r>
            <a:r>
              <a:rPr lang="tr-TR" sz="2400" smtClean="0"/>
              <a:t>çıkarsama kuralı</a:t>
            </a:r>
            <a:r>
              <a:rPr lang="en-US" sz="2400" smtClean="0"/>
              <a:t>:</a:t>
            </a:r>
          </a:p>
          <a:p>
            <a:pPr eaLnBrk="1" hangingPunct="1">
              <a:buFontTx/>
              <a:buNone/>
            </a:pPr>
            <a:r>
              <a:rPr lang="en-US" sz="2400" smtClean="0"/>
              <a:t>		</a:t>
            </a:r>
          </a:p>
          <a:p>
            <a:pPr eaLnBrk="1" hangingPunct="1">
              <a:buFontTx/>
              <a:buNone/>
            </a:pPr>
            <a:endParaRPr lang="en-US" sz="2400" smtClean="0"/>
          </a:p>
          <a:p>
            <a:pPr eaLnBrk="1" hangingPunct="1">
              <a:buFontTx/>
              <a:buNone/>
            </a:pPr>
            <a:r>
              <a:rPr lang="en-US" sz="2400" smtClean="0"/>
              <a:t>	</a:t>
            </a:r>
            <a:br>
              <a:rPr lang="en-US" sz="2400" smtClean="0"/>
            </a:br>
            <a:r>
              <a:rPr lang="en-US" sz="2400" smtClean="0"/>
              <a:t>I </a:t>
            </a:r>
            <a:r>
              <a:rPr lang="tr-TR" sz="2400" smtClean="0"/>
              <a:t>döngü</a:t>
            </a:r>
            <a:r>
              <a:rPr lang="en-US" sz="2400" smtClean="0"/>
              <a:t> </a:t>
            </a:r>
            <a:r>
              <a:rPr lang="tr-TR" sz="2400" smtClean="0"/>
              <a:t>sabiti (</a:t>
            </a:r>
            <a:r>
              <a:rPr lang="en-US" sz="2400" smtClean="0"/>
              <a:t>invariant</a:t>
            </a:r>
            <a:r>
              <a:rPr lang="tr-TR" sz="2400" smtClean="0"/>
              <a:t>) ise</a:t>
            </a:r>
            <a:r>
              <a:rPr lang="en-US" sz="2400" smtClean="0"/>
              <a:t> (</a:t>
            </a:r>
            <a:r>
              <a:rPr lang="tr-TR" sz="2400" smtClean="0"/>
              <a:t>tümevarımsal hipotez (</a:t>
            </a:r>
            <a:r>
              <a:rPr lang="en-US" sz="2400" smtClean="0"/>
              <a:t>inductive hypothesis</a:t>
            </a:r>
            <a:r>
              <a:rPr lang="tr-TR" sz="2400" smtClean="0"/>
              <a:t>)</a:t>
            </a:r>
            <a:r>
              <a:rPr lang="en-US" sz="2400" smtClean="0"/>
              <a:t>)</a:t>
            </a:r>
          </a:p>
        </p:txBody>
      </p:sp>
      <p:graphicFrame>
        <p:nvGraphicFramePr>
          <p:cNvPr id="4098" name="Object 5"/>
          <p:cNvGraphicFramePr>
            <a:graphicFrameLocks noGrp="1" noChangeAspect="1"/>
          </p:cNvGraphicFramePr>
          <p:nvPr>
            <p:ph sz="half" idx="2"/>
          </p:nvPr>
        </p:nvGraphicFramePr>
        <p:xfrm>
          <a:off x="2084388" y="3429000"/>
          <a:ext cx="5002212" cy="947738"/>
        </p:xfrm>
        <a:graphic>
          <a:graphicData uri="http://schemas.openxmlformats.org/presentationml/2006/ole">
            <mc:AlternateContent xmlns:mc="http://schemas.openxmlformats.org/markup-compatibility/2006">
              <mc:Choice xmlns:v="urn:schemas-microsoft-com:vml" Requires="v">
                <p:oleObj spid="_x0000_s4099" name="Equation" r:id="rId3" imgW="1942920" imgH="419040" progId="Equation.3">
                  <p:embed/>
                </p:oleObj>
              </mc:Choice>
              <mc:Fallback>
                <p:oleObj name="Equation" r:id="rId3" imgW="19429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3429000"/>
                        <a:ext cx="5002212"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C858EDED-9EF9-4A98-AE9A-F3E572FC1392}" type="slidenum">
              <a:rPr lang="en-US"/>
              <a:pPr>
                <a:defRPr/>
              </a:pPr>
              <a:t>104</a:t>
            </a:fld>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457200" y="1371600"/>
            <a:ext cx="8305800" cy="4876800"/>
          </a:xfrm>
        </p:spPr>
        <p:txBody>
          <a:bodyPr/>
          <a:lstStyle/>
          <a:p>
            <a:pPr eaLnBrk="1" hangingPunct="1"/>
            <a:r>
              <a:rPr lang="tr-TR" sz="2400" smtClean="0"/>
              <a:t>Döngü sabitinin (</a:t>
            </a:r>
            <a:r>
              <a:rPr lang="en-US" sz="2400" smtClean="0"/>
              <a:t>invariant</a:t>
            </a:r>
            <a:r>
              <a:rPr lang="tr-TR" sz="2400" smtClean="0"/>
              <a:t>) özellikleri</a:t>
            </a:r>
            <a:endParaRPr lang="en-US" sz="2400" smtClean="0"/>
          </a:p>
          <a:p>
            <a:pPr eaLnBrk="1" hangingPunct="1">
              <a:buFontTx/>
              <a:buNone/>
            </a:pPr>
            <a:r>
              <a:rPr lang="en-US" sz="2400" smtClean="0"/>
              <a:t>	 I</a:t>
            </a:r>
            <a:r>
              <a:rPr lang="tr-TR" sz="2400" smtClean="0"/>
              <a:t>, aşağıdaki şartları sağlamalıdır</a:t>
            </a:r>
            <a:r>
              <a:rPr lang="en-US" sz="2400" smtClean="0"/>
              <a:t>:</a:t>
            </a:r>
          </a:p>
          <a:p>
            <a:pPr lvl="1" eaLnBrk="1" hangingPunct="1"/>
            <a:r>
              <a:rPr lang="en-US" sz="2000" smtClean="0"/>
              <a:t>P =&gt; I    (</a:t>
            </a:r>
            <a:r>
              <a:rPr lang="tr-TR" sz="2000" smtClean="0"/>
              <a:t>döngü değişkeni başlangıçta true</a:t>
            </a:r>
            <a:r>
              <a:rPr lang="en-US" sz="2000" smtClean="0"/>
              <a:t> </a:t>
            </a:r>
            <a:r>
              <a:rPr lang="tr-TR" sz="2000" smtClean="0"/>
              <a:t>olmalı</a:t>
            </a:r>
            <a:r>
              <a:rPr lang="en-US" sz="2000" smtClean="0"/>
              <a:t>)</a:t>
            </a:r>
          </a:p>
          <a:p>
            <a:pPr lvl="1" eaLnBrk="1" hangingPunct="1"/>
            <a:r>
              <a:rPr lang="en-US" sz="2000" smtClean="0"/>
              <a:t>{I} B {I}    (Boolean</a:t>
            </a:r>
            <a:r>
              <a:rPr lang="tr-TR" sz="2000" smtClean="0"/>
              <a:t> hesabı</a:t>
            </a:r>
            <a:r>
              <a:rPr lang="en-US" sz="2000" smtClean="0"/>
              <a:t> I</a:t>
            </a:r>
            <a:r>
              <a:rPr lang="tr-TR" sz="2000" smtClean="0"/>
              <a:t>’nin doğruluğunu( geçerliliğini) 						değiştirmemelidir</a:t>
            </a:r>
            <a:r>
              <a:rPr lang="en-US" sz="2000" smtClean="0"/>
              <a:t>)</a:t>
            </a:r>
          </a:p>
          <a:p>
            <a:pPr lvl="1" eaLnBrk="1" hangingPunct="1"/>
            <a:r>
              <a:rPr lang="en-US" sz="2000" smtClean="0"/>
              <a:t>{I and B} S {I}    (</a:t>
            </a:r>
            <a:r>
              <a:rPr lang="tr-TR" sz="2000" smtClean="0"/>
              <a:t>Döngü gövdesinin çalıştırılmasıyla </a:t>
            </a:r>
            <a:r>
              <a:rPr lang="en-US" sz="2000" smtClean="0"/>
              <a:t>I</a:t>
            </a:r>
            <a:r>
              <a:rPr lang="tr-TR" sz="2000" smtClean="0"/>
              <a:t> 								değişmez</a:t>
            </a:r>
            <a:r>
              <a:rPr lang="en-US" sz="2000" smtClean="0"/>
              <a:t>)</a:t>
            </a:r>
          </a:p>
          <a:p>
            <a:pPr lvl="1" eaLnBrk="1" hangingPunct="1"/>
            <a:r>
              <a:rPr lang="en-US" sz="2000" smtClean="0"/>
              <a:t>(I and (not B)) =&gt; Q     (I true is</a:t>
            </a:r>
            <a:r>
              <a:rPr lang="tr-TR" sz="2000" smtClean="0"/>
              <a:t>e</a:t>
            </a:r>
            <a:r>
              <a:rPr lang="en-US" sz="2000" smtClean="0"/>
              <a:t> </a:t>
            </a:r>
            <a:r>
              <a:rPr lang="tr-TR" sz="2000" smtClean="0"/>
              <a:t>ve</a:t>
            </a:r>
            <a:r>
              <a:rPr lang="en-US" sz="2000" smtClean="0"/>
              <a:t> B false</a:t>
            </a:r>
            <a:r>
              <a:rPr lang="tr-TR" sz="2000" smtClean="0"/>
              <a:t> </a:t>
            </a:r>
            <a:r>
              <a:rPr lang="en-US" sz="2000" smtClean="0"/>
              <a:t>is</a:t>
            </a:r>
            <a:r>
              <a:rPr lang="tr-TR" sz="2000" smtClean="0"/>
              <a:t>e</a:t>
            </a:r>
            <a:r>
              <a:rPr lang="en-US" sz="2000" smtClean="0"/>
              <a:t>, Q</a:t>
            </a:r>
            <a:br>
              <a:rPr lang="en-US" sz="2000" smtClean="0"/>
            </a:br>
            <a:r>
              <a:rPr lang="en-US" sz="2000" smtClean="0"/>
              <a:t>				</a:t>
            </a:r>
            <a:r>
              <a:rPr lang="tr-TR" sz="2000" smtClean="0"/>
              <a:t>bulunur (</a:t>
            </a:r>
            <a:r>
              <a:rPr lang="en-US" sz="2000" smtClean="0"/>
              <a:t>implied</a:t>
            </a:r>
            <a:r>
              <a:rPr lang="tr-TR" sz="2000" smtClean="0"/>
              <a:t>)</a:t>
            </a:r>
            <a:r>
              <a:rPr lang="en-US" sz="2000" smtClean="0"/>
              <a:t>)</a:t>
            </a:r>
          </a:p>
          <a:p>
            <a:pPr lvl="1" eaLnBrk="1" hangingPunct="1"/>
            <a:r>
              <a:rPr lang="tr-TR" sz="2000" smtClean="0"/>
              <a:t>Döngü sonlanır</a:t>
            </a:r>
            <a:r>
              <a:rPr lang="en-US" sz="2000" smtClean="0"/>
              <a:t>     (</a:t>
            </a:r>
            <a:r>
              <a:rPr lang="tr-TR" sz="2000" smtClean="0"/>
              <a:t>ispatlamak zor olabilir</a:t>
            </a:r>
            <a:r>
              <a:rPr lang="en-US" sz="2000" smtClean="0"/>
              <a:t>)</a:t>
            </a:r>
          </a:p>
        </p:txBody>
      </p:sp>
      <p:sp>
        <p:nvSpPr>
          <p:cNvPr id="10957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55252A2-8F7D-44E8-89F2-F61EEF1C9EF6}" type="slidenum">
              <a:rPr lang="en-US"/>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609600" y="1295400"/>
            <a:ext cx="8229600" cy="5257800"/>
          </a:xfrm>
        </p:spPr>
        <p:txBody>
          <a:bodyPr/>
          <a:lstStyle/>
          <a:p>
            <a:pPr eaLnBrk="1" hangingPunct="1"/>
            <a:r>
              <a:rPr lang="tr-TR" smtClean="0"/>
              <a:t>Döngü sabiti</a:t>
            </a:r>
            <a:r>
              <a:rPr lang="en-US" smtClean="0"/>
              <a:t> I</a:t>
            </a:r>
            <a:r>
              <a:rPr lang="tr-TR" smtClean="0"/>
              <a:t>, döngü sonşartının zayıflatılmış bir sürümüdür</a:t>
            </a:r>
            <a:r>
              <a:rPr lang="en-US" smtClean="0"/>
              <a:t>, </a:t>
            </a:r>
            <a:r>
              <a:rPr lang="tr-TR" smtClean="0"/>
              <a:t>ve aynı zam</a:t>
            </a:r>
            <a:r>
              <a:rPr lang="en-US" smtClean="0"/>
              <a:t>a</a:t>
            </a:r>
            <a:r>
              <a:rPr lang="tr-TR" smtClean="0"/>
              <a:t>nda bir önşarttır</a:t>
            </a:r>
            <a:r>
              <a:rPr lang="en-US" smtClean="0"/>
              <a:t>.</a:t>
            </a:r>
          </a:p>
          <a:p>
            <a:pPr eaLnBrk="1" hangingPunct="1"/>
            <a:r>
              <a:rPr lang="en-US" smtClean="0"/>
              <a:t>I</a:t>
            </a:r>
            <a:r>
              <a:rPr lang="tr-TR" smtClean="0"/>
              <a:t>, döngünün başlamasından önce yerine getirilebilecek kadar zayıf olmalıdır, fakat döngü çıkış şartıyla birleştirildiğinde, sonşartın doğru olmasını zorlayacak kadar güçlü olmalıdır</a:t>
            </a:r>
          </a:p>
          <a:p>
            <a:pPr eaLnBrk="1" hangingPunct="1">
              <a:buFontTx/>
              <a:buNone/>
            </a:pPr>
            <a:endParaRPr lang="en-US" smtClean="0"/>
          </a:p>
        </p:txBody>
      </p:sp>
      <p:sp>
        <p:nvSpPr>
          <p:cNvPr id="11059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6F13DA0-4710-41C0-9EEB-940D5F31E0E1}" type="slidenum">
              <a:rPr lang="en-US"/>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04800" y="1219200"/>
            <a:ext cx="8153400" cy="4572000"/>
          </a:xfrm>
        </p:spPr>
        <p:txBody>
          <a:bodyPr/>
          <a:lstStyle/>
          <a:p>
            <a:pPr eaLnBrk="1" hangingPunct="1"/>
            <a:r>
              <a:rPr lang="en-US" dirty="0" smtClean="0">
                <a:solidFill>
                  <a:schemeClr val="accent2"/>
                </a:solidFill>
              </a:rPr>
              <a:t>Program </a:t>
            </a:r>
            <a:r>
              <a:rPr lang="tr-TR" dirty="0" smtClean="0">
                <a:solidFill>
                  <a:schemeClr val="accent2"/>
                </a:solidFill>
              </a:rPr>
              <a:t>ispat işlemi</a:t>
            </a:r>
            <a:r>
              <a:rPr lang="en-US" dirty="0" smtClean="0"/>
              <a:t>: </a:t>
            </a:r>
            <a:r>
              <a:rPr lang="tr-TR" dirty="0" smtClean="0"/>
              <a:t>Bütün program için </a:t>
            </a:r>
            <a:r>
              <a:rPr lang="tr-TR" dirty="0" err="1" smtClean="0"/>
              <a:t>sonşart</a:t>
            </a:r>
            <a:r>
              <a:rPr lang="tr-TR" dirty="0" smtClean="0"/>
              <a:t> istenen sonuçtur</a:t>
            </a:r>
            <a:r>
              <a:rPr lang="en-US" dirty="0" smtClean="0"/>
              <a:t>. </a:t>
            </a:r>
            <a:r>
              <a:rPr lang="tr-TR" dirty="0" smtClean="0"/>
              <a:t>Programda ilk ifadeye kadar geriye doğru çalışılır</a:t>
            </a:r>
            <a:r>
              <a:rPr lang="en-US" dirty="0" smtClean="0"/>
              <a:t>. </a:t>
            </a:r>
            <a:r>
              <a:rPr lang="tr-TR" dirty="0" smtClean="0"/>
              <a:t>Birinci ifadedeki</a:t>
            </a:r>
            <a:r>
              <a:rPr lang="en-US" dirty="0" smtClean="0"/>
              <a:t> </a:t>
            </a:r>
            <a:r>
              <a:rPr lang="tr-TR" dirty="0" err="1" smtClean="0"/>
              <a:t>önşart</a:t>
            </a:r>
            <a:r>
              <a:rPr lang="en-US" dirty="0" smtClean="0"/>
              <a:t> </a:t>
            </a:r>
            <a:r>
              <a:rPr lang="tr-TR" dirty="0" smtClean="0"/>
              <a:t>program şartnamesiyle (</a:t>
            </a:r>
            <a:r>
              <a:rPr lang="tr-TR" dirty="0" err="1" smtClean="0"/>
              <a:t>spec</a:t>
            </a:r>
            <a:r>
              <a:rPr lang="tr-TR" dirty="0" smtClean="0"/>
              <a:t>.) aynıysa</a:t>
            </a:r>
            <a:r>
              <a:rPr lang="en-US" dirty="0" smtClean="0"/>
              <a:t>, program </a:t>
            </a:r>
            <a:r>
              <a:rPr lang="tr-TR" dirty="0" smtClean="0"/>
              <a:t>doğrudur</a:t>
            </a:r>
            <a:r>
              <a:rPr lang="en-US" dirty="0" smtClean="0"/>
              <a:t>.</a:t>
            </a:r>
            <a:endParaRPr lang="tr-TR" dirty="0" smtClean="0"/>
          </a:p>
        </p:txBody>
      </p:sp>
      <p:sp>
        <p:nvSpPr>
          <p:cNvPr id="111619"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79E6D2A-9254-492C-8352-D11D8332D642}" type="slidenum">
              <a:rPr lang="en-US"/>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2 İçerik Yer Tutucusu"/>
          <p:cNvSpPr>
            <a:spLocks noGrp="1"/>
          </p:cNvSpPr>
          <p:nvPr>
            <p:ph idx="1"/>
          </p:nvPr>
        </p:nvSpPr>
        <p:spPr>
          <a:xfrm>
            <a:off x="304800" y="1219200"/>
            <a:ext cx="8839200" cy="4572000"/>
          </a:xfrm>
        </p:spPr>
        <p:txBody>
          <a:bodyPr/>
          <a:lstStyle/>
          <a:p>
            <a:pPr>
              <a:buFontTx/>
              <a:buNone/>
            </a:pPr>
            <a:r>
              <a:rPr lang="tr-TR" sz="2400" b="1" dirty="0" smtClean="0">
                <a:solidFill>
                  <a:srgbClr val="FF0000"/>
                </a:solidFill>
              </a:rPr>
              <a:t>	Program ispatları</a:t>
            </a:r>
          </a:p>
          <a:p>
            <a:pPr lvl="1">
              <a:buFontTx/>
              <a:buNone/>
            </a:pPr>
            <a:r>
              <a:rPr lang="tr-TR" sz="2300" dirty="0" smtClean="0"/>
              <a:t>{x=a </a:t>
            </a:r>
            <a:r>
              <a:rPr lang="tr-TR" sz="2300" dirty="0" err="1" smtClean="0"/>
              <a:t>and</a:t>
            </a:r>
            <a:r>
              <a:rPr lang="tr-TR" sz="2300" dirty="0" smtClean="0"/>
              <a:t> y=b}</a:t>
            </a:r>
          </a:p>
          <a:p>
            <a:pPr lvl="1">
              <a:buFontTx/>
              <a:buNone/>
            </a:pPr>
            <a:r>
              <a:rPr lang="tr-TR" sz="2300" dirty="0" smtClean="0"/>
              <a:t>t=x</a:t>
            </a:r>
          </a:p>
          <a:p>
            <a:pPr lvl="1">
              <a:buFontTx/>
              <a:buNone/>
            </a:pPr>
            <a:r>
              <a:rPr lang="tr-TR" sz="2300" dirty="0" smtClean="0"/>
              <a:t>x=y</a:t>
            </a:r>
          </a:p>
          <a:p>
            <a:pPr lvl="1">
              <a:buFontTx/>
              <a:buNone/>
            </a:pPr>
            <a:r>
              <a:rPr lang="tr-TR" sz="2300" dirty="0" smtClean="0"/>
              <a:t>y=t</a:t>
            </a:r>
          </a:p>
          <a:p>
            <a:pPr lvl="1">
              <a:buFontTx/>
              <a:buNone/>
            </a:pPr>
            <a:r>
              <a:rPr lang="tr-TR" sz="2300" dirty="0" smtClean="0"/>
              <a:t>{x=b </a:t>
            </a:r>
            <a:r>
              <a:rPr lang="tr-TR" sz="2300" dirty="0" err="1" smtClean="0"/>
              <a:t>and</a:t>
            </a:r>
            <a:r>
              <a:rPr lang="tr-TR" sz="2300" dirty="0" smtClean="0"/>
              <a:t> y=a}</a:t>
            </a:r>
          </a:p>
          <a:p>
            <a:pPr lvl="1">
              <a:buFontTx/>
              <a:buNone/>
            </a:pPr>
            <a:endParaRPr lang="tr-TR" sz="2300" dirty="0" smtClean="0"/>
          </a:p>
          <a:p>
            <a:pPr lvl="1">
              <a:buFontTx/>
              <a:buNone/>
            </a:pPr>
            <a:r>
              <a:rPr lang="tr-TR" sz="2300" dirty="0" smtClean="0"/>
              <a:t>y=t {x=b </a:t>
            </a:r>
            <a:r>
              <a:rPr lang="tr-TR" sz="2300" dirty="0" err="1" smtClean="0"/>
              <a:t>and</a:t>
            </a:r>
            <a:r>
              <a:rPr lang="tr-TR" sz="2300" dirty="0" smtClean="0"/>
              <a:t> y=a} dan {x=b </a:t>
            </a:r>
            <a:r>
              <a:rPr lang="tr-TR" sz="2300" dirty="0" err="1" smtClean="0"/>
              <a:t>and</a:t>
            </a:r>
            <a:r>
              <a:rPr lang="tr-TR" sz="2300" dirty="0" smtClean="0"/>
              <a:t> t=a} ön koşulu bulunur</a:t>
            </a:r>
          </a:p>
          <a:p>
            <a:pPr lvl="1">
              <a:buFontTx/>
              <a:buNone/>
            </a:pPr>
            <a:r>
              <a:rPr lang="tr-TR" sz="2300" dirty="0" smtClean="0"/>
              <a:t>x=y {x=b </a:t>
            </a:r>
            <a:r>
              <a:rPr lang="tr-TR" sz="2300" dirty="0" err="1" smtClean="0"/>
              <a:t>and</a:t>
            </a:r>
            <a:r>
              <a:rPr lang="tr-TR" sz="2300" dirty="0" smtClean="0"/>
              <a:t> t=a} dan {y=b </a:t>
            </a:r>
            <a:r>
              <a:rPr lang="tr-TR" sz="2300" dirty="0" err="1" smtClean="0"/>
              <a:t>and</a:t>
            </a:r>
            <a:r>
              <a:rPr lang="tr-TR" sz="2300" dirty="0" smtClean="0"/>
              <a:t> t=a} ön koşulu bulunur</a:t>
            </a:r>
          </a:p>
          <a:p>
            <a:pPr lvl="1">
              <a:buFontTx/>
              <a:buNone/>
            </a:pPr>
            <a:r>
              <a:rPr lang="tr-TR" sz="2300" dirty="0" smtClean="0"/>
              <a:t>t=x {y=b </a:t>
            </a:r>
            <a:r>
              <a:rPr lang="tr-TR" sz="2300" dirty="0" err="1" smtClean="0"/>
              <a:t>and</a:t>
            </a:r>
            <a:r>
              <a:rPr lang="tr-TR" sz="2300" dirty="0" smtClean="0"/>
              <a:t> t=a} dan {y=b </a:t>
            </a:r>
            <a:r>
              <a:rPr lang="tr-TR" sz="2300" dirty="0" err="1" smtClean="0"/>
              <a:t>and</a:t>
            </a:r>
            <a:r>
              <a:rPr lang="tr-TR" sz="2300" dirty="0" smtClean="0"/>
              <a:t> x=a} ön koşulu bulunur </a:t>
            </a:r>
          </a:p>
          <a:p>
            <a:pPr lvl="1">
              <a:buFontTx/>
              <a:buNone/>
            </a:pPr>
            <a:endParaRPr lang="tr-TR" sz="2300" dirty="0" smtClean="0"/>
          </a:p>
          <a:p>
            <a:pPr lvl="1">
              <a:buFontTx/>
              <a:buNone/>
            </a:pPr>
            <a:r>
              <a:rPr lang="tr-TR" sz="2300" dirty="0" smtClean="0"/>
              <a:t>Bu da yazılan </a:t>
            </a:r>
            <a:r>
              <a:rPr lang="tr-TR" sz="2300" dirty="0" err="1" smtClean="0"/>
              <a:t>önşart</a:t>
            </a:r>
            <a:r>
              <a:rPr lang="tr-TR" sz="2300" dirty="0" smtClean="0"/>
              <a:t> ile aynı olduğunu ispatlamış olur.</a:t>
            </a:r>
          </a:p>
          <a:p>
            <a:endParaRPr lang="tr-TR" sz="2400" dirty="0" smtClean="0"/>
          </a:p>
        </p:txBody>
      </p:sp>
      <p:sp>
        <p:nvSpPr>
          <p:cNvPr id="112643"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DBA4E7E5-606F-4C61-B3BA-9F16C4CA4196}" type="slidenum">
              <a:rPr lang="en-US"/>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p:txBody>
          <a:bodyPr/>
          <a:lstStyle/>
          <a:p>
            <a:pPr eaLnBrk="1" hangingPunct="1"/>
            <a:r>
              <a:rPr lang="tr-TR" dirty="0" err="1" smtClean="0"/>
              <a:t>Aksiyomatik</a:t>
            </a:r>
            <a:r>
              <a:rPr lang="en-US" dirty="0" smtClean="0"/>
              <a:t> </a:t>
            </a:r>
            <a:r>
              <a:rPr lang="tr-TR" dirty="0" smtClean="0"/>
              <a:t>S</a:t>
            </a:r>
            <a:r>
              <a:rPr lang="en-US" dirty="0" err="1" smtClean="0"/>
              <a:t>emanti</a:t>
            </a:r>
            <a:r>
              <a:rPr lang="tr-TR" dirty="0" err="1" smtClean="0"/>
              <a:t>ğin</a:t>
            </a:r>
            <a:r>
              <a:rPr lang="tr-TR" dirty="0" smtClean="0"/>
              <a:t> değerlendirilmesi</a:t>
            </a:r>
            <a:r>
              <a:rPr lang="en-US" dirty="0" smtClean="0"/>
              <a:t>:</a:t>
            </a:r>
          </a:p>
          <a:p>
            <a:pPr lvl="1" eaLnBrk="1" hangingPunct="1"/>
            <a:r>
              <a:rPr lang="tr-TR" dirty="0" smtClean="0"/>
              <a:t>Bir dildeki bütün ifadeler için aksiyom ve çıkarsama kuralları</a:t>
            </a:r>
            <a:r>
              <a:rPr lang="en-US" dirty="0" smtClean="0"/>
              <a:t> </a:t>
            </a:r>
            <a:r>
              <a:rPr lang="tr-TR" dirty="0" smtClean="0"/>
              <a:t>geliştirmek zordur</a:t>
            </a:r>
            <a:endParaRPr lang="en-US" dirty="0" smtClean="0"/>
          </a:p>
          <a:p>
            <a:pPr lvl="1" eaLnBrk="1" hangingPunct="1"/>
            <a:r>
              <a:rPr lang="tr-TR" dirty="0" smtClean="0"/>
              <a:t>İspatların doğruluğu için iyi bir araçtır</a:t>
            </a:r>
            <a:r>
              <a:rPr lang="en-US" dirty="0" smtClean="0"/>
              <a:t>, </a:t>
            </a:r>
            <a:r>
              <a:rPr lang="tr-TR" dirty="0" smtClean="0"/>
              <a:t>ve</a:t>
            </a:r>
            <a:r>
              <a:rPr lang="en-US" dirty="0" smtClean="0"/>
              <a:t> </a:t>
            </a:r>
            <a:r>
              <a:rPr lang="tr-TR" dirty="0" smtClean="0"/>
              <a:t>programlama mantığı için mükemmel bir çatıdır</a:t>
            </a:r>
            <a:r>
              <a:rPr lang="en-US" dirty="0" smtClean="0"/>
              <a:t>, </a:t>
            </a:r>
            <a:r>
              <a:rPr lang="tr-TR" dirty="0" smtClean="0"/>
              <a:t>fakat dil kullanıcıları ve derleyici yazanlar için kullanışlı değildir</a:t>
            </a:r>
            <a:endParaRPr lang="en-US" dirty="0" smtClean="0"/>
          </a:p>
          <a:p>
            <a:pPr lvl="1" eaLnBrk="1" hangingPunct="1"/>
            <a:r>
              <a:rPr lang="tr-TR" dirty="0" smtClean="0"/>
              <a:t>Programlama dilinin anlamını tanımlamadaki yararlılığı dil kullanıcıları veya derleyici yazarları için sınırlandırılmıştır</a:t>
            </a:r>
            <a:endParaRPr lang="en-US" dirty="0" smtClean="0"/>
          </a:p>
        </p:txBody>
      </p:sp>
      <p:sp>
        <p:nvSpPr>
          <p:cNvPr id="113667" name="Rectangle 2"/>
          <p:cNvSpPr>
            <a:spLocks noGrp="1" noChangeArrowheads="1"/>
          </p:cNvSpPr>
          <p:nvPr>
            <p:ph type="title"/>
          </p:nvPr>
        </p:nvSpPr>
        <p:spPr>
          <a:xfrm>
            <a:off x="381000" y="381000"/>
            <a:ext cx="8763000" cy="9906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32147A1-1865-48BE-AF1A-D71558F40BB7}" type="slidenum">
              <a:rPr lang="en-US"/>
              <a:pPr>
                <a:defRPr/>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152400"/>
            <a:ext cx="8153400" cy="1143000"/>
          </a:xfrm>
        </p:spPr>
        <p:txBody>
          <a:bodyPr/>
          <a:lstStyle/>
          <a:p>
            <a:pPr eaLnBrk="1" hangingPunct="1"/>
            <a:r>
              <a:rPr lang="en-US" sz="3200" smtClean="0"/>
              <a:t>3.2 </a:t>
            </a:r>
            <a:r>
              <a:rPr lang="tr-TR" sz="3200" smtClean="0"/>
              <a:t>Genel</a:t>
            </a:r>
            <a:r>
              <a:rPr lang="en-US" sz="3200" smtClean="0"/>
              <a:t> S</a:t>
            </a:r>
            <a:r>
              <a:rPr lang="tr-TR" sz="3200" smtClean="0"/>
              <a:t>e</a:t>
            </a:r>
            <a:r>
              <a:rPr lang="en-US" sz="3200" smtClean="0"/>
              <a:t>nta</a:t>
            </a:r>
            <a:r>
              <a:rPr lang="tr-TR" sz="3200" smtClean="0"/>
              <a:t>ks tanımlama problemi </a:t>
            </a:r>
            <a:r>
              <a:rPr lang="en-US" sz="3200" smtClean="0"/>
              <a:t>: Terminolo</a:t>
            </a:r>
            <a:r>
              <a:rPr lang="tr-TR" sz="3200" smtClean="0"/>
              <a:t>ji</a:t>
            </a:r>
            <a:endParaRPr lang="en-US" sz="3200" smtClean="0"/>
          </a:p>
        </p:txBody>
      </p:sp>
      <p:sp>
        <p:nvSpPr>
          <p:cNvPr id="17411" name="Rectangle 3"/>
          <p:cNvSpPr>
            <a:spLocks noGrp="1" noChangeArrowheads="1"/>
          </p:cNvSpPr>
          <p:nvPr>
            <p:ph type="body" idx="1"/>
          </p:nvPr>
        </p:nvSpPr>
        <p:spPr>
          <a:xfrm>
            <a:off x="533400" y="1600200"/>
            <a:ext cx="8382000" cy="4876800"/>
          </a:xfrm>
        </p:spPr>
        <p:txBody>
          <a:bodyPr/>
          <a:lstStyle/>
          <a:p>
            <a:pPr eaLnBrk="1" hangingPunct="1">
              <a:buFontTx/>
              <a:buNone/>
            </a:pPr>
            <a:r>
              <a:rPr lang="tr-TR" smtClean="0"/>
              <a:t>	Kısaca</a:t>
            </a:r>
          </a:p>
          <a:p>
            <a:pPr eaLnBrk="1" hangingPunct="1"/>
            <a:r>
              <a:rPr lang="tr-TR" smtClean="0"/>
              <a:t>Bir</a:t>
            </a:r>
            <a:r>
              <a:rPr lang="en-US" smtClean="0"/>
              <a:t> </a:t>
            </a:r>
            <a:r>
              <a:rPr lang="tr-TR" i="1" smtClean="0">
                <a:solidFill>
                  <a:srgbClr val="CC3300"/>
                </a:solidFill>
              </a:rPr>
              <a:t>cümle </a:t>
            </a:r>
            <a:r>
              <a:rPr lang="tr-TR" i="1" smtClean="0"/>
              <a:t>(</a:t>
            </a:r>
            <a:r>
              <a:rPr lang="en-US" i="1" smtClean="0"/>
              <a:t>sentence</a:t>
            </a:r>
            <a:r>
              <a:rPr lang="tr-TR" i="1" smtClean="0"/>
              <a:t>)</a:t>
            </a:r>
            <a:r>
              <a:rPr lang="en-US" i="1" smtClean="0"/>
              <a:t> </a:t>
            </a:r>
            <a:r>
              <a:rPr lang="tr-TR" smtClean="0"/>
              <a:t>herhangi bir alfabede karakterlerden oluşan bir stringdir</a:t>
            </a:r>
            <a:endParaRPr lang="en-US" smtClean="0"/>
          </a:p>
          <a:p>
            <a:pPr eaLnBrk="1" hangingPunct="1"/>
            <a:r>
              <a:rPr lang="tr-TR" smtClean="0"/>
              <a:t>Bir </a:t>
            </a:r>
            <a:r>
              <a:rPr lang="tr-TR" i="1" smtClean="0">
                <a:solidFill>
                  <a:srgbClr val="CC3300"/>
                </a:solidFill>
              </a:rPr>
              <a:t>dil </a:t>
            </a:r>
            <a:r>
              <a:rPr lang="tr-TR" smtClean="0"/>
              <a:t>(</a:t>
            </a:r>
            <a:r>
              <a:rPr lang="en-US" i="1" smtClean="0"/>
              <a:t>language</a:t>
            </a:r>
            <a:r>
              <a:rPr lang="tr-TR" i="1" smtClean="0"/>
              <a:t>)</a:t>
            </a:r>
            <a:r>
              <a:rPr lang="tr-TR" smtClean="0"/>
              <a:t> cümlelerden oluşan bir kümedir</a:t>
            </a:r>
            <a:endParaRPr lang="en-US" smtClean="0"/>
          </a:p>
          <a:p>
            <a:pPr eaLnBrk="1" hangingPunct="1"/>
            <a:r>
              <a:rPr lang="tr-TR" smtClean="0"/>
              <a:t>Bir</a:t>
            </a:r>
            <a:r>
              <a:rPr lang="en-US" i="1" smtClean="0"/>
              <a:t> </a:t>
            </a:r>
            <a:r>
              <a:rPr lang="en-US" i="1" smtClean="0">
                <a:solidFill>
                  <a:srgbClr val="CC3300"/>
                </a:solidFill>
              </a:rPr>
              <a:t>lexeme </a:t>
            </a:r>
            <a:r>
              <a:rPr lang="tr-TR" smtClean="0"/>
              <a:t>bir dilin en alt seviyedeki sentaktik (</a:t>
            </a:r>
            <a:r>
              <a:rPr lang="en-US" smtClean="0"/>
              <a:t>syntactic</a:t>
            </a:r>
            <a:r>
              <a:rPr lang="tr-TR" smtClean="0"/>
              <a:t>)</a:t>
            </a:r>
            <a:r>
              <a:rPr lang="en-US" smtClean="0"/>
              <a:t> </a:t>
            </a:r>
            <a:r>
              <a:rPr lang="tr-TR" smtClean="0"/>
              <a:t> birimidir</a:t>
            </a:r>
            <a:r>
              <a:rPr lang="en-US" smtClean="0"/>
              <a:t> (</a:t>
            </a:r>
            <a:r>
              <a:rPr lang="tr-TR" smtClean="0"/>
              <a:t>örn</a:t>
            </a:r>
            <a:r>
              <a:rPr lang="en-US" smtClean="0"/>
              <a:t>., </a:t>
            </a:r>
            <a:r>
              <a:rPr lang="en-US" smtClean="0">
                <a:latin typeface="Courier New" pitchFamily="49" charset="0"/>
              </a:rPr>
              <a:t>*</a:t>
            </a:r>
            <a:r>
              <a:rPr lang="en-US" smtClean="0"/>
              <a:t>, </a:t>
            </a:r>
            <a:r>
              <a:rPr lang="en-US" smtClean="0">
                <a:latin typeface="Courier New" pitchFamily="49" charset="0"/>
              </a:rPr>
              <a:t>sum, begin</a:t>
            </a:r>
            <a:r>
              <a:rPr lang="en-US" smtClean="0"/>
              <a:t>)</a:t>
            </a:r>
          </a:p>
          <a:p>
            <a:pPr eaLnBrk="1" hangingPunct="1"/>
            <a:r>
              <a:rPr lang="tr-TR" smtClean="0"/>
              <a:t>Bir </a:t>
            </a:r>
            <a:r>
              <a:rPr lang="tr-TR" i="1" smtClean="0"/>
              <a:t>simge (</a:t>
            </a:r>
            <a:r>
              <a:rPr lang="en-US" i="1" smtClean="0">
                <a:solidFill>
                  <a:srgbClr val="CC3300"/>
                </a:solidFill>
              </a:rPr>
              <a:t>token</a:t>
            </a:r>
            <a:r>
              <a:rPr lang="tr-TR" i="1" smtClean="0"/>
              <a:t>)</a:t>
            </a:r>
            <a:r>
              <a:rPr lang="en-US" i="1" smtClean="0"/>
              <a:t> </a:t>
            </a:r>
            <a:r>
              <a:rPr lang="en-US" smtClean="0"/>
              <a:t>lexeme</a:t>
            </a:r>
            <a:r>
              <a:rPr lang="tr-TR" smtClean="0"/>
              <a:t>lerin bir kategorisidir</a:t>
            </a:r>
            <a:r>
              <a:rPr lang="en-US" smtClean="0"/>
              <a:t> (</a:t>
            </a:r>
            <a:r>
              <a:rPr lang="tr-TR" smtClean="0"/>
              <a:t>örn</a:t>
            </a:r>
            <a:r>
              <a:rPr lang="en-US" smtClean="0"/>
              <a:t>., </a:t>
            </a:r>
            <a:r>
              <a:rPr lang="tr-TR" smtClean="0">
                <a:solidFill>
                  <a:srgbClr val="CC3300"/>
                </a:solidFill>
              </a:rPr>
              <a:t>tanıtıcı </a:t>
            </a:r>
            <a:r>
              <a:rPr lang="tr-TR" smtClean="0"/>
              <a:t>(</a:t>
            </a:r>
            <a:r>
              <a:rPr lang="en-US" smtClean="0"/>
              <a:t>identifier</a:t>
            </a:r>
            <a:r>
              <a:rPr lang="tr-TR" smtClean="0"/>
              <a:t>)</a:t>
            </a:r>
            <a:r>
              <a:rPr lang="en-US" smtClean="0"/>
              <a:t>)</a:t>
            </a:r>
          </a:p>
        </p:txBody>
      </p:sp>
      <p:sp>
        <p:nvSpPr>
          <p:cNvPr id="6" name="5 Slayt Numarası Yer Tutucusu"/>
          <p:cNvSpPr>
            <a:spLocks noGrp="1"/>
          </p:cNvSpPr>
          <p:nvPr>
            <p:ph type="sldNum" sz="quarter" idx="11"/>
          </p:nvPr>
        </p:nvSpPr>
        <p:spPr/>
        <p:txBody>
          <a:bodyPr/>
          <a:lstStyle/>
          <a:p>
            <a:pPr>
              <a:defRPr/>
            </a:pPr>
            <a:fld id="{EECE61A1-124B-4786-B926-6932F63A085B}"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381000"/>
            <a:ext cx="8991600" cy="1143000"/>
          </a:xfrm>
        </p:spPr>
        <p:txBody>
          <a:bodyPr/>
          <a:lstStyle/>
          <a:p>
            <a:pPr eaLnBrk="1" hangingPunct="1"/>
            <a:r>
              <a:rPr lang="tr-TR" smtClean="0"/>
              <a:t>c)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114691" name="Rectangle 3"/>
          <p:cNvSpPr>
            <a:spLocks noGrp="1" noChangeArrowheads="1"/>
          </p:cNvSpPr>
          <p:nvPr>
            <p:ph type="body" idx="1"/>
          </p:nvPr>
        </p:nvSpPr>
        <p:spPr>
          <a:xfrm>
            <a:off x="152400" y="1447800"/>
            <a:ext cx="8991600" cy="5257800"/>
          </a:xfrm>
        </p:spPr>
        <p:txBody>
          <a:bodyPr/>
          <a:lstStyle/>
          <a:p>
            <a:pPr eaLnBrk="1" hangingPunct="1"/>
            <a:r>
              <a:rPr lang="en-US" sz="2400" smtClean="0"/>
              <a:t>Scott </a:t>
            </a:r>
            <a:r>
              <a:rPr lang="tr-TR" sz="2400" smtClean="0"/>
              <a:t>ve</a:t>
            </a:r>
            <a:r>
              <a:rPr lang="en-US" sz="2400" smtClean="0"/>
              <a:t> Strachey (1970)</a:t>
            </a:r>
            <a:r>
              <a:rPr lang="tr-TR" sz="2400" smtClean="0"/>
              <a:t> tarafından geliştirilmiştir</a:t>
            </a:r>
          </a:p>
          <a:p>
            <a:pPr eaLnBrk="1" hangingPunct="1"/>
            <a:r>
              <a:rPr lang="tr-TR" sz="2400" smtClean="0"/>
              <a:t>Özyinelemeli (</a:t>
            </a:r>
            <a:r>
              <a:rPr lang="en-US" sz="2400" smtClean="0"/>
              <a:t>recursive</a:t>
            </a:r>
            <a:r>
              <a:rPr lang="tr-TR" sz="2400" smtClean="0"/>
              <a:t>)</a:t>
            </a:r>
            <a:r>
              <a:rPr lang="en-US" sz="2400" smtClean="0"/>
              <a:t> f</a:t>
            </a:r>
            <a:r>
              <a:rPr lang="tr-TR" sz="2400" smtClean="0"/>
              <a:t>o</a:t>
            </a:r>
            <a:r>
              <a:rPr lang="en-US" sz="2400" smtClean="0"/>
              <a:t>n</a:t>
            </a:r>
            <a:r>
              <a:rPr lang="tr-TR" sz="2400" smtClean="0"/>
              <a:t>ksiyon</a:t>
            </a:r>
            <a:r>
              <a:rPr lang="en-US" sz="2400" smtClean="0"/>
              <a:t> t</a:t>
            </a:r>
            <a:r>
              <a:rPr lang="tr-TR" sz="2400" smtClean="0"/>
              <a:t>eorisine dayalıdır. Temel dildeki her varlık için hem bir matematiksel nesne hem de fonksiyonel tanımlama vardır. </a:t>
            </a:r>
            <a:endParaRPr lang="en-US" sz="2400" smtClean="0"/>
          </a:p>
          <a:p>
            <a:pPr eaLnBrk="1" hangingPunct="1"/>
            <a:r>
              <a:rPr lang="tr-TR" sz="2400" smtClean="0"/>
              <a:t>En soyut ve programların anlamını tanımlamada kullanılan en yaygın bir semantik tanımlama metodudur</a:t>
            </a:r>
            <a:endParaRPr lang="en-US" sz="2400" smtClean="0"/>
          </a:p>
          <a:p>
            <a:r>
              <a:rPr lang="tr-TR" sz="2400" smtClean="0"/>
              <a:t>Bu fonksiyon bir varlığın örneklerini, matematiksel modelin örnekleri ile eşleştirir. Nesneler tanımlandığından, karşılık geldikleri varlıkların anlamlarını tanımlar.  </a:t>
            </a:r>
          </a:p>
          <a:p>
            <a:r>
              <a:rPr lang="tr-TR" sz="2400" smtClean="0"/>
              <a:t>İkili (binary) sayı gösteren gramer şöyle tanımlanabilir.</a:t>
            </a:r>
          </a:p>
          <a:p>
            <a:pPr>
              <a:lnSpc>
                <a:spcPct val="90000"/>
              </a:lnSpc>
              <a:buFontTx/>
              <a:buNone/>
            </a:pPr>
            <a:r>
              <a:rPr lang="tr-TR" sz="2400" b="1" smtClean="0">
                <a:latin typeface="Arial" pitchFamily="34" charset="0"/>
              </a:rPr>
              <a:t>    </a:t>
            </a:r>
            <a:r>
              <a:rPr lang="en-US" sz="2400" b="1" smtClean="0">
                <a:latin typeface="Arial" pitchFamily="34" charset="0"/>
              </a:rPr>
              <a:t>&lt;</a:t>
            </a:r>
            <a:r>
              <a:rPr lang="tr-TR" sz="2400" b="1" smtClean="0">
                <a:latin typeface="Arial" pitchFamily="34" charset="0"/>
              </a:rPr>
              <a:t>bin</a:t>
            </a:r>
            <a:r>
              <a:rPr lang="en-US" sz="2400" b="1" smtClean="0">
                <a:latin typeface="Arial" pitchFamily="34" charset="0"/>
              </a:rPr>
              <a:t>_num&gt;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0</a:t>
            </a:r>
            <a:r>
              <a:rPr lang="tr-TR" sz="2400" b="1" smtClean="0">
                <a:latin typeface="Arial" pitchFamily="34" charset="0"/>
              </a:rPr>
              <a:t>'</a:t>
            </a:r>
            <a:r>
              <a:rPr lang="en-US" sz="2400" b="1" smtClean="0">
                <a:latin typeface="Arial" pitchFamily="34" charset="0"/>
              </a:rPr>
              <a:t> |  &lt;</a:t>
            </a:r>
            <a:r>
              <a:rPr lang="tr-TR" sz="2400" b="1" smtClean="0">
                <a:latin typeface="Arial" pitchFamily="34" charset="0"/>
              </a:rPr>
              <a:t>bin</a:t>
            </a:r>
            <a:r>
              <a:rPr lang="en-US" sz="2400" b="1" smtClean="0">
                <a:latin typeface="Arial" pitchFamily="34" charset="0"/>
              </a:rPr>
              <a:t>_num&gt; </a:t>
            </a:r>
            <a:r>
              <a:rPr lang="tr-TR" sz="2400" b="1" smtClean="0">
                <a:latin typeface="Arial" pitchFamily="34" charset="0"/>
              </a:rPr>
              <a:t>'</a:t>
            </a:r>
            <a:r>
              <a:rPr lang="en-US" sz="2400" b="1" smtClean="0">
                <a:latin typeface="Arial" pitchFamily="34" charset="0"/>
              </a:rPr>
              <a:t>1</a:t>
            </a:r>
            <a:r>
              <a:rPr lang="tr-TR" sz="2400" b="1" smtClean="0">
                <a:latin typeface="Arial" pitchFamily="34" charset="0"/>
              </a:rPr>
              <a:t>'</a:t>
            </a:r>
            <a:r>
              <a:rPr lang="en-US" sz="2400" b="1" smtClean="0">
                <a:latin typeface="Arial" pitchFamily="34" charset="0"/>
              </a:rPr>
              <a:t> </a:t>
            </a:r>
            <a:endParaRPr lang="tr-TR" sz="2400" b="1" smtClean="0">
              <a:latin typeface="Arial" pitchFamily="34" charset="0"/>
            </a:endParaRP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DBE4FCE4-16B9-4E54-9051-CF2EB4F4F751}" type="slidenum">
              <a:rPr lang="en-US"/>
              <a:pPr>
                <a:defRPr/>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pPr>
            <a:r>
              <a:rPr lang="tr-TR" sz="2800">
                <a:latin typeface="Lucida Sans Unicode" pitchFamily="34" charset="0"/>
              </a:rPr>
              <a:t>	110 içi ayrıştırma ağacı</a:t>
            </a: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9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sz="2000">
              <a:latin typeface="Lucida Sans Unicode" pitchFamily="34" charset="0"/>
            </a:endParaRPr>
          </a:p>
          <a:p>
            <a:pPr marL="342900" indent="-342900">
              <a:spcBef>
                <a:spcPct val="20000"/>
              </a:spcBef>
              <a:buFontTx/>
              <a:buChar char="•"/>
            </a:pPr>
            <a:endParaRPr lang="tr-TR">
              <a:latin typeface="Lucida Sans Unicode" pitchFamily="34" charset="0"/>
            </a:endParaRPr>
          </a:p>
        </p:txBody>
      </p:sp>
      <p:grpSp>
        <p:nvGrpSpPr>
          <p:cNvPr id="115715" name="Grup 4"/>
          <p:cNvGrpSpPr>
            <a:grpSpLocks/>
          </p:cNvGrpSpPr>
          <p:nvPr/>
        </p:nvGrpSpPr>
        <p:grpSpPr bwMode="auto">
          <a:xfrm>
            <a:off x="2803525" y="2420938"/>
            <a:ext cx="3424238" cy="2987675"/>
            <a:chOff x="2802776" y="3505200"/>
            <a:chExt cx="3425408" cy="2988206"/>
          </a:xfrm>
        </p:grpSpPr>
        <p:sp>
          <p:nvSpPr>
            <p:cNvPr id="8" name="Line 4"/>
            <p:cNvSpPr>
              <a:spLocks noChangeShapeType="1"/>
            </p:cNvSpPr>
            <p:nvPr/>
          </p:nvSpPr>
          <p:spPr bwMode="auto">
            <a:xfrm flipH="1">
              <a:off x="3679375"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2766"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8245" y="4800830"/>
              <a:ext cx="381130"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79375" y="4800830"/>
              <a:ext cx="990938"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4158" y="5582019"/>
              <a:ext cx="254087"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5755" y="3516314"/>
              <a:ext cx="868660"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5410" y="3505200"/>
              <a:ext cx="130695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8245" y="4343549"/>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89" y="5181898"/>
              <a:ext cx="1422886"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500394" y="5181898"/>
              <a:ext cx="40018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409" y="4468983"/>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775"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1571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C512221E-6622-43E9-922D-C9BCE230EDD2}" type="slidenum">
              <a:rPr lang="en-US"/>
              <a:pPr>
                <a:defRPr/>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p:txBody>
          <a:bodyPr/>
          <a:lstStyle/>
          <a:p>
            <a:pPr eaLnBrk="1" hangingPunct="1"/>
            <a:r>
              <a:rPr lang="tr-TR" smtClean="0"/>
              <a:t>Dil için denotasyonel şartnameler (spec) oluşturma işlemidir</a:t>
            </a:r>
            <a:r>
              <a:rPr lang="en-US" smtClean="0"/>
              <a:t> (</a:t>
            </a:r>
            <a:r>
              <a:rPr lang="tr-TR" smtClean="0"/>
              <a:t>kolay sayılmaz</a:t>
            </a:r>
            <a:r>
              <a:rPr lang="en-US" smtClean="0"/>
              <a:t>):</a:t>
            </a:r>
          </a:p>
          <a:p>
            <a:pPr lvl="1" eaLnBrk="1" hangingPunct="1"/>
            <a:r>
              <a:rPr lang="tr-TR" smtClean="0"/>
              <a:t>Her dil varlığı için matematiksel bir nesne tanımlanır </a:t>
            </a:r>
            <a:endParaRPr lang="en-US" smtClean="0"/>
          </a:p>
          <a:p>
            <a:pPr lvl="1" eaLnBrk="1" hangingPunct="1"/>
            <a:r>
              <a:rPr lang="tr-TR" smtClean="0"/>
              <a:t>Dil varlıklarının örneklerini karşılık gelen matematiksel nesnelerin örneklerine eşleştiren bir</a:t>
            </a:r>
            <a:r>
              <a:rPr lang="en-US" smtClean="0"/>
              <a:t> f</a:t>
            </a:r>
            <a:r>
              <a:rPr lang="tr-TR" smtClean="0"/>
              <a:t>o</a:t>
            </a:r>
            <a:r>
              <a:rPr lang="en-US" smtClean="0"/>
              <a:t>n</a:t>
            </a:r>
            <a:r>
              <a:rPr lang="tr-TR" smtClean="0"/>
              <a:t>ks</a:t>
            </a:r>
            <a:r>
              <a:rPr lang="en-US" smtClean="0"/>
              <a:t>i</a:t>
            </a:r>
            <a:r>
              <a:rPr lang="tr-TR" smtClean="0"/>
              <a:t>y</a:t>
            </a:r>
            <a:r>
              <a:rPr lang="en-US" smtClean="0"/>
              <a:t>on</a:t>
            </a:r>
            <a:r>
              <a:rPr lang="tr-TR" smtClean="0"/>
              <a:t> tanımlanır</a:t>
            </a:r>
            <a:endParaRPr lang="en-US" smtClean="0"/>
          </a:p>
          <a:p>
            <a:pPr eaLnBrk="1" hangingPunct="1"/>
            <a:r>
              <a:rPr lang="tr-TR" smtClean="0"/>
              <a:t>Dil yapılarının anlamları sadece programın değişkenlerinin değerleriyle tanımlanır</a:t>
            </a:r>
            <a:endParaRPr lang="en-US" smtClean="0"/>
          </a:p>
        </p:txBody>
      </p:sp>
      <p:sp>
        <p:nvSpPr>
          <p:cNvPr id="11673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F70B8778-8A37-4A4F-80DA-6AA90833F217}" type="slidenum">
              <a:rPr lang="en-US"/>
              <a:pPr>
                <a:defRPr/>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a:t>
            </a:r>
            <a:r>
              <a:rPr lang="tr-TR" smtClean="0"/>
              <a:t>ve</a:t>
            </a:r>
            <a:r>
              <a:rPr lang="en-US" smtClean="0"/>
              <a:t> </a:t>
            </a:r>
            <a:r>
              <a:rPr lang="tr-TR" smtClean="0"/>
              <a:t>işlemsel (</a:t>
            </a:r>
            <a:r>
              <a:rPr lang="en-US" smtClean="0"/>
              <a:t>operational</a:t>
            </a:r>
            <a:r>
              <a:rPr lang="tr-TR" smtClean="0"/>
              <a:t>)</a:t>
            </a:r>
            <a:r>
              <a:rPr lang="en-US" smtClean="0"/>
              <a:t> semanti</a:t>
            </a:r>
            <a:r>
              <a:rPr lang="tr-TR" smtClean="0"/>
              <a:t>k arasındaki fark</a:t>
            </a:r>
            <a:r>
              <a:rPr lang="en-US" smtClean="0"/>
              <a:t>: </a:t>
            </a:r>
            <a:r>
              <a:rPr lang="tr-TR" smtClean="0"/>
              <a:t>İşlemsel </a:t>
            </a:r>
            <a:r>
              <a:rPr lang="en-US" smtClean="0"/>
              <a:t> semanti</a:t>
            </a:r>
            <a:r>
              <a:rPr lang="tr-TR" smtClean="0"/>
              <a:t>kte</a:t>
            </a:r>
            <a:r>
              <a:rPr lang="en-US" smtClean="0"/>
              <a:t>, </a:t>
            </a:r>
            <a:r>
              <a:rPr lang="tr-TR" smtClean="0"/>
              <a:t>durum değişimleri</a:t>
            </a:r>
            <a:r>
              <a:rPr lang="en-US" smtClean="0"/>
              <a:t> </a:t>
            </a:r>
            <a:r>
              <a:rPr lang="tr-TR" smtClean="0"/>
              <a:t>kodlanmış </a:t>
            </a:r>
            <a:r>
              <a:rPr lang="en-US" smtClean="0"/>
              <a:t>algoritm</a:t>
            </a:r>
            <a:r>
              <a:rPr lang="tr-TR" smtClean="0"/>
              <a:t>alarla tanımlanır </a:t>
            </a:r>
            <a:r>
              <a:rPr lang="en-US" smtClean="0"/>
              <a:t>; denota</a:t>
            </a:r>
            <a:r>
              <a:rPr lang="tr-TR" smtClean="0"/>
              <a:t>sy</a:t>
            </a:r>
            <a:r>
              <a:rPr lang="en-US" smtClean="0"/>
              <a:t>on</a:t>
            </a:r>
            <a:r>
              <a:rPr lang="tr-TR" smtClean="0"/>
              <a:t>e</a:t>
            </a:r>
            <a:r>
              <a:rPr lang="en-US" smtClean="0"/>
              <a:t>l semanti</a:t>
            </a:r>
            <a:r>
              <a:rPr lang="tr-TR" smtClean="0"/>
              <a:t>kte</a:t>
            </a:r>
            <a:r>
              <a:rPr lang="en-US" smtClean="0"/>
              <a:t>, </a:t>
            </a:r>
            <a:r>
              <a:rPr lang="tr-TR" smtClean="0"/>
              <a:t>sıkı matematiksel fonksiyonlarla tanımlanır</a:t>
            </a:r>
            <a:endParaRPr lang="en-US" smtClean="0"/>
          </a:p>
        </p:txBody>
      </p:sp>
      <p:sp>
        <p:nvSpPr>
          <p:cNvPr id="11776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D99E207-5644-4AE4-BB7F-41AE599B422B}" type="slidenum">
              <a:rPr lang="en-US"/>
              <a:pPr>
                <a:defRPr/>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eaLnBrk="1" hangingPunct="1"/>
            <a:r>
              <a:rPr lang="tr-TR" smtClean="0"/>
              <a:t>Programın durumu bütün güncel değişkenlerinin değerleridir</a:t>
            </a:r>
            <a:endParaRPr lang="en-US" smtClean="0"/>
          </a:p>
          <a:p>
            <a:pPr eaLnBrk="1" hangingPunct="1">
              <a:buFontTx/>
              <a:buNone/>
            </a:pPr>
            <a:r>
              <a:rPr lang="en-US" smtClean="0"/>
              <a:t>      </a:t>
            </a:r>
            <a:r>
              <a:rPr lang="en-US" b="1" smtClean="0">
                <a:latin typeface="Arial" pitchFamily="34" charset="0"/>
              </a:rPr>
              <a:t>s = {&lt;i</a:t>
            </a:r>
            <a:r>
              <a:rPr lang="en-US" b="1" baseline="-25000" smtClean="0">
                <a:latin typeface="Arial" pitchFamily="34" charset="0"/>
              </a:rPr>
              <a:t>1</a:t>
            </a:r>
            <a:r>
              <a:rPr lang="en-US" b="1" smtClean="0">
                <a:latin typeface="Arial" pitchFamily="34" charset="0"/>
              </a:rPr>
              <a:t>, v</a:t>
            </a:r>
            <a:r>
              <a:rPr lang="en-US" b="1" baseline="-25000" smtClean="0">
                <a:latin typeface="Arial" pitchFamily="34" charset="0"/>
              </a:rPr>
              <a:t>1</a:t>
            </a:r>
            <a:r>
              <a:rPr lang="en-US" b="1" smtClean="0">
                <a:latin typeface="Arial" pitchFamily="34" charset="0"/>
              </a:rPr>
              <a:t>&gt;, &lt;i</a:t>
            </a:r>
            <a:r>
              <a:rPr lang="en-US" b="1" baseline="-25000" smtClean="0">
                <a:latin typeface="Arial" pitchFamily="34" charset="0"/>
              </a:rPr>
              <a:t>2</a:t>
            </a:r>
            <a:r>
              <a:rPr lang="en-US" b="1" smtClean="0">
                <a:latin typeface="Arial" pitchFamily="34" charset="0"/>
              </a:rPr>
              <a:t>, v</a:t>
            </a:r>
            <a:r>
              <a:rPr lang="en-US" b="1" baseline="-25000" smtClean="0">
                <a:latin typeface="Arial" pitchFamily="34" charset="0"/>
              </a:rPr>
              <a:t>2</a:t>
            </a:r>
            <a:r>
              <a:rPr lang="en-US" b="1" smtClean="0">
                <a:latin typeface="Arial" pitchFamily="34" charset="0"/>
              </a:rPr>
              <a:t>&gt;, </a:t>
            </a:r>
            <a:r>
              <a:rPr lang="en-US" b="1" smtClean="0"/>
              <a:t>…</a:t>
            </a:r>
            <a:r>
              <a:rPr lang="en-US" b="1" smtClean="0">
                <a:latin typeface="Arial" pitchFamily="34" charset="0"/>
              </a:rPr>
              <a:t>, &lt;i</a:t>
            </a:r>
            <a:r>
              <a:rPr lang="en-US" b="1" baseline="-25000" smtClean="0">
                <a:latin typeface="Arial" pitchFamily="34" charset="0"/>
              </a:rPr>
              <a:t>n</a:t>
            </a:r>
            <a:r>
              <a:rPr lang="en-US" b="1" smtClean="0">
                <a:latin typeface="Arial" pitchFamily="34" charset="0"/>
              </a:rPr>
              <a:t>, v</a:t>
            </a:r>
            <a:r>
              <a:rPr lang="en-US" b="1" baseline="-25000" smtClean="0">
                <a:latin typeface="Arial" pitchFamily="34" charset="0"/>
              </a:rPr>
              <a:t>n</a:t>
            </a:r>
            <a:r>
              <a:rPr lang="en-US" b="1" smtClean="0">
                <a:latin typeface="Arial" pitchFamily="34" charset="0"/>
              </a:rPr>
              <a:t>&gt;}</a:t>
            </a:r>
          </a:p>
          <a:p>
            <a:pPr eaLnBrk="1" hangingPunct="1"/>
            <a:endParaRPr lang="en-US" b="1" smtClean="0">
              <a:latin typeface="Arial" pitchFamily="34" charset="0"/>
            </a:endParaRPr>
          </a:p>
          <a:p>
            <a:pPr eaLnBrk="1" hangingPunct="1"/>
            <a:r>
              <a:rPr lang="en-US" b="1" smtClean="0">
                <a:latin typeface="Arial" pitchFamily="34" charset="0"/>
              </a:rPr>
              <a:t>VARMAP</a:t>
            </a:r>
            <a:r>
              <a:rPr lang="en-US" smtClean="0"/>
              <a:t> </a:t>
            </a:r>
            <a:r>
              <a:rPr lang="tr-TR" smtClean="0"/>
              <a:t>öyle bir fonksiyon olsun ki</a:t>
            </a:r>
            <a:r>
              <a:rPr lang="en-US" smtClean="0"/>
              <a:t>, </a:t>
            </a:r>
            <a:r>
              <a:rPr lang="tr-TR" smtClean="0"/>
              <a:t>bir değişkenin adı ve durumu verildiğinde</a:t>
            </a:r>
            <a:r>
              <a:rPr lang="en-US" smtClean="0"/>
              <a:t>,</a:t>
            </a:r>
            <a:r>
              <a:rPr lang="tr-TR" smtClean="0"/>
              <a:t> o değişkenin güncel değerini döndürsün</a:t>
            </a:r>
            <a:endParaRPr lang="en-US" smtClean="0"/>
          </a:p>
          <a:p>
            <a:pPr eaLnBrk="1" hangingPunct="1">
              <a:buFontTx/>
              <a:buNone/>
            </a:pPr>
            <a:r>
              <a:rPr lang="en-US" smtClean="0"/>
              <a:t>         </a:t>
            </a:r>
            <a:r>
              <a:rPr lang="en-US" b="1" smtClean="0">
                <a:latin typeface="Arial" pitchFamily="34" charset="0"/>
              </a:rPr>
              <a:t>VARMAP(i</a:t>
            </a:r>
            <a:r>
              <a:rPr lang="en-US" b="1" baseline="-25000" smtClean="0">
                <a:latin typeface="Arial" pitchFamily="34" charset="0"/>
              </a:rPr>
              <a:t>j</a:t>
            </a:r>
            <a:r>
              <a:rPr lang="en-US" b="1" smtClean="0">
                <a:latin typeface="Arial" pitchFamily="34" charset="0"/>
              </a:rPr>
              <a:t>, s) = v</a:t>
            </a:r>
            <a:r>
              <a:rPr lang="en-US" b="1" baseline="-25000" smtClean="0">
                <a:latin typeface="Arial" pitchFamily="34" charset="0"/>
              </a:rPr>
              <a:t>j</a:t>
            </a:r>
          </a:p>
        </p:txBody>
      </p:sp>
      <p:sp>
        <p:nvSpPr>
          <p:cNvPr id="11878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EFA3B70-61BB-46A4-8B50-AAB8F3FC2A1B}" type="slidenum">
              <a:rPr lang="en-US"/>
              <a:pPr>
                <a:defRPr/>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2 İçerik Yer Tutucusu"/>
          <p:cNvSpPr>
            <a:spLocks noGrp="1"/>
          </p:cNvSpPr>
          <p:nvPr>
            <p:ph idx="1"/>
          </p:nvPr>
        </p:nvSpPr>
        <p:spPr>
          <a:xfrm>
            <a:off x="304800" y="1219200"/>
            <a:ext cx="8686800" cy="5105400"/>
          </a:xfrm>
        </p:spPr>
        <p:txBody>
          <a:bodyPr/>
          <a:lstStyle/>
          <a:p>
            <a:r>
              <a:rPr lang="tr-TR" sz="2500" dirty="0" smtClean="0"/>
              <a:t>İkili sayıların anlamlarını tanımlamak için fonksiyonel anlamları ve gramer kurallarını kullanırsak; gerçek anlamı sağ tarafında tek bir terminal sembol olan kural için tanımlarız. Bu örnekte anlamlı nesneler ilk iki kural için ilişkilendirilmelidir. Nesnelerin anlamsal değerleri N negatif </a:t>
            </a:r>
            <a:r>
              <a:rPr lang="tr-TR" sz="2500" smtClean="0"/>
              <a:t>olmayan ondalık </a:t>
            </a:r>
            <a:r>
              <a:rPr lang="tr-TR" sz="2500" dirty="0" smtClean="0"/>
              <a:t>tamsayılar olsun . Bu nesneler ile ikili sayıları eşleştireceğiz. </a:t>
            </a:r>
            <a:r>
              <a:rPr lang="en-US" sz="2500" dirty="0" smtClean="0">
                <a:latin typeface="Arial" pitchFamily="34" charset="0"/>
              </a:rPr>
              <a:t>M</a:t>
            </a:r>
            <a:r>
              <a:rPr lang="tr-TR" sz="2500" baseline="-25000" dirty="0" smtClean="0">
                <a:latin typeface="Arial" pitchFamily="34" charset="0"/>
              </a:rPr>
              <a:t>bin </a:t>
            </a:r>
            <a:r>
              <a:rPr lang="tr-TR" sz="2500" dirty="0" smtClean="0"/>
              <a:t>anlamsal fonksiyon söz dizim nesneleri, N nesneleri ile eşler.   </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('0') = 0,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a:t>
            </a:r>
            <a:r>
              <a:rPr lang="tr-TR" sz="2500" b="1" dirty="0" smtClean="0">
                <a:latin typeface="Arial" pitchFamily="34" charset="0"/>
              </a:rPr>
              <a:t>1</a:t>
            </a:r>
            <a:r>
              <a:rPr lang="en-US" sz="2500" b="1" dirty="0" smtClean="0">
                <a:latin typeface="Arial" pitchFamily="34" charset="0"/>
              </a:rPr>
              <a:t>') = </a:t>
            </a:r>
            <a:r>
              <a:rPr lang="tr-TR" sz="2500" b="1" dirty="0" smtClean="0">
                <a:latin typeface="Arial" pitchFamily="34" charset="0"/>
              </a:rPr>
              <a:t>1</a:t>
            </a:r>
            <a:r>
              <a:rPr lang="en-US" sz="2500" b="1" dirty="0" smtClean="0">
                <a:latin typeface="Arial" pitchFamily="34" charset="0"/>
              </a:rPr>
              <a:t>,  </a:t>
            </a:r>
            <a:endParaRPr lang="tr-TR" sz="2500" b="1" dirty="0" smtClean="0">
              <a:latin typeface="Arial" pitchFamily="34" charset="0"/>
            </a:endParaRP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'0')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bin_</a:t>
            </a:r>
            <a:r>
              <a:rPr lang="en-US" sz="2500" b="1" dirty="0" smtClean="0">
                <a:latin typeface="Arial" pitchFamily="34" charset="0"/>
              </a:rPr>
              <a:t>num&gt;)</a:t>
            </a:r>
          </a:p>
          <a:p>
            <a:pPr>
              <a:lnSpc>
                <a:spcPct val="90000"/>
              </a:lnSpc>
              <a:buFontTx/>
              <a:buNone/>
            </a:pPr>
            <a:r>
              <a:rPr lang="tr-TR" sz="2500" b="1" dirty="0" smtClean="0">
                <a:latin typeface="Arial" pitchFamily="34" charset="0"/>
              </a:rPr>
              <a:t>	</a:t>
            </a:r>
            <a:r>
              <a:rPr lang="en-US" sz="2500" b="1" dirty="0" smtClean="0">
                <a:latin typeface="Arial" pitchFamily="34" charset="0"/>
              </a:rPr>
              <a:t>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 bin</a:t>
            </a:r>
            <a:r>
              <a:rPr lang="en-US" sz="2500" b="1" dirty="0" smtClean="0">
                <a:latin typeface="Arial" pitchFamily="34" charset="0"/>
              </a:rPr>
              <a:t>_num&gt; '1</a:t>
            </a:r>
            <a:r>
              <a:rPr lang="en-US" sz="2500" b="1" dirty="0" smtClean="0"/>
              <a:t>’</a:t>
            </a:r>
            <a:r>
              <a:rPr lang="en-US" sz="2500" b="1" dirty="0" smtClean="0">
                <a:latin typeface="Arial" pitchFamily="34" charset="0"/>
              </a:rPr>
              <a:t>) = </a:t>
            </a:r>
            <a:r>
              <a:rPr lang="tr-TR" sz="2500" b="1" dirty="0" smtClean="0">
                <a:latin typeface="Arial" pitchFamily="34" charset="0"/>
              </a:rPr>
              <a:t>2</a:t>
            </a:r>
            <a:r>
              <a:rPr lang="en-US" sz="2500" b="1" dirty="0" smtClean="0">
                <a:latin typeface="Arial" pitchFamily="34" charset="0"/>
              </a:rPr>
              <a:t> * M</a:t>
            </a:r>
            <a:r>
              <a:rPr lang="tr-TR" sz="2500" b="1" baseline="-25000" dirty="0" smtClean="0">
                <a:latin typeface="Arial" pitchFamily="34" charset="0"/>
              </a:rPr>
              <a:t>bin</a:t>
            </a:r>
            <a:r>
              <a:rPr lang="en-US" sz="2500" b="1" dirty="0" smtClean="0">
                <a:latin typeface="Arial" pitchFamily="34" charset="0"/>
              </a:rPr>
              <a:t> (&lt;</a:t>
            </a:r>
            <a:r>
              <a:rPr lang="tr-TR" sz="2500" b="1" dirty="0" smtClean="0">
                <a:latin typeface="Arial" pitchFamily="34" charset="0"/>
              </a:rPr>
              <a:t>bin</a:t>
            </a:r>
            <a:r>
              <a:rPr lang="en-US" sz="2500" b="1" dirty="0" smtClean="0">
                <a:latin typeface="Arial" pitchFamily="34" charset="0"/>
              </a:rPr>
              <a:t>_num&gt;) + 1</a:t>
            </a:r>
          </a:p>
          <a:p>
            <a:endParaRPr lang="tr-TR" dirty="0" smtClean="0"/>
          </a:p>
        </p:txBody>
      </p:sp>
      <p:sp>
        <p:nvSpPr>
          <p:cNvPr id="11981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6B82D13-B3B3-40B6-B73D-FD4691C6CD5C}" type="slidenum">
              <a:rPr lang="en-US"/>
              <a:pPr>
                <a:defRPr/>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p:txBody>
          <a:bodyPr/>
          <a:lstStyle/>
          <a:p>
            <a:r>
              <a:rPr lang="tr-TR" sz="2600" smtClean="0"/>
              <a:t>Fonksiyonel nesneler, yani anlamlar ayrıştırma ağacına şöyle atanır.</a:t>
            </a:r>
          </a:p>
          <a:p>
            <a:endParaRPr lang="tr-TR" sz="2000" smtClean="0"/>
          </a:p>
          <a:p>
            <a:endParaRPr lang="tr-TR" sz="2000"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grpSp>
        <p:nvGrpSpPr>
          <p:cNvPr id="120835" name="Grup 6"/>
          <p:cNvGrpSpPr>
            <a:grpSpLocks/>
          </p:cNvGrpSpPr>
          <p:nvPr/>
        </p:nvGrpSpPr>
        <p:grpSpPr bwMode="auto">
          <a:xfrm>
            <a:off x="2652713" y="2679700"/>
            <a:ext cx="3425825" cy="2987675"/>
            <a:chOff x="2802776" y="3505200"/>
            <a:chExt cx="3425408" cy="2988206"/>
          </a:xfrm>
        </p:grpSpPr>
        <p:sp>
          <p:nvSpPr>
            <p:cNvPr id="8" name="Line 4"/>
            <p:cNvSpPr>
              <a:spLocks noChangeShapeType="1"/>
            </p:cNvSpPr>
            <p:nvPr/>
          </p:nvSpPr>
          <p:spPr bwMode="auto">
            <a:xfrm flipH="1">
              <a:off x="3680556"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9" name="Line 5"/>
            <p:cNvSpPr>
              <a:spLocks noChangeShapeType="1"/>
            </p:cNvSpPr>
            <p:nvPr/>
          </p:nvSpPr>
          <p:spPr bwMode="auto">
            <a:xfrm>
              <a:off x="4823417"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0" name="Line 7"/>
            <p:cNvSpPr>
              <a:spLocks noChangeShapeType="1"/>
            </p:cNvSpPr>
            <p:nvPr/>
          </p:nvSpPr>
          <p:spPr bwMode="auto">
            <a:xfrm flipH="1">
              <a:off x="3299603" y="4800830"/>
              <a:ext cx="380954"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1" name="Line 8"/>
            <p:cNvSpPr>
              <a:spLocks noChangeShapeType="1"/>
            </p:cNvSpPr>
            <p:nvPr/>
          </p:nvSpPr>
          <p:spPr bwMode="auto">
            <a:xfrm>
              <a:off x="3680556" y="4800830"/>
              <a:ext cx="990479"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2" name="Line 10"/>
            <p:cNvSpPr>
              <a:spLocks noChangeShapeType="1"/>
            </p:cNvSpPr>
            <p:nvPr/>
          </p:nvSpPr>
          <p:spPr bwMode="auto">
            <a:xfrm flipH="1">
              <a:off x="3045633" y="5582019"/>
              <a:ext cx="253969"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a:p>
          </p:txBody>
        </p:sp>
        <p:sp>
          <p:nvSpPr>
            <p:cNvPr id="13" name="Text Box 11"/>
            <p:cNvSpPr txBox="1">
              <a:spLocks noChangeArrowheads="1"/>
            </p:cNvSpPr>
            <p:nvPr/>
          </p:nvSpPr>
          <p:spPr bwMode="auto">
            <a:xfrm>
              <a:off x="4426590" y="3516315"/>
              <a:ext cx="868257" cy="396946"/>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2000" b="1">
                  <a:latin typeface="Arial Narrow" pitchFamily="34" charset="0"/>
                </a:rPr>
                <a:t>&lt;expr&gt;</a:t>
              </a:r>
            </a:p>
          </p:txBody>
        </p:sp>
        <p:sp>
          <p:nvSpPr>
            <p:cNvPr id="14" name="Text Box 12"/>
            <p:cNvSpPr txBox="1">
              <a:spLocks noChangeArrowheads="1"/>
            </p:cNvSpPr>
            <p:nvPr/>
          </p:nvSpPr>
          <p:spPr bwMode="auto">
            <a:xfrm>
              <a:off x="4366273" y="3505200"/>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 6  </a:t>
              </a:r>
              <a:r>
                <a:rPr lang="en-US" sz="2000" b="1" dirty="0">
                  <a:latin typeface="Arial Narrow" pitchFamily="34" charset="0"/>
                </a:rPr>
                <a:t>&lt;</a:t>
              </a:r>
              <a:r>
                <a:rPr lang="tr-TR" sz="2000" b="1" dirty="0" err="1">
                  <a:latin typeface="Arial Narrow" pitchFamily="34" charset="0"/>
                </a:rPr>
                <a:t>bin_num</a:t>
              </a:r>
              <a:r>
                <a:rPr lang="en-US" sz="2000" b="1" dirty="0">
                  <a:latin typeface="Arial Narrow" pitchFamily="34" charset="0"/>
                </a:rPr>
                <a:t>&gt;</a:t>
              </a:r>
            </a:p>
          </p:txBody>
        </p:sp>
        <p:sp>
          <p:nvSpPr>
            <p:cNvPr id="15" name="Text Box 13"/>
            <p:cNvSpPr txBox="1">
              <a:spLocks noChangeArrowheads="1"/>
            </p:cNvSpPr>
            <p:nvPr/>
          </p:nvSpPr>
          <p:spPr bwMode="auto">
            <a:xfrm>
              <a:off x="3299603" y="4343549"/>
              <a:ext cx="1596831"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3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6" name="Text Box 14"/>
            <p:cNvSpPr txBox="1">
              <a:spLocks noChangeArrowheads="1"/>
            </p:cNvSpPr>
            <p:nvPr/>
          </p:nvSpPr>
          <p:spPr bwMode="auto">
            <a:xfrm>
              <a:off x="2840871" y="5181898"/>
              <a:ext cx="1598417"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 </a:t>
              </a:r>
              <a:r>
                <a:rPr lang="en-US" sz="2000" b="1" dirty="0">
                  <a:latin typeface="Arial Narrow" pitchFamily="34" charset="0"/>
                </a:rPr>
                <a:t>&lt;</a:t>
              </a:r>
              <a:r>
                <a:rPr lang="tr-TR" sz="2000" b="1" dirty="0">
                  <a:latin typeface="Arial Narrow" pitchFamily="34" charset="0"/>
                </a:rPr>
                <a:t> </a:t>
              </a:r>
              <a:r>
                <a:rPr lang="tr-TR" sz="2000" b="1" dirty="0" err="1">
                  <a:latin typeface="Arial Narrow" pitchFamily="34" charset="0"/>
                </a:rPr>
                <a:t>bin_num</a:t>
              </a:r>
              <a:r>
                <a:rPr lang="tr-TR" sz="2000" b="1" dirty="0">
                  <a:latin typeface="Arial Narrow" pitchFamily="34" charset="0"/>
                </a:rPr>
                <a:t> </a:t>
              </a:r>
              <a:r>
                <a:rPr lang="en-US" sz="2000" b="1" dirty="0">
                  <a:latin typeface="Arial Narrow" pitchFamily="34" charset="0"/>
                </a:rPr>
                <a:t>&gt;</a:t>
              </a:r>
            </a:p>
          </p:txBody>
        </p:sp>
        <p:sp>
          <p:nvSpPr>
            <p:cNvPr id="17" name="Text Box 15"/>
            <p:cNvSpPr txBox="1">
              <a:spLocks noChangeArrowheads="1"/>
            </p:cNvSpPr>
            <p:nvPr/>
          </p:nvSpPr>
          <p:spPr bwMode="auto">
            <a:xfrm>
              <a:off x="4499606" y="5181898"/>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sp>
          <p:nvSpPr>
            <p:cNvPr id="18" name="Text Box 16"/>
            <p:cNvSpPr txBox="1">
              <a:spLocks noChangeArrowheads="1"/>
            </p:cNvSpPr>
            <p:nvPr/>
          </p:nvSpPr>
          <p:spPr bwMode="auto">
            <a:xfrm>
              <a:off x="5826595" y="4468984"/>
              <a:ext cx="401589"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'0'</a:t>
              </a:r>
              <a:endParaRPr lang="en-US" sz="2000" b="1" dirty="0">
                <a:latin typeface="Arial Narrow" pitchFamily="34" charset="0"/>
              </a:endParaRPr>
            </a:p>
          </p:txBody>
        </p:sp>
        <p:sp>
          <p:nvSpPr>
            <p:cNvPr id="19" name="Text Box 17"/>
            <p:cNvSpPr txBox="1">
              <a:spLocks noChangeArrowheads="1"/>
            </p:cNvSpPr>
            <p:nvPr/>
          </p:nvSpPr>
          <p:spPr bwMode="auto">
            <a:xfrm>
              <a:off x="2802776" y="6093285"/>
              <a:ext cx="401588" cy="400121"/>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2000" b="1" dirty="0">
                  <a:latin typeface="Arial Narrow" pitchFamily="34" charset="0"/>
                </a:rPr>
                <a:t>'1'</a:t>
              </a:r>
              <a:endParaRPr lang="en-US" sz="2000" b="1" dirty="0">
                <a:latin typeface="Arial Narrow" pitchFamily="34" charset="0"/>
              </a:endParaRPr>
            </a:p>
          </p:txBody>
        </p:sp>
      </p:grpSp>
      <p:sp>
        <p:nvSpPr>
          <p:cNvPr id="120836"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ACD3886B-5335-4D44-8731-9D11C13ACCD5}" type="slidenum">
              <a:rPr lang="en-US"/>
              <a:pPr>
                <a:defRPr/>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609600" y="1219200"/>
            <a:ext cx="8153400" cy="4572000"/>
          </a:xfrm>
        </p:spPr>
        <p:txBody>
          <a:bodyPr/>
          <a:lstStyle/>
          <a:p>
            <a:pPr eaLnBrk="1" hangingPunct="1"/>
            <a:r>
              <a:rPr lang="tr-TR" smtClean="0"/>
              <a:t>Ondalık</a:t>
            </a:r>
            <a:r>
              <a:rPr lang="en-US" smtClean="0"/>
              <a:t> </a:t>
            </a:r>
            <a:r>
              <a:rPr lang="tr-TR" smtClean="0"/>
              <a:t>sayılar</a:t>
            </a:r>
            <a:endParaRPr lang="en-US" smtClean="0"/>
          </a:p>
          <a:p>
            <a:pPr lvl="1" eaLnBrk="1" hangingPunct="1"/>
            <a:r>
              <a:rPr lang="tr-TR" smtClean="0"/>
              <a:t>Şu</a:t>
            </a:r>
            <a:r>
              <a:rPr lang="en-US" smtClean="0"/>
              <a:t> denota</a:t>
            </a:r>
            <a:r>
              <a:rPr lang="tr-TR" smtClean="0"/>
              <a:t>sy</a:t>
            </a:r>
            <a:r>
              <a:rPr lang="en-US" smtClean="0"/>
              <a:t>on</a:t>
            </a:r>
            <a:r>
              <a:rPr lang="tr-TR" smtClean="0"/>
              <a:t>e</a:t>
            </a:r>
            <a:r>
              <a:rPr lang="en-US" smtClean="0"/>
              <a:t>l semanti</a:t>
            </a:r>
            <a:r>
              <a:rPr lang="tr-TR" smtClean="0"/>
              <a:t>k</a:t>
            </a:r>
            <a:r>
              <a:rPr lang="en-US" smtClean="0"/>
              <a:t> </a:t>
            </a:r>
            <a:r>
              <a:rPr lang="tr-TR" smtClean="0"/>
              <a:t>tanımı,</a:t>
            </a:r>
            <a:r>
              <a:rPr lang="en-US" smtClean="0"/>
              <a:t> </a:t>
            </a:r>
            <a:r>
              <a:rPr lang="tr-TR" smtClean="0"/>
              <a:t>string sembollerden oluşan ondalık sayıları sayısal değerlere eşleştirir</a:t>
            </a:r>
            <a:endParaRPr lang="en-US" smtClean="0"/>
          </a:p>
        </p:txBody>
      </p:sp>
      <p:sp>
        <p:nvSpPr>
          <p:cNvPr id="5" name="Rectangle 3"/>
          <p:cNvSpPr txBox="1">
            <a:spLocks noChangeArrowheads="1"/>
          </p:cNvSpPr>
          <p:nvPr/>
        </p:nvSpPr>
        <p:spPr bwMode="auto">
          <a:xfrm>
            <a:off x="609600" y="2971800"/>
            <a:ext cx="8153400" cy="3733800"/>
          </a:xfrm>
          <a:prstGeom prst="rect">
            <a:avLst/>
          </a:prstGeom>
          <a:noFill/>
          <a:ln w="9525">
            <a:noFill/>
            <a:miter lim="800000"/>
            <a:headEnd/>
            <a:tailEnd/>
          </a:ln>
        </p:spPr>
        <p:txBody>
          <a:bodyPr/>
          <a:lstStyle/>
          <a:p>
            <a:pPr marL="342900" indent="-342900" eaLnBrk="1" hangingPunct="1">
              <a:lnSpc>
                <a:spcPct val="90000"/>
              </a:lnSpc>
              <a:spcBef>
                <a:spcPct val="20000"/>
              </a:spcBef>
              <a:defRPr/>
            </a:pPr>
            <a:r>
              <a:rPr lang="en-US" b="1" kern="0" dirty="0">
                <a:latin typeface="Arial" charset="0"/>
                <a:cs typeface="+mn-cs"/>
              </a:rPr>
              <a:t>&lt;</a:t>
            </a:r>
            <a:r>
              <a:rPr lang="en-US" b="1" kern="0" dirty="0" err="1">
                <a:latin typeface="Arial" charset="0"/>
                <a:cs typeface="+mn-cs"/>
              </a:rPr>
              <a:t>dec_num</a:t>
            </a:r>
            <a:r>
              <a:rPr lang="en-US" b="1" kern="0" dirty="0">
                <a:latin typeface="Arial" charset="0"/>
                <a:cs typeface="+mn-cs"/>
              </a:rPr>
              <a:t>&gt; </a:t>
            </a:r>
            <a:r>
              <a:rPr lang="en-US" b="1" kern="0" dirty="0">
                <a:latin typeface="Arial" charset="0"/>
                <a:cs typeface="+mn-cs"/>
                <a:sym typeface="Symbol" pitchFamily="18" charset="2"/>
              </a:rPr>
              <a:t></a:t>
            </a:r>
            <a:r>
              <a:rPr lang="en-US" b="1" kern="0" dirty="0">
                <a:latin typeface="Arial" charset="0"/>
                <a:cs typeface="+mn-cs"/>
              </a:rPr>
              <a:t>  0 | 1 | 2 | 3 | 4 | 5 | 6 | 7 | 8 | 9</a:t>
            </a:r>
          </a:p>
          <a:p>
            <a:pPr marL="342900" indent="-342900" eaLnBrk="1" hangingPunct="1">
              <a:lnSpc>
                <a:spcPct val="90000"/>
              </a:lnSpc>
              <a:spcBef>
                <a:spcPct val="20000"/>
              </a:spcBef>
              <a:defRPr/>
            </a:pPr>
            <a:r>
              <a:rPr lang="en-US" b="1" kern="0" dirty="0">
                <a:latin typeface="Arial" charset="0"/>
                <a:cs typeface="+mn-cs"/>
              </a:rPr>
              <a:t>                              | &lt;</a:t>
            </a:r>
            <a:r>
              <a:rPr lang="en-US" b="1" kern="0" dirty="0" err="1">
                <a:latin typeface="Arial" charset="0"/>
                <a:cs typeface="+mn-cs"/>
              </a:rPr>
              <a:t>dec_num</a:t>
            </a:r>
            <a:r>
              <a:rPr lang="en-US" b="1" kern="0" dirty="0">
                <a:latin typeface="Arial" charset="0"/>
                <a:cs typeface="+mn-cs"/>
              </a:rPr>
              <a:t>&gt; (0 | 1 | 2 | 3 | 4 |</a:t>
            </a:r>
          </a:p>
          <a:p>
            <a:pPr marL="342900" indent="-342900" eaLnBrk="1" hangingPunct="1">
              <a:lnSpc>
                <a:spcPct val="90000"/>
              </a:lnSpc>
              <a:spcBef>
                <a:spcPct val="20000"/>
              </a:spcBef>
              <a:defRPr/>
            </a:pPr>
            <a:r>
              <a:rPr lang="en-US" b="1" kern="0" dirty="0">
                <a:latin typeface="Arial" charset="0"/>
                <a:cs typeface="+mn-cs"/>
              </a:rPr>
              <a:t>                                              5 | 6 | 7 | 8 | 9)</a:t>
            </a:r>
          </a:p>
          <a:p>
            <a:pPr marL="342900" indent="-342900" eaLnBrk="1" hangingPunct="1">
              <a:lnSpc>
                <a:spcPct val="90000"/>
              </a:lnSpc>
              <a:spcBef>
                <a:spcPct val="20000"/>
              </a:spcBef>
              <a:defRPr/>
            </a:pP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('0') = 0,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('1') = 1, </a:t>
            </a:r>
            <a:r>
              <a:rPr lang="en-US" b="1" kern="0" dirty="0">
                <a:latin typeface="+mn-lt"/>
                <a:cs typeface="+mn-cs"/>
              </a:rPr>
              <a:t>…</a:t>
            </a:r>
            <a:r>
              <a:rPr lang="en-US" b="1" kern="0" dirty="0">
                <a:latin typeface="Arial" charset="0"/>
                <a:cs typeface="+mn-cs"/>
              </a:rPr>
              <a:t>,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('9') = 9</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'0')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a:t>
            </a: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'1</a:t>
            </a:r>
            <a:r>
              <a:rPr lang="en-US" b="1" kern="0" dirty="0">
                <a:latin typeface="+mn-lt"/>
                <a:cs typeface="+mn-cs"/>
              </a:rPr>
              <a:t>’</a:t>
            </a:r>
            <a:r>
              <a:rPr lang="en-US" b="1" kern="0" dirty="0">
                <a:latin typeface="Arial" charset="0"/>
                <a:cs typeface="+mn-cs"/>
              </a:rPr>
              <a:t>)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+ 1</a:t>
            </a:r>
          </a:p>
          <a:p>
            <a:pPr marL="342900" indent="-342900" eaLnBrk="1" hangingPunct="1">
              <a:lnSpc>
                <a:spcPct val="90000"/>
              </a:lnSpc>
              <a:spcBef>
                <a:spcPct val="20000"/>
              </a:spcBef>
              <a:defRPr/>
            </a:pPr>
            <a:r>
              <a:rPr lang="en-US" b="1" kern="0" dirty="0">
                <a:latin typeface="+mn-lt"/>
                <a:cs typeface="+mn-cs"/>
              </a:rPr>
              <a:t>…</a:t>
            </a:r>
            <a:endParaRPr lang="en-US" b="1" kern="0" dirty="0">
              <a:latin typeface="Arial" charset="0"/>
              <a:cs typeface="+mn-cs"/>
            </a:endParaRPr>
          </a:p>
          <a:p>
            <a:pPr marL="342900" indent="-342900" eaLnBrk="1" hangingPunct="1">
              <a:lnSpc>
                <a:spcPct val="90000"/>
              </a:lnSpc>
              <a:spcBef>
                <a:spcPct val="20000"/>
              </a:spcBef>
              <a:defRPr/>
            </a:pP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'9') = 10 * </a:t>
            </a:r>
            <a:r>
              <a:rPr lang="en-US" b="1" kern="0" dirty="0" err="1">
                <a:latin typeface="Arial" charset="0"/>
                <a:cs typeface="+mn-cs"/>
              </a:rPr>
              <a:t>M</a:t>
            </a:r>
            <a:r>
              <a:rPr lang="en-US" b="1" kern="0" baseline="-25000" dirty="0" err="1">
                <a:latin typeface="Arial" charset="0"/>
                <a:cs typeface="+mn-cs"/>
              </a:rPr>
              <a:t>dec</a:t>
            </a:r>
            <a:r>
              <a:rPr lang="en-US" b="1" kern="0" dirty="0">
                <a:latin typeface="Arial" charset="0"/>
                <a:cs typeface="+mn-cs"/>
              </a:rPr>
              <a:t> (&lt;</a:t>
            </a:r>
            <a:r>
              <a:rPr lang="en-US" b="1" kern="0" dirty="0" err="1">
                <a:latin typeface="Arial" charset="0"/>
                <a:cs typeface="+mn-cs"/>
              </a:rPr>
              <a:t>dec_num</a:t>
            </a:r>
            <a:r>
              <a:rPr lang="en-US" b="1" kern="0" dirty="0">
                <a:latin typeface="Arial" charset="0"/>
                <a:cs typeface="+mn-cs"/>
              </a:rPr>
              <a:t>&gt;) + 9</a:t>
            </a:r>
          </a:p>
        </p:txBody>
      </p:sp>
      <p:sp>
        <p:nvSpPr>
          <p:cNvPr id="121860"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07C2230F-758E-4210-97C5-FE1FA0E305F6}" type="slidenum">
              <a:rPr lang="en-US"/>
              <a:pPr>
                <a:defRPr/>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p:txBody>
          <a:bodyPr/>
          <a:lstStyle/>
          <a:p>
            <a:pPr eaLnBrk="1" hangingPunct="1"/>
            <a:r>
              <a:rPr lang="tr-TR" smtClean="0"/>
              <a:t>Deyimler (</a:t>
            </a:r>
            <a:r>
              <a:rPr lang="en-US" smtClean="0"/>
              <a:t>Expressions</a:t>
            </a:r>
            <a:r>
              <a:rPr lang="tr-TR" smtClean="0"/>
              <a:t>)</a:t>
            </a:r>
            <a:endParaRPr lang="en-US" smtClean="0"/>
          </a:p>
          <a:p>
            <a:pPr lvl="1" eaLnBrk="1" hangingPunct="1"/>
            <a:r>
              <a:rPr lang="tr-TR" smtClean="0"/>
              <a:t>Deyimleri</a:t>
            </a:r>
            <a:r>
              <a:rPr lang="en-US" smtClean="0"/>
              <a:t> Z </a:t>
            </a:r>
            <a:r>
              <a:rPr lang="en-US" smtClean="0">
                <a:sym typeface="Symbol" pitchFamily="18" charset="2"/>
              </a:rPr>
              <a:t> </a:t>
            </a:r>
            <a:r>
              <a:rPr lang="en-US" smtClean="0"/>
              <a:t>{error}</a:t>
            </a:r>
            <a:r>
              <a:rPr lang="tr-TR" smtClean="0"/>
              <a:t> üzerine eşleştirir</a:t>
            </a:r>
            <a:endParaRPr lang="en-US" smtClean="0"/>
          </a:p>
          <a:p>
            <a:pPr lvl="1" eaLnBrk="1" hangingPunct="1"/>
            <a:r>
              <a:rPr lang="tr-TR" smtClean="0">
                <a:solidFill>
                  <a:srgbClr val="CC3300"/>
                </a:solidFill>
              </a:rPr>
              <a:t>Deyimleri, ondalık sayılar, değişkenler, veya bir aritmetik operatör ve her biri bir deyim olabilen iki operanda sahip ikili deyimler olarak varsayıyoruz.</a:t>
            </a:r>
          </a:p>
        </p:txBody>
      </p:sp>
      <p:sp>
        <p:nvSpPr>
          <p:cNvPr id="12288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0B4DAB74-40D0-48F8-84CB-534DBDA0A1FF}" type="slidenum">
              <a:rPr lang="en-US"/>
              <a:pPr>
                <a:defRPr/>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p:txBody>
          <a:bodyPr/>
          <a:lstStyle/>
          <a:p>
            <a:pPr>
              <a:lnSpc>
                <a:spcPct val="90000"/>
              </a:lnSpc>
              <a:spcBef>
                <a:spcPct val="0"/>
              </a:spcBef>
              <a:buFontTx/>
              <a:buNone/>
            </a:pPr>
            <a:r>
              <a:rPr lang="en-US" sz="1800" b="1" dirty="0" smtClean="0">
                <a:latin typeface="Courier New" pitchFamily="49" charset="0"/>
              </a:rPr>
              <a:t>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expr</a:t>
            </a:r>
            <a:r>
              <a:rPr lang="en-US" sz="1800" b="1" dirty="0" smtClean="0">
                <a:latin typeface="Courier New" pitchFamily="49" charset="0"/>
              </a:rPr>
              <a:t>&gt;, s) </a:t>
            </a:r>
            <a:r>
              <a:rPr lang="en-US" sz="1800" b="1" dirty="0" smtClean="0">
                <a:latin typeface="Courier New" pitchFamily="49" charset="0"/>
                <a:sym typeface="Symbol" pitchFamily="18" charset="2"/>
              </a:rPr>
              <a:t></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case &lt;</a:t>
            </a:r>
            <a:r>
              <a:rPr lang="en-US" sz="1800" b="1" dirty="0" err="1" smtClean="0">
                <a:latin typeface="Courier New" pitchFamily="49" charset="0"/>
              </a:rPr>
              <a:t>expr</a:t>
            </a:r>
            <a:r>
              <a:rPr lang="en-US" sz="1800" b="1" dirty="0" smtClean="0">
                <a:latin typeface="Courier New" pitchFamily="49" charset="0"/>
              </a:rPr>
              <a:t>&gt; of</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dec_num</a:t>
            </a:r>
            <a:r>
              <a:rPr lang="en-US" sz="1800" b="1" dirty="0" smtClean="0">
                <a:latin typeface="Courier New" pitchFamily="49" charset="0"/>
              </a:rPr>
              <a:t>&gt; =&gt; </a:t>
            </a:r>
            <a:r>
              <a:rPr lang="en-US" sz="1800" b="1" dirty="0" err="1" smtClean="0">
                <a:latin typeface="Courier New" pitchFamily="49" charset="0"/>
              </a:rPr>
              <a:t>M</a:t>
            </a:r>
            <a:r>
              <a:rPr lang="en-US" sz="1800" b="1" baseline="-25000" dirty="0" err="1" smtClean="0">
                <a:latin typeface="Courier New" pitchFamily="49" charset="0"/>
              </a:rPr>
              <a:t>dec</a:t>
            </a:r>
            <a:r>
              <a:rPr lang="en-US" sz="1800" b="1" dirty="0" smtClean="0">
                <a:latin typeface="Courier New" pitchFamily="49" charset="0"/>
              </a:rPr>
              <a:t>(&lt;</a:t>
            </a:r>
            <a:r>
              <a:rPr lang="en-US" sz="1800" b="1" dirty="0" err="1" smtClean="0">
                <a:latin typeface="Courier New" pitchFamily="49" charset="0"/>
              </a:rPr>
              <a:t>dec_num</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var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VARMAP(&lt;</a:t>
            </a:r>
            <a:r>
              <a:rPr lang="en-US" sz="1800" b="1" dirty="0" err="1" smtClean="0">
                <a:latin typeface="Courier New" pitchFamily="49" charset="0"/>
              </a:rPr>
              <a:t>var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then error</a:t>
            </a:r>
          </a:p>
          <a:p>
            <a:pPr>
              <a:lnSpc>
                <a:spcPct val="90000"/>
              </a:lnSpc>
              <a:spcBef>
                <a:spcPct val="0"/>
              </a:spcBef>
              <a:buFontTx/>
              <a:buNone/>
            </a:pPr>
            <a:r>
              <a:rPr lang="en-US" sz="1800" b="1" dirty="0" smtClean="0">
                <a:latin typeface="Courier New" pitchFamily="49" charset="0"/>
              </a:rPr>
              <a:t>                else VARMAP(&lt;</a:t>
            </a:r>
            <a:r>
              <a:rPr lang="en-US" sz="1800" b="1" dirty="0" err="1" smtClean="0">
                <a:latin typeface="Courier New" pitchFamily="49" charset="0"/>
              </a:rPr>
              <a:t>var</a:t>
            </a:r>
            <a:r>
              <a:rPr lang="en-US" sz="1800" b="1" dirty="0" smtClean="0">
                <a:latin typeface="Courier New" pitchFamily="49" charset="0"/>
              </a:rPr>
              <a:t>&gt;, s)</a:t>
            </a:r>
          </a:p>
          <a:p>
            <a:pPr>
              <a:lnSpc>
                <a:spcPct val="90000"/>
              </a:lnSpc>
              <a:spcBef>
                <a:spcPct val="0"/>
              </a:spcBef>
              <a:buFontTx/>
              <a:buNone/>
            </a:pPr>
            <a:r>
              <a:rPr lang="en-US" sz="1800" b="1" dirty="0" smtClean="0">
                <a:latin typeface="Courier New" pitchFamily="49" charset="0"/>
              </a:rPr>
              <a:t>     &lt;</a:t>
            </a:r>
            <a:r>
              <a:rPr lang="en-US" sz="1800" b="1" dirty="0" err="1" smtClean="0">
                <a:latin typeface="Courier New" pitchFamily="49" charset="0"/>
              </a:rPr>
              <a:t>binary_expr</a:t>
            </a:r>
            <a:r>
              <a:rPr lang="en-US" sz="1800" b="1" dirty="0" smtClean="0">
                <a:latin typeface="Courier New" pitchFamily="49" charset="0"/>
              </a:rPr>
              <a:t>&gt; =&gt; </a:t>
            </a:r>
          </a:p>
          <a:p>
            <a:pPr>
              <a:lnSpc>
                <a:spcPct val="90000"/>
              </a:lnSpc>
              <a:spcBef>
                <a:spcPct val="0"/>
              </a:spcBef>
              <a:buFontTx/>
              <a:buNone/>
            </a:pPr>
            <a:r>
              <a:rPr lang="en-US" sz="1800" b="1" dirty="0" smtClean="0">
                <a:latin typeface="Courier New" pitchFamily="49" charset="0"/>
              </a:rPr>
              <a:t>          if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left_expr</a:t>
            </a:r>
            <a:r>
              <a:rPr lang="en-US" sz="1800" b="1" dirty="0" smtClean="0">
                <a:latin typeface="Courier New" pitchFamily="49" charset="0"/>
              </a:rPr>
              <a:t>&gt;, s) == </a:t>
            </a:r>
            <a:r>
              <a:rPr lang="en-US" sz="1800" b="1" dirty="0" err="1" smtClean="0">
                <a:latin typeface="Courier New" pitchFamily="49" charset="0"/>
              </a:rPr>
              <a:t>undef</a:t>
            </a:r>
            <a:endParaRPr lang="en-US" sz="1800" b="1" dirty="0" smtClean="0">
              <a:latin typeface="Courier New" pitchFamily="49" charset="0"/>
            </a:endParaRPr>
          </a:p>
          <a:p>
            <a:pPr>
              <a:lnSpc>
                <a:spcPct val="90000"/>
              </a:lnSpc>
              <a:spcBef>
                <a:spcPct val="0"/>
              </a:spcBef>
              <a:buFontTx/>
              <a:buNone/>
            </a:pPr>
            <a:r>
              <a:rPr lang="en-US" sz="1800" b="1" dirty="0" smtClean="0">
                <a:latin typeface="Courier New" pitchFamily="49" charset="0"/>
              </a:rPr>
              <a:t>                OR M</a:t>
            </a:r>
            <a:r>
              <a:rPr lang="en-US" sz="1800" b="1" baseline="-25000" dirty="0" smtClean="0">
                <a:latin typeface="Courier New" pitchFamily="49" charset="0"/>
              </a:rPr>
              <a:t>e</a:t>
            </a:r>
            <a:r>
              <a:rPr lang="en-US" sz="1800" b="1" dirty="0" smtClean="0">
                <a:latin typeface="Courier New" pitchFamily="49" charset="0"/>
              </a:rPr>
              <a:t>(&lt;</a:t>
            </a:r>
            <a:r>
              <a:rPr lang="en-US" sz="1800" b="1" dirty="0" err="1" smtClean="0">
                <a:latin typeface="Courier New" pitchFamily="49" charset="0"/>
              </a:rPr>
              <a:t>binary_expr</a:t>
            </a:r>
            <a:r>
              <a:rPr lang="en-US" sz="1800" b="1" dirty="0" smtClean="0">
                <a:latin typeface="Courier New" pitchFamily="49" charset="0"/>
              </a:rPr>
              <a:t>&gt;.&lt;</a:t>
            </a:r>
            <a:r>
              <a:rPr lang="en-US" sz="1800" b="1" dirty="0" err="1" smtClean="0">
                <a:latin typeface="Courier New" pitchFamily="49" charset="0"/>
              </a:rPr>
              <a:t>right_expr</a:t>
            </a:r>
            <a:r>
              <a:rPr lang="en-US" sz="1800" b="1" dirty="0" smtClean="0">
                <a:latin typeface="Courier New" pitchFamily="49" charset="0"/>
              </a:rPr>
              <a:t>&gt;, s) =</a:t>
            </a:r>
          </a:p>
          <a:p>
            <a:pPr>
              <a:lnSpc>
                <a:spcPct val="90000"/>
              </a:lnSpc>
              <a:spcBef>
                <a:spcPct val="0"/>
              </a:spcBef>
              <a:buFontTx/>
              <a:buNone/>
            </a:pPr>
            <a:r>
              <a:rPr lang="en-US" sz="1800" b="1" dirty="0" smtClean="0">
                <a:latin typeface="Courier New" pitchFamily="49" charset="0"/>
              </a:rPr>
              <a:t>                              </a:t>
            </a:r>
            <a:r>
              <a:rPr lang="en-US" sz="1800" b="1" dirty="0" err="1" smtClean="0">
                <a:latin typeface="Courier New" pitchFamily="49" charset="0"/>
              </a:rPr>
              <a:t>undef</a:t>
            </a:r>
            <a:r>
              <a:rPr lang="en-US" sz="1800" b="1" dirty="0" smtClean="0">
                <a:latin typeface="Courier New" pitchFamily="49" charset="0"/>
              </a:rPr>
              <a:t>)</a:t>
            </a:r>
          </a:p>
          <a:p>
            <a:pPr>
              <a:lnSpc>
                <a:spcPct val="90000"/>
              </a:lnSpc>
              <a:spcBef>
                <a:spcPct val="0"/>
              </a:spcBef>
              <a:buFontTx/>
              <a:buNone/>
            </a:pPr>
            <a:r>
              <a:rPr lang="en-US" sz="1800" b="1" dirty="0" smtClean="0">
                <a:latin typeface="Courier New" pitchFamily="49" charset="0"/>
              </a:rPr>
              <a:t>               then error</a:t>
            </a:r>
          </a:p>
          <a:p>
            <a:pPr lvl="2">
              <a:lnSpc>
                <a:spcPct val="96000"/>
              </a:lnSpc>
              <a:spcBef>
                <a:spcPct val="0"/>
              </a:spcBef>
              <a:buFontTx/>
              <a:buNone/>
            </a:pPr>
            <a:r>
              <a:rPr lang="en-US" sz="1900" b="1" dirty="0" smtClean="0">
                <a:latin typeface="Courier New" pitchFamily="49" charset="0"/>
              </a:rPr>
              <a:t>else</a:t>
            </a:r>
          </a:p>
          <a:p>
            <a:pPr lvl="2">
              <a:lnSpc>
                <a:spcPct val="96000"/>
              </a:lnSpc>
              <a:spcBef>
                <a:spcPct val="0"/>
              </a:spcBef>
              <a:buFontTx/>
              <a:buNone/>
            </a:pPr>
            <a:r>
              <a:rPr lang="en-US" sz="1900" b="1" dirty="0" smtClean="0">
                <a:latin typeface="Courier New" pitchFamily="49" charset="0"/>
              </a:rPr>
              <a:t>   if (&lt;</a:t>
            </a:r>
            <a:r>
              <a:rPr lang="en-US" sz="1900" b="1" dirty="0" err="1" smtClean="0">
                <a:latin typeface="Courier New" pitchFamily="49" charset="0"/>
              </a:rPr>
              <a:t>binary_expr</a:t>
            </a:r>
            <a:r>
              <a:rPr lang="en-US" sz="1900" b="1" dirty="0" smtClean="0">
                <a:latin typeface="Courier New" pitchFamily="49" charset="0"/>
              </a:rPr>
              <a:t>&gt;.&lt;operator&gt; == ‘+’ then</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Courier New" pitchFamily="49" charset="0"/>
              </a:rPr>
              <a:t>    else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left_expr</a:t>
            </a:r>
            <a:r>
              <a:rPr lang="en-US" sz="1900" b="1" dirty="0" smtClean="0">
                <a:latin typeface="Courier New" pitchFamily="49" charset="0"/>
              </a:rPr>
              <a:t>&gt;, s) * </a:t>
            </a:r>
          </a:p>
          <a:p>
            <a:pPr lvl="2">
              <a:lnSpc>
                <a:spcPct val="96000"/>
              </a:lnSpc>
              <a:spcBef>
                <a:spcPct val="0"/>
              </a:spcBef>
              <a:buFontTx/>
              <a:buNone/>
            </a:pPr>
            <a:r>
              <a:rPr lang="en-US" sz="1900" b="1" dirty="0" smtClean="0">
                <a:latin typeface="Courier New" pitchFamily="49" charset="0"/>
              </a:rPr>
              <a:t>       M</a:t>
            </a:r>
            <a:r>
              <a:rPr lang="en-US" sz="1900" b="1" baseline="-25000" dirty="0" smtClean="0">
                <a:latin typeface="Courier New" pitchFamily="49" charset="0"/>
              </a:rPr>
              <a:t>e</a:t>
            </a:r>
            <a:r>
              <a:rPr lang="en-US" sz="1900" b="1" dirty="0" smtClean="0">
                <a:latin typeface="Courier New" pitchFamily="49" charset="0"/>
              </a:rPr>
              <a:t>(&lt;</a:t>
            </a:r>
            <a:r>
              <a:rPr lang="en-US" sz="1900" b="1" dirty="0" err="1" smtClean="0">
                <a:latin typeface="Courier New" pitchFamily="49" charset="0"/>
              </a:rPr>
              <a:t>binary_expr</a:t>
            </a:r>
            <a:r>
              <a:rPr lang="en-US" sz="1900" b="1" dirty="0" smtClean="0">
                <a:latin typeface="Courier New" pitchFamily="49" charset="0"/>
              </a:rPr>
              <a:t>&gt;.&lt;</a:t>
            </a:r>
            <a:r>
              <a:rPr lang="en-US" sz="1900" b="1" dirty="0" err="1" smtClean="0">
                <a:latin typeface="Courier New" pitchFamily="49" charset="0"/>
              </a:rPr>
              <a:t>right_expr</a:t>
            </a:r>
            <a:r>
              <a:rPr lang="en-US" sz="1900" b="1" dirty="0" smtClean="0">
                <a:latin typeface="Courier New" pitchFamily="49" charset="0"/>
              </a:rPr>
              <a:t>&gt;, s)</a:t>
            </a:r>
          </a:p>
          <a:p>
            <a:pPr lvl="2">
              <a:lnSpc>
                <a:spcPct val="96000"/>
              </a:lnSpc>
              <a:spcBef>
                <a:spcPct val="0"/>
              </a:spcBef>
              <a:buFontTx/>
              <a:buNone/>
            </a:pPr>
            <a:r>
              <a:rPr lang="en-US" sz="1900" b="1" dirty="0" smtClean="0">
                <a:latin typeface="Arial" pitchFamily="34" charset="0"/>
              </a:rPr>
              <a:t>...</a:t>
            </a:r>
            <a:endParaRPr lang="en-US" sz="2500" b="1" dirty="0" smtClean="0">
              <a:latin typeface="Arial" pitchFamily="34" charset="0"/>
            </a:endParaRPr>
          </a:p>
        </p:txBody>
      </p:sp>
      <p:sp>
        <p:nvSpPr>
          <p:cNvPr id="123907"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9CE68446-50BF-4F48-A851-2D4735C1BD94}"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1981200"/>
            <a:ext cx="1949450" cy="46355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Karakter akışı</a:t>
            </a:r>
            <a:endParaRPr lang="de-AT" i="1">
              <a:latin typeface="Times New Roman" pitchFamily="18" charset="0"/>
            </a:endParaRPr>
          </a:p>
        </p:txBody>
      </p:sp>
      <p:sp>
        <p:nvSpPr>
          <p:cNvPr id="18435" name="Line 4"/>
          <p:cNvSpPr>
            <a:spLocks noChangeShapeType="1"/>
          </p:cNvSpPr>
          <p:nvPr/>
        </p:nvSpPr>
        <p:spPr bwMode="auto">
          <a:xfrm>
            <a:off x="2625725" y="2322513"/>
            <a:ext cx="2924175" cy="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6" name="Line 5"/>
          <p:cNvSpPr>
            <a:spLocks noChangeShapeType="1"/>
          </p:cNvSpPr>
          <p:nvPr/>
        </p:nvSpPr>
        <p:spPr bwMode="auto">
          <a:xfrm flipV="1">
            <a:off x="26304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7" name="Line 6"/>
          <p:cNvSpPr>
            <a:spLocks noChangeShapeType="1"/>
          </p:cNvSpPr>
          <p:nvPr/>
        </p:nvSpPr>
        <p:spPr bwMode="auto">
          <a:xfrm flipV="1">
            <a:off x="27924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38" name="Text Box 7"/>
          <p:cNvSpPr txBox="1">
            <a:spLocks noChangeArrowheads="1"/>
          </p:cNvSpPr>
          <p:nvPr/>
        </p:nvSpPr>
        <p:spPr bwMode="auto">
          <a:xfrm>
            <a:off x="265588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39" name="Line 8"/>
          <p:cNvSpPr>
            <a:spLocks noChangeShapeType="1"/>
          </p:cNvSpPr>
          <p:nvPr/>
        </p:nvSpPr>
        <p:spPr bwMode="auto">
          <a:xfrm flipV="1">
            <a:off x="29543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0" name="Line 9"/>
          <p:cNvSpPr>
            <a:spLocks noChangeShapeType="1"/>
          </p:cNvSpPr>
          <p:nvPr/>
        </p:nvSpPr>
        <p:spPr bwMode="auto">
          <a:xfrm flipV="1">
            <a:off x="31162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1" name="Text Box 10"/>
          <p:cNvSpPr txBox="1">
            <a:spLocks noChangeArrowheads="1"/>
          </p:cNvSpPr>
          <p:nvPr/>
        </p:nvSpPr>
        <p:spPr bwMode="auto">
          <a:xfrm>
            <a:off x="2822575" y="2033588"/>
            <a:ext cx="90488"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42" name="Text Box 11"/>
          <p:cNvSpPr txBox="1">
            <a:spLocks noChangeArrowheads="1"/>
          </p:cNvSpPr>
          <p:nvPr/>
        </p:nvSpPr>
        <p:spPr bwMode="auto">
          <a:xfrm>
            <a:off x="2998788"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43" name="Line 12"/>
          <p:cNvSpPr>
            <a:spLocks noChangeShapeType="1"/>
          </p:cNvSpPr>
          <p:nvPr/>
        </p:nvSpPr>
        <p:spPr bwMode="auto">
          <a:xfrm flipV="1">
            <a:off x="32781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4" name="Line 13"/>
          <p:cNvSpPr>
            <a:spLocks noChangeShapeType="1"/>
          </p:cNvSpPr>
          <p:nvPr/>
        </p:nvSpPr>
        <p:spPr bwMode="auto">
          <a:xfrm flipV="1">
            <a:off x="34401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5" name="Text Box 14"/>
          <p:cNvSpPr txBox="1">
            <a:spLocks noChangeArrowheads="1"/>
          </p:cNvSpPr>
          <p:nvPr/>
        </p:nvSpPr>
        <p:spPr bwMode="auto">
          <a:xfrm>
            <a:off x="3303588"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46" name="Line 15"/>
          <p:cNvSpPr>
            <a:spLocks noChangeShapeType="1"/>
          </p:cNvSpPr>
          <p:nvPr/>
        </p:nvSpPr>
        <p:spPr bwMode="auto">
          <a:xfrm flipV="1">
            <a:off x="36020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7" name="Line 16"/>
          <p:cNvSpPr>
            <a:spLocks noChangeShapeType="1"/>
          </p:cNvSpPr>
          <p:nvPr/>
        </p:nvSpPr>
        <p:spPr bwMode="auto">
          <a:xfrm flipV="1">
            <a:off x="37639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48" name="Text Box 17"/>
          <p:cNvSpPr txBox="1">
            <a:spLocks noChangeArrowheads="1"/>
          </p:cNvSpPr>
          <p:nvPr/>
        </p:nvSpPr>
        <p:spPr bwMode="auto">
          <a:xfrm>
            <a:off x="378936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0</a:t>
            </a:r>
          </a:p>
        </p:txBody>
      </p:sp>
      <p:sp>
        <p:nvSpPr>
          <p:cNvPr id="18449" name="Text Box 18"/>
          <p:cNvSpPr txBox="1">
            <a:spLocks noChangeArrowheads="1"/>
          </p:cNvSpPr>
          <p:nvPr/>
        </p:nvSpPr>
        <p:spPr bwMode="auto">
          <a:xfrm>
            <a:off x="3627438"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1</a:t>
            </a:r>
          </a:p>
        </p:txBody>
      </p:sp>
      <p:sp>
        <p:nvSpPr>
          <p:cNvPr id="18450" name="Line 19"/>
          <p:cNvSpPr>
            <a:spLocks noChangeShapeType="1"/>
          </p:cNvSpPr>
          <p:nvPr/>
        </p:nvSpPr>
        <p:spPr bwMode="auto">
          <a:xfrm flipV="1">
            <a:off x="39258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1" name="Line 20"/>
          <p:cNvSpPr>
            <a:spLocks noChangeShapeType="1"/>
          </p:cNvSpPr>
          <p:nvPr/>
        </p:nvSpPr>
        <p:spPr bwMode="auto">
          <a:xfrm flipV="1">
            <a:off x="40878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2" name="Line 21"/>
          <p:cNvSpPr>
            <a:spLocks noChangeShapeType="1"/>
          </p:cNvSpPr>
          <p:nvPr/>
        </p:nvSpPr>
        <p:spPr bwMode="auto">
          <a:xfrm flipV="1">
            <a:off x="42497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3" name="Line 22"/>
          <p:cNvSpPr>
            <a:spLocks noChangeShapeType="1"/>
          </p:cNvSpPr>
          <p:nvPr/>
        </p:nvSpPr>
        <p:spPr bwMode="auto">
          <a:xfrm flipV="1">
            <a:off x="44116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4" name="Text Box 23"/>
          <p:cNvSpPr txBox="1">
            <a:spLocks noChangeArrowheads="1"/>
          </p:cNvSpPr>
          <p:nvPr/>
        </p:nvSpPr>
        <p:spPr bwMode="auto">
          <a:xfrm>
            <a:off x="4117975"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55" name="Text Box 24"/>
          <p:cNvSpPr txBox="1">
            <a:spLocks noChangeArrowheads="1"/>
          </p:cNvSpPr>
          <p:nvPr/>
        </p:nvSpPr>
        <p:spPr bwMode="auto">
          <a:xfrm>
            <a:off x="4456113" y="2033588"/>
            <a:ext cx="1016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v</a:t>
            </a:r>
          </a:p>
        </p:txBody>
      </p:sp>
      <p:sp>
        <p:nvSpPr>
          <p:cNvPr id="18456" name="Line 25"/>
          <p:cNvSpPr>
            <a:spLocks noChangeShapeType="1"/>
          </p:cNvSpPr>
          <p:nvPr/>
        </p:nvSpPr>
        <p:spPr bwMode="auto">
          <a:xfrm flipV="1">
            <a:off x="457358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7" name="Line 26"/>
          <p:cNvSpPr>
            <a:spLocks noChangeShapeType="1"/>
          </p:cNvSpPr>
          <p:nvPr/>
        </p:nvSpPr>
        <p:spPr bwMode="auto">
          <a:xfrm flipV="1">
            <a:off x="473551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58" name="Text Box 27"/>
          <p:cNvSpPr txBox="1">
            <a:spLocks noChangeArrowheads="1"/>
          </p:cNvSpPr>
          <p:nvPr/>
        </p:nvSpPr>
        <p:spPr bwMode="auto">
          <a:xfrm>
            <a:off x="4598988" y="2033588"/>
            <a:ext cx="90487"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a:t>
            </a:r>
          </a:p>
        </p:txBody>
      </p:sp>
      <p:sp>
        <p:nvSpPr>
          <p:cNvPr id="18459" name="Line 28"/>
          <p:cNvSpPr>
            <a:spLocks noChangeShapeType="1"/>
          </p:cNvSpPr>
          <p:nvPr/>
        </p:nvSpPr>
        <p:spPr bwMode="auto">
          <a:xfrm flipV="1">
            <a:off x="4897438"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0" name="Line 29"/>
          <p:cNvSpPr>
            <a:spLocks noChangeShapeType="1"/>
          </p:cNvSpPr>
          <p:nvPr/>
        </p:nvSpPr>
        <p:spPr bwMode="auto">
          <a:xfrm flipV="1">
            <a:off x="5059363"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1" name="Text Box 30"/>
          <p:cNvSpPr txBox="1">
            <a:spLocks noChangeArrowheads="1"/>
          </p:cNvSpPr>
          <p:nvPr/>
        </p:nvSpPr>
        <p:spPr bwMode="auto">
          <a:xfrm>
            <a:off x="47656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l</a:t>
            </a:r>
          </a:p>
        </p:txBody>
      </p:sp>
      <p:sp>
        <p:nvSpPr>
          <p:cNvPr id="18462" name="Text Box 31"/>
          <p:cNvSpPr txBox="1">
            <a:spLocks noChangeArrowheads="1"/>
          </p:cNvSpPr>
          <p:nvPr/>
        </p:nvSpPr>
        <p:spPr bwMode="auto">
          <a:xfrm>
            <a:off x="5089525" y="2033588"/>
            <a:ext cx="11430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a:t>
            </a:r>
          </a:p>
        </p:txBody>
      </p:sp>
      <p:sp>
        <p:nvSpPr>
          <p:cNvPr id="18463" name="Line 32"/>
          <p:cNvSpPr>
            <a:spLocks noChangeShapeType="1"/>
          </p:cNvSpPr>
          <p:nvPr/>
        </p:nvSpPr>
        <p:spPr bwMode="auto">
          <a:xfrm flipV="1">
            <a:off x="522605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4" name="Line 33"/>
          <p:cNvSpPr>
            <a:spLocks noChangeShapeType="1"/>
          </p:cNvSpPr>
          <p:nvPr/>
        </p:nvSpPr>
        <p:spPr bwMode="auto">
          <a:xfrm flipV="1">
            <a:off x="5387975"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5" name="Line 34"/>
          <p:cNvSpPr>
            <a:spLocks noChangeShapeType="1"/>
          </p:cNvSpPr>
          <p:nvPr/>
        </p:nvSpPr>
        <p:spPr bwMode="auto">
          <a:xfrm flipV="1">
            <a:off x="5549900" y="2257425"/>
            <a:ext cx="0" cy="65088"/>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18466" name="Text Box 35"/>
          <p:cNvSpPr txBox="1">
            <a:spLocks noChangeArrowheads="1"/>
          </p:cNvSpPr>
          <p:nvPr/>
        </p:nvSpPr>
        <p:spPr bwMode="auto">
          <a:xfrm>
            <a:off x="5413375" y="2033588"/>
            <a:ext cx="57150" cy="244475"/>
          </a:xfrm>
          <a:prstGeom prst="rect">
            <a:avLst/>
          </a:prstGeom>
          <a:noFill/>
          <a:ln w="9525">
            <a:noFill/>
            <a:miter lim="800000"/>
            <a:headEnd/>
            <a:tailEnd/>
          </a:ln>
        </p:spPr>
        <p:txBody>
          <a:bodyPr wrap="none" lIns="0" tIns="0" rIns="0" bIns="0">
            <a:spAutoFit/>
          </a:bodyPr>
          <a:lstStyle/>
          <a:p>
            <a:r>
              <a:rPr lang="de-AT" sz="1600">
                <a:latin typeface="Times New Roman" pitchFamily="18" charset="0"/>
              </a:rPr>
              <a:t>i</a:t>
            </a:r>
          </a:p>
        </p:txBody>
      </p:sp>
      <p:grpSp>
        <p:nvGrpSpPr>
          <p:cNvPr id="2" name="Group 36"/>
          <p:cNvGrpSpPr>
            <a:grpSpLocks/>
          </p:cNvGrpSpPr>
          <p:nvPr/>
        </p:nvGrpSpPr>
        <p:grpSpPr bwMode="auto">
          <a:xfrm>
            <a:off x="304800" y="2392363"/>
            <a:ext cx="8153400" cy="2408237"/>
            <a:chOff x="185" y="1214"/>
            <a:chExt cx="5090" cy="1036"/>
          </a:xfrm>
        </p:grpSpPr>
        <p:sp>
          <p:nvSpPr>
            <p:cNvPr id="88" name="Text Box 38"/>
            <p:cNvSpPr txBox="1">
              <a:spLocks noChangeArrowheads="1"/>
            </p:cNvSpPr>
            <p:nvPr/>
          </p:nvSpPr>
          <p:spPr bwMode="auto">
            <a:xfrm>
              <a:off x="1517" y="1463"/>
              <a:ext cx="2071"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dirty="0">
                  <a:latin typeface="Times New Roman" pitchFamily="18" charset="0"/>
                </a:rPr>
                <a:t>L</a:t>
              </a:r>
              <a:r>
                <a:rPr lang="de-AT" dirty="0">
                  <a:latin typeface="Times New Roman" pitchFamily="18" charset="0"/>
                </a:rPr>
                <a:t>e</a:t>
              </a:r>
              <a:r>
                <a:rPr lang="tr-TR" dirty="0" err="1">
                  <a:latin typeface="Times New Roman" pitchFamily="18" charset="0"/>
                </a:rPr>
                <a:t>ksik</a:t>
              </a:r>
              <a:r>
                <a:rPr lang="de-AT" dirty="0">
                  <a:latin typeface="Times New Roman" pitchFamily="18" charset="0"/>
                </a:rPr>
                <a:t>al </a:t>
              </a:r>
              <a:r>
                <a:rPr lang="tr-TR" dirty="0">
                  <a:latin typeface="Times New Roman" pitchFamily="18" charset="0"/>
                </a:rPr>
                <a:t>Analiz</a:t>
              </a:r>
              <a:r>
                <a:rPr lang="de-AT" dirty="0">
                  <a:latin typeface="Times New Roman" pitchFamily="18" charset="0"/>
                </a:rPr>
                <a:t> (</a:t>
              </a:r>
              <a:r>
                <a:rPr lang="tr-TR" dirty="0">
                  <a:latin typeface="Times New Roman" pitchFamily="18" charset="0"/>
                </a:rPr>
                <a:t>Tarama</a:t>
              </a:r>
              <a:r>
                <a:rPr lang="de-AT" dirty="0">
                  <a:latin typeface="Times New Roman" pitchFamily="18" charset="0"/>
                </a:rPr>
                <a:t>)</a:t>
              </a:r>
            </a:p>
          </p:txBody>
        </p:sp>
        <p:sp>
          <p:nvSpPr>
            <p:cNvPr id="18472" name="AutoShape 39"/>
            <p:cNvSpPr>
              <a:spLocks noChangeArrowheads="1"/>
            </p:cNvSpPr>
            <p:nvPr/>
          </p:nvSpPr>
          <p:spPr bwMode="auto">
            <a:xfrm>
              <a:off x="2440" y="1214"/>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73" name="Text Box 40"/>
            <p:cNvSpPr txBox="1">
              <a:spLocks noChangeArrowheads="1"/>
            </p:cNvSpPr>
            <p:nvPr/>
          </p:nvSpPr>
          <p:spPr bwMode="auto">
            <a:xfrm>
              <a:off x="185" y="1985"/>
              <a:ext cx="975" cy="200"/>
            </a:xfrm>
            <a:prstGeom prst="rect">
              <a:avLst/>
            </a:prstGeom>
            <a:noFill/>
            <a:ln w="9525">
              <a:noFill/>
              <a:miter lim="800000"/>
              <a:headEnd/>
              <a:tailEnd/>
            </a:ln>
          </p:spPr>
          <p:txBody>
            <a:bodyPr wrap="none" lIns="90000" tIns="46800" rIns="90000" bIns="46800">
              <a:spAutoFit/>
            </a:bodyPr>
            <a:lstStyle/>
            <a:p>
              <a:r>
                <a:rPr lang="tr-TR" i="1">
                  <a:latin typeface="Times New Roman" pitchFamily="18" charset="0"/>
                </a:rPr>
                <a:t>Token akışı</a:t>
              </a:r>
              <a:endParaRPr lang="de-AT" i="1">
                <a:latin typeface="Times New Roman" pitchFamily="18" charset="0"/>
              </a:endParaRPr>
            </a:p>
          </p:txBody>
        </p:sp>
        <p:sp>
          <p:nvSpPr>
            <p:cNvPr id="18474" name="Text Box 41"/>
            <p:cNvSpPr txBox="1">
              <a:spLocks noChangeArrowheads="1"/>
            </p:cNvSpPr>
            <p:nvPr/>
          </p:nvSpPr>
          <p:spPr bwMode="auto">
            <a:xfrm>
              <a:off x="1452" y="1951"/>
              <a:ext cx="34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5" name="Text Box 42"/>
            <p:cNvSpPr txBox="1">
              <a:spLocks noChangeArrowheads="1"/>
            </p:cNvSpPr>
            <p:nvPr/>
          </p:nvSpPr>
          <p:spPr bwMode="auto">
            <a:xfrm>
              <a:off x="1822" y="1951"/>
              <a:ext cx="40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3</a:t>
              </a:r>
            </a:p>
            <a:p>
              <a:pPr algn="ctr"/>
              <a:r>
                <a:rPr lang="de-AT" sz="1400">
                  <a:latin typeface="Times New Roman" pitchFamily="18" charset="0"/>
                </a:rPr>
                <a:t>(assign)</a:t>
              </a:r>
            </a:p>
            <a:p>
              <a:pPr algn="ctr"/>
              <a:r>
                <a:rPr lang="de-AT" sz="1400">
                  <a:latin typeface="Times New Roman" pitchFamily="18" charset="0"/>
                </a:rPr>
                <a:t>-</a:t>
              </a:r>
            </a:p>
          </p:txBody>
        </p:sp>
        <p:sp>
          <p:nvSpPr>
            <p:cNvPr id="18476" name="Text Box 43"/>
            <p:cNvSpPr txBox="1">
              <a:spLocks noChangeArrowheads="1"/>
            </p:cNvSpPr>
            <p:nvPr/>
          </p:nvSpPr>
          <p:spPr bwMode="auto">
            <a:xfrm>
              <a:off x="2249" y="1951"/>
              <a:ext cx="463"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2</a:t>
              </a:r>
            </a:p>
            <a:p>
              <a:pPr algn="ctr"/>
              <a:r>
                <a:rPr lang="de-AT" sz="1400">
                  <a:latin typeface="Times New Roman" pitchFamily="18" charset="0"/>
                </a:rPr>
                <a:t>(number)</a:t>
              </a:r>
            </a:p>
            <a:p>
              <a:pPr algn="ctr"/>
              <a:r>
                <a:rPr lang="de-AT" sz="1400">
                  <a:latin typeface="Times New Roman" pitchFamily="18" charset="0"/>
                </a:rPr>
                <a:t>10</a:t>
              </a:r>
            </a:p>
          </p:txBody>
        </p:sp>
        <p:sp>
          <p:nvSpPr>
            <p:cNvPr id="18477" name="Text Box 44"/>
            <p:cNvSpPr txBox="1">
              <a:spLocks noChangeArrowheads="1"/>
            </p:cNvSpPr>
            <p:nvPr/>
          </p:nvSpPr>
          <p:spPr bwMode="auto">
            <a:xfrm>
              <a:off x="2738" y="1951"/>
              <a:ext cx="365"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4</a:t>
              </a:r>
            </a:p>
            <a:p>
              <a:pPr algn="ctr"/>
              <a:r>
                <a:rPr lang="de-AT" sz="1400">
                  <a:latin typeface="Times New Roman" pitchFamily="18" charset="0"/>
                </a:rPr>
                <a:t>(times)</a:t>
              </a:r>
            </a:p>
            <a:p>
              <a:pPr algn="ctr"/>
              <a:r>
                <a:rPr lang="de-AT" sz="1400">
                  <a:latin typeface="Times New Roman" pitchFamily="18" charset="0"/>
                </a:rPr>
                <a:t>-</a:t>
              </a:r>
            </a:p>
          </p:txBody>
        </p:sp>
        <p:sp>
          <p:nvSpPr>
            <p:cNvPr id="18478" name="Text Box 45"/>
            <p:cNvSpPr txBox="1">
              <a:spLocks noChangeArrowheads="1"/>
            </p:cNvSpPr>
            <p:nvPr/>
          </p:nvSpPr>
          <p:spPr bwMode="auto">
            <a:xfrm>
              <a:off x="3131"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"val"</a:t>
              </a:r>
            </a:p>
          </p:txBody>
        </p:sp>
        <p:sp>
          <p:nvSpPr>
            <p:cNvPr id="18479" name="Text Box 46"/>
            <p:cNvSpPr txBox="1">
              <a:spLocks noChangeArrowheads="1"/>
            </p:cNvSpPr>
            <p:nvPr/>
          </p:nvSpPr>
          <p:spPr bwMode="auto">
            <a:xfrm>
              <a:off x="3502" y="1951"/>
              <a:ext cx="309"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dirty="0">
                  <a:latin typeface="Times New Roman" pitchFamily="18" charset="0"/>
                </a:rPr>
                <a:t>5</a:t>
              </a:r>
            </a:p>
            <a:p>
              <a:pPr algn="ctr"/>
              <a:r>
                <a:rPr lang="de-AT" sz="1400" dirty="0">
                  <a:latin typeface="Times New Roman" pitchFamily="18" charset="0"/>
                </a:rPr>
                <a:t>(plus)</a:t>
              </a:r>
            </a:p>
            <a:p>
              <a:pPr algn="ctr"/>
              <a:r>
                <a:rPr lang="de-AT" sz="1400" dirty="0">
                  <a:latin typeface="Times New Roman" pitchFamily="18" charset="0"/>
                </a:rPr>
                <a:t>-</a:t>
              </a:r>
            </a:p>
          </p:txBody>
        </p:sp>
        <p:sp>
          <p:nvSpPr>
            <p:cNvPr id="18480" name="Text Box 47"/>
            <p:cNvSpPr txBox="1">
              <a:spLocks noChangeArrowheads="1"/>
            </p:cNvSpPr>
            <p:nvPr/>
          </p:nvSpPr>
          <p:spPr bwMode="auto">
            <a:xfrm>
              <a:off x="3843" y="1951"/>
              <a:ext cx="346" cy="288"/>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a:latin typeface="Times New Roman" pitchFamily="18" charset="0"/>
                </a:rPr>
                <a:t>1</a:t>
              </a:r>
            </a:p>
            <a:p>
              <a:pPr algn="ctr"/>
              <a:r>
                <a:rPr lang="de-AT" sz="1400">
                  <a:latin typeface="Times New Roman" pitchFamily="18" charset="0"/>
                </a:rPr>
                <a:t>(ident)</a:t>
              </a:r>
            </a:p>
            <a:p>
              <a:pPr algn="ctr"/>
              <a:r>
                <a:rPr lang="de-AT" sz="1400">
                  <a:latin typeface="Times New Roman" pitchFamily="18" charset="0"/>
                </a:rPr>
                <a:t>"i"</a:t>
              </a:r>
            </a:p>
          </p:txBody>
        </p:sp>
        <p:sp>
          <p:nvSpPr>
            <p:cNvPr id="18481"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2" name="Text Box 49"/>
            <p:cNvSpPr txBox="1">
              <a:spLocks noChangeArrowheads="1"/>
            </p:cNvSpPr>
            <p:nvPr/>
          </p:nvSpPr>
          <p:spPr bwMode="auto">
            <a:xfrm>
              <a:off x="4373" y="1939"/>
              <a:ext cx="902" cy="147"/>
            </a:xfrm>
            <a:prstGeom prst="rect">
              <a:avLst/>
            </a:prstGeom>
            <a:noFill/>
            <a:ln w="9525">
              <a:noFill/>
              <a:miter lim="800000"/>
              <a:headEnd/>
              <a:tailEnd/>
            </a:ln>
          </p:spPr>
          <p:txBody>
            <a:bodyPr wrap="none" lIns="90000" tIns="46800" rIns="90000" bIns="46800">
              <a:spAutoFit/>
            </a:bodyPr>
            <a:lstStyle/>
            <a:p>
              <a:r>
                <a:rPr lang="de-AT" sz="1600">
                  <a:latin typeface="Times New Roman" pitchFamily="18" charset="0"/>
                </a:rPr>
                <a:t>token </a:t>
              </a:r>
              <a:r>
                <a:rPr lang="tr-TR" sz="1600">
                  <a:latin typeface="Times New Roman" pitchFamily="18" charset="0"/>
                </a:rPr>
                <a:t>numarası</a:t>
              </a:r>
              <a:endParaRPr lang="de-AT" sz="1600">
                <a:latin typeface="Times New Roman" pitchFamily="18" charset="0"/>
              </a:endParaRPr>
            </a:p>
          </p:txBody>
        </p:sp>
        <p:sp>
          <p:nvSpPr>
            <p:cNvPr id="18483" name="AutoShape 50"/>
            <p:cNvSpPr>
              <a:spLocks noChangeArrowheads="1"/>
            </p:cNvSpPr>
            <p:nvPr/>
          </p:nvSpPr>
          <p:spPr bwMode="auto">
            <a:xfrm>
              <a:off x="2440" y="171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8484"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a:p>
          </p:txBody>
        </p:sp>
        <p:sp>
          <p:nvSpPr>
            <p:cNvPr id="18485" name="Text Box 52"/>
            <p:cNvSpPr txBox="1">
              <a:spLocks noChangeArrowheads="1"/>
            </p:cNvSpPr>
            <p:nvPr/>
          </p:nvSpPr>
          <p:spPr bwMode="auto">
            <a:xfrm>
              <a:off x="4419" y="2103"/>
              <a:ext cx="752" cy="147"/>
            </a:xfrm>
            <a:prstGeom prst="rect">
              <a:avLst/>
            </a:prstGeom>
            <a:noFill/>
            <a:ln w="9525">
              <a:noFill/>
              <a:miter lim="800000"/>
              <a:headEnd/>
              <a:tailEnd/>
            </a:ln>
          </p:spPr>
          <p:txBody>
            <a:bodyPr wrap="none" lIns="90000" tIns="46800" rIns="90000" bIns="46800">
              <a:spAutoFit/>
            </a:bodyPr>
            <a:lstStyle/>
            <a:p>
              <a:r>
                <a:rPr lang="de-AT" sz="1600" dirty="0">
                  <a:latin typeface="Times New Roman" pitchFamily="18" charset="0"/>
                </a:rPr>
                <a:t>token </a:t>
              </a:r>
              <a:r>
                <a:rPr lang="tr-TR" sz="1600" dirty="0">
                  <a:latin typeface="Times New Roman" pitchFamily="18" charset="0"/>
                </a:rPr>
                <a:t>değeri</a:t>
              </a:r>
              <a:endParaRPr lang="de-AT" sz="1600" dirty="0">
                <a:latin typeface="Times New Roman" pitchFamily="18" charset="0"/>
              </a:endParaRPr>
            </a:p>
          </p:txBody>
        </p:sp>
      </p:grpSp>
      <p:sp>
        <p:nvSpPr>
          <p:cNvPr id="51" name="50 Slayt Numarası Yer Tutucusu"/>
          <p:cNvSpPr>
            <a:spLocks noGrp="1"/>
          </p:cNvSpPr>
          <p:nvPr>
            <p:ph type="sldNum" sz="quarter" idx="11"/>
          </p:nvPr>
        </p:nvSpPr>
        <p:spPr/>
        <p:txBody>
          <a:bodyPr/>
          <a:lstStyle/>
          <a:p>
            <a:pPr>
              <a:defRPr/>
            </a:pPr>
            <a:fld id="{C820295D-83CE-4B97-9CCF-7453DB6797FC}" type="slidenum">
              <a:rPr lang="en-US"/>
              <a:pPr>
                <a:defRPr/>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685800" y="1371600"/>
            <a:ext cx="7848600" cy="4495800"/>
          </a:xfrm>
        </p:spPr>
        <p:txBody>
          <a:bodyPr/>
          <a:lstStyle/>
          <a:p>
            <a:pPr eaLnBrk="1" hangingPunct="1">
              <a:lnSpc>
                <a:spcPct val="90000"/>
              </a:lnSpc>
            </a:pPr>
            <a:r>
              <a:rPr lang="tr-TR" sz="2400" dirty="0" smtClean="0"/>
              <a:t>Atama ifadeleri</a:t>
            </a:r>
            <a:endParaRPr lang="en-US" sz="2400"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pPr>
            <a:endParaRPr lang="en-US" sz="2000" dirty="0" smtClean="0"/>
          </a:p>
          <a:p>
            <a:pPr eaLnBrk="1" hangingPunct="1">
              <a:lnSpc>
                <a:spcPct val="90000"/>
              </a:lnSpc>
              <a:buFontTx/>
              <a:buNone/>
            </a:pPr>
            <a:r>
              <a:rPr lang="en-US" sz="2000" b="1" dirty="0" smtClean="0">
                <a:latin typeface="Courier New" pitchFamily="49" charset="0"/>
              </a:rPr>
              <a:t>Ma(x := E, s) </a:t>
            </a:r>
            <a:r>
              <a:rPr lang="en-US" sz="2000" b="1" dirty="0" smtClean="0">
                <a:latin typeface="Courier New" pitchFamily="49" charset="0"/>
                <a:sym typeface="Symbol" pitchFamily="18" charset="2"/>
              </a:rPr>
              <a:t>=</a:t>
            </a:r>
          </a:p>
          <a:p>
            <a:pPr eaLnBrk="1" hangingPunct="1">
              <a:lnSpc>
                <a:spcPct val="90000"/>
              </a:lnSpc>
              <a:buFontTx/>
              <a:buNone/>
            </a:pPr>
            <a:r>
              <a:rPr lang="en-US" sz="2000" b="1" dirty="0" smtClean="0">
                <a:latin typeface="Courier New" pitchFamily="49" charset="0"/>
              </a:rPr>
              <a:t>    if Me(E,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s’ = {&lt;i</a:t>
            </a:r>
            <a:r>
              <a:rPr lang="en-US" sz="2000" b="1" baseline="-25000" dirty="0" smtClean="0">
                <a:latin typeface="Courier New" pitchFamily="49" charset="0"/>
              </a:rPr>
              <a:t>1</a:t>
            </a:r>
            <a:r>
              <a:rPr lang="en-US" sz="2000" b="1" dirty="0" smtClean="0">
                <a:latin typeface="Courier New" pitchFamily="49" charset="0"/>
              </a:rPr>
              <a:t>’,v</a:t>
            </a:r>
            <a:r>
              <a:rPr lang="en-US" sz="2000" b="1" baseline="-25000" dirty="0" smtClean="0">
                <a:latin typeface="Courier New" pitchFamily="49" charset="0"/>
              </a:rPr>
              <a:t>1</a:t>
            </a:r>
            <a:r>
              <a:rPr lang="en-US" sz="2000" b="1" dirty="0" smtClean="0">
                <a:latin typeface="Courier New" pitchFamily="49" charset="0"/>
              </a:rPr>
              <a:t>’&gt;,&lt;i</a:t>
            </a:r>
            <a:r>
              <a:rPr lang="en-US" sz="2000" b="1" baseline="-25000" dirty="0" smtClean="0">
                <a:latin typeface="Courier New" pitchFamily="49" charset="0"/>
              </a:rPr>
              <a:t>2</a:t>
            </a:r>
            <a:r>
              <a:rPr lang="en-US" sz="2000" b="1" dirty="0" smtClean="0">
                <a:latin typeface="Courier New" pitchFamily="49" charset="0"/>
              </a:rPr>
              <a:t>’,v</a:t>
            </a:r>
            <a:r>
              <a:rPr lang="en-US" sz="2000" b="1" baseline="-25000" dirty="0" smtClean="0">
                <a:latin typeface="Courier New" pitchFamily="49" charset="0"/>
              </a:rPr>
              <a:t>2</a:t>
            </a:r>
            <a:r>
              <a:rPr lang="en-US" sz="2000" b="1" dirty="0" smtClean="0">
                <a:latin typeface="Courier New" pitchFamily="49" charset="0"/>
              </a:rPr>
              <a:t>’&gt;,...,&lt;</a:t>
            </a:r>
            <a:r>
              <a:rPr lang="en-US" sz="2000" b="1" dirty="0" err="1" smtClean="0">
                <a:latin typeface="Courier New" pitchFamily="49" charset="0"/>
              </a:rPr>
              <a:t>i</a:t>
            </a:r>
            <a:r>
              <a:rPr lang="en-US" sz="2000" b="1" baseline="-25000" dirty="0" err="1" smtClean="0">
                <a:latin typeface="Courier New" pitchFamily="49" charset="0"/>
              </a:rPr>
              <a:t>n</a:t>
            </a:r>
            <a:r>
              <a:rPr lang="en-US" sz="2000" b="1" dirty="0" err="1" smtClean="0">
                <a:latin typeface="Courier New" pitchFamily="49" charset="0"/>
              </a:rPr>
              <a:t>’,v</a:t>
            </a:r>
            <a:r>
              <a:rPr lang="en-US" sz="2000" b="1" baseline="-25000" dirty="0" err="1" smtClean="0">
                <a:latin typeface="Courier New" pitchFamily="49" charset="0"/>
              </a:rPr>
              <a:t>n</a:t>
            </a:r>
            <a:r>
              <a:rPr lang="en-US" sz="2000" b="1" dirty="0" smtClean="0">
                <a:latin typeface="Courier New" pitchFamily="49" charset="0"/>
              </a:rPr>
              <a:t>’&gt;},</a:t>
            </a:r>
          </a:p>
          <a:p>
            <a:pPr eaLnBrk="1" hangingPunct="1">
              <a:lnSpc>
                <a:spcPct val="90000"/>
              </a:lnSpc>
              <a:buFontTx/>
              <a:buNone/>
            </a:pPr>
            <a:r>
              <a:rPr lang="en-US" sz="2000" b="1" dirty="0" smtClean="0">
                <a:latin typeface="Courier New" pitchFamily="49" charset="0"/>
              </a:rPr>
              <a:t>               where for j = 1, 2, ..., n,</a:t>
            </a:r>
          </a:p>
          <a:p>
            <a:pPr eaLnBrk="1" hangingPunct="1">
              <a:lnSpc>
                <a:spcPct val="90000"/>
              </a:lnSpc>
              <a:buFontTx/>
              <a:buNone/>
            </a:pPr>
            <a:r>
              <a:rPr lang="en-US" sz="2000" b="1" dirty="0" smtClean="0">
                <a:latin typeface="Courier New" pitchFamily="49" charset="0"/>
              </a:rPr>
              <a:t>                   </a:t>
            </a:r>
            <a:r>
              <a:rPr lang="en-US" sz="2000" b="1" dirty="0" err="1" smtClean="0">
                <a:latin typeface="Courier New" pitchFamily="49" charset="0"/>
              </a:rPr>
              <a:t>v</a:t>
            </a:r>
            <a:r>
              <a:rPr lang="en-US" sz="2000" b="1" baseline="-25000" dirty="0" err="1" smtClean="0">
                <a:latin typeface="Courier New" pitchFamily="49" charset="0"/>
              </a:rPr>
              <a:t>j</a:t>
            </a:r>
            <a:r>
              <a:rPr lang="en-US" sz="2000" b="1" dirty="0" smtClean="0">
                <a:latin typeface="Courier New" pitchFamily="49" charset="0"/>
              </a:rPr>
              <a:t>’ = VARMAP(</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&lt;&gt; x</a:t>
            </a:r>
          </a:p>
          <a:p>
            <a:pPr eaLnBrk="1" hangingPunct="1">
              <a:lnSpc>
                <a:spcPct val="90000"/>
              </a:lnSpc>
              <a:buFontTx/>
              <a:buNone/>
            </a:pPr>
            <a:r>
              <a:rPr lang="en-US" sz="2000" b="1" dirty="0" smtClean="0">
                <a:latin typeface="Courier New" pitchFamily="49" charset="0"/>
              </a:rPr>
              <a:t>                        = Me(E, s) if </a:t>
            </a:r>
            <a:r>
              <a:rPr lang="en-US" sz="2000" b="1" dirty="0" err="1" smtClean="0">
                <a:latin typeface="Courier New" pitchFamily="49" charset="0"/>
              </a:rPr>
              <a:t>i</a:t>
            </a:r>
            <a:r>
              <a:rPr lang="en-US" sz="2000" b="1" baseline="-25000" dirty="0" err="1" smtClean="0">
                <a:latin typeface="Courier New" pitchFamily="49" charset="0"/>
              </a:rPr>
              <a:t>j</a:t>
            </a:r>
            <a:r>
              <a:rPr lang="en-US" sz="2000" b="1" dirty="0" smtClean="0">
                <a:latin typeface="Courier New" pitchFamily="49" charset="0"/>
              </a:rPr>
              <a:t> == x</a:t>
            </a:r>
          </a:p>
        </p:txBody>
      </p:sp>
      <p:sp>
        <p:nvSpPr>
          <p:cNvPr id="124931"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BD28084B-AEFF-4F29-A524-F0B17558F3D9}"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685800" y="1371600"/>
            <a:ext cx="8077200" cy="4495800"/>
          </a:xfrm>
        </p:spPr>
        <p:txBody>
          <a:bodyPr/>
          <a:lstStyle/>
          <a:p>
            <a:pPr eaLnBrk="1" hangingPunct="1">
              <a:lnSpc>
                <a:spcPct val="90000"/>
              </a:lnSpc>
            </a:pPr>
            <a:r>
              <a:rPr lang="tr-TR" dirty="0" smtClean="0"/>
              <a:t>Mantıksal </a:t>
            </a:r>
            <a:r>
              <a:rPr lang="tr-TR" dirty="0" err="1" smtClean="0"/>
              <a:t>Öntest</a:t>
            </a:r>
            <a:r>
              <a:rPr lang="tr-TR" dirty="0" smtClean="0"/>
              <a:t> Döngüleri (</a:t>
            </a:r>
            <a:r>
              <a:rPr lang="tr-TR" dirty="0" err="1" smtClean="0"/>
              <a:t>Logical</a:t>
            </a:r>
            <a:r>
              <a:rPr lang="tr-TR" dirty="0" smtClean="0"/>
              <a:t> </a:t>
            </a:r>
            <a:r>
              <a:rPr lang="tr-TR" dirty="0" err="1" smtClean="0"/>
              <a:t>Pretest</a:t>
            </a:r>
            <a:r>
              <a:rPr lang="tr-TR" dirty="0" smtClean="0"/>
              <a:t> </a:t>
            </a:r>
            <a:r>
              <a:rPr lang="tr-TR" dirty="0" err="1" smtClean="0"/>
              <a:t>Loops</a:t>
            </a:r>
            <a:r>
              <a:rPr lang="tr-TR" dirty="0" smtClean="0"/>
              <a:t>)</a:t>
            </a:r>
            <a:endParaRPr lang="en-US" dirty="0" smtClean="0"/>
          </a:p>
          <a:p>
            <a:pPr lvl="1" eaLnBrk="1" hangingPunct="1">
              <a:lnSpc>
                <a:spcPct val="90000"/>
              </a:lnSpc>
            </a:pPr>
            <a:r>
              <a:rPr lang="tr-TR" sz="2000" dirty="0" smtClean="0"/>
              <a:t>Durum kümelerini durum kümelerine eşleştirir</a:t>
            </a:r>
            <a:endParaRPr lang="en-US" sz="2000" dirty="0" smtClean="0"/>
          </a:p>
          <a:p>
            <a:pPr lvl="1" eaLnBrk="1" hangingPunct="1">
              <a:lnSpc>
                <a:spcPct val="90000"/>
              </a:lnSpc>
              <a:buFontTx/>
              <a:buNone/>
            </a:pPr>
            <a:endParaRPr lang="en-US" dirty="0" smtClean="0"/>
          </a:p>
          <a:p>
            <a:pPr eaLnBrk="1" hangingPunct="1">
              <a:lnSpc>
                <a:spcPct val="90000"/>
              </a:lnSpc>
              <a:buFontTx/>
              <a:buNone/>
            </a:pPr>
            <a:r>
              <a:rPr lang="en-US" sz="2000" dirty="0" smtClean="0"/>
              <a:t> </a:t>
            </a:r>
            <a:r>
              <a:rPr lang="en-US" sz="2000" b="1" dirty="0" smtClean="0">
                <a:latin typeface="Courier New" pitchFamily="49" charset="0"/>
              </a:rPr>
              <a:t>M</a:t>
            </a:r>
            <a:r>
              <a:rPr lang="en-US" sz="2000" b="1" baseline="-25000" dirty="0" smtClean="0">
                <a:latin typeface="Courier New" pitchFamily="49" charset="0"/>
              </a:rPr>
              <a:t>l</a:t>
            </a:r>
            <a:r>
              <a:rPr lang="en-US" sz="2000" b="1" dirty="0" smtClean="0">
                <a:latin typeface="Courier New" pitchFamily="49" charset="0"/>
              </a:rPr>
              <a:t>(while B do L, s) </a:t>
            </a:r>
            <a:r>
              <a:rPr lang="en-US" sz="2000" b="1" dirty="0" smtClean="0">
                <a:latin typeface="Courier New" pitchFamily="49" charset="0"/>
                <a:sym typeface="Symbol" pitchFamily="18" charset="2"/>
              </a:rPr>
              <a:t>=</a:t>
            </a:r>
            <a:r>
              <a:rPr lang="en-US" sz="2000" b="1" dirty="0" smtClean="0">
                <a:latin typeface="Courier New" pitchFamily="49" charset="0"/>
              </a:rPr>
              <a:t> </a:t>
            </a:r>
          </a:p>
          <a:p>
            <a:pPr eaLnBrk="1" hangingPunct="1">
              <a:lnSpc>
                <a:spcPct val="90000"/>
              </a:lnSpc>
              <a:buFontTx/>
              <a:buNone/>
            </a:pPr>
            <a:r>
              <a:rPr lang="en-US" sz="2000" b="1" dirty="0" smtClean="0">
                <a:latin typeface="Courier New" pitchFamily="49" charset="0"/>
              </a:rPr>
              <a:t>    if M</a:t>
            </a:r>
            <a:r>
              <a:rPr lang="en-US" sz="2000" b="1" baseline="-25000" dirty="0" smtClean="0">
                <a:latin typeface="Courier New" pitchFamily="49" charset="0"/>
              </a:rPr>
              <a:t>b</a:t>
            </a:r>
            <a:r>
              <a:rPr lang="en-US" sz="2000" b="1" dirty="0" smtClean="0">
                <a:latin typeface="Courier New" pitchFamily="49" charset="0"/>
              </a:rPr>
              <a:t>(B, s) == </a:t>
            </a:r>
            <a:r>
              <a:rPr lang="en-US" sz="2000" b="1" dirty="0" err="1" smtClean="0">
                <a:latin typeface="Courier New" pitchFamily="49" charset="0"/>
              </a:rPr>
              <a:t>undef</a:t>
            </a:r>
            <a:endParaRPr lang="en-US" sz="2000" b="1" dirty="0" smtClean="0">
              <a:latin typeface="Courier New" pitchFamily="49" charset="0"/>
            </a:endParaRP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if M</a:t>
            </a:r>
            <a:r>
              <a:rPr lang="en-US" sz="2000" b="1" baseline="-25000" dirty="0" smtClean="0">
                <a:latin typeface="Courier New" pitchFamily="49" charset="0"/>
              </a:rPr>
              <a:t>b</a:t>
            </a:r>
            <a:r>
              <a:rPr lang="en-US" sz="2000" b="1" dirty="0" smtClean="0">
                <a:latin typeface="Courier New" pitchFamily="49" charset="0"/>
              </a:rPr>
              <a:t>(B, s) == false</a:t>
            </a:r>
          </a:p>
          <a:p>
            <a:pPr eaLnBrk="1" hangingPunct="1">
              <a:lnSpc>
                <a:spcPct val="90000"/>
              </a:lnSpc>
              <a:buFontTx/>
              <a:buNone/>
            </a:pPr>
            <a:r>
              <a:rPr lang="en-US" sz="2000" b="1" dirty="0" smtClean="0">
                <a:latin typeface="Courier New" pitchFamily="49" charset="0"/>
              </a:rPr>
              <a:t>            then s</a:t>
            </a:r>
          </a:p>
          <a:p>
            <a:pPr eaLnBrk="1" hangingPunct="1">
              <a:lnSpc>
                <a:spcPct val="90000"/>
              </a:lnSpc>
              <a:buFontTx/>
              <a:buNone/>
            </a:pPr>
            <a:r>
              <a:rPr lang="en-US" sz="2000" b="1" dirty="0" smtClean="0">
                <a:latin typeface="Courier New" pitchFamily="49" charset="0"/>
              </a:rPr>
              <a:t>            else if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 == error</a:t>
            </a:r>
          </a:p>
          <a:p>
            <a:pPr eaLnBrk="1" hangingPunct="1">
              <a:lnSpc>
                <a:spcPct val="90000"/>
              </a:lnSpc>
              <a:buFontTx/>
              <a:buNone/>
            </a:pPr>
            <a:r>
              <a:rPr lang="en-US" sz="2000" b="1" dirty="0" smtClean="0">
                <a:latin typeface="Courier New" pitchFamily="49" charset="0"/>
              </a:rPr>
              <a:t>                  then error</a:t>
            </a:r>
          </a:p>
          <a:p>
            <a:pPr eaLnBrk="1" hangingPunct="1">
              <a:lnSpc>
                <a:spcPct val="90000"/>
              </a:lnSpc>
              <a:buFontTx/>
              <a:buNone/>
            </a:pPr>
            <a:r>
              <a:rPr lang="en-US" sz="2000" b="1" dirty="0" smtClean="0">
                <a:latin typeface="Courier New" pitchFamily="49" charset="0"/>
              </a:rPr>
              <a:t>                  else M</a:t>
            </a:r>
            <a:r>
              <a:rPr lang="en-US" sz="2000" b="1" baseline="-25000" dirty="0" smtClean="0">
                <a:latin typeface="Courier New" pitchFamily="49" charset="0"/>
              </a:rPr>
              <a:t>l</a:t>
            </a:r>
            <a:r>
              <a:rPr lang="en-US" sz="2000" b="1" dirty="0" smtClean="0">
                <a:latin typeface="Courier New" pitchFamily="49" charset="0"/>
              </a:rPr>
              <a:t>(while B do L, </a:t>
            </a:r>
            <a:r>
              <a:rPr lang="en-US" sz="2000" b="1" dirty="0" err="1" smtClean="0">
                <a:latin typeface="Courier New" pitchFamily="49" charset="0"/>
              </a:rPr>
              <a:t>M</a:t>
            </a:r>
            <a:r>
              <a:rPr lang="en-US" sz="2000" b="1" baseline="-25000" dirty="0" err="1" smtClean="0">
                <a:latin typeface="Courier New" pitchFamily="49" charset="0"/>
              </a:rPr>
              <a:t>sl</a:t>
            </a:r>
            <a:r>
              <a:rPr lang="en-US" sz="2000" b="1" dirty="0" smtClean="0">
                <a:latin typeface="Courier New" pitchFamily="49" charset="0"/>
              </a:rPr>
              <a:t>(L, s))</a:t>
            </a:r>
          </a:p>
        </p:txBody>
      </p:sp>
      <p:sp>
        <p:nvSpPr>
          <p:cNvPr id="125955"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E72D6A91-9D03-46B5-8BF7-A604AFAE7B9A}" type="slidenum">
              <a:rPr lang="en-US"/>
              <a:pPr>
                <a:defRPr/>
              </a:pPr>
              <a:t>121</a:t>
            </a:fld>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lstStyle/>
          <a:p>
            <a:pPr eaLnBrk="1" hangingPunct="1">
              <a:lnSpc>
                <a:spcPct val="90000"/>
              </a:lnSpc>
            </a:pPr>
            <a:r>
              <a:rPr lang="tr-TR" sz="2400" smtClean="0"/>
              <a:t>Döngünün anlamı; program değişkenlerinin, döngüdeki ifadelerin belirtilen sayıda ve hata olmadığını varsayarak çalıştırılmasından sonra aldığı değerleridir</a:t>
            </a:r>
            <a:endParaRPr lang="en-US" sz="2400" smtClean="0"/>
          </a:p>
          <a:p>
            <a:pPr eaLnBrk="1" hangingPunct="1">
              <a:lnSpc>
                <a:spcPct val="90000"/>
              </a:lnSpc>
            </a:pPr>
            <a:r>
              <a:rPr lang="tr-TR" sz="2400" smtClean="0"/>
              <a:t>Esasında</a:t>
            </a:r>
            <a:r>
              <a:rPr lang="en-US" sz="2400" smtClean="0"/>
              <a:t> </a:t>
            </a:r>
            <a:r>
              <a:rPr lang="tr-TR" sz="2400" smtClean="0"/>
              <a:t>döngü, iterasyondan özyinelemeye dönüştürülmüştür</a:t>
            </a:r>
            <a:r>
              <a:rPr lang="en-US" sz="2400" smtClean="0"/>
              <a:t>, </a:t>
            </a:r>
            <a:r>
              <a:rPr lang="tr-TR" sz="2400" smtClean="0"/>
              <a:t>rekürsif kontrol matematiksel olarak diğer rekürsif durum eşleştirme fonksiyonlarıyla tanımlanır</a:t>
            </a:r>
            <a:endParaRPr lang="en-US" sz="2400" smtClean="0"/>
          </a:p>
          <a:p>
            <a:pPr eaLnBrk="1" hangingPunct="1">
              <a:lnSpc>
                <a:spcPct val="90000"/>
              </a:lnSpc>
            </a:pPr>
            <a:r>
              <a:rPr lang="tr-TR" sz="2400" smtClean="0"/>
              <a:t>Özyineleme</a:t>
            </a:r>
            <a:r>
              <a:rPr lang="en-US" sz="2400" smtClean="0"/>
              <a:t>, </a:t>
            </a:r>
            <a:r>
              <a:rPr lang="tr-TR" sz="2400" smtClean="0"/>
              <a:t>iterasyonla karşılaştırıldığında</a:t>
            </a:r>
            <a:r>
              <a:rPr lang="en-US" sz="2400" smtClean="0"/>
              <a:t>, </a:t>
            </a:r>
            <a:r>
              <a:rPr lang="tr-TR" sz="2400" smtClean="0"/>
              <a:t>matematiksel </a:t>
            </a:r>
            <a:r>
              <a:rPr lang="tr-TR" sz="2400" smtClean="0">
                <a:solidFill>
                  <a:srgbClr val="CC3300"/>
                </a:solidFill>
              </a:rPr>
              <a:t>kesinliklerle</a:t>
            </a:r>
            <a:r>
              <a:rPr lang="tr-TR" sz="2400" smtClean="0"/>
              <a:t> </a:t>
            </a:r>
            <a:r>
              <a:rPr lang="tr-TR" sz="2400" smtClean="0">
                <a:solidFill>
                  <a:srgbClr val="CC3300"/>
                </a:solidFill>
              </a:rPr>
              <a:t>güçlüklerle (rigor) </a:t>
            </a:r>
            <a:r>
              <a:rPr lang="tr-TR" sz="2400" smtClean="0"/>
              <a:t>açıklaması daha kolaydır</a:t>
            </a:r>
            <a:endParaRPr lang="en-US" sz="2400" smtClean="0"/>
          </a:p>
        </p:txBody>
      </p:sp>
      <p:sp>
        <p:nvSpPr>
          <p:cNvPr id="126979"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D5C52242-D100-4EBB-8564-7ECD3CDA2BD5}" type="slidenum">
              <a:rPr lang="en-US"/>
              <a:pPr>
                <a:defRPr/>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semanti</a:t>
            </a:r>
            <a:r>
              <a:rPr lang="tr-TR" smtClean="0"/>
              <a:t>ğin değerlendirilmesi</a:t>
            </a:r>
            <a:endParaRPr lang="en-US" smtClean="0"/>
          </a:p>
          <a:p>
            <a:pPr lvl="1" eaLnBrk="1" hangingPunct="1"/>
            <a:r>
              <a:rPr lang="tr-TR" smtClean="0"/>
              <a:t>Programların doğruluğunu ispatlama için kullanılabilir</a:t>
            </a:r>
            <a:endParaRPr lang="en-US" smtClean="0"/>
          </a:p>
          <a:p>
            <a:pPr lvl="1" eaLnBrk="1" hangingPunct="1"/>
            <a:r>
              <a:rPr lang="tr-TR" smtClean="0"/>
              <a:t>Programlar hakkında düşünmek için sıkı (kesin) (rigorous) bir yol sağlar</a:t>
            </a:r>
            <a:endParaRPr lang="en-US" smtClean="0"/>
          </a:p>
          <a:p>
            <a:pPr lvl="1" eaLnBrk="1" hangingPunct="1"/>
            <a:r>
              <a:rPr lang="tr-TR" smtClean="0"/>
              <a:t>Dil tasarımında yardımcı olabilir</a:t>
            </a:r>
            <a:endParaRPr lang="en-US" smtClean="0"/>
          </a:p>
          <a:p>
            <a:pPr lvl="1" eaLnBrk="1" hangingPunct="1"/>
            <a:r>
              <a:rPr lang="tr-TR" smtClean="0"/>
              <a:t>Derleyici üretme sistemlerinde kullanılmıştır</a:t>
            </a:r>
            <a:r>
              <a:rPr lang="en-US" smtClean="0"/>
              <a:t> </a:t>
            </a:r>
          </a:p>
          <a:p>
            <a:pPr lvl="1" eaLnBrk="1" hangingPunct="1"/>
            <a:r>
              <a:rPr lang="tr-TR" smtClean="0"/>
              <a:t>Karmaşıklığı yüzünden</a:t>
            </a:r>
            <a:r>
              <a:rPr lang="en-US" smtClean="0"/>
              <a:t>, </a:t>
            </a:r>
            <a:r>
              <a:rPr lang="tr-TR" smtClean="0"/>
              <a:t>dil kullanıcıları tarafından çok az kullanılmıştır</a:t>
            </a:r>
            <a:endParaRPr lang="en-US" smtClean="0"/>
          </a:p>
        </p:txBody>
      </p:sp>
      <p:sp>
        <p:nvSpPr>
          <p:cNvPr id="128003" name="Rectangle 2"/>
          <p:cNvSpPr>
            <a:spLocks noGrp="1" noChangeArrowheads="1"/>
          </p:cNvSpPr>
          <p:nvPr>
            <p:ph type="title"/>
          </p:nvPr>
        </p:nvSpPr>
        <p:spPr>
          <a:xfrm>
            <a:off x="152400" y="381000"/>
            <a:ext cx="8991600" cy="114300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8D3CF2E7-6DDA-4C32-A5D2-D3BB7EDC56FF}" type="slidenum">
              <a:rPr lang="en-US"/>
              <a:pPr>
                <a:defRPr/>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28600" y="381000"/>
            <a:ext cx="8763000" cy="817563"/>
          </a:xfrm>
          <a:prstGeom prst="rect">
            <a:avLst/>
          </a:prstGeom>
          <a:noFill/>
          <a:ln w="9525">
            <a:noFill/>
            <a:miter lim="800000"/>
            <a:headEnd/>
            <a:tailEnd/>
          </a:ln>
        </p:spPr>
        <p:txBody>
          <a:bodyPr/>
          <a:lstStyle/>
          <a:p>
            <a:pPr>
              <a:defRPr/>
            </a:pPr>
            <a:r>
              <a:rPr lang="tr-TR" sz="3600" kern="0" dirty="0">
                <a:solidFill>
                  <a:srgbClr val="009900"/>
                </a:solidFill>
                <a:latin typeface="+mj-lt"/>
                <a:ea typeface="+mj-ea"/>
                <a:cs typeface="+mj-cs"/>
              </a:rPr>
              <a:t>Semantik Belirleme  Yöntemleri (Özet)</a:t>
            </a:r>
            <a:endParaRPr lang="en-US" sz="3600" kern="0" dirty="0">
              <a:solidFill>
                <a:srgbClr val="009900"/>
              </a:solidFill>
              <a:latin typeface="+mj-lt"/>
              <a:ea typeface="+mj-ea"/>
              <a:cs typeface="+mj-cs"/>
            </a:endParaRPr>
          </a:p>
        </p:txBody>
      </p:sp>
      <p:sp>
        <p:nvSpPr>
          <p:cNvPr id="129027" name="Rectangle 3"/>
          <p:cNvSpPr txBox="1">
            <a:spLocks noChangeArrowheads="1"/>
          </p:cNvSpPr>
          <p:nvPr/>
        </p:nvSpPr>
        <p:spPr bwMode="auto">
          <a:xfrm>
            <a:off x="304800" y="1371600"/>
            <a:ext cx="4267200" cy="4498975"/>
          </a:xfrm>
          <a:prstGeom prst="rect">
            <a:avLst/>
          </a:prstGeom>
          <a:noFill/>
          <a:ln w="9525">
            <a:noFill/>
            <a:miter lim="800000"/>
            <a:headEnd/>
            <a:tailEnd/>
          </a:ln>
        </p:spPr>
        <p:txBody>
          <a:bodyPr/>
          <a:lstStyle/>
          <a:p>
            <a:pPr marL="187325" indent="-187325">
              <a:spcBef>
                <a:spcPct val="20000"/>
              </a:spcBef>
              <a:buFont typeface="Helvetica CE"/>
              <a:buNone/>
            </a:pPr>
            <a:r>
              <a:rPr lang="en-US" sz="2000" b="1" i="1">
                <a:latin typeface="Lucida Sans Unicode" pitchFamily="34" charset="0"/>
              </a:rPr>
              <a:t>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soyut makine programı</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Gerçekleştirme kolay</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Muhakeme zor</a:t>
            </a:r>
            <a:endParaRPr lang="en-US" sz="2000">
              <a:latin typeface="Lucida Sans Unicode" pitchFamily="34" charset="0"/>
            </a:endParaRPr>
          </a:p>
          <a:p>
            <a:pPr marL="187325" indent="-187325">
              <a:spcBef>
                <a:spcPct val="20000"/>
              </a:spcBef>
              <a:buFontTx/>
              <a:buChar char="•"/>
            </a:pPr>
            <a:endParaRPr lang="en-US" sz="2000">
              <a:latin typeface="Lucida Sans Unicode" pitchFamily="34" charset="0"/>
            </a:endParaRPr>
          </a:p>
          <a:p>
            <a:pPr marL="187325" indent="-187325">
              <a:spcBef>
                <a:spcPct val="20000"/>
              </a:spcBef>
              <a:buFont typeface="Helvetica CE"/>
              <a:buNone/>
            </a:pPr>
            <a:r>
              <a:rPr lang="en-US" sz="2000" b="1" i="1">
                <a:latin typeface="Lucida Sans Unicode" pitchFamily="34" charset="0"/>
              </a:rPr>
              <a:t>Denotational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matematiksel ifade</a:t>
            </a:r>
            <a:r>
              <a:rPr lang="en-US" sz="2000">
                <a:latin typeface="Lucida Sans Unicode" pitchFamily="34" charset="0"/>
              </a:rPr>
              <a:t> </a:t>
            </a:r>
          </a:p>
          <a:p>
            <a:pPr marL="187325" indent="-187325">
              <a:spcBef>
                <a:spcPct val="20000"/>
              </a:spcBef>
              <a:buFontTx/>
              <a:buChar char="•"/>
            </a:pPr>
            <a:r>
              <a:rPr lang="en-US" sz="2000">
                <a:latin typeface="Lucida Sans Unicode" pitchFamily="34" charset="0"/>
              </a:rPr>
              <a:t>(</a:t>
            </a:r>
            <a:r>
              <a:rPr lang="tr-TR" sz="2000">
                <a:latin typeface="Lucida Sans Unicode" pitchFamily="34" charset="0"/>
              </a:rPr>
              <a:t>tipik olarak</a:t>
            </a:r>
            <a:r>
              <a:rPr lang="en-US" sz="2000">
                <a:latin typeface="Lucida Sans Unicode" pitchFamily="34" charset="0"/>
              </a:rPr>
              <a:t>, </a:t>
            </a:r>
            <a:r>
              <a:rPr lang="tr-TR" sz="2000">
                <a:latin typeface="Lucida Sans Unicode" pitchFamily="34" charset="0"/>
              </a:rPr>
              <a:t>bir fonksiyon</a:t>
            </a:r>
            <a:r>
              <a:rPr lang="en-US" sz="2000">
                <a:latin typeface="Lucida Sans Unicode" pitchFamily="34" charset="0"/>
              </a:rPr>
              <a:t>)</a:t>
            </a:r>
          </a:p>
          <a:p>
            <a:pPr marL="187325" indent="-187325">
              <a:spcBef>
                <a:spcPct val="20000"/>
              </a:spcBef>
              <a:buFontTx/>
              <a:buChar char="•"/>
            </a:pPr>
            <a:r>
              <a:rPr lang="tr-TR" sz="2000">
                <a:latin typeface="Lucida Sans Unicode" pitchFamily="34" charset="0"/>
              </a:rPr>
              <a:t>Muhakemeyi kolaylaştırır</a:t>
            </a:r>
            <a:endParaRPr lang="en-US" sz="2000">
              <a:latin typeface="Lucida Sans Unicode" pitchFamily="34" charset="0"/>
            </a:endParaRPr>
          </a:p>
          <a:p>
            <a:pPr marL="187325" indent="-187325">
              <a:spcBef>
                <a:spcPct val="20000"/>
              </a:spcBef>
              <a:buFontTx/>
              <a:buChar char="•"/>
            </a:pPr>
            <a:r>
              <a:rPr lang="tr-TR" sz="2000">
                <a:latin typeface="Lucida Sans Unicode" pitchFamily="34" charset="0"/>
              </a:rPr>
              <a:t>Uygun semantik alanları bulmak her zaman kolay değil</a:t>
            </a:r>
            <a:endParaRPr lang="en-US" sz="2000">
              <a:latin typeface="Lucida Sans Unicode" pitchFamily="34" charset="0"/>
            </a:endParaRPr>
          </a:p>
        </p:txBody>
      </p:sp>
      <p:sp>
        <p:nvSpPr>
          <p:cNvPr id="129028" name="Rectangle 4"/>
          <p:cNvSpPr txBox="1">
            <a:spLocks noChangeArrowheads="1"/>
          </p:cNvSpPr>
          <p:nvPr/>
        </p:nvSpPr>
        <p:spPr bwMode="auto">
          <a:xfrm>
            <a:off x="4649788" y="1371600"/>
            <a:ext cx="4341812" cy="4498975"/>
          </a:xfrm>
          <a:prstGeom prst="rect">
            <a:avLst/>
          </a:prstGeom>
          <a:noFill/>
          <a:ln w="9525">
            <a:noFill/>
            <a:miter lim="800000"/>
            <a:headEnd/>
            <a:tailEnd/>
          </a:ln>
        </p:spPr>
        <p:txBody>
          <a:bodyPr/>
          <a:lstStyle/>
          <a:p>
            <a:pPr marL="187325" indent="-187325">
              <a:lnSpc>
                <a:spcPct val="85000"/>
              </a:lnSpc>
              <a:spcBef>
                <a:spcPct val="20000"/>
              </a:spcBef>
              <a:buFont typeface="Helvetica CE"/>
              <a:buNone/>
            </a:pPr>
            <a:r>
              <a:rPr lang="en-US" sz="2000" b="1" i="1">
                <a:latin typeface="Lucida Sans Unicode" pitchFamily="34" charset="0"/>
              </a:rPr>
              <a:t>Axiomatic Semanti</a:t>
            </a:r>
            <a:r>
              <a:rPr lang="tr-TR" sz="2000" b="1" i="1">
                <a:latin typeface="Lucida Sans Unicode" pitchFamily="34" charset="0"/>
              </a:rPr>
              <a:t>k</a:t>
            </a:r>
            <a:r>
              <a:rPr lang="en-US" sz="2000" b="1" i="1">
                <a:latin typeface="Lucida Sans Unicode" pitchFamily="34" charset="0"/>
              </a:rPr>
              <a:t>:</a:t>
            </a: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özellikler kümesi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Programlar hakkında teorem ispatı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Uygulamadan biraz uzak</a:t>
            </a:r>
            <a:endParaRPr lang="en-US" sz="2000">
              <a:latin typeface="Lucida Sans Unicode" pitchFamily="34" charset="0"/>
            </a:endParaRPr>
          </a:p>
          <a:p>
            <a:pPr marL="187325" indent="-187325">
              <a:lnSpc>
                <a:spcPct val="85000"/>
              </a:lnSpc>
              <a:spcBef>
                <a:spcPct val="20000"/>
              </a:spcBef>
              <a:buFontTx/>
              <a:buChar char="•"/>
            </a:pPr>
            <a:endParaRPr lang="en-US" sz="2000">
              <a:latin typeface="Lucida Sans Unicode" pitchFamily="34" charset="0"/>
            </a:endParaRPr>
          </a:p>
          <a:p>
            <a:pPr marL="187325" indent="-187325">
              <a:lnSpc>
                <a:spcPct val="85000"/>
              </a:lnSpc>
              <a:spcBef>
                <a:spcPct val="20000"/>
              </a:spcBef>
              <a:buFont typeface="Helvetica CE"/>
              <a:buNone/>
            </a:pPr>
            <a:r>
              <a:rPr lang="en-US" sz="2000" b="1" i="1">
                <a:latin typeface="Lucida Sans Unicode" pitchFamily="34" charset="0"/>
              </a:rPr>
              <a:t>Structured Operational Semanti</a:t>
            </a:r>
            <a:r>
              <a:rPr lang="tr-TR" sz="2000" b="1" i="1">
                <a:latin typeface="Lucida Sans Unicode" pitchFamily="34" charset="0"/>
              </a:rPr>
              <a:t>k</a:t>
            </a:r>
            <a:r>
              <a:rPr lang="en-US" sz="2000" b="1" i="1">
                <a:latin typeface="Lucida Sans Unicode" pitchFamily="34" charset="0"/>
              </a:rPr>
              <a:t>:</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 program ]] = </a:t>
            </a:r>
            <a:r>
              <a:rPr lang="tr-TR" sz="2000" i="1">
                <a:solidFill>
                  <a:srgbClr val="7F0101"/>
                </a:solidFill>
                <a:latin typeface="Lucida Sans Unicode" pitchFamily="34" charset="0"/>
              </a:rPr>
              <a:t>geçiş sistemi</a:t>
            </a:r>
            <a:endParaRPr lang="en-US" sz="2000">
              <a:latin typeface="Lucida Sans Unicode" pitchFamily="34" charset="0"/>
            </a:endParaRPr>
          </a:p>
          <a:p>
            <a:pPr marL="187325" indent="-187325">
              <a:lnSpc>
                <a:spcPct val="85000"/>
              </a:lnSpc>
              <a:spcBef>
                <a:spcPct val="20000"/>
              </a:spcBef>
              <a:buFontTx/>
              <a:buChar char="•"/>
            </a:pPr>
            <a:r>
              <a:rPr lang="en-US" sz="2000">
                <a:latin typeface="Lucida Sans Unicode" pitchFamily="34" charset="0"/>
              </a:rPr>
              <a:t>(</a:t>
            </a:r>
            <a:r>
              <a:rPr lang="tr-TR" sz="2000">
                <a:latin typeface="Lucida Sans Unicode" pitchFamily="34" charset="0"/>
              </a:rPr>
              <a:t>çıkarsama kuralları kullanarak tanımlanmıştır</a:t>
            </a:r>
            <a:r>
              <a:rPr lang="en-US" sz="2000">
                <a:latin typeface="Lucida Sans Unicode" pitchFamily="34" charset="0"/>
              </a:rPr>
              <a:t>)</a:t>
            </a:r>
          </a:p>
          <a:p>
            <a:pPr marL="187325" indent="-187325">
              <a:lnSpc>
                <a:spcPct val="85000"/>
              </a:lnSpc>
              <a:spcBef>
                <a:spcPct val="20000"/>
              </a:spcBef>
              <a:buFontTx/>
              <a:buChar char="•"/>
            </a:pPr>
            <a:r>
              <a:rPr lang="tr-TR" sz="2000">
                <a:latin typeface="Lucida Sans Unicode" pitchFamily="34" charset="0"/>
              </a:rPr>
              <a:t>Uyumluluk ve non</a:t>
            </a:r>
            <a:r>
              <a:rPr lang="en-US" sz="2000">
                <a:latin typeface="Lucida Sans Unicode" pitchFamily="34" charset="0"/>
              </a:rPr>
              <a:t> non-determini</a:t>
            </a:r>
            <a:r>
              <a:rPr lang="tr-TR" sz="2000">
                <a:latin typeface="Lucida Sans Unicode" pitchFamily="34" charset="0"/>
              </a:rPr>
              <a:t>z</a:t>
            </a:r>
            <a:r>
              <a:rPr lang="en-US" sz="2000">
                <a:latin typeface="Lucida Sans Unicode" pitchFamily="34" charset="0"/>
              </a:rPr>
              <a:t>m</a:t>
            </a:r>
            <a:r>
              <a:rPr lang="tr-TR" sz="2000">
                <a:latin typeface="Lucida Sans Unicode" pitchFamily="34" charset="0"/>
              </a:rPr>
              <a:t> için iyi</a:t>
            </a:r>
            <a:endParaRPr lang="en-US" sz="2000">
              <a:latin typeface="Lucida Sans Unicode" pitchFamily="34" charset="0"/>
            </a:endParaRPr>
          </a:p>
          <a:p>
            <a:pPr marL="187325" indent="-187325">
              <a:lnSpc>
                <a:spcPct val="85000"/>
              </a:lnSpc>
              <a:spcBef>
                <a:spcPct val="20000"/>
              </a:spcBef>
              <a:buFontTx/>
              <a:buChar char="•"/>
            </a:pPr>
            <a:r>
              <a:rPr lang="tr-TR" sz="2000">
                <a:latin typeface="Lucida Sans Unicode" pitchFamily="34" charset="0"/>
              </a:rPr>
              <a:t>Eşitlik hakkında muhakeme etme zor</a:t>
            </a:r>
            <a:endParaRPr lang="en-US" sz="3500">
              <a:latin typeface="Lucida Sans Unicode" pitchFamily="34" charset="0"/>
            </a:endParaRPr>
          </a:p>
        </p:txBody>
      </p:sp>
      <p:sp>
        <p:nvSpPr>
          <p:cNvPr id="6" name="5 Slayt Numarası Yer Tutucusu"/>
          <p:cNvSpPr>
            <a:spLocks noGrp="1"/>
          </p:cNvSpPr>
          <p:nvPr>
            <p:ph type="sldNum" sz="quarter" idx="11"/>
          </p:nvPr>
        </p:nvSpPr>
        <p:spPr/>
        <p:txBody>
          <a:bodyPr/>
          <a:lstStyle/>
          <a:p>
            <a:pPr>
              <a:defRPr/>
            </a:pPr>
            <a:fld id="{D78A13EF-EAFA-45A5-AF92-2F92D732B42A}" type="slidenum">
              <a:rPr lang="en-US"/>
              <a:pPr>
                <a:defRPr/>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err="1">
                <a:solidFill>
                  <a:srgbClr val="000000"/>
                </a:solidFill>
              </a:rPr>
              <a:t>int</a:t>
            </a:r>
            <a:r>
              <a:rPr lang="en-US" dirty="0">
                <a:solidFill>
                  <a:srgbClr val="000000"/>
                </a:solidFill>
              </a:rPr>
              <a:t> fact(</a:t>
            </a:r>
            <a:r>
              <a:rPr lang="en-US" dirty="0" err="1">
                <a:solidFill>
                  <a:srgbClr val="000000"/>
                </a:solidFill>
              </a:rPr>
              <a:t>int</a:t>
            </a:r>
            <a:r>
              <a:rPr lang="en-US" dirty="0">
                <a:solidFill>
                  <a:srgbClr val="000000"/>
                </a:solidFill>
              </a:rPr>
              <a:t> x) {</a:t>
            </a:r>
          </a:p>
          <a:p>
            <a:pPr>
              <a:spcBef>
                <a:spcPct val="50000"/>
              </a:spcBef>
              <a:buFont typeface="Monotype Sorts" pitchFamily="2" charset="2"/>
              <a:buNone/>
            </a:pPr>
            <a:r>
              <a:rPr lang="en-US" dirty="0">
                <a:solidFill>
                  <a:srgbClr val="000000"/>
                </a:solidFill>
              </a:rPr>
              <a:t>  </a:t>
            </a:r>
            <a:r>
              <a:rPr lang="en-US" dirty="0" err="1">
                <a:solidFill>
                  <a:srgbClr val="000000"/>
                </a:solidFill>
              </a:rPr>
              <a:t>int</a:t>
            </a:r>
            <a:r>
              <a:rPr lang="en-US" dirty="0">
                <a:solidFill>
                  <a:srgbClr val="000000"/>
                </a:solidFill>
              </a:rPr>
              <a:t> z, y;</a:t>
            </a:r>
          </a:p>
          <a:p>
            <a:pPr>
              <a:spcBef>
                <a:spcPct val="50000"/>
              </a:spcBef>
              <a:buFont typeface="Monotype Sorts" pitchFamily="2" charset="2"/>
              <a:buNone/>
            </a:pPr>
            <a:r>
              <a:rPr lang="en-US" dirty="0">
                <a:solidFill>
                  <a:srgbClr val="000000"/>
                </a:solidFill>
              </a:rPr>
              <a:t>  z = 1;</a:t>
            </a:r>
          </a:p>
          <a:p>
            <a:pPr>
              <a:spcBef>
                <a:spcPct val="50000"/>
              </a:spcBef>
              <a:buFont typeface="Monotype Sorts" pitchFamily="2" charset="2"/>
              <a:buNone/>
            </a:pPr>
            <a:r>
              <a:rPr lang="en-US" dirty="0">
                <a:solidFill>
                  <a:srgbClr val="000000"/>
                </a:solidFill>
              </a:rPr>
              <a:t>  y= x</a:t>
            </a:r>
          </a:p>
          <a:p>
            <a:pPr>
              <a:spcBef>
                <a:spcPct val="50000"/>
              </a:spcBef>
              <a:buFont typeface="Monotype Sorts" pitchFamily="2" charset="2"/>
              <a:buNone/>
            </a:pPr>
            <a:r>
              <a:rPr lang="en-US" dirty="0">
                <a:solidFill>
                  <a:srgbClr val="000000"/>
                </a:solidFill>
              </a:rPr>
              <a:t>   while (y&gt;0)   {</a:t>
            </a:r>
          </a:p>
          <a:p>
            <a:pPr>
              <a:spcBef>
                <a:spcPct val="50000"/>
              </a:spcBef>
              <a:buFont typeface="Monotype Sorts" pitchFamily="2" charset="2"/>
              <a:buNone/>
            </a:pPr>
            <a:r>
              <a:rPr lang="en-US" dirty="0">
                <a:solidFill>
                  <a:srgbClr val="000000"/>
                </a:solidFill>
              </a:rPr>
              <a:t>          z = </a:t>
            </a:r>
            <a:r>
              <a:rPr lang="en-US" dirty="0" err="1">
                <a:solidFill>
                  <a:srgbClr val="000000"/>
                </a:solidFill>
              </a:rPr>
              <a:t>z</a:t>
            </a:r>
            <a:r>
              <a:rPr lang="en-US" dirty="0">
                <a:solidFill>
                  <a:srgbClr val="000000"/>
                </a:solidFill>
              </a:rPr>
              <a:t> * y ;</a:t>
            </a:r>
          </a:p>
          <a:p>
            <a:pPr>
              <a:spcBef>
                <a:spcPct val="50000"/>
              </a:spcBef>
              <a:buFont typeface="Monotype Sorts" pitchFamily="2" charset="2"/>
              <a:buNone/>
            </a:pPr>
            <a:r>
              <a:rPr lang="en-US" dirty="0">
                <a:solidFill>
                  <a:srgbClr val="000000"/>
                </a:solidFill>
              </a:rPr>
              <a:t>          y = </a:t>
            </a:r>
            <a:r>
              <a:rPr lang="en-US" dirty="0" err="1">
                <a:solidFill>
                  <a:srgbClr val="000000"/>
                </a:solidFill>
              </a:rPr>
              <a:t>y</a:t>
            </a:r>
            <a:r>
              <a:rPr lang="en-US" dirty="0">
                <a:solidFill>
                  <a:srgbClr val="000000"/>
                </a:solidFill>
              </a:rPr>
              <a:t> – 1;</a:t>
            </a:r>
          </a:p>
          <a:p>
            <a:pPr>
              <a:spcBef>
                <a:spcPct val="50000"/>
              </a:spcBef>
              <a:buFont typeface="Monotype Sorts" pitchFamily="2" charset="2"/>
              <a:buNone/>
            </a:pPr>
            <a:r>
              <a:rPr lang="en-US" dirty="0">
                <a:solidFill>
                  <a:srgbClr val="000000"/>
                </a:solidFill>
              </a:rPr>
              <a:t>    }</a:t>
            </a:r>
          </a:p>
          <a:p>
            <a:pPr>
              <a:spcBef>
                <a:spcPct val="50000"/>
              </a:spcBef>
              <a:buFont typeface="Monotype Sorts" pitchFamily="2" charset="2"/>
              <a:buNone/>
            </a:pPr>
            <a:r>
              <a:rPr lang="en-US" dirty="0">
                <a:solidFill>
                  <a:srgbClr val="000000"/>
                </a:solidFill>
              </a:rPr>
              <a:t>return z </a:t>
            </a:r>
          </a:p>
          <a:p>
            <a:pPr>
              <a:spcBef>
                <a:spcPct val="50000"/>
              </a:spcBef>
              <a:buFont typeface="Monotype Sorts" pitchFamily="2" charset="2"/>
              <a:buNone/>
            </a:pPr>
            <a:r>
              <a:rPr lang="en-US" dirty="0">
                <a:solidFill>
                  <a:srgbClr val="000000"/>
                </a:solidFill>
              </a:rPr>
              <a:t>}</a:t>
            </a:r>
          </a:p>
        </p:txBody>
      </p:sp>
      <p:grpSp>
        <p:nvGrpSpPr>
          <p:cNvPr id="2" name="Group 3"/>
          <p:cNvGrpSpPr>
            <a:grpSpLocks/>
          </p:cNvGrpSpPr>
          <p:nvPr/>
        </p:nvGrpSpPr>
        <p:grpSpPr bwMode="auto">
          <a:xfrm>
            <a:off x="2378075" y="452438"/>
            <a:ext cx="6216650" cy="1041400"/>
            <a:chOff x="1498" y="285"/>
            <a:chExt cx="3916" cy="656"/>
          </a:xfrm>
        </p:grpSpPr>
        <p:sp>
          <p:nvSpPr>
            <p:cNvPr id="130072" name="Text Box 4"/>
            <p:cNvSpPr txBox="1">
              <a:spLocks noChangeArrowheads="1"/>
            </p:cNvSpPr>
            <p:nvPr/>
          </p:nvSpPr>
          <p:spPr bwMode="auto">
            <a:xfrm>
              <a:off x="3696" y="285"/>
              <a:ext cx="1718" cy="291"/>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→3</a:t>
              </a:r>
              <a:r>
                <a:rPr lang="en-US" dirty="0">
                  <a:solidFill>
                    <a:schemeClr val="tx2"/>
                  </a:solidFill>
                  <a:sym typeface="Math C"/>
                </a:rPr>
                <a:t>]</a:t>
              </a:r>
            </a:p>
          </p:txBody>
        </p:sp>
        <p:sp>
          <p:nvSpPr>
            <p:cNvPr id="130073" name="Line 5"/>
            <p:cNvSpPr>
              <a:spLocks noChangeShapeType="1"/>
            </p:cNvSpPr>
            <p:nvPr/>
          </p:nvSpPr>
          <p:spPr bwMode="auto">
            <a:xfrm flipH="1">
              <a:off x="1498" y="394"/>
              <a:ext cx="2198" cy="547"/>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1752600" y="1371600"/>
            <a:ext cx="7467600" cy="1127125"/>
            <a:chOff x="1104" y="864"/>
            <a:chExt cx="4704" cy="710"/>
          </a:xfrm>
        </p:grpSpPr>
        <p:sp>
          <p:nvSpPr>
            <p:cNvPr id="130070" name="Text Box 7"/>
            <p:cNvSpPr txBox="1">
              <a:spLocks noChangeArrowheads="1"/>
            </p:cNvSpPr>
            <p:nvPr/>
          </p:nvSpPr>
          <p:spPr bwMode="auto">
            <a:xfrm>
              <a:off x="3360" y="909"/>
              <a:ext cx="244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 y → ⊥ ]</a:t>
              </a:r>
              <a:endParaRPr lang="en-US" dirty="0">
                <a:solidFill>
                  <a:schemeClr val="tx2"/>
                </a:solidFill>
                <a:sym typeface="Math C"/>
              </a:endParaRPr>
            </a:p>
          </p:txBody>
        </p:sp>
        <p:sp>
          <p:nvSpPr>
            <p:cNvPr id="130071" name="Line 8"/>
            <p:cNvSpPr>
              <a:spLocks noChangeShapeType="1"/>
            </p:cNvSpPr>
            <p:nvPr/>
          </p:nvSpPr>
          <p:spPr bwMode="auto">
            <a:xfrm flipH="1">
              <a:off x="1104" y="864"/>
              <a:ext cx="2592" cy="710"/>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1752600" y="2238375"/>
            <a:ext cx="7391400" cy="760413"/>
            <a:chOff x="1104" y="1410"/>
            <a:chExt cx="4656" cy="479"/>
          </a:xfrm>
        </p:grpSpPr>
        <p:sp>
          <p:nvSpPr>
            <p:cNvPr id="130068" name="Text Box 10"/>
            <p:cNvSpPr txBox="1">
              <a:spLocks noChangeArrowheads="1"/>
            </p:cNvSpPr>
            <p:nvPr/>
          </p:nvSpPr>
          <p:spPr bwMode="auto">
            <a:xfrm>
              <a:off x="3264" y="1410"/>
              <a:ext cx="249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a:t>
              </a:r>
              <a:endParaRPr lang="en-US" dirty="0">
                <a:solidFill>
                  <a:schemeClr val="tx2"/>
                </a:solidFill>
                <a:sym typeface="Math C"/>
              </a:endParaRPr>
            </a:p>
          </p:txBody>
        </p:sp>
        <p:sp>
          <p:nvSpPr>
            <p:cNvPr id="130069" name="Line 11"/>
            <p:cNvSpPr>
              <a:spLocks noChangeShapeType="1"/>
            </p:cNvSpPr>
            <p:nvPr/>
          </p:nvSpPr>
          <p:spPr bwMode="auto">
            <a:xfrm flipV="1">
              <a:off x="1104" y="1650"/>
              <a:ext cx="2592" cy="239"/>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1752600" y="2971798"/>
            <a:ext cx="7848600" cy="546099"/>
            <a:chOff x="1104" y="1872"/>
            <a:chExt cx="4944" cy="344"/>
          </a:xfrm>
        </p:grpSpPr>
        <p:sp>
          <p:nvSpPr>
            <p:cNvPr id="130066" name="Text Box 13"/>
            <p:cNvSpPr txBox="1">
              <a:spLocks noChangeArrowheads="1"/>
            </p:cNvSpPr>
            <p:nvPr/>
          </p:nvSpPr>
          <p:spPr bwMode="auto">
            <a:xfrm>
              <a:off x="3648" y="1872"/>
              <a:ext cx="240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7" name="Line 14"/>
            <p:cNvSpPr>
              <a:spLocks noChangeShapeType="1"/>
            </p:cNvSpPr>
            <p:nvPr/>
          </p:nvSpPr>
          <p:spPr bwMode="auto">
            <a:xfrm flipV="1">
              <a:off x="1104" y="2054"/>
              <a:ext cx="2592" cy="162"/>
            </a:xfrm>
            <a:prstGeom prst="line">
              <a:avLst/>
            </a:prstGeom>
            <a:noFill/>
            <a:ln w="9525">
              <a:solidFill>
                <a:schemeClr val="tx1"/>
              </a:solidFill>
              <a:round/>
              <a:headEnd/>
              <a:tailEnd/>
            </a:ln>
          </p:spPr>
          <p:txBody>
            <a:bodyPr lIns="92075" tIns="46038" rIns="92075" bIns="46038"/>
            <a:lstStyle/>
            <a:p>
              <a:endParaRPr lang="tr-TR"/>
            </a:p>
          </p:txBody>
        </p:sp>
      </p:grpSp>
      <p:grpSp>
        <p:nvGrpSpPr>
          <p:cNvPr id="6" name="Group 15"/>
          <p:cNvGrpSpPr>
            <a:grpSpLocks/>
          </p:cNvGrpSpPr>
          <p:nvPr/>
        </p:nvGrpSpPr>
        <p:grpSpPr bwMode="auto">
          <a:xfrm>
            <a:off x="2835275" y="3670300"/>
            <a:ext cx="6461126" cy="519113"/>
            <a:chOff x="1786" y="2312"/>
            <a:chExt cx="4070" cy="327"/>
          </a:xfrm>
        </p:grpSpPr>
        <p:sp>
          <p:nvSpPr>
            <p:cNvPr id="130064" name="Text Box 16"/>
            <p:cNvSpPr txBox="1">
              <a:spLocks noChangeArrowheads="1"/>
            </p:cNvSpPr>
            <p:nvPr/>
          </p:nvSpPr>
          <p:spPr bwMode="auto">
            <a:xfrm>
              <a:off x="3427" y="2312"/>
              <a:ext cx="242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1</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5" name="Line 17"/>
            <p:cNvSpPr>
              <a:spLocks noChangeShapeType="1"/>
            </p:cNvSpPr>
            <p:nvPr/>
          </p:nvSpPr>
          <p:spPr bwMode="auto">
            <a:xfrm flipV="1">
              <a:off x="1786" y="2486"/>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7" name="Group 18"/>
          <p:cNvGrpSpPr>
            <a:grpSpLocks/>
          </p:cNvGrpSpPr>
          <p:nvPr/>
        </p:nvGrpSpPr>
        <p:grpSpPr bwMode="auto">
          <a:xfrm>
            <a:off x="2574925" y="4341812"/>
            <a:ext cx="6797676" cy="461962"/>
            <a:chOff x="1622" y="2735"/>
            <a:chExt cx="4282" cy="291"/>
          </a:xfrm>
        </p:grpSpPr>
        <p:sp>
          <p:nvSpPr>
            <p:cNvPr id="130062" name="Text Box 19"/>
            <p:cNvSpPr txBox="1">
              <a:spLocks noChangeArrowheads="1"/>
            </p:cNvSpPr>
            <p:nvPr/>
          </p:nvSpPr>
          <p:spPr bwMode="auto">
            <a:xfrm>
              <a:off x="3523" y="2735"/>
              <a:ext cx="2381"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3</a:t>
              </a:r>
              <a:r>
                <a:rPr lang="en-US" dirty="0">
                  <a:solidFill>
                    <a:schemeClr val="tx2"/>
                  </a:solidFill>
                  <a:sym typeface="Math C"/>
                </a:rPr>
                <a:t>]</a:t>
              </a:r>
            </a:p>
          </p:txBody>
        </p:sp>
        <p:sp>
          <p:nvSpPr>
            <p:cNvPr id="130063" name="Line 20"/>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8" name="Group 21"/>
          <p:cNvGrpSpPr>
            <a:grpSpLocks/>
          </p:cNvGrpSpPr>
          <p:nvPr/>
        </p:nvGrpSpPr>
        <p:grpSpPr bwMode="auto">
          <a:xfrm>
            <a:off x="2835275" y="5270501"/>
            <a:ext cx="6080125" cy="461963"/>
            <a:chOff x="1786" y="3320"/>
            <a:chExt cx="3830" cy="291"/>
          </a:xfrm>
        </p:grpSpPr>
        <p:sp>
          <p:nvSpPr>
            <p:cNvPr id="130060" name="Text Box 22"/>
            <p:cNvSpPr txBox="1">
              <a:spLocks noChangeArrowheads="1"/>
            </p:cNvSpPr>
            <p:nvPr/>
          </p:nvSpPr>
          <p:spPr bwMode="auto">
            <a:xfrm>
              <a:off x="3370" y="3320"/>
              <a:ext cx="224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0061" name="Line 23"/>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sp>
        <p:nvSpPr>
          <p:cNvPr id="24"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25" name="24 Slayt Numarası Yer Tutucusu"/>
          <p:cNvSpPr>
            <a:spLocks noGrp="1"/>
          </p:cNvSpPr>
          <p:nvPr>
            <p:ph type="sldNum" sz="quarter" idx="11"/>
          </p:nvPr>
        </p:nvSpPr>
        <p:spPr/>
        <p:txBody>
          <a:bodyPr/>
          <a:lstStyle/>
          <a:p>
            <a:pPr>
              <a:defRPr/>
            </a:pPr>
            <a:fld id="{6F330614-E6D1-4417-BD74-9C586203C5AD}" type="slidenum">
              <a:rPr lang="en-US"/>
              <a:pPr>
                <a:defRPr/>
              </a:pPr>
              <a:t>125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1087"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8"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569076" cy="461962"/>
            <a:chOff x="1622" y="2735"/>
            <a:chExt cx="4138" cy="291"/>
          </a:xfrm>
        </p:grpSpPr>
        <p:sp>
          <p:nvSpPr>
            <p:cNvPr id="131085" name="Text Box 7"/>
            <p:cNvSpPr txBox="1">
              <a:spLocks noChangeArrowheads="1"/>
            </p:cNvSpPr>
            <p:nvPr/>
          </p:nvSpPr>
          <p:spPr bwMode="auto">
            <a:xfrm>
              <a:off x="3581" y="2735"/>
              <a:ext cx="2179"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6"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156325" cy="461963"/>
            <a:chOff x="1786" y="3320"/>
            <a:chExt cx="3878" cy="291"/>
          </a:xfrm>
        </p:grpSpPr>
        <p:sp>
          <p:nvSpPr>
            <p:cNvPr id="131083" name="Text Box 10"/>
            <p:cNvSpPr txBox="1">
              <a:spLocks noChangeArrowheads="1"/>
            </p:cNvSpPr>
            <p:nvPr/>
          </p:nvSpPr>
          <p:spPr bwMode="auto">
            <a:xfrm>
              <a:off x="3350" y="3320"/>
              <a:ext cx="231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1084"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851525" cy="519113"/>
            <a:chOff x="1786" y="2312"/>
            <a:chExt cx="3686" cy="327"/>
          </a:xfrm>
        </p:grpSpPr>
        <p:sp>
          <p:nvSpPr>
            <p:cNvPr id="131081" name="Text Box 13"/>
            <p:cNvSpPr txBox="1">
              <a:spLocks noChangeArrowheads="1"/>
            </p:cNvSpPr>
            <p:nvPr/>
          </p:nvSpPr>
          <p:spPr bwMode="auto">
            <a:xfrm>
              <a:off x="3082" y="231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3</a:t>
              </a:r>
              <a:r>
                <a:rPr lang="en-US" dirty="0">
                  <a:solidFill>
                    <a:schemeClr val="tx2"/>
                  </a:solidFill>
                  <a:sym typeface="Math C"/>
                </a:rPr>
                <a:t>, </a:t>
              </a:r>
              <a:r>
                <a:rPr lang="en-US" dirty="0" smtClean="0">
                  <a:solidFill>
                    <a:schemeClr val="tx2"/>
                  </a:solidFill>
                  <a:sym typeface="Math C"/>
                </a:rPr>
                <a:t>y → 2</a:t>
              </a:r>
              <a:r>
                <a:rPr lang="en-US" dirty="0">
                  <a:solidFill>
                    <a:schemeClr val="tx2"/>
                  </a:solidFill>
                  <a:sym typeface="Math C"/>
                </a:rPr>
                <a:t>]</a:t>
              </a:r>
            </a:p>
          </p:txBody>
        </p:sp>
        <p:sp>
          <p:nvSpPr>
            <p:cNvPr id="131082"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44B90ACB-9CA5-40EC-8538-39590386B29E}" type="slidenum">
              <a:rPr lang="en-US"/>
              <a:pPr>
                <a:defRPr/>
              </a:pPr>
              <a:t>126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491287" cy="762000"/>
            <a:chOff x="1383" y="1832"/>
            <a:chExt cx="4089" cy="480"/>
          </a:xfrm>
        </p:grpSpPr>
        <p:sp>
          <p:nvSpPr>
            <p:cNvPr id="132111" name="Text Box 4"/>
            <p:cNvSpPr txBox="1">
              <a:spLocks noChangeArrowheads="1"/>
            </p:cNvSpPr>
            <p:nvPr/>
          </p:nvSpPr>
          <p:spPr bwMode="auto">
            <a:xfrm>
              <a:off x="3082" y="1832"/>
              <a:ext cx="2390"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2"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574925" y="4341812"/>
            <a:ext cx="6645276" cy="461962"/>
            <a:chOff x="1622" y="2735"/>
            <a:chExt cx="4186" cy="291"/>
          </a:xfrm>
        </p:grpSpPr>
        <p:sp>
          <p:nvSpPr>
            <p:cNvPr id="132109" name="Text Box 7"/>
            <p:cNvSpPr txBox="1">
              <a:spLocks noChangeArrowheads="1"/>
            </p:cNvSpPr>
            <p:nvPr/>
          </p:nvSpPr>
          <p:spPr bwMode="auto">
            <a:xfrm>
              <a:off x="3581" y="2735"/>
              <a:ext cx="2227"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10" name="Line 8"/>
            <p:cNvSpPr>
              <a:spLocks noChangeShapeType="1"/>
            </p:cNvSpPr>
            <p:nvPr/>
          </p:nvSpPr>
          <p:spPr bwMode="auto">
            <a:xfrm flipV="1">
              <a:off x="1622" y="2890"/>
              <a:ext cx="1959" cy="19"/>
            </a:xfrm>
            <a:prstGeom prst="line">
              <a:avLst/>
            </a:prstGeom>
            <a:noFill/>
            <a:ln w="9525">
              <a:solidFill>
                <a:schemeClr val="tx1"/>
              </a:solidFill>
              <a:round/>
              <a:headEnd/>
              <a:tailEnd/>
            </a:ln>
          </p:spPr>
          <p:txBody>
            <a:bodyPr lIns="92075" tIns="46038" rIns="92075" bIns="46038"/>
            <a:lstStyle/>
            <a:p>
              <a:endParaRPr lang="tr-TR"/>
            </a:p>
          </p:txBody>
        </p:sp>
      </p:grpSp>
      <p:grpSp>
        <p:nvGrpSpPr>
          <p:cNvPr id="4" name="Group 9"/>
          <p:cNvGrpSpPr>
            <a:grpSpLocks/>
          </p:cNvGrpSpPr>
          <p:nvPr/>
        </p:nvGrpSpPr>
        <p:grpSpPr bwMode="auto">
          <a:xfrm>
            <a:off x="2835275" y="5270501"/>
            <a:ext cx="6080125" cy="461963"/>
            <a:chOff x="1786" y="3320"/>
            <a:chExt cx="3830" cy="291"/>
          </a:xfrm>
        </p:grpSpPr>
        <p:sp>
          <p:nvSpPr>
            <p:cNvPr id="132107" name="Text Box 10"/>
            <p:cNvSpPr txBox="1">
              <a:spLocks noChangeArrowheads="1"/>
            </p:cNvSpPr>
            <p:nvPr/>
          </p:nvSpPr>
          <p:spPr bwMode="auto">
            <a:xfrm>
              <a:off x="3350" y="3320"/>
              <a:ext cx="2266"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2108" name="Line 11"/>
            <p:cNvSpPr>
              <a:spLocks noChangeShapeType="1"/>
            </p:cNvSpPr>
            <p:nvPr/>
          </p:nvSpPr>
          <p:spPr bwMode="auto">
            <a:xfrm>
              <a:off x="1786" y="3320"/>
              <a:ext cx="1564" cy="165"/>
            </a:xfrm>
            <a:prstGeom prst="line">
              <a:avLst/>
            </a:prstGeom>
            <a:noFill/>
            <a:ln w="9525">
              <a:solidFill>
                <a:schemeClr val="tx1"/>
              </a:solidFill>
              <a:round/>
              <a:headEnd/>
              <a:tailEnd/>
            </a:ln>
          </p:spPr>
          <p:txBody>
            <a:bodyPr lIns="92075" tIns="46038" rIns="92075" bIns="46038"/>
            <a:lstStyle/>
            <a:p>
              <a:endParaRPr lang="tr-TR"/>
            </a:p>
          </p:txBody>
        </p:sp>
      </p:grpSp>
      <p:grpSp>
        <p:nvGrpSpPr>
          <p:cNvPr id="5" name="Group 12"/>
          <p:cNvGrpSpPr>
            <a:grpSpLocks/>
          </p:cNvGrpSpPr>
          <p:nvPr/>
        </p:nvGrpSpPr>
        <p:grpSpPr bwMode="auto">
          <a:xfrm>
            <a:off x="2835275" y="3670300"/>
            <a:ext cx="5775325" cy="519113"/>
            <a:chOff x="1786" y="2312"/>
            <a:chExt cx="3638" cy="327"/>
          </a:xfrm>
        </p:grpSpPr>
        <p:sp>
          <p:nvSpPr>
            <p:cNvPr id="132105" name="Text Box 13"/>
            <p:cNvSpPr txBox="1">
              <a:spLocks noChangeArrowheads="1"/>
            </p:cNvSpPr>
            <p:nvPr/>
          </p:nvSpPr>
          <p:spPr bwMode="auto">
            <a:xfrm>
              <a:off x="3082" y="231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1</a:t>
              </a:r>
              <a:r>
                <a:rPr lang="en-US" dirty="0">
                  <a:solidFill>
                    <a:schemeClr val="tx2"/>
                  </a:solidFill>
                  <a:sym typeface="Math C"/>
                </a:rPr>
                <a:t>]</a:t>
              </a:r>
            </a:p>
          </p:txBody>
        </p:sp>
        <p:sp>
          <p:nvSpPr>
            <p:cNvPr id="132106" name="Line 14"/>
            <p:cNvSpPr>
              <a:spLocks noChangeShapeType="1"/>
            </p:cNvSpPr>
            <p:nvPr/>
          </p:nvSpPr>
          <p:spPr bwMode="auto">
            <a:xfrm flipV="1">
              <a:off x="1786" y="2486"/>
              <a:ext cx="1296" cy="153"/>
            </a:xfrm>
            <a:prstGeom prst="line">
              <a:avLst/>
            </a:prstGeom>
            <a:noFill/>
            <a:ln w="9525">
              <a:solidFill>
                <a:schemeClr val="tx1"/>
              </a:solidFill>
              <a:round/>
              <a:headEnd/>
              <a:tailEnd/>
            </a:ln>
          </p:spPr>
          <p:txBody>
            <a:bodyPr lIns="92075" tIns="46038" rIns="92075" bIns="46038"/>
            <a:lstStyle/>
            <a:p>
              <a:endParaRPr lang="tr-TR"/>
            </a:p>
          </p:txBody>
        </p:sp>
      </p:grpSp>
      <p:sp>
        <p:nvSpPr>
          <p:cNvPr id="15"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6" name="15 Slayt Numarası Yer Tutucusu"/>
          <p:cNvSpPr>
            <a:spLocks noGrp="1"/>
          </p:cNvSpPr>
          <p:nvPr>
            <p:ph type="sldNum" sz="quarter" idx="11"/>
          </p:nvPr>
        </p:nvSpPr>
        <p:spPr/>
        <p:txBody>
          <a:bodyPr/>
          <a:lstStyle/>
          <a:p>
            <a:pPr>
              <a:defRPr/>
            </a:pPr>
            <a:fld id="{045EF84B-CA87-4137-AF6E-D3DFC3F7A76F}" type="slidenum">
              <a:rPr lang="en-US"/>
              <a:pPr>
                <a:defRPr/>
              </a:pPr>
              <a:t>127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z </a:t>
            </a:r>
          </a:p>
          <a:p>
            <a:pPr>
              <a:spcBef>
                <a:spcPct val="50000"/>
              </a:spcBef>
              <a:buFont typeface="Monotype Sorts" pitchFamily="2" charset="2"/>
              <a:buNone/>
            </a:pPr>
            <a:r>
              <a:rPr lang="en-US">
                <a:solidFill>
                  <a:srgbClr val="000000"/>
                </a:solidFill>
              </a:rPr>
              <a:t>}</a:t>
            </a:r>
          </a:p>
        </p:txBody>
      </p:sp>
      <p:grpSp>
        <p:nvGrpSpPr>
          <p:cNvPr id="2" name="Group 3"/>
          <p:cNvGrpSpPr>
            <a:grpSpLocks/>
          </p:cNvGrpSpPr>
          <p:nvPr/>
        </p:nvGrpSpPr>
        <p:grpSpPr bwMode="auto">
          <a:xfrm>
            <a:off x="2195513" y="2908300"/>
            <a:ext cx="6567487" cy="762000"/>
            <a:chOff x="1383" y="1832"/>
            <a:chExt cx="4137" cy="480"/>
          </a:xfrm>
        </p:grpSpPr>
        <p:sp>
          <p:nvSpPr>
            <p:cNvPr id="133129" name="Text Box 4"/>
            <p:cNvSpPr txBox="1">
              <a:spLocks noChangeArrowheads="1"/>
            </p:cNvSpPr>
            <p:nvPr/>
          </p:nvSpPr>
          <p:spPr bwMode="auto">
            <a:xfrm>
              <a:off x="3082" y="1832"/>
              <a:ext cx="2438"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30"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3" name="Group 6"/>
          <p:cNvGrpSpPr>
            <a:grpSpLocks/>
          </p:cNvGrpSpPr>
          <p:nvPr/>
        </p:nvGrpSpPr>
        <p:grpSpPr bwMode="auto">
          <a:xfrm>
            <a:off x="2195513" y="5719762"/>
            <a:ext cx="4814887" cy="461962"/>
            <a:chOff x="1383" y="3603"/>
            <a:chExt cx="3033" cy="291"/>
          </a:xfrm>
        </p:grpSpPr>
        <p:sp>
          <p:nvSpPr>
            <p:cNvPr id="133127" name="Text Box 7"/>
            <p:cNvSpPr txBox="1">
              <a:spLocks noChangeArrowheads="1"/>
            </p:cNvSpPr>
            <p:nvPr/>
          </p:nvSpPr>
          <p:spPr bwMode="auto">
            <a:xfrm>
              <a:off x="1882" y="3603"/>
              <a:ext cx="2534"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3128"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B5B80437-EA97-4B6C-A7F5-0D2684B8F45B}" type="slidenum">
              <a:rPr lang="en-US"/>
              <a:pPr>
                <a:defRPr/>
              </a:pPr>
              <a:t>128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22350" y="1371600"/>
            <a:ext cx="4510088" cy="5448300"/>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r>
              <a:rPr lang="en-US">
                <a:solidFill>
                  <a:srgbClr val="000000"/>
                </a:solidFill>
              </a:rPr>
              <a:t>int fact(int x) {</a:t>
            </a:r>
          </a:p>
          <a:p>
            <a:pPr>
              <a:spcBef>
                <a:spcPct val="50000"/>
              </a:spcBef>
              <a:buFont typeface="Monotype Sorts" pitchFamily="2" charset="2"/>
              <a:buNone/>
            </a:pPr>
            <a:r>
              <a:rPr lang="en-US">
                <a:solidFill>
                  <a:srgbClr val="000000"/>
                </a:solidFill>
              </a:rPr>
              <a:t>  int z, y;</a:t>
            </a:r>
          </a:p>
          <a:p>
            <a:pPr>
              <a:spcBef>
                <a:spcPct val="50000"/>
              </a:spcBef>
              <a:buFont typeface="Monotype Sorts" pitchFamily="2" charset="2"/>
              <a:buNone/>
            </a:pPr>
            <a:r>
              <a:rPr lang="en-US">
                <a:solidFill>
                  <a:srgbClr val="000000"/>
                </a:solidFill>
              </a:rPr>
              <a:t>  z = 1;</a:t>
            </a:r>
          </a:p>
          <a:p>
            <a:pPr>
              <a:spcBef>
                <a:spcPct val="50000"/>
              </a:spcBef>
              <a:buFont typeface="Monotype Sorts" pitchFamily="2" charset="2"/>
              <a:buNone/>
            </a:pPr>
            <a:r>
              <a:rPr lang="en-US">
                <a:solidFill>
                  <a:srgbClr val="000000"/>
                </a:solidFill>
              </a:rPr>
              <a:t>  y= x;</a:t>
            </a:r>
          </a:p>
          <a:p>
            <a:pPr>
              <a:spcBef>
                <a:spcPct val="50000"/>
              </a:spcBef>
              <a:buFont typeface="Monotype Sorts" pitchFamily="2" charset="2"/>
              <a:buNone/>
            </a:pPr>
            <a:r>
              <a:rPr lang="en-US">
                <a:solidFill>
                  <a:srgbClr val="000000"/>
                </a:solidFill>
              </a:rPr>
              <a:t>   while (y&gt;0)   {</a:t>
            </a:r>
          </a:p>
          <a:p>
            <a:pPr>
              <a:spcBef>
                <a:spcPct val="50000"/>
              </a:spcBef>
              <a:buFont typeface="Monotype Sorts" pitchFamily="2" charset="2"/>
              <a:buNone/>
            </a:pPr>
            <a:r>
              <a:rPr lang="en-US">
                <a:solidFill>
                  <a:srgbClr val="000000"/>
                </a:solidFill>
              </a:rPr>
              <a:t>          z = z * y ;</a:t>
            </a:r>
          </a:p>
          <a:p>
            <a:pPr>
              <a:spcBef>
                <a:spcPct val="50000"/>
              </a:spcBef>
              <a:buFont typeface="Monotype Sorts" pitchFamily="2" charset="2"/>
              <a:buNone/>
            </a:pPr>
            <a:r>
              <a:rPr lang="en-US">
                <a:solidFill>
                  <a:srgbClr val="000000"/>
                </a:solidFill>
              </a:rPr>
              <a:t>          y = y – 1;</a:t>
            </a:r>
          </a:p>
          <a:p>
            <a:pPr>
              <a:spcBef>
                <a:spcPct val="50000"/>
              </a:spcBef>
              <a:buFont typeface="Monotype Sorts" pitchFamily="2" charset="2"/>
              <a:buNone/>
            </a:pPr>
            <a:r>
              <a:rPr lang="en-US">
                <a:solidFill>
                  <a:srgbClr val="000000"/>
                </a:solidFill>
              </a:rPr>
              <a:t>    }</a:t>
            </a:r>
          </a:p>
          <a:p>
            <a:pPr>
              <a:spcBef>
                <a:spcPct val="50000"/>
              </a:spcBef>
              <a:buFont typeface="Monotype Sorts" pitchFamily="2" charset="2"/>
              <a:buNone/>
            </a:pPr>
            <a:r>
              <a:rPr lang="en-US">
                <a:solidFill>
                  <a:srgbClr val="000000"/>
                </a:solidFill>
              </a:rPr>
              <a:t>return 6 </a:t>
            </a:r>
          </a:p>
          <a:p>
            <a:pPr>
              <a:spcBef>
                <a:spcPct val="50000"/>
              </a:spcBef>
              <a:buFont typeface="Monotype Sorts" pitchFamily="2" charset="2"/>
              <a:buNone/>
            </a:pPr>
            <a:r>
              <a:rPr lang="en-US">
                <a:solidFill>
                  <a:srgbClr val="000000"/>
                </a:solidFill>
              </a:rPr>
              <a:t>}</a:t>
            </a:r>
          </a:p>
        </p:txBody>
      </p:sp>
      <p:grpSp>
        <p:nvGrpSpPr>
          <p:cNvPr id="134147" name="Group 3"/>
          <p:cNvGrpSpPr>
            <a:grpSpLocks/>
          </p:cNvGrpSpPr>
          <p:nvPr/>
        </p:nvGrpSpPr>
        <p:grpSpPr bwMode="auto">
          <a:xfrm>
            <a:off x="2195513" y="2908300"/>
            <a:ext cx="6415087" cy="762000"/>
            <a:chOff x="1383" y="1832"/>
            <a:chExt cx="4041" cy="480"/>
          </a:xfrm>
        </p:grpSpPr>
        <p:sp>
          <p:nvSpPr>
            <p:cNvPr id="134153" name="Text Box 4"/>
            <p:cNvSpPr txBox="1">
              <a:spLocks noChangeArrowheads="1"/>
            </p:cNvSpPr>
            <p:nvPr/>
          </p:nvSpPr>
          <p:spPr bwMode="auto">
            <a:xfrm>
              <a:off x="3082" y="1832"/>
              <a:ext cx="234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4" name="Line 5"/>
            <p:cNvSpPr>
              <a:spLocks noChangeShapeType="1"/>
            </p:cNvSpPr>
            <p:nvPr/>
          </p:nvSpPr>
          <p:spPr bwMode="auto">
            <a:xfrm flipV="1">
              <a:off x="1383" y="2159"/>
              <a:ext cx="1699" cy="153"/>
            </a:xfrm>
            <a:prstGeom prst="line">
              <a:avLst/>
            </a:prstGeom>
            <a:noFill/>
            <a:ln w="9525">
              <a:solidFill>
                <a:schemeClr val="tx1"/>
              </a:solidFill>
              <a:round/>
              <a:headEnd/>
              <a:tailEnd/>
            </a:ln>
          </p:spPr>
          <p:txBody>
            <a:bodyPr lIns="92075" tIns="46038" rIns="92075" bIns="46038"/>
            <a:lstStyle/>
            <a:p>
              <a:endParaRPr lang="tr-TR"/>
            </a:p>
          </p:txBody>
        </p:sp>
      </p:grpSp>
      <p:grpSp>
        <p:nvGrpSpPr>
          <p:cNvPr id="134148" name="Group 6"/>
          <p:cNvGrpSpPr>
            <a:grpSpLocks/>
          </p:cNvGrpSpPr>
          <p:nvPr/>
        </p:nvGrpSpPr>
        <p:grpSpPr bwMode="auto">
          <a:xfrm>
            <a:off x="2195513" y="5719762"/>
            <a:ext cx="5272087" cy="461962"/>
            <a:chOff x="1383" y="3603"/>
            <a:chExt cx="3321" cy="291"/>
          </a:xfrm>
        </p:grpSpPr>
        <p:sp>
          <p:nvSpPr>
            <p:cNvPr id="134151" name="Text Box 7"/>
            <p:cNvSpPr txBox="1">
              <a:spLocks noChangeArrowheads="1"/>
            </p:cNvSpPr>
            <p:nvPr/>
          </p:nvSpPr>
          <p:spPr bwMode="auto">
            <a:xfrm>
              <a:off x="1882" y="3603"/>
              <a:ext cx="2822" cy="291"/>
            </a:xfrm>
            <a:prstGeom prst="rect">
              <a:avLst/>
            </a:prstGeom>
            <a:no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dirty="0">
                  <a:solidFill>
                    <a:schemeClr val="tx2"/>
                  </a:solidFill>
                </a:rPr>
                <a:t>[</a:t>
              </a:r>
              <a:r>
                <a:rPr lang="en-US" dirty="0" smtClean="0">
                  <a:solidFill>
                    <a:schemeClr val="tx2"/>
                  </a:solidFill>
                </a:rPr>
                <a:t>x</a:t>
              </a:r>
              <a:r>
                <a:rPr lang="en-US" dirty="0" smtClean="0">
                  <a:solidFill>
                    <a:schemeClr val="tx2"/>
                  </a:solidFill>
                  <a:sym typeface="Math C"/>
                </a:rPr>
                <a:t> → 3</a:t>
              </a:r>
              <a:r>
                <a:rPr lang="en-US" dirty="0">
                  <a:solidFill>
                    <a:schemeClr val="tx2"/>
                  </a:solidFill>
                  <a:sym typeface="Math C"/>
                </a:rPr>
                <a:t>, </a:t>
              </a:r>
              <a:r>
                <a:rPr lang="en-US" dirty="0" smtClean="0">
                  <a:solidFill>
                    <a:schemeClr val="tx2"/>
                  </a:solidFill>
                  <a:sym typeface="Math C"/>
                </a:rPr>
                <a:t>z → 6</a:t>
              </a:r>
              <a:r>
                <a:rPr lang="en-US" dirty="0">
                  <a:solidFill>
                    <a:schemeClr val="tx2"/>
                  </a:solidFill>
                  <a:sym typeface="Math C"/>
                </a:rPr>
                <a:t>, </a:t>
              </a:r>
              <a:r>
                <a:rPr lang="en-US" dirty="0" smtClean="0">
                  <a:solidFill>
                    <a:schemeClr val="tx2"/>
                  </a:solidFill>
                  <a:sym typeface="Math C"/>
                </a:rPr>
                <a:t>y → 0</a:t>
              </a:r>
              <a:r>
                <a:rPr lang="en-US" dirty="0">
                  <a:solidFill>
                    <a:schemeClr val="tx2"/>
                  </a:solidFill>
                  <a:sym typeface="Math C"/>
                </a:rPr>
                <a:t>]</a:t>
              </a:r>
            </a:p>
          </p:txBody>
        </p:sp>
        <p:sp>
          <p:nvSpPr>
            <p:cNvPr id="134152" name="Line 8"/>
            <p:cNvSpPr>
              <a:spLocks noChangeShapeType="1"/>
            </p:cNvSpPr>
            <p:nvPr/>
          </p:nvSpPr>
          <p:spPr bwMode="auto">
            <a:xfrm flipV="1">
              <a:off x="1383" y="3773"/>
              <a:ext cx="499" cy="19"/>
            </a:xfrm>
            <a:prstGeom prst="line">
              <a:avLst/>
            </a:prstGeom>
            <a:noFill/>
            <a:ln w="9525">
              <a:solidFill>
                <a:schemeClr val="tx1"/>
              </a:solidFill>
              <a:round/>
              <a:headEnd/>
              <a:tailEnd/>
            </a:ln>
          </p:spPr>
          <p:txBody>
            <a:bodyPr lIns="92075" tIns="46038" rIns="92075" bIns="46038"/>
            <a:lstStyle/>
            <a:p>
              <a:endParaRPr lang="tr-TR"/>
            </a:p>
          </p:txBody>
        </p:sp>
      </p:grpSp>
      <p:sp>
        <p:nvSpPr>
          <p:cNvPr id="9" name="1 Başlık"/>
          <p:cNvSpPr txBox="1">
            <a:spLocks/>
          </p:cNvSpPr>
          <p:nvPr/>
        </p:nvSpPr>
        <p:spPr>
          <a:xfrm>
            <a:off x="609600" y="381000"/>
            <a:ext cx="8153400" cy="1143000"/>
          </a:xfrm>
          <a:prstGeom prst="rect">
            <a:avLst/>
          </a:prstGeom>
        </p:spPr>
        <p:txBody>
          <a:bodyPr/>
          <a:lstStyle/>
          <a:p>
            <a:pPr>
              <a:defRPr/>
            </a:pPr>
            <a:r>
              <a:rPr lang="tr-TR" sz="3600" kern="0" dirty="0">
                <a:solidFill>
                  <a:srgbClr val="009900"/>
                </a:solidFill>
                <a:latin typeface="+mj-lt"/>
                <a:ea typeface="+mj-ea"/>
                <a:cs typeface="+mj-cs"/>
              </a:rPr>
              <a:t>Semantik Özet Örnek</a:t>
            </a:r>
          </a:p>
        </p:txBody>
      </p:sp>
      <p:sp>
        <p:nvSpPr>
          <p:cNvPr id="10" name="9 Slayt Numarası Yer Tutucusu"/>
          <p:cNvSpPr>
            <a:spLocks noGrp="1"/>
          </p:cNvSpPr>
          <p:nvPr>
            <p:ph type="sldNum" sz="quarter" idx="11"/>
          </p:nvPr>
        </p:nvSpPr>
        <p:spPr/>
        <p:txBody>
          <a:bodyPr/>
          <a:lstStyle/>
          <a:p>
            <a:pPr>
              <a:defRPr/>
            </a:pPr>
            <a:fld id="{E363BEC9-BC1B-4EFD-BA5A-1984BE743552}" type="slidenum">
              <a:rPr lang="en-US"/>
              <a:pPr>
                <a:defRPr/>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smtClean="0"/>
              <a:t>Bağımsız Önişlemci</a:t>
            </a:r>
            <a:endParaRPr lang="en-US" smtClean="0"/>
          </a:p>
        </p:txBody>
      </p:sp>
      <p:pic>
        <p:nvPicPr>
          <p:cNvPr id="19459"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4114800" y="2682875"/>
            <a:ext cx="1524000"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338513" y="2932113"/>
            <a:ext cx="7620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638800" y="2900363"/>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pic>
        <p:nvPicPr>
          <p:cNvPr id="1946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5715000" y="1295400"/>
            <a:ext cx="3962400" cy="4876800"/>
          </a:xfrm>
          <a:prstGeom prst="rect">
            <a:avLst/>
          </a:prstGeom>
          <a:noFill/>
          <a:ln w="9525">
            <a:noFill/>
            <a:miter lim="800000"/>
            <a:headEnd/>
            <a:tailEnd/>
          </a:ln>
        </p:spPr>
      </p:pic>
      <p:sp>
        <p:nvSpPr>
          <p:cNvPr id="19464" name="TextBox 8"/>
          <p:cNvSpPr txBox="1">
            <a:spLocks noChangeArrowheads="1"/>
          </p:cNvSpPr>
          <p:nvPr/>
        </p:nvSpPr>
        <p:spPr bwMode="auto">
          <a:xfrm>
            <a:off x="762000" y="6094413"/>
            <a:ext cx="1714500" cy="460375"/>
          </a:xfrm>
          <a:prstGeom prst="rect">
            <a:avLst/>
          </a:prstGeom>
          <a:noFill/>
          <a:ln w="9525">
            <a:noFill/>
            <a:miter lim="800000"/>
            <a:headEnd/>
            <a:tailEnd/>
          </a:ln>
        </p:spPr>
        <p:txBody>
          <a:bodyPr wrap="square">
            <a:spAutoFit/>
          </a:bodyPr>
          <a:lstStyle/>
          <a:p>
            <a:r>
              <a:rPr lang="en-US" altLang="en-US" i="1" dirty="0" err="1"/>
              <a:t>input.cpp</a:t>
            </a:r>
            <a:endParaRPr lang="en-US" altLang="en-US" i="1" dirty="0"/>
          </a:p>
        </p:txBody>
      </p:sp>
      <p:sp>
        <p:nvSpPr>
          <p:cNvPr id="19465" name="TextBox 10"/>
          <p:cNvSpPr txBox="1">
            <a:spLocks noChangeArrowheads="1"/>
          </p:cNvSpPr>
          <p:nvPr/>
        </p:nvSpPr>
        <p:spPr bwMode="auto">
          <a:xfrm>
            <a:off x="6832600" y="5983288"/>
            <a:ext cx="1701800" cy="461962"/>
          </a:xfrm>
          <a:prstGeom prst="rect">
            <a:avLst/>
          </a:prstGeom>
          <a:noFill/>
          <a:ln w="9525">
            <a:noFill/>
            <a:miter lim="800000"/>
            <a:headEnd/>
            <a:tailEnd/>
          </a:ln>
        </p:spPr>
        <p:txBody>
          <a:bodyPr wrap="square">
            <a:spAutoFit/>
          </a:bodyPr>
          <a:lstStyle/>
          <a:p>
            <a:r>
              <a:rPr lang="en-US" altLang="en-US" i="1" dirty="0"/>
              <a:t>temp.cpp</a:t>
            </a:r>
          </a:p>
        </p:txBody>
      </p:sp>
      <p:sp>
        <p:nvSpPr>
          <p:cNvPr id="19466" name="TextBox 11"/>
          <p:cNvSpPr txBox="1">
            <a:spLocks noChangeArrowheads="1"/>
          </p:cNvSpPr>
          <p:nvPr/>
        </p:nvSpPr>
        <p:spPr bwMode="auto">
          <a:xfrm>
            <a:off x="4114800" y="2876550"/>
            <a:ext cx="1828800" cy="400050"/>
          </a:xfrm>
          <a:prstGeom prst="rect">
            <a:avLst/>
          </a:prstGeom>
          <a:noFill/>
          <a:ln w="9525">
            <a:noFill/>
            <a:miter lim="800000"/>
            <a:headEnd/>
            <a:tailEnd/>
          </a:ln>
        </p:spPr>
        <p:txBody>
          <a:bodyPr>
            <a:spAutoFit/>
          </a:bodyPr>
          <a:lstStyle/>
          <a:p>
            <a:r>
              <a:rPr lang="tr-TR" altLang="en-US" sz="2000"/>
              <a:t>Önişlemci</a:t>
            </a:r>
            <a:endParaRPr lang="en-US" altLang="en-US"/>
          </a:p>
        </p:txBody>
      </p:sp>
      <p:sp>
        <p:nvSpPr>
          <p:cNvPr id="19467" name="TextBox 12"/>
          <p:cNvSpPr txBox="1">
            <a:spLocks noChangeArrowheads="1"/>
          </p:cNvSpPr>
          <p:nvPr/>
        </p:nvSpPr>
        <p:spPr bwMode="auto">
          <a:xfrm>
            <a:off x="533400" y="20993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sp>
        <p:nvSpPr>
          <p:cNvPr id="19468" name="TextBox 14"/>
          <p:cNvSpPr txBox="1">
            <a:spLocks noChangeArrowheads="1"/>
          </p:cNvSpPr>
          <p:nvPr/>
        </p:nvSpPr>
        <p:spPr bwMode="auto">
          <a:xfrm>
            <a:off x="6515100" y="2474655"/>
            <a:ext cx="2362200" cy="2554545"/>
          </a:xfrm>
          <a:prstGeom prst="rect">
            <a:avLst/>
          </a:prstGeom>
          <a:noFill/>
          <a:ln w="9525">
            <a:noFill/>
            <a:miter lim="800000"/>
            <a:headEnd/>
            <a:tailEnd/>
          </a:ln>
        </p:spPr>
        <p:txBody>
          <a:bodyPr>
            <a:spAutoFit/>
          </a:bodyPr>
          <a:lstStyle/>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  </a:t>
            </a:r>
          </a:p>
          <a:p>
            <a:r>
              <a:rPr lang="en-US" altLang="en-US" sz="1600" b="1" dirty="0"/>
              <a:t>    x = 50;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10;</a:t>
            </a:r>
          </a:p>
          <a:p>
            <a:r>
              <a:rPr lang="en-US" altLang="en-US" sz="1600" b="1" dirty="0"/>
              <a:t>}</a:t>
            </a:r>
          </a:p>
        </p:txBody>
      </p:sp>
      <p:sp>
        <p:nvSpPr>
          <p:cNvPr id="19469" name="TextBox 13"/>
          <p:cNvSpPr txBox="1">
            <a:spLocks noChangeArrowheads="1"/>
          </p:cNvSpPr>
          <p:nvPr/>
        </p:nvSpPr>
        <p:spPr bwMode="auto">
          <a:xfrm>
            <a:off x="3719513" y="4419600"/>
            <a:ext cx="2071687" cy="1200150"/>
          </a:xfrm>
          <a:prstGeom prst="rect">
            <a:avLst/>
          </a:prstGeom>
          <a:noFill/>
          <a:ln w="9525">
            <a:noFill/>
            <a:miter lim="800000"/>
            <a:headEnd/>
            <a:tailEnd/>
          </a:ln>
        </p:spPr>
        <p:txBody>
          <a:bodyPr>
            <a:spAutoFit/>
          </a:bodyPr>
          <a:lstStyle/>
          <a:p>
            <a:r>
              <a:rPr lang="tr-TR" altLang="en-US"/>
              <a:t>Değiştirilmiş bir kaynak dosyası üretir</a:t>
            </a:r>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76131" name="Text Box 3"/>
          <p:cNvSpPr txBox="1">
            <a:spLocks noChangeArrowheads="1"/>
          </p:cNvSpPr>
          <p:nvPr/>
        </p:nvSpPr>
        <p:spPr bwMode="auto">
          <a:xfrm>
            <a:off x="4343400" y="3276600"/>
            <a:ext cx="4495800" cy="400752"/>
          </a:xfrm>
          <a:prstGeom prst="rect">
            <a:avLst/>
          </a:prstGeom>
          <a:blipFill dpi="0" rotWithShape="1">
            <a:blip r:embed="rId2"/>
            <a:srcRect/>
            <a:tile tx="0" ty="0" sx="100000" sy="100000" flip="none" algn="tl"/>
          </a:blipFill>
          <a:ln w="9525">
            <a:noFill/>
            <a:miter lim="800000"/>
            <a:headEnd/>
            <a:tailEnd/>
          </a:ln>
        </p:spPr>
        <p:txBody>
          <a:bodyPr wrap="square" lIns="92075" tIns="46038" rIns="92075" bIns="46038">
            <a:spAutoFit/>
          </a:bodyPr>
          <a:lstStyle/>
          <a:p>
            <a:pPr>
              <a:spcBef>
                <a:spcPct val="50000"/>
              </a:spcBef>
              <a:buFont typeface="Monotype Sorts" pitchFamily="2" charset="2"/>
              <a:buNone/>
            </a:pPr>
            <a:r>
              <a:rPr lang="en-US" sz="2000" b="1" dirty="0">
                <a:solidFill>
                  <a:schemeClr val="tx2"/>
                </a:solidFill>
                <a:sym typeface="Symbol" pitchFamily="18" charset="2"/>
              </a:rPr>
              <a:t>f=x. if x = 0 then 1 else x* f(x -1)</a:t>
            </a:r>
          </a:p>
        </p:txBody>
      </p:sp>
      <p:sp>
        <p:nvSpPr>
          <p:cNvPr id="135172" name="Rectangle 4"/>
          <p:cNvSpPr>
            <a:spLocks noGrp="1" noChangeArrowheads="1"/>
          </p:cNvSpPr>
          <p:nvPr>
            <p:ph type="title"/>
          </p:nvPr>
        </p:nvSpPr>
        <p:spPr/>
        <p:txBody>
          <a:bodyPr/>
          <a:lstStyle/>
          <a:p>
            <a:pPr algn="ctr"/>
            <a:r>
              <a:rPr lang="tr-TR" smtClean="0">
                <a:solidFill>
                  <a:srgbClr val="00B050"/>
                </a:solidFill>
              </a:rPr>
              <a:t>Örnek: </a:t>
            </a:r>
            <a:r>
              <a:rPr lang="en-US" smtClean="0">
                <a:solidFill>
                  <a:srgbClr val="00B050"/>
                </a:solidFill>
              </a:rPr>
              <a:t>Denotational Semanti</a:t>
            </a:r>
            <a:r>
              <a:rPr lang="tr-TR" smtClean="0">
                <a:solidFill>
                  <a:srgbClr val="00B050"/>
                </a:solidFill>
              </a:rPr>
              <a:t>k</a:t>
            </a:r>
            <a:endParaRPr lang="en-US" smtClean="0">
              <a:solidFill>
                <a:srgbClr val="00B050"/>
              </a:solidFill>
            </a:endParaRPr>
          </a:p>
        </p:txBody>
      </p:sp>
      <p:sp>
        <p:nvSpPr>
          <p:cNvPr id="13317" name="Text Box 5"/>
          <p:cNvSpPr txBox="1">
            <a:spLocks noChangeArrowheads="1"/>
          </p:cNvSpPr>
          <p:nvPr/>
        </p:nvSpPr>
        <p:spPr bwMode="auto">
          <a:xfrm>
            <a:off x="76200" y="1295400"/>
            <a:ext cx="4038600" cy="5448300"/>
          </a:xfrm>
          <a:prstGeom prst="rect">
            <a:avLst/>
          </a:prstGeom>
          <a:blipFill>
            <a:blip r:embed="rId3"/>
            <a:tile tx="0" ty="0" sx="100000" sy="100000" flip="none" algn="tl"/>
          </a:blipFill>
          <a:ln>
            <a:headEnd/>
            <a:tailEnd/>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p>
            <a:pPr>
              <a:spcBef>
                <a:spcPct val="50000"/>
              </a:spcBef>
              <a:buFont typeface="Monotype Sorts" pitchFamily="2" charset="2"/>
              <a:buNone/>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fact(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z, y;</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x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while (y&gt;0)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z = </a:t>
            </a:r>
            <a:r>
              <a:rPr lang="en-US" b="1" dirty="0" err="1">
                <a:solidFill>
                  <a:srgbClr val="000000"/>
                </a:solidFill>
                <a:latin typeface="Courier New" pitchFamily="49" charset="0"/>
                <a:cs typeface="Courier New" pitchFamily="49" charset="0"/>
              </a:rPr>
              <a:t>z</a:t>
            </a:r>
            <a:r>
              <a:rPr lang="en-US" b="1" dirty="0">
                <a:solidFill>
                  <a:srgbClr val="000000"/>
                </a:solidFill>
                <a:latin typeface="Courier New" pitchFamily="49" charset="0"/>
                <a:cs typeface="Courier New" pitchFamily="49" charset="0"/>
              </a:rPr>
              <a:t> * y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y = </a:t>
            </a:r>
            <a:r>
              <a:rPr lang="en-US" b="1" dirty="0" err="1">
                <a:solidFill>
                  <a:srgbClr val="000000"/>
                </a:solidFill>
                <a:latin typeface="Courier New" pitchFamily="49" charset="0"/>
                <a:cs typeface="Courier New" pitchFamily="49" charset="0"/>
              </a:rPr>
              <a:t>y</a:t>
            </a:r>
            <a:r>
              <a:rPr lang="en-US" b="1" dirty="0">
                <a:solidFill>
                  <a:srgbClr val="000000"/>
                </a:solidFill>
                <a:latin typeface="Courier New" pitchFamily="49" charset="0"/>
                <a:cs typeface="Courier New" pitchFamily="49" charset="0"/>
              </a:rPr>
              <a:t> – 1;</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return z; </a:t>
            </a:r>
          </a:p>
          <a:p>
            <a:pPr>
              <a:spcBef>
                <a:spcPct val="50000"/>
              </a:spcBef>
              <a:buFont typeface="Monotype Sorts" pitchFamily="2" charset="2"/>
              <a:buNone/>
              <a:defRPr/>
            </a:pPr>
            <a:r>
              <a:rPr lang="en-US" b="1" dirty="0">
                <a:solidFill>
                  <a:srgbClr val="000000"/>
                </a:solidFill>
                <a:latin typeface="Courier New" pitchFamily="49" charset="0"/>
                <a:cs typeface="Courier New" pitchFamily="49" charset="0"/>
              </a:rPr>
              <a:t>}</a:t>
            </a:r>
          </a:p>
        </p:txBody>
      </p:sp>
      <p:sp>
        <p:nvSpPr>
          <p:cNvPr id="6" name="5 Slayt Numarası Yer Tutucusu"/>
          <p:cNvSpPr>
            <a:spLocks noGrp="1"/>
          </p:cNvSpPr>
          <p:nvPr>
            <p:ph type="sldNum" sz="quarter" idx="11"/>
          </p:nvPr>
        </p:nvSpPr>
        <p:spPr/>
        <p:txBody>
          <a:bodyPr/>
          <a:lstStyle/>
          <a:p>
            <a:pPr>
              <a:defRPr/>
            </a:pPr>
            <a:fld id="{C435898E-5E41-495A-B403-7C1C3448307C}" type="slidenum">
              <a:rPr lang="en-US"/>
              <a:pPr>
                <a:defRPr/>
              </a:pPr>
              <a:t>130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68300" y="88900"/>
            <a:ext cx="4997450" cy="6710363"/>
          </a:xfrm>
          <a:prstGeom prst="rect">
            <a:avLst/>
          </a:prstGeom>
          <a:blipFill dpi="0" rotWithShape="1">
            <a:blip r:embed="rId2"/>
            <a:srcRect/>
            <a:tile tx="0" ty="0" sx="100000" sy="100000" flip="none" algn="tl"/>
          </a:blipFill>
          <a:ln w="9525">
            <a:noFill/>
            <a:miter lim="800000"/>
            <a:headEnd/>
            <a:tailEnd/>
          </a:ln>
          <a:scene3d>
            <a:camera prst="orthographicFront"/>
            <a:lightRig rig="threePt" dir="t"/>
          </a:scene3d>
          <a:sp3d>
            <a:bevelT prst="angle"/>
          </a:sp3d>
        </p:spPr>
        <p:txBody>
          <a:bodyPr lIns="92075" tIns="46038" rIns="92075" bIns="46038">
            <a:spAutoFit/>
          </a:bodyPr>
          <a:lstStyle/>
          <a:p>
            <a:pPr>
              <a:spcBef>
                <a:spcPct val="50000"/>
              </a:spcBef>
              <a:buFont typeface="Monotype Sorts" pitchFamily="2" charset="2"/>
              <a:buNone/>
            </a:pPr>
            <a:r>
              <a:rPr lang="en-US" sz="2000" b="1" dirty="0">
                <a:solidFill>
                  <a:schemeClr val="tx2"/>
                </a:solidFill>
              </a:rPr>
              <a:t>{x=n}</a:t>
            </a:r>
          </a:p>
          <a:p>
            <a:pPr>
              <a:spcBef>
                <a:spcPct val="50000"/>
              </a:spcBef>
              <a:buFont typeface="Monotype Sorts" pitchFamily="2" charset="2"/>
              <a:buNone/>
            </a:pPr>
            <a:r>
              <a:rPr lang="en-US" sz="2000" b="1" dirty="0">
                <a:solidFill>
                  <a:srgbClr val="000000"/>
                </a:solidFill>
              </a:rPr>
              <a:t>  </a:t>
            </a:r>
            <a:r>
              <a:rPr lang="en-US" sz="2000" b="1" dirty="0" err="1">
                <a:solidFill>
                  <a:srgbClr val="000000"/>
                </a:solidFill>
              </a:rPr>
              <a:t>int</a:t>
            </a:r>
            <a:r>
              <a:rPr lang="en-US" sz="2000" b="1" dirty="0">
                <a:solidFill>
                  <a:srgbClr val="000000"/>
                </a:solidFill>
              </a:rPr>
              <a:t> fact(</a:t>
            </a:r>
            <a:r>
              <a:rPr lang="en-US" sz="2000" b="1" dirty="0" err="1">
                <a:solidFill>
                  <a:srgbClr val="000000"/>
                </a:solidFill>
              </a:rPr>
              <a:t>int</a:t>
            </a:r>
            <a:r>
              <a:rPr lang="en-US" sz="2000" b="1" dirty="0">
                <a:solidFill>
                  <a:srgbClr val="000000"/>
                </a:solidFill>
              </a:rPr>
              <a:t> x) {  </a:t>
            </a:r>
            <a:r>
              <a:rPr lang="en-US" sz="2000" b="1" dirty="0" err="1">
                <a:solidFill>
                  <a:srgbClr val="000000"/>
                </a:solidFill>
              </a:rPr>
              <a:t>int</a:t>
            </a:r>
            <a:r>
              <a:rPr lang="en-US" sz="2000" b="1" dirty="0">
                <a:solidFill>
                  <a:srgbClr val="000000"/>
                </a:solidFill>
              </a:rPr>
              <a:t> z, y;</a:t>
            </a:r>
          </a:p>
          <a:p>
            <a:pPr>
              <a:spcBef>
                <a:spcPct val="50000"/>
              </a:spcBef>
              <a:buFont typeface="Monotype Sorts" pitchFamily="2" charset="2"/>
              <a:buNone/>
            </a:pPr>
            <a:r>
              <a:rPr lang="en-US" sz="2000" b="1" dirty="0">
                <a:solidFill>
                  <a:srgbClr val="000000"/>
                </a:solidFill>
              </a:rPr>
              <a:t>  z = 1;</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x</a:t>
            </a:r>
          </a:p>
          <a:p>
            <a:pPr>
              <a:spcBef>
                <a:spcPct val="50000"/>
              </a:spcBef>
              <a:buFont typeface="Monotype Sorts" pitchFamily="2" charset="2"/>
              <a:buNone/>
            </a:pPr>
            <a:r>
              <a:rPr lang="en-US" sz="2000" b="1" dirty="0">
                <a:solidFill>
                  <a:schemeClr val="tx2"/>
                </a:solidFill>
              </a:rPr>
              <a:t>{x=n </a:t>
            </a:r>
            <a:r>
              <a:rPr lang="en-US" sz="2000" b="1" dirty="0">
                <a:solidFill>
                  <a:schemeClr val="tx2"/>
                </a:solidFill>
                <a:sym typeface="Symbol" pitchFamily="18" charset="2"/>
              </a:rPr>
              <a:t> z=1  y=n</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while</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 / y!</a:t>
            </a:r>
            <a:r>
              <a:rPr lang="en-US" sz="2000" b="1" dirty="0">
                <a:solidFill>
                  <a:schemeClr val="tx2"/>
                </a:solidFill>
              </a:rPr>
              <a:t>}</a:t>
            </a:r>
            <a:br>
              <a:rPr lang="en-US" sz="2000" b="1" dirty="0">
                <a:solidFill>
                  <a:schemeClr val="tx2"/>
                </a:solidFill>
              </a:rPr>
            </a:br>
            <a:r>
              <a:rPr lang="en-US" sz="2000" b="1" dirty="0">
                <a:solidFill>
                  <a:srgbClr val="000000"/>
                </a:solidFill>
              </a:rPr>
              <a:t>  (y&gt;0)  </a:t>
            </a:r>
            <a:r>
              <a:rPr lang="en-US" sz="2000" b="1" dirty="0"/>
              <a:t>{</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&gt;0   z=n! / 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z = </a:t>
            </a:r>
            <a:r>
              <a:rPr lang="en-US" sz="2000" b="1" dirty="0" err="1">
                <a:solidFill>
                  <a:srgbClr val="000000"/>
                </a:solidFill>
              </a:rPr>
              <a:t>z</a:t>
            </a:r>
            <a:r>
              <a:rPr lang="en-US" sz="2000" b="1" dirty="0">
                <a:solidFill>
                  <a:srgbClr val="000000"/>
                </a:solidFill>
              </a:rPr>
              <a:t> * y ;</a:t>
            </a:r>
          </a:p>
          <a:p>
            <a:pPr>
              <a:spcBef>
                <a:spcPct val="50000"/>
              </a:spcBef>
              <a:buFont typeface="Monotype Sorts" pitchFamily="2" charset="2"/>
              <a:buNone/>
            </a:pPr>
            <a:r>
              <a:rPr lang="en-US" sz="2000" b="1" dirty="0">
                <a:solidFill>
                  <a:schemeClr val="bg1"/>
                </a:solidFill>
              </a:rPr>
              <a:t>        </a:t>
            </a:r>
            <a:r>
              <a:rPr lang="en-US" sz="2000" b="1" dirty="0">
                <a:solidFill>
                  <a:schemeClr val="tx2"/>
                </a:solidFill>
              </a:rPr>
              <a:t>{x=n </a:t>
            </a:r>
            <a:r>
              <a:rPr lang="en-US" sz="2000" b="1" dirty="0">
                <a:solidFill>
                  <a:schemeClr val="tx2"/>
                </a:solidFill>
                <a:sym typeface="Symbol" pitchFamily="18" charset="2"/>
              </a:rPr>
              <a:t> y&gt;0   z=n!/(y-1)!</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y = </a:t>
            </a:r>
            <a:r>
              <a:rPr lang="en-US" sz="2000" b="1" dirty="0" err="1">
                <a:solidFill>
                  <a:srgbClr val="000000"/>
                </a:solidFill>
              </a:rPr>
              <a:t>y</a:t>
            </a:r>
            <a:r>
              <a:rPr lang="en-US" sz="2000" b="1" dirty="0">
                <a:solidFill>
                  <a:srgbClr val="000000"/>
                </a:solidFill>
              </a:rPr>
              <a:t> – 1;</a:t>
            </a:r>
          </a:p>
          <a:p>
            <a:pPr>
              <a:spcBef>
                <a:spcPct val="50000"/>
              </a:spcBef>
              <a:buFont typeface="Monotype Sorts" pitchFamily="2" charset="2"/>
              <a:buNone/>
            </a:pPr>
            <a:r>
              <a:rPr lang="en-US" sz="2000" b="1" dirty="0">
                <a:solidFill>
                  <a:schemeClr val="tx2"/>
                </a:solidFill>
              </a:rPr>
              <a:t>        {x=n </a:t>
            </a:r>
            <a:r>
              <a:rPr lang="en-US" sz="2000" b="1" dirty="0">
                <a:solidFill>
                  <a:schemeClr val="tx2"/>
                </a:solidFill>
                <a:sym typeface="Symbol" pitchFamily="18" charset="2"/>
              </a:rPr>
              <a:t> y </a:t>
            </a:r>
            <a:r>
              <a:rPr lang="en-US" sz="2000" b="1" dirty="0" smtClean="0">
                <a:solidFill>
                  <a:schemeClr val="tx2"/>
                </a:solidFill>
                <a:sym typeface="Symbol" pitchFamily="18" charset="2"/>
              </a:rPr>
              <a:t>&gt;0 </a:t>
            </a:r>
            <a:r>
              <a:rPr lang="en-US" sz="2000" b="1" dirty="0">
                <a:solidFill>
                  <a:schemeClr val="tx2"/>
                </a:solidFill>
                <a:sym typeface="Symbol" pitchFamily="18" charset="2"/>
              </a:rPr>
              <a:t>  z=n!/y!</a:t>
            </a:r>
            <a:r>
              <a:rPr lang="en-US" sz="2000" b="1" dirty="0">
                <a:solidFill>
                  <a:schemeClr val="tx2"/>
                </a:solidFill>
              </a:rPr>
              <a:t>}</a:t>
            </a:r>
          </a:p>
          <a:p>
            <a:pPr>
              <a:spcBef>
                <a:spcPct val="50000"/>
              </a:spcBef>
              <a:buFont typeface="Monotype Sorts" pitchFamily="2" charset="2"/>
              <a:buNone/>
            </a:pPr>
            <a:r>
              <a:rPr lang="en-US" sz="2000" b="1" dirty="0">
                <a:solidFill>
                  <a:srgbClr val="000000"/>
                </a:solidFill>
              </a:rPr>
              <a:t>     } return z} </a:t>
            </a:r>
            <a:r>
              <a:rPr lang="en-US" sz="2000" b="1" dirty="0">
                <a:solidFill>
                  <a:schemeClr val="tx2"/>
                </a:solidFill>
              </a:rPr>
              <a:t>{x=n </a:t>
            </a:r>
            <a:r>
              <a:rPr lang="en-US" sz="2000" b="1" dirty="0">
                <a:solidFill>
                  <a:schemeClr val="tx2"/>
                </a:solidFill>
                <a:sym typeface="Symbol" pitchFamily="18" charset="2"/>
              </a:rPr>
              <a:t> z=n!</a:t>
            </a:r>
            <a:r>
              <a:rPr lang="en-US" sz="2000" b="1" dirty="0">
                <a:solidFill>
                  <a:schemeClr val="tx2"/>
                </a:solidFill>
              </a:rPr>
              <a:t>}</a:t>
            </a:r>
          </a:p>
        </p:txBody>
      </p:sp>
      <p:sp>
        <p:nvSpPr>
          <p:cNvPr id="136195" name="Text Box 3"/>
          <p:cNvSpPr txBox="1">
            <a:spLocks noChangeArrowheads="1"/>
          </p:cNvSpPr>
          <p:nvPr/>
        </p:nvSpPr>
        <p:spPr bwMode="auto">
          <a:xfrm>
            <a:off x="3459163" y="1371600"/>
            <a:ext cx="4648200" cy="519113"/>
          </a:xfrm>
          <a:prstGeom prst="rect">
            <a:avLst/>
          </a:prstGeom>
          <a:noFill/>
          <a:ln w="9525">
            <a:noFill/>
            <a:miter lim="800000"/>
            <a:headEnd/>
            <a:tailEnd/>
          </a:ln>
        </p:spPr>
        <p:txBody>
          <a:bodyPr lIns="92075" tIns="46038" rIns="92075" bIns="46038">
            <a:spAutoFit/>
          </a:bodyPr>
          <a:lstStyle/>
          <a:p>
            <a:pPr>
              <a:spcBef>
                <a:spcPct val="50000"/>
              </a:spcBef>
              <a:buFont typeface="Monotype Sorts" pitchFamily="2" charset="2"/>
              <a:buNone/>
            </a:pPr>
            <a:endParaRPr lang="tr-TR">
              <a:sym typeface="Symbol" pitchFamily="18" charset="2"/>
            </a:endParaRPr>
          </a:p>
        </p:txBody>
      </p:sp>
      <p:sp>
        <p:nvSpPr>
          <p:cNvPr id="136196" name="Rectangle 4"/>
          <p:cNvSpPr>
            <a:spLocks noGrp="1" noChangeArrowheads="1"/>
          </p:cNvSpPr>
          <p:nvPr>
            <p:ph type="title"/>
          </p:nvPr>
        </p:nvSpPr>
        <p:spPr>
          <a:xfrm>
            <a:off x="5410200" y="152400"/>
            <a:ext cx="3733800" cy="838200"/>
          </a:xfrm>
        </p:spPr>
        <p:txBody>
          <a:bodyPr/>
          <a:lstStyle/>
          <a:p>
            <a:pPr algn="ctr"/>
            <a:r>
              <a:rPr lang="tr-TR" sz="3200" smtClean="0">
                <a:solidFill>
                  <a:srgbClr val="00B050"/>
                </a:solidFill>
              </a:rPr>
              <a:t>Örnek: </a:t>
            </a:r>
            <a:r>
              <a:rPr lang="en-US" sz="3200" smtClean="0">
                <a:solidFill>
                  <a:srgbClr val="00B050"/>
                </a:solidFill>
              </a:rPr>
              <a:t>Axiomatic Semanti</a:t>
            </a:r>
            <a:r>
              <a:rPr lang="tr-TR" sz="3200" smtClean="0">
                <a:solidFill>
                  <a:srgbClr val="00B050"/>
                </a:solidFill>
              </a:rPr>
              <a:t>k</a:t>
            </a:r>
            <a:endParaRPr lang="en-US" sz="3200" smtClean="0">
              <a:solidFill>
                <a:srgbClr val="00B050"/>
              </a:solidFill>
            </a:endParaRPr>
          </a:p>
        </p:txBody>
      </p:sp>
      <p:sp>
        <p:nvSpPr>
          <p:cNvPr id="5" name="4 Slayt Numarası Yer Tutucusu"/>
          <p:cNvSpPr>
            <a:spLocks noGrp="1"/>
          </p:cNvSpPr>
          <p:nvPr>
            <p:ph type="sldNum" sz="quarter" idx="11"/>
          </p:nvPr>
        </p:nvSpPr>
        <p:spPr/>
        <p:txBody>
          <a:bodyPr/>
          <a:lstStyle/>
          <a:p>
            <a:pPr>
              <a:defRPr/>
            </a:pPr>
            <a:fld id="{D9330048-364F-4F2A-A741-261E2970C8FB}" type="slidenum">
              <a:rPr lang="en-US"/>
              <a:pPr>
                <a:defRPr/>
              </a:pPr>
              <a:t>131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1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pPr algn="ctr"/>
            <a:r>
              <a:rPr lang="tr-TR" smtClean="0">
                <a:solidFill>
                  <a:srgbClr val="00B050"/>
                </a:solidFill>
              </a:rPr>
              <a:t>Örnek: Opera</a:t>
            </a:r>
            <a:r>
              <a:rPr lang="en-US" smtClean="0">
                <a:solidFill>
                  <a:srgbClr val="00B050"/>
                </a:solidFill>
              </a:rPr>
              <a:t>tional Semanti</a:t>
            </a:r>
            <a:r>
              <a:rPr lang="tr-TR" smtClean="0">
                <a:solidFill>
                  <a:srgbClr val="00B050"/>
                </a:solidFill>
              </a:rPr>
              <a:t>k</a:t>
            </a:r>
            <a:endParaRPr lang="en-US" smtClean="0">
              <a:solidFill>
                <a:srgbClr val="00B050"/>
              </a:solidFill>
            </a:endParaRPr>
          </a:p>
        </p:txBody>
      </p:sp>
      <p:sp>
        <p:nvSpPr>
          <p:cNvPr id="5" name="Rectangle 2"/>
          <p:cNvSpPr txBox="1">
            <a:spLocks noChangeArrowheads="1"/>
          </p:cNvSpPr>
          <p:nvPr/>
        </p:nvSpPr>
        <p:spPr bwMode="auto">
          <a:xfrm>
            <a:off x="0" y="808038"/>
            <a:ext cx="9144000" cy="1477962"/>
          </a:xfrm>
          <a:prstGeom prst="rect">
            <a:avLst/>
          </a:prstGeom>
          <a:noFill/>
          <a:ln w="9525">
            <a:noFill/>
            <a:miter lim="800000"/>
            <a:headEnd/>
            <a:tailEnd/>
          </a:ln>
        </p:spPr>
        <p:txBody>
          <a:bodyPr/>
          <a:lstStyle/>
          <a:p>
            <a:pPr eaLnBrk="1" hangingPunct="1">
              <a:defRPr/>
            </a:pPr>
            <a:r>
              <a:rPr lang="en-US" sz="3200" kern="0" dirty="0">
                <a:solidFill>
                  <a:srgbClr val="009900"/>
                </a:solidFill>
                <a:latin typeface="+mj-lt"/>
                <a:ea typeface="+mj-ea"/>
                <a:cs typeface="+mj-cs"/>
              </a:rPr>
              <a:t/>
            </a:r>
            <a:br>
              <a:rPr lang="en-US" sz="3200" kern="0" dirty="0">
                <a:solidFill>
                  <a:srgbClr val="009900"/>
                </a:solidFill>
                <a:latin typeface="+mj-lt"/>
                <a:ea typeface="+mj-ea"/>
                <a:cs typeface="+mj-cs"/>
              </a:rPr>
            </a:br>
            <a:r>
              <a:rPr lang="tr-TR" sz="2600" i="1" kern="0" dirty="0">
                <a:solidFill>
                  <a:srgbClr val="009900"/>
                </a:solidFill>
                <a:latin typeface="+mj-lt"/>
                <a:ea typeface="+mj-ea"/>
                <a:cs typeface="+mj-cs"/>
              </a:rPr>
              <a:t>yüksek-seviye</a:t>
            </a:r>
            <a:r>
              <a:rPr lang="en-US" sz="2600" i="1" kern="0" dirty="0">
                <a:solidFill>
                  <a:srgbClr val="009900"/>
                </a:solidFill>
                <a:latin typeface="+mj-lt"/>
                <a:ea typeface="+mj-ea"/>
                <a:cs typeface="+mj-cs"/>
              </a:rPr>
              <a:t> program</a:t>
            </a:r>
            <a:r>
              <a:rPr lang="tr-TR" sz="2600" i="1" kern="0" dirty="0">
                <a:solidFill>
                  <a:srgbClr val="009900"/>
                </a:solidFill>
                <a:latin typeface="+mj-lt"/>
                <a:ea typeface="+mj-ea"/>
                <a:cs typeface="+mj-cs"/>
              </a:rPr>
              <a:t>      </a:t>
            </a:r>
            <a:r>
              <a:rPr lang="en-US" sz="2600" i="1" kern="0" dirty="0">
                <a:solidFill>
                  <a:srgbClr val="FF0000"/>
                </a:solidFill>
                <a:latin typeface="+mj-lt"/>
                <a:ea typeface="+mj-ea"/>
                <a:cs typeface="+mj-cs"/>
              </a:rPr>
              <a:t>operational </a:t>
            </a:r>
            <a:r>
              <a:rPr lang="en-US" sz="2600" i="1" kern="0" dirty="0" err="1">
                <a:solidFill>
                  <a:srgbClr val="FF0000"/>
                </a:solidFill>
                <a:latin typeface="+mj-lt"/>
                <a:ea typeface="+mj-ea"/>
                <a:cs typeface="+mj-cs"/>
              </a:rPr>
              <a:t>semanti</a:t>
            </a:r>
            <a:r>
              <a:rPr lang="tr-TR" sz="2600" i="1" kern="0" dirty="0">
                <a:solidFill>
                  <a:srgbClr val="FF0000"/>
                </a:solidFill>
                <a:latin typeface="+mj-lt"/>
                <a:ea typeface="+mj-ea"/>
                <a:cs typeface="+mj-cs"/>
              </a:rPr>
              <a:t>k</a:t>
            </a:r>
            <a:endParaRPr lang="en-US" sz="2600" i="1" kern="0" dirty="0">
              <a:solidFill>
                <a:srgbClr val="FF0000"/>
              </a:solidFill>
              <a:latin typeface="+mj-lt"/>
              <a:ea typeface="+mj-ea"/>
              <a:cs typeface="+mj-cs"/>
            </a:endParaRPr>
          </a:p>
        </p:txBody>
      </p:sp>
      <p:sp>
        <p:nvSpPr>
          <p:cNvPr id="6" name="Rectangle 3"/>
          <p:cNvSpPr txBox="1">
            <a:spLocks noChangeArrowheads="1"/>
          </p:cNvSpPr>
          <p:nvPr/>
        </p:nvSpPr>
        <p:spPr>
          <a:xfrm>
            <a:off x="0" y="2286000"/>
            <a:ext cx="4114800" cy="452596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kern="0" dirty="0">
                <a:solidFill>
                  <a:srgbClr val="009900"/>
                </a:solidFill>
                <a:latin typeface="Courier New" pitchFamily="49" charset="0"/>
              </a:rPr>
              <a:t>for (e1; e2; e3)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    .</a:t>
            </a:r>
          </a:p>
          <a:p>
            <a:pPr marL="342900" indent="-342900" eaLnBrk="1" hangingPunct="1">
              <a:spcBef>
                <a:spcPct val="20000"/>
              </a:spcBef>
              <a:defRPr/>
            </a:pPr>
            <a:r>
              <a:rPr lang="en-US" sz="2800" b="1" kern="0" dirty="0">
                <a:solidFill>
                  <a:srgbClr val="009900"/>
                </a:solidFill>
                <a:latin typeface="Courier New" pitchFamily="49" charset="0"/>
              </a:rPr>
              <a:t>}</a:t>
            </a:r>
          </a:p>
          <a:p>
            <a:pPr marL="342900" indent="-342900" eaLnBrk="1" hangingPunct="1">
              <a:spcBef>
                <a:spcPct val="20000"/>
              </a:spcBef>
              <a:defRPr/>
            </a:pPr>
            <a:r>
              <a:rPr lang="en-US" sz="2800" b="1" kern="0" dirty="0">
                <a:solidFill>
                  <a:srgbClr val="009900"/>
                </a:solidFill>
                <a:latin typeface="Courier New" pitchFamily="49" charset="0"/>
              </a:rPr>
              <a:t>&lt;rest of program&gt;</a:t>
            </a:r>
          </a:p>
          <a:p>
            <a:pPr marL="342900" indent="-342900" eaLnBrk="1" hangingPunct="1">
              <a:spcBef>
                <a:spcPct val="20000"/>
              </a:spcBef>
              <a:defRPr/>
            </a:pPr>
            <a:endParaRPr lang="en-US" sz="2800" b="1" kern="0" dirty="0">
              <a:solidFill>
                <a:srgbClr val="009900"/>
              </a:solidFill>
              <a:latin typeface="Courier New" pitchFamily="49" charset="0"/>
            </a:endParaRPr>
          </a:p>
        </p:txBody>
      </p:sp>
      <p:sp>
        <p:nvSpPr>
          <p:cNvPr id="7" name="Rectangle 4"/>
          <p:cNvSpPr>
            <a:spLocks noChangeArrowheads="1"/>
          </p:cNvSpPr>
          <p:nvPr/>
        </p:nvSpPr>
        <p:spPr bwMode="auto">
          <a:xfrm>
            <a:off x="4191000" y="2286000"/>
            <a:ext cx="4876800" cy="4525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marL="342900" indent="-342900" eaLnBrk="1" hangingPunct="1">
              <a:spcBef>
                <a:spcPct val="20000"/>
              </a:spcBef>
              <a:defRPr/>
            </a:pPr>
            <a:r>
              <a:rPr lang="en-US" sz="2800" b="1" dirty="0">
                <a:latin typeface="Courier New" pitchFamily="49" charset="0"/>
              </a:rPr>
              <a:t>    </a:t>
            </a:r>
            <a:r>
              <a:rPr lang="en-US" sz="2800" b="1" dirty="0">
                <a:solidFill>
                  <a:srgbClr val="FF0000"/>
                </a:solidFill>
                <a:latin typeface="Courier New" pitchFamily="49" charset="0"/>
              </a:rPr>
              <a:t>e1;</a:t>
            </a:r>
          </a:p>
          <a:p>
            <a:pPr marL="342900" indent="-342900" eaLnBrk="1" hangingPunct="1">
              <a:spcBef>
                <a:spcPct val="20000"/>
              </a:spcBef>
              <a:defRPr/>
            </a:pPr>
            <a:r>
              <a:rPr lang="en-US" sz="2800" b="1" dirty="0">
                <a:solidFill>
                  <a:srgbClr val="FF0000"/>
                </a:solidFill>
                <a:latin typeface="Courier New" pitchFamily="49" charset="0"/>
              </a:rPr>
              <a:t>L1: if not(e2)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L2</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a:t>
            </a:r>
          </a:p>
          <a:p>
            <a:pPr marL="342900" indent="-342900" eaLnBrk="1" hangingPunct="1">
              <a:spcBef>
                <a:spcPct val="20000"/>
              </a:spcBef>
              <a:defRPr/>
            </a:pPr>
            <a:r>
              <a:rPr lang="en-US" sz="2800" b="1" dirty="0">
                <a:solidFill>
                  <a:srgbClr val="FF0000"/>
                </a:solidFill>
                <a:latin typeface="Courier New" pitchFamily="49" charset="0"/>
              </a:rPr>
              <a:t>    e3;</a:t>
            </a:r>
          </a:p>
          <a:p>
            <a:pPr marL="342900" indent="-342900" eaLnBrk="1" hangingPunct="1">
              <a:spcBef>
                <a:spcPct val="20000"/>
              </a:spcBef>
              <a:defRPr/>
            </a:pPr>
            <a:r>
              <a:rPr lang="en-US" sz="2800" b="1" dirty="0">
                <a:solidFill>
                  <a:srgbClr val="FF0000"/>
                </a:solidFill>
                <a:latin typeface="Courier New" pitchFamily="49" charset="0"/>
              </a:rPr>
              <a:t>    </a:t>
            </a:r>
            <a:r>
              <a:rPr lang="en-US" sz="2800" b="1" dirty="0" err="1">
                <a:solidFill>
                  <a:srgbClr val="FF0000"/>
                </a:solidFill>
                <a:latin typeface="Courier New" pitchFamily="49" charset="0"/>
              </a:rPr>
              <a:t>goto</a:t>
            </a:r>
            <a:r>
              <a:rPr lang="en-US" sz="2800" b="1" dirty="0">
                <a:solidFill>
                  <a:srgbClr val="FF0000"/>
                </a:solidFill>
                <a:latin typeface="Courier New" pitchFamily="49" charset="0"/>
              </a:rPr>
              <a:t> L1</a:t>
            </a:r>
          </a:p>
          <a:p>
            <a:pPr marL="342900" indent="-342900" eaLnBrk="1" hangingPunct="1">
              <a:spcBef>
                <a:spcPct val="20000"/>
              </a:spcBef>
              <a:defRPr/>
            </a:pPr>
            <a:r>
              <a:rPr lang="en-US" sz="2800" b="1" dirty="0">
                <a:solidFill>
                  <a:srgbClr val="FF0000"/>
                </a:solidFill>
                <a:latin typeface="Courier New" pitchFamily="49" charset="0"/>
              </a:rPr>
              <a:t>L2: &lt;rest of program&gt;</a:t>
            </a:r>
          </a:p>
          <a:p>
            <a:pPr marL="342900" indent="-342900" eaLnBrk="1" hangingPunct="1">
              <a:spcBef>
                <a:spcPct val="20000"/>
              </a:spcBef>
              <a:defRPr/>
            </a:pPr>
            <a:endParaRPr lang="en-US" sz="2800" b="1" dirty="0">
              <a:solidFill>
                <a:srgbClr val="FF0000"/>
              </a:solidFill>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B545E98E-D5A2-4C68-8DD4-AA4559054684}" type="slidenum">
              <a:rPr lang="en-US"/>
              <a:pPr>
                <a:defRPr/>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tr-TR" smtClean="0"/>
              <a:t>Özet</a:t>
            </a:r>
            <a:endParaRPr lang="en-US" smtClean="0"/>
          </a:p>
        </p:txBody>
      </p:sp>
      <p:sp>
        <p:nvSpPr>
          <p:cNvPr id="138243" name="Rectangle 3"/>
          <p:cNvSpPr>
            <a:spLocks noGrp="1" noChangeArrowheads="1"/>
          </p:cNvSpPr>
          <p:nvPr>
            <p:ph type="body" idx="1"/>
          </p:nvPr>
        </p:nvSpPr>
        <p:spPr>
          <a:xfrm>
            <a:off x="457200" y="1600200"/>
            <a:ext cx="8534400" cy="4572000"/>
          </a:xfrm>
        </p:spPr>
        <p:txBody>
          <a:bodyPr/>
          <a:lstStyle/>
          <a:p>
            <a:pPr eaLnBrk="1" hangingPunct="1"/>
            <a:r>
              <a:rPr lang="en-US" smtClean="0"/>
              <a:t>BNF </a:t>
            </a:r>
            <a:r>
              <a:rPr lang="tr-TR" smtClean="0"/>
              <a:t>ve</a:t>
            </a:r>
            <a:r>
              <a:rPr lang="en-US" smtClean="0"/>
              <a:t> </a:t>
            </a:r>
            <a:r>
              <a:rPr lang="tr-TR" smtClean="0"/>
              <a:t>içerik-bağımsız gramerler</a:t>
            </a:r>
            <a:r>
              <a:rPr lang="en-US" smtClean="0"/>
              <a:t> </a:t>
            </a:r>
            <a:r>
              <a:rPr lang="tr-TR" smtClean="0"/>
              <a:t>eşdeğer meta-dillerdir</a:t>
            </a:r>
            <a:endParaRPr lang="en-US" smtClean="0"/>
          </a:p>
          <a:p>
            <a:pPr lvl="1" eaLnBrk="1" hangingPunct="1"/>
            <a:r>
              <a:rPr lang="tr-TR" smtClean="0"/>
              <a:t>Programlama dillerinin sentaksını tanımlayabilmek için uygundur</a:t>
            </a:r>
            <a:endParaRPr lang="en-US" smtClean="0"/>
          </a:p>
          <a:p>
            <a:pPr eaLnBrk="1" hangingPunct="1"/>
            <a:r>
              <a:rPr lang="tr-TR" smtClean="0">
                <a:solidFill>
                  <a:srgbClr val="CC3300"/>
                </a:solidFill>
              </a:rPr>
              <a:t>Özellik grameri bir dilin hem sentaksını hem de semantiğini tanımlayabilen</a:t>
            </a:r>
            <a:r>
              <a:rPr lang="en-US" smtClean="0">
                <a:solidFill>
                  <a:srgbClr val="CC3300"/>
                </a:solidFill>
              </a:rPr>
              <a:t> </a:t>
            </a:r>
            <a:r>
              <a:rPr lang="tr-TR" smtClean="0">
                <a:solidFill>
                  <a:srgbClr val="CC3300"/>
                </a:solidFill>
              </a:rPr>
              <a:t>tanımlayıcı bir formalizmdir</a:t>
            </a:r>
            <a:endParaRPr lang="en-US" smtClean="0">
              <a:solidFill>
                <a:srgbClr val="CC3300"/>
              </a:solidFill>
            </a:endParaRPr>
          </a:p>
          <a:p>
            <a:pPr eaLnBrk="1" hangingPunct="1"/>
            <a:r>
              <a:rPr lang="tr-TR" smtClean="0"/>
              <a:t>Semantik tanımının birincil metotları</a:t>
            </a:r>
            <a:endParaRPr lang="en-US" smtClean="0"/>
          </a:p>
          <a:p>
            <a:pPr lvl="1" eaLnBrk="1" hangingPunct="1"/>
            <a:r>
              <a:rPr lang="tr-TR" smtClean="0"/>
              <a:t>İşlem (</a:t>
            </a:r>
            <a:r>
              <a:rPr lang="en-US" smtClean="0"/>
              <a:t>Operation</a:t>
            </a:r>
            <a:r>
              <a:rPr lang="tr-TR" smtClean="0"/>
              <a:t>)</a:t>
            </a:r>
            <a:r>
              <a:rPr lang="en-US" smtClean="0"/>
              <a:t>, a</a:t>
            </a:r>
            <a:r>
              <a:rPr lang="tr-TR" smtClean="0"/>
              <a:t>ksiy</a:t>
            </a:r>
            <a:r>
              <a:rPr lang="en-US" smtClean="0"/>
              <a:t>omati</a:t>
            </a:r>
            <a:r>
              <a:rPr lang="tr-TR" smtClean="0"/>
              <a:t>k</a:t>
            </a:r>
            <a:r>
              <a:rPr lang="en-US" smtClean="0"/>
              <a:t>, denota</a:t>
            </a:r>
            <a:r>
              <a:rPr lang="tr-TR" smtClean="0"/>
              <a:t>sy</a:t>
            </a:r>
            <a:r>
              <a:rPr lang="en-US" smtClean="0"/>
              <a:t>on</a:t>
            </a:r>
            <a:r>
              <a:rPr lang="tr-TR" smtClean="0"/>
              <a:t>e</a:t>
            </a:r>
            <a:r>
              <a:rPr lang="en-US" smtClean="0"/>
              <a:t>l</a:t>
            </a:r>
          </a:p>
        </p:txBody>
      </p:sp>
      <p:sp>
        <p:nvSpPr>
          <p:cNvPr id="6" name="5 Slayt Numarası Yer Tutucusu"/>
          <p:cNvSpPr>
            <a:spLocks noGrp="1"/>
          </p:cNvSpPr>
          <p:nvPr>
            <p:ph type="sldNum" sz="quarter" idx="11"/>
          </p:nvPr>
        </p:nvSpPr>
        <p:spPr/>
        <p:txBody>
          <a:bodyPr/>
          <a:lstStyle/>
          <a:p>
            <a:pPr>
              <a:defRPr/>
            </a:pPr>
            <a:fld id="{22D22566-8F9A-4713-A94A-F33A3E951F0A}" type="slidenum">
              <a:rPr lang="en-US"/>
              <a:pPr>
                <a:defRPr/>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Başlık"/>
          <p:cNvSpPr>
            <a:spLocks noGrp="1"/>
          </p:cNvSpPr>
          <p:nvPr>
            <p:ph type="title"/>
          </p:nvPr>
        </p:nvSpPr>
        <p:spPr>
          <a:xfrm>
            <a:off x="609600" y="76200"/>
            <a:ext cx="8305800" cy="1143000"/>
          </a:xfrm>
        </p:spPr>
        <p:txBody>
          <a:bodyPr/>
          <a:lstStyle/>
          <a:p>
            <a:r>
              <a:rPr lang="tr-TR" smtClean="0"/>
              <a:t>Son Not: Programlama Dillerinin Standartlaştırılması</a:t>
            </a:r>
          </a:p>
        </p:txBody>
      </p:sp>
      <p:sp>
        <p:nvSpPr>
          <p:cNvPr id="139267" name="2 İçerik Yer Tutucusu"/>
          <p:cNvSpPr>
            <a:spLocks noGrp="1"/>
          </p:cNvSpPr>
          <p:nvPr>
            <p:ph idx="1"/>
          </p:nvPr>
        </p:nvSpPr>
        <p:spPr>
          <a:xfrm>
            <a:off x="228600" y="1295400"/>
            <a:ext cx="8763000" cy="4572000"/>
          </a:xfrm>
        </p:spPr>
        <p:txBody>
          <a:bodyPr/>
          <a:lstStyle/>
          <a:p>
            <a:r>
              <a:rPr lang="tr-TR" smtClean="0"/>
              <a:t>Bir dil yaygın olarak kullanılmaya başlandıktan sonra, çeşitli donanım ortamlarına uyumlu dil gerçekleştirimlerinin üretilebilmesi için dilin sözdizimi ve anlamı tam ve açık olarak tanımlanmalı ve </a:t>
            </a:r>
            <a:r>
              <a:rPr lang="tr-TR" b="1" smtClean="0"/>
              <a:t>dil standardı</a:t>
            </a:r>
            <a:r>
              <a:rPr lang="tr-TR" smtClean="0"/>
              <a:t> oluşturulmalıdır. </a:t>
            </a:r>
          </a:p>
          <a:p>
            <a:r>
              <a:rPr lang="tr-TR" smtClean="0"/>
              <a:t>Bir dil standardı, dil tasarımcısı, dil tasarımını destekleyen kuruluş veya Amerika Birleşik Devletleri'nde </a:t>
            </a:r>
            <a:r>
              <a:rPr lang="tr-TR" i="1" smtClean="0"/>
              <a:t>American National Standards Institute (</a:t>
            </a:r>
            <a:r>
              <a:rPr lang="tr-TR" b="1" i="1" smtClean="0"/>
              <a:t>ANSI</a:t>
            </a:r>
            <a:r>
              <a:rPr lang="tr-TR" i="1" smtClean="0"/>
              <a:t>)</a:t>
            </a:r>
            <a:r>
              <a:rPr lang="tr-TR" smtClean="0"/>
              <a:t> gibi bir kuruluş tarafından tanımlanabilir. Benzer şekilde </a:t>
            </a:r>
            <a:r>
              <a:rPr lang="tr-TR" i="1" smtClean="0"/>
              <a:t>International Standards Organization (</a:t>
            </a:r>
            <a:r>
              <a:rPr lang="tr-TR" b="1" i="1" smtClean="0"/>
              <a:t>ISO</a:t>
            </a:r>
            <a:r>
              <a:rPr lang="tr-TR" i="1" smtClean="0"/>
              <a:t>)</a:t>
            </a:r>
            <a:r>
              <a:rPr lang="tr-TR" smtClean="0"/>
              <a:t> tarafından gerçekleştirilebilir</a:t>
            </a:r>
          </a:p>
        </p:txBody>
      </p:sp>
      <p:sp>
        <p:nvSpPr>
          <p:cNvPr id="5" name="4 Slayt Numarası Yer Tutucusu"/>
          <p:cNvSpPr>
            <a:spLocks noGrp="1"/>
          </p:cNvSpPr>
          <p:nvPr>
            <p:ph type="sldNum" sz="quarter" idx="11"/>
          </p:nvPr>
        </p:nvSpPr>
        <p:spPr/>
        <p:txBody>
          <a:bodyPr/>
          <a:lstStyle/>
          <a:p>
            <a:pPr>
              <a:defRPr/>
            </a:pPr>
            <a:fld id="{5EE0AEAF-B6F3-4616-8780-12EB1104A48B}" type="slidenum">
              <a:rPr lang="en-US"/>
              <a:pPr>
                <a:defRPr/>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Başlık"/>
          <p:cNvSpPr>
            <a:spLocks noGrp="1"/>
          </p:cNvSpPr>
          <p:nvPr>
            <p:ph type="title"/>
          </p:nvPr>
        </p:nvSpPr>
        <p:spPr/>
        <p:txBody>
          <a:bodyPr/>
          <a:lstStyle/>
          <a:p>
            <a:r>
              <a:rPr lang="tr-TR" smtClean="0"/>
              <a:t>ÖDEVLER</a:t>
            </a:r>
          </a:p>
        </p:txBody>
      </p:sp>
      <p:sp>
        <p:nvSpPr>
          <p:cNvPr id="140291" name="2 İçerik Yer Tutucusu"/>
          <p:cNvSpPr>
            <a:spLocks noGrp="1"/>
          </p:cNvSpPr>
          <p:nvPr>
            <p:ph idx="1"/>
          </p:nvPr>
        </p:nvSpPr>
        <p:spPr>
          <a:xfrm>
            <a:off x="457200" y="1295400"/>
            <a:ext cx="8305800" cy="4114800"/>
          </a:xfrm>
        </p:spPr>
        <p:txBody>
          <a:bodyPr/>
          <a:lstStyle/>
          <a:p>
            <a:pPr marL="514350" indent="-514350">
              <a:buFont typeface="Lucida Sans Unicode" pitchFamily="34" charset="0"/>
              <a:buAutoNum type="arabicPeriod"/>
            </a:pPr>
            <a:r>
              <a:rPr lang="tr-TR" smtClean="0"/>
              <a:t>BNF ve EBNF hakkında detaylı bilgi toplayınız</a:t>
            </a:r>
          </a:p>
          <a:p>
            <a:pPr marL="514350" indent="-514350">
              <a:buFont typeface="Lucida Sans Unicode" pitchFamily="34" charset="0"/>
              <a:buAutoNum type="arabicPeriod"/>
            </a:pPr>
            <a:r>
              <a:rPr lang="tr-TR" smtClean="0"/>
              <a:t>Java Diline ait BNF yapısını araştırınız. </a:t>
            </a:r>
          </a:p>
          <a:p>
            <a:pPr marL="514350" indent="-514350">
              <a:buFont typeface="Lucida Sans Unicode" pitchFamily="34" charset="0"/>
              <a:buAutoNum type="arabicPeriod"/>
            </a:pPr>
            <a:r>
              <a:rPr lang="tr-TR" smtClean="0"/>
              <a:t>a=a*(b+(c*a)) örneği için grameri ve sola dayalı türetme özelliğini gösterip ayrıştırma ağacını çiziniz.</a:t>
            </a:r>
          </a:p>
          <a:p>
            <a:pPr marL="514350" indent="-514350">
              <a:buFont typeface="Lucida Sans Unicode" pitchFamily="34" charset="0"/>
              <a:buAutoNum type="arabicPeriod"/>
            </a:pPr>
            <a:r>
              <a:rPr lang="tr-TR" smtClean="0"/>
              <a:t>Semantik analiz için kullanılan yöntemleri (İşlemsel, </a:t>
            </a:r>
            <a:r>
              <a:rPr lang="tr-TR" u="sng" smtClean="0"/>
              <a:t>Yapısal İşlemsel</a:t>
            </a:r>
            <a:r>
              <a:rPr lang="tr-TR" smtClean="0"/>
              <a:t>, Kurala Dayalı ve Fonksiyonel)  araştırıp örnekler ile destekleyiniz.</a:t>
            </a:r>
          </a:p>
          <a:p>
            <a:pPr marL="514350" indent="-514350">
              <a:buFontTx/>
              <a:buNone/>
            </a:pPr>
            <a:r>
              <a:rPr lang="tr-TR" sz="2400" smtClean="0"/>
              <a:t>	</a:t>
            </a:r>
            <a:r>
              <a:rPr lang="tr-TR" sz="2400" smtClean="0">
                <a:solidFill>
                  <a:srgbClr val="FF0000"/>
                </a:solidFill>
              </a:rPr>
              <a:t>Hazırlayacağınız belgeler – doc ya da ppt formatında olacaktır</a:t>
            </a:r>
            <a:endParaRPr lang="en-US" sz="2400" smtClean="0">
              <a:solidFill>
                <a:srgbClr val="FF0000"/>
              </a:solidFill>
            </a:endParaRPr>
          </a:p>
          <a:p>
            <a:pPr marL="514350" indent="-514350"/>
            <a:endParaRPr lang="tr-TR" smtClean="0"/>
          </a:p>
        </p:txBody>
      </p:sp>
      <p:sp>
        <p:nvSpPr>
          <p:cNvPr id="5" name="4 Slayt Numarası Yer Tutucusu"/>
          <p:cNvSpPr>
            <a:spLocks noGrp="1"/>
          </p:cNvSpPr>
          <p:nvPr>
            <p:ph type="sldNum" sz="quarter" idx="11"/>
          </p:nvPr>
        </p:nvSpPr>
        <p:spPr/>
        <p:txBody>
          <a:bodyPr/>
          <a:lstStyle/>
          <a:p>
            <a:pPr>
              <a:defRPr/>
            </a:pPr>
            <a:fld id="{F7DEEDC5-1915-4A5B-986B-6ECA569B86E7}" type="slidenum">
              <a:rPr lang="en-US"/>
              <a:pPr>
                <a:defRPr/>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r>
              <a:rPr lang="es-CR" dirty="0" smtClean="0"/>
              <a:t>Manuel E. Bermúdez</a:t>
            </a:r>
            <a:r>
              <a:rPr lang="tr-TR" dirty="0" smtClean="0"/>
              <a:t>,</a:t>
            </a:r>
            <a:r>
              <a:rPr lang="tr-TR" i="1"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err="1" smtClean="0"/>
              <a:t>Pranava</a:t>
            </a:r>
            <a:r>
              <a:rPr lang="en-US" dirty="0" smtClean="0"/>
              <a:t> K. </a:t>
            </a:r>
            <a:r>
              <a:rPr lang="en-US" dirty="0" err="1" smtClean="0"/>
              <a:t>Jha</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Concepts</a:t>
            </a:r>
            <a:r>
              <a:rPr lang="tr-TR" dirty="0" smtClean="0"/>
              <a:t> </a:t>
            </a:r>
            <a:r>
              <a:rPr lang="tr-TR" dirty="0" err="1" smtClean="0"/>
              <a:t>Lecture</a:t>
            </a:r>
            <a:r>
              <a:rPr lang="tr-TR" dirty="0" smtClean="0"/>
              <a:t> </a:t>
            </a:r>
            <a:r>
              <a:rPr lang="tr-TR" dirty="0" err="1" smtClean="0"/>
              <a:t>Notes</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mtClean="0"/>
              <a:t>Bağımsız Sözlüksel (</a:t>
            </a:r>
            <a:r>
              <a:rPr lang="en-US" smtClean="0"/>
              <a:t>Lexical</a:t>
            </a:r>
            <a:r>
              <a:rPr lang="tr-TR" smtClean="0"/>
              <a:t>)</a:t>
            </a:r>
            <a:r>
              <a:rPr lang="en-US" smtClean="0"/>
              <a:t> Anal</a:t>
            </a:r>
            <a:r>
              <a:rPr lang="tr-TR" smtClean="0"/>
              <a:t>iz</a:t>
            </a:r>
            <a:endParaRPr lang="en-US" smtClean="0"/>
          </a:p>
        </p:txBody>
      </p:sp>
      <p:pic>
        <p:nvPicPr>
          <p:cNvPr id="20483"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6670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0487"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0488"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0489"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2"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5"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8"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1"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4"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507"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0498"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507"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0501"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tr-TR" smtClean="0"/>
              <a:t>Önişlemci </a:t>
            </a:r>
            <a:r>
              <a:rPr lang="en-US" smtClean="0"/>
              <a:t>&amp; </a:t>
            </a:r>
            <a:r>
              <a:rPr lang="tr-TR" smtClean="0"/>
              <a:t>Sözlüksel Analiz</a:t>
            </a:r>
            <a:endParaRPr lang="en-US" smtClean="0"/>
          </a:p>
        </p:txBody>
      </p:sp>
      <p:pic>
        <p:nvPicPr>
          <p:cNvPr id="21507"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6"/>
          <p:cNvSpPr/>
          <p:nvPr/>
        </p:nvSpPr>
        <p:spPr>
          <a:xfrm>
            <a:off x="3276600" y="27051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8"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1511" name="TextBox 11"/>
          <p:cNvSpPr txBox="1">
            <a:spLocks noChangeArrowheads="1"/>
          </p:cNvSpPr>
          <p:nvPr/>
        </p:nvSpPr>
        <p:spPr bwMode="auto">
          <a:xfrm>
            <a:off x="3995738" y="2476500"/>
            <a:ext cx="1524000" cy="400050"/>
          </a:xfrm>
          <a:prstGeom prst="rect">
            <a:avLst/>
          </a:prstGeom>
          <a:noFill/>
          <a:ln w="9525">
            <a:noFill/>
            <a:miter lim="800000"/>
            <a:headEnd/>
            <a:tailEnd/>
          </a:ln>
        </p:spPr>
        <p:txBody>
          <a:bodyPr>
            <a:spAutoFit/>
          </a:bodyPr>
          <a:lstStyle/>
          <a:p>
            <a:r>
              <a:rPr lang="tr-TR" altLang="en-US" sz="2000"/>
              <a:t>Her ikisi</a:t>
            </a:r>
            <a:endParaRPr lang="en-US" altLang="en-US"/>
          </a:p>
        </p:txBody>
      </p:sp>
      <p:sp>
        <p:nvSpPr>
          <p:cNvPr id="21512"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Tokenlar listesi üretir</a:t>
            </a:r>
            <a:endParaRPr lang="en-US" altLang="en-US"/>
          </a:p>
        </p:txBody>
      </p:sp>
      <p:sp>
        <p:nvSpPr>
          <p:cNvPr id="3"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6" name="Straight Connector 5"/>
          <p:cNvCxnSpPr>
            <a:stCxn id="3" idx="1"/>
            <a:endCxn id="3"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5"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800" dirty="0"/>
          </a:p>
        </p:txBody>
      </p:sp>
      <p:sp>
        <p:nvSpPr>
          <p:cNvPr id="19"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0" name="Straight Connector 19"/>
          <p:cNvCxnSpPr>
            <a:stCxn id="19" idx="1"/>
            <a:endCxn id="19"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8"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22"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3" name="Straight Connector 22"/>
          <p:cNvCxnSpPr>
            <a:stCxn id="22" idx="1"/>
            <a:endCxn id="22"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1"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5"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6" name="Straight Connector 25"/>
          <p:cNvCxnSpPr>
            <a:stCxn id="25" idx="1"/>
            <a:endCxn id="25"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4"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8"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9" name="Straight Connector 28"/>
          <p:cNvCxnSpPr>
            <a:stCxn id="28" idx="1"/>
            <a:endCxn id="28"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7"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31"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32" name="Straight Connector 31"/>
          <p:cNvCxnSpPr>
            <a:stCxn id="31" idx="1"/>
            <a:endCxn id="31"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30"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34" name="Straight Arrow Connector 33"/>
          <p:cNvCxnSpPr>
            <a:stCxn id="3" idx="3"/>
            <a:endCxn id="19"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1521"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530"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24"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6" name="TextBox 34"/>
          <p:cNvSpPr txBox="1">
            <a:spLocks noChangeArrowheads="1"/>
          </p:cNvSpPr>
          <p:nvPr/>
        </p:nvSpPr>
        <p:spPr bwMode="auto">
          <a:xfrm>
            <a:off x="533400" y="2175570"/>
            <a:ext cx="2362200" cy="3539430"/>
          </a:xfrm>
          <a:prstGeom prst="rect">
            <a:avLst/>
          </a:prstGeom>
          <a:noFill/>
          <a:ln w="9525">
            <a:noFill/>
            <a:miter lim="800000"/>
            <a:headEnd/>
            <a:tailEnd/>
          </a:ln>
        </p:spPr>
        <p:txBody>
          <a:bodyPr>
            <a:spAutoFit/>
          </a:bodyPr>
          <a:lstStyle/>
          <a:p>
            <a:r>
              <a:rPr lang="en-US" altLang="en-US" sz="1600" b="1" dirty="0"/>
              <a:t>#define MAX 50</a:t>
            </a:r>
          </a:p>
          <a:p>
            <a:r>
              <a:rPr lang="en-US" altLang="en-US" sz="1600" b="1" dirty="0"/>
              <a:t>//this is a comment</a:t>
            </a:r>
          </a:p>
          <a:p>
            <a:r>
              <a:rPr lang="en-US" altLang="en-US" sz="1600" b="1" dirty="0"/>
              <a:t>void main()</a:t>
            </a:r>
          </a:p>
          <a:p>
            <a:r>
              <a:rPr lang="en-US" altLang="en-US" sz="1600" b="1" dirty="0"/>
              <a:t>{</a:t>
            </a:r>
          </a:p>
          <a:p>
            <a:r>
              <a:rPr lang="en-US" altLang="en-US" sz="1600" b="1" dirty="0"/>
              <a:t>    </a:t>
            </a:r>
            <a:r>
              <a:rPr lang="en-US" altLang="en-US" sz="1600" b="1" dirty="0" err="1"/>
              <a:t>int</a:t>
            </a:r>
            <a:r>
              <a:rPr lang="en-US" altLang="en-US" sz="1600" b="1" dirty="0"/>
              <a:t> x;</a:t>
            </a:r>
          </a:p>
          <a:p>
            <a:r>
              <a:rPr lang="en-US" altLang="en-US" sz="1600" b="1" dirty="0"/>
              <a:t>//more comments  </a:t>
            </a:r>
          </a:p>
          <a:p>
            <a:r>
              <a:rPr lang="en-US" altLang="en-US" sz="1600" b="1" dirty="0"/>
              <a:t>    x = MAX;</a:t>
            </a:r>
          </a:p>
          <a:p>
            <a:endParaRPr lang="en-US" altLang="en-US" sz="1600" b="1" dirty="0"/>
          </a:p>
          <a:p>
            <a:r>
              <a:rPr lang="en-US" altLang="en-US" sz="1600" b="1" dirty="0"/>
              <a:t>#define MIN 10</a:t>
            </a:r>
          </a:p>
          <a:p>
            <a:r>
              <a:rPr lang="en-US" altLang="en-US" sz="1600" b="1" dirty="0"/>
              <a:t>    </a:t>
            </a:r>
          </a:p>
          <a:p>
            <a:r>
              <a:rPr lang="en-US" altLang="en-US" sz="1600" b="1" dirty="0"/>
              <a:t>   </a:t>
            </a:r>
            <a:r>
              <a:rPr lang="en-US" altLang="en-US" sz="1600" b="1" dirty="0" err="1"/>
              <a:t>int</a:t>
            </a:r>
            <a:r>
              <a:rPr lang="en-US" altLang="en-US" sz="1600" b="1" dirty="0"/>
              <a:t> y;</a:t>
            </a:r>
          </a:p>
          <a:p>
            <a:r>
              <a:rPr lang="en-US" altLang="en-US" sz="1600" b="1" dirty="0"/>
              <a:t> </a:t>
            </a:r>
          </a:p>
          <a:p>
            <a:r>
              <a:rPr lang="en-US" altLang="en-US" sz="1600" b="1" dirty="0"/>
              <a:t>   x = y – MIN;  //blah</a:t>
            </a:r>
          </a:p>
          <a:p>
            <a:r>
              <a:rPr lang="en-US" altLang="en-US" sz="1600" b="1" dirty="0"/>
              <a:t>}</a:t>
            </a:r>
          </a:p>
        </p:txBody>
      </p:sp>
      <p:cxnSp>
        <p:nvCxnSpPr>
          <p:cNvPr id="37" name="Straight Arrow Connector 36"/>
          <p:cNvCxnSpPr/>
          <p:nvPr/>
        </p:nvCxnSpPr>
        <p:spPr>
          <a:xfrm>
            <a:off x="8915400" y="4197350"/>
            <a:ext cx="228600" cy="2381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p:txBody>
          <a:bodyPr/>
          <a:lstStyle/>
          <a:p>
            <a:r>
              <a:rPr lang="tr-TR" smtClean="0"/>
              <a:t>Sözlüksel (Lexical) Analiz</a:t>
            </a:r>
          </a:p>
        </p:txBody>
      </p:sp>
      <p:sp>
        <p:nvSpPr>
          <p:cNvPr id="3" name="2 Slayt Numarası Yer Tutucusu"/>
          <p:cNvSpPr>
            <a:spLocks noGrp="1"/>
          </p:cNvSpPr>
          <p:nvPr>
            <p:ph type="sldNum" sz="quarter" idx="11"/>
          </p:nvPr>
        </p:nvSpPr>
        <p:spPr/>
        <p:txBody>
          <a:bodyPr/>
          <a:lstStyle/>
          <a:p>
            <a:pPr>
              <a:defRPr/>
            </a:pPr>
            <a:fld id="{62C83540-F52E-483E-9F94-CE6656826BC0}" type="slidenum">
              <a:rPr lang="en-US" smtClean="0"/>
              <a:pPr>
                <a:defRPr/>
              </a:pPr>
              <a:t>16</a:t>
            </a:fld>
            <a:endParaRPr lang="en-US" dirty="0"/>
          </a:p>
        </p:txBody>
      </p:sp>
      <p:pic>
        <p:nvPicPr>
          <p:cNvPr id="22532" name="Picture 2" descr="http://www.neowin.net/forum/uploads/monthly_04_2013/post-360412-0-09676400-1365986245.png"/>
          <p:cNvPicPr>
            <a:picLocks noChangeAspect="1" noChangeArrowheads="1"/>
          </p:cNvPicPr>
          <p:nvPr/>
        </p:nvPicPr>
        <p:blipFill>
          <a:blip r:embed="rId2"/>
          <a:srcRect/>
          <a:stretch>
            <a:fillRect/>
          </a:stretch>
        </p:blipFill>
        <p:spPr bwMode="auto">
          <a:xfrm>
            <a:off x="-76200" y="1447800"/>
            <a:ext cx="3962400" cy="4876800"/>
          </a:xfrm>
          <a:prstGeom prst="rect">
            <a:avLst/>
          </a:prstGeom>
          <a:noFill/>
          <a:ln w="9525">
            <a:noFill/>
            <a:miter lim="800000"/>
            <a:headEnd/>
            <a:tailEnd/>
          </a:ln>
        </p:spPr>
      </p:pic>
      <p:sp>
        <p:nvSpPr>
          <p:cNvPr id="5" name="Rectangle 4"/>
          <p:cNvSpPr/>
          <p:nvPr/>
        </p:nvSpPr>
        <p:spPr>
          <a:xfrm>
            <a:off x="3995738" y="2473325"/>
            <a:ext cx="1185862" cy="83661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6" name="Right Arrow 6"/>
          <p:cNvSpPr/>
          <p:nvPr/>
        </p:nvSpPr>
        <p:spPr>
          <a:xfrm>
            <a:off x="3276600" y="2743200"/>
            <a:ext cx="6858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7" name="Right Arrow 7"/>
          <p:cNvSpPr/>
          <p:nvPr/>
        </p:nvSpPr>
        <p:spPr>
          <a:xfrm>
            <a:off x="5176838" y="2667000"/>
            <a:ext cx="614362"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sp>
        <p:nvSpPr>
          <p:cNvPr id="22536" name="TextBox 11"/>
          <p:cNvSpPr txBox="1">
            <a:spLocks noChangeArrowheads="1"/>
          </p:cNvSpPr>
          <p:nvPr/>
        </p:nvSpPr>
        <p:spPr bwMode="auto">
          <a:xfrm>
            <a:off x="3995738" y="2476500"/>
            <a:ext cx="1524000" cy="708025"/>
          </a:xfrm>
          <a:prstGeom prst="rect">
            <a:avLst/>
          </a:prstGeom>
          <a:noFill/>
          <a:ln w="9525">
            <a:noFill/>
            <a:miter lim="800000"/>
            <a:headEnd/>
            <a:tailEnd/>
          </a:ln>
        </p:spPr>
        <p:txBody>
          <a:bodyPr>
            <a:spAutoFit/>
          </a:bodyPr>
          <a:lstStyle/>
          <a:p>
            <a:r>
              <a:rPr lang="en-US" altLang="en-US" sz="2000"/>
              <a:t>Lexical</a:t>
            </a:r>
          </a:p>
          <a:p>
            <a:r>
              <a:rPr lang="en-US" altLang="en-US" sz="2000"/>
              <a:t>Anal</a:t>
            </a:r>
            <a:r>
              <a:rPr lang="tr-TR" altLang="en-US" sz="2000"/>
              <a:t>iz</a:t>
            </a:r>
            <a:endParaRPr lang="en-US" altLang="en-US"/>
          </a:p>
        </p:txBody>
      </p:sp>
      <p:sp>
        <p:nvSpPr>
          <p:cNvPr id="22537" name="TextBox 12"/>
          <p:cNvSpPr txBox="1">
            <a:spLocks noChangeArrowheads="1"/>
          </p:cNvSpPr>
          <p:nvPr/>
        </p:nvSpPr>
        <p:spPr bwMode="auto">
          <a:xfrm>
            <a:off x="628650" y="1901825"/>
            <a:ext cx="2362200" cy="2862263"/>
          </a:xfrm>
          <a:prstGeom prst="rect">
            <a:avLst/>
          </a:prstGeom>
          <a:noFill/>
          <a:ln w="9525">
            <a:noFill/>
            <a:miter lim="800000"/>
            <a:headEnd/>
            <a:tailEnd/>
          </a:ln>
        </p:spPr>
        <p:txBody>
          <a:bodyPr>
            <a:spAutoFit/>
          </a:bodyPr>
          <a:lstStyle/>
          <a:p>
            <a:r>
              <a:rPr lang="en-US" altLang="en-US" sz="1800" b="1" dirty="0"/>
              <a:t>void main()</a:t>
            </a:r>
          </a:p>
          <a:p>
            <a:r>
              <a:rPr lang="en-US" altLang="en-US" sz="1800" b="1" dirty="0"/>
              <a:t>{</a:t>
            </a:r>
          </a:p>
          <a:p>
            <a:r>
              <a:rPr lang="en-US" altLang="en-US" sz="1800" b="1" dirty="0"/>
              <a:t>    </a:t>
            </a:r>
            <a:r>
              <a:rPr lang="en-US" altLang="en-US" sz="1800" b="1" dirty="0" err="1"/>
              <a:t>int</a:t>
            </a:r>
            <a:r>
              <a:rPr lang="en-US" altLang="en-US" sz="1800" b="1" dirty="0"/>
              <a:t> x;</a:t>
            </a:r>
          </a:p>
          <a:p>
            <a:r>
              <a:rPr lang="en-US" altLang="en-US" sz="1800" b="1" dirty="0"/>
              <a:t>  </a:t>
            </a:r>
          </a:p>
          <a:p>
            <a:r>
              <a:rPr lang="en-US" altLang="en-US" sz="1800" b="1" dirty="0"/>
              <a:t>    x = 50;</a:t>
            </a:r>
          </a:p>
          <a:p>
            <a:r>
              <a:rPr lang="en-US" altLang="en-US" sz="1800" b="1" dirty="0"/>
              <a:t>    </a:t>
            </a:r>
          </a:p>
          <a:p>
            <a:r>
              <a:rPr lang="en-US" altLang="en-US" sz="1800" b="1" dirty="0"/>
              <a:t>   </a:t>
            </a:r>
            <a:r>
              <a:rPr lang="en-US" altLang="en-US" sz="1800" b="1" dirty="0" err="1"/>
              <a:t>int</a:t>
            </a:r>
            <a:r>
              <a:rPr lang="en-US" altLang="en-US" sz="1800" b="1" dirty="0"/>
              <a:t> y;</a:t>
            </a:r>
          </a:p>
          <a:p>
            <a:r>
              <a:rPr lang="en-US" altLang="en-US" sz="1800" b="1" dirty="0"/>
              <a:t> </a:t>
            </a:r>
          </a:p>
          <a:p>
            <a:r>
              <a:rPr lang="en-US" altLang="en-US" sz="1800" b="1" dirty="0"/>
              <a:t>   x = y – 10;</a:t>
            </a:r>
          </a:p>
          <a:p>
            <a:r>
              <a:rPr lang="en-US" altLang="en-US" sz="1800" b="1" dirty="0"/>
              <a:t>}</a:t>
            </a:r>
          </a:p>
        </p:txBody>
      </p:sp>
      <p:sp>
        <p:nvSpPr>
          <p:cNvPr id="22538" name="TextBox 13"/>
          <p:cNvSpPr txBox="1">
            <a:spLocks noChangeArrowheads="1"/>
          </p:cNvSpPr>
          <p:nvPr/>
        </p:nvSpPr>
        <p:spPr bwMode="auto">
          <a:xfrm>
            <a:off x="3719513" y="4419600"/>
            <a:ext cx="2071687" cy="830263"/>
          </a:xfrm>
          <a:prstGeom prst="rect">
            <a:avLst/>
          </a:prstGeom>
          <a:noFill/>
          <a:ln w="9525">
            <a:noFill/>
            <a:miter lim="800000"/>
            <a:headEnd/>
            <a:tailEnd/>
          </a:ln>
        </p:spPr>
        <p:txBody>
          <a:bodyPr>
            <a:spAutoFit/>
          </a:bodyPr>
          <a:lstStyle/>
          <a:p>
            <a:r>
              <a:rPr lang="tr-TR" altLang="en-US"/>
              <a:t>Bir </a:t>
            </a:r>
            <a:r>
              <a:rPr lang="en-US" altLang="en-US"/>
              <a:t>token</a:t>
            </a:r>
            <a:r>
              <a:rPr lang="tr-TR" altLang="en-US"/>
              <a:t> listesi üretir</a:t>
            </a:r>
            <a:endParaRPr lang="en-US" altLang="en-US"/>
          </a:p>
        </p:txBody>
      </p:sp>
      <p:sp>
        <p:nvSpPr>
          <p:cNvPr id="11" name="Rectangle 2"/>
          <p:cNvSpPr/>
          <p:nvPr/>
        </p:nvSpPr>
        <p:spPr>
          <a:xfrm>
            <a:off x="57912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2" name="Straight Connector 5"/>
          <p:cNvCxnSpPr>
            <a:stCxn id="11" idx="1"/>
            <a:endCxn id="11" idx="3"/>
          </p:cNvCxnSpPr>
          <p:nvPr/>
        </p:nvCxnSpPr>
        <p:spPr>
          <a:xfrm>
            <a:off x="57912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1" name="TextBox 15"/>
          <p:cNvSpPr txBox="1">
            <a:spLocks noChangeArrowheads="1"/>
          </p:cNvSpPr>
          <p:nvPr/>
        </p:nvSpPr>
        <p:spPr bwMode="auto">
          <a:xfrm>
            <a:off x="5791200" y="2514600"/>
            <a:ext cx="838200" cy="800100"/>
          </a:xfrm>
          <a:prstGeom prst="rect">
            <a:avLst/>
          </a:prstGeom>
          <a:noFill/>
          <a:ln w="9525">
            <a:noFill/>
            <a:miter lim="800000"/>
            <a:headEnd/>
            <a:tailEnd/>
          </a:ln>
        </p:spPr>
        <p:txBody>
          <a:bodyPr>
            <a:spAutoFit/>
          </a:bodyPr>
          <a:lstStyle/>
          <a:p>
            <a:r>
              <a:rPr lang="en-US" altLang="en-US" sz="1600" dirty="0"/>
              <a:t>void</a:t>
            </a:r>
          </a:p>
          <a:p>
            <a:endParaRPr lang="en-US" altLang="en-US" sz="1600" dirty="0"/>
          </a:p>
          <a:p>
            <a:r>
              <a:rPr lang="en-US" altLang="en-US" sz="1200" dirty="0"/>
              <a:t>keyword</a:t>
            </a:r>
            <a:endParaRPr lang="en-US" altLang="en-US" sz="1600" dirty="0"/>
          </a:p>
        </p:txBody>
      </p:sp>
      <p:sp>
        <p:nvSpPr>
          <p:cNvPr id="14" name="Rectangle 18"/>
          <p:cNvSpPr/>
          <p:nvPr/>
        </p:nvSpPr>
        <p:spPr>
          <a:xfrm>
            <a:off x="7010400" y="24765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5" name="Straight Connector 19"/>
          <p:cNvCxnSpPr>
            <a:stCxn id="14" idx="1"/>
            <a:endCxn id="14" idx="3"/>
          </p:cNvCxnSpPr>
          <p:nvPr/>
        </p:nvCxnSpPr>
        <p:spPr>
          <a:xfrm>
            <a:off x="7010400" y="29035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0"/>
          <p:cNvSpPr txBox="1">
            <a:spLocks noChangeArrowheads="1"/>
          </p:cNvSpPr>
          <p:nvPr/>
        </p:nvSpPr>
        <p:spPr bwMode="auto">
          <a:xfrm>
            <a:off x="7010400" y="2514600"/>
            <a:ext cx="838200" cy="800100"/>
          </a:xfrm>
          <a:prstGeom prst="rect">
            <a:avLst/>
          </a:prstGeom>
          <a:noFill/>
          <a:ln w="9525">
            <a:noFill/>
            <a:miter lim="800000"/>
            <a:headEnd/>
            <a:tailEnd/>
          </a:ln>
        </p:spPr>
        <p:txBody>
          <a:bodyPr>
            <a:spAutoFit/>
          </a:bodyPr>
          <a:lstStyle/>
          <a:p>
            <a:r>
              <a:rPr lang="en-US" altLang="en-US" sz="1600"/>
              <a:t>main</a:t>
            </a:r>
          </a:p>
          <a:p>
            <a:endParaRPr lang="en-US" altLang="en-US" sz="1600"/>
          </a:p>
          <a:p>
            <a:r>
              <a:rPr lang="en-US" altLang="en-US" sz="1400"/>
              <a:t>ID</a:t>
            </a:r>
            <a:endParaRPr lang="en-US" altLang="en-US" sz="1800"/>
          </a:p>
        </p:txBody>
      </p:sp>
      <p:sp>
        <p:nvSpPr>
          <p:cNvPr id="17" name="Rectangle 21"/>
          <p:cNvSpPr/>
          <p:nvPr/>
        </p:nvSpPr>
        <p:spPr>
          <a:xfrm>
            <a:off x="8077200" y="245268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18" name="Straight Connector 22"/>
          <p:cNvCxnSpPr>
            <a:stCxn id="17" idx="1"/>
            <a:endCxn id="17" idx="3"/>
          </p:cNvCxnSpPr>
          <p:nvPr/>
        </p:nvCxnSpPr>
        <p:spPr>
          <a:xfrm>
            <a:off x="8077200" y="2881313"/>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7" name="TextBox 23"/>
          <p:cNvSpPr txBox="1">
            <a:spLocks noChangeArrowheads="1"/>
          </p:cNvSpPr>
          <p:nvPr/>
        </p:nvSpPr>
        <p:spPr bwMode="auto">
          <a:xfrm>
            <a:off x="8077200" y="249078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0" name="Rectangle 24"/>
          <p:cNvSpPr/>
          <p:nvPr/>
        </p:nvSpPr>
        <p:spPr>
          <a:xfrm>
            <a:off x="5791200" y="36957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1" name="Straight Connector 25"/>
          <p:cNvCxnSpPr>
            <a:stCxn id="20" idx="1"/>
            <a:endCxn id="20" idx="3"/>
          </p:cNvCxnSpPr>
          <p:nvPr/>
        </p:nvCxnSpPr>
        <p:spPr>
          <a:xfrm>
            <a:off x="5791200" y="41227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0" name="TextBox 26"/>
          <p:cNvSpPr txBox="1">
            <a:spLocks noChangeArrowheads="1"/>
          </p:cNvSpPr>
          <p:nvPr/>
        </p:nvSpPr>
        <p:spPr bwMode="auto">
          <a:xfrm>
            <a:off x="5791200" y="3733800"/>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3" name="Rectangle 27"/>
          <p:cNvSpPr/>
          <p:nvPr/>
        </p:nvSpPr>
        <p:spPr>
          <a:xfrm>
            <a:off x="7015163" y="3741738"/>
            <a:ext cx="838200" cy="8556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4" name="Straight Connector 28"/>
          <p:cNvCxnSpPr>
            <a:stCxn id="23" idx="1"/>
            <a:endCxn id="23" idx="3"/>
          </p:cNvCxnSpPr>
          <p:nvPr/>
        </p:nvCxnSpPr>
        <p:spPr>
          <a:xfrm>
            <a:off x="7015163" y="416877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3" name="TextBox 29"/>
          <p:cNvSpPr txBox="1">
            <a:spLocks noChangeArrowheads="1"/>
          </p:cNvSpPr>
          <p:nvPr/>
        </p:nvSpPr>
        <p:spPr bwMode="auto">
          <a:xfrm>
            <a:off x="7015163" y="3779838"/>
            <a:ext cx="838200" cy="800100"/>
          </a:xfrm>
          <a:prstGeom prst="rect">
            <a:avLst/>
          </a:prstGeom>
          <a:noFill/>
          <a:ln w="9525">
            <a:noFill/>
            <a:miter lim="800000"/>
            <a:headEnd/>
            <a:tailEnd/>
          </a:ln>
        </p:spPr>
        <p:txBody>
          <a:bodyPr>
            <a:spAutoFit/>
          </a:bodyPr>
          <a:lstStyle/>
          <a:p>
            <a:r>
              <a:rPr lang="en-US" altLang="en-US" sz="1600"/>
              <a:t>{</a:t>
            </a:r>
          </a:p>
          <a:p>
            <a:endParaRPr lang="en-US" altLang="en-US" sz="1600"/>
          </a:p>
          <a:p>
            <a:r>
              <a:rPr lang="en-US" altLang="en-US" sz="1400"/>
              <a:t>symbol</a:t>
            </a:r>
            <a:endParaRPr lang="en-US" altLang="en-US" sz="1800"/>
          </a:p>
        </p:txBody>
      </p:sp>
      <p:sp>
        <p:nvSpPr>
          <p:cNvPr id="26" name="Rectangle 30"/>
          <p:cNvSpPr/>
          <p:nvPr/>
        </p:nvSpPr>
        <p:spPr>
          <a:xfrm>
            <a:off x="8077200" y="3759200"/>
            <a:ext cx="838200" cy="8556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FFFFFF"/>
              </a:solidFill>
            </a:endParaRPr>
          </a:p>
        </p:txBody>
      </p:sp>
      <p:cxnSp>
        <p:nvCxnSpPr>
          <p:cNvPr id="27" name="Straight Connector 31"/>
          <p:cNvCxnSpPr>
            <a:stCxn id="26" idx="1"/>
            <a:endCxn id="26" idx="3"/>
          </p:cNvCxnSpPr>
          <p:nvPr/>
        </p:nvCxnSpPr>
        <p:spPr>
          <a:xfrm>
            <a:off x="8077200" y="4186238"/>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56" name="TextBox 32"/>
          <p:cNvSpPr txBox="1">
            <a:spLocks noChangeArrowheads="1"/>
          </p:cNvSpPr>
          <p:nvPr/>
        </p:nvSpPr>
        <p:spPr bwMode="auto">
          <a:xfrm>
            <a:off x="8077200" y="3797300"/>
            <a:ext cx="838200" cy="800100"/>
          </a:xfrm>
          <a:prstGeom prst="rect">
            <a:avLst/>
          </a:prstGeom>
          <a:noFill/>
          <a:ln w="9525">
            <a:noFill/>
            <a:miter lim="800000"/>
            <a:headEnd/>
            <a:tailEnd/>
          </a:ln>
        </p:spPr>
        <p:txBody>
          <a:bodyPr>
            <a:spAutoFit/>
          </a:bodyPr>
          <a:lstStyle/>
          <a:p>
            <a:r>
              <a:rPr lang="en-US" altLang="en-US" sz="1600" dirty="0" err="1"/>
              <a:t>int</a:t>
            </a:r>
            <a:endParaRPr lang="en-US" altLang="en-US" sz="1600" dirty="0"/>
          </a:p>
          <a:p>
            <a:endParaRPr lang="en-US" altLang="en-US" sz="1600" dirty="0"/>
          </a:p>
          <a:p>
            <a:r>
              <a:rPr lang="en-US" altLang="en-US" sz="1200" dirty="0"/>
              <a:t>keyword</a:t>
            </a:r>
            <a:endParaRPr lang="en-US" altLang="en-US" sz="1600" dirty="0"/>
          </a:p>
        </p:txBody>
      </p:sp>
      <p:cxnSp>
        <p:nvCxnSpPr>
          <p:cNvPr id="29" name="Straight Arrow Connector 33"/>
          <p:cNvCxnSpPr>
            <a:stCxn id="11" idx="3"/>
            <a:endCxn id="14" idx="1"/>
          </p:cNvCxnSpPr>
          <p:nvPr/>
        </p:nvCxnSpPr>
        <p:spPr>
          <a:xfrm>
            <a:off x="6629400" y="2903538"/>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35"/>
          <p:cNvCxnSpPr>
            <a:endCxn id="22547" idx="1"/>
          </p:cNvCxnSpPr>
          <p:nvPr/>
        </p:nvCxnSpPr>
        <p:spPr>
          <a:xfrm flipV="1">
            <a:off x="7848600" y="2890838"/>
            <a:ext cx="2286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7"/>
          <p:cNvCxnSpPr/>
          <p:nvPr/>
        </p:nvCxnSpPr>
        <p:spPr>
          <a:xfrm>
            <a:off x="6634163" y="4130675"/>
            <a:ext cx="381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8"/>
          <p:cNvCxnSpPr>
            <a:endCxn id="22556" idx="1"/>
          </p:cNvCxnSpPr>
          <p:nvPr/>
        </p:nvCxnSpPr>
        <p:spPr>
          <a:xfrm>
            <a:off x="7848600" y="4175125"/>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42"/>
          <p:cNvCxnSpPr>
            <a:endCxn id="22550" idx="0"/>
          </p:cNvCxnSpPr>
          <p:nvPr/>
        </p:nvCxnSpPr>
        <p:spPr>
          <a:xfrm flipH="1">
            <a:off x="6210300" y="2914650"/>
            <a:ext cx="2705100" cy="819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p:nvPr/>
        </p:nvCxnSpPr>
        <p:spPr>
          <a:xfrm>
            <a:off x="8945563" y="4197350"/>
            <a:ext cx="228600" cy="22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1B9CB4B6-320B-44A2-985A-28C188C9C0F9}" type="slidenum">
              <a:rPr lang="en-US" smtClean="0"/>
              <a:pPr>
                <a:defRPr/>
              </a:pPr>
              <a:t>17</a:t>
            </a:fld>
            <a:endParaRPr lang="en-US" dirty="0"/>
          </a:p>
        </p:txBody>
      </p:sp>
      <p:sp>
        <p:nvSpPr>
          <p:cNvPr id="23556" name="Text Box 24"/>
          <p:cNvSpPr txBox="1">
            <a:spLocks noChangeArrowheads="1"/>
          </p:cNvSpPr>
          <p:nvPr/>
        </p:nvSpPr>
        <p:spPr bwMode="auto">
          <a:xfrm>
            <a:off x="1295400" y="3352800"/>
            <a:ext cx="2133600" cy="457200"/>
          </a:xfrm>
          <a:prstGeom prst="rect">
            <a:avLst/>
          </a:prstGeom>
          <a:noFill/>
          <a:ln w="12700">
            <a:noFill/>
            <a:miter lim="800000"/>
            <a:headEnd type="none" w="sm" len="sm"/>
            <a:tailEnd type="none" w="sm" len="sm"/>
          </a:ln>
        </p:spPr>
        <p:txBody>
          <a:bodyPr>
            <a:spAutoFit/>
          </a:bodyPr>
          <a:lstStyle/>
          <a:p>
            <a:pPr>
              <a:spcBef>
                <a:spcPct val="50000"/>
              </a:spcBef>
            </a:pPr>
            <a:endParaRPr lang="en-US" altLang="en-US">
              <a:solidFill>
                <a:srgbClr val="FFFFFF"/>
              </a:solidFill>
            </a:endParaRPr>
          </a:p>
        </p:txBody>
      </p:sp>
      <p:sp>
        <p:nvSpPr>
          <p:cNvPr id="23557" name="Text Box 25"/>
          <p:cNvSpPr txBox="1">
            <a:spLocks noChangeArrowheads="1"/>
          </p:cNvSpPr>
          <p:nvPr/>
        </p:nvSpPr>
        <p:spPr bwMode="auto">
          <a:xfrm>
            <a:off x="1060450" y="3657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cout &lt;&lt; “Hello”;</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23558" name="Text Box 26"/>
          <p:cNvSpPr txBox="1">
            <a:spLocks noChangeArrowheads="1"/>
          </p:cNvSpPr>
          <p:nvPr/>
        </p:nvSpPr>
        <p:spPr bwMode="auto">
          <a:xfrm>
            <a:off x="4724400" y="3657600"/>
            <a:ext cx="41910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   ;</a:t>
            </a:r>
          </a:p>
          <a:p>
            <a:pPr>
              <a:spcBef>
                <a:spcPct val="50000"/>
              </a:spcBef>
            </a:pPr>
            <a:r>
              <a:rPr lang="en-US" altLang="en-US" sz="2000" b="1">
                <a:solidFill>
                  <a:srgbClr val="000000"/>
                </a:solidFill>
                <a:latin typeface="Courier New" pitchFamily="49" charset="0"/>
              </a:rPr>
              <a:t>cin  &gt;&gt;   x  ;</a:t>
            </a:r>
          </a:p>
          <a:p>
            <a:pPr>
              <a:spcBef>
                <a:spcPct val="50000"/>
              </a:spcBef>
            </a:pPr>
            <a:r>
              <a:rPr lang="en-US" altLang="en-US" sz="2000" b="1">
                <a:solidFill>
                  <a:srgbClr val="000000"/>
                </a:solidFill>
                <a:latin typeface="Courier New" pitchFamily="49" charset="0"/>
              </a:rPr>
              <a:t>if  ( x  &gt;  5  )</a:t>
            </a:r>
          </a:p>
          <a:p>
            <a:pPr>
              <a:spcBef>
                <a:spcPct val="50000"/>
              </a:spcBef>
            </a:pPr>
            <a:r>
              <a:rPr lang="en-US" altLang="en-US" sz="2000" b="1">
                <a:solidFill>
                  <a:srgbClr val="000000"/>
                </a:solidFill>
                <a:latin typeface="Courier New" pitchFamily="49" charset="0"/>
              </a:rPr>
              <a:t>   cout  &lt;&lt;  “Hello” ;</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   ;</a:t>
            </a:r>
          </a:p>
        </p:txBody>
      </p:sp>
      <p:sp>
        <p:nvSpPr>
          <p:cNvPr id="23559" name="Text Box 27"/>
          <p:cNvSpPr txBox="1">
            <a:spLocks noChangeArrowheads="1"/>
          </p:cNvSpPr>
          <p:nvPr/>
        </p:nvSpPr>
        <p:spPr bwMode="auto">
          <a:xfrm>
            <a:off x="2133600" y="3124200"/>
            <a:ext cx="5638800" cy="457200"/>
          </a:xfrm>
          <a:prstGeom prst="rect">
            <a:avLst/>
          </a:prstGeom>
          <a:noFill/>
          <a:ln w="12700">
            <a:noFill/>
            <a:miter lim="800000"/>
            <a:headEnd type="none" w="sm" len="sm"/>
            <a:tailEnd type="none" w="sm" len="sm"/>
          </a:ln>
        </p:spPr>
        <p:txBody>
          <a:bodyPr>
            <a:spAutoFit/>
          </a:bodyPr>
          <a:lstStyle/>
          <a:p>
            <a:pPr>
              <a:spcBef>
                <a:spcPct val="50000"/>
              </a:spcBef>
            </a:pPr>
            <a:r>
              <a:rPr lang="tr-TR" altLang="en-US">
                <a:solidFill>
                  <a:srgbClr val="FF0000"/>
                </a:solidFill>
              </a:rPr>
              <a:t>Boşluklar</a:t>
            </a:r>
            <a:r>
              <a:rPr lang="en-US" altLang="en-US">
                <a:solidFill>
                  <a:srgbClr val="FF0000"/>
                </a:solidFill>
              </a:rPr>
              <a:t>? </a:t>
            </a:r>
            <a:r>
              <a:rPr lang="tr-TR" altLang="en-US">
                <a:solidFill>
                  <a:srgbClr val="FF0000"/>
                </a:solidFill>
              </a:rPr>
              <a:t>Sorun olur mu</a:t>
            </a:r>
            <a:r>
              <a:rPr lang="en-US" altLang="en-US">
                <a:solidFill>
                  <a:srgbClr val="FF0000"/>
                </a:solidFill>
              </a:rPr>
              <a:t>?</a:t>
            </a:r>
          </a:p>
        </p:txBody>
      </p:sp>
      <p:sp>
        <p:nvSpPr>
          <p:cNvPr id="23560" name="Rectangle 3"/>
          <p:cNvSpPr>
            <a:spLocks noChangeArrowheads="1"/>
          </p:cNvSpPr>
          <p:nvPr/>
        </p:nvSpPr>
        <p:spPr bwMode="auto">
          <a:xfrm>
            <a:off x="2128838" y="1835150"/>
            <a:ext cx="1216025" cy="831639"/>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600" dirty="0">
                <a:solidFill>
                  <a:srgbClr val="000000"/>
                </a:solidFill>
              </a:rPr>
              <a:t>Lexical Anal</a:t>
            </a:r>
            <a:r>
              <a:rPr lang="tr-TR" altLang="en-US" sz="1600" dirty="0">
                <a:solidFill>
                  <a:srgbClr val="000000"/>
                </a:solidFill>
              </a:rPr>
              <a:t>iz</a:t>
            </a:r>
            <a:r>
              <a:rPr lang="en-US" altLang="en-US" sz="1600" dirty="0">
                <a:solidFill>
                  <a:srgbClr val="000000"/>
                </a:solidFill>
              </a:rPr>
              <a:t> (</a:t>
            </a:r>
            <a:r>
              <a:rPr lang="tr-TR" altLang="en-US" sz="1600" dirty="0">
                <a:solidFill>
                  <a:srgbClr val="000000"/>
                </a:solidFill>
              </a:rPr>
              <a:t>Tarayıcı</a:t>
            </a:r>
            <a:r>
              <a:rPr lang="en-US" altLang="en-US" sz="1600" dirty="0">
                <a:solidFill>
                  <a:srgbClr val="000000"/>
                </a:solidFill>
              </a:rPr>
              <a:t>)</a:t>
            </a:r>
          </a:p>
        </p:txBody>
      </p:sp>
      <p:sp>
        <p:nvSpPr>
          <p:cNvPr id="23561" name="Line 4"/>
          <p:cNvSpPr>
            <a:spLocks noChangeShapeType="1"/>
          </p:cNvSpPr>
          <p:nvPr/>
        </p:nvSpPr>
        <p:spPr bwMode="auto">
          <a:xfrm>
            <a:off x="1371600" y="2127250"/>
            <a:ext cx="7620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
        <p:nvSpPr>
          <p:cNvPr id="23562" name="Rectangle 5"/>
          <p:cNvSpPr>
            <a:spLocks noChangeArrowheads="1"/>
          </p:cNvSpPr>
          <p:nvPr/>
        </p:nvSpPr>
        <p:spPr bwMode="auto">
          <a:xfrm>
            <a:off x="762001" y="2171700"/>
            <a:ext cx="1447800" cy="646973"/>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23563" name="Rectangle 7"/>
          <p:cNvSpPr>
            <a:spLocks noChangeArrowheads="1"/>
          </p:cNvSpPr>
          <p:nvPr/>
        </p:nvSpPr>
        <p:spPr bwMode="auto">
          <a:xfrm>
            <a:off x="32766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23564" name="Line 8"/>
          <p:cNvSpPr>
            <a:spLocks noChangeShapeType="1"/>
          </p:cNvSpPr>
          <p:nvPr/>
        </p:nvSpPr>
        <p:spPr bwMode="auto">
          <a:xfrm>
            <a:off x="3352800" y="2127250"/>
            <a:ext cx="838200" cy="0"/>
          </a:xfrm>
          <a:prstGeom prst="line">
            <a:avLst/>
          </a:prstGeom>
          <a:ln>
            <a:headEnd type="none" w="sm" len="sm"/>
            <a:tailEnd type="stealth" w="med"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endParaRPr lang="tr-TR" smtClean="0"/>
          </a:p>
        </p:txBody>
      </p:sp>
      <p:sp>
        <p:nvSpPr>
          <p:cNvPr id="3" name="2 Slayt Numarası Yer Tutucusu"/>
          <p:cNvSpPr>
            <a:spLocks noGrp="1"/>
          </p:cNvSpPr>
          <p:nvPr>
            <p:ph type="sldNum" sz="quarter" idx="11"/>
          </p:nvPr>
        </p:nvSpPr>
        <p:spPr/>
        <p:txBody>
          <a:bodyPr/>
          <a:lstStyle/>
          <a:p>
            <a:pPr>
              <a:defRPr/>
            </a:pPr>
            <a:fld id="{68F2918A-87A2-4963-A116-46DD236E350E}" type="slidenum">
              <a:rPr lang="en-US" smtClean="0"/>
              <a:pPr>
                <a:defRPr/>
              </a:pPr>
              <a:t>18</a:t>
            </a:fld>
            <a:endParaRPr lang="en-US" dirty="0"/>
          </a:p>
        </p:txBody>
      </p:sp>
      <p:sp>
        <p:nvSpPr>
          <p:cNvPr id="24580" name="Text Box 4"/>
          <p:cNvSpPr txBox="1">
            <a:spLocks noChangeArrowheads="1"/>
          </p:cNvSpPr>
          <p:nvPr/>
        </p:nvSpPr>
        <p:spPr bwMode="auto">
          <a:xfrm>
            <a:off x="685800" y="17526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dirty="0" err="1">
                <a:solidFill>
                  <a:srgbClr val="000000"/>
                </a:solidFill>
                <a:latin typeface="Courier New" pitchFamily="49" charset="0"/>
              </a:rPr>
              <a:t>int</a:t>
            </a:r>
            <a:r>
              <a:rPr lang="en-US" altLang="en-US" sz="2000" b="1" dirty="0">
                <a:solidFill>
                  <a:srgbClr val="000000"/>
                </a:solidFill>
                <a:latin typeface="Courier New" pitchFamily="49" charset="0"/>
              </a:rPr>
              <a:t> x;</a:t>
            </a:r>
          </a:p>
          <a:p>
            <a:pPr>
              <a:spcBef>
                <a:spcPct val="50000"/>
              </a:spcBef>
            </a:pPr>
            <a:r>
              <a:rPr lang="en-US" altLang="en-US" sz="2000" b="1" dirty="0" err="1">
                <a:solidFill>
                  <a:srgbClr val="000000"/>
                </a:solidFill>
                <a:latin typeface="Courier New" pitchFamily="49" charset="0"/>
              </a:rPr>
              <a:t>cin</a:t>
            </a:r>
            <a:r>
              <a:rPr lang="en-US" altLang="en-US" sz="2000" b="1" dirty="0">
                <a:solidFill>
                  <a:srgbClr val="000000"/>
                </a:solidFill>
                <a:latin typeface="Courier New" pitchFamily="49" charset="0"/>
              </a:rPr>
              <a:t> &gt;&gt; x;</a:t>
            </a:r>
          </a:p>
          <a:p>
            <a:pPr>
              <a:spcBef>
                <a:spcPct val="50000"/>
              </a:spcBef>
            </a:pPr>
            <a:r>
              <a:rPr lang="en-US" altLang="en-US" sz="2000" b="1" dirty="0">
                <a:solidFill>
                  <a:srgbClr val="000000"/>
                </a:solidFill>
                <a:latin typeface="Courier New" pitchFamily="49" charset="0"/>
              </a:rPr>
              <a:t>if(x&gt;5)</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“Hello”;</a:t>
            </a:r>
          </a:p>
          <a:p>
            <a:pPr>
              <a:spcBef>
                <a:spcPct val="50000"/>
              </a:spcBef>
            </a:pPr>
            <a:r>
              <a:rPr lang="en-US" altLang="en-US" sz="2000" b="1" dirty="0">
                <a:solidFill>
                  <a:srgbClr val="000000"/>
                </a:solidFill>
                <a:latin typeface="Courier New" pitchFamily="49" charset="0"/>
              </a:rPr>
              <a:t>else</a:t>
            </a:r>
          </a:p>
          <a:p>
            <a:pPr>
              <a:spcBef>
                <a:spcPct val="50000"/>
              </a:spcBef>
            </a:pPr>
            <a:r>
              <a:rPr lang="en-US" altLang="en-US" sz="2000" b="1" dirty="0">
                <a:solidFill>
                  <a:srgbClr val="000000"/>
                </a:solidFill>
                <a:latin typeface="Courier New" pitchFamily="49" charset="0"/>
              </a:rPr>
              <a:t>   </a:t>
            </a:r>
            <a:r>
              <a:rPr lang="en-US" altLang="en-US" sz="2000" b="1" dirty="0" err="1">
                <a:solidFill>
                  <a:srgbClr val="000000"/>
                </a:solidFill>
                <a:latin typeface="Courier New" pitchFamily="49" charset="0"/>
              </a:rPr>
              <a:t>cout</a:t>
            </a:r>
            <a:r>
              <a:rPr lang="en-US" altLang="en-US" sz="2000" b="1" dirty="0">
                <a:solidFill>
                  <a:srgbClr val="000000"/>
                </a:solidFill>
                <a:latin typeface="Courier New" pitchFamily="49" charset="0"/>
              </a:rPr>
              <a:t> &lt;&lt; “BOO”;</a:t>
            </a:r>
          </a:p>
        </p:txBody>
      </p:sp>
      <p:sp>
        <p:nvSpPr>
          <p:cNvPr id="24581" name="Text Box 6"/>
          <p:cNvSpPr txBox="1">
            <a:spLocks noChangeArrowheads="1"/>
          </p:cNvSpPr>
          <p:nvPr/>
        </p:nvSpPr>
        <p:spPr bwMode="auto">
          <a:xfrm>
            <a:off x="54864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4582" name="Line 7"/>
          <p:cNvSpPr>
            <a:spLocks noChangeShapeType="1"/>
          </p:cNvSpPr>
          <p:nvPr/>
        </p:nvSpPr>
        <p:spPr bwMode="auto">
          <a:xfrm>
            <a:off x="1371600" y="4648200"/>
            <a:ext cx="990600" cy="6858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24583" name="Oval 8"/>
          <p:cNvSpPr>
            <a:spLocks noChangeArrowheads="1"/>
          </p:cNvSpPr>
          <p:nvPr/>
        </p:nvSpPr>
        <p:spPr bwMode="auto">
          <a:xfrm>
            <a:off x="14478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err="1">
                <a:solidFill>
                  <a:srgbClr val="FF0000"/>
                </a:solidFill>
              </a:rPr>
              <a:t>int</a:t>
            </a:r>
            <a:endParaRPr lang="en-US" altLang="en-US" b="1" dirty="0">
              <a:solidFill>
                <a:srgbClr val="FF0000"/>
              </a:solidFill>
            </a:endParaRPr>
          </a:p>
          <a:p>
            <a:pPr algn="ctr">
              <a:defRPr/>
            </a:pPr>
            <a:r>
              <a:rPr lang="en-US" altLang="en-US" sz="1600" b="1" dirty="0" err="1">
                <a:solidFill>
                  <a:srgbClr val="FF0000"/>
                </a:solidFill>
              </a:rPr>
              <a:t>datatype</a:t>
            </a:r>
            <a:endParaRPr lang="en-US" altLang="en-US" sz="1600" b="1" dirty="0">
              <a:solidFill>
                <a:srgbClr val="FF0000"/>
              </a:solidFill>
            </a:endParaRPr>
          </a:p>
        </p:txBody>
      </p:sp>
      <p:sp>
        <p:nvSpPr>
          <p:cNvPr id="24584" name="Oval 10"/>
          <p:cNvSpPr>
            <a:spLocks noChangeArrowheads="1"/>
          </p:cNvSpPr>
          <p:nvPr/>
        </p:nvSpPr>
        <p:spPr bwMode="auto">
          <a:xfrm>
            <a:off x="2895600" y="5410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x</a:t>
            </a:r>
          </a:p>
          <a:p>
            <a:pPr algn="ctr">
              <a:defRPr/>
            </a:pPr>
            <a:r>
              <a:rPr lang="en-US" altLang="en-US" sz="1600" b="1" dirty="0">
                <a:solidFill>
                  <a:srgbClr val="FF0000"/>
                </a:solidFill>
              </a:rPr>
              <a:t>ID</a:t>
            </a:r>
          </a:p>
        </p:txBody>
      </p:sp>
      <p:sp>
        <p:nvSpPr>
          <p:cNvPr id="24585" name="Oval 11"/>
          <p:cNvSpPr>
            <a:spLocks noChangeArrowheads="1"/>
          </p:cNvSpPr>
          <p:nvPr/>
        </p:nvSpPr>
        <p:spPr bwMode="auto">
          <a:xfrm>
            <a:off x="4572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b="1" dirty="0">
                <a:solidFill>
                  <a:srgbClr val="FF0000"/>
                </a:solidFill>
              </a:rPr>
              <a:t>;</a:t>
            </a:r>
          </a:p>
          <a:p>
            <a:pPr algn="ctr">
              <a:defRPr/>
            </a:pPr>
            <a:r>
              <a:rPr lang="en-US" altLang="en-US" sz="1600" b="1" dirty="0">
                <a:solidFill>
                  <a:srgbClr val="FF0000"/>
                </a:solidFill>
              </a:rPr>
              <a:t>symbol</a:t>
            </a:r>
          </a:p>
        </p:txBody>
      </p:sp>
      <p:sp>
        <p:nvSpPr>
          <p:cNvPr id="24586" name="Oval 12"/>
          <p:cNvSpPr>
            <a:spLocks noChangeArrowheads="1"/>
          </p:cNvSpPr>
          <p:nvPr/>
        </p:nvSpPr>
        <p:spPr bwMode="auto">
          <a:xfrm>
            <a:off x="6096000" y="53340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err="1">
                <a:solidFill>
                  <a:srgbClr val="FF0000"/>
                </a:solidFill>
              </a:rPr>
              <a:t>cin</a:t>
            </a:r>
            <a:endParaRPr lang="en-US" altLang="en-US" sz="2800" b="1" dirty="0">
              <a:solidFill>
                <a:srgbClr val="FF0000"/>
              </a:solidFill>
            </a:endParaRPr>
          </a:p>
        </p:txBody>
      </p:sp>
      <p:sp>
        <p:nvSpPr>
          <p:cNvPr id="24587" name="Oval 13"/>
          <p:cNvSpPr>
            <a:spLocks noChangeArrowheads="1"/>
          </p:cNvSpPr>
          <p:nvPr/>
        </p:nvSpPr>
        <p:spPr bwMode="auto">
          <a:xfrm>
            <a:off x="7467600" y="52578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dirty="0">
                <a:solidFill>
                  <a:srgbClr val="FF0000"/>
                </a:solidFill>
              </a:rPr>
              <a:t>&gt;&gt;</a:t>
            </a:r>
          </a:p>
        </p:txBody>
      </p:sp>
      <p:sp>
        <p:nvSpPr>
          <p:cNvPr id="24600" name="Text Box 14"/>
          <p:cNvSpPr txBox="1">
            <a:spLocks noChangeArrowheads="1"/>
          </p:cNvSpPr>
          <p:nvPr/>
        </p:nvSpPr>
        <p:spPr bwMode="auto">
          <a:xfrm>
            <a:off x="4267200" y="2286000"/>
            <a:ext cx="4267200" cy="1384995"/>
          </a:xfrm>
          <a:prstGeom prst="rect">
            <a:avLst/>
          </a:prstGeom>
          <a:noFill/>
          <a:ln w="12700">
            <a:noFill/>
            <a:miter lim="800000"/>
            <a:headEnd type="none" w="sm" len="sm"/>
            <a:tailEnd type="none" w="sm" len="sm"/>
          </a:ln>
        </p:spPr>
        <p:txBody>
          <a:bodyPr wrap="square">
            <a:spAutoFit/>
          </a:bodyPr>
          <a:lstStyle/>
          <a:p>
            <a:pPr>
              <a:spcBef>
                <a:spcPct val="50000"/>
              </a:spcBef>
            </a:pPr>
            <a:r>
              <a:rPr lang="en-US" altLang="en-US" b="1" dirty="0">
                <a:solidFill>
                  <a:srgbClr val="FF0000"/>
                </a:solidFill>
              </a:rPr>
              <a:t>Token</a:t>
            </a:r>
            <a:r>
              <a:rPr lang="tr-TR" altLang="en-US" b="1" dirty="0" err="1">
                <a:solidFill>
                  <a:srgbClr val="FF0000"/>
                </a:solidFill>
              </a:rPr>
              <a:t>lar</a:t>
            </a:r>
            <a:r>
              <a:rPr lang="en-US" altLang="en-US" b="1" dirty="0">
                <a:solidFill>
                  <a:srgbClr val="FF0000"/>
                </a:solidFill>
              </a:rPr>
              <a:t> = </a:t>
            </a:r>
            <a:r>
              <a:rPr lang="tr-TR" altLang="en-US" b="1" dirty="0">
                <a:solidFill>
                  <a:srgbClr val="FF0000"/>
                </a:solidFill>
              </a:rPr>
              <a:t>Bir programda anlamlı öğeler</a:t>
            </a:r>
            <a:endParaRPr lang="en-US" altLang="en-US" b="1" dirty="0">
              <a:solidFill>
                <a:srgbClr val="FF0000"/>
              </a:solidFill>
            </a:endParaRPr>
          </a:p>
          <a:p>
            <a:pPr>
              <a:spcBef>
                <a:spcPct val="50000"/>
              </a:spcBef>
            </a:pPr>
            <a:r>
              <a:rPr lang="tr-TR" altLang="en-US" b="1" dirty="0">
                <a:solidFill>
                  <a:srgbClr val="FF0000"/>
                </a:solidFill>
              </a:rPr>
              <a:t>Değer</a:t>
            </a:r>
            <a:r>
              <a:rPr lang="en-US" altLang="en-US" b="1" dirty="0">
                <a:solidFill>
                  <a:srgbClr val="FF0000"/>
                </a:solidFill>
              </a:rPr>
              <a:t>/T</a:t>
            </a:r>
            <a:r>
              <a:rPr lang="tr-TR" altLang="en-US" b="1" dirty="0">
                <a:solidFill>
                  <a:srgbClr val="FF0000"/>
                </a:solidFill>
              </a:rPr>
              <a:t>ip</a:t>
            </a:r>
            <a:r>
              <a:rPr lang="en-US" altLang="en-US" b="1" dirty="0">
                <a:solidFill>
                  <a:srgbClr val="FF0000"/>
                </a:solidFill>
              </a:rPr>
              <a:t> </a:t>
            </a:r>
            <a:r>
              <a:rPr lang="tr-TR" altLang="en-US" b="1" dirty="0">
                <a:solidFill>
                  <a:srgbClr val="FF0000"/>
                </a:solidFill>
              </a:rPr>
              <a:t>ikilisi</a:t>
            </a:r>
            <a:endParaRPr lang="en-US" altLang="en-US"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endParaRPr lang="tr-TR" smtClean="0"/>
          </a:p>
        </p:txBody>
      </p:sp>
      <p:sp>
        <p:nvSpPr>
          <p:cNvPr id="4" name="Text Box 3"/>
          <p:cNvSpPr txBox="1">
            <a:spLocks noChangeArrowheads="1"/>
          </p:cNvSpPr>
          <p:nvPr/>
        </p:nvSpPr>
        <p:spPr bwMode="auto">
          <a:xfrm>
            <a:off x="609600" y="1752600"/>
            <a:ext cx="5029200" cy="8667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Array&lt;Array&lt;int&gt;&gt; someArray;</a:t>
            </a:r>
          </a:p>
          <a:p>
            <a:pPr>
              <a:spcBef>
                <a:spcPct val="50000"/>
              </a:spcBef>
            </a:pPr>
            <a:endParaRPr lang="en-US" altLang="en-US" sz="2000" b="1">
              <a:solidFill>
                <a:srgbClr val="000000"/>
              </a:solidFill>
              <a:latin typeface="Courier New" pitchFamily="49" charset="0"/>
            </a:endParaRPr>
          </a:p>
        </p:txBody>
      </p:sp>
      <p:sp>
        <p:nvSpPr>
          <p:cNvPr id="25604" name="Text Box 4"/>
          <p:cNvSpPr txBox="1">
            <a:spLocks noChangeArrowheads="1"/>
          </p:cNvSpPr>
          <p:nvPr/>
        </p:nvSpPr>
        <p:spPr bwMode="auto">
          <a:xfrm>
            <a:off x="5410200" y="2057400"/>
            <a:ext cx="2438400" cy="396875"/>
          </a:xfrm>
          <a:prstGeom prst="rect">
            <a:avLst/>
          </a:prstGeom>
          <a:noFill/>
          <a:ln w="12700">
            <a:noFill/>
            <a:miter lim="800000"/>
            <a:headEnd type="none" w="sm" len="sm"/>
            <a:tailEnd type="none" w="sm" len="sm"/>
          </a:ln>
        </p:spPr>
        <p:txBody>
          <a:bodyPr>
            <a:spAutoFit/>
          </a:bodyPr>
          <a:lstStyle/>
          <a:p>
            <a:pPr>
              <a:spcBef>
                <a:spcPct val="50000"/>
              </a:spcBef>
            </a:pPr>
            <a:endParaRPr lang="en-US" altLang="en-US" sz="2000">
              <a:solidFill>
                <a:srgbClr val="FF0000"/>
              </a:solidFill>
            </a:endParaRPr>
          </a:p>
        </p:txBody>
      </p:sp>
      <p:sp>
        <p:nvSpPr>
          <p:cNvPr id="25605" name="Line 5"/>
          <p:cNvSpPr>
            <a:spLocks noChangeShapeType="1"/>
          </p:cNvSpPr>
          <p:nvPr/>
        </p:nvSpPr>
        <p:spPr bwMode="auto">
          <a:xfrm>
            <a:off x="1981200" y="2133600"/>
            <a:ext cx="228600" cy="990600"/>
          </a:xfrm>
          <a:prstGeom prst="line">
            <a:avLst/>
          </a:prstGeom>
          <a:noFill/>
          <a:ln w="76200">
            <a:solidFill>
              <a:srgbClr val="000000"/>
            </a:solidFill>
            <a:round/>
            <a:headEnd type="none" w="sm" len="sm"/>
            <a:tailEnd type="triangle" w="med" len="med"/>
          </a:ln>
        </p:spPr>
        <p:txBody>
          <a:bodyPr/>
          <a:lstStyle/>
          <a:p>
            <a:endParaRPr lang="tr-TR"/>
          </a:p>
        </p:txBody>
      </p:sp>
      <p:sp>
        <p:nvSpPr>
          <p:cNvPr id="7" name="Oval 6"/>
          <p:cNvSpPr>
            <a:spLocks noChangeArrowheads="1"/>
          </p:cNvSpPr>
          <p:nvPr/>
        </p:nvSpPr>
        <p:spPr bwMode="auto">
          <a:xfrm>
            <a:off x="12192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8" name="Oval 7"/>
          <p:cNvSpPr>
            <a:spLocks noChangeArrowheads="1"/>
          </p:cNvSpPr>
          <p:nvPr/>
        </p:nvSpPr>
        <p:spPr bwMode="auto">
          <a:xfrm>
            <a:off x="2667000" y="3200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9" name="Oval 8"/>
          <p:cNvSpPr>
            <a:spLocks noChangeArrowheads="1"/>
          </p:cNvSpPr>
          <p:nvPr/>
        </p:nvSpPr>
        <p:spPr bwMode="auto">
          <a:xfrm>
            <a:off x="4343400" y="3124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0" name="Oval 9"/>
          <p:cNvSpPr>
            <a:spLocks noChangeArrowheads="1"/>
          </p:cNvSpPr>
          <p:nvPr/>
        </p:nvSpPr>
        <p:spPr bwMode="auto">
          <a:xfrm>
            <a:off x="73914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1" name="Rectangle 12"/>
          <p:cNvSpPr>
            <a:spLocks noChangeArrowheads="1"/>
          </p:cNvSpPr>
          <p:nvPr/>
        </p:nvSpPr>
        <p:spPr bwMode="auto">
          <a:xfrm>
            <a:off x="914400" y="4343400"/>
            <a:ext cx="3808413" cy="396875"/>
          </a:xfrm>
          <a:prstGeom prst="rect">
            <a:avLst/>
          </a:prstGeom>
          <a:noFill/>
          <a:ln w="12700">
            <a:noFill/>
            <a:miter lim="800000"/>
            <a:headEnd type="none" w="sm" len="sm"/>
            <a:tailEnd type="none" w="sm" len="sm"/>
          </a:ln>
          <a:scene3d>
            <a:camera prst="orthographicFront"/>
            <a:lightRig rig="threePt" dir="t"/>
          </a:scene3d>
          <a:sp3d>
            <a:bevelT/>
          </a:sp3d>
        </p:spPr>
        <p:txBody>
          <a:bodyPr wrap="none">
            <a:spAutoFit/>
          </a:bodyPr>
          <a:lstStyle/>
          <a:p>
            <a:pPr>
              <a:defRPr/>
            </a:pPr>
            <a:r>
              <a:rPr lang="en-US" altLang="en-US" sz="2000" b="1">
                <a:solidFill>
                  <a:srgbClr val="000000"/>
                </a:solidFill>
              </a:rPr>
              <a:t>Array&lt;Array&lt;int&gt; &gt; someArray;</a:t>
            </a:r>
          </a:p>
        </p:txBody>
      </p:sp>
      <p:sp>
        <p:nvSpPr>
          <p:cNvPr id="12" name="Line 13"/>
          <p:cNvSpPr>
            <a:spLocks noChangeShapeType="1"/>
          </p:cNvSpPr>
          <p:nvPr/>
        </p:nvSpPr>
        <p:spPr bwMode="auto">
          <a:xfrm>
            <a:off x="2209800" y="4876800"/>
            <a:ext cx="228600" cy="990600"/>
          </a:xfrm>
          <a:prstGeom prst="line">
            <a:avLst/>
          </a:prstGeom>
          <a:noFill/>
          <a:ln w="76200">
            <a:solidFill>
              <a:srgbClr val="000000"/>
            </a:solidFill>
            <a:round/>
            <a:headEnd type="none" w="sm" len="sm"/>
            <a:tailEnd type="triangle" w="med" len="med"/>
          </a:ln>
          <a:scene3d>
            <a:camera prst="orthographicFront"/>
            <a:lightRig rig="threePt" dir="t"/>
          </a:scene3d>
          <a:sp3d>
            <a:bevelT/>
          </a:sp3d>
        </p:spPr>
        <p:txBody>
          <a:bodyPr/>
          <a:lstStyle/>
          <a:p>
            <a:pPr>
              <a:defRPr/>
            </a:pPr>
            <a:endParaRPr lang="tr-TR"/>
          </a:p>
        </p:txBody>
      </p:sp>
      <p:sp>
        <p:nvSpPr>
          <p:cNvPr id="13" name="Oval 14"/>
          <p:cNvSpPr>
            <a:spLocks noChangeArrowheads="1"/>
          </p:cNvSpPr>
          <p:nvPr/>
        </p:nvSpPr>
        <p:spPr bwMode="auto">
          <a:xfrm>
            <a:off x="1447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Array</a:t>
            </a:r>
          </a:p>
        </p:txBody>
      </p:sp>
      <p:sp>
        <p:nvSpPr>
          <p:cNvPr id="14" name="Oval 15"/>
          <p:cNvSpPr>
            <a:spLocks noChangeArrowheads="1"/>
          </p:cNvSpPr>
          <p:nvPr/>
        </p:nvSpPr>
        <p:spPr bwMode="auto">
          <a:xfrm>
            <a:off x="28956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&lt;</a:t>
            </a:r>
          </a:p>
        </p:txBody>
      </p:sp>
      <p:sp>
        <p:nvSpPr>
          <p:cNvPr id="15" name="Oval 16"/>
          <p:cNvSpPr>
            <a:spLocks noChangeArrowheads="1"/>
          </p:cNvSpPr>
          <p:nvPr/>
        </p:nvSpPr>
        <p:spPr bwMode="auto">
          <a:xfrm>
            <a:off x="4572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16" name="Oval 17"/>
          <p:cNvSpPr>
            <a:spLocks noChangeArrowheads="1"/>
          </p:cNvSpPr>
          <p:nvPr/>
        </p:nvSpPr>
        <p:spPr bwMode="auto">
          <a:xfrm>
            <a:off x="60960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a:t>
            </a:r>
          </a:p>
        </p:txBody>
      </p:sp>
      <p:sp>
        <p:nvSpPr>
          <p:cNvPr id="17" name="Oval 18"/>
          <p:cNvSpPr>
            <a:spLocks noChangeArrowheads="1"/>
          </p:cNvSpPr>
          <p:nvPr/>
        </p:nvSpPr>
        <p:spPr bwMode="auto">
          <a:xfrm>
            <a:off x="6019800" y="3276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smtClean="0"/>
              <a:t>Bölüm</a:t>
            </a:r>
            <a:r>
              <a:rPr lang="en-US" smtClean="0"/>
              <a:t> 3 </a:t>
            </a:r>
            <a:r>
              <a:rPr lang="tr-TR" smtClean="0"/>
              <a:t>Konuları</a:t>
            </a:r>
            <a:endParaRPr lang="en-US" smtClean="0"/>
          </a:p>
        </p:txBody>
      </p:sp>
      <p:sp>
        <p:nvSpPr>
          <p:cNvPr id="8195" name="Rectangle 3"/>
          <p:cNvSpPr>
            <a:spLocks noGrp="1" noChangeArrowheads="1"/>
          </p:cNvSpPr>
          <p:nvPr>
            <p:ph type="body" idx="1"/>
          </p:nvPr>
        </p:nvSpPr>
        <p:spPr/>
        <p:txBody>
          <a:bodyPr/>
          <a:lstStyle/>
          <a:p>
            <a:pPr marL="533400" indent="-533400" eaLnBrk="1" hangingPunct="1">
              <a:buFontTx/>
              <a:buAutoNum type="arabicPeriod"/>
            </a:pPr>
            <a:r>
              <a:rPr lang="tr-TR" smtClean="0"/>
              <a:t>Giriş</a:t>
            </a:r>
            <a:endParaRPr lang="en-US" smtClean="0"/>
          </a:p>
          <a:p>
            <a:pPr marL="533400" indent="-533400" eaLnBrk="1" hangingPunct="1">
              <a:buFontTx/>
              <a:buAutoNum type="arabicPeriod"/>
            </a:pPr>
            <a:r>
              <a:rPr lang="tr-TR" smtClean="0"/>
              <a:t>Genel</a:t>
            </a:r>
            <a:r>
              <a:rPr lang="en-US" smtClean="0"/>
              <a:t> S</a:t>
            </a:r>
            <a:r>
              <a:rPr lang="tr-TR" smtClean="0"/>
              <a:t>e</a:t>
            </a:r>
            <a:r>
              <a:rPr lang="en-US" smtClean="0"/>
              <a:t>nta</a:t>
            </a:r>
            <a:r>
              <a:rPr lang="tr-TR" smtClean="0"/>
              <a:t>ks Tanımlama Problemi</a:t>
            </a:r>
            <a:endParaRPr lang="en-US" smtClean="0"/>
          </a:p>
          <a:p>
            <a:pPr marL="533400" indent="-533400" eaLnBrk="1" hangingPunct="1">
              <a:buFontTx/>
              <a:buAutoNum type="arabicPeriod"/>
            </a:pPr>
            <a:r>
              <a:rPr lang="en-US" smtClean="0"/>
              <a:t>S</a:t>
            </a:r>
            <a:r>
              <a:rPr lang="tr-TR" smtClean="0"/>
              <a:t>e</a:t>
            </a:r>
            <a:r>
              <a:rPr lang="en-US" smtClean="0"/>
              <a:t>nta</a:t>
            </a:r>
            <a:r>
              <a:rPr lang="tr-TR" smtClean="0"/>
              <a:t>ks Tanımlamanın Biçimsel Metotları</a:t>
            </a:r>
            <a:endParaRPr lang="en-US" smtClean="0"/>
          </a:p>
          <a:p>
            <a:pPr marL="533400" indent="-533400" eaLnBrk="1" hangingPunct="1">
              <a:buFontTx/>
              <a:buAutoNum type="arabicPeriod"/>
            </a:pPr>
            <a:r>
              <a:rPr lang="tr-TR" smtClean="0"/>
              <a:t>Özellik (A</a:t>
            </a:r>
            <a:r>
              <a:rPr lang="en-US" smtClean="0"/>
              <a:t>ttribute</a:t>
            </a:r>
            <a:r>
              <a:rPr lang="tr-TR" smtClean="0"/>
              <a:t>)</a:t>
            </a:r>
            <a:r>
              <a:rPr lang="en-US" smtClean="0"/>
              <a:t> Gram</a:t>
            </a:r>
            <a:r>
              <a:rPr lang="tr-TR" smtClean="0"/>
              <a:t>erleri</a:t>
            </a:r>
            <a:endParaRPr lang="en-US" smtClean="0"/>
          </a:p>
          <a:p>
            <a:pPr marL="533400" indent="-533400" eaLnBrk="1" hangingPunct="1">
              <a:buFontTx/>
              <a:buAutoNum type="arabicPeriod"/>
            </a:pPr>
            <a:r>
              <a:rPr lang="en-US" smtClean="0"/>
              <a:t>Program</a:t>
            </a:r>
            <a:r>
              <a:rPr lang="tr-TR" smtClean="0"/>
              <a:t>ların Anlamlarını Açıklamak</a:t>
            </a:r>
            <a:r>
              <a:rPr lang="en-US" smtClean="0"/>
              <a:t>:    D</a:t>
            </a:r>
            <a:r>
              <a:rPr lang="tr-TR" smtClean="0"/>
              <a:t>i</a:t>
            </a:r>
            <a:r>
              <a:rPr lang="en-US" smtClean="0"/>
              <a:t>nami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33853CFE-B63C-4DA6-B9D8-B86F80793830}"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8153400" cy="1143000"/>
          </a:xfrm>
        </p:spPr>
        <p:txBody>
          <a:bodyPr/>
          <a:lstStyle/>
          <a:p>
            <a:pPr eaLnBrk="1" hangingPunct="1"/>
            <a:r>
              <a:rPr lang="tr-TR" smtClean="0"/>
              <a:t>Dillerin formal tanımları</a:t>
            </a:r>
            <a:endParaRPr lang="en-US" smtClean="0"/>
          </a:p>
        </p:txBody>
      </p:sp>
      <p:sp>
        <p:nvSpPr>
          <p:cNvPr id="26627"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tr-TR" b="1" smtClean="0">
                <a:solidFill>
                  <a:srgbClr val="CC3300"/>
                </a:solidFill>
              </a:rPr>
              <a:t>Tanıyıcılar </a:t>
            </a:r>
            <a:r>
              <a:rPr lang="tr-TR" b="1" smtClean="0"/>
              <a:t>(</a:t>
            </a:r>
            <a:r>
              <a:rPr lang="en-US" b="1" smtClean="0"/>
              <a:t>Recognizers</a:t>
            </a:r>
            <a:r>
              <a:rPr lang="tr-TR" b="1" smtClean="0"/>
              <a:t>)</a:t>
            </a:r>
            <a:endParaRPr lang="en-US" smtClean="0"/>
          </a:p>
          <a:p>
            <a:pPr lvl="1" eaLnBrk="1" hangingPunct="1">
              <a:lnSpc>
                <a:spcPct val="90000"/>
              </a:lnSpc>
            </a:pPr>
            <a:r>
              <a:rPr lang="tr-TR" smtClean="0"/>
              <a:t>Bir tanıma aygıtı bir dilin girdi stringlerini okur ve girdi stringinin dile ait olup olmadığına karar verir</a:t>
            </a:r>
            <a:r>
              <a:rPr lang="en-US" smtClean="0"/>
              <a:t> </a:t>
            </a:r>
          </a:p>
          <a:p>
            <a:pPr lvl="1" eaLnBrk="1" hangingPunct="1">
              <a:lnSpc>
                <a:spcPct val="90000"/>
              </a:lnSpc>
            </a:pPr>
            <a:r>
              <a:rPr lang="tr-TR" smtClean="0"/>
              <a:t>Örnek</a:t>
            </a:r>
            <a:r>
              <a:rPr lang="en-US" smtClean="0"/>
              <a:t>: </a:t>
            </a:r>
            <a:r>
              <a:rPr lang="tr-TR" smtClean="0"/>
              <a:t>bir derleyicinin </a:t>
            </a:r>
            <a:r>
              <a:rPr lang="en-US" smtClean="0"/>
              <a:t>s</a:t>
            </a:r>
            <a:r>
              <a:rPr lang="tr-TR" smtClean="0"/>
              <a:t>e</a:t>
            </a:r>
            <a:r>
              <a:rPr lang="en-US" smtClean="0"/>
              <a:t>nta</a:t>
            </a:r>
            <a:r>
              <a:rPr lang="tr-TR" smtClean="0"/>
              <a:t>ks</a:t>
            </a:r>
            <a:r>
              <a:rPr lang="en-US" smtClean="0"/>
              <a:t> anal</a:t>
            </a:r>
            <a:r>
              <a:rPr lang="tr-TR" smtClean="0"/>
              <a:t>izi</a:t>
            </a:r>
            <a:r>
              <a:rPr lang="en-US" smtClean="0"/>
              <a:t> </a:t>
            </a:r>
            <a:r>
              <a:rPr lang="tr-TR" smtClean="0"/>
              <a:t>kısmı</a:t>
            </a:r>
            <a:endParaRPr lang="en-US" smtClean="0"/>
          </a:p>
          <a:p>
            <a:pPr lvl="1" eaLnBrk="1" hangingPunct="1">
              <a:lnSpc>
                <a:spcPct val="90000"/>
              </a:lnSpc>
            </a:pPr>
            <a:r>
              <a:rPr lang="tr-TR" smtClean="0"/>
              <a:t>Bölüm</a:t>
            </a:r>
            <a:r>
              <a:rPr lang="en-US" smtClean="0"/>
              <a:t> 4</a:t>
            </a:r>
            <a:r>
              <a:rPr lang="tr-TR" smtClean="0"/>
              <a:t>’te daha detaylı anlatılacak</a:t>
            </a:r>
            <a:endParaRPr lang="en-US" smtClean="0"/>
          </a:p>
          <a:p>
            <a:pPr eaLnBrk="1" hangingPunct="1">
              <a:lnSpc>
                <a:spcPct val="90000"/>
              </a:lnSpc>
            </a:pPr>
            <a:r>
              <a:rPr lang="tr-TR" b="1" smtClean="0">
                <a:solidFill>
                  <a:srgbClr val="CC3300"/>
                </a:solidFill>
              </a:rPr>
              <a:t>Ü</a:t>
            </a:r>
            <a:r>
              <a:rPr lang="en-US" b="1" smtClean="0">
                <a:solidFill>
                  <a:srgbClr val="CC3300"/>
                </a:solidFill>
              </a:rPr>
              <a:t>rete</a:t>
            </a:r>
            <a:r>
              <a:rPr lang="tr-TR" b="1" smtClean="0">
                <a:solidFill>
                  <a:srgbClr val="CC3300"/>
                </a:solidFill>
              </a:rPr>
              <a:t>çl</a:t>
            </a:r>
            <a:r>
              <a:rPr lang="en-US" b="1" smtClean="0">
                <a:solidFill>
                  <a:srgbClr val="CC3300"/>
                </a:solidFill>
              </a:rPr>
              <a:t>er</a:t>
            </a:r>
            <a:r>
              <a:rPr lang="tr-TR" b="1" smtClean="0">
                <a:solidFill>
                  <a:srgbClr val="CC3300"/>
                </a:solidFill>
              </a:rPr>
              <a:t> </a:t>
            </a:r>
            <a:r>
              <a:rPr lang="en-US" b="1" smtClean="0"/>
              <a:t>(Generators)</a:t>
            </a:r>
            <a:endParaRPr lang="en-US" smtClean="0"/>
          </a:p>
          <a:p>
            <a:pPr lvl="1" eaLnBrk="1" hangingPunct="1">
              <a:lnSpc>
                <a:spcPct val="90000"/>
              </a:lnSpc>
            </a:pPr>
            <a:r>
              <a:rPr lang="tr-TR" smtClean="0"/>
              <a:t>Bir dilin cümlelerini üreten aygıttır</a:t>
            </a:r>
            <a:endParaRPr lang="en-US" smtClean="0"/>
          </a:p>
          <a:p>
            <a:pPr lvl="1" eaLnBrk="1" hangingPunct="1">
              <a:lnSpc>
                <a:spcPct val="90000"/>
              </a:lnSpc>
            </a:pPr>
            <a:r>
              <a:rPr lang="tr-TR" smtClean="0"/>
              <a:t>Belli bir cümlenin sentaksının doğru olup olmadığı, üretecin yapısıyla karşılaştırılarak anlaşılabilir</a:t>
            </a:r>
            <a:endParaRPr lang="en-US" smtClean="0"/>
          </a:p>
        </p:txBody>
      </p:sp>
      <p:sp>
        <p:nvSpPr>
          <p:cNvPr id="6" name="5 Slayt Numarası Yer Tutucusu"/>
          <p:cNvSpPr>
            <a:spLocks noGrp="1"/>
          </p:cNvSpPr>
          <p:nvPr>
            <p:ph type="sldNum" sz="quarter" idx="11"/>
          </p:nvPr>
        </p:nvSpPr>
        <p:spPr/>
        <p:txBody>
          <a:bodyPr/>
          <a:lstStyle/>
          <a:p>
            <a:pPr>
              <a:defRPr/>
            </a:pPr>
            <a:fld id="{2275E704-A74F-46D3-99A5-914B79DC572C}"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r>
              <a:rPr lang="tr-TR" smtClean="0"/>
              <a:t>Dillerin formal tanımları</a:t>
            </a:r>
          </a:p>
        </p:txBody>
      </p:sp>
      <p:sp>
        <p:nvSpPr>
          <p:cNvPr id="78" name="Rectangle 3"/>
          <p:cNvSpPr txBox="1">
            <a:spLocks noChangeArrowheads="1"/>
          </p:cNvSpPr>
          <p:nvPr/>
        </p:nvSpPr>
        <p:spPr bwMode="auto">
          <a:xfrm>
            <a:off x="342900" y="1292225"/>
            <a:ext cx="4229100" cy="2136775"/>
          </a:xfrm>
          <a:prstGeom prst="rect">
            <a:avLst/>
          </a:prstGeom>
          <a:noFill/>
          <a:ln w="9525">
            <a:noFill/>
            <a:miter lim="800000"/>
            <a:headEnd/>
            <a:tailEnd/>
          </a:ln>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Tanıyıcılar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Verilen bir programın bir dilde olup olmadığına karar veren bir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bir</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derleyicinin </a:t>
            </a:r>
            <a:r>
              <a:rPr lang="en-US" altLang="ko-KR" sz="2000" dirty="0" smtClean="0">
                <a:effectLst>
                  <a:outerShdw blurRad="38100" dist="38100" dir="2700000" algn="tl">
                    <a:srgbClr val="000000"/>
                  </a:outerShdw>
                </a:effectLst>
                <a:latin typeface="Arial" pitchFamily="34" charset="0"/>
                <a:ea typeface="굴림" pitchFamily="50" charset="-127"/>
              </a:rPr>
              <a:t>syntax </a:t>
            </a:r>
            <a:r>
              <a:rPr lang="tr-TR" altLang="ko-KR" sz="2000" dirty="0" smtClean="0">
                <a:effectLst>
                  <a:outerShdw blurRad="38100" dist="38100" dir="2700000" algn="tl">
                    <a:srgbClr val="000000"/>
                  </a:outerShdw>
                </a:effectLst>
                <a:latin typeface="Arial" pitchFamily="34" charset="0"/>
                <a:ea typeface="굴림" pitchFamily="50" charset="-127"/>
              </a:rPr>
              <a:t>analizcisi</a:t>
            </a:r>
            <a:r>
              <a:rPr lang="en-US" altLang="ko-KR" sz="2000" dirty="0" smtClean="0">
                <a:effectLst>
                  <a:outerShdw blurRad="38100" dist="38100" dir="2700000" algn="tl">
                    <a:srgbClr val="000000"/>
                  </a:outerShdw>
                </a:effectLst>
                <a:latin typeface="Arial" pitchFamily="34" charset="0"/>
                <a:ea typeface="굴림" pitchFamily="50" charset="-127"/>
              </a:rPr>
              <a:t> </a:t>
            </a:r>
            <a:r>
              <a:rPr lang="tr-TR" altLang="ko-KR" sz="2000" dirty="0" smtClean="0">
                <a:effectLst>
                  <a:outerShdw blurRad="38100" dist="38100" dir="2700000" algn="tl">
                    <a:srgbClr val="000000"/>
                  </a:outerShdw>
                </a:effectLst>
                <a:latin typeface="Arial" pitchFamily="34" charset="0"/>
                <a:ea typeface="굴림" pitchFamily="50" charset="-127"/>
              </a:rPr>
              <a:t>sonlu otomat</a:t>
            </a:r>
            <a:endParaRPr lang="en-US" altLang="ko-KR" sz="2000" dirty="0">
              <a:effectLst>
                <a:outerShdw blurRad="38100" dist="38100" dir="2700000" algn="tl">
                  <a:srgbClr val="000000"/>
                </a:outerShdw>
              </a:effectLst>
              <a:latin typeface="Arial" pitchFamily="34" charset="0"/>
              <a:ea typeface="굴림" pitchFamily="50" charset="-127"/>
            </a:endParaRPr>
          </a:p>
        </p:txBody>
      </p:sp>
      <p:sp>
        <p:nvSpPr>
          <p:cNvPr id="79" name="Rectangle 4"/>
          <p:cNvSpPr>
            <a:spLocks noChangeArrowheads="1"/>
          </p:cNvSpPr>
          <p:nvPr/>
        </p:nvSpPr>
        <p:spPr bwMode="auto">
          <a:xfrm>
            <a:off x="4572000" y="1292225"/>
            <a:ext cx="4229100" cy="2136775"/>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Char char="n"/>
              <a:defRPr/>
            </a:pPr>
            <a:r>
              <a:rPr lang="tr-TR" altLang="ko-KR" dirty="0" smtClean="0">
                <a:solidFill>
                  <a:srgbClr val="FFC000"/>
                </a:solidFill>
                <a:effectLst>
                  <a:outerShdw blurRad="38100" dist="38100" dir="2700000" algn="tl">
                    <a:srgbClr val="000000"/>
                  </a:outerShdw>
                </a:effectLst>
                <a:latin typeface="Arial" pitchFamily="34" charset="0"/>
                <a:ea typeface="굴림" pitchFamily="50" charset="-127"/>
              </a:rPr>
              <a:t>Dil üreteciler</a:t>
            </a:r>
            <a:endParaRPr lang="en-US" altLang="ko-KR" dirty="0">
              <a:solidFill>
                <a:srgbClr val="FFC000"/>
              </a:solidFill>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Bir dilin cümlelerini üretmek için kullanılabilen cihaz</a:t>
            </a:r>
            <a:endParaRPr lang="en-US" altLang="ko-KR" sz="2000" dirty="0">
              <a:effectLst>
                <a:outerShdw blurRad="38100" dist="38100" dir="2700000" algn="tl">
                  <a:srgbClr val="000000"/>
                </a:outerShdw>
              </a:effectLst>
              <a:latin typeface="Arial" pitchFamily="34" charset="0"/>
              <a:ea typeface="굴림" pitchFamily="50" charset="-127"/>
            </a:endParaRPr>
          </a:p>
          <a:p>
            <a:pPr marL="742950" lvl="1" indent="-285750" eaLnBrk="1" hangingPunct="1">
              <a:spcBef>
                <a:spcPct val="20000"/>
              </a:spcBef>
              <a:buClr>
                <a:schemeClr val="accent2"/>
              </a:buClr>
              <a:buSzPct val="70000"/>
              <a:buFont typeface="Wingdings" pitchFamily="2" charset="2"/>
              <a:buChar char="n"/>
              <a:defRPr/>
            </a:pPr>
            <a:r>
              <a:rPr lang="tr-TR" altLang="ko-KR" sz="2000" dirty="0" smtClean="0">
                <a:effectLst>
                  <a:outerShdw blurRad="38100" dist="38100" dir="2700000" algn="tl">
                    <a:srgbClr val="000000"/>
                  </a:outerShdw>
                </a:effectLst>
                <a:latin typeface="Arial" pitchFamily="34" charset="0"/>
                <a:ea typeface="굴림" pitchFamily="50" charset="-127"/>
              </a:rPr>
              <a:t>Mesela</a:t>
            </a:r>
            <a:r>
              <a:rPr lang="en-US" altLang="ko-KR" sz="2000" dirty="0" smtClean="0">
                <a:effectLst>
                  <a:outerShdw blurRad="38100" dist="38100" dir="2700000" algn="tl">
                    <a:srgbClr val="000000"/>
                  </a:outerShdw>
                </a:effectLst>
                <a:latin typeface="Arial" pitchFamily="34" charset="0"/>
                <a:ea typeface="굴림" pitchFamily="50" charset="-127"/>
              </a:rPr>
              <a:t>, </a:t>
            </a:r>
            <a:r>
              <a:rPr lang="en-US" altLang="ko-KR" sz="2000" dirty="0">
                <a:effectLst>
                  <a:outerShdw blurRad="38100" dist="38100" dir="2700000" algn="tl">
                    <a:srgbClr val="000000"/>
                  </a:outerShdw>
                </a:effectLst>
                <a:latin typeface="Arial" pitchFamily="34" charset="0"/>
                <a:ea typeface="굴림" pitchFamily="50" charset="-127"/>
              </a:rPr>
              <a:t>regular expressions, context-free grammars</a:t>
            </a:r>
            <a:endParaRPr lang="en-US" sz="2000" dirty="0">
              <a:effectLst>
                <a:outerShdw blurRad="38100" dist="38100" dir="2700000" algn="tl">
                  <a:srgbClr val="000000"/>
                </a:outerShdw>
              </a:effectLst>
              <a:latin typeface="Arial" pitchFamily="34" charset="0"/>
            </a:endParaRPr>
          </a:p>
        </p:txBody>
      </p:sp>
      <p:sp>
        <p:nvSpPr>
          <p:cNvPr id="80" name="Text Box 41"/>
          <p:cNvSpPr txBox="1">
            <a:spLocks noChangeArrowheads="1"/>
          </p:cNvSpPr>
          <p:nvPr/>
        </p:nvSpPr>
        <p:spPr bwMode="auto">
          <a:xfrm>
            <a:off x="5486400" y="3752850"/>
            <a:ext cx="2754313" cy="304800"/>
          </a:xfrm>
          <a:prstGeom prst="rect">
            <a:avLst/>
          </a:prstGeom>
          <a:noFill/>
          <a:ln w="9525" algn="ctr">
            <a:noFill/>
            <a:miter lim="800000"/>
            <a:headEnd/>
            <a:tailEnd/>
          </a:ln>
          <a:effectLst/>
        </p:spPr>
        <p:txBody>
          <a:bodyPr lIns="0" tIns="0" rIns="0" bIns="0">
            <a:spAutoFit/>
          </a:bodyPr>
          <a:lstStyle/>
          <a:p>
            <a:pPr>
              <a:spcBef>
                <a:spcPct val="50000"/>
              </a:spcBef>
              <a:defRPr/>
            </a:pP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(( 00 )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1 ( 11 )</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2000" i="1">
                <a:solidFill>
                  <a:srgbClr val="FFC000"/>
                </a:solidFill>
                <a:effectLst>
                  <a:outerShdw blurRad="38100" dist="38100" dir="2700000" algn="tl">
                    <a:srgbClr val="000000"/>
                  </a:outerShdw>
                </a:effectLst>
                <a:latin typeface="Times New Roman" pitchFamily="18" charset="0"/>
                <a:ea typeface="굴림" pitchFamily="50" charset="-127"/>
              </a:rPr>
              <a:t> 0</a:t>
            </a:r>
            <a:endParaRPr lang="en-US" sz="2000" i="1" baseline="-25000">
              <a:solidFill>
                <a:srgbClr val="FFC000"/>
              </a:solidFill>
              <a:effectLst>
                <a:outerShdw blurRad="38100" dist="38100" dir="2700000" algn="tl">
                  <a:srgbClr val="000000"/>
                </a:outerShdw>
              </a:effectLst>
              <a:latin typeface="Times New Roman" pitchFamily="18" charset="0"/>
            </a:endParaRPr>
          </a:p>
        </p:txBody>
      </p:sp>
      <p:grpSp>
        <p:nvGrpSpPr>
          <p:cNvPr id="2" name="Group 50"/>
          <p:cNvGrpSpPr>
            <a:grpSpLocks/>
          </p:cNvGrpSpPr>
          <p:nvPr/>
        </p:nvGrpSpPr>
        <p:grpSpPr bwMode="auto">
          <a:xfrm>
            <a:off x="1028700" y="3914775"/>
            <a:ext cx="3351213" cy="2698750"/>
            <a:chOff x="648" y="2296"/>
            <a:chExt cx="2111" cy="1700"/>
          </a:xfrm>
        </p:grpSpPr>
        <p:grpSp>
          <p:nvGrpSpPr>
            <p:cNvPr id="27663" name="Group 49"/>
            <p:cNvGrpSpPr>
              <a:grpSpLocks/>
            </p:cNvGrpSpPr>
            <p:nvPr/>
          </p:nvGrpSpPr>
          <p:grpSpPr bwMode="auto">
            <a:xfrm>
              <a:off x="722" y="2296"/>
              <a:ext cx="1658" cy="1178"/>
              <a:chOff x="722" y="2296"/>
              <a:chExt cx="1658" cy="1178"/>
            </a:xfrm>
          </p:grpSpPr>
          <p:sp>
            <p:nvSpPr>
              <p:cNvPr id="27666" name="AutoShape 7"/>
              <p:cNvSpPr>
                <a:spLocks noChangeArrowheads="1"/>
              </p:cNvSpPr>
              <p:nvPr/>
            </p:nvSpPr>
            <p:spPr bwMode="auto">
              <a:xfrm>
                <a:off x="2047" y="3150"/>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3 w 21600"/>
                  <a:gd name="T25" fmla="*/ 3133 h 21600"/>
                  <a:gd name="T26" fmla="*/ 18467 w 21600"/>
                  <a:gd name="T27" fmla="*/ 184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0" y="10800"/>
                    </a:moveTo>
                    <a:cubicBezTo>
                      <a:pt x="2100" y="15605"/>
                      <a:pt x="5995" y="19500"/>
                      <a:pt x="10800" y="19500"/>
                    </a:cubicBezTo>
                    <a:cubicBezTo>
                      <a:pt x="15605" y="19500"/>
                      <a:pt x="19500" y="15605"/>
                      <a:pt x="19500" y="10800"/>
                    </a:cubicBezTo>
                    <a:cubicBezTo>
                      <a:pt x="19500" y="5995"/>
                      <a:pt x="15605" y="2100"/>
                      <a:pt x="10800" y="2100"/>
                    </a:cubicBezTo>
                    <a:cubicBezTo>
                      <a:pt x="5995" y="2100"/>
                      <a:pt x="2100" y="5995"/>
                      <a:pt x="2100" y="10800"/>
                    </a:cubicBezTo>
                    <a:close/>
                  </a:path>
                </a:pathLst>
              </a:custGeom>
              <a:noFill/>
              <a:ln w="19050" algn="ctr">
                <a:solidFill>
                  <a:schemeClr val="tx1"/>
                </a:solidFill>
                <a:round/>
                <a:headEnd/>
                <a:tailEnd/>
              </a:ln>
            </p:spPr>
            <p:txBody>
              <a:bodyPr wrap="none" anchor="ctr"/>
              <a:lstStyle/>
              <a:p>
                <a:endParaRPr lang="tr-TR"/>
              </a:p>
            </p:txBody>
          </p:sp>
          <p:sp>
            <p:nvSpPr>
              <p:cNvPr id="27667" name="Oval 8"/>
              <p:cNvSpPr>
                <a:spLocks noChangeArrowheads="1"/>
              </p:cNvSpPr>
              <p:nvPr/>
            </p:nvSpPr>
            <p:spPr bwMode="auto">
              <a:xfrm>
                <a:off x="2065" y="2430"/>
                <a:ext cx="288" cy="288"/>
              </a:xfrm>
              <a:prstGeom prst="ellipse">
                <a:avLst/>
              </a:prstGeom>
              <a:noFill/>
              <a:ln w="19050" algn="ctr">
                <a:solidFill>
                  <a:schemeClr val="tx1"/>
                </a:solidFill>
                <a:round/>
                <a:headEnd/>
                <a:tailEnd/>
              </a:ln>
            </p:spPr>
            <p:txBody>
              <a:bodyPr wrap="none" anchor="ctr"/>
              <a:lstStyle/>
              <a:p>
                <a:endParaRPr lang="tr-TR"/>
              </a:p>
            </p:txBody>
          </p:sp>
          <p:sp>
            <p:nvSpPr>
              <p:cNvPr id="27668" name="Oval 9"/>
              <p:cNvSpPr>
                <a:spLocks noChangeArrowheads="1"/>
              </p:cNvSpPr>
              <p:nvPr/>
            </p:nvSpPr>
            <p:spPr bwMode="auto">
              <a:xfrm>
                <a:off x="1003" y="3150"/>
                <a:ext cx="288" cy="288"/>
              </a:xfrm>
              <a:prstGeom prst="ellipse">
                <a:avLst/>
              </a:prstGeom>
              <a:noFill/>
              <a:ln w="19050" algn="ctr">
                <a:solidFill>
                  <a:schemeClr val="tx1"/>
                </a:solidFill>
                <a:round/>
                <a:headEnd/>
                <a:tailEnd/>
              </a:ln>
            </p:spPr>
            <p:txBody>
              <a:bodyPr wrap="none" anchor="ctr"/>
              <a:lstStyle/>
              <a:p>
                <a:endParaRPr lang="tr-TR"/>
              </a:p>
            </p:txBody>
          </p:sp>
          <p:sp>
            <p:nvSpPr>
              <p:cNvPr id="27669" name="Oval 10"/>
              <p:cNvSpPr>
                <a:spLocks noChangeArrowheads="1"/>
              </p:cNvSpPr>
              <p:nvPr/>
            </p:nvSpPr>
            <p:spPr bwMode="auto">
              <a:xfrm>
                <a:off x="979" y="2460"/>
                <a:ext cx="288" cy="288"/>
              </a:xfrm>
              <a:prstGeom prst="ellipse">
                <a:avLst/>
              </a:prstGeom>
              <a:noFill/>
              <a:ln w="19050" algn="ctr">
                <a:solidFill>
                  <a:schemeClr val="tx1"/>
                </a:solidFill>
                <a:round/>
                <a:headEnd/>
                <a:tailEnd/>
              </a:ln>
            </p:spPr>
            <p:txBody>
              <a:bodyPr wrap="none" anchor="ctr"/>
              <a:lstStyle/>
              <a:p>
                <a:endParaRPr lang="tr-TR"/>
              </a:p>
            </p:txBody>
          </p:sp>
          <p:sp>
            <p:nvSpPr>
              <p:cNvPr id="27670" name="Freeform 16"/>
              <p:cNvSpPr>
                <a:spLocks/>
              </p:cNvSpPr>
              <p:nvPr/>
            </p:nvSpPr>
            <p:spPr bwMode="auto">
              <a:xfrm>
                <a:off x="1241" y="2430"/>
                <a:ext cx="836" cy="78"/>
              </a:xfrm>
              <a:custGeom>
                <a:avLst/>
                <a:gdLst>
                  <a:gd name="T0" fmla="*/ 0 w 792"/>
                  <a:gd name="T1" fmla="*/ 99 h 72"/>
                  <a:gd name="T2" fmla="*/ 446 w 792"/>
                  <a:gd name="T3" fmla="*/ 0 h 72"/>
                  <a:gd name="T4" fmla="*/ 983 w 792"/>
                  <a:gd name="T5" fmla="*/ 99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1" name="Freeform 17"/>
              <p:cNvSpPr>
                <a:spLocks/>
              </p:cNvSpPr>
              <p:nvPr/>
            </p:nvSpPr>
            <p:spPr bwMode="auto">
              <a:xfrm flipH="1" flipV="1">
                <a:off x="1267" y="2664"/>
                <a:ext cx="816" cy="72"/>
              </a:xfrm>
              <a:custGeom>
                <a:avLst/>
                <a:gdLst>
                  <a:gd name="T0" fmla="*/ 0 w 792"/>
                  <a:gd name="T1" fmla="*/ 72 h 72"/>
                  <a:gd name="T2" fmla="*/ 406 w 792"/>
                  <a:gd name="T3" fmla="*/ 0 h 72"/>
                  <a:gd name="T4" fmla="*/ 892 w 792"/>
                  <a:gd name="T5" fmla="*/ 72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2" name="Freeform 20"/>
              <p:cNvSpPr>
                <a:spLocks/>
              </p:cNvSpPr>
              <p:nvPr/>
            </p:nvSpPr>
            <p:spPr bwMode="auto">
              <a:xfrm rot="-5203770" flipH="1" flipV="1">
                <a:off x="2085" y="2894"/>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3" name="Freeform 21"/>
              <p:cNvSpPr>
                <a:spLocks/>
              </p:cNvSpPr>
              <p:nvPr/>
            </p:nvSpPr>
            <p:spPr bwMode="auto">
              <a:xfrm rot="-5203770" flipH="1" flipV="1">
                <a:off x="1017" y="2900"/>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4" name="Freeform 22"/>
              <p:cNvSpPr>
                <a:spLocks/>
              </p:cNvSpPr>
              <p:nvPr/>
            </p:nvSpPr>
            <p:spPr bwMode="auto">
              <a:xfrm rot="-5203770">
                <a:off x="1835" y="2908"/>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noFill/>
                <a:round/>
                <a:headEnd/>
                <a:tailEnd type="triangle" w="med" len="med"/>
              </a:ln>
            </p:spPr>
            <p:txBody>
              <a:bodyPr wrap="none" anchor="ctr"/>
              <a:lstStyle/>
              <a:p>
                <a:endParaRPr lang="tr-TR"/>
              </a:p>
            </p:txBody>
          </p:sp>
          <p:sp>
            <p:nvSpPr>
              <p:cNvPr id="27675" name="Freeform 23"/>
              <p:cNvSpPr>
                <a:spLocks/>
              </p:cNvSpPr>
              <p:nvPr/>
            </p:nvSpPr>
            <p:spPr bwMode="auto">
              <a:xfrm rot="-5203770">
                <a:off x="749" y="2932"/>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a:p>
            </p:txBody>
          </p:sp>
          <p:sp>
            <p:nvSpPr>
              <p:cNvPr id="27676" name="Text Box 24"/>
              <p:cNvSpPr txBox="1">
                <a:spLocks noChangeArrowheads="1"/>
              </p:cNvSpPr>
              <p:nvPr/>
            </p:nvSpPr>
            <p:spPr bwMode="auto">
              <a:xfrm>
                <a:off x="1057" y="250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0</a:t>
                </a:r>
                <a:endParaRPr lang="en-US" i="1" baseline="-25000">
                  <a:latin typeface="Times New Roman" pitchFamily="18" charset="0"/>
                </a:endParaRPr>
              </a:p>
            </p:txBody>
          </p:sp>
          <p:sp>
            <p:nvSpPr>
              <p:cNvPr id="27677" name="Text Box 25"/>
              <p:cNvSpPr txBox="1">
                <a:spLocks noChangeArrowheads="1"/>
              </p:cNvSpPr>
              <p:nvPr/>
            </p:nvSpPr>
            <p:spPr bwMode="auto">
              <a:xfrm>
                <a:off x="2137" y="250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1</a:t>
                </a:r>
                <a:endParaRPr lang="en-US" i="1" baseline="-25000">
                  <a:latin typeface="Times New Roman" pitchFamily="18" charset="0"/>
                </a:endParaRPr>
              </a:p>
            </p:txBody>
          </p:sp>
          <p:sp>
            <p:nvSpPr>
              <p:cNvPr id="27678" name="Text Box 26"/>
              <p:cNvSpPr txBox="1">
                <a:spLocks noChangeArrowheads="1"/>
              </p:cNvSpPr>
              <p:nvPr/>
            </p:nvSpPr>
            <p:spPr bwMode="auto">
              <a:xfrm>
                <a:off x="1087" y="3222"/>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2</a:t>
                </a:r>
                <a:endParaRPr lang="en-US" i="1" baseline="-25000">
                  <a:latin typeface="Times New Roman" pitchFamily="18" charset="0"/>
                </a:endParaRPr>
              </a:p>
            </p:txBody>
          </p:sp>
          <p:sp>
            <p:nvSpPr>
              <p:cNvPr id="27679" name="Text Box 27"/>
              <p:cNvSpPr txBox="1">
                <a:spLocks noChangeArrowheads="1"/>
              </p:cNvSpPr>
              <p:nvPr/>
            </p:nvSpPr>
            <p:spPr bwMode="auto">
              <a:xfrm>
                <a:off x="2143" y="3210"/>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q</a:t>
                </a:r>
                <a:r>
                  <a:rPr lang="en-US" altLang="ko-KR" i="1" baseline="-25000">
                    <a:latin typeface="Times New Roman" pitchFamily="18" charset="0"/>
                    <a:ea typeface="굴림" pitchFamily="50" charset="-127"/>
                  </a:rPr>
                  <a:t>3</a:t>
                </a:r>
                <a:endParaRPr lang="en-US" i="1" baseline="-25000">
                  <a:latin typeface="Times New Roman" pitchFamily="18" charset="0"/>
                </a:endParaRPr>
              </a:p>
            </p:txBody>
          </p:sp>
          <p:sp>
            <p:nvSpPr>
              <p:cNvPr id="27680" name="Line 28"/>
              <p:cNvSpPr>
                <a:spLocks noChangeShapeType="1"/>
              </p:cNvSpPr>
              <p:nvPr/>
            </p:nvSpPr>
            <p:spPr bwMode="auto">
              <a:xfrm>
                <a:off x="722" y="2604"/>
                <a:ext cx="251" cy="0"/>
              </a:xfrm>
              <a:prstGeom prst="line">
                <a:avLst/>
              </a:prstGeom>
              <a:noFill/>
              <a:ln w="9525">
                <a:solidFill>
                  <a:schemeClr val="tx1"/>
                </a:solidFill>
                <a:round/>
                <a:headEnd/>
                <a:tailEnd type="triangle" w="med" len="med"/>
              </a:ln>
            </p:spPr>
            <p:txBody>
              <a:bodyPr wrap="none" anchor="ctr"/>
              <a:lstStyle/>
              <a:p>
                <a:endParaRPr lang="tr-TR"/>
              </a:p>
            </p:txBody>
          </p:sp>
          <p:sp>
            <p:nvSpPr>
              <p:cNvPr id="27681" name="Text Box 29"/>
              <p:cNvSpPr txBox="1">
                <a:spLocks noChangeArrowheads="1"/>
              </p:cNvSpPr>
              <p:nvPr/>
            </p:nvSpPr>
            <p:spPr bwMode="auto">
              <a:xfrm>
                <a:off x="1312" y="2296"/>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2" name="Text Box 32"/>
              <p:cNvSpPr txBox="1">
                <a:spLocks noChangeArrowheads="1"/>
              </p:cNvSpPr>
              <p:nvPr/>
            </p:nvSpPr>
            <p:spPr bwMode="auto">
              <a:xfrm>
                <a:off x="1834" y="2559"/>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1</a:t>
                </a:r>
                <a:endParaRPr lang="en-US" i="1" baseline="-25000">
                  <a:latin typeface="Times New Roman" pitchFamily="18" charset="0"/>
                </a:endParaRPr>
              </a:p>
            </p:txBody>
          </p:sp>
          <p:sp>
            <p:nvSpPr>
              <p:cNvPr id="27683" name="Text Box 33"/>
              <p:cNvSpPr txBox="1">
                <a:spLocks noChangeArrowheads="1"/>
              </p:cNvSpPr>
              <p:nvPr/>
            </p:nvSpPr>
            <p:spPr bwMode="auto">
              <a:xfrm>
                <a:off x="115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4" name="Text Box 35"/>
              <p:cNvSpPr txBox="1">
                <a:spLocks noChangeArrowheads="1"/>
              </p:cNvSpPr>
              <p:nvPr/>
            </p:nvSpPr>
            <p:spPr bwMode="auto">
              <a:xfrm>
                <a:off x="859" y="3088"/>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5" name="Text Box 36"/>
              <p:cNvSpPr txBox="1">
                <a:spLocks noChangeArrowheads="1"/>
              </p:cNvSpPr>
              <p:nvPr/>
            </p:nvSpPr>
            <p:spPr bwMode="auto">
              <a:xfrm>
                <a:off x="2209" y="2754"/>
                <a:ext cx="144" cy="134"/>
              </a:xfrm>
              <a:prstGeom prst="rect">
                <a:avLst/>
              </a:prstGeom>
              <a:noFill/>
              <a:ln w="9525" algn="ctr">
                <a:noFill/>
                <a:miter lim="800000"/>
                <a:headEnd/>
                <a:tailEnd/>
              </a:ln>
            </p:spPr>
            <p:txBody>
              <a:bodyPr lIns="0" tIns="0" rIns="0" bIns="0">
                <a:spAutoFit/>
              </a:bodyPr>
              <a:lstStyle/>
              <a:p>
                <a:pPr>
                  <a:spcBef>
                    <a:spcPct val="50000"/>
                  </a:spcBef>
                </a:pPr>
                <a:r>
                  <a:rPr lang="en-US" altLang="ko-KR" i="1">
                    <a:latin typeface="Times New Roman" pitchFamily="18" charset="0"/>
                    <a:ea typeface="굴림" pitchFamily="50" charset="-127"/>
                  </a:rPr>
                  <a:t>0</a:t>
                </a:r>
                <a:endParaRPr lang="en-US" i="1" baseline="-25000">
                  <a:latin typeface="Times New Roman" pitchFamily="18" charset="0"/>
                </a:endParaRPr>
              </a:p>
            </p:txBody>
          </p:sp>
          <p:sp>
            <p:nvSpPr>
              <p:cNvPr id="27686" name="Text Box 37"/>
              <p:cNvSpPr txBox="1">
                <a:spLocks noChangeArrowheads="1"/>
              </p:cNvSpPr>
              <p:nvPr/>
            </p:nvSpPr>
            <p:spPr bwMode="auto">
              <a:xfrm>
                <a:off x="1906" y="3010"/>
                <a:ext cx="144" cy="86"/>
              </a:xfrm>
              <a:prstGeom prst="rect">
                <a:avLst/>
              </a:prstGeom>
              <a:noFill/>
              <a:ln w="9525" algn="ctr">
                <a:noFill/>
                <a:miter lim="800000"/>
                <a:headEnd/>
                <a:tailEnd/>
              </a:ln>
            </p:spPr>
            <p:txBody>
              <a:bodyPr lIns="0" tIns="0" rIns="0" bIns="0">
                <a:spAutoFit/>
              </a:bodyPr>
              <a:lstStyle/>
              <a:p>
                <a:pPr>
                  <a:spcBef>
                    <a:spcPct val="50000"/>
                  </a:spcBef>
                </a:pPr>
                <a:endParaRPr lang="tr-TR" i="1" baseline="-25000">
                  <a:latin typeface="Times New Roman" pitchFamily="18" charset="0"/>
                </a:endParaRPr>
              </a:p>
            </p:txBody>
          </p:sp>
        </p:grpSp>
        <p:sp>
          <p:nvSpPr>
            <p:cNvPr id="27664" name="Text Box 39"/>
            <p:cNvSpPr txBox="1">
              <a:spLocks noChangeArrowheads="1"/>
            </p:cNvSpPr>
            <p:nvPr/>
          </p:nvSpPr>
          <p:spPr bwMode="auto">
            <a:xfrm>
              <a:off x="648" y="3605"/>
              <a:ext cx="2111" cy="155"/>
            </a:xfrm>
            <a:prstGeom prst="rect">
              <a:avLst/>
            </a:prstGeom>
            <a:noFill/>
            <a:ln w="9525" algn="ctr">
              <a:noFill/>
              <a:miter lim="800000"/>
              <a:headEnd/>
              <a:tailEnd/>
            </a:ln>
          </p:spPr>
          <p:txBody>
            <a:bodyPr lIns="0" tIns="0" rIns="0" bIns="0">
              <a:spAutoFit/>
            </a:bodyPr>
            <a:lstStyle/>
            <a:p>
              <a:pPr>
                <a:spcBef>
                  <a:spcPct val="50000"/>
                </a:spcBef>
              </a:pPr>
              <a:r>
                <a:rPr lang="tr-TR" altLang="ko-KR" sz="1600" b="1" i="1" dirty="0" smtClean="0">
                  <a:solidFill>
                    <a:srgbClr val="7030A0"/>
                  </a:solidFill>
                  <a:latin typeface="Times New Roman" pitchFamily="18" charset="0"/>
                  <a:ea typeface="굴림" pitchFamily="50" charset="-127"/>
                </a:rPr>
                <a:t>Sonlu otomatın geçiş diyagramı</a:t>
              </a:r>
              <a:endParaRPr lang="en-US" sz="1600" b="1" i="1" baseline="-25000" dirty="0">
                <a:solidFill>
                  <a:srgbClr val="C00000"/>
                </a:solidFill>
                <a:latin typeface="Times New Roman" pitchFamily="18" charset="0"/>
              </a:endParaRPr>
            </a:p>
          </p:txBody>
        </p:sp>
        <p:sp>
          <p:nvSpPr>
            <p:cNvPr id="27665" name="Text Box 42"/>
            <p:cNvSpPr txBox="1">
              <a:spLocks noChangeArrowheads="1"/>
            </p:cNvSpPr>
            <p:nvPr/>
          </p:nvSpPr>
          <p:spPr bwMode="auto">
            <a:xfrm>
              <a:off x="1008" y="3822"/>
              <a:ext cx="1215" cy="174"/>
            </a:xfrm>
            <a:prstGeom prst="rect">
              <a:avLst/>
            </a:prstGeom>
            <a:noFill/>
            <a:ln w="9525" algn="ctr">
              <a:noFill/>
              <a:miter lim="800000"/>
              <a:headEnd/>
              <a:tailEnd/>
            </a:ln>
          </p:spPr>
          <p:txBody>
            <a:bodyPr wrap="square" lIns="0" tIns="0" rIns="0" bIns="0">
              <a:spAutoFit/>
            </a:bodyPr>
            <a:lstStyle/>
            <a:p>
              <a:pPr>
                <a:spcBef>
                  <a:spcPct val="50000"/>
                </a:spcBef>
              </a:pPr>
              <a:r>
                <a:rPr lang="en-US" altLang="ko-KR" sz="1800" i="1" dirty="0">
                  <a:solidFill>
                    <a:srgbClr val="C00000"/>
                  </a:solidFill>
                  <a:latin typeface="Times New Roman" pitchFamily="18" charset="0"/>
                  <a:ea typeface="굴림" pitchFamily="50" charset="-127"/>
                </a:rPr>
                <a:t>F = (Q, </a:t>
              </a:r>
              <a:r>
                <a:rPr lang="en-US" altLang="ko-KR" sz="1800" i="1" dirty="0">
                  <a:solidFill>
                    <a:srgbClr val="C00000"/>
                  </a:solidFill>
                  <a:latin typeface="Times New Roman" pitchFamily="18" charset="0"/>
                  <a:ea typeface="굴림" pitchFamily="50" charset="-127"/>
                  <a:cs typeface="Times New Roman" pitchFamily="18" charset="0"/>
                </a:rPr>
                <a:t>∑, </a:t>
              </a:r>
              <a:r>
                <a:rPr lang="el-GR" altLang="ko-KR" sz="1800" i="1" dirty="0">
                  <a:solidFill>
                    <a:srgbClr val="C00000"/>
                  </a:solidFill>
                  <a:latin typeface="Times New Roman" pitchFamily="18" charset="0"/>
                  <a:cs typeface="Times New Roman" pitchFamily="18" charset="0"/>
                </a:rPr>
                <a:t>δ</a:t>
              </a:r>
              <a:r>
                <a:rPr lang="en-US" altLang="ko-KR" sz="1800" i="1" dirty="0">
                  <a:solidFill>
                    <a:srgbClr val="C00000"/>
                  </a:solidFill>
                  <a:latin typeface="Times New Roman" pitchFamily="18" charset="0"/>
                  <a:ea typeface="굴림" pitchFamily="50" charset="-127"/>
                </a:rPr>
                <a:t>, q</a:t>
              </a:r>
              <a:r>
                <a:rPr lang="en-US" altLang="ko-KR" sz="1800" i="1" baseline="-25000" dirty="0">
                  <a:solidFill>
                    <a:srgbClr val="C00000"/>
                  </a:solidFill>
                  <a:latin typeface="Times New Roman" pitchFamily="18" charset="0"/>
                  <a:ea typeface="굴림" pitchFamily="50" charset="-127"/>
                </a:rPr>
                <a:t>0</a:t>
              </a:r>
              <a:r>
                <a:rPr lang="en-US" altLang="ko-KR" sz="1800" i="1" dirty="0">
                  <a:solidFill>
                    <a:srgbClr val="C00000"/>
                  </a:solidFill>
                  <a:latin typeface="Times New Roman" pitchFamily="18" charset="0"/>
                  <a:ea typeface="굴림" pitchFamily="50" charset="-127"/>
                </a:rPr>
                <a:t>, F)</a:t>
              </a:r>
              <a:endParaRPr lang="el-GR" sz="1800" i="1" baseline="-25000" dirty="0">
                <a:solidFill>
                  <a:srgbClr val="C00000"/>
                </a:solidFill>
                <a:latin typeface="Times New Roman" pitchFamily="18" charset="0"/>
                <a:cs typeface="Times New Roman" pitchFamily="18" charset="0"/>
              </a:endParaRPr>
            </a:p>
          </p:txBody>
        </p:sp>
      </p:grpSp>
      <p:grpSp>
        <p:nvGrpSpPr>
          <p:cNvPr id="4" name="Group 51"/>
          <p:cNvGrpSpPr>
            <a:grpSpLocks/>
          </p:cNvGrpSpPr>
          <p:nvPr/>
        </p:nvGrpSpPr>
        <p:grpSpPr bwMode="auto">
          <a:xfrm>
            <a:off x="4857750" y="4838700"/>
            <a:ext cx="1028700" cy="1096963"/>
            <a:chOff x="3060" y="3048"/>
            <a:chExt cx="648" cy="691"/>
          </a:xfrm>
        </p:grpSpPr>
        <p:sp>
          <p:nvSpPr>
            <p:cNvPr id="27660" name="Text Box 43"/>
            <p:cNvSpPr txBox="1">
              <a:spLocks noChangeArrowheads="1"/>
            </p:cNvSpPr>
            <p:nvPr/>
          </p:nvSpPr>
          <p:spPr bwMode="auto">
            <a:xfrm>
              <a:off x="3060" y="304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001110</a:t>
              </a:r>
              <a:endParaRPr lang="en-US" sz="2000" b="1" i="1" baseline="-25000">
                <a:solidFill>
                  <a:srgbClr val="7030A0"/>
                </a:solidFill>
                <a:latin typeface="Times New Roman" pitchFamily="18" charset="0"/>
              </a:endParaRPr>
            </a:p>
          </p:txBody>
        </p:sp>
        <p:sp>
          <p:nvSpPr>
            <p:cNvPr id="27661" name="Text Box 44"/>
            <p:cNvSpPr txBox="1">
              <a:spLocks noChangeArrowheads="1"/>
            </p:cNvSpPr>
            <p:nvPr/>
          </p:nvSpPr>
          <p:spPr bwMode="auto">
            <a:xfrm>
              <a:off x="3060" y="3298"/>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111110</a:t>
              </a:r>
              <a:endParaRPr lang="en-US" sz="2000" b="1" i="1" baseline="-25000">
                <a:solidFill>
                  <a:srgbClr val="7030A0"/>
                </a:solidFill>
                <a:latin typeface="Times New Roman" pitchFamily="18" charset="0"/>
              </a:endParaRPr>
            </a:p>
          </p:txBody>
        </p:sp>
        <p:sp>
          <p:nvSpPr>
            <p:cNvPr id="27662" name="Text Box 45"/>
            <p:cNvSpPr txBox="1">
              <a:spLocks noChangeArrowheads="1"/>
            </p:cNvSpPr>
            <p:nvPr/>
          </p:nvSpPr>
          <p:spPr bwMode="auto">
            <a:xfrm>
              <a:off x="3060" y="3547"/>
              <a:ext cx="64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a:solidFill>
                    <a:srgbClr val="7030A0"/>
                  </a:solidFill>
                  <a:latin typeface="Times New Roman" pitchFamily="18" charset="0"/>
                  <a:ea typeface="굴림" pitchFamily="50" charset="-127"/>
                </a:rPr>
                <a:t>000110</a:t>
              </a:r>
              <a:endParaRPr lang="en-US" sz="2000" b="1" i="1" baseline="-25000">
                <a:solidFill>
                  <a:srgbClr val="7030A0"/>
                </a:solidFill>
                <a:latin typeface="Times New Roman" pitchFamily="18" charset="0"/>
              </a:endParaRPr>
            </a:p>
          </p:txBody>
        </p:sp>
      </p:grpSp>
      <p:grpSp>
        <p:nvGrpSpPr>
          <p:cNvPr id="5" name="Group 52"/>
          <p:cNvGrpSpPr>
            <a:grpSpLocks/>
          </p:cNvGrpSpPr>
          <p:nvPr/>
        </p:nvGrpSpPr>
        <p:grpSpPr bwMode="auto">
          <a:xfrm>
            <a:off x="5886450" y="4848225"/>
            <a:ext cx="1771650" cy="1087438"/>
            <a:chOff x="3708" y="3054"/>
            <a:chExt cx="1116" cy="685"/>
          </a:xfrm>
        </p:grpSpPr>
        <p:sp>
          <p:nvSpPr>
            <p:cNvPr id="27657" name="Text Box 46"/>
            <p:cNvSpPr txBox="1">
              <a:spLocks noChangeArrowheads="1"/>
            </p:cNvSpPr>
            <p:nvPr/>
          </p:nvSpPr>
          <p:spPr bwMode="auto">
            <a:xfrm>
              <a:off x="3708" y="3054"/>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8" name="Text Box 47"/>
            <p:cNvSpPr txBox="1">
              <a:spLocks noChangeArrowheads="1"/>
            </p:cNvSpPr>
            <p:nvPr/>
          </p:nvSpPr>
          <p:spPr bwMode="auto">
            <a:xfrm>
              <a:off x="3708" y="3298"/>
              <a:ext cx="828"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smtClean="0">
                  <a:solidFill>
                    <a:srgbClr val="7030A0"/>
                  </a:solidFill>
                  <a:latin typeface="Times New Roman" pitchFamily="18" charset="0"/>
                  <a:ea typeface="굴림" pitchFamily="50" charset="-127"/>
                </a:rPr>
                <a:t>Kabul</a:t>
              </a:r>
              <a:endParaRPr lang="en-US" sz="2000" b="1" i="1" baseline="-25000" dirty="0">
                <a:solidFill>
                  <a:srgbClr val="7030A0"/>
                </a:solidFill>
                <a:latin typeface="Times New Roman" pitchFamily="18" charset="0"/>
              </a:endParaRPr>
            </a:p>
          </p:txBody>
        </p:sp>
        <p:sp>
          <p:nvSpPr>
            <p:cNvPr id="27659" name="Text Box 48"/>
            <p:cNvSpPr txBox="1">
              <a:spLocks noChangeArrowheads="1"/>
            </p:cNvSpPr>
            <p:nvPr/>
          </p:nvSpPr>
          <p:spPr bwMode="auto">
            <a:xfrm>
              <a:off x="3708" y="3547"/>
              <a:ext cx="1116" cy="192"/>
            </a:xfrm>
            <a:prstGeom prst="rect">
              <a:avLst/>
            </a:prstGeom>
            <a:noFill/>
            <a:ln w="9525" algn="ctr">
              <a:noFill/>
              <a:miter lim="800000"/>
              <a:headEnd/>
              <a:tailEnd/>
            </a:ln>
          </p:spPr>
          <p:txBody>
            <a:bodyPr lIns="0" tIns="0" rIns="0" bIns="0">
              <a:spAutoFit/>
            </a:bodyPr>
            <a:lstStyle/>
            <a:p>
              <a:pPr>
                <a:spcBef>
                  <a:spcPct val="50000"/>
                </a:spcBef>
              </a:pPr>
              <a:r>
                <a:rPr lang="en-US" altLang="ko-KR" sz="2000" b="1" i="1" dirty="0">
                  <a:solidFill>
                    <a:srgbClr val="7030A0"/>
                  </a:solidFill>
                  <a:latin typeface="Times New Roman" pitchFamily="18" charset="0"/>
                  <a:ea typeface="굴림" pitchFamily="50" charset="-127"/>
                  <a:sym typeface="Wingdings" pitchFamily="2" charset="2"/>
                </a:rPr>
                <a:t> </a:t>
              </a:r>
              <a:r>
                <a:rPr lang="tr-TR" altLang="ko-KR" sz="2000" b="1" i="1" dirty="0" err="1" smtClean="0">
                  <a:solidFill>
                    <a:srgbClr val="7030A0"/>
                  </a:solidFill>
                  <a:latin typeface="Times New Roman" pitchFamily="18" charset="0"/>
                  <a:ea typeface="굴림" pitchFamily="50" charset="-127"/>
                  <a:sym typeface="Wingdings" pitchFamily="2" charset="2"/>
                </a:rPr>
                <a:t>Red</a:t>
              </a:r>
              <a:endParaRPr lang="en-US" sz="2000" b="1" i="1" baseline="-25000" dirty="0">
                <a:solidFill>
                  <a:srgbClr val="7030A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8153400" cy="1143000"/>
          </a:xfrm>
        </p:spPr>
        <p:txBody>
          <a:bodyPr/>
          <a:lstStyle/>
          <a:p>
            <a:pPr eaLnBrk="1" hangingPunct="1"/>
            <a:r>
              <a:rPr lang="en-US" smtClean="0"/>
              <a:t>3.3 S</a:t>
            </a:r>
            <a:r>
              <a:rPr lang="tr-TR" smtClean="0"/>
              <a:t>e</a:t>
            </a:r>
            <a:r>
              <a:rPr lang="en-US" smtClean="0"/>
              <a:t>nta</a:t>
            </a:r>
            <a:r>
              <a:rPr lang="tr-TR" smtClean="0"/>
              <a:t>ks tanımlamanın biçimsel metotları</a:t>
            </a:r>
            <a:endParaRPr lang="en-US" smtClean="0"/>
          </a:p>
        </p:txBody>
      </p:sp>
      <p:sp>
        <p:nvSpPr>
          <p:cNvPr id="28675" name="Rectangle 3"/>
          <p:cNvSpPr>
            <a:spLocks noGrp="1" noChangeArrowheads="1"/>
          </p:cNvSpPr>
          <p:nvPr>
            <p:ph type="body" idx="1"/>
          </p:nvPr>
        </p:nvSpPr>
        <p:spPr>
          <a:xfrm>
            <a:off x="381000" y="1295400"/>
            <a:ext cx="8686800" cy="4495800"/>
          </a:xfrm>
        </p:spPr>
        <p:txBody>
          <a:bodyPr/>
          <a:lstStyle/>
          <a:p>
            <a:pPr eaLnBrk="1" hangingPunct="1"/>
            <a:r>
              <a:rPr lang="tr-TR" sz="2300" smtClean="0"/>
              <a:t>Bir ya da daha çok dilin sözdizimini anlatmak amacıyla kullanılan dile </a:t>
            </a:r>
            <a:r>
              <a:rPr lang="tr-TR" sz="2300" smtClean="0">
                <a:solidFill>
                  <a:srgbClr val="C00000"/>
                </a:solidFill>
              </a:rPr>
              <a:t>metadil</a:t>
            </a:r>
            <a:r>
              <a:rPr lang="tr-TR" sz="2300" smtClean="0"/>
              <a:t> adı verilir</a:t>
            </a:r>
          </a:p>
          <a:p>
            <a:pPr eaLnBrk="1" hangingPunct="1"/>
            <a:r>
              <a:rPr lang="tr-TR" sz="2300" smtClean="0"/>
              <a:t>Programlama dillerinin sözdizimini anlatmak için BNF (Backus-Naur Form) adlı metadil kullanılacaktır. Öte yandan, anlam tanımlama için böyle bir dil bulunmamaktadır.</a:t>
            </a:r>
          </a:p>
          <a:p>
            <a:pPr eaLnBrk="1" hangingPunct="1"/>
            <a:r>
              <a:rPr lang="en-US" sz="2300" smtClean="0">
                <a:solidFill>
                  <a:srgbClr val="C00000"/>
                </a:solidFill>
              </a:rPr>
              <a:t>Backus-Naur Form ve </a:t>
            </a:r>
            <a:r>
              <a:rPr lang="tr-TR" sz="2300" smtClean="0">
                <a:solidFill>
                  <a:srgbClr val="C00000"/>
                </a:solidFill>
              </a:rPr>
              <a:t>İçerik Bağımsız (</a:t>
            </a:r>
            <a:r>
              <a:rPr lang="en-US" sz="2300" smtClean="0">
                <a:solidFill>
                  <a:srgbClr val="C00000"/>
                </a:solidFill>
              </a:rPr>
              <a:t>içerik-bağımsız</a:t>
            </a:r>
            <a:r>
              <a:rPr lang="tr-TR" sz="2300" smtClean="0">
                <a:solidFill>
                  <a:srgbClr val="C00000"/>
                </a:solidFill>
              </a:rPr>
              <a:t>) </a:t>
            </a:r>
            <a:r>
              <a:rPr lang="en-US" sz="2300" smtClean="0">
                <a:solidFill>
                  <a:srgbClr val="C00000"/>
                </a:solidFill>
              </a:rPr>
              <a:t>(Context-Free) Gramerler</a:t>
            </a:r>
          </a:p>
          <a:p>
            <a:pPr lvl="1" eaLnBrk="1" hangingPunct="1"/>
            <a:r>
              <a:rPr lang="tr-TR" sz="2300" smtClean="0"/>
              <a:t>Programlama dili sentaksını tanımlamayan en çok bilinen metottur.</a:t>
            </a:r>
            <a:endParaRPr lang="en-US" sz="2300" smtClean="0"/>
          </a:p>
          <a:p>
            <a:pPr eaLnBrk="1" hangingPunct="1"/>
            <a:r>
              <a:rPr lang="tr-TR" sz="2300" smtClean="0">
                <a:solidFill>
                  <a:srgbClr val="C00000"/>
                </a:solidFill>
              </a:rPr>
              <a:t>(</a:t>
            </a:r>
            <a:r>
              <a:rPr lang="en-US" sz="2300" smtClean="0">
                <a:solidFill>
                  <a:srgbClr val="C00000"/>
                </a:solidFill>
              </a:rPr>
              <a:t>Geni</a:t>
            </a:r>
            <a:r>
              <a:rPr lang="tr-TR" sz="2300" smtClean="0">
                <a:solidFill>
                  <a:srgbClr val="C00000"/>
                </a:solidFill>
              </a:rPr>
              <a:t>ş</a:t>
            </a:r>
            <a:r>
              <a:rPr lang="en-US" sz="2300" smtClean="0">
                <a:solidFill>
                  <a:srgbClr val="C00000"/>
                </a:solidFill>
              </a:rPr>
              <a:t>leti</a:t>
            </a:r>
            <a:r>
              <a:rPr lang="tr-TR" sz="2300" smtClean="0">
                <a:solidFill>
                  <a:srgbClr val="C00000"/>
                </a:solidFill>
              </a:rPr>
              <a:t>l</a:t>
            </a:r>
            <a:r>
              <a:rPr lang="en-US" sz="2300" smtClean="0">
                <a:solidFill>
                  <a:srgbClr val="C00000"/>
                </a:solidFill>
              </a:rPr>
              <a:t>mi</a:t>
            </a:r>
            <a:r>
              <a:rPr lang="tr-TR" sz="2300" smtClean="0">
                <a:solidFill>
                  <a:srgbClr val="C00000"/>
                </a:solidFill>
              </a:rPr>
              <a:t>ş) Extended</a:t>
            </a:r>
            <a:r>
              <a:rPr lang="en-US" sz="2300" smtClean="0">
                <a:solidFill>
                  <a:srgbClr val="C00000"/>
                </a:solidFill>
              </a:rPr>
              <a:t> BNF</a:t>
            </a:r>
          </a:p>
          <a:p>
            <a:pPr lvl="1" eaLnBrk="1" hangingPunct="1"/>
            <a:r>
              <a:rPr lang="en-US" sz="2300" smtClean="0"/>
              <a:t>BNF</a:t>
            </a:r>
            <a:r>
              <a:rPr lang="tr-TR" sz="2300" smtClean="0"/>
              <a:t>’un okunabilirliği ve yazılabilirliğini arttırır</a:t>
            </a:r>
            <a:endParaRPr lang="en-US" sz="2300" smtClean="0"/>
          </a:p>
          <a:p>
            <a:pPr eaLnBrk="1" hangingPunct="1"/>
            <a:r>
              <a:rPr lang="en-US" sz="2300" smtClean="0"/>
              <a:t>Gramerler ve tan</a:t>
            </a:r>
            <a:r>
              <a:rPr lang="tr-TR" sz="2300" smtClean="0"/>
              <a:t>ı</a:t>
            </a:r>
            <a:r>
              <a:rPr lang="en-US" sz="2300" smtClean="0"/>
              <a:t>y</a:t>
            </a:r>
            <a:r>
              <a:rPr lang="tr-TR" sz="2300" smtClean="0"/>
              <a:t>ı</a:t>
            </a:r>
            <a:r>
              <a:rPr lang="en-US" sz="2300" smtClean="0"/>
              <a:t>c</a:t>
            </a:r>
            <a:r>
              <a:rPr lang="tr-TR" sz="2300" smtClean="0"/>
              <a:t>ı</a:t>
            </a:r>
            <a:r>
              <a:rPr lang="en-US" sz="2300" smtClean="0"/>
              <a:t>lar (recognizers)</a:t>
            </a:r>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692594C3-27DD-42DA-957D-A79A82E95351}"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52400"/>
            <a:ext cx="8153400" cy="1371600"/>
          </a:xfrm>
        </p:spPr>
        <p:txBody>
          <a:bodyPr/>
          <a:lstStyle/>
          <a:p>
            <a:r>
              <a:rPr lang="tr-TR" sz="3200" smtClean="0"/>
              <a:t>İçerik Bağımsız (Context Free) Gramer</a:t>
            </a:r>
            <a:endParaRPr lang="en-US" sz="3200" smtClean="0"/>
          </a:p>
        </p:txBody>
      </p:sp>
      <p:sp>
        <p:nvSpPr>
          <p:cNvPr id="29699" name="Rectangle 3"/>
          <p:cNvSpPr>
            <a:spLocks noGrp="1" noChangeArrowheads="1"/>
          </p:cNvSpPr>
          <p:nvPr>
            <p:ph type="body" idx="1"/>
          </p:nvPr>
        </p:nvSpPr>
        <p:spPr/>
        <p:txBody>
          <a:bodyPr/>
          <a:lstStyle/>
          <a:p>
            <a:r>
              <a:rPr lang="tr-TR" b="1" smtClean="0"/>
              <a:t>Gramer</a:t>
            </a:r>
            <a:r>
              <a:rPr lang="tr-TR" smtClean="0"/>
              <a:t>, </a:t>
            </a:r>
            <a:r>
              <a:rPr lang="en-US" smtClean="0"/>
              <a:t>bir programlama dilinin metinsel (somut) sözdizimini </a:t>
            </a:r>
            <a:r>
              <a:rPr lang="tr-TR" smtClean="0"/>
              <a:t> </a:t>
            </a:r>
            <a:r>
              <a:rPr lang="en-US" smtClean="0"/>
              <a:t>açıklamak için kullanılan bir </a:t>
            </a:r>
            <a:r>
              <a:rPr lang="tr-TR" smtClean="0"/>
              <a:t>g</a:t>
            </a:r>
            <a:r>
              <a:rPr lang="en-US" smtClean="0"/>
              <a:t>österimdir. </a:t>
            </a:r>
            <a:endParaRPr lang="tr-TR" smtClean="0"/>
          </a:p>
          <a:p>
            <a:r>
              <a:rPr lang="en-US" smtClean="0"/>
              <a:t>Gramerler, anahtar kelimelerin ve noktalama işaretlerinin yerleri gibi metinsel ayrıntılar da dahil olmak üzere, bir dizi kuraldan oluşur.</a:t>
            </a:r>
          </a:p>
        </p:txBody>
      </p:sp>
      <p:pic>
        <p:nvPicPr>
          <p:cNvPr id="2970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66875" y="4752975"/>
            <a:ext cx="5876925" cy="17240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AAF9AE46-6AE5-4089-8131-FBA77724B0BF}"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304800" y="3657600"/>
            <a:ext cx="4973638" cy="2843213"/>
            <a:chOff x="192" y="2352"/>
            <a:chExt cx="3133" cy="1791"/>
          </a:xfrm>
        </p:grpSpPr>
        <p:sp>
          <p:nvSpPr>
            <p:cNvPr id="30775" name="AutoShape 54"/>
            <p:cNvSpPr>
              <a:spLocks noChangeArrowheads="1"/>
            </p:cNvSpPr>
            <p:nvPr/>
          </p:nvSpPr>
          <p:spPr bwMode="auto">
            <a:xfrm>
              <a:off x="2440" y="2352"/>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30776" name="AutoShape 55"/>
            <p:cNvSpPr>
              <a:spLocks noChangeArrowheads="1"/>
            </p:cNvSpPr>
            <p:nvPr/>
          </p:nvSpPr>
          <p:spPr bwMode="auto">
            <a:xfrm>
              <a:off x="2440" y="2976"/>
              <a:ext cx="128" cy="216"/>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a:p>
          </p:txBody>
        </p:sp>
        <p:sp>
          <p:nvSpPr>
            <p:cNvPr id="16425" name="Text Box 57"/>
            <p:cNvSpPr txBox="1">
              <a:spLocks noChangeArrowheads="1"/>
            </p:cNvSpPr>
            <p:nvPr/>
          </p:nvSpPr>
          <p:spPr bwMode="auto">
            <a:xfrm>
              <a:off x="1737" y="2640"/>
              <a:ext cx="1271" cy="29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90000" tIns="46800" rIns="90000" bIns="46800">
              <a:spAutoFit/>
            </a:bodyPr>
            <a:lstStyle/>
            <a:p>
              <a:pPr algn="ctr">
                <a:defRPr/>
              </a:pPr>
              <a:r>
                <a:rPr lang="tr-TR" dirty="0">
                  <a:latin typeface="Times New Roman" pitchFamily="18" charset="0"/>
                </a:rPr>
                <a:t>Sentaks Analiz</a:t>
              </a:r>
              <a:endParaRPr lang="de-AT" dirty="0">
                <a:latin typeface="Times New Roman" pitchFamily="18" charset="0"/>
              </a:endParaRPr>
            </a:p>
          </p:txBody>
        </p:sp>
        <p:sp>
          <p:nvSpPr>
            <p:cNvPr id="30780" name="Text Box 58"/>
            <p:cNvSpPr txBox="1">
              <a:spLocks noChangeArrowheads="1"/>
            </p:cNvSpPr>
            <p:nvPr/>
          </p:nvSpPr>
          <p:spPr bwMode="auto">
            <a:xfrm>
              <a:off x="192" y="3312"/>
              <a:ext cx="1218" cy="292"/>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Sentaks ağacı</a:t>
              </a:r>
              <a:endParaRPr lang="de-AT" b="1" i="1" dirty="0">
                <a:latin typeface="Times New Roman" pitchFamily="18" charset="0"/>
              </a:endParaRPr>
            </a:p>
          </p:txBody>
        </p:sp>
        <p:sp>
          <p:nvSpPr>
            <p:cNvPr id="30781" name="Text Box 59"/>
            <p:cNvSpPr txBox="1">
              <a:spLocks noChangeArrowheads="1"/>
            </p:cNvSpPr>
            <p:nvPr/>
          </p:nvSpPr>
          <p:spPr bwMode="auto">
            <a:xfrm>
              <a:off x="1847" y="3951"/>
              <a:ext cx="1478"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ident = number * ident + ident</a:t>
              </a:r>
            </a:p>
          </p:txBody>
        </p:sp>
        <p:sp>
          <p:nvSpPr>
            <p:cNvPr id="30782" name="Text Box 60"/>
            <p:cNvSpPr txBox="1">
              <a:spLocks noChangeArrowheads="1"/>
            </p:cNvSpPr>
            <p:nvPr/>
          </p:nvSpPr>
          <p:spPr bwMode="auto">
            <a:xfrm>
              <a:off x="2463" y="3671"/>
              <a:ext cx="356"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Term</a:t>
              </a:r>
            </a:p>
          </p:txBody>
        </p:sp>
        <p:sp>
          <p:nvSpPr>
            <p:cNvPr id="30783" name="Line 61"/>
            <p:cNvSpPr>
              <a:spLocks noChangeShapeType="1"/>
            </p:cNvSpPr>
            <p:nvPr/>
          </p:nvSpPr>
          <p:spPr bwMode="auto">
            <a:xfrm>
              <a:off x="2376" y="3880"/>
              <a:ext cx="448"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4" name="Line 62"/>
            <p:cNvSpPr>
              <a:spLocks noChangeShapeType="1"/>
            </p:cNvSpPr>
            <p:nvPr/>
          </p:nvSpPr>
          <p:spPr bwMode="auto">
            <a:xfrm>
              <a:off x="2376"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5" name="Line 63"/>
            <p:cNvSpPr>
              <a:spLocks noChangeShapeType="1"/>
            </p:cNvSpPr>
            <p:nvPr/>
          </p:nvSpPr>
          <p:spPr bwMode="auto">
            <a:xfrm>
              <a:off x="2648" y="3840"/>
              <a:ext cx="0" cy="144"/>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86" name="Line 64"/>
            <p:cNvSpPr>
              <a:spLocks noChangeShapeType="1"/>
            </p:cNvSpPr>
            <p:nvPr/>
          </p:nvSpPr>
          <p:spPr bwMode="auto">
            <a:xfrm>
              <a:off x="2824" y="3880"/>
              <a:ext cx="0" cy="10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7" name="Line 65"/>
            <p:cNvSpPr>
              <a:spLocks noChangeShapeType="1"/>
            </p:cNvSpPr>
            <p:nvPr/>
          </p:nvSpPr>
          <p:spPr bwMode="auto">
            <a:xfrm>
              <a:off x="2640" y="3648"/>
              <a:ext cx="0" cy="72"/>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8" name="Line 66"/>
            <p:cNvSpPr>
              <a:spLocks noChangeShapeType="1"/>
            </p:cNvSpPr>
            <p:nvPr/>
          </p:nvSpPr>
          <p:spPr bwMode="auto">
            <a:xfrm>
              <a:off x="2640" y="3648"/>
              <a:ext cx="504"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89" name="Line 67"/>
            <p:cNvSpPr>
              <a:spLocks noChangeShapeType="1"/>
            </p:cNvSpPr>
            <p:nvPr/>
          </p:nvSpPr>
          <p:spPr bwMode="auto">
            <a:xfrm>
              <a:off x="3152" y="3648"/>
              <a:ext cx="0" cy="344"/>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0" name="Line 68"/>
            <p:cNvSpPr>
              <a:spLocks noChangeShapeType="1"/>
            </p:cNvSpPr>
            <p:nvPr/>
          </p:nvSpPr>
          <p:spPr bwMode="auto">
            <a:xfrm>
              <a:off x="2984" y="3592"/>
              <a:ext cx="0" cy="400"/>
            </a:xfrm>
            <a:prstGeom prst="line">
              <a:avLst/>
            </a:prstGeom>
            <a:noFill/>
            <a:ln w="9525">
              <a:solidFill>
                <a:schemeClr val="tx1"/>
              </a:solidFill>
              <a:round/>
              <a:headEnd/>
              <a:tailEnd/>
            </a:ln>
          </p:spPr>
          <p:txBody>
            <a:bodyPr lIns="90000" tIns="46800" rIns="90000" bIns="46800">
              <a:spAutoFit/>
            </a:bodyPr>
            <a:lstStyle/>
            <a:p>
              <a:endParaRPr lang="tr-TR"/>
            </a:p>
          </p:txBody>
        </p:sp>
        <p:sp>
          <p:nvSpPr>
            <p:cNvPr id="30791" name="Text Box 69"/>
            <p:cNvSpPr txBox="1">
              <a:spLocks noChangeArrowheads="1"/>
            </p:cNvSpPr>
            <p:nvPr/>
          </p:nvSpPr>
          <p:spPr bwMode="auto">
            <a:xfrm>
              <a:off x="2591" y="3431"/>
              <a:ext cx="612" cy="192"/>
            </a:xfrm>
            <a:prstGeom prst="rect">
              <a:avLst/>
            </a:prstGeom>
            <a:noFill/>
            <a:ln w="9525">
              <a:noFill/>
              <a:miter lim="800000"/>
              <a:headEnd/>
              <a:tailEnd/>
            </a:ln>
          </p:spPr>
          <p:txBody>
            <a:bodyPr wrap="none" lIns="90000" tIns="46800" rIns="90000" bIns="46800">
              <a:spAutoFit/>
            </a:bodyPr>
            <a:lstStyle/>
            <a:p>
              <a:r>
                <a:rPr lang="de-AT" sz="1400">
                  <a:latin typeface="Times New Roman" pitchFamily="18" charset="0"/>
                </a:rPr>
                <a:t>Expression</a:t>
              </a:r>
            </a:p>
          </p:txBody>
        </p:sp>
        <p:sp>
          <p:nvSpPr>
            <p:cNvPr id="30792" name="Line 70"/>
            <p:cNvSpPr>
              <a:spLocks noChangeShapeType="1"/>
            </p:cNvSpPr>
            <p:nvPr/>
          </p:nvSpPr>
          <p:spPr bwMode="auto">
            <a:xfrm flipV="1">
              <a:off x="2984" y="3408"/>
              <a:ext cx="0" cy="5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3" name="Line 71"/>
            <p:cNvSpPr>
              <a:spLocks noChangeShapeType="1"/>
            </p:cNvSpPr>
            <p:nvPr/>
          </p:nvSpPr>
          <p:spPr bwMode="auto">
            <a:xfrm flipH="1">
              <a:off x="2008" y="3408"/>
              <a:ext cx="976" cy="0"/>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4" name="Line 72"/>
            <p:cNvSpPr>
              <a:spLocks noChangeShapeType="1"/>
            </p:cNvSpPr>
            <p:nvPr/>
          </p:nvSpPr>
          <p:spPr bwMode="auto">
            <a:xfrm>
              <a:off x="2008"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5" name="Line 73"/>
            <p:cNvSpPr>
              <a:spLocks noChangeShapeType="1"/>
            </p:cNvSpPr>
            <p:nvPr/>
          </p:nvSpPr>
          <p:spPr bwMode="auto">
            <a:xfrm>
              <a:off x="2184" y="3408"/>
              <a:ext cx="0" cy="576"/>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6" name="Line 74"/>
            <p:cNvSpPr>
              <a:spLocks noChangeShapeType="1"/>
            </p:cNvSpPr>
            <p:nvPr/>
          </p:nvSpPr>
          <p:spPr bwMode="auto">
            <a:xfrm>
              <a:off x="2480" y="3360"/>
              <a:ext cx="0" cy="48"/>
            </a:xfrm>
            <a:prstGeom prst="line">
              <a:avLst/>
            </a:prstGeom>
            <a:noFill/>
            <a:ln w="9525">
              <a:solidFill>
                <a:schemeClr val="tx1"/>
              </a:solidFill>
              <a:round/>
              <a:headEnd/>
              <a:tailEnd/>
            </a:ln>
          </p:spPr>
          <p:txBody>
            <a:bodyPr wrap="none" lIns="90000" tIns="46800" rIns="90000" bIns="46800">
              <a:spAutoFit/>
            </a:bodyPr>
            <a:lstStyle/>
            <a:p>
              <a:endParaRPr lang="tr-TR"/>
            </a:p>
          </p:txBody>
        </p:sp>
        <p:sp>
          <p:nvSpPr>
            <p:cNvPr id="30797" name="Text Box 75"/>
            <p:cNvSpPr txBox="1">
              <a:spLocks noChangeArrowheads="1"/>
            </p:cNvSpPr>
            <p:nvPr/>
          </p:nvSpPr>
          <p:spPr bwMode="auto">
            <a:xfrm>
              <a:off x="2199" y="3175"/>
              <a:ext cx="562" cy="192"/>
            </a:xfrm>
            <a:prstGeom prst="rect">
              <a:avLst/>
            </a:prstGeom>
            <a:noFill/>
            <a:ln w="9525">
              <a:noFill/>
              <a:miter lim="800000"/>
              <a:headEnd/>
              <a:tailEnd/>
            </a:ln>
          </p:spPr>
          <p:txBody>
            <a:bodyPr wrap="none" lIns="90000" tIns="46800" rIns="90000" bIns="46800">
              <a:spAutoFit/>
            </a:bodyPr>
            <a:lstStyle/>
            <a:p>
              <a:r>
                <a:rPr lang="de-AT" sz="1400" dirty="0">
                  <a:latin typeface="Times New Roman" pitchFamily="18" charset="0"/>
                </a:rPr>
                <a:t>Statement</a:t>
              </a:r>
            </a:p>
          </p:txBody>
        </p:sp>
      </p:grpSp>
      <p:sp>
        <p:nvSpPr>
          <p:cNvPr id="30723" name="Text Box 3"/>
          <p:cNvSpPr txBox="1">
            <a:spLocks noChangeArrowheads="1"/>
          </p:cNvSpPr>
          <p:nvPr/>
        </p:nvSpPr>
        <p:spPr bwMode="auto">
          <a:xfrm>
            <a:off x="152400" y="762000"/>
            <a:ext cx="1985137" cy="463846"/>
          </a:xfrm>
          <a:prstGeom prst="rect">
            <a:avLst/>
          </a:prstGeom>
          <a:noFill/>
          <a:ln w="9525">
            <a:noFill/>
            <a:miter lim="800000"/>
            <a:headEnd/>
            <a:tailEnd/>
          </a:ln>
        </p:spPr>
        <p:txBody>
          <a:bodyPr wrap="none" lIns="90000" tIns="46800" rIns="90000" bIns="46800">
            <a:spAutoFit/>
          </a:bodyPr>
          <a:lstStyle/>
          <a:p>
            <a:r>
              <a:rPr lang="tr-TR" b="1" i="1" dirty="0">
                <a:latin typeface="Times New Roman" pitchFamily="18" charset="0"/>
              </a:rPr>
              <a:t>Karakter akışı</a:t>
            </a:r>
            <a:endParaRPr lang="de-AT" b="1" i="1" dirty="0">
              <a:latin typeface="Times New Roman" pitchFamily="18" charset="0"/>
            </a:endParaRPr>
          </a:p>
        </p:txBody>
      </p:sp>
      <p:sp>
        <p:nvSpPr>
          <p:cNvPr id="30724" name="Line 4"/>
          <p:cNvSpPr>
            <a:spLocks noChangeShapeType="1"/>
          </p:cNvSpPr>
          <p:nvPr/>
        </p:nvSpPr>
        <p:spPr bwMode="auto">
          <a:xfrm>
            <a:off x="2625725" y="1103313"/>
            <a:ext cx="2924175" cy="0"/>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5" name="Line 5"/>
          <p:cNvSpPr>
            <a:spLocks noChangeShapeType="1"/>
          </p:cNvSpPr>
          <p:nvPr/>
        </p:nvSpPr>
        <p:spPr bwMode="auto">
          <a:xfrm flipV="1">
            <a:off x="26304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6" name="Line 6"/>
          <p:cNvSpPr>
            <a:spLocks noChangeShapeType="1"/>
          </p:cNvSpPr>
          <p:nvPr/>
        </p:nvSpPr>
        <p:spPr bwMode="auto">
          <a:xfrm flipV="1">
            <a:off x="27924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7" name="Text Box 7"/>
          <p:cNvSpPr txBox="1">
            <a:spLocks noChangeArrowheads="1"/>
          </p:cNvSpPr>
          <p:nvPr/>
        </p:nvSpPr>
        <p:spPr bwMode="auto">
          <a:xfrm>
            <a:off x="265588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28" name="Line 8"/>
          <p:cNvSpPr>
            <a:spLocks noChangeShapeType="1"/>
          </p:cNvSpPr>
          <p:nvPr/>
        </p:nvSpPr>
        <p:spPr bwMode="auto">
          <a:xfrm flipV="1">
            <a:off x="29543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29" name="Line 9"/>
          <p:cNvSpPr>
            <a:spLocks noChangeShapeType="1"/>
          </p:cNvSpPr>
          <p:nvPr/>
        </p:nvSpPr>
        <p:spPr bwMode="auto">
          <a:xfrm flipV="1">
            <a:off x="31162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0" name="Text Box 10"/>
          <p:cNvSpPr txBox="1">
            <a:spLocks noChangeArrowheads="1"/>
          </p:cNvSpPr>
          <p:nvPr/>
        </p:nvSpPr>
        <p:spPr bwMode="auto">
          <a:xfrm>
            <a:off x="2822575"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31" name="Text Box 11"/>
          <p:cNvSpPr txBox="1">
            <a:spLocks noChangeArrowheads="1"/>
          </p:cNvSpPr>
          <p:nvPr/>
        </p:nvSpPr>
        <p:spPr bwMode="auto">
          <a:xfrm>
            <a:off x="2998788"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32" name="Line 12"/>
          <p:cNvSpPr>
            <a:spLocks noChangeShapeType="1"/>
          </p:cNvSpPr>
          <p:nvPr/>
        </p:nvSpPr>
        <p:spPr bwMode="auto">
          <a:xfrm flipV="1">
            <a:off x="32781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3" name="Line 13"/>
          <p:cNvSpPr>
            <a:spLocks noChangeShapeType="1"/>
          </p:cNvSpPr>
          <p:nvPr/>
        </p:nvSpPr>
        <p:spPr bwMode="auto">
          <a:xfrm flipV="1">
            <a:off x="34401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4" name="Text Box 14"/>
          <p:cNvSpPr txBox="1">
            <a:spLocks noChangeArrowheads="1"/>
          </p:cNvSpPr>
          <p:nvPr/>
        </p:nvSpPr>
        <p:spPr bwMode="auto">
          <a:xfrm>
            <a:off x="3303588"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35" name="Line 15"/>
          <p:cNvSpPr>
            <a:spLocks noChangeShapeType="1"/>
          </p:cNvSpPr>
          <p:nvPr/>
        </p:nvSpPr>
        <p:spPr bwMode="auto">
          <a:xfrm flipV="1">
            <a:off x="36020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6" name="Line 16"/>
          <p:cNvSpPr>
            <a:spLocks noChangeShapeType="1"/>
          </p:cNvSpPr>
          <p:nvPr/>
        </p:nvSpPr>
        <p:spPr bwMode="auto">
          <a:xfrm flipV="1">
            <a:off x="37639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37" name="Text Box 17"/>
          <p:cNvSpPr txBox="1">
            <a:spLocks noChangeArrowheads="1"/>
          </p:cNvSpPr>
          <p:nvPr/>
        </p:nvSpPr>
        <p:spPr bwMode="auto">
          <a:xfrm>
            <a:off x="378936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0</a:t>
            </a:r>
          </a:p>
        </p:txBody>
      </p:sp>
      <p:sp>
        <p:nvSpPr>
          <p:cNvPr id="30738" name="Text Box 18"/>
          <p:cNvSpPr txBox="1">
            <a:spLocks noChangeArrowheads="1"/>
          </p:cNvSpPr>
          <p:nvPr/>
        </p:nvSpPr>
        <p:spPr bwMode="auto">
          <a:xfrm>
            <a:off x="3627438"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1</a:t>
            </a:r>
          </a:p>
        </p:txBody>
      </p:sp>
      <p:sp>
        <p:nvSpPr>
          <p:cNvPr id="30739" name="Line 19"/>
          <p:cNvSpPr>
            <a:spLocks noChangeShapeType="1"/>
          </p:cNvSpPr>
          <p:nvPr/>
        </p:nvSpPr>
        <p:spPr bwMode="auto">
          <a:xfrm flipV="1">
            <a:off x="39258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0" name="Line 20"/>
          <p:cNvSpPr>
            <a:spLocks noChangeShapeType="1"/>
          </p:cNvSpPr>
          <p:nvPr/>
        </p:nvSpPr>
        <p:spPr bwMode="auto">
          <a:xfrm flipV="1">
            <a:off x="40878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1" name="Line 21"/>
          <p:cNvSpPr>
            <a:spLocks noChangeShapeType="1"/>
          </p:cNvSpPr>
          <p:nvPr/>
        </p:nvSpPr>
        <p:spPr bwMode="auto">
          <a:xfrm flipV="1">
            <a:off x="42497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2" name="Line 22"/>
          <p:cNvSpPr>
            <a:spLocks noChangeShapeType="1"/>
          </p:cNvSpPr>
          <p:nvPr/>
        </p:nvSpPr>
        <p:spPr bwMode="auto">
          <a:xfrm flipV="1">
            <a:off x="44116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3" name="Text Box 23"/>
          <p:cNvSpPr txBox="1">
            <a:spLocks noChangeArrowheads="1"/>
          </p:cNvSpPr>
          <p:nvPr/>
        </p:nvSpPr>
        <p:spPr bwMode="auto">
          <a:xfrm>
            <a:off x="4117975"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44" name="Text Box 24"/>
          <p:cNvSpPr txBox="1">
            <a:spLocks noChangeArrowheads="1"/>
          </p:cNvSpPr>
          <p:nvPr/>
        </p:nvSpPr>
        <p:spPr bwMode="auto">
          <a:xfrm>
            <a:off x="4456113" y="814388"/>
            <a:ext cx="10160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v</a:t>
            </a:r>
          </a:p>
        </p:txBody>
      </p:sp>
      <p:sp>
        <p:nvSpPr>
          <p:cNvPr id="30745" name="Line 25"/>
          <p:cNvSpPr>
            <a:spLocks noChangeShapeType="1"/>
          </p:cNvSpPr>
          <p:nvPr/>
        </p:nvSpPr>
        <p:spPr bwMode="auto">
          <a:xfrm flipV="1">
            <a:off x="457358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6" name="Line 26"/>
          <p:cNvSpPr>
            <a:spLocks noChangeShapeType="1"/>
          </p:cNvSpPr>
          <p:nvPr/>
        </p:nvSpPr>
        <p:spPr bwMode="auto">
          <a:xfrm flipV="1">
            <a:off x="473551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7" name="Text Box 27"/>
          <p:cNvSpPr txBox="1">
            <a:spLocks noChangeArrowheads="1"/>
          </p:cNvSpPr>
          <p:nvPr/>
        </p:nvSpPr>
        <p:spPr bwMode="auto">
          <a:xfrm>
            <a:off x="4598988" y="814388"/>
            <a:ext cx="102592"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a:t>
            </a:r>
          </a:p>
        </p:txBody>
      </p:sp>
      <p:sp>
        <p:nvSpPr>
          <p:cNvPr id="30748" name="Line 28"/>
          <p:cNvSpPr>
            <a:spLocks noChangeShapeType="1"/>
          </p:cNvSpPr>
          <p:nvPr/>
        </p:nvSpPr>
        <p:spPr bwMode="auto">
          <a:xfrm flipV="1">
            <a:off x="4897438"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49" name="Line 29"/>
          <p:cNvSpPr>
            <a:spLocks noChangeShapeType="1"/>
          </p:cNvSpPr>
          <p:nvPr/>
        </p:nvSpPr>
        <p:spPr bwMode="auto">
          <a:xfrm flipV="1">
            <a:off x="5059363"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0" name="Text Box 30"/>
          <p:cNvSpPr txBox="1">
            <a:spLocks noChangeArrowheads="1"/>
          </p:cNvSpPr>
          <p:nvPr/>
        </p:nvSpPr>
        <p:spPr bwMode="auto">
          <a:xfrm>
            <a:off x="47656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l</a:t>
            </a:r>
          </a:p>
        </p:txBody>
      </p:sp>
      <p:sp>
        <p:nvSpPr>
          <p:cNvPr id="30751" name="Text Box 31"/>
          <p:cNvSpPr txBox="1">
            <a:spLocks noChangeArrowheads="1"/>
          </p:cNvSpPr>
          <p:nvPr/>
        </p:nvSpPr>
        <p:spPr bwMode="auto">
          <a:xfrm>
            <a:off x="5089525" y="814388"/>
            <a:ext cx="117020" cy="246221"/>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a:t>
            </a:r>
          </a:p>
        </p:txBody>
      </p:sp>
      <p:sp>
        <p:nvSpPr>
          <p:cNvPr id="30752" name="Line 32"/>
          <p:cNvSpPr>
            <a:spLocks noChangeShapeType="1"/>
          </p:cNvSpPr>
          <p:nvPr/>
        </p:nvSpPr>
        <p:spPr bwMode="auto">
          <a:xfrm flipV="1">
            <a:off x="522605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3" name="Line 33"/>
          <p:cNvSpPr>
            <a:spLocks noChangeShapeType="1"/>
          </p:cNvSpPr>
          <p:nvPr/>
        </p:nvSpPr>
        <p:spPr bwMode="auto">
          <a:xfrm flipV="1">
            <a:off x="5387975"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4" name="Line 34"/>
          <p:cNvSpPr>
            <a:spLocks noChangeShapeType="1"/>
          </p:cNvSpPr>
          <p:nvPr/>
        </p:nvSpPr>
        <p:spPr bwMode="auto">
          <a:xfrm flipV="1">
            <a:off x="5549900" y="1038225"/>
            <a:ext cx="0" cy="65088"/>
          </a:xfrm>
          <a:prstGeom prst="line">
            <a:avLst/>
          </a:prstGeom>
          <a:noFill/>
          <a:ln w="9525">
            <a:solidFill>
              <a:schemeClr val="tx1"/>
            </a:solidFill>
            <a:round/>
            <a:headEnd/>
            <a:tailEnd/>
          </a:ln>
        </p:spPr>
        <p:txBody>
          <a:bodyPr lIns="90000" tIns="46800" rIns="90000" bIns="46800">
            <a:spAutoFit/>
          </a:bodyPr>
          <a:lstStyle/>
          <a:p>
            <a:endParaRPr lang="tr-TR" b="1"/>
          </a:p>
        </p:txBody>
      </p:sp>
      <p:sp>
        <p:nvSpPr>
          <p:cNvPr id="30755" name="Text Box 35"/>
          <p:cNvSpPr txBox="1">
            <a:spLocks noChangeArrowheads="1"/>
          </p:cNvSpPr>
          <p:nvPr/>
        </p:nvSpPr>
        <p:spPr bwMode="auto">
          <a:xfrm>
            <a:off x="5413375" y="814388"/>
            <a:ext cx="57150" cy="244475"/>
          </a:xfrm>
          <a:prstGeom prst="rect">
            <a:avLst/>
          </a:prstGeom>
          <a:noFill/>
          <a:ln w="9525">
            <a:noFill/>
            <a:miter lim="800000"/>
            <a:headEnd/>
            <a:tailEnd/>
          </a:ln>
        </p:spPr>
        <p:txBody>
          <a:bodyPr wrap="none" lIns="0" tIns="0" rIns="0" bIns="0">
            <a:spAutoFit/>
          </a:bodyPr>
          <a:lstStyle/>
          <a:p>
            <a:r>
              <a:rPr lang="de-AT" sz="1600" b="1">
                <a:latin typeface="Times New Roman" pitchFamily="18" charset="0"/>
              </a:rPr>
              <a:t>i</a:t>
            </a:r>
          </a:p>
        </p:txBody>
      </p:sp>
      <p:grpSp>
        <p:nvGrpSpPr>
          <p:cNvPr id="3" name="Group 36"/>
          <p:cNvGrpSpPr>
            <a:grpSpLocks/>
          </p:cNvGrpSpPr>
          <p:nvPr/>
        </p:nvGrpSpPr>
        <p:grpSpPr bwMode="auto">
          <a:xfrm>
            <a:off x="304800" y="1173163"/>
            <a:ext cx="8265529" cy="2408237"/>
            <a:chOff x="185" y="1214"/>
            <a:chExt cx="5160" cy="1036"/>
          </a:xfrm>
        </p:grpSpPr>
        <p:sp>
          <p:nvSpPr>
            <p:cNvPr id="110" name="Text Box 38"/>
            <p:cNvSpPr txBox="1">
              <a:spLocks noChangeArrowheads="1"/>
            </p:cNvSpPr>
            <p:nvPr/>
          </p:nvSpPr>
          <p:spPr bwMode="auto">
            <a:xfrm>
              <a:off x="1517" y="1463"/>
              <a:ext cx="2209" cy="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90000" tIns="46800" rIns="90000" bIns="46800">
              <a:spAutoFit/>
            </a:bodyPr>
            <a:lstStyle/>
            <a:p>
              <a:pPr algn="ctr">
                <a:defRPr/>
              </a:pPr>
              <a:r>
                <a:rPr lang="tr-TR" b="1" dirty="0">
                  <a:latin typeface="Times New Roman" pitchFamily="18" charset="0"/>
                </a:rPr>
                <a:t>L</a:t>
              </a:r>
              <a:r>
                <a:rPr lang="de-AT" b="1" dirty="0">
                  <a:latin typeface="Times New Roman" pitchFamily="18" charset="0"/>
                </a:rPr>
                <a:t>e</a:t>
              </a:r>
              <a:r>
                <a:rPr lang="tr-TR" b="1" dirty="0" err="1">
                  <a:latin typeface="Times New Roman" pitchFamily="18" charset="0"/>
                </a:rPr>
                <a:t>ksik</a:t>
              </a:r>
              <a:r>
                <a:rPr lang="de-AT" b="1" dirty="0">
                  <a:latin typeface="Times New Roman" pitchFamily="18" charset="0"/>
                </a:rPr>
                <a:t>al </a:t>
              </a:r>
              <a:r>
                <a:rPr lang="tr-TR" b="1" dirty="0">
                  <a:latin typeface="Times New Roman" pitchFamily="18" charset="0"/>
                </a:rPr>
                <a:t>Analiz</a:t>
              </a:r>
              <a:r>
                <a:rPr lang="de-AT" b="1" dirty="0">
                  <a:latin typeface="Times New Roman" pitchFamily="18" charset="0"/>
                </a:rPr>
                <a:t> (</a:t>
              </a:r>
              <a:r>
                <a:rPr lang="tr-TR" b="1" dirty="0">
                  <a:latin typeface="Times New Roman" pitchFamily="18" charset="0"/>
                </a:rPr>
                <a:t>Tarama</a:t>
              </a:r>
              <a:r>
                <a:rPr lang="de-AT" b="1" dirty="0">
                  <a:latin typeface="Times New Roman" pitchFamily="18" charset="0"/>
                </a:rPr>
                <a:t>)</a:t>
              </a:r>
            </a:p>
          </p:txBody>
        </p:sp>
        <p:sp>
          <p:nvSpPr>
            <p:cNvPr id="30761" name="AutoShape 39"/>
            <p:cNvSpPr>
              <a:spLocks noChangeArrowheads="1"/>
            </p:cNvSpPr>
            <p:nvPr/>
          </p:nvSpPr>
          <p:spPr bwMode="auto">
            <a:xfrm>
              <a:off x="2440" y="1214"/>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62" name="Text Box 40"/>
            <p:cNvSpPr txBox="1">
              <a:spLocks noChangeArrowheads="1"/>
            </p:cNvSpPr>
            <p:nvPr/>
          </p:nvSpPr>
          <p:spPr bwMode="auto">
            <a:xfrm>
              <a:off x="185" y="1985"/>
              <a:ext cx="1018" cy="200"/>
            </a:xfrm>
            <a:prstGeom prst="rect">
              <a:avLst/>
            </a:prstGeom>
            <a:noFill/>
            <a:ln w="9525">
              <a:noFill/>
              <a:miter lim="800000"/>
              <a:headEnd/>
              <a:tailEnd/>
            </a:ln>
          </p:spPr>
          <p:txBody>
            <a:bodyPr wrap="none" lIns="90000" tIns="46800" rIns="90000" bIns="46800">
              <a:spAutoFit/>
            </a:bodyPr>
            <a:lstStyle/>
            <a:p>
              <a:r>
                <a:rPr lang="tr-TR" b="1" i="1">
                  <a:latin typeface="Times New Roman" pitchFamily="18" charset="0"/>
                </a:rPr>
                <a:t>Token akışı</a:t>
              </a:r>
              <a:endParaRPr lang="de-AT" b="1" i="1">
                <a:latin typeface="Times New Roman" pitchFamily="18" charset="0"/>
              </a:endParaRPr>
            </a:p>
          </p:txBody>
        </p:sp>
        <p:sp>
          <p:nvSpPr>
            <p:cNvPr id="30763" name="Text Box 41"/>
            <p:cNvSpPr txBox="1">
              <a:spLocks noChangeArrowheads="1"/>
            </p:cNvSpPr>
            <p:nvPr/>
          </p:nvSpPr>
          <p:spPr bwMode="auto">
            <a:xfrm>
              <a:off x="1452"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dirty="0">
                  <a:latin typeface="Times New Roman" pitchFamily="18" charset="0"/>
                </a:rPr>
                <a:t>1</a:t>
              </a:r>
            </a:p>
            <a:p>
              <a:pPr algn="ctr"/>
              <a:r>
                <a:rPr lang="de-AT" sz="1400" b="1" dirty="0">
                  <a:latin typeface="Times New Roman" pitchFamily="18" charset="0"/>
                </a:rPr>
                <a:t>(ident)</a:t>
              </a:r>
            </a:p>
            <a:p>
              <a:pPr algn="ctr"/>
              <a:r>
                <a:rPr lang="de-AT" sz="1400" b="1" dirty="0">
                  <a:latin typeface="Times New Roman" pitchFamily="18" charset="0"/>
                </a:rPr>
                <a:t>"val"</a:t>
              </a:r>
            </a:p>
          </p:txBody>
        </p:sp>
        <p:sp>
          <p:nvSpPr>
            <p:cNvPr id="30764" name="Text Box 42"/>
            <p:cNvSpPr txBox="1">
              <a:spLocks noChangeArrowheads="1"/>
            </p:cNvSpPr>
            <p:nvPr/>
          </p:nvSpPr>
          <p:spPr bwMode="auto">
            <a:xfrm>
              <a:off x="1822" y="1951"/>
              <a:ext cx="413"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3</a:t>
              </a:r>
            </a:p>
            <a:p>
              <a:pPr algn="ctr"/>
              <a:r>
                <a:rPr lang="de-AT" sz="1400" b="1">
                  <a:latin typeface="Times New Roman" pitchFamily="18" charset="0"/>
                </a:rPr>
                <a:t>(assign)</a:t>
              </a:r>
            </a:p>
            <a:p>
              <a:pPr algn="ctr"/>
              <a:r>
                <a:rPr lang="de-AT" sz="1400" b="1">
                  <a:latin typeface="Times New Roman" pitchFamily="18" charset="0"/>
                </a:rPr>
                <a:t>-</a:t>
              </a:r>
            </a:p>
          </p:txBody>
        </p:sp>
        <p:sp>
          <p:nvSpPr>
            <p:cNvPr id="30765" name="Text Box 43"/>
            <p:cNvSpPr txBox="1">
              <a:spLocks noChangeArrowheads="1"/>
            </p:cNvSpPr>
            <p:nvPr/>
          </p:nvSpPr>
          <p:spPr bwMode="auto">
            <a:xfrm>
              <a:off x="2249" y="1951"/>
              <a:ext cx="49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2</a:t>
              </a:r>
            </a:p>
            <a:p>
              <a:pPr algn="ctr"/>
              <a:r>
                <a:rPr lang="de-AT" sz="1400" b="1">
                  <a:latin typeface="Times New Roman" pitchFamily="18" charset="0"/>
                </a:rPr>
                <a:t>(number)</a:t>
              </a:r>
            </a:p>
            <a:p>
              <a:pPr algn="ctr"/>
              <a:r>
                <a:rPr lang="de-AT" sz="1400" b="1">
                  <a:latin typeface="Times New Roman" pitchFamily="18" charset="0"/>
                </a:rPr>
                <a:t>10</a:t>
              </a:r>
            </a:p>
          </p:txBody>
        </p:sp>
        <p:sp>
          <p:nvSpPr>
            <p:cNvPr id="30766" name="Text Box 44"/>
            <p:cNvSpPr txBox="1">
              <a:spLocks noChangeArrowheads="1"/>
            </p:cNvSpPr>
            <p:nvPr/>
          </p:nvSpPr>
          <p:spPr bwMode="auto">
            <a:xfrm>
              <a:off x="2738" y="1951"/>
              <a:ext cx="375"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4</a:t>
              </a:r>
            </a:p>
            <a:p>
              <a:pPr algn="ctr"/>
              <a:r>
                <a:rPr lang="de-AT" sz="1400" b="1">
                  <a:latin typeface="Times New Roman" pitchFamily="18" charset="0"/>
                </a:rPr>
                <a:t>(times)</a:t>
              </a:r>
            </a:p>
            <a:p>
              <a:pPr algn="ctr"/>
              <a:r>
                <a:rPr lang="de-AT" sz="1400" b="1">
                  <a:latin typeface="Times New Roman" pitchFamily="18" charset="0"/>
                </a:rPr>
                <a:t>-</a:t>
              </a:r>
            </a:p>
          </p:txBody>
        </p:sp>
        <p:sp>
          <p:nvSpPr>
            <p:cNvPr id="30767" name="Text Box 45"/>
            <p:cNvSpPr txBox="1">
              <a:spLocks noChangeArrowheads="1"/>
            </p:cNvSpPr>
            <p:nvPr/>
          </p:nvSpPr>
          <p:spPr bwMode="auto">
            <a:xfrm>
              <a:off x="3131"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"val"</a:t>
              </a:r>
            </a:p>
          </p:txBody>
        </p:sp>
        <p:sp>
          <p:nvSpPr>
            <p:cNvPr id="30768" name="Text Box 46"/>
            <p:cNvSpPr txBox="1">
              <a:spLocks noChangeArrowheads="1"/>
            </p:cNvSpPr>
            <p:nvPr/>
          </p:nvSpPr>
          <p:spPr bwMode="auto">
            <a:xfrm>
              <a:off x="3502" y="1951"/>
              <a:ext cx="319"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5</a:t>
              </a:r>
            </a:p>
            <a:p>
              <a:pPr algn="ctr"/>
              <a:r>
                <a:rPr lang="de-AT" sz="1400" b="1">
                  <a:latin typeface="Times New Roman" pitchFamily="18" charset="0"/>
                </a:rPr>
                <a:t>(plus)</a:t>
              </a:r>
            </a:p>
            <a:p>
              <a:pPr algn="ctr"/>
              <a:r>
                <a:rPr lang="de-AT" sz="1400" b="1">
                  <a:latin typeface="Times New Roman" pitchFamily="18" charset="0"/>
                </a:rPr>
                <a:t>-</a:t>
              </a:r>
            </a:p>
          </p:txBody>
        </p:sp>
        <p:sp>
          <p:nvSpPr>
            <p:cNvPr id="30769" name="Text Box 47"/>
            <p:cNvSpPr txBox="1">
              <a:spLocks noChangeArrowheads="1"/>
            </p:cNvSpPr>
            <p:nvPr/>
          </p:nvSpPr>
          <p:spPr bwMode="auto">
            <a:xfrm>
              <a:off x="3843" y="1951"/>
              <a:ext cx="362" cy="287"/>
            </a:xfrm>
            <a:prstGeom prst="rect">
              <a:avLst/>
            </a:prstGeom>
            <a:noFill/>
            <a:ln w="9525">
              <a:solidFill>
                <a:schemeClr val="bg2"/>
              </a:solidFill>
              <a:miter lim="800000"/>
              <a:headEnd/>
              <a:tailEnd/>
            </a:ln>
          </p:spPr>
          <p:txBody>
            <a:bodyPr wrap="none" lIns="54000" tIns="10800" rIns="18000" bIns="10800">
              <a:spAutoFit/>
            </a:bodyPr>
            <a:lstStyle/>
            <a:p>
              <a:pPr algn="ctr"/>
              <a:r>
                <a:rPr lang="de-AT" sz="1400" b="1">
                  <a:latin typeface="Times New Roman" pitchFamily="18" charset="0"/>
                </a:rPr>
                <a:t>1</a:t>
              </a:r>
            </a:p>
            <a:p>
              <a:pPr algn="ctr"/>
              <a:r>
                <a:rPr lang="de-AT" sz="1400" b="1">
                  <a:latin typeface="Times New Roman" pitchFamily="18" charset="0"/>
                </a:rPr>
                <a:t>(ident)</a:t>
              </a:r>
            </a:p>
            <a:p>
              <a:pPr algn="ctr"/>
              <a:r>
                <a:rPr lang="de-AT" sz="1400" b="1">
                  <a:latin typeface="Times New Roman" pitchFamily="18" charset="0"/>
                </a:rPr>
                <a:t>"i"</a:t>
              </a:r>
            </a:p>
          </p:txBody>
        </p:sp>
        <p:sp>
          <p:nvSpPr>
            <p:cNvPr id="30770"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1" name="Text Box 49"/>
            <p:cNvSpPr txBox="1">
              <a:spLocks noChangeArrowheads="1"/>
            </p:cNvSpPr>
            <p:nvPr/>
          </p:nvSpPr>
          <p:spPr bwMode="auto">
            <a:xfrm>
              <a:off x="4373" y="1939"/>
              <a:ext cx="972"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numarası</a:t>
              </a:r>
              <a:endParaRPr lang="de-AT" sz="1600" b="1">
                <a:latin typeface="Times New Roman" pitchFamily="18" charset="0"/>
              </a:endParaRPr>
            </a:p>
          </p:txBody>
        </p:sp>
        <p:sp>
          <p:nvSpPr>
            <p:cNvPr id="30772" name="AutoShape 50"/>
            <p:cNvSpPr>
              <a:spLocks noChangeArrowheads="1"/>
            </p:cNvSpPr>
            <p:nvPr/>
          </p:nvSpPr>
          <p:spPr bwMode="auto">
            <a:xfrm>
              <a:off x="2440" y="1712"/>
              <a:ext cx="225" cy="230"/>
            </a:xfrm>
            <a:prstGeom prst="downArrow">
              <a:avLst>
                <a:gd name="adj1" fmla="val 50000"/>
                <a:gd name="adj2" fmla="val 42188"/>
              </a:avLst>
            </a:prstGeom>
            <a:noFill/>
            <a:ln w="9525">
              <a:solidFill>
                <a:schemeClr val="tx1"/>
              </a:solidFill>
              <a:miter lim="800000"/>
              <a:headEnd/>
              <a:tailEnd/>
            </a:ln>
          </p:spPr>
          <p:txBody>
            <a:bodyPr wrap="none" lIns="90000" tIns="46800" rIns="90000" bIns="46800" anchor="ctr">
              <a:spAutoFit/>
            </a:bodyPr>
            <a:lstStyle/>
            <a:p>
              <a:endParaRPr lang="tr-TR" b="1"/>
            </a:p>
          </p:txBody>
        </p:sp>
        <p:sp>
          <p:nvSpPr>
            <p:cNvPr id="30773"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90000" tIns="46800" rIns="90000" bIns="46800">
              <a:spAutoFit/>
            </a:bodyPr>
            <a:lstStyle/>
            <a:p>
              <a:endParaRPr lang="tr-TR" b="1"/>
            </a:p>
          </p:txBody>
        </p:sp>
        <p:sp>
          <p:nvSpPr>
            <p:cNvPr id="30774" name="Text Box 52"/>
            <p:cNvSpPr txBox="1">
              <a:spLocks noChangeArrowheads="1"/>
            </p:cNvSpPr>
            <p:nvPr/>
          </p:nvSpPr>
          <p:spPr bwMode="auto">
            <a:xfrm>
              <a:off x="4419" y="2103"/>
              <a:ext cx="794" cy="147"/>
            </a:xfrm>
            <a:prstGeom prst="rect">
              <a:avLst/>
            </a:prstGeom>
            <a:noFill/>
            <a:ln w="9525">
              <a:noFill/>
              <a:miter lim="800000"/>
              <a:headEnd/>
              <a:tailEnd/>
            </a:ln>
          </p:spPr>
          <p:txBody>
            <a:bodyPr wrap="none" lIns="90000" tIns="46800" rIns="90000" bIns="46800">
              <a:spAutoFit/>
            </a:bodyPr>
            <a:lstStyle/>
            <a:p>
              <a:r>
                <a:rPr lang="de-AT" sz="1600" b="1">
                  <a:latin typeface="Times New Roman" pitchFamily="18" charset="0"/>
                </a:rPr>
                <a:t>token </a:t>
              </a:r>
              <a:r>
                <a:rPr lang="tr-TR" sz="1600" b="1">
                  <a:latin typeface="Times New Roman" pitchFamily="18" charset="0"/>
                </a:rPr>
                <a:t>değeri</a:t>
              </a:r>
              <a:endParaRPr lang="de-AT" sz="1600" b="1">
                <a:latin typeface="Times New Roman" pitchFamily="18" charset="0"/>
              </a:endParaRPr>
            </a:p>
          </p:txBody>
        </p:sp>
      </p:grpSp>
      <p:sp>
        <p:nvSpPr>
          <p:cNvPr id="73" name="72 Slayt Numarası Yer Tutucusu"/>
          <p:cNvSpPr>
            <a:spLocks noGrp="1"/>
          </p:cNvSpPr>
          <p:nvPr>
            <p:ph type="sldNum" sz="quarter" idx="11"/>
          </p:nvPr>
        </p:nvSpPr>
        <p:spPr/>
        <p:txBody>
          <a:bodyPr/>
          <a:lstStyle/>
          <a:p>
            <a:pPr>
              <a:defRPr/>
            </a:pPr>
            <a:fld id="{93938557-BC19-402C-A14B-C65DE83BDE66}" type="slidenum">
              <a:rPr lang="en-US"/>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0D36CD72-E166-41C7-8E7C-172937329180}" type="slidenum">
              <a:rPr lang="en-US" smtClean="0"/>
              <a:pPr>
                <a:defRPr/>
              </a:pPr>
              <a:t>25</a:t>
            </a:fld>
            <a:endParaRPr lang="en-US" dirty="0"/>
          </a:p>
        </p:txBody>
      </p:sp>
      <p:sp>
        <p:nvSpPr>
          <p:cNvPr id="31747" name="Rectangle 6"/>
          <p:cNvSpPr>
            <a:spLocks noChangeArrowheads="1"/>
          </p:cNvSpPr>
          <p:nvPr/>
        </p:nvSpPr>
        <p:spPr bwMode="auto">
          <a:xfrm>
            <a:off x="3352800" y="2286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smtClean="0">
                <a:solidFill>
                  <a:srgbClr val="000000"/>
                </a:solidFill>
              </a:rPr>
              <a:t>iz </a:t>
            </a:r>
            <a:r>
              <a:rPr lang="en-US" altLang="en-US" sz="1600" dirty="0" smtClean="0">
                <a:solidFill>
                  <a:srgbClr val="000000"/>
                </a:solidFill>
              </a:rPr>
              <a:t>(</a:t>
            </a:r>
            <a:r>
              <a:rPr lang="tr-TR" altLang="en-US" sz="1600" dirty="0">
                <a:solidFill>
                  <a:srgbClr val="000000"/>
                </a:solidFill>
              </a:rPr>
              <a:t>Ayrıştırıcı</a:t>
            </a:r>
            <a:r>
              <a:rPr lang="en-US" altLang="en-US" sz="1600" dirty="0">
                <a:solidFill>
                  <a:srgbClr val="000000"/>
                </a:solidFill>
              </a:rPr>
              <a:t>)</a:t>
            </a:r>
            <a:endParaRPr lang="en-US" altLang="en-US" sz="1800" dirty="0">
              <a:solidFill>
                <a:srgbClr val="000000"/>
              </a:solidFill>
            </a:endParaRPr>
          </a:p>
        </p:txBody>
      </p:sp>
      <p:sp>
        <p:nvSpPr>
          <p:cNvPr id="31748" name="Rectangle 10"/>
          <p:cNvSpPr>
            <a:spLocks noChangeArrowheads="1"/>
          </p:cNvSpPr>
          <p:nvPr/>
        </p:nvSpPr>
        <p:spPr bwMode="auto">
          <a:xfrm>
            <a:off x="4695825" y="495300"/>
            <a:ext cx="1552575" cy="647700"/>
          </a:xfrm>
          <a:prstGeom prst="rect">
            <a:avLst/>
          </a:prstGeom>
          <a:noFill/>
          <a:ln w="9525">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pPr>
            <a:r>
              <a:rPr lang="tr-TR" altLang="en-US" sz="1800" dirty="0">
                <a:solidFill>
                  <a:srgbClr val="000000"/>
                </a:solidFill>
              </a:rPr>
              <a:t>Sözdizimsel Yapı</a:t>
            </a:r>
            <a:endParaRPr lang="en-US" altLang="en-US" sz="1800" dirty="0">
              <a:solidFill>
                <a:srgbClr val="000000"/>
              </a:solidFill>
            </a:endParaRPr>
          </a:p>
        </p:txBody>
      </p:sp>
      <p:sp>
        <p:nvSpPr>
          <p:cNvPr id="31749" name="Line 11"/>
          <p:cNvSpPr>
            <a:spLocks noChangeShapeType="1"/>
          </p:cNvSpPr>
          <p:nvPr/>
        </p:nvSpPr>
        <p:spPr bwMode="auto">
          <a:xfrm>
            <a:off x="4724400" y="5302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0" name="Text Box 24"/>
          <p:cNvSpPr txBox="1">
            <a:spLocks noChangeArrowheads="1"/>
          </p:cNvSpPr>
          <p:nvPr/>
        </p:nvSpPr>
        <p:spPr bwMode="auto">
          <a:xfrm>
            <a:off x="4724400" y="1352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t>Ayrıştırma Ağacı</a:t>
            </a:r>
            <a:endParaRPr lang="en-US" altLang="en-US" sz="2000" dirty="0"/>
          </a:p>
        </p:txBody>
      </p:sp>
      <p:sp>
        <p:nvSpPr>
          <p:cNvPr id="31751" name="Rectangle 3"/>
          <p:cNvSpPr>
            <a:spLocks noChangeArrowheads="1"/>
          </p:cNvSpPr>
          <p:nvPr/>
        </p:nvSpPr>
        <p:spPr bwMode="auto">
          <a:xfrm>
            <a:off x="1222375" y="2349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1752" name="Line 4"/>
          <p:cNvSpPr>
            <a:spLocks noChangeShapeType="1"/>
          </p:cNvSpPr>
          <p:nvPr/>
        </p:nvSpPr>
        <p:spPr bwMode="auto">
          <a:xfrm>
            <a:off x="474663" y="5302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3" name="Rectangle 5"/>
          <p:cNvSpPr>
            <a:spLocks noChangeArrowheads="1"/>
          </p:cNvSpPr>
          <p:nvPr/>
        </p:nvSpPr>
        <p:spPr bwMode="auto">
          <a:xfrm>
            <a:off x="152400" y="4953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1754" name="Rectangle 7"/>
          <p:cNvSpPr>
            <a:spLocks noChangeArrowheads="1"/>
          </p:cNvSpPr>
          <p:nvPr/>
        </p:nvSpPr>
        <p:spPr bwMode="auto">
          <a:xfrm>
            <a:off x="2330450" y="4683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1755" name="Line 8"/>
          <p:cNvSpPr>
            <a:spLocks noChangeShapeType="1"/>
          </p:cNvSpPr>
          <p:nvPr/>
        </p:nvSpPr>
        <p:spPr bwMode="auto">
          <a:xfrm>
            <a:off x="2455863" y="5302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1756" name="Text Box 4"/>
          <p:cNvSpPr txBox="1">
            <a:spLocks noChangeArrowheads="1"/>
          </p:cNvSpPr>
          <p:nvPr/>
        </p:nvSpPr>
        <p:spPr bwMode="auto">
          <a:xfrm>
            <a:off x="5181600" y="2590800"/>
            <a:ext cx="2438400" cy="39687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defRPr/>
            </a:pPr>
            <a:endParaRPr lang="en-US" altLang="en-US" sz="2000"/>
          </a:p>
        </p:txBody>
      </p:sp>
      <p:sp>
        <p:nvSpPr>
          <p:cNvPr id="31757" name="Oval 6"/>
          <p:cNvSpPr>
            <a:spLocks noChangeArrowheads="1"/>
          </p:cNvSpPr>
          <p:nvPr/>
        </p:nvSpPr>
        <p:spPr bwMode="auto">
          <a:xfrm>
            <a:off x="11430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int</a:t>
            </a:r>
          </a:p>
        </p:txBody>
      </p:sp>
      <p:sp>
        <p:nvSpPr>
          <p:cNvPr id="31758" name="Oval 7"/>
          <p:cNvSpPr>
            <a:spLocks noChangeArrowheads="1"/>
          </p:cNvSpPr>
          <p:nvPr/>
        </p:nvSpPr>
        <p:spPr bwMode="auto">
          <a:xfrm>
            <a:off x="2590800" y="59436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x</a:t>
            </a:r>
          </a:p>
        </p:txBody>
      </p:sp>
      <p:sp>
        <p:nvSpPr>
          <p:cNvPr id="31759" name="Oval 8"/>
          <p:cNvSpPr>
            <a:spLocks noChangeArrowheads="1"/>
          </p:cNvSpPr>
          <p:nvPr/>
        </p:nvSpPr>
        <p:spPr bwMode="auto">
          <a:xfrm>
            <a:off x="4267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a:t>
            </a:r>
          </a:p>
        </p:txBody>
      </p:sp>
      <p:sp>
        <p:nvSpPr>
          <p:cNvPr id="31760" name="Oval 9"/>
          <p:cNvSpPr>
            <a:spLocks noChangeArrowheads="1"/>
          </p:cNvSpPr>
          <p:nvPr/>
        </p:nvSpPr>
        <p:spPr bwMode="auto">
          <a:xfrm>
            <a:off x="5791200" y="58674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cin</a:t>
            </a:r>
          </a:p>
        </p:txBody>
      </p:sp>
      <p:sp>
        <p:nvSpPr>
          <p:cNvPr id="31761" name="Oval 10"/>
          <p:cNvSpPr>
            <a:spLocks noChangeArrowheads="1"/>
          </p:cNvSpPr>
          <p:nvPr/>
        </p:nvSpPr>
        <p:spPr bwMode="auto">
          <a:xfrm>
            <a:off x="7162800" y="5791200"/>
            <a:ext cx="1219200" cy="68580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800" b="1">
                <a:solidFill>
                  <a:srgbClr val="FF0000"/>
                </a:solidFill>
              </a:rPr>
              <a:t>&gt;&gt;</a:t>
            </a:r>
          </a:p>
        </p:txBody>
      </p:sp>
      <p:sp>
        <p:nvSpPr>
          <p:cNvPr id="31762" name="Line 12"/>
          <p:cNvSpPr>
            <a:spLocks noChangeShapeType="1"/>
          </p:cNvSpPr>
          <p:nvPr/>
        </p:nvSpPr>
        <p:spPr bwMode="auto">
          <a:xfrm flipV="1">
            <a:off x="1752600" y="4800600"/>
            <a:ext cx="76200" cy="1143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3" name="Line 13"/>
          <p:cNvSpPr>
            <a:spLocks noChangeShapeType="1"/>
          </p:cNvSpPr>
          <p:nvPr/>
        </p:nvSpPr>
        <p:spPr bwMode="auto">
          <a:xfrm flipH="1" flipV="1">
            <a:off x="3124200" y="4876800"/>
            <a:ext cx="762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4" name="Line 14"/>
          <p:cNvSpPr>
            <a:spLocks noChangeShapeType="1"/>
          </p:cNvSpPr>
          <p:nvPr/>
        </p:nvSpPr>
        <p:spPr bwMode="auto">
          <a:xfrm flipH="1" flipV="1">
            <a:off x="3429000" y="3657600"/>
            <a:ext cx="1371600" cy="2209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5" name="Oval 15"/>
          <p:cNvSpPr>
            <a:spLocks noChangeArrowheads="1"/>
          </p:cNvSpPr>
          <p:nvPr/>
        </p:nvSpPr>
        <p:spPr bwMode="auto">
          <a:xfrm>
            <a:off x="12192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datatype</a:t>
            </a:r>
          </a:p>
        </p:txBody>
      </p:sp>
      <p:sp>
        <p:nvSpPr>
          <p:cNvPr id="31766" name="Oval 17"/>
          <p:cNvSpPr>
            <a:spLocks noChangeArrowheads="1"/>
          </p:cNvSpPr>
          <p:nvPr/>
        </p:nvSpPr>
        <p:spPr bwMode="auto">
          <a:xfrm>
            <a:off x="2514600" y="4343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ID</a:t>
            </a:r>
          </a:p>
        </p:txBody>
      </p:sp>
      <p:sp>
        <p:nvSpPr>
          <p:cNvPr id="31767" name="Line 18"/>
          <p:cNvSpPr>
            <a:spLocks noChangeShapeType="1"/>
          </p:cNvSpPr>
          <p:nvPr/>
        </p:nvSpPr>
        <p:spPr bwMode="auto">
          <a:xfrm flipH="1" flipV="1">
            <a:off x="3048000" y="3733800"/>
            <a:ext cx="762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8" name="Line 19"/>
          <p:cNvSpPr>
            <a:spLocks noChangeShapeType="1"/>
          </p:cNvSpPr>
          <p:nvPr/>
        </p:nvSpPr>
        <p:spPr bwMode="auto">
          <a:xfrm flipV="1">
            <a:off x="1905000" y="3657600"/>
            <a:ext cx="685800" cy="6858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69" name="Oval 20"/>
          <p:cNvSpPr>
            <a:spLocks noChangeArrowheads="1"/>
          </p:cNvSpPr>
          <p:nvPr/>
        </p:nvSpPr>
        <p:spPr bwMode="auto">
          <a:xfrm>
            <a:off x="2286000" y="2971800"/>
            <a:ext cx="1447800" cy="7620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800" dirty="0"/>
              <a:t>Data</a:t>
            </a:r>
          </a:p>
          <a:p>
            <a:pPr algn="ctr">
              <a:defRPr/>
            </a:pPr>
            <a:r>
              <a:rPr lang="en-US" altLang="en-US" sz="1800" dirty="0"/>
              <a:t>Declaration</a:t>
            </a:r>
          </a:p>
        </p:txBody>
      </p:sp>
      <p:sp>
        <p:nvSpPr>
          <p:cNvPr id="31770" name="Line 22"/>
          <p:cNvSpPr>
            <a:spLocks noChangeShapeType="1"/>
          </p:cNvSpPr>
          <p:nvPr/>
        </p:nvSpPr>
        <p:spPr bwMode="auto">
          <a:xfrm flipV="1">
            <a:off x="3352800" y="2438400"/>
            <a:ext cx="1066800" cy="5334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1" name="Oval 23"/>
          <p:cNvSpPr>
            <a:spLocks noChangeArrowheads="1"/>
          </p:cNvSpPr>
          <p:nvPr/>
        </p:nvSpPr>
        <p:spPr bwMode="auto">
          <a:xfrm>
            <a:off x="4343400" y="2057400"/>
            <a:ext cx="1295400" cy="5334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000"/>
              <a:t>Program</a:t>
            </a:r>
          </a:p>
        </p:txBody>
      </p:sp>
      <p:sp>
        <p:nvSpPr>
          <p:cNvPr id="31772" name="Line 24"/>
          <p:cNvSpPr>
            <a:spLocks noChangeShapeType="1"/>
          </p:cNvSpPr>
          <p:nvPr/>
        </p:nvSpPr>
        <p:spPr bwMode="auto">
          <a:xfrm flipH="1">
            <a:off x="914400" y="2286000"/>
            <a:ext cx="3429000" cy="7620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3" name="Line 25"/>
          <p:cNvSpPr>
            <a:spLocks noChangeShapeType="1"/>
          </p:cNvSpPr>
          <p:nvPr/>
        </p:nvSpPr>
        <p:spPr bwMode="auto">
          <a:xfrm>
            <a:off x="5105400" y="2590800"/>
            <a:ext cx="1905000" cy="990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
        <p:nvSpPr>
          <p:cNvPr id="31774" name="Line 26"/>
          <p:cNvSpPr>
            <a:spLocks noChangeShapeType="1"/>
          </p:cNvSpPr>
          <p:nvPr/>
        </p:nvSpPr>
        <p:spPr bwMode="auto">
          <a:xfrm>
            <a:off x="5486400" y="2514600"/>
            <a:ext cx="2514600" cy="6096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smtClean="0"/>
              <a:t>Hatalar</a:t>
            </a:r>
          </a:p>
        </p:txBody>
      </p:sp>
      <p:sp>
        <p:nvSpPr>
          <p:cNvPr id="3" name="2 Slayt Numarası Yer Tutucusu"/>
          <p:cNvSpPr>
            <a:spLocks noGrp="1"/>
          </p:cNvSpPr>
          <p:nvPr>
            <p:ph type="sldNum" sz="quarter" idx="11"/>
          </p:nvPr>
        </p:nvSpPr>
        <p:spPr/>
        <p:txBody>
          <a:bodyPr/>
          <a:lstStyle/>
          <a:p>
            <a:pPr>
              <a:defRPr/>
            </a:pPr>
            <a:fld id="{7A07B939-B251-4D1A-A276-87D64A1A149A}" type="slidenum">
              <a:rPr lang="en-US" smtClean="0"/>
              <a:pPr>
                <a:defRPr/>
              </a:pPr>
              <a:t>26</a:t>
            </a:fld>
            <a:endParaRPr lang="en-US" dirty="0"/>
          </a:p>
        </p:txBody>
      </p:sp>
      <p:sp>
        <p:nvSpPr>
          <p:cNvPr id="22" name="Rectangle 3"/>
          <p:cNvSpPr txBox="1">
            <a:spLocks noChangeArrowheads="1"/>
          </p:cNvSpPr>
          <p:nvPr/>
        </p:nvSpPr>
        <p:spPr>
          <a:xfrm>
            <a:off x="457200" y="1447800"/>
            <a:ext cx="8229600" cy="5410200"/>
          </a:xfrm>
          <a:prstGeom prst="rect">
            <a:avLst/>
          </a:prstGeom>
        </p:spPr>
        <p:txBody>
          <a:bodyPr/>
          <a:lstStyle/>
          <a:p>
            <a:pPr marL="342900" indent="-342900" eaLnBrk="1" hangingPunct="1">
              <a:spcBef>
                <a:spcPct val="20000"/>
              </a:spcBef>
              <a:buFontTx/>
              <a:buChar char="•"/>
              <a:defRPr/>
            </a:pPr>
            <a:r>
              <a:rPr lang="en-US" altLang="en-US" sz="2800" kern="0">
                <a:latin typeface="+mn-lt"/>
                <a:cs typeface="+mn-cs"/>
              </a:rPr>
              <a:t>int x$y;</a:t>
            </a:r>
          </a:p>
          <a:p>
            <a:pPr marL="342900" indent="-342900" eaLnBrk="1" hangingPunct="1">
              <a:spcBef>
                <a:spcPct val="20000"/>
              </a:spcBef>
              <a:buFontTx/>
              <a:buChar char="•"/>
              <a:defRPr/>
            </a:pPr>
            <a:r>
              <a:rPr lang="en-US" altLang="en-US" sz="2800" kern="0">
                <a:latin typeface="+mn-lt"/>
                <a:cs typeface="+mn-cs"/>
              </a:rPr>
              <a:t>int 32xy;</a:t>
            </a:r>
          </a:p>
          <a:p>
            <a:pPr marL="342900" indent="-342900" eaLnBrk="1" hangingPunct="1">
              <a:spcBef>
                <a:spcPct val="20000"/>
              </a:spcBef>
              <a:buFontTx/>
              <a:buChar char="•"/>
              <a:defRPr/>
            </a:pPr>
            <a:r>
              <a:rPr lang="en-US" altLang="en-US" sz="2800" kern="0">
                <a:latin typeface="+mn-lt"/>
                <a:cs typeface="+mn-cs"/>
              </a:rPr>
              <a:t>45b</a:t>
            </a:r>
          </a:p>
          <a:p>
            <a:pPr marL="342900" indent="-342900" eaLnBrk="1" hangingPunct="1">
              <a:spcBef>
                <a:spcPct val="20000"/>
              </a:spcBef>
              <a:buFontTx/>
              <a:buChar char="•"/>
              <a:defRPr/>
            </a:pPr>
            <a:r>
              <a:rPr lang="en-US" altLang="en-US" sz="2800" kern="0">
                <a:latin typeface="+mn-lt"/>
                <a:cs typeface="+mn-cs"/>
              </a:rPr>
              <a:t>45ab</a:t>
            </a:r>
          </a:p>
          <a:p>
            <a:pPr marL="342900" indent="-342900" eaLnBrk="1" hangingPunct="1">
              <a:spcBef>
                <a:spcPct val="20000"/>
              </a:spcBef>
              <a:buFontTx/>
              <a:buChar char="•"/>
              <a:defRPr/>
            </a:pPr>
            <a:r>
              <a:rPr lang="en-US" altLang="en-US" sz="2800" kern="0">
                <a:latin typeface="+mn-lt"/>
                <a:cs typeface="+mn-cs"/>
              </a:rPr>
              <a:t>x = x @ y;</a:t>
            </a:r>
            <a:endParaRPr lang="en-US" altLang="en-US" sz="2800" kern="0" dirty="0">
              <a:latin typeface="+mn-lt"/>
              <a:cs typeface="+mn-cs"/>
            </a:endParaRPr>
          </a:p>
        </p:txBody>
      </p:sp>
      <p:sp>
        <p:nvSpPr>
          <p:cNvPr id="23" name="Oval 4"/>
          <p:cNvSpPr>
            <a:spLocks noChangeArrowheads="1"/>
          </p:cNvSpPr>
          <p:nvPr/>
        </p:nvSpPr>
        <p:spPr bwMode="auto">
          <a:xfrm>
            <a:off x="1371600" y="12192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4" name="Oval 5"/>
          <p:cNvSpPr>
            <a:spLocks noChangeArrowheads="1"/>
          </p:cNvSpPr>
          <p:nvPr/>
        </p:nvSpPr>
        <p:spPr bwMode="auto">
          <a:xfrm>
            <a:off x="1295400" y="1828800"/>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5" name="Oval 6"/>
          <p:cNvSpPr>
            <a:spLocks noChangeArrowheads="1"/>
          </p:cNvSpPr>
          <p:nvPr/>
        </p:nvSpPr>
        <p:spPr bwMode="auto">
          <a:xfrm>
            <a:off x="762000" y="2514600"/>
            <a:ext cx="1143000" cy="838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6" name="Oval 7"/>
          <p:cNvSpPr>
            <a:spLocks noChangeArrowheads="1"/>
          </p:cNvSpPr>
          <p:nvPr/>
        </p:nvSpPr>
        <p:spPr bwMode="auto">
          <a:xfrm>
            <a:off x="1828800" y="3200400"/>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27" name="Text Box 8"/>
          <p:cNvSpPr txBox="1">
            <a:spLocks noChangeArrowheads="1"/>
          </p:cNvSpPr>
          <p:nvPr/>
        </p:nvSpPr>
        <p:spPr bwMode="auto">
          <a:xfrm>
            <a:off x="3581400" y="1752600"/>
            <a:ext cx="5181600" cy="1077913"/>
          </a:xfrm>
          <a:prstGeom prst="rect">
            <a:avLst/>
          </a:prstGeom>
          <a:noFill/>
          <a:ln w="12700">
            <a:noFill/>
            <a:miter lim="800000"/>
            <a:headEnd type="none" w="sm" len="sm"/>
            <a:tailEnd type="none" w="sm" len="sm"/>
          </a:ln>
        </p:spPr>
        <p:txBody>
          <a:bodyPr>
            <a:spAutoFit/>
          </a:bodyPr>
          <a:lstStyle/>
          <a:p>
            <a:pPr>
              <a:spcBef>
                <a:spcPct val="50000"/>
              </a:spcBef>
            </a:pPr>
            <a:r>
              <a:rPr lang="tr-TR" altLang="en-US" sz="3200">
                <a:solidFill>
                  <a:srgbClr val="000000"/>
                </a:solidFill>
              </a:rPr>
              <a:t>Sözlüksel (</a:t>
            </a:r>
            <a:r>
              <a:rPr lang="en-US" altLang="en-US" sz="3200">
                <a:solidFill>
                  <a:srgbClr val="000000"/>
                </a:solidFill>
              </a:rPr>
              <a:t>Lexical</a:t>
            </a:r>
            <a:r>
              <a:rPr lang="tr-TR" altLang="en-US" sz="3200">
                <a:solidFill>
                  <a:srgbClr val="000000"/>
                </a:solidFill>
              </a:rPr>
              <a:t>) Hatalar</a:t>
            </a:r>
            <a:r>
              <a:rPr lang="en-US" altLang="en-US" sz="3200">
                <a:solidFill>
                  <a:srgbClr val="000000"/>
                </a:solidFill>
              </a:rPr>
              <a:t> / Token </a:t>
            </a:r>
            <a:r>
              <a:rPr lang="tr-TR" altLang="en-US" sz="3200">
                <a:solidFill>
                  <a:srgbClr val="000000"/>
                </a:solidFill>
              </a:rPr>
              <a:t>Hataları</a:t>
            </a:r>
            <a:r>
              <a:rPr lang="en-US" altLang="en-US" sz="3200">
                <a:solidFill>
                  <a:srgbClr val="000000"/>
                </a:solidFill>
              </a:rPr>
              <a:t>?</a:t>
            </a:r>
          </a:p>
        </p:txBody>
      </p:sp>
      <p:sp>
        <p:nvSpPr>
          <p:cNvPr id="32" name="Rectangle 3"/>
          <p:cNvSpPr txBox="1">
            <a:spLocks noChangeArrowheads="1"/>
          </p:cNvSpPr>
          <p:nvPr/>
        </p:nvSpPr>
        <p:spPr>
          <a:xfrm>
            <a:off x="457200" y="4495800"/>
            <a:ext cx="8229600" cy="2133600"/>
          </a:xfrm>
          <a:prstGeom prst="rect">
            <a:avLst/>
          </a:prstGeom>
        </p:spPr>
        <p:txBody>
          <a:bodyPr/>
          <a:lstStyle/>
          <a:p>
            <a:pPr marL="342900" indent="-342900" eaLnBrk="1" hangingPunct="1">
              <a:spcBef>
                <a:spcPct val="20000"/>
              </a:spcBef>
              <a:buFontTx/>
              <a:buChar char="•"/>
              <a:defRPr/>
            </a:pPr>
            <a:r>
              <a:rPr lang="en-US" altLang="en-US" sz="2800" kern="0" dirty="0">
                <a:latin typeface="+mn-lt"/>
                <a:cs typeface="+mn-cs"/>
              </a:rPr>
              <a:t>X = ;</a:t>
            </a:r>
          </a:p>
          <a:p>
            <a:pPr marL="342900" indent="-342900" eaLnBrk="1" hangingPunct="1">
              <a:spcBef>
                <a:spcPct val="20000"/>
              </a:spcBef>
              <a:buFontTx/>
              <a:buChar char="•"/>
              <a:defRPr/>
            </a:pPr>
            <a:r>
              <a:rPr lang="en-US" altLang="en-US" sz="2800" kern="0" dirty="0">
                <a:latin typeface="+mn-lt"/>
                <a:cs typeface="+mn-cs"/>
              </a:rPr>
              <a:t>Y = x +;</a:t>
            </a:r>
          </a:p>
          <a:p>
            <a:pPr marL="342900" indent="-342900" eaLnBrk="1" hangingPunct="1">
              <a:spcBef>
                <a:spcPct val="20000"/>
              </a:spcBef>
              <a:buFontTx/>
              <a:buChar char="•"/>
              <a:defRPr/>
            </a:pPr>
            <a:r>
              <a:rPr lang="en-US" altLang="en-US" sz="2800" kern="0" dirty="0">
                <a:latin typeface="+mn-lt"/>
                <a:cs typeface="+mn-cs"/>
              </a:rPr>
              <a:t>Z = [;</a:t>
            </a:r>
          </a:p>
          <a:p>
            <a:pPr marL="342900" indent="-342900" eaLnBrk="1" hangingPunct="1">
              <a:spcBef>
                <a:spcPct val="20000"/>
              </a:spcBef>
              <a:buFontTx/>
              <a:buChar char="•"/>
              <a:defRPr/>
            </a:pPr>
            <a:endParaRPr lang="en-US" altLang="en-US" sz="2800" kern="0" dirty="0">
              <a:latin typeface="+mn-lt"/>
              <a:cs typeface="+mn-cs"/>
            </a:endParaRPr>
          </a:p>
          <a:p>
            <a:pPr marL="342900" indent="-342900" eaLnBrk="1" hangingPunct="1">
              <a:spcBef>
                <a:spcPct val="20000"/>
              </a:spcBef>
              <a:buFontTx/>
              <a:buChar char="•"/>
              <a:defRPr/>
            </a:pPr>
            <a:endParaRPr lang="en-US" altLang="en-US" sz="2800" kern="0" dirty="0">
              <a:latin typeface="+mn-lt"/>
              <a:cs typeface="+mn-cs"/>
            </a:endParaRPr>
          </a:p>
        </p:txBody>
      </p:sp>
      <p:sp>
        <p:nvSpPr>
          <p:cNvPr id="33" name="Oval 4"/>
          <p:cNvSpPr>
            <a:spLocks noChangeArrowheads="1"/>
          </p:cNvSpPr>
          <p:nvPr/>
        </p:nvSpPr>
        <p:spPr bwMode="auto">
          <a:xfrm>
            <a:off x="762000" y="4189413"/>
            <a:ext cx="10668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4" name="Oval 5"/>
          <p:cNvSpPr>
            <a:spLocks noChangeArrowheads="1"/>
          </p:cNvSpPr>
          <p:nvPr/>
        </p:nvSpPr>
        <p:spPr bwMode="auto">
          <a:xfrm>
            <a:off x="1524000" y="4876800"/>
            <a:ext cx="762000" cy="6096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5" name="Oval 7"/>
          <p:cNvSpPr>
            <a:spLocks noChangeArrowheads="1"/>
          </p:cNvSpPr>
          <p:nvPr/>
        </p:nvSpPr>
        <p:spPr bwMode="auto">
          <a:xfrm>
            <a:off x="1447800" y="5395913"/>
            <a:ext cx="609600" cy="7620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6" name="Text Box 8"/>
          <p:cNvSpPr txBox="1">
            <a:spLocks noChangeArrowheads="1"/>
          </p:cNvSpPr>
          <p:nvPr/>
        </p:nvSpPr>
        <p:spPr bwMode="auto">
          <a:xfrm>
            <a:off x="3733800" y="4648200"/>
            <a:ext cx="3733800" cy="579438"/>
          </a:xfrm>
          <a:prstGeom prst="rect">
            <a:avLst/>
          </a:prstGeom>
          <a:noFill/>
          <a:ln w="12700">
            <a:noFill/>
            <a:miter lim="800000"/>
            <a:headEnd type="none" w="sm" len="sm"/>
            <a:tailEnd type="none" w="sm" len="sm"/>
          </a:ln>
        </p:spPr>
        <p:txBody>
          <a:bodyPr>
            <a:spAutoFit/>
          </a:bodyPr>
          <a:lstStyle/>
          <a:p>
            <a:pPr>
              <a:spcBef>
                <a:spcPct val="50000"/>
              </a:spcBef>
            </a:pPr>
            <a:r>
              <a:rPr lang="en-US" altLang="en-US" sz="3200">
                <a:solidFill>
                  <a:srgbClr val="000000"/>
                </a:solidFill>
              </a:rPr>
              <a:t>Syntax </a:t>
            </a:r>
            <a:r>
              <a:rPr lang="tr-TR" altLang="en-US" sz="3200">
                <a:solidFill>
                  <a:srgbClr val="000000"/>
                </a:solidFill>
              </a:rPr>
              <a:t>Hataları</a:t>
            </a:r>
            <a:endParaRPr lang="en-US" altLang="en-US" sz="3200">
              <a:solidFill>
                <a:srgbClr val="000000"/>
              </a:solidFill>
            </a:endParaRPr>
          </a:p>
        </p:txBody>
      </p:sp>
      <p:cxnSp>
        <p:nvCxnSpPr>
          <p:cNvPr id="32783" name="37 Düz Bağlayıcı"/>
          <p:cNvCxnSpPr>
            <a:cxnSpLocks noChangeShapeType="1"/>
          </p:cNvCxnSpPr>
          <p:nvPr/>
        </p:nvCxnSpPr>
        <p:spPr bwMode="auto">
          <a:xfrm>
            <a:off x="609600" y="4114800"/>
            <a:ext cx="7010400" cy="1588"/>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33" grpId="0" animBg="1"/>
      <p:bldP spid="34" grpId="0" animBg="1"/>
      <p:bldP spid="35" grpId="0" animBg="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3795"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3796" name="Rectangle 23"/>
          <p:cNvSpPr>
            <a:spLocks noChangeArrowheads="1"/>
          </p:cNvSpPr>
          <p:nvPr/>
        </p:nvSpPr>
        <p:spPr bwMode="auto">
          <a:xfrm>
            <a:off x="2590800" y="4184650"/>
            <a:ext cx="1071563"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
        <p:nvSpPr>
          <p:cNvPr id="33803" name="Text Box 25"/>
          <p:cNvSpPr txBox="1">
            <a:spLocks noChangeArrowheads="1"/>
          </p:cNvSpPr>
          <p:nvPr/>
        </p:nvSpPr>
        <p:spPr bwMode="auto">
          <a:xfrm>
            <a:off x="4724400" y="3581400"/>
            <a:ext cx="3352800" cy="2695575"/>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2000" b="1">
                <a:solidFill>
                  <a:srgbClr val="000000"/>
                </a:solidFill>
                <a:latin typeface="Courier New" pitchFamily="49" charset="0"/>
              </a:rPr>
              <a:t>int x;</a:t>
            </a:r>
          </a:p>
          <a:p>
            <a:pPr>
              <a:spcBef>
                <a:spcPct val="50000"/>
              </a:spcBef>
            </a:pPr>
            <a:r>
              <a:rPr lang="en-US" altLang="en-US" sz="2000" b="1">
                <a:solidFill>
                  <a:srgbClr val="000000"/>
                </a:solidFill>
                <a:latin typeface="Courier New" pitchFamily="49" charset="0"/>
              </a:rPr>
              <a:t>cin &gt;&gt; x;</a:t>
            </a:r>
          </a:p>
          <a:p>
            <a:pPr>
              <a:spcBef>
                <a:spcPct val="50000"/>
              </a:spcBef>
            </a:pPr>
            <a:r>
              <a:rPr lang="en-US" altLang="en-US" sz="2000" b="1">
                <a:solidFill>
                  <a:srgbClr val="000000"/>
                </a:solidFill>
                <a:latin typeface="Courier New" pitchFamily="49" charset="0"/>
              </a:rPr>
              <a:t>if(x&gt;5)</a:t>
            </a:r>
          </a:p>
          <a:p>
            <a:pPr>
              <a:spcBef>
                <a:spcPct val="50000"/>
              </a:spcBef>
            </a:pPr>
            <a:r>
              <a:rPr lang="en-US" altLang="en-US" sz="2000" b="1">
                <a:solidFill>
                  <a:srgbClr val="000000"/>
                </a:solidFill>
                <a:latin typeface="Courier New" pitchFamily="49" charset="0"/>
              </a:rPr>
              <a:t>   x = “SHERRY”;</a:t>
            </a:r>
          </a:p>
          <a:p>
            <a:pPr>
              <a:spcBef>
                <a:spcPct val="50000"/>
              </a:spcBef>
            </a:pPr>
            <a:r>
              <a:rPr lang="en-US" altLang="en-US" sz="2000" b="1">
                <a:solidFill>
                  <a:srgbClr val="000000"/>
                </a:solidFill>
                <a:latin typeface="Courier New" pitchFamily="49" charset="0"/>
              </a:rPr>
              <a:t>else</a:t>
            </a:r>
          </a:p>
          <a:p>
            <a:pPr>
              <a:spcBef>
                <a:spcPct val="50000"/>
              </a:spcBef>
            </a:pPr>
            <a:r>
              <a:rPr lang="en-US" altLang="en-US" sz="2000" b="1">
                <a:solidFill>
                  <a:srgbClr val="000000"/>
                </a:solidFill>
                <a:latin typeface="Courier New" pitchFamily="49" charset="0"/>
              </a:rPr>
              <a:t>   cout &lt;&lt; “BOO”;</a:t>
            </a:r>
          </a:p>
        </p:txBody>
      </p:sp>
      <p:sp>
        <p:nvSpPr>
          <p:cNvPr id="34842" name="Oval 26"/>
          <p:cNvSpPr>
            <a:spLocks noChangeArrowheads="1"/>
          </p:cNvSpPr>
          <p:nvPr/>
        </p:nvSpPr>
        <p:spPr bwMode="auto">
          <a:xfrm>
            <a:off x="5105400" y="4953000"/>
            <a:ext cx="2667000" cy="457200"/>
          </a:xfrm>
          <a:prstGeom prst="ellipse">
            <a:avLst/>
          </a:prstGeom>
          <a:noFill/>
          <a:ln w="38100">
            <a:solidFill>
              <a:srgbClr val="FF0000"/>
            </a:solidFill>
            <a:round/>
            <a:headEnd type="none" w="sm" len="sm"/>
            <a:tailEnd type="none" w="sm" len="sm"/>
          </a:ln>
        </p:spPr>
        <p:txBody>
          <a:bodyPr wrap="none" anchor="ctr"/>
          <a:lstStyle/>
          <a:p>
            <a:endParaRPr lang="en-US" altLang="en-US" sz="2000">
              <a:solidFill>
                <a:srgbClr val="FFFFFF"/>
              </a:solidFill>
            </a:endParaRPr>
          </a:p>
        </p:txBody>
      </p:sp>
      <p:sp>
        <p:nvSpPr>
          <p:cNvPr id="33799"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3800"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3801"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2" name="Text Box 24"/>
          <p:cNvSpPr txBox="1">
            <a:spLocks noChangeArrowheads="1"/>
          </p:cNvSpPr>
          <p:nvPr/>
        </p:nvSpPr>
        <p:spPr bwMode="auto">
          <a:xfrm>
            <a:off x="5334000" y="2876550"/>
            <a:ext cx="2133600" cy="400050"/>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2000" dirty="0">
                <a:solidFill>
                  <a:srgbClr val="000000"/>
                </a:solidFill>
              </a:rPr>
              <a:t>Ayrıştırma Ağacı</a:t>
            </a:r>
            <a:endParaRPr lang="en-US" altLang="en-US" sz="2000" dirty="0">
              <a:solidFill>
                <a:srgbClr val="000000"/>
              </a:solidFill>
            </a:endParaRPr>
          </a:p>
        </p:txBody>
      </p:sp>
      <p:sp>
        <p:nvSpPr>
          <p:cNvPr id="2"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380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380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380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380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19"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4820"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1"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4822"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26"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4827"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4828"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dirty="0" err="1">
                <a:solidFill>
                  <a:srgbClr val="000000"/>
                </a:solidFill>
              </a:rPr>
              <a:t>Semanti</a:t>
            </a:r>
            <a:r>
              <a:rPr lang="tr-TR" altLang="en-US" sz="2000" dirty="0">
                <a:solidFill>
                  <a:srgbClr val="000000"/>
                </a:solidFill>
              </a:rPr>
              <a:t>c</a:t>
            </a:r>
            <a:r>
              <a:rPr lang="en-US" altLang="en-US" sz="2000" dirty="0">
                <a:solidFill>
                  <a:srgbClr val="000000"/>
                </a:solidFill>
              </a:rPr>
              <a:t> Anal</a:t>
            </a:r>
            <a:r>
              <a:rPr lang="tr-TR" altLang="en-US" sz="2000" dirty="0">
                <a:solidFill>
                  <a:srgbClr val="000000"/>
                </a:solidFill>
              </a:rPr>
              <a:t>iz</a:t>
            </a:r>
            <a:endParaRPr lang="en-US" altLang="en-US" sz="2000" dirty="0">
              <a:solidFill>
                <a:srgbClr val="000000"/>
              </a:solidFill>
            </a:endParaRPr>
          </a:p>
        </p:txBody>
      </p:sp>
      <p:sp>
        <p:nvSpPr>
          <p:cNvPr id="34829"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4830"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4831"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4832"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3"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4834"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5"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4836"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4837"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4838"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cxnSp>
        <p:nvCxnSpPr>
          <p:cNvPr id="28" name="27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29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31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00" name="Oval 24"/>
          <p:cNvSpPr>
            <a:spLocks noChangeArrowheads="1"/>
          </p:cNvSpPr>
          <p:nvPr/>
        </p:nvSpPr>
        <p:spPr bwMode="auto">
          <a:xfrm>
            <a:off x="838200" y="1524000"/>
            <a:ext cx="7772400" cy="1676400"/>
          </a:xfrm>
          <a:prstGeom prst="ellipse">
            <a:avLst/>
          </a:prstGeom>
          <a:noFill/>
          <a:ln w="5715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1" name="WordArt 25"/>
          <p:cNvSpPr>
            <a:spLocks noChangeArrowheads="1" noChangeShapeType="1" noTextEdit="1"/>
          </p:cNvSpPr>
          <p:nvPr/>
        </p:nvSpPr>
        <p:spPr bwMode="auto">
          <a:xfrm>
            <a:off x="7162800" y="609600"/>
            <a:ext cx="1809750" cy="1285875"/>
          </a:xfrm>
          <a:prstGeom prst="rect">
            <a:avLst/>
          </a:prstGeom>
        </p:spPr>
        <p:txBody>
          <a:bodyPr wrap="none" fromWordArt="1">
            <a:prstTxWarp prst="textSlantUp">
              <a:avLst>
                <a:gd name="adj" fmla="val 32056"/>
              </a:avLst>
            </a:prstTxWarp>
          </a:bodyPr>
          <a:lstStyle/>
          <a:p>
            <a:pPr algn="ctr"/>
            <a:r>
              <a:rPr lang="tr-TR" sz="3600" kern="10">
                <a:ln w="9525">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Ön-uç</a:t>
            </a:r>
          </a:p>
        </p:txBody>
      </p:sp>
      <p:sp>
        <p:nvSpPr>
          <p:cNvPr id="24602" name="Oval 26"/>
          <p:cNvSpPr>
            <a:spLocks noChangeArrowheads="1"/>
          </p:cNvSpPr>
          <p:nvPr/>
        </p:nvSpPr>
        <p:spPr bwMode="auto">
          <a:xfrm>
            <a:off x="5257800" y="3276600"/>
            <a:ext cx="3657600" cy="3048000"/>
          </a:xfrm>
          <a:prstGeom prst="ellipse">
            <a:avLst/>
          </a:prstGeom>
          <a:noFill/>
          <a:ln w="38100">
            <a:solidFill>
              <a:srgbClr val="000000"/>
            </a:solidFill>
            <a:round/>
            <a:headEnd type="none" w="sm" len="sm"/>
            <a:tailEnd type="none" w="sm" len="sm"/>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24603" name="WordArt 27"/>
          <p:cNvSpPr>
            <a:spLocks noChangeArrowheads="1" noChangeShapeType="1" noTextEdit="1"/>
          </p:cNvSpPr>
          <p:nvPr/>
        </p:nvSpPr>
        <p:spPr bwMode="auto">
          <a:xfrm>
            <a:off x="4572000" y="5105400"/>
            <a:ext cx="1781175" cy="571500"/>
          </a:xfrm>
          <a:prstGeom prst="rect">
            <a:avLst/>
          </a:prstGeom>
        </p:spPr>
        <p:txBody>
          <a:bodyPr wrap="none" fromWordArt="1">
            <a:prstTxWarp prst="textDoubleWave1">
              <a:avLst>
                <a:gd name="adj1" fmla="val 0"/>
                <a:gd name="adj2" fmla="val 0"/>
              </a:avLst>
            </a:prstTxWarp>
          </a:bodyPr>
          <a:lstStyle/>
          <a:p>
            <a:pPr algn="ctr"/>
            <a:r>
              <a:rPr lang="tr-TR" sz="3600" kern="10" spc="-360">
                <a:ln w="12700">
                  <a:solidFill>
                    <a:srgbClr val="000099"/>
                  </a:solidFill>
                  <a:round/>
                  <a:headEnd type="none" w="sm" len="sm"/>
                  <a:tailEnd type="none" w="sm" len="sm"/>
                </a:ln>
                <a:solidFill>
                  <a:srgbClr val="33CCFF"/>
                </a:solidFill>
                <a:effectLst>
                  <a:outerShdw dist="125724" dir="18900000" algn="ctr" rotWithShape="0">
                    <a:srgbClr val="000099"/>
                  </a:outerShdw>
                </a:effectLst>
                <a:latin typeface="Impact"/>
              </a:rPr>
              <a:t>Arka-uç</a:t>
            </a:r>
          </a:p>
        </p:txBody>
      </p:sp>
      <p:sp>
        <p:nvSpPr>
          <p:cNvPr id="35846" name="Line 12"/>
          <p:cNvSpPr>
            <a:spLocks noChangeShapeType="1"/>
          </p:cNvSpPr>
          <p:nvPr/>
        </p:nvSpPr>
        <p:spPr bwMode="auto">
          <a:xfrm>
            <a:off x="6931025" y="27432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7" name="Rectangle 13"/>
          <p:cNvSpPr>
            <a:spLocks noChangeArrowheads="1"/>
          </p:cNvSpPr>
          <p:nvPr/>
        </p:nvSpPr>
        <p:spPr bwMode="auto">
          <a:xfrm>
            <a:off x="6324600" y="3359150"/>
            <a:ext cx="1676400" cy="36997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err="1">
                <a:solidFill>
                  <a:srgbClr val="000000"/>
                </a:solidFill>
              </a:rPr>
              <a:t>Optimiz</a:t>
            </a:r>
            <a:r>
              <a:rPr lang="tr-TR" altLang="en-US" sz="1800" dirty="0" err="1">
                <a:solidFill>
                  <a:srgbClr val="000000"/>
                </a:solidFill>
              </a:rPr>
              <a:t>asyon</a:t>
            </a:r>
            <a:endParaRPr lang="en-US" altLang="en-US" sz="1800" dirty="0">
              <a:solidFill>
                <a:srgbClr val="000000"/>
              </a:solidFill>
            </a:endParaRPr>
          </a:p>
        </p:txBody>
      </p:sp>
      <p:sp>
        <p:nvSpPr>
          <p:cNvPr id="35848" name="Line 14"/>
          <p:cNvSpPr>
            <a:spLocks noChangeShapeType="1"/>
          </p:cNvSpPr>
          <p:nvPr/>
        </p:nvSpPr>
        <p:spPr bwMode="auto">
          <a:xfrm>
            <a:off x="6931025" y="38100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49" name="Rectangle 15"/>
          <p:cNvSpPr>
            <a:spLocks noChangeArrowheads="1"/>
          </p:cNvSpPr>
          <p:nvPr/>
        </p:nvSpPr>
        <p:spPr bwMode="auto">
          <a:xfrm>
            <a:off x="6473825" y="4425950"/>
            <a:ext cx="1290638" cy="70802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lgn="ctr">
              <a:spcBef>
                <a:spcPct val="50000"/>
              </a:spcBef>
              <a:defRPr/>
            </a:pPr>
            <a:r>
              <a:rPr lang="tr-TR" altLang="en-US" sz="2000">
                <a:solidFill>
                  <a:srgbClr val="000000"/>
                </a:solidFill>
              </a:rPr>
              <a:t>Kod Üreteci</a:t>
            </a:r>
            <a:endParaRPr lang="en-US" altLang="en-US" sz="2000">
              <a:solidFill>
                <a:srgbClr val="000000"/>
              </a:solidFill>
            </a:endParaRPr>
          </a:p>
        </p:txBody>
      </p:sp>
      <p:sp>
        <p:nvSpPr>
          <p:cNvPr id="35850" name="Line 16"/>
          <p:cNvSpPr>
            <a:spLocks noChangeShapeType="1"/>
          </p:cNvSpPr>
          <p:nvPr/>
        </p:nvSpPr>
        <p:spPr bwMode="auto">
          <a:xfrm>
            <a:off x="6931025" y="5181600"/>
            <a:ext cx="0" cy="60960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54" name="Rectangle 20"/>
          <p:cNvSpPr>
            <a:spLocks noChangeArrowheads="1"/>
          </p:cNvSpPr>
          <p:nvPr/>
        </p:nvSpPr>
        <p:spPr bwMode="auto">
          <a:xfrm>
            <a:off x="7315200" y="2830426"/>
            <a:ext cx="1631950" cy="369974"/>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Ara Temsil</a:t>
            </a:r>
            <a:endParaRPr lang="en-US" altLang="en-US" sz="1800" dirty="0">
              <a:solidFill>
                <a:srgbClr val="000000"/>
              </a:solidFill>
            </a:endParaRPr>
          </a:p>
        </p:txBody>
      </p:sp>
      <p:sp>
        <p:nvSpPr>
          <p:cNvPr id="35855" name="Rectangle 21"/>
          <p:cNvSpPr>
            <a:spLocks noChangeArrowheads="1"/>
          </p:cNvSpPr>
          <p:nvPr/>
        </p:nvSpPr>
        <p:spPr bwMode="auto">
          <a:xfrm>
            <a:off x="6318250" y="5829300"/>
            <a:ext cx="1689100" cy="6477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2075" tIns="46038" rIns="92075" bIns="46038">
            <a:spAutoFit/>
          </a:bodyPr>
          <a:lstStyle/>
          <a:p>
            <a:pPr algn="ctr">
              <a:spcBef>
                <a:spcPct val="50000"/>
              </a:spcBef>
              <a:defRPr/>
            </a:pPr>
            <a:r>
              <a:rPr lang="tr-TR" altLang="en-US" sz="1800" dirty="0">
                <a:solidFill>
                  <a:srgbClr val="000000"/>
                </a:solidFill>
              </a:rPr>
              <a:t>Hedef makine kodu</a:t>
            </a:r>
            <a:endParaRPr lang="en-US" altLang="en-US" sz="1800" dirty="0">
              <a:solidFill>
                <a:srgbClr val="000000"/>
              </a:solidFill>
            </a:endParaRPr>
          </a:p>
        </p:txBody>
      </p:sp>
      <p:sp>
        <p:nvSpPr>
          <p:cNvPr id="35856" name="Rectangle 9"/>
          <p:cNvSpPr>
            <a:spLocks noChangeArrowheads="1"/>
          </p:cNvSpPr>
          <p:nvPr/>
        </p:nvSpPr>
        <p:spPr bwMode="auto">
          <a:xfrm>
            <a:off x="6473825" y="1987550"/>
            <a:ext cx="1290638" cy="7143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2000">
                <a:solidFill>
                  <a:srgbClr val="000000"/>
                </a:solidFill>
              </a:rPr>
              <a:t>Semanti</a:t>
            </a:r>
            <a:r>
              <a:rPr lang="tr-TR" altLang="en-US" sz="2000">
                <a:solidFill>
                  <a:srgbClr val="000000"/>
                </a:solidFill>
              </a:rPr>
              <a:t>c</a:t>
            </a:r>
            <a:r>
              <a:rPr lang="en-US" altLang="en-US" sz="2000">
                <a:solidFill>
                  <a:srgbClr val="000000"/>
                </a:solidFill>
              </a:rPr>
              <a:t> Anal</a:t>
            </a:r>
            <a:r>
              <a:rPr lang="tr-TR" altLang="en-US" sz="2000">
                <a:solidFill>
                  <a:srgbClr val="000000"/>
                </a:solidFill>
              </a:rPr>
              <a:t>iz</a:t>
            </a:r>
            <a:endParaRPr lang="en-US" altLang="en-US" sz="2000">
              <a:solidFill>
                <a:srgbClr val="000000"/>
              </a:solidFill>
            </a:endParaRPr>
          </a:p>
        </p:txBody>
      </p:sp>
      <p:sp>
        <p:nvSpPr>
          <p:cNvPr id="35857" name="Rectangle 22"/>
          <p:cNvSpPr>
            <a:spLocks noChangeArrowheads="1"/>
          </p:cNvSpPr>
          <p:nvPr/>
        </p:nvSpPr>
        <p:spPr bwMode="auto">
          <a:xfrm>
            <a:off x="2520950" y="3968750"/>
            <a:ext cx="1282700" cy="1358900"/>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2000">
              <a:solidFill>
                <a:srgbClr val="FFFFFF"/>
              </a:solidFill>
            </a:endParaRPr>
          </a:p>
        </p:txBody>
      </p:sp>
      <p:sp>
        <p:nvSpPr>
          <p:cNvPr id="35858" name="Rectangle 6"/>
          <p:cNvSpPr>
            <a:spLocks noChangeArrowheads="1"/>
          </p:cNvSpPr>
          <p:nvPr/>
        </p:nvSpPr>
        <p:spPr bwMode="auto">
          <a:xfrm>
            <a:off x="3962400" y="1905000"/>
            <a:ext cx="1371600"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r>
              <a:rPr lang="en-US" altLang="en-US" sz="1800" dirty="0">
                <a:solidFill>
                  <a:srgbClr val="000000"/>
                </a:solidFill>
              </a:rPr>
              <a:t>Syntax Anal</a:t>
            </a:r>
            <a:r>
              <a:rPr lang="tr-TR" altLang="en-US" sz="1800" dirty="0">
                <a:solidFill>
                  <a:srgbClr val="000000"/>
                </a:solidFill>
              </a:rPr>
              <a:t>iz</a:t>
            </a:r>
            <a:endParaRPr lang="en-US" altLang="en-US" sz="1800" dirty="0">
              <a:solidFill>
                <a:srgbClr val="000000"/>
              </a:solidFill>
            </a:endParaRPr>
          </a:p>
          <a:p>
            <a:r>
              <a:rPr lang="en-US" altLang="en-US" sz="1600" dirty="0">
                <a:solidFill>
                  <a:srgbClr val="000000"/>
                </a:solidFill>
              </a:rPr>
              <a:t>(</a:t>
            </a:r>
            <a:r>
              <a:rPr lang="tr-TR" altLang="en-US" sz="1600" dirty="0">
                <a:solidFill>
                  <a:srgbClr val="000000"/>
                </a:solidFill>
              </a:rPr>
              <a:t>Ayrıştırıcı</a:t>
            </a:r>
            <a:r>
              <a:rPr lang="en-US" altLang="en-US" sz="1600" dirty="0">
                <a:solidFill>
                  <a:srgbClr val="000000"/>
                </a:solidFill>
              </a:rPr>
              <a:t>)</a:t>
            </a:r>
          </a:p>
        </p:txBody>
      </p:sp>
      <p:sp>
        <p:nvSpPr>
          <p:cNvPr id="35859" name="Rectangle 10"/>
          <p:cNvSpPr>
            <a:spLocks noChangeArrowheads="1"/>
          </p:cNvSpPr>
          <p:nvPr/>
        </p:nvSpPr>
        <p:spPr bwMode="auto">
          <a:xfrm>
            <a:off x="5257800" y="2171700"/>
            <a:ext cx="1323975" cy="58541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tr-TR" altLang="en-US" sz="1600" dirty="0">
                <a:solidFill>
                  <a:srgbClr val="000000"/>
                </a:solidFill>
              </a:rPr>
              <a:t>Sözdizimsel Yapı</a:t>
            </a:r>
            <a:endParaRPr lang="en-US" altLang="en-US" sz="1600" dirty="0">
              <a:solidFill>
                <a:srgbClr val="000000"/>
              </a:solidFill>
            </a:endParaRPr>
          </a:p>
        </p:txBody>
      </p:sp>
      <p:sp>
        <p:nvSpPr>
          <p:cNvPr id="35860" name="Line 11"/>
          <p:cNvSpPr>
            <a:spLocks noChangeShapeType="1"/>
          </p:cNvSpPr>
          <p:nvPr/>
        </p:nvSpPr>
        <p:spPr bwMode="auto">
          <a:xfrm>
            <a:off x="5334000" y="2206625"/>
            <a:ext cx="1143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1" name="Rectangle 3"/>
          <p:cNvSpPr>
            <a:spLocks noChangeArrowheads="1"/>
          </p:cNvSpPr>
          <p:nvPr/>
        </p:nvSpPr>
        <p:spPr bwMode="auto">
          <a:xfrm>
            <a:off x="1841500" y="1911350"/>
            <a:ext cx="1216025" cy="893194"/>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92075" tIns="46038" rIns="92075" bIns="46038">
            <a:spAutoFit/>
          </a:bodyPr>
          <a:lstStyle/>
          <a:p>
            <a:pPr>
              <a:spcBef>
                <a:spcPct val="50000"/>
              </a:spcBef>
            </a:pPr>
            <a:r>
              <a:rPr lang="en-US" altLang="en-US" sz="1800" dirty="0">
                <a:solidFill>
                  <a:srgbClr val="000000"/>
                </a:solidFill>
              </a:rPr>
              <a:t>Lexical Anal</a:t>
            </a:r>
            <a:r>
              <a:rPr lang="tr-TR" altLang="en-US" sz="1800" dirty="0">
                <a:solidFill>
                  <a:srgbClr val="000000"/>
                </a:solidFill>
              </a:rPr>
              <a:t>iz</a:t>
            </a:r>
            <a:r>
              <a:rPr lang="en-US" altLang="en-US" sz="1800" dirty="0">
                <a:solidFill>
                  <a:srgbClr val="000000"/>
                </a:solidFill>
              </a:rPr>
              <a:t> </a:t>
            </a:r>
            <a:r>
              <a:rPr lang="en-US" altLang="en-US" sz="1600" dirty="0">
                <a:solidFill>
                  <a:srgbClr val="000000"/>
                </a:solidFill>
              </a:rPr>
              <a:t>(</a:t>
            </a:r>
            <a:r>
              <a:rPr lang="tr-TR" altLang="en-US" sz="1600" dirty="0">
                <a:solidFill>
                  <a:srgbClr val="000000"/>
                </a:solidFill>
              </a:rPr>
              <a:t>Tarayıcı</a:t>
            </a:r>
            <a:r>
              <a:rPr lang="en-US" altLang="en-US" sz="1600" dirty="0">
                <a:solidFill>
                  <a:srgbClr val="000000"/>
                </a:solidFill>
              </a:rPr>
              <a:t>)</a:t>
            </a:r>
            <a:endParaRPr lang="en-US" altLang="en-US" sz="1800" dirty="0">
              <a:solidFill>
                <a:srgbClr val="000000"/>
              </a:solidFill>
            </a:endParaRPr>
          </a:p>
        </p:txBody>
      </p:sp>
      <p:sp>
        <p:nvSpPr>
          <p:cNvPr id="35862" name="Line 4"/>
          <p:cNvSpPr>
            <a:spLocks noChangeShapeType="1"/>
          </p:cNvSpPr>
          <p:nvPr/>
        </p:nvSpPr>
        <p:spPr bwMode="auto">
          <a:xfrm>
            <a:off x="1084263" y="2206625"/>
            <a:ext cx="7620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sp>
        <p:nvSpPr>
          <p:cNvPr id="35863" name="Rectangle 5"/>
          <p:cNvSpPr>
            <a:spLocks noChangeArrowheads="1"/>
          </p:cNvSpPr>
          <p:nvPr/>
        </p:nvSpPr>
        <p:spPr bwMode="auto">
          <a:xfrm>
            <a:off x="762000" y="2171700"/>
            <a:ext cx="1323975" cy="647700"/>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tr-TR" altLang="en-US" sz="1800" dirty="0">
                <a:solidFill>
                  <a:srgbClr val="000000"/>
                </a:solidFill>
              </a:rPr>
              <a:t>Kaynak Program</a:t>
            </a:r>
            <a:endParaRPr lang="en-US" altLang="en-US" sz="1800" dirty="0">
              <a:solidFill>
                <a:srgbClr val="000000"/>
              </a:solidFill>
            </a:endParaRPr>
          </a:p>
        </p:txBody>
      </p:sp>
      <p:sp>
        <p:nvSpPr>
          <p:cNvPr id="35864" name="Rectangle 7"/>
          <p:cNvSpPr>
            <a:spLocks noChangeArrowheads="1"/>
          </p:cNvSpPr>
          <p:nvPr/>
        </p:nvSpPr>
        <p:spPr bwMode="auto">
          <a:xfrm>
            <a:off x="2971800" y="2144712"/>
            <a:ext cx="1174750" cy="369888"/>
          </a:xfrm>
          <a:prstGeom prst="rect">
            <a:avLst/>
          </a:prstGeom>
          <a:noFill/>
          <a:ln w="9525">
            <a:noFill/>
            <a:miter lim="800000"/>
            <a:headEnd/>
            <a:tailEnd/>
          </a:ln>
          <a:scene3d>
            <a:camera prst="orthographicFront"/>
            <a:lightRig rig="threePt" dir="t"/>
          </a:scene3d>
          <a:sp3d>
            <a:bevelT/>
          </a:sp3d>
        </p:spPr>
        <p:txBody>
          <a:bodyPr lIns="92075" tIns="46038" rIns="92075" bIns="46038">
            <a:spAutoFit/>
          </a:bodyPr>
          <a:lstStyle/>
          <a:p>
            <a:pPr>
              <a:spcBef>
                <a:spcPct val="50000"/>
              </a:spcBef>
              <a:defRPr/>
            </a:pPr>
            <a:r>
              <a:rPr lang="en-US" altLang="en-US" sz="1800" dirty="0">
                <a:solidFill>
                  <a:srgbClr val="000000"/>
                </a:solidFill>
              </a:rPr>
              <a:t>Token</a:t>
            </a:r>
            <a:r>
              <a:rPr lang="tr-TR" altLang="en-US" sz="1800" dirty="0" err="1">
                <a:solidFill>
                  <a:srgbClr val="000000"/>
                </a:solidFill>
              </a:rPr>
              <a:t>lar</a:t>
            </a:r>
            <a:endParaRPr lang="en-US" altLang="en-US" sz="1800" dirty="0">
              <a:solidFill>
                <a:srgbClr val="000000"/>
              </a:solidFill>
            </a:endParaRPr>
          </a:p>
        </p:txBody>
      </p:sp>
      <p:sp>
        <p:nvSpPr>
          <p:cNvPr id="35865" name="Line 8"/>
          <p:cNvSpPr>
            <a:spLocks noChangeShapeType="1"/>
          </p:cNvSpPr>
          <p:nvPr/>
        </p:nvSpPr>
        <p:spPr bwMode="auto">
          <a:xfrm>
            <a:off x="3065463" y="2206625"/>
            <a:ext cx="8382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a:p>
        </p:txBody>
      </p:sp>
      <p:cxnSp>
        <p:nvCxnSpPr>
          <p:cNvPr id="25" name="24 Dirsek Bağlayıcısı"/>
          <p:cNvCxnSpPr/>
          <p:nvPr/>
        </p:nvCxnSpPr>
        <p:spPr bwMode="auto">
          <a:xfrm rot="10800000">
            <a:off x="5867400" y="41148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25 Dirsek Bağlayıcısı"/>
          <p:cNvCxnSpPr/>
          <p:nvPr/>
        </p:nvCxnSpPr>
        <p:spPr bwMode="auto">
          <a:xfrm rot="5400000" flipH="1" flipV="1">
            <a:off x="5334000" y="3581400"/>
            <a:ext cx="10668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27 Düz Ok Bağlayıcısı"/>
          <p:cNvCxnSpPr/>
          <p:nvPr/>
        </p:nvCxnSpPr>
        <p:spPr bwMode="auto">
          <a:xfrm>
            <a:off x="5867400" y="3048000"/>
            <a:ext cx="1066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Rectangle 23"/>
          <p:cNvSpPr>
            <a:spLocks noChangeArrowheads="1"/>
          </p:cNvSpPr>
          <p:nvPr/>
        </p:nvSpPr>
        <p:spPr bwMode="auto">
          <a:xfrm>
            <a:off x="2590800" y="4184650"/>
            <a:ext cx="1143000" cy="646973"/>
          </a:xfrm>
          <a:prstGeom prst="rect">
            <a:avLst/>
          </a:prstGeom>
          <a:noFill/>
          <a:ln w="12700">
            <a:noFill/>
            <a:miter lim="800000"/>
            <a:headEnd/>
            <a:tailEnd/>
          </a:ln>
          <a:scene3d>
            <a:camera prst="orthographicFront"/>
            <a:lightRig rig="threePt" dir="t"/>
          </a:scene3d>
          <a:sp3d>
            <a:bevelT/>
          </a:sp3d>
        </p:spPr>
        <p:txBody>
          <a:bodyPr wrap="square" lIns="92075" tIns="46038" rIns="92075" bIns="46038">
            <a:spAutoFit/>
          </a:bodyPr>
          <a:lstStyle/>
          <a:p>
            <a:pPr>
              <a:spcBef>
                <a:spcPct val="50000"/>
              </a:spcBef>
              <a:defRPr/>
            </a:pPr>
            <a:r>
              <a:rPr lang="en-US" altLang="en-US" sz="1800" dirty="0">
                <a:solidFill>
                  <a:srgbClr val="000000"/>
                </a:solidFill>
              </a:rPr>
              <a:t>S</a:t>
            </a:r>
            <a:r>
              <a:rPr lang="tr-TR" altLang="en-US" sz="1800" dirty="0" err="1">
                <a:solidFill>
                  <a:srgbClr val="000000"/>
                </a:solidFill>
              </a:rPr>
              <a:t>embol</a:t>
            </a:r>
            <a:r>
              <a:rPr lang="en-US" altLang="en-US" sz="1800" dirty="0">
                <a:solidFill>
                  <a:srgbClr val="000000"/>
                </a:solidFill>
              </a:rPr>
              <a:t> </a:t>
            </a:r>
            <a:r>
              <a:rPr lang="en-US" altLang="en-US" sz="1800" dirty="0" err="1">
                <a:solidFill>
                  <a:srgbClr val="000000"/>
                </a:solidFill>
              </a:rPr>
              <a:t>Tabl</a:t>
            </a:r>
            <a:r>
              <a:rPr lang="tr-TR" altLang="en-US" sz="1800" dirty="0">
                <a:solidFill>
                  <a:srgbClr val="000000"/>
                </a:solidFill>
              </a:rPr>
              <a:t>osu</a:t>
            </a:r>
            <a:endParaRPr lang="en-US" altLang="en-US" sz="1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00"/>
                                        </p:tgtEl>
                                        <p:attrNameLst>
                                          <p:attrName>style.visibility</p:attrName>
                                        </p:attrNameLst>
                                      </p:cBhvr>
                                      <p:to>
                                        <p:strVal val="visible"/>
                                      </p:to>
                                    </p:set>
                                    <p:anim calcmode="lin" valueType="num">
                                      <p:cBhvr additive="base">
                                        <p:cTn id="7" dur="500" fill="hold"/>
                                        <p:tgtEl>
                                          <p:spTgt spid="24600"/>
                                        </p:tgtEl>
                                        <p:attrNameLst>
                                          <p:attrName>ppt_x</p:attrName>
                                        </p:attrNameLst>
                                      </p:cBhvr>
                                      <p:tavLst>
                                        <p:tav tm="0">
                                          <p:val>
                                            <p:strVal val="#ppt_x"/>
                                          </p:val>
                                        </p:tav>
                                        <p:tav tm="100000">
                                          <p:val>
                                            <p:strVal val="#ppt_x"/>
                                          </p:val>
                                        </p:tav>
                                      </p:tavLst>
                                    </p:anim>
                                    <p:anim calcmode="lin" valueType="num">
                                      <p:cBhvr additive="base">
                                        <p:cTn id="8" dur="500" fill="hold"/>
                                        <p:tgtEl>
                                          <p:spTgt spid="246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01"/>
                                        </p:tgtEl>
                                        <p:attrNameLst>
                                          <p:attrName>style.visibility</p:attrName>
                                        </p:attrNameLst>
                                      </p:cBhvr>
                                      <p:to>
                                        <p:strVal val="visible"/>
                                      </p:to>
                                    </p:set>
                                    <p:anim calcmode="lin" valueType="num">
                                      <p:cBhvr additive="base">
                                        <p:cTn id="11" dur="500" fill="hold"/>
                                        <p:tgtEl>
                                          <p:spTgt spid="24601"/>
                                        </p:tgtEl>
                                        <p:attrNameLst>
                                          <p:attrName>ppt_x</p:attrName>
                                        </p:attrNameLst>
                                      </p:cBhvr>
                                      <p:tavLst>
                                        <p:tav tm="0">
                                          <p:val>
                                            <p:strVal val="#ppt_x"/>
                                          </p:val>
                                        </p:tav>
                                        <p:tav tm="100000">
                                          <p:val>
                                            <p:strVal val="#ppt_x"/>
                                          </p:val>
                                        </p:tav>
                                      </p:tavLst>
                                    </p:anim>
                                    <p:anim calcmode="lin" valueType="num">
                                      <p:cBhvr additive="base">
                                        <p:cTn id="12" dur="500" fill="hold"/>
                                        <p:tgtEl>
                                          <p:spTgt spid="246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602"/>
                                        </p:tgtEl>
                                        <p:attrNameLst>
                                          <p:attrName>style.visibility</p:attrName>
                                        </p:attrNameLst>
                                      </p:cBhvr>
                                      <p:to>
                                        <p:strVal val="visible"/>
                                      </p:to>
                                    </p:set>
                                    <p:animEffect transition="in" filter="box(in)">
                                      <p:cBhvr>
                                        <p:cTn id="17" dur="500"/>
                                        <p:tgtEl>
                                          <p:spTgt spid="2460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603"/>
                                        </p:tgtEl>
                                        <p:attrNameLst>
                                          <p:attrName>style.visibility</p:attrName>
                                        </p:attrNameLst>
                                      </p:cBhvr>
                                      <p:to>
                                        <p:strVal val="visible"/>
                                      </p:to>
                                    </p:set>
                                    <p:animEffect transition="in" filter="box(in)">
                                      <p:cBhvr>
                                        <p:cTn id="20" dur="500"/>
                                        <p:tgtEl>
                                          <p:spTgt spid="2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animBg="1"/>
      <p:bldP spid="246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3.1 </a:t>
            </a:r>
            <a:r>
              <a:rPr lang="tr-TR" smtClean="0"/>
              <a:t>Giriş</a:t>
            </a:r>
            <a:endParaRPr lang="en-US" smtClean="0"/>
          </a:p>
        </p:txBody>
      </p:sp>
      <p:sp>
        <p:nvSpPr>
          <p:cNvPr id="9219" name="Rectangle 3"/>
          <p:cNvSpPr>
            <a:spLocks noGrp="1" noChangeArrowheads="1"/>
          </p:cNvSpPr>
          <p:nvPr>
            <p:ph type="body" idx="1"/>
          </p:nvPr>
        </p:nvSpPr>
        <p:spPr>
          <a:xfrm>
            <a:off x="609600" y="1371600"/>
            <a:ext cx="8153400" cy="4800600"/>
          </a:xfrm>
        </p:spPr>
        <p:txBody>
          <a:bodyPr/>
          <a:lstStyle/>
          <a:p>
            <a:pPr eaLnBrk="1" hangingPunct="1"/>
            <a:r>
              <a:rPr lang="tr-TR" smtClean="0"/>
              <a:t>Her programlama dilindeki geçerli programları belirleyen bir dizi kural vardır. Bu kurallar </a:t>
            </a:r>
            <a:r>
              <a:rPr lang="tr-TR" b="1" smtClean="0"/>
              <a:t>sentaks</a:t>
            </a:r>
            <a:r>
              <a:rPr lang="tr-TR" smtClean="0"/>
              <a:t> (sözdizim, syntax) ve </a:t>
            </a:r>
            <a:r>
              <a:rPr lang="tr-TR" b="1" smtClean="0"/>
              <a:t>semantik</a:t>
            </a:r>
            <a:r>
              <a:rPr lang="tr-TR" smtClean="0"/>
              <a:t> (anlambilim, semantics) olarak ikiye ayrılır.</a:t>
            </a:r>
          </a:p>
          <a:p>
            <a:pPr eaLnBrk="1" hangingPunct="1"/>
            <a:r>
              <a:rPr lang="tr-TR" smtClean="0"/>
              <a:t>Her deyimin sonunda noktalı virgül bulunması sentaks kurallarına örnek oluştururken, bir değişkenin kullanılmadan önce tanımlanması bir semantik kuralı örneğidir.</a:t>
            </a:r>
          </a:p>
          <a:p>
            <a:pPr eaLnBrk="1" hangingPunct="1"/>
            <a:endParaRPr lang="tr-TR" smtClean="0"/>
          </a:p>
        </p:txBody>
      </p:sp>
      <p:sp>
        <p:nvSpPr>
          <p:cNvPr id="6" name="5 Slayt Numarası Yer Tutucusu"/>
          <p:cNvSpPr>
            <a:spLocks noGrp="1"/>
          </p:cNvSpPr>
          <p:nvPr>
            <p:ph type="sldNum" sz="quarter" idx="11"/>
          </p:nvPr>
        </p:nvSpPr>
        <p:spPr/>
        <p:txBody>
          <a:bodyPr/>
          <a:lstStyle/>
          <a:p>
            <a:pPr>
              <a:defRPr/>
            </a:pPr>
            <a:fld id="{AC6FB15D-FEB0-49A4-A6DF-65AAD4657586}"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153400" cy="1371600"/>
          </a:xfrm>
        </p:spPr>
        <p:txBody>
          <a:bodyPr/>
          <a:lstStyle/>
          <a:p>
            <a:pPr eaLnBrk="1" hangingPunct="1"/>
            <a:r>
              <a:rPr lang="tr-TR" smtClean="0"/>
              <a:t>BURAYA GELİNMİŞ … </a:t>
            </a:r>
            <a:r>
              <a:rPr lang="en-US" smtClean="0"/>
              <a:t>BNF </a:t>
            </a:r>
            <a:r>
              <a:rPr lang="tr-TR" dirty="0" smtClean="0"/>
              <a:t>ve</a:t>
            </a:r>
            <a:r>
              <a:rPr lang="en-US" dirty="0" smtClean="0"/>
              <a:t> </a:t>
            </a:r>
            <a:r>
              <a:rPr lang="tr-TR" dirty="0" smtClean="0"/>
              <a:t>İçerik Bağımsız</a:t>
            </a:r>
            <a:r>
              <a:rPr lang="en-US" dirty="0" smtClean="0"/>
              <a:t> </a:t>
            </a:r>
            <a:r>
              <a:rPr lang="tr-TR" dirty="0" smtClean="0"/>
              <a:t>(</a:t>
            </a:r>
            <a:r>
              <a:rPr lang="en-US" dirty="0" smtClean="0"/>
              <a:t>Context-Free</a:t>
            </a:r>
            <a:r>
              <a:rPr lang="tr-TR" dirty="0" smtClean="0"/>
              <a:t>)</a:t>
            </a:r>
            <a:r>
              <a:rPr lang="en-US" dirty="0" smtClean="0"/>
              <a:t> Gram</a:t>
            </a:r>
            <a:r>
              <a:rPr lang="tr-TR" dirty="0" smtClean="0"/>
              <a:t>erler</a:t>
            </a:r>
            <a:endParaRPr lang="en-US" dirty="0" smtClean="0"/>
          </a:p>
        </p:txBody>
      </p:sp>
      <p:sp>
        <p:nvSpPr>
          <p:cNvPr id="36867" name="Rectangle 3"/>
          <p:cNvSpPr>
            <a:spLocks noGrp="1" noChangeArrowheads="1"/>
          </p:cNvSpPr>
          <p:nvPr>
            <p:ph type="body" idx="1"/>
          </p:nvPr>
        </p:nvSpPr>
        <p:spPr/>
        <p:txBody>
          <a:bodyPr/>
          <a:lstStyle/>
          <a:p>
            <a:pPr eaLnBrk="1" hangingPunct="1"/>
            <a:r>
              <a:rPr lang="tr-TR" smtClean="0"/>
              <a:t>İçerik Bağımsız (</a:t>
            </a:r>
            <a:r>
              <a:rPr lang="en-US" smtClean="0"/>
              <a:t>Context-Free</a:t>
            </a:r>
            <a:r>
              <a:rPr lang="tr-TR" smtClean="0"/>
              <a:t>)</a:t>
            </a:r>
            <a:r>
              <a:rPr lang="en-US" smtClean="0"/>
              <a:t> Gram</a:t>
            </a:r>
            <a:r>
              <a:rPr lang="tr-TR" smtClean="0"/>
              <a:t>e</a:t>
            </a:r>
            <a:r>
              <a:rPr lang="en-US" smtClean="0"/>
              <a:t>r</a:t>
            </a:r>
            <a:r>
              <a:rPr lang="tr-TR" smtClean="0"/>
              <a:t>ler</a:t>
            </a:r>
            <a:endParaRPr lang="en-US" smtClean="0"/>
          </a:p>
          <a:p>
            <a:pPr lvl="1" eaLnBrk="1" hangingPunct="1"/>
            <a:r>
              <a:rPr lang="en-US" smtClean="0"/>
              <a:t>Noam Chomsky </a:t>
            </a:r>
            <a:r>
              <a:rPr lang="tr-TR" smtClean="0"/>
              <a:t>tarafından </a:t>
            </a:r>
            <a:r>
              <a:rPr lang="en-US" smtClean="0"/>
              <a:t>1950</a:t>
            </a:r>
            <a:r>
              <a:rPr lang="tr-TR" smtClean="0"/>
              <a:t>lerin ortalarında geliştirildi</a:t>
            </a:r>
            <a:endParaRPr lang="en-US" smtClean="0"/>
          </a:p>
          <a:p>
            <a:pPr lvl="1" eaLnBrk="1" hangingPunct="1"/>
            <a:r>
              <a:rPr lang="tr-TR" smtClean="0"/>
              <a:t>Dil </a:t>
            </a:r>
            <a:r>
              <a:rPr lang="tr-TR" smtClean="0">
                <a:solidFill>
                  <a:srgbClr val="CC3300"/>
                </a:solidFill>
              </a:rPr>
              <a:t>üreteçleri </a:t>
            </a:r>
            <a:r>
              <a:rPr lang="tr-TR" smtClean="0"/>
              <a:t>(</a:t>
            </a:r>
            <a:r>
              <a:rPr lang="en-US" smtClean="0"/>
              <a:t>generators</a:t>
            </a:r>
            <a:r>
              <a:rPr lang="tr-TR" smtClean="0"/>
              <a:t>)</a:t>
            </a:r>
            <a:r>
              <a:rPr lang="en-US" smtClean="0"/>
              <a:t>, </a:t>
            </a:r>
            <a:r>
              <a:rPr lang="tr-TR" smtClean="0"/>
              <a:t>doğal dillerin sentaksını tanımlama amacındaydı</a:t>
            </a:r>
            <a:endParaRPr lang="en-US" smtClean="0"/>
          </a:p>
          <a:p>
            <a:pPr lvl="1" eaLnBrk="1" hangingPunct="1"/>
            <a:r>
              <a:rPr lang="tr-TR" smtClean="0"/>
              <a:t>İçerik Bağımsız (</a:t>
            </a:r>
            <a:r>
              <a:rPr lang="en-US" smtClean="0"/>
              <a:t>Context-Free</a:t>
            </a:r>
            <a:r>
              <a:rPr lang="tr-TR" smtClean="0"/>
              <a:t>)</a:t>
            </a:r>
            <a:r>
              <a:rPr lang="en-US" smtClean="0"/>
              <a:t> </a:t>
            </a:r>
            <a:r>
              <a:rPr lang="tr-TR" smtClean="0"/>
              <a:t>diller adı verilen bir diller sınıfı tanımlandı</a:t>
            </a:r>
          </a:p>
          <a:p>
            <a:pPr lvl="2" eaLnBrk="1" hangingPunct="1"/>
            <a:r>
              <a:rPr lang="tr-TR" smtClean="0"/>
              <a:t>Bu dillerin özelliği A → </a:t>
            </a:r>
            <a:r>
              <a:rPr lang="el-GR" smtClean="0"/>
              <a:t>γ </a:t>
            </a:r>
            <a:r>
              <a:rPr lang="tr-TR" smtClean="0"/>
              <a:t>şeklinde gösterilmeleridir. Buradaki </a:t>
            </a:r>
            <a:r>
              <a:rPr lang="el-GR" smtClean="0"/>
              <a:t>γ </a:t>
            </a:r>
            <a:r>
              <a:rPr lang="tr-TR" smtClean="0"/>
              <a:t>değeri uç birimler (terminals) ve uç birim olmayanlar (nonterminals) olabilmektedir. Bu diller aşağı sürüklemeli otomatlar (push down automata PDA) tarafından kabul edilen dillerdir ve hemen hemen bütün programlama dillerinin temelini oluşturmaktadırlar. </a:t>
            </a:r>
            <a:endParaRPr lang="en-US" smtClean="0"/>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4D2D598D-0AD6-49B8-A746-AD334E596A6E}"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28600"/>
            <a:ext cx="8153400" cy="1143000"/>
          </a:xfrm>
        </p:spPr>
        <p:txBody>
          <a:bodyPr/>
          <a:lstStyle/>
          <a:p>
            <a:pPr eaLnBrk="1" hangingPunct="1"/>
            <a:r>
              <a:rPr lang="en-US" smtClean="0"/>
              <a:t>Backus-Naur Form (BNF)</a:t>
            </a:r>
          </a:p>
        </p:txBody>
      </p:sp>
      <p:sp>
        <p:nvSpPr>
          <p:cNvPr id="37891" name="Rectangle 3"/>
          <p:cNvSpPr>
            <a:spLocks noGrp="1" noChangeArrowheads="1"/>
          </p:cNvSpPr>
          <p:nvPr>
            <p:ph type="body" idx="1"/>
          </p:nvPr>
        </p:nvSpPr>
        <p:spPr>
          <a:xfrm>
            <a:off x="304800" y="1371600"/>
            <a:ext cx="8763000" cy="4495800"/>
          </a:xfrm>
        </p:spPr>
        <p:txBody>
          <a:bodyPr/>
          <a:lstStyle/>
          <a:p>
            <a:pPr eaLnBrk="1" hangingPunct="1">
              <a:lnSpc>
                <a:spcPct val="90000"/>
              </a:lnSpc>
            </a:pPr>
            <a:r>
              <a:rPr lang="en-US" smtClean="0"/>
              <a:t>Backus-Naur Form (1959)</a:t>
            </a:r>
          </a:p>
          <a:p>
            <a:pPr lvl="1" eaLnBrk="1" hangingPunct="1">
              <a:lnSpc>
                <a:spcPct val="90000"/>
              </a:lnSpc>
            </a:pPr>
            <a:r>
              <a:rPr lang="en-US" smtClean="0"/>
              <a:t>John Backus</a:t>
            </a:r>
            <a:r>
              <a:rPr lang="tr-TR" smtClean="0"/>
              <a:t> tarafından</a:t>
            </a:r>
            <a:r>
              <a:rPr lang="en-US" smtClean="0"/>
              <a:t> Algol 58</a:t>
            </a:r>
            <a:r>
              <a:rPr lang="tr-TR" smtClean="0"/>
              <a:t>’i belirlemek için icat edildi</a:t>
            </a:r>
          </a:p>
          <a:p>
            <a:pPr lvl="1" eaLnBrk="1" hangingPunct="1">
              <a:lnSpc>
                <a:spcPct val="90000"/>
              </a:lnSpc>
            </a:pPr>
            <a:r>
              <a:rPr lang="tr-TR" smtClean="0"/>
              <a:t>Bu gösterim şekli, ALGOL60’ıntanımlanması için Peter Naur tarafından biraz değiştirilmiş ve yeni şekli </a:t>
            </a:r>
            <a:r>
              <a:rPr lang="tr-TR" b="1" smtClean="0"/>
              <a:t>Backus‐Naur (BNF) </a:t>
            </a:r>
            <a:r>
              <a:rPr lang="tr-TR" smtClean="0"/>
              <a:t>formu olarak adlandırılmıştır</a:t>
            </a:r>
            <a:endParaRPr lang="en-US" smtClean="0"/>
          </a:p>
          <a:p>
            <a:pPr lvl="1" eaLnBrk="1" hangingPunct="1">
              <a:lnSpc>
                <a:spcPct val="90000"/>
              </a:lnSpc>
            </a:pPr>
            <a:r>
              <a:rPr lang="en-US" smtClean="0"/>
              <a:t>BNF </a:t>
            </a:r>
            <a:r>
              <a:rPr lang="tr-TR" smtClean="0"/>
              <a:t>içerik-bağımsız (</a:t>
            </a:r>
            <a:r>
              <a:rPr lang="en-US" smtClean="0"/>
              <a:t>context-free</a:t>
            </a:r>
            <a:r>
              <a:rPr lang="tr-TR" smtClean="0"/>
              <a:t>)</a:t>
            </a:r>
            <a:r>
              <a:rPr lang="en-US" smtClean="0"/>
              <a:t> gram</a:t>
            </a:r>
            <a:r>
              <a:rPr lang="tr-TR" smtClean="0"/>
              <a:t>e</a:t>
            </a:r>
            <a:r>
              <a:rPr lang="en-US" smtClean="0"/>
              <a:t>r</a:t>
            </a:r>
            <a:r>
              <a:rPr lang="tr-TR" smtClean="0"/>
              <a:t>lerin eşdeğeridir</a:t>
            </a:r>
            <a:r>
              <a:rPr lang="en-US" smtClean="0"/>
              <a:t> </a:t>
            </a:r>
          </a:p>
          <a:p>
            <a:pPr lvl="1" eaLnBrk="1" hangingPunct="1">
              <a:lnSpc>
                <a:spcPct val="90000"/>
              </a:lnSpc>
            </a:pPr>
            <a:r>
              <a:rPr lang="en-US" smtClean="0"/>
              <a:t>BNF </a:t>
            </a:r>
            <a:r>
              <a:rPr lang="tr-TR" smtClean="0"/>
              <a:t>başka bir dili tanımlamak için kullanılan bir </a:t>
            </a:r>
            <a:r>
              <a:rPr lang="tr-TR" i="1" smtClean="0"/>
              <a:t>metadil</a:t>
            </a:r>
            <a:r>
              <a:rPr lang="tr-TR" smtClean="0"/>
              <a:t>dir</a:t>
            </a:r>
            <a:endParaRPr lang="en-US" smtClean="0"/>
          </a:p>
          <a:p>
            <a:pPr lvl="1" eaLnBrk="1" hangingPunct="1">
              <a:lnSpc>
                <a:spcPct val="90000"/>
              </a:lnSpc>
            </a:pPr>
            <a:r>
              <a:rPr lang="en-US" smtClean="0"/>
              <a:t>BNF</a:t>
            </a:r>
            <a:r>
              <a:rPr lang="tr-TR" smtClean="0"/>
              <a:t>’de</a:t>
            </a:r>
            <a:r>
              <a:rPr lang="en-US" smtClean="0"/>
              <a:t>, </a:t>
            </a:r>
            <a:r>
              <a:rPr lang="tr-TR" smtClean="0"/>
              <a:t>soyutlamalar</a:t>
            </a:r>
            <a:r>
              <a:rPr lang="en-US" smtClean="0"/>
              <a:t> </a:t>
            </a:r>
            <a:r>
              <a:rPr lang="tr-TR" smtClean="0"/>
              <a:t>sentaktik (syntactic) yapı sınıflarını temsil etmek için kullanılır</a:t>
            </a:r>
            <a:r>
              <a:rPr lang="en-US" smtClean="0"/>
              <a:t>--s</a:t>
            </a:r>
            <a:r>
              <a:rPr lang="tr-TR" smtClean="0"/>
              <a:t>e</a:t>
            </a:r>
            <a:r>
              <a:rPr lang="en-US" smtClean="0"/>
              <a:t>nta</a:t>
            </a:r>
            <a:r>
              <a:rPr lang="tr-TR" smtClean="0"/>
              <a:t>k</a:t>
            </a:r>
            <a:r>
              <a:rPr lang="en-US" smtClean="0"/>
              <a:t>ti</a:t>
            </a:r>
            <a:r>
              <a:rPr lang="tr-TR" smtClean="0"/>
              <a:t>k</a:t>
            </a:r>
            <a:r>
              <a:rPr lang="en-US" smtClean="0"/>
              <a:t>  </a:t>
            </a:r>
            <a:r>
              <a:rPr lang="tr-TR" smtClean="0"/>
              <a:t>değişkenler gibi davranırlar</a:t>
            </a:r>
            <a:r>
              <a:rPr lang="en-US" smtClean="0"/>
              <a:t> (</a:t>
            </a:r>
            <a:r>
              <a:rPr lang="en-US" i="1" smtClean="0"/>
              <a:t>nonterminal s</a:t>
            </a:r>
            <a:r>
              <a:rPr lang="tr-TR" i="1" smtClean="0"/>
              <a:t>e</a:t>
            </a:r>
            <a:r>
              <a:rPr lang="en-US" i="1" smtClean="0"/>
              <a:t>mbol</a:t>
            </a:r>
            <a:r>
              <a:rPr lang="tr-TR" i="1" smtClean="0"/>
              <a:t>ler </a:t>
            </a:r>
            <a:r>
              <a:rPr lang="tr-TR" smtClean="0"/>
              <a:t>adı da verilir</a:t>
            </a:r>
            <a:r>
              <a:rPr lang="en-US" smtClean="0"/>
              <a:t>)</a:t>
            </a:r>
          </a:p>
          <a:p>
            <a:pPr eaLnBrk="1" hangingPunct="1">
              <a:lnSpc>
                <a:spcPct val="90000"/>
              </a:lnSpc>
            </a:pPr>
            <a:endParaRPr lang="en-US" smtClean="0"/>
          </a:p>
        </p:txBody>
      </p:sp>
      <p:sp>
        <p:nvSpPr>
          <p:cNvPr id="6" name="5 Slayt Numarası Yer Tutucusu"/>
          <p:cNvSpPr>
            <a:spLocks noGrp="1"/>
          </p:cNvSpPr>
          <p:nvPr>
            <p:ph type="sldNum" sz="quarter" idx="11"/>
          </p:nvPr>
        </p:nvSpPr>
        <p:spPr/>
        <p:txBody>
          <a:bodyPr/>
          <a:lstStyle/>
          <a:p>
            <a:pPr>
              <a:defRPr/>
            </a:pPr>
            <a:fld id="{D81739A2-02AB-4DB2-99B8-7BE6F4F93C9B}"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28600"/>
            <a:ext cx="8153400" cy="1143000"/>
          </a:xfrm>
        </p:spPr>
        <p:txBody>
          <a:bodyPr/>
          <a:lstStyle/>
          <a:p>
            <a:r>
              <a:rPr lang="en-US" smtClean="0"/>
              <a:t>Backus-Naur Form (BNF)</a:t>
            </a:r>
            <a:r>
              <a:rPr lang="tr-TR" smtClean="0"/>
              <a:t> Temelleri</a:t>
            </a:r>
            <a:endParaRPr lang="en-US" smtClean="0"/>
          </a:p>
        </p:txBody>
      </p:sp>
      <p:sp>
        <p:nvSpPr>
          <p:cNvPr id="38915" name="Rectangle 3"/>
          <p:cNvSpPr>
            <a:spLocks noGrp="1" noChangeArrowheads="1"/>
          </p:cNvSpPr>
          <p:nvPr>
            <p:ph type="body" idx="1"/>
          </p:nvPr>
        </p:nvSpPr>
        <p:spPr>
          <a:xfrm>
            <a:off x="381000" y="1219200"/>
            <a:ext cx="7772400" cy="4495800"/>
          </a:xfrm>
        </p:spPr>
        <p:txBody>
          <a:bodyPr/>
          <a:lstStyle/>
          <a:p>
            <a:pPr>
              <a:buFontTx/>
              <a:buNone/>
            </a:pPr>
            <a:r>
              <a:rPr lang="tr-TR" sz="3200" smtClean="0"/>
              <a:t>	BNF’de açıklanan bir gramer, 4 bölümden oluşur:</a:t>
            </a:r>
          </a:p>
          <a:p>
            <a:pPr marL="914400" lvl="1" indent="-457200">
              <a:buFont typeface="Lucida Sans Unicode" pitchFamily="34" charset="0"/>
              <a:buAutoNum type="arabicPeriod"/>
            </a:pPr>
            <a:r>
              <a:rPr lang="tr-TR" smtClean="0"/>
              <a:t>Terminal Sembolleri (Atomik uç birimler-</a:t>
            </a:r>
            <a:r>
              <a:rPr lang="en-US" smtClean="0"/>
              <a:t>lexeme</a:t>
            </a:r>
            <a:r>
              <a:rPr lang="tr-TR" smtClean="0"/>
              <a:t>ler</a:t>
            </a:r>
            <a:r>
              <a:rPr lang="en-US" smtClean="0"/>
              <a:t> </a:t>
            </a:r>
            <a:r>
              <a:rPr lang="tr-TR" smtClean="0"/>
              <a:t>ve</a:t>
            </a:r>
            <a:r>
              <a:rPr lang="en-US" smtClean="0"/>
              <a:t> </a:t>
            </a:r>
            <a:r>
              <a:rPr lang="tr-TR" smtClean="0"/>
              <a:t>simgeler (</a:t>
            </a:r>
            <a:r>
              <a:rPr lang="en-US" smtClean="0"/>
              <a:t>token</a:t>
            </a:r>
            <a:r>
              <a:rPr lang="tr-TR" smtClean="0"/>
              <a:t>s))</a:t>
            </a:r>
          </a:p>
          <a:p>
            <a:pPr marL="914400" lvl="1" indent="-457200">
              <a:buFont typeface="Lucida Sans Unicode" pitchFamily="34" charset="0"/>
              <a:buAutoNum type="arabicPeriod"/>
            </a:pPr>
            <a:r>
              <a:rPr lang="tr-TR" smtClean="0"/>
              <a:t>Terminal Olmayan Semboller (Sözdizim değişkenleri)</a:t>
            </a:r>
          </a:p>
          <a:p>
            <a:pPr marL="914400" lvl="1" indent="-457200">
              <a:buFont typeface="Lucida Sans Unicode" pitchFamily="34" charset="0"/>
              <a:buAutoNum type="arabicPeriod"/>
            </a:pPr>
            <a:r>
              <a:rPr lang="tr-TR" smtClean="0"/>
              <a:t>Kurallar (Gramer, üretim, Terminal olmayan sembollerin çözümü)</a:t>
            </a:r>
          </a:p>
          <a:p>
            <a:pPr marL="914400" lvl="1" indent="-457200">
              <a:buFont typeface="Lucida Sans Unicode" pitchFamily="34" charset="0"/>
              <a:buAutoNum type="arabicPeriod"/>
            </a:pPr>
            <a:r>
              <a:rPr lang="tr-TR" smtClean="0"/>
              <a:t>Başlangıç Sembolü (Başlangıç terminal olmayan sembol)</a:t>
            </a:r>
            <a:endParaRPr lang="tr-TR" sz="1500" smtClean="0"/>
          </a:p>
          <a:p>
            <a:pPr lvl="2">
              <a:lnSpc>
                <a:spcPct val="90000"/>
              </a:lnSpc>
            </a:pPr>
            <a:endParaRPr lang="tr-TR" smtClean="0"/>
          </a:p>
          <a:p>
            <a:pPr marL="914400" lvl="1" indent="-457200">
              <a:lnSpc>
                <a:spcPct val="90000"/>
              </a:lnSpc>
            </a:pPr>
            <a:endParaRPr lang="en-US" smtClean="0"/>
          </a:p>
        </p:txBody>
      </p:sp>
      <p:pic>
        <p:nvPicPr>
          <p:cNvPr id="38916" name="Picture 2"/>
          <p:cNvPicPr>
            <a:picLocks noChangeAspect="1" noChangeArrowheads="1"/>
          </p:cNvPicPr>
          <p:nvPr/>
        </p:nvPicPr>
        <p:blipFill>
          <a:blip r:embed="rId2"/>
          <a:srcRect/>
          <a:stretch>
            <a:fillRect/>
          </a:stretch>
        </p:blipFill>
        <p:spPr bwMode="auto">
          <a:xfrm>
            <a:off x="1406525" y="5454650"/>
            <a:ext cx="5832475" cy="1403350"/>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5D9D645B-E0EA-4B8F-8B57-61D33B090800}"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39939" name="Rectangle 3"/>
          <p:cNvSpPr>
            <a:spLocks noGrp="1" noChangeArrowheads="1"/>
          </p:cNvSpPr>
          <p:nvPr>
            <p:ph type="body" idx="1"/>
          </p:nvPr>
        </p:nvSpPr>
        <p:spPr>
          <a:xfrm>
            <a:off x="381000" y="1597025"/>
            <a:ext cx="8583613" cy="4495800"/>
          </a:xfrm>
        </p:spPr>
        <p:txBody>
          <a:bodyPr/>
          <a:lstStyle/>
          <a:p>
            <a:pPr>
              <a:lnSpc>
                <a:spcPct val="80000"/>
              </a:lnSpc>
            </a:pPr>
            <a:r>
              <a:rPr lang="tr-TR" sz="2600" b="1" smtClean="0">
                <a:solidFill>
                  <a:srgbClr val="FF0000"/>
                </a:solidFill>
              </a:rPr>
              <a:t>1. Terminal Semboller: </a:t>
            </a:r>
            <a:r>
              <a:rPr lang="tr-TR" sz="2600" smtClean="0"/>
              <a:t>Bir dilde geçerli olan yapıları oluşturmak için birleştirilen daha alt parçalara ayrılamayan (atomik) sembollerdir. </a:t>
            </a:r>
          </a:p>
          <a:p>
            <a:pPr>
              <a:lnSpc>
                <a:spcPct val="80000"/>
              </a:lnSpc>
              <a:buFontTx/>
              <a:buNone/>
            </a:pPr>
            <a:r>
              <a:rPr lang="tr-TR" sz="2600" smtClean="0"/>
              <a:t>	Örnek: +,*,‐,%, if, &gt;=, vb.</a:t>
            </a:r>
          </a:p>
          <a:p>
            <a:pPr>
              <a:lnSpc>
                <a:spcPct val="80000"/>
              </a:lnSpc>
            </a:pPr>
            <a:endParaRPr lang="tr-TR" sz="2600" b="1" smtClean="0">
              <a:solidFill>
                <a:srgbClr val="FF0000"/>
              </a:solidFill>
            </a:endParaRPr>
          </a:p>
          <a:p>
            <a:pPr>
              <a:lnSpc>
                <a:spcPct val="80000"/>
              </a:lnSpc>
            </a:pPr>
            <a:endParaRPr lang="tr-TR" sz="2600" b="1" smtClean="0">
              <a:solidFill>
                <a:srgbClr val="FF0000"/>
              </a:solidFill>
            </a:endParaRPr>
          </a:p>
          <a:p>
            <a:pPr>
              <a:lnSpc>
                <a:spcPct val="80000"/>
              </a:lnSpc>
            </a:pPr>
            <a:r>
              <a:rPr lang="tr-TR" sz="2600" b="1" smtClean="0">
                <a:solidFill>
                  <a:srgbClr val="FF0000"/>
                </a:solidFill>
              </a:rPr>
              <a:t>2. Terminal Olmayan Semboller:</a:t>
            </a:r>
            <a:r>
              <a:rPr lang="tr-TR" sz="2600" smtClean="0">
                <a:solidFill>
                  <a:srgbClr val="FF0000"/>
                </a:solidFill>
              </a:rPr>
              <a:t> </a:t>
            </a:r>
            <a:r>
              <a:rPr lang="tr-TR" sz="2600" smtClean="0"/>
              <a:t>Dilin kendisinde bulunmayan, ancak kurallar ile tanımlanan ara tanımları göstermek için kullanılan sembollerdir. BNF'de terminal olmayan semboller "&lt;" ve "&gt;"sembolleri arasında gösterilir ve kurallar ile tanımlanır.</a:t>
            </a:r>
          </a:p>
          <a:p>
            <a:pPr>
              <a:lnSpc>
                <a:spcPct val="80000"/>
              </a:lnSpc>
              <a:buFontTx/>
              <a:buNone/>
            </a:pPr>
            <a:r>
              <a:rPr lang="tr-TR" sz="2600" smtClean="0"/>
              <a:t>	Örnek: &lt;</a:t>
            </a:r>
            <a:r>
              <a:rPr lang="de-AT" sz="2400" smtClean="0"/>
              <a:t>Statement</a:t>
            </a:r>
            <a:r>
              <a:rPr lang="tr-TR" sz="2400" smtClean="0"/>
              <a:t>&gt;</a:t>
            </a:r>
            <a:r>
              <a:rPr lang="de-AT" sz="2400" smtClean="0"/>
              <a:t>, </a:t>
            </a:r>
            <a:r>
              <a:rPr lang="tr-TR" sz="2400" smtClean="0"/>
              <a:t>&lt;</a:t>
            </a:r>
            <a:r>
              <a:rPr lang="de-AT" sz="2400" smtClean="0"/>
              <a:t>Expr</a:t>
            </a:r>
            <a:r>
              <a:rPr lang="tr-TR" sz="2400" smtClean="0"/>
              <a:t>&gt;</a:t>
            </a:r>
            <a:r>
              <a:rPr lang="de-AT" sz="2400" smtClean="0"/>
              <a:t>, </a:t>
            </a:r>
            <a:r>
              <a:rPr lang="tr-TR" sz="2400" smtClean="0"/>
              <a:t>&lt;</a:t>
            </a:r>
            <a:r>
              <a:rPr lang="de-AT" sz="2400" smtClean="0"/>
              <a:t>Type</a:t>
            </a:r>
            <a:r>
              <a:rPr lang="tr-TR" sz="2400" smtClean="0"/>
              <a:t>&gt;</a:t>
            </a: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79B2971C-48BB-4A1D-94BA-907939F6207F}"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0963" name="Rectangle 3"/>
          <p:cNvSpPr>
            <a:spLocks noGrp="1" noChangeArrowheads="1"/>
          </p:cNvSpPr>
          <p:nvPr>
            <p:ph type="body" idx="1"/>
          </p:nvPr>
        </p:nvSpPr>
        <p:spPr>
          <a:xfrm>
            <a:off x="381000" y="1525588"/>
            <a:ext cx="8583613" cy="4495800"/>
          </a:xfrm>
        </p:spPr>
        <p:txBody>
          <a:bodyPr/>
          <a:lstStyle/>
          <a:p>
            <a:pPr>
              <a:lnSpc>
                <a:spcPct val="80000"/>
              </a:lnSpc>
            </a:pPr>
            <a:r>
              <a:rPr lang="tr-TR" b="1" dirty="0" smtClean="0">
                <a:solidFill>
                  <a:srgbClr val="FF0000"/>
                </a:solidFill>
              </a:rPr>
              <a:t>3. Kurallar :</a:t>
            </a:r>
            <a:r>
              <a:rPr lang="tr-TR" dirty="0" smtClean="0">
                <a:solidFill>
                  <a:srgbClr val="FF0000"/>
                </a:solidFill>
              </a:rPr>
              <a:t> </a:t>
            </a:r>
            <a:r>
              <a:rPr lang="tr-TR" dirty="0" smtClean="0"/>
              <a:t>Bir terminal olmayan sembolün bileşenlerinin tanımlanmasıdır. Her kuralın sol tarafında bir terminal olmayan daha sonra “:=” veya “</a:t>
            </a:r>
            <a:r>
              <a:rPr lang="fr-FR" dirty="0" smtClean="0">
                <a:latin typeface="Courier New" pitchFamily="49" charset="0"/>
              </a:rPr>
              <a:t>→</a:t>
            </a:r>
            <a:r>
              <a:rPr lang="tr-TR" dirty="0" smtClean="0"/>
              <a:t>” sembolü ve sağ tarafında ise terminal veya terminal olmayanlardan oluşan bir dizi bileşen bulunur. </a:t>
            </a:r>
          </a:p>
          <a:p>
            <a:pPr>
              <a:lnSpc>
                <a:spcPct val="80000"/>
              </a:lnSpc>
            </a:pPr>
            <a:endParaRPr lang="tr-TR" dirty="0" smtClean="0"/>
          </a:p>
          <a:p>
            <a:pPr>
              <a:lnSpc>
                <a:spcPct val="80000"/>
              </a:lnSpc>
              <a:buFontTx/>
              <a:buNone/>
            </a:pPr>
            <a:r>
              <a:rPr lang="tr-TR" dirty="0" smtClean="0"/>
              <a:t>	Örnek:</a:t>
            </a:r>
          </a:p>
          <a:p>
            <a:pPr marL="593725" lvl="2" indent="-319088">
              <a:lnSpc>
                <a:spcPct val="80000"/>
              </a:lnSpc>
              <a:spcBef>
                <a:spcPts val="700"/>
              </a:spcBef>
              <a:buSzPct val="60000"/>
              <a:buFontTx/>
              <a:buNone/>
            </a:pPr>
            <a:r>
              <a:rPr lang="fr-FR" sz="2400" dirty="0" smtClean="0">
                <a:latin typeface="Courier New" pitchFamily="49" charset="0"/>
              </a:rPr>
              <a:t>&lt;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 → identifier | </a:t>
            </a:r>
            <a:r>
              <a:rPr lang="fr-FR" sz="2400" dirty="0" err="1" smtClean="0">
                <a:latin typeface="Courier New" pitchFamily="49" charset="0"/>
              </a:rPr>
              <a:t>identifer</a:t>
            </a:r>
            <a:r>
              <a:rPr lang="fr-FR" sz="2400" dirty="0" smtClean="0">
                <a:latin typeface="Courier New" pitchFamily="49" charset="0"/>
              </a:rPr>
              <a:t>, &lt;</a:t>
            </a:r>
            <a:r>
              <a:rPr lang="fr-FR" sz="2400" dirty="0" err="1" smtClean="0">
                <a:latin typeface="Courier New" pitchFamily="49" charset="0"/>
              </a:rPr>
              <a:t>ident</a:t>
            </a:r>
            <a:r>
              <a:rPr lang="fr-FR" sz="2400" dirty="0" smtClean="0">
                <a:latin typeface="Courier New" pitchFamily="49" charset="0"/>
              </a:rPr>
              <a:t> </a:t>
            </a:r>
            <a:r>
              <a:rPr lang="fr-FR" sz="2400" dirty="0" err="1" smtClean="0">
                <a:latin typeface="Courier New" pitchFamily="49" charset="0"/>
              </a:rPr>
              <a:t>list</a:t>
            </a:r>
            <a:r>
              <a:rPr lang="fr-FR" sz="2400" dirty="0" smtClean="0">
                <a:latin typeface="Courier New" pitchFamily="49" charset="0"/>
              </a:rPr>
              <a:t>&gt;</a:t>
            </a:r>
            <a:endParaRPr lang="tr-TR" sz="2400" dirty="0" smtClean="0">
              <a:latin typeface="Courier New" pitchFamily="49" charset="0"/>
            </a:endParaRPr>
          </a:p>
          <a:p>
            <a:pPr marL="593725" lvl="2" indent="-319088">
              <a:lnSpc>
                <a:spcPct val="80000"/>
              </a:lnSpc>
              <a:spcBef>
                <a:spcPts val="700"/>
              </a:spcBef>
              <a:buSzPct val="60000"/>
              <a:buFontTx/>
              <a:buNone/>
            </a:pPr>
            <a:r>
              <a:rPr lang="en-US" sz="2400" dirty="0" smtClean="0">
                <a:latin typeface="Courier New" pitchFamily="49" charset="0"/>
              </a:rPr>
              <a:t>&lt;</a:t>
            </a:r>
            <a:r>
              <a:rPr lang="en-US" sz="2400" dirty="0" err="1" smtClean="0">
                <a:latin typeface="Courier New" pitchFamily="49" charset="0"/>
              </a:rPr>
              <a:t>if_stmt</a:t>
            </a:r>
            <a:r>
              <a:rPr lang="en-US" sz="2400" dirty="0" smtClean="0">
                <a:latin typeface="Courier New" pitchFamily="49" charset="0"/>
              </a:rPr>
              <a:t>&gt; → </a:t>
            </a:r>
            <a:r>
              <a:rPr lang="en-US" sz="2400" b="1" dirty="0" smtClean="0">
                <a:latin typeface="Courier New" pitchFamily="49" charset="0"/>
              </a:rPr>
              <a:t>if</a:t>
            </a:r>
            <a:r>
              <a:rPr lang="en-US" sz="2400" dirty="0" smtClean="0">
                <a:latin typeface="Courier New" pitchFamily="49" charset="0"/>
              </a:rPr>
              <a:t> &lt;</a:t>
            </a:r>
            <a:r>
              <a:rPr lang="en-US" sz="2400" dirty="0" err="1" smtClean="0">
                <a:latin typeface="Courier New" pitchFamily="49" charset="0"/>
              </a:rPr>
              <a:t>logic_expr</a:t>
            </a:r>
            <a:r>
              <a:rPr lang="en-US" sz="2400" dirty="0" smtClean="0">
                <a:latin typeface="Courier New" pitchFamily="49" charset="0"/>
              </a:rPr>
              <a:t>&gt; </a:t>
            </a:r>
            <a:r>
              <a:rPr lang="en-US" sz="2400" b="1" dirty="0" smtClean="0">
                <a:latin typeface="Courier New" pitchFamily="49" charset="0"/>
              </a:rPr>
              <a:t>then</a:t>
            </a:r>
            <a:r>
              <a:rPr lang="en-US" sz="2400" dirty="0" smtClean="0">
                <a:latin typeface="Courier New" pitchFamily="49" charset="0"/>
              </a:rPr>
              <a:t> &lt;stmt&gt;</a:t>
            </a:r>
          </a:p>
          <a:p>
            <a:pPr>
              <a:lnSpc>
                <a:spcPct val="80000"/>
              </a:lnSpc>
            </a:pPr>
            <a:endParaRPr lang="tr-TR" dirty="0" smtClean="0"/>
          </a:p>
        </p:txBody>
      </p:sp>
      <p:sp>
        <p:nvSpPr>
          <p:cNvPr id="5" name="4 Slayt Numarası Yer Tutucusu"/>
          <p:cNvSpPr>
            <a:spLocks noGrp="1"/>
          </p:cNvSpPr>
          <p:nvPr>
            <p:ph type="sldNum" sz="quarter" idx="11"/>
          </p:nvPr>
        </p:nvSpPr>
        <p:spPr/>
        <p:txBody>
          <a:bodyPr/>
          <a:lstStyle/>
          <a:p>
            <a:pPr>
              <a:defRPr/>
            </a:pPr>
            <a:fld id="{210794D6-7221-42CD-B1D2-EC97BA31FCBA}"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1987" name="Rectangle 3"/>
          <p:cNvSpPr>
            <a:spLocks noGrp="1" noChangeArrowheads="1"/>
          </p:cNvSpPr>
          <p:nvPr>
            <p:ph type="body" idx="1"/>
          </p:nvPr>
        </p:nvSpPr>
        <p:spPr>
          <a:xfrm>
            <a:off x="381000" y="1524000"/>
            <a:ext cx="8583613" cy="5035550"/>
          </a:xfrm>
        </p:spPr>
        <p:txBody>
          <a:bodyPr/>
          <a:lstStyle/>
          <a:p>
            <a:pPr>
              <a:lnSpc>
                <a:spcPct val="80000"/>
              </a:lnSpc>
            </a:pPr>
            <a:r>
              <a:rPr lang="tr-TR" sz="2600" smtClean="0"/>
              <a:t>BNF’deki kurallar, söz dizimsel yapıları göstermek için soyutlamalar (kurallar) olarak düşünülebilir. </a:t>
            </a:r>
          </a:p>
          <a:p>
            <a:pPr>
              <a:lnSpc>
                <a:spcPct val="80000"/>
              </a:lnSpc>
            </a:pPr>
            <a:r>
              <a:rPr lang="tr-TR" sz="2600" smtClean="0"/>
              <a:t>Örnek: Atama deyimi, &lt;atama&gt; soyutlaması ile aşağıdaki gibi belirtilebilir:</a:t>
            </a:r>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endParaRPr lang="tr-TR" sz="1900" smtClean="0"/>
          </a:p>
          <a:p>
            <a:pPr>
              <a:lnSpc>
                <a:spcPct val="80000"/>
              </a:lnSpc>
            </a:pPr>
            <a:r>
              <a:rPr lang="tr-TR" sz="2600" smtClean="0"/>
              <a:t>Yukarıdaki soyutlama yapılmadan önce &lt;değişken&gt; ve &lt;deyim&gt; soyutlamalarının daha önceden yapılmış olması gerekmektedir. </a:t>
            </a:r>
          </a:p>
          <a:p>
            <a:pPr>
              <a:lnSpc>
                <a:spcPct val="80000"/>
              </a:lnSpc>
            </a:pPr>
            <a:r>
              <a:rPr lang="tr-TR" sz="2600" smtClean="0"/>
              <a:t>Bir </a:t>
            </a:r>
            <a:r>
              <a:rPr lang="en-US" sz="2600" smtClean="0"/>
              <a:t>gram</a:t>
            </a:r>
            <a:r>
              <a:rPr lang="tr-TR" sz="2600" smtClean="0"/>
              <a:t>e</a:t>
            </a:r>
            <a:r>
              <a:rPr lang="en-US" sz="2600" smtClean="0"/>
              <a:t>r</a:t>
            </a:r>
            <a:r>
              <a:rPr lang="tr-TR" sz="2600" smtClean="0"/>
              <a:t>,</a:t>
            </a:r>
            <a:r>
              <a:rPr lang="en-US" sz="2600" smtClean="0"/>
              <a:t> </a:t>
            </a:r>
            <a:r>
              <a:rPr lang="tr-TR" sz="2600" smtClean="0"/>
              <a:t>kuralların boş olmayan sonlu bir kümesidir</a:t>
            </a:r>
            <a:endParaRPr lang="en-US" sz="2600" smtClean="0"/>
          </a:p>
          <a:p>
            <a:pPr>
              <a:lnSpc>
                <a:spcPct val="80000"/>
              </a:lnSpc>
            </a:pPr>
            <a:endParaRPr lang="tr-TR" sz="2600" smtClean="0"/>
          </a:p>
        </p:txBody>
      </p:sp>
      <p:pic>
        <p:nvPicPr>
          <p:cNvPr id="808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3352800"/>
            <a:ext cx="4738688" cy="1350963"/>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A1BF8730-58CB-46E6-941B-C775B93731A4}"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3011" name="Rectangle 3"/>
          <p:cNvSpPr>
            <a:spLocks noGrp="1" noChangeArrowheads="1"/>
          </p:cNvSpPr>
          <p:nvPr>
            <p:ph type="body" idx="1"/>
          </p:nvPr>
        </p:nvSpPr>
        <p:spPr>
          <a:xfrm>
            <a:off x="457200" y="1676400"/>
            <a:ext cx="8583613" cy="4495800"/>
          </a:xfrm>
        </p:spPr>
        <p:txBody>
          <a:bodyPr/>
          <a:lstStyle/>
          <a:p>
            <a:pPr marL="319088" lvl="1" indent="-319088">
              <a:lnSpc>
                <a:spcPct val="90000"/>
              </a:lnSpc>
              <a:spcBef>
                <a:spcPts val="700"/>
              </a:spcBef>
              <a:buClr>
                <a:schemeClr val="accent2"/>
              </a:buClr>
              <a:buSzPct val="60000"/>
              <a:buFont typeface="Wingdings" pitchFamily="2" charset="2"/>
              <a:buChar char="q"/>
            </a:pPr>
            <a:r>
              <a:rPr lang="tr-TR" sz="2800" dirty="0" smtClean="0"/>
              <a:t>Bir soyutlama (veya kural) için birden çok tanımlama olabilir. Bu durumda bir soyutlama için geçerli olan kurallar “|” ile ayrılır. "|" sembolü veya anlamındadır.</a:t>
            </a:r>
            <a:r>
              <a:rPr lang="en-US" sz="2800" dirty="0" smtClean="0"/>
              <a:t> </a:t>
            </a:r>
            <a:endParaRPr lang="tr-TR" sz="2800" dirty="0" smtClean="0"/>
          </a:p>
          <a:p>
            <a:pPr marL="319088" lvl="1" indent="-319088">
              <a:lnSpc>
                <a:spcPct val="90000"/>
              </a:lnSpc>
            </a:pPr>
            <a:r>
              <a:rPr lang="tr-TR" dirty="0" smtClean="0"/>
              <a:t>Örnek:</a:t>
            </a:r>
          </a:p>
        </p:txBody>
      </p:sp>
      <p:pic>
        <p:nvPicPr>
          <p:cNvPr id="819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581400"/>
            <a:ext cx="5546725" cy="1420813"/>
          </a:xfrm>
          <a:prstGeom prst="rect">
            <a:avLst/>
          </a:prstGeom>
          <a:ln>
            <a:noFill/>
          </a:ln>
          <a:effectLst>
            <a:outerShdw blurRad="292100" dist="139700" dir="2700000" algn="tl" rotWithShape="0">
              <a:srgbClr val="333333">
                <a:alpha val="65000"/>
              </a:srgbClr>
            </a:outerShdw>
          </a:effectLst>
          <a:extLst/>
        </p:spPr>
      </p:pic>
      <p:sp>
        <p:nvSpPr>
          <p:cNvPr id="8" name="7 Dikdörtgen"/>
          <p:cNvSpPr/>
          <p:nvPr/>
        </p:nvSpPr>
        <p:spPr>
          <a:xfrm>
            <a:off x="533400" y="5045075"/>
            <a:ext cx="8458200" cy="1631950"/>
          </a:xfrm>
          <a:prstGeom prst="rect">
            <a:avLst/>
          </a:prstGeom>
        </p:spPr>
        <p:txBody>
          <a:bodyPr>
            <a:spAutoFit/>
          </a:bodyPr>
          <a:lstStyle/>
          <a:p>
            <a:pPr eaLnBrk="1" hangingPunct="1">
              <a:buClr>
                <a:schemeClr val="accent6"/>
              </a:buClr>
              <a:buFont typeface="Wingdings" pitchFamily="2" charset="2"/>
              <a:buChar char="q"/>
              <a:defRPr/>
            </a:pPr>
            <a:r>
              <a:rPr lang="tr-TR" dirty="0"/>
              <a:t> </a:t>
            </a:r>
            <a:r>
              <a:rPr lang="tr-TR" sz="2800" dirty="0">
                <a:latin typeface="+mn-lt"/>
                <a:cs typeface="+mn-cs"/>
              </a:rPr>
              <a:t>Bir soyutlama</a:t>
            </a:r>
            <a:r>
              <a:rPr lang="en-US" sz="2800" dirty="0">
                <a:latin typeface="+mn-lt"/>
                <a:cs typeface="+mn-cs"/>
              </a:rPr>
              <a:t> </a:t>
            </a:r>
            <a:r>
              <a:rPr lang="tr-TR" sz="2800" dirty="0">
                <a:latin typeface="+mn-lt"/>
                <a:cs typeface="+mn-cs"/>
              </a:rPr>
              <a:t>(</a:t>
            </a:r>
            <a:r>
              <a:rPr lang="en-US" sz="2800" dirty="0">
                <a:latin typeface="+mn-lt"/>
                <a:cs typeface="+mn-cs"/>
              </a:rPr>
              <a:t>abstraction</a:t>
            </a:r>
            <a:r>
              <a:rPr lang="tr-TR" sz="2800" dirty="0">
                <a:latin typeface="+mn-lt"/>
                <a:cs typeface="+mn-cs"/>
              </a:rPr>
              <a:t>) </a:t>
            </a:r>
            <a:r>
              <a:rPr lang="en-US" sz="2800" dirty="0">
                <a:latin typeface="+mn-lt"/>
                <a:cs typeface="+mn-cs"/>
              </a:rPr>
              <a:t>(</a:t>
            </a:r>
            <a:r>
              <a:rPr lang="tr-TR" sz="2800" dirty="0">
                <a:latin typeface="+mn-lt"/>
                <a:cs typeface="+mn-cs"/>
              </a:rPr>
              <a:t>veya</a:t>
            </a:r>
            <a:r>
              <a:rPr lang="en-US" sz="2800" dirty="0">
                <a:latin typeface="+mn-lt"/>
                <a:cs typeface="+mn-cs"/>
              </a:rPr>
              <a:t> </a:t>
            </a:r>
            <a:r>
              <a:rPr lang="en-US" sz="2800" dirty="0" err="1">
                <a:latin typeface="+mn-lt"/>
                <a:cs typeface="+mn-cs"/>
              </a:rPr>
              <a:t>nonterminal</a:t>
            </a:r>
            <a:r>
              <a:rPr lang="en-US" sz="2800" dirty="0">
                <a:latin typeface="+mn-lt"/>
                <a:cs typeface="+mn-cs"/>
              </a:rPr>
              <a:t> s</a:t>
            </a:r>
            <a:r>
              <a:rPr lang="tr-TR" sz="2800" dirty="0">
                <a:latin typeface="+mn-lt"/>
                <a:cs typeface="+mn-cs"/>
              </a:rPr>
              <a:t>e</a:t>
            </a:r>
            <a:r>
              <a:rPr lang="en-US" sz="2800" dirty="0" err="1">
                <a:latin typeface="+mn-lt"/>
                <a:cs typeface="+mn-cs"/>
              </a:rPr>
              <a:t>mbol</a:t>
            </a:r>
            <a:r>
              <a:rPr lang="en-US" sz="2800" dirty="0">
                <a:latin typeface="+mn-lt"/>
                <a:cs typeface="+mn-cs"/>
              </a:rPr>
              <a:t>) </a:t>
            </a:r>
            <a:r>
              <a:rPr lang="tr-TR" sz="2800" dirty="0">
                <a:latin typeface="+mn-lt"/>
                <a:cs typeface="+mn-cs"/>
              </a:rPr>
              <a:t>birden fazla</a:t>
            </a:r>
            <a:r>
              <a:rPr lang="en-US" sz="2800" dirty="0">
                <a:latin typeface="+mn-lt"/>
                <a:cs typeface="+mn-cs"/>
              </a:rPr>
              <a:t> RHS</a:t>
            </a:r>
            <a:r>
              <a:rPr lang="tr-TR" sz="2800" dirty="0">
                <a:latin typeface="+mn-lt"/>
                <a:cs typeface="+mn-cs"/>
              </a:rPr>
              <a:t>’ye sahip olabilir</a:t>
            </a:r>
            <a:endParaRPr lang="en-US" sz="2800" dirty="0">
              <a:latin typeface="+mn-lt"/>
              <a:cs typeface="+mn-cs"/>
            </a:endParaRPr>
          </a:p>
          <a:p>
            <a:pPr eaLnBrk="1" hangingPunct="1">
              <a:defRPr/>
            </a:pPr>
            <a:r>
              <a:rPr lang="en-US" dirty="0">
                <a:latin typeface="Courier New" pitchFamily="49" charset="0"/>
              </a:rPr>
              <a:t>     </a:t>
            </a:r>
            <a:r>
              <a:rPr lang="en-US" sz="2000" dirty="0">
                <a:latin typeface="Courier New" pitchFamily="49" charset="0"/>
              </a:rPr>
              <a:t>&lt;stmt&gt; </a:t>
            </a:r>
            <a:r>
              <a:rPr lang="en-US" sz="2000" dirty="0">
                <a:latin typeface="Courier New" pitchFamily="49" charset="0"/>
                <a:sym typeface="Symbol" pitchFamily="18" charset="2"/>
              </a:rPr>
              <a:t></a:t>
            </a:r>
            <a:r>
              <a:rPr lang="en-US" sz="2000" dirty="0">
                <a:latin typeface="Courier New" pitchFamily="49" charset="0"/>
              </a:rPr>
              <a:t> &lt;</a:t>
            </a:r>
            <a:r>
              <a:rPr lang="en-US" sz="2000" dirty="0" err="1">
                <a:latin typeface="Courier New" pitchFamily="49" charset="0"/>
              </a:rPr>
              <a:t>single_stmt</a:t>
            </a:r>
            <a:r>
              <a:rPr lang="en-US" sz="2000" dirty="0">
                <a:latin typeface="Courier New" pitchFamily="49" charset="0"/>
              </a:rPr>
              <a:t>&gt; </a:t>
            </a:r>
          </a:p>
          <a:p>
            <a:pPr eaLnBrk="1" hangingPunct="1">
              <a:defRPr/>
            </a:pPr>
            <a:r>
              <a:rPr lang="en-US" sz="2000" dirty="0">
                <a:latin typeface="Courier New" pitchFamily="49" charset="0"/>
              </a:rPr>
              <a:t>             | </a:t>
            </a:r>
            <a:r>
              <a:rPr lang="en-US" sz="2000" b="1" dirty="0">
                <a:latin typeface="Courier New" pitchFamily="49" charset="0"/>
              </a:rPr>
              <a:t>begin</a:t>
            </a:r>
            <a:r>
              <a:rPr lang="en-US" sz="2000" dirty="0">
                <a:latin typeface="Courier New" pitchFamily="49" charset="0"/>
              </a:rPr>
              <a:t> &lt;</a:t>
            </a:r>
            <a:r>
              <a:rPr lang="en-US" sz="2000" dirty="0" err="1">
                <a:latin typeface="Courier New" pitchFamily="49" charset="0"/>
              </a:rPr>
              <a:t>stmt_list</a:t>
            </a:r>
            <a:r>
              <a:rPr lang="en-US" sz="2000" dirty="0">
                <a:latin typeface="Courier New" pitchFamily="49" charset="0"/>
              </a:rPr>
              <a:t>&gt; </a:t>
            </a:r>
            <a:r>
              <a:rPr lang="en-US" sz="2000" b="1" dirty="0">
                <a:latin typeface="Courier New" pitchFamily="49" charset="0"/>
              </a:rPr>
              <a:t>end</a:t>
            </a:r>
          </a:p>
        </p:txBody>
      </p:sp>
      <p:sp>
        <p:nvSpPr>
          <p:cNvPr id="7" name="6 Slayt Numarası Yer Tutucusu"/>
          <p:cNvSpPr>
            <a:spLocks noGrp="1"/>
          </p:cNvSpPr>
          <p:nvPr>
            <p:ph type="sldNum" sz="quarter" idx="11"/>
          </p:nvPr>
        </p:nvSpPr>
        <p:spPr/>
        <p:txBody>
          <a:bodyPr/>
          <a:lstStyle/>
          <a:p>
            <a:pPr>
              <a:defRPr/>
            </a:pPr>
            <a:fld id="{68BB4320-7A55-4835-B15A-8BFBF1500D4A}"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8153400" cy="1143000"/>
          </a:xfrm>
        </p:spPr>
        <p:txBody>
          <a:bodyPr/>
          <a:lstStyle/>
          <a:p>
            <a:r>
              <a:rPr lang="en-US" smtClean="0"/>
              <a:t>Backus-Naur Form (BNF)</a:t>
            </a:r>
          </a:p>
        </p:txBody>
      </p:sp>
      <p:sp>
        <p:nvSpPr>
          <p:cNvPr id="44035" name="Rectangle 3"/>
          <p:cNvSpPr>
            <a:spLocks noGrp="1" noChangeArrowheads="1"/>
          </p:cNvSpPr>
          <p:nvPr>
            <p:ph type="body" idx="1"/>
          </p:nvPr>
        </p:nvSpPr>
        <p:spPr>
          <a:xfrm>
            <a:off x="381000" y="1484313"/>
            <a:ext cx="8583613" cy="4495800"/>
          </a:xfrm>
        </p:spPr>
        <p:txBody>
          <a:bodyPr/>
          <a:lstStyle/>
          <a:p>
            <a:pPr>
              <a:lnSpc>
                <a:spcPct val="90000"/>
              </a:lnSpc>
              <a:buFontTx/>
              <a:buNone/>
            </a:pPr>
            <a:r>
              <a:rPr lang="tr-TR" sz="2200" b="1" smtClean="0"/>
              <a:t>	Özyinelemeli Kurallar: </a:t>
            </a:r>
          </a:p>
          <a:p>
            <a:pPr>
              <a:lnSpc>
                <a:spcPct val="90000"/>
              </a:lnSpc>
            </a:pPr>
            <a:r>
              <a:rPr lang="tr-TR" sz="2200" smtClean="0"/>
              <a:t>BNF'de bir kural tanımında sol tarafın sağ tarafta yer alması, kuralın özyinelemeli olması olarak açıklanır. Aşağıda görülen &lt;tanımlayıcı_listesi&gt;, özyinelemeli kurallara ve nonterminal sembol için birden çok kural olmasına örnektir.</a:t>
            </a:r>
          </a:p>
          <a:p>
            <a:pPr>
              <a:lnSpc>
                <a:spcPct val="90000"/>
              </a:lnSpc>
            </a:pPr>
            <a:endParaRPr lang="tr-TR" sz="2200" smtClean="0"/>
          </a:p>
          <a:p>
            <a:pPr>
              <a:lnSpc>
                <a:spcPct val="90000"/>
              </a:lnSpc>
            </a:pPr>
            <a:r>
              <a:rPr lang="tr-TR" sz="2200" smtClean="0"/>
              <a:t>&lt;tanımlayıcı_listesi&gt;:=tanımlayıcı | tanımlayıcı, 		   					&lt;tanımlayıcı_listesi&gt;</a:t>
            </a:r>
          </a:p>
          <a:p>
            <a:pPr>
              <a:lnSpc>
                <a:spcPct val="90000"/>
              </a:lnSpc>
            </a:pPr>
            <a:r>
              <a:rPr lang="tr-TR" sz="2200" b="1" smtClean="0">
                <a:solidFill>
                  <a:srgbClr val="FF0000"/>
                </a:solidFill>
              </a:rPr>
              <a:t>4. Başlangıç Sembolü</a:t>
            </a:r>
          </a:p>
          <a:p>
            <a:pPr>
              <a:lnSpc>
                <a:spcPct val="90000"/>
              </a:lnSpc>
            </a:pPr>
            <a:r>
              <a:rPr lang="tr-TR" sz="2200" smtClean="0"/>
              <a:t>BNF'de dilin ana elemanını göstermek için, terminal olmayan sembollerden biri, başlangıç sembolü (amaç sembol) olarak tanımlanır.</a:t>
            </a:r>
            <a:endParaRPr lang="tr-TR" sz="2200" b="1" smtClean="0"/>
          </a:p>
          <a:p>
            <a:pPr>
              <a:lnSpc>
                <a:spcPct val="90000"/>
              </a:lnSpc>
            </a:pPr>
            <a:endParaRPr lang="tr-TR" sz="2200" smtClean="0"/>
          </a:p>
        </p:txBody>
      </p:sp>
      <p:sp>
        <p:nvSpPr>
          <p:cNvPr id="5" name="4 Slayt Numarası Yer Tutucusu"/>
          <p:cNvSpPr>
            <a:spLocks noGrp="1"/>
          </p:cNvSpPr>
          <p:nvPr>
            <p:ph type="sldNum" sz="quarter" idx="11"/>
          </p:nvPr>
        </p:nvSpPr>
        <p:spPr/>
        <p:txBody>
          <a:bodyPr/>
          <a:lstStyle/>
          <a:p>
            <a:pPr>
              <a:defRPr/>
            </a:pPr>
            <a:fld id="{E1732A05-C694-44CE-B4A1-66A2E2FA297C}"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5059" name="Rectangle 3"/>
          <p:cNvSpPr>
            <a:spLocks noGrp="1" noChangeArrowheads="1"/>
          </p:cNvSpPr>
          <p:nvPr>
            <p:ph type="body" idx="1"/>
          </p:nvPr>
        </p:nvSpPr>
        <p:spPr>
          <a:xfrm>
            <a:off x="304800" y="1295400"/>
            <a:ext cx="8569325" cy="4495800"/>
          </a:xfrm>
        </p:spPr>
        <p:txBody>
          <a:bodyPr/>
          <a:lstStyle/>
          <a:p>
            <a:r>
              <a:rPr lang="en-US" sz="2400" smtClean="0"/>
              <a:t>BNF kullanılarak, bir dilde yer alan cümleler oluşturulabilir. Bu amaçla, başlangıç</a:t>
            </a:r>
            <a:r>
              <a:rPr lang="tr-TR" sz="2400" smtClean="0"/>
              <a:t> </a:t>
            </a:r>
            <a:r>
              <a:rPr lang="en-US" sz="2400" smtClean="0"/>
              <a:t>sembolünden başlayarak, dilin kurallarının sıra ile uygulanması gereklidir. </a:t>
            </a:r>
            <a:r>
              <a:rPr lang="en-US" sz="2400" smtClean="0">
                <a:solidFill>
                  <a:srgbClr val="FF0000"/>
                </a:solidFill>
              </a:rPr>
              <a:t>Bu şekilde cümle oluşturulmasına</a:t>
            </a:r>
            <a:r>
              <a:rPr lang="tr-TR" sz="2400" smtClean="0">
                <a:solidFill>
                  <a:srgbClr val="FF0000"/>
                </a:solidFill>
              </a:rPr>
              <a:t> </a:t>
            </a:r>
            <a:r>
              <a:rPr lang="en-US" sz="2400" b="1" smtClean="0">
                <a:solidFill>
                  <a:srgbClr val="FF0000"/>
                </a:solidFill>
              </a:rPr>
              <a:t>türetme</a:t>
            </a:r>
            <a:r>
              <a:rPr lang="tr-TR" sz="2400" b="1" smtClean="0">
                <a:solidFill>
                  <a:srgbClr val="FF0000"/>
                </a:solidFill>
              </a:rPr>
              <a:t> </a:t>
            </a:r>
            <a:r>
              <a:rPr lang="en-US" sz="2400" b="1" smtClean="0">
                <a:solidFill>
                  <a:srgbClr val="FF0000"/>
                </a:solidFill>
              </a:rPr>
              <a:t>(derivation) </a:t>
            </a:r>
            <a:r>
              <a:rPr lang="en-US" sz="2400" smtClean="0">
                <a:solidFill>
                  <a:srgbClr val="FF0000"/>
                </a:solidFill>
              </a:rPr>
              <a:t>denir </a:t>
            </a:r>
            <a:r>
              <a:rPr lang="en-US" sz="2400" smtClean="0"/>
              <a:t>ve BNF türetmeli bir yöntem olarak nitelendirilir.</a:t>
            </a:r>
            <a:r>
              <a:rPr lang="tr-TR" sz="2400" smtClean="0"/>
              <a:t> </a:t>
            </a:r>
          </a:p>
          <a:p>
            <a:r>
              <a:rPr lang="tr-TR" sz="2400" smtClean="0"/>
              <a:t>Bir</a:t>
            </a:r>
            <a:r>
              <a:rPr lang="en-US" sz="2400" smtClean="0"/>
              <a:t> </a:t>
            </a:r>
            <a:r>
              <a:rPr lang="tr-TR" sz="2400" smtClean="0"/>
              <a:t>türetme, başlangıç sembolüyle başlayan ve</a:t>
            </a:r>
            <a:r>
              <a:rPr lang="en-US" sz="2400" smtClean="0"/>
              <a:t> </a:t>
            </a:r>
            <a:r>
              <a:rPr lang="tr-TR" sz="2400" smtClean="0"/>
              <a:t>bir cümleyle </a:t>
            </a:r>
            <a:r>
              <a:rPr lang="en-US" sz="2400" smtClean="0"/>
              <a:t>(</a:t>
            </a:r>
            <a:r>
              <a:rPr lang="tr-TR" sz="2400" smtClean="0"/>
              <a:t>tüm </a:t>
            </a:r>
            <a:r>
              <a:rPr lang="en-US" sz="2400" smtClean="0"/>
              <a:t>terminal s</a:t>
            </a:r>
            <a:r>
              <a:rPr lang="tr-TR" sz="2400" smtClean="0"/>
              <a:t>e</a:t>
            </a:r>
            <a:r>
              <a:rPr lang="en-US" sz="2400" smtClean="0"/>
              <a:t>mbol</a:t>
            </a:r>
            <a:r>
              <a:rPr lang="tr-TR" sz="2400" smtClean="0"/>
              <a:t>leri</a:t>
            </a:r>
            <a:r>
              <a:rPr lang="en-US" sz="2400" smtClean="0"/>
              <a:t>)</a:t>
            </a:r>
            <a:r>
              <a:rPr lang="tr-TR" sz="2400" smtClean="0"/>
              <a:t> biten kuralların tekrarlamalı bir uygulamasıdır.</a:t>
            </a:r>
            <a:r>
              <a:rPr lang="en-US" sz="2400" smtClean="0"/>
              <a:t> </a:t>
            </a:r>
          </a:p>
          <a:p>
            <a:endParaRPr lang="tr-TR" sz="2400" smtClean="0"/>
          </a:p>
        </p:txBody>
      </p:sp>
      <p:sp>
        <p:nvSpPr>
          <p:cNvPr id="5" name="4 Slayt Numarası Yer Tutucusu"/>
          <p:cNvSpPr>
            <a:spLocks noGrp="1"/>
          </p:cNvSpPr>
          <p:nvPr>
            <p:ph type="sldNum" sz="quarter" idx="11"/>
          </p:nvPr>
        </p:nvSpPr>
        <p:spPr/>
        <p:txBody>
          <a:bodyPr/>
          <a:lstStyle/>
          <a:p>
            <a:pPr>
              <a:defRPr/>
            </a:pPr>
            <a:fld id="{BFA3A13D-0C11-4D5D-B552-3BD45E966FF7}"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İçerik Yer Tutucusu"/>
          <p:cNvSpPr>
            <a:spLocks noGrp="1"/>
          </p:cNvSpPr>
          <p:nvPr>
            <p:ph idx="1"/>
          </p:nvPr>
        </p:nvSpPr>
        <p:spPr/>
        <p:txBody>
          <a:bodyPr/>
          <a:lstStyle/>
          <a:p>
            <a:r>
              <a:rPr lang="tr-TR" smtClean="0"/>
              <a:t>Örnek bir gramer :</a:t>
            </a:r>
            <a:endParaRPr lang="en-US" smtClean="0"/>
          </a:p>
          <a:p>
            <a:endParaRPr lang="tr-TR" smtClean="0"/>
          </a:p>
        </p:txBody>
      </p:sp>
      <p:pic>
        <p:nvPicPr>
          <p:cNvPr id="46083" name="Picture 2"/>
          <p:cNvPicPr>
            <a:picLocks noChangeAspect="1" noChangeArrowheads="1"/>
          </p:cNvPicPr>
          <p:nvPr/>
        </p:nvPicPr>
        <p:blipFill>
          <a:blip r:embed="rId2"/>
          <a:srcRect/>
          <a:stretch>
            <a:fillRect/>
          </a:stretch>
        </p:blipFill>
        <p:spPr bwMode="auto">
          <a:xfrm>
            <a:off x="838200" y="2286000"/>
            <a:ext cx="4802188" cy="2971800"/>
          </a:xfrm>
          <a:prstGeom prst="rect">
            <a:avLst/>
          </a:prstGeom>
          <a:noFill/>
          <a:ln w="9525">
            <a:noFill/>
            <a:miter lim="800000"/>
            <a:headEnd/>
            <a:tailEnd/>
          </a:ln>
        </p:spPr>
      </p:pic>
      <p:sp>
        <p:nvSpPr>
          <p:cNvPr id="4608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6" name="5 Slayt Numarası Yer Tutucusu"/>
          <p:cNvSpPr>
            <a:spLocks noGrp="1"/>
          </p:cNvSpPr>
          <p:nvPr>
            <p:ph type="sldNum" sz="quarter" idx="11"/>
          </p:nvPr>
        </p:nvSpPr>
        <p:spPr/>
        <p:txBody>
          <a:bodyPr/>
          <a:lstStyle/>
          <a:p>
            <a:pPr>
              <a:defRPr/>
            </a:pPr>
            <a:fld id="{E270155F-C8D3-4F68-B2D9-FE093AE83CEA}"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10243" name="2 İçerik Yer Tutucusu"/>
          <p:cNvSpPr>
            <a:spLocks noGrp="1"/>
          </p:cNvSpPr>
          <p:nvPr>
            <p:ph idx="1"/>
          </p:nvPr>
        </p:nvSpPr>
        <p:spPr>
          <a:xfrm>
            <a:off x="609600" y="1600200"/>
            <a:ext cx="8153400" cy="4876800"/>
          </a:xfrm>
        </p:spPr>
        <p:txBody>
          <a:bodyPr/>
          <a:lstStyle/>
          <a:p>
            <a:pPr eaLnBrk="1" hangingPunct="1"/>
            <a:r>
              <a:rPr lang="tr-TR" b="1" smtClean="0"/>
              <a:t>Sentaks (</a:t>
            </a:r>
            <a:r>
              <a:rPr lang="en-US" b="1" smtClean="0"/>
              <a:t>Syntax</a:t>
            </a:r>
            <a:r>
              <a:rPr lang="tr-TR" b="1" smtClean="0"/>
              <a:t>)</a:t>
            </a:r>
            <a:r>
              <a:rPr lang="en-US" b="1" smtClean="0"/>
              <a:t>:</a:t>
            </a:r>
            <a:r>
              <a:rPr lang="en-US" smtClean="0"/>
              <a:t> </a:t>
            </a:r>
            <a:r>
              <a:rPr lang="tr-TR" smtClean="0"/>
              <a:t>İfadelerin (</a:t>
            </a:r>
            <a:r>
              <a:rPr lang="en-US" smtClean="0"/>
              <a:t>statements</a:t>
            </a:r>
            <a:r>
              <a:rPr lang="tr-TR" smtClean="0"/>
              <a:t>), deyimlerin (</a:t>
            </a:r>
            <a:r>
              <a:rPr lang="en-US" smtClean="0"/>
              <a:t>expressions</a:t>
            </a:r>
            <a:r>
              <a:rPr lang="tr-TR" smtClean="0"/>
              <a:t>), ve program birimlerinin biçimi veya yapısı</a:t>
            </a:r>
            <a:endParaRPr lang="en-US" smtClean="0"/>
          </a:p>
          <a:p>
            <a:pPr eaLnBrk="1" hangingPunct="1"/>
            <a:r>
              <a:rPr lang="tr-TR" b="1" smtClean="0"/>
              <a:t>Semantik (</a:t>
            </a:r>
            <a:r>
              <a:rPr lang="en-US" b="1" smtClean="0"/>
              <a:t>Semantics</a:t>
            </a:r>
            <a:r>
              <a:rPr lang="tr-TR" b="1" smtClean="0"/>
              <a:t>)</a:t>
            </a:r>
            <a:r>
              <a:rPr lang="en-US" b="1" smtClean="0"/>
              <a:t>:</a:t>
            </a:r>
            <a:r>
              <a:rPr lang="en-US" smtClean="0"/>
              <a:t> </a:t>
            </a:r>
            <a:r>
              <a:rPr lang="tr-TR" smtClean="0"/>
              <a:t>Deyimlerin</a:t>
            </a:r>
            <a:r>
              <a:rPr lang="en-US" smtClean="0"/>
              <a:t>, </a:t>
            </a:r>
            <a:r>
              <a:rPr lang="tr-TR" smtClean="0"/>
              <a:t>ifadelerin</a:t>
            </a:r>
            <a:r>
              <a:rPr lang="en-US" smtClean="0"/>
              <a:t>, </a:t>
            </a:r>
            <a:r>
              <a:rPr lang="tr-TR" smtClean="0"/>
              <a:t>ve</a:t>
            </a:r>
            <a:r>
              <a:rPr lang="en-US" smtClean="0"/>
              <a:t> program </a:t>
            </a:r>
            <a:r>
              <a:rPr lang="tr-TR" smtClean="0"/>
              <a:t>birimlerinin anlamı</a:t>
            </a:r>
            <a:endParaRPr lang="en-US" smtClean="0"/>
          </a:p>
          <a:p>
            <a:pPr eaLnBrk="1" hangingPunct="1"/>
            <a:r>
              <a:rPr lang="en-US" smtClean="0"/>
              <a:t>S</a:t>
            </a:r>
            <a:r>
              <a:rPr lang="tr-TR" smtClean="0"/>
              <a:t>e</a:t>
            </a:r>
            <a:r>
              <a:rPr lang="en-US" smtClean="0"/>
              <a:t>nta</a:t>
            </a:r>
            <a:r>
              <a:rPr lang="tr-TR" smtClean="0"/>
              <a:t>ks</a:t>
            </a:r>
            <a:r>
              <a:rPr lang="en-US" smtClean="0"/>
              <a:t> </a:t>
            </a:r>
            <a:r>
              <a:rPr lang="tr-TR" smtClean="0"/>
              <a:t>ve</a:t>
            </a:r>
            <a:r>
              <a:rPr lang="en-US" smtClean="0"/>
              <a:t> semanti</a:t>
            </a:r>
            <a:r>
              <a:rPr lang="tr-TR" smtClean="0"/>
              <a:t>k bir dilin tanımını sağlar</a:t>
            </a:r>
            <a:endParaRPr lang="en-US" smtClean="0"/>
          </a:p>
          <a:p>
            <a:pPr lvl="1" eaLnBrk="1" hangingPunct="1"/>
            <a:r>
              <a:rPr lang="en-US" smtClean="0"/>
              <a:t> </a:t>
            </a:r>
            <a:r>
              <a:rPr lang="tr-TR" smtClean="0"/>
              <a:t>Bir dil tanımının kullanıcıları</a:t>
            </a:r>
            <a:endParaRPr lang="en-US" smtClean="0"/>
          </a:p>
          <a:p>
            <a:pPr lvl="2" eaLnBrk="1" hangingPunct="1"/>
            <a:r>
              <a:rPr lang="tr-TR" smtClean="0"/>
              <a:t>Diğer dil tasarımcıları</a:t>
            </a:r>
            <a:endParaRPr lang="en-US" smtClean="0"/>
          </a:p>
          <a:p>
            <a:pPr lvl="2" eaLnBrk="1" hangingPunct="1"/>
            <a:r>
              <a:rPr lang="tr-TR" smtClean="0">
                <a:solidFill>
                  <a:srgbClr val="CC3300"/>
                </a:solidFill>
              </a:rPr>
              <a:t>Uygulamacılar (</a:t>
            </a:r>
            <a:r>
              <a:rPr lang="en-US" smtClean="0">
                <a:solidFill>
                  <a:srgbClr val="CC3300"/>
                </a:solidFill>
              </a:rPr>
              <a:t>Implementers</a:t>
            </a:r>
            <a:r>
              <a:rPr lang="tr-TR" smtClean="0">
                <a:solidFill>
                  <a:srgbClr val="CC3300"/>
                </a:solidFill>
              </a:rPr>
              <a:t>)</a:t>
            </a:r>
            <a:endParaRPr lang="en-US" smtClean="0">
              <a:solidFill>
                <a:srgbClr val="CC3300"/>
              </a:solidFill>
            </a:endParaRPr>
          </a:p>
          <a:p>
            <a:pPr lvl="2" eaLnBrk="1" hangingPunct="1"/>
            <a:r>
              <a:rPr lang="en-US" smtClean="0"/>
              <a:t>Program</a:t>
            </a:r>
            <a:r>
              <a:rPr lang="tr-TR" smtClean="0"/>
              <a:t>cılar</a:t>
            </a:r>
            <a:r>
              <a:rPr lang="en-US" smtClean="0"/>
              <a:t> (</a:t>
            </a:r>
            <a:r>
              <a:rPr lang="tr-TR" smtClean="0"/>
              <a:t>Dilin kullanıcıları</a:t>
            </a:r>
            <a:r>
              <a:rPr lang="en-US" smtClean="0"/>
              <a:t>)</a:t>
            </a:r>
          </a:p>
          <a:p>
            <a:endParaRPr lang="tr-TR" smtClean="0"/>
          </a:p>
        </p:txBody>
      </p:sp>
      <p:sp>
        <p:nvSpPr>
          <p:cNvPr id="5" name="4 Slayt Numarası Yer Tutucusu"/>
          <p:cNvSpPr>
            <a:spLocks noGrp="1"/>
          </p:cNvSpPr>
          <p:nvPr>
            <p:ph type="sldNum" sz="quarter" idx="11"/>
          </p:nvPr>
        </p:nvSpPr>
        <p:spPr/>
        <p:txBody>
          <a:bodyPr/>
          <a:lstStyle/>
          <a:p>
            <a:pPr>
              <a:defRPr/>
            </a:pPr>
            <a:fld id="{FD721D4D-12CB-4916-AC86-0AC1E4C95F6D}"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7107" name="Rectangle 3"/>
          <p:cNvSpPr>
            <a:spLocks noGrp="1" noChangeArrowheads="1"/>
          </p:cNvSpPr>
          <p:nvPr>
            <p:ph type="body" idx="1"/>
          </p:nvPr>
        </p:nvSpPr>
        <p:spPr>
          <a:xfrm>
            <a:off x="179388" y="1447800"/>
            <a:ext cx="8686800" cy="4495800"/>
          </a:xfrm>
        </p:spPr>
        <p:txBody>
          <a:bodyPr/>
          <a:lstStyle/>
          <a:p>
            <a:r>
              <a:rPr lang="en-US" sz="2000" smtClean="0"/>
              <a:t>Örnek</a:t>
            </a:r>
            <a:r>
              <a:rPr lang="tr-TR" sz="2000" smtClean="0"/>
              <a:t>:</a:t>
            </a:r>
            <a:r>
              <a:rPr lang="en-US" sz="2000" smtClean="0"/>
              <a:t> </a:t>
            </a:r>
            <a:r>
              <a:rPr lang="tr-TR" sz="2000" smtClean="0"/>
              <a:t>G</a:t>
            </a:r>
            <a:r>
              <a:rPr lang="en-US" sz="2000" smtClean="0"/>
              <a:t>ramer </a:t>
            </a:r>
            <a:r>
              <a:rPr lang="tr-TR" sz="2000" smtClean="0"/>
              <a:t>şeklinde</a:t>
            </a:r>
            <a:r>
              <a:rPr lang="en-US" sz="2000" smtClean="0"/>
              <a:t> görülen dilin, atama görevini gören tek bir deyimi vardır. </a:t>
            </a:r>
            <a:r>
              <a:rPr lang="tr-TR" sz="2000" smtClean="0"/>
              <a:t>Bir </a:t>
            </a:r>
            <a:r>
              <a:rPr lang="tr-TR" sz="2000" b="1" smtClean="0"/>
              <a:t>program</a:t>
            </a:r>
            <a:r>
              <a:rPr lang="tr-TR" sz="2000" smtClean="0"/>
              <a:t>, </a:t>
            </a:r>
            <a:r>
              <a:rPr lang="tr-TR" sz="2000" i="1" smtClean="0"/>
              <a:t>begin</a:t>
            </a:r>
            <a:r>
              <a:rPr lang="tr-TR" sz="2000" smtClean="0"/>
              <a:t> ile başlar, </a:t>
            </a:r>
            <a:r>
              <a:rPr lang="tr-TR" sz="2000" i="1" smtClean="0"/>
              <a:t>end</a:t>
            </a:r>
            <a:r>
              <a:rPr lang="tr-TR" sz="2000" smtClean="0"/>
              <a:t> ile biter. Bir </a:t>
            </a:r>
            <a:r>
              <a:rPr lang="tr-TR" sz="2000" b="1" smtClean="0"/>
              <a:t>ifade</a:t>
            </a:r>
            <a:r>
              <a:rPr lang="tr-TR" sz="2000" smtClean="0"/>
              <a:t>, ya </a:t>
            </a:r>
            <a:r>
              <a:rPr lang="tr-TR" sz="2000" b="1" smtClean="0"/>
              <a:t>tek bir değişkenden </a:t>
            </a:r>
            <a:r>
              <a:rPr lang="tr-TR" sz="2000" smtClean="0"/>
              <a:t>ya da </a:t>
            </a:r>
            <a:r>
              <a:rPr lang="tr-TR" sz="2000" b="1" smtClean="0"/>
              <a:t>iki değişken </a:t>
            </a:r>
            <a:r>
              <a:rPr lang="tr-TR" sz="2000" smtClean="0"/>
              <a:t>ve </a:t>
            </a:r>
            <a:r>
              <a:rPr lang="tr-TR" sz="2000" b="1" smtClean="0"/>
              <a:t>+</a:t>
            </a:r>
            <a:r>
              <a:rPr lang="tr-TR" sz="2000" smtClean="0"/>
              <a:t> işlemcisinden oluşabilir. Kullanılabilen </a:t>
            </a:r>
            <a:r>
              <a:rPr lang="tr-TR" sz="2000" b="1" smtClean="0"/>
              <a:t>değişken</a:t>
            </a:r>
            <a:r>
              <a:rPr lang="tr-TR" sz="2000" smtClean="0"/>
              <a:t> isimleri </a:t>
            </a:r>
            <a:r>
              <a:rPr lang="tr-TR" sz="2000" i="1" smtClean="0"/>
              <a:t>X, Y</a:t>
            </a:r>
            <a:r>
              <a:rPr lang="tr-TR" sz="2000" smtClean="0"/>
              <a:t> veya</a:t>
            </a:r>
            <a:r>
              <a:rPr lang="tr-TR" sz="2000" i="1" smtClean="0"/>
              <a:t> Z</a:t>
            </a:r>
            <a:r>
              <a:rPr lang="tr-TR" sz="2000" smtClean="0"/>
              <a:t> dir.  Yukarıda verilen gramer aşağıdaki örnek üzerinde açıklanmaktadır:</a:t>
            </a:r>
            <a:endParaRPr lang="en-US" sz="2000" smtClean="0"/>
          </a:p>
        </p:txBody>
      </p:sp>
      <p:pic>
        <p:nvPicPr>
          <p:cNvPr id="47108" name="Picture 2"/>
          <p:cNvPicPr>
            <a:picLocks noChangeAspect="1" noChangeArrowheads="1"/>
          </p:cNvPicPr>
          <p:nvPr/>
        </p:nvPicPr>
        <p:blipFill>
          <a:blip r:embed="rId3"/>
          <a:srcRect/>
          <a:stretch>
            <a:fillRect/>
          </a:stretch>
        </p:blipFill>
        <p:spPr bwMode="auto">
          <a:xfrm>
            <a:off x="684213" y="3421063"/>
            <a:ext cx="1905000" cy="1638300"/>
          </a:xfrm>
          <a:prstGeom prst="rect">
            <a:avLst/>
          </a:prstGeom>
          <a:noFill/>
          <a:ln w="9525">
            <a:noFill/>
            <a:miter lim="800000"/>
            <a:headEnd/>
            <a:tailEnd/>
          </a:ln>
        </p:spPr>
      </p:pic>
      <p:pic>
        <p:nvPicPr>
          <p:cNvPr id="47109" name="Picture 3"/>
          <p:cNvPicPr>
            <a:picLocks noChangeAspect="1" noChangeArrowheads="1"/>
          </p:cNvPicPr>
          <p:nvPr/>
        </p:nvPicPr>
        <p:blipFill>
          <a:blip r:embed="rId4"/>
          <a:srcRect/>
          <a:stretch>
            <a:fillRect/>
          </a:stretch>
        </p:blipFill>
        <p:spPr bwMode="auto">
          <a:xfrm>
            <a:off x="2801938" y="3417888"/>
            <a:ext cx="1914525" cy="1666875"/>
          </a:xfrm>
          <a:prstGeom prst="rect">
            <a:avLst/>
          </a:prstGeom>
          <a:noFill/>
          <a:ln w="9525">
            <a:noFill/>
            <a:miter lim="800000"/>
            <a:headEnd/>
            <a:tailEnd/>
          </a:ln>
        </p:spPr>
      </p:pic>
      <p:pic>
        <p:nvPicPr>
          <p:cNvPr id="47110" name="Picture 4"/>
          <p:cNvPicPr>
            <a:picLocks noChangeAspect="1" noChangeArrowheads="1"/>
          </p:cNvPicPr>
          <p:nvPr/>
        </p:nvPicPr>
        <p:blipFill>
          <a:blip r:embed="rId5"/>
          <a:srcRect/>
          <a:stretch>
            <a:fillRect/>
          </a:stretch>
        </p:blipFill>
        <p:spPr bwMode="auto">
          <a:xfrm>
            <a:off x="4981575" y="3413125"/>
            <a:ext cx="1725613" cy="1625600"/>
          </a:xfrm>
          <a:prstGeom prst="rect">
            <a:avLst/>
          </a:prstGeom>
          <a:noFill/>
          <a:ln w="9525">
            <a:noFill/>
            <a:miter lim="800000"/>
            <a:headEnd/>
            <a:tailEnd/>
          </a:ln>
        </p:spPr>
      </p:pic>
      <p:pic>
        <p:nvPicPr>
          <p:cNvPr id="47111" name="Picture 5"/>
          <p:cNvPicPr>
            <a:picLocks noChangeAspect="1" noChangeArrowheads="1"/>
          </p:cNvPicPr>
          <p:nvPr/>
        </p:nvPicPr>
        <p:blipFill>
          <a:blip r:embed="rId6"/>
          <a:srcRect/>
          <a:stretch>
            <a:fillRect/>
          </a:stretch>
        </p:blipFill>
        <p:spPr bwMode="auto">
          <a:xfrm>
            <a:off x="7010400" y="3352800"/>
            <a:ext cx="1644650" cy="1741488"/>
          </a:xfrm>
          <a:prstGeom prst="rect">
            <a:avLst/>
          </a:prstGeom>
          <a:noFill/>
          <a:ln w="9525">
            <a:noFill/>
            <a:miter lim="800000"/>
            <a:headEnd/>
            <a:tailEnd/>
          </a:ln>
        </p:spPr>
      </p:pic>
      <p:pic>
        <p:nvPicPr>
          <p:cNvPr id="47112" name="Picture 6"/>
          <p:cNvPicPr>
            <a:picLocks noChangeAspect="1" noChangeArrowheads="1"/>
          </p:cNvPicPr>
          <p:nvPr/>
        </p:nvPicPr>
        <p:blipFill>
          <a:blip r:embed="rId7"/>
          <a:srcRect/>
          <a:stretch>
            <a:fillRect/>
          </a:stretch>
        </p:blipFill>
        <p:spPr bwMode="auto">
          <a:xfrm>
            <a:off x="3932238" y="5181600"/>
            <a:ext cx="1539875" cy="1676400"/>
          </a:xfrm>
          <a:prstGeom prst="rect">
            <a:avLst/>
          </a:prstGeom>
          <a:noFill/>
          <a:ln w="9525">
            <a:noFill/>
            <a:miter lim="800000"/>
            <a:headEnd/>
            <a:tailEnd/>
          </a:ln>
        </p:spPr>
      </p:pic>
      <p:sp>
        <p:nvSpPr>
          <p:cNvPr id="10" name="9 Slayt Numarası Yer Tutucusu"/>
          <p:cNvSpPr>
            <a:spLocks noGrp="1"/>
          </p:cNvSpPr>
          <p:nvPr>
            <p:ph type="sldNum" sz="quarter" idx="11"/>
          </p:nvPr>
        </p:nvSpPr>
        <p:spPr/>
        <p:txBody>
          <a:bodyPr/>
          <a:lstStyle/>
          <a:p>
            <a:pPr>
              <a:defRPr/>
            </a:pPr>
            <a:fld id="{6100E9A2-9902-486F-831D-5708EE60CAB0}"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8131" name="Rectangle 3"/>
          <p:cNvSpPr>
            <a:spLocks noGrp="1" noChangeArrowheads="1"/>
          </p:cNvSpPr>
          <p:nvPr>
            <p:ph type="body" idx="1"/>
          </p:nvPr>
        </p:nvSpPr>
        <p:spPr>
          <a:xfrm>
            <a:off x="457200" y="1295400"/>
            <a:ext cx="7772400" cy="4495800"/>
          </a:xfrm>
        </p:spPr>
        <p:txBody>
          <a:bodyPr/>
          <a:lstStyle/>
          <a:p>
            <a:r>
              <a:rPr lang="tr-TR" sz="2000" smtClean="0"/>
              <a:t>Bu türetmedeki başlangıç sembolü </a:t>
            </a:r>
            <a:r>
              <a:rPr lang="tr-TR" sz="2000" i="1" smtClean="0"/>
              <a:t>&lt;program&gt;</a:t>
            </a:r>
            <a:r>
              <a:rPr lang="tr-TR" sz="2000" smtClean="0"/>
              <a:t> dır. </a:t>
            </a:r>
          </a:p>
          <a:p>
            <a:r>
              <a:rPr lang="tr-TR" sz="2000" smtClean="0"/>
              <a:t>Her cümle, bir önceki cümledeki terminal_olmayanlardan birinin tanımının yerleştirilmesiyle türetilir. </a:t>
            </a:r>
          </a:p>
          <a:p>
            <a:r>
              <a:rPr lang="tr-TR" sz="2000" smtClean="0"/>
              <a:t>Bu türetmede, yeni bir satırda tanımı yapılan terminal_olmayan, her zaman bir önceki satırda yer alan en soldaki terminal_olmayandır.</a:t>
            </a:r>
          </a:p>
          <a:p>
            <a:r>
              <a:rPr lang="tr-TR" sz="2000" smtClean="0"/>
              <a:t>Bu sıra ile oluşturulan türetmelere </a:t>
            </a:r>
            <a:r>
              <a:rPr lang="tr-TR" sz="2000" b="1" smtClean="0"/>
              <a:t>sola_dayalı </a:t>
            </a:r>
            <a:r>
              <a:rPr lang="tr-TR" sz="2000" smtClean="0"/>
              <a:t>türetme adı verilir. Türetme işlemi, sadece terminallerden veya </a:t>
            </a:r>
            <a:r>
              <a:rPr lang="tr-TR" sz="2000" i="1" smtClean="0"/>
              <a:t>lexeme</a:t>
            </a:r>
            <a:r>
              <a:rPr lang="tr-TR" sz="2000" smtClean="0"/>
              <a:t> lardan oluşan bir cümle oluşturulana kadar devam eder.</a:t>
            </a:r>
            <a:br>
              <a:rPr lang="tr-TR" sz="2000" smtClean="0"/>
            </a:br>
            <a:endParaRPr lang="tr-TR" sz="2000" smtClean="0"/>
          </a:p>
          <a:p>
            <a:r>
              <a:rPr lang="tr-TR" sz="2000" smtClean="0"/>
              <a:t>Bir sola_dayalı_türetmede, terminal_olmayanları yerleştirmek için farklı sağ taraf kuralları seçerek, dildeki farklı cümleler oluşturulabilir. Bir türetme, sola_dayalı türetmeye ek olarak,</a:t>
            </a:r>
            <a:r>
              <a:rPr lang="tr-TR" sz="2000" b="1" smtClean="0"/>
              <a:t> sağa_dayalı</a:t>
            </a:r>
            <a:r>
              <a:rPr lang="tr-TR" sz="2000" smtClean="0"/>
              <a:t> olarak veya </a:t>
            </a:r>
            <a:r>
              <a:rPr lang="tr-TR" sz="2000" b="1" smtClean="0"/>
              <a:t>ne sağa_dayalı ne de sola_dayalı</a:t>
            </a:r>
            <a:r>
              <a:rPr lang="tr-TR" sz="2000" smtClean="0"/>
              <a:t> olarak oluşturulabilir.</a:t>
            </a:r>
          </a:p>
        </p:txBody>
      </p:sp>
      <p:sp>
        <p:nvSpPr>
          <p:cNvPr id="5" name="4 Slayt Numarası Yer Tutucusu"/>
          <p:cNvSpPr>
            <a:spLocks noGrp="1"/>
          </p:cNvSpPr>
          <p:nvPr>
            <p:ph type="sldNum" sz="quarter" idx="11"/>
          </p:nvPr>
        </p:nvSpPr>
        <p:spPr/>
        <p:txBody>
          <a:bodyPr/>
          <a:lstStyle/>
          <a:p>
            <a:pPr>
              <a:defRPr/>
            </a:pPr>
            <a:fld id="{BEACE758-77B7-4DE7-AEB5-577F412A3A38}"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8153400" cy="1143000"/>
          </a:xfrm>
        </p:spPr>
        <p:txBody>
          <a:bodyPr/>
          <a:lstStyle/>
          <a:p>
            <a:r>
              <a:rPr lang="tr-TR" smtClean="0"/>
              <a:t>Gramerler ve Türetmeler</a:t>
            </a:r>
            <a:endParaRPr lang="en-US" smtClean="0"/>
          </a:p>
        </p:txBody>
      </p:sp>
      <p:sp>
        <p:nvSpPr>
          <p:cNvPr id="49155" name="Rectangle 3"/>
          <p:cNvSpPr>
            <a:spLocks noGrp="1" noChangeArrowheads="1"/>
          </p:cNvSpPr>
          <p:nvPr>
            <p:ph type="body" idx="1"/>
          </p:nvPr>
        </p:nvSpPr>
        <p:spPr>
          <a:xfrm>
            <a:off x="457200" y="1447800"/>
            <a:ext cx="7772400" cy="4495800"/>
          </a:xfrm>
        </p:spPr>
        <p:txBody>
          <a:bodyPr/>
          <a:lstStyle/>
          <a:p>
            <a:r>
              <a:rPr lang="tr-TR" sz="2400" smtClean="0"/>
              <a:t>Bu dildeki bir programın türetilmesi aşağıdaki örnek türetme üzerinde görülmektedir.</a:t>
            </a:r>
          </a:p>
          <a:p>
            <a:endParaRPr lang="tr-TR" sz="2000" smtClean="0"/>
          </a:p>
          <a:p>
            <a:endParaRPr lang="tr-TR" sz="2000" smtClean="0"/>
          </a:p>
          <a:p>
            <a:endParaRPr lang="tr-TR" sz="2000" smtClean="0"/>
          </a:p>
          <a:p>
            <a:endParaRPr lang="en-US" sz="2000" smtClean="0"/>
          </a:p>
        </p:txBody>
      </p:sp>
      <p:pic>
        <p:nvPicPr>
          <p:cNvPr id="49156" name="Picture 2"/>
          <p:cNvPicPr>
            <a:picLocks noChangeAspect="1" noChangeArrowheads="1"/>
          </p:cNvPicPr>
          <p:nvPr/>
        </p:nvPicPr>
        <p:blipFill>
          <a:blip r:embed="rId2"/>
          <a:srcRect/>
          <a:stretch>
            <a:fillRect/>
          </a:stretch>
        </p:blipFill>
        <p:spPr bwMode="auto">
          <a:xfrm>
            <a:off x="1223963" y="2362200"/>
            <a:ext cx="5329237" cy="39592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863316FA-3432-4D9F-AF10-81A1F1140F37}"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8153400" cy="1143000"/>
          </a:xfrm>
        </p:spPr>
        <p:txBody>
          <a:bodyPr/>
          <a:lstStyle/>
          <a:p>
            <a:pPr eaLnBrk="1" hangingPunct="1"/>
            <a:r>
              <a:rPr lang="tr-TR" smtClean="0"/>
              <a:t>Bir </a:t>
            </a:r>
            <a:r>
              <a:rPr lang="en-US" smtClean="0"/>
              <a:t> Gram</a:t>
            </a:r>
            <a:r>
              <a:rPr lang="tr-TR" smtClean="0"/>
              <a:t>e</a:t>
            </a:r>
            <a:r>
              <a:rPr lang="en-US" smtClean="0"/>
              <a:t>r</a:t>
            </a:r>
            <a:r>
              <a:rPr lang="tr-TR" smtClean="0"/>
              <a:t> Örneği</a:t>
            </a:r>
            <a:endParaRPr lang="en-US" smtClean="0"/>
          </a:p>
        </p:txBody>
      </p:sp>
      <p:sp>
        <p:nvSpPr>
          <p:cNvPr id="50179" name="Rectangle 3"/>
          <p:cNvSpPr>
            <a:spLocks noGrp="1" noChangeArrowheads="1"/>
          </p:cNvSpPr>
          <p:nvPr>
            <p:ph type="body" idx="1"/>
          </p:nvPr>
        </p:nvSpPr>
        <p:spPr>
          <a:xfrm>
            <a:off x="457200" y="1371600"/>
            <a:ext cx="7772400" cy="4495800"/>
          </a:xfrm>
        </p:spPr>
        <p:txBody>
          <a:bodyPr/>
          <a:lstStyle/>
          <a:p>
            <a:pPr eaLnBrk="1" hangingPunct="1">
              <a:buFontTx/>
              <a:buNone/>
            </a:pPr>
            <a:r>
              <a:rPr lang="en-US" sz="2000" b="1" dirty="0" smtClean="0">
                <a:latin typeface="Courier New" pitchFamily="49" charset="0"/>
              </a:rPr>
              <a:t>	&lt;program&gt;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stmts</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&lt;stmt&gt; | &lt;stmt&gt; ; &lt;</a:t>
            </a:r>
            <a:r>
              <a:rPr lang="en-US" sz="2000" b="1" dirty="0" err="1" smtClean="0">
                <a:latin typeface="Courier New" pitchFamily="49" charset="0"/>
              </a:rPr>
              <a:t>stmts</a:t>
            </a:r>
            <a:r>
              <a:rPr lang="en-US" sz="2000" b="1" dirty="0" smtClean="0">
                <a:latin typeface="Courier New" pitchFamily="49" charset="0"/>
              </a:rPr>
              <a:t>&gt;</a:t>
            </a:r>
          </a:p>
          <a:p>
            <a:pPr eaLnBrk="1" hangingPunct="1">
              <a:buFontTx/>
              <a:buNone/>
            </a:pPr>
            <a:r>
              <a:rPr lang="en-US" sz="2000" b="1" dirty="0" smtClean="0">
                <a:latin typeface="Courier New" pitchFamily="49" charset="0"/>
              </a:rPr>
              <a:t>   &lt;stmt&gt;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a:t>
            </a:r>
          </a:p>
          <a:p>
            <a:pPr eaLnBrk="1" hangingPunct="1">
              <a:buFontTx/>
              <a:buNone/>
            </a:pP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a | b | c | d</a:t>
            </a:r>
          </a:p>
          <a:p>
            <a:pPr eaLnBrk="1" hangingPunct="1">
              <a:buFontTx/>
              <a:buNone/>
            </a:pP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&lt;term&gt; + &lt;term&gt; | &lt;term&gt; - &lt;term&gt;</a:t>
            </a:r>
          </a:p>
          <a:p>
            <a:pPr eaLnBrk="1" hangingPunct="1">
              <a:buFontTx/>
              <a:buNone/>
            </a:pPr>
            <a:r>
              <a:rPr lang="en-US" sz="2000" b="1" dirty="0" smtClean="0">
                <a:latin typeface="Courier New" pitchFamily="49" charset="0"/>
              </a:rPr>
              <a:t>   &lt;term&gt;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var</a:t>
            </a:r>
            <a:r>
              <a:rPr lang="en-US" sz="2000" b="1" dirty="0" smtClean="0">
                <a:latin typeface="Courier New" pitchFamily="49" charset="0"/>
              </a:rPr>
              <a:t>&gt; | const</a:t>
            </a:r>
          </a:p>
        </p:txBody>
      </p:sp>
      <p:sp>
        <p:nvSpPr>
          <p:cNvPr id="6" name="5 Slayt Numarası Yer Tutucusu"/>
          <p:cNvSpPr>
            <a:spLocks noGrp="1"/>
          </p:cNvSpPr>
          <p:nvPr>
            <p:ph type="sldNum" sz="quarter" idx="11"/>
          </p:nvPr>
        </p:nvSpPr>
        <p:spPr/>
        <p:txBody>
          <a:bodyPr/>
          <a:lstStyle/>
          <a:p>
            <a:pPr>
              <a:defRPr/>
            </a:pPr>
            <a:fld id="{910DC72A-AA95-4813-B8D6-8CEE70FE4755}"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153400" cy="1143000"/>
          </a:xfrm>
        </p:spPr>
        <p:txBody>
          <a:bodyPr/>
          <a:lstStyle/>
          <a:p>
            <a:pPr eaLnBrk="1" hangingPunct="1"/>
            <a:r>
              <a:rPr lang="tr-TR" smtClean="0"/>
              <a:t>Bir Türetme (</a:t>
            </a:r>
            <a:r>
              <a:rPr lang="en-US" smtClean="0"/>
              <a:t>derivation</a:t>
            </a:r>
            <a:r>
              <a:rPr lang="tr-TR" smtClean="0"/>
              <a:t>) Örneği</a:t>
            </a:r>
            <a:endParaRPr lang="en-US" smtClean="0"/>
          </a:p>
        </p:txBody>
      </p:sp>
      <p:sp>
        <p:nvSpPr>
          <p:cNvPr id="51203" name="Rectangle 3"/>
          <p:cNvSpPr>
            <a:spLocks noGrp="1" noChangeArrowheads="1"/>
          </p:cNvSpPr>
          <p:nvPr>
            <p:ph type="body" idx="1"/>
          </p:nvPr>
        </p:nvSpPr>
        <p:spPr>
          <a:xfrm>
            <a:off x="533400" y="1447800"/>
            <a:ext cx="8229600" cy="4495800"/>
          </a:xfrm>
        </p:spPr>
        <p:txBody>
          <a:bodyPr/>
          <a:lstStyle/>
          <a:p>
            <a:pPr eaLnBrk="1" hangingPunct="1">
              <a:buFontTx/>
              <a:buNone/>
            </a:pPr>
            <a:r>
              <a:rPr lang="en-US" sz="2000" b="1" dirty="0" smtClean="0">
                <a:latin typeface="Courier New" pitchFamily="49" charset="0"/>
              </a:rPr>
              <a:t>	&lt;program&gt; =&gt; &lt;</a:t>
            </a:r>
            <a:r>
              <a:rPr lang="en-US" sz="2000" b="1" dirty="0" err="1" smtClean="0">
                <a:latin typeface="Courier New" pitchFamily="49" charset="0"/>
              </a:rPr>
              <a:t>stmts</a:t>
            </a:r>
            <a:r>
              <a:rPr lang="en-US" sz="2000" b="1" dirty="0" smtClean="0">
                <a:latin typeface="Courier New" pitchFamily="49" charset="0"/>
              </a:rPr>
              <a:t>&gt; =&gt; &lt;stmt&gt; </a:t>
            </a:r>
          </a:p>
          <a:p>
            <a:pPr eaLnBrk="1" hangingPunct="1">
              <a:buFontTx/>
              <a:buNone/>
            </a:pPr>
            <a:r>
              <a:rPr lang="en-US" sz="2000" b="1" dirty="0" smtClean="0">
                <a:latin typeface="Courier New" pitchFamily="49" charset="0"/>
              </a:rPr>
              <a:t>                      =&gt; &lt;</a:t>
            </a:r>
            <a:r>
              <a:rPr lang="en-US" sz="2000" b="1" dirty="0" err="1" smtClean="0">
                <a:latin typeface="Courier New" pitchFamily="49" charset="0"/>
              </a:rPr>
              <a:t>var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=&gt; a =&lt;</a:t>
            </a:r>
            <a:r>
              <a:rPr lang="en-US" sz="2000" b="1" dirty="0" err="1" smtClean="0">
                <a:latin typeface="Courier New" pitchFamily="49" charset="0"/>
              </a:rPr>
              <a:t>expr</a:t>
            </a:r>
            <a:r>
              <a:rPr lang="en-US" sz="2000" b="1" dirty="0" smtClean="0">
                <a:latin typeface="Courier New" pitchFamily="49" charset="0"/>
              </a:rPr>
              <a:t>&gt; </a:t>
            </a:r>
          </a:p>
          <a:p>
            <a:pPr eaLnBrk="1" hangingPunct="1">
              <a:buFontTx/>
              <a:buNone/>
            </a:pPr>
            <a:r>
              <a:rPr lang="en-US" sz="2000" b="1" dirty="0" smtClean="0">
                <a:latin typeface="Courier New" pitchFamily="49" charset="0"/>
              </a:rPr>
              <a:t>                      =&gt; a = &lt;term&gt; + &lt;term&gt;</a:t>
            </a:r>
          </a:p>
          <a:p>
            <a:pPr eaLnBrk="1" hangingPunct="1">
              <a:buFontTx/>
              <a:buNone/>
            </a:pPr>
            <a:r>
              <a:rPr lang="en-US" sz="2000" b="1" dirty="0" smtClean="0">
                <a:latin typeface="Courier New" pitchFamily="49" charset="0"/>
              </a:rPr>
              <a:t>                      =&gt; a = &lt;</a:t>
            </a:r>
            <a:r>
              <a:rPr lang="en-US" sz="2000" b="1" dirty="0" err="1" smtClean="0">
                <a:latin typeface="Courier New" pitchFamily="49" charset="0"/>
              </a:rPr>
              <a:t>var</a:t>
            </a:r>
            <a:r>
              <a:rPr lang="en-US" sz="2000" b="1" dirty="0" smtClean="0">
                <a:latin typeface="Courier New" pitchFamily="49" charset="0"/>
              </a:rPr>
              <a:t>&gt; + &lt;term&gt; </a:t>
            </a:r>
          </a:p>
          <a:p>
            <a:pPr eaLnBrk="1" hangingPunct="1">
              <a:buFontTx/>
              <a:buNone/>
            </a:pPr>
            <a:r>
              <a:rPr lang="en-US" sz="2000" b="1" dirty="0" smtClean="0">
                <a:latin typeface="Courier New" pitchFamily="49" charset="0"/>
              </a:rPr>
              <a:t>                      =&gt; a = b + &lt;term&gt;</a:t>
            </a:r>
          </a:p>
          <a:p>
            <a:pPr eaLnBrk="1" hangingPunct="1">
              <a:buFontTx/>
              <a:buNone/>
            </a:pPr>
            <a:r>
              <a:rPr lang="en-US" sz="2000" b="1" dirty="0" smtClean="0">
                <a:latin typeface="Courier New" pitchFamily="49" charset="0"/>
              </a:rPr>
              <a:t>                      =&gt; a = b + const</a:t>
            </a:r>
          </a:p>
        </p:txBody>
      </p:sp>
      <p:sp>
        <p:nvSpPr>
          <p:cNvPr id="6" name="5 Slayt Numarası Yer Tutucusu"/>
          <p:cNvSpPr>
            <a:spLocks noGrp="1"/>
          </p:cNvSpPr>
          <p:nvPr>
            <p:ph type="sldNum" sz="quarter" idx="11"/>
          </p:nvPr>
        </p:nvSpPr>
        <p:spPr/>
        <p:txBody>
          <a:bodyPr/>
          <a:lstStyle/>
          <a:p>
            <a:pPr>
              <a:defRPr/>
            </a:pPr>
            <a:fld id="{19C753DC-E9EC-472A-BC1B-BCD6A695C219}"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tr-TR" smtClean="0"/>
              <a:t>T</a:t>
            </a:r>
            <a:r>
              <a:rPr lang="en-US" smtClean="0"/>
              <a:t>üretme</a:t>
            </a:r>
            <a:r>
              <a:rPr lang="tr-TR" smtClean="0"/>
              <a:t> </a:t>
            </a:r>
            <a:r>
              <a:rPr lang="en-US" smtClean="0"/>
              <a:t>(Derivation)</a:t>
            </a:r>
          </a:p>
        </p:txBody>
      </p:sp>
      <p:sp>
        <p:nvSpPr>
          <p:cNvPr id="52227" name="Rectangle 3"/>
          <p:cNvSpPr>
            <a:spLocks noGrp="1" noChangeArrowheads="1"/>
          </p:cNvSpPr>
          <p:nvPr>
            <p:ph type="body" idx="1"/>
          </p:nvPr>
        </p:nvSpPr>
        <p:spPr/>
        <p:txBody>
          <a:bodyPr/>
          <a:lstStyle/>
          <a:p>
            <a:pPr eaLnBrk="1" hangingPunct="1"/>
            <a:r>
              <a:rPr lang="en-US" sz="2400" smtClean="0"/>
              <a:t>B</a:t>
            </a:r>
            <a:r>
              <a:rPr lang="tr-TR" sz="2400" smtClean="0"/>
              <a:t>ir türetmede yar alan bütün sembol stringleri cümlesel biçimdedir (</a:t>
            </a:r>
            <a:r>
              <a:rPr lang="en-US" sz="2400" smtClean="0"/>
              <a:t>sentential form</a:t>
            </a:r>
            <a:r>
              <a:rPr lang="tr-TR" sz="2400" smtClean="0"/>
              <a:t>)</a:t>
            </a:r>
            <a:endParaRPr lang="en-US" sz="2400" smtClean="0"/>
          </a:p>
          <a:p>
            <a:pPr eaLnBrk="1" hangingPunct="1"/>
            <a:r>
              <a:rPr lang="tr-TR" sz="2400" smtClean="0"/>
              <a:t>Bir cümle (</a:t>
            </a:r>
            <a:r>
              <a:rPr lang="en-US" sz="2400" smtClean="0"/>
              <a:t>sentence</a:t>
            </a:r>
            <a:r>
              <a:rPr lang="tr-TR" sz="2400" smtClean="0"/>
              <a:t>)</a:t>
            </a:r>
            <a:r>
              <a:rPr lang="en-US" sz="2400" smtClean="0"/>
              <a:t> </a:t>
            </a:r>
            <a:r>
              <a:rPr lang="tr-TR" sz="2400" smtClean="0"/>
              <a:t>sadece terminal semboller içeren cümlesel bir biçimdir</a:t>
            </a:r>
            <a:endParaRPr lang="en-US" sz="2400" smtClean="0"/>
          </a:p>
          <a:p>
            <a:pPr eaLnBrk="1" hangingPunct="1"/>
            <a:r>
              <a:rPr lang="tr-TR" sz="2400" smtClean="0"/>
              <a:t>Bir ensol türetme (</a:t>
            </a:r>
            <a:r>
              <a:rPr lang="en-US" sz="2400" smtClean="0"/>
              <a:t>leftmost derivation</a:t>
            </a:r>
            <a:r>
              <a:rPr lang="tr-TR" sz="2400" smtClean="0"/>
              <a:t>), içindeki her bir cümlesel biçimdeki ensol nonterminalin genişletilmiş olmadığı türetmedir</a:t>
            </a:r>
            <a:endParaRPr lang="en-US" sz="2400" smtClean="0"/>
          </a:p>
          <a:p>
            <a:pPr eaLnBrk="1" hangingPunct="1"/>
            <a:r>
              <a:rPr lang="tr-TR" sz="2400" smtClean="0"/>
              <a:t>Bir türetme</a:t>
            </a:r>
            <a:r>
              <a:rPr lang="en-US" sz="2400" smtClean="0"/>
              <a:t> </a:t>
            </a:r>
            <a:r>
              <a:rPr lang="tr-TR" sz="2400" smtClean="0"/>
              <a:t>ensol (</a:t>
            </a:r>
            <a:r>
              <a:rPr lang="en-US" sz="2400" smtClean="0"/>
              <a:t>leftmost</a:t>
            </a:r>
            <a:r>
              <a:rPr lang="tr-TR" sz="2400" smtClean="0"/>
              <a:t>) veya</a:t>
            </a:r>
            <a:r>
              <a:rPr lang="en-US" sz="2400" smtClean="0"/>
              <a:t> </a:t>
            </a:r>
            <a:r>
              <a:rPr lang="tr-TR" sz="2400" smtClean="0"/>
              <a:t>ensağ </a:t>
            </a:r>
            <a:r>
              <a:rPr lang="en-US" sz="2400" smtClean="0"/>
              <a:t> </a:t>
            </a:r>
            <a:r>
              <a:rPr lang="tr-TR" sz="2400" smtClean="0"/>
              <a:t>(</a:t>
            </a:r>
            <a:r>
              <a:rPr lang="en-US" sz="2400" smtClean="0"/>
              <a:t>rightmost</a:t>
            </a:r>
            <a:r>
              <a:rPr lang="tr-TR" sz="2400" smtClean="0"/>
              <a:t>) dan her ikisi de olmayabilir</a:t>
            </a:r>
            <a:endParaRPr lang="en-US" sz="2400" smtClean="0"/>
          </a:p>
        </p:txBody>
      </p:sp>
      <p:sp>
        <p:nvSpPr>
          <p:cNvPr id="6" name="5 Slayt Numarası Yer Tutucusu"/>
          <p:cNvSpPr>
            <a:spLocks noGrp="1"/>
          </p:cNvSpPr>
          <p:nvPr>
            <p:ph type="sldNum" sz="quarter" idx="11"/>
          </p:nvPr>
        </p:nvSpPr>
        <p:spPr/>
        <p:txBody>
          <a:bodyPr/>
          <a:lstStyle/>
          <a:p>
            <a:pPr>
              <a:defRPr/>
            </a:pPr>
            <a:fld id="{4D5ABF02-39C8-4048-BBF0-DCB5E3AC6C27}"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defRPr/>
            </a:pPr>
            <a:r>
              <a:rPr lang="en-US" sz="2800" kern="0" dirty="0">
                <a:latin typeface="Courier New" pitchFamily="49" charset="0"/>
                <a:cs typeface="+mn-cs"/>
              </a:rPr>
              <a:t>	</a:t>
            </a:r>
            <a:r>
              <a:rPr lang="tr-TR" sz="3600" b="1" kern="0" dirty="0">
                <a:latin typeface="Calibri" pitchFamily="34" charset="0"/>
                <a:cs typeface="+mn-cs"/>
              </a:rPr>
              <a:t>Gramer</a:t>
            </a:r>
          </a:p>
          <a:p>
            <a:pPr marL="342900" indent="-342900">
              <a:spcBef>
                <a:spcPct val="20000"/>
              </a:spcBef>
              <a:defRPr/>
            </a:pPr>
            <a:r>
              <a:rPr lang="tr-TR" sz="2800" kern="0" dirty="0">
                <a:latin typeface="Courier New" pitchFamily="49" charset="0"/>
                <a:cs typeface="+mn-cs"/>
              </a:rPr>
              <a:t>	</a:t>
            </a:r>
            <a:r>
              <a:rPr lang="tr-TR" sz="2800" b="1" kern="0" dirty="0">
                <a:latin typeface="Courier New" pitchFamily="49" charset="0"/>
                <a:cs typeface="+mn-cs"/>
              </a:rPr>
              <a:t>a=b*(a+c)</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assign</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a:t>
            </a:r>
            <a:r>
              <a:rPr lang="tr-TR" sz="2800" b="1" kern="0" dirty="0">
                <a:latin typeface="Courier New" pitchFamily="49" charset="0"/>
                <a:cs typeface="+mn-cs"/>
              </a:rPr>
              <a:t>=</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p>
          <a:p>
            <a:pPr marL="342900" indent="-342900">
              <a:spcBef>
                <a:spcPct val="20000"/>
              </a:spcBef>
              <a:defRPr/>
            </a:pP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a | b | c</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en-US" sz="2800" b="1" kern="0" dirty="0" err="1">
                <a:latin typeface="Courier New" pitchFamily="49" charset="0"/>
                <a:cs typeface="+mn-cs"/>
              </a:rPr>
              <a:t>expr</a:t>
            </a:r>
            <a:r>
              <a:rPr lang="en-US" sz="2800" b="1" kern="0" dirty="0">
                <a:latin typeface="Courier New" pitchFamily="49" charset="0"/>
                <a:cs typeface="+mn-cs"/>
              </a:rPr>
              <a:t>&gt; </a:t>
            </a:r>
            <a:r>
              <a:rPr lang="en-US" sz="2800" b="1" kern="0" dirty="0">
                <a:latin typeface="Courier New" pitchFamily="49" charset="0"/>
                <a:cs typeface="+mn-cs"/>
                <a:sym typeface="Symbol" pitchFamily="18" charset="2"/>
              </a:rPr>
              <a:t></a:t>
            </a:r>
            <a:r>
              <a:rPr lang="en-US" sz="2800" b="1" kern="0" dirty="0">
                <a:latin typeface="Courier New" pitchFamily="49" charset="0"/>
                <a:cs typeface="+mn-cs"/>
              </a:rPr>
              <a:t> &lt;</a:t>
            </a:r>
            <a:r>
              <a:rPr lang="tr-TR" sz="2800" b="1" kern="0" dirty="0" err="1">
                <a:latin typeface="Courier New" pitchFamily="49" charset="0"/>
                <a:cs typeface="+mn-cs"/>
              </a:rPr>
              <a:t>id</a:t>
            </a:r>
            <a:r>
              <a:rPr lang="en-US" sz="2800" b="1" kern="0" dirty="0">
                <a:latin typeface="Courier New" pitchFamily="49" charset="0"/>
                <a:cs typeface="+mn-cs"/>
              </a:rPr>
              <a:t>&gt; + &lt;</a:t>
            </a:r>
            <a:r>
              <a:rPr lang="tr-TR" sz="2800" b="1" kern="0" dirty="0" err="1">
                <a:latin typeface="Courier New" pitchFamily="49" charset="0"/>
                <a:cs typeface="+mn-cs"/>
              </a:rPr>
              <a:t>expr</a:t>
            </a:r>
            <a:r>
              <a:rPr lang="en-US" sz="2800" b="1" kern="0" dirty="0">
                <a:latin typeface="Courier New" pitchFamily="49" charset="0"/>
                <a:cs typeface="+mn-cs"/>
              </a:rPr>
              <a:t>&gt; </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|&lt;</a:t>
            </a:r>
            <a:r>
              <a:rPr lang="tr-TR" sz="2800" b="1" kern="0" dirty="0" err="1">
                <a:latin typeface="Courier New" pitchFamily="49" charset="0"/>
                <a:cs typeface="+mn-cs"/>
              </a:rPr>
              <a:t>id</a:t>
            </a:r>
            <a:r>
              <a:rPr lang="tr-TR" sz="2800" b="1" kern="0" dirty="0">
                <a:latin typeface="Courier New" pitchFamily="49" charset="0"/>
                <a:cs typeface="+mn-cs"/>
              </a:rPr>
              <a:t> </a:t>
            </a:r>
            <a:r>
              <a:rPr lang="en-US" sz="2800" b="1" kern="0" dirty="0">
                <a:latin typeface="Courier New" pitchFamily="49" charset="0"/>
                <a:cs typeface="+mn-cs"/>
              </a:rPr>
              <a:t>&gt; </a:t>
            </a:r>
            <a:r>
              <a:rPr lang="tr-TR" sz="2800" b="1" kern="0" dirty="0">
                <a:latin typeface="Courier New" pitchFamily="49" charset="0"/>
                <a:cs typeface="+mn-cs"/>
              </a:rPr>
              <a:t>*</a:t>
            </a:r>
            <a:r>
              <a:rPr lang="en-US" sz="2800" b="1" kern="0" dirty="0">
                <a:latin typeface="Courier New" pitchFamily="49" charset="0"/>
                <a:cs typeface="+mn-cs"/>
              </a:rPr>
              <a:t> &lt;</a:t>
            </a:r>
            <a:r>
              <a:rPr lang="tr-TR" sz="2800" b="1" kern="0" dirty="0" err="1">
                <a:latin typeface="Courier New" pitchFamily="49" charset="0"/>
                <a:cs typeface="+mn-cs"/>
              </a:rPr>
              <a:t>expr</a:t>
            </a:r>
            <a:r>
              <a:rPr lang="en-US" sz="2800" b="1" kern="0" dirty="0">
                <a:latin typeface="Courier New" pitchFamily="49" charset="0"/>
                <a:cs typeface="+mn-cs"/>
              </a:rPr>
              <a:t>&gt;</a:t>
            </a:r>
            <a:endParaRPr lang="tr-TR" sz="2800" b="1" kern="0" dirty="0">
              <a:latin typeface="Courier New" pitchFamily="49" charset="0"/>
              <a:cs typeface="+mn-cs"/>
            </a:endParaRP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a:t>
            </a:r>
            <a:r>
              <a:rPr lang="tr-TR" sz="2800" b="1" kern="0" dirty="0">
                <a:latin typeface="Courier New" pitchFamily="49" charset="0"/>
                <a:cs typeface="+mn-cs"/>
              </a:rPr>
              <a:t>(</a:t>
            </a:r>
            <a:r>
              <a:rPr lang="en-US" sz="2800" b="1" kern="0" dirty="0">
                <a:latin typeface="Courier New" pitchFamily="49" charset="0"/>
                <a:cs typeface="+mn-cs"/>
              </a:rPr>
              <a:t>&lt;</a:t>
            </a:r>
            <a:r>
              <a:rPr lang="tr-TR" sz="2800" b="1" kern="0" dirty="0" err="1">
                <a:latin typeface="Courier New" pitchFamily="49" charset="0"/>
                <a:cs typeface="+mn-cs"/>
              </a:rPr>
              <a:t>expr</a:t>
            </a:r>
            <a:r>
              <a:rPr lang="en-US" sz="2800" b="1" kern="0" dirty="0">
                <a:latin typeface="Courier New" pitchFamily="49" charset="0"/>
                <a:cs typeface="+mn-cs"/>
              </a:rPr>
              <a:t>&gt;</a:t>
            </a:r>
            <a:r>
              <a:rPr lang="tr-TR" sz="2800" b="1" kern="0" dirty="0">
                <a:latin typeface="Courier New" pitchFamily="49" charset="0"/>
                <a:cs typeface="+mn-cs"/>
              </a:rPr>
              <a:t>)</a:t>
            </a:r>
          </a:p>
          <a:p>
            <a:pPr marL="342900" indent="-342900">
              <a:spcBef>
                <a:spcPct val="20000"/>
              </a:spcBef>
              <a:defRPr/>
            </a:pPr>
            <a:r>
              <a:rPr lang="tr-TR" sz="2800" b="1" kern="0" dirty="0">
                <a:latin typeface="Courier New" pitchFamily="49" charset="0"/>
                <a:cs typeface="+mn-cs"/>
              </a:rPr>
              <a:t>			</a:t>
            </a:r>
            <a:r>
              <a:rPr lang="en-US" sz="2800" b="1" kern="0" dirty="0">
                <a:latin typeface="Courier New" pitchFamily="49" charset="0"/>
                <a:cs typeface="+mn-cs"/>
              </a:rPr>
              <a:t>| </a:t>
            </a:r>
            <a:r>
              <a:rPr lang="tr-TR" sz="2800" b="1" kern="0" dirty="0" err="1">
                <a:latin typeface="Courier New" pitchFamily="49" charset="0"/>
                <a:cs typeface="+mn-cs"/>
              </a:rPr>
              <a:t>id</a:t>
            </a:r>
            <a:endParaRPr lang="en-US" sz="2800" b="1" kern="0" dirty="0">
              <a:latin typeface="Courier New" pitchFamily="49" charset="0"/>
              <a:cs typeface="+mn-cs"/>
            </a:endParaRPr>
          </a:p>
        </p:txBody>
      </p:sp>
      <p:sp>
        <p:nvSpPr>
          <p:cNvPr id="9" name="8 Slayt Numarası Yer Tutucusu"/>
          <p:cNvSpPr>
            <a:spLocks noGrp="1"/>
          </p:cNvSpPr>
          <p:nvPr>
            <p:ph type="sldNum" sz="quarter" idx="11"/>
          </p:nvPr>
        </p:nvSpPr>
        <p:spPr/>
        <p:txBody>
          <a:bodyPr/>
          <a:lstStyle/>
          <a:p>
            <a:pPr>
              <a:defRPr/>
            </a:pPr>
            <a:fld id="{0BF73D29-457E-4ED2-9F15-1C1F48D1DBCF}"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4275"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3200" dirty="0">
                <a:latin typeface="Calibri" pitchFamily="34" charset="0"/>
              </a:rPr>
              <a:t>Sola dayalı türetme</a:t>
            </a:r>
          </a:p>
          <a:p>
            <a:pPr marL="342900" indent="-342900">
              <a:spcBef>
                <a:spcPct val="20000"/>
              </a:spcBef>
            </a:pPr>
            <a:r>
              <a:rPr lang="tr-TR" dirty="0">
                <a:latin typeface="Courier New" pitchFamily="49" charset="0"/>
              </a:rPr>
              <a:t>  </a:t>
            </a:r>
            <a:r>
              <a:rPr lang="tr-TR" b="1" dirty="0">
                <a:latin typeface="Courier New" pitchFamily="49" charset="0"/>
              </a:rPr>
              <a:t>a=b*(a+c)</a:t>
            </a:r>
          </a:p>
          <a:p>
            <a:pPr marL="342900" indent="-342900">
              <a:spcBef>
                <a:spcPct val="20000"/>
              </a:spcBef>
            </a:pPr>
            <a:r>
              <a:rPr lang="tr-TR" b="1" dirty="0">
                <a:latin typeface="Courier New" pitchFamily="49" charset="0"/>
              </a:rPr>
              <a:t>	</a:t>
            </a:r>
            <a:r>
              <a:rPr lang="en-US" b="1" dirty="0">
                <a:latin typeface="Courier New" pitchFamily="49" charset="0"/>
              </a:rPr>
              <a:t>&lt;</a:t>
            </a:r>
            <a:r>
              <a:rPr lang="tr-TR" b="1" dirty="0" err="1">
                <a:latin typeface="Courier New" pitchFamily="49" charset="0"/>
              </a:rPr>
              <a:t>assign</a:t>
            </a:r>
            <a:r>
              <a:rPr lang="en-US" b="1" dirty="0">
                <a:latin typeface="Courier New" pitchFamily="49" charset="0"/>
              </a:rPr>
              <a:t>&gt; </a:t>
            </a:r>
            <a:r>
              <a:rPr lang="tr-TR" b="1" dirty="0">
                <a:latin typeface="Courier New" pitchFamily="49" charset="0"/>
                <a:sym typeface="Symbol" pitchFamily="18" charset="2"/>
              </a:rPr>
              <a:t>=&gt; </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en-US" b="1" dirty="0" err="1">
                <a:latin typeface="Courier New" pitchFamily="49" charset="0"/>
              </a:rPr>
              <a:t>expr</a:t>
            </a:r>
            <a:r>
              <a:rPr lang="en-US" b="1" dirty="0">
                <a:latin typeface="Courier New" pitchFamily="49" charset="0"/>
              </a:rPr>
              <a:t>&gt; </a:t>
            </a:r>
          </a:p>
          <a:p>
            <a:pPr marL="342900" indent="-342900">
              <a:spcBef>
                <a:spcPct val="20000"/>
              </a:spcBef>
            </a:pPr>
            <a:r>
              <a:rPr lang="tr-TR" b="1" dirty="0">
                <a:latin typeface="Courier New" pitchFamily="49" charset="0"/>
              </a:rPr>
              <a:t>		     =&gt;</a:t>
            </a:r>
            <a:r>
              <a:rPr lang="tr-TR" b="1" dirty="0" smtClean="0">
                <a:latin typeface="Courier New" pitchFamily="49" charset="0"/>
              </a:rPr>
              <a:t>a=</a:t>
            </a:r>
            <a:r>
              <a:rPr lang="en-US" b="1" dirty="0" smtClean="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 </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endParaRPr lang="tr-TR" b="1" dirty="0">
              <a:latin typeface="Courier New" pitchFamily="49" charset="0"/>
            </a:endParaRPr>
          </a:p>
          <a:p>
            <a:pPr marL="342900" indent="-342900">
              <a:spcBef>
                <a:spcPct val="20000"/>
              </a:spcBef>
            </a:pPr>
            <a:r>
              <a:rPr lang="tr-TR" b="1" dirty="0">
                <a:latin typeface="Courier New" pitchFamily="49" charset="0"/>
              </a:rPr>
              <a:t>		     =&gt;a=b*(</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=&gt;a=b*(&lt;</a:t>
            </a:r>
            <a:r>
              <a:rPr lang="tr-TR" b="1" dirty="0" err="1">
                <a:latin typeface="Courier New" pitchFamily="49" charset="0"/>
              </a:rPr>
              <a:t>id</a:t>
            </a:r>
            <a:r>
              <a:rPr lang="tr-TR" b="1" dirty="0">
                <a:latin typeface="Courier New" pitchFamily="49" charset="0"/>
              </a:rPr>
              <a:t>&gt;+</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expr</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a:t>
            </a:r>
            <a:r>
              <a:rPr lang="en-US" b="1" dirty="0">
                <a:latin typeface="Courier New" pitchFamily="49" charset="0"/>
              </a:rPr>
              <a:t>&lt;</a:t>
            </a:r>
            <a:r>
              <a:rPr lang="tr-TR" b="1" dirty="0" err="1">
                <a:latin typeface="Courier New" pitchFamily="49" charset="0"/>
              </a:rPr>
              <a:t>id</a:t>
            </a:r>
            <a:r>
              <a:rPr lang="en-US" b="1" dirty="0">
                <a:latin typeface="Courier New" pitchFamily="49" charset="0"/>
              </a:rPr>
              <a:t>&gt;</a:t>
            </a:r>
            <a:r>
              <a:rPr lang="tr-TR" b="1" dirty="0">
                <a:latin typeface="Courier New" pitchFamily="49" charset="0"/>
              </a:rPr>
              <a:t>)</a:t>
            </a:r>
          </a:p>
          <a:p>
            <a:pPr marL="342900" indent="-342900">
              <a:spcBef>
                <a:spcPct val="20000"/>
              </a:spcBef>
            </a:pPr>
            <a:r>
              <a:rPr lang="tr-TR" b="1" dirty="0">
                <a:latin typeface="Courier New" pitchFamily="49" charset="0"/>
              </a:rPr>
              <a:t>		     =&gt;a=b*(a+c)</a:t>
            </a:r>
          </a:p>
        </p:txBody>
      </p:sp>
      <p:sp>
        <p:nvSpPr>
          <p:cNvPr id="7" name="6 Slayt Numarası Yer Tutucusu"/>
          <p:cNvSpPr>
            <a:spLocks noGrp="1"/>
          </p:cNvSpPr>
          <p:nvPr>
            <p:ph type="sldNum" sz="quarter" idx="11"/>
          </p:nvPr>
        </p:nvSpPr>
        <p:spPr/>
        <p:txBody>
          <a:bodyPr/>
          <a:lstStyle/>
          <a:p>
            <a:pPr>
              <a:defRPr/>
            </a:pPr>
            <a:fld id="{9CB77C87-D010-4C69-AA91-77C481C805EC}" type="slidenum">
              <a:rPr lang="en-US"/>
              <a:pPr>
                <a:defRPr/>
              </a:pPr>
              <a:t>47</a:t>
            </a:fld>
            <a:endParaRPr lang="en-US" dirty="0"/>
          </a:p>
        </p:txBody>
      </p:sp>
      <p:sp>
        <p:nvSpPr>
          <p:cNvPr id="5" name="Rectangle 3"/>
          <p:cNvSpPr txBox="1">
            <a:spLocks noChangeArrowheads="1"/>
          </p:cNvSpPr>
          <p:nvPr/>
        </p:nvSpPr>
        <p:spPr bwMode="auto">
          <a:xfrm>
            <a:off x="5486400" y="1295400"/>
            <a:ext cx="3581400" cy="2819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tr-TR" b="1" kern="0" dirty="0" smtClean="0">
                <a:latin typeface="Calibri" pitchFamily="34" charset="0"/>
                <a:cs typeface="+mn-cs"/>
              </a:rPr>
              <a:t>Gramer</a:t>
            </a:r>
            <a:endParaRPr lang="tr-TR" b="1" kern="0" dirty="0">
              <a:latin typeface="Calibri" pitchFamily="34" charset="0"/>
              <a:cs typeface="+mn-cs"/>
            </a:endParaRPr>
          </a:p>
          <a:p>
            <a:pPr marL="342900" indent="-342900">
              <a:spcBef>
                <a:spcPct val="20000"/>
              </a:spcBef>
              <a:defRPr/>
            </a:pPr>
            <a:r>
              <a:rPr lang="tr-TR" sz="1800" b="1" kern="0" dirty="0" smtClean="0">
                <a:latin typeface="Courier New" pitchFamily="49" charset="0"/>
                <a:cs typeface="+mn-cs"/>
              </a:rPr>
              <a:t>a=b</a:t>
            </a:r>
            <a:r>
              <a:rPr lang="tr-TR" sz="1800" b="1" kern="0" dirty="0">
                <a:latin typeface="Courier New" pitchFamily="49" charset="0"/>
                <a:cs typeface="+mn-cs"/>
              </a:rPr>
              <a:t>*(a+c)</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assign</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a:t>
            </a:r>
            <a:r>
              <a:rPr lang="tr-TR" sz="1800" b="1" kern="0" dirty="0">
                <a:latin typeface="Courier New" pitchFamily="49" charset="0"/>
                <a:cs typeface="+mn-cs"/>
              </a:rPr>
              <a:t>=</a:t>
            </a:r>
            <a:r>
              <a:rPr lang="en-US" sz="1800" b="1" kern="0" dirty="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p>
          <a:p>
            <a:pPr marL="342900" indent="-342900">
              <a:spcBef>
                <a:spcPct val="20000"/>
              </a:spcBef>
              <a:defRPr/>
            </a:pPr>
            <a:r>
              <a:rPr lang="en-US" sz="1800" b="1" kern="0" dirty="0" smtClean="0">
                <a:latin typeface="Courier New" pitchFamily="49" charset="0"/>
                <a:cs typeface="+mn-cs"/>
              </a:rPr>
              <a:t>&lt;</a:t>
            </a:r>
            <a:r>
              <a:rPr lang="tr-TR" sz="1800" b="1" kern="0" dirty="0" err="1">
                <a:latin typeface="Courier New" pitchFamily="49" charset="0"/>
                <a:cs typeface="+mn-cs"/>
              </a:rPr>
              <a:t>id</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a | b | c</a:t>
            </a:r>
            <a:endParaRPr lang="tr-TR" sz="1800" b="1" kern="0" dirty="0">
              <a:latin typeface="Courier New" pitchFamily="49" charset="0"/>
              <a:cs typeface="+mn-cs"/>
            </a:endParaRPr>
          </a:p>
          <a:p>
            <a:pPr marL="342900" indent="-342900">
              <a:spcBef>
                <a:spcPct val="20000"/>
              </a:spcBef>
              <a:defRPr/>
            </a:pPr>
            <a:r>
              <a:rPr lang="en-US" sz="1800" b="1" kern="0" dirty="0" smtClean="0">
                <a:latin typeface="Courier New" pitchFamily="49" charset="0"/>
                <a:cs typeface="+mn-cs"/>
              </a:rPr>
              <a:t>&lt;</a:t>
            </a:r>
            <a:r>
              <a:rPr lang="en-US" sz="1800" b="1" kern="0" dirty="0" err="1">
                <a:latin typeface="Courier New" pitchFamily="49" charset="0"/>
                <a:cs typeface="+mn-cs"/>
              </a:rPr>
              <a:t>expr</a:t>
            </a:r>
            <a:r>
              <a:rPr lang="en-US" sz="1800" b="1" kern="0" dirty="0">
                <a:latin typeface="Courier New" pitchFamily="49" charset="0"/>
                <a:cs typeface="+mn-cs"/>
              </a:rPr>
              <a:t>&gt; </a:t>
            </a:r>
            <a:r>
              <a:rPr lang="en-US" sz="1800" b="1" kern="0" dirty="0">
                <a:latin typeface="Courier New" pitchFamily="49" charset="0"/>
                <a:cs typeface="+mn-cs"/>
                <a:sym typeface="Symbol" pitchFamily="18" charset="2"/>
              </a:rPr>
              <a:t></a:t>
            </a:r>
            <a:r>
              <a:rPr lang="en-US" sz="1800" b="1" kern="0" dirty="0">
                <a:latin typeface="Courier New" pitchFamily="49" charset="0"/>
                <a:cs typeface="+mn-cs"/>
              </a:rPr>
              <a:t> &lt;</a:t>
            </a:r>
            <a:r>
              <a:rPr lang="tr-TR" sz="1800" b="1" kern="0" dirty="0" err="1">
                <a:latin typeface="Courier New" pitchFamily="49" charset="0"/>
                <a:cs typeface="+mn-cs"/>
              </a:rPr>
              <a:t>id</a:t>
            </a:r>
            <a:r>
              <a:rPr lang="en-US" sz="1800" b="1" kern="0" dirty="0">
                <a:latin typeface="Courier New" pitchFamily="49" charset="0"/>
                <a:cs typeface="+mn-cs"/>
              </a:rPr>
              <a:t>&gt; + &lt;</a:t>
            </a:r>
            <a:r>
              <a:rPr lang="tr-TR" sz="1800" b="1" kern="0" dirty="0" err="1">
                <a:latin typeface="Courier New" pitchFamily="49" charset="0"/>
                <a:cs typeface="+mn-cs"/>
              </a:rPr>
              <a:t>expr</a:t>
            </a:r>
            <a:r>
              <a:rPr lang="en-US" sz="1800" b="1" kern="0" dirty="0">
                <a:latin typeface="Courier New" pitchFamily="49" charset="0"/>
                <a:cs typeface="+mn-cs"/>
              </a:rPr>
              <a:t>&gt; </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|&lt;</a:t>
            </a:r>
            <a:r>
              <a:rPr lang="tr-TR" sz="1800" b="1" kern="0" dirty="0" err="1">
                <a:latin typeface="Courier New" pitchFamily="49" charset="0"/>
                <a:cs typeface="+mn-cs"/>
              </a:rPr>
              <a:t>id</a:t>
            </a:r>
            <a:r>
              <a:rPr lang="tr-TR" sz="1800" b="1" kern="0" dirty="0">
                <a:latin typeface="Courier New" pitchFamily="49" charset="0"/>
                <a:cs typeface="+mn-cs"/>
              </a:rPr>
              <a:t> </a:t>
            </a:r>
            <a:r>
              <a:rPr lang="en-US" sz="1800" b="1" kern="0" dirty="0">
                <a:latin typeface="Courier New" pitchFamily="49" charset="0"/>
                <a:cs typeface="+mn-cs"/>
              </a:rPr>
              <a:t>&gt; </a:t>
            </a:r>
            <a:r>
              <a:rPr lang="tr-TR" sz="1800" b="1" kern="0" dirty="0">
                <a:latin typeface="Courier New" pitchFamily="49" charset="0"/>
                <a:cs typeface="+mn-cs"/>
              </a:rPr>
              <a:t>*</a:t>
            </a:r>
            <a:r>
              <a:rPr lang="en-US" sz="1800" b="1" kern="0" dirty="0">
                <a:latin typeface="Courier New" pitchFamily="49" charset="0"/>
                <a:cs typeface="+mn-cs"/>
              </a:rPr>
              <a:t> &lt;</a:t>
            </a:r>
            <a:r>
              <a:rPr lang="tr-TR" sz="1800" b="1" kern="0" dirty="0" err="1">
                <a:latin typeface="Courier New" pitchFamily="49" charset="0"/>
                <a:cs typeface="+mn-cs"/>
              </a:rPr>
              <a:t>expr</a:t>
            </a:r>
            <a:r>
              <a:rPr lang="en-US" sz="1800" b="1" kern="0" dirty="0">
                <a:latin typeface="Courier New" pitchFamily="49" charset="0"/>
                <a:cs typeface="+mn-cs"/>
              </a:rPr>
              <a:t>&gt;</a:t>
            </a:r>
            <a:endParaRPr lang="tr-TR" sz="1800" b="1" kern="0" dirty="0">
              <a:latin typeface="Courier New" pitchFamily="49" charset="0"/>
              <a:cs typeface="+mn-cs"/>
            </a:endParaRP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a:t>
            </a:r>
            <a:r>
              <a:rPr lang="tr-TR" sz="1800" b="1" kern="0" dirty="0">
                <a:latin typeface="Courier New" pitchFamily="49" charset="0"/>
                <a:cs typeface="+mn-cs"/>
              </a:rPr>
              <a:t>(</a:t>
            </a:r>
            <a:r>
              <a:rPr lang="en-US" sz="1800" b="1" kern="0" dirty="0">
                <a:latin typeface="Courier New" pitchFamily="49" charset="0"/>
                <a:cs typeface="+mn-cs"/>
              </a:rPr>
              <a:t>&lt;</a:t>
            </a:r>
            <a:r>
              <a:rPr lang="tr-TR" sz="1800" b="1" kern="0" dirty="0" err="1">
                <a:latin typeface="Courier New" pitchFamily="49" charset="0"/>
                <a:cs typeface="+mn-cs"/>
              </a:rPr>
              <a:t>expr</a:t>
            </a:r>
            <a:r>
              <a:rPr lang="en-US" sz="1800" b="1" kern="0" dirty="0">
                <a:latin typeface="Courier New" pitchFamily="49" charset="0"/>
                <a:cs typeface="+mn-cs"/>
              </a:rPr>
              <a:t>&gt;</a:t>
            </a:r>
            <a:r>
              <a:rPr lang="tr-TR" sz="1800" b="1" kern="0" dirty="0">
                <a:latin typeface="Courier New" pitchFamily="49" charset="0"/>
                <a:cs typeface="+mn-cs"/>
              </a:rPr>
              <a:t>)</a:t>
            </a:r>
          </a:p>
          <a:p>
            <a:pPr marL="342900" indent="-342900">
              <a:spcBef>
                <a:spcPct val="20000"/>
              </a:spcBef>
              <a:defRPr/>
            </a:pPr>
            <a:r>
              <a:rPr lang="tr-TR" sz="1800" b="1" kern="0" dirty="0">
                <a:latin typeface="Courier New" pitchFamily="49" charset="0"/>
                <a:cs typeface="+mn-cs"/>
              </a:rPr>
              <a:t>		</a:t>
            </a:r>
            <a:r>
              <a:rPr lang="en-US" sz="1800" b="1" kern="0" dirty="0">
                <a:latin typeface="Courier New" pitchFamily="49" charset="0"/>
                <a:cs typeface="+mn-cs"/>
              </a:rPr>
              <a:t>| </a:t>
            </a:r>
            <a:r>
              <a:rPr lang="tr-TR" sz="1800" b="1" kern="0" dirty="0" err="1">
                <a:latin typeface="Courier New" pitchFamily="49" charset="0"/>
                <a:cs typeface="+mn-cs"/>
              </a:rPr>
              <a:t>id</a:t>
            </a:r>
            <a:endParaRPr lang="en-US" sz="1800" b="1" kern="0"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r>
              <a:rPr lang="tr-TR" smtClean="0"/>
              <a:t>Ayrıştırma Ağacı </a:t>
            </a:r>
            <a:r>
              <a:rPr lang="en-US" smtClean="0"/>
              <a:t>(Parse Tree)</a:t>
            </a:r>
          </a:p>
        </p:txBody>
      </p:sp>
      <p:sp>
        <p:nvSpPr>
          <p:cNvPr id="55299" name="Rectangle 3"/>
          <p:cNvSpPr txBox="1">
            <a:spLocks noChangeArrowheads="1"/>
          </p:cNvSpPr>
          <p:nvPr/>
        </p:nvSpPr>
        <p:spPr bwMode="auto">
          <a:xfrm>
            <a:off x="612775" y="1600200"/>
            <a:ext cx="8153400" cy="4495800"/>
          </a:xfrm>
          <a:prstGeom prst="rect">
            <a:avLst/>
          </a:prstGeom>
          <a:noFill/>
          <a:ln w="9525">
            <a:noFill/>
            <a:miter lim="800000"/>
            <a:headEnd/>
            <a:tailEnd/>
          </a:ln>
        </p:spPr>
        <p:txBody>
          <a:bodyPr/>
          <a:lstStyle/>
          <a:p>
            <a:pPr marL="342900" indent="-342900">
              <a:spcBef>
                <a:spcPct val="20000"/>
              </a:spcBef>
              <a:buFontTx/>
              <a:buChar char="•"/>
            </a:pPr>
            <a:r>
              <a:rPr lang="tr-TR" sz="2000">
                <a:latin typeface="Lucida Sans Unicode" pitchFamily="34" charset="0"/>
              </a:rPr>
              <a:t>Gramerler, tanımladıkları dilin cümlelerinin hiyerarşik sözdizimsel yapısını tarif edebilirler. Bu hiyerarşik yapılara </a:t>
            </a:r>
            <a:r>
              <a:rPr lang="tr-TR" sz="2000" b="1">
                <a:latin typeface="Lucida Sans Unicode" pitchFamily="34" charset="0"/>
              </a:rPr>
              <a:t>ayrıştırma (parse) ağaçları </a:t>
            </a:r>
            <a:r>
              <a:rPr lang="tr-TR" sz="2000">
                <a:latin typeface="Lucida Sans Unicode" pitchFamily="34" charset="0"/>
              </a:rPr>
              <a:t>denir. Bir  ayrıştırma ağacının en aşağıdaki düğümlerinde terminal semboller yer alır. </a:t>
            </a:r>
          </a:p>
          <a:p>
            <a:pPr marL="342900" indent="-342900">
              <a:spcBef>
                <a:spcPct val="20000"/>
              </a:spcBef>
              <a:buFontTx/>
              <a:buChar char="•"/>
            </a:pPr>
            <a:r>
              <a:rPr lang="tr-TR" sz="2000">
                <a:latin typeface="Lucida Sans Unicode" pitchFamily="34" charset="0"/>
              </a:rPr>
              <a:t>Ayrıştırma ağacının diğer düğümleri, dil yapılarını gösteren terminal olmayanları içerir. </a:t>
            </a:r>
            <a:r>
              <a:rPr lang="tr-TR" sz="2000">
                <a:solidFill>
                  <a:srgbClr val="FF0000"/>
                </a:solidFill>
                <a:latin typeface="Lucida Sans Unicode" pitchFamily="34" charset="0"/>
              </a:rPr>
              <a:t>Ayrıştırma ağaçları ve türetmeler birbirleriyle ilişkili olup, birbirlerinden türetilebilirler. </a:t>
            </a:r>
          </a:p>
          <a:p>
            <a:pPr marL="342900" indent="-342900">
              <a:spcBef>
                <a:spcPct val="20000"/>
              </a:spcBef>
              <a:buFontTx/>
              <a:buChar char="•"/>
            </a:pPr>
            <a:r>
              <a:rPr lang="tr-TR" sz="2000">
                <a:latin typeface="Lucida Sans Unicode" pitchFamily="34" charset="0"/>
              </a:rPr>
              <a:t>Aşağıdaki şekilde yer alan ayrıştırma ağacı, “X := Y + Z", deyiminin yapısını göstermektedir.</a:t>
            </a:r>
            <a:endParaRPr lang="en-US" sz="1800" b="1">
              <a:latin typeface="Courier New" pitchFamily="49" charset="0"/>
            </a:endParaRPr>
          </a:p>
        </p:txBody>
      </p:sp>
      <p:pic>
        <p:nvPicPr>
          <p:cNvPr id="55300" name="Picture 3"/>
          <p:cNvPicPr>
            <a:picLocks noChangeAspect="1" noChangeArrowheads="1"/>
          </p:cNvPicPr>
          <p:nvPr/>
        </p:nvPicPr>
        <p:blipFill>
          <a:blip r:embed="rId2">
            <a:clrChange>
              <a:clrFrom>
                <a:srgbClr val="DAEDEF"/>
              </a:clrFrom>
              <a:clrTo>
                <a:srgbClr val="DAEDEF">
                  <a:alpha val="0"/>
                </a:srgbClr>
              </a:clrTo>
            </a:clrChange>
          </a:blip>
          <a:srcRect/>
          <a:stretch>
            <a:fillRect/>
          </a:stretch>
        </p:blipFill>
        <p:spPr bwMode="auto">
          <a:xfrm>
            <a:off x="1752600" y="4572000"/>
            <a:ext cx="3168650" cy="2141538"/>
          </a:xfrm>
          <a:prstGeom prst="rect">
            <a:avLst/>
          </a:prstGeom>
          <a:noFill/>
          <a:ln w="9525">
            <a:noFill/>
            <a:miter lim="800000"/>
            <a:headEnd/>
            <a:tailEnd/>
          </a:ln>
        </p:spPr>
      </p:pic>
      <p:sp>
        <p:nvSpPr>
          <p:cNvPr id="9" name="8 Slayt Numarası Yer Tutucusu"/>
          <p:cNvSpPr>
            <a:spLocks noGrp="1"/>
          </p:cNvSpPr>
          <p:nvPr>
            <p:ph type="sldNum" sz="quarter" idx="11"/>
          </p:nvPr>
        </p:nvSpPr>
        <p:spPr/>
        <p:txBody>
          <a:bodyPr/>
          <a:lstStyle/>
          <a:p>
            <a:pPr>
              <a:defRPr/>
            </a:pPr>
            <a:fld id="{2ADA37F1-0175-4893-BFCF-79772C1D359E}"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Ayr</a:t>
            </a:r>
            <a:r>
              <a:rPr lang="tr-TR" smtClean="0"/>
              <a:t>ış</a:t>
            </a:r>
            <a:r>
              <a:rPr lang="en-US" smtClean="0"/>
              <a:t>t</a:t>
            </a:r>
            <a:r>
              <a:rPr lang="tr-TR" smtClean="0"/>
              <a:t>ı</a:t>
            </a:r>
            <a:r>
              <a:rPr lang="en-US" smtClean="0"/>
              <a:t>rma A</a:t>
            </a:r>
            <a:r>
              <a:rPr lang="tr-TR" smtClean="0"/>
              <a:t>ğ</a:t>
            </a:r>
            <a:r>
              <a:rPr lang="en-US" smtClean="0"/>
              <a:t>ac</a:t>
            </a:r>
            <a:r>
              <a:rPr lang="tr-TR" smtClean="0"/>
              <a:t>ı </a:t>
            </a:r>
            <a:r>
              <a:rPr lang="en-US" smtClean="0"/>
              <a:t>(Parse Tree)</a:t>
            </a:r>
          </a:p>
        </p:txBody>
      </p:sp>
      <p:sp>
        <p:nvSpPr>
          <p:cNvPr id="56323" name="Rectangle 3"/>
          <p:cNvSpPr>
            <a:spLocks noGrp="1" noChangeArrowheads="1"/>
          </p:cNvSpPr>
          <p:nvPr>
            <p:ph type="body" idx="1"/>
          </p:nvPr>
        </p:nvSpPr>
        <p:spPr>
          <a:xfrm>
            <a:off x="609600" y="1600200"/>
            <a:ext cx="8153400" cy="1066800"/>
          </a:xfrm>
        </p:spPr>
        <p:txBody>
          <a:bodyPr/>
          <a:lstStyle/>
          <a:p>
            <a:pPr eaLnBrk="1" hangingPunct="1"/>
            <a:r>
              <a:rPr lang="tr-TR" smtClean="0"/>
              <a:t>Bir türetmenin (</a:t>
            </a:r>
            <a:r>
              <a:rPr lang="en-US" smtClean="0"/>
              <a:t>derivation</a:t>
            </a:r>
            <a:r>
              <a:rPr lang="tr-TR" smtClean="0"/>
              <a:t>) hiyerarşik gösterimi</a:t>
            </a:r>
            <a:endParaRPr lang="en-US" smtClean="0"/>
          </a:p>
          <a:p>
            <a:pPr>
              <a:spcBef>
                <a:spcPct val="0"/>
              </a:spcBef>
              <a:buFontTx/>
              <a:buNone/>
            </a:pPr>
            <a:r>
              <a:rPr lang="en-US" sz="2400" b="1" smtClean="0">
                <a:latin typeface="Courier New" pitchFamily="49" charset="0"/>
              </a:rPr>
              <a:t>	</a:t>
            </a:r>
            <a:r>
              <a:rPr lang="en-US" sz="2400" smtClean="0">
                <a:latin typeface="Courier New" pitchFamily="49" charset="0"/>
              </a:rPr>
              <a:t>	        </a:t>
            </a:r>
          </a:p>
          <a:p>
            <a:pPr>
              <a:spcBef>
                <a:spcPct val="0"/>
              </a:spcBef>
              <a:buFontTx/>
              <a:buNone/>
            </a:pPr>
            <a:r>
              <a:rPr lang="en-US" sz="2400" smtClean="0">
                <a:latin typeface="Courier New" pitchFamily="49" charset="0"/>
              </a:rPr>
              <a:t>		</a:t>
            </a:r>
            <a:endParaRPr lang="en-US" sz="2400" b="1" smtClean="0">
              <a:latin typeface="Courier New" pitchFamily="49" charset="0"/>
            </a:endParaRPr>
          </a:p>
        </p:txBody>
      </p:sp>
      <p:sp>
        <p:nvSpPr>
          <p:cNvPr id="20485" name="Line 16"/>
          <p:cNvSpPr>
            <a:spLocks noChangeShapeType="1"/>
          </p:cNvSpPr>
          <p:nvPr/>
        </p:nvSpPr>
        <p:spPr bwMode="auto">
          <a:xfrm>
            <a:off x="5791200" y="4876800"/>
            <a:ext cx="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6" name="Line 17"/>
          <p:cNvSpPr>
            <a:spLocks noChangeShapeType="1"/>
          </p:cNvSpPr>
          <p:nvPr/>
        </p:nvSpPr>
        <p:spPr bwMode="auto">
          <a:xfrm>
            <a:off x="4572000" y="4876800"/>
            <a:ext cx="0" cy="1219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7" name="Line 18"/>
          <p:cNvSpPr>
            <a:spLocks noChangeShapeType="1"/>
          </p:cNvSpPr>
          <p:nvPr/>
        </p:nvSpPr>
        <p:spPr bwMode="auto">
          <a:xfrm>
            <a:off x="4572000" y="2514600"/>
            <a:ext cx="0" cy="1600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8" name="Line 19"/>
          <p:cNvSpPr>
            <a:spLocks noChangeShapeType="1"/>
          </p:cNvSpPr>
          <p:nvPr/>
        </p:nvSpPr>
        <p:spPr bwMode="auto">
          <a:xfrm>
            <a:off x="46482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89" name="Line 20"/>
          <p:cNvSpPr>
            <a:spLocks noChangeShapeType="1"/>
          </p:cNvSpPr>
          <p:nvPr/>
        </p:nvSpPr>
        <p:spPr bwMode="auto">
          <a:xfrm>
            <a:off x="3962400" y="4267200"/>
            <a:ext cx="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0" name="Rectangle 21"/>
          <p:cNvSpPr>
            <a:spLocks noChangeArrowheads="1"/>
          </p:cNvSpPr>
          <p:nvPr/>
        </p:nvSpPr>
        <p:spPr bwMode="auto">
          <a:xfrm>
            <a:off x="4000500" y="2286000"/>
            <a:ext cx="12731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&lt;program&gt;</a:t>
            </a:r>
          </a:p>
        </p:txBody>
      </p:sp>
      <p:sp>
        <p:nvSpPr>
          <p:cNvPr id="20491" name="Rectangle 22"/>
          <p:cNvSpPr>
            <a:spLocks noChangeArrowheads="1"/>
          </p:cNvSpPr>
          <p:nvPr/>
        </p:nvSpPr>
        <p:spPr bwMode="auto">
          <a:xfrm>
            <a:off x="4106863" y="2955925"/>
            <a:ext cx="985837"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&lt;stmts&gt;</a:t>
            </a:r>
          </a:p>
        </p:txBody>
      </p:sp>
      <p:sp>
        <p:nvSpPr>
          <p:cNvPr id="20492" name="Rectangle 23"/>
          <p:cNvSpPr>
            <a:spLocks noChangeArrowheads="1"/>
          </p:cNvSpPr>
          <p:nvPr/>
        </p:nvSpPr>
        <p:spPr bwMode="auto">
          <a:xfrm>
            <a:off x="4160838" y="3565525"/>
            <a:ext cx="8699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&lt;stmt&gt;</a:t>
            </a:r>
          </a:p>
        </p:txBody>
      </p:sp>
      <p:sp>
        <p:nvSpPr>
          <p:cNvPr id="20493" name="Rectangle 24"/>
          <p:cNvSpPr>
            <a:spLocks noChangeArrowheads="1"/>
          </p:cNvSpPr>
          <p:nvPr/>
        </p:nvSpPr>
        <p:spPr bwMode="auto">
          <a:xfrm>
            <a:off x="5486400" y="5318125"/>
            <a:ext cx="739775"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0494" name="Rectangle 25"/>
          <p:cNvSpPr>
            <a:spLocks noChangeArrowheads="1"/>
          </p:cNvSpPr>
          <p:nvPr/>
        </p:nvSpPr>
        <p:spPr bwMode="auto">
          <a:xfrm>
            <a:off x="3810000" y="4708525"/>
            <a:ext cx="30003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a</a:t>
            </a:r>
          </a:p>
        </p:txBody>
      </p:sp>
      <p:sp>
        <p:nvSpPr>
          <p:cNvPr id="20495" name="Line 26"/>
          <p:cNvSpPr>
            <a:spLocks noChangeShapeType="1"/>
          </p:cNvSpPr>
          <p:nvPr/>
        </p:nvSpPr>
        <p:spPr bwMode="auto">
          <a:xfrm flipV="1">
            <a:off x="3962400" y="39624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6" name="Rectangle 27"/>
          <p:cNvSpPr>
            <a:spLocks noChangeArrowheads="1"/>
          </p:cNvSpPr>
          <p:nvPr/>
        </p:nvSpPr>
        <p:spPr bwMode="auto">
          <a:xfrm>
            <a:off x="3581400" y="4175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497" name="Rectangle 28"/>
          <p:cNvSpPr>
            <a:spLocks noChangeArrowheads="1"/>
          </p:cNvSpPr>
          <p:nvPr/>
        </p:nvSpPr>
        <p:spPr bwMode="auto">
          <a:xfrm>
            <a:off x="4419600" y="41751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498" name="Line 29"/>
          <p:cNvSpPr>
            <a:spLocks noChangeShapeType="1"/>
          </p:cNvSpPr>
          <p:nvPr/>
        </p:nvSpPr>
        <p:spPr bwMode="auto">
          <a:xfrm>
            <a:off x="5181600" y="42672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499" name="Line 30"/>
          <p:cNvSpPr>
            <a:spLocks noChangeShapeType="1"/>
          </p:cNvSpPr>
          <p:nvPr/>
        </p:nvSpPr>
        <p:spPr bwMode="auto">
          <a:xfrm>
            <a:off x="52578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0" name="Line 31"/>
          <p:cNvSpPr>
            <a:spLocks noChangeShapeType="1"/>
          </p:cNvSpPr>
          <p:nvPr/>
        </p:nvSpPr>
        <p:spPr bwMode="auto">
          <a:xfrm flipV="1">
            <a:off x="4572000" y="4495800"/>
            <a:ext cx="533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0501" name="Rectangle 32"/>
          <p:cNvSpPr>
            <a:spLocks noChangeArrowheads="1"/>
          </p:cNvSpPr>
          <p:nvPr/>
        </p:nvSpPr>
        <p:spPr bwMode="auto">
          <a:xfrm>
            <a:off x="4800600" y="4175125"/>
            <a:ext cx="868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0502" name="Rectangle 33"/>
          <p:cNvSpPr>
            <a:spLocks noChangeArrowheads="1"/>
          </p:cNvSpPr>
          <p:nvPr/>
        </p:nvSpPr>
        <p:spPr bwMode="auto">
          <a:xfrm>
            <a:off x="4191000" y="5318125"/>
            <a:ext cx="7413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&lt;var&gt;</a:t>
            </a:r>
          </a:p>
        </p:txBody>
      </p:sp>
      <p:sp>
        <p:nvSpPr>
          <p:cNvPr id="20503" name="Rectangle 34"/>
          <p:cNvSpPr>
            <a:spLocks noChangeArrowheads="1"/>
          </p:cNvSpPr>
          <p:nvPr/>
        </p:nvSpPr>
        <p:spPr bwMode="auto">
          <a:xfrm>
            <a:off x="4419600" y="5851525"/>
            <a:ext cx="311150"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b</a:t>
            </a:r>
          </a:p>
        </p:txBody>
      </p:sp>
      <p:sp>
        <p:nvSpPr>
          <p:cNvPr id="20504" name="Rectangle 35"/>
          <p:cNvSpPr>
            <a:spLocks noChangeArrowheads="1"/>
          </p:cNvSpPr>
          <p:nvPr/>
        </p:nvSpPr>
        <p:spPr bwMode="auto">
          <a:xfrm>
            <a:off x="4179888" y="4708525"/>
            <a:ext cx="881062"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0505" name="Rectangle 36"/>
          <p:cNvSpPr>
            <a:spLocks noChangeArrowheads="1"/>
          </p:cNvSpPr>
          <p:nvPr/>
        </p:nvSpPr>
        <p:spPr bwMode="auto">
          <a:xfrm>
            <a:off x="5103812" y="4708525"/>
            <a:ext cx="306388"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0506" name="Rectangle 37"/>
          <p:cNvSpPr>
            <a:spLocks noChangeArrowheads="1"/>
          </p:cNvSpPr>
          <p:nvPr/>
        </p:nvSpPr>
        <p:spPr bwMode="auto">
          <a:xfrm>
            <a:off x="5426075" y="4708525"/>
            <a:ext cx="881063" cy="39687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&lt;term&gt;</a:t>
            </a:r>
          </a:p>
        </p:txBody>
      </p:sp>
      <p:sp>
        <p:nvSpPr>
          <p:cNvPr id="28" name="27 Slayt Numarası Yer Tutucusu"/>
          <p:cNvSpPr>
            <a:spLocks noGrp="1"/>
          </p:cNvSpPr>
          <p:nvPr>
            <p:ph type="sldNum" sz="quarter" idx="11"/>
          </p:nvPr>
        </p:nvSpPr>
        <p:spPr/>
        <p:txBody>
          <a:bodyPr/>
          <a:lstStyle/>
          <a:p>
            <a:pPr>
              <a:defRPr/>
            </a:pPr>
            <a:fld id="{A1055656-B3E6-4CE9-922C-3E376DD6E462}"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 bir dilin tanımı sağlar</a:t>
            </a:r>
            <a:r>
              <a:rPr lang="en-US" sz="2400" smtClean="0"/>
              <a:t> </a:t>
            </a:r>
            <a:endParaRPr lang="en-US" sz="2000" smtClean="0"/>
          </a:p>
          <a:p>
            <a:endParaRPr lang="tr-TR" smtClean="0"/>
          </a:p>
        </p:txBody>
      </p:sp>
      <p:pic>
        <p:nvPicPr>
          <p:cNvPr id="11267" name="Picture 2"/>
          <p:cNvPicPr>
            <a:picLocks noChangeAspect="1" noChangeArrowheads="1"/>
          </p:cNvPicPr>
          <p:nvPr/>
        </p:nvPicPr>
        <p:blipFill>
          <a:blip r:embed="rId2"/>
          <a:srcRect/>
          <a:stretch>
            <a:fillRect/>
          </a:stretch>
        </p:blipFill>
        <p:spPr bwMode="auto">
          <a:xfrm>
            <a:off x="838200" y="3200400"/>
            <a:ext cx="7624763" cy="1944688"/>
          </a:xfrm>
          <a:prstGeom prst="rect">
            <a:avLst/>
          </a:prstGeom>
          <a:noFill/>
          <a:ln w="9525">
            <a:noFill/>
            <a:miter lim="800000"/>
            <a:headEnd/>
            <a:tailEnd/>
          </a:ln>
        </p:spPr>
      </p:pic>
      <p:sp>
        <p:nvSpPr>
          <p:cNvPr id="11268"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i)</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5D8631A3-352A-4D8A-B6A5-2E5500AB502A}"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8153400" cy="1143000"/>
          </a:xfrm>
        </p:spPr>
        <p:txBody>
          <a:bodyPr/>
          <a:lstStyle/>
          <a:p>
            <a:r>
              <a:rPr lang="en-US" smtClean="0"/>
              <a:t>Gram</a:t>
            </a:r>
            <a:r>
              <a:rPr lang="tr-TR" smtClean="0"/>
              <a:t>e</a:t>
            </a:r>
            <a:r>
              <a:rPr lang="en-US" smtClean="0"/>
              <a:t>r</a:t>
            </a:r>
            <a:r>
              <a:rPr lang="tr-TR" smtClean="0"/>
              <a:t> ve türetme örneği</a:t>
            </a:r>
            <a:endParaRPr lang="en-US" smtClean="0"/>
          </a:p>
        </p:txBody>
      </p:sp>
      <p:sp>
        <p:nvSpPr>
          <p:cNvPr id="57347" name="Rectangle 3"/>
          <p:cNvSpPr txBox="1">
            <a:spLocks noChangeArrowheads="1"/>
          </p:cNvSpPr>
          <p:nvPr/>
        </p:nvSpPr>
        <p:spPr bwMode="auto">
          <a:xfrm>
            <a:off x="457200" y="1670050"/>
            <a:ext cx="7772400" cy="4495800"/>
          </a:xfrm>
          <a:prstGeom prst="rect">
            <a:avLst/>
          </a:prstGeom>
          <a:noFill/>
          <a:ln w="9525">
            <a:noFill/>
            <a:miter lim="800000"/>
            <a:headEnd/>
            <a:tailEnd/>
          </a:ln>
        </p:spPr>
        <p:txBody>
          <a:bodyPr/>
          <a:lstStyle/>
          <a:p>
            <a:pPr marL="342900" indent="-342900">
              <a:spcBef>
                <a:spcPct val="20000"/>
              </a:spcBef>
            </a:pPr>
            <a:r>
              <a:rPr lang="tr-TR" sz="2000" b="1" dirty="0">
                <a:latin typeface="Courier New" pitchFamily="49" charset="0"/>
              </a:rPr>
              <a:t>Sola dayalı türetme</a:t>
            </a:r>
          </a:p>
          <a:p>
            <a:pPr marL="342900" indent="-342900">
              <a:spcBef>
                <a:spcPct val="20000"/>
              </a:spcBef>
            </a:pPr>
            <a:r>
              <a:rPr lang="tr-TR" sz="2000" b="1" dirty="0">
                <a:latin typeface="Courier New" pitchFamily="49" charset="0"/>
              </a:rPr>
              <a:t>  a=b*(a+c)</a:t>
            </a:r>
          </a:p>
          <a:p>
            <a:pPr marL="342900" indent="-342900">
              <a:spcBef>
                <a:spcPct val="20000"/>
              </a:spcBef>
            </a:pPr>
            <a:r>
              <a:rPr lang="tr-TR" sz="2000" b="1" dirty="0">
                <a:latin typeface="Courier New" pitchFamily="49" charset="0"/>
              </a:rPr>
              <a:t>	</a:t>
            </a:r>
            <a:r>
              <a:rPr lang="en-US" sz="2000" b="1" dirty="0">
                <a:latin typeface="Courier New" pitchFamily="49" charset="0"/>
              </a:rPr>
              <a:t>&lt;</a:t>
            </a:r>
            <a:r>
              <a:rPr lang="tr-TR" sz="2000" b="1" dirty="0" err="1">
                <a:latin typeface="Courier New" pitchFamily="49" charset="0"/>
              </a:rPr>
              <a:t>assign</a:t>
            </a:r>
            <a:r>
              <a:rPr lang="en-US" sz="2000" b="1" dirty="0">
                <a:latin typeface="Courier New" pitchFamily="49" charset="0"/>
              </a:rPr>
              <a:t>&gt; </a:t>
            </a:r>
            <a:r>
              <a:rPr lang="tr-TR" sz="2000" b="1" dirty="0">
                <a:latin typeface="Courier New" pitchFamily="49" charset="0"/>
                <a:sym typeface="Symbol" pitchFamily="18" charset="2"/>
              </a:rPr>
              <a:t>=&gt; </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en-US" sz="2000" b="1" dirty="0" err="1">
                <a:latin typeface="Courier New" pitchFamily="49" charset="0"/>
              </a:rPr>
              <a:t>expr</a:t>
            </a:r>
            <a:r>
              <a:rPr lang="en-US" sz="2000" b="1" dirty="0">
                <a:latin typeface="Courier New" pitchFamily="49" charset="0"/>
              </a:rPr>
              <a:t>&gt; </a:t>
            </a:r>
          </a:p>
          <a:p>
            <a:pPr marL="342900" indent="-342900">
              <a:spcBef>
                <a:spcPct val="20000"/>
              </a:spcBef>
            </a:pPr>
            <a:r>
              <a:rPr lang="tr-TR" sz="2000" b="1" dirty="0">
                <a:latin typeface="Courier New" pitchFamily="49" charset="0"/>
              </a:rPr>
              <a:t>		     =&gt;</a:t>
            </a:r>
            <a:r>
              <a:rPr lang="tr-TR" sz="2000" b="1" dirty="0" smtClean="0">
                <a:latin typeface="Courier New" pitchFamily="49" charset="0"/>
              </a:rPr>
              <a:t>a=</a:t>
            </a:r>
            <a:r>
              <a:rPr lang="en-US" sz="2000" b="1" dirty="0" smtClean="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 </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endParaRPr lang="tr-TR" sz="2000" b="1" dirty="0">
              <a:latin typeface="Courier New" pitchFamily="49" charset="0"/>
            </a:endParaRPr>
          </a:p>
          <a:p>
            <a:pPr marL="342900" indent="-342900">
              <a:spcBef>
                <a:spcPct val="20000"/>
              </a:spcBef>
            </a:pPr>
            <a:r>
              <a:rPr lang="tr-TR" sz="2000" b="1" dirty="0">
                <a:latin typeface="Courier New" pitchFamily="49" charset="0"/>
              </a:rPr>
              <a:t>		     =&gt;a=b*(</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=&gt;a=b*(&lt;</a:t>
            </a:r>
            <a:r>
              <a:rPr lang="tr-TR" sz="2000" b="1" dirty="0" err="1">
                <a:latin typeface="Courier New" pitchFamily="49" charset="0"/>
              </a:rPr>
              <a:t>id</a:t>
            </a:r>
            <a:r>
              <a:rPr lang="tr-TR" sz="2000" b="1" dirty="0">
                <a:latin typeface="Courier New" pitchFamily="49" charset="0"/>
              </a:rPr>
              <a:t>&gt;+</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expr</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a:t>
            </a:r>
            <a:r>
              <a:rPr lang="en-US" sz="2000" b="1" dirty="0">
                <a:latin typeface="Courier New" pitchFamily="49" charset="0"/>
              </a:rPr>
              <a:t>&lt;</a:t>
            </a:r>
            <a:r>
              <a:rPr lang="tr-TR" sz="2000" b="1" dirty="0" err="1">
                <a:latin typeface="Courier New" pitchFamily="49" charset="0"/>
              </a:rPr>
              <a:t>id</a:t>
            </a:r>
            <a:r>
              <a:rPr lang="en-US" sz="2000" b="1" dirty="0">
                <a:latin typeface="Courier New" pitchFamily="49" charset="0"/>
              </a:rPr>
              <a:t>&gt;</a:t>
            </a:r>
            <a:r>
              <a:rPr lang="tr-TR" sz="2000" b="1" dirty="0">
                <a:latin typeface="Courier New" pitchFamily="49" charset="0"/>
              </a:rPr>
              <a:t>)</a:t>
            </a:r>
          </a:p>
          <a:p>
            <a:pPr marL="342900" indent="-342900">
              <a:spcBef>
                <a:spcPct val="20000"/>
              </a:spcBef>
            </a:pPr>
            <a:r>
              <a:rPr lang="tr-TR" sz="2000" b="1" dirty="0">
                <a:latin typeface="Courier New" pitchFamily="49" charset="0"/>
              </a:rPr>
              <a:t>		     =&gt;a=b*(a+c)</a:t>
            </a:r>
          </a:p>
        </p:txBody>
      </p:sp>
      <p:pic>
        <p:nvPicPr>
          <p:cNvPr id="1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92725" y="1971675"/>
            <a:ext cx="3324225" cy="3990975"/>
          </a:xfrm>
          <a:prstGeom prst="rect">
            <a:avLst/>
          </a:prstGeom>
          <a:ln>
            <a:noFill/>
          </a:ln>
          <a:effectLst>
            <a:outerShdw blurRad="292100" dist="139700" dir="2700000" algn="tl" rotWithShape="0">
              <a:srgbClr val="333333">
                <a:alpha val="65000"/>
              </a:srgbClr>
            </a:outerShdw>
          </a:effectLst>
          <a:extLst/>
        </p:spPr>
      </p:pic>
      <p:sp>
        <p:nvSpPr>
          <p:cNvPr id="9" name="8 Slayt Numarası Yer Tutucusu"/>
          <p:cNvSpPr>
            <a:spLocks noGrp="1"/>
          </p:cNvSpPr>
          <p:nvPr>
            <p:ph type="sldNum" sz="quarter" idx="11"/>
          </p:nvPr>
        </p:nvSpPr>
        <p:spPr/>
        <p:txBody>
          <a:bodyPr/>
          <a:lstStyle/>
          <a:p>
            <a:pPr>
              <a:defRPr/>
            </a:pPr>
            <a:fld id="{F789FEFB-46CC-406C-A09A-D58BA2C07451}"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228600"/>
            <a:ext cx="8153400" cy="1143000"/>
          </a:xfrm>
        </p:spPr>
        <p:txBody>
          <a:bodyPr/>
          <a:lstStyle/>
          <a:p>
            <a:pPr eaLnBrk="1" hangingPunct="1"/>
            <a:r>
              <a:rPr lang="en-US" dirty="0" err="1" smtClean="0"/>
              <a:t>Gramerlerde</a:t>
            </a:r>
            <a:r>
              <a:rPr lang="en-US" dirty="0" smtClean="0"/>
              <a:t> </a:t>
            </a:r>
            <a:r>
              <a:rPr lang="en-US" dirty="0" err="1" smtClean="0"/>
              <a:t>Belirsizlik</a:t>
            </a:r>
            <a:r>
              <a:rPr lang="tr-TR" dirty="0" smtClean="0"/>
              <a:t> </a:t>
            </a:r>
            <a:r>
              <a:rPr lang="en-US" dirty="0" smtClean="0"/>
              <a:t>(Ambiguity)</a:t>
            </a:r>
          </a:p>
        </p:txBody>
      </p:sp>
      <p:sp>
        <p:nvSpPr>
          <p:cNvPr id="58371" name="Rectangle 3"/>
          <p:cNvSpPr>
            <a:spLocks noGrp="1" noChangeArrowheads="1"/>
          </p:cNvSpPr>
          <p:nvPr>
            <p:ph type="body" idx="1"/>
          </p:nvPr>
        </p:nvSpPr>
        <p:spPr>
          <a:xfrm>
            <a:off x="609600" y="1524000"/>
            <a:ext cx="7772400" cy="4495800"/>
          </a:xfrm>
        </p:spPr>
        <p:txBody>
          <a:bodyPr/>
          <a:lstStyle/>
          <a:p>
            <a:pPr eaLnBrk="1" hangingPunct="1"/>
            <a:r>
              <a:rPr lang="tr-TR" sz="3200" dirty="0" smtClean="0"/>
              <a:t>Bir gramer ancak ve ancak iki veya daha fazla farklı ayrıştırma ağacı olan bir cümlesel biçim (</a:t>
            </a:r>
            <a:r>
              <a:rPr lang="tr-TR" sz="3200" dirty="0" err="1" smtClean="0"/>
              <a:t>sentential</a:t>
            </a:r>
            <a:r>
              <a:rPr lang="tr-TR" sz="3200" dirty="0" smtClean="0"/>
              <a:t> form) üretiyorsa </a:t>
            </a:r>
            <a:r>
              <a:rPr lang="tr-TR" sz="3200" i="1" dirty="0" smtClean="0"/>
              <a:t>belirsiz</a:t>
            </a:r>
            <a:r>
              <a:rPr lang="tr-TR" sz="3200" dirty="0" smtClean="0"/>
              <a:t>dir</a:t>
            </a:r>
            <a:endParaRPr lang="en-US" sz="3200" dirty="0" smtClean="0"/>
          </a:p>
        </p:txBody>
      </p:sp>
      <p:sp>
        <p:nvSpPr>
          <p:cNvPr id="6" name="5 Slayt Numarası Yer Tutucusu"/>
          <p:cNvSpPr>
            <a:spLocks noGrp="1"/>
          </p:cNvSpPr>
          <p:nvPr>
            <p:ph type="sldNum" sz="quarter" idx="11"/>
          </p:nvPr>
        </p:nvSpPr>
        <p:spPr/>
        <p:txBody>
          <a:bodyPr/>
          <a:lstStyle/>
          <a:p>
            <a:pPr>
              <a:defRPr/>
            </a:pPr>
            <a:fld id="{C7DD5F20-3C1D-473C-86A3-91D93D2DC606}"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Bir Belirsiz Deyim Grameri</a:t>
            </a:r>
            <a:endParaRPr lang="en-US" smtClean="0"/>
          </a:p>
        </p:txBody>
      </p:sp>
      <p:sp>
        <p:nvSpPr>
          <p:cNvPr id="59395" name="Rectangle 3"/>
          <p:cNvSpPr>
            <a:spLocks noGrp="1" noChangeArrowheads="1"/>
          </p:cNvSpPr>
          <p:nvPr>
            <p:ph type="body" idx="1"/>
          </p:nvPr>
        </p:nvSpPr>
        <p:spPr>
          <a:xfrm>
            <a:off x="609600" y="1524000"/>
            <a:ext cx="7467600" cy="1447800"/>
          </a:xfrm>
        </p:spPr>
        <p:txBody>
          <a:bodyPr/>
          <a:lstStyle/>
          <a:p>
            <a:pPr eaLnBrk="1" hangingPunct="1">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&lt;op&gt; &lt;</a:t>
            </a:r>
            <a:r>
              <a:rPr lang="en-US" sz="2000" b="1" dirty="0" err="1" smtClean="0">
                <a:latin typeface="Courier New" pitchFamily="49" charset="0"/>
              </a:rPr>
              <a:t>expr</a:t>
            </a:r>
            <a:r>
              <a:rPr lang="en-US" sz="2000" b="1" dirty="0" smtClean="0">
                <a:latin typeface="Courier New" pitchFamily="49" charset="0"/>
              </a:rPr>
              <a:t>&gt;  |  const</a:t>
            </a:r>
          </a:p>
          <a:p>
            <a:pPr eaLnBrk="1" hangingPunct="1">
              <a:buFontTx/>
              <a:buNone/>
            </a:pPr>
            <a:r>
              <a:rPr lang="en-US" sz="2000" b="1" dirty="0" smtClean="0">
                <a:latin typeface="Courier New" pitchFamily="49" charset="0"/>
              </a:rPr>
              <a:t>&lt;op&gt; </a:t>
            </a:r>
            <a:r>
              <a:rPr lang="en-US" sz="2000" b="1" dirty="0" smtClean="0">
                <a:latin typeface="Courier New" pitchFamily="49" charset="0"/>
                <a:sym typeface="Symbol" pitchFamily="18" charset="2"/>
              </a:rPr>
              <a:t></a:t>
            </a:r>
            <a:r>
              <a:rPr lang="en-US" sz="2000" b="1" dirty="0" smtClean="0">
                <a:latin typeface="Courier New" pitchFamily="49" charset="0"/>
              </a:rPr>
              <a:t> /  |  -</a:t>
            </a:r>
          </a:p>
          <a:p>
            <a:pPr eaLnBrk="1" hangingPunct="1">
              <a:buFontTx/>
              <a:buNone/>
            </a:pPr>
            <a:endParaRPr lang="en-US" sz="2000" b="1" dirty="0" smtClean="0">
              <a:latin typeface="Courier New" pitchFamily="49" charset="0"/>
            </a:endParaRPr>
          </a:p>
        </p:txBody>
      </p:sp>
      <p:sp>
        <p:nvSpPr>
          <p:cNvPr id="22533" name="Line 4"/>
          <p:cNvSpPr>
            <a:spLocks noChangeShapeType="1"/>
          </p:cNvSpPr>
          <p:nvPr/>
        </p:nvSpPr>
        <p:spPr bwMode="auto">
          <a:xfrm flipH="1">
            <a:off x="2133600" y="2895600"/>
            <a:ext cx="6858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4" name="Line 5"/>
          <p:cNvSpPr>
            <a:spLocks noChangeShapeType="1"/>
          </p:cNvSpPr>
          <p:nvPr/>
        </p:nvSpPr>
        <p:spPr bwMode="auto">
          <a:xfrm>
            <a:off x="2819400" y="2895600"/>
            <a:ext cx="12192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5" name="Line 6"/>
          <p:cNvSpPr>
            <a:spLocks noChangeShapeType="1"/>
          </p:cNvSpPr>
          <p:nvPr/>
        </p:nvSpPr>
        <p:spPr bwMode="auto">
          <a:xfrm>
            <a:off x="2819400" y="2895600"/>
            <a:ext cx="533400" cy="838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6" name="Line 7"/>
          <p:cNvSpPr>
            <a:spLocks noChangeShapeType="1"/>
          </p:cNvSpPr>
          <p:nvPr/>
        </p:nvSpPr>
        <p:spPr bwMode="auto">
          <a:xfrm flipH="1">
            <a:off x="1676400" y="3962400"/>
            <a:ext cx="4572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7" name="Line 8"/>
          <p:cNvSpPr>
            <a:spLocks noChangeShapeType="1"/>
          </p:cNvSpPr>
          <p:nvPr/>
        </p:nvSpPr>
        <p:spPr bwMode="auto">
          <a:xfrm>
            <a:off x="2133600" y="3962400"/>
            <a:ext cx="9144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8" name="Line 9"/>
          <p:cNvSpPr>
            <a:spLocks noChangeShapeType="1"/>
          </p:cNvSpPr>
          <p:nvPr/>
        </p:nvSpPr>
        <p:spPr bwMode="auto">
          <a:xfrm>
            <a:off x="2133600" y="39624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39" name="Line 10"/>
          <p:cNvSpPr>
            <a:spLocks noChangeShapeType="1"/>
          </p:cNvSpPr>
          <p:nvPr/>
        </p:nvSpPr>
        <p:spPr bwMode="auto">
          <a:xfrm>
            <a:off x="1447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0" name="Line 11"/>
          <p:cNvSpPr>
            <a:spLocks noChangeShapeType="1"/>
          </p:cNvSpPr>
          <p:nvPr/>
        </p:nvSpPr>
        <p:spPr bwMode="auto">
          <a:xfrm>
            <a:off x="22860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1" name="Line 12"/>
          <p:cNvSpPr>
            <a:spLocks noChangeShapeType="1"/>
          </p:cNvSpPr>
          <p:nvPr/>
        </p:nvSpPr>
        <p:spPr bwMode="auto">
          <a:xfrm>
            <a:off x="2971800" y="49530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2" name="Line 13"/>
          <p:cNvSpPr>
            <a:spLocks noChangeShapeType="1"/>
          </p:cNvSpPr>
          <p:nvPr/>
        </p:nvSpPr>
        <p:spPr bwMode="auto">
          <a:xfrm>
            <a:off x="3352800" y="3962400"/>
            <a:ext cx="3048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3" name="Line 14"/>
          <p:cNvSpPr>
            <a:spLocks noChangeShapeType="1"/>
          </p:cNvSpPr>
          <p:nvPr/>
        </p:nvSpPr>
        <p:spPr bwMode="auto">
          <a:xfrm>
            <a:off x="4038600" y="3962400"/>
            <a:ext cx="381000" cy="1676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4" name="Line 15"/>
          <p:cNvSpPr>
            <a:spLocks noChangeShapeType="1"/>
          </p:cNvSpPr>
          <p:nvPr/>
        </p:nvSpPr>
        <p:spPr bwMode="auto">
          <a:xfrm flipH="1">
            <a:off x="5638800" y="2971800"/>
            <a:ext cx="8382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5" name="Line 16"/>
          <p:cNvSpPr>
            <a:spLocks noChangeShapeType="1"/>
          </p:cNvSpPr>
          <p:nvPr/>
        </p:nvSpPr>
        <p:spPr bwMode="auto">
          <a:xfrm>
            <a:off x="6629400" y="2971800"/>
            <a:ext cx="1066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6" name="Line 17"/>
          <p:cNvSpPr>
            <a:spLocks noChangeShapeType="1"/>
          </p:cNvSpPr>
          <p:nvPr/>
        </p:nvSpPr>
        <p:spPr bwMode="auto">
          <a:xfrm flipH="1">
            <a:off x="6248400" y="2971800"/>
            <a:ext cx="3048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7" name="Line 18"/>
          <p:cNvSpPr>
            <a:spLocks noChangeShapeType="1"/>
          </p:cNvSpPr>
          <p:nvPr/>
        </p:nvSpPr>
        <p:spPr bwMode="auto">
          <a:xfrm flipH="1">
            <a:off x="6934200" y="3962400"/>
            <a:ext cx="609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8" name="Line 19"/>
          <p:cNvSpPr>
            <a:spLocks noChangeShapeType="1"/>
          </p:cNvSpPr>
          <p:nvPr/>
        </p:nvSpPr>
        <p:spPr bwMode="auto">
          <a:xfrm>
            <a:off x="7543800" y="3962400"/>
            <a:ext cx="6858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49" name="Line 20"/>
          <p:cNvSpPr>
            <a:spLocks noChangeShapeType="1"/>
          </p:cNvSpPr>
          <p:nvPr/>
        </p:nvSpPr>
        <p:spPr bwMode="auto">
          <a:xfrm>
            <a:off x="7543800" y="3962400"/>
            <a:ext cx="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0" name="Line 21"/>
          <p:cNvSpPr>
            <a:spLocks noChangeShapeType="1"/>
          </p:cNvSpPr>
          <p:nvPr/>
        </p:nvSpPr>
        <p:spPr bwMode="auto">
          <a:xfrm>
            <a:off x="5638800" y="3962400"/>
            <a:ext cx="1524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1" name="Line 22"/>
          <p:cNvSpPr>
            <a:spLocks noChangeShapeType="1"/>
          </p:cNvSpPr>
          <p:nvPr/>
        </p:nvSpPr>
        <p:spPr bwMode="auto">
          <a:xfrm>
            <a:off x="6248400" y="3962400"/>
            <a:ext cx="304800" cy="1752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2" name="Line 23"/>
          <p:cNvSpPr>
            <a:spLocks noChangeShapeType="1"/>
          </p:cNvSpPr>
          <p:nvPr/>
        </p:nvSpPr>
        <p:spPr bwMode="auto">
          <a:xfrm>
            <a:off x="6858000" y="4953000"/>
            <a:ext cx="228600" cy="762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3" name="Line 24"/>
          <p:cNvSpPr>
            <a:spLocks noChangeShapeType="1"/>
          </p:cNvSpPr>
          <p:nvPr/>
        </p:nvSpPr>
        <p:spPr bwMode="auto">
          <a:xfrm>
            <a:off x="7543800" y="4953000"/>
            <a:ext cx="152400" cy="685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2554" name="Text Box 25"/>
          <p:cNvSpPr txBox="1">
            <a:spLocks noChangeArrowheads="1"/>
          </p:cNvSpPr>
          <p:nvPr/>
        </p:nvSpPr>
        <p:spPr bwMode="auto">
          <a:xfrm>
            <a:off x="24384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5" name="Text Box 26"/>
          <p:cNvSpPr txBox="1">
            <a:spLocks noChangeArrowheads="1"/>
          </p:cNvSpPr>
          <p:nvPr/>
        </p:nvSpPr>
        <p:spPr bwMode="auto">
          <a:xfrm>
            <a:off x="1736725"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6" name="Text Box 27"/>
          <p:cNvSpPr txBox="1">
            <a:spLocks noChangeArrowheads="1"/>
          </p:cNvSpPr>
          <p:nvPr/>
        </p:nvSpPr>
        <p:spPr bwMode="auto">
          <a:xfrm>
            <a:off x="3627438" y="3619500"/>
            <a:ext cx="868362"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7" name="Text Box 28"/>
          <p:cNvSpPr txBox="1">
            <a:spLocks noChangeArrowheads="1"/>
          </p:cNvSpPr>
          <p:nvPr/>
        </p:nvSpPr>
        <p:spPr bwMode="auto">
          <a:xfrm>
            <a:off x="9144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58" name="Text Box 29"/>
          <p:cNvSpPr txBox="1">
            <a:spLocks noChangeArrowheads="1"/>
          </p:cNvSpPr>
          <p:nvPr/>
        </p:nvSpPr>
        <p:spPr bwMode="auto">
          <a:xfrm>
            <a:off x="259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59" name="Text Box 30"/>
          <p:cNvSpPr txBox="1">
            <a:spLocks noChangeArrowheads="1"/>
          </p:cNvSpPr>
          <p:nvPr/>
        </p:nvSpPr>
        <p:spPr bwMode="auto">
          <a:xfrm>
            <a:off x="6172200" y="25908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0" name="Text Box 31"/>
          <p:cNvSpPr txBox="1">
            <a:spLocks noChangeArrowheads="1"/>
          </p:cNvSpPr>
          <p:nvPr/>
        </p:nvSpPr>
        <p:spPr bwMode="auto">
          <a:xfrm>
            <a:off x="50292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1" name="Text Box 32"/>
          <p:cNvSpPr txBox="1">
            <a:spLocks noChangeArrowheads="1"/>
          </p:cNvSpPr>
          <p:nvPr/>
        </p:nvSpPr>
        <p:spPr bwMode="auto">
          <a:xfrm>
            <a:off x="7162800" y="36195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2" name="Text Box 33"/>
          <p:cNvSpPr txBox="1">
            <a:spLocks noChangeArrowheads="1"/>
          </p:cNvSpPr>
          <p:nvPr/>
        </p:nvSpPr>
        <p:spPr bwMode="auto">
          <a:xfrm>
            <a:off x="6400800"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2563" name="Text Box 34"/>
          <p:cNvSpPr txBox="1">
            <a:spLocks noChangeArrowheads="1"/>
          </p:cNvSpPr>
          <p:nvPr/>
        </p:nvSpPr>
        <p:spPr bwMode="auto">
          <a:xfrm>
            <a:off x="8047037" y="4648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a:t>
            </a:r>
            <a:r>
              <a:rPr lang="en-US" sz="2000" b="1" dirty="0" err="1">
                <a:latin typeface="Arial Narrow" pitchFamily="34" charset="0"/>
              </a:rPr>
              <a:t>expr</a:t>
            </a:r>
            <a:r>
              <a:rPr lang="en-US" sz="2000" b="1" dirty="0">
                <a:latin typeface="Arial Narrow" pitchFamily="34" charset="0"/>
              </a:rPr>
              <a:t>&gt;</a:t>
            </a:r>
          </a:p>
        </p:txBody>
      </p:sp>
      <p:sp>
        <p:nvSpPr>
          <p:cNvPr id="22564" name="Text Box 35"/>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5" name="Text Box 36"/>
          <p:cNvSpPr txBox="1">
            <a:spLocks noChangeArrowheads="1"/>
          </p:cNvSpPr>
          <p:nvPr/>
        </p:nvSpPr>
        <p:spPr bwMode="auto">
          <a:xfrm>
            <a:off x="18288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6" name="Text Box 37"/>
          <p:cNvSpPr txBox="1">
            <a:spLocks noChangeArrowheads="1"/>
          </p:cNvSpPr>
          <p:nvPr/>
        </p:nvSpPr>
        <p:spPr bwMode="auto">
          <a:xfrm>
            <a:off x="5943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22567" name="Text Box 38"/>
          <p:cNvSpPr txBox="1">
            <a:spLocks noChangeArrowheads="1"/>
          </p:cNvSpPr>
          <p:nvPr/>
        </p:nvSpPr>
        <p:spPr bwMode="auto">
          <a:xfrm>
            <a:off x="7315200" y="46482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dirty="0">
                <a:latin typeface="Arial Narrow" pitchFamily="34" charset="0"/>
              </a:rPr>
              <a:t>&lt;op&gt;</a:t>
            </a:r>
          </a:p>
        </p:txBody>
      </p:sp>
      <p:sp>
        <p:nvSpPr>
          <p:cNvPr id="22568" name="Text Box 39"/>
          <p:cNvSpPr txBox="1">
            <a:spLocks noChangeArrowheads="1"/>
          </p:cNvSpPr>
          <p:nvPr/>
        </p:nvSpPr>
        <p:spPr bwMode="auto">
          <a:xfrm>
            <a:off x="1143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69" name="Text Box 40"/>
          <p:cNvSpPr txBox="1">
            <a:spLocks noChangeArrowheads="1"/>
          </p:cNvSpPr>
          <p:nvPr/>
        </p:nvSpPr>
        <p:spPr bwMode="auto">
          <a:xfrm>
            <a:off x="2667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0" name="Text Box 41"/>
          <p:cNvSpPr txBox="1">
            <a:spLocks noChangeArrowheads="1"/>
          </p:cNvSpPr>
          <p:nvPr/>
        </p:nvSpPr>
        <p:spPr bwMode="auto">
          <a:xfrm>
            <a:off x="40386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1" name="Text Box 42"/>
          <p:cNvSpPr txBox="1">
            <a:spLocks noChangeArrowheads="1"/>
          </p:cNvSpPr>
          <p:nvPr/>
        </p:nvSpPr>
        <p:spPr bwMode="auto">
          <a:xfrm>
            <a:off x="54864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2" name="Text Box 43"/>
          <p:cNvSpPr txBox="1">
            <a:spLocks noChangeArrowheads="1"/>
          </p:cNvSpPr>
          <p:nvPr/>
        </p:nvSpPr>
        <p:spPr bwMode="auto">
          <a:xfrm>
            <a:off x="67818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3" name="Text Box 44"/>
          <p:cNvSpPr txBox="1">
            <a:spLocks noChangeArrowheads="1"/>
          </p:cNvSpPr>
          <p:nvPr/>
        </p:nvSpPr>
        <p:spPr bwMode="auto">
          <a:xfrm>
            <a:off x="8001000" y="5638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2574" name="Text Box 45"/>
          <p:cNvSpPr txBox="1">
            <a:spLocks noChangeArrowheads="1"/>
          </p:cNvSpPr>
          <p:nvPr/>
        </p:nvSpPr>
        <p:spPr bwMode="auto">
          <a:xfrm>
            <a:off x="21336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5" name="Text Box 46"/>
          <p:cNvSpPr txBox="1">
            <a:spLocks noChangeArrowheads="1"/>
          </p:cNvSpPr>
          <p:nvPr/>
        </p:nvSpPr>
        <p:spPr bwMode="auto">
          <a:xfrm>
            <a:off x="6400800" y="5638800"/>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6" name="Text Box 47"/>
          <p:cNvSpPr txBox="1">
            <a:spLocks noChangeArrowheads="1"/>
          </p:cNvSpPr>
          <p:nvPr/>
        </p:nvSpPr>
        <p:spPr bwMode="auto">
          <a:xfrm>
            <a:off x="35814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7" name="Text Box 48"/>
          <p:cNvSpPr txBox="1">
            <a:spLocks noChangeArrowheads="1"/>
          </p:cNvSpPr>
          <p:nvPr/>
        </p:nvSpPr>
        <p:spPr bwMode="auto">
          <a:xfrm>
            <a:off x="7607300" y="5638800"/>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2578" name="Text Box 49"/>
          <p:cNvSpPr txBox="1">
            <a:spLocks noChangeArrowheads="1"/>
          </p:cNvSpPr>
          <p:nvPr/>
        </p:nvSpPr>
        <p:spPr bwMode="auto">
          <a:xfrm>
            <a:off x="2895600" y="3619500"/>
            <a:ext cx="68262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&lt;op&gt;</a:t>
            </a:r>
          </a:p>
        </p:txBody>
      </p:sp>
      <p:sp>
        <p:nvSpPr>
          <p:cNvPr id="51" name="50 Slayt Numarası Yer Tutucusu"/>
          <p:cNvSpPr>
            <a:spLocks noGrp="1"/>
          </p:cNvSpPr>
          <p:nvPr>
            <p:ph type="sldNum" sz="quarter" idx="11"/>
          </p:nvPr>
        </p:nvSpPr>
        <p:spPr/>
        <p:txBody>
          <a:bodyPr/>
          <a:lstStyle/>
          <a:p>
            <a:pPr>
              <a:defRPr/>
            </a:pPr>
            <a:fld id="{29FF2523-FF2B-4F4C-9500-94BB39128FE5}" type="slidenum">
              <a:rPr lang="en-US"/>
              <a:pPr>
                <a:defRPr/>
              </a:pPr>
              <a:t>52</a:t>
            </a:fld>
            <a:endParaRPr lang="en-US" dirty="0"/>
          </a:p>
        </p:txBody>
      </p:sp>
      <p:sp>
        <p:nvSpPr>
          <p:cNvPr id="52" name="51 Dikdörtgen"/>
          <p:cNvSpPr/>
          <p:nvPr/>
        </p:nvSpPr>
        <p:spPr>
          <a:xfrm>
            <a:off x="3352800" y="2057400"/>
            <a:ext cx="3243196"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a:t>
            </a:r>
            <a:r>
              <a:rPr lang="tr-TR" altLang="ko-KR" b="1" dirty="0">
                <a:solidFill>
                  <a:srgbClr val="7030A0"/>
                </a:solidFill>
                <a:effectLst>
                  <a:outerShdw blurRad="38100" dist="38100" dir="2700000" algn="tl">
                    <a:srgbClr val="000000"/>
                  </a:outerShdw>
                </a:effectLst>
                <a:latin typeface="Arial" pitchFamily="34" charset="0"/>
                <a:ea typeface="굴림" pitchFamily="50" charset="-127"/>
              </a:rPr>
              <a:t>s</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t</a:t>
            </a:r>
            <a:endParaRPr lang="tr-TR" b="1" dirty="0">
              <a:solidFill>
                <a:srgbClr val="7030A0"/>
              </a:solidFill>
            </a:endParaRPr>
          </a:p>
        </p:txBody>
      </p:sp>
      <p:sp>
        <p:nvSpPr>
          <p:cNvPr id="53" name="Line 24"/>
          <p:cNvSpPr>
            <a:spLocks noChangeShapeType="1"/>
          </p:cNvSpPr>
          <p:nvPr/>
        </p:nvSpPr>
        <p:spPr bwMode="auto">
          <a:xfrm>
            <a:off x="8305800" y="5029200"/>
            <a:ext cx="76200" cy="6096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52400"/>
            <a:ext cx="8153400" cy="1371600"/>
          </a:xfrm>
        </p:spPr>
        <p:txBody>
          <a:bodyPr/>
          <a:lstStyle/>
          <a:p>
            <a:pPr eaLnBrk="1" hangingPunct="1"/>
            <a:r>
              <a:rPr lang="tr-TR" smtClean="0"/>
              <a:t>Bir Belirsiz Olmayan (</a:t>
            </a:r>
            <a:r>
              <a:rPr lang="en-US" smtClean="0"/>
              <a:t>Unambiguous</a:t>
            </a:r>
            <a:r>
              <a:rPr lang="tr-TR" smtClean="0"/>
              <a:t>)</a:t>
            </a:r>
            <a:r>
              <a:rPr lang="en-US" smtClean="0"/>
              <a:t> </a:t>
            </a:r>
            <a:r>
              <a:rPr lang="tr-TR" smtClean="0"/>
              <a:t>Deyim Grameri</a:t>
            </a:r>
            <a:endParaRPr lang="en-US" smtClean="0"/>
          </a:p>
        </p:txBody>
      </p:sp>
      <p:sp>
        <p:nvSpPr>
          <p:cNvPr id="60419" name="Rectangle 3"/>
          <p:cNvSpPr>
            <a:spLocks noGrp="1" noChangeArrowheads="1"/>
          </p:cNvSpPr>
          <p:nvPr>
            <p:ph type="body" idx="1"/>
          </p:nvPr>
        </p:nvSpPr>
        <p:spPr>
          <a:xfrm>
            <a:off x="609600" y="1295400"/>
            <a:ext cx="8153400" cy="3733800"/>
          </a:xfrm>
        </p:spPr>
        <p:txBody>
          <a:bodyPr/>
          <a:lstStyle/>
          <a:p>
            <a:pPr eaLnBrk="1" hangingPunct="1"/>
            <a:r>
              <a:rPr lang="tr-TR" dirty="0" smtClean="0"/>
              <a:t>Eğer ayrıştırma ağacını operatörlerin öncelik seviyelerini göstermek için kullanırsak, belirsizlik olmaz.</a:t>
            </a:r>
            <a:endParaRPr lang="en-US" sz="2000" b="1" dirty="0" smtClean="0">
              <a:latin typeface="Courier New" pitchFamily="49" charset="0"/>
            </a:endParaRPr>
          </a:p>
          <a:p>
            <a:pPr>
              <a:spcBef>
                <a:spcPct val="0"/>
              </a:spcBef>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a:t>
            </a:r>
            <a:r>
              <a:rPr lang="en-US" sz="2000" b="1" dirty="0" smtClean="0">
                <a:latin typeface="Courier New" pitchFamily="49" charset="0"/>
                <a:sym typeface="Symbol" pitchFamily="18" charset="2"/>
              </a:rPr>
              <a:t></a:t>
            </a:r>
            <a:r>
              <a:rPr lang="en-US" sz="2000" b="1" dirty="0" smtClean="0">
                <a:latin typeface="Courier New" pitchFamily="49" charset="0"/>
              </a:rPr>
              <a:t> &lt;</a:t>
            </a:r>
            <a:r>
              <a:rPr lang="en-US" sz="2000" b="1" dirty="0" err="1" smtClean="0">
                <a:latin typeface="Courier New" pitchFamily="49" charset="0"/>
              </a:rPr>
              <a:t>expr</a:t>
            </a:r>
            <a:r>
              <a:rPr lang="en-US" sz="2000" b="1" dirty="0" smtClean="0">
                <a:latin typeface="Courier New" pitchFamily="49" charset="0"/>
              </a:rPr>
              <a:t>&gt; - &lt;term&gt;  |  &lt;term&gt;</a:t>
            </a:r>
          </a:p>
          <a:p>
            <a:pPr>
              <a:spcBef>
                <a:spcPct val="0"/>
              </a:spcBef>
              <a:buFontTx/>
              <a:buNone/>
            </a:pPr>
            <a:r>
              <a:rPr lang="en-US" sz="2000" b="1" dirty="0" smtClean="0">
                <a:latin typeface="Courier New" pitchFamily="49" charset="0"/>
              </a:rPr>
              <a:t>&lt;term&gt; </a:t>
            </a:r>
            <a:r>
              <a:rPr lang="en-US" sz="2000" b="1" dirty="0" smtClean="0">
                <a:latin typeface="Courier New" pitchFamily="49" charset="0"/>
                <a:sym typeface="Symbol" pitchFamily="18" charset="2"/>
              </a:rPr>
              <a:t></a:t>
            </a:r>
            <a:r>
              <a:rPr lang="en-US" sz="2000" b="1" dirty="0" smtClean="0">
                <a:latin typeface="Courier New" pitchFamily="49" charset="0"/>
              </a:rPr>
              <a:t> &lt;term&gt; / const| const</a:t>
            </a:r>
          </a:p>
          <a:p>
            <a:pPr>
              <a:spcBef>
                <a:spcPct val="0"/>
              </a:spcBef>
              <a:buFontTx/>
              <a:buNone/>
            </a:pPr>
            <a:endParaRPr lang="en-US" sz="2000" b="1" dirty="0" smtClean="0">
              <a:latin typeface="Courier New" pitchFamily="49" charset="0"/>
            </a:endParaRPr>
          </a:p>
        </p:txBody>
      </p:sp>
      <p:sp>
        <p:nvSpPr>
          <p:cNvPr id="23557" name="Line 4"/>
          <p:cNvSpPr>
            <a:spLocks noChangeShapeType="1"/>
          </p:cNvSpPr>
          <p:nvPr/>
        </p:nvSpPr>
        <p:spPr bwMode="auto">
          <a:xfrm flipH="1">
            <a:off x="5661025" y="4343400"/>
            <a:ext cx="58737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8" name="Line 5"/>
          <p:cNvSpPr>
            <a:spLocks noChangeShapeType="1"/>
          </p:cNvSpPr>
          <p:nvPr/>
        </p:nvSpPr>
        <p:spPr bwMode="auto">
          <a:xfrm>
            <a:off x="6477000" y="4343400"/>
            <a:ext cx="708025" cy="4413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59" name="Line 6"/>
          <p:cNvSpPr>
            <a:spLocks noChangeShapeType="1"/>
          </p:cNvSpPr>
          <p:nvPr/>
        </p:nvSpPr>
        <p:spPr bwMode="auto">
          <a:xfrm>
            <a:off x="6324600" y="4343400"/>
            <a:ext cx="22225" cy="593725"/>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0" name="Line 7"/>
          <p:cNvSpPr>
            <a:spLocks noChangeShapeType="1"/>
          </p:cNvSpPr>
          <p:nvPr/>
        </p:nvSpPr>
        <p:spPr bwMode="auto">
          <a:xfrm>
            <a:off x="5562600" y="5089525"/>
            <a:ext cx="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1" name="Line 8"/>
          <p:cNvSpPr>
            <a:spLocks noChangeShapeType="1"/>
          </p:cNvSpPr>
          <p:nvPr/>
        </p:nvSpPr>
        <p:spPr bwMode="auto">
          <a:xfrm>
            <a:off x="55626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2" name="Line 9"/>
          <p:cNvSpPr>
            <a:spLocks noChangeShapeType="1"/>
          </p:cNvSpPr>
          <p:nvPr/>
        </p:nvSpPr>
        <p:spPr bwMode="auto">
          <a:xfrm flipH="1">
            <a:off x="6880225" y="5105400"/>
            <a:ext cx="3810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3" name="Line 10"/>
          <p:cNvSpPr>
            <a:spLocks noChangeShapeType="1"/>
          </p:cNvSpPr>
          <p:nvPr/>
        </p:nvSpPr>
        <p:spPr bwMode="auto">
          <a:xfrm>
            <a:off x="7261225" y="5105400"/>
            <a:ext cx="8382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4" name="Line 11"/>
          <p:cNvSpPr>
            <a:spLocks noChangeShapeType="1"/>
          </p:cNvSpPr>
          <p:nvPr/>
        </p:nvSpPr>
        <p:spPr bwMode="auto">
          <a:xfrm>
            <a:off x="7315200" y="5105400"/>
            <a:ext cx="152400" cy="3048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5" name="Line 12"/>
          <p:cNvSpPr>
            <a:spLocks noChangeShapeType="1"/>
          </p:cNvSpPr>
          <p:nvPr/>
        </p:nvSpPr>
        <p:spPr bwMode="auto">
          <a:xfrm>
            <a:off x="6858000" y="5638800"/>
            <a:ext cx="0" cy="3810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3566" name="Text Box 13"/>
          <p:cNvSpPr txBox="1">
            <a:spLocks noChangeArrowheads="1"/>
          </p:cNvSpPr>
          <p:nvPr/>
        </p:nvSpPr>
        <p:spPr bwMode="auto">
          <a:xfrm>
            <a:off x="5867400" y="39465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7" name="Text Box 14"/>
          <p:cNvSpPr txBox="1">
            <a:spLocks noChangeArrowheads="1"/>
          </p:cNvSpPr>
          <p:nvPr/>
        </p:nvSpPr>
        <p:spPr bwMode="auto">
          <a:xfrm>
            <a:off x="5203825" y="4784725"/>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3568" name="Text Box 15"/>
          <p:cNvSpPr txBox="1">
            <a:spLocks noChangeArrowheads="1"/>
          </p:cNvSpPr>
          <p:nvPr/>
        </p:nvSpPr>
        <p:spPr bwMode="auto">
          <a:xfrm>
            <a:off x="6804025" y="47847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69" name="Text Box 16"/>
          <p:cNvSpPr txBox="1">
            <a:spLocks noChangeArrowheads="1"/>
          </p:cNvSpPr>
          <p:nvPr/>
        </p:nvSpPr>
        <p:spPr bwMode="auto">
          <a:xfrm>
            <a:off x="52038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0" name="Text Box 17"/>
          <p:cNvSpPr txBox="1">
            <a:spLocks noChangeArrowheads="1"/>
          </p:cNvSpPr>
          <p:nvPr/>
        </p:nvSpPr>
        <p:spPr bwMode="auto">
          <a:xfrm>
            <a:off x="6423025" y="5394325"/>
            <a:ext cx="8810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&lt;term&gt;</a:t>
            </a:r>
          </a:p>
        </p:txBody>
      </p:sp>
      <p:sp>
        <p:nvSpPr>
          <p:cNvPr id="23571" name="Text Box 18"/>
          <p:cNvSpPr txBox="1">
            <a:spLocks noChangeArrowheads="1"/>
          </p:cNvSpPr>
          <p:nvPr/>
        </p:nvSpPr>
        <p:spPr bwMode="auto">
          <a:xfrm>
            <a:off x="52038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2" name="Text Box 19"/>
          <p:cNvSpPr txBox="1">
            <a:spLocks noChangeArrowheads="1"/>
          </p:cNvSpPr>
          <p:nvPr/>
        </p:nvSpPr>
        <p:spPr bwMode="auto">
          <a:xfrm>
            <a:off x="6499225" y="60039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3" name="Text Box 20"/>
          <p:cNvSpPr txBox="1">
            <a:spLocks noChangeArrowheads="1"/>
          </p:cNvSpPr>
          <p:nvPr/>
        </p:nvSpPr>
        <p:spPr bwMode="auto">
          <a:xfrm>
            <a:off x="7718425" y="5394325"/>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3574" name="Text Box 21"/>
          <p:cNvSpPr txBox="1">
            <a:spLocks noChangeArrowheads="1"/>
          </p:cNvSpPr>
          <p:nvPr/>
        </p:nvSpPr>
        <p:spPr bwMode="auto">
          <a:xfrm>
            <a:off x="7337425" y="5394325"/>
            <a:ext cx="2413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3575" name="Text Box 22"/>
          <p:cNvSpPr txBox="1">
            <a:spLocks noChangeArrowheads="1"/>
          </p:cNvSpPr>
          <p:nvPr/>
        </p:nvSpPr>
        <p:spPr bwMode="auto">
          <a:xfrm>
            <a:off x="6194425" y="4784725"/>
            <a:ext cx="254000"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5" name="24 Slayt Numarası Yer Tutucusu"/>
          <p:cNvSpPr>
            <a:spLocks noGrp="1"/>
          </p:cNvSpPr>
          <p:nvPr>
            <p:ph type="sldNum" sz="quarter" idx="11"/>
          </p:nvPr>
        </p:nvSpPr>
        <p:spPr/>
        <p:txBody>
          <a:bodyPr/>
          <a:lstStyle/>
          <a:p>
            <a:pPr>
              <a:defRPr/>
            </a:pPr>
            <a:fld id="{01EC4D8A-80FE-467B-8052-0AA434E6642D}" type="slidenum">
              <a:rPr lang="en-US"/>
              <a:pPr>
                <a:defRPr/>
              </a:pPr>
              <a:t>53</a:t>
            </a:fld>
            <a:endParaRPr lang="en-US" dirty="0"/>
          </a:p>
        </p:txBody>
      </p:sp>
      <p:sp>
        <p:nvSpPr>
          <p:cNvPr id="24" name="23 Dikdörtgen"/>
          <p:cNvSpPr/>
          <p:nvPr/>
        </p:nvSpPr>
        <p:spPr>
          <a:xfrm>
            <a:off x="3048000" y="3276600"/>
            <a:ext cx="3071675" cy="461665"/>
          </a:xfrm>
          <a:prstGeom prst="rect">
            <a:avLst/>
          </a:prstGeom>
        </p:spPr>
        <p:txBody>
          <a:bodyPr wrap="none">
            <a:spAutoFit/>
          </a:bodyPr>
          <a:lstStyle/>
          <a:p>
            <a:pPr>
              <a:defRPr/>
            </a:pP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b="1" dirty="0">
                <a:solidFill>
                  <a:srgbClr val="7030A0"/>
                </a:solidFill>
                <a:effectLst>
                  <a:outerShdw blurRad="38100" dist="38100" dir="2700000" algn="tl">
                    <a:srgbClr val="000000"/>
                  </a:outerShdw>
                </a:effectLst>
                <a:latin typeface="Arial" pitchFamily="34" charset="0"/>
                <a:ea typeface="굴림" pitchFamily="50" charset="-127"/>
              </a:rPr>
              <a:t> / cont</a:t>
            </a:r>
            <a:endParaRPr lang="tr-TR" b="1" dirty="0">
              <a:solidFill>
                <a:srgbClr val="7030A0"/>
              </a:solidFill>
            </a:endParaRPr>
          </a:p>
        </p:txBody>
      </p:sp>
      <p:sp>
        <p:nvSpPr>
          <p:cNvPr id="26" name="Rectangle 45"/>
          <p:cNvSpPr>
            <a:spLocks noChangeArrowheads="1"/>
          </p:cNvSpPr>
          <p:nvPr/>
        </p:nvSpPr>
        <p:spPr bwMode="auto">
          <a:xfrm>
            <a:off x="685800" y="3975100"/>
            <a:ext cx="3810000" cy="2215991"/>
          </a:xfrm>
          <a:prstGeom prst="rect">
            <a:avLst/>
          </a:prstGeom>
          <a:noFill/>
          <a:ln w="9525" algn="ctr">
            <a:noFill/>
            <a:miter lim="800000"/>
            <a:headEnd/>
            <a:tailEnd/>
          </a:ln>
          <a:effectLst/>
        </p:spPr>
        <p:txBody>
          <a:bodyPr wrap="square">
            <a:spAutoFit/>
          </a:bodyPr>
          <a:lstStyle/>
          <a:p>
            <a:pPr>
              <a:defRPr/>
            </a:pPr>
            <a:r>
              <a:rPr lang="tr-TR" altLang="ko-KR" sz="1800" b="1" dirty="0">
                <a:effectLst>
                  <a:outerShdw blurRad="38100" dist="38100" dir="2700000" algn="tl">
                    <a:srgbClr val="000000"/>
                  </a:outerShdw>
                </a:effectLst>
                <a:latin typeface="Arial" pitchFamily="34" charset="0"/>
                <a:ea typeface="굴림" pitchFamily="50" charset="-127"/>
              </a:rPr>
              <a:t>Türetme</a:t>
            </a:r>
            <a:r>
              <a:rPr lang="en-US" altLang="ko-KR" sz="1800" b="1" dirty="0">
                <a:effectLst>
                  <a:outerShdw blurRad="38100" dist="38100" dir="2700000" algn="tl">
                    <a:srgbClr val="000000"/>
                  </a:outerShdw>
                </a:effectLst>
                <a:latin typeface="Arial" pitchFamily="34" charset="0"/>
                <a:ea typeface="굴림" pitchFamily="50" charset="-127"/>
              </a:rPr>
              <a:t>:</a:t>
            </a:r>
          </a:p>
          <a:p>
            <a:pPr>
              <a:defRPr/>
            </a:pP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&lt;</a:t>
            </a:r>
            <a:r>
              <a:rPr lang="en-US" sz="1800" b="1" dirty="0" err="1">
                <a:solidFill>
                  <a:srgbClr val="C00000"/>
                </a:solidFill>
                <a:effectLst>
                  <a:outerShdw blurRad="38100" dist="38100" dir="2700000" algn="tl">
                    <a:srgbClr val="000000"/>
                  </a:outerShdw>
                </a:effectLst>
                <a:latin typeface="Arial" pitchFamily="34" charset="0"/>
              </a:rPr>
              <a:t>expr</a:t>
            </a:r>
            <a:r>
              <a:rPr lang="en-US" sz="1800" b="1" dirty="0">
                <a:solidFill>
                  <a:srgbClr val="C00000"/>
                </a:solidFill>
                <a:effectLst>
                  <a:outerShdw blurRad="38100" dist="38100" dir="2700000" algn="tl">
                    <a:srgbClr val="000000"/>
                  </a:outerShdw>
                </a:effectLst>
                <a:latin typeface="Arial" pitchFamily="34" charset="0"/>
              </a:rPr>
              <a:t>&gt;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a:t>
            </a:r>
            <a:endParaRPr lang="en-US" altLang="ko-KR" sz="1800" b="1" dirty="0">
              <a:solidFill>
                <a:srgbClr val="C00000"/>
              </a:solidFill>
              <a:effectLst>
                <a:outerShdw blurRad="38100" dist="38100" dir="2700000" algn="tl">
                  <a:srgbClr val="000000"/>
                </a:outerShdw>
              </a:effectLst>
              <a:latin typeface="Arial" pitchFamily="34" charset="0"/>
              <a:ea typeface="굴림" pitchFamily="50" charset="-127"/>
            </a:endParaRPr>
          </a:p>
          <a:p>
            <a:pPr>
              <a:defRPr/>
            </a:pP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&lt;term&gt;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a:t>
            </a:r>
            <a:r>
              <a:rPr lang="en-US" sz="1800" b="1" dirty="0" err="1">
                <a:solidFill>
                  <a:srgbClr val="C00000"/>
                </a:solidFill>
                <a:effectLst>
                  <a:outerShdw blurRad="38100" dist="38100" dir="2700000" algn="tl">
                    <a:srgbClr val="000000"/>
                  </a:outerShdw>
                </a:effectLst>
                <a:latin typeface="Arial" pitchFamily="34" charset="0"/>
              </a:rPr>
              <a:t>term</a:t>
            </a:r>
            <a:r>
              <a:rPr lang="en-US" sz="1800" b="1" dirty="0">
                <a:solidFill>
                  <a:srgbClr val="C00000"/>
                </a:solidFill>
                <a:effectLst>
                  <a:outerShdw blurRad="38100" dist="38100" dir="2700000" algn="tl">
                    <a:srgbClr val="000000"/>
                  </a:outerShdw>
                </a:effectLst>
                <a:latin typeface="Arial" pitchFamily="34" charset="0"/>
              </a:rPr>
              <a:t>&gt;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&lt;term&gt; / const</a:t>
            </a:r>
          </a:p>
          <a:p>
            <a:pPr>
              <a:defRPr/>
            </a:pPr>
            <a:r>
              <a:rPr lang="en-US" sz="1800" b="1" dirty="0">
                <a:solidFill>
                  <a:srgbClr val="C00000"/>
                </a:solidFill>
                <a:effectLst>
                  <a:outerShdw blurRad="38100" dist="38100" dir="2700000" algn="tl">
                    <a:srgbClr val="000000"/>
                  </a:outerShdw>
                </a:effectLst>
                <a:latin typeface="Arial" pitchFamily="34" charset="0"/>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rPr>
              <a:t>     </a:t>
            </a:r>
            <a:r>
              <a:rPr lang="en-US" altLang="ko-KR" sz="1800" b="1" dirty="0">
                <a:solidFill>
                  <a:srgbClr val="C00000"/>
                </a:solidFill>
                <a:effectLst>
                  <a:outerShdw blurRad="38100" dist="38100" dir="2700000" algn="tl">
                    <a:srgbClr val="000000"/>
                  </a:outerShdw>
                </a:effectLst>
                <a:latin typeface="Arial" pitchFamily="34" charset="0"/>
                <a:ea typeface="굴림" pitchFamily="50" charset="-127"/>
                <a:sym typeface="Wingdings" pitchFamily="2" charset="2"/>
              </a:rPr>
              <a:t></a:t>
            </a:r>
            <a:r>
              <a:rPr lang="en-US" sz="1800" b="1" dirty="0">
                <a:solidFill>
                  <a:srgbClr val="C00000"/>
                </a:solidFill>
                <a:effectLst>
                  <a:outerShdw blurRad="38100" dist="38100" dir="2700000" algn="tl">
                    <a:srgbClr val="000000"/>
                  </a:outerShdw>
                </a:effectLst>
                <a:latin typeface="Arial" pitchFamily="34" charset="0"/>
              </a:rPr>
              <a:t> const </a:t>
            </a:r>
            <a:r>
              <a:rPr lang="en-US" altLang="ko-KR" b="1" dirty="0">
                <a:solidFill>
                  <a:srgbClr val="C00000"/>
                </a:solidFill>
                <a:effectLst>
                  <a:outerShdw blurRad="38100" dist="38100" dir="2700000" algn="tl">
                    <a:srgbClr val="000000"/>
                  </a:outerShdw>
                </a:effectLst>
                <a:ea typeface="굴림" pitchFamily="50" charset="-127"/>
              </a:rPr>
              <a:t>–</a:t>
            </a:r>
            <a:r>
              <a:rPr lang="en-US" sz="1800" b="1" dirty="0">
                <a:solidFill>
                  <a:srgbClr val="C00000"/>
                </a:solidFill>
                <a:effectLst>
                  <a:outerShdw blurRad="38100" dist="38100" dir="2700000" algn="tl">
                    <a:srgbClr val="000000"/>
                  </a:outerShdw>
                </a:effectLst>
                <a:latin typeface="Arial" pitchFamily="34" charset="0"/>
              </a:rPr>
              <a:t> </a:t>
            </a:r>
            <a:r>
              <a:rPr lang="en-US" sz="1800" b="1" dirty="0" err="1">
                <a:solidFill>
                  <a:srgbClr val="C00000"/>
                </a:solidFill>
                <a:effectLst>
                  <a:outerShdw blurRad="38100" dist="38100" dir="2700000" algn="tl">
                    <a:srgbClr val="000000"/>
                  </a:outerShdw>
                </a:effectLst>
                <a:latin typeface="Arial" pitchFamily="34" charset="0"/>
              </a:rPr>
              <a:t>const</a:t>
            </a:r>
            <a:r>
              <a:rPr lang="en-US" sz="1800" b="1" dirty="0">
                <a:solidFill>
                  <a:srgbClr val="C00000"/>
                </a:solidFill>
                <a:effectLst>
                  <a:outerShdw blurRad="38100" dist="38100" dir="2700000" algn="tl">
                    <a:srgbClr val="000000"/>
                  </a:outerShdw>
                </a:effectLst>
                <a:latin typeface="Arial" pitchFamily="34" charset="0"/>
              </a:rPr>
              <a:t> / const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228600"/>
            <a:ext cx="8153400" cy="1143000"/>
          </a:xfrm>
        </p:spPr>
        <p:txBody>
          <a:bodyPr/>
          <a:lstStyle/>
          <a:p>
            <a:pPr eaLnBrk="1" hangingPunct="1"/>
            <a:r>
              <a:rPr lang="en-US" sz="3200" smtClean="0"/>
              <a:t>Operat</a:t>
            </a:r>
            <a:r>
              <a:rPr lang="tr-TR" sz="3200" smtClean="0"/>
              <a:t>ö</a:t>
            </a:r>
            <a:r>
              <a:rPr lang="en-US" sz="3200" smtClean="0"/>
              <a:t>r</a:t>
            </a:r>
            <a:r>
              <a:rPr lang="tr-TR" sz="3200" smtClean="0"/>
              <a:t>lerin Birleşirliği (</a:t>
            </a:r>
            <a:r>
              <a:rPr lang="en-US" sz="3200" smtClean="0"/>
              <a:t>Associativity</a:t>
            </a:r>
            <a:r>
              <a:rPr lang="tr-TR" sz="3200" smtClean="0"/>
              <a:t>)</a:t>
            </a:r>
            <a:endParaRPr lang="en-US" sz="3200" smtClean="0"/>
          </a:p>
        </p:txBody>
      </p:sp>
      <p:sp>
        <p:nvSpPr>
          <p:cNvPr id="61443" name="Rectangle 3"/>
          <p:cNvSpPr>
            <a:spLocks noGrp="1" noChangeArrowheads="1"/>
          </p:cNvSpPr>
          <p:nvPr>
            <p:ph type="body" idx="1"/>
          </p:nvPr>
        </p:nvSpPr>
        <p:spPr/>
        <p:txBody>
          <a:bodyPr/>
          <a:lstStyle/>
          <a:p>
            <a:pPr eaLnBrk="1" hangingPunct="1">
              <a:lnSpc>
                <a:spcPct val="90000"/>
              </a:lnSpc>
            </a:pPr>
            <a:r>
              <a:rPr lang="en-US" sz="2400" dirty="0" err="1" smtClean="0"/>
              <a:t>Operat</a:t>
            </a:r>
            <a:r>
              <a:rPr lang="tr-TR" sz="2400" dirty="0" smtClean="0"/>
              <a:t>ö</a:t>
            </a:r>
            <a:r>
              <a:rPr lang="en-US" sz="2400" dirty="0" smtClean="0"/>
              <a:t>r </a:t>
            </a:r>
            <a:r>
              <a:rPr lang="tr-TR" sz="2400" dirty="0" smtClean="0"/>
              <a:t>birleşirliği (</a:t>
            </a:r>
            <a:r>
              <a:rPr lang="tr-TR" sz="2000" dirty="0" smtClean="0"/>
              <a:t>a</a:t>
            </a:r>
            <a:r>
              <a:rPr lang="en-US" sz="2000" dirty="0" err="1" smtClean="0"/>
              <a:t>ssociativity</a:t>
            </a:r>
            <a:r>
              <a:rPr lang="tr-TR" sz="2400" dirty="0" smtClean="0"/>
              <a:t>)</a:t>
            </a:r>
            <a:r>
              <a:rPr lang="en-US" sz="2400" dirty="0" smtClean="0"/>
              <a:t> </a:t>
            </a:r>
            <a:r>
              <a:rPr lang="tr-TR" sz="2400" dirty="0" smtClean="0"/>
              <a:t>de gramerle gösterilebilir</a:t>
            </a:r>
            <a:endParaRPr lang="en-US" sz="2400" dirty="0" smtClean="0"/>
          </a:p>
          <a:p>
            <a:pPr eaLnBrk="1" hangingPunct="1">
              <a:lnSpc>
                <a:spcPct val="90000"/>
              </a:lnSpc>
              <a:buFontTx/>
              <a:buNone/>
            </a:pPr>
            <a:endParaRPr lang="en-US" sz="2400" dirty="0" smtClean="0"/>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&lt;</a:t>
            </a:r>
            <a:r>
              <a:rPr lang="en-US" sz="2000" b="1" dirty="0" err="1" smtClean="0">
                <a:latin typeface="Courier New" pitchFamily="49" charset="0"/>
              </a:rPr>
              <a:t>expr</a:t>
            </a:r>
            <a:r>
              <a:rPr lang="en-US" sz="2000" b="1" dirty="0" smtClean="0">
                <a:latin typeface="Courier New" pitchFamily="49" charset="0"/>
              </a:rPr>
              <a:t>&gt; |  const  (</a:t>
            </a:r>
            <a:r>
              <a:rPr lang="tr-TR" sz="2000" b="1" dirty="0" smtClean="0">
                <a:latin typeface="Courier New" pitchFamily="49" charset="0"/>
              </a:rPr>
              <a:t>Belirsiz</a:t>
            </a:r>
            <a:r>
              <a:rPr lang="en-US" sz="2000" b="1" dirty="0" smtClean="0">
                <a:latin typeface="Courier New" pitchFamily="49" charset="0"/>
              </a:rPr>
              <a:t>)</a:t>
            </a:r>
          </a:p>
          <a:p>
            <a:pPr eaLnBrk="1" hangingPunct="1">
              <a:lnSpc>
                <a:spcPct val="90000"/>
              </a:lnSpc>
              <a:buFontTx/>
              <a:buNone/>
            </a:pPr>
            <a:r>
              <a:rPr lang="en-US" sz="2000" b="1" dirty="0" smtClean="0">
                <a:latin typeface="Courier New" pitchFamily="49" charset="0"/>
              </a:rPr>
              <a:t>&lt;</a:t>
            </a:r>
            <a:r>
              <a:rPr lang="en-US" sz="2000" b="1" dirty="0" err="1" smtClean="0">
                <a:latin typeface="Courier New" pitchFamily="49" charset="0"/>
              </a:rPr>
              <a:t>expr</a:t>
            </a:r>
            <a:r>
              <a:rPr lang="en-US" sz="2000" b="1" dirty="0" smtClean="0">
                <a:latin typeface="Courier New" pitchFamily="49" charset="0"/>
              </a:rPr>
              <a:t>&gt; -&gt; &lt;</a:t>
            </a:r>
            <a:r>
              <a:rPr lang="en-US" sz="2000" b="1" dirty="0" err="1" smtClean="0">
                <a:latin typeface="Courier New" pitchFamily="49" charset="0"/>
              </a:rPr>
              <a:t>expr</a:t>
            </a:r>
            <a:r>
              <a:rPr lang="en-US" sz="2000" b="1" dirty="0" smtClean="0">
                <a:latin typeface="Courier New" pitchFamily="49" charset="0"/>
              </a:rPr>
              <a:t>&gt; + const  |  const  (</a:t>
            </a:r>
            <a:r>
              <a:rPr lang="tr-TR" sz="2000" b="1" dirty="0" smtClean="0">
                <a:latin typeface="Courier New" pitchFamily="49" charset="0"/>
              </a:rPr>
              <a:t>Belirli, Kesin</a:t>
            </a:r>
            <a:r>
              <a:rPr lang="en-US" sz="2000" b="1" dirty="0" smtClean="0">
                <a:latin typeface="Courier New" pitchFamily="49" charset="0"/>
              </a:rPr>
              <a:t>)</a:t>
            </a:r>
          </a:p>
          <a:p>
            <a:pPr eaLnBrk="1" hangingPunct="1">
              <a:lnSpc>
                <a:spcPct val="90000"/>
              </a:lnSpc>
              <a:buFontTx/>
              <a:buNone/>
            </a:pPr>
            <a:endParaRPr lang="en-US" sz="2000" b="1" dirty="0" smtClean="0">
              <a:latin typeface="Arial" pitchFamily="34" charset="0"/>
            </a:endParaRPr>
          </a:p>
          <a:p>
            <a:pPr eaLnBrk="1" hangingPunct="1">
              <a:lnSpc>
                <a:spcPct val="90000"/>
              </a:lnSpc>
              <a:buFontTx/>
              <a:buNone/>
            </a:pPr>
            <a:endParaRPr lang="en-US" sz="2000" b="1" dirty="0" smtClean="0">
              <a:latin typeface="Arial" pitchFamily="34" charset="0"/>
            </a:endParaRPr>
          </a:p>
        </p:txBody>
      </p:sp>
      <p:sp>
        <p:nvSpPr>
          <p:cNvPr id="24581" name="Line 4"/>
          <p:cNvSpPr>
            <a:spLocks noChangeShapeType="1"/>
          </p:cNvSpPr>
          <p:nvPr/>
        </p:nvSpPr>
        <p:spPr bwMode="auto">
          <a:xfrm flipH="1">
            <a:off x="3679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2" name="Line 5"/>
          <p:cNvSpPr>
            <a:spLocks noChangeShapeType="1"/>
          </p:cNvSpPr>
          <p:nvPr/>
        </p:nvSpPr>
        <p:spPr bwMode="auto">
          <a:xfrm>
            <a:off x="4822825" y="3962400"/>
            <a:ext cx="1143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3" name="Line 6"/>
          <p:cNvSpPr>
            <a:spLocks noChangeShapeType="1"/>
          </p:cNvSpPr>
          <p:nvPr/>
        </p:nvSpPr>
        <p:spPr bwMode="auto">
          <a:xfrm>
            <a:off x="4800600" y="39624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4" name="Line 7"/>
          <p:cNvSpPr>
            <a:spLocks noChangeShapeType="1"/>
          </p:cNvSpPr>
          <p:nvPr/>
        </p:nvSpPr>
        <p:spPr bwMode="auto">
          <a:xfrm flipH="1">
            <a:off x="3298825" y="4800600"/>
            <a:ext cx="3810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5" name="Line 8"/>
          <p:cNvSpPr>
            <a:spLocks noChangeShapeType="1"/>
          </p:cNvSpPr>
          <p:nvPr/>
        </p:nvSpPr>
        <p:spPr bwMode="auto">
          <a:xfrm>
            <a:off x="3679825" y="4800600"/>
            <a:ext cx="9906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6" name="Line 9"/>
          <p:cNvSpPr>
            <a:spLocks noChangeShapeType="1"/>
          </p:cNvSpPr>
          <p:nvPr/>
        </p:nvSpPr>
        <p:spPr bwMode="auto">
          <a:xfrm>
            <a:off x="3679825" y="4800600"/>
            <a:ext cx="30480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7" name="Line 10"/>
          <p:cNvSpPr>
            <a:spLocks noChangeShapeType="1"/>
          </p:cNvSpPr>
          <p:nvPr/>
        </p:nvSpPr>
        <p:spPr bwMode="auto">
          <a:xfrm>
            <a:off x="3200400" y="5562600"/>
            <a:ext cx="0" cy="5334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a:p>
        </p:txBody>
      </p:sp>
      <p:sp>
        <p:nvSpPr>
          <p:cNvPr id="24589" name="Text Box 12"/>
          <p:cNvSpPr txBox="1">
            <a:spLocks noChangeArrowheads="1"/>
          </p:cNvSpPr>
          <p:nvPr/>
        </p:nvSpPr>
        <p:spPr bwMode="auto">
          <a:xfrm>
            <a:off x="4365625" y="35052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0" name="Text Box 13"/>
          <p:cNvSpPr txBox="1">
            <a:spLocks noChangeArrowheads="1"/>
          </p:cNvSpPr>
          <p:nvPr/>
        </p:nvSpPr>
        <p:spPr bwMode="auto">
          <a:xfrm>
            <a:off x="3298825" y="43434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1" name="Text Box 14"/>
          <p:cNvSpPr txBox="1">
            <a:spLocks noChangeArrowheads="1"/>
          </p:cNvSpPr>
          <p:nvPr/>
        </p:nvSpPr>
        <p:spPr bwMode="auto">
          <a:xfrm>
            <a:off x="2841625" y="5181600"/>
            <a:ext cx="868363"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&lt;expr&gt;</a:t>
            </a:r>
          </a:p>
        </p:txBody>
      </p:sp>
      <p:sp>
        <p:nvSpPr>
          <p:cNvPr id="24592" name="Text Box 15"/>
          <p:cNvSpPr txBox="1">
            <a:spLocks noChangeArrowheads="1"/>
          </p:cNvSpPr>
          <p:nvPr/>
        </p:nvSpPr>
        <p:spPr bwMode="auto">
          <a:xfrm>
            <a:off x="4213225" y="51816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3" name="Text Box 16"/>
          <p:cNvSpPr txBox="1">
            <a:spLocks noChangeArrowheads="1"/>
          </p:cNvSpPr>
          <p:nvPr/>
        </p:nvSpPr>
        <p:spPr bwMode="auto">
          <a:xfrm>
            <a:off x="5432425" y="43434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4" name="Text Box 17"/>
          <p:cNvSpPr txBox="1">
            <a:spLocks noChangeArrowheads="1"/>
          </p:cNvSpPr>
          <p:nvPr/>
        </p:nvSpPr>
        <p:spPr bwMode="auto">
          <a:xfrm>
            <a:off x="2917825" y="6019800"/>
            <a:ext cx="739775"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const</a:t>
            </a:r>
          </a:p>
        </p:txBody>
      </p:sp>
      <p:sp>
        <p:nvSpPr>
          <p:cNvPr id="24595" name="Text Box 18"/>
          <p:cNvSpPr txBox="1">
            <a:spLocks noChangeArrowheads="1"/>
          </p:cNvSpPr>
          <p:nvPr/>
        </p:nvSpPr>
        <p:spPr bwMode="auto">
          <a:xfrm>
            <a:off x="4670425" y="43434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4596" name="Text Box 19"/>
          <p:cNvSpPr txBox="1">
            <a:spLocks noChangeArrowheads="1"/>
          </p:cNvSpPr>
          <p:nvPr/>
        </p:nvSpPr>
        <p:spPr bwMode="auto">
          <a:xfrm>
            <a:off x="3832225" y="5181600"/>
            <a:ext cx="306388" cy="39687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2000" b="1">
                <a:latin typeface="Arial Narrow" pitchFamily="34" charset="0"/>
              </a:rPr>
              <a:t>+</a:t>
            </a:r>
          </a:p>
        </p:txBody>
      </p:sp>
      <p:sp>
        <p:nvSpPr>
          <p:cNvPr id="21" name="20 Slayt Numarası Yer Tutucusu"/>
          <p:cNvSpPr>
            <a:spLocks noGrp="1"/>
          </p:cNvSpPr>
          <p:nvPr>
            <p:ph type="sldNum" sz="quarter" idx="11"/>
          </p:nvPr>
        </p:nvSpPr>
        <p:spPr/>
        <p:txBody>
          <a:bodyPr/>
          <a:lstStyle/>
          <a:p>
            <a:pPr>
              <a:defRPr/>
            </a:pPr>
            <a:fld id="{85BBA260-2DEF-4D70-A7D7-10A57BDAD96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2467" name="Rectangle 3"/>
          <p:cNvSpPr>
            <a:spLocks noGrp="1" noChangeArrowheads="1"/>
          </p:cNvSpPr>
          <p:nvPr>
            <p:ph type="body" idx="1"/>
          </p:nvPr>
        </p:nvSpPr>
        <p:spPr>
          <a:xfrm>
            <a:off x="533400" y="1295400"/>
            <a:ext cx="8153400" cy="4953000"/>
          </a:xfrm>
        </p:spPr>
        <p:txBody>
          <a:bodyPr/>
          <a:lstStyle/>
          <a:p>
            <a:r>
              <a:rPr lang="en-US" sz="2400" smtClean="0"/>
              <a:t>BNF'nin okunabilirliğini ve yazılabilirliğini artırmak amacıyla, BNF'e bazı eklemeler yapılmış ve yenilenmiş BNF sürümlerine genişletilmiş BNF veya kısaca EBNF adı</a:t>
            </a:r>
            <a:r>
              <a:rPr lang="tr-TR" sz="2400" smtClean="0"/>
              <a:t> </a:t>
            </a:r>
            <a:r>
              <a:rPr lang="en-US" sz="2400" smtClean="0"/>
              <a:t>verilmiştir.</a:t>
            </a:r>
            <a:endParaRPr lang="tr-TR" sz="2400" smtClean="0"/>
          </a:p>
          <a:p>
            <a:pPr>
              <a:buFontTx/>
              <a:buNone/>
            </a:pPr>
            <a:r>
              <a:rPr lang="tr-TR" sz="2400" b="1" smtClean="0">
                <a:solidFill>
                  <a:srgbClr val="FF0000"/>
                </a:solidFill>
              </a:rPr>
              <a:t>	EBNF' in özellikleri :</a:t>
            </a:r>
          </a:p>
          <a:p>
            <a:r>
              <a:rPr lang="en-US" sz="2400" smtClean="0"/>
              <a:t>EBNF'te </a:t>
            </a:r>
            <a:r>
              <a:rPr lang="en-US" sz="2400" b="1" smtClean="0"/>
              <a:t>Seçimlik</a:t>
            </a:r>
            <a:r>
              <a:rPr lang="en-US" sz="2400" smtClean="0"/>
              <a:t> (</a:t>
            </a:r>
            <a:r>
              <a:rPr lang="en-US" sz="2400" b="1" smtClean="0"/>
              <a:t>optionality</a:t>
            </a:r>
            <a:r>
              <a:rPr lang="en-US" sz="2400" smtClean="0"/>
              <a:t>), </a:t>
            </a:r>
            <a:r>
              <a:rPr lang="en-US" sz="2400" b="1" smtClean="0"/>
              <a:t>Yineleme</a:t>
            </a:r>
            <a:r>
              <a:rPr lang="en-US" sz="2400" smtClean="0"/>
              <a:t> (</a:t>
            </a:r>
            <a:r>
              <a:rPr lang="en-US" sz="2400" b="1" smtClean="0"/>
              <a:t>repetition</a:t>
            </a:r>
            <a:r>
              <a:rPr lang="en-US" sz="2400" smtClean="0"/>
              <a:t>) ve </a:t>
            </a:r>
            <a:r>
              <a:rPr lang="en-US" sz="2400" b="1" smtClean="0"/>
              <a:t>Değiştirme</a:t>
            </a:r>
            <a:r>
              <a:rPr lang="en-US" sz="2400" smtClean="0"/>
              <a:t> (</a:t>
            </a:r>
            <a:r>
              <a:rPr lang="en-US" sz="2400" b="1" smtClean="0"/>
              <a:t>alternation</a:t>
            </a:r>
            <a:r>
              <a:rPr lang="en-US" sz="2400" smtClean="0"/>
              <a:t>) olmak üzere üç özellik yer almaktadır:</a:t>
            </a:r>
            <a:endParaRPr lang="en-US" sz="1800" smtClean="0">
              <a:latin typeface="Arial" pitchFamily="34" charset="0"/>
            </a:endParaRPr>
          </a:p>
        </p:txBody>
      </p:sp>
      <p:pic>
        <p:nvPicPr>
          <p:cNvPr id="62468" name="Picture 1"/>
          <p:cNvPicPr>
            <a:picLocks noChangeAspect="1" noChangeArrowheads="1"/>
          </p:cNvPicPr>
          <p:nvPr/>
        </p:nvPicPr>
        <p:blipFill>
          <a:blip r:embed="rId2"/>
          <a:srcRect/>
          <a:stretch>
            <a:fillRect/>
          </a:stretch>
        </p:blipFill>
        <p:spPr bwMode="auto">
          <a:xfrm>
            <a:off x="1585913" y="4648200"/>
            <a:ext cx="6010275" cy="143827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DED0377D-A06B-401A-A2C6-9B8D87958C9C}"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3491" name="Rectangle 3"/>
          <p:cNvSpPr>
            <a:spLocks noGrp="1" noChangeArrowheads="1"/>
          </p:cNvSpPr>
          <p:nvPr>
            <p:ph type="body" idx="1"/>
          </p:nvPr>
        </p:nvSpPr>
        <p:spPr>
          <a:xfrm>
            <a:off x="323850" y="1371600"/>
            <a:ext cx="8569325" cy="4953000"/>
          </a:xfrm>
        </p:spPr>
        <p:txBody>
          <a:bodyPr/>
          <a:lstStyle/>
          <a:p>
            <a:r>
              <a:rPr lang="tr-TR" sz="2400" b="1" smtClean="0">
                <a:solidFill>
                  <a:srgbClr val="FF0000"/>
                </a:solidFill>
              </a:rPr>
              <a:t>Seçimlik (</a:t>
            </a:r>
            <a:r>
              <a:rPr lang="tr-TR" sz="2400" b="1" i="1" smtClean="0">
                <a:solidFill>
                  <a:srgbClr val="FF0000"/>
                </a:solidFill>
              </a:rPr>
              <a:t>optionality</a:t>
            </a:r>
            <a:r>
              <a:rPr lang="tr-TR" sz="2400" b="1" smtClean="0">
                <a:solidFill>
                  <a:srgbClr val="FF0000"/>
                </a:solidFill>
              </a:rPr>
              <a:t>) [ ] </a:t>
            </a:r>
          </a:p>
          <a:p>
            <a:r>
              <a:rPr lang="tr-TR" sz="2400" smtClean="0"/>
              <a:t>Bir kuralın sağ tarafında, isteğe bağlı olarak yer alabilecek bir bölümü belirtmek için </a:t>
            </a:r>
            <a:r>
              <a:rPr lang="tr-TR" sz="2400" b="1" smtClean="0"/>
              <a:t>[ ]</a:t>
            </a:r>
            <a:r>
              <a:rPr lang="tr-TR" sz="2400" smtClean="0"/>
              <a:t> kullanımı eklenmiştir. [ ] içindeki bölüm, bir kural tanımında hiç yer almayabilir veya bir kez bulunabilir. Örneğin C'deki </a:t>
            </a:r>
            <a:r>
              <a:rPr lang="tr-TR" sz="2400" i="1" smtClean="0"/>
              <a:t>if</a:t>
            </a:r>
            <a:r>
              <a:rPr lang="tr-TR" sz="2400" smtClean="0"/>
              <a:t> deyimi aşağıdaki şekilde gösterilebilir:</a:t>
            </a:r>
            <a:br>
              <a:rPr lang="tr-TR" sz="2400" smtClean="0"/>
            </a:br>
            <a:endParaRPr lang="tr-TR" sz="2400" smtClean="0"/>
          </a:p>
          <a:p>
            <a:endParaRPr lang="tr-TR" sz="2400" smtClean="0"/>
          </a:p>
          <a:p>
            <a:r>
              <a:rPr lang="tr-TR" sz="2400" smtClean="0"/>
              <a:t>[ ] kullanılmadığı durumda, bu </a:t>
            </a:r>
            <a:r>
              <a:rPr lang="tr-TR" sz="2400" i="1" smtClean="0"/>
              <a:t>if </a:t>
            </a:r>
            <a:r>
              <a:rPr lang="tr-TR" sz="2400" smtClean="0"/>
              <a:t>deyiminin aşağıda gösterildiği gibi iki kural ile açıklanması gereklidir:</a:t>
            </a:r>
          </a:p>
        </p:txBody>
      </p:sp>
      <p:pic>
        <p:nvPicPr>
          <p:cNvPr id="63492" name="Picture 2"/>
          <p:cNvPicPr>
            <a:picLocks noChangeAspect="1" noChangeArrowheads="1"/>
          </p:cNvPicPr>
          <p:nvPr/>
        </p:nvPicPr>
        <p:blipFill>
          <a:blip r:embed="rId2"/>
          <a:srcRect/>
          <a:stretch>
            <a:fillRect/>
          </a:stretch>
        </p:blipFill>
        <p:spPr bwMode="auto">
          <a:xfrm>
            <a:off x="1287463" y="3789363"/>
            <a:ext cx="7083425" cy="620712"/>
          </a:xfrm>
          <a:prstGeom prst="rect">
            <a:avLst/>
          </a:prstGeom>
          <a:noFill/>
          <a:ln w="9525">
            <a:noFill/>
            <a:miter lim="800000"/>
            <a:headEnd/>
            <a:tailEnd/>
          </a:ln>
        </p:spPr>
      </p:pic>
      <p:pic>
        <p:nvPicPr>
          <p:cNvPr id="63493" name="Picture 3"/>
          <p:cNvPicPr>
            <a:picLocks noChangeAspect="1" noChangeArrowheads="1"/>
          </p:cNvPicPr>
          <p:nvPr/>
        </p:nvPicPr>
        <p:blipFill>
          <a:blip r:embed="rId3"/>
          <a:srcRect/>
          <a:stretch>
            <a:fillRect/>
          </a:stretch>
        </p:blipFill>
        <p:spPr bwMode="auto">
          <a:xfrm>
            <a:off x="1981200" y="5334000"/>
            <a:ext cx="5375275" cy="1392238"/>
          </a:xfrm>
          <a:prstGeom prst="rect">
            <a:avLst/>
          </a:prstGeom>
          <a:noFill/>
          <a:ln w="9525">
            <a:noFill/>
            <a:miter lim="800000"/>
            <a:headEnd/>
            <a:tailEnd/>
          </a:ln>
        </p:spPr>
      </p:pic>
      <p:sp>
        <p:nvSpPr>
          <p:cNvPr id="8" name="7 Slayt Numarası Yer Tutucusu"/>
          <p:cNvSpPr>
            <a:spLocks noGrp="1"/>
          </p:cNvSpPr>
          <p:nvPr>
            <p:ph type="sldNum" sz="quarter" idx="11"/>
          </p:nvPr>
        </p:nvSpPr>
        <p:spPr/>
        <p:txBody>
          <a:bodyPr/>
          <a:lstStyle/>
          <a:p>
            <a:pPr>
              <a:defRPr/>
            </a:pPr>
            <a:fld id="{C4C2AB8F-F139-4B77-A93A-80C6BAA5AB0F}"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4515" name="Rectangle 3"/>
          <p:cNvSpPr>
            <a:spLocks noGrp="1" noChangeArrowheads="1"/>
          </p:cNvSpPr>
          <p:nvPr>
            <p:ph type="body" idx="1"/>
          </p:nvPr>
        </p:nvSpPr>
        <p:spPr>
          <a:xfrm>
            <a:off x="107950" y="1295400"/>
            <a:ext cx="8883650" cy="4953000"/>
          </a:xfrm>
        </p:spPr>
        <p:txBody>
          <a:bodyPr/>
          <a:lstStyle/>
          <a:p>
            <a:r>
              <a:rPr lang="tr-TR" sz="2400" b="1" smtClean="0">
                <a:solidFill>
                  <a:srgbClr val="FF0000"/>
                </a:solidFill>
              </a:rPr>
              <a:t>Yineleme</a:t>
            </a:r>
            <a:r>
              <a:rPr lang="tr-TR" sz="2400" b="1" i="1" smtClean="0">
                <a:solidFill>
                  <a:srgbClr val="FF0000"/>
                </a:solidFill>
              </a:rPr>
              <a:t> (repetition)</a:t>
            </a:r>
            <a:r>
              <a:rPr lang="tr-TR" sz="2400" b="1" smtClean="0">
                <a:solidFill>
                  <a:srgbClr val="FF0000"/>
                </a:solidFill>
              </a:rPr>
              <a:t> { }</a:t>
            </a:r>
          </a:p>
          <a:p>
            <a:r>
              <a:rPr lang="tr-TR" sz="2400" smtClean="0"/>
              <a:t>Bir kuralın sağ tarafında, istenilen sayıda yinelenebilecek veya hiç yer almayabilecek bir bölümü göstermek için { } kullanımı eklenmiştir. EBNF‘deki yineleme sembolü ile, BNF‘de iki kural olarak gösterilen tanımlamalar, tek kural ile ifade edilebilmektedir. </a:t>
            </a:r>
          </a:p>
          <a:p>
            <a:pPr lvl="1"/>
            <a:r>
              <a:rPr lang="tr-TR" sz="2100" smtClean="0"/>
              <a:t>Örnek: dogal sayi ::= sifir haric sayi , { sayi } ; Bu durumda, </a:t>
            </a:r>
            <a:r>
              <a:rPr lang="tr-TR" sz="2100" i="1" smtClean="0"/>
              <a:t>1</a:t>
            </a:r>
            <a:r>
              <a:rPr lang="tr-TR" sz="2100" smtClean="0"/>
              <a:t>, </a:t>
            </a:r>
            <a:r>
              <a:rPr lang="tr-TR" sz="2100" i="1" smtClean="0"/>
              <a:t>2</a:t>
            </a:r>
            <a:r>
              <a:rPr lang="tr-TR" sz="2100" smtClean="0"/>
              <a:t>, ...,</a:t>
            </a:r>
            <a:r>
              <a:rPr lang="tr-TR" sz="2100" i="1" smtClean="0"/>
              <a:t>10 </a:t>
            </a:r>
            <a:r>
              <a:rPr lang="tr-TR" sz="2100" smtClean="0"/>
              <a:t>,..., </a:t>
            </a:r>
            <a:r>
              <a:rPr lang="tr-TR" sz="2100" i="1" smtClean="0"/>
              <a:t>12345</a:t>
            </a:r>
            <a:r>
              <a:rPr lang="tr-TR" sz="2100" smtClean="0"/>
              <a:t>,... değerleri doğru ifadelerdir.</a:t>
            </a:r>
          </a:p>
        </p:txBody>
      </p:sp>
      <p:pic>
        <p:nvPicPr>
          <p:cNvPr id="64516" name="Picture 2"/>
          <p:cNvPicPr>
            <a:picLocks noChangeAspect="1" noChangeArrowheads="1"/>
          </p:cNvPicPr>
          <p:nvPr/>
        </p:nvPicPr>
        <p:blipFill>
          <a:blip r:embed="rId2"/>
          <a:srcRect/>
          <a:stretch>
            <a:fillRect/>
          </a:stretch>
        </p:blipFill>
        <p:spPr bwMode="auto">
          <a:xfrm>
            <a:off x="2590800" y="4300538"/>
            <a:ext cx="4953000" cy="2557462"/>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9F705960-3B43-4E5E-A6E0-B26603470154}"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8153400" cy="1143000"/>
          </a:xfrm>
        </p:spPr>
        <p:txBody>
          <a:bodyPr/>
          <a:lstStyle/>
          <a:p>
            <a:r>
              <a:rPr lang="tr-TR" smtClean="0"/>
              <a:t>Genişletilmiş BNF (</a:t>
            </a:r>
            <a:r>
              <a:rPr lang="en-US" b="1" smtClean="0"/>
              <a:t>E</a:t>
            </a:r>
            <a:r>
              <a:rPr lang="en-US" smtClean="0"/>
              <a:t>xtended </a:t>
            </a:r>
            <a:r>
              <a:rPr lang="en-US" b="1" smtClean="0"/>
              <a:t>BNF</a:t>
            </a:r>
            <a:r>
              <a:rPr lang="tr-TR" smtClean="0"/>
              <a:t>())</a:t>
            </a:r>
            <a:endParaRPr lang="en-US" smtClean="0"/>
          </a:p>
        </p:txBody>
      </p:sp>
      <p:sp>
        <p:nvSpPr>
          <p:cNvPr id="65539" name="Rectangle 3"/>
          <p:cNvSpPr>
            <a:spLocks noGrp="1" noChangeArrowheads="1"/>
          </p:cNvSpPr>
          <p:nvPr>
            <p:ph type="body" idx="1"/>
          </p:nvPr>
        </p:nvSpPr>
        <p:spPr>
          <a:xfrm>
            <a:off x="533400" y="1295400"/>
            <a:ext cx="8153400" cy="4953000"/>
          </a:xfrm>
        </p:spPr>
        <p:txBody>
          <a:bodyPr/>
          <a:lstStyle/>
          <a:p>
            <a:r>
              <a:rPr lang="tr-TR" sz="2400" b="1" smtClean="0">
                <a:solidFill>
                  <a:srgbClr val="FF0000"/>
                </a:solidFill>
              </a:rPr>
              <a:t>Değiştirme </a:t>
            </a:r>
            <a:r>
              <a:rPr lang="tr-TR" sz="2400" b="1" i="1" smtClean="0">
                <a:solidFill>
                  <a:srgbClr val="FF0000"/>
                </a:solidFill>
              </a:rPr>
              <a:t>(alternation)</a:t>
            </a:r>
            <a:r>
              <a:rPr lang="tr-TR" sz="2400" b="1" smtClean="0">
                <a:solidFill>
                  <a:srgbClr val="FF0000"/>
                </a:solidFill>
              </a:rPr>
              <a:t> | </a:t>
            </a:r>
          </a:p>
          <a:p>
            <a:r>
              <a:rPr lang="tr-TR" sz="2400" smtClean="0"/>
              <a:t>Bir grup içinden tek bir eleman seçilmesi gerektiği zaman seçenekler, parantezler içinde birbirlerinden "</a:t>
            </a:r>
            <a:r>
              <a:rPr lang="tr-TR" sz="2400" i="1" smtClean="0"/>
              <a:t>veya</a:t>
            </a:r>
            <a:r>
              <a:rPr lang="tr-TR" sz="2400" smtClean="0"/>
              <a:t>" işlemcisi "|" ile ayrılarak yazılabilir.  Aşağıda, Pascal'daki </a:t>
            </a:r>
            <a:r>
              <a:rPr lang="tr-TR" sz="2400" i="1" smtClean="0"/>
              <a:t>for</a:t>
            </a:r>
            <a:r>
              <a:rPr lang="tr-TR" sz="2400" smtClean="0"/>
              <a:t> deyimi için gerekli kural gösterilmektedir. Bu yapıyı BNF'te göstermek için iki kural gerekli iken, değiştirme sembolü ile EBNF gösteriminde tek kural yeterli olmaktadır.</a:t>
            </a:r>
            <a:br>
              <a:rPr lang="tr-TR" sz="2400" smtClean="0"/>
            </a:br>
            <a:endParaRPr lang="tr-TR" sz="2400" smtClean="0"/>
          </a:p>
        </p:txBody>
      </p:sp>
      <p:pic>
        <p:nvPicPr>
          <p:cNvPr id="65540" name="Picture 2"/>
          <p:cNvPicPr>
            <a:picLocks noChangeAspect="1" noChangeArrowheads="1"/>
          </p:cNvPicPr>
          <p:nvPr/>
        </p:nvPicPr>
        <p:blipFill>
          <a:blip r:embed="rId2"/>
          <a:srcRect/>
          <a:stretch>
            <a:fillRect/>
          </a:stretch>
        </p:blipFill>
        <p:spPr bwMode="auto">
          <a:xfrm>
            <a:off x="990600" y="4724400"/>
            <a:ext cx="7345363" cy="1698625"/>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EE595C9-0F02-4BE9-8183-5B3EB0F411F4}"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8153400" cy="1143000"/>
          </a:xfrm>
        </p:spPr>
        <p:txBody>
          <a:bodyPr/>
          <a:lstStyle/>
          <a:p>
            <a:pPr eaLnBrk="1" hangingPunct="1"/>
            <a:r>
              <a:rPr lang="tr-TR" smtClean="0"/>
              <a:t>ÖZET: Genişletilmiş BNF</a:t>
            </a:r>
            <a:endParaRPr lang="en-US" smtClean="0"/>
          </a:p>
        </p:txBody>
      </p:sp>
      <p:sp>
        <p:nvSpPr>
          <p:cNvPr id="66563" name="Rectangle 3"/>
          <p:cNvSpPr>
            <a:spLocks noGrp="1" noChangeArrowheads="1"/>
          </p:cNvSpPr>
          <p:nvPr>
            <p:ph type="body" idx="1"/>
          </p:nvPr>
        </p:nvSpPr>
        <p:spPr>
          <a:xfrm>
            <a:off x="533400" y="1447800"/>
            <a:ext cx="8153400" cy="4953000"/>
          </a:xfrm>
        </p:spPr>
        <p:txBody>
          <a:bodyPr/>
          <a:lstStyle/>
          <a:p>
            <a:pPr eaLnBrk="1" hangingPunct="1"/>
            <a:r>
              <a:rPr lang="tr-TR" dirty="0" smtClean="0">
                <a:solidFill>
                  <a:srgbClr val="FF0000"/>
                </a:solidFill>
              </a:rPr>
              <a:t>Seçimlik</a:t>
            </a:r>
            <a:r>
              <a:rPr lang="tr-TR" dirty="0" smtClean="0"/>
              <a:t> kısımlar</a:t>
            </a:r>
            <a:r>
              <a:rPr lang="en-US" dirty="0" smtClean="0"/>
              <a:t> </a:t>
            </a:r>
            <a:r>
              <a:rPr lang="tr-TR" dirty="0" smtClean="0"/>
              <a:t>köşeli parantez içine yerleştirilir</a:t>
            </a:r>
            <a:r>
              <a:rPr lang="en-US" dirty="0" smtClean="0"/>
              <a:t> ([ ])</a:t>
            </a:r>
          </a:p>
          <a:p>
            <a:pPr eaLnBrk="1" hangingPunct="1">
              <a:buFontTx/>
              <a:buNone/>
            </a:pPr>
            <a:r>
              <a:rPr lang="en-US" sz="2400" b="1"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proc_call</a:t>
            </a:r>
            <a:r>
              <a:rPr lang="en-US" sz="2400" dirty="0" smtClean="0">
                <a:latin typeface="Courier New" pitchFamily="49" charset="0"/>
              </a:rPr>
              <a:t>&gt; -&gt; </a:t>
            </a:r>
            <a:r>
              <a:rPr lang="en-US" sz="2400" dirty="0" err="1" smtClean="0">
                <a:latin typeface="Courier New" pitchFamily="49" charset="0"/>
              </a:rPr>
              <a:t>ident</a:t>
            </a:r>
            <a:r>
              <a:rPr lang="en-US" sz="2400" dirty="0" smtClean="0">
                <a:latin typeface="Courier New" pitchFamily="49" charset="0"/>
              </a:rPr>
              <a:t> [(&lt;</a:t>
            </a:r>
            <a:r>
              <a:rPr lang="en-US" sz="2400" dirty="0" err="1" smtClean="0">
                <a:latin typeface="Courier New" pitchFamily="49" charset="0"/>
              </a:rPr>
              <a:t>expr_list</a:t>
            </a:r>
            <a:r>
              <a:rPr lang="en-US" sz="2400" dirty="0" smtClean="0">
                <a:latin typeface="Courier New" pitchFamily="49" charset="0"/>
              </a:rPr>
              <a:t>&gt;)]</a:t>
            </a:r>
          </a:p>
          <a:p>
            <a:pPr eaLnBrk="1" hangingPunct="1"/>
            <a:r>
              <a:rPr lang="en-US" dirty="0" smtClean="0"/>
              <a:t>RHS</a:t>
            </a:r>
            <a:r>
              <a:rPr lang="tr-TR" dirty="0" smtClean="0"/>
              <a:t> </a:t>
            </a:r>
            <a:r>
              <a:rPr lang="tr-TR" dirty="0" err="1" smtClean="0"/>
              <a:t>lerin</a:t>
            </a:r>
            <a:r>
              <a:rPr lang="tr-TR" dirty="0" smtClean="0"/>
              <a:t> (sağ-taraf) a</a:t>
            </a:r>
            <a:r>
              <a:rPr lang="en-US" dirty="0" err="1" smtClean="0"/>
              <a:t>lternati</a:t>
            </a:r>
            <a:r>
              <a:rPr lang="tr-TR" dirty="0" smtClean="0"/>
              <a:t>f</a:t>
            </a:r>
            <a:r>
              <a:rPr lang="en-US" dirty="0" smtClean="0"/>
              <a:t> </a:t>
            </a:r>
            <a:r>
              <a:rPr lang="tr-TR" dirty="0" smtClean="0">
                <a:solidFill>
                  <a:srgbClr val="FF0000"/>
                </a:solidFill>
              </a:rPr>
              <a:t>değiştirme </a:t>
            </a:r>
            <a:r>
              <a:rPr lang="tr-TR" dirty="0" smtClean="0"/>
              <a:t>kısımları parantezler içine yerleştirilir ve</a:t>
            </a:r>
            <a:r>
              <a:rPr lang="en-US" dirty="0" smtClean="0"/>
              <a:t> </a:t>
            </a:r>
            <a:r>
              <a:rPr lang="tr-TR" dirty="0" smtClean="0"/>
              <a:t>dikey çizgilerle ayrılır</a:t>
            </a:r>
            <a:endParaRPr lang="en-US" dirty="0" smtClean="0"/>
          </a:p>
          <a:p>
            <a:pPr eaLnBrk="1" hangingPunct="1">
              <a:buFontTx/>
              <a:buNone/>
            </a:pPr>
            <a:r>
              <a:rPr lang="en-US" sz="2400" b="1" dirty="0" smtClean="0">
                <a:latin typeface="Arial" pitchFamily="34" charset="0"/>
              </a:rPr>
              <a:t>	</a:t>
            </a:r>
            <a:r>
              <a:rPr lang="en-US" sz="2400" dirty="0" smtClean="0">
                <a:latin typeface="Courier New" pitchFamily="49" charset="0"/>
              </a:rPr>
              <a:t>&lt;term&gt; → &lt;term&gt;</a:t>
            </a:r>
            <a:r>
              <a:rPr lang="en-US" sz="2400" dirty="0" smtClean="0">
                <a:latin typeface="Arial" pitchFamily="34" charset="0"/>
              </a:rPr>
              <a:t> </a:t>
            </a:r>
            <a:r>
              <a:rPr lang="en-US" sz="2400" dirty="0" smtClean="0">
                <a:latin typeface="Courier New" pitchFamily="49" charset="0"/>
              </a:rPr>
              <a:t>(+|-) const</a:t>
            </a:r>
          </a:p>
          <a:p>
            <a:pPr eaLnBrk="1" hangingPunct="1"/>
            <a:r>
              <a:rPr lang="tr-TR" dirty="0" smtClean="0">
                <a:solidFill>
                  <a:srgbClr val="FF0000"/>
                </a:solidFill>
              </a:rPr>
              <a:t>Yinelemeler </a:t>
            </a:r>
            <a:r>
              <a:rPr lang="tr-TR" dirty="0" smtClean="0"/>
              <a:t>(</a:t>
            </a:r>
            <a:r>
              <a:rPr lang="en-US" dirty="0" smtClean="0"/>
              <a:t>Repetitions</a:t>
            </a:r>
            <a:r>
              <a:rPr lang="tr-TR" dirty="0" smtClean="0"/>
              <a:t>)</a:t>
            </a:r>
            <a:r>
              <a:rPr lang="en-US" dirty="0" smtClean="0"/>
              <a:t> (0 </a:t>
            </a:r>
            <a:r>
              <a:rPr lang="tr-TR" dirty="0" smtClean="0"/>
              <a:t>veya daha fazla</a:t>
            </a:r>
            <a:r>
              <a:rPr lang="en-US" dirty="0" smtClean="0"/>
              <a:t>) </a:t>
            </a:r>
            <a:r>
              <a:rPr lang="tr-TR" dirty="0" smtClean="0"/>
              <a:t>süslü parantez</a:t>
            </a:r>
            <a:r>
              <a:rPr lang="en-US" dirty="0" smtClean="0"/>
              <a:t> ({ })</a:t>
            </a:r>
            <a:r>
              <a:rPr lang="tr-TR" dirty="0" smtClean="0"/>
              <a:t> içine yerleştirilir</a:t>
            </a:r>
            <a:endParaRPr lang="en-US" dirty="0" smtClean="0"/>
          </a:p>
          <a:p>
            <a:pPr eaLnBrk="1" hangingPunct="1">
              <a:buFontTx/>
              <a:buNone/>
            </a:pPr>
            <a:r>
              <a:rPr lang="en-US" sz="2400" dirty="0" smtClean="0">
                <a:latin typeface="Arial" pitchFamily="34" charset="0"/>
              </a:rPr>
              <a:t>	</a:t>
            </a:r>
            <a:r>
              <a:rPr lang="en-US" sz="2400" dirty="0" smtClean="0">
                <a:latin typeface="Courier New" pitchFamily="49" charset="0"/>
              </a:rPr>
              <a:t>&lt;</a:t>
            </a:r>
            <a:r>
              <a:rPr lang="en-US" sz="2400" dirty="0" err="1" smtClean="0">
                <a:latin typeface="Courier New" pitchFamily="49" charset="0"/>
              </a:rPr>
              <a:t>ident</a:t>
            </a:r>
            <a:r>
              <a:rPr lang="en-US" sz="2400" dirty="0" smtClean="0">
                <a:latin typeface="Courier New" pitchFamily="49" charset="0"/>
              </a:rPr>
              <a:t>&gt; → letter {</a:t>
            </a:r>
            <a:r>
              <a:rPr lang="en-US" sz="2400" dirty="0" err="1" smtClean="0">
                <a:latin typeface="Courier New" pitchFamily="49" charset="0"/>
              </a:rPr>
              <a:t>letter|digit</a:t>
            </a:r>
            <a:r>
              <a:rPr lang="en-US" sz="2400" dirty="0" smtClean="0">
                <a:latin typeface="Courier New" pitchFamily="49" charset="0"/>
              </a:rPr>
              <a:t>}</a:t>
            </a:r>
            <a:r>
              <a:rPr lang="tr-TR" sz="2400" dirty="0" smtClean="0">
                <a:latin typeface="Arial" pitchFamily="34" charset="0"/>
              </a:rPr>
              <a:t>  </a:t>
            </a:r>
            <a:r>
              <a:rPr lang="tr-TR" sz="2400" dirty="0" err="1" smtClean="0">
                <a:latin typeface="Arial" pitchFamily="34" charset="0"/>
              </a:rPr>
              <a:t>brace</a:t>
            </a:r>
            <a:endParaRPr lang="en-US" sz="2400" dirty="0" smtClean="0">
              <a:latin typeface="Arial" pitchFamily="34" charset="0"/>
            </a:endParaRPr>
          </a:p>
        </p:txBody>
      </p:sp>
      <p:sp>
        <p:nvSpPr>
          <p:cNvPr id="6" name="5 Slayt Numarası Yer Tutucusu"/>
          <p:cNvSpPr>
            <a:spLocks noGrp="1"/>
          </p:cNvSpPr>
          <p:nvPr>
            <p:ph type="sldNum" sz="quarter" idx="11"/>
          </p:nvPr>
        </p:nvSpPr>
        <p:spPr/>
        <p:txBody>
          <a:bodyPr/>
          <a:lstStyle/>
          <a:p>
            <a:pPr>
              <a:defRPr/>
            </a:pPr>
            <a:fld id="{A1FB581A-C4D2-43C8-984D-94E759C52866}"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09600" y="1508125"/>
            <a:ext cx="8153400" cy="4800600"/>
          </a:xfrm>
          <a:prstGeom prst="rect">
            <a:avLst/>
          </a:prstGeom>
          <a:noFill/>
          <a:ln w="9525">
            <a:noFill/>
            <a:miter lim="800000"/>
            <a:headEnd/>
            <a:tailEnd/>
          </a:ln>
        </p:spPr>
        <p:txBody>
          <a:bodyPr/>
          <a:lstStyle/>
          <a:p>
            <a:pPr marL="342900" indent="-342900">
              <a:spcBef>
                <a:spcPct val="20000"/>
              </a:spcBef>
              <a:buFontTx/>
              <a:buChar char="•"/>
            </a:pPr>
            <a:r>
              <a:rPr lang="en-US">
                <a:latin typeface="Lucida Sans Unicode" pitchFamily="34" charset="0"/>
              </a:rPr>
              <a:t>Sözdizim ve anlam arasındaki farkı, programlama dillerinden bağımsız</a:t>
            </a:r>
            <a:r>
              <a:rPr lang="tr-TR">
                <a:latin typeface="Lucida Sans Unicode" pitchFamily="34" charset="0"/>
              </a:rPr>
              <a:t> </a:t>
            </a:r>
            <a:r>
              <a:rPr lang="en-US">
                <a:latin typeface="Lucida Sans Unicode" pitchFamily="34" charset="0"/>
              </a:rPr>
              <a:t>olarak bir örnekle incelersek:</a:t>
            </a:r>
          </a:p>
          <a:p>
            <a:pPr marL="342900" indent="-342900">
              <a:spcBef>
                <a:spcPct val="20000"/>
              </a:spcBef>
              <a:buFontTx/>
              <a:buChar char="•"/>
            </a:pPr>
            <a:r>
              <a:rPr lang="en-US">
                <a:latin typeface="Lucida Sans Unicode" pitchFamily="34" charset="0"/>
              </a:rPr>
              <a:t>Tarih gg.aa.yyyy şeklinde gösteriliyor olsun.</a:t>
            </a: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endParaRPr lang="tr-TR">
              <a:latin typeface="Lucida Sans Unicode" pitchFamily="34" charset="0"/>
            </a:endParaRPr>
          </a:p>
          <a:p>
            <a:pPr marL="342900" indent="-342900">
              <a:spcBef>
                <a:spcPct val="20000"/>
              </a:spcBef>
              <a:buFontTx/>
              <a:buChar char="•"/>
            </a:pPr>
            <a:r>
              <a:rPr lang="en-US">
                <a:latin typeface="Lucida Sans Unicode" pitchFamily="34" charset="0"/>
              </a:rPr>
              <a:t>Ayrıca sözdizimindeki küçük farklar anlamda büyük farklılıklara neden olabilir. Bunlara dikkat etmek gerekir:</a:t>
            </a:r>
            <a:endParaRPr lang="tr-TR">
              <a:latin typeface="Lucida Sans Unicode" pitchFamily="34" charset="0"/>
            </a:endParaRPr>
          </a:p>
          <a:p>
            <a:pPr marL="342900" indent="-342900">
              <a:spcBef>
                <a:spcPct val="20000"/>
              </a:spcBef>
              <a:buFontTx/>
              <a:buChar char="•"/>
            </a:pPr>
            <a:r>
              <a:rPr lang="en-US">
                <a:latin typeface="Courier New" pitchFamily="49" charset="0"/>
                <a:cs typeface="Courier New" pitchFamily="49" charset="0"/>
              </a:rPr>
              <a:t>while (i&lt;10) </a:t>
            </a:r>
            <a:r>
              <a:rPr lang="tr-TR">
                <a:latin typeface="Courier New" pitchFamily="49" charset="0"/>
                <a:cs typeface="Courier New" pitchFamily="49" charset="0"/>
              </a:rPr>
              <a:t>		</a:t>
            </a:r>
            <a:r>
              <a:rPr lang="en-US">
                <a:latin typeface="Courier New" pitchFamily="49" charset="0"/>
                <a:cs typeface="Courier New" pitchFamily="49" charset="0"/>
              </a:rPr>
              <a:t>while (i&lt;10) </a:t>
            </a:r>
          </a:p>
          <a:p>
            <a:pPr marL="342900" indent="-342900">
              <a:spcBef>
                <a:spcPct val="20000"/>
              </a:spcBef>
            </a:pPr>
            <a:r>
              <a:rPr lang="tr-TR">
                <a:latin typeface="Courier New" pitchFamily="49" charset="0"/>
                <a:cs typeface="Courier New" pitchFamily="49" charset="0"/>
              </a:rPr>
              <a:t>  </a:t>
            </a:r>
            <a:r>
              <a:rPr lang="en-US">
                <a:latin typeface="Courier New" pitchFamily="49" charset="0"/>
                <a:cs typeface="Courier New" pitchFamily="49" charset="0"/>
              </a:rPr>
              <a:t>{ a[i]= ++i;}</a:t>
            </a:r>
            <a:r>
              <a:rPr lang="tr-TR">
                <a:latin typeface="Courier New" pitchFamily="49" charset="0"/>
                <a:cs typeface="Courier New" pitchFamily="49" charset="0"/>
              </a:rPr>
              <a:t>		</a:t>
            </a:r>
            <a:r>
              <a:rPr lang="en-US">
                <a:latin typeface="Courier New" pitchFamily="49" charset="0"/>
                <a:cs typeface="Courier New" pitchFamily="49" charset="0"/>
              </a:rPr>
              <a:t>{ a[i]= i++;}</a:t>
            </a:r>
          </a:p>
        </p:txBody>
      </p:sp>
      <p:pic>
        <p:nvPicPr>
          <p:cNvPr id="12291" name="Picture 2"/>
          <p:cNvPicPr>
            <a:picLocks noChangeAspect="1" noChangeArrowheads="1"/>
          </p:cNvPicPr>
          <p:nvPr/>
        </p:nvPicPr>
        <p:blipFill>
          <a:blip r:embed="rId2"/>
          <a:srcRect/>
          <a:stretch>
            <a:fillRect/>
          </a:stretch>
        </p:blipFill>
        <p:spPr bwMode="auto">
          <a:xfrm>
            <a:off x="2511425" y="2971800"/>
            <a:ext cx="3960813" cy="950913"/>
          </a:xfrm>
          <a:prstGeom prst="rect">
            <a:avLst/>
          </a:prstGeom>
          <a:noFill/>
          <a:ln w="9525">
            <a:noFill/>
            <a:miter lim="800000"/>
            <a:headEnd/>
            <a:tailEnd/>
          </a:ln>
        </p:spPr>
      </p:pic>
      <p:sp>
        <p:nvSpPr>
          <p:cNvPr id="12292" name="1 Başlık"/>
          <p:cNvSpPr>
            <a:spLocks noGrp="1"/>
          </p:cNvSpPr>
          <p:nvPr>
            <p:ph type="title"/>
          </p:nvPr>
        </p:nvSpPr>
        <p:spPr>
          <a:xfrm>
            <a:off x="228600" y="152400"/>
            <a:ext cx="8915400" cy="1143000"/>
          </a:xfrm>
        </p:spPr>
        <p:txBody>
          <a:bodyPr/>
          <a:lstStyle/>
          <a:p>
            <a:r>
              <a:rPr lang="tr-TR" smtClean="0"/>
              <a:t>Sentaks (</a:t>
            </a:r>
            <a:r>
              <a:rPr lang="en-US" smtClean="0"/>
              <a:t>Sözdizim</a:t>
            </a:r>
            <a:r>
              <a:rPr lang="tr-TR" smtClean="0"/>
              <a:t>)</a:t>
            </a:r>
            <a:r>
              <a:rPr lang="en-US" smtClean="0"/>
              <a:t> </a:t>
            </a:r>
            <a:r>
              <a:rPr lang="tr-TR" smtClean="0"/>
              <a:t>ve</a:t>
            </a:r>
            <a:r>
              <a:rPr lang="en-US" smtClean="0"/>
              <a:t> </a:t>
            </a:r>
            <a:r>
              <a:rPr lang="tr-TR" smtClean="0"/>
              <a:t>Semantik (A</a:t>
            </a:r>
            <a:r>
              <a:rPr lang="en-US" smtClean="0"/>
              <a:t>nlam</a:t>
            </a:r>
            <a:r>
              <a:rPr lang="tr-TR" smtClean="0"/>
              <a:t>)</a:t>
            </a:r>
          </a:p>
        </p:txBody>
      </p:sp>
      <p:sp>
        <p:nvSpPr>
          <p:cNvPr id="6" name="5 Slayt Numarası Yer Tutucusu"/>
          <p:cNvSpPr>
            <a:spLocks noGrp="1"/>
          </p:cNvSpPr>
          <p:nvPr>
            <p:ph type="sldNum" sz="quarter" idx="11"/>
          </p:nvPr>
        </p:nvSpPr>
        <p:spPr/>
        <p:txBody>
          <a:bodyPr/>
          <a:lstStyle/>
          <a:p>
            <a:pPr>
              <a:defRPr/>
            </a:pPr>
            <a:fld id="{B244AE26-9350-4114-91F0-E98FA78674AC}" type="slidenum">
              <a:rPr lang="en-US"/>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smtClean="0"/>
              <a:t>ÖZET: Genişletilmiş BNF</a:t>
            </a:r>
            <a:endParaRPr lang="en-US" smtClean="0"/>
          </a:p>
        </p:txBody>
      </p:sp>
      <p:sp>
        <p:nvSpPr>
          <p:cNvPr id="67587" name="Rectangle 3"/>
          <p:cNvSpPr>
            <a:spLocks noGrp="1" noChangeArrowheads="1"/>
          </p:cNvSpPr>
          <p:nvPr>
            <p:ph type="body" idx="1"/>
          </p:nvPr>
        </p:nvSpPr>
        <p:spPr/>
        <p:txBody>
          <a:bodyPr/>
          <a:lstStyle/>
          <a:p>
            <a:pPr>
              <a:lnSpc>
                <a:spcPct val="90000"/>
              </a:lnSpc>
            </a:pPr>
            <a:r>
              <a:rPr lang="tr-TR" sz="2400" smtClean="0"/>
              <a:t>EBNF‘de yer alan [ ],{ } ve | sembolleri, gösterimi kısaltmaya yarayan metasembollerdir.</a:t>
            </a:r>
            <a:endParaRPr lang="en-US" sz="2400" smtClean="0">
              <a:latin typeface="Courier New" pitchFamily="49" charset="0"/>
            </a:endParaRPr>
          </a:p>
        </p:txBody>
      </p:sp>
      <p:pic>
        <p:nvPicPr>
          <p:cNvPr id="68610" name="Picture 2"/>
          <p:cNvPicPr>
            <a:picLocks noChangeAspect="1" noChangeArrowheads="1"/>
          </p:cNvPicPr>
          <p:nvPr/>
        </p:nvPicPr>
        <p:blipFill>
          <a:blip r:embed="rId2"/>
          <a:srcRect/>
          <a:stretch>
            <a:fillRect/>
          </a:stretch>
        </p:blipFill>
        <p:spPr bwMode="auto">
          <a:xfrm>
            <a:off x="1835150" y="2578100"/>
            <a:ext cx="5113338" cy="3289300"/>
          </a:xfrm>
          <a:prstGeom prst="rect">
            <a:avLst/>
          </a:prstGeom>
          <a:ln>
            <a:noFill/>
          </a:ln>
          <a:effectLst>
            <a:outerShdw blurRad="190500" algn="tl" rotWithShape="0">
              <a:srgbClr val="000000">
                <a:alpha val="70000"/>
              </a:srgbClr>
            </a:outerShdw>
          </a:effectLst>
          <a:extLst/>
        </p:spPr>
      </p:pic>
      <p:sp>
        <p:nvSpPr>
          <p:cNvPr id="6" name="5 Slayt Numarası Yer Tutucusu"/>
          <p:cNvSpPr>
            <a:spLocks noGrp="1"/>
          </p:cNvSpPr>
          <p:nvPr>
            <p:ph type="sldNum" sz="quarter" idx="11"/>
          </p:nvPr>
        </p:nvSpPr>
        <p:spPr/>
        <p:txBody>
          <a:bodyPr/>
          <a:lstStyle/>
          <a:p>
            <a:pPr>
              <a:defRPr/>
            </a:pPr>
            <a:fld id="{5B99A04F-863B-445F-8608-5B70159109A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BNF </a:t>
            </a:r>
            <a:r>
              <a:rPr lang="tr-TR" smtClean="0"/>
              <a:t>ve</a:t>
            </a:r>
            <a:r>
              <a:rPr lang="en-US" smtClean="0"/>
              <a:t> EBNF</a:t>
            </a:r>
          </a:p>
        </p:txBody>
      </p:sp>
      <p:sp>
        <p:nvSpPr>
          <p:cNvPr id="68611" name="Rectangle 3"/>
          <p:cNvSpPr>
            <a:spLocks noGrp="1" noChangeArrowheads="1"/>
          </p:cNvSpPr>
          <p:nvPr>
            <p:ph type="body" idx="1"/>
          </p:nvPr>
        </p:nvSpPr>
        <p:spPr/>
        <p:txBody>
          <a:bodyPr/>
          <a:lstStyle/>
          <a:p>
            <a:pPr eaLnBrk="1" hangingPunct="1">
              <a:lnSpc>
                <a:spcPct val="90000"/>
              </a:lnSpc>
            </a:pPr>
            <a:r>
              <a:rPr lang="en-US" b="1" dirty="0" smtClean="0"/>
              <a:t>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a:t>
            </a:r>
            <a:r>
              <a:rPr lang="en-US" sz="2400" b="1" dirty="0" err="1" smtClean="0">
                <a:latin typeface="Courier New" pitchFamily="49" charset="0"/>
              </a:rPr>
              <a:t>expr</a:t>
            </a:r>
            <a:r>
              <a:rPr lang="en-US" sz="2400" b="1" dirty="0" smtClean="0">
                <a:latin typeface="Courier New" pitchFamily="49" charset="0"/>
              </a:rPr>
              <a:t>&gt; - &lt;term&gt;</a:t>
            </a:r>
          </a:p>
          <a:p>
            <a:pPr eaLnBrk="1" hangingPunct="1">
              <a:lnSpc>
                <a:spcPct val="90000"/>
              </a:lnSpc>
              <a:buFontTx/>
              <a:buNone/>
            </a:pPr>
            <a:r>
              <a:rPr lang="en-US" sz="2400" b="1" dirty="0" smtClean="0">
                <a:latin typeface="Courier New" pitchFamily="49" charset="0"/>
              </a:rPr>
              <a:t>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&lt;term&gt; * &lt;factor&gt;</a:t>
            </a:r>
          </a:p>
          <a:p>
            <a:pPr eaLnBrk="1" hangingPunct="1">
              <a:lnSpc>
                <a:spcPct val="90000"/>
              </a:lnSpc>
              <a:buFontTx/>
              <a:buNone/>
            </a:pPr>
            <a:r>
              <a:rPr lang="en-US" sz="2400" b="1" dirty="0" smtClean="0">
                <a:latin typeface="Courier New" pitchFamily="49" charset="0"/>
              </a:rPr>
              <a:t>           	| &lt;term&gt; / &lt;factor&gt;</a:t>
            </a:r>
          </a:p>
          <a:p>
            <a:pPr eaLnBrk="1" hangingPunct="1">
              <a:lnSpc>
                <a:spcPct val="90000"/>
              </a:lnSpc>
              <a:buFontTx/>
              <a:buNone/>
            </a:pPr>
            <a:r>
              <a:rPr lang="en-US" sz="2400" b="1" dirty="0" smtClean="0">
                <a:latin typeface="Courier New" pitchFamily="49" charset="0"/>
              </a:rPr>
              <a:t>           	| &lt;factor&gt;</a:t>
            </a:r>
          </a:p>
          <a:p>
            <a:pPr eaLnBrk="1" hangingPunct="1">
              <a:lnSpc>
                <a:spcPct val="90000"/>
              </a:lnSpc>
            </a:pPr>
            <a:r>
              <a:rPr lang="en-US" b="1" dirty="0" smtClean="0"/>
              <a:t>EBNF</a:t>
            </a:r>
          </a:p>
          <a:p>
            <a:pPr eaLnBrk="1" hangingPunct="1">
              <a:lnSpc>
                <a:spcPct val="90000"/>
              </a:lnSpc>
              <a:buFontTx/>
              <a:buNone/>
            </a:pPr>
            <a:r>
              <a:rPr lang="en-US" b="1" dirty="0" smtClean="0">
                <a:latin typeface="Courier New" pitchFamily="49" charset="0"/>
              </a:rPr>
              <a:t>   </a:t>
            </a:r>
            <a:r>
              <a:rPr lang="en-US" sz="2400" b="1" dirty="0" smtClean="0">
                <a:latin typeface="Courier New" pitchFamily="49" charset="0"/>
              </a:rPr>
              <a:t>&lt;</a:t>
            </a:r>
            <a:r>
              <a:rPr lang="en-US" sz="2400" b="1" dirty="0" err="1" smtClean="0">
                <a:latin typeface="Courier New" pitchFamily="49" charset="0"/>
              </a:rPr>
              <a:t>expr</a:t>
            </a:r>
            <a:r>
              <a:rPr lang="en-US" sz="2400" b="1" dirty="0" smtClean="0">
                <a:latin typeface="Courier New" pitchFamily="49" charset="0"/>
              </a:rPr>
              <a:t>&gt; </a:t>
            </a:r>
            <a:r>
              <a:rPr lang="en-US" sz="2400" b="1" dirty="0" smtClean="0">
                <a:latin typeface="Courier New" pitchFamily="49" charset="0"/>
                <a:sym typeface="Symbol" pitchFamily="18" charset="2"/>
              </a:rPr>
              <a:t></a:t>
            </a:r>
            <a:r>
              <a:rPr lang="en-US" sz="2400" b="1" dirty="0" smtClean="0">
                <a:latin typeface="Courier New" pitchFamily="49" charset="0"/>
              </a:rPr>
              <a:t> &lt;term&gt; {(+ | -) &lt;term&gt;}</a:t>
            </a:r>
          </a:p>
          <a:p>
            <a:pPr eaLnBrk="1" hangingPunct="1">
              <a:lnSpc>
                <a:spcPct val="90000"/>
              </a:lnSpc>
              <a:buFontTx/>
              <a:buNone/>
            </a:pPr>
            <a:r>
              <a:rPr lang="en-US" sz="2400" b="1" dirty="0" smtClean="0">
                <a:latin typeface="Courier New" pitchFamily="49" charset="0"/>
              </a:rPr>
              <a:t>    &lt;term&gt; </a:t>
            </a:r>
            <a:r>
              <a:rPr lang="en-US" sz="2400" b="1" dirty="0" smtClean="0">
                <a:latin typeface="Courier New" pitchFamily="49" charset="0"/>
                <a:sym typeface="Symbol" pitchFamily="18" charset="2"/>
              </a:rPr>
              <a:t></a:t>
            </a:r>
            <a:r>
              <a:rPr lang="en-US" sz="2400" b="1" dirty="0" smtClean="0">
                <a:latin typeface="Courier New" pitchFamily="49" charset="0"/>
              </a:rPr>
              <a:t> &lt;factor&gt; {(* | /) &lt;factor&gt;}</a:t>
            </a:r>
          </a:p>
        </p:txBody>
      </p:sp>
      <p:sp>
        <p:nvSpPr>
          <p:cNvPr id="6" name="5 Slayt Numarası Yer Tutucusu"/>
          <p:cNvSpPr>
            <a:spLocks noGrp="1"/>
          </p:cNvSpPr>
          <p:nvPr>
            <p:ph type="sldNum" sz="quarter" idx="11"/>
          </p:nvPr>
        </p:nvSpPr>
        <p:spPr/>
        <p:txBody>
          <a:bodyPr/>
          <a:lstStyle/>
          <a:p>
            <a:pPr>
              <a:defRPr/>
            </a:pPr>
            <a:fld id="{5BAFFC9F-5C88-45A7-88C0-E40CE5942522}"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8229600" cy="523875"/>
          </a:xfrm>
        </p:spPr>
        <p:txBody>
          <a:bodyPr/>
          <a:lstStyle/>
          <a:p>
            <a:pPr algn="ctr" eaLnBrk="1" hangingPunct="1"/>
            <a:r>
              <a:rPr lang="de-AT" smtClean="0"/>
              <a:t>Arithmeti</a:t>
            </a:r>
            <a:r>
              <a:rPr lang="tr-TR" smtClean="0"/>
              <a:t>k İfadelerin Grameri</a:t>
            </a:r>
            <a:endParaRPr lang="de-AT" smtClean="0"/>
          </a:p>
        </p:txBody>
      </p:sp>
      <p:sp>
        <p:nvSpPr>
          <p:cNvPr id="69635" name="Text Box 3"/>
          <p:cNvSpPr txBox="1">
            <a:spLocks noChangeArrowheads="1"/>
          </p:cNvSpPr>
          <p:nvPr/>
        </p:nvSpPr>
        <p:spPr bwMode="auto">
          <a:xfrm>
            <a:off x="696913" y="1371600"/>
            <a:ext cx="1343025" cy="463550"/>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Kurallar</a:t>
            </a:r>
            <a:endParaRPr lang="de-AT" b="1">
              <a:latin typeface="Times New Roman" pitchFamily="18" charset="0"/>
            </a:endParaRPr>
          </a:p>
        </p:txBody>
      </p:sp>
      <p:sp>
        <p:nvSpPr>
          <p:cNvPr id="69636" name="Text Box 4"/>
          <p:cNvSpPr txBox="1">
            <a:spLocks noChangeArrowheads="1"/>
          </p:cNvSpPr>
          <p:nvPr/>
        </p:nvSpPr>
        <p:spPr bwMode="auto">
          <a:xfrm>
            <a:off x="685800" y="1839978"/>
            <a:ext cx="4648200" cy="8270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46800" rIns="90000" bIns="46800">
            <a:spAutoFit/>
          </a:bodyPr>
          <a:lstStyle/>
          <a:p>
            <a:pPr>
              <a:spcBef>
                <a:spcPct val="20000"/>
              </a:spcBef>
              <a:tabLst>
                <a:tab pos="571500" algn="l"/>
              </a:tabLst>
            </a:pPr>
            <a:r>
              <a:rPr lang="de-AT" sz="1400" b="1" dirty="0"/>
              <a:t>Expr	= [ "+" | "-" ] Term { ( "+" | "-" ) Term }.</a:t>
            </a:r>
          </a:p>
          <a:p>
            <a:pPr>
              <a:spcBef>
                <a:spcPct val="20000"/>
              </a:spcBef>
              <a:tabLst>
                <a:tab pos="571500" algn="l"/>
              </a:tabLst>
            </a:pPr>
            <a:r>
              <a:rPr lang="de-AT" sz="1400" b="1" dirty="0"/>
              <a:t>Term	= Factor { ( "*" | "/" ) Factor }.</a:t>
            </a:r>
          </a:p>
          <a:p>
            <a:pPr>
              <a:spcBef>
                <a:spcPct val="20000"/>
              </a:spcBef>
              <a:tabLst>
                <a:tab pos="571500" algn="l"/>
              </a:tabLst>
            </a:pPr>
            <a:r>
              <a:rPr lang="de-AT" sz="1400" b="1" dirty="0"/>
              <a:t>Factor	= ident | number | "(" Expr ")".</a:t>
            </a:r>
          </a:p>
        </p:txBody>
      </p:sp>
      <p:sp>
        <p:nvSpPr>
          <p:cNvPr id="69637" name="Rectangle 5"/>
          <p:cNvSpPr>
            <a:spLocks noChangeArrowheads="1"/>
          </p:cNvSpPr>
          <p:nvPr/>
        </p:nvSpPr>
        <p:spPr bwMode="auto">
          <a:xfrm>
            <a:off x="3433763" y="28051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38" name="Picture 6" descr="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48400" y="1371600"/>
            <a:ext cx="2276475" cy="1247775"/>
          </a:xfrm>
          <a:prstGeom prst="rect">
            <a:avLst/>
          </a:prstGeom>
          <a:noFill/>
          <a:ln w="9525">
            <a:noFill/>
            <a:miter lim="800000"/>
            <a:headEnd/>
            <a:tailEnd/>
          </a:ln>
        </p:spPr>
      </p:pic>
      <p:sp>
        <p:nvSpPr>
          <p:cNvPr id="69639" name="Rectangle 7"/>
          <p:cNvSpPr>
            <a:spLocks noChangeArrowheads="1"/>
          </p:cNvSpPr>
          <p:nvPr/>
        </p:nvSpPr>
        <p:spPr bwMode="auto">
          <a:xfrm>
            <a:off x="3795713" y="2909888"/>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0" name="Picture 8" descr="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248400" y="2667000"/>
            <a:ext cx="1552575" cy="1038225"/>
          </a:xfrm>
          <a:prstGeom prst="rect">
            <a:avLst/>
          </a:prstGeom>
          <a:noFill/>
          <a:ln w="9525">
            <a:noFill/>
            <a:miter lim="800000"/>
            <a:headEnd/>
            <a:tailEnd/>
          </a:ln>
        </p:spPr>
      </p:pic>
      <p:sp>
        <p:nvSpPr>
          <p:cNvPr id="69641" name="Rectangle 9"/>
          <p:cNvSpPr>
            <a:spLocks noChangeArrowheads="1"/>
          </p:cNvSpPr>
          <p:nvPr/>
        </p:nvSpPr>
        <p:spPr bwMode="auto">
          <a:xfrm>
            <a:off x="3357563" y="2919413"/>
            <a:ext cx="9144000" cy="0"/>
          </a:xfrm>
          <a:prstGeom prst="rect">
            <a:avLst/>
          </a:prstGeom>
          <a:noFill/>
          <a:ln w="9525">
            <a:noFill/>
            <a:miter lim="800000"/>
            <a:headEnd/>
            <a:tailEnd/>
          </a:ln>
        </p:spPr>
        <p:txBody>
          <a:bodyPr lIns="90000" tIns="46800" rIns="90000" bIns="46800">
            <a:spAutoFit/>
          </a:bodyPr>
          <a:lstStyle/>
          <a:p>
            <a:endParaRPr lang="tr-TR"/>
          </a:p>
        </p:txBody>
      </p:sp>
      <p:pic>
        <p:nvPicPr>
          <p:cNvPr id="69642" name="Picture 10" descr="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48400" y="3733800"/>
            <a:ext cx="2428875" cy="1019175"/>
          </a:xfrm>
          <a:prstGeom prst="rect">
            <a:avLst/>
          </a:prstGeom>
          <a:noFill/>
          <a:ln w="9525">
            <a:noFill/>
            <a:miter lim="800000"/>
            <a:headEnd/>
            <a:tailEnd/>
          </a:ln>
        </p:spPr>
      </p:pic>
      <p:sp>
        <p:nvSpPr>
          <p:cNvPr id="69643" name="Text Box 11"/>
          <p:cNvSpPr txBox="1">
            <a:spLocks noChangeArrowheads="1"/>
          </p:cNvSpPr>
          <p:nvPr/>
        </p:nvSpPr>
        <p:spPr bwMode="auto">
          <a:xfrm>
            <a:off x="5715000" y="2055813"/>
            <a:ext cx="57626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Expr</a:t>
            </a:r>
          </a:p>
        </p:txBody>
      </p:sp>
      <p:sp>
        <p:nvSpPr>
          <p:cNvPr id="69644" name="Text Box 12"/>
          <p:cNvSpPr txBox="1">
            <a:spLocks noChangeArrowheads="1"/>
          </p:cNvSpPr>
          <p:nvPr/>
        </p:nvSpPr>
        <p:spPr bwMode="auto">
          <a:xfrm>
            <a:off x="5638800" y="3262313"/>
            <a:ext cx="609600"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Term</a:t>
            </a:r>
          </a:p>
        </p:txBody>
      </p:sp>
      <p:sp>
        <p:nvSpPr>
          <p:cNvPr id="69645" name="Text Box 13"/>
          <p:cNvSpPr txBox="1">
            <a:spLocks noChangeArrowheads="1"/>
          </p:cNvSpPr>
          <p:nvPr/>
        </p:nvSpPr>
        <p:spPr bwMode="auto">
          <a:xfrm>
            <a:off x="5486400" y="4316413"/>
            <a:ext cx="735013" cy="336550"/>
          </a:xfrm>
          <a:prstGeom prst="rect">
            <a:avLst/>
          </a:prstGeom>
          <a:noFill/>
          <a:ln w="9525">
            <a:noFill/>
            <a:miter lim="800000"/>
            <a:headEnd/>
            <a:tailEnd/>
          </a:ln>
        </p:spPr>
        <p:txBody>
          <a:bodyPr wrap="none" lIns="90000" tIns="46800" rIns="90000" bIns="46800">
            <a:spAutoFit/>
          </a:bodyPr>
          <a:lstStyle/>
          <a:p>
            <a:r>
              <a:rPr lang="de-AT" sz="1600" i="1">
                <a:latin typeface="Times New Roman" pitchFamily="18" charset="0"/>
              </a:rPr>
              <a:t>Factor</a:t>
            </a:r>
          </a:p>
        </p:txBody>
      </p:sp>
      <p:grpSp>
        <p:nvGrpSpPr>
          <p:cNvPr id="2" name="Group 14"/>
          <p:cNvGrpSpPr>
            <a:grpSpLocks/>
          </p:cNvGrpSpPr>
          <p:nvPr/>
        </p:nvGrpSpPr>
        <p:grpSpPr bwMode="auto">
          <a:xfrm>
            <a:off x="685800" y="2882900"/>
            <a:ext cx="4062412" cy="1573213"/>
            <a:chOff x="432" y="1816"/>
            <a:chExt cx="2559" cy="991"/>
          </a:xfrm>
        </p:grpSpPr>
        <p:sp>
          <p:nvSpPr>
            <p:cNvPr id="69654" name="Text Box 15"/>
            <p:cNvSpPr txBox="1">
              <a:spLocks noChangeArrowheads="1"/>
            </p:cNvSpPr>
            <p:nvPr/>
          </p:nvSpPr>
          <p:spPr bwMode="auto">
            <a:xfrm>
              <a:off x="439" y="1816"/>
              <a:ext cx="1726" cy="292"/>
            </a:xfrm>
            <a:prstGeom prst="rect">
              <a:avLst/>
            </a:prstGeom>
            <a:noFill/>
            <a:ln w="9525">
              <a:noFill/>
              <a:miter lim="800000"/>
              <a:headEnd/>
              <a:tailEnd/>
            </a:ln>
          </p:spPr>
          <p:txBody>
            <a:bodyPr wrap="none" lIns="90000" tIns="46800" rIns="90000" bIns="46800">
              <a:spAutoFit/>
            </a:bodyPr>
            <a:lstStyle/>
            <a:p>
              <a:r>
                <a:rPr lang="de-AT" b="1" dirty="0">
                  <a:latin typeface="Times New Roman" pitchFamily="18" charset="0"/>
                </a:rPr>
                <a:t>Terminal </a:t>
              </a:r>
              <a:r>
                <a:rPr lang="tr-TR" b="1" dirty="0">
                  <a:latin typeface="Times New Roman" pitchFamily="18" charset="0"/>
                </a:rPr>
                <a:t>semboller</a:t>
              </a:r>
              <a:endParaRPr lang="de-AT" b="1" dirty="0">
                <a:latin typeface="Times New Roman" pitchFamily="18" charset="0"/>
              </a:endParaRPr>
            </a:p>
          </p:txBody>
        </p:sp>
        <p:sp>
          <p:nvSpPr>
            <p:cNvPr id="69655" name="Text Box 16"/>
            <p:cNvSpPr txBox="1">
              <a:spLocks noChangeArrowheads="1"/>
            </p:cNvSpPr>
            <p:nvPr/>
          </p:nvSpPr>
          <p:spPr bwMode="auto">
            <a:xfrm>
              <a:off x="432" y="2071"/>
              <a:ext cx="1200" cy="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r>
                <a:rPr lang="tr-TR" sz="1600" dirty="0" smtClean="0">
                  <a:solidFill>
                    <a:schemeClr val="accent2"/>
                  </a:solidFill>
                  <a:latin typeface="Times New Roman" pitchFamily="18" charset="0"/>
                </a:rPr>
                <a:t>Basit </a:t>
              </a:r>
              <a:r>
                <a:rPr lang="tr-TR" sz="1600" dirty="0" err="1" smtClean="0">
                  <a:solidFill>
                    <a:schemeClr val="accent2"/>
                  </a:solidFill>
                  <a:latin typeface="Times New Roman" pitchFamily="18" charset="0"/>
                </a:rPr>
                <a:t>Term</a:t>
              </a:r>
              <a:r>
                <a:rPr lang="tr-TR" sz="1600" dirty="0" smtClean="0">
                  <a:solidFill>
                    <a:schemeClr val="accent2"/>
                  </a:solidFill>
                  <a:latin typeface="Times New Roman" pitchFamily="18" charset="0"/>
                </a:rPr>
                <a:t>. Sem.</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
              </a:r>
              <a:br>
                <a:rPr lang="de-AT" sz="1600" dirty="0">
                  <a:latin typeface="Times New Roman" pitchFamily="18" charset="0"/>
                </a:rPr>
              </a:br>
              <a:r>
                <a:rPr lang="tr-TR" sz="1600" dirty="0" smtClean="0">
                  <a:solidFill>
                    <a:schemeClr val="accent2"/>
                  </a:solidFill>
                  <a:latin typeface="Times New Roman" pitchFamily="18" charset="0"/>
                </a:rPr>
                <a:t>Terminal sınıfları</a:t>
              </a:r>
              <a:r>
                <a:rPr lang="de-AT" sz="1600" dirty="0" smtClean="0">
                  <a:latin typeface="Times New Roman" pitchFamily="18" charset="0"/>
                </a:rPr>
                <a:t>:</a:t>
              </a:r>
              <a:endParaRPr lang="de-AT" sz="1600" dirty="0">
                <a:latin typeface="Times New Roman" pitchFamily="18" charset="0"/>
              </a:endParaRPr>
            </a:p>
          </p:txBody>
        </p:sp>
        <p:sp>
          <p:nvSpPr>
            <p:cNvPr id="69656" name="Text Box 17"/>
            <p:cNvSpPr txBox="1">
              <a:spLocks noChangeArrowheads="1"/>
            </p:cNvSpPr>
            <p:nvPr/>
          </p:nvSpPr>
          <p:spPr bwMode="auto">
            <a:xfrm>
              <a:off x="1632" y="2071"/>
              <a:ext cx="1359" cy="73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spAutoFit/>
            </a:bodyPr>
            <a:lstStyle/>
            <a:p>
              <a:r>
                <a:rPr lang="de-AT" sz="1600" dirty="0">
                  <a:latin typeface="Times New Roman" pitchFamily="18" charset="0"/>
                </a:rPr>
                <a:t>"+", "-", "*", "/", "(", ")"</a:t>
              </a:r>
            </a:p>
            <a:p>
              <a:r>
                <a:rPr lang="de-AT" sz="1600" dirty="0" smtClean="0">
                  <a:latin typeface="Times New Roman" pitchFamily="18" charset="0"/>
                </a:rPr>
                <a:t>(</a:t>
              </a:r>
              <a:r>
                <a:rPr lang="tr-TR" sz="1600" dirty="0" smtClean="0">
                  <a:solidFill>
                    <a:schemeClr val="accent2"/>
                  </a:solidFill>
                  <a:latin typeface="Times New Roman" pitchFamily="18" charset="0"/>
                </a:rPr>
                <a:t>sadece 1 örnek</a:t>
              </a:r>
              <a:r>
                <a:rPr lang="de-AT" sz="1600" dirty="0" smtClean="0">
                  <a:latin typeface="Times New Roman" pitchFamily="18" charset="0"/>
                </a:rPr>
                <a:t>)</a:t>
              </a:r>
              <a:endParaRPr lang="de-AT" sz="1600" dirty="0">
                <a:latin typeface="Times New Roman" pitchFamily="18" charset="0"/>
              </a:endParaRPr>
            </a:p>
            <a:p>
              <a:pPr>
                <a:spcBef>
                  <a:spcPct val="40000"/>
                </a:spcBef>
              </a:pPr>
              <a:r>
                <a:rPr lang="de-AT" sz="1600" dirty="0">
                  <a:latin typeface="Times New Roman" pitchFamily="18" charset="0"/>
                </a:rPr>
                <a:t>ident, </a:t>
              </a:r>
              <a:r>
                <a:rPr lang="de-AT" sz="1600" dirty="0" err="1">
                  <a:latin typeface="Times New Roman" pitchFamily="18" charset="0"/>
                </a:rPr>
                <a:t>number</a:t>
              </a:r>
              <a:endParaRPr lang="de-AT" sz="1600" dirty="0">
                <a:latin typeface="Times New Roman" pitchFamily="18" charset="0"/>
              </a:endParaRPr>
            </a:p>
            <a:p>
              <a:r>
                <a:rPr lang="de-AT" sz="1600" dirty="0" smtClean="0">
                  <a:latin typeface="Times New Roman" pitchFamily="18" charset="0"/>
                </a:rPr>
                <a:t>(</a:t>
              </a:r>
              <a:r>
                <a:rPr lang="tr-TR" sz="1600" dirty="0" smtClean="0">
                  <a:solidFill>
                    <a:schemeClr val="accent2"/>
                  </a:solidFill>
                  <a:latin typeface="Times New Roman" pitchFamily="18" charset="0"/>
                </a:rPr>
                <a:t>çoklu örnekler</a:t>
              </a:r>
              <a:r>
                <a:rPr lang="de-AT" sz="1600" dirty="0" smtClean="0">
                  <a:latin typeface="Times New Roman" pitchFamily="18" charset="0"/>
                </a:rPr>
                <a:t>)</a:t>
              </a:r>
              <a:endParaRPr lang="de-AT" sz="1600" dirty="0">
                <a:latin typeface="Times New Roman" pitchFamily="18" charset="0"/>
              </a:endParaRPr>
            </a:p>
          </p:txBody>
        </p:sp>
      </p:grpSp>
      <p:grpSp>
        <p:nvGrpSpPr>
          <p:cNvPr id="3" name="Group 18"/>
          <p:cNvGrpSpPr>
            <a:grpSpLocks/>
          </p:cNvGrpSpPr>
          <p:nvPr/>
        </p:nvGrpSpPr>
        <p:grpSpPr bwMode="auto">
          <a:xfrm>
            <a:off x="696913" y="4699003"/>
            <a:ext cx="3946525" cy="787401"/>
            <a:chOff x="439" y="2960"/>
            <a:chExt cx="2486" cy="496"/>
          </a:xfrm>
        </p:grpSpPr>
        <p:sp>
          <p:nvSpPr>
            <p:cNvPr id="69652" name="Text Box 19"/>
            <p:cNvSpPr txBox="1">
              <a:spLocks noChangeArrowheads="1"/>
            </p:cNvSpPr>
            <p:nvPr/>
          </p:nvSpPr>
          <p:spPr bwMode="auto">
            <a:xfrm>
              <a:off x="439" y="2960"/>
              <a:ext cx="2486" cy="292"/>
            </a:xfrm>
            <a:prstGeom prst="rect">
              <a:avLst/>
            </a:prstGeom>
            <a:noFill/>
            <a:ln w="9525">
              <a:noFill/>
              <a:miter lim="800000"/>
              <a:headEnd/>
              <a:tailEnd/>
            </a:ln>
          </p:spPr>
          <p:txBody>
            <a:bodyPr wrap="none" lIns="90000" tIns="46800" rIns="90000" bIns="46800">
              <a:spAutoFit/>
            </a:bodyPr>
            <a:lstStyle/>
            <a:p>
              <a:r>
                <a:rPr lang="de-AT" b="1">
                  <a:latin typeface="Times New Roman" pitchFamily="18" charset="0"/>
                </a:rPr>
                <a:t>Terminal </a:t>
              </a:r>
              <a:r>
                <a:rPr lang="tr-TR" b="1">
                  <a:latin typeface="Times New Roman" pitchFamily="18" charset="0"/>
                </a:rPr>
                <a:t>olmayan semboller</a:t>
              </a:r>
              <a:endParaRPr lang="de-AT" b="1">
                <a:latin typeface="Times New Roman" pitchFamily="18" charset="0"/>
              </a:endParaRPr>
            </a:p>
          </p:txBody>
        </p:sp>
        <p:sp>
          <p:nvSpPr>
            <p:cNvPr id="69653" name="Text Box 20"/>
            <p:cNvSpPr txBox="1">
              <a:spLocks noChangeArrowheads="1"/>
            </p:cNvSpPr>
            <p:nvPr/>
          </p:nvSpPr>
          <p:spPr bwMode="auto">
            <a:xfrm>
              <a:off x="480" y="3244"/>
              <a:ext cx="1097" cy="2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spAutoFit/>
            </a:bodyPr>
            <a:lstStyle/>
            <a:p>
              <a:r>
                <a:rPr lang="de-AT" sz="1600" dirty="0" err="1">
                  <a:latin typeface="Times New Roman" pitchFamily="18" charset="0"/>
                </a:rPr>
                <a:t>Expr</a:t>
              </a:r>
              <a:r>
                <a:rPr lang="de-AT" sz="1600" dirty="0">
                  <a:latin typeface="Times New Roman" pitchFamily="18" charset="0"/>
                </a:rPr>
                <a:t>, Term, </a:t>
              </a:r>
              <a:r>
                <a:rPr lang="de-AT" sz="1600" dirty="0" err="1">
                  <a:latin typeface="Times New Roman" pitchFamily="18" charset="0"/>
                </a:rPr>
                <a:t>Factor</a:t>
              </a:r>
              <a:endParaRPr lang="de-AT" sz="1600" dirty="0">
                <a:latin typeface="Times New Roman" pitchFamily="18" charset="0"/>
              </a:endParaRPr>
            </a:p>
          </p:txBody>
        </p:sp>
      </p:grpSp>
      <p:grpSp>
        <p:nvGrpSpPr>
          <p:cNvPr id="4" name="Group 21"/>
          <p:cNvGrpSpPr>
            <a:grpSpLocks/>
          </p:cNvGrpSpPr>
          <p:nvPr/>
        </p:nvGrpSpPr>
        <p:grpSpPr bwMode="auto">
          <a:xfrm>
            <a:off x="685800" y="5638803"/>
            <a:ext cx="2628899" cy="762001"/>
            <a:chOff x="432" y="3552"/>
            <a:chExt cx="1656" cy="480"/>
          </a:xfrm>
        </p:grpSpPr>
        <p:sp>
          <p:nvSpPr>
            <p:cNvPr id="69650" name="Text Box 22"/>
            <p:cNvSpPr txBox="1">
              <a:spLocks noChangeArrowheads="1"/>
            </p:cNvSpPr>
            <p:nvPr/>
          </p:nvSpPr>
          <p:spPr bwMode="auto">
            <a:xfrm>
              <a:off x="439" y="3552"/>
              <a:ext cx="1649" cy="292"/>
            </a:xfrm>
            <a:prstGeom prst="rect">
              <a:avLst/>
            </a:prstGeom>
            <a:noFill/>
            <a:ln w="9525">
              <a:noFill/>
              <a:miter lim="800000"/>
              <a:headEnd/>
              <a:tailEnd/>
            </a:ln>
          </p:spPr>
          <p:txBody>
            <a:bodyPr wrap="none" lIns="90000" tIns="46800" rIns="90000" bIns="46800">
              <a:spAutoFit/>
            </a:bodyPr>
            <a:lstStyle/>
            <a:p>
              <a:r>
                <a:rPr lang="tr-TR" b="1">
                  <a:latin typeface="Times New Roman" pitchFamily="18" charset="0"/>
                </a:rPr>
                <a:t>Başlangıç sembolü</a:t>
              </a:r>
              <a:endParaRPr lang="de-AT" b="1">
                <a:latin typeface="Times New Roman" pitchFamily="18" charset="0"/>
              </a:endParaRPr>
            </a:p>
          </p:txBody>
        </p:sp>
        <p:sp>
          <p:nvSpPr>
            <p:cNvPr id="69651" name="Text Box 23"/>
            <p:cNvSpPr txBox="1">
              <a:spLocks noChangeArrowheads="1"/>
            </p:cNvSpPr>
            <p:nvPr/>
          </p:nvSpPr>
          <p:spPr bwMode="auto">
            <a:xfrm>
              <a:off x="432" y="3820"/>
              <a:ext cx="363" cy="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spAutoFit/>
            </a:bodyPr>
            <a:lstStyle/>
            <a:p>
              <a:r>
                <a:rPr lang="de-AT" sz="1600" dirty="0" err="1">
                  <a:latin typeface="Times New Roman" pitchFamily="18" charset="0"/>
                </a:rPr>
                <a:t>Expr</a:t>
              </a:r>
              <a:endParaRPr lang="de-AT" sz="1600" dirty="0">
                <a:latin typeface="Times New Roman" pitchFamily="18" charset="0"/>
              </a:endParaRPr>
            </a:p>
          </p:txBody>
        </p:sp>
      </p:grpSp>
      <p:sp>
        <p:nvSpPr>
          <p:cNvPr id="24" name="23 Slayt Numarası Yer Tutucusu"/>
          <p:cNvSpPr>
            <a:spLocks noGrp="1"/>
          </p:cNvSpPr>
          <p:nvPr>
            <p:ph type="sldNum" sz="quarter" idx="11"/>
          </p:nvPr>
        </p:nvSpPr>
        <p:spPr/>
        <p:txBody>
          <a:bodyPr/>
          <a:lstStyle/>
          <a:p>
            <a:pPr>
              <a:defRPr/>
            </a:pPr>
            <a:fld id="{B688981B-16D5-4F05-8C35-7D160534B483}" type="slidenum">
              <a:rPr lang="en-US"/>
              <a:pPr>
                <a:defRPr/>
              </a:pPr>
              <a:t>62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3.4 </a:t>
            </a:r>
            <a:r>
              <a:rPr lang="tr-TR" smtClean="0"/>
              <a:t>Özellik (</a:t>
            </a:r>
            <a:r>
              <a:rPr lang="en-US" smtClean="0"/>
              <a:t>Attribute</a:t>
            </a:r>
            <a:r>
              <a:rPr lang="tr-TR" smtClean="0"/>
              <a:t>)</a:t>
            </a:r>
            <a:r>
              <a:rPr lang="en-US" smtClean="0"/>
              <a:t> Gram</a:t>
            </a:r>
            <a:r>
              <a:rPr lang="tr-TR" smtClean="0"/>
              <a:t>erleri</a:t>
            </a:r>
            <a:endParaRPr lang="en-US" smtClean="0"/>
          </a:p>
        </p:txBody>
      </p:sp>
      <p:sp>
        <p:nvSpPr>
          <p:cNvPr id="70659" name="Rectangle 3"/>
          <p:cNvSpPr>
            <a:spLocks noGrp="1" noChangeArrowheads="1"/>
          </p:cNvSpPr>
          <p:nvPr>
            <p:ph type="body" idx="1"/>
          </p:nvPr>
        </p:nvSpPr>
        <p:spPr>
          <a:xfrm>
            <a:off x="533400" y="1219200"/>
            <a:ext cx="7772400" cy="4495800"/>
          </a:xfrm>
        </p:spPr>
        <p:txBody>
          <a:bodyPr/>
          <a:lstStyle/>
          <a:p>
            <a:pPr eaLnBrk="1" hangingPunct="1">
              <a:lnSpc>
                <a:spcPct val="90000"/>
              </a:lnSpc>
            </a:pPr>
            <a:r>
              <a:rPr lang="tr-TR" dirty="0" smtClean="0"/>
              <a:t>İçerik-bağımsız</a:t>
            </a:r>
            <a:r>
              <a:rPr lang="en-US" dirty="0" smtClean="0"/>
              <a:t> gram</a:t>
            </a:r>
            <a:r>
              <a:rPr lang="tr-TR" dirty="0" smtClean="0"/>
              <a:t>e</a:t>
            </a:r>
            <a:r>
              <a:rPr lang="en-US" dirty="0" smtClean="0"/>
              <a:t>r</a:t>
            </a:r>
            <a:r>
              <a:rPr lang="tr-TR" dirty="0" err="1" smtClean="0"/>
              <a:t>ler</a:t>
            </a:r>
            <a:r>
              <a:rPr lang="en-US" dirty="0" smtClean="0"/>
              <a:t> (CFGs) </a:t>
            </a:r>
            <a:r>
              <a:rPr lang="tr-TR" dirty="0" smtClean="0"/>
              <a:t>bir programlama dilinin bütün sentaksını tanımlayamazlar</a:t>
            </a:r>
            <a:endParaRPr lang="en-US" dirty="0" smtClean="0"/>
          </a:p>
          <a:p>
            <a:pPr eaLnBrk="1" hangingPunct="1">
              <a:lnSpc>
                <a:spcPct val="90000"/>
              </a:lnSpc>
            </a:pPr>
            <a:r>
              <a:rPr lang="tr-TR" dirty="0" smtClean="0"/>
              <a:t>Ayrıştırma ağaçlarıyla birlikte bazı semantik</a:t>
            </a:r>
            <a:r>
              <a:rPr lang="en-US" dirty="0" smtClean="0"/>
              <a:t> </a:t>
            </a:r>
            <a:r>
              <a:rPr lang="tr-TR" dirty="0" smtClean="0"/>
              <a:t>bilgiyi taşıması için </a:t>
            </a:r>
            <a:r>
              <a:rPr lang="en-US" dirty="0" smtClean="0"/>
              <a:t>CFG</a:t>
            </a:r>
            <a:r>
              <a:rPr lang="tr-TR" dirty="0" smtClean="0"/>
              <a:t>’</a:t>
            </a:r>
            <a:r>
              <a:rPr lang="tr-TR" dirty="0" err="1" smtClean="0"/>
              <a:t>lere</a:t>
            </a:r>
            <a:r>
              <a:rPr lang="tr-TR" dirty="0" smtClean="0"/>
              <a:t> eklemeler (</a:t>
            </a:r>
            <a:r>
              <a:rPr lang="tr-TR" dirty="0" err="1" smtClean="0"/>
              <a:t>herşeyi</a:t>
            </a:r>
            <a:r>
              <a:rPr lang="tr-TR" dirty="0" smtClean="0"/>
              <a:t> gramerde veremeyiz, </a:t>
            </a:r>
            <a:r>
              <a:rPr lang="tr-TR" dirty="0" err="1" smtClean="0"/>
              <a:t>parse</a:t>
            </a:r>
            <a:r>
              <a:rPr lang="tr-TR" dirty="0" smtClean="0"/>
              <a:t> ağacı büyür)</a:t>
            </a:r>
          </a:p>
          <a:p>
            <a:pPr lvl="1" eaLnBrk="1" hangingPunct="1">
              <a:lnSpc>
                <a:spcPct val="90000"/>
              </a:lnSpc>
            </a:pPr>
            <a:r>
              <a:rPr lang="tr-TR" dirty="0" smtClean="0"/>
              <a:t>Tip uyumluluğu</a:t>
            </a:r>
          </a:p>
          <a:p>
            <a:pPr lvl="1" eaLnBrk="1" hangingPunct="1">
              <a:lnSpc>
                <a:spcPct val="90000"/>
              </a:lnSpc>
            </a:pPr>
            <a:r>
              <a:rPr lang="tr-TR" dirty="0" smtClean="0"/>
              <a:t>Bazı dillerde değişkenlerin kullanılmadan önce tanımlanması zorunluluğu</a:t>
            </a:r>
          </a:p>
          <a:p>
            <a:pPr eaLnBrk="1" hangingPunct="1">
              <a:lnSpc>
                <a:spcPct val="90000"/>
              </a:lnSpc>
            </a:pPr>
            <a:r>
              <a:rPr lang="tr-TR" dirty="0" smtClean="0"/>
              <a:t>Özellik (</a:t>
            </a:r>
            <a:r>
              <a:rPr lang="tr-TR" dirty="0" err="1" smtClean="0"/>
              <a:t>attribute</a:t>
            </a:r>
            <a:r>
              <a:rPr lang="tr-TR" dirty="0" smtClean="0"/>
              <a:t>) gramerlerinin </a:t>
            </a:r>
            <a:r>
              <a:rPr lang="en-US" dirty="0" smtClean="0"/>
              <a:t>(AGs)</a:t>
            </a:r>
            <a:r>
              <a:rPr lang="tr-TR" dirty="0" smtClean="0"/>
              <a:t> birincil değerleri</a:t>
            </a:r>
            <a:r>
              <a:rPr lang="en-US" dirty="0" smtClean="0"/>
              <a:t> :</a:t>
            </a:r>
          </a:p>
          <a:p>
            <a:pPr lvl="1" eaLnBrk="1" hangingPunct="1">
              <a:lnSpc>
                <a:spcPct val="90000"/>
              </a:lnSpc>
            </a:pPr>
            <a:r>
              <a:rPr lang="en-US" dirty="0" err="1" smtClean="0"/>
              <a:t>Stati</a:t>
            </a:r>
            <a:r>
              <a:rPr lang="tr-TR" dirty="0" smtClean="0"/>
              <a:t>k </a:t>
            </a:r>
            <a:r>
              <a:rPr lang="en-US" dirty="0" err="1" smtClean="0"/>
              <a:t>semanti</a:t>
            </a:r>
            <a:r>
              <a:rPr lang="tr-TR" dirty="0" smtClean="0"/>
              <a:t>k</a:t>
            </a:r>
            <a:r>
              <a:rPr lang="en-US" dirty="0" smtClean="0"/>
              <a:t> </a:t>
            </a:r>
            <a:r>
              <a:rPr lang="tr-TR" dirty="0" smtClean="0"/>
              <a:t>belirtimi</a:t>
            </a:r>
            <a:endParaRPr lang="en-US" dirty="0" smtClean="0"/>
          </a:p>
          <a:p>
            <a:pPr lvl="1" eaLnBrk="1" hangingPunct="1">
              <a:lnSpc>
                <a:spcPct val="90000"/>
              </a:lnSpc>
            </a:pPr>
            <a:r>
              <a:rPr lang="tr-TR" dirty="0" smtClean="0"/>
              <a:t>Derleyici</a:t>
            </a:r>
            <a:r>
              <a:rPr lang="en-US" dirty="0" smtClean="0"/>
              <a:t> </a:t>
            </a:r>
            <a:r>
              <a:rPr lang="tr-TR" dirty="0" smtClean="0"/>
              <a:t>tasarımı</a:t>
            </a:r>
            <a:r>
              <a:rPr lang="en-US" dirty="0" smtClean="0"/>
              <a:t> (</a:t>
            </a:r>
            <a:r>
              <a:rPr lang="en-US" dirty="0" err="1" smtClean="0"/>
              <a:t>stati</a:t>
            </a:r>
            <a:r>
              <a:rPr lang="tr-TR" dirty="0" smtClean="0"/>
              <a:t>k</a:t>
            </a:r>
            <a:r>
              <a:rPr lang="en-US" dirty="0" smtClean="0"/>
              <a:t> </a:t>
            </a:r>
            <a:r>
              <a:rPr lang="en-US" dirty="0" err="1" smtClean="0"/>
              <a:t>semanti</a:t>
            </a:r>
            <a:r>
              <a:rPr lang="tr-TR" dirty="0" smtClean="0"/>
              <a:t>k</a:t>
            </a:r>
            <a:r>
              <a:rPr lang="en-US" dirty="0" smtClean="0"/>
              <a:t> </a:t>
            </a:r>
            <a:r>
              <a:rPr lang="tr-TR" dirty="0" smtClean="0"/>
              <a:t>kontrolü</a:t>
            </a:r>
            <a:r>
              <a:rPr lang="en-US" dirty="0" smtClean="0"/>
              <a:t>)</a:t>
            </a:r>
          </a:p>
        </p:txBody>
      </p:sp>
      <p:sp>
        <p:nvSpPr>
          <p:cNvPr id="6" name="5 Slayt Numarası Yer Tutucusu"/>
          <p:cNvSpPr>
            <a:spLocks noGrp="1"/>
          </p:cNvSpPr>
          <p:nvPr>
            <p:ph type="sldNum" sz="quarter" idx="11"/>
          </p:nvPr>
        </p:nvSpPr>
        <p:spPr/>
        <p:txBody>
          <a:bodyPr/>
          <a:lstStyle/>
          <a:p>
            <a:pPr>
              <a:defRPr/>
            </a:pPr>
            <a:fld id="{6DD8370A-3D22-4803-8731-303D65B19097}"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tr-TR" dirty="0" smtClean="0"/>
              <a:t>Özellik (</a:t>
            </a:r>
            <a:r>
              <a:rPr lang="en-US" dirty="0" smtClean="0"/>
              <a:t>Attribute</a:t>
            </a:r>
            <a:r>
              <a:rPr lang="tr-TR" dirty="0" smtClean="0"/>
              <a:t>) Gramerleri</a:t>
            </a:r>
            <a:r>
              <a:rPr lang="en-US" sz="3200" dirty="0" smtClean="0"/>
              <a:t>: </a:t>
            </a:r>
            <a:r>
              <a:rPr lang="tr-TR" sz="3200" dirty="0" smtClean="0"/>
              <a:t>Tanım</a:t>
            </a:r>
            <a:endParaRPr lang="en-US" sz="3200" dirty="0" smtClean="0"/>
          </a:p>
        </p:txBody>
      </p:sp>
      <p:sp>
        <p:nvSpPr>
          <p:cNvPr id="71683"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tr-TR" dirty="0" smtClean="0"/>
              <a:t>Bir özellik grameri </a:t>
            </a:r>
            <a:r>
              <a:rPr lang="en-US" dirty="0" smtClean="0"/>
              <a:t>G = (S, N, T, P)</a:t>
            </a:r>
            <a:r>
              <a:rPr lang="tr-TR" dirty="0" smtClean="0"/>
              <a:t> aşağıdaki eklemelerle birlikte bir</a:t>
            </a:r>
            <a:r>
              <a:rPr lang="en-US" dirty="0" smtClean="0"/>
              <a:t> </a:t>
            </a:r>
            <a:r>
              <a:rPr lang="tr-TR" dirty="0" smtClean="0"/>
              <a:t>içerik-bağımsız gramerdir </a:t>
            </a:r>
            <a:r>
              <a:rPr lang="en-US" dirty="0" smtClean="0"/>
              <a:t>:</a:t>
            </a:r>
          </a:p>
          <a:p>
            <a:pPr lvl="1" eaLnBrk="1" hangingPunct="1">
              <a:lnSpc>
                <a:spcPct val="90000"/>
              </a:lnSpc>
            </a:pPr>
            <a:r>
              <a:rPr lang="tr-TR" dirty="0" smtClean="0"/>
              <a:t>Her bir </a:t>
            </a:r>
            <a:r>
              <a:rPr lang="en-US" i="1" dirty="0" smtClean="0"/>
              <a:t>x</a:t>
            </a:r>
            <a:r>
              <a:rPr lang="en-US" dirty="0" smtClean="0"/>
              <a:t> gram</a:t>
            </a:r>
            <a:r>
              <a:rPr lang="tr-TR" dirty="0" smtClean="0"/>
              <a:t>e</a:t>
            </a:r>
            <a:r>
              <a:rPr lang="en-US" dirty="0" smtClean="0"/>
              <a:t>r s</a:t>
            </a:r>
            <a:r>
              <a:rPr lang="tr-TR" dirty="0" smtClean="0"/>
              <a:t>e</a:t>
            </a:r>
            <a:r>
              <a:rPr lang="en-US" dirty="0" err="1" smtClean="0"/>
              <a:t>mbol</a:t>
            </a:r>
            <a:r>
              <a:rPr lang="tr-TR" dirty="0" smtClean="0"/>
              <a:t>ü</a:t>
            </a:r>
            <a:r>
              <a:rPr lang="en-US" dirty="0" smtClean="0"/>
              <a:t> </a:t>
            </a:r>
            <a:r>
              <a:rPr lang="tr-TR" dirty="0" smtClean="0"/>
              <a:t>için özellik değerlerinden oluşan bir </a:t>
            </a:r>
            <a:r>
              <a:rPr lang="en-US" i="1" dirty="0" smtClean="0"/>
              <a:t>A(x)</a:t>
            </a:r>
            <a:r>
              <a:rPr lang="tr-TR" i="1" dirty="0" smtClean="0"/>
              <a:t> </a:t>
            </a:r>
            <a:r>
              <a:rPr lang="tr-TR" dirty="0" smtClean="0"/>
              <a:t>kümesi vardır</a:t>
            </a:r>
            <a:endParaRPr lang="en-US" dirty="0" smtClean="0"/>
          </a:p>
          <a:p>
            <a:pPr lvl="1" eaLnBrk="1" hangingPunct="1">
              <a:lnSpc>
                <a:spcPct val="90000"/>
              </a:lnSpc>
            </a:pPr>
            <a:r>
              <a:rPr lang="tr-TR" dirty="0" smtClean="0"/>
              <a:t>Her kural, içindeki </a:t>
            </a:r>
            <a:r>
              <a:rPr lang="tr-TR" dirty="0" err="1" smtClean="0"/>
              <a:t>nonterminallerin</a:t>
            </a:r>
            <a:r>
              <a:rPr lang="tr-TR" dirty="0" smtClean="0"/>
              <a:t> belirli özelliklerini (</a:t>
            </a:r>
            <a:r>
              <a:rPr lang="tr-TR" dirty="0" err="1" smtClean="0"/>
              <a:t>attributes</a:t>
            </a:r>
            <a:r>
              <a:rPr lang="tr-TR" dirty="0" smtClean="0"/>
              <a:t>) tanımlayan bir fonksiyonlar kümesine sahiptir</a:t>
            </a:r>
            <a:endParaRPr lang="en-US" dirty="0" smtClean="0"/>
          </a:p>
          <a:p>
            <a:pPr lvl="1" eaLnBrk="1" hangingPunct="1">
              <a:lnSpc>
                <a:spcPct val="90000"/>
              </a:lnSpc>
            </a:pPr>
            <a:r>
              <a:rPr lang="tr-TR" dirty="0" smtClean="0"/>
              <a:t>Her kural, özellik tutarlılığını kontrol etmek için </a:t>
            </a:r>
            <a:r>
              <a:rPr lang="en-US" dirty="0" err="1" smtClean="0"/>
              <a:t>karşılaştırma</a:t>
            </a:r>
            <a:r>
              <a:rPr lang="en-US" dirty="0" smtClean="0"/>
              <a:t> </a:t>
            </a:r>
            <a:r>
              <a:rPr lang="en-US" dirty="0" err="1" smtClean="0"/>
              <a:t>belirtim</a:t>
            </a:r>
            <a:r>
              <a:rPr lang="tr-TR" dirty="0" err="1" smtClean="0"/>
              <a:t>lerinden</a:t>
            </a:r>
            <a:r>
              <a:rPr lang="tr-TR" dirty="0" smtClean="0"/>
              <a:t> (</a:t>
            </a:r>
            <a:r>
              <a:rPr lang="en-US" dirty="0" smtClean="0"/>
              <a:t>predicate</a:t>
            </a:r>
            <a:r>
              <a:rPr lang="tr-TR" dirty="0" smtClean="0"/>
              <a:t>) oluşan </a:t>
            </a:r>
            <a:r>
              <a:rPr lang="en-US" dirty="0" smtClean="0"/>
              <a:t>(</a:t>
            </a:r>
            <a:r>
              <a:rPr lang="tr-TR" dirty="0" smtClean="0"/>
              <a:t>boş olabilir</a:t>
            </a:r>
            <a:r>
              <a:rPr lang="en-US" dirty="0" smtClean="0"/>
              <a:t>) </a:t>
            </a:r>
            <a:r>
              <a:rPr lang="tr-TR" dirty="0" smtClean="0"/>
              <a:t>bir kümeye sahiptir</a:t>
            </a:r>
            <a:endParaRPr lang="en-US" dirty="0" smtClean="0"/>
          </a:p>
        </p:txBody>
      </p:sp>
      <p:sp>
        <p:nvSpPr>
          <p:cNvPr id="6" name="5 Slayt Numarası Yer Tutucusu"/>
          <p:cNvSpPr>
            <a:spLocks noGrp="1"/>
          </p:cNvSpPr>
          <p:nvPr>
            <p:ph type="sldNum" sz="quarter" idx="11"/>
          </p:nvPr>
        </p:nvSpPr>
        <p:spPr/>
        <p:txBody>
          <a:bodyPr/>
          <a:lstStyle/>
          <a:p>
            <a:pPr>
              <a:defRPr/>
            </a:pPr>
            <a:fld id="{A48132E1-F03C-417C-8484-66FCBD8F5945}"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Tanım</a:t>
            </a:r>
            <a:endParaRPr lang="en-US" sz="3200" smtClean="0"/>
          </a:p>
        </p:txBody>
      </p:sp>
      <p:sp>
        <p:nvSpPr>
          <p:cNvPr id="72707" name="Rectangle 3"/>
          <p:cNvSpPr>
            <a:spLocks noGrp="1" noChangeArrowheads="1"/>
          </p:cNvSpPr>
          <p:nvPr>
            <p:ph type="body" idx="1"/>
          </p:nvPr>
        </p:nvSpPr>
        <p:spPr/>
        <p:txBody>
          <a:bodyPr/>
          <a:lstStyle/>
          <a:p>
            <a:pPr eaLnBrk="1" hangingPunct="1"/>
            <a:r>
              <a:rPr lang="en-US" smtClean="0"/>
              <a:t>X</a:t>
            </a:r>
            <a:r>
              <a:rPr lang="en-US" baseline="-25000" smtClean="0"/>
              <a:t>0</a:t>
            </a:r>
            <a:r>
              <a:rPr lang="en-US" smtClean="0"/>
              <a:t> </a:t>
            </a:r>
            <a:r>
              <a:rPr lang="en-US" smtClean="0">
                <a:sym typeface="Symbol" pitchFamily="18" charset="2"/>
              </a:rPr>
              <a:t></a:t>
            </a:r>
            <a:r>
              <a:rPr lang="en-US" smtClean="0"/>
              <a:t> X</a:t>
            </a:r>
            <a:r>
              <a:rPr lang="en-US" baseline="-25000" smtClean="0"/>
              <a:t>1</a:t>
            </a:r>
            <a:r>
              <a:rPr lang="en-US" smtClean="0"/>
              <a:t> ... X</a:t>
            </a:r>
            <a:r>
              <a:rPr lang="en-US" baseline="-25000" smtClean="0"/>
              <a:t>n</a:t>
            </a:r>
            <a:r>
              <a:rPr lang="en-US" smtClean="0"/>
              <a:t> b</a:t>
            </a:r>
            <a:r>
              <a:rPr lang="tr-TR" smtClean="0"/>
              <a:t>ir kural olsun</a:t>
            </a:r>
            <a:endParaRPr lang="en-US" smtClean="0"/>
          </a:p>
          <a:p>
            <a:pPr eaLnBrk="1" hangingPunct="1"/>
            <a:r>
              <a:rPr lang="en-US" smtClean="0"/>
              <a:t>S(X</a:t>
            </a:r>
            <a:r>
              <a:rPr lang="en-US" baseline="-25000" smtClean="0"/>
              <a:t>0</a:t>
            </a:r>
            <a:r>
              <a:rPr lang="en-US" smtClean="0"/>
              <a:t>) = f(A(X</a:t>
            </a:r>
            <a:r>
              <a:rPr lang="en-US" baseline="-25000" smtClean="0"/>
              <a:t>1</a:t>
            </a:r>
            <a:r>
              <a:rPr lang="en-US" smtClean="0"/>
              <a:t>), ... , A(X</a:t>
            </a:r>
            <a:r>
              <a:rPr lang="en-US" baseline="-25000" smtClean="0"/>
              <a:t>n</a:t>
            </a:r>
            <a:r>
              <a:rPr lang="en-US" smtClean="0"/>
              <a:t>)) </a:t>
            </a:r>
            <a:r>
              <a:rPr lang="tr-TR" smtClean="0"/>
              <a:t>biçimindeki fonksiyonlar </a:t>
            </a:r>
            <a:r>
              <a:rPr lang="tr-TR" i="1" smtClean="0"/>
              <a:t>sentezlenmiş özellikleri </a:t>
            </a:r>
            <a:r>
              <a:rPr lang="tr-TR" smtClean="0"/>
              <a:t>tanımlar</a:t>
            </a:r>
            <a:endParaRPr lang="en-US" smtClean="0"/>
          </a:p>
          <a:p>
            <a:pPr eaLnBrk="1" hangingPunct="1"/>
            <a:r>
              <a:rPr lang="en-US" smtClean="0"/>
              <a:t>I(X</a:t>
            </a:r>
            <a:r>
              <a:rPr lang="en-US" baseline="-25000" smtClean="0"/>
              <a:t>j</a:t>
            </a:r>
            <a:r>
              <a:rPr lang="en-US" smtClean="0"/>
              <a:t>) = f(A(X</a:t>
            </a:r>
            <a:r>
              <a:rPr lang="en-US" baseline="-25000" smtClean="0"/>
              <a:t>0</a:t>
            </a:r>
            <a:r>
              <a:rPr lang="en-US" smtClean="0"/>
              <a:t>), ... , A(X</a:t>
            </a:r>
            <a:r>
              <a:rPr lang="en-US" baseline="-25000" smtClean="0"/>
              <a:t>n</a:t>
            </a:r>
            <a:r>
              <a:rPr lang="en-US" smtClean="0"/>
              <a:t>)), i &lt;= j &lt;= n</a:t>
            </a:r>
            <a:r>
              <a:rPr lang="tr-TR" smtClean="0"/>
              <a:t> için</a:t>
            </a:r>
            <a:r>
              <a:rPr lang="en-US" smtClean="0"/>
              <a:t>,</a:t>
            </a:r>
            <a:r>
              <a:rPr lang="tr-TR" smtClean="0"/>
              <a:t> şeklindeki fonksiyonlar</a:t>
            </a:r>
            <a:r>
              <a:rPr lang="en-US" smtClean="0"/>
              <a:t> </a:t>
            </a:r>
            <a:r>
              <a:rPr lang="tr-TR" i="1" smtClean="0"/>
              <a:t>miras alınmış özellikleri </a:t>
            </a:r>
            <a:r>
              <a:rPr lang="tr-TR" smtClean="0"/>
              <a:t>tanımlar</a:t>
            </a:r>
            <a:endParaRPr lang="en-US" smtClean="0"/>
          </a:p>
          <a:p>
            <a:pPr eaLnBrk="1" hangingPunct="1"/>
            <a:r>
              <a:rPr lang="tr-TR" smtClean="0"/>
              <a:t>Başlangıçta</a:t>
            </a:r>
            <a:r>
              <a:rPr lang="en-US" smtClean="0"/>
              <a:t>, </a:t>
            </a:r>
            <a:r>
              <a:rPr lang="tr-TR" smtClean="0"/>
              <a:t>yapraklarda</a:t>
            </a:r>
            <a:r>
              <a:rPr lang="en-US" smtClean="0"/>
              <a:t> </a:t>
            </a:r>
            <a:r>
              <a:rPr lang="tr-TR" i="1" smtClean="0"/>
              <a:t>yerleşik özellikler</a:t>
            </a:r>
            <a:r>
              <a:rPr lang="en-US" smtClean="0">
                <a:solidFill>
                  <a:schemeClr val="accent2"/>
                </a:solidFill>
              </a:rPr>
              <a:t> </a:t>
            </a:r>
            <a:r>
              <a:rPr lang="tr-TR" smtClean="0"/>
              <a:t>vardır</a:t>
            </a:r>
            <a:endParaRPr lang="en-US" smtClean="0"/>
          </a:p>
        </p:txBody>
      </p:sp>
      <p:sp>
        <p:nvSpPr>
          <p:cNvPr id="6" name="5 Slayt Numarası Yer Tutucusu"/>
          <p:cNvSpPr>
            <a:spLocks noGrp="1"/>
          </p:cNvSpPr>
          <p:nvPr>
            <p:ph type="sldNum" sz="quarter" idx="11"/>
          </p:nvPr>
        </p:nvSpPr>
        <p:spPr/>
        <p:txBody>
          <a:bodyPr/>
          <a:lstStyle/>
          <a:p>
            <a:pPr>
              <a:defRPr/>
            </a:pPr>
            <a:fld id="{231E2490-8029-4233-B432-43ED5F17192B}"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tr-TR" dirty="0" smtClean="0"/>
              <a:t>Özellik Gramerleri</a:t>
            </a:r>
            <a:r>
              <a:rPr lang="en-US" dirty="0" smtClean="0"/>
              <a:t>:</a:t>
            </a:r>
            <a:r>
              <a:rPr lang="en-US" sz="3200" dirty="0" smtClean="0"/>
              <a:t> </a:t>
            </a:r>
            <a:r>
              <a:rPr lang="tr-TR" sz="3200" dirty="0" smtClean="0"/>
              <a:t>Örnek</a:t>
            </a:r>
            <a:endParaRPr lang="en-US" sz="3200" dirty="0" smtClean="0"/>
          </a:p>
        </p:txBody>
      </p:sp>
      <p:sp>
        <p:nvSpPr>
          <p:cNvPr id="73731" name="Rectangle 3"/>
          <p:cNvSpPr>
            <a:spLocks noGrp="1" noChangeArrowheads="1"/>
          </p:cNvSpPr>
          <p:nvPr>
            <p:ph type="body" idx="1"/>
          </p:nvPr>
        </p:nvSpPr>
        <p:spPr>
          <a:xfrm>
            <a:off x="533400" y="1447800"/>
            <a:ext cx="8229600" cy="4495800"/>
          </a:xfrm>
        </p:spPr>
        <p:txBody>
          <a:bodyPr/>
          <a:lstStyle/>
          <a:p>
            <a:pPr eaLnBrk="1" hangingPunct="1"/>
            <a:r>
              <a:rPr lang="en-US" sz="3200" dirty="0" smtClean="0"/>
              <a:t>S</a:t>
            </a:r>
            <a:r>
              <a:rPr lang="tr-TR" sz="3200" dirty="0" smtClean="0"/>
              <a:t>e</a:t>
            </a:r>
            <a:r>
              <a:rPr lang="en-US" sz="3200" dirty="0" err="1" smtClean="0"/>
              <a:t>nta</a:t>
            </a:r>
            <a:r>
              <a:rPr lang="tr-TR" sz="3200" dirty="0" err="1" smtClean="0"/>
              <a:t>ks</a:t>
            </a:r>
            <a:endParaRPr lang="en-US" sz="3200" dirty="0" smtClean="0"/>
          </a:p>
          <a:p>
            <a:pPr lvl="1" eaLnBrk="1" hangingPunct="1">
              <a:buFontTx/>
              <a:buNone/>
            </a:pPr>
            <a:r>
              <a:rPr lang="en-US" sz="2800" dirty="0" smtClean="0">
                <a:latin typeface="Courier New" pitchFamily="49" charset="0"/>
              </a:rPr>
              <a:t>&lt;assign&gt;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expr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expr</a:t>
            </a:r>
            <a:r>
              <a:rPr lang="en-US" sz="2800" dirty="0" smtClean="0">
                <a:latin typeface="Courier New" pitchFamily="49" charset="0"/>
              </a:rPr>
              <a:t>&gt; -&gt;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 | &lt;</a:t>
            </a:r>
            <a:r>
              <a:rPr lang="en-US" sz="2800" dirty="0" err="1" smtClean="0">
                <a:latin typeface="Courier New" pitchFamily="49" charset="0"/>
              </a:rPr>
              <a:t>var</a:t>
            </a:r>
            <a:r>
              <a:rPr lang="en-US" sz="2800" dirty="0" smtClean="0">
                <a:latin typeface="Courier New" pitchFamily="49" charset="0"/>
              </a:rPr>
              <a:t>&gt;</a:t>
            </a:r>
          </a:p>
          <a:p>
            <a:pPr lvl="1" eaLnBrk="1" hangingPunct="1">
              <a:buFontTx/>
              <a:buNone/>
            </a:pPr>
            <a:r>
              <a:rPr lang="en-US" sz="2800" dirty="0" smtClean="0">
                <a:latin typeface="Courier New" pitchFamily="49" charset="0"/>
              </a:rPr>
              <a:t>&lt;</a:t>
            </a:r>
            <a:r>
              <a:rPr lang="en-US" sz="2800" dirty="0" err="1" smtClean="0">
                <a:latin typeface="Courier New" pitchFamily="49" charset="0"/>
              </a:rPr>
              <a:t>var</a:t>
            </a:r>
            <a:r>
              <a:rPr lang="en-US" sz="2800" dirty="0" smtClean="0">
                <a:latin typeface="Courier New" pitchFamily="49" charset="0"/>
              </a:rPr>
              <a:t>&gt; A | B | C</a:t>
            </a:r>
          </a:p>
          <a:p>
            <a:pPr eaLnBrk="1" hangingPunct="1"/>
            <a:r>
              <a:rPr lang="en-US" sz="3200" dirty="0" err="1" smtClean="0">
                <a:latin typeface="Courier New" pitchFamily="49" charset="0"/>
              </a:rPr>
              <a:t>actual_type</a:t>
            </a:r>
            <a:r>
              <a:rPr lang="en-US" sz="3200" dirty="0" smtClean="0"/>
              <a:t>: </a:t>
            </a:r>
            <a:r>
              <a:rPr lang="en-US" sz="3200" dirty="0" smtClean="0">
                <a:latin typeface="Courier New" pitchFamily="49" charset="0"/>
              </a:rPr>
              <a:t>&lt;</a:t>
            </a:r>
            <a:r>
              <a:rPr lang="en-US" sz="3200" dirty="0" err="1" smtClean="0">
                <a:latin typeface="Courier New" pitchFamily="49" charset="0"/>
              </a:rPr>
              <a:t>var</a:t>
            </a:r>
            <a:r>
              <a:rPr lang="en-US" sz="3200" dirty="0" smtClean="0">
                <a:latin typeface="Courier New" pitchFamily="49" charset="0"/>
              </a:rPr>
              <a:t>&gt; </a:t>
            </a:r>
            <a:r>
              <a:rPr lang="tr-TR" dirty="0" smtClean="0"/>
              <a:t>ve</a:t>
            </a:r>
            <a:r>
              <a:rPr lang="en-US" sz="3200" dirty="0" smtClean="0">
                <a:latin typeface="Courier New" pitchFamily="49" charset="0"/>
              </a:rPr>
              <a:t> &lt;</a:t>
            </a:r>
            <a:r>
              <a:rPr lang="en-US" sz="3200" dirty="0" err="1" smtClean="0">
                <a:latin typeface="Courier New" pitchFamily="49" charset="0"/>
              </a:rPr>
              <a:t>expr</a:t>
            </a:r>
            <a:r>
              <a:rPr lang="en-US" sz="3200" dirty="0" smtClean="0">
                <a:latin typeface="Courier New" pitchFamily="49" charset="0"/>
              </a:rPr>
              <a:t>&gt;</a:t>
            </a:r>
            <a:r>
              <a:rPr lang="tr-TR" sz="3200" dirty="0" smtClean="0">
                <a:latin typeface="Courier New" pitchFamily="49" charset="0"/>
              </a:rPr>
              <a:t> </a:t>
            </a:r>
            <a:r>
              <a:rPr lang="tr-TR" dirty="0" smtClean="0"/>
              <a:t>ile sentezlenmiştir</a:t>
            </a:r>
            <a:r>
              <a:rPr lang="en-US" sz="3200" dirty="0" smtClean="0"/>
              <a:t> </a:t>
            </a:r>
          </a:p>
          <a:p>
            <a:pPr eaLnBrk="1" hangingPunct="1"/>
            <a:r>
              <a:rPr lang="en-US" sz="3200" dirty="0" err="1" smtClean="0">
                <a:latin typeface="Courier New" pitchFamily="49" charset="0"/>
              </a:rPr>
              <a:t>expected_type</a:t>
            </a:r>
            <a:r>
              <a:rPr lang="en-US" sz="3200" dirty="0" smtClean="0"/>
              <a:t>: </a:t>
            </a:r>
            <a:r>
              <a:rPr lang="en-US" sz="3200" dirty="0" smtClean="0">
                <a:latin typeface="Courier New" pitchFamily="49" charset="0"/>
              </a:rPr>
              <a:t>&lt;</a:t>
            </a:r>
            <a:r>
              <a:rPr lang="en-US" sz="3200" dirty="0" err="1" smtClean="0">
                <a:latin typeface="Courier New" pitchFamily="49" charset="0"/>
              </a:rPr>
              <a:t>expr</a:t>
            </a:r>
            <a:r>
              <a:rPr lang="en-US" sz="3200" dirty="0" smtClean="0">
                <a:latin typeface="Courier New" pitchFamily="49" charset="0"/>
              </a:rPr>
              <a:t>&gt;</a:t>
            </a:r>
            <a:r>
              <a:rPr lang="en-US" sz="3200" dirty="0" smtClean="0"/>
              <a:t> </a:t>
            </a:r>
            <a:r>
              <a:rPr lang="tr-TR" dirty="0" smtClean="0"/>
              <a:t>ile miras bırakılmıştır</a:t>
            </a:r>
            <a:r>
              <a:rPr lang="en-US" sz="3200" dirty="0" smtClean="0"/>
              <a:t> </a:t>
            </a:r>
          </a:p>
        </p:txBody>
      </p:sp>
      <p:sp>
        <p:nvSpPr>
          <p:cNvPr id="6" name="5 Slayt Numarası Yer Tutucusu"/>
          <p:cNvSpPr>
            <a:spLocks noGrp="1"/>
          </p:cNvSpPr>
          <p:nvPr>
            <p:ph type="sldNum" sz="quarter" idx="11"/>
          </p:nvPr>
        </p:nvSpPr>
        <p:spPr/>
        <p:txBody>
          <a:bodyPr/>
          <a:lstStyle/>
          <a:p>
            <a:pPr>
              <a:defRPr/>
            </a:pPr>
            <a:fld id="{BA938E39-2656-48AA-9D65-3D74498D9A03}"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Özellik Gramerleri</a:t>
            </a:r>
            <a:r>
              <a:rPr lang="en-US" dirty="0" smtClean="0"/>
              <a:t>:</a:t>
            </a:r>
            <a:r>
              <a:rPr lang="en-US" sz="3200" dirty="0" smtClean="0"/>
              <a:t> </a:t>
            </a:r>
            <a:r>
              <a:rPr lang="tr-TR" sz="3200" dirty="0" smtClean="0"/>
              <a:t>Örnek</a:t>
            </a:r>
            <a:endParaRPr lang="tr-TR" dirty="0"/>
          </a:p>
        </p:txBody>
      </p:sp>
      <p:sp>
        <p:nvSpPr>
          <p:cNvPr id="3" name="İçerik Yer Tutucusu 2"/>
          <p:cNvSpPr>
            <a:spLocks noGrp="1"/>
          </p:cNvSpPr>
          <p:nvPr>
            <p:ph idx="1"/>
          </p:nvPr>
        </p:nvSpPr>
        <p:spPr/>
        <p:txBody>
          <a:bodyPr/>
          <a:lstStyle/>
          <a:p>
            <a:r>
              <a:rPr lang="tr-TR" dirty="0" smtClean="0"/>
              <a:t>Bir Ada prosedürünün </a:t>
            </a:r>
            <a:r>
              <a:rPr lang="tr-TR" b="1" dirty="0" err="1" smtClean="0">
                <a:latin typeface="Courier New" pitchFamily="49" charset="0"/>
                <a:cs typeface="Courier New" pitchFamily="49" charset="0"/>
              </a:rPr>
              <a:t>end</a:t>
            </a:r>
            <a:r>
              <a:rPr lang="tr-TR" dirty="0" err="1" smtClean="0"/>
              <a:t>’inin</a:t>
            </a:r>
            <a:r>
              <a:rPr lang="tr-TR" dirty="0" smtClean="0"/>
              <a:t> üzerindeki ismin, prosedür ismiyle aynı olması kuralını, statik semantikle açıklamak için nitelik gramerlerini kullanalım</a:t>
            </a:r>
          </a:p>
          <a:p>
            <a:r>
              <a:rPr lang="en-US" dirty="0" smtClean="0"/>
              <a:t>S</a:t>
            </a:r>
            <a:r>
              <a:rPr lang="tr-TR" dirty="0" smtClean="0"/>
              <a:t>e</a:t>
            </a:r>
            <a:r>
              <a:rPr lang="en-US" dirty="0" err="1" smtClean="0"/>
              <a:t>nta</a:t>
            </a:r>
            <a:r>
              <a:rPr lang="tr-TR" dirty="0" err="1" smtClean="0"/>
              <a:t>ks</a:t>
            </a:r>
            <a:r>
              <a:rPr lang="en-US" dirty="0" smtClean="0"/>
              <a:t> </a:t>
            </a:r>
            <a:r>
              <a:rPr lang="tr-TR" dirty="0" smtClean="0"/>
              <a:t>kuralı</a:t>
            </a:r>
            <a:r>
              <a:rPr lang="en-US" dirty="0" smtClean="0"/>
              <a:t>:</a:t>
            </a:r>
            <a:r>
              <a:rPr lang="tr-TR" dirty="0" smtClean="0"/>
              <a:t> &lt;</a:t>
            </a:r>
            <a:r>
              <a:rPr lang="tr-TR" dirty="0" err="1" smtClean="0"/>
              <a:t>proc</a:t>
            </a:r>
            <a:r>
              <a:rPr lang="tr-TR" dirty="0" smtClean="0"/>
              <a:t>, def&gt;</a:t>
            </a:r>
            <a:r>
              <a:rPr lang="en-US" b="1" dirty="0" smtClean="0">
                <a:latin typeface="Arial" pitchFamily="34" charset="0"/>
                <a:sym typeface="Symbol" pitchFamily="18" charset="2"/>
              </a:rPr>
              <a:t></a:t>
            </a:r>
            <a:r>
              <a:rPr lang="tr-TR" b="1" dirty="0" smtClean="0">
                <a:latin typeface="Arial" pitchFamily="34" charset="0"/>
                <a:sym typeface="Symbol" pitchFamily="18" charset="2"/>
              </a:rPr>
              <a:t> </a:t>
            </a:r>
            <a:r>
              <a:rPr lang="tr-TR" b="1" dirty="0" err="1" smtClean="0">
                <a:latin typeface="Courier New" pitchFamily="49" charset="0"/>
                <a:cs typeface="Courier New" pitchFamily="49" charset="0"/>
                <a:sym typeface="Symbol" pitchFamily="18" charset="2"/>
              </a:rPr>
              <a:t>procedure</a:t>
            </a:r>
            <a:r>
              <a:rPr lang="tr-TR" b="1" dirty="0" smtClean="0">
                <a:latin typeface="Courier New" pitchFamily="49" charset="0"/>
                <a:cs typeface="Courier New" pitchFamily="49" charset="0"/>
                <a:sym typeface="Symbol" pitchFamily="18" charset="2"/>
              </a:rPr>
              <a:t> </a:t>
            </a:r>
            <a:r>
              <a:rPr lang="tr-TR" dirty="0" smtClean="0">
                <a:latin typeface="Arial" pitchFamily="34" charset="0"/>
                <a:sym typeface="Symbol" pitchFamily="18" charset="2"/>
              </a:rPr>
              <a:t>&lt;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_body&gt; </a:t>
            </a:r>
            <a:r>
              <a:rPr lang="tr-TR" b="1" dirty="0" err="1" smtClean="0">
                <a:latin typeface="Courier New" pitchFamily="49" charset="0"/>
                <a:cs typeface="Courier New" pitchFamily="49" charset="0"/>
                <a:sym typeface="Symbol" pitchFamily="18" charset="2"/>
              </a:rPr>
              <a:t>end</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p>
          <a:p>
            <a:r>
              <a:rPr lang="tr-TR" dirty="0" smtClean="0">
                <a:latin typeface="Arial" pitchFamily="34" charset="0"/>
                <a:sym typeface="Symbol" pitchFamily="18" charset="2"/>
              </a:rPr>
              <a:t>Semantik kuralı: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_name&gt;[1].</a:t>
            </a:r>
            <a:r>
              <a:rPr lang="tr-TR" dirty="0" err="1" smtClean="0">
                <a:latin typeface="Arial" pitchFamily="34" charset="0"/>
                <a:sym typeface="Symbol" pitchFamily="18" charset="2"/>
              </a:rPr>
              <a:t>string</a:t>
            </a:r>
            <a:r>
              <a:rPr lang="tr-TR" dirty="0" smtClean="0">
                <a:latin typeface="Arial" pitchFamily="34" charset="0"/>
                <a:sym typeface="Symbol" pitchFamily="18" charset="2"/>
              </a:rPr>
              <a:t>= &lt;</a:t>
            </a:r>
            <a:r>
              <a:rPr lang="tr-TR" dirty="0" err="1" smtClean="0">
                <a:latin typeface="Arial" pitchFamily="34" charset="0"/>
                <a:sym typeface="Symbol" pitchFamily="18" charset="2"/>
              </a:rPr>
              <a:t>proc</a:t>
            </a:r>
            <a:r>
              <a:rPr lang="tr-TR" dirty="0" smtClean="0">
                <a:latin typeface="Arial" pitchFamily="34" charset="0"/>
                <a:sym typeface="Symbol" pitchFamily="18" charset="2"/>
              </a:rPr>
              <a:t>_name&gt;[2].</a:t>
            </a:r>
            <a:r>
              <a:rPr lang="tr-TR" dirty="0" err="1" smtClean="0">
                <a:latin typeface="Arial" pitchFamily="34" charset="0"/>
                <a:sym typeface="Symbol" pitchFamily="18" charset="2"/>
              </a:rPr>
              <a:t>string</a:t>
            </a:r>
            <a:endParaRPr lang="tr-TR" dirty="0" smtClean="0"/>
          </a:p>
          <a:p>
            <a:endParaRPr lang="tr-TR" dirty="0"/>
          </a:p>
        </p:txBody>
      </p:sp>
      <p:sp>
        <p:nvSpPr>
          <p:cNvPr id="4" name="Slayt Numarası Yer Tutucusu 3"/>
          <p:cNvSpPr>
            <a:spLocks noGrp="1"/>
          </p:cNvSpPr>
          <p:nvPr>
            <p:ph type="sldNum" sz="quarter" idx="11"/>
          </p:nvPr>
        </p:nvSpPr>
        <p:spPr/>
        <p:txBody>
          <a:bodyPr/>
          <a:lstStyle/>
          <a:p>
            <a:pPr>
              <a:defRPr/>
            </a:pPr>
            <a:fld id="{5BCE2DFF-9A79-45F8-A5D4-D81B7431ACD6}"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tr-TR" smtClean="0"/>
              <a:t>Özellik Gramerleri:</a:t>
            </a:r>
            <a:r>
              <a:rPr lang="en-US" sz="3200" smtClean="0"/>
              <a:t> </a:t>
            </a:r>
            <a:r>
              <a:rPr lang="tr-TR" sz="3200" smtClean="0"/>
              <a:t>Örnek</a:t>
            </a:r>
            <a:endParaRPr lang="en-US" sz="3200" smtClean="0"/>
          </a:p>
        </p:txBody>
      </p:sp>
      <p:sp>
        <p:nvSpPr>
          <p:cNvPr id="74755" name="Rectangle 3"/>
          <p:cNvSpPr>
            <a:spLocks noGrp="1" noChangeArrowheads="1"/>
          </p:cNvSpPr>
          <p:nvPr>
            <p:ph type="body" idx="1"/>
          </p:nvPr>
        </p:nvSpPr>
        <p:spPr/>
        <p:txBody>
          <a:bodyPr/>
          <a:lstStyle/>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smtClean="0"/>
              <a:t>kuralı</a:t>
            </a:r>
            <a:r>
              <a:rPr lang="en-US" sz="2400" dirty="0" smtClean="0"/>
              <a:t>:  </a:t>
            </a: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 + &lt;</a:t>
            </a:r>
            <a:r>
              <a:rPr lang="en-US" sz="2400" b="1" dirty="0" err="1" smtClean="0">
                <a:latin typeface="Arial" pitchFamily="34" charset="0"/>
              </a:rPr>
              <a:t>var</a:t>
            </a:r>
            <a:r>
              <a:rPr lang="en-US" sz="2400" b="1" dirty="0" smtClean="0">
                <a:latin typeface="Arial" pitchFamily="34" charset="0"/>
              </a:rPr>
              <a:t>&gt;[2]</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smtClean="0"/>
              <a:t>k</a:t>
            </a:r>
            <a:r>
              <a:rPr lang="en-US" sz="2400" dirty="0" smtClean="0"/>
              <a:t>u</a:t>
            </a:r>
            <a:r>
              <a:rPr lang="tr-TR" sz="2400" dirty="0" err="1" smtClean="0"/>
              <a:t>ral</a:t>
            </a:r>
            <a:r>
              <a:rPr lang="en-US" sz="2400" dirty="0" smtClean="0"/>
              <a:t>l</a:t>
            </a:r>
            <a:r>
              <a:rPr lang="tr-TR" sz="2400" dirty="0" smtClean="0"/>
              <a:t>ar</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dirty="0" smtClean="0"/>
              <a:t>     </a:t>
            </a:r>
            <a:r>
              <a:rPr lang="tr-TR" sz="2400" dirty="0" smtClean="0">
                <a:solidFill>
                  <a:srgbClr val="CC3300"/>
                </a:solidFill>
              </a:rPr>
              <a:t>K</a:t>
            </a:r>
            <a:r>
              <a:rPr lang="en-US" sz="2400" dirty="0" err="1" smtClean="0">
                <a:solidFill>
                  <a:srgbClr val="CC3300"/>
                </a:solidFill>
              </a:rPr>
              <a:t>arşılaştırma</a:t>
            </a:r>
            <a:r>
              <a:rPr lang="en-US" sz="2400" dirty="0" smtClean="0">
                <a:solidFill>
                  <a:srgbClr val="CC3300"/>
                </a:solidFill>
              </a:rPr>
              <a:t> </a:t>
            </a:r>
            <a:r>
              <a:rPr lang="en-US" sz="2400" dirty="0" err="1" smtClean="0">
                <a:solidFill>
                  <a:srgbClr val="CC3300"/>
                </a:solidFill>
              </a:rPr>
              <a:t>belirtimi</a:t>
            </a:r>
            <a:r>
              <a:rPr lang="en-US" dirty="0" smtClean="0">
                <a:solidFill>
                  <a:srgbClr val="CC3300"/>
                </a:solidFill>
              </a:rPr>
              <a:t> </a:t>
            </a:r>
            <a:r>
              <a:rPr lang="tr-TR" dirty="0" smtClean="0"/>
              <a:t>(</a:t>
            </a:r>
            <a:r>
              <a:rPr lang="en-US" sz="2400" dirty="0" smtClean="0"/>
              <a:t>Predicate</a:t>
            </a:r>
            <a:r>
              <a:rPr lang="tr-TR" sz="2400" dirty="0" smtClean="0"/>
              <a:t>)</a:t>
            </a:r>
            <a:r>
              <a:rPr lang="en-US" sz="2400" dirty="0" smtClean="0"/>
              <a:t>: </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&gt;[1].</a:t>
            </a:r>
            <a:r>
              <a:rPr lang="en-US" sz="2400" b="1" dirty="0" err="1" smtClean="0">
                <a:latin typeface="Arial" pitchFamily="34" charset="0"/>
              </a:rPr>
              <a:t>actual_type</a:t>
            </a:r>
            <a:r>
              <a:rPr lang="en-US" sz="2400" b="1" dirty="0" smtClean="0">
                <a:latin typeface="Arial" pitchFamily="34" charset="0"/>
              </a:rPr>
              <a:t> == &lt;</a:t>
            </a:r>
            <a:r>
              <a:rPr lang="en-US" sz="2400" b="1" dirty="0" err="1" smtClean="0">
                <a:latin typeface="Arial" pitchFamily="34" charset="0"/>
              </a:rPr>
              <a:t>var</a:t>
            </a:r>
            <a:r>
              <a:rPr lang="en-US" sz="2400" b="1" dirty="0" smtClean="0">
                <a:latin typeface="Arial" pitchFamily="34" charset="0"/>
              </a:rPr>
              <a:t>&gt;[2].</a:t>
            </a:r>
            <a:r>
              <a:rPr lang="en-US" sz="2400" b="1" dirty="0" err="1" smtClean="0">
                <a:latin typeface="Arial" pitchFamily="34" charset="0"/>
              </a:rPr>
              <a:t>actual_type</a:t>
            </a:r>
            <a:endParaRPr lang="en-US" sz="2400" b="1" dirty="0" smtClean="0">
              <a:latin typeface="Arial" pitchFamily="34" charset="0"/>
            </a:endParaRPr>
          </a:p>
          <a:p>
            <a:pPr eaLnBrk="1" hangingPunct="1">
              <a:buFontTx/>
              <a:buNone/>
            </a:pPr>
            <a:r>
              <a:rPr lang="en-US" sz="2400" b="1" dirty="0" smtClean="0">
                <a:latin typeface="Arial" pitchFamily="34" charset="0"/>
              </a:rPr>
              <a:t>&lt;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expected_type</a:t>
            </a:r>
            <a:r>
              <a:rPr lang="en-US" sz="2400" b="1" dirty="0" smtClean="0">
                <a:latin typeface="Arial" pitchFamily="34" charset="0"/>
              </a:rPr>
              <a:t> == &lt;</a:t>
            </a:r>
            <a:r>
              <a:rPr lang="en-US" sz="2400" b="1" dirty="0" err="1" smtClean="0">
                <a:latin typeface="Arial" pitchFamily="34" charset="0"/>
              </a:rPr>
              <a:t>expr</a:t>
            </a:r>
            <a:r>
              <a:rPr lang="en-US" sz="2400" b="1" dirty="0" smtClean="0">
                <a:latin typeface="Arial" pitchFamily="34" charset="0"/>
              </a:rPr>
              <a:t>&gt;.</a:t>
            </a:r>
            <a:r>
              <a:rPr lang="en-US" sz="2400" b="1" dirty="0" err="1" smtClean="0">
                <a:latin typeface="Arial" pitchFamily="34" charset="0"/>
              </a:rPr>
              <a:t>actual_type</a:t>
            </a:r>
            <a:endParaRPr lang="en-US" sz="2400" b="1" dirty="0" smtClean="0">
              <a:latin typeface="Arial" pitchFamily="34" charset="0"/>
            </a:endParaRPr>
          </a:p>
          <a:p>
            <a:pPr eaLnBrk="1" hangingPunct="1"/>
            <a:endParaRPr lang="en-US" sz="2400" dirty="0" smtClean="0"/>
          </a:p>
          <a:p>
            <a:pPr eaLnBrk="1" hangingPunct="1"/>
            <a:r>
              <a:rPr lang="en-US" sz="2400" dirty="0" smtClean="0"/>
              <a:t>S</a:t>
            </a:r>
            <a:r>
              <a:rPr lang="tr-TR" sz="2400" dirty="0" smtClean="0"/>
              <a:t>e</a:t>
            </a:r>
            <a:r>
              <a:rPr lang="en-US" sz="2400" dirty="0" err="1" smtClean="0"/>
              <a:t>nta</a:t>
            </a:r>
            <a:r>
              <a:rPr lang="tr-TR" sz="2400" dirty="0" err="1" smtClean="0"/>
              <a:t>ks</a:t>
            </a:r>
            <a:r>
              <a:rPr lang="en-US" sz="2400" dirty="0" smtClean="0"/>
              <a:t> </a:t>
            </a:r>
            <a:r>
              <a:rPr lang="tr-TR" sz="2400" dirty="0" err="1" smtClean="0"/>
              <a:t>ku</a:t>
            </a:r>
            <a:r>
              <a:rPr lang="en-US" sz="2400" dirty="0" smtClean="0"/>
              <a:t>r</a:t>
            </a:r>
            <a:r>
              <a:rPr lang="tr-TR" sz="2400" dirty="0" smtClean="0"/>
              <a:t>alı</a:t>
            </a:r>
            <a:r>
              <a:rPr lang="en-US" sz="2400" dirty="0" smtClean="0"/>
              <a:t>:  </a:t>
            </a: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 </a:t>
            </a:r>
            <a:r>
              <a:rPr lang="en-US" sz="2400" b="1" dirty="0" smtClean="0">
                <a:latin typeface="Arial" pitchFamily="34" charset="0"/>
                <a:sym typeface="Symbol" pitchFamily="18" charset="2"/>
              </a:rPr>
              <a:t></a:t>
            </a:r>
            <a:r>
              <a:rPr lang="en-US" sz="2400" b="1" dirty="0" smtClean="0">
                <a:latin typeface="Arial" pitchFamily="34" charset="0"/>
              </a:rPr>
              <a:t> id</a:t>
            </a:r>
          </a:p>
          <a:p>
            <a:pPr eaLnBrk="1" hangingPunct="1">
              <a:buFontTx/>
              <a:buNone/>
            </a:pPr>
            <a:r>
              <a:rPr lang="en-US" sz="2400" dirty="0" smtClean="0"/>
              <a:t>    </a:t>
            </a:r>
            <a:r>
              <a:rPr lang="en-US" sz="2400" dirty="0" err="1" smtClean="0"/>
              <a:t>Semanti</a:t>
            </a:r>
            <a:r>
              <a:rPr lang="tr-TR" sz="2400" dirty="0" smtClean="0"/>
              <a:t>k</a:t>
            </a:r>
            <a:r>
              <a:rPr lang="en-US" sz="2400" dirty="0" smtClean="0"/>
              <a:t> </a:t>
            </a:r>
            <a:r>
              <a:rPr lang="tr-TR" sz="2400" dirty="0" err="1" smtClean="0"/>
              <a:t>ku</a:t>
            </a:r>
            <a:r>
              <a:rPr lang="en-US" sz="2400" dirty="0" smtClean="0"/>
              <a:t>r</a:t>
            </a:r>
            <a:r>
              <a:rPr lang="tr-TR" sz="2400" dirty="0" smtClean="0"/>
              <a:t>alı</a:t>
            </a:r>
            <a:r>
              <a:rPr lang="en-US" sz="2400" dirty="0" smtClean="0"/>
              <a:t>:</a:t>
            </a:r>
          </a:p>
          <a:p>
            <a:pPr eaLnBrk="1" hangingPunct="1">
              <a:buFontTx/>
              <a:buNone/>
            </a:pPr>
            <a:r>
              <a:rPr lang="en-US" sz="2400" b="1" dirty="0" smtClean="0">
                <a:latin typeface="Arial" pitchFamily="34" charset="0"/>
              </a:rPr>
              <a:t>&lt;</a:t>
            </a:r>
            <a:r>
              <a:rPr lang="en-US" sz="2400" b="1" dirty="0" err="1" smtClean="0">
                <a:latin typeface="Arial" pitchFamily="34" charset="0"/>
              </a:rPr>
              <a:t>var</a:t>
            </a:r>
            <a:r>
              <a:rPr lang="en-US" sz="2400" b="1" dirty="0" smtClean="0">
                <a:latin typeface="Arial" pitchFamily="34" charset="0"/>
              </a:rPr>
              <a:t>&gt;.</a:t>
            </a:r>
            <a:r>
              <a:rPr lang="en-US" sz="2400" b="1" dirty="0" err="1" smtClean="0">
                <a:latin typeface="Arial" pitchFamily="34" charset="0"/>
              </a:rPr>
              <a:t>actual_type</a:t>
            </a:r>
            <a:r>
              <a:rPr lang="en-US" sz="2400" b="1" dirty="0" smtClean="0">
                <a:latin typeface="Arial" pitchFamily="34" charset="0"/>
              </a:rPr>
              <a:t> </a:t>
            </a:r>
            <a:r>
              <a:rPr lang="en-US" sz="2400" b="1" dirty="0" smtClean="0">
                <a:latin typeface="Arial" pitchFamily="34" charset="0"/>
                <a:sym typeface="Symbol" pitchFamily="18" charset="2"/>
              </a:rPr>
              <a:t></a:t>
            </a:r>
            <a:r>
              <a:rPr lang="en-US" sz="2400" b="1" dirty="0" smtClean="0">
                <a:latin typeface="Arial" pitchFamily="34" charset="0"/>
              </a:rPr>
              <a:t> lookup (&lt;</a:t>
            </a:r>
            <a:r>
              <a:rPr lang="en-US" sz="2400" b="1" dirty="0" err="1" smtClean="0">
                <a:latin typeface="Arial" pitchFamily="34" charset="0"/>
              </a:rPr>
              <a:t>var</a:t>
            </a:r>
            <a:r>
              <a:rPr lang="en-US" sz="2400" b="1" dirty="0" smtClean="0">
                <a:latin typeface="Arial" pitchFamily="34" charset="0"/>
              </a:rPr>
              <a:t>&gt;.string)</a:t>
            </a:r>
          </a:p>
        </p:txBody>
      </p:sp>
      <p:sp>
        <p:nvSpPr>
          <p:cNvPr id="6" name="5 Slayt Numarası Yer Tutucusu"/>
          <p:cNvSpPr>
            <a:spLocks noGrp="1"/>
          </p:cNvSpPr>
          <p:nvPr>
            <p:ph type="sldNum" sz="quarter" idx="11"/>
          </p:nvPr>
        </p:nvSpPr>
        <p:spPr/>
        <p:txBody>
          <a:bodyPr/>
          <a:lstStyle/>
          <a:p>
            <a:pPr>
              <a:defRPr/>
            </a:pPr>
            <a:fld id="{920DABEE-E03F-4772-95FE-090074CBCFC5}"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tr-TR" dirty="0" smtClean="0"/>
              <a:t>Özellik Gramerleri</a:t>
            </a:r>
            <a:r>
              <a:rPr lang="tr-TR" sz="3200" dirty="0" smtClean="0"/>
              <a:t>:</a:t>
            </a:r>
            <a:r>
              <a:rPr lang="en-US" sz="3200" dirty="0" smtClean="0"/>
              <a:t> </a:t>
            </a:r>
            <a:r>
              <a:rPr lang="tr-TR" sz="3200" dirty="0" smtClean="0"/>
              <a:t>Örnek</a:t>
            </a:r>
            <a:endParaRPr lang="en-US" sz="3200" dirty="0" smtClean="0"/>
          </a:p>
        </p:txBody>
      </p:sp>
      <p:sp>
        <p:nvSpPr>
          <p:cNvPr id="75779" name="Rectangle 3"/>
          <p:cNvSpPr>
            <a:spLocks noGrp="1" noChangeArrowheads="1"/>
          </p:cNvSpPr>
          <p:nvPr>
            <p:ph type="body" idx="1"/>
          </p:nvPr>
        </p:nvSpPr>
        <p:spPr/>
        <p:txBody>
          <a:bodyPr/>
          <a:lstStyle/>
          <a:p>
            <a:pPr eaLnBrk="1" hangingPunct="1"/>
            <a:r>
              <a:rPr lang="tr-TR" smtClean="0"/>
              <a:t>Özellik değerleri nasıl hesaplanır</a:t>
            </a:r>
            <a:r>
              <a:rPr lang="en-US" smtClean="0"/>
              <a:t>?</a:t>
            </a:r>
          </a:p>
          <a:p>
            <a:pPr lvl="1" eaLnBrk="1" hangingPunct="1"/>
            <a:r>
              <a:rPr lang="tr-TR" smtClean="0"/>
              <a:t>Eğer bütün özellikler miras alınmışsa</a:t>
            </a:r>
            <a:r>
              <a:rPr lang="en-US" smtClean="0"/>
              <a:t>,</a:t>
            </a:r>
            <a:r>
              <a:rPr lang="tr-TR" smtClean="0"/>
              <a:t> ağaç yukarıdan-aşağıya (</a:t>
            </a:r>
            <a:r>
              <a:rPr lang="en-US" smtClean="0"/>
              <a:t>top-down</a:t>
            </a:r>
            <a:r>
              <a:rPr lang="tr-TR" smtClean="0"/>
              <a:t> order) şekilde düzenlenir</a:t>
            </a:r>
            <a:endParaRPr lang="en-US" smtClean="0"/>
          </a:p>
          <a:p>
            <a:pPr lvl="1" eaLnBrk="1" hangingPunct="1"/>
            <a:r>
              <a:rPr lang="tr-TR" smtClean="0"/>
              <a:t>Eğer özellikler sentezlenmişse</a:t>
            </a:r>
            <a:r>
              <a:rPr lang="en-US" smtClean="0"/>
              <a:t>, </a:t>
            </a:r>
            <a:r>
              <a:rPr lang="tr-TR" smtClean="0"/>
              <a:t>ağaç aşağıdan-yukarıya (</a:t>
            </a:r>
            <a:r>
              <a:rPr lang="en-US" smtClean="0"/>
              <a:t>bottom-up order</a:t>
            </a:r>
            <a:r>
              <a:rPr lang="tr-TR" smtClean="0"/>
              <a:t>) şekilde düzenlenir</a:t>
            </a:r>
            <a:r>
              <a:rPr lang="en-US" smtClean="0"/>
              <a:t>.</a:t>
            </a:r>
          </a:p>
          <a:p>
            <a:pPr lvl="1" eaLnBrk="1" hangingPunct="1"/>
            <a:r>
              <a:rPr lang="tr-TR" smtClean="0"/>
              <a:t>Çoğu kez</a:t>
            </a:r>
            <a:r>
              <a:rPr lang="en-US" smtClean="0"/>
              <a:t>, </a:t>
            </a:r>
            <a:r>
              <a:rPr lang="tr-TR" smtClean="0"/>
              <a:t>bu iki çeşit özelliğin her ikisi de kullanılır</a:t>
            </a:r>
            <a:r>
              <a:rPr lang="en-US" smtClean="0"/>
              <a:t>, </a:t>
            </a:r>
            <a:r>
              <a:rPr lang="tr-TR" smtClean="0"/>
              <a:t>ve</a:t>
            </a:r>
            <a:r>
              <a:rPr lang="en-US" smtClean="0"/>
              <a:t> </a:t>
            </a:r>
            <a:r>
              <a:rPr lang="tr-TR" smtClean="0"/>
              <a:t>aşağıdan-yukarıya ve yukarıdan-aşağıya düzenlerin kombinasyonu kullanılmalıdır</a:t>
            </a:r>
            <a:r>
              <a:rPr lang="en-US" smtClean="0"/>
              <a:t>.</a:t>
            </a:r>
          </a:p>
        </p:txBody>
      </p:sp>
      <p:sp>
        <p:nvSpPr>
          <p:cNvPr id="6" name="5 Slayt Numarası Yer Tutucusu"/>
          <p:cNvSpPr>
            <a:spLocks noGrp="1"/>
          </p:cNvSpPr>
          <p:nvPr>
            <p:ph type="sldNum" sz="quarter" idx="11"/>
          </p:nvPr>
        </p:nvSpPr>
        <p:spPr/>
        <p:txBody>
          <a:bodyPr/>
          <a:lstStyle/>
          <a:p>
            <a:pPr>
              <a:defRPr/>
            </a:pPr>
            <a:fld id="{23632F2B-1F45-4E84-90CC-2665741ECF71}"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3315" name="Rectangle 3"/>
          <p:cNvSpPr>
            <a:spLocks noGrp="1" noChangeArrowheads="1"/>
          </p:cNvSpPr>
          <p:nvPr>
            <p:ph type="body" idx="1"/>
          </p:nvPr>
        </p:nvSpPr>
        <p:spPr>
          <a:xfrm>
            <a:off x="381000" y="1371600"/>
            <a:ext cx="6775450" cy="4876800"/>
          </a:xfrm>
        </p:spPr>
        <p:txBody>
          <a:bodyPr/>
          <a:lstStyle/>
          <a:p>
            <a:pPr>
              <a:lnSpc>
                <a:spcPct val="90000"/>
              </a:lnSpc>
            </a:pPr>
            <a:r>
              <a:rPr lang="tr-TR" smtClean="0"/>
              <a:t>Bir dilin </a:t>
            </a:r>
            <a:r>
              <a:rPr lang="tr-TR" b="1" smtClean="0"/>
              <a:t>soyut sözdizimi</a:t>
            </a:r>
            <a:r>
              <a:rPr lang="tr-TR" smtClean="0"/>
              <a:t>, o dilde bulunan her yapıdaki anlamlı bileşenleri tanımlar. </a:t>
            </a:r>
          </a:p>
          <a:p>
            <a:pPr>
              <a:lnSpc>
                <a:spcPct val="90000"/>
              </a:lnSpc>
            </a:pPr>
            <a:r>
              <a:rPr lang="tr-TR" smtClean="0"/>
              <a:t>Örneğin; </a:t>
            </a:r>
          </a:p>
          <a:p>
            <a:pPr lvl="1">
              <a:lnSpc>
                <a:spcPct val="90000"/>
              </a:lnSpc>
            </a:pPr>
            <a:r>
              <a:rPr lang="tr-TR" i="1" smtClean="0"/>
              <a:t>ab prefix</a:t>
            </a:r>
            <a:r>
              <a:rPr lang="tr-TR" smtClean="0"/>
              <a:t> ifadesi,</a:t>
            </a:r>
            <a:r>
              <a:rPr lang="tr-TR" i="1" smtClean="0"/>
              <a:t> </a:t>
            </a:r>
          </a:p>
          <a:p>
            <a:pPr lvl="1">
              <a:lnSpc>
                <a:spcPct val="90000"/>
              </a:lnSpc>
            </a:pPr>
            <a:r>
              <a:rPr lang="tr-TR" i="1" smtClean="0"/>
              <a:t>a+b infix</a:t>
            </a:r>
            <a:r>
              <a:rPr lang="tr-TR" smtClean="0"/>
              <a:t> ifadesi, </a:t>
            </a:r>
          </a:p>
          <a:p>
            <a:pPr lvl="1">
              <a:lnSpc>
                <a:spcPct val="90000"/>
              </a:lnSpc>
            </a:pPr>
            <a:r>
              <a:rPr lang="tr-TR" i="1" smtClean="0"/>
              <a:t>ab+ postfix </a:t>
            </a:r>
            <a:r>
              <a:rPr lang="tr-TR" smtClean="0"/>
              <a:t>ifadesinde </a:t>
            </a:r>
          </a:p>
          <a:p>
            <a:pPr lvl="1">
              <a:lnSpc>
                <a:spcPct val="90000"/>
              </a:lnSpc>
              <a:buFontTx/>
              <a:buNone/>
            </a:pPr>
            <a:r>
              <a:rPr lang="tr-TR" smtClean="0"/>
              <a:t>	+ işlemcisi ve </a:t>
            </a:r>
            <a:r>
              <a:rPr lang="tr-TR" i="1" smtClean="0"/>
              <a:t>a</a:t>
            </a:r>
            <a:r>
              <a:rPr lang="tr-TR" smtClean="0"/>
              <a:t> ve </a:t>
            </a:r>
            <a:r>
              <a:rPr lang="tr-TR" i="1" smtClean="0"/>
              <a:t>b</a:t>
            </a:r>
            <a:r>
              <a:rPr lang="tr-TR" smtClean="0"/>
              <a:t> alt-ifadelerinden oluşan aynı anlamlı bileşenleri içermektedir. Bu nedenle ağaç olarak üçünün de gösterimi yandaki şekildeki gibidir.</a:t>
            </a:r>
          </a:p>
        </p:txBody>
      </p:sp>
      <p:pic>
        <p:nvPicPr>
          <p:cNvPr id="9218" name="Picture 2"/>
          <p:cNvPicPr>
            <a:picLocks noChangeAspect="1" noChangeArrowheads="1"/>
          </p:cNvPicPr>
          <p:nvPr/>
        </p:nvPicPr>
        <p:blipFill>
          <a:blip r:embed="rId2"/>
          <a:srcRect/>
          <a:stretch>
            <a:fillRect/>
          </a:stretch>
        </p:blipFill>
        <p:spPr bwMode="auto">
          <a:xfrm>
            <a:off x="7086600" y="3260725"/>
            <a:ext cx="1809750" cy="2178050"/>
          </a:xfrm>
          <a:prstGeom prst="rect">
            <a:avLst/>
          </a:prstGeom>
          <a:ln>
            <a:noFill/>
          </a:ln>
          <a:effectLst>
            <a:outerShdw blurRad="292100" dist="139700" dir="2700000" algn="tl" rotWithShape="0">
              <a:srgbClr val="333333">
                <a:alpha val="65000"/>
              </a:srgbClr>
            </a:outerShdw>
          </a:effectLst>
          <a:extLst/>
        </p:spPr>
      </p:pic>
      <p:pic>
        <p:nvPicPr>
          <p:cNvPr id="73731" name="Picture 3"/>
          <p:cNvPicPr>
            <a:picLocks noChangeAspect="1" noChangeArrowheads="1"/>
          </p:cNvPicPr>
          <p:nvPr/>
        </p:nvPicPr>
        <p:blipFill>
          <a:blip r:embed="rId3"/>
          <a:srcRect/>
          <a:stretch>
            <a:fillRect/>
          </a:stretch>
        </p:blipFill>
        <p:spPr bwMode="auto">
          <a:xfrm>
            <a:off x="7086600" y="2209800"/>
            <a:ext cx="1766888" cy="838200"/>
          </a:xfrm>
          <a:prstGeom prst="rect">
            <a:avLst/>
          </a:prstGeom>
          <a:ln>
            <a:noFill/>
          </a:ln>
          <a:effectLst>
            <a:outerShdw blurRad="292100" dist="139700" dir="2700000" algn="tl" rotWithShape="0">
              <a:srgbClr val="333333">
                <a:alpha val="65000"/>
              </a:srgbClr>
            </a:outerShdw>
          </a:effectLst>
          <a:extLst/>
        </p:spPr>
      </p:pic>
      <p:sp>
        <p:nvSpPr>
          <p:cNvPr id="7" name="6 Slayt Numarası Yer Tutucusu"/>
          <p:cNvSpPr>
            <a:spLocks noGrp="1"/>
          </p:cNvSpPr>
          <p:nvPr>
            <p:ph type="sldNum" sz="quarter" idx="11"/>
          </p:nvPr>
        </p:nvSpPr>
        <p:spPr/>
        <p:txBody>
          <a:bodyPr/>
          <a:lstStyle/>
          <a:p>
            <a:pPr>
              <a:defRPr/>
            </a:pPr>
            <a:fld id="{40EAA5D6-601B-46C4-8771-98034B444712}" type="slidenum">
              <a:rPr lang="en-US"/>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tr-TR" smtClean="0"/>
              <a:t>Özellik Gramerleri</a:t>
            </a:r>
            <a:r>
              <a:rPr lang="tr-TR" sz="3200" smtClean="0"/>
              <a:t>:</a:t>
            </a:r>
            <a:r>
              <a:rPr lang="en-US" sz="3200" smtClean="0"/>
              <a:t> </a:t>
            </a:r>
            <a:r>
              <a:rPr lang="tr-TR" sz="3200" smtClean="0"/>
              <a:t>Örnek</a:t>
            </a:r>
            <a:endParaRPr lang="en-US" sz="3200" smtClean="0"/>
          </a:p>
        </p:txBody>
      </p:sp>
      <p:sp>
        <p:nvSpPr>
          <p:cNvPr id="76803" name="Rectangle 3"/>
          <p:cNvSpPr>
            <a:spLocks noGrp="1" noChangeArrowheads="1"/>
          </p:cNvSpPr>
          <p:nvPr>
            <p:ph type="body" idx="1"/>
          </p:nvPr>
        </p:nvSpPr>
        <p:spPr>
          <a:xfrm>
            <a:off x="533400" y="1447800"/>
            <a:ext cx="8382000" cy="4495800"/>
          </a:xfrm>
        </p:spPr>
        <p:txBody>
          <a:bodyPr/>
          <a:lstStyle/>
          <a:p>
            <a:pPr marL="0" indent="0" eaLnBrk="1" hangingPunct="1">
              <a:lnSpc>
                <a:spcPct val="90000"/>
              </a:lnSpc>
              <a:buFontTx/>
              <a:buNone/>
            </a:pPr>
            <a:r>
              <a:rPr lang="en-US" sz="2400" b="1" smtClean="0">
                <a:latin typeface="Arial" pitchFamily="34" charset="0"/>
              </a:rPr>
              <a:t>&lt;expr&gt;.expected_type </a:t>
            </a:r>
            <a:r>
              <a:rPr lang="en-US" sz="2400" b="1" smtClean="0">
                <a:latin typeface="Arial" pitchFamily="34" charset="0"/>
                <a:sym typeface="Symbol" pitchFamily="18" charset="2"/>
              </a:rPr>
              <a:t></a:t>
            </a:r>
            <a:r>
              <a:rPr lang="en-US" sz="2400" b="1" smtClean="0">
                <a:latin typeface="Arial" pitchFamily="34" charset="0"/>
              </a:rPr>
              <a:t> </a:t>
            </a:r>
            <a:r>
              <a:rPr lang="tr-TR" sz="2400" b="1" smtClean="0">
                <a:latin typeface="Arial" pitchFamily="34" charset="0"/>
              </a:rPr>
              <a:t>ebeveyninden miras almıştır</a:t>
            </a:r>
            <a:endParaRPr lang="en-US" sz="2400" b="1" smtClean="0">
              <a:latin typeface="Arial" pitchFamily="34" charset="0"/>
            </a:endParaRP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&lt;var&gt;[1].actual_type </a:t>
            </a:r>
            <a:r>
              <a:rPr lang="en-US" sz="2400" b="1" smtClean="0">
                <a:latin typeface="Arial" pitchFamily="34" charset="0"/>
                <a:sym typeface="Symbol" pitchFamily="18" charset="2"/>
              </a:rPr>
              <a:t></a:t>
            </a:r>
            <a:r>
              <a:rPr lang="en-US" sz="2400" b="1" smtClean="0">
                <a:latin typeface="Arial" pitchFamily="34" charset="0"/>
              </a:rPr>
              <a:t> lookup (A)</a:t>
            </a:r>
          </a:p>
          <a:p>
            <a:pPr marL="0" indent="0" eaLnBrk="1" hangingPunct="1">
              <a:lnSpc>
                <a:spcPct val="90000"/>
              </a:lnSpc>
              <a:buFontTx/>
              <a:buNone/>
            </a:pPr>
            <a:r>
              <a:rPr lang="en-US" sz="2400" b="1" smtClean="0">
                <a:latin typeface="Arial" pitchFamily="34" charset="0"/>
              </a:rPr>
              <a:t>&lt;var&gt;[2].actual_type </a:t>
            </a:r>
            <a:r>
              <a:rPr lang="en-US" sz="2400" b="1" smtClean="0">
                <a:latin typeface="Arial" pitchFamily="34" charset="0"/>
                <a:sym typeface="Symbol" pitchFamily="18" charset="2"/>
              </a:rPr>
              <a:t></a:t>
            </a:r>
            <a:r>
              <a:rPr lang="en-US" sz="2400" b="1" smtClean="0">
                <a:latin typeface="Arial" pitchFamily="34" charset="0"/>
              </a:rPr>
              <a:t> lookup (B)</a:t>
            </a:r>
          </a:p>
          <a:p>
            <a:pPr marL="0" indent="0" eaLnBrk="1" hangingPunct="1">
              <a:lnSpc>
                <a:spcPct val="90000"/>
              </a:lnSpc>
              <a:buFontTx/>
              <a:buNone/>
            </a:pPr>
            <a:r>
              <a:rPr lang="en-US" sz="2400" b="1" smtClean="0">
                <a:latin typeface="Arial" pitchFamily="34" charset="0"/>
              </a:rPr>
              <a:t>&lt;var&gt;[1].actual_type =? &lt;var&gt;[2].actual_type</a:t>
            </a:r>
          </a:p>
          <a:p>
            <a:pPr marL="0" indent="0" eaLnBrk="1" hangingPunct="1">
              <a:lnSpc>
                <a:spcPct val="90000"/>
              </a:lnSpc>
              <a:buFontTx/>
              <a:buNone/>
            </a:pPr>
            <a:endParaRPr lang="en-US" sz="2400" b="1" smtClean="0">
              <a:latin typeface="Arial" pitchFamily="34" charset="0"/>
            </a:endParaRPr>
          </a:p>
          <a:p>
            <a:pPr marL="0" indent="0" eaLnBrk="1" hangingPunct="1">
              <a:lnSpc>
                <a:spcPct val="90000"/>
              </a:lnSpc>
              <a:buFontTx/>
              <a:buNone/>
            </a:pPr>
            <a:r>
              <a:rPr lang="en-US" sz="2400" b="1" smtClean="0">
                <a:latin typeface="Arial" pitchFamily="34" charset="0"/>
              </a:rPr>
              <a:t>&lt;expr&gt;.actual_type </a:t>
            </a:r>
            <a:r>
              <a:rPr lang="en-US" sz="2400" b="1" smtClean="0">
                <a:latin typeface="Arial" pitchFamily="34" charset="0"/>
                <a:sym typeface="Symbol" pitchFamily="18" charset="2"/>
              </a:rPr>
              <a:t></a:t>
            </a:r>
            <a:r>
              <a:rPr lang="en-US" sz="2400" b="1" smtClean="0">
                <a:latin typeface="Arial" pitchFamily="34" charset="0"/>
              </a:rPr>
              <a:t> &lt;var&gt;[1].actual_type</a:t>
            </a:r>
          </a:p>
          <a:p>
            <a:pPr marL="0" indent="0" eaLnBrk="1" hangingPunct="1">
              <a:lnSpc>
                <a:spcPct val="90000"/>
              </a:lnSpc>
              <a:buFontTx/>
              <a:buNone/>
            </a:pPr>
            <a:r>
              <a:rPr lang="en-US" sz="2400" b="1" smtClean="0">
                <a:latin typeface="Arial" pitchFamily="34" charset="0"/>
              </a:rPr>
              <a:t>&lt;expr&gt;.actual_type =? &lt;expr&gt;.expected_type</a:t>
            </a:r>
          </a:p>
        </p:txBody>
      </p:sp>
      <p:sp>
        <p:nvSpPr>
          <p:cNvPr id="6" name="5 Slayt Numarası Yer Tutucusu"/>
          <p:cNvSpPr>
            <a:spLocks noGrp="1"/>
          </p:cNvSpPr>
          <p:nvPr>
            <p:ph type="sldNum" sz="quarter" idx="11"/>
          </p:nvPr>
        </p:nvSpPr>
        <p:spPr/>
        <p:txBody>
          <a:bodyPr/>
          <a:lstStyle/>
          <a:p>
            <a:pPr>
              <a:defRPr/>
            </a:pPr>
            <a:fld id="{4B16064A-2DDA-490C-BEB7-2C44CF399188}"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609600" y="152400"/>
            <a:ext cx="8153400" cy="1143000"/>
          </a:xfrm>
        </p:spPr>
        <p:txBody>
          <a:bodyPr/>
          <a:lstStyle/>
          <a:p>
            <a:r>
              <a:rPr lang="tr-TR" sz="3200" dirty="0" smtClean="0"/>
              <a:t>Özellik Gramerleri </a:t>
            </a:r>
            <a:r>
              <a:rPr lang="en-US" altLang="ko-KR" sz="3200" dirty="0" smtClean="0">
                <a:ea typeface="굴림" pitchFamily="50" charset="-127"/>
              </a:rPr>
              <a:t>–</a:t>
            </a:r>
            <a:r>
              <a:rPr lang="tr-TR" altLang="ko-KR" sz="3200" dirty="0" smtClean="0">
                <a:ea typeface="굴림" pitchFamily="50" charset="-127"/>
              </a:rPr>
              <a:t> </a:t>
            </a:r>
            <a:r>
              <a:rPr lang="tr-TR" altLang="ko-KR" sz="2800" dirty="0" smtClean="0">
                <a:ea typeface="굴림" pitchFamily="50" charset="-127"/>
              </a:rPr>
              <a:t>Bir Örnek</a:t>
            </a:r>
            <a:endParaRPr lang="en-US" sz="2800" dirty="0" smtClean="0"/>
          </a:p>
        </p:txBody>
      </p:sp>
      <p:sp>
        <p:nvSpPr>
          <p:cNvPr id="77827" name="Rectangle 3"/>
          <p:cNvSpPr>
            <a:spLocks noGrp="1" noChangeArrowheads="1"/>
          </p:cNvSpPr>
          <p:nvPr>
            <p:ph type="body" idx="1"/>
          </p:nvPr>
        </p:nvSpPr>
        <p:spPr>
          <a:xfrm>
            <a:off x="609600" y="1219200"/>
            <a:ext cx="8153400" cy="4572000"/>
          </a:xfrm>
        </p:spPr>
        <p:txBody>
          <a:bodyPr/>
          <a:lstStyle/>
          <a:p>
            <a:pPr>
              <a:lnSpc>
                <a:spcPct val="90000"/>
              </a:lnSpc>
            </a:pPr>
            <a:r>
              <a:rPr lang="tr-TR" altLang="ko-KR" sz="1800" dirty="0" smtClean="0">
                <a:ea typeface="굴림" pitchFamily="50" charset="-127"/>
              </a:rPr>
              <a:t>Nitelikler</a:t>
            </a:r>
            <a:r>
              <a:rPr lang="en-US" altLang="ko-KR" sz="1800" dirty="0" smtClean="0">
                <a:ea typeface="굴림" pitchFamily="50" charset="-127"/>
              </a:rPr>
              <a:t>: </a:t>
            </a:r>
            <a:r>
              <a:rPr lang="en-US" altLang="ko-KR" sz="1800" i="1" dirty="0" err="1" smtClean="0">
                <a:ea typeface="굴림" pitchFamily="50" charset="-127"/>
              </a:rPr>
              <a:t>actual_type</a:t>
            </a:r>
            <a:r>
              <a:rPr lang="en-US" altLang="ko-KR" sz="1800" dirty="0" smtClean="0">
                <a:ea typeface="굴림" pitchFamily="50" charset="-127"/>
              </a:rPr>
              <a:t> (</a:t>
            </a:r>
            <a:r>
              <a:rPr lang="tr-TR" altLang="ko-KR" sz="1800" dirty="0" smtClean="0">
                <a:ea typeface="굴림" pitchFamily="50" charset="-127"/>
              </a:rPr>
              <a:t>sentezlenen</a:t>
            </a:r>
            <a:r>
              <a:rPr lang="en-US" altLang="ko-KR" sz="1800" dirty="0" smtClean="0">
                <a:ea typeface="굴림" pitchFamily="50" charset="-127"/>
              </a:rPr>
              <a:t> </a:t>
            </a:r>
            <a:r>
              <a:rPr lang="tr-TR" altLang="ko-KR" sz="1800" dirty="0" smtClean="0">
                <a:ea typeface="굴림" pitchFamily="50" charset="-127"/>
              </a:rPr>
              <a:t>nitelik</a:t>
            </a:r>
            <a:r>
              <a:rPr lang="en-US" altLang="ko-KR" sz="1800" dirty="0" smtClean="0">
                <a:ea typeface="굴림" pitchFamily="50" charset="-127"/>
              </a:rPr>
              <a:t>), </a:t>
            </a:r>
            <a:r>
              <a:rPr lang="en-US" altLang="ko-KR" sz="1800" i="1" dirty="0" err="1" smtClean="0">
                <a:ea typeface="굴림" pitchFamily="50" charset="-127"/>
              </a:rPr>
              <a:t>expected_type</a:t>
            </a:r>
            <a:r>
              <a:rPr lang="en-US" altLang="ko-KR" sz="1800" dirty="0" smtClean="0">
                <a:ea typeface="굴림" pitchFamily="50" charset="-127"/>
              </a:rPr>
              <a:t> (</a:t>
            </a:r>
            <a:r>
              <a:rPr lang="tr-TR" altLang="ko-KR" sz="1800" dirty="0" smtClean="0">
                <a:ea typeface="굴림" pitchFamily="50" charset="-127"/>
              </a:rPr>
              <a:t>miras kalan nitelik</a:t>
            </a:r>
            <a:r>
              <a:rPr lang="en-US" altLang="ko-KR" sz="1800" dirty="0" smtClean="0">
                <a:ea typeface="굴림" pitchFamily="50" charset="-127"/>
              </a:rPr>
              <a:t>)</a:t>
            </a:r>
          </a:p>
          <a:p>
            <a:pPr>
              <a:lnSpc>
                <a:spcPct val="90000"/>
              </a:lnSpc>
              <a:buFont typeface="Wingdings" pitchFamily="2" charset="2"/>
              <a:buNone/>
            </a:pPr>
            <a:endParaRPr lang="en-US" altLang="ko-KR" sz="1800" dirty="0" smtClean="0">
              <a:ea typeface="굴림" pitchFamily="50" charset="-127"/>
            </a:endParaRPr>
          </a:p>
          <a:p>
            <a:pPr>
              <a:lnSpc>
                <a:spcPct val="90000"/>
              </a:lnSpc>
              <a:buFont typeface="Wingdings" pitchFamily="2" charset="2"/>
              <a:buNone/>
            </a:pPr>
            <a:r>
              <a:rPr lang="en-US" altLang="ko-KR" sz="1800" dirty="0" smtClean="0">
                <a:ea typeface="굴림" pitchFamily="50" charset="-127"/>
              </a:rPr>
              <a:t>1.	</a:t>
            </a:r>
            <a:r>
              <a:rPr lang="en-US" altLang="ko-KR" sz="1800" dirty="0" smtClean="0">
                <a:solidFill>
                  <a:srgbClr val="C00000"/>
                </a:solidFill>
                <a:ea typeface="굴림" pitchFamily="50" charset="-127"/>
              </a:rPr>
              <a:t>S</a:t>
            </a:r>
            <a:r>
              <a:rPr lang="tr-TR" altLang="ko-KR" sz="1800" dirty="0" smtClean="0">
                <a:solidFill>
                  <a:srgbClr val="C00000"/>
                </a:solidFill>
                <a:ea typeface="굴림" pitchFamily="50" charset="-127"/>
              </a:rPr>
              <a:t>e</a:t>
            </a:r>
            <a:r>
              <a:rPr lang="en-US" altLang="ko-KR" sz="1800" dirty="0" err="1" smtClean="0">
                <a:solidFill>
                  <a:srgbClr val="C00000"/>
                </a:solidFill>
                <a:ea typeface="굴림" pitchFamily="50" charset="-127"/>
              </a:rPr>
              <a:t>nta</a:t>
            </a:r>
            <a:r>
              <a:rPr lang="tr-TR" altLang="ko-KR" sz="1800" dirty="0" err="1" smtClean="0">
                <a:solidFill>
                  <a:srgbClr val="C00000"/>
                </a:solidFill>
                <a:ea typeface="굴림" pitchFamily="50" charset="-127"/>
              </a:rPr>
              <a:t>ks</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solidFill>
                  <a:srgbClr val="7030A0"/>
                </a:solidFill>
                <a:ea typeface="굴림" pitchFamily="50" charset="-127"/>
              </a:rPr>
              <a:t>&lt;assign&gt; </a:t>
            </a:r>
            <a:r>
              <a:rPr lang="en-US" altLang="ko-KR" sz="1800" dirty="0" smtClean="0">
                <a:solidFill>
                  <a:srgbClr val="7030A0"/>
                </a:solidFill>
                <a:ea typeface="굴림" pitchFamily="50" charset="-127"/>
                <a:sym typeface="Wingdings" pitchFamily="2" charset="2"/>
              </a:rPr>
              <a:t>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expected_type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2.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&gt;[2]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&gt;[3]</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a:t>
            </a:r>
          </a:p>
          <a:p>
            <a:pPr>
              <a:lnSpc>
                <a:spcPct val="90000"/>
              </a:lnSpc>
              <a:buFont typeface="Wingdings" pitchFamily="2" charset="2"/>
              <a:buNone/>
            </a:pPr>
            <a:r>
              <a:rPr lang="en-US" altLang="ko-KR" sz="1800" dirty="0" smtClean="0">
                <a:ea typeface="굴림" pitchFamily="50" charset="-127"/>
                <a:sym typeface="Wingdings" pitchFamily="2" charset="2"/>
              </a:rPr>
              <a:t>				if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&gt;[2].</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and</a:t>
            </a:r>
          </a:p>
          <a:p>
            <a:pPr>
              <a:lnSpc>
                <a:spcPct val="90000"/>
              </a:lnSpc>
              <a:buFont typeface="Wingdings" pitchFamily="2" charset="2"/>
              <a:buNone/>
            </a:pP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&gt;[3].</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a:t>
            </a:r>
            <a:r>
              <a:rPr lang="en-US" altLang="ko-KR" sz="1800" dirty="0" err="1" smtClean="0">
                <a:ea typeface="굴림" pitchFamily="50" charset="-127"/>
                <a:sym typeface="Wingdings" pitchFamily="2" charset="2"/>
              </a:rPr>
              <a:t>int</a:t>
            </a:r>
            <a:r>
              <a:rPr lang="en-US" altLang="ko-KR" sz="1800" dirty="0" smtClean="0">
                <a:ea typeface="굴림" pitchFamily="50" charset="-127"/>
                <a:sym typeface="Wingdings" pitchFamily="2" charset="2"/>
              </a:rPr>
              <a:t>) then  </a:t>
            </a:r>
            <a:r>
              <a:rPr lang="en-US" altLang="ko-KR" sz="1800" dirty="0" err="1" smtClean="0">
                <a:ea typeface="굴림" pitchFamily="50" charset="-127"/>
                <a:sym typeface="Wingdings" pitchFamily="2" charset="2"/>
              </a:rPr>
              <a:t>int</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else  real</a:t>
            </a: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err="1" smtClean="0">
                <a:ea typeface="굴림" pitchFamily="50" charset="-127"/>
                <a:sym typeface="Wingdings" pitchFamily="2" charset="2"/>
              </a:rPr>
              <a:t>endif</a:t>
            </a:r>
            <a:endParaRPr lang="en-US" altLang="ko-KR" sz="1800"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3.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expr</a:t>
            </a:r>
            <a:r>
              <a:rPr lang="en-US" altLang="ko-KR" sz="1800" dirty="0" smtClean="0">
                <a:solidFill>
                  <a:srgbClr val="7030A0"/>
                </a:solidFill>
                <a:ea typeface="굴림" pitchFamily="50" charset="-127"/>
                <a:sym typeface="Wingdings" pitchFamily="2" charset="2"/>
              </a:rPr>
              <a:t>&gt;  &lt;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expr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	</a:t>
            </a:r>
            <a:r>
              <a:rPr lang="en-US" altLang="ko-KR" sz="1800" dirty="0" smtClean="0">
                <a:solidFill>
                  <a:srgbClr val="C00000"/>
                </a:solidFill>
                <a:ea typeface="굴림" pitchFamily="50" charset="-127"/>
                <a:sym typeface="Wingdings" pitchFamily="2" charset="2"/>
              </a:rPr>
              <a:t>Predicate: </a:t>
            </a:r>
            <a:r>
              <a:rPr lang="en-US" altLang="ko-KR" sz="1800" dirty="0" smtClean="0">
                <a:ea typeface="굴림" pitchFamily="50" charset="-127"/>
                <a:sym typeface="Wingdings" pitchFamily="2" charset="2"/>
              </a:rPr>
              <a:t>&lt;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actual_type</a:t>
            </a:r>
            <a:r>
              <a:rPr lang="en-US" altLang="ko-KR" sz="1800" dirty="0" smtClean="0">
                <a:ea typeface="굴림" pitchFamily="50" charset="-127"/>
                <a:sym typeface="Wingdings" pitchFamily="2" charset="2"/>
              </a:rPr>
              <a:t> = &lt;</a:t>
            </a:r>
            <a:r>
              <a:rPr lang="en-US" altLang="ko-KR" sz="1800" dirty="0" err="1" smtClean="0">
                <a:ea typeface="굴림" pitchFamily="50" charset="-127"/>
                <a:sym typeface="Wingdings" pitchFamily="2" charset="2"/>
              </a:rPr>
              <a:t>expr</a:t>
            </a:r>
            <a:r>
              <a:rPr lang="en-US" altLang="ko-KR" sz="1800" dirty="0" smtClean="0">
                <a:ea typeface="굴림" pitchFamily="50" charset="-127"/>
                <a:sym typeface="Wingdings" pitchFamily="2" charset="2"/>
              </a:rPr>
              <a:t>&gt;.</a:t>
            </a:r>
            <a:r>
              <a:rPr lang="en-US" altLang="ko-KR" sz="1800" i="1" dirty="0" err="1" smtClean="0">
                <a:ea typeface="굴림" pitchFamily="50" charset="-127"/>
                <a:sym typeface="Wingdings" pitchFamily="2" charset="2"/>
              </a:rPr>
              <a:t>expected_type</a:t>
            </a:r>
            <a:endParaRPr lang="en-US" altLang="ko-KR" sz="1800" i="1" dirty="0" smtClean="0">
              <a:ea typeface="굴림" pitchFamily="50" charset="-127"/>
              <a:sym typeface="Wingdings" pitchFamily="2" charset="2"/>
            </a:endParaRPr>
          </a:p>
          <a:p>
            <a:pPr>
              <a:lnSpc>
                <a:spcPct val="90000"/>
              </a:lnSpc>
              <a:buFont typeface="Wingdings" pitchFamily="2" charset="2"/>
              <a:buNone/>
            </a:pPr>
            <a:r>
              <a:rPr lang="en-US" altLang="ko-KR" sz="1800" dirty="0" smtClean="0">
                <a:ea typeface="굴림" pitchFamily="50" charset="-127"/>
                <a:sym typeface="Wingdings" pitchFamily="2" charset="2"/>
              </a:rPr>
              <a:t>4.	</a:t>
            </a:r>
            <a:r>
              <a:rPr lang="en-US" altLang="ko-KR" sz="1800" dirty="0" smtClean="0">
                <a:solidFill>
                  <a:srgbClr val="C00000"/>
                </a:solidFill>
                <a:ea typeface="굴림" pitchFamily="50" charset="-127"/>
                <a:sym typeface="Wingdings" pitchFamily="2" charset="2"/>
              </a:rPr>
              <a:t>S</a:t>
            </a:r>
            <a:r>
              <a:rPr lang="tr-TR" altLang="ko-KR" sz="1800" dirty="0" smtClean="0">
                <a:solidFill>
                  <a:srgbClr val="C00000"/>
                </a:solidFill>
                <a:ea typeface="굴림" pitchFamily="50" charset="-127"/>
                <a:sym typeface="Wingdings" pitchFamily="2" charset="2"/>
              </a:rPr>
              <a:t>e</a:t>
            </a:r>
            <a:r>
              <a:rPr lang="en-US" altLang="ko-KR" sz="1800" dirty="0" err="1" smtClean="0">
                <a:solidFill>
                  <a:srgbClr val="C00000"/>
                </a:solidFill>
                <a:ea typeface="굴림" pitchFamily="50" charset="-127"/>
                <a:sym typeface="Wingdings" pitchFamily="2" charset="2"/>
              </a:rPr>
              <a:t>nta</a:t>
            </a:r>
            <a:r>
              <a:rPr lang="tr-TR" altLang="ko-KR" sz="1800" dirty="0" err="1" smtClean="0">
                <a:solidFill>
                  <a:srgbClr val="C00000"/>
                </a:solidFill>
                <a:ea typeface="굴림" pitchFamily="50" charset="-127"/>
                <a:sym typeface="Wingdings" pitchFamily="2" charset="2"/>
              </a:rPr>
              <a:t>ks</a:t>
            </a:r>
            <a:r>
              <a:rPr lang="en-US" altLang="ko-KR" sz="1800" dirty="0" smtClean="0">
                <a:solidFill>
                  <a:srgbClr val="C00000"/>
                </a:solidFill>
                <a:ea typeface="굴림" pitchFamily="50" charset="-127"/>
                <a:sym typeface="Wingdings" pitchFamily="2" charset="2"/>
              </a:rPr>
              <a:t> </a:t>
            </a:r>
            <a:r>
              <a:rPr lang="tr-TR" altLang="ko-KR" sz="1800" dirty="0" smtClean="0">
                <a:solidFill>
                  <a:srgbClr val="C00000"/>
                </a:solidFill>
                <a:ea typeface="굴림" pitchFamily="50" charset="-127"/>
                <a:sym typeface="Wingdings" pitchFamily="2" charset="2"/>
              </a:rPr>
              <a:t>kuralı</a:t>
            </a:r>
            <a:r>
              <a:rPr lang="en-US" altLang="ko-KR" sz="1800" dirty="0" smtClean="0">
                <a:solidFill>
                  <a:srgbClr val="C00000"/>
                </a:solidFill>
                <a:ea typeface="굴림" pitchFamily="50" charset="-127"/>
                <a:sym typeface="Wingdings" pitchFamily="2" charset="2"/>
              </a:rPr>
              <a:t>: </a:t>
            </a:r>
            <a:r>
              <a:rPr lang="en-US" altLang="ko-KR" sz="1800" dirty="0" smtClean="0">
                <a:solidFill>
                  <a:srgbClr val="7030A0"/>
                </a:solidFill>
                <a:ea typeface="굴림" pitchFamily="50" charset="-127"/>
                <a:sym typeface="Wingdings" pitchFamily="2" charset="2"/>
              </a:rPr>
              <a:t>&lt;</a:t>
            </a:r>
            <a:r>
              <a:rPr lang="en-US" altLang="ko-KR" sz="1800" dirty="0" err="1" smtClean="0">
                <a:solidFill>
                  <a:srgbClr val="7030A0"/>
                </a:solidFill>
                <a:ea typeface="굴림" pitchFamily="50" charset="-127"/>
                <a:sym typeface="Wingdings" pitchFamily="2" charset="2"/>
              </a:rPr>
              <a:t>var</a:t>
            </a:r>
            <a:r>
              <a:rPr lang="en-US" altLang="ko-KR" sz="1800" dirty="0" smtClean="0">
                <a:solidFill>
                  <a:srgbClr val="7030A0"/>
                </a:solidFill>
                <a:ea typeface="굴림" pitchFamily="50" charset="-127"/>
                <a:sym typeface="Wingdings" pitchFamily="2" charset="2"/>
              </a:rPr>
              <a:t>&gt;  A | B | C</a:t>
            </a:r>
          </a:p>
          <a:p>
            <a:pPr>
              <a:lnSpc>
                <a:spcPct val="90000"/>
              </a:lnSpc>
              <a:buFont typeface="Wingdings" pitchFamily="2" charset="2"/>
              <a:buNone/>
            </a:pPr>
            <a:r>
              <a:rPr lang="en-US" altLang="ko-KR" sz="1800" dirty="0" smtClean="0">
                <a:ea typeface="굴림" pitchFamily="50" charset="-127"/>
              </a:rPr>
              <a:t>	</a:t>
            </a:r>
            <a:r>
              <a:rPr lang="en-US" altLang="ko-KR" sz="1800" dirty="0" err="1" smtClean="0">
                <a:solidFill>
                  <a:srgbClr val="C00000"/>
                </a:solidFill>
                <a:ea typeface="굴림" pitchFamily="50" charset="-127"/>
              </a:rPr>
              <a:t>Semanti</a:t>
            </a:r>
            <a:r>
              <a:rPr lang="tr-TR" altLang="ko-KR" sz="1800" dirty="0" smtClean="0">
                <a:solidFill>
                  <a:srgbClr val="C00000"/>
                </a:solidFill>
                <a:ea typeface="굴림" pitchFamily="50" charset="-127"/>
              </a:rPr>
              <a:t>k</a:t>
            </a:r>
            <a:r>
              <a:rPr lang="en-US" altLang="ko-KR" sz="1800" dirty="0" smtClean="0">
                <a:solidFill>
                  <a:srgbClr val="C00000"/>
                </a:solidFill>
                <a:ea typeface="굴림" pitchFamily="50" charset="-127"/>
              </a:rPr>
              <a:t> </a:t>
            </a:r>
            <a:r>
              <a:rPr lang="tr-TR" altLang="ko-KR" sz="1800" dirty="0" smtClean="0">
                <a:solidFill>
                  <a:srgbClr val="C00000"/>
                </a:solidFill>
                <a:ea typeface="굴림" pitchFamily="50" charset="-127"/>
              </a:rPr>
              <a:t>kuralı</a:t>
            </a:r>
            <a:r>
              <a:rPr lang="en-US" altLang="ko-KR" sz="1800" dirty="0" smtClean="0">
                <a:solidFill>
                  <a:srgbClr val="C00000"/>
                </a:solidFill>
                <a:ea typeface="굴림" pitchFamily="50" charset="-127"/>
              </a:rPr>
              <a:t>: </a:t>
            </a:r>
            <a:r>
              <a:rPr lang="en-US" altLang="ko-KR" sz="1800" dirty="0" smtClean="0">
                <a:ea typeface="굴림" pitchFamily="50" charset="-127"/>
              </a:rPr>
              <a:t>&lt;</a:t>
            </a:r>
            <a:r>
              <a:rPr lang="en-US" altLang="ko-KR" sz="1800" dirty="0" err="1" smtClean="0">
                <a:ea typeface="굴림" pitchFamily="50" charset="-127"/>
              </a:rPr>
              <a:t>var</a:t>
            </a:r>
            <a:r>
              <a:rPr lang="en-US" altLang="ko-KR" sz="1800" dirty="0" smtClean="0">
                <a:ea typeface="굴림" pitchFamily="50" charset="-127"/>
              </a:rPr>
              <a:t>&gt;.</a:t>
            </a:r>
            <a:r>
              <a:rPr lang="en-US" altLang="ko-KR" sz="1800" i="1" dirty="0" err="1" smtClean="0">
                <a:ea typeface="굴림" pitchFamily="50" charset="-127"/>
              </a:rPr>
              <a:t>actual_type</a:t>
            </a:r>
            <a:r>
              <a:rPr lang="en-US" altLang="ko-KR" sz="1800" dirty="0" smtClean="0">
                <a:ea typeface="굴림" pitchFamily="50" charset="-127"/>
              </a:rPr>
              <a:t> </a:t>
            </a:r>
            <a:r>
              <a:rPr lang="en-US" altLang="ko-KR" sz="1800" dirty="0" smtClean="0">
                <a:ea typeface="굴림" pitchFamily="50" charset="-127"/>
                <a:sym typeface="Wingdings" pitchFamily="2" charset="2"/>
              </a:rPr>
              <a:t> look-up(&lt;</a:t>
            </a:r>
            <a:r>
              <a:rPr lang="en-US" altLang="ko-KR" sz="1800" dirty="0" err="1" smtClean="0">
                <a:ea typeface="굴림" pitchFamily="50" charset="-127"/>
                <a:sym typeface="Wingdings" pitchFamily="2" charset="2"/>
              </a:rPr>
              <a:t>var</a:t>
            </a:r>
            <a:r>
              <a:rPr lang="en-US" altLang="ko-KR" sz="1800" dirty="0" smtClean="0">
                <a:ea typeface="굴림" pitchFamily="50" charset="-127"/>
                <a:sym typeface="Wingdings" pitchFamily="2" charset="2"/>
              </a:rPr>
              <a:t>&gt;.</a:t>
            </a:r>
            <a:r>
              <a:rPr lang="en-US" altLang="ko-KR" sz="1800" i="1" dirty="0" smtClean="0">
                <a:ea typeface="굴림" pitchFamily="50" charset="-127"/>
                <a:sym typeface="Wingdings" pitchFamily="2" charset="2"/>
              </a:rPr>
              <a:t>string</a:t>
            </a:r>
            <a:r>
              <a:rPr lang="en-US" altLang="ko-KR" sz="1800" dirty="0" smtClean="0">
                <a:ea typeface="굴림" pitchFamily="50" charset="-127"/>
                <a:sym typeface="Wingdings" pitchFamily="2" charset="2"/>
              </a:rPr>
              <a:t>)</a:t>
            </a:r>
            <a:endParaRPr lang="en-US" sz="18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r>
              <a:rPr lang="tr-TR" altLang="ko-KR" sz="2800" dirty="0" smtClean="0">
                <a:ea typeface="굴림" pitchFamily="50" charset="-127"/>
              </a:rPr>
              <a:t>Nitelikleri Değerlendirme</a:t>
            </a:r>
            <a:endParaRPr lang="en-US" sz="2400" dirty="0" smtClean="0"/>
          </a:p>
        </p:txBody>
      </p:sp>
      <p:sp>
        <p:nvSpPr>
          <p:cNvPr id="78851" name="Rectangle 3"/>
          <p:cNvSpPr>
            <a:spLocks noGrp="1" noChangeArrowheads="1"/>
          </p:cNvSpPr>
          <p:nvPr>
            <p:ph type="body" idx="1"/>
          </p:nvPr>
        </p:nvSpPr>
        <p:spPr>
          <a:xfrm>
            <a:off x="381000" y="1177925"/>
            <a:ext cx="6573838" cy="4537075"/>
          </a:xfrm>
        </p:spPr>
        <p:txBody>
          <a:bodyPr/>
          <a:lstStyle/>
          <a:p>
            <a:pPr>
              <a:buFont typeface="Wingdings" pitchFamily="2" charset="2"/>
              <a:buNone/>
            </a:pPr>
            <a:r>
              <a:rPr lang="tr-TR" altLang="ko-KR" sz="2000" dirty="0" smtClean="0">
                <a:ea typeface="굴림" pitchFamily="50" charset="-127"/>
              </a:rPr>
              <a:t>Cümle</a:t>
            </a:r>
            <a:r>
              <a:rPr lang="en-US" altLang="ko-KR" sz="2000" dirty="0" smtClean="0">
                <a:ea typeface="굴림" pitchFamily="50" charset="-127"/>
              </a:rPr>
              <a:t>: </a:t>
            </a:r>
            <a:r>
              <a:rPr lang="en-US" altLang="ko-KR" sz="2000" dirty="0" smtClean="0">
                <a:solidFill>
                  <a:srgbClr val="7030A0"/>
                </a:solidFill>
                <a:ea typeface="굴림" pitchFamily="50" charset="-127"/>
              </a:rPr>
              <a:t>A = </a:t>
            </a:r>
            <a:r>
              <a:rPr lang="en-US" altLang="ko-KR" sz="2000" dirty="0" err="1" smtClean="0">
                <a:solidFill>
                  <a:srgbClr val="7030A0"/>
                </a:solidFill>
                <a:ea typeface="굴림" pitchFamily="50" charset="-127"/>
              </a:rPr>
              <a:t>A</a:t>
            </a:r>
            <a:r>
              <a:rPr lang="en-US" altLang="ko-KR" sz="2000" dirty="0" smtClean="0">
                <a:solidFill>
                  <a:srgbClr val="7030A0"/>
                </a:solidFill>
                <a:ea typeface="굴림" pitchFamily="50" charset="-127"/>
              </a:rPr>
              <a:t> + B</a:t>
            </a:r>
          </a:p>
          <a:p>
            <a:pPr>
              <a:buFont typeface="Wingdings" pitchFamily="2" charset="2"/>
              <a:buNone/>
            </a:pPr>
            <a:r>
              <a:rPr lang="en-US" altLang="ko-KR" sz="2000" dirty="0" smtClean="0">
                <a:ea typeface="굴림" pitchFamily="50" charset="-127"/>
              </a:rPr>
              <a:t>1. &lt;</a:t>
            </a:r>
            <a:r>
              <a:rPr lang="en-US" altLang="ko-KR" sz="2000" dirty="0" err="1" smtClean="0">
                <a:ea typeface="굴림" pitchFamily="50" charset="-127"/>
              </a:rPr>
              <a:t>var</a:t>
            </a:r>
            <a:r>
              <a:rPr lang="en-US" altLang="ko-KR" sz="2000" dirty="0" smtClean="0">
                <a:ea typeface="굴림" pitchFamily="50" charset="-127"/>
              </a:rPr>
              <a:t>&gt;.</a:t>
            </a:r>
            <a:r>
              <a:rPr lang="en-US" altLang="ko-KR" sz="2000" i="1" dirty="0" err="1" smtClean="0">
                <a:ea typeface="굴림" pitchFamily="50" charset="-127"/>
              </a:rPr>
              <a:t>actual_type</a:t>
            </a:r>
            <a:r>
              <a:rPr lang="en-US" altLang="ko-KR" sz="2000" dirty="0" smtClean="0">
                <a:ea typeface="굴림" pitchFamily="50" charset="-127"/>
              </a:rPr>
              <a:t> </a:t>
            </a:r>
            <a:r>
              <a:rPr lang="en-US" altLang="ko-KR" sz="2000" dirty="0" smtClean="0">
                <a:ea typeface="굴림" pitchFamily="50" charset="-127"/>
                <a:sym typeface="Wingdings" pitchFamily="2" charset="2"/>
              </a:rPr>
              <a:t> look-up(A)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rPr>
              <a:t>2. &lt;</a:t>
            </a:r>
            <a:r>
              <a:rPr lang="en-US" altLang="ko-KR" sz="2000" dirty="0" err="1" smtClean="0">
                <a:ea typeface="굴림" pitchFamily="50" charset="-127"/>
              </a:rPr>
              <a:t>expr</a:t>
            </a:r>
            <a:r>
              <a:rPr lang="en-US" altLang="ko-KR" sz="2000" dirty="0" smtClean="0">
                <a:ea typeface="굴림" pitchFamily="50" charset="-127"/>
              </a:rPr>
              <a:t>&gt;.</a:t>
            </a:r>
            <a:r>
              <a:rPr lang="en-US" altLang="ko-KR" sz="2000" i="1" dirty="0" err="1" smtClean="0">
                <a:ea typeface="굴림" pitchFamily="50" charset="-127"/>
              </a:rPr>
              <a:t>expected_type</a:t>
            </a:r>
            <a:r>
              <a:rPr lang="en-US" altLang="ko-KR" sz="2000" dirty="0" smtClean="0">
                <a:ea typeface="굴림" pitchFamily="50" charset="-127"/>
              </a:rPr>
              <a:t> </a:t>
            </a: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1)</a:t>
            </a:r>
          </a:p>
          <a:p>
            <a:pPr>
              <a:buFont typeface="Wingdings" pitchFamily="2" charset="2"/>
              <a:buNone/>
            </a:pPr>
            <a:r>
              <a:rPr lang="en-US" altLang="ko-KR" sz="2000" dirty="0" smtClean="0">
                <a:ea typeface="굴림" pitchFamily="50" charset="-127"/>
                <a:sym typeface="Wingdings" pitchFamily="2" charset="2"/>
              </a:rPr>
              <a:t>3.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&gt;[2].</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look-up(A) (</a:t>
            </a:r>
            <a:r>
              <a:rPr lang="tr-TR" altLang="ko-KR" sz="2000" dirty="0" smtClean="0">
                <a:ea typeface="굴림" pitchFamily="50" charset="-127"/>
                <a:sym typeface="Wingdings" pitchFamily="2" charset="2"/>
              </a:rPr>
              <a:t>Kural </a:t>
            </a:r>
            <a:r>
              <a:rPr lang="en-US" altLang="ko-KR" sz="2000" dirty="0" smtClean="0">
                <a:ea typeface="굴림" pitchFamily="50" charset="-127"/>
                <a:sym typeface="Wingdings" pitchFamily="2" charset="2"/>
              </a:rPr>
              <a:t>4)</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var</a:t>
            </a:r>
            <a:r>
              <a:rPr lang="en-US" altLang="ko-KR" sz="2000" dirty="0" smtClean="0">
                <a:ea typeface="굴림" pitchFamily="50" charset="-127"/>
                <a:sym typeface="Wingdings" pitchFamily="2" charset="2"/>
              </a:rPr>
              <a:t>&gt;[3].</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 look-up(B)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4)</a:t>
            </a:r>
          </a:p>
          <a:p>
            <a:pPr>
              <a:buFont typeface="Wingdings" pitchFamily="2" charset="2"/>
              <a:buNone/>
            </a:pPr>
            <a:r>
              <a:rPr lang="en-US" altLang="ko-KR" sz="2000" dirty="0" smtClean="0">
                <a:ea typeface="굴림" pitchFamily="50" charset="-127"/>
                <a:sym typeface="Wingdings" pitchFamily="2" charset="2"/>
              </a:rPr>
              <a:t>4.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r>
              <a:rPr lang="en-US" altLang="ko-KR" sz="2000" dirty="0" smtClean="0">
                <a:ea typeface="굴림" pitchFamily="50" charset="-127"/>
                <a:sym typeface="Wingdings" pitchFamily="2" charset="2"/>
              </a:rPr>
              <a:t> </a:t>
            </a:r>
          </a:p>
          <a:p>
            <a:pPr>
              <a:buFont typeface="Wingdings" pitchFamily="2" charset="2"/>
              <a:buNone/>
            </a:pPr>
            <a:r>
              <a:rPr lang="tr-TR" altLang="ko-KR" sz="2000" dirty="0" smtClean="0">
                <a:ea typeface="굴림" pitchFamily="50" charset="-127"/>
                <a:sym typeface="Wingdings" pitchFamily="2" charset="2"/>
              </a:rPr>
              <a:t>	 i</a:t>
            </a:r>
            <a:r>
              <a:rPr lang="en-US" altLang="ko-KR" sz="2000" dirty="0" err="1" smtClean="0">
                <a:ea typeface="굴림" pitchFamily="50" charset="-127"/>
                <a:sym typeface="Wingdings" pitchFamily="2" charset="2"/>
              </a:rPr>
              <a:t>nt</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real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p>
          <a:p>
            <a:pPr>
              <a:buFont typeface="Wingdings" pitchFamily="2" charset="2"/>
              <a:buNone/>
            </a:pPr>
            <a:r>
              <a:rPr lang="en-US" altLang="ko-KR" sz="2000" dirty="0" smtClean="0">
                <a:ea typeface="굴림" pitchFamily="50" charset="-127"/>
                <a:sym typeface="Wingdings" pitchFamily="2" charset="2"/>
              </a:rPr>
              <a:t>5.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expected_type</a:t>
            </a:r>
            <a:r>
              <a:rPr lang="en-US" altLang="ko-KR" sz="2000" dirty="0" smtClean="0">
                <a:ea typeface="굴림" pitchFamily="50" charset="-127"/>
                <a:sym typeface="Wingdings" pitchFamily="2" charset="2"/>
              </a:rPr>
              <a:t> = </a:t>
            </a:r>
          </a:p>
          <a:p>
            <a:pPr>
              <a:buFont typeface="Wingdings" pitchFamily="2" charset="2"/>
              <a:buNone/>
            </a:pPr>
            <a:r>
              <a:rPr lang="en-US" altLang="ko-KR" sz="2000" dirty="0" smtClean="0">
                <a:ea typeface="굴림" pitchFamily="50" charset="-127"/>
                <a:sym typeface="Wingdings" pitchFamily="2" charset="2"/>
              </a:rPr>
              <a:t>    &lt;</a:t>
            </a:r>
            <a:r>
              <a:rPr lang="en-US" altLang="ko-KR" sz="2000" dirty="0" err="1" smtClean="0">
                <a:ea typeface="굴림" pitchFamily="50" charset="-127"/>
                <a:sym typeface="Wingdings" pitchFamily="2" charset="2"/>
              </a:rPr>
              <a:t>expr</a:t>
            </a:r>
            <a:r>
              <a:rPr lang="en-US" altLang="ko-KR" sz="2000" dirty="0" smtClean="0">
                <a:ea typeface="굴림" pitchFamily="50" charset="-127"/>
                <a:sym typeface="Wingdings" pitchFamily="2" charset="2"/>
              </a:rPr>
              <a:t>&gt;.</a:t>
            </a:r>
            <a:r>
              <a:rPr lang="en-US" altLang="ko-KR" sz="2000" i="1" dirty="0" err="1" smtClean="0">
                <a:ea typeface="굴림" pitchFamily="50" charset="-127"/>
                <a:sym typeface="Wingdings" pitchFamily="2" charset="2"/>
              </a:rPr>
              <a:t>actual_type</a:t>
            </a:r>
            <a:endParaRPr lang="en-US" altLang="ko-KR" sz="2000" dirty="0" smtClean="0">
              <a:ea typeface="굴림" pitchFamily="50" charset="-127"/>
              <a:sym typeface="Wingdings" pitchFamily="2" charset="2"/>
            </a:endParaRPr>
          </a:p>
          <a:p>
            <a:pPr>
              <a:buFont typeface="Wingdings" pitchFamily="2" charset="2"/>
              <a:buNone/>
            </a:pPr>
            <a:r>
              <a:rPr lang="en-US" altLang="ko-KR" sz="2000" dirty="0" smtClean="0">
                <a:ea typeface="굴림" pitchFamily="50" charset="-127"/>
                <a:sym typeface="Wingdings" pitchFamily="2" charset="2"/>
              </a:rPr>
              <a:t>TRUE </a:t>
            </a:r>
            <a:r>
              <a:rPr lang="tr-TR" altLang="ko-KR" sz="2000" dirty="0" smtClean="0">
                <a:ea typeface="굴림" pitchFamily="50" charset="-127"/>
                <a:sym typeface="Wingdings" pitchFamily="2" charset="2"/>
              </a:rPr>
              <a:t>ya da</a:t>
            </a:r>
            <a:r>
              <a:rPr lang="en-US" altLang="ko-KR" sz="2000" dirty="0" smtClean="0">
                <a:ea typeface="굴림" pitchFamily="50" charset="-127"/>
                <a:sym typeface="Wingdings" pitchFamily="2" charset="2"/>
              </a:rPr>
              <a:t> FALSE</a:t>
            </a:r>
            <a:r>
              <a:rPr lang="tr-TR" altLang="ko-KR" sz="2000" dirty="0" smtClean="0">
                <a:ea typeface="굴림" pitchFamily="50" charset="-127"/>
                <a:sym typeface="Wingdings" pitchFamily="2" charset="2"/>
              </a:rPr>
              <a:t>’tur</a:t>
            </a:r>
            <a:r>
              <a:rPr lang="en-US" altLang="ko-KR" sz="2000" dirty="0" smtClean="0">
                <a:ea typeface="굴림" pitchFamily="50" charset="-127"/>
                <a:sym typeface="Wingdings" pitchFamily="2" charset="2"/>
              </a:rPr>
              <a:t> (</a:t>
            </a:r>
            <a:r>
              <a:rPr lang="tr-TR" altLang="ko-KR" sz="2000" dirty="0" smtClean="0">
                <a:ea typeface="굴림" pitchFamily="50" charset="-127"/>
                <a:sym typeface="Wingdings" pitchFamily="2" charset="2"/>
              </a:rPr>
              <a:t>Kural</a:t>
            </a:r>
            <a:r>
              <a:rPr lang="en-US" altLang="ko-KR" sz="2000" dirty="0" smtClean="0">
                <a:ea typeface="굴림" pitchFamily="50" charset="-127"/>
                <a:sym typeface="Wingdings" pitchFamily="2" charset="2"/>
              </a:rPr>
              <a:t> 2)</a:t>
            </a:r>
            <a:endParaRPr lang="en-US" sz="2000" dirty="0" smtClean="0"/>
          </a:p>
        </p:txBody>
      </p:sp>
      <p:pic>
        <p:nvPicPr>
          <p:cNvPr id="78852" name="Picture 4" descr="fig_0306"/>
          <p:cNvPicPr preferRelativeResize="0">
            <a:picLocks noChangeAspect="1" noChangeArrowheads="1"/>
          </p:cNvPicPr>
          <p:nvPr/>
        </p:nvPicPr>
        <p:blipFill>
          <a:blip r:embed="rId2"/>
          <a:srcRect/>
          <a:stretch>
            <a:fillRect/>
          </a:stretch>
        </p:blipFill>
        <p:spPr bwMode="auto">
          <a:xfrm>
            <a:off x="4800600" y="3436938"/>
            <a:ext cx="4229100" cy="3192462"/>
          </a:xfrm>
          <a:prstGeom prst="rect">
            <a:avLst/>
          </a:prstGeom>
          <a:noFill/>
          <a:ln w="9525">
            <a:noFill/>
            <a:miter lim="800000"/>
            <a:headEnd/>
            <a:tailEnd/>
          </a:ln>
        </p:spPr>
      </p:pic>
      <p:sp>
        <p:nvSpPr>
          <p:cNvPr id="673797" name="Rectangle 5"/>
          <p:cNvSpPr>
            <a:spLocks noChangeArrowheads="1"/>
          </p:cNvSpPr>
          <p:nvPr/>
        </p:nvSpPr>
        <p:spPr bwMode="auto">
          <a:xfrm>
            <a:off x="152400" y="5103674"/>
            <a:ext cx="4419600" cy="175432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lvl="2">
              <a:defRPr/>
            </a:pPr>
            <a:r>
              <a:rPr lang="en-US" altLang="ko-KR" sz="1800" dirty="0" smtClean="0">
                <a:effectLst>
                  <a:outerShdw blurRad="38100" dist="38100" dir="2700000" algn="tl">
                    <a:srgbClr val="000000"/>
                  </a:outerShdw>
                </a:effectLst>
                <a:ea typeface="굴림" pitchFamily="50" charset="-127"/>
              </a:rPr>
              <a:t>Gram</a:t>
            </a:r>
            <a:r>
              <a:rPr lang="tr-TR" altLang="ko-KR" sz="1800" dirty="0" smtClean="0">
                <a:effectLst>
                  <a:outerShdw blurRad="38100" dist="38100" dir="2700000" algn="tl">
                    <a:srgbClr val="000000"/>
                  </a:outerShdw>
                </a:effectLst>
                <a:ea typeface="굴림" pitchFamily="50" charset="-127"/>
              </a:rPr>
              <a:t>e</a:t>
            </a:r>
            <a:r>
              <a:rPr lang="en-US" altLang="ko-KR" sz="1800" dirty="0" smtClean="0">
                <a:effectLst>
                  <a:outerShdw blurRad="38100" dist="38100" dir="2700000" algn="tl">
                    <a:srgbClr val="000000"/>
                  </a:outerShdw>
                </a:effectLst>
                <a:ea typeface="굴림" pitchFamily="50" charset="-127"/>
              </a:rPr>
              <a:t>r</a:t>
            </a:r>
            <a:r>
              <a:rPr lang="en-US" altLang="ko-KR" sz="1800" dirty="0">
                <a:effectLst>
                  <a:outerShdw blurRad="38100" dist="38100" dir="2700000" algn="tl">
                    <a:srgbClr val="000000"/>
                  </a:outerShdw>
                </a:effectLst>
                <a:ea typeface="굴림" pitchFamily="50" charset="-127"/>
              </a:rPr>
              <a:t>:</a:t>
            </a:r>
          </a:p>
          <a:p>
            <a:pPr lvl="2">
              <a:defRPr/>
            </a:pPr>
            <a:r>
              <a:rPr lang="en-US" altLang="ko-KR" sz="1800" b="1" dirty="0">
                <a:solidFill>
                  <a:srgbClr val="7030A0"/>
                </a:solidFill>
                <a:effectLst>
                  <a:outerShdw blurRad="38100" dist="38100" dir="2700000" algn="tl">
                    <a:srgbClr val="000000"/>
                  </a:outerShdw>
                </a:effectLst>
                <a:ea typeface="굴림" pitchFamily="50" charset="-127"/>
              </a:rPr>
              <a:t>&lt;assign&gt; </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expr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a:t>
            </a:r>
          </a:p>
          <a:p>
            <a:pPr lvl="2">
              <a:defRPr/>
            </a:pP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&lt;</a:t>
            </a:r>
            <a:r>
              <a:rPr lang="en-US" altLang="ko-KR" sz="1800" b="1" dirty="0" err="1">
                <a:solidFill>
                  <a:srgbClr val="7030A0"/>
                </a:solidFill>
                <a:effectLst>
                  <a:outerShdw blurRad="38100" dist="38100" dir="2700000" algn="tl">
                    <a:srgbClr val="000000"/>
                  </a:outerShdw>
                </a:effectLst>
                <a:ea typeface="굴림" pitchFamily="50" charset="-127"/>
                <a:sym typeface="Wingdings" pitchFamily="2" charset="2"/>
              </a:rPr>
              <a:t>var</a:t>
            </a:r>
            <a:r>
              <a:rPr lang="en-US" altLang="ko-KR" sz="1800" b="1" dirty="0">
                <a:solidFill>
                  <a:srgbClr val="7030A0"/>
                </a:solidFill>
                <a:effectLst>
                  <a:outerShdw blurRad="38100" dist="38100" dir="2700000" algn="tl">
                    <a:srgbClr val="000000"/>
                  </a:outerShdw>
                </a:effectLst>
                <a:ea typeface="굴림" pitchFamily="50" charset="-127"/>
                <a:sym typeface="Wingdings" pitchFamily="2" charset="2"/>
              </a:rPr>
              <a:t>&gt;  A | B | C</a:t>
            </a:r>
            <a:endParaRPr lang="en-US" sz="1800" b="1" dirty="0">
              <a:solidFill>
                <a:srgbClr val="7030A0"/>
              </a:solidFill>
              <a:effectLst>
                <a:outerShdw blurRad="38100" dist="38100" dir="2700000" algn="tl">
                  <a:srgbClr val="000000"/>
                </a:outerShdw>
              </a:effectLst>
              <a:sym typeface="Wingdings" pitchFamily="2"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xfrm>
            <a:off x="609600" y="152400"/>
            <a:ext cx="8153400" cy="1143000"/>
          </a:xfrm>
        </p:spPr>
        <p:txBody>
          <a:bodyPr/>
          <a:lstStyle/>
          <a:p>
            <a:r>
              <a:rPr lang="tr-TR" altLang="ko-KR" sz="3200" dirty="0" smtClean="0">
                <a:ea typeface="굴림" pitchFamily="50" charset="-127"/>
              </a:rPr>
              <a:t>Nitelik Değerlerini Hesaplama </a:t>
            </a:r>
            <a:r>
              <a:rPr lang="en-US" altLang="ko-KR" sz="3200" dirty="0" smtClean="0">
                <a:ea typeface="굴림" pitchFamily="50" charset="-127"/>
              </a:rPr>
              <a:t>– </a:t>
            </a:r>
            <a:br>
              <a:rPr lang="en-US" altLang="ko-KR" sz="3200" dirty="0" smtClean="0">
                <a:ea typeface="굴림" pitchFamily="50" charset="-127"/>
              </a:rPr>
            </a:br>
            <a:r>
              <a:rPr lang="tr-TR" altLang="ko-KR" sz="2800" dirty="0" smtClean="0">
                <a:ea typeface="굴림" pitchFamily="50" charset="-127"/>
              </a:rPr>
              <a:t>Ayrıştırma Ağacında Nitelik Akışı</a:t>
            </a:r>
            <a:endParaRPr lang="en-US" sz="2800" dirty="0" smtClean="0"/>
          </a:p>
        </p:txBody>
      </p:sp>
      <p:pic>
        <p:nvPicPr>
          <p:cNvPr id="79875" name="Picture 4" descr="fig_0307"/>
          <p:cNvPicPr preferRelativeResize="0">
            <a:picLocks noChangeAspect="1" noChangeArrowheads="1"/>
          </p:cNvPicPr>
          <p:nvPr/>
        </p:nvPicPr>
        <p:blipFill>
          <a:blip r:embed="rId2"/>
          <a:srcRect/>
          <a:stretch>
            <a:fillRect/>
          </a:stretch>
        </p:blipFill>
        <p:spPr bwMode="auto">
          <a:xfrm>
            <a:off x="457200" y="1371600"/>
            <a:ext cx="6629400" cy="4692650"/>
          </a:xfrm>
          <a:prstGeom prst="rect">
            <a:avLst/>
          </a:prstGeom>
          <a:noFill/>
          <a:ln w="9525">
            <a:noFill/>
            <a:miter lim="800000"/>
            <a:headEnd/>
            <a:tailEnd/>
          </a:ln>
        </p:spPr>
      </p:pic>
      <p:grpSp>
        <p:nvGrpSpPr>
          <p:cNvPr id="2" name="Group 16"/>
          <p:cNvGrpSpPr>
            <a:grpSpLocks/>
          </p:cNvGrpSpPr>
          <p:nvPr/>
        </p:nvGrpSpPr>
        <p:grpSpPr bwMode="auto">
          <a:xfrm>
            <a:off x="3086100" y="1684338"/>
            <a:ext cx="5943600" cy="3116263"/>
            <a:chOff x="1944" y="1061"/>
            <a:chExt cx="3744" cy="1963"/>
          </a:xfrm>
        </p:grpSpPr>
        <p:sp>
          <p:nvSpPr>
            <p:cNvPr id="79877" name="Line 7"/>
            <p:cNvSpPr>
              <a:spLocks noChangeShapeType="1"/>
            </p:cNvSpPr>
            <p:nvPr/>
          </p:nvSpPr>
          <p:spPr bwMode="auto">
            <a:xfrm flipV="1">
              <a:off x="2868" y="1224"/>
              <a:ext cx="1812" cy="678"/>
            </a:xfrm>
            <a:prstGeom prst="line">
              <a:avLst/>
            </a:prstGeom>
            <a:noFill/>
            <a:ln w="28575">
              <a:solidFill>
                <a:srgbClr val="FF3300"/>
              </a:solidFill>
              <a:round/>
              <a:headEnd/>
              <a:tailEnd type="triangle" w="lg" len="lg"/>
            </a:ln>
          </p:spPr>
          <p:txBody>
            <a:bodyPr wrap="none" anchor="ctr"/>
            <a:lstStyle/>
            <a:p>
              <a:endParaRPr lang="tr-TR"/>
            </a:p>
          </p:txBody>
        </p:sp>
        <p:sp>
          <p:nvSpPr>
            <p:cNvPr id="79878" name="Oval 8"/>
            <p:cNvSpPr>
              <a:spLocks noChangeArrowheads="1"/>
            </p:cNvSpPr>
            <p:nvPr/>
          </p:nvSpPr>
          <p:spPr bwMode="auto">
            <a:xfrm>
              <a:off x="1944" y="1854"/>
              <a:ext cx="1008" cy="204"/>
            </a:xfrm>
            <a:prstGeom prst="ellipse">
              <a:avLst/>
            </a:prstGeom>
            <a:noFill/>
            <a:ln w="28575" algn="ctr">
              <a:solidFill>
                <a:srgbClr val="FF3300"/>
              </a:solidFill>
              <a:round/>
              <a:headEnd/>
              <a:tailEnd/>
            </a:ln>
          </p:spPr>
          <p:txBody>
            <a:bodyPr wrap="none" anchor="ctr"/>
            <a:lstStyle/>
            <a:p>
              <a:endParaRPr lang="tr-TR"/>
            </a:p>
          </p:txBody>
        </p:sp>
        <p:sp>
          <p:nvSpPr>
            <p:cNvPr id="674825" name="Text Box 9"/>
            <p:cNvSpPr txBox="1">
              <a:spLocks noChangeArrowheads="1"/>
            </p:cNvSpPr>
            <p:nvPr/>
          </p:nvSpPr>
          <p:spPr bwMode="auto">
            <a:xfrm>
              <a:off x="4680" y="1061"/>
              <a:ext cx="864"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Miras kalan nitelik</a:t>
              </a:r>
              <a:endParaRPr lang="en-US" sz="1600" b="1" dirty="0">
                <a:solidFill>
                  <a:srgbClr val="7030A0"/>
                </a:solidFill>
                <a:effectLst>
                  <a:outerShdw blurRad="38100" dist="38100" dir="2700000" algn="tl">
                    <a:srgbClr val="000000"/>
                  </a:outerShdw>
                </a:effectLst>
              </a:endParaRPr>
            </a:p>
          </p:txBody>
        </p:sp>
        <p:sp>
          <p:nvSpPr>
            <p:cNvPr id="79880" name="Oval 10"/>
            <p:cNvSpPr>
              <a:spLocks noChangeArrowheads="1"/>
            </p:cNvSpPr>
            <p:nvPr/>
          </p:nvSpPr>
          <p:spPr bwMode="auto">
            <a:xfrm>
              <a:off x="3168" y="2046"/>
              <a:ext cx="1008" cy="186"/>
            </a:xfrm>
            <a:prstGeom prst="ellipse">
              <a:avLst/>
            </a:prstGeom>
            <a:noFill/>
            <a:ln w="28575" algn="ctr">
              <a:solidFill>
                <a:srgbClr val="FF3300"/>
              </a:solidFill>
              <a:round/>
              <a:headEnd/>
              <a:tailEnd/>
            </a:ln>
          </p:spPr>
          <p:txBody>
            <a:bodyPr wrap="none" anchor="ctr"/>
            <a:lstStyle/>
            <a:p>
              <a:endParaRPr lang="tr-TR"/>
            </a:p>
          </p:txBody>
        </p:sp>
        <p:sp>
          <p:nvSpPr>
            <p:cNvPr id="79881" name="Line 11"/>
            <p:cNvSpPr>
              <a:spLocks noChangeShapeType="1"/>
            </p:cNvSpPr>
            <p:nvPr/>
          </p:nvSpPr>
          <p:spPr bwMode="auto">
            <a:xfrm flipV="1">
              <a:off x="4176" y="2118"/>
              <a:ext cx="504" cy="12"/>
            </a:xfrm>
            <a:prstGeom prst="line">
              <a:avLst/>
            </a:prstGeom>
            <a:noFill/>
            <a:ln w="28575">
              <a:solidFill>
                <a:srgbClr val="FF3300"/>
              </a:solidFill>
              <a:round/>
              <a:headEnd/>
              <a:tailEnd type="triangle" w="lg" len="lg"/>
            </a:ln>
          </p:spPr>
          <p:txBody>
            <a:bodyPr wrap="none" anchor="ctr"/>
            <a:lstStyle/>
            <a:p>
              <a:endParaRPr lang="tr-TR"/>
            </a:p>
          </p:txBody>
        </p:sp>
        <p:sp>
          <p:nvSpPr>
            <p:cNvPr id="674828" name="Text Box 12"/>
            <p:cNvSpPr txBox="1">
              <a:spLocks noChangeArrowheads="1"/>
            </p:cNvSpPr>
            <p:nvPr/>
          </p:nvSpPr>
          <p:spPr bwMode="auto">
            <a:xfrm>
              <a:off x="4680" y="1902"/>
              <a:ext cx="1008" cy="368"/>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Sentezlenen nitelik</a:t>
              </a:r>
              <a:endParaRPr lang="en-US" sz="1600" b="1" dirty="0">
                <a:solidFill>
                  <a:srgbClr val="7030A0"/>
                </a:solidFill>
                <a:effectLst>
                  <a:outerShdw blurRad="38100" dist="38100" dir="2700000" algn="tl">
                    <a:srgbClr val="000000"/>
                  </a:outerShdw>
                </a:effectLst>
              </a:endParaRPr>
            </a:p>
          </p:txBody>
        </p:sp>
        <p:sp>
          <p:nvSpPr>
            <p:cNvPr id="79883" name="Oval 13"/>
            <p:cNvSpPr>
              <a:spLocks noChangeArrowheads="1"/>
            </p:cNvSpPr>
            <p:nvPr/>
          </p:nvSpPr>
          <p:spPr bwMode="auto">
            <a:xfrm>
              <a:off x="3648" y="2838"/>
              <a:ext cx="864" cy="186"/>
            </a:xfrm>
            <a:prstGeom prst="ellipse">
              <a:avLst/>
            </a:prstGeom>
            <a:noFill/>
            <a:ln w="28575" algn="ctr">
              <a:solidFill>
                <a:srgbClr val="FF3300"/>
              </a:solidFill>
              <a:round/>
              <a:headEnd/>
              <a:tailEnd/>
            </a:ln>
          </p:spPr>
          <p:txBody>
            <a:bodyPr wrap="none" anchor="ctr"/>
            <a:lstStyle/>
            <a:p>
              <a:endParaRPr lang="tr-TR"/>
            </a:p>
          </p:txBody>
        </p:sp>
        <p:sp>
          <p:nvSpPr>
            <p:cNvPr id="79884" name="Line 14"/>
            <p:cNvSpPr>
              <a:spLocks noChangeShapeType="1"/>
            </p:cNvSpPr>
            <p:nvPr/>
          </p:nvSpPr>
          <p:spPr bwMode="auto">
            <a:xfrm flipV="1">
              <a:off x="4512" y="2918"/>
              <a:ext cx="168" cy="4"/>
            </a:xfrm>
            <a:prstGeom prst="line">
              <a:avLst/>
            </a:prstGeom>
            <a:noFill/>
            <a:ln w="28575">
              <a:solidFill>
                <a:srgbClr val="FF3300"/>
              </a:solidFill>
              <a:round/>
              <a:headEnd/>
              <a:tailEnd type="triangle" w="lg" len="lg"/>
            </a:ln>
          </p:spPr>
          <p:txBody>
            <a:bodyPr wrap="none" anchor="ctr"/>
            <a:lstStyle/>
            <a:p>
              <a:endParaRPr lang="tr-TR"/>
            </a:p>
          </p:txBody>
        </p:sp>
        <p:sp>
          <p:nvSpPr>
            <p:cNvPr id="674831" name="Text Box 15"/>
            <p:cNvSpPr txBox="1">
              <a:spLocks noChangeArrowheads="1"/>
            </p:cNvSpPr>
            <p:nvPr/>
          </p:nvSpPr>
          <p:spPr bwMode="auto">
            <a:xfrm>
              <a:off x="4608" y="2739"/>
              <a:ext cx="1001" cy="213"/>
            </a:xfrm>
            <a:prstGeom prst="rect">
              <a:avLst/>
            </a:prstGeom>
            <a:noFill/>
            <a:ln w="9525" algn="ctr">
              <a:noFill/>
              <a:miter lim="800000"/>
              <a:headEnd/>
              <a:tailEnd/>
            </a:ln>
            <a:effectLst/>
          </p:spPr>
          <p:txBody>
            <a:bodyPr>
              <a:spAutoFit/>
            </a:bodyPr>
            <a:lstStyle/>
            <a:p>
              <a:pPr>
                <a:spcBef>
                  <a:spcPct val="50000"/>
                </a:spcBef>
                <a:defRPr/>
              </a:pPr>
              <a:r>
                <a:rPr lang="tr-TR" altLang="ko-KR" sz="1600" b="1" dirty="0" smtClean="0">
                  <a:solidFill>
                    <a:srgbClr val="7030A0"/>
                  </a:solidFill>
                  <a:effectLst>
                    <a:outerShdw blurRad="38100" dist="38100" dir="2700000" algn="tl">
                      <a:srgbClr val="000000"/>
                    </a:outerShdw>
                  </a:effectLst>
                  <a:ea typeface="굴림" pitchFamily="50" charset="-127"/>
                </a:rPr>
                <a:t>Gerçek nitelik</a:t>
              </a:r>
              <a:endParaRPr lang="en-US" sz="16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609600" y="228600"/>
            <a:ext cx="8153400" cy="1143000"/>
          </a:xfrm>
        </p:spPr>
        <p:txBody>
          <a:bodyPr/>
          <a:lstStyle/>
          <a:p>
            <a:r>
              <a:rPr lang="tr-TR" altLang="ko-KR" sz="3200" dirty="0" smtClean="0">
                <a:ea typeface="굴림" pitchFamily="50" charset="-127"/>
              </a:rPr>
              <a:t>Nitelik Değerlerini Hesaplama</a:t>
            </a:r>
            <a:r>
              <a:rPr lang="en-US" altLang="ko-KR" sz="3200" dirty="0" smtClean="0">
                <a:ea typeface="굴림" pitchFamily="50" charset="-127"/>
              </a:rPr>
              <a:t> – </a:t>
            </a:r>
            <a:br>
              <a:rPr lang="en-US" altLang="ko-KR" sz="3200" dirty="0" smtClean="0">
                <a:ea typeface="굴림" pitchFamily="50" charset="-127"/>
              </a:rPr>
            </a:br>
            <a:r>
              <a:rPr lang="tr-TR" altLang="ko-KR" sz="2800" dirty="0" smtClean="0">
                <a:ea typeface="굴림" pitchFamily="50" charset="-127"/>
              </a:rPr>
              <a:t>Tam bağlanmış nitelik ağacı</a:t>
            </a:r>
            <a:endParaRPr lang="en-US" sz="2800" dirty="0" smtClean="0"/>
          </a:p>
        </p:txBody>
      </p:sp>
      <p:pic>
        <p:nvPicPr>
          <p:cNvPr id="80899" name="Picture 4" descr="fig_0308"/>
          <p:cNvPicPr preferRelativeResize="0">
            <a:picLocks noChangeAspect="1" noChangeArrowheads="1"/>
          </p:cNvPicPr>
          <p:nvPr/>
        </p:nvPicPr>
        <p:blipFill>
          <a:blip r:embed="rId2"/>
          <a:srcRect/>
          <a:stretch>
            <a:fillRect/>
          </a:stretch>
        </p:blipFill>
        <p:spPr bwMode="auto">
          <a:xfrm>
            <a:off x="457200" y="1714500"/>
            <a:ext cx="8142288"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smtClean="0"/>
              <a:t>Sözdizim Grafikleri</a:t>
            </a:r>
            <a:endParaRPr lang="en-US" smtClean="0"/>
          </a:p>
        </p:txBody>
      </p:sp>
      <p:sp>
        <p:nvSpPr>
          <p:cNvPr id="81923" name="Rectangle 3"/>
          <p:cNvSpPr>
            <a:spLocks noGrp="1" noChangeArrowheads="1"/>
          </p:cNvSpPr>
          <p:nvPr>
            <p:ph type="body" idx="1"/>
          </p:nvPr>
        </p:nvSpPr>
        <p:spPr/>
        <p:txBody>
          <a:bodyPr/>
          <a:lstStyle/>
          <a:p>
            <a:r>
              <a:rPr lang="tr-TR" sz="2400" smtClean="0"/>
              <a:t>BNF ve EBNF'teki kurallar, ayrıştırma ağacı dışında </a:t>
            </a:r>
            <a:r>
              <a:rPr lang="tr-TR" sz="2400" b="1" smtClean="0"/>
              <a:t>sözdizim grafikleri</a:t>
            </a:r>
            <a:r>
              <a:rPr lang="tr-TR" sz="2400" i="1" smtClean="0"/>
              <a:t> (syntax graphs) </a:t>
            </a:r>
            <a:r>
              <a:rPr lang="tr-TR" sz="2400" smtClean="0"/>
              <a:t>ile de gösterilebilir. Sözdizim grafikleri, ilk olarak Pascal'ın gramerini açıklamak için kullanılmıştır. BNF’ye eşdeğer olarak düşünülmüştür.</a:t>
            </a:r>
          </a:p>
          <a:p>
            <a:r>
              <a:rPr lang="tr-TR" sz="2400" smtClean="0"/>
              <a:t>Sözdizim grafiklerinde kurallar, düğümleri semboller olan iki-yönlü yönlendirilmiş grafikler ile gösterilir. Grafikteki olası yollar, kuraldaki terminal_olmayanı tanımlayan olası sembol sıralarını göstermektedir. Terminal semboller oval düğümler ile, terminal_olmayan semboller ise dikdörtgensel düğümlerle gösterilmektedir.</a:t>
            </a:r>
          </a:p>
        </p:txBody>
      </p:sp>
      <p:sp>
        <p:nvSpPr>
          <p:cNvPr id="5" name="4 Slayt Numarası Yer Tutucusu"/>
          <p:cNvSpPr>
            <a:spLocks noGrp="1"/>
          </p:cNvSpPr>
          <p:nvPr>
            <p:ph type="sldNum" sz="quarter" idx="11"/>
          </p:nvPr>
        </p:nvSpPr>
        <p:spPr/>
        <p:txBody>
          <a:bodyPr/>
          <a:lstStyle/>
          <a:p>
            <a:pPr>
              <a:defRPr/>
            </a:pPr>
            <a:fld id="{2FC79DCD-E951-4A84-B2A4-C27EC32CC4B2}"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srcRect/>
          <a:stretch>
            <a:fillRect/>
          </a:stretch>
        </p:blipFill>
        <p:spPr bwMode="auto">
          <a:xfrm>
            <a:off x="1143000" y="1371600"/>
            <a:ext cx="7058025" cy="4848225"/>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82947" name="Rectangle 2"/>
          <p:cNvSpPr>
            <a:spLocks noGrp="1" noChangeArrowheads="1"/>
          </p:cNvSpPr>
          <p:nvPr>
            <p:ph type="title"/>
          </p:nvPr>
        </p:nvSpPr>
        <p:spPr/>
        <p:txBody>
          <a:bodyPr/>
          <a:lstStyle/>
          <a:p>
            <a:r>
              <a:rPr lang="tr-TR" smtClean="0"/>
              <a:t>Sözdizim Grafikleri</a:t>
            </a:r>
            <a:endParaRPr lang="en-US" smtClean="0"/>
          </a:p>
        </p:txBody>
      </p:sp>
      <p:sp>
        <p:nvSpPr>
          <p:cNvPr id="5" name="4 Slayt Numarası Yer Tutucusu"/>
          <p:cNvSpPr>
            <a:spLocks noGrp="1"/>
          </p:cNvSpPr>
          <p:nvPr>
            <p:ph type="sldNum" sz="quarter" idx="11"/>
          </p:nvPr>
        </p:nvSpPr>
        <p:spPr/>
        <p:txBody>
          <a:bodyPr/>
          <a:lstStyle/>
          <a:p>
            <a:pPr>
              <a:defRPr/>
            </a:pPr>
            <a:fld id="{FEFF7AB6-E2EC-4ECC-9E39-FEA3C00045A2}"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smtClean="0"/>
              <a:t>Sözdizim Grafikleri</a:t>
            </a:r>
            <a:endParaRPr lang="en-US" smtClean="0"/>
          </a:p>
        </p:txBody>
      </p:sp>
      <p:sp>
        <p:nvSpPr>
          <p:cNvPr id="83971" name="Rectangle 3"/>
          <p:cNvSpPr>
            <a:spLocks noGrp="1" noChangeArrowheads="1"/>
          </p:cNvSpPr>
          <p:nvPr>
            <p:ph type="body" idx="1"/>
          </p:nvPr>
        </p:nvSpPr>
        <p:spPr/>
        <p:txBody>
          <a:bodyPr/>
          <a:lstStyle/>
          <a:p>
            <a:r>
              <a:rPr lang="tr-TR" sz="2400" smtClean="0"/>
              <a:t>Şekilde C'deki </a:t>
            </a:r>
            <a:r>
              <a:rPr lang="tr-TR" sz="2400" i="1" smtClean="0"/>
              <a:t>if -then -else</a:t>
            </a:r>
            <a:r>
              <a:rPr lang="tr-TR" sz="2400" smtClean="0"/>
              <a:t> deyiminin sözdizim grafiği görülmektedir.</a:t>
            </a:r>
          </a:p>
        </p:txBody>
      </p:sp>
      <p:pic>
        <p:nvPicPr>
          <p:cNvPr id="2" name="Picture 2"/>
          <p:cNvPicPr>
            <a:picLocks noChangeAspect="1" noChangeArrowheads="1"/>
          </p:cNvPicPr>
          <p:nvPr/>
        </p:nvPicPr>
        <p:blipFill>
          <a:blip r:embed="rId2"/>
          <a:srcRect/>
          <a:stretch>
            <a:fillRect/>
          </a:stretch>
        </p:blipFill>
        <p:spPr bwMode="auto">
          <a:xfrm>
            <a:off x="733425" y="2852738"/>
            <a:ext cx="8105775" cy="1914525"/>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36C3929A-F94F-4ACD-848D-C88E2B9972FC}"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3.5 </a:t>
            </a:r>
            <a:r>
              <a:rPr lang="tr-TR" smtClean="0"/>
              <a:t>Semantik</a:t>
            </a:r>
            <a:endParaRPr lang="en-US" smtClean="0"/>
          </a:p>
        </p:txBody>
      </p:sp>
      <p:sp>
        <p:nvSpPr>
          <p:cNvPr id="84995" name="Rectangle 3"/>
          <p:cNvSpPr>
            <a:spLocks noGrp="1" noChangeArrowheads="1"/>
          </p:cNvSpPr>
          <p:nvPr>
            <p:ph type="body" idx="1"/>
          </p:nvPr>
        </p:nvSpPr>
        <p:spPr>
          <a:xfrm>
            <a:off x="323850" y="1295400"/>
            <a:ext cx="8640763" cy="4495800"/>
          </a:xfrm>
        </p:spPr>
        <p:txBody>
          <a:bodyPr/>
          <a:lstStyle/>
          <a:p>
            <a:r>
              <a:rPr lang="tr-TR" sz="2700" dirty="0" smtClean="0"/>
              <a:t>Sözdizimsel olarak doğru olan tüm programların bir anlamı olmayabilir. Bir programın çalıştırılabilmesi için, hem söz dizim açısından hem de anlam açısından doğru olması gerekir.</a:t>
            </a:r>
          </a:p>
          <a:p>
            <a:r>
              <a:rPr lang="tr-TR" sz="2700" dirty="0" smtClean="0"/>
              <a:t>Bir programlama dilinin </a:t>
            </a:r>
            <a:r>
              <a:rPr lang="tr-TR" sz="2700" b="1" dirty="0" smtClean="0"/>
              <a:t>anlam </a:t>
            </a:r>
            <a:r>
              <a:rPr lang="tr-TR" sz="2700" i="1" dirty="0" smtClean="0"/>
              <a:t>(semantik)</a:t>
            </a:r>
            <a:r>
              <a:rPr lang="tr-TR" sz="2700" dirty="0" smtClean="0"/>
              <a:t> </a:t>
            </a:r>
            <a:r>
              <a:rPr lang="tr-TR" sz="2700" b="1" dirty="0" smtClean="0"/>
              <a:t>kuralları</a:t>
            </a:r>
            <a:r>
              <a:rPr lang="tr-TR" sz="2700" dirty="0" smtClean="0"/>
              <a:t>, bir dilde sözdizimsel olarak geçerli olan herhangi bir programın anlamını belirler.</a:t>
            </a:r>
          </a:p>
          <a:p>
            <a:r>
              <a:rPr lang="tr-TR" sz="2700" dirty="0" smtClean="0"/>
              <a:t>Dillerin sözdizimi BNF gibi ağaçlarla kolaylıkla tanımlanabilmesine rağmen, anlamlarının tanımlanması farklıdır.</a:t>
            </a:r>
          </a:p>
          <a:p>
            <a:r>
              <a:rPr lang="tr-TR" sz="2700" dirty="0" smtClean="0"/>
              <a:t>Semantiği tanımlamak için yaygın kabul edilmiş tek bir gösterim veya  formalizm yoktur</a:t>
            </a:r>
          </a:p>
          <a:p>
            <a:endParaRPr lang="tr-TR" b="1" dirty="0" smtClean="0"/>
          </a:p>
        </p:txBody>
      </p:sp>
      <p:sp>
        <p:nvSpPr>
          <p:cNvPr id="5" name="4 Slayt Numarası Yer Tutucusu"/>
          <p:cNvSpPr>
            <a:spLocks noGrp="1"/>
          </p:cNvSpPr>
          <p:nvPr>
            <p:ph type="sldNum" sz="quarter" idx="11"/>
          </p:nvPr>
        </p:nvSpPr>
        <p:spPr/>
        <p:txBody>
          <a:bodyPr/>
          <a:lstStyle/>
          <a:p>
            <a:pPr>
              <a:defRPr/>
            </a:pPr>
            <a:fld id="{A22C0F23-B892-48DE-9AFF-DE7322A01EEF}"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86019" name="Rectangle 3"/>
          <p:cNvSpPr>
            <a:spLocks noGrp="1" noChangeArrowheads="1"/>
          </p:cNvSpPr>
          <p:nvPr>
            <p:ph type="body" idx="1"/>
          </p:nvPr>
        </p:nvSpPr>
        <p:spPr/>
        <p:txBody>
          <a:bodyPr/>
          <a:lstStyle/>
          <a:p>
            <a:pPr>
              <a:lnSpc>
                <a:spcPct val="80000"/>
              </a:lnSpc>
              <a:buFontTx/>
              <a:buNone/>
            </a:pPr>
            <a:r>
              <a:rPr lang="tr-TR" sz="2600" b="1" smtClean="0"/>
              <a:t>	Anlam tanımlama </a:t>
            </a:r>
          </a:p>
          <a:p>
            <a:pPr>
              <a:lnSpc>
                <a:spcPct val="80000"/>
              </a:lnSpc>
            </a:pPr>
            <a:endParaRPr lang="tr-TR" sz="2600" smtClean="0"/>
          </a:p>
          <a:p>
            <a:pPr>
              <a:lnSpc>
                <a:spcPct val="80000"/>
              </a:lnSpc>
            </a:pPr>
            <a:r>
              <a:rPr lang="tr-TR" sz="2600" smtClean="0"/>
              <a:t>Anlamsal tanımlama için var olan yöntemler oldukça karmaşıktır ve hiçbir yöntem söz dizim tanımlamak için kullanılan BNF meta dili gibi yaygın kullanıma ulaşmamıştır.</a:t>
            </a:r>
          </a:p>
          <a:p>
            <a:pPr>
              <a:lnSpc>
                <a:spcPct val="80000"/>
              </a:lnSpc>
            </a:pPr>
            <a:endParaRPr lang="tr-TR" sz="2600" smtClean="0"/>
          </a:p>
          <a:p>
            <a:pPr>
              <a:lnSpc>
                <a:spcPct val="80000"/>
              </a:lnSpc>
            </a:pPr>
            <a:r>
              <a:rPr lang="tr-TR" sz="2600" smtClean="0"/>
              <a:t>Anlam tanımlama için, dil yapılarının Türkçe gibi bir doğal dilde açıklanması sağlanır. Ancak doğal dil kullanılarak yapılan açıklamalar, açık ve kesin olmaz.</a:t>
            </a:r>
            <a:br>
              <a:rPr lang="tr-TR" sz="2600" smtClean="0"/>
            </a:br>
            <a:endParaRPr lang="tr-TR" sz="2600" smtClean="0"/>
          </a:p>
          <a:p>
            <a:pPr>
              <a:lnSpc>
                <a:spcPct val="80000"/>
              </a:lnSpc>
            </a:pPr>
            <a:endParaRPr lang="tr-TR" sz="2600" smtClean="0"/>
          </a:p>
        </p:txBody>
      </p:sp>
      <p:sp>
        <p:nvSpPr>
          <p:cNvPr id="5" name="4 Slayt Numarası Yer Tutucusu"/>
          <p:cNvSpPr>
            <a:spLocks noGrp="1"/>
          </p:cNvSpPr>
          <p:nvPr>
            <p:ph type="sldNum" sz="quarter" idx="11"/>
          </p:nvPr>
        </p:nvSpPr>
        <p:spPr/>
        <p:txBody>
          <a:bodyPr/>
          <a:lstStyle/>
          <a:p>
            <a:pPr>
              <a:defRPr/>
            </a:pPr>
            <a:fld id="{4C792FC8-4843-4208-8801-3F81D39F631B}"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152400"/>
            <a:ext cx="8153400" cy="1143000"/>
          </a:xfrm>
        </p:spPr>
        <p:txBody>
          <a:bodyPr/>
          <a:lstStyle/>
          <a:p>
            <a:r>
              <a:rPr lang="tr-TR" sz="3200" smtClean="0"/>
              <a:t>Soyut Sözdizim</a:t>
            </a:r>
            <a:endParaRPr lang="en-US" sz="3200" smtClean="0"/>
          </a:p>
        </p:txBody>
      </p:sp>
      <p:sp>
        <p:nvSpPr>
          <p:cNvPr id="14339" name="Rectangle 3"/>
          <p:cNvSpPr>
            <a:spLocks noGrp="1" noChangeArrowheads="1"/>
          </p:cNvSpPr>
          <p:nvPr>
            <p:ph type="body" idx="1"/>
          </p:nvPr>
        </p:nvSpPr>
        <p:spPr>
          <a:xfrm>
            <a:off x="533400" y="1447800"/>
            <a:ext cx="8142288" cy="4876800"/>
          </a:xfrm>
        </p:spPr>
        <p:txBody>
          <a:bodyPr/>
          <a:lstStyle/>
          <a:p>
            <a:pPr>
              <a:lnSpc>
                <a:spcPct val="90000"/>
              </a:lnSpc>
              <a:buFontTx/>
              <a:buNone/>
            </a:pPr>
            <a:r>
              <a:rPr lang="tr-TR" sz="2400" b="1" smtClean="0"/>
              <a:t>	Soyut Sözdizim Ağaçları</a:t>
            </a:r>
          </a:p>
          <a:p>
            <a:pPr>
              <a:lnSpc>
                <a:spcPct val="90000"/>
              </a:lnSpc>
            </a:pPr>
            <a:r>
              <a:rPr lang="tr-TR" sz="2400" smtClean="0"/>
              <a:t>Bir ifadedeki işlemci/işlenen yapısını gösteren ağaçlara </a:t>
            </a:r>
            <a:r>
              <a:rPr lang="tr-TR" sz="2400" b="1" smtClean="0"/>
              <a:t>soyut sözdizim ağaçları</a:t>
            </a:r>
            <a:r>
              <a:rPr lang="tr-TR" sz="2400" smtClean="0"/>
              <a:t> adı verilir. </a:t>
            </a:r>
          </a:p>
          <a:p>
            <a:pPr>
              <a:lnSpc>
                <a:spcPct val="90000"/>
              </a:lnSpc>
            </a:pPr>
            <a:r>
              <a:rPr lang="tr-TR" sz="2400" smtClean="0"/>
              <a:t>Soyut sözdizim ağaçları, bir ifadenin yazıldığı gösterimden bağımsız olarak sözdizimsel yapısını gösterebilmeleri nedeniyle bu şekilde isimlendirilirler.</a:t>
            </a:r>
          </a:p>
          <a:p>
            <a:pPr>
              <a:lnSpc>
                <a:spcPct val="90000"/>
              </a:lnSpc>
            </a:pPr>
            <a:endParaRPr lang="tr-TR" sz="2400" smtClean="0"/>
          </a:p>
          <a:p>
            <a:pPr>
              <a:lnSpc>
                <a:spcPct val="90000"/>
              </a:lnSpc>
            </a:pPr>
            <a:r>
              <a:rPr lang="en-US" sz="2400" smtClean="0"/>
              <a:t>Soyut sözdizim ağaçları, uygun işlemcilerin geliştirilmesiyle diğer yapılar için de genişletilebilir. </a:t>
            </a:r>
          </a:p>
          <a:p>
            <a:pPr>
              <a:lnSpc>
                <a:spcPct val="90000"/>
              </a:lnSpc>
            </a:pPr>
            <a:r>
              <a:rPr lang="en-US" sz="2400" smtClean="0"/>
              <a:t>Örneğin</a:t>
            </a:r>
          </a:p>
          <a:p>
            <a:pPr>
              <a:lnSpc>
                <a:spcPct val="90000"/>
              </a:lnSpc>
            </a:pPr>
            <a:r>
              <a:rPr lang="en-US" sz="2400" b="1" smtClean="0"/>
              <a:t>if</a:t>
            </a:r>
            <a:r>
              <a:rPr lang="en-US" sz="2400" smtClean="0"/>
              <a:t> a </a:t>
            </a:r>
            <a:r>
              <a:rPr lang="tr-TR" sz="2400" smtClean="0"/>
              <a:t>&lt;=</a:t>
            </a:r>
            <a:r>
              <a:rPr lang="en-US" sz="2400" smtClean="0"/>
              <a:t> b </a:t>
            </a:r>
            <a:r>
              <a:rPr lang="en-US" sz="2400" b="1" smtClean="0"/>
              <a:t>then</a:t>
            </a:r>
            <a:r>
              <a:rPr lang="en-US" sz="2400" smtClean="0"/>
              <a:t> a </a:t>
            </a:r>
            <a:r>
              <a:rPr lang="en-US" sz="2400" b="1" smtClean="0"/>
              <a:t>else</a:t>
            </a:r>
            <a:r>
              <a:rPr lang="en-US" sz="2400" smtClean="0"/>
              <a:t> b</a:t>
            </a:r>
          </a:p>
        </p:txBody>
      </p:sp>
      <p:pic>
        <p:nvPicPr>
          <p:cNvPr id="737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5257800"/>
            <a:ext cx="2736850" cy="1371600"/>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F3FABDAE-786A-40E0-9241-95D4836939C8}"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32125" y="4267200"/>
            <a:ext cx="5959475" cy="2492375"/>
          </a:xfrm>
          <a:prstGeom prst="rect">
            <a:avLst/>
          </a:prstGeom>
          <a:ln>
            <a:noFill/>
          </a:ln>
          <a:effectLst>
            <a:outerShdw blurRad="292100" dist="139700" dir="2700000" algn="tl" rotWithShape="0">
              <a:srgbClr val="333333">
                <a:alpha val="65000"/>
              </a:srgbClr>
            </a:outerShdw>
          </a:effectLst>
          <a:extLst/>
        </p:spPr>
      </p:pic>
      <p:pic>
        <p:nvPicPr>
          <p:cNvPr id="737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88" y="1143000"/>
            <a:ext cx="6792912" cy="2879725"/>
          </a:xfrm>
          <a:prstGeom prst="rect">
            <a:avLst/>
          </a:prstGeom>
          <a:ln>
            <a:noFill/>
          </a:ln>
          <a:effectLst>
            <a:outerShdw blurRad="292100" dist="139700" dir="2700000" algn="tl" rotWithShape="0">
              <a:srgbClr val="333333">
                <a:alpha val="65000"/>
              </a:srgbClr>
            </a:outerShdw>
          </a:effectLst>
          <a:extLst/>
        </p:spPr>
      </p:pic>
      <p:sp>
        <p:nvSpPr>
          <p:cNvPr id="87044"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7" name="6 Slayt Numarası Yer Tutucusu"/>
          <p:cNvSpPr>
            <a:spLocks noGrp="1"/>
          </p:cNvSpPr>
          <p:nvPr>
            <p:ph type="sldNum" sz="quarter" idx="11"/>
          </p:nvPr>
        </p:nvSpPr>
        <p:spPr/>
        <p:txBody>
          <a:bodyPr/>
          <a:lstStyle/>
          <a:p>
            <a:pPr>
              <a:defRPr/>
            </a:pPr>
            <a:fld id="{37D0553F-A8B7-4E6A-ACF7-F80528395797}"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609600" y="1295400"/>
            <a:ext cx="8153400" cy="4572000"/>
          </a:xfrm>
        </p:spPr>
        <p:txBody>
          <a:bodyPr/>
          <a:lstStyle/>
          <a:p>
            <a:r>
              <a:rPr lang="tr-TR" b="1" smtClean="0"/>
              <a:t>Resmi Anlam Tanımlama</a:t>
            </a:r>
            <a:endParaRPr lang="tr-TR" smtClean="0"/>
          </a:p>
          <a:p>
            <a:r>
              <a:rPr lang="tr-TR" sz="2000" smtClean="0"/>
              <a:t>Resmi anlam tanımlama için kullanılacak metadil, tanımlamanın açık ve kesin olması için, iyi anlaşılmış sayısal kavramlara dayanmalıdır. Aşağıdaki çizimde resmi anlam tanımlama için kullanılan üç yaklaşım tanıtılmaktadır:</a:t>
            </a:r>
          </a:p>
          <a:p>
            <a:endParaRPr lang="tr-TR" sz="2400" smtClean="0"/>
          </a:p>
        </p:txBody>
      </p:sp>
      <p:pic>
        <p:nvPicPr>
          <p:cNvPr id="88067" name="Picture 2"/>
          <p:cNvPicPr>
            <a:picLocks noChangeAspect="1" noChangeArrowheads="1"/>
          </p:cNvPicPr>
          <p:nvPr/>
        </p:nvPicPr>
        <p:blipFill>
          <a:blip r:embed="rId2">
            <a:clrChange>
              <a:clrFrom>
                <a:srgbClr val="E3E3FE"/>
              </a:clrFrom>
              <a:clrTo>
                <a:srgbClr val="E3E3FE">
                  <a:alpha val="0"/>
                </a:srgbClr>
              </a:clrTo>
            </a:clrChange>
          </a:blip>
          <a:srcRect/>
          <a:stretch>
            <a:fillRect/>
          </a:stretch>
        </p:blipFill>
        <p:spPr bwMode="auto">
          <a:xfrm>
            <a:off x="990600" y="3048000"/>
            <a:ext cx="7272338" cy="3735388"/>
          </a:xfrm>
          <a:prstGeom prst="rect">
            <a:avLst/>
          </a:prstGeom>
          <a:noFill/>
          <a:ln w="9525">
            <a:noFill/>
            <a:miter lim="800000"/>
            <a:headEnd/>
            <a:tailEnd/>
          </a:ln>
        </p:spPr>
      </p:pic>
      <p:sp>
        <p:nvSpPr>
          <p:cNvPr id="88068" name="Rectangle 2"/>
          <p:cNvSpPr>
            <a:spLocks noGrp="1" noChangeArrowheads="1"/>
          </p:cNvSpPr>
          <p:nvPr>
            <p:ph type="title"/>
          </p:nvPr>
        </p:nvSpPr>
        <p:spPr>
          <a:xfrm>
            <a:off x="609600" y="152400"/>
            <a:ext cx="8153400" cy="1143000"/>
          </a:xfrm>
        </p:spPr>
        <p:txBody>
          <a:bodyPr/>
          <a:lstStyle/>
          <a:p>
            <a:r>
              <a:rPr lang="tr-TR" sz="3200" dirty="0" smtClean="0"/>
              <a:t>Programlama Dillerinin Anlamsal (Semantik) Olarak Tanımlanması</a:t>
            </a:r>
            <a:endParaRPr lang="en-US" sz="3200" dirty="0" smtClean="0"/>
          </a:p>
        </p:txBody>
      </p:sp>
      <p:sp>
        <p:nvSpPr>
          <p:cNvPr id="6" name="5 Slayt Numarası Yer Tutucusu"/>
          <p:cNvSpPr>
            <a:spLocks noGrp="1"/>
          </p:cNvSpPr>
          <p:nvPr>
            <p:ph type="sldNum" sz="quarter" idx="11"/>
          </p:nvPr>
        </p:nvSpPr>
        <p:spPr/>
        <p:txBody>
          <a:bodyPr/>
          <a:lstStyle/>
          <a:p>
            <a:pPr>
              <a:defRPr/>
            </a:pPr>
            <a:fld id="{2E242464-FED9-4151-930C-702E7E039E8D}"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a) İşlemsel (</a:t>
            </a:r>
            <a:r>
              <a:rPr lang="en-US" smtClean="0"/>
              <a:t>Operational</a:t>
            </a:r>
            <a:r>
              <a:rPr lang="tr-TR" smtClean="0"/>
              <a:t>)</a:t>
            </a:r>
            <a:r>
              <a:rPr lang="en-US" smtClean="0"/>
              <a:t> Semanti</a:t>
            </a:r>
            <a:r>
              <a:rPr lang="tr-TR" smtClean="0"/>
              <a:t>k</a:t>
            </a:r>
            <a:endParaRPr lang="en-US" smtClean="0"/>
          </a:p>
        </p:txBody>
      </p:sp>
      <p:sp>
        <p:nvSpPr>
          <p:cNvPr id="89091" name="Rectangle 3"/>
          <p:cNvSpPr>
            <a:spLocks noGrp="1" noChangeArrowheads="1"/>
          </p:cNvSpPr>
          <p:nvPr>
            <p:ph type="body" idx="1"/>
          </p:nvPr>
        </p:nvSpPr>
        <p:spPr>
          <a:xfrm>
            <a:off x="609600" y="1295400"/>
            <a:ext cx="8153400" cy="4572000"/>
          </a:xfrm>
        </p:spPr>
        <p:txBody>
          <a:bodyPr/>
          <a:lstStyle/>
          <a:p>
            <a:pPr eaLnBrk="1" hangingPunct="1"/>
            <a:r>
              <a:rPr lang="tr-TR" sz="2400" smtClean="0"/>
              <a:t>Bir programı simulasyon veya gerçek olarak makine üzerinde çalıştırarak anlamını açıklamaktır</a:t>
            </a:r>
            <a:r>
              <a:rPr lang="en-US" sz="2400" smtClean="0"/>
              <a:t>.  </a:t>
            </a:r>
            <a:r>
              <a:rPr lang="tr-TR" sz="2400" smtClean="0"/>
              <a:t>Makinenin durumundaki değişme</a:t>
            </a:r>
            <a:r>
              <a:rPr lang="en-US" sz="2400" smtClean="0"/>
              <a:t> (</a:t>
            </a:r>
            <a:r>
              <a:rPr lang="tr-TR" sz="2400" smtClean="0"/>
              <a:t>bellek</a:t>
            </a:r>
            <a:r>
              <a:rPr lang="en-US" sz="2400" smtClean="0"/>
              <a:t>, </a:t>
            </a:r>
            <a:r>
              <a:rPr lang="tr-TR" sz="2400" smtClean="0"/>
              <a:t>saklayıcılar (</a:t>
            </a:r>
            <a:r>
              <a:rPr lang="en-US" sz="2400" smtClean="0"/>
              <a:t>registers</a:t>
            </a:r>
            <a:r>
              <a:rPr lang="tr-TR" sz="2400" smtClean="0"/>
              <a:t>)</a:t>
            </a:r>
            <a:r>
              <a:rPr lang="en-US" sz="2400" smtClean="0"/>
              <a:t>, </a:t>
            </a:r>
            <a:r>
              <a:rPr lang="tr-TR" sz="2400" smtClean="0"/>
              <a:t>vs</a:t>
            </a:r>
            <a:r>
              <a:rPr lang="en-US" sz="2400" smtClean="0"/>
              <a:t>.) </a:t>
            </a:r>
            <a:r>
              <a:rPr lang="tr-TR" sz="2400" smtClean="0"/>
              <a:t>ifadenin anlamını tanımlar</a:t>
            </a:r>
          </a:p>
          <a:p>
            <a:pPr eaLnBrk="1" hangingPunct="1"/>
            <a:r>
              <a:rPr lang="tr-TR" sz="2400" smtClean="0"/>
              <a:t>Yüksek-düzeyli bir dil için işlemsel semantiği kullanmak için</a:t>
            </a:r>
            <a:r>
              <a:rPr lang="en-US" sz="2400" smtClean="0"/>
              <a:t>, </a:t>
            </a:r>
            <a:r>
              <a:rPr lang="tr-TR" sz="2400" smtClean="0"/>
              <a:t>bir sanal</a:t>
            </a:r>
            <a:r>
              <a:rPr lang="en-US" sz="2400" smtClean="0"/>
              <a:t> ma</a:t>
            </a:r>
            <a:r>
              <a:rPr lang="tr-TR" sz="2400" smtClean="0"/>
              <a:t>k</a:t>
            </a:r>
            <a:r>
              <a:rPr lang="en-US" sz="2400" smtClean="0"/>
              <a:t>ine </a:t>
            </a:r>
            <a:r>
              <a:rPr lang="tr-TR" sz="2400" smtClean="0"/>
              <a:t>gereklidir</a:t>
            </a:r>
            <a:endParaRPr lang="en-US" sz="2400" smtClean="0"/>
          </a:p>
          <a:p>
            <a:pPr eaLnBrk="1" hangingPunct="1"/>
            <a:r>
              <a:rPr lang="tr-TR" sz="2400" smtClean="0">
                <a:solidFill>
                  <a:srgbClr val="3333FF"/>
                </a:solidFill>
              </a:rPr>
              <a:t>Donanım</a:t>
            </a:r>
            <a:r>
              <a:rPr lang="tr-TR" sz="2400" smtClean="0"/>
              <a:t> saf yorumlayıcı çok pahalı olacaktır</a:t>
            </a:r>
            <a:endParaRPr lang="en-US" sz="2400" smtClean="0"/>
          </a:p>
          <a:p>
            <a:pPr eaLnBrk="1" hangingPunct="1"/>
            <a:r>
              <a:rPr lang="tr-TR" sz="2400" smtClean="0">
                <a:solidFill>
                  <a:srgbClr val="3333FF"/>
                </a:solidFill>
              </a:rPr>
              <a:t>Yazılım</a:t>
            </a:r>
            <a:r>
              <a:rPr lang="tr-TR" sz="2400" smtClean="0"/>
              <a:t> saf yorumlayıcının bazı problemleri</a:t>
            </a:r>
            <a:r>
              <a:rPr lang="en-US" sz="2400" smtClean="0"/>
              <a:t>:</a:t>
            </a:r>
          </a:p>
          <a:p>
            <a:pPr lvl="1" eaLnBrk="1" hangingPunct="1"/>
            <a:r>
              <a:rPr lang="tr-TR" sz="2200" smtClean="0"/>
              <a:t>Bilgisayara özgü ayrıntılı özellikler faaliyetlerin anlaşılmasını zorlaştırır</a:t>
            </a:r>
            <a:endParaRPr lang="en-US" sz="2200" smtClean="0"/>
          </a:p>
          <a:p>
            <a:pPr lvl="1" eaLnBrk="1" hangingPunct="1"/>
            <a:r>
              <a:rPr lang="tr-TR" sz="2200" smtClean="0"/>
              <a:t>Böyle bir </a:t>
            </a:r>
            <a:r>
              <a:rPr lang="en-US" sz="2200" smtClean="0"/>
              <a:t>semanti</a:t>
            </a:r>
            <a:r>
              <a:rPr lang="tr-TR" sz="2200" smtClean="0"/>
              <a:t>k</a:t>
            </a:r>
            <a:r>
              <a:rPr lang="en-US" sz="2200" smtClean="0"/>
              <a:t> </a:t>
            </a:r>
            <a:r>
              <a:rPr lang="tr-TR" sz="2200" smtClean="0"/>
              <a:t>tanımı</a:t>
            </a:r>
            <a:r>
              <a:rPr lang="en-US" sz="2200" smtClean="0"/>
              <a:t> ma</a:t>
            </a:r>
            <a:r>
              <a:rPr lang="tr-TR" sz="2200" smtClean="0"/>
              <a:t>k</a:t>
            </a:r>
            <a:r>
              <a:rPr lang="en-US" sz="2200" smtClean="0"/>
              <a:t>ine-</a:t>
            </a:r>
            <a:r>
              <a:rPr lang="tr-TR" sz="2200" smtClean="0"/>
              <a:t>bağımlı olurdu</a:t>
            </a:r>
            <a:endParaRPr lang="en-US" sz="2200"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4037FFFA-BDE9-446B-94E4-F6CECA0DF34B}"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tr-TR" smtClean="0"/>
              <a:t>İşlemsel (</a:t>
            </a:r>
            <a:r>
              <a:rPr lang="en-US" smtClean="0"/>
              <a:t>Operational</a:t>
            </a:r>
            <a:r>
              <a:rPr lang="tr-TR" smtClean="0"/>
              <a:t>)</a:t>
            </a:r>
            <a:r>
              <a:rPr lang="en-US" smtClean="0"/>
              <a:t> Semanti</a:t>
            </a:r>
            <a:r>
              <a:rPr lang="tr-TR" smtClean="0"/>
              <a:t>k</a:t>
            </a:r>
            <a:endParaRPr lang="en-US" smtClean="0"/>
          </a:p>
        </p:txBody>
      </p:sp>
      <p:sp>
        <p:nvSpPr>
          <p:cNvPr id="90115" name="Rectangle 3"/>
          <p:cNvSpPr>
            <a:spLocks noGrp="1" noChangeArrowheads="1"/>
          </p:cNvSpPr>
          <p:nvPr>
            <p:ph type="body" idx="1"/>
          </p:nvPr>
        </p:nvSpPr>
        <p:spPr>
          <a:xfrm>
            <a:off x="609600" y="1371600"/>
            <a:ext cx="8305800" cy="5029200"/>
          </a:xfrm>
        </p:spPr>
        <p:txBody>
          <a:bodyPr/>
          <a:lstStyle/>
          <a:p>
            <a:pPr eaLnBrk="1" hangingPunct="1"/>
            <a:r>
              <a:rPr lang="tr-TR" sz="2400" smtClean="0"/>
              <a:t>Daha iyi bir alternatif</a:t>
            </a:r>
            <a:r>
              <a:rPr lang="en-US" sz="2400" smtClean="0"/>
              <a:t>: </a:t>
            </a:r>
            <a:r>
              <a:rPr lang="tr-TR" sz="2400" smtClean="0"/>
              <a:t>Tam bir bilgisayar </a:t>
            </a:r>
            <a:r>
              <a:rPr lang="en-US" sz="2400" smtClean="0"/>
              <a:t>simula</a:t>
            </a:r>
            <a:r>
              <a:rPr lang="tr-TR" sz="2400" smtClean="0"/>
              <a:t>sy</a:t>
            </a:r>
            <a:r>
              <a:rPr lang="en-US" sz="2400" smtClean="0"/>
              <a:t>on</a:t>
            </a:r>
            <a:r>
              <a:rPr lang="tr-TR" sz="2400" smtClean="0"/>
              <a:t>u</a:t>
            </a:r>
            <a:endParaRPr lang="en-US" sz="2400" smtClean="0"/>
          </a:p>
          <a:p>
            <a:pPr eaLnBrk="1" hangingPunct="1"/>
            <a:r>
              <a:rPr lang="tr-TR" sz="2400" smtClean="0"/>
              <a:t>İşlem</a:t>
            </a:r>
            <a:r>
              <a:rPr lang="en-US" sz="2400" smtClean="0"/>
              <a:t>:</a:t>
            </a:r>
          </a:p>
          <a:p>
            <a:pPr lvl="1" eaLnBrk="1" hangingPunct="1"/>
            <a:r>
              <a:rPr lang="tr-TR" sz="2000" smtClean="0"/>
              <a:t>Bir çevirmen (</a:t>
            </a:r>
            <a:r>
              <a:rPr lang="en-US" sz="2000" smtClean="0"/>
              <a:t>translator</a:t>
            </a:r>
            <a:r>
              <a:rPr lang="tr-TR" sz="2000" smtClean="0"/>
              <a:t>) oluştur</a:t>
            </a:r>
            <a:r>
              <a:rPr lang="en-US" sz="2000" smtClean="0"/>
              <a:t> (</a:t>
            </a:r>
            <a:r>
              <a:rPr lang="tr-TR" sz="2000" smtClean="0"/>
              <a:t>kaynak kodunu, idealleştirilen bir bilgisayarın makine koduna</a:t>
            </a:r>
            <a:r>
              <a:rPr lang="en-US" sz="2000" smtClean="0"/>
              <a:t> </a:t>
            </a:r>
            <a:r>
              <a:rPr lang="tr-TR" sz="2000" smtClean="0"/>
              <a:t>çevirir</a:t>
            </a:r>
            <a:r>
              <a:rPr lang="en-US" sz="2000" smtClean="0"/>
              <a:t>)</a:t>
            </a:r>
          </a:p>
          <a:p>
            <a:pPr lvl="1" eaLnBrk="1" hangingPunct="1"/>
            <a:r>
              <a:rPr lang="tr-TR" sz="2000" smtClean="0"/>
              <a:t>İdealleştirilen bilgisayar için bir simülator oluştur</a:t>
            </a:r>
            <a:endParaRPr lang="en-US" sz="2000" smtClean="0"/>
          </a:p>
          <a:p>
            <a:pPr eaLnBrk="1" hangingPunct="1"/>
            <a:r>
              <a:rPr lang="tr-TR" sz="2400" smtClean="0"/>
              <a:t>İşlemsel</a:t>
            </a:r>
            <a:r>
              <a:rPr lang="en-US" sz="2400" smtClean="0"/>
              <a:t> semanti</a:t>
            </a:r>
            <a:r>
              <a:rPr lang="tr-TR" sz="2400" smtClean="0"/>
              <a:t>ğin değerlendirmesi</a:t>
            </a:r>
            <a:r>
              <a:rPr lang="en-US" sz="2400" smtClean="0"/>
              <a:t>:</a:t>
            </a:r>
          </a:p>
          <a:p>
            <a:pPr lvl="1" eaLnBrk="1" hangingPunct="1"/>
            <a:r>
              <a:rPr lang="tr-TR" sz="2000" smtClean="0"/>
              <a:t>Informal olarak kullanılırsa iyidir </a:t>
            </a:r>
            <a:r>
              <a:rPr lang="en-US" sz="2000" smtClean="0"/>
              <a:t>(</a:t>
            </a:r>
            <a:r>
              <a:rPr lang="tr-TR" sz="2000" smtClean="0"/>
              <a:t>dil el kitapları</a:t>
            </a:r>
            <a:r>
              <a:rPr lang="en-US" sz="2000" smtClean="0"/>
              <a:t>, </a:t>
            </a:r>
            <a:r>
              <a:rPr lang="tr-TR" sz="2000" smtClean="0"/>
              <a:t>vs</a:t>
            </a:r>
            <a:r>
              <a:rPr lang="en-US" sz="2000" smtClean="0"/>
              <a:t>.)</a:t>
            </a:r>
          </a:p>
          <a:p>
            <a:pPr lvl="1" eaLnBrk="1" hangingPunct="1"/>
            <a:r>
              <a:rPr lang="tr-TR" sz="2000" smtClean="0"/>
              <a:t>Formal olarak kullanılırsa aşırı derecede karmaşıktır </a:t>
            </a:r>
            <a:r>
              <a:rPr lang="en-US" sz="2000" smtClean="0"/>
              <a:t>(</a:t>
            </a:r>
            <a:r>
              <a:rPr lang="tr-TR" sz="2000" smtClean="0"/>
              <a:t>örn</a:t>
            </a:r>
            <a:r>
              <a:rPr lang="en-US" sz="2000" smtClean="0"/>
              <a:t>., VDL), PL/I</a:t>
            </a:r>
            <a:r>
              <a:rPr lang="tr-TR" sz="2000" smtClean="0"/>
              <a:t>’ın semantiğini tanımlamak için kullanılıyordu</a:t>
            </a:r>
            <a:r>
              <a:rPr lang="en-US" sz="2000" smtClean="0"/>
              <a:t>.</a:t>
            </a:r>
          </a:p>
        </p:txBody>
      </p:sp>
      <p:sp>
        <p:nvSpPr>
          <p:cNvPr id="6" name="5 Slayt Numarası Yer Tutucusu"/>
          <p:cNvSpPr>
            <a:spLocks noGrp="1"/>
          </p:cNvSpPr>
          <p:nvPr>
            <p:ph type="sldNum" sz="quarter" idx="11"/>
          </p:nvPr>
        </p:nvSpPr>
        <p:spPr/>
        <p:txBody>
          <a:bodyPr/>
          <a:lstStyle/>
          <a:p>
            <a:pPr>
              <a:defRPr/>
            </a:pPr>
            <a:fld id="{DB2A2848-2DD5-45D8-A9DD-14D960CC29DA}"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1140" name="AutoShape 12"/>
          <p:cNvSpPr>
            <a:spLocks noChangeArrowheads="1"/>
          </p:cNvSpPr>
          <p:nvPr/>
        </p:nvSpPr>
        <p:spPr bwMode="auto">
          <a:xfrm flipH="1">
            <a:off x="2590800" y="56388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1" name="AutoShape 6"/>
          <p:cNvSpPr>
            <a:spLocks noChangeArrowheads="1"/>
          </p:cNvSpPr>
          <p:nvPr/>
        </p:nvSpPr>
        <p:spPr bwMode="auto">
          <a:xfrm>
            <a:off x="2438400" y="2667000"/>
            <a:ext cx="3124200" cy="838200"/>
          </a:xfrm>
          <a:prstGeom prst="rightArrow">
            <a:avLst>
              <a:gd name="adj1" fmla="val 50000"/>
              <a:gd name="adj2" fmla="val 93182"/>
            </a:avLst>
          </a:prstGeom>
          <a:solidFill>
            <a:srgbClr val="99CCFF"/>
          </a:solidFill>
          <a:ln w="9525">
            <a:solidFill>
              <a:schemeClr val="tx1"/>
            </a:solidFill>
            <a:miter lim="800000"/>
            <a:headEnd/>
            <a:tailEnd/>
          </a:ln>
          <a:scene3d>
            <a:camera prst="orthographicFront"/>
            <a:lightRig rig="threePt" dir="t"/>
          </a:scene3d>
          <a:sp3d>
            <a:bevelT/>
          </a:sp3d>
        </p:spPr>
        <p:txBody>
          <a:bodyPr wrap="none" anchor="ctr"/>
          <a:lstStyle/>
          <a:p>
            <a:pPr>
              <a:defRPr/>
            </a:pPr>
            <a:endParaRPr lang="tr-TR"/>
          </a:p>
        </p:txBody>
      </p:sp>
      <p:sp>
        <p:nvSpPr>
          <p:cNvPr id="91142" name="Text Box 7"/>
          <p:cNvSpPr txBox="1">
            <a:spLocks noChangeArrowheads="1"/>
          </p:cNvSpPr>
          <p:nvPr/>
        </p:nvSpPr>
        <p:spPr bwMode="auto">
          <a:xfrm>
            <a:off x="2500313" y="2871788"/>
            <a:ext cx="2530475" cy="400110"/>
          </a:xfrm>
          <a:prstGeom prst="rect">
            <a:avLst/>
          </a:prstGeom>
          <a:noFill/>
          <a:ln w="9525">
            <a:noFill/>
            <a:miter lim="800000"/>
            <a:headEnd/>
            <a:tailEnd/>
          </a:ln>
          <a:scene3d>
            <a:camera prst="orthographicFront"/>
            <a:lightRig rig="threePt" dir="t"/>
          </a:scene3d>
          <a:sp3d>
            <a:bevelT/>
          </a:sp3d>
        </p:spPr>
        <p:txBody>
          <a:bodyPr>
            <a:spAutoFit/>
          </a:bodyPr>
          <a:lstStyle/>
          <a:p>
            <a:r>
              <a:rPr lang="tr-TR" sz="2000" dirty="0"/>
              <a:t>Giriş Fonksiyonu</a:t>
            </a:r>
            <a:endParaRPr lang="en-US" sz="2000" dirty="0"/>
          </a:p>
        </p:txBody>
      </p:sp>
      <p:sp>
        <p:nvSpPr>
          <p:cNvPr id="91143" name="Text Box 9"/>
          <p:cNvSpPr txBox="1">
            <a:spLocks noChangeArrowheads="1"/>
          </p:cNvSpPr>
          <p:nvPr/>
        </p:nvSpPr>
        <p:spPr bwMode="auto">
          <a:xfrm>
            <a:off x="5588000" y="1752600"/>
            <a:ext cx="2853666" cy="584775"/>
          </a:xfrm>
          <a:prstGeom prst="rect">
            <a:avLst/>
          </a:prstGeom>
          <a:noFill/>
          <a:ln w="9525">
            <a:noFill/>
            <a:miter lim="800000"/>
            <a:headEnd/>
            <a:tailEnd/>
          </a:ln>
          <a:scene3d>
            <a:camera prst="orthographicFront"/>
            <a:lightRig rig="threePt" dir="t"/>
          </a:scene3d>
          <a:sp3d>
            <a:bevelT/>
          </a:sp3d>
        </p:spPr>
        <p:txBody>
          <a:bodyPr wrap="none">
            <a:spAutoFit/>
          </a:bodyPr>
          <a:lstStyle/>
          <a:p>
            <a:pPr>
              <a:defRPr/>
            </a:pPr>
            <a:r>
              <a:rPr lang="tr-TR" sz="3200" dirty="0"/>
              <a:t>Soyut Makine</a:t>
            </a:r>
            <a:endParaRPr lang="en-US" sz="3200" dirty="0"/>
          </a:p>
        </p:txBody>
      </p:sp>
      <p:sp>
        <p:nvSpPr>
          <p:cNvPr id="91144" name="Text Box 10"/>
          <p:cNvSpPr txBox="1">
            <a:spLocks noChangeArrowheads="1"/>
          </p:cNvSpPr>
          <p:nvPr/>
        </p:nvSpPr>
        <p:spPr bwMode="auto">
          <a:xfrm>
            <a:off x="5627688" y="2679700"/>
            <a:ext cx="2678112" cy="7207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pPr>
            <a:r>
              <a:rPr lang="tr-TR"/>
              <a:t>Başlangıç Konfigürasyonu</a:t>
            </a:r>
            <a:endParaRPr lang="en-US"/>
          </a:p>
        </p:txBody>
      </p:sp>
      <p:sp>
        <p:nvSpPr>
          <p:cNvPr id="91145" name="Text Box 11"/>
          <p:cNvSpPr txBox="1">
            <a:spLocks noChangeArrowheads="1"/>
          </p:cNvSpPr>
          <p:nvPr/>
        </p:nvSpPr>
        <p:spPr bwMode="auto">
          <a:xfrm>
            <a:off x="5668963" y="5729288"/>
            <a:ext cx="2678112" cy="91598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en-US"/>
              <a:t>Final</a:t>
            </a:r>
          </a:p>
          <a:p>
            <a:pPr algn="ctr">
              <a:lnSpc>
                <a:spcPct val="60000"/>
              </a:lnSpc>
              <a:spcBef>
                <a:spcPct val="50000"/>
              </a:spcBef>
              <a:defRPr/>
            </a:pPr>
            <a:r>
              <a:rPr lang="tr-TR"/>
              <a:t>Konfigürasyonu</a:t>
            </a:r>
            <a:endParaRPr lang="en-US"/>
          </a:p>
        </p:txBody>
      </p:sp>
      <p:sp>
        <p:nvSpPr>
          <p:cNvPr id="91146" name="Text Box 13"/>
          <p:cNvSpPr txBox="1">
            <a:spLocks noChangeArrowheads="1"/>
          </p:cNvSpPr>
          <p:nvPr/>
        </p:nvSpPr>
        <p:spPr bwMode="auto">
          <a:xfrm>
            <a:off x="3157538" y="5835650"/>
            <a:ext cx="2274982" cy="400110"/>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sz="2000" dirty="0"/>
              <a:t>Çıkış Fonksiyonu</a:t>
            </a:r>
            <a:endParaRPr lang="en-US" sz="2000" dirty="0"/>
          </a:p>
        </p:txBody>
      </p:sp>
      <p:sp>
        <p:nvSpPr>
          <p:cNvPr id="91147" name="Text Box 14"/>
          <p:cNvSpPr txBox="1">
            <a:spLocks noChangeArrowheads="1"/>
          </p:cNvSpPr>
          <p:nvPr/>
        </p:nvSpPr>
        <p:spPr bwMode="auto">
          <a:xfrm>
            <a:off x="533400" y="5648325"/>
            <a:ext cx="1981200" cy="844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274320" tIns="228600" rIns="274320" bIns="228600">
            <a:spAutoFit/>
          </a:bodyPr>
          <a:lstStyle/>
          <a:p>
            <a:pPr algn="ctr">
              <a:spcBef>
                <a:spcPct val="50000"/>
              </a:spcBef>
              <a:defRPr/>
            </a:pPr>
            <a:r>
              <a:rPr lang="tr-TR"/>
              <a:t>Cevap</a:t>
            </a:r>
            <a:endParaRPr lang="en-US"/>
          </a:p>
        </p:txBody>
      </p:sp>
      <p:sp>
        <p:nvSpPr>
          <p:cNvPr id="91148" name="Text Box 15"/>
          <p:cNvSpPr txBox="1">
            <a:spLocks noChangeArrowheads="1"/>
          </p:cNvSpPr>
          <p:nvPr/>
        </p:nvSpPr>
        <p:spPr bwMode="auto">
          <a:xfrm>
            <a:off x="5670550" y="3895725"/>
            <a:ext cx="2678113" cy="695325"/>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a:t>
            </a:r>
          </a:p>
          <a:p>
            <a:pPr algn="ctr">
              <a:lnSpc>
                <a:spcPct val="60000"/>
              </a:lnSpc>
              <a:spcBef>
                <a:spcPct val="50000"/>
              </a:spcBef>
              <a:defRPr/>
            </a:pPr>
            <a:r>
              <a:rPr lang="tr-TR" sz="1600"/>
              <a:t>Konfigürasyonu</a:t>
            </a:r>
            <a:endParaRPr lang="en-US" sz="1600"/>
          </a:p>
        </p:txBody>
      </p:sp>
      <p:sp>
        <p:nvSpPr>
          <p:cNvPr id="91150" name="Text Box 18"/>
          <p:cNvSpPr txBox="1">
            <a:spLocks noChangeArrowheads="1"/>
          </p:cNvSpPr>
          <p:nvPr/>
        </p:nvSpPr>
        <p:spPr bwMode="auto">
          <a:xfrm>
            <a:off x="5676900" y="4802188"/>
            <a:ext cx="2678113" cy="706437"/>
          </a:xfrm>
          <a:prstGeom prst="rect">
            <a:avLst/>
          </a:prstGeom>
          <a:solidFill>
            <a:schemeClr val="bg1"/>
          </a:solidFill>
          <a:ln w="22225">
            <a:solidFill>
              <a:schemeClr val="tx1"/>
            </a:solidFill>
            <a:miter lim="800000"/>
            <a:headEnd/>
            <a:tailEnd/>
          </a:ln>
          <a:scene3d>
            <a:camera prst="orthographicFront"/>
            <a:lightRig rig="threePt" dir="t"/>
          </a:scene3d>
          <a:sp3d>
            <a:bevelT/>
          </a:sp3d>
        </p:spPr>
        <p:txBody>
          <a:bodyPr lIns="182880" tIns="137160" rIns="182880" bIns="137160">
            <a:spAutoFit/>
          </a:bodyPr>
          <a:lstStyle/>
          <a:p>
            <a:pPr algn="ctr">
              <a:lnSpc>
                <a:spcPct val="60000"/>
              </a:lnSpc>
              <a:spcBef>
                <a:spcPct val="50000"/>
              </a:spcBef>
              <a:defRPr/>
            </a:pPr>
            <a:r>
              <a:rPr lang="tr-TR" sz="1600"/>
              <a:t>Ara Durum </a:t>
            </a:r>
          </a:p>
          <a:p>
            <a:pPr algn="ctr">
              <a:lnSpc>
                <a:spcPct val="60000"/>
              </a:lnSpc>
              <a:spcBef>
                <a:spcPct val="50000"/>
              </a:spcBef>
              <a:defRPr/>
            </a:pPr>
            <a:r>
              <a:rPr lang="tr-TR" sz="1600"/>
              <a:t>Konfigürasyonu</a:t>
            </a:r>
          </a:p>
        </p:txBody>
      </p:sp>
      <p:sp>
        <p:nvSpPr>
          <p:cNvPr id="91151" name="Line 19"/>
          <p:cNvSpPr>
            <a:spLocks noChangeShapeType="1"/>
          </p:cNvSpPr>
          <p:nvPr/>
        </p:nvSpPr>
        <p:spPr bwMode="auto">
          <a:xfrm>
            <a:off x="6934200" y="4603750"/>
            <a:ext cx="0" cy="18256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2" name="Line 20"/>
          <p:cNvSpPr>
            <a:spLocks noChangeShapeType="1"/>
          </p:cNvSpPr>
          <p:nvPr/>
        </p:nvSpPr>
        <p:spPr bwMode="auto">
          <a:xfrm>
            <a:off x="6934200" y="5486400"/>
            <a:ext cx="0" cy="227013"/>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tr-TR"/>
          </a:p>
        </p:txBody>
      </p:sp>
      <p:sp>
        <p:nvSpPr>
          <p:cNvPr id="91153" name="Oval 21"/>
          <p:cNvSpPr>
            <a:spLocks noChangeArrowheads="1"/>
          </p:cNvSpPr>
          <p:nvPr/>
        </p:nvSpPr>
        <p:spPr bwMode="auto">
          <a:xfrm>
            <a:off x="3505200" y="3962400"/>
            <a:ext cx="1905000" cy="1143000"/>
          </a:xfrm>
          <a:prstGeom prst="ellipse">
            <a:avLst/>
          </a:prstGeom>
          <a:solidFill>
            <a:srgbClr val="FFCC99"/>
          </a:solidFill>
          <a:ln w="9525">
            <a:solidFill>
              <a:schemeClr val="tx1"/>
            </a:solidFill>
            <a:round/>
            <a:headEnd/>
            <a:tailEnd/>
          </a:ln>
          <a:scene3d>
            <a:camera prst="orthographicFront"/>
            <a:lightRig rig="threePt" dir="t"/>
          </a:scene3d>
          <a:sp3d>
            <a:bevelT/>
          </a:sp3d>
        </p:spPr>
        <p:txBody>
          <a:bodyPr wrap="none" anchor="ctr"/>
          <a:lstStyle/>
          <a:p>
            <a:pPr>
              <a:defRPr/>
            </a:pPr>
            <a:endParaRPr lang="tr-TR"/>
          </a:p>
        </p:txBody>
      </p:sp>
      <p:sp>
        <p:nvSpPr>
          <p:cNvPr id="91154" name="Text Box 22"/>
          <p:cNvSpPr txBox="1">
            <a:spLocks noChangeArrowheads="1"/>
          </p:cNvSpPr>
          <p:nvPr/>
        </p:nvSpPr>
        <p:spPr bwMode="auto">
          <a:xfrm>
            <a:off x="3733800" y="4114800"/>
            <a:ext cx="1293813" cy="830263"/>
          </a:xfrm>
          <a:prstGeom prst="rect">
            <a:avLst/>
          </a:prstGeom>
          <a:noFill/>
          <a:ln w="9525">
            <a:noFill/>
            <a:miter lim="800000"/>
            <a:headEnd/>
            <a:tailEnd/>
          </a:ln>
          <a:scene3d>
            <a:camera prst="orthographicFront"/>
            <a:lightRig rig="threePt" dir="t"/>
          </a:scene3d>
          <a:sp3d>
            <a:bevelT/>
          </a:sp3d>
        </p:spPr>
        <p:txBody>
          <a:bodyPr wrap="none">
            <a:spAutoFit/>
          </a:bodyPr>
          <a:lstStyle/>
          <a:p>
            <a:pPr algn="ctr"/>
            <a:r>
              <a:rPr lang="tr-TR"/>
              <a:t>Geçiş </a:t>
            </a:r>
          </a:p>
          <a:p>
            <a:pPr algn="ctr"/>
            <a:r>
              <a:rPr lang="tr-TR"/>
              <a:t>Kuralları</a:t>
            </a:r>
            <a:endParaRPr lang="en-US"/>
          </a:p>
        </p:txBody>
      </p:sp>
      <p:sp>
        <p:nvSpPr>
          <p:cNvPr id="91155" name="Text Box 23"/>
          <p:cNvSpPr txBox="1">
            <a:spLocks noChangeArrowheads="1"/>
          </p:cNvSpPr>
          <p:nvPr/>
        </p:nvSpPr>
        <p:spPr bwMode="auto">
          <a:xfrm>
            <a:off x="304800" y="1752600"/>
            <a:ext cx="3044825" cy="584775"/>
          </a:xfrm>
          <a:prstGeom prst="rect">
            <a:avLst/>
          </a:prstGeom>
          <a:noFill/>
          <a:ln w="9525">
            <a:noFill/>
            <a:miter lim="800000"/>
            <a:headEnd/>
            <a:tailEnd/>
          </a:ln>
          <a:scene3d>
            <a:camera prst="orthographicFront"/>
            <a:lightRig rig="threePt" dir="t"/>
          </a:scene3d>
          <a:sp3d>
            <a:bevelT/>
          </a:sp3d>
        </p:spPr>
        <p:txBody>
          <a:bodyPr>
            <a:spAutoFit/>
          </a:bodyPr>
          <a:lstStyle/>
          <a:p>
            <a:pPr>
              <a:defRPr/>
            </a:pPr>
            <a:r>
              <a:rPr lang="tr-TR" sz="3200" dirty="0"/>
              <a:t>Gerçek Dünya</a:t>
            </a:r>
            <a:endParaRPr lang="en-US" sz="3200" dirty="0"/>
          </a:p>
        </p:txBody>
      </p:sp>
      <p:sp>
        <p:nvSpPr>
          <p:cNvPr id="91159" name="Text Box 5"/>
          <p:cNvSpPr txBox="1">
            <a:spLocks noChangeArrowheads="1"/>
          </p:cNvSpPr>
          <p:nvPr/>
        </p:nvSpPr>
        <p:spPr bwMode="auto">
          <a:xfrm>
            <a:off x="482600" y="2662238"/>
            <a:ext cx="1981200" cy="844550"/>
          </a:xfrm>
          <a:prstGeom prst="rect">
            <a:avLst/>
          </a:prstGeom>
          <a:blipFill dpi="0" rotWithShape="1">
            <a:blip r:embed="rId2"/>
            <a:srcRect/>
            <a:tile tx="0" ty="0" sx="100000" sy="100000" flip="none" algn="tl"/>
          </a:blipFill>
          <a:ln w="22225">
            <a:solidFill>
              <a:schemeClr val="tx1"/>
            </a:solidFill>
            <a:miter lim="800000"/>
            <a:headEnd/>
            <a:tailEnd/>
          </a:ln>
          <a:scene3d>
            <a:camera prst="orthographicFront"/>
            <a:lightRig rig="threePt" dir="t"/>
          </a:scene3d>
          <a:sp3d>
            <a:bevelT/>
          </a:sp3d>
        </p:spPr>
        <p:txBody>
          <a:bodyPr lIns="274320" tIns="228600" rIns="274320" bIns="228600">
            <a:spAutoFit/>
          </a:bodyPr>
          <a:lstStyle/>
          <a:p>
            <a:pPr algn="ctr">
              <a:spcBef>
                <a:spcPct val="50000"/>
              </a:spcBef>
              <a:defRPr/>
            </a:pPr>
            <a:r>
              <a:rPr lang="en-US"/>
              <a:t>Program</a:t>
            </a:r>
          </a:p>
        </p:txBody>
      </p:sp>
      <p:cxnSp>
        <p:nvCxnSpPr>
          <p:cNvPr id="28" name="27 Düz Ok Bağlayıcısı"/>
          <p:cNvCxnSpPr/>
          <p:nvPr/>
        </p:nvCxnSpPr>
        <p:spPr bwMode="auto">
          <a:xfrm rot="5400000">
            <a:off x="6706394" y="3656806"/>
            <a:ext cx="457200" cy="158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Freeform 26"/>
          <p:cNvSpPr>
            <a:spLocks/>
          </p:cNvSpPr>
          <p:nvPr/>
        </p:nvSpPr>
        <p:spPr bwMode="auto">
          <a:xfrm>
            <a:off x="4964112" y="3657600"/>
            <a:ext cx="1970088" cy="381000"/>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0" name="Freeform 28"/>
          <p:cNvSpPr>
            <a:spLocks/>
          </p:cNvSpPr>
          <p:nvPr/>
        </p:nvSpPr>
        <p:spPr bwMode="auto">
          <a:xfrm flipV="1">
            <a:off x="5407025" y="4608513"/>
            <a:ext cx="1527175" cy="74612"/>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
        <p:nvSpPr>
          <p:cNvPr id="31" name="Freeform 29"/>
          <p:cNvSpPr>
            <a:spLocks/>
          </p:cNvSpPr>
          <p:nvPr/>
        </p:nvSpPr>
        <p:spPr bwMode="auto">
          <a:xfrm flipV="1">
            <a:off x="4887912" y="5062538"/>
            <a:ext cx="2043113" cy="530225"/>
          </a:xfrm>
          <a:custGeom>
            <a:avLst/>
            <a:gdLst>
              <a:gd name="T0" fmla="*/ 0 w 1200"/>
              <a:gd name="T1" fmla="*/ 240 h 240"/>
              <a:gd name="T2" fmla="*/ 240 w 1200"/>
              <a:gd name="T3" fmla="*/ 48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cubicBezTo>
                  <a:pt x="20" y="164"/>
                  <a:pt x="40" y="88"/>
                  <a:pt x="240" y="48"/>
                </a:cubicBezTo>
                <a:cubicBezTo>
                  <a:pt x="440" y="8"/>
                  <a:pt x="820" y="4"/>
                  <a:pt x="1200" y="0"/>
                </a:cubicBezTo>
              </a:path>
            </a:pathLst>
          </a:custGeom>
          <a:noFill/>
          <a:ln w="28575" cap="rnd">
            <a:solidFill>
              <a:schemeClr val="tx1"/>
            </a:solidFill>
            <a:prstDash val="sysDot"/>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tr-TR" smtClean="0"/>
              <a:t>*</a:t>
            </a:r>
            <a:r>
              <a:rPr lang="en-US" smtClean="0"/>
              <a:t>Structured Operational Semanti</a:t>
            </a:r>
            <a:r>
              <a:rPr lang="tr-TR" smtClean="0"/>
              <a:t>k*</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buFontTx/>
              <a:buNone/>
            </a:pPr>
            <a:r>
              <a:rPr lang="tr-TR" sz="3600" smtClean="0"/>
              <a:t>Bir dil için </a:t>
            </a:r>
            <a:r>
              <a:rPr lang="en-US" sz="3600" smtClean="0"/>
              <a:t>SOS </a:t>
            </a:r>
            <a:r>
              <a:rPr lang="tr-TR" sz="3600" smtClean="0"/>
              <a:t>beş</a:t>
            </a:r>
            <a:r>
              <a:rPr lang="en-US" sz="3600" smtClean="0"/>
              <a:t>-tuple</a:t>
            </a:r>
            <a:r>
              <a:rPr lang="tr-TR" sz="3600" smtClean="0"/>
              <a:t>’dır</a:t>
            </a:r>
            <a:r>
              <a:rPr lang="en-US" sz="3600" smtClean="0"/>
              <a:t>:</a:t>
            </a:r>
          </a:p>
          <a:p>
            <a:pPr eaLnBrk="1" hangingPunct="1">
              <a:lnSpc>
                <a:spcPct val="90000"/>
              </a:lnSpc>
              <a:buFontTx/>
              <a:buNone/>
            </a:pPr>
            <a:endParaRPr lang="en-US" sz="3600" smtClean="0"/>
          </a:p>
          <a:p>
            <a:pPr eaLnBrk="1" hangingPunct="1">
              <a:lnSpc>
                <a:spcPct val="90000"/>
              </a:lnSpc>
              <a:buFontTx/>
              <a:buNone/>
            </a:pPr>
            <a:r>
              <a:rPr lang="en-US" smtClean="0">
                <a:latin typeface="Monotype Corsiva" pitchFamily="66" charset="0"/>
              </a:rPr>
              <a:t>C</a:t>
            </a:r>
            <a:r>
              <a:rPr lang="en-US" smtClean="0"/>
              <a:t>		</a:t>
            </a:r>
            <a:r>
              <a:rPr lang="tr-TR" smtClean="0"/>
              <a:t>Soyut makine için konfigürasyon kümesi</a:t>
            </a:r>
            <a:endParaRPr lang="en-US" sz="2400" smtClean="0"/>
          </a:p>
          <a:p>
            <a:pPr eaLnBrk="1" hangingPunct="1">
              <a:lnSpc>
                <a:spcPct val="90000"/>
              </a:lnSpc>
              <a:buFontTx/>
              <a:buNone/>
            </a:pPr>
            <a:r>
              <a:rPr lang="en-US" smtClean="0">
                <a:sym typeface="Symbol" pitchFamily="18" charset="2"/>
              </a:rPr>
              <a:t>	</a:t>
            </a:r>
            <a:r>
              <a:rPr lang="tr-TR" smtClean="0">
                <a:sym typeface="Symbol" pitchFamily="18" charset="2"/>
              </a:rPr>
              <a:t>Geçiş bağıntısı </a:t>
            </a:r>
            <a:r>
              <a:rPr lang="en-US" smtClean="0">
                <a:sym typeface="Symbol" pitchFamily="18" charset="2"/>
              </a:rPr>
              <a:t>(</a:t>
            </a:r>
            <a:r>
              <a:rPr lang="en-US" smtClean="0">
                <a:latin typeface="Monotype Corsiva" pitchFamily="66" charset="0"/>
                <a:sym typeface="Symbol" pitchFamily="18" charset="2"/>
              </a:rPr>
              <a:t>C</a:t>
            </a:r>
            <a:r>
              <a:rPr lang="en-US" smtClean="0">
                <a:sym typeface="Symbol" pitchFamily="18" charset="2"/>
              </a:rPr>
              <a:t> x </a:t>
            </a:r>
            <a:r>
              <a:rPr lang="en-US" smtClean="0">
                <a:latin typeface="Monotype Corsiva" pitchFamily="66" charset="0"/>
                <a:sym typeface="Symbol" pitchFamily="18" charset="2"/>
              </a:rPr>
              <a:t>C</a:t>
            </a:r>
            <a:r>
              <a:rPr lang="tr-TR" smtClean="0">
                <a:sym typeface="Symbol" pitchFamily="18" charset="2"/>
              </a:rPr>
              <a:t>’in alt kümesi</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I</a:t>
            </a:r>
            <a:r>
              <a:rPr lang="en-US" smtClean="0">
                <a:sym typeface="Symbol" pitchFamily="18" charset="2"/>
              </a:rPr>
              <a:t>		Program  </a:t>
            </a:r>
            <a:r>
              <a:rPr lang="en-US" smtClean="0">
                <a:latin typeface="Monotype Corsiva" pitchFamily="66" charset="0"/>
                <a:sym typeface="Symbol" pitchFamily="18" charset="2"/>
              </a:rPr>
              <a:t>C</a:t>
            </a:r>
            <a:r>
              <a:rPr lang="en-US" smtClean="0">
                <a:sym typeface="Symbol" pitchFamily="18" charset="2"/>
              </a:rPr>
              <a:t>	(</a:t>
            </a:r>
            <a:r>
              <a:rPr lang="tr-TR" smtClean="0">
                <a:sym typeface="Symbol" pitchFamily="18" charset="2"/>
              </a:rPr>
              <a:t>giriş fonksiyonu</a:t>
            </a:r>
            <a:r>
              <a:rPr lang="en-US" smtClean="0">
                <a:sym typeface="Symbol" pitchFamily="18" charset="2"/>
              </a:rPr>
              <a:t>)</a:t>
            </a:r>
          </a:p>
          <a:p>
            <a:pPr eaLnBrk="1" hangingPunct="1">
              <a:lnSpc>
                <a:spcPct val="90000"/>
              </a:lnSpc>
              <a:buFontTx/>
              <a:buNone/>
            </a:pPr>
            <a:r>
              <a:rPr lang="en-US" smtClean="0">
                <a:latin typeface="Monotype Corsiva" pitchFamily="66" charset="0"/>
                <a:sym typeface="Symbol" pitchFamily="18" charset="2"/>
              </a:rPr>
              <a:t>F</a:t>
            </a:r>
            <a:r>
              <a:rPr lang="en-US" smtClean="0">
                <a:sym typeface="Symbol" pitchFamily="18" charset="2"/>
              </a:rPr>
              <a:t>		</a:t>
            </a:r>
            <a:r>
              <a:rPr lang="tr-TR" smtClean="0">
                <a:sym typeface="Symbol" pitchFamily="18" charset="2"/>
              </a:rPr>
              <a:t>Final konfigürasyonlar kümesi</a:t>
            </a:r>
            <a:endParaRPr lang="en-US" smtClean="0">
              <a:sym typeface="Symbol" pitchFamily="18" charset="2"/>
            </a:endParaRPr>
          </a:p>
          <a:p>
            <a:pPr eaLnBrk="1" hangingPunct="1">
              <a:lnSpc>
                <a:spcPct val="90000"/>
              </a:lnSpc>
              <a:buFontTx/>
              <a:buNone/>
            </a:pPr>
            <a:r>
              <a:rPr lang="en-US" smtClean="0">
                <a:latin typeface="Monotype Corsiva" pitchFamily="66" charset="0"/>
                <a:sym typeface="Symbol" pitchFamily="18" charset="2"/>
              </a:rPr>
              <a:t>O</a:t>
            </a:r>
            <a:r>
              <a:rPr lang="en-US" smtClean="0">
                <a:sym typeface="Symbol" pitchFamily="18" charset="2"/>
              </a:rPr>
              <a:t>		</a:t>
            </a:r>
            <a:r>
              <a:rPr lang="en-US" smtClean="0">
                <a:latin typeface="Monotype Corsiva" pitchFamily="66" charset="0"/>
                <a:sym typeface="Symbol" pitchFamily="18" charset="2"/>
              </a:rPr>
              <a:t>F</a:t>
            </a:r>
            <a:r>
              <a:rPr lang="en-US" smtClean="0">
                <a:sym typeface="Symbol" pitchFamily="18" charset="2"/>
              </a:rPr>
              <a:t>  </a:t>
            </a:r>
            <a:r>
              <a:rPr lang="tr-TR" smtClean="0">
                <a:sym typeface="Symbol" pitchFamily="18" charset="2"/>
              </a:rPr>
              <a:t>Cevap </a:t>
            </a:r>
            <a:r>
              <a:rPr lang="en-US" smtClean="0">
                <a:sym typeface="Symbol" pitchFamily="18" charset="2"/>
              </a:rPr>
              <a:t>(</a:t>
            </a:r>
            <a:r>
              <a:rPr lang="tr-TR" smtClean="0">
                <a:sym typeface="Symbol" pitchFamily="18" charset="2"/>
              </a:rPr>
              <a:t>çıkış fonksiyonu</a:t>
            </a:r>
            <a:r>
              <a:rPr lang="en-US" smtClean="0">
                <a:sym typeface="Symbol" pitchFamily="18" charset="2"/>
              </a:rPr>
              <a:t>)</a:t>
            </a:r>
          </a:p>
          <a:p>
            <a:pPr eaLnBrk="1" hangingPunct="1">
              <a:lnSpc>
                <a:spcPct val="90000"/>
              </a:lnSpc>
              <a:buFontTx/>
              <a:buNone/>
            </a:pPr>
            <a:endParaRPr lang="en-US" smtClean="0"/>
          </a:p>
        </p:txBody>
      </p:sp>
      <p:sp>
        <p:nvSpPr>
          <p:cNvPr id="7" name="6 Slayt Numarası Yer Tutucusu"/>
          <p:cNvSpPr>
            <a:spLocks noGrp="1"/>
          </p:cNvSpPr>
          <p:nvPr>
            <p:ph type="sldNum" sz="quarter" idx="11"/>
          </p:nvPr>
        </p:nvSpPr>
        <p:spPr/>
        <p:txBody>
          <a:bodyPr/>
          <a:lstStyle/>
          <a:p>
            <a:pPr>
              <a:defRPr/>
            </a:pPr>
            <a:fld id="{CBD1EE05-BA27-4FC0-AE46-E0AE9A5031A6}" type="slidenum">
              <a:rPr lang="en-US"/>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1295400"/>
            <a:ext cx="8686800" cy="1143000"/>
          </a:xfrm>
        </p:spPr>
        <p:txBody>
          <a:bodyPr/>
          <a:lstStyle/>
          <a:p>
            <a:pPr eaLnBrk="1" hangingPunct="1"/>
            <a:r>
              <a:rPr lang="tr-TR" sz="3000" smtClean="0">
                <a:solidFill>
                  <a:srgbClr val="FF0000"/>
                </a:solidFill>
              </a:rPr>
              <a:t>Soyut Makine</a:t>
            </a:r>
            <a:r>
              <a:rPr lang="en-US" sz="3000" smtClean="0">
                <a:solidFill>
                  <a:srgbClr val="FF0000"/>
                </a:solidFill>
              </a:rPr>
              <a:t>: </a:t>
            </a:r>
            <a:br>
              <a:rPr lang="en-US" sz="3000" smtClean="0">
                <a:solidFill>
                  <a:srgbClr val="FF0000"/>
                </a:solidFill>
              </a:rPr>
            </a:br>
            <a:r>
              <a:rPr lang="en-US" sz="3000" smtClean="0">
                <a:solidFill>
                  <a:srgbClr val="FF0000"/>
                </a:solidFill>
              </a:rPr>
              <a:t>Register Virtual Machine (RVM)</a:t>
            </a:r>
          </a:p>
        </p:txBody>
      </p:sp>
      <p:sp>
        <p:nvSpPr>
          <p:cNvPr id="93187" name="Rectangle 3"/>
          <p:cNvSpPr>
            <a:spLocks noGrp="1" noChangeArrowheads="1"/>
          </p:cNvSpPr>
          <p:nvPr>
            <p:ph type="body" idx="1"/>
          </p:nvPr>
        </p:nvSpPr>
        <p:spPr>
          <a:xfrm>
            <a:off x="381000" y="2590800"/>
            <a:ext cx="7772400" cy="3962400"/>
          </a:xfrm>
        </p:spPr>
        <p:txBody>
          <a:bodyPr/>
          <a:lstStyle/>
          <a:p>
            <a:pPr eaLnBrk="1" hangingPunct="1">
              <a:buFontTx/>
              <a:buNone/>
            </a:pPr>
            <a:r>
              <a:rPr lang="tr-TR" dirty="0" smtClean="0"/>
              <a:t>Konfigürasyon</a:t>
            </a:r>
            <a:endParaRPr lang="en-US" dirty="0" smtClean="0"/>
          </a:p>
          <a:p>
            <a:pPr lvl="1" eaLnBrk="1" hangingPunct="1"/>
            <a:r>
              <a:rPr lang="tr-TR" dirty="0" smtClean="0"/>
              <a:t>Komutlar dizisi</a:t>
            </a:r>
            <a:endParaRPr lang="en-US" dirty="0" smtClean="0"/>
          </a:p>
          <a:p>
            <a:pPr lvl="1" eaLnBrk="1" hangingPunct="1"/>
            <a:r>
              <a:rPr lang="en-US" dirty="0" smtClean="0"/>
              <a:t>Program </a:t>
            </a:r>
            <a:r>
              <a:rPr lang="tr-TR" dirty="0" smtClean="0"/>
              <a:t>sayacı (PC)</a:t>
            </a:r>
            <a:endParaRPr lang="en-US" dirty="0" smtClean="0"/>
          </a:p>
          <a:p>
            <a:pPr lvl="1" eaLnBrk="1" hangingPunct="1"/>
            <a:r>
              <a:rPr lang="tr-TR" dirty="0" err="1" smtClean="0"/>
              <a:t>Registerlarda</a:t>
            </a:r>
            <a:r>
              <a:rPr lang="tr-TR" dirty="0" smtClean="0"/>
              <a:t> değerler</a:t>
            </a:r>
            <a:endParaRPr lang="en-US" dirty="0" smtClean="0"/>
          </a:p>
          <a:p>
            <a:pPr lvl="1" eaLnBrk="1" hangingPunct="1">
              <a:buFontTx/>
              <a:buNone/>
            </a:pPr>
            <a:r>
              <a:rPr lang="en-US" dirty="0" smtClean="0"/>
              <a:t>	(</a:t>
            </a:r>
            <a:r>
              <a:rPr lang="tr-TR" dirty="0" smtClean="0"/>
              <a:t>herhangi </a:t>
            </a:r>
            <a:r>
              <a:rPr lang="tr-TR" dirty="0" err="1" smtClean="0"/>
              <a:t>integer</a:t>
            </a:r>
            <a:r>
              <a:rPr lang="en-US" dirty="0" smtClean="0"/>
              <a:t>)</a:t>
            </a:r>
            <a:endParaRPr lang="tr-TR" dirty="0" smtClean="0"/>
          </a:p>
          <a:p>
            <a:pPr eaLnBrk="1" hangingPunct="1">
              <a:buFontTx/>
              <a:buNone/>
            </a:pPr>
            <a:r>
              <a:rPr lang="tr-TR" dirty="0" smtClean="0"/>
              <a:t>ile tanımlanır</a:t>
            </a:r>
            <a:endParaRPr lang="en-US" dirty="0" smtClean="0"/>
          </a:p>
          <a:p>
            <a:pPr eaLnBrk="1" hangingPunct="1">
              <a:buFontTx/>
              <a:buNone/>
            </a:pPr>
            <a:endParaRPr lang="en-US" dirty="0" smtClean="0"/>
          </a:p>
          <a:p>
            <a:pPr eaLnBrk="1" hangingPunct="1">
              <a:buFontTx/>
              <a:buNone/>
            </a:pPr>
            <a:r>
              <a:rPr lang="en-US" dirty="0" smtClean="0">
                <a:latin typeface="Monotype Corsiva" pitchFamily="66" charset="0"/>
              </a:rPr>
              <a:t>C</a:t>
            </a:r>
            <a:r>
              <a:rPr lang="en-US" dirty="0" smtClean="0"/>
              <a:t> = </a:t>
            </a:r>
            <a:r>
              <a:rPr lang="tr-TR" dirty="0" smtClean="0"/>
              <a:t>Komutlar</a:t>
            </a:r>
            <a:r>
              <a:rPr lang="en-US" dirty="0" smtClean="0"/>
              <a:t> x PC x </a:t>
            </a:r>
            <a:r>
              <a:rPr lang="en-US" dirty="0" err="1" smtClean="0"/>
              <a:t>RegisterFile</a:t>
            </a:r>
            <a:endParaRPr lang="en-US" dirty="0" smtClean="0"/>
          </a:p>
        </p:txBody>
      </p:sp>
      <p:sp>
        <p:nvSpPr>
          <p:cNvPr id="93188" name="Rectangle 8"/>
          <p:cNvSpPr>
            <a:spLocks noChangeArrowheads="1"/>
          </p:cNvSpPr>
          <p:nvPr/>
        </p:nvSpPr>
        <p:spPr bwMode="auto">
          <a:xfrm>
            <a:off x="6019800" y="3429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89" name="Rectangle 9"/>
          <p:cNvSpPr>
            <a:spLocks noChangeArrowheads="1"/>
          </p:cNvSpPr>
          <p:nvPr/>
        </p:nvSpPr>
        <p:spPr bwMode="auto">
          <a:xfrm>
            <a:off x="6019800" y="3810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0" name="Rectangle 10"/>
          <p:cNvSpPr>
            <a:spLocks noChangeArrowheads="1"/>
          </p:cNvSpPr>
          <p:nvPr/>
        </p:nvSpPr>
        <p:spPr bwMode="auto">
          <a:xfrm>
            <a:off x="6019800" y="4191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1" name="Rectangle 11"/>
          <p:cNvSpPr>
            <a:spLocks noChangeArrowheads="1"/>
          </p:cNvSpPr>
          <p:nvPr/>
        </p:nvSpPr>
        <p:spPr bwMode="auto">
          <a:xfrm>
            <a:off x="6019800" y="4572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2" name="Rectangle 12"/>
          <p:cNvSpPr>
            <a:spLocks noChangeArrowheads="1"/>
          </p:cNvSpPr>
          <p:nvPr/>
        </p:nvSpPr>
        <p:spPr bwMode="auto">
          <a:xfrm>
            <a:off x="6019800" y="3048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3" name="Rectangle 13"/>
          <p:cNvSpPr>
            <a:spLocks noChangeArrowheads="1"/>
          </p:cNvSpPr>
          <p:nvPr/>
        </p:nvSpPr>
        <p:spPr bwMode="auto">
          <a:xfrm>
            <a:off x="6019800" y="2667000"/>
            <a:ext cx="1143000" cy="304800"/>
          </a:xfrm>
          <a:prstGeom prst="rect">
            <a:avLst/>
          </a:prstGeom>
          <a:solidFill>
            <a:srgbClr val="CCFFCC"/>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194" name="Text Box 15"/>
          <p:cNvSpPr txBox="1">
            <a:spLocks noChangeArrowheads="1"/>
          </p:cNvSpPr>
          <p:nvPr/>
        </p:nvSpPr>
        <p:spPr bwMode="auto">
          <a:xfrm>
            <a:off x="6019800" y="3429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[0]</a:t>
            </a:r>
          </a:p>
        </p:txBody>
      </p:sp>
      <p:sp>
        <p:nvSpPr>
          <p:cNvPr id="93195" name="Text Box 16"/>
          <p:cNvSpPr txBox="1">
            <a:spLocks noChangeArrowheads="1"/>
          </p:cNvSpPr>
          <p:nvPr/>
        </p:nvSpPr>
        <p:spPr bwMode="auto">
          <a:xfrm>
            <a:off x="6019800" y="3810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6" name="Text Box 17"/>
          <p:cNvSpPr txBox="1">
            <a:spLocks noChangeArrowheads="1"/>
          </p:cNvSpPr>
          <p:nvPr/>
        </p:nvSpPr>
        <p:spPr bwMode="auto">
          <a:xfrm>
            <a:off x="6019800" y="4191000"/>
            <a:ext cx="892175"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[2]</a:t>
            </a:r>
          </a:p>
        </p:txBody>
      </p:sp>
      <p:sp>
        <p:nvSpPr>
          <p:cNvPr id="93197" name="Text Box 18"/>
          <p:cNvSpPr txBox="1">
            <a:spLocks noChangeArrowheads="1"/>
          </p:cNvSpPr>
          <p:nvPr/>
        </p:nvSpPr>
        <p:spPr bwMode="auto">
          <a:xfrm>
            <a:off x="6019800"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198" name="Text Box 19"/>
          <p:cNvSpPr txBox="1">
            <a:spLocks noChangeArrowheads="1"/>
          </p:cNvSpPr>
          <p:nvPr/>
        </p:nvSpPr>
        <p:spPr bwMode="auto">
          <a:xfrm>
            <a:off x="5989638" y="3048000"/>
            <a:ext cx="950912" cy="307975"/>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tr-TR" sz="1400"/>
              <a:t>Komut</a:t>
            </a:r>
            <a:r>
              <a:rPr lang="en-US" sz="1400"/>
              <a:t>[-1]</a:t>
            </a:r>
          </a:p>
        </p:txBody>
      </p:sp>
      <p:sp>
        <p:nvSpPr>
          <p:cNvPr id="93199" name="Text Box 21"/>
          <p:cNvSpPr txBox="1">
            <a:spLocks noChangeArrowheads="1"/>
          </p:cNvSpPr>
          <p:nvPr/>
        </p:nvSpPr>
        <p:spPr bwMode="auto">
          <a:xfrm>
            <a:off x="6019800"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00" name="Rectangle 22"/>
          <p:cNvSpPr>
            <a:spLocks noChangeArrowheads="1"/>
          </p:cNvSpPr>
          <p:nvPr/>
        </p:nvSpPr>
        <p:spPr bwMode="auto">
          <a:xfrm>
            <a:off x="4572000" y="3810000"/>
            <a:ext cx="1143000" cy="304800"/>
          </a:xfrm>
          <a:prstGeom prst="rect">
            <a:avLst/>
          </a:prstGeom>
          <a:solidFill>
            <a:srgbClr val="FFFF99"/>
          </a:solidFill>
          <a:ln w="9525">
            <a:solidFill>
              <a:schemeClr val="tx1"/>
            </a:solidFill>
            <a:miter lim="800000"/>
            <a:headEnd/>
            <a:tailEnd/>
          </a:ln>
          <a:effectLst>
            <a:glow rad="63500">
              <a:schemeClr val="accent2">
                <a:satMod val="175000"/>
                <a:alpha val="40000"/>
              </a:schemeClr>
            </a:glow>
          </a:effectLst>
        </p:spPr>
        <p:txBody>
          <a:bodyPr wrap="none" anchor="ctr"/>
          <a:lstStyle/>
          <a:p>
            <a:pPr algn="ctr">
              <a:defRPr/>
            </a:pPr>
            <a:r>
              <a:rPr lang="en-US" sz="2000"/>
              <a:t>PC</a:t>
            </a:r>
          </a:p>
        </p:txBody>
      </p:sp>
      <p:sp>
        <p:nvSpPr>
          <p:cNvPr id="93202" name="Line 26"/>
          <p:cNvSpPr>
            <a:spLocks noChangeShapeType="1"/>
          </p:cNvSpPr>
          <p:nvPr/>
        </p:nvSpPr>
        <p:spPr bwMode="auto">
          <a:xfrm>
            <a:off x="5715000" y="3644900"/>
            <a:ext cx="304800" cy="0"/>
          </a:xfrm>
          <a:prstGeom prst="line">
            <a:avLst/>
          </a:prstGeom>
          <a:noFill/>
          <a:ln w="9525">
            <a:solidFill>
              <a:schemeClr val="tx1"/>
            </a:solidFill>
            <a:round/>
            <a:headEnd/>
            <a:tailEnd type="triangle" w="med" len="med"/>
          </a:ln>
          <a:effectLst>
            <a:glow rad="63500">
              <a:schemeClr val="accent2">
                <a:satMod val="175000"/>
                <a:alpha val="40000"/>
              </a:schemeClr>
            </a:glow>
          </a:effectLst>
        </p:spPr>
        <p:txBody>
          <a:bodyPr/>
          <a:lstStyle/>
          <a:p>
            <a:pPr>
              <a:defRPr/>
            </a:pPr>
            <a:endParaRPr lang="tr-TR"/>
          </a:p>
        </p:txBody>
      </p:sp>
      <p:sp>
        <p:nvSpPr>
          <p:cNvPr id="93203" name="Rectangle 28"/>
          <p:cNvSpPr>
            <a:spLocks noChangeArrowheads="1"/>
          </p:cNvSpPr>
          <p:nvPr/>
        </p:nvSpPr>
        <p:spPr bwMode="auto">
          <a:xfrm>
            <a:off x="7612063" y="3429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4" name="Rectangle 29"/>
          <p:cNvSpPr>
            <a:spLocks noChangeArrowheads="1"/>
          </p:cNvSpPr>
          <p:nvPr/>
        </p:nvSpPr>
        <p:spPr bwMode="auto">
          <a:xfrm>
            <a:off x="7612063" y="3810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5" name="Rectangle 30"/>
          <p:cNvSpPr>
            <a:spLocks noChangeArrowheads="1"/>
          </p:cNvSpPr>
          <p:nvPr/>
        </p:nvSpPr>
        <p:spPr bwMode="auto">
          <a:xfrm>
            <a:off x="7612063" y="4191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6" name="Rectangle 31"/>
          <p:cNvSpPr>
            <a:spLocks noChangeArrowheads="1"/>
          </p:cNvSpPr>
          <p:nvPr/>
        </p:nvSpPr>
        <p:spPr bwMode="auto">
          <a:xfrm>
            <a:off x="7612063" y="4572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7" name="Rectangle 32"/>
          <p:cNvSpPr>
            <a:spLocks noChangeArrowheads="1"/>
          </p:cNvSpPr>
          <p:nvPr/>
        </p:nvSpPr>
        <p:spPr bwMode="auto">
          <a:xfrm>
            <a:off x="7612063" y="3048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8" name="Rectangle 33"/>
          <p:cNvSpPr>
            <a:spLocks noChangeArrowheads="1"/>
          </p:cNvSpPr>
          <p:nvPr/>
        </p:nvSpPr>
        <p:spPr bwMode="auto">
          <a:xfrm>
            <a:off x="7612063" y="2667000"/>
            <a:ext cx="1143000" cy="304800"/>
          </a:xfrm>
          <a:prstGeom prst="rect">
            <a:avLst/>
          </a:prstGeom>
          <a:solidFill>
            <a:srgbClr val="CCFFFF"/>
          </a:solidFill>
          <a:ln w="9525">
            <a:solidFill>
              <a:schemeClr val="tx1"/>
            </a:solidFill>
            <a:miter lim="800000"/>
            <a:headEnd/>
            <a:tailEnd/>
          </a:ln>
          <a:effectLst>
            <a:glow rad="63500">
              <a:schemeClr val="accent2">
                <a:satMod val="175000"/>
                <a:alpha val="40000"/>
              </a:schemeClr>
            </a:glow>
          </a:effectLst>
        </p:spPr>
        <p:txBody>
          <a:bodyPr wrap="none" anchor="ctr"/>
          <a:lstStyle/>
          <a:p>
            <a:pPr>
              <a:defRPr/>
            </a:pPr>
            <a:endParaRPr lang="tr-TR"/>
          </a:p>
        </p:txBody>
      </p:sp>
      <p:sp>
        <p:nvSpPr>
          <p:cNvPr id="93209" name="Text Box 34"/>
          <p:cNvSpPr txBox="1">
            <a:spLocks noChangeArrowheads="1"/>
          </p:cNvSpPr>
          <p:nvPr/>
        </p:nvSpPr>
        <p:spPr bwMode="auto">
          <a:xfrm>
            <a:off x="7612063" y="3429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Register[0]</a:t>
            </a:r>
          </a:p>
        </p:txBody>
      </p:sp>
      <p:sp>
        <p:nvSpPr>
          <p:cNvPr id="93210" name="Text Box 35"/>
          <p:cNvSpPr txBox="1">
            <a:spLocks noChangeArrowheads="1"/>
          </p:cNvSpPr>
          <p:nvPr/>
        </p:nvSpPr>
        <p:spPr bwMode="auto">
          <a:xfrm>
            <a:off x="7612063" y="3810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Register[1]</a:t>
            </a:r>
          </a:p>
        </p:txBody>
      </p:sp>
      <p:sp>
        <p:nvSpPr>
          <p:cNvPr id="93211" name="Text Box 36"/>
          <p:cNvSpPr txBox="1">
            <a:spLocks noChangeArrowheads="1"/>
          </p:cNvSpPr>
          <p:nvPr/>
        </p:nvSpPr>
        <p:spPr bwMode="auto">
          <a:xfrm>
            <a:off x="7612063" y="4191000"/>
            <a:ext cx="1150937"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Register[2]</a:t>
            </a:r>
          </a:p>
        </p:txBody>
      </p:sp>
      <p:sp>
        <p:nvSpPr>
          <p:cNvPr id="93212" name="Text Box 37"/>
          <p:cNvSpPr txBox="1">
            <a:spLocks noChangeArrowheads="1"/>
          </p:cNvSpPr>
          <p:nvPr/>
        </p:nvSpPr>
        <p:spPr bwMode="auto">
          <a:xfrm>
            <a:off x="7612063" y="4572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13" name="Text Box 38"/>
          <p:cNvSpPr txBox="1">
            <a:spLocks noChangeArrowheads="1"/>
          </p:cNvSpPr>
          <p:nvPr/>
        </p:nvSpPr>
        <p:spPr bwMode="auto">
          <a:xfrm>
            <a:off x="7620000" y="3048000"/>
            <a:ext cx="1100138" cy="304800"/>
          </a:xfrm>
          <a:prstGeom prst="rect">
            <a:avLst/>
          </a:prstGeom>
          <a:noFill/>
          <a:ln w="9525">
            <a:noFill/>
            <a:miter lim="800000"/>
            <a:headEnd/>
            <a:tailEnd/>
          </a:ln>
          <a:effectLst>
            <a:glow rad="63500">
              <a:schemeClr val="accent2">
                <a:satMod val="175000"/>
                <a:alpha val="40000"/>
              </a:schemeClr>
            </a:glow>
          </a:effectLst>
        </p:spPr>
        <p:txBody>
          <a:bodyPr wrap="none">
            <a:spAutoFit/>
          </a:bodyPr>
          <a:lstStyle/>
          <a:p>
            <a:pPr>
              <a:defRPr/>
            </a:pPr>
            <a:r>
              <a:rPr lang="en-US" sz="1400"/>
              <a:t>Register[-1]</a:t>
            </a:r>
          </a:p>
        </p:txBody>
      </p:sp>
      <p:sp>
        <p:nvSpPr>
          <p:cNvPr id="93214" name="Text Box 39"/>
          <p:cNvSpPr txBox="1">
            <a:spLocks noChangeArrowheads="1"/>
          </p:cNvSpPr>
          <p:nvPr/>
        </p:nvSpPr>
        <p:spPr bwMode="auto">
          <a:xfrm>
            <a:off x="7612063" y="2667000"/>
            <a:ext cx="1143000" cy="304800"/>
          </a:xfrm>
          <a:prstGeom prst="rect">
            <a:avLst/>
          </a:prstGeom>
          <a:noFill/>
          <a:ln w="9525">
            <a:noFill/>
            <a:miter lim="800000"/>
            <a:headEnd/>
            <a:tailEnd/>
          </a:ln>
          <a:effectLst>
            <a:glow rad="63500">
              <a:schemeClr val="accent2">
                <a:satMod val="175000"/>
                <a:alpha val="40000"/>
              </a:schemeClr>
            </a:glow>
          </a:effectLst>
        </p:spPr>
        <p:txBody>
          <a:bodyPr>
            <a:spAutoFit/>
          </a:bodyPr>
          <a:lstStyle/>
          <a:p>
            <a:pPr algn="ctr">
              <a:defRPr/>
            </a:pPr>
            <a:r>
              <a:rPr lang="en-US" sz="1400"/>
              <a:t>….</a:t>
            </a:r>
          </a:p>
        </p:txBody>
      </p:sp>
      <p:sp>
        <p:nvSpPr>
          <p:cNvPr id="93269"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32" name="31 Slayt Numarası Yer Tutucusu"/>
          <p:cNvSpPr>
            <a:spLocks noGrp="1"/>
          </p:cNvSpPr>
          <p:nvPr>
            <p:ph type="sldNum" sz="quarter" idx="11"/>
          </p:nvPr>
        </p:nvSpPr>
        <p:spPr/>
        <p:txBody>
          <a:bodyPr/>
          <a:lstStyle/>
          <a:p>
            <a:pPr>
              <a:defRPr/>
            </a:pPr>
            <a:fld id="{2BCA7AB6-E438-4DEB-8E4C-D47544987CB7}"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1447800"/>
            <a:ext cx="8305800" cy="685800"/>
          </a:xfrm>
        </p:spPr>
        <p:txBody>
          <a:bodyPr/>
          <a:lstStyle/>
          <a:p>
            <a:pPr eaLnBrk="1" hangingPunct="1"/>
            <a:r>
              <a:rPr lang="tr-TR" sz="4000" smtClean="0">
                <a:solidFill>
                  <a:srgbClr val="FF0000"/>
                </a:solidFill>
              </a:rPr>
              <a:t>Giriş</a:t>
            </a:r>
            <a:r>
              <a:rPr lang="en-US" sz="4000" smtClean="0">
                <a:solidFill>
                  <a:srgbClr val="FF0000"/>
                </a:solidFill>
              </a:rPr>
              <a:t> F</a:t>
            </a:r>
            <a:r>
              <a:rPr lang="tr-TR" sz="4000" smtClean="0">
                <a:solidFill>
                  <a:srgbClr val="FF0000"/>
                </a:solidFill>
              </a:rPr>
              <a:t>onksiyonu</a:t>
            </a:r>
            <a:r>
              <a:rPr lang="en-US" sz="4000" smtClean="0">
                <a:solidFill>
                  <a:srgbClr val="FF0000"/>
                </a:solidFill>
              </a:rPr>
              <a:t>: </a:t>
            </a:r>
            <a:r>
              <a:rPr lang="en-US" sz="4000" smtClean="0">
                <a:solidFill>
                  <a:srgbClr val="FF0000"/>
                </a:solidFill>
                <a:latin typeface="Monotype Corsiva" pitchFamily="66" charset="0"/>
                <a:sym typeface="Symbol" pitchFamily="18" charset="2"/>
              </a:rPr>
              <a:t>I</a:t>
            </a:r>
            <a:r>
              <a:rPr lang="en-US" sz="4000" smtClean="0">
                <a:solidFill>
                  <a:srgbClr val="FF0000"/>
                </a:solidFill>
                <a:sym typeface="Symbol" pitchFamily="18" charset="2"/>
              </a:rPr>
              <a:t>: Program  </a:t>
            </a:r>
            <a:r>
              <a:rPr lang="en-US" sz="4000" smtClean="0">
                <a:solidFill>
                  <a:srgbClr val="FF0000"/>
                </a:solidFill>
                <a:latin typeface="Monotype Corsiva" pitchFamily="66" charset="0"/>
                <a:sym typeface="Symbol" pitchFamily="18" charset="2"/>
              </a:rPr>
              <a:t>C</a:t>
            </a:r>
            <a:endParaRPr lang="en-US" sz="4000" smtClean="0">
              <a:solidFill>
                <a:srgbClr val="FF0000"/>
              </a:solidFill>
            </a:endParaRPr>
          </a:p>
        </p:txBody>
      </p:sp>
      <p:sp>
        <p:nvSpPr>
          <p:cNvPr id="119811" name="Rectangle 3"/>
          <p:cNvSpPr>
            <a:spLocks noGrp="1" noChangeArrowheads="1"/>
          </p:cNvSpPr>
          <p:nvPr>
            <p:ph type="body" idx="1"/>
          </p:nvPr>
        </p:nvSpPr>
        <p:spPr>
          <a:xfrm>
            <a:off x="228600" y="3048000"/>
            <a:ext cx="8686800" cy="2590800"/>
          </a:xfrm>
        </p:spPr>
        <p:txBody>
          <a:bodyPr/>
          <a:lstStyle/>
          <a:p>
            <a:pPr eaLnBrk="1" hangingPunct="1">
              <a:buFontTx/>
              <a:buNone/>
            </a:pPr>
            <a:r>
              <a:rPr lang="en-US" sz="2200" dirty="0" smtClean="0">
                <a:latin typeface="Monotype Corsiva" pitchFamily="66" charset="0"/>
                <a:sym typeface="Symbol" pitchFamily="18" charset="2"/>
              </a:rPr>
              <a:t>C</a:t>
            </a:r>
            <a:r>
              <a:rPr lang="en-US" sz="2200" dirty="0" smtClean="0"/>
              <a:t> = </a:t>
            </a:r>
            <a:r>
              <a:rPr lang="tr-TR" sz="2200" dirty="0" smtClean="0"/>
              <a:t>Komutlar </a:t>
            </a:r>
            <a:r>
              <a:rPr lang="en-US" sz="2200" dirty="0" smtClean="0"/>
              <a:t>x PC x </a:t>
            </a:r>
            <a:r>
              <a:rPr lang="en-US" sz="2200" dirty="0" err="1" smtClean="0"/>
              <a:t>RegisterFile</a:t>
            </a:r>
            <a:endParaRPr lang="en-US" sz="2200" dirty="0" smtClean="0"/>
          </a:p>
          <a:p>
            <a:pPr eaLnBrk="1" hangingPunct="1">
              <a:buFontTx/>
              <a:buNone/>
            </a:pPr>
            <a:r>
              <a:rPr lang="en-US" sz="2200" dirty="0" smtClean="0"/>
              <a:t>0</a:t>
            </a:r>
            <a:r>
              <a:rPr lang="tr-TR" sz="2200" dirty="0" smtClean="0"/>
              <a:t>’dan</a:t>
            </a:r>
            <a:r>
              <a:rPr lang="en-US" sz="2200" dirty="0" smtClean="0"/>
              <a:t> </a:t>
            </a:r>
            <a:r>
              <a:rPr lang="en-US" sz="2200" i="1" dirty="0" smtClean="0"/>
              <a:t>n – 1</a:t>
            </a:r>
            <a:r>
              <a:rPr lang="tr-TR" sz="2200" dirty="0" smtClean="0"/>
              <a:t>’e kadar numaralı </a:t>
            </a:r>
            <a:r>
              <a:rPr lang="en-US" sz="2200" i="1" dirty="0" smtClean="0"/>
              <a:t>n</a:t>
            </a:r>
            <a:r>
              <a:rPr lang="en-US" sz="2200" dirty="0" smtClean="0"/>
              <a:t> </a:t>
            </a:r>
            <a:r>
              <a:rPr lang="tr-TR" sz="2200" dirty="0" smtClean="0"/>
              <a:t>komutlu </a:t>
            </a:r>
            <a:r>
              <a:rPr lang="en-US" sz="2200" dirty="0" smtClean="0"/>
              <a:t>Program </a:t>
            </a:r>
            <a:r>
              <a:rPr lang="tr-TR" sz="2200" smtClean="0"/>
              <a:t>için</a:t>
            </a:r>
            <a:r>
              <a:rPr lang="en-US" sz="2200" smtClean="0"/>
              <a:t>:</a:t>
            </a:r>
            <a:r>
              <a:rPr lang="en-US" sz="2200" dirty="0" smtClean="0"/>
              <a:t/>
            </a:r>
            <a:br>
              <a:rPr lang="en-US" sz="2200" dirty="0" smtClean="0"/>
            </a:br>
            <a:r>
              <a:rPr lang="tr-TR" sz="2200" dirty="0" smtClean="0"/>
              <a:t>Komutlar</a:t>
            </a:r>
            <a:r>
              <a:rPr lang="en-US" sz="2200" dirty="0" smtClean="0"/>
              <a:t>[m] = Program[m] 	</a:t>
            </a:r>
            <a:r>
              <a:rPr lang="en-US" sz="2200" dirty="0" smtClean="0">
                <a:solidFill>
                  <a:srgbClr val="FF0000"/>
                </a:solidFill>
              </a:rPr>
              <a:t>m &gt;= 0 &amp;&amp; m &lt; </a:t>
            </a:r>
            <a:r>
              <a:rPr lang="tr-TR" sz="2200" dirty="0" smtClean="0">
                <a:solidFill>
                  <a:srgbClr val="FF0000"/>
                </a:solidFill>
              </a:rPr>
              <a:t>için</a:t>
            </a:r>
            <a:endParaRPr lang="en-US" sz="2200" dirty="0" smtClean="0">
              <a:solidFill>
                <a:srgbClr val="FF0000"/>
              </a:solidFill>
            </a:endParaRPr>
          </a:p>
          <a:p>
            <a:pPr eaLnBrk="1" hangingPunct="1">
              <a:buFontTx/>
              <a:buNone/>
            </a:pPr>
            <a:r>
              <a:rPr lang="en-US" sz="2200" dirty="0" smtClean="0"/>
              <a:t>	</a:t>
            </a:r>
            <a:r>
              <a:rPr lang="tr-TR" sz="2200" dirty="0" smtClean="0"/>
              <a:t>Komutlar</a:t>
            </a:r>
            <a:r>
              <a:rPr lang="en-US" sz="2200" dirty="0" smtClean="0"/>
              <a:t>[m] = </a:t>
            </a:r>
            <a:r>
              <a:rPr lang="en-US" sz="2200" b="1" dirty="0" smtClean="0"/>
              <a:t>ERROR</a:t>
            </a:r>
            <a:r>
              <a:rPr lang="en-US" sz="2200" dirty="0" smtClean="0"/>
              <a:t> 	</a:t>
            </a:r>
            <a:r>
              <a:rPr lang="tr-TR" sz="2200" dirty="0" smtClean="0"/>
              <a:t>	</a:t>
            </a:r>
            <a:r>
              <a:rPr lang="tr-TR" sz="2200" dirty="0" smtClean="0">
                <a:solidFill>
                  <a:srgbClr val="FF0000"/>
                </a:solidFill>
              </a:rPr>
              <a:t>aksi halde</a:t>
            </a:r>
            <a:endParaRPr lang="en-US" sz="2200" dirty="0" smtClean="0">
              <a:solidFill>
                <a:srgbClr val="FF0000"/>
              </a:solidFill>
            </a:endParaRPr>
          </a:p>
          <a:p>
            <a:pPr eaLnBrk="1" hangingPunct="1">
              <a:buFontTx/>
              <a:buNone/>
            </a:pPr>
            <a:r>
              <a:rPr lang="en-US" sz="2200" dirty="0" smtClean="0"/>
              <a:t>PC = 0</a:t>
            </a:r>
          </a:p>
          <a:p>
            <a:pPr eaLnBrk="1" hangingPunct="1">
              <a:buFontTx/>
              <a:buNone/>
            </a:pPr>
            <a:r>
              <a:rPr lang="en-US" sz="2200" dirty="0" err="1" smtClean="0"/>
              <a:t>RegisterFile</a:t>
            </a:r>
            <a:r>
              <a:rPr lang="en-US" sz="2200" dirty="0" smtClean="0"/>
              <a:t>[</a:t>
            </a:r>
            <a:r>
              <a:rPr lang="en-US" sz="2200" i="1" dirty="0" smtClean="0"/>
              <a:t>n</a:t>
            </a:r>
            <a:r>
              <a:rPr lang="en-US" sz="2200" dirty="0" smtClean="0"/>
              <a:t>] = 0 </a:t>
            </a:r>
            <a:r>
              <a:rPr lang="tr-TR" sz="2200" dirty="0" smtClean="0"/>
              <a:t>			</a:t>
            </a:r>
            <a:r>
              <a:rPr lang="tr-TR" sz="2200" dirty="0" smtClean="0">
                <a:solidFill>
                  <a:srgbClr val="FF0000"/>
                </a:solidFill>
              </a:rPr>
              <a:t>tüm </a:t>
            </a:r>
            <a:r>
              <a:rPr lang="en-US" sz="2200" i="1" dirty="0" smtClean="0">
                <a:solidFill>
                  <a:srgbClr val="FF0000"/>
                </a:solidFill>
              </a:rPr>
              <a:t>n</a:t>
            </a:r>
            <a:r>
              <a:rPr lang="tr-TR" sz="2200" i="1" dirty="0" smtClean="0">
                <a:solidFill>
                  <a:srgbClr val="FF0000"/>
                </a:solidFill>
              </a:rPr>
              <a:t> </a:t>
            </a:r>
            <a:r>
              <a:rPr lang="tr-TR" sz="2200" dirty="0" smtClean="0">
                <a:solidFill>
                  <a:srgbClr val="FF0000"/>
                </a:solidFill>
              </a:rPr>
              <a:t>tamsayılar için</a:t>
            </a:r>
            <a:r>
              <a:rPr lang="en-US" sz="2200" dirty="0" smtClean="0">
                <a:solidFill>
                  <a:srgbClr val="FF0000"/>
                </a:solidFill>
              </a:rPr>
              <a:t> </a:t>
            </a:r>
          </a:p>
        </p:txBody>
      </p:sp>
      <p:sp>
        <p:nvSpPr>
          <p:cNvPr id="94212"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5" name="4 Slayt Numarası Yer Tutucusu"/>
          <p:cNvSpPr>
            <a:spLocks noGrp="1"/>
          </p:cNvSpPr>
          <p:nvPr>
            <p:ph type="sldNum" sz="quarter" idx="11"/>
          </p:nvPr>
        </p:nvSpPr>
        <p:spPr/>
        <p:txBody>
          <a:bodyPr/>
          <a:lstStyle/>
          <a:p>
            <a:pPr>
              <a:defRPr/>
            </a:pPr>
            <a:fld id="{E839EB8D-F6AC-4939-9753-2267E0670C5E}" type="slidenum">
              <a:rPr lang="en-US"/>
              <a:pPr>
                <a:defRPr/>
              </a:pPr>
              <a:t>87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dissolv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dissolv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dissolve">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dissolve">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dissolve">
                                      <p:cBhvr>
                                        <p:cTn id="27"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609600" y="1295400"/>
            <a:ext cx="7772400" cy="1143000"/>
          </a:xfrm>
          <a:prstGeom prst="rect">
            <a:avLst/>
          </a:prstGeom>
          <a:noFill/>
          <a:ln w="9525">
            <a:noFill/>
            <a:miter lim="800000"/>
            <a:headEnd/>
            <a:tailEnd/>
          </a:ln>
        </p:spPr>
        <p:txBody>
          <a:bodyPr anchor="ctr"/>
          <a:lstStyle/>
          <a:p>
            <a:pPr algn="ctr"/>
            <a:r>
              <a:rPr lang="en-US" sz="3500">
                <a:solidFill>
                  <a:srgbClr val="FF0000"/>
                </a:solidFill>
                <a:latin typeface="Lucida Sans Unicode" pitchFamily="34" charset="0"/>
              </a:rPr>
              <a:t>Final </a:t>
            </a:r>
            <a:r>
              <a:rPr lang="tr-TR" sz="3500">
                <a:solidFill>
                  <a:srgbClr val="FF0000"/>
                </a:solidFill>
                <a:latin typeface="Lucida Sans Unicode" pitchFamily="34" charset="0"/>
              </a:rPr>
              <a:t>Konfigürasyonları</a:t>
            </a:r>
            <a:endParaRPr lang="en-US" sz="3500">
              <a:solidFill>
                <a:srgbClr val="FF0000"/>
              </a:solidFill>
              <a:latin typeface="Lucida Sans Unicode" pitchFamily="34" charset="0"/>
            </a:endParaRPr>
          </a:p>
        </p:txBody>
      </p:sp>
      <p:sp>
        <p:nvSpPr>
          <p:cNvPr id="120837" name="Rectangle 5"/>
          <p:cNvSpPr>
            <a:spLocks noChangeArrowheads="1"/>
          </p:cNvSpPr>
          <p:nvPr/>
        </p:nvSpPr>
        <p:spPr bwMode="auto">
          <a:xfrm>
            <a:off x="685800" y="2362200"/>
            <a:ext cx="7772400" cy="1524000"/>
          </a:xfrm>
          <a:prstGeom prst="rect">
            <a:avLst/>
          </a:prstGeom>
          <a:noFill/>
          <a:ln w="9525">
            <a:noFill/>
            <a:miter lim="800000"/>
            <a:headEnd/>
            <a:tailEnd/>
          </a:ln>
        </p:spPr>
        <p:txBody>
          <a:bodyPr/>
          <a:lstStyle/>
          <a:p>
            <a:pPr marL="342900" indent="-342900">
              <a:spcBef>
                <a:spcPct val="20000"/>
              </a:spcBef>
            </a:pPr>
            <a:r>
              <a:rPr lang="en-US" sz="3000">
                <a:latin typeface="Monotype Corsiva" pitchFamily="66" charset="0"/>
                <a:sym typeface="Symbol" pitchFamily="18" charset="2"/>
              </a:rPr>
              <a:t>F</a:t>
            </a:r>
            <a:r>
              <a:rPr lang="en-US" sz="3000">
                <a:sym typeface="Symbol" pitchFamily="18" charset="2"/>
              </a:rPr>
              <a:t> = </a:t>
            </a:r>
            <a:r>
              <a:rPr lang="tr-TR" sz="3000"/>
              <a:t>Komutlar</a:t>
            </a:r>
            <a:r>
              <a:rPr lang="en-US" sz="3000"/>
              <a:t> x PC x RegisterFile</a:t>
            </a:r>
          </a:p>
          <a:p>
            <a:pPr marL="342900" indent="-342900">
              <a:spcBef>
                <a:spcPct val="20000"/>
              </a:spcBef>
            </a:pPr>
            <a:r>
              <a:rPr lang="en-US" sz="3000"/>
              <a:t>	</a:t>
            </a:r>
            <a:r>
              <a:rPr lang="tr-TR" sz="3000"/>
              <a:t>Komutlar</a:t>
            </a:r>
            <a:r>
              <a:rPr lang="en-US" sz="3000"/>
              <a:t>[PC] = </a:t>
            </a:r>
            <a:r>
              <a:rPr lang="en-US" sz="3000" b="1">
                <a:latin typeface="Courier New" pitchFamily="49" charset="0"/>
              </a:rPr>
              <a:t>HALT</a:t>
            </a:r>
          </a:p>
        </p:txBody>
      </p:sp>
      <p:sp>
        <p:nvSpPr>
          <p:cNvPr id="120841" name="Rectangle 9"/>
          <p:cNvSpPr>
            <a:spLocks noGrp="1" noChangeArrowheads="1"/>
          </p:cNvSpPr>
          <p:nvPr>
            <p:ph type="title"/>
          </p:nvPr>
        </p:nvSpPr>
        <p:spPr>
          <a:xfrm>
            <a:off x="1828800" y="3810000"/>
            <a:ext cx="5410200" cy="1143000"/>
          </a:xfrm>
        </p:spPr>
        <p:txBody>
          <a:bodyPr/>
          <a:lstStyle/>
          <a:p>
            <a:pPr algn="ctr"/>
            <a:r>
              <a:rPr lang="tr-TR" sz="3500" smtClean="0">
                <a:solidFill>
                  <a:srgbClr val="FF0000"/>
                </a:solidFill>
              </a:rPr>
              <a:t>Çıkış Fonksiyonu</a:t>
            </a:r>
            <a:endParaRPr lang="en-US" sz="3500" smtClean="0">
              <a:solidFill>
                <a:srgbClr val="FF0000"/>
              </a:solidFill>
            </a:endParaRPr>
          </a:p>
        </p:txBody>
      </p:sp>
      <p:sp>
        <p:nvSpPr>
          <p:cNvPr id="120842" name="Rectangle 10"/>
          <p:cNvSpPr>
            <a:spLocks noGrp="1" noChangeArrowheads="1"/>
          </p:cNvSpPr>
          <p:nvPr>
            <p:ph type="body" idx="1"/>
          </p:nvPr>
        </p:nvSpPr>
        <p:spPr>
          <a:xfrm>
            <a:off x="609600" y="5029200"/>
            <a:ext cx="7772400" cy="1524000"/>
          </a:xfrm>
          <a:noFill/>
        </p:spPr>
        <p:txBody>
          <a:bodyPr/>
          <a:lstStyle/>
          <a:p>
            <a:pPr eaLnBrk="1" hangingPunct="1">
              <a:buFontTx/>
              <a:buNone/>
            </a:pPr>
            <a:r>
              <a:rPr lang="en-US" sz="3000" smtClean="0">
                <a:latin typeface="Monotype Corsiva" pitchFamily="66" charset="0"/>
                <a:sym typeface="Symbol" pitchFamily="18" charset="2"/>
              </a:rPr>
              <a:t>O</a:t>
            </a:r>
            <a:r>
              <a:rPr lang="en-US" sz="3000" smtClean="0">
                <a:sym typeface="Symbol" pitchFamily="18" charset="2"/>
              </a:rPr>
              <a:t>:</a:t>
            </a:r>
            <a:r>
              <a:rPr lang="en-US" sz="3000" smtClean="0">
                <a:latin typeface="Monotype Corsiva" pitchFamily="66" charset="0"/>
                <a:sym typeface="Symbol" pitchFamily="18" charset="2"/>
              </a:rPr>
              <a:t>F</a:t>
            </a:r>
            <a:r>
              <a:rPr lang="en-US" sz="3000" smtClean="0">
                <a:sym typeface="Symbol" pitchFamily="18" charset="2"/>
              </a:rPr>
              <a:t>  </a:t>
            </a:r>
            <a:r>
              <a:rPr lang="tr-TR" sz="3000" smtClean="0">
                <a:sym typeface="Symbol" pitchFamily="18" charset="2"/>
              </a:rPr>
              <a:t>Cevap</a:t>
            </a:r>
            <a:endParaRPr lang="en-US" sz="3000" smtClean="0">
              <a:sym typeface="Symbol" pitchFamily="18" charset="2"/>
            </a:endParaRPr>
          </a:p>
          <a:p>
            <a:pPr eaLnBrk="1" hangingPunct="1">
              <a:buFontTx/>
              <a:buNone/>
            </a:pPr>
            <a:r>
              <a:rPr lang="tr-TR" sz="3000" smtClean="0">
                <a:sym typeface="Symbol" pitchFamily="18" charset="2"/>
              </a:rPr>
              <a:t>Cevap</a:t>
            </a:r>
            <a:r>
              <a:rPr lang="en-US" sz="3000" smtClean="0">
                <a:sym typeface="Symbol" pitchFamily="18" charset="2"/>
              </a:rPr>
              <a:t>= RegisterFile[0]</a:t>
            </a:r>
            <a:r>
              <a:rPr lang="tr-TR" sz="3000" smtClean="0">
                <a:sym typeface="Symbol" pitchFamily="18" charset="2"/>
              </a:rPr>
              <a:t>’daki değer</a:t>
            </a:r>
            <a:endParaRPr lang="en-US" sz="3000" smtClean="0">
              <a:sym typeface="Symbol" pitchFamily="18" charset="2"/>
            </a:endParaRPr>
          </a:p>
        </p:txBody>
      </p:sp>
      <p:sp>
        <p:nvSpPr>
          <p:cNvPr id="95238"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8" name="7 Slayt Numarası Yer Tutucusu"/>
          <p:cNvSpPr>
            <a:spLocks noGrp="1"/>
          </p:cNvSpPr>
          <p:nvPr>
            <p:ph type="sldNum" sz="quarter" idx="11"/>
          </p:nvPr>
        </p:nvSpPr>
        <p:spPr/>
        <p:txBody>
          <a:bodyPr/>
          <a:lstStyle/>
          <a:p>
            <a:pPr>
              <a:defRPr/>
            </a:pPr>
            <a:fld id="{92EA58B1-AE50-489F-BBE3-6B1BCD338301}" type="slidenum">
              <a:rPr lang="en-US"/>
              <a:pPr>
                <a:defRPr/>
              </a:pPr>
              <a:t>88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dissolve">
                                      <p:cBhvr>
                                        <p:cTn id="7" dur="500"/>
                                        <p:tgtEl>
                                          <p:spTgt spid="1208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dissolve">
                                      <p:cBhvr>
                                        <p:cTn id="12" dur="500"/>
                                        <p:tgtEl>
                                          <p:spTgt spid="1208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0842">
                                            <p:txEl>
                                              <p:pRg st="0" end="0"/>
                                            </p:txEl>
                                          </p:spTgt>
                                        </p:tgtEl>
                                        <p:attrNameLst>
                                          <p:attrName>style.visibility</p:attrName>
                                        </p:attrNameLst>
                                      </p:cBhvr>
                                      <p:to>
                                        <p:strVal val="visible"/>
                                      </p:to>
                                    </p:set>
                                    <p:animEffect transition="in" filter="dissolve">
                                      <p:cBhvr>
                                        <p:cTn id="21" dur="500"/>
                                        <p:tgtEl>
                                          <p:spTgt spid="12084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0842">
                                            <p:txEl>
                                              <p:pRg st="1" end="1"/>
                                            </p:txEl>
                                          </p:spTgt>
                                        </p:tgtEl>
                                        <p:attrNameLst>
                                          <p:attrName>style.visibility</p:attrName>
                                        </p:attrNameLst>
                                      </p:cBhvr>
                                      <p:to>
                                        <p:strVal val="visible"/>
                                      </p:to>
                                    </p:set>
                                    <p:animEffect transition="in" filter="dissolve">
                                      <p:cBhvr>
                                        <p:cTn id="26" dur="500"/>
                                        <p:tgtEl>
                                          <p:spTgt spid="1208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P spid="120841" grpId="0" autoUpdateAnimBg="0"/>
      <p:bldP spid="120842"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09600" y="1371600"/>
            <a:ext cx="8153400" cy="1143000"/>
          </a:xfrm>
        </p:spPr>
        <p:txBody>
          <a:bodyPr/>
          <a:lstStyle/>
          <a:p>
            <a:pPr eaLnBrk="1" hangingPunct="1"/>
            <a:r>
              <a:rPr lang="tr-TR" sz="3500" smtClean="0">
                <a:solidFill>
                  <a:srgbClr val="FF0000"/>
                </a:solidFill>
              </a:rPr>
              <a:t>Geçiş Kuralları Formu</a:t>
            </a:r>
            <a:endParaRPr lang="en-US" sz="3500" smtClean="0">
              <a:solidFill>
                <a:srgbClr val="FF0000"/>
              </a:solidFill>
            </a:endParaRPr>
          </a:p>
        </p:txBody>
      </p:sp>
      <p:sp>
        <p:nvSpPr>
          <p:cNvPr id="97283" name="Rectangle 3"/>
          <p:cNvSpPr>
            <a:spLocks noGrp="1" noChangeArrowheads="1"/>
          </p:cNvSpPr>
          <p:nvPr>
            <p:ph type="body" idx="1"/>
          </p:nvPr>
        </p:nvSpPr>
        <p:spPr>
          <a:xfrm>
            <a:off x="2057400" y="3163888"/>
            <a:ext cx="2819400" cy="457200"/>
          </a:xfrm>
        </p:spPr>
        <p:txBody>
          <a:bodyPr/>
          <a:lstStyle/>
          <a:p>
            <a:pPr eaLnBrk="1" hangingPunct="1">
              <a:lnSpc>
                <a:spcPct val="90000"/>
              </a:lnSpc>
              <a:buFontTx/>
              <a:buNone/>
            </a:pPr>
            <a:r>
              <a:rPr lang="en-US" i="1" smtClean="0"/>
              <a:t>Antecedents</a:t>
            </a:r>
          </a:p>
        </p:txBody>
      </p:sp>
      <p:sp>
        <p:nvSpPr>
          <p:cNvPr id="97284" name="Line 4"/>
          <p:cNvSpPr>
            <a:spLocks noChangeShapeType="1"/>
          </p:cNvSpPr>
          <p:nvPr/>
        </p:nvSpPr>
        <p:spPr bwMode="auto">
          <a:xfrm>
            <a:off x="1295400" y="3773488"/>
            <a:ext cx="3657600" cy="0"/>
          </a:xfrm>
          <a:prstGeom prst="line">
            <a:avLst/>
          </a:prstGeom>
          <a:noFill/>
          <a:ln w="9525">
            <a:solidFill>
              <a:schemeClr val="tx1"/>
            </a:solidFill>
            <a:round/>
            <a:headEnd/>
            <a:tailEnd/>
          </a:ln>
        </p:spPr>
        <p:txBody>
          <a:bodyPr/>
          <a:lstStyle/>
          <a:p>
            <a:endParaRPr lang="tr-TR"/>
          </a:p>
        </p:txBody>
      </p:sp>
      <p:sp>
        <p:nvSpPr>
          <p:cNvPr id="97285" name="Text Box 5"/>
          <p:cNvSpPr txBox="1">
            <a:spLocks noChangeArrowheads="1"/>
          </p:cNvSpPr>
          <p:nvPr/>
        </p:nvSpPr>
        <p:spPr bwMode="auto">
          <a:xfrm>
            <a:off x="2286000" y="3849688"/>
            <a:ext cx="1374775" cy="695325"/>
          </a:xfrm>
          <a:prstGeom prst="rect">
            <a:avLst/>
          </a:prstGeom>
          <a:noFill/>
          <a:ln w="9525">
            <a:noFill/>
            <a:miter lim="800000"/>
            <a:headEnd/>
            <a:tailEnd/>
          </a:ln>
        </p:spPr>
        <p:txBody>
          <a:bodyPr wrap="none">
            <a:spAutoFit/>
          </a:bodyPr>
          <a:lstStyle/>
          <a:p>
            <a:pPr>
              <a:lnSpc>
                <a:spcPct val="90000"/>
              </a:lnSpc>
              <a:spcBef>
                <a:spcPct val="20000"/>
              </a:spcBef>
            </a:pPr>
            <a:r>
              <a:rPr lang="en-US" sz="3600"/>
              <a:t> </a:t>
            </a:r>
            <a:r>
              <a:rPr lang="en-US" sz="3600">
                <a:latin typeface="Monotype Corsiva" pitchFamily="66" charset="0"/>
              </a:rPr>
              <a:t>c </a:t>
            </a:r>
            <a:r>
              <a:rPr lang="en-US" sz="3200">
                <a:sym typeface="Symbol" pitchFamily="18" charset="2"/>
              </a:rPr>
              <a:t></a:t>
            </a:r>
            <a:r>
              <a:rPr lang="en-US" sz="3600"/>
              <a:t> </a:t>
            </a:r>
            <a:r>
              <a:rPr lang="en-US" sz="3600">
                <a:latin typeface="Monotype Corsiva" pitchFamily="66" charset="0"/>
              </a:rPr>
              <a:t>c</a:t>
            </a:r>
            <a:r>
              <a:rPr lang="en-US" sz="4400"/>
              <a:t>’</a:t>
            </a:r>
          </a:p>
        </p:txBody>
      </p:sp>
      <p:sp>
        <p:nvSpPr>
          <p:cNvPr id="97286" name="Text Box 6"/>
          <p:cNvSpPr txBox="1">
            <a:spLocks noChangeArrowheads="1"/>
          </p:cNvSpPr>
          <p:nvPr/>
        </p:nvSpPr>
        <p:spPr bwMode="auto">
          <a:xfrm>
            <a:off x="2667000" y="5221288"/>
            <a:ext cx="2606675" cy="646112"/>
          </a:xfrm>
          <a:prstGeom prst="rect">
            <a:avLst/>
          </a:prstGeom>
          <a:noFill/>
          <a:ln w="9525">
            <a:noFill/>
            <a:miter lim="800000"/>
            <a:headEnd/>
            <a:tailEnd/>
          </a:ln>
        </p:spPr>
        <p:txBody>
          <a:bodyPr wrap="none">
            <a:spAutoFit/>
          </a:bodyPr>
          <a:lstStyle/>
          <a:p>
            <a:r>
              <a:rPr lang="en-US" sz="3600">
                <a:latin typeface="Monotype Corsiva" pitchFamily="66" charset="0"/>
              </a:rPr>
              <a:t>c</a:t>
            </a:r>
            <a:r>
              <a:rPr lang="en-US"/>
              <a:t> </a:t>
            </a:r>
            <a:r>
              <a:rPr lang="tr-TR"/>
              <a:t>, </a:t>
            </a:r>
            <a:r>
              <a:rPr lang="en-US" sz="3600">
                <a:latin typeface="Monotype Corsiva" pitchFamily="66" charset="0"/>
              </a:rPr>
              <a:t>C</a:t>
            </a:r>
            <a:r>
              <a:rPr lang="en-US"/>
              <a:t> </a:t>
            </a:r>
            <a:r>
              <a:rPr lang="tr-TR"/>
              <a:t>‘nin bir üyesi</a:t>
            </a:r>
            <a:r>
              <a:rPr lang="en-US"/>
              <a:t>.</a:t>
            </a:r>
          </a:p>
        </p:txBody>
      </p:sp>
      <p:sp>
        <p:nvSpPr>
          <p:cNvPr id="97287" name="1 Başlık"/>
          <p:cNvSpPr txBox="1">
            <a:spLocks/>
          </p:cNvSpPr>
          <p:nvPr/>
        </p:nvSpPr>
        <p:spPr bwMode="auto">
          <a:xfrm>
            <a:off x="609600" y="381000"/>
            <a:ext cx="8153400" cy="1143000"/>
          </a:xfrm>
          <a:prstGeom prst="rect">
            <a:avLst/>
          </a:prstGeom>
          <a:noFill/>
          <a:ln w="9525">
            <a:noFill/>
            <a:miter lim="800000"/>
            <a:headEnd/>
            <a:tailEnd/>
          </a:ln>
        </p:spPr>
        <p:txBody>
          <a:bodyPr/>
          <a:lstStyle/>
          <a:p>
            <a:r>
              <a:rPr lang="tr-TR" sz="3600">
                <a:solidFill>
                  <a:srgbClr val="009900"/>
                </a:solidFill>
                <a:latin typeface="Lucida Sans Unicode" pitchFamily="34" charset="0"/>
              </a:rPr>
              <a:t>İşlemsel (</a:t>
            </a:r>
            <a:r>
              <a:rPr lang="en-US" sz="3600">
                <a:solidFill>
                  <a:srgbClr val="009900"/>
                </a:solidFill>
                <a:latin typeface="Lucida Sans Unicode" pitchFamily="34" charset="0"/>
              </a:rPr>
              <a:t>Operational</a:t>
            </a:r>
            <a:r>
              <a:rPr lang="tr-TR" sz="3600">
                <a:solidFill>
                  <a:srgbClr val="009900"/>
                </a:solidFill>
                <a:latin typeface="Lucida Sans Unicode" pitchFamily="34" charset="0"/>
              </a:rPr>
              <a:t>)</a:t>
            </a:r>
            <a:r>
              <a:rPr lang="en-US" sz="3600">
                <a:solidFill>
                  <a:srgbClr val="009900"/>
                </a:solidFill>
                <a:latin typeface="Lucida Sans Unicode" pitchFamily="34" charset="0"/>
              </a:rPr>
              <a:t> Semanti</a:t>
            </a:r>
            <a:r>
              <a:rPr lang="tr-TR" sz="3600">
                <a:solidFill>
                  <a:srgbClr val="009900"/>
                </a:solidFill>
                <a:latin typeface="Lucida Sans Unicode" pitchFamily="34" charset="0"/>
              </a:rPr>
              <a:t>k</a:t>
            </a:r>
          </a:p>
        </p:txBody>
      </p:sp>
      <p:sp>
        <p:nvSpPr>
          <p:cNvPr id="11" name="10 Slayt Numarası Yer Tutucusu"/>
          <p:cNvSpPr>
            <a:spLocks noGrp="1"/>
          </p:cNvSpPr>
          <p:nvPr>
            <p:ph type="sldNum" sz="quarter" idx="11"/>
          </p:nvPr>
        </p:nvSpPr>
        <p:spPr/>
        <p:txBody>
          <a:bodyPr/>
          <a:lstStyle/>
          <a:p>
            <a:pPr>
              <a:defRPr/>
            </a:pPr>
            <a:fld id="{76441827-DBDA-4645-A3C4-ECB589A838A0}" type="slidenum">
              <a:rPr lang="en-US"/>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609600" y="228600"/>
            <a:ext cx="8153400" cy="1143000"/>
          </a:xfrm>
        </p:spPr>
        <p:txBody>
          <a:bodyPr/>
          <a:lstStyle/>
          <a:p>
            <a:r>
              <a:rPr lang="tr-TR" sz="3200" smtClean="0"/>
              <a:t>Metinsel Sözdizim</a:t>
            </a:r>
          </a:p>
        </p:txBody>
      </p:sp>
      <p:sp>
        <p:nvSpPr>
          <p:cNvPr id="15363" name="İçerik Yer Tutucusu 3"/>
          <p:cNvSpPr>
            <a:spLocks noGrp="1"/>
          </p:cNvSpPr>
          <p:nvPr>
            <p:ph sz="quarter" idx="2"/>
          </p:nvPr>
        </p:nvSpPr>
        <p:spPr>
          <a:xfrm>
            <a:off x="539750" y="1295400"/>
            <a:ext cx="8424863" cy="4572000"/>
          </a:xfrm>
        </p:spPr>
        <p:txBody>
          <a:bodyPr/>
          <a:lstStyle/>
          <a:p>
            <a:r>
              <a:rPr lang="tr-TR" sz="2400" dirty="0" smtClean="0"/>
              <a:t>Hem doğal diller hem de programlama dilleri, bir alfabedeki karakter dizilerinden oluşurlar. </a:t>
            </a:r>
          </a:p>
          <a:p>
            <a:r>
              <a:rPr lang="tr-TR" sz="2400" dirty="0" smtClean="0"/>
              <a:t>Bir dilin karakter dizilerine </a:t>
            </a:r>
            <a:r>
              <a:rPr lang="tr-TR" sz="2400" b="1" dirty="0" smtClean="0"/>
              <a:t>cümle</a:t>
            </a:r>
            <a:r>
              <a:rPr lang="tr-TR" sz="2400" dirty="0" smtClean="0"/>
              <a:t> veya </a:t>
            </a:r>
            <a:r>
              <a:rPr lang="tr-TR" sz="2400" b="1" dirty="0" smtClean="0"/>
              <a:t>deyim</a:t>
            </a:r>
            <a:r>
              <a:rPr lang="tr-TR" sz="2400" dirty="0" smtClean="0"/>
              <a:t> adı verilir. </a:t>
            </a:r>
          </a:p>
          <a:p>
            <a:r>
              <a:rPr lang="tr-TR" sz="2400" dirty="0" smtClean="0"/>
              <a:t>Bir dilin </a:t>
            </a:r>
            <a:r>
              <a:rPr lang="tr-TR" sz="2400" dirty="0" err="1" smtClean="0"/>
              <a:t>sözdizim</a:t>
            </a:r>
            <a:r>
              <a:rPr lang="tr-TR" sz="2400" dirty="0" smtClean="0"/>
              <a:t> kuralları, o dilin alfabesinden hangi karakter dizilerinin o dilde bulunduklarını belirler. En büyük ve en karmaşık programlama dili bile sözdizimsel olarak çok basittir.</a:t>
            </a:r>
          </a:p>
          <a:p>
            <a:r>
              <a:rPr lang="tr-TR" sz="2400" dirty="0" smtClean="0">
                <a:solidFill>
                  <a:srgbClr val="FF0000"/>
                </a:solidFill>
              </a:rPr>
              <a:t>Bir programlama dilindeki en düşük düzeyli sözdizimsel birimlere </a:t>
            </a:r>
            <a:r>
              <a:rPr lang="tr-TR" sz="2400" b="1" dirty="0" err="1" smtClean="0">
                <a:solidFill>
                  <a:srgbClr val="FF0000"/>
                </a:solidFill>
              </a:rPr>
              <a:t>lexeme</a:t>
            </a:r>
            <a:r>
              <a:rPr lang="tr-TR" sz="2400" dirty="0" smtClean="0">
                <a:solidFill>
                  <a:srgbClr val="FF0000"/>
                </a:solidFill>
              </a:rPr>
              <a:t> adı verilir. </a:t>
            </a:r>
            <a:r>
              <a:rPr lang="tr-TR" sz="2400" dirty="0" smtClean="0"/>
              <a:t>Programlar, karakterler yerine </a:t>
            </a:r>
            <a:r>
              <a:rPr lang="tr-TR" sz="2400" i="1" dirty="0" err="1" smtClean="0"/>
              <a:t>lexeme'</a:t>
            </a:r>
            <a:r>
              <a:rPr lang="tr-TR" sz="2400" dirty="0" err="1" smtClean="0"/>
              <a:t>ler</a:t>
            </a:r>
            <a:r>
              <a:rPr lang="tr-TR" sz="2400" dirty="0" smtClean="0"/>
              <a:t> dizisi olarak düşünülebilir. </a:t>
            </a:r>
          </a:p>
          <a:p>
            <a:r>
              <a:rPr lang="tr-TR" sz="2400" dirty="0" smtClean="0">
                <a:solidFill>
                  <a:srgbClr val="FF0000"/>
                </a:solidFill>
              </a:rPr>
              <a:t>Bir dildeki </a:t>
            </a:r>
            <a:r>
              <a:rPr lang="tr-TR" sz="2400" i="1" dirty="0" err="1" smtClean="0">
                <a:solidFill>
                  <a:srgbClr val="FF0000"/>
                </a:solidFill>
              </a:rPr>
              <a:t>lexeme'</a:t>
            </a:r>
            <a:r>
              <a:rPr lang="tr-TR" sz="2400" dirty="0" err="1" smtClean="0">
                <a:solidFill>
                  <a:srgbClr val="FF0000"/>
                </a:solidFill>
              </a:rPr>
              <a:t>lerin</a:t>
            </a:r>
            <a:r>
              <a:rPr lang="tr-TR" sz="2400" dirty="0" smtClean="0">
                <a:solidFill>
                  <a:srgbClr val="FF0000"/>
                </a:solidFill>
              </a:rPr>
              <a:t> gruplanması ile dile ilişkin </a:t>
            </a:r>
            <a:r>
              <a:rPr lang="tr-TR" sz="2400" b="1" dirty="0" err="1" smtClean="0">
                <a:solidFill>
                  <a:srgbClr val="FF0000"/>
                </a:solidFill>
              </a:rPr>
              <a:t>token'</a:t>
            </a:r>
            <a:r>
              <a:rPr lang="tr-TR" sz="2400" dirty="0" err="1" smtClean="0">
                <a:solidFill>
                  <a:srgbClr val="FF0000"/>
                </a:solidFill>
              </a:rPr>
              <a:t>lar</a:t>
            </a:r>
            <a:r>
              <a:rPr lang="tr-TR" sz="2400" dirty="0" smtClean="0">
                <a:solidFill>
                  <a:srgbClr val="FF0000"/>
                </a:solidFill>
              </a:rPr>
              <a:t> oluşturulur.</a:t>
            </a:r>
          </a:p>
        </p:txBody>
      </p:sp>
      <p:sp>
        <p:nvSpPr>
          <p:cNvPr id="5" name="4 Slayt Numarası Yer Tutucusu"/>
          <p:cNvSpPr>
            <a:spLocks noGrp="1"/>
          </p:cNvSpPr>
          <p:nvPr>
            <p:ph type="sldNum" sz="quarter" idx="11"/>
          </p:nvPr>
        </p:nvSpPr>
        <p:spPr/>
        <p:txBody>
          <a:bodyPr/>
          <a:lstStyle/>
          <a:p>
            <a:pPr>
              <a:defRPr/>
            </a:pPr>
            <a:fld id="{C16BB832-C781-4AA9-9A49-6188A7281DA8}" type="slidenum">
              <a:rPr lang="en-US"/>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8307" name="Rectangle 3"/>
          <p:cNvSpPr txBox="1">
            <a:spLocks noChangeArrowheads="1"/>
          </p:cNvSpPr>
          <p:nvPr/>
        </p:nvSpPr>
        <p:spPr bwMode="auto">
          <a:xfrm>
            <a:off x="381000" y="1600200"/>
            <a:ext cx="8610600" cy="4495800"/>
          </a:xfrm>
          <a:prstGeom prst="rect">
            <a:avLst/>
          </a:prstGeom>
          <a:noFill/>
          <a:ln w="9525">
            <a:noFill/>
            <a:miter lim="800000"/>
            <a:headEnd/>
            <a:tailEnd/>
          </a:ln>
        </p:spPr>
        <p:txBody>
          <a:bodyPr/>
          <a:lstStyle/>
          <a:p>
            <a:pPr marL="342900" indent="-342900">
              <a:lnSpc>
                <a:spcPct val="80000"/>
              </a:lnSpc>
              <a:spcBef>
                <a:spcPct val="20000"/>
              </a:spcBef>
              <a:buFontTx/>
              <a:buChar char="•"/>
            </a:pPr>
            <a:r>
              <a:rPr lang="tr-TR" sz="2300" dirty="0">
                <a:latin typeface="Lucida Sans Unicode" pitchFamily="34" charset="0"/>
              </a:rPr>
              <a:t>İşlemsel anlamlarda, bir ifadenin ya da programın anlamını daha iyi anlamak için daha kolay anlaşılır bir dile çevirme işlemi vardır.</a:t>
            </a:r>
          </a:p>
          <a:p>
            <a:pPr marL="342900" indent="-342900">
              <a:lnSpc>
                <a:spcPct val="80000"/>
              </a:lnSpc>
              <a:spcBef>
                <a:spcPct val="20000"/>
              </a:spcBef>
              <a:buFontTx/>
              <a:buChar char="•"/>
            </a:pPr>
            <a:r>
              <a:rPr lang="tr-TR" sz="2300" dirty="0">
                <a:latin typeface="Lucida Sans Unicode" pitchFamily="34" charset="0"/>
              </a:rPr>
              <a:t>İlk iş uygun bir ara dil geliştirmektir. Bu ara dilin temel karakteristiği basitliği ve açıklığıdır. Ara dildeki her yapı açık ve belirli olan anlama sahip olmalıdır. Örneğin;</a:t>
            </a:r>
          </a:p>
          <a:p>
            <a:pPr marL="342900" indent="-342900">
              <a:lnSpc>
                <a:spcPct val="80000"/>
              </a:lnSpc>
              <a:spcBef>
                <a:spcPct val="20000"/>
              </a:spcBef>
              <a:buFontTx/>
              <a:buChar char="•"/>
            </a:pPr>
            <a:endParaRPr lang="tr-TR" sz="2300" dirty="0">
              <a:latin typeface="Lucida Sans Unicode" pitchFamily="34" charset="0"/>
            </a:endParaRPr>
          </a:p>
          <a:p>
            <a:pPr marL="342900" indent="-342900">
              <a:lnSpc>
                <a:spcPct val="80000"/>
              </a:lnSpc>
              <a:spcBef>
                <a:spcPct val="20000"/>
              </a:spcBef>
            </a:pPr>
            <a:r>
              <a:rPr lang="tr-TR" sz="1900" dirty="0">
                <a:latin typeface="Lucida Sans Unicode" pitchFamily="34" charset="0"/>
              </a:rPr>
              <a:t>	</a:t>
            </a:r>
            <a:r>
              <a:rPr lang="tr-TR" sz="1900" u="sng" dirty="0">
                <a:solidFill>
                  <a:srgbClr val="FF0000"/>
                </a:solidFill>
                <a:latin typeface="Lucida Sans Unicode" pitchFamily="34" charset="0"/>
              </a:rPr>
              <a:t>C ifadesi				İşlemsel anlam</a:t>
            </a:r>
          </a:p>
          <a:p>
            <a:pPr marL="342900" indent="-342900">
              <a:lnSpc>
                <a:spcPct val="80000"/>
              </a:lnSpc>
              <a:spcBef>
                <a:spcPct val="20000"/>
              </a:spcBef>
            </a:pPr>
            <a:r>
              <a:rPr lang="tr-TR" sz="1900" dirty="0">
                <a:latin typeface="Lucida Sans Unicode" pitchFamily="34" charset="0"/>
              </a:rPr>
              <a:t>	</a:t>
            </a:r>
            <a:r>
              <a:rPr lang="tr-TR" sz="1900" b="1" dirty="0" err="1">
                <a:latin typeface="Courier New" pitchFamily="49" charset="0"/>
                <a:cs typeface="Courier New" pitchFamily="49" charset="0"/>
              </a:rPr>
              <a:t>for</a:t>
            </a:r>
            <a:r>
              <a:rPr lang="tr-TR" sz="1900" b="1" dirty="0">
                <a:latin typeface="Courier New" pitchFamily="49" charset="0"/>
                <a:cs typeface="Courier New" pitchFamily="49" charset="0"/>
              </a:rPr>
              <a:t>(expr1;expr2;expr3){</a:t>
            </a:r>
            <a:r>
              <a:rPr lang="tr-TR" sz="1900" b="1" dirty="0">
                <a:latin typeface="Lucida Sans Unicode" pitchFamily="34" charset="0"/>
              </a:rPr>
              <a:t>	expr1;</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b="1" dirty="0" err="1">
                <a:latin typeface="Lucida Sans Unicode" pitchFamily="34" charset="0"/>
              </a:rPr>
              <a:t>loop</a:t>
            </a:r>
            <a:r>
              <a:rPr lang="tr-TR" sz="1900" b="1" dirty="0">
                <a:latin typeface="Lucida Sans Unicode" pitchFamily="34" charset="0"/>
              </a:rPr>
              <a:t>: </a:t>
            </a:r>
            <a:r>
              <a:rPr lang="tr-TR" sz="1900" b="1" dirty="0" err="1">
                <a:latin typeface="Lucida Sans Unicode" pitchFamily="34" charset="0"/>
              </a:rPr>
              <a:t>if</a:t>
            </a:r>
            <a:r>
              <a:rPr lang="tr-TR" sz="1900" b="1" dirty="0">
                <a:latin typeface="Lucida Sans Unicode" pitchFamily="34" charset="0"/>
              </a:rPr>
              <a:t> expr2==0 </a:t>
            </a:r>
            <a:r>
              <a:rPr lang="tr-TR" sz="1900" b="1" dirty="0" err="1">
                <a:latin typeface="Lucida Sans Unicode" pitchFamily="34" charset="0"/>
              </a:rPr>
              <a:t>goto</a:t>
            </a:r>
            <a:r>
              <a:rPr lang="tr-TR" sz="1900" b="1" dirty="0">
                <a:latin typeface="Lucida Sans Unicode" pitchFamily="34" charset="0"/>
              </a:rPr>
              <a:t> </a:t>
            </a:r>
            <a:r>
              <a:rPr lang="tr-TR" sz="1900" b="1" dirty="0" err="1">
                <a:latin typeface="Lucida Sans Unicode" pitchFamily="34" charset="0"/>
              </a:rPr>
              <a:t>out</a:t>
            </a:r>
            <a:r>
              <a:rPr lang="tr-TR" sz="1900" b="1" dirty="0">
                <a:latin typeface="Lucida Sans Unicode" pitchFamily="34" charset="0"/>
              </a:rPr>
              <a:t>;</a:t>
            </a:r>
          </a:p>
          <a:p>
            <a:pPr marL="342900" indent="-342900">
              <a:lnSpc>
                <a:spcPct val="80000"/>
              </a:lnSpc>
              <a:spcBef>
                <a:spcPct val="20000"/>
              </a:spcBef>
            </a:pPr>
            <a:r>
              <a:rPr lang="tr-TR" sz="1900" b="1" dirty="0">
                <a:latin typeface="Lucida Sans Unicode" pitchFamily="34" charset="0"/>
              </a:rPr>
              <a:t>	</a:t>
            </a:r>
            <a:r>
              <a:rPr lang="tr-TR" sz="1900" b="1" dirty="0">
                <a:latin typeface="Courier New" pitchFamily="49" charset="0"/>
                <a:cs typeface="Courier New" pitchFamily="49" charset="0"/>
              </a:rPr>
              <a:t>}</a:t>
            </a:r>
            <a:r>
              <a:rPr lang="tr-TR" sz="1900" b="1" dirty="0">
                <a:latin typeface="Lucida Sans Unicode" pitchFamily="34" charset="0"/>
              </a:rPr>
              <a:t>			</a:t>
            </a:r>
            <a:r>
              <a:rPr lang="tr-TR" sz="1900" dirty="0">
                <a:latin typeface="Lucida Sans Unicode" pitchFamily="34" charset="0"/>
              </a:rPr>
              <a:t>		...</a:t>
            </a:r>
          </a:p>
          <a:p>
            <a:pPr marL="342900" indent="-342900">
              <a:lnSpc>
                <a:spcPct val="80000"/>
              </a:lnSpc>
              <a:spcBef>
                <a:spcPct val="20000"/>
              </a:spcBef>
            </a:pPr>
            <a:r>
              <a:rPr lang="tr-TR" sz="1900" dirty="0">
                <a:latin typeface="Lucida Sans Unicode" pitchFamily="34" charset="0"/>
              </a:rPr>
              <a:t>                                                        	expr3;</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goto</a:t>
            </a:r>
            <a:r>
              <a:rPr lang="tr-TR" sz="1900" dirty="0">
                <a:latin typeface="Lucida Sans Unicode" pitchFamily="34" charset="0"/>
              </a:rPr>
              <a:t> </a:t>
            </a:r>
            <a:r>
              <a:rPr lang="tr-TR" sz="1900" dirty="0" err="1">
                <a:latin typeface="Lucida Sans Unicode" pitchFamily="34" charset="0"/>
              </a:rPr>
              <a:t>loop</a:t>
            </a:r>
            <a:r>
              <a:rPr lang="tr-TR" sz="1900" dirty="0">
                <a:latin typeface="Lucida Sans Unicode" pitchFamily="34" charset="0"/>
              </a:rPr>
              <a:t>;</a:t>
            </a:r>
          </a:p>
          <a:p>
            <a:pPr marL="342900" indent="-342900">
              <a:lnSpc>
                <a:spcPct val="80000"/>
              </a:lnSpc>
              <a:spcBef>
                <a:spcPct val="20000"/>
              </a:spcBef>
            </a:pPr>
            <a:r>
              <a:rPr lang="tr-TR" sz="1900" dirty="0">
                <a:latin typeface="Lucida Sans Unicode" pitchFamily="34" charset="0"/>
              </a:rPr>
              <a:t>                                                        	</a:t>
            </a:r>
            <a:r>
              <a:rPr lang="tr-TR" sz="1900" dirty="0" err="1">
                <a:latin typeface="Lucida Sans Unicode" pitchFamily="34" charset="0"/>
              </a:rPr>
              <a:t>out</a:t>
            </a:r>
            <a:r>
              <a:rPr lang="tr-TR" sz="1900" dirty="0">
                <a:latin typeface="Lucida Sans Unicode" pitchFamily="34" charset="0"/>
              </a:rPr>
              <a:t>:….</a:t>
            </a:r>
            <a:endParaRPr lang="tr-TR" sz="1600" dirty="0">
              <a:latin typeface="Lucida Sans Unicode" pitchFamily="34" charset="0"/>
            </a:endParaRPr>
          </a:p>
          <a:p>
            <a:pPr marL="342900" indent="-342900">
              <a:lnSpc>
                <a:spcPct val="80000"/>
              </a:lnSpc>
              <a:spcBef>
                <a:spcPct val="20000"/>
              </a:spcBef>
            </a:pPr>
            <a:endParaRPr lang="tr-TR" sz="8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1900" dirty="0">
              <a:latin typeface="Lucida Sans Unicode" pitchFamily="34" charset="0"/>
            </a:endParaRPr>
          </a:p>
          <a:p>
            <a:pPr marL="342900" indent="-342900">
              <a:lnSpc>
                <a:spcPct val="80000"/>
              </a:lnSpc>
              <a:spcBef>
                <a:spcPct val="20000"/>
              </a:spcBef>
              <a:buFontTx/>
              <a:buChar char="•"/>
            </a:pPr>
            <a:endParaRPr lang="tr-TR" sz="2200" dirty="0">
              <a:latin typeface="Lucida Sans Unicode" pitchFamily="34" charset="0"/>
            </a:endParaRPr>
          </a:p>
        </p:txBody>
      </p:sp>
      <p:sp>
        <p:nvSpPr>
          <p:cNvPr id="5" name="4 Slayt Numarası Yer Tutucusu"/>
          <p:cNvSpPr>
            <a:spLocks noGrp="1"/>
          </p:cNvSpPr>
          <p:nvPr>
            <p:ph type="sldNum" sz="quarter" idx="11"/>
          </p:nvPr>
        </p:nvSpPr>
        <p:spPr/>
        <p:txBody>
          <a:bodyPr/>
          <a:lstStyle/>
          <a:p>
            <a:pPr>
              <a:defRPr/>
            </a:pPr>
            <a:fld id="{3C5376D9-1D7E-44B7-9A84-45616C3D5A03}" type="slidenum">
              <a:rPr lang="en-US"/>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p:txBody>
          <a:bodyPr/>
          <a:lstStyle/>
          <a:p>
            <a:endParaRPr lang="tr-TR" smtClean="0"/>
          </a:p>
        </p:txBody>
      </p:sp>
      <p:sp>
        <p:nvSpPr>
          <p:cNvPr id="4" name="3 Slayt Numarası Yer Tutucusu"/>
          <p:cNvSpPr>
            <a:spLocks noGrp="1"/>
          </p:cNvSpPr>
          <p:nvPr>
            <p:ph type="sldNum" sz="quarter" idx="11"/>
          </p:nvPr>
        </p:nvSpPr>
        <p:spPr/>
        <p:txBody>
          <a:bodyPr/>
          <a:lstStyle/>
          <a:p>
            <a:pPr>
              <a:defRPr/>
            </a:pPr>
            <a:fld id="{956C261F-274D-47A8-880E-81023FDA4595}" type="slidenum">
              <a:rPr lang="en-US" smtClean="0"/>
              <a:pPr>
                <a:defRPr/>
              </a:pPr>
              <a:t>91</a:t>
            </a:fld>
            <a:endParaRPr lang="en-US" dirty="0"/>
          </a:p>
        </p:txBody>
      </p:sp>
      <p:sp>
        <p:nvSpPr>
          <p:cNvPr id="5" name="Rectangle 5"/>
          <p:cNvSpPr>
            <a:spLocks noChangeArrowheads="1"/>
          </p:cNvSpPr>
          <p:nvPr/>
        </p:nvSpPr>
        <p:spPr bwMode="auto">
          <a:xfrm>
            <a:off x="2095500" y="1676400"/>
            <a:ext cx="2286000" cy="11430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en-US" altLang="ko-KR" sz="1400" i="1" dirty="0">
                <a:effectLst>
                  <a:outerShdw blurRad="38100" dist="38100" dir="2700000" algn="tl">
                    <a:srgbClr val="000000"/>
                  </a:outerShdw>
                </a:effectLst>
                <a:latin typeface="Arial" pitchFamily="34" charset="0"/>
                <a:ea typeface="굴림" pitchFamily="50" charset="-127"/>
              </a:rPr>
              <a:t>Java </a:t>
            </a:r>
            <a:r>
              <a:rPr lang="tr-TR" altLang="ko-KR" sz="1400" i="1" dirty="0">
                <a:effectLst>
                  <a:outerShdw blurRad="38100" dist="38100" dir="2700000" algn="tl">
                    <a:srgbClr val="000000"/>
                  </a:outerShdw>
                </a:effectLst>
                <a:latin typeface="Arial" pitchFamily="34" charset="0"/>
                <a:ea typeface="굴림" pitchFamily="50" charset="-127"/>
              </a:rPr>
              <a:t>İfadesi</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for (expr1; expr2; expr3)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a:t>
            </a:r>
            <a:endParaRPr lang="en-US" sz="1400" dirty="0">
              <a:solidFill>
                <a:srgbClr val="66FFFF"/>
              </a:solidFill>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2095500" y="3048000"/>
            <a:ext cx="2286000" cy="1943100"/>
          </a:xfrm>
          <a:prstGeom prst="rect">
            <a:avLst/>
          </a:prstGeom>
          <a:noFill/>
          <a:ln w="9525">
            <a:noFill/>
            <a:miter lim="800000"/>
            <a:headEnd/>
            <a:tailEnd/>
          </a:ln>
          <a:effectLst/>
        </p:spPr>
        <p:txBody>
          <a:bodyPr/>
          <a:lstStyle/>
          <a:p>
            <a:pPr marL="342900" indent="-342900" eaLnBrk="1" hangingPunct="1">
              <a:spcBef>
                <a:spcPct val="20000"/>
              </a:spcBef>
              <a:buClr>
                <a:srgbClr val="FFFF00"/>
              </a:buClr>
              <a:buSzPct val="70000"/>
              <a:buFont typeface="Wingdings" pitchFamily="2" charset="2"/>
              <a:buNone/>
              <a:defRPr/>
            </a:pPr>
            <a:r>
              <a:rPr lang="tr-TR" altLang="ko-KR" sz="1400" i="1" dirty="0">
                <a:effectLst>
                  <a:outerShdw blurRad="38100" dist="38100" dir="2700000" algn="tl">
                    <a:srgbClr val="000000"/>
                  </a:outerShdw>
                </a:effectLst>
                <a:latin typeface="Arial" pitchFamily="34" charset="0"/>
                <a:ea typeface="굴림" pitchFamily="50" charset="-127"/>
              </a:rPr>
              <a:t>İşlemsel Anlamlar</a:t>
            </a:r>
            <a:endParaRPr lang="en-US" altLang="ko-KR" sz="1400" i="1" dirty="0">
              <a:effectLst>
                <a:outerShdw blurRad="38100" dist="38100" dir="2700000" algn="tl">
                  <a:srgbClr val="000000"/>
                </a:outerShdw>
              </a:effectLst>
              <a:latin typeface="Arial" pitchFamily="34" charset="0"/>
              <a:ea typeface="굴림" pitchFamily="50" charset="-127"/>
            </a:endParaRP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expr1;</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loop: if expr2 = 0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out</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expr3;</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a:t>
            </a:r>
            <a:r>
              <a:rPr lang="en-US" altLang="ko-KR" sz="140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 loop</a:t>
            </a:r>
          </a:p>
          <a:p>
            <a:pPr marL="342900" indent="-342900" eaLnBrk="1" hangingPunct="1">
              <a:spcBef>
                <a:spcPct val="20000"/>
              </a:spcBef>
              <a:buClr>
                <a:srgbClr val="FFFF00"/>
              </a:buClr>
              <a:buSzPct val="70000"/>
              <a:buFont typeface="Wingdings" pitchFamily="2" charset="2"/>
              <a:buNone/>
              <a:defRPr/>
            </a:pPr>
            <a:r>
              <a:rPr lang="en-US" altLang="ko-KR" sz="1400" dirty="0">
                <a:solidFill>
                  <a:srgbClr val="66FFFF"/>
                </a:solidFill>
                <a:effectLst>
                  <a:outerShdw blurRad="38100" dist="38100" dir="2700000" algn="tl">
                    <a:srgbClr val="000000"/>
                  </a:outerShdw>
                </a:effectLst>
                <a:latin typeface="Arial" pitchFamily="34" charset="0"/>
                <a:ea typeface="굴림" pitchFamily="50" charset="-127"/>
              </a:rPr>
              <a:t>out:   …</a:t>
            </a:r>
            <a:endParaRPr lang="en-US" sz="1400" dirty="0">
              <a:solidFill>
                <a:srgbClr val="66FFFF"/>
              </a:solidFill>
              <a:effectLst>
                <a:outerShdw blurRad="38100" dist="38100" dir="2700000" algn="tl">
                  <a:srgbClr val="000000"/>
                </a:outerShdw>
              </a:effectLst>
              <a:latin typeface="Arial" pitchFamily="34" charset="0"/>
            </a:endParaRPr>
          </a:p>
        </p:txBody>
      </p:sp>
      <p:sp>
        <p:nvSpPr>
          <p:cNvPr id="7" name="AutoShape 7"/>
          <p:cNvSpPr>
            <a:spLocks noChangeArrowheads="1"/>
          </p:cNvSpPr>
          <p:nvPr/>
        </p:nvSpPr>
        <p:spPr bwMode="auto">
          <a:xfrm rot="-5400000">
            <a:off x="4438650" y="4133850"/>
            <a:ext cx="228600" cy="342900"/>
          </a:xfrm>
          <a:prstGeom prst="downArrow">
            <a:avLst>
              <a:gd name="adj1" fmla="val 54630"/>
              <a:gd name="adj2" fmla="val 66667"/>
            </a:avLst>
          </a:prstGeom>
          <a:solidFill>
            <a:schemeClr val="accent2"/>
          </a:solidFill>
          <a:ln w="9525" algn="ctr">
            <a:solidFill>
              <a:schemeClr val="tx1"/>
            </a:solidFill>
            <a:miter lim="800000"/>
            <a:headEnd/>
            <a:tailEnd/>
          </a:ln>
        </p:spPr>
        <p:txBody>
          <a:bodyPr wrap="none" anchor="ctr"/>
          <a:lstStyle/>
          <a:p>
            <a:endParaRPr lang="tr-TR"/>
          </a:p>
        </p:txBody>
      </p:sp>
      <p:sp>
        <p:nvSpPr>
          <p:cNvPr id="8" name="Rectangle 8"/>
          <p:cNvSpPr>
            <a:spLocks noChangeArrowheads="1"/>
          </p:cNvSpPr>
          <p:nvPr/>
        </p:nvSpPr>
        <p:spPr bwMode="auto">
          <a:xfrm>
            <a:off x="1981200" y="1676400"/>
            <a:ext cx="4495800" cy="3314700"/>
          </a:xfrm>
          <a:prstGeom prst="rect">
            <a:avLst/>
          </a:prstGeom>
          <a:noFill/>
          <a:ln w="9525" algn="ctr">
            <a:solidFill>
              <a:srgbClr val="969696"/>
            </a:solidFill>
            <a:miter lim="800000"/>
            <a:headEnd/>
            <a:tailEnd/>
          </a:ln>
          <a:effectLst>
            <a:glow rad="63500">
              <a:schemeClr val="accent2">
                <a:satMod val="175000"/>
                <a:alpha val="40000"/>
              </a:schemeClr>
            </a:glow>
          </a:effectLst>
        </p:spPr>
        <p:txBody>
          <a:bodyPr wrap="none" anchor="ctr"/>
          <a:lstStyle/>
          <a:p>
            <a:pPr>
              <a:defRPr/>
            </a:pPr>
            <a:endParaRPr lang="tr-TR" b="1" dirty="0"/>
          </a:p>
        </p:txBody>
      </p:sp>
      <p:grpSp>
        <p:nvGrpSpPr>
          <p:cNvPr id="2" name="Group 17"/>
          <p:cNvGrpSpPr>
            <a:grpSpLocks/>
          </p:cNvGrpSpPr>
          <p:nvPr/>
        </p:nvGrpSpPr>
        <p:grpSpPr bwMode="auto">
          <a:xfrm>
            <a:off x="3009900" y="2687638"/>
            <a:ext cx="1371600" cy="360362"/>
            <a:chOff x="3528" y="2509"/>
            <a:chExt cx="864" cy="227"/>
          </a:xfrm>
        </p:grpSpPr>
        <p:sp>
          <p:nvSpPr>
            <p:cNvPr id="99346" name="AutoShape 10"/>
            <p:cNvSpPr>
              <a:spLocks noChangeArrowheads="1"/>
            </p:cNvSpPr>
            <p:nvPr/>
          </p:nvSpPr>
          <p:spPr bwMode="auto">
            <a:xfrm rot="5400000">
              <a:off x="3517" y="2520"/>
              <a:ext cx="227" cy="20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30 w 21600"/>
                <a:gd name="T13" fmla="*/ 4636 h 21600"/>
                <a:gd name="T14" fmla="*/ 16271 w 21600"/>
                <a:gd name="T15" fmla="*/ 16964 h 21600"/>
              </a:gdLst>
              <a:ahLst/>
              <a:cxnLst>
                <a:cxn ang="T8">
                  <a:pos x="T0" y="T1"/>
                </a:cxn>
                <a:cxn ang="T9">
                  <a:pos x="T2" y="T3"/>
                </a:cxn>
                <a:cxn ang="T10">
                  <a:pos x="T4" y="T5"/>
                </a:cxn>
                <a:cxn ang="T11">
                  <a:pos x="T6" y="T7"/>
                </a:cxn>
              </a:cxnLst>
              <a:rect l="T12" t="T13" r="T14" b="T15"/>
              <a:pathLst>
                <a:path w="21600" h="21600">
                  <a:moveTo>
                    <a:pt x="12274" y="0"/>
                  </a:moveTo>
                  <a:lnTo>
                    <a:pt x="12274" y="4636"/>
                  </a:lnTo>
                  <a:lnTo>
                    <a:pt x="3375" y="4636"/>
                  </a:lnTo>
                  <a:lnTo>
                    <a:pt x="3375" y="16964"/>
                  </a:lnTo>
                  <a:lnTo>
                    <a:pt x="12274" y="16964"/>
                  </a:lnTo>
                  <a:lnTo>
                    <a:pt x="12274" y="21600"/>
                  </a:lnTo>
                  <a:lnTo>
                    <a:pt x="21600" y="10800"/>
                  </a:lnTo>
                  <a:close/>
                </a:path>
                <a:path w="21600" h="21600">
                  <a:moveTo>
                    <a:pt x="1350" y="4636"/>
                  </a:moveTo>
                  <a:lnTo>
                    <a:pt x="1350" y="16964"/>
                  </a:lnTo>
                  <a:lnTo>
                    <a:pt x="2700" y="16964"/>
                  </a:lnTo>
                  <a:lnTo>
                    <a:pt x="2700" y="4636"/>
                  </a:lnTo>
                  <a:close/>
                </a:path>
                <a:path w="21600" h="21600">
                  <a:moveTo>
                    <a:pt x="0" y="4636"/>
                  </a:moveTo>
                  <a:lnTo>
                    <a:pt x="0" y="16964"/>
                  </a:lnTo>
                  <a:lnTo>
                    <a:pt x="675" y="16964"/>
                  </a:lnTo>
                  <a:lnTo>
                    <a:pt x="675" y="4636"/>
                  </a:lnTo>
                  <a:close/>
                </a:path>
              </a:pathLst>
            </a:custGeom>
            <a:solidFill>
              <a:schemeClr val="accent1"/>
            </a:solidFill>
            <a:ln w="9525" algn="ctr">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Rectangle 12"/>
            <p:cNvSpPr>
              <a:spLocks noChangeArrowheads="1"/>
            </p:cNvSpPr>
            <p:nvPr/>
          </p:nvSpPr>
          <p:spPr bwMode="auto">
            <a:xfrm>
              <a:off x="3733" y="2509"/>
              <a:ext cx="659" cy="192"/>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defRPr/>
              </a:pPr>
              <a:r>
                <a:rPr lang="tr-TR" altLang="ko-KR" sz="1400" b="1" i="1" dirty="0" smtClean="0">
                  <a:solidFill>
                    <a:srgbClr val="7030A0"/>
                  </a:solidFill>
                  <a:effectLst>
                    <a:outerShdw blurRad="38100" dist="38100" dir="2700000" algn="tl">
                      <a:srgbClr val="000000"/>
                    </a:outerShdw>
                  </a:effectLst>
                  <a:ea typeface="굴림" pitchFamily="50" charset="-127"/>
                </a:rPr>
                <a:t>Çevirici</a:t>
              </a:r>
              <a:endParaRPr lang="en-US" sz="1400" b="1" i="1" dirty="0">
                <a:solidFill>
                  <a:srgbClr val="7030A0"/>
                </a:solidFill>
                <a:effectLst>
                  <a:outerShdw blurRad="38100" dist="38100" dir="2700000" algn="tl">
                    <a:srgbClr val="000000"/>
                  </a:outerShdw>
                </a:effectLst>
              </a:endParaRPr>
            </a:p>
          </p:txBody>
        </p:sp>
      </p:grpSp>
      <p:grpSp>
        <p:nvGrpSpPr>
          <p:cNvPr id="3" name="Group 18"/>
          <p:cNvGrpSpPr>
            <a:grpSpLocks/>
          </p:cNvGrpSpPr>
          <p:nvPr/>
        </p:nvGrpSpPr>
        <p:grpSpPr bwMode="auto">
          <a:xfrm>
            <a:off x="4878388" y="4114800"/>
            <a:ext cx="1293812" cy="523875"/>
            <a:chOff x="4705" y="3408"/>
            <a:chExt cx="815" cy="330"/>
          </a:xfrm>
        </p:grpSpPr>
        <p:sp>
          <p:nvSpPr>
            <p:cNvPr id="13" name="Rectangle 11"/>
            <p:cNvSpPr>
              <a:spLocks noChangeArrowheads="1"/>
            </p:cNvSpPr>
            <p:nvPr/>
          </p:nvSpPr>
          <p:spPr bwMode="auto">
            <a:xfrm>
              <a:off x="4800" y="3408"/>
              <a:ext cx="720" cy="330"/>
            </a:xfrm>
            <a:prstGeom prst="rect">
              <a:avLst/>
            </a:prstGeom>
            <a:noFill/>
            <a:ln w="9525" algn="ctr">
              <a:noFill/>
              <a:miter lim="800000"/>
              <a:headEnd/>
              <a:tailEnd/>
            </a:ln>
            <a:effectLst/>
          </p:spPr>
          <p:txBody>
            <a:bodyPr>
              <a:spAutoFit/>
            </a:bodyPr>
            <a:lstStyle/>
            <a:p>
              <a:pPr>
                <a:defRPr/>
              </a:pPr>
              <a:r>
                <a:rPr lang="tr-TR" altLang="ko-KR" sz="1400" b="1" i="1" dirty="0">
                  <a:solidFill>
                    <a:srgbClr val="7030A0"/>
                  </a:solidFill>
                  <a:effectLst>
                    <a:outerShdw blurRad="38100" dist="38100" dir="2700000" algn="tl">
                      <a:srgbClr val="000000"/>
                    </a:outerShdw>
                  </a:effectLst>
                  <a:ea typeface="굴림" pitchFamily="50" charset="-127"/>
                </a:rPr>
                <a:t>Sanal Makine</a:t>
              </a:r>
              <a:endParaRPr lang="en-US" sz="1400" b="1" i="1" dirty="0">
                <a:solidFill>
                  <a:srgbClr val="7030A0"/>
                </a:solidFill>
                <a:effectLst>
                  <a:outerShdw blurRad="38100" dist="38100" dir="2700000" algn="tl">
                    <a:srgbClr val="000000"/>
                  </a:outerShdw>
                </a:effectLst>
              </a:endParaRPr>
            </a:p>
          </p:txBody>
        </p:sp>
        <p:sp>
          <p:nvSpPr>
            <p:cNvPr id="99345" name="Oval 13"/>
            <p:cNvSpPr>
              <a:spLocks noChangeArrowheads="1"/>
            </p:cNvSpPr>
            <p:nvPr/>
          </p:nvSpPr>
          <p:spPr bwMode="auto">
            <a:xfrm>
              <a:off x="4705" y="3408"/>
              <a:ext cx="720" cy="326"/>
            </a:xfrm>
            <a:prstGeom prst="ellipse">
              <a:avLst/>
            </a:prstGeom>
            <a:noFill/>
            <a:ln w="12700" algn="ctr">
              <a:solidFill>
                <a:schemeClr val="tx1"/>
              </a:solidFill>
              <a:round/>
              <a:headEnd/>
              <a:tailEnd/>
            </a:ln>
          </p:spPr>
          <p:txBody>
            <a:bodyPr wrap="none" anchor="ctr"/>
            <a:lstStyle/>
            <a:p>
              <a:endParaRPr lang="tr-TR"/>
            </a:p>
          </p:txBody>
        </p:sp>
      </p:grpSp>
      <p:grpSp>
        <p:nvGrpSpPr>
          <p:cNvPr id="9" name="Group 19"/>
          <p:cNvGrpSpPr>
            <a:grpSpLocks/>
          </p:cNvGrpSpPr>
          <p:nvPr/>
        </p:nvGrpSpPr>
        <p:grpSpPr bwMode="auto">
          <a:xfrm>
            <a:off x="4878388" y="2162175"/>
            <a:ext cx="1674812" cy="1952625"/>
            <a:chOff x="4705" y="2178"/>
            <a:chExt cx="1055" cy="1230"/>
          </a:xfrm>
        </p:grpSpPr>
        <p:sp>
          <p:nvSpPr>
            <p:cNvPr id="99341" name="Line 14"/>
            <p:cNvSpPr>
              <a:spLocks noChangeShapeType="1"/>
            </p:cNvSpPr>
            <p:nvPr/>
          </p:nvSpPr>
          <p:spPr bwMode="auto">
            <a:xfrm flipV="1">
              <a:off x="5040" y="2376"/>
              <a:ext cx="0" cy="1032"/>
            </a:xfrm>
            <a:prstGeom prst="line">
              <a:avLst/>
            </a:prstGeom>
            <a:noFill/>
            <a:ln w="9525">
              <a:solidFill>
                <a:schemeClr val="tx1"/>
              </a:solidFill>
              <a:round/>
              <a:headEnd/>
              <a:tailEnd type="triangle" w="med" len="med"/>
            </a:ln>
          </p:spPr>
          <p:txBody>
            <a:bodyPr wrap="none" anchor="ctr"/>
            <a:lstStyle/>
            <a:p>
              <a:endParaRPr lang="tr-TR"/>
            </a:p>
          </p:txBody>
        </p:sp>
        <p:sp>
          <p:nvSpPr>
            <p:cNvPr id="17" name="Rectangle 15"/>
            <p:cNvSpPr>
              <a:spLocks noChangeArrowheads="1"/>
            </p:cNvSpPr>
            <p:nvPr/>
          </p:nvSpPr>
          <p:spPr bwMode="auto">
            <a:xfrm>
              <a:off x="5040" y="2845"/>
              <a:ext cx="720" cy="291"/>
            </a:xfrm>
            <a:prstGeom prst="rect">
              <a:avLst/>
            </a:prstGeom>
            <a:noFill/>
            <a:ln w="9525" algn="ctr">
              <a:noFill/>
              <a:miter lim="800000"/>
              <a:headEnd/>
              <a:tailEnd/>
            </a:ln>
            <a:effectLst/>
          </p:spPr>
          <p:txBody>
            <a:bodyPr wrap="square">
              <a:spAutoFit/>
            </a:bodyPr>
            <a:lstStyle/>
            <a:p>
              <a:r>
                <a:rPr lang="tr-TR" altLang="ko-KR" sz="1200" b="1" dirty="0">
                  <a:effectLst>
                    <a:outerShdw blurRad="38100" dist="38100" dir="2700000" algn="tl">
                      <a:srgbClr val="C0C0C0"/>
                    </a:outerShdw>
                  </a:effectLst>
                  <a:ea typeface="굴림" pitchFamily="50" charset="-127"/>
                </a:rPr>
                <a:t>Durum</a:t>
              </a:r>
            </a:p>
            <a:p>
              <a:r>
                <a:rPr lang="tr-TR" sz="1200" b="1" dirty="0">
                  <a:effectLst>
                    <a:outerShdw blurRad="38100" dist="38100" dir="2700000" algn="tl">
                      <a:srgbClr val="C0C0C0"/>
                    </a:outerShdw>
                  </a:effectLst>
                </a:rPr>
                <a:t>değişiklikleri</a:t>
              </a:r>
              <a:endParaRPr lang="en-US" sz="1200" b="1" dirty="0">
                <a:effectLst>
                  <a:outerShdw blurRad="38100" dist="38100" dir="2700000" algn="tl">
                    <a:srgbClr val="C0C0C0"/>
                  </a:outerShdw>
                </a:effectLst>
              </a:endParaRPr>
            </a:p>
          </p:txBody>
        </p:sp>
        <p:sp>
          <p:nvSpPr>
            <p:cNvPr id="18" name="Rectangle 16"/>
            <p:cNvSpPr>
              <a:spLocks noChangeArrowheads="1"/>
            </p:cNvSpPr>
            <p:nvPr/>
          </p:nvSpPr>
          <p:spPr bwMode="auto">
            <a:xfrm>
              <a:off x="4705" y="2178"/>
              <a:ext cx="863" cy="174"/>
            </a:xfrm>
            <a:prstGeom prst="rect">
              <a:avLst/>
            </a:prstGeom>
            <a:noFill/>
            <a:ln w="9525" algn="ctr">
              <a:noFill/>
              <a:miter lim="800000"/>
              <a:headEnd/>
              <a:tailEnd/>
            </a:ln>
            <a:effectLst/>
          </p:spPr>
          <p:txBody>
            <a:bodyPr wrap="square">
              <a:spAutoFit/>
            </a:bodyPr>
            <a:lstStyle/>
            <a:p>
              <a:pPr>
                <a:defRPr/>
              </a:pPr>
              <a:r>
                <a:rPr lang="tr-TR" altLang="ko-KR" sz="1200" b="1" dirty="0">
                  <a:solidFill>
                    <a:srgbClr val="7030A0"/>
                  </a:solidFill>
                  <a:effectLst>
                    <a:outerShdw blurRad="38100" dist="38100" dir="2700000" algn="tl">
                      <a:srgbClr val="000000"/>
                    </a:outerShdw>
                  </a:effectLst>
                  <a:ea typeface="굴림" pitchFamily="50" charset="-127"/>
                </a:rPr>
                <a:t>İfadenin anlamı</a:t>
              </a:r>
              <a:endParaRPr lang="en-US" sz="1200" b="1"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381000"/>
            <a:ext cx="8534400" cy="1143000"/>
          </a:xfrm>
        </p:spPr>
        <p:txBody>
          <a:bodyPr/>
          <a:lstStyle/>
          <a:p>
            <a:pPr eaLnBrk="1" hangingPunct="1"/>
            <a:r>
              <a:rPr lang="tr-TR" smtClean="0"/>
              <a:t>b) Kurala Dayalı (</a:t>
            </a:r>
            <a:r>
              <a:rPr lang="en-US" smtClean="0"/>
              <a:t>Axiomatic</a:t>
            </a:r>
            <a:r>
              <a:rPr lang="tr-TR" smtClean="0"/>
              <a:t>)</a:t>
            </a:r>
            <a:r>
              <a:rPr lang="en-US" smtClean="0"/>
              <a:t> Semanti</a:t>
            </a:r>
            <a:r>
              <a:rPr lang="tr-TR" smtClean="0"/>
              <a:t>k</a:t>
            </a:r>
            <a:endParaRPr lang="en-US" smtClean="0"/>
          </a:p>
        </p:txBody>
      </p:sp>
      <p:sp>
        <p:nvSpPr>
          <p:cNvPr id="100355" name="Rectangle 3"/>
          <p:cNvSpPr>
            <a:spLocks noGrp="1" noChangeArrowheads="1"/>
          </p:cNvSpPr>
          <p:nvPr>
            <p:ph type="body" idx="1"/>
          </p:nvPr>
        </p:nvSpPr>
        <p:spPr/>
        <p:txBody>
          <a:bodyPr/>
          <a:lstStyle/>
          <a:p>
            <a:pPr eaLnBrk="1" hangingPunct="1"/>
            <a:r>
              <a:rPr lang="tr-TR" smtClean="0"/>
              <a:t>Biçimsel mantığa dayalıdır</a:t>
            </a:r>
            <a:r>
              <a:rPr lang="en-US" smtClean="0"/>
              <a:t> (predicate calculus)</a:t>
            </a:r>
          </a:p>
          <a:p>
            <a:pPr eaLnBrk="1" hangingPunct="1"/>
            <a:r>
              <a:rPr lang="tr-TR" smtClean="0"/>
              <a:t>Orijinal amaç</a:t>
            </a:r>
            <a:r>
              <a:rPr lang="en-US" smtClean="0"/>
              <a:t>: </a:t>
            </a:r>
            <a:r>
              <a:rPr lang="tr-TR" smtClean="0"/>
              <a:t>Biçimsel </a:t>
            </a:r>
            <a:r>
              <a:rPr lang="en-US" smtClean="0"/>
              <a:t>program </a:t>
            </a:r>
            <a:r>
              <a:rPr lang="tr-TR" smtClean="0"/>
              <a:t>doğrulaması</a:t>
            </a:r>
            <a:endParaRPr lang="en-US" smtClean="0"/>
          </a:p>
          <a:p>
            <a:pPr eaLnBrk="1" hangingPunct="1"/>
            <a:r>
              <a:rPr lang="tr-TR" smtClean="0"/>
              <a:t>Yaklaşım</a:t>
            </a:r>
            <a:r>
              <a:rPr lang="en-US" smtClean="0"/>
              <a:t>: </a:t>
            </a:r>
            <a:r>
              <a:rPr lang="tr-TR" smtClean="0"/>
              <a:t>Dildeki her bir ifade tipi için aksiyomlar veya çıkarsama kuralları</a:t>
            </a:r>
            <a:r>
              <a:rPr lang="en-US" smtClean="0"/>
              <a:t> </a:t>
            </a:r>
            <a:r>
              <a:rPr lang="tr-TR" smtClean="0"/>
              <a:t> tanımlamak </a:t>
            </a:r>
            <a:r>
              <a:rPr lang="en-US" smtClean="0"/>
              <a:t>(</a:t>
            </a:r>
            <a:r>
              <a:rPr lang="tr-TR" smtClean="0"/>
              <a:t>deyimlerin (</a:t>
            </a:r>
            <a:r>
              <a:rPr lang="en-US" smtClean="0"/>
              <a:t>expressions</a:t>
            </a:r>
            <a:r>
              <a:rPr lang="tr-TR" smtClean="0"/>
              <a:t>) diğer deyimlere dönüştürülmesine imkan sağlamak için</a:t>
            </a:r>
            <a:r>
              <a:rPr lang="en-US" smtClean="0"/>
              <a:t>)</a:t>
            </a:r>
          </a:p>
          <a:p>
            <a:pPr eaLnBrk="1" hangingPunct="1"/>
            <a:r>
              <a:rPr lang="tr-TR" smtClean="0"/>
              <a:t>Deyimlere</a:t>
            </a:r>
            <a:r>
              <a:rPr lang="en-US" smtClean="0"/>
              <a:t> </a:t>
            </a:r>
            <a:r>
              <a:rPr lang="tr-TR" smtClean="0">
                <a:solidFill>
                  <a:srgbClr val="0000FF"/>
                </a:solidFill>
              </a:rPr>
              <a:t>iddia </a:t>
            </a:r>
            <a:r>
              <a:rPr lang="tr-TR" smtClean="0">
                <a:solidFill>
                  <a:srgbClr val="3333FF"/>
                </a:solidFill>
              </a:rPr>
              <a:t>(</a:t>
            </a:r>
            <a:r>
              <a:rPr lang="en-US" smtClean="0">
                <a:solidFill>
                  <a:schemeClr val="accent2"/>
                </a:solidFill>
              </a:rPr>
              <a:t>assertions</a:t>
            </a:r>
            <a:r>
              <a:rPr lang="tr-TR" smtClean="0">
                <a:solidFill>
                  <a:schemeClr val="accent2"/>
                </a:solidFill>
              </a:rPr>
              <a:t>) </a:t>
            </a:r>
            <a:r>
              <a:rPr lang="tr-TR" smtClean="0"/>
              <a:t>adı verilir</a:t>
            </a:r>
            <a:endParaRPr lang="en-US"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C10D642B-5852-4720-A353-0C144A546069}" type="slidenum">
              <a:rPr lang="en-US"/>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81000"/>
            <a:ext cx="86106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1379" name="Rectangle 3"/>
          <p:cNvSpPr>
            <a:spLocks noGrp="1" noChangeArrowheads="1"/>
          </p:cNvSpPr>
          <p:nvPr>
            <p:ph type="body" idx="1"/>
          </p:nvPr>
        </p:nvSpPr>
        <p:spPr/>
        <p:txBody>
          <a:bodyPr/>
          <a:lstStyle/>
          <a:p>
            <a:pPr eaLnBrk="1" hangingPunct="1"/>
            <a:r>
              <a:rPr lang="tr-TR" smtClean="0"/>
              <a:t>Bir ifadenin önündeki bir</a:t>
            </a:r>
            <a:r>
              <a:rPr lang="en-US" smtClean="0"/>
              <a:t> </a:t>
            </a:r>
            <a:r>
              <a:rPr lang="tr-TR" smtClean="0"/>
              <a:t>iddia (assertion)</a:t>
            </a:r>
            <a:r>
              <a:rPr lang="en-US" smtClean="0"/>
              <a:t> (</a:t>
            </a:r>
            <a:r>
              <a:rPr lang="tr-TR" smtClean="0"/>
              <a:t>bir</a:t>
            </a:r>
            <a:r>
              <a:rPr lang="en-US" smtClean="0"/>
              <a:t> </a:t>
            </a:r>
            <a:r>
              <a:rPr lang="tr-TR" smtClean="0">
                <a:solidFill>
                  <a:srgbClr val="0033CC"/>
                </a:solidFill>
              </a:rPr>
              <a:t>önşart(</a:t>
            </a:r>
            <a:r>
              <a:rPr lang="en-US" smtClean="0">
                <a:solidFill>
                  <a:srgbClr val="0033CC"/>
                </a:solidFill>
              </a:rPr>
              <a:t>precondition</a:t>
            </a:r>
            <a:r>
              <a:rPr lang="tr-TR" smtClean="0">
                <a:solidFill>
                  <a:srgbClr val="0033CC"/>
                </a:solidFill>
              </a:rPr>
              <a:t>)</a:t>
            </a:r>
            <a:r>
              <a:rPr lang="en-US" smtClean="0"/>
              <a:t>)</a:t>
            </a:r>
            <a:r>
              <a:rPr lang="tr-TR" smtClean="0"/>
              <a:t>, çalıştırıldığı zaman değişkenler arasında true olan ilişki ve kısıtları belirtir</a:t>
            </a:r>
            <a:endParaRPr lang="en-US" smtClean="0"/>
          </a:p>
          <a:p>
            <a:pPr eaLnBrk="1" hangingPunct="1"/>
            <a:r>
              <a:rPr lang="tr-TR" smtClean="0"/>
              <a:t>Bir ifadenin arkasından gelen iddiaya </a:t>
            </a:r>
            <a:r>
              <a:rPr lang="tr-TR" smtClean="0">
                <a:solidFill>
                  <a:schemeClr val="accent2"/>
                </a:solidFill>
              </a:rPr>
              <a:t>sonşart (p</a:t>
            </a:r>
            <a:r>
              <a:rPr lang="en-US" smtClean="0">
                <a:solidFill>
                  <a:schemeClr val="accent2"/>
                </a:solidFill>
              </a:rPr>
              <a:t>ostcondition</a:t>
            </a:r>
            <a:r>
              <a:rPr lang="tr-TR" smtClean="0">
                <a:solidFill>
                  <a:schemeClr val="accent2"/>
                </a:solidFill>
              </a:rPr>
              <a:t>) </a:t>
            </a:r>
            <a:r>
              <a:rPr lang="tr-TR" smtClean="0"/>
              <a:t>denir</a:t>
            </a:r>
            <a:endParaRPr lang="en-US" smtClean="0">
              <a:solidFill>
                <a:schemeClr val="accent2"/>
              </a:solidFill>
            </a:endParaRPr>
          </a:p>
          <a:p>
            <a:pPr eaLnBrk="1" hangingPunct="1"/>
            <a:r>
              <a:rPr lang="tr-TR" smtClean="0">
                <a:solidFill>
                  <a:srgbClr val="3333CC"/>
                </a:solidFill>
              </a:rPr>
              <a:t>En zayıf</a:t>
            </a:r>
            <a:r>
              <a:rPr lang="en-US" smtClean="0">
                <a:solidFill>
                  <a:srgbClr val="3333CC"/>
                </a:solidFill>
              </a:rPr>
              <a:t> </a:t>
            </a:r>
            <a:r>
              <a:rPr lang="tr-TR" smtClean="0">
                <a:solidFill>
                  <a:srgbClr val="3333CC"/>
                </a:solidFill>
              </a:rPr>
              <a:t>önşart (</a:t>
            </a:r>
            <a:r>
              <a:rPr lang="en-US" smtClean="0">
                <a:solidFill>
                  <a:schemeClr val="accent2"/>
                </a:solidFill>
              </a:rPr>
              <a:t>weakest precondition</a:t>
            </a:r>
            <a:r>
              <a:rPr lang="tr-TR" smtClean="0">
                <a:solidFill>
                  <a:schemeClr val="accent2"/>
                </a:solidFill>
              </a:rPr>
              <a:t>),</a:t>
            </a:r>
            <a:r>
              <a:rPr lang="en-US" smtClean="0"/>
              <a:t> </a:t>
            </a:r>
            <a:r>
              <a:rPr lang="tr-TR" smtClean="0"/>
              <a:t>sonşartı garanti eden asgari kısıtlayıcı önşarttır</a:t>
            </a:r>
            <a:endParaRPr lang="en-US" smtClean="0"/>
          </a:p>
        </p:txBody>
      </p:sp>
      <p:sp>
        <p:nvSpPr>
          <p:cNvPr id="6" name="5 Slayt Numarası Yer Tutucusu"/>
          <p:cNvSpPr>
            <a:spLocks noGrp="1"/>
          </p:cNvSpPr>
          <p:nvPr>
            <p:ph type="sldNum" sz="quarter" idx="11"/>
          </p:nvPr>
        </p:nvSpPr>
        <p:spPr/>
        <p:txBody>
          <a:bodyPr/>
          <a:lstStyle/>
          <a:p>
            <a:pPr>
              <a:defRPr/>
            </a:pPr>
            <a:fld id="{3C20B358-D5CB-4540-AD83-244DC143590D}" type="slidenum">
              <a:rPr lang="en-US"/>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2403" name="Rectangle 3"/>
          <p:cNvSpPr>
            <a:spLocks noGrp="1" noChangeArrowheads="1"/>
          </p:cNvSpPr>
          <p:nvPr>
            <p:ph type="body" idx="1"/>
          </p:nvPr>
        </p:nvSpPr>
        <p:spPr/>
        <p:txBody>
          <a:bodyPr/>
          <a:lstStyle/>
          <a:p>
            <a:pPr eaLnBrk="1" hangingPunct="1"/>
            <a:r>
              <a:rPr lang="tr-TR" smtClean="0"/>
              <a:t>Ön-son (</a:t>
            </a:r>
            <a:r>
              <a:rPr lang="en-US" smtClean="0"/>
              <a:t>Pre-post</a:t>
            </a:r>
            <a:r>
              <a:rPr lang="tr-TR" smtClean="0"/>
              <a:t>) biçimi :</a:t>
            </a:r>
          </a:p>
          <a:p>
            <a:pPr eaLnBrk="1" hangingPunct="1">
              <a:buFontTx/>
              <a:buNone/>
            </a:pPr>
            <a:r>
              <a:rPr lang="tr-TR" smtClean="0"/>
              <a:t>		</a:t>
            </a:r>
            <a:r>
              <a:rPr lang="en-US" smtClean="0"/>
              <a:t>  {P} </a:t>
            </a:r>
            <a:r>
              <a:rPr lang="tr-TR" smtClean="0"/>
              <a:t>ifade</a:t>
            </a:r>
            <a:r>
              <a:rPr lang="en-US" smtClean="0"/>
              <a:t> {Q}</a:t>
            </a:r>
          </a:p>
          <a:p>
            <a:pPr eaLnBrk="1" hangingPunct="1"/>
            <a:endParaRPr lang="en-US" smtClean="0"/>
          </a:p>
          <a:p>
            <a:pPr eaLnBrk="1" hangingPunct="1"/>
            <a:r>
              <a:rPr lang="tr-TR" smtClean="0"/>
              <a:t>Bir örnek</a:t>
            </a:r>
            <a:r>
              <a:rPr lang="en-US" smtClean="0"/>
              <a:t>:  a = b + 1  {a &gt; 1}</a:t>
            </a:r>
          </a:p>
          <a:p>
            <a:pPr eaLnBrk="1" hangingPunct="1">
              <a:buFontTx/>
              <a:buNone/>
            </a:pPr>
            <a:r>
              <a:rPr lang="en-US" smtClean="0"/>
              <a:t>      </a:t>
            </a:r>
            <a:r>
              <a:rPr lang="tr-TR" smtClean="0"/>
              <a:t>Mümkün bir önşart</a:t>
            </a:r>
            <a:r>
              <a:rPr lang="en-US" smtClean="0"/>
              <a:t>: {b &gt; 10}</a:t>
            </a:r>
          </a:p>
          <a:p>
            <a:pPr eaLnBrk="1" hangingPunct="1">
              <a:buFontTx/>
              <a:buNone/>
            </a:pPr>
            <a:r>
              <a:rPr lang="en-US" smtClean="0"/>
              <a:t>      </a:t>
            </a:r>
            <a:r>
              <a:rPr lang="tr-TR" smtClean="0"/>
              <a:t>En zayıf önşart</a:t>
            </a:r>
            <a:r>
              <a:rPr lang="en-US" smtClean="0"/>
              <a:t>:        {b &gt; 0}</a:t>
            </a:r>
          </a:p>
        </p:txBody>
      </p:sp>
      <p:sp>
        <p:nvSpPr>
          <p:cNvPr id="6" name="5 Slayt Numarası Yer Tutucusu"/>
          <p:cNvSpPr>
            <a:spLocks noGrp="1"/>
          </p:cNvSpPr>
          <p:nvPr>
            <p:ph type="sldNum" sz="quarter" idx="11"/>
          </p:nvPr>
        </p:nvSpPr>
        <p:spPr/>
        <p:txBody>
          <a:bodyPr/>
          <a:lstStyle/>
          <a:p>
            <a:pPr>
              <a:defRPr/>
            </a:pPr>
            <a:fld id="{3A2C98C2-D4C0-462B-858D-1CF014FD08D6}" type="slidenum">
              <a:rPr lang="en-US"/>
              <a:pPr>
                <a:defRPr/>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sz="half" idx="1"/>
          </p:nvPr>
        </p:nvSpPr>
        <p:spPr>
          <a:xfrm>
            <a:off x="533400" y="1219200"/>
            <a:ext cx="8534400" cy="4572000"/>
          </a:xfrm>
        </p:spPr>
        <p:txBody>
          <a:bodyPr/>
          <a:lstStyle/>
          <a:p>
            <a:pPr eaLnBrk="1" hangingPunct="1">
              <a:buFontTx/>
              <a:buNone/>
            </a:pPr>
            <a:r>
              <a:rPr lang="tr-TR" sz="2400" smtClean="0">
                <a:solidFill>
                  <a:srgbClr val="FF0000"/>
                </a:solidFill>
              </a:rPr>
              <a:t>	Atama ifadeleri</a:t>
            </a:r>
          </a:p>
          <a:p>
            <a:r>
              <a:rPr lang="tr-TR" sz="2400" smtClean="0"/>
              <a:t>Önkoşul ve son koşul ifadelerin her ikisi de atama ifadesinin anlamını tam olarak tanımlamamızı sağlar. </a:t>
            </a:r>
          </a:p>
          <a:p>
            <a:r>
              <a:rPr lang="tr-TR" sz="2400" smtClean="0"/>
              <a:t>X=E genel bir atama ifadesi ve Q da onun son koşulu olsun. Önkoşul şöyle tanımlanır;</a:t>
            </a:r>
          </a:p>
          <a:p>
            <a:r>
              <a:rPr lang="tr-TR" sz="2400" smtClean="0"/>
              <a:t>P={</a:t>
            </a:r>
            <a:r>
              <a:rPr lang="en-US" sz="2400" smtClean="0"/>
              <a:t>Q</a:t>
            </a:r>
            <a:r>
              <a:rPr lang="en-US" sz="2400" baseline="-25000" smtClean="0"/>
              <a:t>x-&gt;E</a:t>
            </a:r>
            <a:r>
              <a:rPr lang="en-US" sz="2400" smtClean="0"/>
              <a:t>} </a:t>
            </a:r>
            <a:r>
              <a:rPr lang="tr-TR" sz="2400" smtClean="0"/>
              <a:t>yani P, Q olan tüm X ler E ile değiştirilerek hesaplanır.</a:t>
            </a:r>
          </a:p>
          <a:p>
            <a:pPr eaLnBrk="1" hangingPunct="1">
              <a:buFontTx/>
              <a:buNone/>
            </a:pPr>
            <a:r>
              <a:rPr lang="tr-TR" sz="2400" smtClean="0"/>
              <a:t>	</a:t>
            </a:r>
            <a:r>
              <a:rPr lang="en-US" sz="2400" smtClean="0"/>
              <a:t>(x = E):</a:t>
            </a:r>
          </a:p>
          <a:p>
            <a:pPr eaLnBrk="1" hangingPunct="1">
              <a:buFontTx/>
              <a:buNone/>
            </a:pPr>
            <a:r>
              <a:rPr lang="en-US" sz="2400" smtClean="0"/>
              <a:t>         {Q</a:t>
            </a:r>
            <a:r>
              <a:rPr lang="en-US" sz="2400" baseline="-25000" smtClean="0"/>
              <a:t>x-&gt;E</a:t>
            </a:r>
            <a:r>
              <a:rPr lang="en-US" sz="2400" smtClean="0"/>
              <a:t>} x = E {Q}</a:t>
            </a:r>
            <a:endParaRPr lang="tr-TR" sz="2400" smtClean="0"/>
          </a:p>
          <a:p>
            <a:pPr>
              <a:buFontTx/>
              <a:buNone/>
            </a:pPr>
            <a:r>
              <a:rPr lang="tr-TR" sz="2400" smtClean="0"/>
              <a:t>	</a:t>
            </a:r>
            <a:r>
              <a:rPr lang="tr-TR" sz="2400" u="sng" smtClean="0"/>
              <a:t>Örnek:</a:t>
            </a:r>
          </a:p>
          <a:p>
            <a:pPr>
              <a:buFontTx/>
              <a:buNone/>
            </a:pPr>
            <a:r>
              <a:rPr lang="tr-TR" sz="2400" smtClean="0"/>
              <a:t>	x=2*y-3 {x&gt;25} sonkoşul</a:t>
            </a:r>
          </a:p>
          <a:p>
            <a:pPr>
              <a:buFontTx/>
              <a:buNone/>
            </a:pPr>
            <a:r>
              <a:rPr lang="tr-TR" sz="2400" smtClean="0"/>
              <a:t>	2*y-3&gt;25</a:t>
            </a:r>
          </a:p>
          <a:p>
            <a:pPr>
              <a:buFontTx/>
              <a:buNone/>
            </a:pPr>
            <a:r>
              <a:rPr lang="tr-TR" sz="2400" smtClean="0"/>
              <a:t>	y&gt;14 olması gerekir. En zayıf ön şart {y&gt;14} dir.</a:t>
            </a:r>
          </a:p>
          <a:p>
            <a:pPr eaLnBrk="1" hangingPunct="1">
              <a:buFontTx/>
              <a:buNone/>
            </a:pPr>
            <a:endParaRPr lang="en-US" sz="2400" smtClean="0"/>
          </a:p>
          <a:p>
            <a:pPr eaLnBrk="1" hangingPunct="1">
              <a:buFontTx/>
              <a:buNone/>
            </a:pPr>
            <a:endParaRPr lang="en-US" sz="2400" smtClean="0"/>
          </a:p>
        </p:txBody>
      </p:sp>
      <p:sp>
        <p:nvSpPr>
          <p:cNvPr id="103427"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62261386-670B-449A-807C-124B09A4C532}" type="slidenum">
              <a:rPr lang="en-US"/>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etin Yer Tutucusu"/>
          <p:cNvSpPr>
            <a:spLocks noGrp="1"/>
          </p:cNvSpPr>
          <p:nvPr>
            <p:ph type="body" sz="half" idx="1"/>
          </p:nvPr>
        </p:nvSpPr>
        <p:spPr>
          <a:xfrm>
            <a:off x="609600" y="1219200"/>
            <a:ext cx="8153400" cy="5105400"/>
          </a:xfrm>
        </p:spPr>
        <p:txBody>
          <a:bodyPr/>
          <a:lstStyle/>
          <a:p>
            <a:pPr>
              <a:buFontTx/>
              <a:buNone/>
            </a:pPr>
            <a:r>
              <a:rPr lang="tr-TR" sz="2400" dirty="0" smtClean="0">
                <a:solidFill>
                  <a:srgbClr val="FF0000"/>
                </a:solidFill>
              </a:rPr>
              <a:t>	Atama ifadeleri</a:t>
            </a:r>
          </a:p>
          <a:p>
            <a:endParaRPr lang="tr-TR" sz="2500" dirty="0" smtClean="0"/>
          </a:p>
          <a:p>
            <a:pPr>
              <a:buFontTx/>
              <a:buNone/>
            </a:pPr>
            <a:r>
              <a:rPr lang="tr-TR" sz="2500" u="sng" dirty="0" smtClean="0"/>
              <a:t>Örnek</a:t>
            </a:r>
            <a:r>
              <a:rPr lang="tr-TR" sz="2500" dirty="0" smtClean="0"/>
              <a:t>:</a:t>
            </a:r>
          </a:p>
          <a:p>
            <a:pPr>
              <a:buFontTx/>
              <a:buNone/>
            </a:pPr>
            <a:r>
              <a:rPr lang="tr-TR" sz="2500" dirty="0" smtClean="0"/>
              <a:t>	{x&gt;5} x=x-3 {x&gt;0}</a:t>
            </a:r>
          </a:p>
          <a:p>
            <a:pPr>
              <a:buFontTx/>
              <a:buNone/>
            </a:pPr>
            <a:r>
              <a:rPr lang="tr-TR" sz="2500" dirty="0" smtClean="0"/>
              <a:t>	x-3&gt;0</a:t>
            </a:r>
          </a:p>
          <a:p>
            <a:pPr>
              <a:buFontTx/>
              <a:buNone/>
            </a:pPr>
            <a:r>
              <a:rPr lang="tr-TR" sz="2500" dirty="0" smtClean="0"/>
              <a:t>	x&gt;3 en zayıf ön koşul x&gt;3 burada {x&gt;5} ön koşulunu da ima eder yani doğruluk kanıtlanıyor.</a:t>
            </a:r>
          </a:p>
          <a:p>
            <a:endParaRPr lang="tr-TR" sz="2500" dirty="0" smtClean="0"/>
          </a:p>
        </p:txBody>
      </p:sp>
      <p:sp>
        <p:nvSpPr>
          <p:cNvPr id="104451"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247FB9B6-D2E2-4846-B78A-50CE784FB075}"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2 Metin Yer Tutucusu"/>
          <p:cNvSpPr>
            <a:spLocks noGrp="1"/>
          </p:cNvSpPr>
          <p:nvPr>
            <p:ph type="body" sz="half" idx="1"/>
          </p:nvPr>
        </p:nvSpPr>
        <p:spPr>
          <a:xfrm>
            <a:off x="609600" y="1600200"/>
            <a:ext cx="8229600" cy="4572000"/>
          </a:xfrm>
        </p:spPr>
        <p:txBody>
          <a:bodyPr/>
          <a:lstStyle/>
          <a:p>
            <a:r>
              <a:rPr lang="tr-TR" smtClean="0"/>
              <a:t>Sonuç (</a:t>
            </a:r>
            <a:r>
              <a:rPr lang="en-US" smtClean="0"/>
              <a:t>Consequence</a:t>
            </a:r>
            <a:r>
              <a:rPr lang="tr-TR" smtClean="0"/>
              <a:t>) kuralı</a:t>
            </a:r>
            <a:r>
              <a:rPr lang="en-US" smtClean="0"/>
              <a:t>:</a:t>
            </a:r>
          </a:p>
          <a:p>
            <a:endParaRPr lang="tr-TR" smtClean="0"/>
          </a:p>
        </p:txBody>
      </p:sp>
      <p:graphicFrame>
        <p:nvGraphicFramePr>
          <p:cNvPr id="1026" name="Object 5"/>
          <p:cNvGraphicFramePr>
            <a:graphicFrameLocks noChangeAspect="1"/>
          </p:cNvGraphicFramePr>
          <p:nvPr/>
        </p:nvGraphicFramePr>
        <p:xfrm>
          <a:off x="1600200" y="2209800"/>
          <a:ext cx="3989388" cy="941388"/>
        </p:xfrm>
        <a:graphic>
          <a:graphicData uri="http://schemas.openxmlformats.org/presentationml/2006/ole">
            <mc:AlternateContent xmlns:mc="http://schemas.openxmlformats.org/markup-compatibility/2006">
              <mc:Choice xmlns:v="urn:schemas-microsoft-com:vml" Requires="v">
                <p:oleObj spid="_x0000_s1027" name="Equation" r:id="rId3" imgW="1701720" imgH="457200" progId="Equation.3">
                  <p:embed/>
                </p:oleObj>
              </mc:Choice>
              <mc:Fallback>
                <p:oleObj name="Equation" r:id="rId3" imgW="170172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3989388"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EB8633D-76A0-474D-9A2D-58BA185BC9F8}" type="slidenum">
              <a:rPr lang="en-US"/>
              <a:pPr>
                <a:defRPr/>
              </a:pPr>
              <a:t>97</a:t>
            </a:fld>
            <a:endParaRPr lang="en-US" dirty="0"/>
          </a:p>
        </p:txBody>
      </p:sp>
      <p:grpSp>
        <p:nvGrpSpPr>
          <p:cNvPr id="2" name="Group 64"/>
          <p:cNvGrpSpPr>
            <a:grpSpLocks/>
          </p:cNvGrpSpPr>
          <p:nvPr/>
        </p:nvGrpSpPr>
        <p:grpSpPr bwMode="auto">
          <a:xfrm>
            <a:off x="457200" y="4335463"/>
            <a:ext cx="8229600" cy="1455737"/>
            <a:chOff x="720" y="3314"/>
            <a:chExt cx="4489" cy="502"/>
          </a:xfrm>
        </p:grpSpPr>
        <p:sp>
          <p:nvSpPr>
            <p:cNvPr id="1031" name="Line 39"/>
            <p:cNvSpPr>
              <a:spLocks noChangeShapeType="1"/>
            </p:cNvSpPr>
            <p:nvPr/>
          </p:nvSpPr>
          <p:spPr bwMode="auto">
            <a:xfrm>
              <a:off x="720" y="3559"/>
              <a:ext cx="4489" cy="2"/>
            </a:xfrm>
            <a:prstGeom prst="line">
              <a:avLst/>
            </a:prstGeom>
            <a:noFill/>
            <a:ln w="12700">
              <a:solidFill>
                <a:srgbClr val="00FF00"/>
              </a:solidFill>
              <a:round/>
              <a:headEnd/>
              <a:tailEnd/>
            </a:ln>
          </p:spPr>
          <p:txBody>
            <a:bodyPr/>
            <a:lstStyle/>
            <a:p>
              <a:endParaRPr lang="tr-TR"/>
            </a:p>
          </p:txBody>
        </p:sp>
        <p:sp>
          <p:nvSpPr>
            <p:cNvPr id="9" name="Rectangle 46"/>
            <p:cNvSpPr>
              <a:spLocks noChangeArrowheads="1"/>
            </p:cNvSpPr>
            <p:nvPr/>
          </p:nvSpPr>
          <p:spPr bwMode="auto">
            <a:xfrm>
              <a:off x="1882" y="3576"/>
              <a:ext cx="1862" cy="240"/>
            </a:xfrm>
            <a:prstGeom prst="rect">
              <a:avLst/>
            </a:prstGeom>
            <a:noFill/>
            <a:ln w="9525">
              <a:noFill/>
              <a:miter lim="800000"/>
              <a:headEnd/>
              <a:tailEnd/>
            </a:ln>
          </p:spPr>
          <p:txBody>
            <a:bodyPr lIns="0" tIns="0" rIns="0" bIns="0">
              <a:spAutoFit/>
            </a:bodyPr>
            <a:lstStyle/>
            <a:p>
              <a:pPr>
                <a:defRPr/>
              </a:pPr>
              <a:r>
                <a:rPr lang="en-US" sz="2500">
                  <a:solidFill>
                    <a:srgbClr val="7030A0"/>
                  </a:solidFill>
                  <a:effectLst>
                    <a:outerShdw blurRad="38100" dist="38100" dir="2700000" algn="tl">
                      <a:srgbClr val="000000"/>
                    </a:outerShdw>
                  </a:effectLst>
                  <a:latin typeface="Times New Roman" pitchFamily="18" charset="0"/>
                </a:rPr>
                <a:t>{</a:t>
              </a:r>
              <a:r>
                <a:rPr lang="en-US" altLang="ko-KR" sz="2500">
                  <a:solidFill>
                    <a:srgbClr val="7030A0"/>
                  </a:solidFill>
                  <a:effectLst>
                    <a:outerShdw blurRad="38100" dist="38100" dir="2700000" algn="tl">
                      <a:srgbClr val="000000"/>
                    </a:outerShdw>
                  </a:effectLst>
                  <a:latin typeface="Times New Roman" pitchFamily="18" charset="0"/>
                  <a:ea typeface="굴림" pitchFamily="50" charset="-127"/>
                </a:rPr>
                <a:t>x&gt;5} x = x – 3 {x&gt;0}</a:t>
              </a:r>
              <a:endParaRPr lang="en-US" sz="2500">
                <a:solidFill>
                  <a:srgbClr val="7030A0"/>
                </a:solidFill>
                <a:effectLst>
                  <a:outerShdw blurRad="38100" dist="38100" dir="2700000" algn="tl">
                    <a:srgbClr val="000000"/>
                  </a:outerShdw>
                </a:effectLst>
              </a:endParaRPr>
            </a:p>
          </p:txBody>
        </p:sp>
        <p:sp>
          <p:nvSpPr>
            <p:cNvPr id="10" name="Rectangle 61"/>
            <p:cNvSpPr>
              <a:spLocks noChangeArrowheads="1"/>
            </p:cNvSpPr>
            <p:nvPr/>
          </p:nvSpPr>
          <p:spPr bwMode="auto">
            <a:xfrm>
              <a:off x="792" y="3314"/>
              <a:ext cx="4320" cy="485"/>
            </a:xfrm>
            <a:prstGeom prst="rect">
              <a:avLst/>
            </a:prstGeom>
            <a:noFill/>
            <a:ln w="9525">
              <a:noFill/>
              <a:miter lim="800000"/>
              <a:headEnd/>
              <a:tailEnd/>
            </a:ln>
          </p:spPr>
          <p:txBody>
            <a:bodyPr lIns="0" tIns="0" rIns="0" bIns="0">
              <a:spAutoFit/>
            </a:bodyPr>
            <a:lstStyle/>
            <a:p>
              <a:pPr>
                <a:defRPr/>
              </a:pPr>
              <a:r>
                <a:rPr lang="en-US" sz="2500" dirty="0">
                  <a:solidFill>
                    <a:srgbClr val="7030A0"/>
                  </a:solidFill>
                  <a:effectLst>
                    <a:outerShdw blurRad="38100" dist="38100" dir="2700000" algn="tl">
                      <a:srgbClr val="000000"/>
                    </a:outerShdw>
                  </a:effectLst>
                  <a:latin typeface="Times New Roman" pitchFamily="18" charset="0"/>
                </a:rPr>
                <a:t>{</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x&gt;3} x = </a:t>
              </a:r>
              <a:r>
                <a:rPr lang="en-US" altLang="ko-KR" sz="2500" dirty="0" err="1">
                  <a:solidFill>
                    <a:srgbClr val="7030A0"/>
                  </a:solidFill>
                  <a:effectLst>
                    <a:outerShdw blurRad="38100" dist="38100" dir="2700000" algn="tl">
                      <a:srgbClr val="000000"/>
                    </a:outerShdw>
                  </a:effectLst>
                  <a:latin typeface="Times New Roman" pitchFamily="18" charset="0"/>
                  <a:ea typeface="굴림" pitchFamily="50" charset="-127"/>
                </a:rPr>
                <a:t>x</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 3 {x&gt;0},  (x&gt;5)=&gt;(x&gt;3),</a:t>
              </a:r>
              <a:r>
                <a:rPr lang="tr-TR" altLang="ko-KR" sz="2500" dirty="0">
                  <a:solidFill>
                    <a:srgbClr val="7030A0"/>
                  </a:solidFill>
                  <a:effectLst>
                    <a:outerShdw blurRad="38100" dist="38100" dir="2700000" algn="tl">
                      <a:srgbClr val="000000"/>
                    </a:outerShdw>
                  </a:effectLst>
                  <a:latin typeface="Times New Roman" pitchFamily="18" charset="0"/>
                  <a:ea typeface="굴림" pitchFamily="50" charset="-127"/>
                </a:rPr>
                <a:t> </a:t>
              </a:r>
              <a:r>
                <a:rPr lang="en-US" altLang="ko-KR" sz="2500" dirty="0">
                  <a:solidFill>
                    <a:srgbClr val="7030A0"/>
                  </a:solidFill>
                  <a:effectLst>
                    <a:outerShdw blurRad="38100" dist="38100" dir="2700000" algn="tl">
                      <a:srgbClr val="000000"/>
                    </a:outerShdw>
                  </a:effectLst>
                  <a:latin typeface="Times New Roman" pitchFamily="18" charset="0"/>
                  <a:ea typeface="굴림" pitchFamily="50" charset="-127"/>
                </a:rPr>
                <a:t> (x&gt;0)=&gt;(x&gt;0)</a:t>
              </a:r>
              <a:endParaRPr lang="en-US" sz="2500" dirty="0">
                <a:solidFill>
                  <a:srgbClr val="7030A0"/>
                </a:solidFill>
                <a:effectLst>
                  <a:outerShdw blurRad="38100" dist="38100" dir="2700000" algn="tl">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533400" y="1447800"/>
            <a:ext cx="8534400" cy="5257800"/>
          </a:xfrm>
        </p:spPr>
        <p:txBody>
          <a:bodyPr/>
          <a:lstStyle/>
          <a:p>
            <a:pPr>
              <a:lnSpc>
                <a:spcPct val="90000"/>
              </a:lnSpc>
              <a:buFontTx/>
              <a:buNone/>
            </a:pPr>
            <a:r>
              <a:rPr lang="tr-TR" sz="2600" b="1" dirty="0" smtClean="0">
                <a:solidFill>
                  <a:srgbClr val="FF0000"/>
                </a:solidFill>
              </a:rPr>
              <a:t>	Seçim (</a:t>
            </a:r>
            <a:r>
              <a:rPr lang="tr-TR" sz="2600" b="1" dirty="0" err="1" smtClean="0">
                <a:solidFill>
                  <a:srgbClr val="FF0000"/>
                </a:solidFill>
              </a:rPr>
              <a:t>Selection</a:t>
            </a:r>
            <a:r>
              <a:rPr lang="tr-TR" sz="2600" b="1" dirty="0" smtClean="0">
                <a:solidFill>
                  <a:srgbClr val="FF0000"/>
                </a:solidFill>
              </a:rPr>
              <a:t>)</a:t>
            </a:r>
            <a:endParaRPr lang="tr-TR" sz="2600" dirty="0" smtClean="0">
              <a:solidFill>
                <a:srgbClr val="FF0000"/>
              </a:solidFill>
            </a:endParaRPr>
          </a:p>
          <a:p>
            <a:pPr>
              <a:lnSpc>
                <a:spcPct val="90000"/>
              </a:lnSpc>
            </a:pPr>
            <a:r>
              <a:rPr lang="tr-TR" sz="2000" dirty="0" smtClean="0"/>
              <a:t>Seçim ifadeleri için sonuç çıkarma kuralı</a:t>
            </a:r>
          </a:p>
          <a:p>
            <a:pPr>
              <a:lnSpc>
                <a:spcPct val="90000"/>
              </a:lnSpc>
            </a:pPr>
            <a:r>
              <a:rPr lang="tr-TR" sz="2000" dirty="0" err="1" smtClean="0"/>
              <a:t>if</a:t>
            </a:r>
            <a:r>
              <a:rPr lang="tr-TR" sz="2000" dirty="0" smtClean="0"/>
              <a:t> B </a:t>
            </a:r>
            <a:r>
              <a:rPr lang="tr-TR" sz="2000" dirty="0" err="1" smtClean="0"/>
              <a:t>then</a:t>
            </a:r>
            <a:r>
              <a:rPr lang="tr-TR" sz="2000" dirty="0" smtClean="0"/>
              <a:t> S1 else S2</a:t>
            </a:r>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r>
              <a:rPr lang="tr-TR" sz="2000" dirty="0" smtClean="0"/>
              <a:t>Bu kural seçim ifadesinin mantıksal kontrol ifadesinin doğru ya da yanlış olduğu durumlarda da kanıtlanması gerektiğini söyler. Bunlar için kullanacağımız bir ortak {P} koşuluna ihtiyaç vardır. Örneğin</a:t>
            </a:r>
          </a:p>
          <a:p>
            <a:pPr>
              <a:lnSpc>
                <a:spcPct val="90000"/>
              </a:lnSpc>
              <a:buFontTx/>
              <a:buNone/>
            </a:pPr>
            <a:r>
              <a:rPr lang="tr-TR" sz="2000" dirty="0" smtClean="0"/>
              <a:t>	</a:t>
            </a:r>
          </a:p>
          <a:p>
            <a:pPr>
              <a:lnSpc>
                <a:spcPct val="90000"/>
              </a:lnSpc>
              <a:buFontTx/>
              <a:buNone/>
            </a:pPr>
            <a:r>
              <a:rPr lang="tr-TR" sz="2000" dirty="0" smtClean="0"/>
              <a:t>	</a:t>
            </a:r>
            <a:r>
              <a:rPr lang="tr-TR" sz="2000" dirty="0" err="1" smtClean="0"/>
              <a:t>if</a:t>
            </a:r>
            <a:r>
              <a:rPr lang="tr-TR" sz="2000" dirty="0" smtClean="0"/>
              <a:t> (x&gt;0) y=y-1</a:t>
            </a:r>
          </a:p>
          <a:p>
            <a:pPr>
              <a:lnSpc>
                <a:spcPct val="90000"/>
              </a:lnSpc>
              <a:buFontTx/>
              <a:buNone/>
            </a:pPr>
            <a:r>
              <a:rPr lang="tr-TR" sz="2000" dirty="0" smtClean="0"/>
              <a:t>	else y=y+1 </a:t>
            </a:r>
          </a:p>
          <a:p>
            <a:pPr>
              <a:lnSpc>
                <a:spcPct val="90000"/>
              </a:lnSpc>
              <a:buFontTx/>
              <a:buNone/>
            </a:pPr>
            <a:r>
              <a:rPr lang="tr-TR" sz="2000" dirty="0" smtClean="0"/>
              <a:t>	</a:t>
            </a:r>
          </a:p>
          <a:p>
            <a:pPr>
              <a:lnSpc>
                <a:spcPct val="90000"/>
              </a:lnSpc>
              <a:buFontTx/>
              <a:buNone/>
            </a:pPr>
            <a:r>
              <a:rPr lang="tr-TR" sz="2000" dirty="0" smtClean="0"/>
              <a:t>	bu ifade için son koşul {Q}={y&gt;0} olsun</a:t>
            </a:r>
          </a:p>
          <a:p>
            <a:pPr>
              <a:lnSpc>
                <a:spcPct val="90000"/>
              </a:lnSpc>
            </a:pPr>
            <a:endParaRPr lang="tr-TR" sz="2000" dirty="0" smtClean="0"/>
          </a:p>
          <a:p>
            <a:pPr>
              <a:lnSpc>
                <a:spcPct val="90000"/>
              </a:lnSpc>
            </a:pPr>
            <a:endParaRPr lang="tr-TR" sz="2000" dirty="0" smtClean="0"/>
          </a:p>
          <a:p>
            <a:pPr>
              <a:lnSpc>
                <a:spcPct val="90000"/>
              </a:lnSpc>
            </a:pPr>
            <a:endParaRPr lang="tr-TR" sz="9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000" dirty="0" smtClean="0"/>
          </a:p>
          <a:p>
            <a:pPr>
              <a:lnSpc>
                <a:spcPct val="90000"/>
              </a:lnSpc>
            </a:pPr>
            <a:endParaRPr lang="tr-TR" sz="2400" dirty="0" smtClean="0"/>
          </a:p>
        </p:txBody>
      </p:sp>
      <p:graphicFrame>
        <p:nvGraphicFramePr>
          <p:cNvPr id="2050" name="Object 2"/>
          <p:cNvGraphicFramePr>
            <a:graphicFrameLocks noChangeAspect="1"/>
          </p:cNvGraphicFramePr>
          <p:nvPr/>
        </p:nvGraphicFramePr>
        <p:xfrm>
          <a:off x="1219200" y="2514600"/>
          <a:ext cx="5984875" cy="941388"/>
        </p:xfrm>
        <a:graphic>
          <a:graphicData uri="http://schemas.openxmlformats.org/presentationml/2006/ole">
            <mc:AlternateContent xmlns:mc="http://schemas.openxmlformats.org/markup-compatibility/2006">
              <mc:Choice xmlns:v="urn:schemas-microsoft-com:vml" Requires="v">
                <p:oleObj spid="_x0000_s2051" name="Denklem" r:id="rId3" imgW="2552400" imgH="457200" progId="Equation.3">
                  <p:embed/>
                </p:oleObj>
              </mc:Choice>
              <mc:Fallback>
                <p:oleObj name="Denklem" r:id="rId3" imgW="25524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598487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7B2C855-FDCC-4602-9DCF-282F2C307A91}" type="slidenum">
              <a:rPr lang="en-US"/>
              <a:pPr>
                <a:defRPr/>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609600" y="1447800"/>
            <a:ext cx="8153400" cy="4572000"/>
          </a:xfrm>
        </p:spPr>
        <p:txBody>
          <a:bodyPr/>
          <a:lstStyle/>
          <a:p>
            <a:pPr>
              <a:buFontTx/>
              <a:buNone/>
            </a:pPr>
            <a:r>
              <a:rPr lang="tr-TR" sz="2600" b="1" smtClean="0">
                <a:solidFill>
                  <a:srgbClr val="FF0000"/>
                </a:solidFill>
              </a:rPr>
              <a:t>	Seçim (Selection)</a:t>
            </a:r>
            <a:endParaRPr lang="tr-TR" sz="2600" smtClean="0">
              <a:solidFill>
                <a:srgbClr val="FF0000"/>
              </a:solidFill>
            </a:endParaRPr>
          </a:p>
          <a:p>
            <a:pPr>
              <a:buFontTx/>
              <a:buNone/>
            </a:pPr>
            <a:r>
              <a:rPr lang="tr-TR" sz="2000" smtClean="0"/>
              <a:t>	y=y-1 {y&gt;0}</a:t>
            </a:r>
          </a:p>
          <a:p>
            <a:pPr>
              <a:buFontTx/>
              <a:buNone/>
            </a:pPr>
            <a:r>
              <a:rPr lang="tr-TR" sz="2000" smtClean="0"/>
              <a:t>	y-1&gt;0 {y&gt;1} bu then kısmı için {P} olarak kullanılabilir. Şimdi else yi uygulayalım</a:t>
            </a:r>
          </a:p>
          <a:p>
            <a:pPr>
              <a:buFontTx/>
              <a:buNone/>
            </a:pPr>
            <a:r>
              <a:rPr lang="tr-TR" sz="2000" smtClean="0"/>
              <a:t>	y=y+1</a:t>
            </a:r>
          </a:p>
          <a:p>
            <a:pPr>
              <a:buFontTx/>
              <a:buNone/>
            </a:pPr>
            <a:r>
              <a:rPr lang="tr-TR" sz="2000" smtClean="0"/>
              <a:t>	y+1&gt;0 {y&gt;-1}	{y&gt;1}=&gt;{y-1} olduğundan  {y&gt;1} her ikisi içinde ön koşuldur.</a:t>
            </a:r>
          </a:p>
          <a:p>
            <a:endParaRPr lang="tr-TR" sz="2000" b="1" i="1" smtClean="0"/>
          </a:p>
          <a:p>
            <a:endParaRPr lang="tr-TR" sz="2000" smtClean="0"/>
          </a:p>
          <a:p>
            <a:endParaRPr lang="tr-TR" sz="900" smtClean="0"/>
          </a:p>
          <a:p>
            <a:endParaRPr lang="tr-TR" sz="2000" smtClean="0"/>
          </a:p>
          <a:p>
            <a:endParaRPr lang="tr-TR" sz="2000" smtClean="0"/>
          </a:p>
          <a:p>
            <a:endParaRPr lang="tr-TR" sz="2000" smtClean="0"/>
          </a:p>
          <a:p>
            <a:endParaRPr lang="tr-TR" sz="2000" smtClean="0"/>
          </a:p>
          <a:p>
            <a:endParaRPr lang="tr-TR" sz="2400" smtClean="0"/>
          </a:p>
        </p:txBody>
      </p:sp>
      <p:sp>
        <p:nvSpPr>
          <p:cNvPr id="105475" name="Rectangle 2"/>
          <p:cNvSpPr>
            <a:spLocks noGrp="1" noChangeArrowheads="1"/>
          </p:cNvSpPr>
          <p:nvPr>
            <p:ph type="title"/>
          </p:nvPr>
        </p:nvSpPr>
        <p:spPr>
          <a:xfrm>
            <a:off x="381000" y="381000"/>
            <a:ext cx="8763000" cy="114300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44C18F9-7CDE-4532-9857-EEF6DAC73D7D}"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1</Template>
  <TotalTime>3729</TotalTime>
  <Words>6556</Words>
  <Application>Microsoft Office PowerPoint</Application>
  <PresentationFormat>Ekran Gösterisi (4:3)</PresentationFormat>
  <Paragraphs>1515</Paragraphs>
  <Slides>136</Slides>
  <Notes>2</Notes>
  <HiddenSlides>0</HiddenSlides>
  <MMClips>0</MMClips>
  <ScaleCrop>false</ScaleCrop>
  <HeadingPairs>
    <vt:vector size="8" baseType="variant">
      <vt:variant>
        <vt:lpstr>Kullanılan Yazı Tipleri</vt:lpstr>
      </vt:variant>
      <vt:variant>
        <vt:i4>15</vt:i4>
      </vt:variant>
      <vt:variant>
        <vt:lpstr>Tema</vt:lpstr>
      </vt:variant>
      <vt:variant>
        <vt:i4>1</vt:i4>
      </vt:variant>
      <vt:variant>
        <vt:lpstr>Eklenmiş OLE Hizmet Programları</vt:lpstr>
      </vt:variant>
      <vt:variant>
        <vt:i4>2</vt:i4>
      </vt:variant>
      <vt:variant>
        <vt:lpstr>Slayt Başlıkları</vt:lpstr>
      </vt:variant>
      <vt:variant>
        <vt:i4>136</vt:i4>
      </vt:variant>
    </vt:vector>
  </HeadingPairs>
  <TitlesOfParts>
    <vt:vector size="154" baseType="lpstr">
      <vt:lpstr>Arial</vt:lpstr>
      <vt:lpstr>Arial Narrow</vt:lpstr>
      <vt:lpstr>Calibri</vt:lpstr>
      <vt:lpstr>Courier New</vt:lpstr>
      <vt:lpstr>굴림</vt:lpstr>
      <vt:lpstr>Helvetica CE</vt:lpstr>
      <vt:lpstr>Impact</vt:lpstr>
      <vt:lpstr>Lucida Sans Unicode</vt:lpstr>
      <vt:lpstr>Math C</vt:lpstr>
      <vt:lpstr>Monotype Corsiva</vt:lpstr>
      <vt:lpstr>Monotype Sorts</vt:lpstr>
      <vt:lpstr>Symbol</vt:lpstr>
      <vt:lpstr>Times</vt:lpstr>
      <vt:lpstr>Times New Roman</vt:lpstr>
      <vt:lpstr>Wingdings</vt:lpstr>
      <vt:lpstr>sebesta</vt:lpstr>
      <vt:lpstr>Equation</vt:lpstr>
      <vt:lpstr>Denklem</vt:lpstr>
      <vt:lpstr>Bölüm 3: Sentaks ve Semantiği  Tanımlama </vt:lpstr>
      <vt:lpstr>Bölüm 3 Konuları</vt:lpstr>
      <vt:lpstr>3.1 Giriş</vt:lpstr>
      <vt:lpstr>Sentaks (Sözdizimi) ve Semantik (Anlam)</vt:lpstr>
      <vt:lpstr>Sentaks (Sözdizimi) ve Semantik (Anlam)</vt:lpstr>
      <vt:lpstr>Sentaks (Sözdizim) ve Semantik (Anlam)</vt:lpstr>
      <vt:lpstr>Soyut Sözdizim</vt:lpstr>
      <vt:lpstr>Soyut Sözdizim</vt:lpstr>
      <vt:lpstr>Metinsel Sözdizim</vt:lpstr>
      <vt:lpstr>Metinsel Sözdizim</vt:lpstr>
      <vt:lpstr>3.2 Genel Sentaks tanımlama problemi : Terminoloji</vt:lpstr>
      <vt:lpstr>PowerPoint Sunusu</vt:lpstr>
      <vt:lpstr>Bağımsız Önişlemci</vt:lpstr>
      <vt:lpstr>Bağımsız Sözlüksel (Lexical) Analiz</vt:lpstr>
      <vt:lpstr>Önişlemci &amp; Sözlüksel Analiz</vt:lpstr>
      <vt:lpstr>Sözlüksel (Lexical) Analiz</vt:lpstr>
      <vt:lpstr>PowerPoint Sunusu</vt:lpstr>
      <vt:lpstr>PowerPoint Sunusu</vt:lpstr>
      <vt:lpstr>PowerPoint Sunusu</vt:lpstr>
      <vt:lpstr>Dillerin formal tanımları</vt:lpstr>
      <vt:lpstr>Dillerin formal tanımları</vt:lpstr>
      <vt:lpstr>3.3 Sentaks tanımlamanın biçimsel metotları</vt:lpstr>
      <vt:lpstr>İçerik Bağımsız (Context Free) Gramer</vt:lpstr>
      <vt:lpstr>PowerPoint Sunusu</vt:lpstr>
      <vt:lpstr>PowerPoint Sunusu</vt:lpstr>
      <vt:lpstr>Hatalar</vt:lpstr>
      <vt:lpstr>PowerPoint Sunusu</vt:lpstr>
      <vt:lpstr>PowerPoint Sunusu</vt:lpstr>
      <vt:lpstr>PowerPoint Sunusu</vt:lpstr>
      <vt:lpstr>BURAYA GELİNMİŞ … BNF ve İçerik Bağımsız (Context-Free) Gramerler</vt:lpstr>
      <vt:lpstr>Backus-Naur Form (BNF)</vt:lpstr>
      <vt:lpstr>Backus-Naur Form (BNF) Temelleri</vt:lpstr>
      <vt:lpstr>Backus-Naur Form (BNF)</vt:lpstr>
      <vt:lpstr>Backus-Naur Form (BNF)</vt:lpstr>
      <vt:lpstr>Backus-Naur Form (BNF)</vt:lpstr>
      <vt:lpstr>Backus-Naur Form (BNF)</vt:lpstr>
      <vt:lpstr>Backus-Naur Form (BNF)</vt:lpstr>
      <vt:lpstr>Gramerler ve Türetmeler</vt:lpstr>
      <vt:lpstr>Gramerler ve Türetmeler</vt:lpstr>
      <vt:lpstr>Gramerler ve Türetmeler</vt:lpstr>
      <vt:lpstr>Gramerler ve Türetmeler</vt:lpstr>
      <vt:lpstr>Gramerler ve Türetmeler</vt:lpstr>
      <vt:lpstr>Bir  Gramer Örneği</vt:lpstr>
      <vt:lpstr>Bir Türetme (derivation) Örneği</vt:lpstr>
      <vt:lpstr>Türetme (Derivation)</vt:lpstr>
      <vt:lpstr>Gramer ve türetme örneği</vt:lpstr>
      <vt:lpstr>Gramer ve türetme örneği</vt:lpstr>
      <vt:lpstr>Ayrıştırma Ağacı (Parse Tree)</vt:lpstr>
      <vt:lpstr>Ayrıştırma Ağacı (Parse Tree)</vt:lpstr>
      <vt:lpstr>Gramer ve türetme örneği</vt:lpstr>
      <vt:lpstr>Gramerlerde Belirsizlik (Ambiguity)</vt:lpstr>
      <vt:lpstr>Bir Belirsiz Deyim Grameri</vt:lpstr>
      <vt:lpstr>Bir Belirsiz Olmayan (Unambiguous) Deyim Grameri</vt:lpstr>
      <vt:lpstr>Operatörlerin Birleşirliği (Associativity)</vt:lpstr>
      <vt:lpstr>Genişletilmiş BNF (Extended BNF())</vt:lpstr>
      <vt:lpstr>Genişletilmiş BNF (Extended BNF())</vt:lpstr>
      <vt:lpstr>Genişletilmiş BNF (Extended BNF())</vt:lpstr>
      <vt:lpstr>Genişletilmiş BNF (Extended BNF())</vt:lpstr>
      <vt:lpstr>ÖZET: Genişletilmiş BNF</vt:lpstr>
      <vt:lpstr>ÖZET: Genişletilmiş BNF</vt:lpstr>
      <vt:lpstr>BNF ve EBNF</vt:lpstr>
      <vt:lpstr>Arithmetik İfadelerin Grameri</vt:lpstr>
      <vt:lpstr>3.4 Özellik (Attribute) Gramerleri</vt:lpstr>
      <vt:lpstr>Özellik (Attribute) Gramerleri: Tanım</vt:lpstr>
      <vt:lpstr>Özellik Gramerleri: Tanım</vt:lpstr>
      <vt:lpstr>Özellik Gramerleri: Örnek</vt:lpstr>
      <vt:lpstr>Özellik Gramerleri: Örnek</vt:lpstr>
      <vt:lpstr>Özellik Gramerleri: Örnek</vt:lpstr>
      <vt:lpstr>Özellik Gramerleri: Örnek</vt:lpstr>
      <vt:lpstr>Özellik Gramerleri: Örnek</vt:lpstr>
      <vt:lpstr>Özellik Gramerleri – Bir Örnek</vt:lpstr>
      <vt:lpstr>Nitelik Değerlerini Hesaplama – Nitelikleri Değerlendirme</vt:lpstr>
      <vt:lpstr>Nitelik Değerlerini Hesaplama –  Ayrıştırma Ağacında Nitelik Akışı</vt:lpstr>
      <vt:lpstr>Nitelik Değerlerini Hesaplama –  Tam bağlanmış nitelik ağacı</vt:lpstr>
      <vt:lpstr>Sözdizim Grafikleri</vt:lpstr>
      <vt:lpstr>Sözdizim Grafikleri</vt:lpstr>
      <vt:lpstr>Sözdizim Grafikleri</vt:lpstr>
      <vt:lpstr>3.5 Semantik</vt:lpstr>
      <vt:lpstr>Programlama Dillerinin Anlamsal (Semantik) Olarak Tanımlanması</vt:lpstr>
      <vt:lpstr>Programlama Dillerinin Anlamsal (Semantik) Olarak Tanımlanması</vt:lpstr>
      <vt:lpstr>Programlama Dillerinin Anlamsal (Semantik) Olarak Tanımlanması</vt:lpstr>
      <vt:lpstr>a) İşlemsel (Operational) Semantik</vt:lpstr>
      <vt:lpstr>İşlemsel (Operational) Semantik</vt:lpstr>
      <vt:lpstr>İşlemsel (Operational) Semantik</vt:lpstr>
      <vt:lpstr>*Structured Operational Semantik*</vt:lpstr>
      <vt:lpstr>Soyut Makine:  Register Virtual Machine (RVM)</vt:lpstr>
      <vt:lpstr>Giriş Fonksiyonu: I: Program  C</vt:lpstr>
      <vt:lpstr>Çıkış Fonksiyonu</vt:lpstr>
      <vt:lpstr>Geçiş Kuralları Formu</vt:lpstr>
      <vt:lpstr>İşlemsel (Operational) Semantik</vt:lpstr>
      <vt:lpstr>PowerPoint Sunusu</vt:lpstr>
      <vt:lpstr>b) Kurala Dayalı (Axiomatic)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c)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PowerPoint Sunusu</vt:lpstr>
      <vt:lpstr>PowerPoint Sunusu</vt:lpstr>
      <vt:lpstr>PowerPoint Sunusu</vt:lpstr>
      <vt:lpstr>PowerPoint Sunusu</vt:lpstr>
      <vt:lpstr>PowerPoint Sunusu</vt:lpstr>
      <vt:lpstr>PowerPoint Sunusu</vt:lpstr>
      <vt:lpstr>Örnek: Denotational Semantik</vt:lpstr>
      <vt:lpstr>Örnek: Axiomatic Semantik</vt:lpstr>
      <vt:lpstr>Örnek: Operational Semantik</vt:lpstr>
      <vt:lpstr>Özet</vt:lpstr>
      <vt:lpstr>Son Not: Programlama Dillerinin Standartlaştırılması</vt:lpstr>
      <vt:lpstr>ÖDEVLER</vt:lpstr>
      <vt:lpstr>PowerPoint Sunusu</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Tolga</cp:lastModifiedBy>
  <cp:revision>193</cp:revision>
  <dcterms:created xsi:type="dcterms:W3CDTF">2003-08-01T12:29:19Z</dcterms:created>
  <dcterms:modified xsi:type="dcterms:W3CDTF">2021-11-02T06:52:13Z</dcterms:modified>
</cp:coreProperties>
</file>