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7" r:id="rId13"/>
    <p:sldId id="269"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vronski, Sam" initials="SS" lastIdx="1" clrIdx="0">
    <p:extLst>
      <p:ext uri="{19B8F6BF-5375-455C-9EA6-DF929625EA0E}">
        <p15:presenceInfo xmlns:p15="http://schemas.microsoft.com/office/powerpoint/2012/main" userId="S::SScovronski@Watlow.com::d7139666-1914-46b2-92fd-7ad4b8a717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C68679-9E10-4BDD-91B8-E4CACB007C4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09C5CAA-BD6B-498E-B1D1-D545D71AFE5A}">
      <dgm:prSet/>
      <dgm:spPr/>
      <dgm:t>
        <a:bodyPr/>
        <a:lstStyle/>
        <a:p>
          <a:pPr>
            <a:lnSpc>
              <a:spcPct val="100000"/>
            </a:lnSpc>
          </a:pPr>
          <a:r>
            <a:rPr lang="en-US"/>
            <a:t>Companies and Customers want to minimize the cost of ownership while maximizing the life of their products</a:t>
          </a:r>
        </a:p>
      </dgm:t>
    </dgm:pt>
    <dgm:pt modelId="{2D0D3FCF-24D2-4EC9-9DC5-B7E2C6E76D3B}" type="parTrans" cxnId="{AA2CDD9D-EBCC-4417-93FC-9FA585E24DEB}">
      <dgm:prSet/>
      <dgm:spPr/>
      <dgm:t>
        <a:bodyPr/>
        <a:lstStyle/>
        <a:p>
          <a:endParaRPr lang="en-US"/>
        </a:p>
      </dgm:t>
    </dgm:pt>
    <dgm:pt modelId="{D1723112-A8E8-4EF7-A12F-2A66ABA73B64}" type="sibTrans" cxnId="{AA2CDD9D-EBCC-4417-93FC-9FA585E24DEB}">
      <dgm:prSet/>
      <dgm:spPr/>
      <dgm:t>
        <a:bodyPr/>
        <a:lstStyle/>
        <a:p>
          <a:pPr>
            <a:lnSpc>
              <a:spcPct val="100000"/>
            </a:lnSpc>
          </a:pPr>
          <a:endParaRPr lang="en-US"/>
        </a:p>
      </dgm:t>
    </dgm:pt>
    <dgm:pt modelId="{6A3F8358-DC9B-4849-969F-7BAF8706F651}">
      <dgm:prSet/>
      <dgm:spPr/>
      <dgm:t>
        <a:bodyPr/>
        <a:lstStyle/>
        <a:p>
          <a:pPr>
            <a:lnSpc>
              <a:spcPct val="100000"/>
            </a:lnSpc>
          </a:pPr>
          <a:r>
            <a:rPr lang="en-US"/>
            <a:t>Current method to address those needs is a prescribed preventive maintenance schedule which results in an unoptimized solution </a:t>
          </a:r>
        </a:p>
      </dgm:t>
    </dgm:pt>
    <dgm:pt modelId="{B6C23157-57D8-4A8B-ADDA-826B759BDE32}" type="parTrans" cxnId="{5299F071-1EA5-4188-ABD4-8A54B5E90A50}">
      <dgm:prSet/>
      <dgm:spPr/>
      <dgm:t>
        <a:bodyPr/>
        <a:lstStyle/>
        <a:p>
          <a:endParaRPr lang="en-US"/>
        </a:p>
      </dgm:t>
    </dgm:pt>
    <dgm:pt modelId="{D2F795A7-8C6E-474A-BAB2-ED61C9B85B34}" type="sibTrans" cxnId="{5299F071-1EA5-4188-ABD4-8A54B5E90A50}">
      <dgm:prSet/>
      <dgm:spPr/>
      <dgm:t>
        <a:bodyPr/>
        <a:lstStyle/>
        <a:p>
          <a:pPr>
            <a:lnSpc>
              <a:spcPct val="100000"/>
            </a:lnSpc>
          </a:pPr>
          <a:endParaRPr lang="en-US"/>
        </a:p>
      </dgm:t>
    </dgm:pt>
    <dgm:pt modelId="{8BD3CE98-E8B2-467F-AF7E-55D44112FD7B}">
      <dgm:prSet/>
      <dgm:spPr/>
      <dgm:t>
        <a:bodyPr/>
        <a:lstStyle/>
        <a:p>
          <a:pPr>
            <a:lnSpc>
              <a:spcPct val="100000"/>
            </a:lnSpc>
          </a:pPr>
          <a:r>
            <a:rPr lang="en-US"/>
            <a:t>If scheduled too frequently then the cost of ownership is not minimized</a:t>
          </a:r>
        </a:p>
      </dgm:t>
    </dgm:pt>
    <dgm:pt modelId="{246F9B0D-C57D-4F33-A379-F81E7C4678CF}" type="parTrans" cxnId="{B13F537B-4303-44C6-93DD-075B0B898359}">
      <dgm:prSet/>
      <dgm:spPr/>
      <dgm:t>
        <a:bodyPr/>
        <a:lstStyle/>
        <a:p>
          <a:endParaRPr lang="en-US"/>
        </a:p>
      </dgm:t>
    </dgm:pt>
    <dgm:pt modelId="{35F7C36C-D376-41B6-8BE0-C0B4BE3190FC}" type="sibTrans" cxnId="{B13F537B-4303-44C6-93DD-075B0B898359}">
      <dgm:prSet/>
      <dgm:spPr/>
      <dgm:t>
        <a:bodyPr/>
        <a:lstStyle/>
        <a:p>
          <a:pPr>
            <a:lnSpc>
              <a:spcPct val="100000"/>
            </a:lnSpc>
          </a:pPr>
          <a:endParaRPr lang="en-US"/>
        </a:p>
      </dgm:t>
    </dgm:pt>
    <dgm:pt modelId="{D9F5DF93-D68E-492B-9AC5-EBF93B772B3B}">
      <dgm:prSet/>
      <dgm:spPr/>
      <dgm:t>
        <a:bodyPr/>
        <a:lstStyle/>
        <a:p>
          <a:pPr>
            <a:lnSpc>
              <a:spcPct val="100000"/>
            </a:lnSpc>
          </a:pPr>
          <a:r>
            <a:rPr lang="en-US"/>
            <a:t>If scheduled too infrequently then a failure could occur resulting in a lower product life</a:t>
          </a:r>
        </a:p>
      </dgm:t>
    </dgm:pt>
    <dgm:pt modelId="{09386A91-078C-4D8E-AB28-1AE30125250B}" type="parTrans" cxnId="{46C4E219-9538-471B-986A-4D9DCB764E42}">
      <dgm:prSet/>
      <dgm:spPr/>
      <dgm:t>
        <a:bodyPr/>
        <a:lstStyle/>
        <a:p>
          <a:endParaRPr lang="en-US"/>
        </a:p>
      </dgm:t>
    </dgm:pt>
    <dgm:pt modelId="{2E987FA4-7F8F-4C3B-9670-884FD5CB68AA}" type="sibTrans" cxnId="{46C4E219-9538-471B-986A-4D9DCB764E42}">
      <dgm:prSet/>
      <dgm:spPr/>
      <dgm:t>
        <a:bodyPr/>
        <a:lstStyle/>
        <a:p>
          <a:endParaRPr lang="en-US"/>
        </a:p>
      </dgm:t>
    </dgm:pt>
    <dgm:pt modelId="{2B10E17B-3660-4E89-96DC-3872AB1D17B0}" type="pres">
      <dgm:prSet presAssocID="{70C68679-9E10-4BDD-91B8-E4CACB007C41}" presName="root" presStyleCnt="0">
        <dgm:presLayoutVars>
          <dgm:dir/>
          <dgm:resizeHandles val="exact"/>
        </dgm:presLayoutVars>
      </dgm:prSet>
      <dgm:spPr/>
    </dgm:pt>
    <dgm:pt modelId="{2A5AE96F-88C5-4D66-9770-A1395DA01759}" type="pres">
      <dgm:prSet presAssocID="{70C68679-9E10-4BDD-91B8-E4CACB007C41}" presName="container" presStyleCnt="0">
        <dgm:presLayoutVars>
          <dgm:dir/>
          <dgm:resizeHandles val="exact"/>
        </dgm:presLayoutVars>
      </dgm:prSet>
      <dgm:spPr/>
    </dgm:pt>
    <dgm:pt modelId="{4D08E99C-76D3-4623-90A4-53D4C2FEEA30}" type="pres">
      <dgm:prSet presAssocID="{409C5CAA-BD6B-498E-B1D1-D545D71AFE5A}" presName="compNode" presStyleCnt="0"/>
      <dgm:spPr/>
    </dgm:pt>
    <dgm:pt modelId="{4BC088B6-94DB-4FF7-9CCE-15CB6507DEB5}" type="pres">
      <dgm:prSet presAssocID="{409C5CAA-BD6B-498E-B1D1-D545D71AFE5A}" presName="iconBgRect" presStyleLbl="bgShp" presStyleIdx="0" presStyleCnt="4"/>
      <dgm:spPr/>
    </dgm:pt>
    <dgm:pt modelId="{D2FABA29-4F84-4E59-BAF2-5E5B17FF2AA1}" type="pres">
      <dgm:prSet presAssocID="{409C5CAA-BD6B-498E-B1D1-D545D71AFE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18AF4B9E-61A2-4B08-8775-61CBF40696E3}" type="pres">
      <dgm:prSet presAssocID="{409C5CAA-BD6B-498E-B1D1-D545D71AFE5A}" presName="spaceRect" presStyleCnt="0"/>
      <dgm:spPr/>
    </dgm:pt>
    <dgm:pt modelId="{BD25D54A-3A1E-4410-97A8-6D89025F2ADE}" type="pres">
      <dgm:prSet presAssocID="{409C5CAA-BD6B-498E-B1D1-D545D71AFE5A}" presName="textRect" presStyleLbl="revTx" presStyleIdx="0" presStyleCnt="4">
        <dgm:presLayoutVars>
          <dgm:chMax val="1"/>
          <dgm:chPref val="1"/>
        </dgm:presLayoutVars>
      </dgm:prSet>
      <dgm:spPr/>
    </dgm:pt>
    <dgm:pt modelId="{A43CF452-96AB-41E8-85C5-77BBBD05AE65}" type="pres">
      <dgm:prSet presAssocID="{D1723112-A8E8-4EF7-A12F-2A66ABA73B64}" presName="sibTrans" presStyleLbl="sibTrans2D1" presStyleIdx="0" presStyleCnt="0"/>
      <dgm:spPr/>
    </dgm:pt>
    <dgm:pt modelId="{2D8A1557-3D2F-40DD-9DB2-69DCEAD84A72}" type="pres">
      <dgm:prSet presAssocID="{6A3F8358-DC9B-4849-969F-7BAF8706F651}" presName="compNode" presStyleCnt="0"/>
      <dgm:spPr/>
    </dgm:pt>
    <dgm:pt modelId="{313C69BF-70A5-42CC-8513-23EC6882B660}" type="pres">
      <dgm:prSet presAssocID="{6A3F8358-DC9B-4849-969F-7BAF8706F651}" presName="iconBgRect" presStyleLbl="bgShp" presStyleIdx="1" presStyleCnt="4"/>
      <dgm:spPr/>
    </dgm:pt>
    <dgm:pt modelId="{E2964BF3-4B24-4876-B4FB-203D564EE43C}" type="pres">
      <dgm:prSet presAssocID="{6A3F8358-DC9B-4849-969F-7BAF8706F6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75524AD8-B450-4FCC-B45B-BAF2ED2FB585}" type="pres">
      <dgm:prSet presAssocID="{6A3F8358-DC9B-4849-969F-7BAF8706F651}" presName="spaceRect" presStyleCnt="0"/>
      <dgm:spPr/>
    </dgm:pt>
    <dgm:pt modelId="{DEAA4CE2-B603-4D87-B15F-F0717F0C4077}" type="pres">
      <dgm:prSet presAssocID="{6A3F8358-DC9B-4849-969F-7BAF8706F651}" presName="textRect" presStyleLbl="revTx" presStyleIdx="1" presStyleCnt="4">
        <dgm:presLayoutVars>
          <dgm:chMax val="1"/>
          <dgm:chPref val="1"/>
        </dgm:presLayoutVars>
      </dgm:prSet>
      <dgm:spPr/>
    </dgm:pt>
    <dgm:pt modelId="{480FD7E5-F8D9-42D1-A5D9-A1ABC677E41E}" type="pres">
      <dgm:prSet presAssocID="{D2F795A7-8C6E-474A-BAB2-ED61C9B85B34}" presName="sibTrans" presStyleLbl="sibTrans2D1" presStyleIdx="0" presStyleCnt="0"/>
      <dgm:spPr/>
    </dgm:pt>
    <dgm:pt modelId="{76278AF1-4BCE-4EDA-930F-2A0F9AD439C2}" type="pres">
      <dgm:prSet presAssocID="{8BD3CE98-E8B2-467F-AF7E-55D44112FD7B}" presName="compNode" presStyleCnt="0"/>
      <dgm:spPr/>
    </dgm:pt>
    <dgm:pt modelId="{2358D2A5-5F67-4D00-A63B-AEAC3531A3CF}" type="pres">
      <dgm:prSet presAssocID="{8BD3CE98-E8B2-467F-AF7E-55D44112FD7B}" presName="iconBgRect" presStyleLbl="bgShp" presStyleIdx="2" presStyleCnt="4"/>
      <dgm:spPr/>
    </dgm:pt>
    <dgm:pt modelId="{7BFE19BC-62AF-4F8D-BC54-F0DB08F755AF}" type="pres">
      <dgm:prSet presAssocID="{8BD3CE98-E8B2-467F-AF7E-55D44112FD7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a:ext>
      </dgm:extLst>
    </dgm:pt>
    <dgm:pt modelId="{043888F6-6E8B-4251-9485-5DA3B060F4D4}" type="pres">
      <dgm:prSet presAssocID="{8BD3CE98-E8B2-467F-AF7E-55D44112FD7B}" presName="spaceRect" presStyleCnt="0"/>
      <dgm:spPr/>
    </dgm:pt>
    <dgm:pt modelId="{5A666621-3C89-4B8C-BE89-655DC3BDCD63}" type="pres">
      <dgm:prSet presAssocID="{8BD3CE98-E8B2-467F-AF7E-55D44112FD7B}" presName="textRect" presStyleLbl="revTx" presStyleIdx="2" presStyleCnt="4">
        <dgm:presLayoutVars>
          <dgm:chMax val="1"/>
          <dgm:chPref val="1"/>
        </dgm:presLayoutVars>
      </dgm:prSet>
      <dgm:spPr/>
    </dgm:pt>
    <dgm:pt modelId="{7C51728F-6205-4A31-B4E0-89B9A1FCA958}" type="pres">
      <dgm:prSet presAssocID="{35F7C36C-D376-41B6-8BE0-C0B4BE3190FC}" presName="sibTrans" presStyleLbl="sibTrans2D1" presStyleIdx="0" presStyleCnt="0"/>
      <dgm:spPr/>
    </dgm:pt>
    <dgm:pt modelId="{F43AD388-D2DB-4367-BA0D-36F74941BF55}" type="pres">
      <dgm:prSet presAssocID="{D9F5DF93-D68E-492B-9AC5-EBF93B772B3B}" presName="compNode" presStyleCnt="0"/>
      <dgm:spPr/>
    </dgm:pt>
    <dgm:pt modelId="{013F8BE3-4725-4B7E-8676-44467F4AA608}" type="pres">
      <dgm:prSet presAssocID="{D9F5DF93-D68E-492B-9AC5-EBF93B772B3B}" presName="iconBgRect" presStyleLbl="bgShp" presStyleIdx="3" presStyleCnt="4"/>
      <dgm:spPr/>
    </dgm:pt>
    <dgm:pt modelId="{5BB54B7A-EE44-446B-A6C8-56EF32C62EC1}" type="pres">
      <dgm:prSet presAssocID="{D9F5DF93-D68E-492B-9AC5-EBF93B772B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arning"/>
        </a:ext>
      </dgm:extLst>
    </dgm:pt>
    <dgm:pt modelId="{5404F51D-DE21-4F96-BE1A-FC0ADAE5014B}" type="pres">
      <dgm:prSet presAssocID="{D9F5DF93-D68E-492B-9AC5-EBF93B772B3B}" presName="spaceRect" presStyleCnt="0"/>
      <dgm:spPr/>
    </dgm:pt>
    <dgm:pt modelId="{7226AFF9-E6F6-4C31-8915-52488C447D3E}" type="pres">
      <dgm:prSet presAssocID="{D9F5DF93-D68E-492B-9AC5-EBF93B772B3B}" presName="textRect" presStyleLbl="revTx" presStyleIdx="3" presStyleCnt="4">
        <dgm:presLayoutVars>
          <dgm:chMax val="1"/>
          <dgm:chPref val="1"/>
        </dgm:presLayoutVars>
      </dgm:prSet>
      <dgm:spPr/>
    </dgm:pt>
  </dgm:ptLst>
  <dgm:cxnLst>
    <dgm:cxn modelId="{8BF69C06-FFE2-4BBB-8A9E-A64A26504F61}" type="presOf" srcId="{409C5CAA-BD6B-498E-B1D1-D545D71AFE5A}" destId="{BD25D54A-3A1E-4410-97A8-6D89025F2ADE}" srcOrd="0" destOrd="0" presId="urn:microsoft.com/office/officeart/2018/2/layout/IconCircleList"/>
    <dgm:cxn modelId="{1DBFC80E-0B8A-453D-BD96-6915064B45BD}" type="presOf" srcId="{8BD3CE98-E8B2-467F-AF7E-55D44112FD7B}" destId="{5A666621-3C89-4B8C-BE89-655DC3BDCD63}" srcOrd="0" destOrd="0" presId="urn:microsoft.com/office/officeart/2018/2/layout/IconCircleList"/>
    <dgm:cxn modelId="{46C4E219-9538-471B-986A-4D9DCB764E42}" srcId="{70C68679-9E10-4BDD-91B8-E4CACB007C41}" destId="{D9F5DF93-D68E-492B-9AC5-EBF93B772B3B}" srcOrd="3" destOrd="0" parTransId="{09386A91-078C-4D8E-AB28-1AE30125250B}" sibTransId="{2E987FA4-7F8F-4C3B-9670-884FD5CB68AA}"/>
    <dgm:cxn modelId="{7815C763-CB2C-40FB-A0E5-75EDD1E98E79}" type="presOf" srcId="{D1723112-A8E8-4EF7-A12F-2A66ABA73B64}" destId="{A43CF452-96AB-41E8-85C5-77BBBD05AE65}" srcOrd="0" destOrd="0" presId="urn:microsoft.com/office/officeart/2018/2/layout/IconCircleList"/>
    <dgm:cxn modelId="{594ED051-EB8C-47C2-A764-51E5FE28E913}" type="presOf" srcId="{35F7C36C-D376-41B6-8BE0-C0B4BE3190FC}" destId="{7C51728F-6205-4A31-B4E0-89B9A1FCA958}" srcOrd="0" destOrd="0" presId="urn:microsoft.com/office/officeart/2018/2/layout/IconCircleList"/>
    <dgm:cxn modelId="{5299F071-1EA5-4188-ABD4-8A54B5E90A50}" srcId="{70C68679-9E10-4BDD-91B8-E4CACB007C41}" destId="{6A3F8358-DC9B-4849-969F-7BAF8706F651}" srcOrd="1" destOrd="0" parTransId="{B6C23157-57D8-4A8B-ADDA-826B759BDE32}" sibTransId="{D2F795A7-8C6E-474A-BAB2-ED61C9B85B34}"/>
    <dgm:cxn modelId="{B13F537B-4303-44C6-93DD-075B0B898359}" srcId="{70C68679-9E10-4BDD-91B8-E4CACB007C41}" destId="{8BD3CE98-E8B2-467F-AF7E-55D44112FD7B}" srcOrd="2" destOrd="0" parTransId="{246F9B0D-C57D-4F33-A379-F81E7C4678CF}" sibTransId="{35F7C36C-D376-41B6-8BE0-C0B4BE3190FC}"/>
    <dgm:cxn modelId="{F717728B-184E-4C80-8CBD-441EC8BFE9BB}" type="presOf" srcId="{D2F795A7-8C6E-474A-BAB2-ED61C9B85B34}" destId="{480FD7E5-F8D9-42D1-A5D9-A1ABC677E41E}" srcOrd="0" destOrd="0" presId="urn:microsoft.com/office/officeart/2018/2/layout/IconCircleList"/>
    <dgm:cxn modelId="{E8313F91-1C31-4C06-BD73-314FB9F364DB}" type="presOf" srcId="{D9F5DF93-D68E-492B-9AC5-EBF93B772B3B}" destId="{7226AFF9-E6F6-4C31-8915-52488C447D3E}" srcOrd="0" destOrd="0" presId="urn:microsoft.com/office/officeart/2018/2/layout/IconCircleList"/>
    <dgm:cxn modelId="{AA2CDD9D-EBCC-4417-93FC-9FA585E24DEB}" srcId="{70C68679-9E10-4BDD-91B8-E4CACB007C41}" destId="{409C5CAA-BD6B-498E-B1D1-D545D71AFE5A}" srcOrd="0" destOrd="0" parTransId="{2D0D3FCF-24D2-4EC9-9DC5-B7E2C6E76D3B}" sibTransId="{D1723112-A8E8-4EF7-A12F-2A66ABA73B64}"/>
    <dgm:cxn modelId="{AF9865C1-4F1C-4A21-96DB-445300B5A2AF}" type="presOf" srcId="{70C68679-9E10-4BDD-91B8-E4CACB007C41}" destId="{2B10E17B-3660-4E89-96DC-3872AB1D17B0}" srcOrd="0" destOrd="0" presId="urn:microsoft.com/office/officeart/2018/2/layout/IconCircleList"/>
    <dgm:cxn modelId="{FB8674C6-CC3F-4676-B224-509A8C117A99}" type="presOf" srcId="{6A3F8358-DC9B-4849-969F-7BAF8706F651}" destId="{DEAA4CE2-B603-4D87-B15F-F0717F0C4077}" srcOrd="0" destOrd="0" presId="urn:microsoft.com/office/officeart/2018/2/layout/IconCircleList"/>
    <dgm:cxn modelId="{1A669C3E-9816-4130-BC39-44543A7F2334}" type="presParOf" srcId="{2B10E17B-3660-4E89-96DC-3872AB1D17B0}" destId="{2A5AE96F-88C5-4D66-9770-A1395DA01759}" srcOrd="0" destOrd="0" presId="urn:microsoft.com/office/officeart/2018/2/layout/IconCircleList"/>
    <dgm:cxn modelId="{597FF8C4-96D0-4E94-BD28-9212D9DB6863}" type="presParOf" srcId="{2A5AE96F-88C5-4D66-9770-A1395DA01759}" destId="{4D08E99C-76D3-4623-90A4-53D4C2FEEA30}" srcOrd="0" destOrd="0" presId="urn:microsoft.com/office/officeart/2018/2/layout/IconCircleList"/>
    <dgm:cxn modelId="{DAB3F540-A08E-481B-85EB-46DDD003FB75}" type="presParOf" srcId="{4D08E99C-76D3-4623-90A4-53D4C2FEEA30}" destId="{4BC088B6-94DB-4FF7-9CCE-15CB6507DEB5}" srcOrd="0" destOrd="0" presId="urn:microsoft.com/office/officeart/2018/2/layout/IconCircleList"/>
    <dgm:cxn modelId="{DDC97E91-E136-4721-A498-9A85DFA29F01}" type="presParOf" srcId="{4D08E99C-76D3-4623-90A4-53D4C2FEEA30}" destId="{D2FABA29-4F84-4E59-BAF2-5E5B17FF2AA1}" srcOrd="1" destOrd="0" presId="urn:microsoft.com/office/officeart/2018/2/layout/IconCircleList"/>
    <dgm:cxn modelId="{666B04B7-A1ED-4302-A3DB-6B48AECA2AB1}" type="presParOf" srcId="{4D08E99C-76D3-4623-90A4-53D4C2FEEA30}" destId="{18AF4B9E-61A2-4B08-8775-61CBF40696E3}" srcOrd="2" destOrd="0" presId="urn:microsoft.com/office/officeart/2018/2/layout/IconCircleList"/>
    <dgm:cxn modelId="{3A153D0C-C33B-44B6-BE0C-3009F30330CC}" type="presParOf" srcId="{4D08E99C-76D3-4623-90A4-53D4C2FEEA30}" destId="{BD25D54A-3A1E-4410-97A8-6D89025F2ADE}" srcOrd="3" destOrd="0" presId="urn:microsoft.com/office/officeart/2018/2/layout/IconCircleList"/>
    <dgm:cxn modelId="{B6D2D679-E74A-4D3D-BC83-21BB693BFA2F}" type="presParOf" srcId="{2A5AE96F-88C5-4D66-9770-A1395DA01759}" destId="{A43CF452-96AB-41E8-85C5-77BBBD05AE65}" srcOrd="1" destOrd="0" presId="urn:microsoft.com/office/officeart/2018/2/layout/IconCircleList"/>
    <dgm:cxn modelId="{2A29A8E2-98DF-43B5-BFCF-71FAFC6E54A6}" type="presParOf" srcId="{2A5AE96F-88C5-4D66-9770-A1395DA01759}" destId="{2D8A1557-3D2F-40DD-9DB2-69DCEAD84A72}" srcOrd="2" destOrd="0" presId="urn:microsoft.com/office/officeart/2018/2/layout/IconCircleList"/>
    <dgm:cxn modelId="{4B2047FC-DCFA-4E4D-B845-6A58A242F9E9}" type="presParOf" srcId="{2D8A1557-3D2F-40DD-9DB2-69DCEAD84A72}" destId="{313C69BF-70A5-42CC-8513-23EC6882B660}" srcOrd="0" destOrd="0" presId="urn:microsoft.com/office/officeart/2018/2/layout/IconCircleList"/>
    <dgm:cxn modelId="{1B3668AC-BB98-4FA6-B65F-EB15C9AAA9BD}" type="presParOf" srcId="{2D8A1557-3D2F-40DD-9DB2-69DCEAD84A72}" destId="{E2964BF3-4B24-4876-B4FB-203D564EE43C}" srcOrd="1" destOrd="0" presId="urn:microsoft.com/office/officeart/2018/2/layout/IconCircleList"/>
    <dgm:cxn modelId="{DA548BE3-2C0E-46AB-9A42-CD5955B580F5}" type="presParOf" srcId="{2D8A1557-3D2F-40DD-9DB2-69DCEAD84A72}" destId="{75524AD8-B450-4FCC-B45B-BAF2ED2FB585}" srcOrd="2" destOrd="0" presId="urn:microsoft.com/office/officeart/2018/2/layout/IconCircleList"/>
    <dgm:cxn modelId="{8ADE9A3F-6E84-4DBA-A4F1-D0D4FDC4D2FF}" type="presParOf" srcId="{2D8A1557-3D2F-40DD-9DB2-69DCEAD84A72}" destId="{DEAA4CE2-B603-4D87-B15F-F0717F0C4077}" srcOrd="3" destOrd="0" presId="urn:microsoft.com/office/officeart/2018/2/layout/IconCircleList"/>
    <dgm:cxn modelId="{D1C8F5C4-333E-4410-AE87-8A01E9168A17}" type="presParOf" srcId="{2A5AE96F-88C5-4D66-9770-A1395DA01759}" destId="{480FD7E5-F8D9-42D1-A5D9-A1ABC677E41E}" srcOrd="3" destOrd="0" presId="urn:microsoft.com/office/officeart/2018/2/layout/IconCircleList"/>
    <dgm:cxn modelId="{0FEE4321-9157-4EC0-A3BE-2C3A92B1097C}" type="presParOf" srcId="{2A5AE96F-88C5-4D66-9770-A1395DA01759}" destId="{76278AF1-4BCE-4EDA-930F-2A0F9AD439C2}" srcOrd="4" destOrd="0" presId="urn:microsoft.com/office/officeart/2018/2/layout/IconCircleList"/>
    <dgm:cxn modelId="{F19C48E6-AB42-4401-BD5F-AA366817BDC4}" type="presParOf" srcId="{76278AF1-4BCE-4EDA-930F-2A0F9AD439C2}" destId="{2358D2A5-5F67-4D00-A63B-AEAC3531A3CF}" srcOrd="0" destOrd="0" presId="urn:microsoft.com/office/officeart/2018/2/layout/IconCircleList"/>
    <dgm:cxn modelId="{91DEA406-D425-45D8-9584-ECA4679AF5BF}" type="presParOf" srcId="{76278AF1-4BCE-4EDA-930F-2A0F9AD439C2}" destId="{7BFE19BC-62AF-4F8D-BC54-F0DB08F755AF}" srcOrd="1" destOrd="0" presId="urn:microsoft.com/office/officeart/2018/2/layout/IconCircleList"/>
    <dgm:cxn modelId="{04CE4EAA-D017-4057-8E51-05294CB93921}" type="presParOf" srcId="{76278AF1-4BCE-4EDA-930F-2A0F9AD439C2}" destId="{043888F6-6E8B-4251-9485-5DA3B060F4D4}" srcOrd="2" destOrd="0" presId="urn:microsoft.com/office/officeart/2018/2/layout/IconCircleList"/>
    <dgm:cxn modelId="{CBAD29CF-8598-4416-A6D9-A447405BF0B6}" type="presParOf" srcId="{76278AF1-4BCE-4EDA-930F-2A0F9AD439C2}" destId="{5A666621-3C89-4B8C-BE89-655DC3BDCD63}" srcOrd="3" destOrd="0" presId="urn:microsoft.com/office/officeart/2018/2/layout/IconCircleList"/>
    <dgm:cxn modelId="{CBEC1765-3CB9-4722-9D03-7FC6A9873565}" type="presParOf" srcId="{2A5AE96F-88C5-4D66-9770-A1395DA01759}" destId="{7C51728F-6205-4A31-B4E0-89B9A1FCA958}" srcOrd="5" destOrd="0" presId="urn:microsoft.com/office/officeart/2018/2/layout/IconCircleList"/>
    <dgm:cxn modelId="{74D0D1D7-481E-41B7-BFA8-26BCED03C91D}" type="presParOf" srcId="{2A5AE96F-88C5-4D66-9770-A1395DA01759}" destId="{F43AD388-D2DB-4367-BA0D-36F74941BF55}" srcOrd="6" destOrd="0" presId="urn:microsoft.com/office/officeart/2018/2/layout/IconCircleList"/>
    <dgm:cxn modelId="{82E32722-2638-424E-BD82-D2DFE4D0A5A2}" type="presParOf" srcId="{F43AD388-D2DB-4367-BA0D-36F74941BF55}" destId="{013F8BE3-4725-4B7E-8676-44467F4AA608}" srcOrd="0" destOrd="0" presId="urn:microsoft.com/office/officeart/2018/2/layout/IconCircleList"/>
    <dgm:cxn modelId="{3D09C08A-273A-4575-9C49-B153DFAC4677}" type="presParOf" srcId="{F43AD388-D2DB-4367-BA0D-36F74941BF55}" destId="{5BB54B7A-EE44-446B-A6C8-56EF32C62EC1}" srcOrd="1" destOrd="0" presId="urn:microsoft.com/office/officeart/2018/2/layout/IconCircleList"/>
    <dgm:cxn modelId="{D060BDAD-F739-4098-9382-839B5551E715}" type="presParOf" srcId="{F43AD388-D2DB-4367-BA0D-36F74941BF55}" destId="{5404F51D-DE21-4F96-BE1A-FC0ADAE5014B}" srcOrd="2" destOrd="0" presId="urn:microsoft.com/office/officeart/2018/2/layout/IconCircleList"/>
    <dgm:cxn modelId="{F09FFB85-E548-4D02-9077-B0B7628F92F2}" type="presParOf" srcId="{F43AD388-D2DB-4367-BA0D-36F74941BF55}" destId="{7226AFF9-E6F6-4C31-8915-52488C447D3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D9A33E-1456-4826-8201-18EA7AD8308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53B449F-E437-49A3-9C14-4FC4B5D31F8B}">
      <dgm:prSet/>
      <dgm:spPr/>
      <dgm:t>
        <a:bodyPr/>
        <a:lstStyle/>
        <a:p>
          <a:r>
            <a:rPr lang="en-US"/>
            <a:t>Kaggle: Microsoft Azure Predictive Maintenance</a:t>
          </a:r>
        </a:p>
      </dgm:t>
    </dgm:pt>
    <dgm:pt modelId="{6B3D3187-DAD8-4044-A2D3-6CC746851B3F}" type="parTrans" cxnId="{3ED8FBAC-72DE-4042-BBD7-39D160A70716}">
      <dgm:prSet/>
      <dgm:spPr/>
      <dgm:t>
        <a:bodyPr/>
        <a:lstStyle/>
        <a:p>
          <a:endParaRPr lang="en-US"/>
        </a:p>
      </dgm:t>
    </dgm:pt>
    <dgm:pt modelId="{1C18D28D-5D51-4DE4-9AD5-2D796B5B4F21}" type="sibTrans" cxnId="{3ED8FBAC-72DE-4042-BBD7-39D160A70716}">
      <dgm:prSet/>
      <dgm:spPr/>
      <dgm:t>
        <a:bodyPr/>
        <a:lstStyle/>
        <a:p>
          <a:endParaRPr lang="en-US"/>
        </a:p>
      </dgm:t>
    </dgm:pt>
    <dgm:pt modelId="{E61B79AA-DF56-4C48-9EE0-B43086C2B5C3}">
      <dgm:prSet/>
      <dgm:spPr/>
      <dgm:t>
        <a:bodyPr/>
        <a:lstStyle/>
        <a:p>
          <a:r>
            <a:rPr lang="en-US"/>
            <a:t>Telemetry data collected hourly over a year for 100 machines</a:t>
          </a:r>
        </a:p>
      </dgm:t>
    </dgm:pt>
    <dgm:pt modelId="{78E2766E-D9EF-4E3E-A740-2EA8C4E86A7F}" type="parTrans" cxnId="{7C07634A-E216-437B-B509-8F5FB85A535F}">
      <dgm:prSet/>
      <dgm:spPr/>
      <dgm:t>
        <a:bodyPr/>
        <a:lstStyle/>
        <a:p>
          <a:endParaRPr lang="en-US"/>
        </a:p>
      </dgm:t>
    </dgm:pt>
    <dgm:pt modelId="{ED47C18C-44EC-4234-A7BC-C06012C5426A}" type="sibTrans" cxnId="{7C07634A-E216-437B-B509-8F5FB85A535F}">
      <dgm:prSet/>
      <dgm:spPr/>
      <dgm:t>
        <a:bodyPr/>
        <a:lstStyle/>
        <a:p>
          <a:endParaRPr lang="en-US"/>
        </a:p>
      </dgm:t>
    </dgm:pt>
    <dgm:pt modelId="{84954719-3A9F-4618-A1FB-02F27F63DA31}">
      <dgm:prSet/>
      <dgm:spPr/>
      <dgm:t>
        <a:bodyPr/>
        <a:lstStyle/>
        <a:p>
          <a:r>
            <a:rPr lang="en-US"/>
            <a:t>Includes failure, maintenance, and error logs for the machines</a:t>
          </a:r>
        </a:p>
      </dgm:t>
    </dgm:pt>
    <dgm:pt modelId="{E3F57F7D-294B-4DD2-A802-368B374DC709}" type="parTrans" cxnId="{B7EAAA2A-1008-4554-BA1A-D7BE79F8DDA7}">
      <dgm:prSet/>
      <dgm:spPr/>
      <dgm:t>
        <a:bodyPr/>
        <a:lstStyle/>
        <a:p>
          <a:endParaRPr lang="en-US"/>
        </a:p>
      </dgm:t>
    </dgm:pt>
    <dgm:pt modelId="{2A4C803C-B3FC-43F1-93CA-122346D344C3}" type="sibTrans" cxnId="{B7EAAA2A-1008-4554-BA1A-D7BE79F8DDA7}">
      <dgm:prSet/>
      <dgm:spPr/>
      <dgm:t>
        <a:bodyPr/>
        <a:lstStyle/>
        <a:p>
          <a:endParaRPr lang="en-US"/>
        </a:p>
      </dgm:t>
    </dgm:pt>
    <dgm:pt modelId="{81C61E91-79D3-4B40-8874-D96D6BFA7FDC}">
      <dgm:prSet/>
      <dgm:spPr/>
      <dgm:t>
        <a:bodyPr/>
        <a:lstStyle/>
        <a:p>
          <a:r>
            <a:rPr lang="en-US"/>
            <a:t>Telemetry data consists of readings from four sensors: Vibration, Rotation, Voltage, and Pressure</a:t>
          </a:r>
        </a:p>
      </dgm:t>
    </dgm:pt>
    <dgm:pt modelId="{07650D4A-AE92-4BBE-A9B0-F5A5A2550E62}" type="parTrans" cxnId="{A2BDAF59-9134-4E9A-9B1C-46873A6C9AE7}">
      <dgm:prSet/>
      <dgm:spPr/>
      <dgm:t>
        <a:bodyPr/>
        <a:lstStyle/>
        <a:p>
          <a:endParaRPr lang="en-US"/>
        </a:p>
      </dgm:t>
    </dgm:pt>
    <dgm:pt modelId="{73752E46-5574-4A29-A27A-47380F00D194}" type="sibTrans" cxnId="{A2BDAF59-9134-4E9A-9B1C-46873A6C9AE7}">
      <dgm:prSet/>
      <dgm:spPr/>
      <dgm:t>
        <a:bodyPr/>
        <a:lstStyle/>
        <a:p>
          <a:endParaRPr lang="en-US"/>
        </a:p>
      </dgm:t>
    </dgm:pt>
    <dgm:pt modelId="{B704B419-340B-486E-A884-875B25BE77D1}">
      <dgm:prSet/>
      <dgm:spPr/>
      <dgm:t>
        <a:bodyPr/>
        <a:lstStyle/>
        <a:p>
          <a:r>
            <a:rPr lang="en-US" dirty="0"/>
            <a:t>Unbalanced classes with 876,000 rows of data, and only 700 rows with failures</a:t>
          </a:r>
        </a:p>
      </dgm:t>
    </dgm:pt>
    <dgm:pt modelId="{10B35E0A-2979-4520-A3DF-8D948960C508}" type="parTrans" cxnId="{64D82787-4BCD-4C7C-ACF5-91C82810534E}">
      <dgm:prSet/>
      <dgm:spPr/>
      <dgm:t>
        <a:bodyPr/>
        <a:lstStyle/>
        <a:p>
          <a:endParaRPr lang="en-US"/>
        </a:p>
      </dgm:t>
    </dgm:pt>
    <dgm:pt modelId="{78D29827-A0A5-4D2D-839C-434E8CE80AF1}" type="sibTrans" cxnId="{64D82787-4BCD-4C7C-ACF5-91C82810534E}">
      <dgm:prSet/>
      <dgm:spPr/>
      <dgm:t>
        <a:bodyPr/>
        <a:lstStyle/>
        <a:p>
          <a:endParaRPr lang="en-US"/>
        </a:p>
      </dgm:t>
    </dgm:pt>
    <dgm:pt modelId="{DE020B93-32B3-4DB1-866B-4BEC929EA1C8}" type="pres">
      <dgm:prSet presAssocID="{15D9A33E-1456-4826-8201-18EA7AD8308C}" presName="vert0" presStyleCnt="0">
        <dgm:presLayoutVars>
          <dgm:dir/>
          <dgm:animOne val="branch"/>
          <dgm:animLvl val="lvl"/>
        </dgm:presLayoutVars>
      </dgm:prSet>
      <dgm:spPr/>
    </dgm:pt>
    <dgm:pt modelId="{FCD055E2-E241-432C-A283-38605D4C583C}" type="pres">
      <dgm:prSet presAssocID="{953B449F-E437-49A3-9C14-4FC4B5D31F8B}" presName="thickLine" presStyleLbl="alignNode1" presStyleIdx="0" presStyleCnt="5"/>
      <dgm:spPr/>
    </dgm:pt>
    <dgm:pt modelId="{73BDD6E6-CC8D-4606-9935-1A3C98FB5D12}" type="pres">
      <dgm:prSet presAssocID="{953B449F-E437-49A3-9C14-4FC4B5D31F8B}" presName="horz1" presStyleCnt="0"/>
      <dgm:spPr/>
    </dgm:pt>
    <dgm:pt modelId="{5784E2CC-E1F5-456E-905D-44559D146A75}" type="pres">
      <dgm:prSet presAssocID="{953B449F-E437-49A3-9C14-4FC4B5D31F8B}" presName="tx1" presStyleLbl="revTx" presStyleIdx="0" presStyleCnt="5"/>
      <dgm:spPr/>
    </dgm:pt>
    <dgm:pt modelId="{EEE064FB-2139-4F9D-A8BA-C382CF07972F}" type="pres">
      <dgm:prSet presAssocID="{953B449F-E437-49A3-9C14-4FC4B5D31F8B}" presName="vert1" presStyleCnt="0"/>
      <dgm:spPr/>
    </dgm:pt>
    <dgm:pt modelId="{DE538881-BDC5-475C-9911-366765FD24B7}" type="pres">
      <dgm:prSet presAssocID="{E61B79AA-DF56-4C48-9EE0-B43086C2B5C3}" presName="thickLine" presStyleLbl="alignNode1" presStyleIdx="1" presStyleCnt="5"/>
      <dgm:spPr/>
    </dgm:pt>
    <dgm:pt modelId="{13B53376-57E6-4F23-ABD8-87A7B6F64667}" type="pres">
      <dgm:prSet presAssocID="{E61B79AA-DF56-4C48-9EE0-B43086C2B5C3}" presName="horz1" presStyleCnt="0"/>
      <dgm:spPr/>
    </dgm:pt>
    <dgm:pt modelId="{3D3E105C-33B8-4D9C-B60B-8A87250642EB}" type="pres">
      <dgm:prSet presAssocID="{E61B79AA-DF56-4C48-9EE0-B43086C2B5C3}" presName="tx1" presStyleLbl="revTx" presStyleIdx="1" presStyleCnt="5"/>
      <dgm:spPr/>
    </dgm:pt>
    <dgm:pt modelId="{428D3242-D0EC-4099-AEDD-A26D489AD941}" type="pres">
      <dgm:prSet presAssocID="{E61B79AA-DF56-4C48-9EE0-B43086C2B5C3}" presName="vert1" presStyleCnt="0"/>
      <dgm:spPr/>
    </dgm:pt>
    <dgm:pt modelId="{46F6FAF4-ACB4-4DA1-BF24-8D68E96F3644}" type="pres">
      <dgm:prSet presAssocID="{84954719-3A9F-4618-A1FB-02F27F63DA31}" presName="thickLine" presStyleLbl="alignNode1" presStyleIdx="2" presStyleCnt="5"/>
      <dgm:spPr/>
    </dgm:pt>
    <dgm:pt modelId="{E5B4525A-BDF9-4283-8B26-67982765B9D6}" type="pres">
      <dgm:prSet presAssocID="{84954719-3A9F-4618-A1FB-02F27F63DA31}" presName="horz1" presStyleCnt="0"/>
      <dgm:spPr/>
    </dgm:pt>
    <dgm:pt modelId="{707CC13A-A903-4275-AC3B-B009D0106FB2}" type="pres">
      <dgm:prSet presAssocID="{84954719-3A9F-4618-A1FB-02F27F63DA31}" presName="tx1" presStyleLbl="revTx" presStyleIdx="2" presStyleCnt="5"/>
      <dgm:spPr/>
    </dgm:pt>
    <dgm:pt modelId="{E45CB50A-74FF-4442-8EFB-950AA553B32D}" type="pres">
      <dgm:prSet presAssocID="{84954719-3A9F-4618-A1FB-02F27F63DA31}" presName="vert1" presStyleCnt="0"/>
      <dgm:spPr/>
    </dgm:pt>
    <dgm:pt modelId="{21C55797-C85E-4E4F-AE05-E9C2E6C72724}" type="pres">
      <dgm:prSet presAssocID="{81C61E91-79D3-4B40-8874-D96D6BFA7FDC}" presName="thickLine" presStyleLbl="alignNode1" presStyleIdx="3" presStyleCnt="5"/>
      <dgm:spPr/>
    </dgm:pt>
    <dgm:pt modelId="{907443AC-6288-4FA2-8ED1-9EC20AB9404A}" type="pres">
      <dgm:prSet presAssocID="{81C61E91-79D3-4B40-8874-D96D6BFA7FDC}" presName="horz1" presStyleCnt="0"/>
      <dgm:spPr/>
    </dgm:pt>
    <dgm:pt modelId="{0F8617E3-2D4C-42FE-8897-FB38FED93AB1}" type="pres">
      <dgm:prSet presAssocID="{81C61E91-79D3-4B40-8874-D96D6BFA7FDC}" presName="tx1" presStyleLbl="revTx" presStyleIdx="3" presStyleCnt="5"/>
      <dgm:spPr/>
    </dgm:pt>
    <dgm:pt modelId="{E2412FED-06F6-43EA-93D6-76E411760325}" type="pres">
      <dgm:prSet presAssocID="{81C61E91-79D3-4B40-8874-D96D6BFA7FDC}" presName="vert1" presStyleCnt="0"/>
      <dgm:spPr/>
    </dgm:pt>
    <dgm:pt modelId="{14949FAC-EB0E-4BC2-8CEC-AB134547F79C}" type="pres">
      <dgm:prSet presAssocID="{B704B419-340B-486E-A884-875B25BE77D1}" presName="thickLine" presStyleLbl="alignNode1" presStyleIdx="4" presStyleCnt="5"/>
      <dgm:spPr/>
    </dgm:pt>
    <dgm:pt modelId="{09DFBCC6-CF0D-45A6-BD07-57554FB28FE5}" type="pres">
      <dgm:prSet presAssocID="{B704B419-340B-486E-A884-875B25BE77D1}" presName="horz1" presStyleCnt="0"/>
      <dgm:spPr/>
    </dgm:pt>
    <dgm:pt modelId="{2C8F907A-F4F0-46CA-8867-82B14EC65550}" type="pres">
      <dgm:prSet presAssocID="{B704B419-340B-486E-A884-875B25BE77D1}" presName="tx1" presStyleLbl="revTx" presStyleIdx="4" presStyleCnt="5"/>
      <dgm:spPr/>
    </dgm:pt>
    <dgm:pt modelId="{C1F44476-F4DE-4466-AC9C-C5D74282410A}" type="pres">
      <dgm:prSet presAssocID="{B704B419-340B-486E-A884-875B25BE77D1}" presName="vert1" presStyleCnt="0"/>
      <dgm:spPr/>
    </dgm:pt>
  </dgm:ptLst>
  <dgm:cxnLst>
    <dgm:cxn modelId="{09ABD41B-FC64-4CDE-9FB2-C04D4F33D01D}" type="presOf" srcId="{E61B79AA-DF56-4C48-9EE0-B43086C2B5C3}" destId="{3D3E105C-33B8-4D9C-B60B-8A87250642EB}" srcOrd="0" destOrd="0" presId="urn:microsoft.com/office/officeart/2008/layout/LinedList"/>
    <dgm:cxn modelId="{B7EAAA2A-1008-4554-BA1A-D7BE79F8DDA7}" srcId="{15D9A33E-1456-4826-8201-18EA7AD8308C}" destId="{84954719-3A9F-4618-A1FB-02F27F63DA31}" srcOrd="2" destOrd="0" parTransId="{E3F57F7D-294B-4DD2-A802-368B374DC709}" sibTransId="{2A4C803C-B3FC-43F1-93CA-122346D344C3}"/>
    <dgm:cxn modelId="{328D5867-014A-4118-83C3-191778D84D6C}" type="presOf" srcId="{84954719-3A9F-4618-A1FB-02F27F63DA31}" destId="{707CC13A-A903-4275-AC3B-B009D0106FB2}" srcOrd="0" destOrd="0" presId="urn:microsoft.com/office/officeart/2008/layout/LinedList"/>
    <dgm:cxn modelId="{64E1C647-0BFE-458F-A1B3-F8821C2E2C34}" type="presOf" srcId="{15D9A33E-1456-4826-8201-18EA7AD8308C}" destId="{DE020B93-32B3-4DB1-866B-4BEC929EA1C8}" srcOrd="0" destOrd="0" presId="urn:microsoft.com/office/officeart/2008/layout/LinedList"/>
    <dgm:cxn modelId="{7C07634A-E216-437B-B509-8F5FB85A535F}" srcId="{15D9A33E-1456-4826-8201-18EA7AD8308C}" destId="{E61B79AA-DF56-4C48-9EE0-B43086C2B5C3}" srcOrd="1" destOrd="0" parTransId="{78E2766E-D9EF-4E3E-A740-2EA8C4E86A7F}" sibTransId="{ED47C18C-44EC-4234-A7BC-C06012C5426A}"/>
    <dgm:cxn modelId="{A2BDAF59-9134-4E9A-9B1C-46873A6C9AE7}" srcId="{15D9A33E-1456-4826-8201-18EA7AD8308C}" destId="{81C61E91-79D3-4B40-8874-D96D6BFA7FDC}" srcOrd="3" destOrd="0" parTransId="{07650D4A-AE92-4BBE-A9B0-F5A5A2550E62}" sibTransId="{73752E46-5574-4A29-A27A-47380F00D194}"/>
    <dgm:cxn modelId="{FD54537D-2798-4FB6-ABE3-46340B0F0937}" type="presOf" srcId="{953B449F-E437-49A3-9C14-4FC4B5D31F8B}" destId="{5784E2CC-E1F5-456E-905D-44559D146A75}" srcOrd="0" destOrd="0" presId="urn:microsoft.com/office/officeart/2008/layout/LinedList"/>
    <dgm:cxn modelId="{64D82787-4BCD-4C7C-ACF5-91C82810534E}" srcId="{15D9A33E-1456-4826-8201-18EA7AD8308C}" destId="{B704B419-340B-486E-A884-875B25BE77D1}" srcOrd="4" destOrd="0" parTransId="{10B35E0A-2979-4520-A3DF-8D948960C508}" sibTransId="{78D29827-A0A5-4D2D-839C-434E8CE80AF1}"/>
    <dgm:cxn modelId="{3ED8FBAC-72DE-4042-BBD7-39D160A70716}" srcId="{15D9A33E-1456-4826-8201-18EA7AD8308C}" destId="{953B449F-E437-49A3-9C14-4FC4B5D31F8B}" srcOrd="0" destOrd="0" parTransId="{6B3D3187-DAD8-4044-A2D3-6CC746851B3F}" sibTransId="{1C18D28D-5D51-4DE4-9AD5-2D796B5B4F21}"/>
    <dgm:cxn modelId="{4805C3E4-307B-4A38-A042-26CCABB4E0CC}" type="presOf" srcId="{B704B419-340B-486E-A884-875B25BE77D1}" destId="{2C8F907A-F4F0-46CA-8867-82B14EC65550}" srcOrd="0" destOrd="0" presId="urn:microsoft.com/office/officeart/2008/layout/LinedList"/>
    <dgm:cxn modelId="{9E6DF7F6-1B3C-48C1-AC7B-DE5F42415C26}" type="presOf" srcId="{81C61E91-79D3-4B40-8874-D96D6BFA7FDC}" destId="{0F8617E3-2D4C-42FE-8897-FB38FED93AB1}" srcOrd="0" destOrd="0" presId="urn:microsoft.com/office/officeart/2008/layout/LinedList"/>
    <dgm:cxn modelId="{8C2A1EE0-599F-43BB-8BE8-B65282E2BF0C}" type="presParOf" srcId="{DE020B93-32B3-4DB1-866B-4BEC929EA1C8}" destId="{FCD055E2-E241-432C-A283-38605D4C583C}" srcOrd="0" destOrd="0" presId="urn:microsoft.com/office/officeart/2008/layout/LinedList"/>
    <dgm:cxn modelId="{29F6891A-C398-4598-9BF0-FF93FDA52159}" type="presParOf" srcId="{DE020B93-32B3-4DB1-866B-4BEC929EA1C8}" destId="{73BDD6E6-CC8D-4606-9935-1A3C98FB5D12}" srcOrd="1" destOrd="0" presId="urn:microsoft.com/office/officeart/2008/layout/LinedList"/>
    <dgm:cxn modelId="{65F4D4BF-C933-40DB-A6C4-FD812EF94570}" type="presParOf" srcId="{73BDD6E6-CC8D-4606-9935-1A3C98FB5D12}" destId="{5784E2CC-E1F5-456E-905D-44559D146A75}" srcOrd="0" destOrd="0" presId="urn:microsoft.com/office/officeart/2008/layout/LinedList"/>
    <dgm:cxn modelId="{31445D44-34A8-4FEE-B0A0-D53E059A4111}" type="presParOf" srcId="{73BDD6E6-CC8D-4606-9935-1A3C98FB5D12}" destId="{EEE064FB-2139-4F9D-A8BA-C382CF07972F}" srcOrd="1" destOrd="0" presId="urn:microsoft.com/office/officeart/2008/layout/LinedList"/>
    <dgm:cxn modelId="{614FFD62-368F-4C29-BF85-AF345C7A22D6}" type="presParOf" srcId="{DE020B93-32B3-4DB1-866B-4BEC929EA1C8}" destId="{DE538881-BDC5-475C-9911-366765FD24B7}" srcOrd="2" destOrd="0" presId="urn:microsoft.com/office/officeart/2008/layout/LinedList"/>
    <dgm:cxn modelId="{DE094601-6C2E-4528-B137-8330F57D31DF}" type="presParOf" srcId="{DE020B93-32B3-4DB1-866B-4BEC929EA1C8}" destId="{13B53376-57E6-4F23-ABD8-87A7B6F64667}" srcOrd="3" destOrd="0" presId="urn:microsoft.com/office/officeart/2008/layout/LinedList"/>
    <dgm:cxn modelId="{830464BF-36DE-4CDC-A573-CCD4D53AD8A8}" type="presParOf" srcId="{13B53376-57E6-4F23-ABD8-87A7B6F64667}" destId="{3D3E105C-33B8-4D9C-B60B-8A87250642EB}" srcOrd="0" destOrd="0" presId="urn:microsoft.com/office/officeart/2008/layout/LinedList"/>
    <dgm:cxn modelId="{4A1567BD-7AC6-41CC-9A6B-72934CC2CF74}" type="presParOf" srcId="{13B53376-57E6-4F23-ABD8-87A7B6F64667}" destId="{428D3242-D0EC-4099-AEDD-A26D489AD941}" srcOrd="1" destOrd="0" presId="urn:microsoft.com/office/officeart/2008/layout/LinedList"/>
    <dgm:cxn modelId="{8CFDE4C7-AE29-4C2A-8173-6556D645315A}" type="presParOf" srcId="{DE020B93-32B3-4DB1-866B-4BEC929EA1C8}" destId="{46F6FAF4-ACB4-4DA1-BF24-8D68E96F3644}" srcOrd="4" destOrd="0" presId="urn:microsoft.com/office/officeart/2008/layout/LinedList"/>
    <dgm:cxn modelId="{49989AA9-C5DA-4FDE-B4D5-4D81A9FC7D43}" type="presParOf" srcId="{DE020B93-32B3-4DB1-866B-4BEC929EA1C8}" destId="{E5B4525A-BDF9-4283-8B26-67982765B9D6}" srcOrd="5" destOrd="0" presId="urn:microsoft.com/office/officeart/2008/layout/LinedList"/>
    <dgm:cxn modelId="{F29A271E-0AC4-42D3-A53A-CC1F307C7D8C}" type="presParOf" srcId="{E5B4525A-BDF9-4283-8B26-67982765B9D6}" destId="{707CC13A-A903-4275-AC3B-B009D0106FB2}" srcOrd="0" destOrd="0" presId="urn:microsoft.com/office/officeart/2008/layout/LinedList"/>
    <dgm:cxn modelId="{444595D9-4618-4E16-A538-C94A69094645}" type="presParOf" srcId="{E5B4525A-BDF9-4283-8B26-67982765B9D6}" destId="{E45CB50A-74FF-4442-8EFB-950AA553B32D}" srcOrd="1" destOrd="0" presId="urn:microsoft.com/office/officeart/2008/layout/LinedList"/>
    <dgm:cxn modelId="{8C54487A-BE3C-4325-8B03-24A3E900829F}" type="presParOf" srcId="{DE020B93-32B3-4DB1-866B-4BEC929EA1C8}" destId="{21C55797-C85E-4E4F-AE05-E9C2E6C72724}" srcOrd="6" destOrd="0" presId="urn:microsoft.com/office/officeart/2008/layout/LinedList"/>
    <dgm:cxn modelId="{FD0DA930-9616-4383-A614-F5C116300A8A}" type="presParOf" srcId="{DE020B93-32B3-4DB1-866B-4BEC929EA1C8}" destId="{907443AC-6288-4FA2-8ED1-9EC20AB9404A}" srcOrd="7" destOrd="0" presId="urn:microsoft.com/office/officeart/2008/layout/LinedList"/>
    <dgm:cxn modelId="{1ED5E629-92AD-4F4B-980E-00F3C7984AE3}" type="presParOf" srcId="{907443AC-6288-4FA2-8ED1-9EC20AB9404A}" destId="{0F8617E3-2D4C-42FE-8897-FB38FED93AB1}" srcOrd="0" destOrd="0" presId="urn:microsoft.com/office/officeart/2008/layout/LinedList"/>
    <dgm:cxn modelId="{9C9FCFB9-46A3-4FB7-816C-332187E95F23}" type="presParOf" srcId="{907443AC-6288-4FA2-8ED1-9EC20AB9404A}" destId="{E2412FED-06F6-43EA-93D6-76E411760325}" srcOrd="1" destOrd="0" presId="urn:microsoft.com/office/officeart/2008/layout/LinedList"/>
    <dgm:cxn modelId="{31267425-B255-450E-A845-BEE8210C346A}" type="presParOf" srcId="{DE020B93-32B3-4DB1-866B-4BEC929EA1C8}" destId="{14949FAC-EB0E-4BC2-8CEC-AB134547F79C}" srcOrd="8" destOrd="0" presId="urn:microsoft.com/office/officeart/2008/layout/LinedList"/>
    <dgm:cxn modelId="{5409F521-8533-4107-8545-5F9BF1C7FF4C}" type="presParOf" srcId="{DE020B93-32B3-4DB1-866B-4BEC929EA1C8}" destId="{09DFBCC6-CF0D-45A6-BD07-57554FB28FE5}" srcOrd="9" destOrd="0" presId="urn:microsoft.com/office/officeart/2008/layout/LinedList"/>
    <dgm:cxn modelId="{07597B93-C076-4345-BF11-94894F9E6C6C}" type="presParOf" srcId="{09DFBCC6-CF0D-45A6-BD07-57554FB28FE5}" destId="{2C8F907A-F4F0-46CA-8867-82B14EC65550}" srcOrd="0" destOrd="0" presId="urn:microsoft.com/office/officeart/2008/layout/LinedList"/>
    <dgm:cxn modelId="{3BA1C641-09C2-4710-A95C-3664D6BAECD8}" type="presParOf" srcId="{09DFBCC6-CF0D-45A6-BD07-57554FB28FE5}" destId="{C1F44476-F4DE-4466-AC9C-C5D74282410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B80BE1-DD3E-484E-A7F9-2E58C62004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EFADD58-DF1D-4FE3-BB1F-6CC404E1B7B6}">
      <dgm:prSet/>
      <dgm:spPr/>
      <dgm:t>
        <a:bodyPr/>
        <a:lstStyle/>
        <a:p>
          <a:r>
            <a:rPr lang="en-US" dirty="0"/>
            <a:t>Predict every failure that will occur → </a:t>
          </a:r>
        </a:p>
        <a:p>
          <a:r>
            <a:rPr lang="en-US" dirty="0"/>
            <a:t>maximize recall</a:t>
          </a:r>
        </a:p>
      </dgm:t>
    </dgm:pt>
    <dgm:pt modelId="{A912624D-7484-4845-84BB-6ED10A170444}" type="parTrans" cxnId="{ADB3B7EA-F019-4CC2-B410-015A9C8817FA}">
      <dgm:prSet/>
      <dgm:spPr/>
      <dgm:t>
        <a:bodyPr/>
        <a:lstStyle/>
        <a:p>
          <a:endParaRPr lang="en-US"/>
        </a:p>
      </dgm:t>
    </dgm:pt>
    <dgm:pt modelId="{B6E1D16A-6388-4B54-BD63-2D9DD0BD5D98}" type="sibTrans" cxnId="{ADB3B7EA-F019-4CC2-B410-015A9C8817FA}">
      <dgm:prSet/>
      <dgm:spPr/>
      <dgm:t>
        <a:bodyPr/>
        <a:lstStyle/>
        <a:p>
          <a:endParaRPr lang="en-US"/>
        </a:p>
      </dgm:t>
    </dgm:pt>
    <dgm:pt modelId="{79407064-3515-4605-B158-B755E025F566}">
      <dgm:prSet/>
      <dgm:spPr/>
      <dgm:t>
        <a:bodyPr/>
        <a:lstStyle/>
        <a:p>
          <a:r>
            <a:rPr lang="en-US" dirty="0"/>
            <a:t>Minimize nuisance tripping → </a:t>
          </a:r>
        </a:p>
        <a:p>
          <a:r>
            <a:rPr lang="en-US" dirty="0"/>
            <a:t>maximize precision</a:t>
          </a:r>
        </a:p>
      </dgm:t>
    </dgm:pt>
    <dgm:pt modelId="{C215671B-426C-4386-8EAC-3BDEFC1BB732}" type="parTrans" cxnId="{AF30F315-BACC-4570-A9D9-89DF9D6BCC35}">
      <dgm:prSet/>
      <dgm:spPr/>
      <dgm:t>
        <a:bodyPr/>
        <a:lstStyle/>
        <a:p>
          <a:endParaRPr lang="en-US"/>
        </a:p>
      </dgm:t>
    </dgm:pt>
    <dgm:pt modelId="{999F201E-430E-4C57-9973-DA1D2373A550}" type="sibTrans" cxnId="{AF30F315-BACC-4570-A9D9-89DF9D6BCC35}">
      <dgm:prSet/>
      <dgm:spPr/>
      <dgm:t>
        <a:bodyPr/>
        <a:lstStyle/>
        <a:p>
          <a:endParaRPr lang="en-US"/>
        </a:p>
      </dgm:t>
    </dgm:pt>
    <dgm:pt modelId="{3309D182-2468-4647-BBF3-4FE55046676B}">
      <dgm:prSet/>
      <dgm:spPr/>
      <dgm:t>
        <a:bodyPr/>
        <a:lstStyle/>
        <a:p>
          <a:r>
            <a:rPr lang="en-US" dirty="0"/>
            <a:t>These goals can be combined into a single value → </a:t>
          </a:r>
        </a:p>
        <a:p>
          <a:r>
            <a:rPr lang="en-US" dirty="0"/>
            <a:t>maximize f1 score</a:t>
          </a:r>
        </a:p>
      </dgm:t>
    </dgm:pt>
    <dgm:pt modelId="{8B482868-9D0F-4CBA-85C3-4FFF77DF140A}" type="parTrans" cxnId="{AF7EA236-C51B-4E6B-B18B-9F58CE50BE41}">
      <dgm:prSet/>
      <dgm:spPr/>
      <dgm:t>
        <a:bodyPr/>
        <a:lstStyle/>
        <a:p>
          <a:endParaRPr lang="en-US"/>
        </a:p>
      </dgm:t>
    </dgm:pt>
    <dgm:pt modelId="{C79632BC-867C-4495-A561-57786B2B5DB2}" type="sibTrans" cxnId="{AF7EA236-C51B-4E6B-B18B-9F58CE50BE41}">
      <dgm:prSet/>
      <dgm:spPr/>
      <dgm:t>
        <a:bodyPr/>
        <a:lstStyle/>
        <a:p>
          <a:endParaRPr lang="en-US"/>
        </a:p>
      </dgm:t>
    </dgm:pt>
    <dgm:pt modelId="{F943CD1F-E68F-412C-9DCC-96EE30F73D77}">
      <dgm:prSet/>
      <dgm:spPr/>
      <dgm:t>
        <a:bodyPr/>
        <a:lstStyle/>
        <a:p>
          <a:r>
            <a:rPr lang="en-US"/>
            <a:t>A model that always predicts failure would have 100% recall, but 0% precision resulting in an f1 score of 0</a:t>
          </a:r>
        </a:p>
      </dgm:t>
    </dgm:pt>
    <dgm:pt modelId="{41B325DF-2D09-4C05-9412-BBF7FA80ECD9}" type="parTrans" cxnId="{7059950B-DE32-4BB9-A15C-9B1FAAFD489E}">
      <dgm:prSet/>
      <dgm:spPr/>
      <dgm:t>
        <a:bodyPr/>
        <a:lstStyle/>
        <a:p>
          <a:endParaRPr lang="en-US"/>
        </a:p>
      </dgm:t>
    </dgm:pt>
    <dgm:pt modelId="{CA8A6CE8-8F24-4CCB-846D-364AA64AF951}" type="sibTrans" cxnId="{7059950B-DE32-4BB9-A15C-9B1FAAFD489E}">
      <dgm:prSet/>
      <dgm:spPr/>
      <dgm:t>
        <a:bodyPr/>
        <a:lstStyle/>
        <a:p>
          <a:endParaRPr lang="en-US"/>
        </a:p>
      </dgm:t>
    </dgm:pt>
    <dgm:pt modelId="{805B1A31-9F2E-4BFA-AF78-3D3B78C6A83B}">
      <dgm:prSet/>
      <dgm:spPr/>
      <dgm:t>
        <a:bodyPr/>
        <a:lstStyle/>
        <a:p>
          <a:r>
            <a:rPr lang="en-US"/>
            <a:t>A random guessing model would have a recall of 50%, and precision of 0.08% resulting in an f1 score of 0.0016 on average</a:t>
          </a:r>
        </a:p>
      </dgm:t>
    </dgm:pt>
    <dgm:pt modelId="{13800D01-D91D-4E3A-A7F5-CE3233FD8CA9}" type="parTrans" cxnId="{401BF912-50E5-445F-8320-7BFE7A566416}">
      <dgm:prSet/>
      <dgm:spPr/>
      <dgm:t>
        <a:bodyPr/>
        <a:lstStyle/>
        <a:p>
          <a:endParaRPr lang="en-US"/>
        </a:p>
      </dgm:t>
    </dgm:pt>
    <dgm:pt modelId="{C2F161AF-50FF-40D6-A25A-6E97BD32AF9A}" type="sibTrans" cxnId="{401BF912-50E5-445F-8320-7BFE7A566416}">
      <dgm:prSet/>
      <dgm:spPr/>
      <dgm:t>
        <a:bodyPr/>
        <a:lstStyle/>
        <a:p>
          <a:endParaRPr lang="en-US"/>
        </a:p>
      </dgm:t>
    </dgm:pt>
    <dgm:pt modelId="{463A8D79-D6C2-44E3-A612-74335ACCCFDF}" type="pres">
      <dgm:prSet presAssocID="{75B80BE1-DD3E-484E-A7F9-2E58C62004B9}" presName="root" presStyleCnt="0">
        <dgm:presLayoutVars>
          <dgm:dir/>
          <dgm:resizeHandles val="exact"/>
        </dgm:presLayoutVars>
      </dgm:prSet>
      <dgm:spPr/>
    </dgm:pt>
    <dgm:pt modelId="{CF484D2A-B7CB-4964-B56B-4A15E3561A4A}" type="pres">
      <dgm:prSet presAssocID="{4EFADD58-DF1D-4FE3-BB1F-6CC404E1B7B6}" presName="compNode" presStyleCnt="0"/>
      <dgm:spPr/>
    </dgm:pt>
    <dgm:pt modelId="{7130D5B8-621E-4DDE-A190-4E0E51F5BA4C}" type="pres">
      <dgm:prSet presAssocID="{4EFADD58-DF1D-4FE3-BB1F-6CC404E1B7B6}" presName="bgRect" presStyleLbl="bgShp" presStyleIdx="0" presStyleCnt="5"/>
      <dgm:spPr/>
    </dgm:pt>
    <dgm:pt modelId="{D9E865BD-EC83-4B00-98AC-908836FE6AAC}" type="pres">
      <dgm:prSet presAssocID="{4EFADD58-DF1D-4FE3-BB1F-6CC404E1B7B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d Bump"/>
        </a:ext>
      </dgm:extLst>
    </dgm:pt>
    <dgm:pt modelId="{2BD4AC2E-BAC3-4D7B-8AE2-2F6816EE4505}" type="pres">
      <dgm:prSet presAssocID="{4EFADD58-DF1D-4FE3-BB1F-6CC404E1B7B6}" presName="spaceRect" presStyleCnt="0"/>
      <dgm:spPr/>
    </dgm:pt>
    <dgm:pt modelId="{1A1DCD2D-C625-493A-A860-13F3CBC8767C}" type="pres">
      <dgm:prSet presAssocID="{4EFADD58-DF1D-4FE3-BB1F-6CC404E1B7B6}" presName="parTx" presStyleLbl="revTx" presStyleIdx="0" presStyleCnt="5">
        <dgm:presLayoutVars>
          <dgm:chMax val="0"/>
          <dgm:chPref val="0"/>
        </dgm:presLayoutVars>
      </dgm:prSet>
      <dgm:spPr/>
    </dgm:pt>
    <dgm:pt modelId="{053E1E26-D8AA-4A95-B506-EDCFA00B3B59}" type="pres">
      <dgm:prSet presAssocID="{B6E1D16A-6388-4B54-BD63-2D9DD0BD5D98}" presName="sibTrans" presStyleCnt="0"/>
      <dgm:spPr/>
    </dgm:pt>
    <dgm:pt modelId="{88399B43-ECB3-425A-AB46-973B8C5B098D}" type="pres">
      <dgm:prSet presAssocID="{79407064-3515-4605-B158-B755E025F566}" presName="compNode" presStyleCnt="0"/>
      <dgm:spPr/>
    </dgm:pt>
    <dgm:pt modelId="{8C073F33-E200-4231-8A17-2F16B4D807DE}" type="pres">
      <dgm:prSet presAssocID="{79407064-3515-4605-B158-B755E025F566}" presName="bgRect" presStyleLbl="bgShp" presStyleIdx="1" presStyleCnt="5"/>
      <dgm:spPr/>
    </dgm:pt>
    <dgm:pt modelId="{F9B4704F-DFCD-4D4C-A4BD-572CA6950531}" type="pres">
      <dgm:prSet presAssocID="{79407064-3515-4605-B158-B755E025F56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gnpost"/>
        </a:ext>
      </dgm:extLst>
    </dgm:pt>
    <dgm:pt modelId="{E8DEDC43-D5F5-4485-8A47-9EAD14747272}" type="pres">
      <dgm:prSet presAssocID="{79407064-3515-4605-B158-B755E025F566}" presName="spaceRect" presStyleCnt="0"/>
      <dgm:spPr/>
    </dgm:pt>
    <dgm:pt modelId="{3A7D2F17-4034-4843-BB91-9ABCF1211FD1}" type="pres">
      <dgm:prSet presAssocID="{79407064-3515-4605-B158-B755E025F566}" presName="parTx" presStyleLbl="revTx" presStyleIdx="1" presStyleCnt="5">
        <dgm:presLayoutVars>
          <dgm:chMax val="0"/>
          <dgm:chPref val="0"/>
        </dgm:presLayoutVars>
      </dgm:prSet>
      <dgm:spPr/>
    </dgm:pt>
    <dgm:pt modelId="{607950D2-1A7C-4357-B596-1B651E7773FA}" type="pres">
      <dgm:prSet presAssocID="{999F201E-430E-4C57-9973-DA1D2373A550}" presName="sibTrans" presStyleCnt="0"/>
      <dgm:spPr/>
    </dgm:pt>
    <dgm:pt modelId="{370FC7CF-00C8-4171-A06B-E0BFE488F8E7}" type="pres">
      <dgm:prSet presAssocID="{3309D182-2468-4647-BBF3-4FE55046676B}" presName="compNode" presStyleCnt="0"/>
      <dgm:spPr/>
    </dgm:pt>
    <dgm:pt modelId="{6901DD97-11CA-40A9-AFC4-27715D62CAC3}" type="pres">
      <dgm:prSet presAssocID="{3309D182-2468-4647-BBF3-4FE55046676B}" presName="bgRect" presStyleLbl="bgShp" presStyleIdx="2" presStyleCnt="5"/>
      <dgm:spPr/>
    </dgm:pt>
    <dgm:pt modelId="{E03037A5-800A-43EB-900F-4BF05AE3069A}" type="pres">
      <dgm:prSet presAssocID="{3309D182-2468-4647-BBF3-4FE55046676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FEFAF79-69F5-42AE-88B5-95BC87C07C8F}" type="pres">
      <dgm:prSet presAssocID="{3309D182-2468-4647-BBF3-4FE55046676B}" presName="spaceRect" presStyleCnt="0"/>
      <dgm:spPr/>
    </dgm:pt>
    <dgm:pt modelId="{82B13A32-DEFC-4073-862D-51DF32D2AC0A}" type="pres">
      <dgm:prSet presAssocID="{3309D182-2468-4647-BBF3-4FE55046676B}" presName="parTx" presStyleLbl="revTx" presStyleIdx="2" presStyleCnt="5">
        <dgm:presLayoutVars>
          <dgm:chMax val="0"/>
          <dgm:chPref val="0"/>
        </dgm:presLayoutVars>
      </dgm:prSet>
      <dgm:spPr/>
    </dgm:pt>
    <dgm:pt modelId="{E0BD3C0C-3AB0-4418-AF03-70D7D278E9B5}" type="pres">
      <dgm:prSet presAssocID="{C79632BC-867C-4495-A561-57786B2B5DB2}" presName="sibTrans" presStyleCnt="0"/>
      <dgm:spPr/>
    </dgm:pt>
    <dgm:pt modelId="{47AADFCA-7382-420C-AE7A-76B23B5ECEFF}" type="pres">
      <dgm:prSet presAssocID="{F943CD1F-E68F-412C-9DCC-96EE30F73D77}" presName="compNode" presStyleCnt="0"/>
      <dgm:spPr/>
    </dgm:pt>
    <dgm:pt modelId="{AEDA564C-BB36-4A5E-A79C-2841F4039469}" type="pres">
      <dgm:prSet presAssocID="{F943CD1F-E68F-412C-9DCC-96EE30F73D77}" presName="bgRect" presStyleLbl="bgShp" presStyleIdx="3" presStyleCnt="5"/>
      <dgm:spPr/>
    </dgm:pt>
    <dgm:pt modelId="{57B8E701-474D-4E6F-8019-DB14D5FC0ECB}" type="pres">
      <dgm:prSet presAssocID="{F943CD1F-E68F-412C-9DCC-96EE30F73D7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D142CDF6-6483-499B-B950-973513015A52}" type="pres">
      <dgm:prSet presAssocID="{F943CD1F-E68F-412C-9DCC-96EE30F73D77}" presName="spaceRect" presStyleCnt="0"/>
      <dgm:spPr/>
    </dgm:pt>
    <dgm:pt modelId="{F9D9B7F7-7397-4355-A0FC-69FC119335C7}" type="pres">
      <dgm:prSet presAssocID="{F943CD1F-E68F-412C-9DCC-96EE30F73D77}" presName="parTx" presStyleLbl="revTx" presStyleIdx="3" presStyleCnt="5">
        <dgm:presLayoutVars>
          <dgm:chMax val="0"/>
          <dgm:chPref val="0"/>
        </dgm:presLayoutVars>
      </dgm:prSet>
      <dgm:spPr/>
    </dgm:pt>
    <dgm:pt modelId="{54BD0B47-C4D3-4E69-81B0-C5249719CC31}" type="pres">
      <dgm:prSet presAssocID="{CA8A6CE8-8F24-4CCB-846D-364AA64AF951}" presName="sibTrans" presStyleCnt="0"/>
      <dgm:spPr/>
    </dgm:pt>
    <dgm:pt modelId="{6442CA84-3AA7-420C-9B72-66E46213F845}" type="pres">
      <dgm:prSet presAssocID="{805B1A31-9F2E-4BFA-AF78-3D3B78C6A83B}" presName="compNode" presStyleCnt="0"/>
      <dgm:spPr/>
    </dgm:pt>
    <dgm:pt modelId="{EEEC9F1D-D9B6-4BF3-9CE5-34DE38F5A09D}" type="pres">
      <dgm:prSet presAssocID="{805B1A31-9F2E-4BFA-AF78-3D3B78C6A83B}" presName="bgRect" presStyleLbl="bgShp" presStyleIdx="4" presStyleCnt="5"/>
      <dgm:spPr/>
    </dgm:pt>
    <dgm:pt modelId="{588FCF6A-A372-4191-8DDA-2B13EE050726}" type="pres">
      <dgm:prSet presAssocID="{805B1A31-9F2E-4BFA-AF78-3D3B78C6A83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 mark"/>
        </a:ext>
      </dgm:extLst>
    </dgm:pt>
    <dgm:pt modelId="{94E10110-BA41-4265-8CA0-ACBA3EA5B576}" type="pres">
      <dgm:prSet presAssocID="{805B1A31-9F2E-4BFA-AF78-3D3B78C6A83B}" presName="spaceRect" presStyleCnt="0"/>
      <dgm:spPr/>
    </dgm:pt>
    <dgm:pt modelId="{D4CD881F-8A96-4B77-91EE-6B8B43B1B2C7}" type="pres">
      <dgm:prSet presAssocID="{805B1A31-9F2E-4BFA-AF78-3D3B78C6A83B}" presName="parTx" presStyleLbl="revTx" presStyleIdx="4" presStyleCnt="5">
        <dgm:presLayoutVars>
          <dgm:chMax val="0"/>
          <dgm:chPref val="0"/>
        </dgm:presLayoutVars>
      </dgm:prSet>
      <dgm:spPr/>
    </dgm:pt>
  </dgm:ptLst>
  <dgm:cxnLst>
    <dgm:cxn modelId="{7059950B-DE32-4BB9-A15C-9B1FAAFD489E}" srcId="{75B80BE1-DD3E-484E-A7F9-2E58C62004B9}" destId="{F943CD1F-E68F-412C-9DCC-96EE30F73D77}" srcOrd="3" destOrd="0" parTransId="{41B325DF-2D09-4C05-9412-BBF7FA80ECD9}" sibTransId="{CA8A6CE8-8F24-4CCB-846D-364AA64AF951}"/>
    <dgm:cxn modelId="{401BF912-50E5-445F-8320-7BFE7A566416}" srcId="{75B80BE1-DD3E-484E-A7F9-2E58C62004B9}" destId="{805B1A31-9F2E-4BFA-AF78-3D3B78C6A83B}" srcOrd="4" destOrd="0" parTransId="{13800D01-D91D-4E3A-A7F5-CE3233FD8CA9}" sibTransId="{C2F161AF-50FF-40D6-A25A-6E97BD32AF9A}"/>
    <dgm:cxn modelId="{AF30F315-BACC-4570-A9D9-89DF9D6BCC35}" srcId="{75B80BE1-DD3E-484E-A7F9-2E58C62004B9}" destId="{79407064-3515-4605-B158-B755E025F566}" srcOrd="1" destOrd="0" parTransId="{C215671B-426C-4386-8EAC-3BDEFC1BB732}" sibTransId="{999F201E-430E-4C57-9973-DA1D2373A550}"/>
    <dgm:cxn modelId="{55278019-46B0-444F-A218-2BE5BDF17424}" type="presOf" srcId="{4EFADD58-DF1D-4FE3-BB1F-6CC404E1B7B6}" destId="{1A1DCD2D-C625-493A-A860-13F3CBC8767C}" srcOrd="0" destOrd="0" presId="urn:microsoft.com/office/officeart/2018/2/layout/IconVerticalSolidList"/>
    <dgm:cxn modelId="{AF7EA236-C51B-4E6B-B18B-9F58CE50BE41}" srcId="{75B80BE1-DD3E-484E-A7F9-2E58C62004B9}" destId="{3309D182-2468-4647-BBF3-4FE55046676B}" srcOrd="2" destOrd="0" parTransId="{8B482868-9D0F-4CBA-85C3-4FFF77DF140A}" sibTransId="{C79632BC-867C-4495-A561-57786B2B5DB2}"/>
    <dgm:cxn modelId="{5D319542-923D-4188-B1BD-A7039CFDE01F}" type="presOf" srcId="{805B1A31-9F2E-4BFA-AF78-3D3B78C6A83B}" destId="{D4CD881F-8A96-4B77-91EE-6B8B43B1B2C7}" srcOrd="0" destOrd="0" presId="urn:microsoft.com/office/officeart/2018/2/layout/IconVerticalSolidList"/>
    <dgm:cxn modelId="{0F50E167-14F3-4318-958B-5191F110823A}" type="presOf" srcId="{79407064-3515-4605-B158-B755E025F566}" destId="{3A7D2F17-4034-4843-BB91-9ABCF1211FD1}" srcOrd="0" destOrd="0" presId="urn:microsoft.com/office/officeart/2018/2/layout/IconVerticalSolidList"/>
    <dgm:cxn modelId="{3A94F771-1C49-4C6B-8B6A-1AB9A06DCF42}" type="presOf" srcId="{F943CD1F-E68F-412C-9DCC-96EE30F73D77}" destId="{F9D9B7F7-7397-4355-A0FC-69FC119335C7}" srcOrd="0" destOrd="0" presId="urn:microsoft.com/office/officeart/2018/2/layout/IconVerticalSolidList"/>
    <dgm:cxn modelId="{AC87B0CE-432A-4351-BACA-203B4C47BDD5}" type="presOf" srcId="{3309D182-2468-4647-BBF3-4FE55046676B}" destId="{82B13A32-DEFC-4073-862D-51DF32D2AC0A}" srcOrd="0" destOrd="0" presId="urn:microsoft.com/office/officeart/2018/2/layout/IconVerticalSolidList"/>
    <dgm:cxn modelId="{ADB3B7EA-F019-4CC2-B410-015A9C8817FA}" srcId="{75B80BE1-DD3E-484E-A7F9-2E58C62004B9}" destId="{4EFADD58-DF1D-4FE3-BB1F-6CC404E1B7B6}" srcOrd="0" destOrd="0" parTransId="{A912624D-7484-4845-84BB-6ED10A170444}" sibTransId="{B6E1D16A-6388-4B54-BD63-2D9DD0BD5D98}"/>
    <dgm:cxn modelId="{4E1BCEF6-EA3B-45A2-8EF5-DEE71219137E}" type="presOf" srcId="{75B80BE1-DD3E-484E-A7F9-2E58C62004B9}" destId="{463A8D79-D6C2-44E3-A612-74335ACCCFDF}" srcOrd="0" destOrd="0" presId="urn:microsoft.com/office/officeart/2018/2/layout/IconVerticalSolidList"/>
    <dgm:cxn modelId="{C7D88E3A-91F5-49D0-ABA0-542074E97A13}" type="presParOf" srcId="{463A8D79-D6C2-44E3-A612-74335ACCCFDF}" destId="{CF484D2A-B7CB-4964-B56B-4A15E3561A4A}" srcOrd="0" destOrd="0" presId="urn:microsoft.com/office/officeart/2018/2/layout/IconVerticalSolidList"/>
    <dgm:cxn modelId="{7F455555-988A-409B-A446-716CAC53F3A0}" type="presParOf" srcId="{CF484D2A-B7CB-4964-B56B-4A15E3561A4A}" destId="{7130D5B8-621E-4DDE-A190-4E0E51F5BA4C}" srcOrd="0" destOrd="0" presId="urn:microsoft.com/office/officeart/2018/2/layout/IconVerticalSolidList"/>
    <dgm:cxn modelId="{778B5FC3-7CC3-4C39-BFA6-D203EFDD7425}" type="presParOf" srcId="{CF484D2A-B7CB-4964-B56B-4A15E3561A4A}" destId="{D9E865BD-EC83-4B00-98AC-908836FE6AAC}" srcOrd="1" destOrd="0" presId="urn:microsoft.com/office/officeart/2018/2/layout/IconVerticalSolidList"/>
    <dgm:cxn modelId="{BCF18122-B942-4E08-8A92-01F912991C38}" type="presParOf" srcId="{CF484D2A-B7CB-4964-B56B-4A15E3561A4A}" destId="{2BD4AC2E-BAC3-4D7B-8AE2-2F6816EE4505}" srcOrd="2" destOrd="0" presId="urn:microsoft.com/office/officeart/2018/2/layout/IconVerticalSolidList"/>
    <dgm:cxn modelId="{A1E76B23-FD84-4BE7-8618-E3B04FE1DF20}" type="presParOf" srcId="{CF484D2A-B7CB-4964-B56B-4A15E3561A4A}" destId="{1A1DCD2D-C625-493A-A860-13F3CBC8767C}" srcOrd="3" destOrd="0" presId="urn:microsoft.com/office/officeart/2018/2/layout/IconVerticalSolidList"/>
    <dgm:cxn modelId="{73164674-1439-4E84-BE4D-05A2D0E5F26E}" type="presParOf" srcId="{463A8D79-D6C2-44E3-A612-74335ACCCFDF}" destId="{053E1E26-D8AA-4A95-B506-EDCFA00B3B59}" srcOrd="1" destOrd="0" presId="urn:microsoft.com/office/officeart/2018/2/layout/IconVerticalSolidList"/>
    <dgm:cxn modelId="{241E1516-0F15-4E5F-AEBA-B42A1687E72C}" type="presParOf" srcId="{463A8D79-D6C2-44E3-A612-74335ACCCFDF}" destId="{88399B43-ECB3-425A-AB46-973B8C5B098D}" srcOrd="2" destOrd="0" presId="urn:microsoft.com/office/officeart/2018/2/layout/IconVerticalSolidList"/>
    <dgm:cxn modelId="{32FCD06C-9F33-444C-AA96-5FAF36393472}" type="presParOf" srcId="{88399B43-ECB3-425A-AB46-973B8C5B098D}" destId="{8C073F33-E200-4231-8A17-2F16B4D807DE}" srcOrd="0" destOrd="0" presId="urn:microsoft.com/office/officeart/2018/2/layout/IconVerticalSolidList"/>
    <dgm:cxn modelId="{61593E8D-0F26-4E85-9F8C-FF6ACB439388}" type="presParOf" srcId="{88399B43-ECB3-425A-AB46-973B8C5B098D}" destId="{F9B4704F-DFCD-4D4C-A4BD-572CA6950531}" srcOrd="1" destOrd="0" presId="urn:microsoft.com/office/officeart/2018/2/layout/IconVerticalSolidList"/>
    <dgm:cxn modelId="{A826F641-2CCF-46BF-9477-FD08A17CB3EE}" type="presParOf" srcId="{88399B43-ECB3-425A-AB46-973B8C5B098D}" destId="{E8DEDC43-D5F5-4485-8A47-9EAD14747272}" srcOrd="2" destOrd="0" presId="urn:microsoft.com/office/officeart/2018/2/layout/IconVerticalSolidList"/>
    <dgm:cxn modelId="{FDC9BC2A-2337-4459-B1A4-CB457DCF313A}" type="presParOf" srcId="{88399B43-ECB3-425A-AB46-973B8C5B098D}" destId="{3A7D2F17-4034-4843-BB91-9ABCF1211FD1}" srcOrd="3" destOrd="0" presId="urn:microsoft.com/office/officeart/2018/2/layout/IconVerticalSolidList"/>
    <dgm:cxn modelId="{BCBD3D7A-6567-4A6F-9BEE-3C0768DC0D4B}" type="presParOf" srcId="{463A8D79-D6C2-44E3-A612-74335ACCCFDF}" destId="{607950D2-1A7C-4357-B596-1B651E7773FA}" srcOrd="3" destOrd="0" presId="urn:microsoft.com/office/officeart/2018/2/layout/IconVerticalSolidList"/>
    <dgm:cxn modelId="{4E2F6742-2FC8-4ED8-8E75-3521FF2FF9C1}" type="presParOf" srcId="{463A8D79-D6C2-44E3-A612-74335ACCCFDF}" destId="{370FC7CF-00C8-4171-A06B-E0BFE488F8E7}" srcOrd="4" destOrd="0" presId="urn:microsoft.com/office/officeart/2018/2/layout/IconVerticalSolidList"/>
    <dgm:cxn modelId="{119641CE-601B-453A-9AB3-941C4A5BBED5}" type="presParOf" srcId="{370FC7CF-00C8-4171-A06B-E0BFE488F8E7}" destId="{6901DD97-11CA-40A9-AFC4-27715D62CAC3}" srcOrd="0" destOrd="0" presId="urn:microsoft.com/office/officeart/2018/2/layout/IconVerticalSolidList"/>
    <dgm:cxn modelId="{37391ABA-9167-4D51-8F97-A39AFDFA32C8}" type="presParOf" srcId="{370FC7CF-00C8-4171-A06B-E0BFE488F8E7}" destId="{E03037A5-800A-43EB-900F-4BF05AE3069A}" srcOrd="1" destOrd="0" presId="urn:microsoft.com/office/officeart/2018/2/layout/IconVerticalSolidList"/>
    <dgm:cxn modelId="{D3554962-2A5B-4918-A0D1-9AA8AFD9406E}" type="presParOf" srcId="{370FC7CF-00C8-4171-A06B-E0BFE488F8E7}" destId="{EFEFAF79-69F5-42AE-88B5-95BC87C07C8F}" srcOrd="2" destOrd="0" presId="urn:microsoft.com/office/officeart/2018/2/layout/IconVerticalSolidList"/>
    <dgm:cxn modelId="{376B9828-36E6-4A71-A680-6A86BE514C9A}" type="presParOf" srcId="{370FC7CF-00C8-4171-A06B-E0BFE488F8E7}" destId="{82B13A32-DEFC-4073-862D-51DF32D2AC0A}" srcOrd="3" destOrd="0" presId="urn:microsoft.com/office/officeart/2018/2/layout/IconVerticalSolidList"/>
    <dgm:cxn modelId="{D9128ED7-CC9D-47D9-8F88-B2171E147D45}" type="presParOf" srcId="{463A8D79-D6C2-44E3-A612-74335ACCCFDF}" destId="{E0BD3C0C-3AB0-4418-AF03-70D7D278E9B5}" srcOrd="5" destOrd="0" presId="urn:microsoft.com/office/officeart/2018/2/layout/IconVerticalSolidList"/>
    <dgm:cxn modelId="{B5E737EC-CC31-475D-8DF9-EA6E105646A9}" type="presParOf" srcId="{463A8D79-D6C2-44E3-A612-74335ACCCFDF}" destId="{47AADFCA-7382-420C-AE7A-76B23B5ECEFF}" srcOrd="6" destOrd="0" presId="urn:microsoft.com/office/officeart/2018/2/layout/IconVerticalSolidList"/>
    <dgm:cxn modelId="{CD8F86ED-24AB-45B4-AF71-74B5C7DEAAC6}" type="presParOf" srcId="{47AADFCA-7382-420C-AE7A-76B23B5ECEFF}" destId="{AEDA564C-BB36-4A5E-A79C-2841F4039469}" srcOrd="0" destOrd="0" presId="urn:microsoft.com/office/officeart/2018/2/layout/IconVerticalSolidList"/>
    <dgm:cxn modelId="{8FC0EB91-FF9E-4D15-915B-3496929E3075}" type="presParOf" srcId="{47AADFCA-7382-420C-AE7A-76B23B5ECEFF}" destId="{57B8E701-474D-4E6F-8019-DB14D5FC0ECB}" srcOrd="1" destOrd="0" presId="urn:microsoft.com/office/officeart/2018/2/layout/IconVerticalSolidList"/>
    <dgm:cxn modelId="{CEA315FF-A0BA-4D40-B663-F0A14BE2B563}" type="presParOf" srcId="{47AADFCA-7382-420C-AE7A-76B23B5ECEFF}" destId="{D142CDF6-6483-499B-B950-973513015A52}" srcOrd="2" destOrd="0" presId="urn:microsoft.com/office/officeart/2018/2/layout/IconVerticalSolidList"/>
    <dgm:cxn modelId="{7BED429B-825A-4FD3-9BBC-F99D5C3D3A79}" type="presParOf" srcId="{47AADFCA-7382-420C-AE7A-76B23B5ECEFF}" destId="{F9D9B7F7-7397-4355-A0FC-69FC119335C7}" srcOrd="3" destOrd="0" presId="urn:microsoft.com/office/officeart/2018/2/layout/IconVerticalSolidList"/>
    <dgm:cxn modelId="{8586DCDF-52F2-4952-88CB-489B3699FCD3}" type="presParOf" srcId="{463A8D79-D6C2-44E3-A612-74335ACCCFDF}" destId="{54BD0B47-C4D3-4E69-81B0-C5249719CC31}" srcOrd="7" destOrd="0" presId="urn:microsoft.com/office/officeart/2018/2/layout/IconVerticalSolidList"/>
    <dgm:cxn modelId="{3BE23843-F701-4814-9870-B94D5D62C6C6}" type="presParOf" srcId="{463A8D79-D6C2-44E3-A612-74335ACCCFDF}" destId="{6442CA84-3AA7-420C-9B72-66E46213F845}" srcOrd="8" destOrd="0" presId="urn:microsoft.com/office/officeart/2018/2/layout/IconVerticalSolidList"/>
    <dgm:cxn modelId="{A29EB661-1321-462E-9824-89535082DE8C}" type="presParOf" srcId="{6442CA84-3AA7-420C-9B72-66E46213F845}" destId="{EEEC9F1D-D9B6-4BF3-9CE5-34DE38F5A09D}" srcOrd="0" destOrd="0" presId="urn:microsoft.com/office/officeart/2018/2/layout/IconVerticalSolidList"/>
    <dgm:cxn modelId="{5312FFBC-5413-45E6-887E-4C5B4E86C4F2}" type="presParOf" srcId="{6442CA84-3AA7-420C-9B72-66E46213F845}" destId="{588FCF6A-A372-4191-8DDA-2B13EE050726}" srcOrd="1" destOrd="0" presId="urn:microsoft.com/office/officeart/2018/2/layout/IconVerticalSolidList"/>
    <dgm:cxn modelId="{F1490008-E27C-449B-8A80-E1293E09D9E2}" type="presParOf" srcId="{6442CA84-3AA7-420C-9B72-66E46213F845}" destId="{94E10110-BA41-4265-8CA0-ACBA3EA5B576}" srcOrd="2" destOrd="0" presId="urn:microsoft.com/office/officeart/2018/2/layout/IconVerticalSolidList"/>
    <dgm:cxn modelId="{0245C09C-1BF7-4EE4-9B9D-189DE8499760}" type="presParOf" srcId="{6442CA84-3AA7-420C-9B72-66E46213F845}" destId="{D4CD881F-8A96-4B77-91EE-6B8B43B1B2C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6F2E4C-2A20-4E57-8F5B-E3A4E697380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D1FFFCD-CF9B-4E39-896E-C34638DEDF33}">
      <dgm:prSet/>
      <dgm:spPr/>
      <dgm:t>
        <a:bodyPr/>
        <a:lstStyle/>
        <a:p>
          <a:pPr>
            <a:lnSpc>
              <a:spcPct val="100000"/>
            </a:lnSpc>
          </a:pPr>
          <a:r>
            <a:rPr lang="en-US" dirty="0"/>
            <a:t>In an attempt to increase the score can use more complex models like a Neural Net, but they do not allow error weighting to compensate for the class imbalance</a:t>
          </a:r>
        </a:p>
      </dgm:t>
    </dgm:pt>
    <dgm:pt modelId="{4098C9FE-6CC4-4248-BF7D-E2A9905C975C}" type="parTrans" cxnId="{C2E6ED43-001B-4549-A652-8A3166E9F7B6}">
      <dgm:prSet/>
      <dgm:spPr/>
      <dgm:t>
        <a:bodyPr/>
        <a:lstStyle/>
        <a:p>
          <a:endParaRPr lang="en-US"/>
        </a:p>
      </dgm:t>
    </dgm:pt>
    <dgm:pt modelId="{BC4BF7A5-23E5-43CE-A0A2-EA18FCC97B35}" type="sibTrans" cxnId="{C2E6ED43-001B-4549-A652-8A3166E9F7B6}">
      <dgm:prSet/>
      <dgm:spPr/>
      <dgm:t>
        <a:bodyPr/>
        <a:lstStyle/>
        <a:p>
          <a:endParaRPr lang="en-US"/>
        </a:p>
      </dgm:t>
    </dgm:pt>
    <dgm:pt modelId="{4CE20E85-C001-427F-95EF-F8EF7325B3BD}">
      <dgm:prSet/>
      <dgm:spPr/>
      <dgm:t>
        <a:bodyPr/>
        <a:lstStyle/>
        <a:p>
          <a:pPr>
            <a:lnSpc>
              <a:spcPct val="100000"/>
            </a:lnSpc>
          </a:pPr>
          <a:r>
            <a:rPr lang="en-US"/>
            <a:t>Used the SMOTE method for oversampling</a:t>
          </a:r>
        </a:p>
      </dgm:t>
    </dgm:pt>
    <dgm:pt modelId="{79C9F0D0-C9FC-406A-B924-B1EB1EE1BC48}" type="parTrans" cxnId="{BF7BE631-AF8E-47E9-BA78-AC4BDCFA96D1}">
      <dgm:prSet/>
      <dgm:spPr/>
      <dgm:t>
        <a:bodyPr/>
        <a:lstStyle/>
        <a:p>
          <a:endParaRPr lang="en-US"/>
        </a:p>
      </dgm:t>
    </dgm:pt>
    <dgm:pt modelId="{190F4D7C-AEB1-42FE-A156-6E3E5DDF9F8F}" type="sibTrans" cxnId="{BF7BE631-AF8E-47E9-BA78-AC4BDCFA96D1}">
      <dgm:prSet/>
      <dgm:spPr/>
      <dgm:t>
        <a:bodyPr/>
        <a:lstStyle/>
        <a:p>
          <a:endParaRPr lang="en-US"/>
        </a:p>
      </dgm:t>
    </dgm:pt>
    <dgm:pt modelId="{7D1AC96A-60C6-4466-B937-20E1D1B467D4}">
      <dgm:prSet/>
      <dgm:spPr/>
      <dgm:t>
        <a:bodyPr/>
        <a:lstStyle/>
        <a:p>
          <a:pPr>
            <a:lnSpc>
              <a:spcPct val="100000"/>
            </a:lnSpc>
          </a:pPr>
          <a:r>
            <a:rPr lang="en-US" dirty="0"/>
            <a:t>Critical to split the data before oversampling or else risk contamination of information of training data in the other data sets</a:t>
          </a:r>
        </a:p>
      </dgm:t>
    </dgm:pt>
    <dgm:pt modelId="{9E633AB1-8277-40F9-8C7C-0C6C140BC37C}" type="parTrans" cxnId="{4087A552-1D6B-4899-9B41-5841B7CEF2F9}">
      <dgm:prSet/>
      <dgm:spPr/>
      <dgm:t>
        <a:bodyPr/>
        <a:lstStyle/>
        <a:p>
          <a:endParaRPr lang="en-US"/>
        </a:p>
      </dgm:t>
    </dgm:pt>
    <dgm:pt modelId="{79C18042-73B4-437F-AB4C-4E8C6DFE9504}" type="sibTrans" cxnId="{4087A552-1D6B-4899-9B41-5841B7CEF2F9}">
      <dgm:prSet/>
      <dgm:spPr/>
      <dgm:t>
        <a:bodyPr/>
        <a:lstStyle/>
        <a:p>
          <a:endParaRPr lang="en-US"/>
        </a:p>
      </dgm:t>
    </dgm:pt>
    <dgm:pt modelId="{7EE9B7BD-E703-4E55-9D9A-6E71FB093E99}" type="pres">
      <dgm:prSet presAssocID="{A26F2E4C-2A20-4E57-8F5B-E3A4E697380E}" presName="root" presStyleCnt="0">
        <dgm:presLayoutVars>
          <dgm:dir/>
          <dgm:resizeHandles val="exact"/>
        </dgm:presLayoutVars>
      </dgm:prSet>
      <dgm:spPr/>
    </dgm:pt>
    <dgm:pt modelId="{341A5E18-DA92-42ED-B254-DE27008EF080}" type="pres">
      <dgm:prSet presAssocID="{2D1FFFCD-CF9B-4E39-896E-C34638DEDF33}" presName="compNode" presStyleCnt="0"/>
      <dgm:spPr/>
    </dgm:pt>
    <dgm:pt modelId="{340073DE-815B-4F6F-B28F-ACDD70CBAB21}" type="pres">
      <dgm:prSet presAssocID="{2D1FFFCD-CF9B-4E39-896E-C34638DEDF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9202D16C-34F6-4C1C-A923-E9F2C6673B4C}" type="pres">
      <dgm:prSet presAssocID="{2D1FFFCD-CF9B-4E39-896E-C34638DEDF33}" presName="spaceRect" presStyleCnt="0"/>
      <dgm:spPr/>
    </dgm:pt>
    <dgm:pt modelId="{F2726FE5-2F40-4239-9461-899DFDF55135}" type="pres">
      <dgm:prSet presAssocID="{2D1FFFCD-CF9B-4E39-896E-C34638DEDF33}" presName="textRect" presStyleLbl="revTx" presStyleIdx="0" presStyleCnt="3" custScaleX="158762">
        <dgm:presLayoutVars>
          <dgm:chMax val="1"/>
          <dgm:chPref val="1"/>
        </dgm:presLayoutVars>
      </dgm:prSet>
      <dgm:spPr/>
    </dgm:pt>
    <dgm:pt modelId="{56F9BDCA-6DFA-4569-8CC9-1177CA77C9C0}" type="pres">
      <dgm:prSet presAssocID="{BC4BF7A5-23E5-43CE-A0A2-EA18FCC97B35}" presName="sibTrans" presStyleCnt="0"/>
      <dgm:spPr/>
    </dgm:pt>
    <dgm:pt modelId="{BC197D2E-36ED-4DDD-9EB7-BAC03B963381}" type="pres">
      <dgm:prSet presAssocID="{4CE20E85-C001-427F-95EF-F8EF7325B3BD}" presName="compNode" presStyleCnt="0"/>
      <dgm:spPr/>
    </dgm:pt>
    <dgm:pt modelId="{608D7EAB-20CD-46BA-B77B-508FCB5CE4A4}" type="pres">
      <dgm:prSet presAssocID="{4CE20E85-C001-427F-95EF-F8EF7325B3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C421DF57-8F85-46C0-9F9A-0CEAFCA2D5E9}" type="pres">
      <dgm:prSet presAssocID="{4CE20E85-C001-427F-95EF-F8EF7325B3BD}" presName="spaceRect" presStyleCnt="0"/>
      <dgm:spPr/>
    </dgm:pt>
    <dgm:pt modelId="{6349A745-A3B4-4D70-8ABF-518B579887B8}" type="pres">
      <dgm:prSet presAssocID="{4CE20E85-C001-427F-95EF-F8EF7325B3BD}" presName="textRect" presStyleLbl="revTx" presStyleIdx="1" presStyleCnt="3">
        <dgm:presLayoutVars>
          <dgm:chMax val="1"/>
          <dgm:chPref val="1"/>
        </dgm:presLayoutVars>
      </dgm:prSet>
      <dgm:spPr/>
    </dgm:pt>
    <dgm:pt modelId="{A74CA349-4DC8-460F-B773-1E0562DE9E9E}" type="pres">
      <dgm:prSet presAssocID="{190F4D7C-AEB1-42FE-A156-6E3E5DDF9F8F}" presName="sibTrans" presStyleCnt="0"/>
      <dgm:spPr/>
    </dgm:pt>
    <dgm:pt modelId="{5B52A19C-BCDD-4A5A-AC4E-3C4912031998}" type="pres">
      <dgm:prSet presAssocID="{7D1AC96A-60C6-4466-B937-20E1D1B467D4}" presName="compNode" presStyleCnt="0"/>
      <dgm:spPr/>
    </dgm:pt>
    <dgm:pt modelId="{A6AC7A59-6E39-4D52-A0BC-9C20EE55B26D}" type="pres">
      <dgm:prSet presAssocID="{7D1AC96A-60C6-4466-B937-20E1D1B467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1D75D2A1-BBFF-4396-9B0D-B22A755E7488}" type="pres">
      <dgm:prSet presAssocID="{7D1AC96A-60C6-4466-B937-20E1D1B467D4}" presName="spaceRect" presStyleCnt="0"/>
      <dgm:spPr/>
    </dgm:pt>
    <dgm:pt modelId="{500E3AF5-9FB1-40D4-A91A-A5405BA9E28F}" type="pres">
      <dgm:prSet presAssocID="{7D1AC96A-60C6-4466-B937-20E1D1B467D4}" presName="textRect" presStyleLbl="revTx" presStyleIdx="2" presStyleCnt="3" custScaleX="159598">
        <dgm:presLayoutVars>
          <dgm:chMax val="1"/>
          <dgm:chPref val="1"/>
        </dgm:presLayoutVars>
      </dgm:prSet>
      <dgm:spPr/>
    </dgm:pt>
  </dgm:ptLst>
  <dgm:cxnLst>
    <dgm:cxn modelId="{BF7BE631-AF8E-47E9-BA78-AC4BDCFA96D1}" srcId="{A26F2E4C-2A20-4E57-8F5B-E3A4E697380E}" destId="{4CE20E85-C001-427F-95EF-F8EF7325B3BD}" srcOrd="1" destOrd="0" parTransId="{79C9F0D0-C9FC-406A-B924-B1EB1EE1BC48}" sibTransId="{190F4D7C-AEB1-42FE-A156-6E3E5DDF9F8F}"/>
    <dgm:cxn modelId="{1F2BA95F-0B9A-4BCA-8D69-07A358587B67}" type="presOf" srcId="{7D1AC96A-60C6-4466-B937-20E1D1B467D4}" destId="{500E3AF5-9FB1-40D4-A91A-A5405BA9E28F}" srcOrd="0" destOrd="0" presId="urn:microsoft.com/office/officeart/2018/2/layout/IconLabelList"/>
    <dgm:cxn modelId="{C2E6ED43-001B-4549-A652-8A3166E9F7B6}" srcId="{A26F2E4C-2A20-4E57-8F5B-E3A4E697380E}" destId="{2D1FFFCD-CF9B-4E39-896E-C34638DEDF33}" srcOrd="0" destOrd="0" parTransId="{4098C9FE-6CC4-4248-BF7D-E2A9905C975C}" sibTransId="{BC4BF7A5-23E5-43CE-A0A2-EA18FCC97B35}"/>
    <dgm:cxn modelId="{4087A552-1D6B-4899-9B41-5841B7CEF2F9}" srcId="{A26F2E4C-2A20-4E57-8F5B-E3A4E697380E}" destId="{7D1AC96A-60C6-4466-B937-20E1D1B467D4}" srcOrd="2" destOrd="0" parTransId="{9E633AB1-8277-40F9-8C7C-0C6C140BC37C}" sibTransId="{79C18042-73B4-437F-AB4C-4E8C6DFE9504}"/>
    <dgm:cxn modelId="{1947DAB4-986A-45A5-A2C3-4520E694FA15}" type="presOf" srcId="{2D1FFFCD-CF9B-4E39-896E-C34638DEDF33}" destId="{F2726FE5-2F40-4239-9461-899DFDF55135}" srcOrd="0" destOrd="0" presId="urn:microsoft.com/office/officeart/2018/2/layout/IconLabelList"/>
    <dgm:cxn modelId="{632158DD-81CB-4020-8DEF-3D688C5CB345}" type="presOf" srcId="{A26F2E4C-2A20-4E57-8F5B-E3A4E697380E}" destId="{7EE9B7BD-E703-4E55-9D9A-6E71FB093E99}" srcOrd="0" destOrd="0" presId="urn:microsoft.com/office/officeart/2018/2/layout/IconLabelList"/>
    <dgm:cxn modelId="{F72D28FE-9DB7-46F4-A100-0B15D585AFEA}" type="presOf" srcId="{4CE20E85-C001-427F-95EF-F8EF7325B3BD}" destId="{6349A745-A3B4-4D70-8ABF-518B579887B8}" srcOrd="0" destOrd="0" presId="urn:microsoft.com/office/officeart/2018/2/layout/IconLabelList"/>
    <dgm:cxn modelId="{B191DF95-567E-4095-B4C4-313E124D02C4}" type="presParOf" srcId="{7EE9B7BD-E703-4E55-9D9A-6E71FB093E99}" destId="{341A5E18-DA92-42ED-B254-DE27008EF080}" srcOrd="0" destOrd="0" presId="urn:microsoft.com/office/officeart/2018/2/layout/IconLabelList"/>
    <dgm:cxn modelId="{8649F31C-0B9F-4DC2-8579-25EAF42E8C71}" type="presParOf" srcId="{341A5E18-DA92-42ED-B254-DE27008EF080}" destId="{340073DE-815B-4F6F-B28F-ACDD70CBAB21}" srcOrd="0" destOrd="0" presId="urn:microsoft.com/office/officeart/2018/2/layout/IconLabelList"/>
    <dgm:cxn modelId="{47320EDC-AFD4-4241-A1B8-88B45406905F}" type="presParOf" srcId="{341A5E18-DA92-42ED-B254-DE27008EF080}" destId="{9202D16C-34F6-4C1C-A923-E9F2C6673B4C}" srcOrd="1" destOrd="0" presId="urn:microsoft.com/office/officeart/2018/2/layout/IconLabelList"/>
    <dgm:cxn modelId="{B9752FA2-C837-43A8-A7B1-53DA5D558610}" type="presParOf" srcId="{341A5E18-DA92-42ED-B254-DE27008EF080}" destId="{F2726FE5-2F40-4239-9461-899DFDF55135}" srcOrd="2" destOrd="0" presId="urn:microsoft.com/office/officeart/2018/2/layout/IconLabelList"/>
    <dgm:cxn modelId="{AD1D0E86-0465-4FF1-9D8E-F07088DCCE1F}" type="presParOf" srcId="{7EE9B7BD-E703-4E55-9D9A-6E71FB093E99}" destId="{56F9BDCA-6DFA-4569-8CC9-1177CA77C9C0}" srcOrd="1" destOrd="0" presId="urn:microsoft.com/office/officeart/2018/2/layout/IconLabelList"/>
    <dgm:cxn modelId="{55A0F930-CFED-4853-8CF9-D304C74E4001}" type="presParOf" srcId="{7EE9B7BD-E703-4E55-9D9A-6E71FB093E99}" destId="{BC197D2E-36ED-4DDD-9EB7-BAC03B963381}" srcOrd="2" destOrd="0" presId="urn:microsoft.com/office/officeart/2018/2/layout/IconLabelList"/>
    <dgm:cxn modelId="{BEB4493E-C949-41AB-B6C6-3044A98B7DCD}" type="presParOf" srcId="{BC197D2E-36ED-4DDD-9EB7-BAC03B963381}" destId="{608D7EAB-20CD-46BA-B77B-508FCB5CE4A4}" srcOrd="0" destOrd="0" presId="urn:microsoft.com/office/officeart/2018/2/layout/IconLabelList"/>
    <dgm:cxn modelId="{15373999-5E3F-4DBD-9EC7-3C08580DAF2C}" type="presParOf" srcId="{BC197D2E-36ED-4DDD-9EB7-BAC03B963381}" destId="{C421DF57-8F85-46C0-9F9A-0CEAFCA2D5E9}" srcOrd="1" destOrd="0" presId="urn:microsoft.com/office/officeart/2018/2/layout/IconLabelList"/>
    <dgm:cxn modelId="{36753FCC-8B15-4D43-AA17-A4594EB9A576}" type="presParOf" srcId="{BC197D2E-36ED-4DDD-9EB7-BAC03B963381}" destId="{6349A745-A3B4-4D70-8ABF-518B579887B8}" srcOrd="2" destOrd="0" presId="urn:microsoft.com/office/officeart/2018/2/layout/IconLabelList"/>
    <dgm:cxn modelId="{36C390B9-5DA4-4A72-876C-C9C675A72A69}" type="presParOf" srcId="{7EE9B7BD-E703-4E55-9D9A-6E71FB093E99}" destId="{A74CA349-4DC8-460F-B773-1E0562DE9E9E}" srcOrd="3" destOrd="0" presId="urn:microsoft.com/office/officeart/2018/2/layout/IconLabelList"/>
    <dgm:cxn modelId="{31E5C5C4-6206-496B-8907-C97F0B3C9CCD}" type="presParOf" srcId="{7EE9B7BD-E703-4E55-9D9A-6E71FB093E99}" destId="{5B52A19C-BCDD-4A5A-AC4E-3C4912031998}" srcOrd="4" destOrd="0" presId="urn:microsoft.com/office/officeart/2018/2/layout/IconLabelList"/>
    <dgm:cxn modelId="{DAD579F0-52A1-411B-8374-1694CBA78FEC}" type="presParOf" srcId="{5B52A19C-BCDD-4A5A-AC4E-3C4912031998}" destId="{A6AC7A59-6E39-4D52-A0BC-9C20EE55B26D}" srcOrd="0" destOrd="0" presId="urn:microsoft.com/office/officeart/2018/2/layout/IconLabelList"/>
    <dgm:cxn modelId="{61E08328-BF75-466C-967A-1A2E91850995}" type="presParOf" srcId="{5B52A19C-BCDD-4A5A-AC4E-3C4912031998}" destId="{1D75D2A1-BBFF-4396-9B0D-B22A755E7488}" srcOrd="1" destOrd="0" presId="urn:microsoft.com/office/officeart/2018/2/layout/IconLabelList"/>
    <dgm:cxn modelId="{59E14CB8-C6E2-4D08-BA8F-1C662083E0F3}" type="presParOf" srcId="{5B52A19C-BCDD-4A5A-AC4E-3C4912031998}" destId="{500E3AF5-9FB1-40D4-A91A-A5405BA9E28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65D7FF-0BB9-473A-88C4-95888717912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9FB18ED-838F-4380-A85F-CE54134BDA99}">
      <dgm:prSet/>
      <dgm:spPr/>
      <dgm:t>
        <a:bodyPr/>
        <a:lstStyle/>
        <a:p>
          <a:pPr>
            <a:lnSpc>
              <a:spcPct val="100000"/>
            </a:lnSpc>
          </a:pPr>
          <a:r>
            <a:rPr lang="en-US" dirty="0"/>
            <a:t>Data split into a training, testing, and validation set</a:t>
          </a:r>
        </a:p>
      </dgm:t>
    </dgm:pt>
    <dgm:pt modelId="{3263765B-C735-4684-871D-8A266AA73DEB}" type="parTrans" cxnId="{159ACFAD-BF48-4ABA-B591-499145507880}">
      <dgm:prSet/>
      <dgm:spPr/>
      <dgm:t>
        <a:bodyPr/>
        <a:lstStyle/>
        <a:p>
          <a:endParaRPr lang="en-US"/>
        </a:p>
      </dgm:t>
    </dgm:pt>
    <dgm:pt modelId="{77D42516-B4C3-47F8-A990-C13E628C70DD}" type="sibTrans" cxnId="{159ACFAD-BF48-4ABA-B591-499145507880}">
      <dgm:prSet/>
      <dgm:spPr/>
      <dgm:t>
        <a:bodyPr/>
        <a:lstStyle/>
        <a:p>
          <a:pPr>
            <a:lnSpc>
              <a:spcPct val="100000"/>
            </a:lnSpc>
          </a:pPr>
          <a:endParaRPr lang="en-US"/>
        </a:p>
      </dgm:t>
    </dgm:pt>
    <dgm:pt modelId="{64D90967-2D4D-4FA0-B229-44372CD39E83}">
      <dgm:prSet/>
      <dgm:spPr/>
      <dgm:t>
        <a:bodyPr/>
        <a:lstStyle/>
        <a:p>
          <a:pPr>
            <a:lnSpc>
              <a:spcPct val="100000"/>
            </a:lnSpc>
          </a:pPr>
          <a:r>
            <a:rPr lang="en-US" dirty="0"/>
            <a:t>Testing set used to prevent overfitting while the model was being trained</a:t>
          </a:r>
        </a:p>
      </dgm:t>
    </dgm:pt>
    <dgm:pt modelId="{E1831160-85F6-44D1-9F73-8E72FCF1A35D}" type="parTrans" cxnId="{AB64C5EB-78E8-41DC-9E7A-6A79A4D1B939}">
      <dgm:prSet/>
      <dgm:spPr/>
      <dgm:t>
        <a:bodyPr/>
        <a:lstStyle/>
        <a:p>
          <a:endParaRPr lang="en-US"/>
        </a:p>
      </dgm:t>
    </dgm:pt>
    <dgm:pt modelId="{D50A850B-30E0-401D-A1B0-1B88660C6B84}" type="sibTrans" cxnId="{AB64C5EB-78E8-41DC-9E7A-6A79A4D1B939}">
      <dgm:prSet/>
      <dgm:spPr/>
      <dgm:t>
        <a:bodyPr/>
        <a:lstStyle/>
        <a:p>
          <a:pPr>
            <a:lnSpc>
              <a:spcPct val="100000"/>
            </a:lnSpc>
          </a:pPr>
          <a:endParaRPr lang="en-US"/>
        </a:p>
      </dgm:t>
    </dgm:pt>
    <dgm:pt modelId="{DC38CA04-348E-4C42-9EBF-5B9B6FF2CE92}">
      <dgm:prSet/>
      <dgm:spPr/>
      <dgm:t>
        <a:bodyPr/>
        <a:lstStyle/>
        <a:p>
          <a:pPr>
            <a:lnSpc>
              <a:spcPct val="100000"/>
            </a:lnSpc>
          </a:pPr>
          <a:r>
            <a:rPr lang="en-US" dirty="0"/>
            <a:t>One hidden layer with 50 nodes</a:t>
          </a:r>
        </a:p>
      </dgm:t>
    </dgm:pt>
    <dgm:pt modelId="{A8646189-F638-4D54-8E7A-C882A780CA1F}" type="parTrans" cxnId="{41A1EC62-4DCA-4D2B-84C1-B6384FEB9302}">
      <dgm:prSet/>
      <dgm:spPr/>
      <dgm:t>
        <a:bodyPr/>
        <a:lstStyle/>
        <a:p>
          <a:endParaRPr lang="en-US"/>
        </a:p>
      </dgm:t>
    </dgm:pt>
    <dgm:pt modelId="{136C07FC-53A9-4183-9867-E158A33DF677}" type="sibTrans" cxnId="{41A1EC62-4DCA-4D2B-84C1-B6384FEB9302}">
      <dgm:prSet/>
      <dgm:spPr/>
      <dgm:t>
        <a:bodyPr/>
        <a:lstStyle/>
        <a:p>
          <a:endParaRPr lang="en-US"/>
        </a:p>
      </dgm:t>
    </dgm:pt>
    <dgm:pt modelId="{006EDAE7-E971-4D6A-9809-3D753CF61861}" type="pres">
      <dgm:prSet presAssocID="{0065D7FF-0BB9-473A-88C4-958887179128}" presName="root" presStyleCnt="0">
        <dgm:presLayoutVars>
          <dgm:dir/>
          <dgm:resizeHandles val="exact"/>
        </dgm:presLayoutVars>
      </dgm:prSet>
      <dgm:spPr/>
    </dgm:pt>
    <dgm:pt modelId="{F7BD1D16-7DCC-47BE-B37D-4E51EC972F2F}" type="pres">
      <dgm:prSet presAssocID="{0065D7FF-0BB9-473A-88C4-958887179128}" presName="container" presStyleCnt="0">
        <dgm:presLayoutVars>
          <dgm:dir/>
          <dgm:resizeHandles val="exact"/>
        </dgm:presLayoutVars>
      </dgm:prSet>
      <dgm:spPr/>
    </dgm:pt>
    <dgm:pt modelId="{06C22B38-03DB-44DC-B490-78FC6670E653}" type="pres">
      <dgm:prSet presAssocID="{79FB18ED-838F-4380-A85F-CE54134BDA99}" presName="compNode" presStyleCnt="0"/>
      <dgm:spPr/>
    </dgm:pt>
    <dgm:pt modelId="{E4D63BFB-98A6-4B80-AC85-5945E7814E49}" type="pres">
      <dgm:prSet presAssocID="{79FB18ED-838F-4380-A85F-CE54134BDA99}" presName="iconBgRect" presStyleLbl="bgShp" presStyleIdx="0" presStyleCnt="3"/>
      <dgm:spPr/>
    </dgm:pt>
    <dgm:pt modelId="{1D41C0D6-D5C0-45FD-8421-2B5FE107D444}" type="pres">
      <dgm:prSet presAssocID="{79FB18ED-838F-4380-A85F-CE54134BDA99}"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Hierarchy"/>
        </a:ext>
      </dgm:extLst>
    </dgm:pt>
    <dgm:pt modelId="{5C9A1ACC-1593-4F9E-AD02-083697E6AD08}" type="pres">
      <dgm:prSet presAssocID="{79FB18ED-838F-4380-A85F-CE54134BDA99}" presName="spaceRect" presStyleCnt="0"/>
      <dgm:spPr/>
    </dgm:pt>
    <dgm:pt modelId="{74D28F7F-877C-4878-91E7-D587FA778282}" type="pres">
      <dgm:prSet presAssocID="{79FB18ED-838F-4380-A85F-CE54134BDA99}" presName="textRect" presStyleLbl="revTx" presStyleIdx="0" presStyleCnt="3">
        <dgm:presLayoutVars>
          <dgm:chMax val="1"/>
          <dgm:chPref val="1"/>
        </dgm:presLayoutVars>
      </dgm:prSet>
      <dgm:spPr/>
    </dgm:pt>
    <dgm:pt modelId="{198268A5-0F64-41F8-A5F6-8E5E2C84B973}" type="pres">
      <dgm:prSet presAssocID="{77D42516-B4C3-47F8-A990-C13E628C70DD}" presName="sibTrans" presStyleLbl="sibTrans2D1" presStyleIdx="0" presStyleCnt="0"/>
      <dgm:spPr/>
    </dgm:pt>
    <dgm:pt modelId="{60FA96A0-03B6-440C-8CC4-8194DD9E6EA5}" type="pres">
      <dgm:prSet presAssocID="{64D90967-2D4D-4FA0-B229-44372CD39E83}" presName="compNode" presStyleCnt="0"/>
      <dgm:spPr/>
    </dgm:pt>
    <dgm:pt modelId="{AB3A8FD2-CD20-4391-B17D-0B10AE46F868}" type="pres">
      <dgm:prSet presAssocID="{64D90967-2D4D-4FA0-B229-44372CD39E83}" presName="iconBgRect" presStyleLbl="bgShp" presStyleIdx="1" presStyleCnt="3"/>
      <dgm:spPr/>
    </dgm:pt>
    <dgm:pt modelId="{86922085-3CB7-4CF7-9898-18D6ED640F43}" type="pres">
      <dgm:prSet presAssocID="{64D90967-2D4D-4FA0-B229-44372CD39E83}"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ullseye"/>
        </a:ext>
      </dgm:extLst>
    </dgm:pt>
    <dgm:pt modelId="{9D13DC6A-4F86-4D84-AB80-E28083AF66F8}" type="pres">
      <dgm:prSet presAssocID="{64D90967-2D4D-4FA0-B229-44372CD39E83}" presName="spaceRect" presStyleCnt="0"/>
      <dgm:spPr/>
    </dgm:pt>
    <dgm:pt modelId="{A6FC2A20-84AA-4CC0-9FCF-24551B5B1B8E}" type="pres">
      <dgm:prSet presAssocID="{64D90967-2D4D-4FA0-B229-44372CD39E83}" presName="textRect" presStyleLbl="revTx" presStyleIdx="1" presStyleCnt="3">
        <dgm:presLayoutVars>
          <dgm:chMax val="1"/>
          <dgm:chPref val="1"/>
        </dgm:presLayoutVars>
      </dgm:prSet>
      <dgm:spPr/>
    </dgm:pt>
    <dgm:pt modelId="{0E13BFB6-BC3C-4C01-963E-3BF49841583F}" type="pres">
      <dgm:prSet presAssocID="{D50A850B-30E0-401D-A1B0-1B88660C6B84}" presName="sibTrans" presStyleLbl="sibTrans2D1" presStyleIdx="0" presStyleCnt="0"/>
      <dgm:spPr/>
    </dgm:pt>
    <dgm:pt modelId="{886C6F70-8888-4EB7-8ECB-EDAA4E53FAFF}" type="pres">
      <dgm:prSet presAssocID="{DC38CA04-348E-4C42-9EBF-5B9B6FF2CE92}" presName="compNode" presStyleCnt="0"/>
      <dgm:spPr/>
    </dgm:pt>
    <dgm:pt modelId="{EE517BDC-7937-440D-9687-F558254BEAD1}" type="pres">
      <dgm:prSet presAssocID="{DC38CA04-348E-4C42-9EBF-5B9B6FF2CE92}" presName="iconBgRect" presStyleLbl="bgShp" presStyleIdx="2" presStyleCnt="3"/>
      <dgm:spPr/>
    </dgm:pt>
    <dgm:pt modelId="{881312B3-6F4E-49DD-BCFA-4C0772419822}" type="pres">
      <dgm:prSet presAssocID="{DC38CA04-348E-4C42-9EBF-5B9B6FF2CE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Network"/>
        </a:ext>
      </dgm:extLst>
    </dgm:pt>
    <dgm:pt modelId="{A858F095-192C-49A8-B133-63FB49707A25}" type="pres">
      <dgm:prSet presAssocID="{DC38CA04-348E-4C42-9EBF-5B9B6FF2CE92}" presName="spaceRect" presStyleCnt="0"/>
      <dgm:spPr/>
    </dgm:pt>
    <dgm:pt modelId="{7745E848-8625-468F-B762-60268FBB6AB3}" type="pres">
      <dgm:prSet presAssocID="{DC38CA04-348E-4C42-9EBF-5B9B6FF2CE92}" presName="textRect" presStyleLbl="revTx" presStyleIdx="2" presStyleCnt="3">
        <dgm:presLayoutVars>
          <dgm:chMax val="1"/>
          <dgm:chPref val="1"/>
        </dgm:presLayoutVars>
      </dgm:prSet>
      <dgm:spPr/>
    </dgm:pt>
  </dgm:ptLst>
  <dgm:cxnLst>
    <dgm:cxn modelId="{FFDDB035-C561-4820-A1F3-2AD3B80FDAF8}" type="presOf" srcId="{64D90967-2D4D-4FA0-B229-44372CD39E83}" destId="{A6FC2A20-84AA-4CC0-9FCF-24551B5B1B8E}" srcOrd="0" destOrd="0" presId="urn:microsoft.com/office/officeart/2018/2/layout/IconCircleList"/>
    <dgm:cxn modelId="{391FB23A-36E3-4B9E-AE39-77AC9E59C76D}" type="presOf" srcId="{D50A850B-30E0-401D-A1B0-1B88660C6B84}" destId="{0E13BFB6-BC3C-4C01-963E-3BF49841583F}" srcOrd="0" destOrd="0" presId="urn:microsoft.com/office/officeart/2018/2/layout/IconCircleList"/>
    <dgm:cxn modelId="{41A1EC62-4DCA-4D2B-84C1-B6384FEB9302}" srcId="{0065D7FF-0BB9-473A-88C4-958887179128}" destId="{DC38CA04-348E-4C42-9EBF-5B9B6FF2CE92}" srcOrd="2" destOrd="0" parTransId="{A8646189-F638-4D54-8E7A-C882A780CA1F}" sibTransId="{136C07FC-53A9-4183-9867-E158A33DF677}"/>
    <dgm:cxn modelId="{F4EB2650-B00C-42DA-876C-6116234A9EB6}" type="presOf" srcId="{77D42516-B4C3-47F8-A990-C13E628C70DD}" destId="{198268A5-0F64-41F8-A5F6-8E5E2C84B973}" srcOrd="0" destOrd="0" presId="urn:microsoft.com/office/officeart/2018/2/layout/IconCircleList"/>
    <dgm:cxn modelId="{D38EA882-8ED7-46FE-9688-8BAB575D96C6}" type="presOf" srcId="{79FB18ED-838F-4380-A85F-CE54134BDA99}" destId="{74D28F7F-877C-4878-91E7-D587FA778282}" srcOrd="0" destOrd="0" presId="urn:microsoft.com/office/officeart/2018/2/layout/IconCircleList"/>
    <dgm:cxn modelId="{C198D8AB-CBEA-4085-81B4-6864E2E744DB}" type="presOf" srcId="{0065D7FF-0BB9-473A-88C4-958887179128}" destId="{006EDAE7-E971-4D6A-9809-3D753CF61861}" srcOrd="0" destOrd="0" presId="urn:microsoft.com/office/officeart/2018/2/layout/IconCircleList"/>
    <dgm:cxn modelId="{159ACFAD-BF48-4ABA-B591-499145507880}" srcId="{0065D7FF-0BB9-473A-88C4-958887179128}" destId="{79FB18ED-838F-4380-A85F-CE54134BDA99}" srcOrd="0" destOrd="0" parTransId="{3263765B-C735-4684-871D-8A266AA73DEB}" sibTransId="{77D42516-B4C3-47F8-A990-C13E628C70DD}"/>
    <dgm:cxn modelId="{EFD9A1B0-D09A-4888-B22E-C5A27F9E10B5}" type="presOf" srcId="{DC38CA04-348E-4C42-9EBF-5B9B6FF2CE92}" destId="{7745E848-8625-468F-B762-60268FBB6AB3}" srcOrd="0" destOrd="0" presId="urn:microsoft.com/office/officeart/2018/2/layout/IconCircleList"/>
    <dgm:cxn modelId="{AB64C5EB-78E8-41DC-9E7A-6A79A4D1B939}" srcId="{0065D7FF-0BB9-473A-88C4-958887179128}" destId="{64D90967-2D4D-4FA0-B229-44372CD39E83}" srcOrd="1" destOrd="0" parTransId="{E1831160-85F6-44D1-9F73-8E72FCF1A35D}" sibTransId="{D50A850B-30E0-401D-A1B0-1B88660C6B84}"/>
    <dgm:cxn modelId="{E39CD3BA-88F5-4F9A-98A3-0996B6CCE4EC}" type="presParOf" srcId="{006EDAE7-E971-4D6A-9809-3D753CF61861}" destId="{F7BD1D16-7DCC-47BE-B37D-4E51EC972F2F}" srcOrd="0" destOrd="0" presId="urn:microsoft.com/office/officeart/2018/2/layout/IconCircleList"/>
    <dgm:cxn modelId="{4CAB1B74-5DE1-4E5E-9EA5-7B0E08F0A6D3}" type="presParOf" srcId="{F7BD1D16-7DCC-47BE-B37D-4E51EC972F2F}" destId="{06C22B38-03DB-44DC-B490-78FC6670E653}" srcOrd="0" destOrd="0" presId="urn:microsoft.com/office/officeart/2018/2/layout/IconCircleList"/>
    <dgm:cxn modelId="{D12B1D01-ACB1-40EE-87BC-EF2C2E49911F}" type="presParOf" srcId="{06C22B38-03DB-44DC-B490-78FC6670E653}" destId="{E4D63BFB-98A6-4B80-AC85-5945E7814E49}" srcOrd="0" destOrd="0" presId="urn:microsoft.com/office/officeart/2018/2/layout/IconCircleList"/>
    <dgm:cxn modelId="{CE82936D-BAAC-4384-9953-0A573B0295A9}" type="presParOf" srcId="{06C22B38-03DB-44DC-B490-78FC6670E653}" destId="{1D41C0D6-D5C0-45FD-8421-2B5FE107D444}" srcOrd="1" destOrd="0" presId="urn:microsoft.com/office/officeart/2018/2/layout/IconCircleList"/>
    <dgm:cxn modelId="{23A3F311-E74F-4858-BFE1-5664B5B21F94}" type="presParOf" srcId="{06C22B38-03DB-44DC-B490-78FC6670E653}" destId="{5C9A1ACC-1593-4F9E-AD02-083697E6AD08}" srcOrd="2" destOrd="0" presId="urn:microsoft.com/office/officeart/2018/2/layout/IconCircleList"/>
    <dgm:cxn modelId="{0A197E7E-2104-4CC7-8608-46981CD40E0D}" type="presParOf" srcId="{06C22B38-03DB-44DC-B490-78FC6670E653}" destId="{74D28F7F-877C-4878-91E7-D587FA778282}" srcOrd="3" destOrd="0" presId="urn:microsoft.com/office/officeart/2018/2/layout/IconCircleList"/>
    <dgm:cxn modelId="{8992AF1F-3B95-4F4A-BD7F-B473CF03BD3E}" type="presParOf" srcId="{F7BD1D16-7DCC-47BE-B37D-4E51EC972F2F}" destId="{198268A5-0F64-41F8-A5F6-8E5E2C84B973}" srcOrd="1" destOrd="0" presId="urn:microsoft.com/office/officeart/2018/2/layout/IconCircleList"/>
    <dgm:cxn modelId="{46934374-3AF0-4116-B103-A61AB784ACCC}" type="presParOf" srcId="{F7BD1D16-7DCC-47BE-B37D-4E51EC972F2F}" destId="{60FA96A0-03B6-440C-8CC4-8194DD9E6EA5}" srcOrd="2" destOrd="0" presId="urn:microsoft.com/office/officeart/2018/2/layout/IconCircleList"/>
    <dgm:cxn modelId="{823168C9-5BF0-4532-BD97-B2AA18FD93BB}" type="presParOf" srcId="{60FA96A0-03B6-440C-8CC4-8194DD9E6EA5}" destId="{AB3A8FD2-CD20-4391-B17D-0B10AE46F868}" srcOrd="0" destOrd="0" presId="urn:microsoft.com/office/officeart/2018/2/layout/IconCircleList"/>
    <dgm:cxn modelId="{57E11CFB-D669-4704-B719-E927DC6BB375}" type="presParOf" srcId="{60FA96A0-03B6-440C-8CC4-8194DD9E6EA5}" destId="{86922085-3CB7-4CF7-9898-18D6ED640F43}" srcOrd="1" destOrd="0" presId="urn:microsoft.com/office/officeart/2018/2/layout/IconCircleList"/>
    <dgm:cxn modelId="{309C7B51-8EA2-4F1D-A7E1-D2851D7395F2}" type="presParOf" srcId="{60FA96A0-03B6-440C-8CC4-8194DD9E6EA5}" destId="{9D13DC6A-4F86-4D84-AB80-E28083AF66F8}" srcOrd="2" destOrd="0" presId="urn:microsoft.com/office/officeart/2018/2/layout/IconCircleList"/>
    <dgm:cxn modelId="{512EC059-83D6-4C3A-8537-B4960F0E2F1E}" type="presParOf" srcId="{60FA96A0-03B6-440C-8CC4-8194DD9E6EA5}" destId="{A6FC2A20-84AA-4CC0-9FCF-24551B5B1B8E}" srcOrd="3" destOrd="0" presId="urn:microsoft.com/office/officeart/2018/2/layout/IconCircleList"/>
    <dgm:cxn modelId="{5018613B-DD94-4CF3-8BD0-75ED064DED10}" type="presParOf" srcId="{F7BD1D16-7DCC-47BE-B37D-4E51EC972F2F}" destId="{0E13BFB6-BC3C-4C01-963E-3BF49841583F}" srcOrd="3" destOrd="0" presId="urn:microsoft.com/office/officeart/2018/2/layout/IconCircleList"/>
    <dgm:cxn modelId="{CE9D08DC-4C33-4AF8-83F0-EEDCAE0AF092}" type="presParOf" srcId="{F7BD1D16-7DCC-47BE-B37D-4E51EC972F2F}" destId="{886C6F70-8888-4EB7-8ECB-EDAA4E53FAFF}" srcOrd="4" destOrd="0" presId="urn:microsoft.com/office/officeart/2018/2/layout/IconCircleList"/>
    <dgm:cxn modelId="{93E70019-B75B-4ED5-BE37-63A542C681F0}" type="presParOf" srcId="{886C6F70-8888-4EB7-8ECB-EDAA4E53FAFF}" destId="{EE517BDC-7937-440D-9687-F558254BEAD1}" srcOrd="0" destOrd="0" presId="urn:microsoft.com/office/officeart/2018/2/layout/IconCircleList"/>
    <dgm:cxn modelId="{9E454B49-7053-4352-99B2-4DFC418283F2}" type="presParOf" srcId="{886C6F70-8888-4EB7-8ECB-EDAA4E53FAFF}" destId="{881312B3-6F4E-49DD-BCFA-4C0772419822}" srcOrd="1" destOrd="0" presId="urn:microsoft.com/office/officeart/2018/2/layout/IconCircleList"/>
    <dgm:cxn modelId="{6D3D1BF2-F0FD-4AA0-AFFF-6C1054B62465}" type="presParOf" srcId="{886C6F70-8888-4EB7-8ECB-EDAA4E53FAFF}" destId="{A858F095-192C-49A8-B133-63FB49707A25}" srcOrd="2" destOrd="0" presId="urn:microsoft.com/office/officeart/2018/2/layout/IconCircleList"/>
    <dgm:cxn modelId="{83AA74BE-ECBF-41A3-B407-71BA6F6C5F50}" type="presParOf" srcId="{886C6F70-8888-4EB7-8ECB-EDAA4E53FAFF}" destId="{7745E848-8625-468F-B762-60268FBB6AB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088B6-94DB-4FF7-9CCE-15CB6507DEB5}">
      <dsp:nvSpPr>
        <dsp:cNvPr id="0" name=""/>
        <dsp:cNvSpPr/>
      </dsp:nvSpPr>
      <dsp:spPr>
        <a:xfrm>
          <a:off x="212335" y="187259"/>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FABA29-4F84-4E59-BAF2-5E5B17FF2AA1}">
      <dsp:nvSpPr>
        <dsp:cNvPr id="0" name=""/>
        <dsp:cNvSpPr/>
      </dsp:nvSpPr>
      <dsp:spPr>
        <a:xfrm>
          <a:off x="492877" y="467801"/>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25D54A-3A1E-4410-97A8-6D89025F2ADE}">
      <dsp:nvSpPr>
        <dsp:cNvPr id="0" name=""/>
        <dsp:cNvSpPr/>
      </dsp:nvSpPr>
      <dsp:spPr>
        <a:xfrm>
          <a:off x="1834517" y="187259"/>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Companies and Customers want to minimize the cost of ownership while maximizing the life of their products</a:t>
          </a:r>
        </a:p>
      </dsp:txBody>
      <dsp:txXfrm>
        <a:off x="1834517" y="187259"/>
        <a:ext cx="3148942" cy="1335915"/>
      </dsp:txXfrm>
    </dsp:sp>
    <dsp:sp modelId="{313C69BF-70A5-42CC-8513-23EC6882B660}">
      <dsp:nvSpPr>
        <dsp:cNvPr id="0" name=""/>
        <dsp:cNvSpPr/>
      </dsp:nvSpPr>
      <dsp:spPr>
        <a:xfrm>
          <a:off x="5532139" y="187259"/>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964BF3-4B24-4876-B4FB-203D564EE43C}">
      <dsp:nvSpPr>
        <dsp:cNvPr id="0" name=""/>
        <dsp:cNvSpPr/>
      </dsp:nvSpPr>
      <dsp:spPr>
        <a:xfrm>
          <a:off x="5812681" y="467801"/>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AA4CE2-B603-4D87-B15F-F0717F0C4077}">
      <dsp:nvSpPr>
        <dsp:cNvPr id="0" name=""/>
        <dsp:cNvSpPr/>
      </dsp:nvSpPr>
      <dsp:spPr>
        <a:xfrm>
          <a:off x="7154322" y="187259"/>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Current method to address those needs is a prescribed preventive maintenance schedule which results in an unoptimized solution </a:t>
          </a:r>
        </a:p>
      </dsp:txBody>
      <dsp:txXfrm>
        <a:off x="7154322" y="187259"/>
        <a:ext cx="3148942" cy="1335915"/>
      </dsp:txXfrm>
    </dsp:sp>
    <dsp:sp modelId="{2358D2A5-5F67-4D00-A63B-AEAC3531A3CF}">
      <dsp:nvSpPr>
        <dsp:cNvPr id="0" name=""/>
        <dsp:cNvSpPr/>
      </dsp:nvSpPr>
      <dsp:spPr>
        <a:xfrm>
          <a:off x="212335" y="2147125"/>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E19BC-62AF-4F8D-BC54-F0DB08F755AF}">
      <dsp:nvSpPr>
        <dsp:cNvPr id="0" name=""/>
        <dsp:cNvSpPr/>
      </dsp:nvSpPr>
      <dsp:spPr>
        <a:xfrm>
          <a:off x="492877" y="2427667"/>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666621-3C89-4B8C-BE89-655DC3BDCD63}">
      <dsp:nvSpPr>
        <dsp:cNvPr id="0" name=""/>
        <dsp:cNvSpPr/>
      </dsp:nvSpPr>
      <dsp:spPr>
        <a:xfrm>
          <a:off x="1834517" y="214712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If scheduled too frequently then the cost of ownership is not minimized</a:t>
          </a:r>
        </a:p>
      </dsp:txBody>
      <dsp:txXfrm>
        <a:off x="1834517" y="2147125"/>
        <a:ext cx="3148942" cy="1335915"/>
      </dsp:txXfrm>
    </dsp:sp>
    <dsp:sp modelId="{013F8BE3-4725-4B7E-8676-44467F4AA608}">
      <dsp:nvSpPr>
        <dsp:cNvPr id="0" name=""/>
        <dsp:cNvSpPr/>
      </dsp:nvSpPr>
      <dsp:spPr>
        <a:xfrm>
          <a:off x="5532139" y="2147125"/>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54B7A-EE44-446B-A6C8-56EF32C62EC1}">
      <dsp:nvSpPr>
        <dsp:cNvPr id="0" name=""/>
        <dsp:cNvSpPr/>
      </dsp:nvSpPr>
      <dsp:spPr>
        <a:xfrm>
          <a:off x="5812681" y="2427667"/>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26AFF9-E6F6-4C31-8915-52488C447D3E}">
      <dsp:nvSpPr>
        <dsp:cNvPr id="0" name=""/>
        <dsp:cNvSpPr/>
      </dsp:nvSpPr>
      <dsp:spPr>
        <a:xfrm>
          <a:off x="7154322" y="214712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If scheduled too infrequently then a failure could occur resulting in a lower product life</a:t>
          </a:r>
        </a:p>
      </dsp:txBody>
      <dsp:txXfrm>
        <a:off x="7154322" y="2147125"/>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055E2-E241-432C-A283-38605D4C583C}">
      <dsp:nvSpPr>
        <dsp:cNvPr id="0" name=""/>
        <dsp:cNvSpPr/>
      </dsp:nvSpPr>
      <dsp:spPr>
        <a:xfrm>
          <a:off x="0" y="665"/>
          <a:ext cx="62902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84E2CC-E1F5-456E-905D-44559D146A75}">
      <dsp:nvSpPr>
        <dsp:cNvPr id="0" name=""/>
        <dsp:cNvSpPr/>
      </dsp:nvSpPr>
      <dsp:spPr>
        <a:xfrm>
          <a:off x="0" y="665"/>
          <a:ext cx="6290226" cy="108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Kaggle: Microsoft Azure Predictive Maintenance</a:t>
          </a:r>
        </a:p>
      </dsp:txBody>
      <dsp:txXfrm>
        <a:off x="0" y="665"/>
        <a:ext cx="6290226" cy="1089282"/>
      </dsp:txXfrm>
    </dsp:sp>
    <dsp:sp modelId="{DE538881-BDC5-475C-9911-366765FD24B7}">
      <dsp:nvSpPr>
        <dsp:cNvPr id="0" name=""/>
        <dsp:cNvSpPr/>
      </dsp:nvSpPr>
      <dsp:spPr>
        <a:xfrm>
          <a:off x="0" y="1089948"/>
          <a:ext cx="6290226" cy="0"/>
        </a:xfrm>
        <a:prstGeom prst="line">
          <a:avLst/>
        </a:prstGeom>
        <a:solidFill>
          <a:schemeClr val="accent2">
            <a:hueOff val="-461067"/>
            <a:satOff val="2640"/>
            <a:lumOff val="1079"/>
            <a:alphaOff val="0"/>
          </a:schemeClr>
        </a:solidFill>
        <a:ln w="12700" cap="flat" cmpd="sng" algn="ctr">
          <a:solidFill>
            <a:schemeClr val="accent2">
              <a:hueOff val="-461067"/>
              <a:satOff val="2640"/>
              <a:lumOff val="107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3E105C-33B8-4D9C-B60B-8A87250642EB}">
      <dsp:nvSpPr>
        <dsp:cNvPr id="0" name=""/>
        <dsp:cNvSpPr/>
      </dsp:nvSpPr>
      <dsp:spPr>
        <a:xfrm>
          <a:off x="0" y="1089948"/>
          <a:ext cx="6290226" cy="108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Telemetry data collected hourly over a year for 100 machines</a:t>
          </a:r>
        </a:p>
      </dsp:txBody>
      <dsp:txXfrm>
        <a:off x="0" y="1089948"/>
        <a:ext cx="6290226" cy="1089282"/>
      </dsp:txXfrm>
    </dsp:sp>
    <dsp:sp modelId="{46F6FAF4-ACB4-4DA1-BF24-8D68E96F3644}">
      <dsp:nvSpPr>
        <dsp:cNvPr id="0" name=""/>
        <dsp:cNvSpPr/>
      </dsp:nvSpPr>
      <dsp:spPr>
        <a:xfrm>
          <a:off x="0" y="2179231"/>
          <a:ext cx="6290226" cy="0"/>
        </a:xfrm>
        <a:prstGeom prst="line">
          <a:avLst/>
        </a:prstGeom>
        <a:solidFill>
          <a:schemeClr val="accent2">
            <a:hueOff val="-922133"/>
            <a:satOff val="5281"/>
            <a:lumOff val="2157"/>
            <a:alphaOff val="0"/>
          </a:schemeClr>
        </a:solidFill>
        <a:ln w="12700" cap="flat" cmpd="sng" algn="ctr">
          <a:solidFill>
            <a:schemeClr val="accent2">
              <a:hueOff val="-922133"/>
              <a:satOff val="5281"/>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7CC13A-A903-4275-AC3B-B009D0106FB2}">
      <dsp:nvSpPr>
        <dsp:cNvPr id="0" name=""/>
        <dsp:cNvSpPr/>
      </dsp:nvSpPr>
      <dsp:spPr>
        <a:xfrm>
          <a:off x="0" y="2179231"/>
          <a:ext cx="6290226" cy="108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Includes failure, maintenance, and error logs for the machines</a:t>
          </a:r>
        </a:p>
      </dsp:txBody>
      <dsp:txXfrm>
        <a:off x="0" y="2179231"/>
        <a:ext cx="6290226" cy="1089282"/>
      </dsp:txXfrm>
    </dsp:sp>
    <dsp:sp modelId="{21C55797-C85E-4E4F-AE05-E9C2E6C72724}">
      <dsp:nvSpPr>
        <dsp:cNvPr id="0" name=""/>
        <dsp:cNvSpPr/>
      </dsp:nvSpPr>
      <dsp:spPr>
        <a:xfrm>
          <a:off x="0" y="3268513"/>
          <a:ext cx="6290226" cy="0"/>
        </a:xfrm>
        <a:prstGeom prst="line">
          <a:avLst/>
        </a:prstGeom>
        <a:solidFill>
          <a:schemeClr val="accent2">
            <a:hueOff val="-1383200"/>
            <a:satOff val="7921"/>
            <a:lumOff val="3236"/>
            <a:alphaOff val="0"/>
          </a:schemeClr>
        </a:solidFill>
        <a:ln w="12700" cap="flat" cmpd="sng" algn="ctr">
          <a:solidFill>
            <a:schemeClr val="accent2">
              <a:hueOff val="-1383200"/>
              <a:satOff val="7921"/>
              <a:lumOff val="32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8617E3-2D4C-42FE-8897-FB38FED93AB1}">
      <dsp:nvSpPr>
        <dsp:cNvPr id="0" name=""/>
        <dsp:cNvSpPr/>
      </dsp:nvSpPr>
      <dsp:spPr>
        <a:xfrm>
          <a:off x="0" y="3268513"/>
          <a:ext cx="6290226" cy="108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Telemetry data consists of readings from four sensors: Vibration, Rotation, Voltage, and Pressure</a:t>
          </a:r>
        </a:p>
      </dsp:txBody>
      <dsp:txXfrm>
        <a:off x="0" y="3268513"/>
        <a:ext cx="6290226" cy="1089282"/>
      </dsp:txXfrm>
    </dsp:sp>
    <dsp:sp modelId="{14949FAC-EB0E-4BC2-8CEC-AB134547F79C}">
      <dsp:nvSpPr>
        <dsp:cNvPr id="0" name=""/>
        <dsp:cNvSpPr/>
      </dsp:nvSpPr>
      <dsp:spPr>
        <a:xfrm>
          <a:off x="0" y="4357796"/>
          <a:ext cx="6290226" cy="0"/>
        </a:xfrm>
        <a:prstGeom prst="line">
          <a:avLst/>
        </a:prstGeom>
        <a:solidFill>
          <a:schemeClr val="accent2">
            <a:hueOff val="-1844266"/>
            <a:satOff val="10562"/>
            <a:lumOff val="4314"/>
            <a:alphaOff val="0"/>
          </a:schemeClr>
        </a:solidFill>
        <a:ln w="12700" cap="flat" cmpd="sng" algn="ctr">
          <a:solidFill>
            <a:schemeClr val="accent2">
              <a:hueOff val="-1844266"/>
              <a:satOff val="10562"/>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8F907A-F4F0-46CA-8867-82B14EC65550}">
      <dsp:nvSpPr>
        <dsp:cNvPr id="0" name=""/>
        <dsp:cNvSpPr/>
      </dsp:nvSpPr>
      <dsp:spPr>
        <a:xfrm>
          <a:off x="0" y="4357796"/>
          <a:ext cx="6290226" cy="108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Unbalanced classes with 876,000 rows of data, and only 700 rows with failures</a:t>
          </a:r>
        </a:p>
      </dsp:txBody>
      <dsp:txXfrm>
        <a:off x="0" y="4357796"/>
        <a:ext cx="6290226" cy="10892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0D5B8-621E-4DDE-A190-4E0E51F5BA4C}">
      <dsp:nvSpPr>
        <dsp:cNvPr id="0" name=""/>
        <dsp:cNvSpPr/>
      </dsp:nvSpPr>
      <dsp:spPr>
        <a:xfrm>
          <a:off x="0" y="4256"/>
          <a:ext cx="6290226" cy="90653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E865BD-EC83-4B00-98AC-908836FE6AAC}">
      <dsp:nvSpPr>
        <dsp:cNvPr id="0" name=""/>
        <dsp:cNvSpPr/>
      </dsp:nvSpPr>
      <dsp:spPr>
        <a:xfrm>
          <a:off x="274227" y="208227"/>
          <a:ext cx="498596" cy="4985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1DCD2D-C625-493A-A860-13F3CBC8767C}">
      <dsp:nvSpPr>
        <dsp:cNvPr id="0" name=""/>
        <dsp:cNvSpPr/>
      </dsp:nvSpPr>
      <dsp:spPr>
        <a:xfrm>
          <a:off x="1047052" y="4256"/>
          <a:ext cx="5243173" cy="90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42" tIns="95942" rIns="95942" bIns="95942" numCol="1" spcCol="1270" anchor="ctr" anchorCtr="0">
          <a:noAutofit/>
        </a:bodyPr>
        <a:lstStyle/>
        <a:p>
          <a:pPr marL="0" lvl="0" indent="0" algn="l" defTabSz="666750">
            <a:lnSpc>
              <a:spcPct val="90000"/>
            </a:lnSpc>
            <a:spcBef>
              <a:spcPct val="0"/>
            </a:spcBef>
            <a:spcAft>
              <a:spcPct val="35000"/>
            </a:spcAft>
            <a:buNone/>
          </a:pPr>
          <a:r>
            <a:rPr lang="en-US" sz="1500" kern="1200" dirty="0"/>
            <a:t>Predict every failure that will occur → </a:t>
          </a:r>
        </a:p>
        <a:p>
          <a:pPr marL="0" lvl="0" indent="0" algn="l" defTabSz="666750">
            <a:lnSpc>
              <a:spcPct val="90000"/>
            </a:lnSpc>
            <a:spcBef>
              <a:spcPct val="0"/>
            </a:spcBef>
            <a:spcAft>
              <a:spcPct val="35000"/>
            </a:spcAft>
            <a:buNone/>
          </a:pPr>
          <a:r>
            <a:rPr lang="en-US" sz="1500" kern="1200" dirty="0"/>
            <a:t>maximize recall</a:t>
          </a:r>
        </a:p>
      </dsp:txBody>
      <dsp:txXfrm>
        <a:off x="1047052" y="4256"/>
        <a:ext cx="5243173" cy="906538"/>
      </dsp:txXfrm>
    </dsp:sp>
    <dsp:sp modelId="{8C073F33-E200-4231-8A17-2F16B4D807DE}">
      <dsp:nvSpPr>
        <dsp:cNvPr id="0" name=""/>
        <dsp:cNvSpPr/>
      </dsp:nvSpPr>
      <dsp:spPr>
        <a:xfrm>
          <a:off x="0" y="1137429"/>
          <a:ext cx="6290226" cy="90653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B4704F-DFCD-4D4C-A4BD-572CA6950531}">
      <dsp:nvSpPr>
        <dsp:cNvPr id="0" name=""/>
        <dsp:cNvSpPr/>
      </dsp:nvSpPr>
      <dsp:spPr>
        <a:xfrm>
          <a:off x="274227" y="1341400"/>
          <a:ext cx="498596" cy="4985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7D2F17-4034-4843-BB91-9ABCF1211FD1}">
      <dsp:nvSpPr>
        <dsp:cNvPr id="0" name=""/>
        <dsp:cNvSpPr/>
      </dsp:nvSpPr>
      <dsp:spPr>
        <a:xfrm>
          <a:off x="1047052" y="1137429"/>
          <a:ext cx="5243173" cy="90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42" tIns="95942" rIns="95942" bIns="95942" numCol="1" spcCol="1270" anchor="ctr" anchorCtr="0">
          <a:noAutofit/>
        </a:bodyPr>
        <a:lstStyle/>
        <a:p>
          <a:pPr marL="0" lvl="0" indent="0" algn="l" defTabSz="666750">
            <a:lnSpc>
              <a:spcPct val="90000"/>
            </a:lnSpc>
            <a:spcBef>
              <a:spcPct val="0"/>
            </a:spcBef>
            <a:spcAft>
              <a:spcPct val="35000"/>
            </a:spcAft>
            <a:buNone/>
          </a:pPr>
          <a:r>
            <a:rPr lang="en-US" sz="1500" kern="1200" dirty="0"/>
            <a:t>Minimize nuisance tripping → </a:t>
          </a:r>
        </a:p>
        <a:p>
          <a:pPr marL="0" lvl="0" indent="0" algn="l" defTabSz="666750">
            <a:lnSpc>
              <a:spcPct val="90000"/>
            </a:lnSpc>
            <a:spcBef>
              <a:spcPct val="0"/>
            </a:spcBef>
            <a:spcAft>
              <a:spcPct val="35000"/>
            </a:spcAft>
            <a:buNone/>
          </a:pPr>
          <a:r>
            <a:rPr lang="en-US" sz="1500" kern="1200" dirty="0"/>
            <a:t>maximize precision</a:t>
          </a:r>
        </a:p>
      </dsp:txBody>
      <dsp:txXfrm>
        <a:off x="1047052" y="1137429"/>
        <a:ext cx="5243173" cy="906538"/>
      </dsp:txXfrm>
    </dsp:sp>
    <dsp:sp modelId="{6901DD97-11CA-40A9-AFC4-27715D62CAC3}">
      <dsp:nvSpPr>
        <dsp:cNvPr id="0" name=""/>
        <dsp:cNvSpPr/>
      </dsp:nvSpPr>
      <dsp:spPr>
        <a:xfrm>
          <a:off x="0" y="2270603"/>
          <a:ext cx="6290226" cy="90653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037A5-800A-43EB-900F-4BF05AE3069A}">
      <dsp:nvSpPr>
        <dsp:cNvPr id="0" name=""/>
        <dsp:cNvSpPr/>
      </dsp:nvSpPr>
      <dsp:spPr>
        <a:xfrm>
          <a:off x="274227" y="2474574"/>
          <a:ext cx="498596" cy="4985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B13A32-DEFC-4073-862D-51DF32D2AC0A}">
      <dsp:nvSpPr>
        <dsp:cNvPr id="0" name=""/>
        <dsp:cNvSpPr/>
      </dsp:nvSpPr>
      <dsp:spPr>
        <a:xfrm>
          <a:off x="1047052" y="2270603"/>
          <a:ext cx="5243173" cy="90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42" tIns="95942" rIns="95942" bIns="95942" numCol="1" spcCol="1270" anchor="ctr" anchorCtr="0">
          <a:noAutofit/>
        </a:bodyPr>
        <a:lstStyle/>
        <a:p>
          <a:pPr marL="0" lvl="0" indent="0" algn="l" defTabSz="666750">
            <a:lnSpc>
              <a:spcPct val="90000"/>
            </a:lnSpc>
            <a:spcBef>
              <a:spcPct val="0"/>
            </a:spcBef>
            <a:spcAft>
              <a:spcPct val="35000"/>
            </a:spcAft>
            <a:buNone/>
          </a:pPr>
          <a:r>
            <a:rPr lang="en-US" sz="1500" kern="1200" dirty="0"/>
            <a:t>These goals can be combined into a single value → </a:t>
          </a:r>
        </a:p>
        <a:p>
          <a:pPr marL="0" lvl="0" indent="0" algn="l" defTabSz="666750">
            <a:lnSpc>
              <a:spcPct val="90000"/>
            </a:lnSpc>
            <a:spcBef>
              <a:spcPct val="0"/>
            </a:spcBef>
            <a:spcAft>
              <a:spcPct val="35000"/>
            </a:spcAft>
            <a:buNone/>
          </a:pPr>
          <a:r>
            <a:rPr lang="en-US" sz="1500" kern="1200" dirty="0"/>
            <a:t>maximize f1 score</a:t>
          </a:r>
        </a:p>
      </dsp:txBody>
      <dsp:txXfrm>
        <a:off x="1047052" y="2270603"/>
        <a:ext cx="5243173" cy="906538"/>
      </dsp:txXfrm>
    </dsp:sp>
    <dsp:sp modelId="{AEDA564C-BB36-4A5E-A79C-2841F4039469}">
      <dsp:nvSpPr>
        <dsp:cNvPr id="0" name=""/>
        <dsp:cNvSpPr/>
      </dsp:nvSpPr>
      <dsp:spPr>
        <a:xfrm>
          <a:off x="0" y="3403776"/>
          <a:ext cx="6290226" cy="90653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B8E701-474D-4E6F-8019-DB14D5FC0ECB}">
      <dsp:nvSpPr>
        <dsp:cNvPr id="0" name=""/>
        <dsp:cNvSpPr/>
      </dsp:nvSpPr>
      <dsp:spPr>
        <a:xfrm>
          <a:off x="274227" y="3607747"/>
          <a:ext cx="498596" cy="4985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D9B7F7-7397-4355-A0FC-69FC119335C7}">
      <dsp:nvSpPr>
        <dsp:cNvPr id="0" name=""/>
        <dsp:cNvSpPr/>
      </dsp:nvSpPr>
      <dsp:spPr>
        <a:xfrm>
          <a:off x="1047052" y="3403776"/>
          <a:ext cx="5243173" cy="90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42" tIns="95942" rIns="95942" bIns="95942" numCol="1" spcCol="1270" anchor="ctr" anchorCtr="0">
          <a:noAutofit/>
        </a:bodyPr>
        <a:lstStyle/>
        <a:p>
          <a:pPr marL="0" lvl="0" indent="0" algn="l" defTabSz="666750">
            <a:lnSpc>
              <a:spcPct val="90000"/>
            </a:lnSpc>
            <a:spcBef>
              <a:spcPct val="0"/>
            </a:spcBef>
            <a:spcAft>
              <a:spcPct val="35000"/>
            </a:spcAft>
            <a:buNone/>
          </a:pPr>
          <a:r>
            <a:rPr lang="en-US" sz="1500" kern="1200"/>
            <a:t>A model that always predicts failure would have 100% recall, but 0% precision resulting in an f1 score of 0</a:t>
          </a:r>
        </a:p>
      </dsp:txBody>
      <dsp:txXfrm>
        <a:off x="1047052" y="3403776"/>
        <a:ext cx="5243173" cy="906538"/>
      </dsp:txXfrm>
    </dsp:sp>
    <dsp:sp modelId="{EEEC9F1D-D9B6-4BF3-9CE5-34DE38F5A09D}">
      <dsp:nvSpPr>
        <dsp:cNvPr id="0" name=""/>
        <dsp:cNvSpPr/>
      </dsp:nvSpPr>
      <dsp:spPr>
        <a:xfrm>
          <a:off x="0" y="4536950"/>
          <a:ext cx="6290226" cy="90653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8FCF6A-A372-4191-8DDA-2B13EE050726}">
      <dsp:nvSpPr>
        <dsp:cNvPr id="0" name=""/>
        <dsp:cNvSpPr/>
      </dsp:nvSpPr>
      <dsp:spPr>
        <a:xfrm>
          <a:off x="274227" y="4740921"/>
          <a:ext cx="498596" cy="4985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CD881F-8A96-4B77-91EE-6B8B43B1B2C7}">
      <dsp:nvSpPr>
        <dsp:cNvPr id="0" name=""/>
        <dsp:cNvSpPr/>
      </dsp:nvSpPr>
      <dsp:spPr>
        <a:xfrm>
          <a:off x="1047052" y="4536950"/>
          <a:ext cx="5243173" cy="90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42" tIns="95942" rIns="95942" bIns="95942" numCol="1" spcCol="1270" anchor="ctr" anchorCtr="0">
          <a:noAutofit/>
        </a:bodyPr>
        <a:lstStyle/>
        <a:p>
          <a:pPr marL="0" lvl="0" indent="0" algn="l" defTabSz="666750">
            <a:lnSpc>
              <a:spcPct val="90000"/>
            </a:lnSpc>
            <a:spcBef>
              <a:spcPct val="0"/>
            </a:spcBef>
            <a:spcAft>
              <a:spcPct val="35000"/>
            </a:spcAft>
            <a:buNone/>
          </a:pPr>
          <a:r>
            <a:rPr lang="en-US" sz="1500" kern="1200"/>
            <a:t>A random guessing model would have a recall of 50%, and precision of 0.08% resulting in an f1 score of 0.0016 on average</a:t>
          </a:r>
        </a:p>
      </dsp:txBody>
      <dsp:txXfrm>
        <a:off x="1047052" y="4536950"/>
        <a:ext cx="5243173" cy="9065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073DE-815B-4F6F-B28F-ACDD70CBAB21}">
      <dsp:nvSpPr>
        <dsp:cNvPr id="0" name=""/>
        <dsp:cNvSpPr/>
      </dsp:nvSpPr>
      <dsp:spPr>
        <a:xfrm>
          <a:off x="1953424" y="300080"/>
          <a:ext cx="760166" cy="760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726FE5-2F40-4239-9461-899DFDF55135}">
      <dsp:nvSpPr>
        <dsp:cNvPr id="0" name=""/>
        <dsp:cNvSpPr/>
      </dsp:nvSpPr>
      <dsp:spPr>
        <a:xfrm>
          <a:off x="992557" y="1321300"/>
          <a:ext cx="2681899" cy="718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In an attempt to increase the score can use more complex models like a Neural Net, but they do not allow error weighting to compensate for the class imbalance</a:t>
          </a:r>
        </a:p>
      </dsp:txBody>
      <dsp:txXfrm>
        <a:off x="992557" y="1321300"/>
        <a:ext cx="2681899" cy="718594"/>
      </dsp:txXfrm>
    </dsp:sp>
    <dsp:sp modelId="{608D7EAB-20CD-46BA-B77B-508FCB5CE4A4}">
      <dsp:nvSpPr>
        <dsp:cNvPr id="0" name=""/>
        <dsp:cNvSpPr/>
      </dsp:nvSpPr>
      <dsp:spPr>
        <a:xfrm>
          <a:off x="4434623" y="300080"/>
          <a:ext cx="760166" cy="7601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49A745-A3B4-4D70-8ABF-518B579887B8}">
      <dsp:nvSpPr>
        <dsp:cNvPr id="0" name=""/>
        <dsp:cNvSpPr/>
      </dsp:nvSpPr>
      <dsp:spPr>
        <a:xfrm>
          <a:off x="3970077" y="1321300"/>
          <a:ext cx="1689257" cy="718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Used the SMOTE method for oversampling</a:t>
          </a:r>
        </a:p>
      </dsp:txBody>
      <dsp:txXfrm>
        <a:off x="3970077" y="1321300"/>
        <a:ext cx="1689257" cy="718594"/>
      </dsp:txXfrm>
    </dsp:sp>
    <dsp:sp modelId="{A6AC7A59-6E39-4D52-A0BC-9C20EE55B26D}">
      <dsp:nvSpPr>
        <dsp:cNvPr id="0" name=""/>
        <dsp:cNvSpPr/>
      </dsp:nvSpPr>
      <dsp:spPr>
        <a:xfrm>
          <a:off x="6922883" y="300080"/>
          <a:ext cx="760166" cy="7601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0E3AF5-9FB1-40D4-A91A-A5405BA9E28F}">
      <dsp:nvSpPr>
        <dsp:cNvPr id="0" name=""/>
        <dsp:cNvSpPr/>
      </dsp:nvSpPr>
      <dsp:spPr>
        <a:xfrm>
          <a:off x="5954955" y="1321300"/>
          <a:ext cx="2696021" cy="718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Critical to split the data before oversampling or else risk contamination of information of training data in the other data sets</a:t>
          </a:r>
        </a:p>
      </dsp:txBody>
      <dsp:txXfrm>
        <a:off x="5954955" y="1321300"/>
        <a:ext cx="2696021" cy="7185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63BFB-98A6-4B80-AC85-5945E7814E49}">
      <dsp:nvSpPr>
        <dsp:cNvPr id="0" name=""/>
        <dsp:cNvSpPr/>
      </dsp:nvSpPr>
      <dsp:spPr>
        <a:xfrm>
          <a:off x="610561" y="648827"/>
          <a:ext cx="832135" cy="83213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1C0D6-D5C0-45FD-8421-2B5FE107D444}">
      <dsp:nvSpPr>
        <dsp:cNvPr id="0" name=""/>
        <dsp:cNvSpPr/>
      </dsp:nvSpPr>
      <dsp:spPr>
        <a:xfrm>
          <a:off x="785309" y="823575"/>
          <a:ext cx="482638" cy="48263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D28F7F-877C-4878-91E7-D587FA778282}">
      <dsp:nvSpPr>
        <dsp:cNvPr id="0" name=""/>
        <dsp:cNvSpPr/>
      </dsp:nvSpPr>
      <dsp:spPr>
        <a:xfrm>
          <a:off x="1621011" y="648827"/>
          <a:ext cx="1961462" cy="83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Data split into a training, testing, and validation set</a:t>
          </a:r>
        </a:p>
      </dsp:txBody>
      <dsp:txXfrm>
        <a:off x="1621011" y="648827"/>
        <a:ext cx="1961462" cy="832135"/>
      </dsp:txXfrm>
    </dsp:sp>
    <dsp:sp modelId="{AB3A8FD2-CD20-4391-B17D-0B10AE46F868}">
      <dsp:nvSpPr>
        <dsp:cNvPr id="0" name=""/>
        <dsp:cNvSpPr/>
      </dsp:nvSpPr>
      <dsp:spPr>
        <a:xfrm>
          <a:off x="3924243" y="648827"/>
          <a:ext cx="832135" cy="83213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22085-3CB7-4CF7-9898-18D6ED640F43}">
      <dsp:nvSpPr>
        <dsp:cNvPr id="0" name=""/>
        <dsp:cNvSpPr/>
      </dsp:nvSpPr>
      <dsp:spPr>
        <a:xfrm>
          <a:off x="4098992" y="823575"/>
          <a:ext cx="482638" cy="48263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FC2A20-84AA-4CC0-9FCF-24551B5B1B8E}">
      <dsp:nvSpPr>
        <dsp:cNvPr id="0" name=""/>
        <dsp:cNvSpPr/>
      </dsp:nvSpPr>
      <dsp:spPr>
        <a:xfrm>
          <a:off x="4934694" y="648827"/>
          <a:ext cx="1961462" cy="83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Testing set used to prevent overfitting while the model was being trained</a:t>
          </a:r>
        </a:p>
      </dsp:txBody>
      <dsp:txXfrm>
        <a:off x="4934694" y="648827"/>
        <a:ext cx="1961462" cy="832135"/>
      </dsp:txXfrm>
    </dsp:sp>
    <dsp:sp modelId="{EE517BDC-7937-440D-9687-F558254BEAD1}">
      <dsp:nvSpPr>
        <dsp:cNvPr id="0" name=""/>
        <dsp:cNvSpPr/>
      </dsp:nvSpPr>
      <dsp:spPr>
        <a:xfrm>
          <a:off x="7237926" y="648827"/>
          <a:ext cx="832135" cy="83213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1312B3-6F4E-49DD-BCFA-4C0772419822}">
      <dsp:nvSpPr>
        <dsp:cNvPr id="0" name=""/>
        <dsp:cNvSpPr/>
      </dsp:nvSpPr>
      <dsp:spPr>
        <a:xfrm>
          <a:off x="7412674" y="823575"/>
          <a:ext cx="482638" cy="48263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45E848-8625-468F-B762-60268FBB6AB3}">
      <dsp:nvSpPr>
        <dsp:cNvPr id="0" name=""/>
        <dsp:cNvSpPr/>
      </dsp:nvSpPr>
      <dsp:spPr>
        <a:xfrm>
          <a:off x="8248376" y="648827"/>
          <a:ext cx="1961462" cy="83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One hidden layer with 50 nodes</a:t>
          </a:r>
        </a:p>
      </dsp:txBody>
      <dsp:txXfrm>
        <a:off x="8248376" y="648827"/>
        <a:ext cx="1961462" cy="83213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E89733A-D02B-45D0-BFD7-18BDEE91D88C}" type="datetimeFigureOut">
              <a:rPr lang="en-US" smtClean="0"/>
              <a:t>4/13/2022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43B14F3-56B3-439C-8C4C-5F28DA999A17}" type="slidenum">
              <a:rPr lang="en-US" smtClean="0"/>
              <a:t>‹#›</a:t>
            </a:fld>
            <a:endParaRPr lang="en-US"/>
          </a:p>
        </p:txBody>
      </p:sp>
    </p:spTree>
    <p:extLst>
      <p:ext uri="{BB962C8B-B14F-4D97-AF65-F5344CB8AC3E}">
        <p14:creationId xmlns:p14="http://schemas.microsoft.com/office/powerpoint/2010/main" val="420939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89733A-D02B-45D0-BFD7-18BDEE91D88C}"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B14F3-56B3-439C-8C4C-5F28DA999A17}" type="slidenum">
              <a:rPr lang="en-US" smtClean="0"/>
              <a:t>‹#›</a:t>
            </a:fld>
            <a:endParaRPr lang="en-US"/>
          </a:p>
        </p:txBody>
      </p:sp>
    </p:spTree>
    <p:extLst>
      <p:ext uri="{BB962C8B-B14F-4D97-AF65-F5344CB8AC3E}">
        <p14:creationId xmlns:p14="http://schemas.microsoft.com/office/powerpoint/2010/main" val="31442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E89733A-D02B-45D0-BFD7-18BDEE91D88C}" type="datetimeFigureOut">
              <a:rPr lang="en-US" smtClean="0"/>
              <a:t>4/13/2022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43B14F3-56B3-439C-8C4C-5F28DA999A17}" type="slidenum">
              <a:rPr lang="en-US" smtClean="0"/>
              <a:t>‹#›</a:t>
            </a:fld>
            <a:endParaRPr lang="en-US"/>
          </a:p>
        </p:txBody>
      </p:sp>
    </p:spTree>
    <p:extLst>
      <p:ext uri="{BB962C8B-B14F-4D97-AF65-F5344CB8AC3E}">
        <p14:creationId xmlns:p14="http://schemas.microsoft.com/office/powerpoint/2010/main" val="2675736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E89733A-D02B-45D0-BFD7-18BDEE91D88C}" type="datetimeFigureOut">
              <a:rPr lang="en-US" smtClean="0"/>
              <a:t>4/13/2022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43B14F3-56B3-439C-8C4C-5F28DA999A17}"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2931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E89733A-D02B-45D0-BFD7-18BDEE91D88C}" type="datetimeFigureOut">
              <a:rPr lang="en-US" smtClean="0"/>
              <a:t>4/13/2022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43B14F3-56B3-439C-8C4C-5F28DA999A17}" type="slidenum">
              <a:rPr lang="en-US" smtClean="0"/>
              <a:t>‹#›</a:t>
            </a:fld>
            <a:endParaRPr lang="en-US"/>
          </a:p>
        </p:txBody>
      </p:sp>
    </p:spTree>
    <p:extLst>
      <p:ext uri="{BB962C8B-B14F-4D97-AF65-F5344CB8AC3E}">
        <p14:creationId xmlns:p14="http://schemas.microsoft.com/office/powerpoint/2010/main" val="2020485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E89733A-D02B-45D0-BFD7-18BDEE91D88C}"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3B14F3-56B3-439C-8C4C-5F28DA999A17}" type="slidenum">
              <a:rPr lang="en-US" smtClean="0"/>
              <a:t>‹#›</a:t>
            </a:fld>
            <a:endParaRPr lang="en-US"/>
          </a:p>
        </p:txBody>
      </p:sp>
    </p:spTree>
    <p:extLst>
      <p:ext uri="{BB962C8B-B14F-4D97-AF65-F5344CB8AC3E}">
        <p14:creationId xmlns:p14="http://schemas.microsoft.com/office/powerpoint/2010/main" val="3242475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E89733A-D02B-45D0-BFD7-18BDEE91D88C}"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3B14F3-56B3-439C-8C4C-5F28DA999A17}" type="slidenum">
              <a:rPr lang="en-US" smtClean="0"/>
              <a:t>‹#›</a:t>
            </a:fld>
            <a:endParaRPr lang="en-US"/>
          </a:p>
        </p:txBody>
      </p:sp>
    </p:spTree>
    <p:extLst>
      <p:ext uri="{BB962C8B-B14F-4D97-AF65-F5344CB8AC3E}">
        <p14:creationId xmlns:p14="http://schemas.microsoft.com/office/powerpoint/2010/main" val="1392076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9733A-D02B-45D0-BFD7-18BDEE91D88C}"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B14F3-56B3-439C-8C4C-5F28DA999A17}" type="slidenum">
              <a:rPr lang="en-US" smtClean="0"/>
              <a:t>‹#›</a:t>
            </a:fld>
            <a:endParaRPr lang="en-US"/>
          </a:p>
        </p:txBody>
      </p:sp>
    </p:spTree>
    <p:extLst>
      <p:ext uri="{BB962C8B-B14F-4D97-AF65-F5344CB8AC3E}">
        <p14:creationId xmlns:p14="http://schemas.microsoft.com/office/powerpoint/2010/main" val="1718049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E89733A-D02B-45D0-BFD7-18BDEE91D88C}" type="datetimeFigureOut">
              <a:rPr lang="en-US" smtClean="0"/>
              <a:t>4/13/2022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43B14F3-56B3-439C-8C4C-5F28DA999A17}" type="slidenum">
              <a:rPr lang="en-US" smtClean="0"/>
              <a:t>‹#›</a:t>
            </a:fld>
            <a:endParaRPr lang="en-US"/>
          </a:p>
        </p:txBody>
      </p:sp>
    </p:spTree>
    <p:extLst>
      <p:ext uri="{BB962C8B-B14F-4D97-AF65-F5344CB8AC3E}">
        <p14:creationId xmlns:p14="http://schemas.microsoft.com/office/powerpoint/2010/main" val="72284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9733A-D02B-45D0-BFD7-18BDEE91D88C}"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B14F3-56B3-439C-8C4C-5F28DA999A17}" type="slidenum">
              <a:rPr lang="en-US" smtClean="0"/>
              <a:t>‹#›</a:t>
            </a:fld>
            <a:endParaRPr lang="en-US"/>
          </a:p>
        </p:txBody>
      </p:sp>
    </p:spTree>
    <p:extLst>
      <p:ext uri="{BB962C8B-B14F-4D97-AF65-F5344CB8AC3E}">
        <p14:creationId xmlns:p14="http://schemas.microsoft.com/office/powerpoint/2010/main" val="134825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E89733A-D02B-45D0-BFD7-18BDEE91D88C}" type="datetimeFigureOut">
              <a:rPr lang="en-US" smtClean="0"/>
              <a:t>4/13/2022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43B14F3-56B3-439C-8C4C-5F28DA999A17}" type="slidenum">
              <a:rPr lang="en-US" smtClean="0"/>
              <a:t>‹#›</a:t>
            </a:fld>
            <a:endParaRPr lang="en-US"/>
          </a:p>
        </p:txBody>
      </p:sp>
    </p:spTree>
    <p:extLst>
      <p:ext uri="{BB962C8B-B14F-4D97-AF65-F5344CB8AC3E}">
        <p14:creationId xmlns:p14="http://schemas.microsoft.com/office/powerpoint/2010/main" val="154251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89733A-D02B-45D0-BFD7-18BDEE91D88C}"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B14F3-56B3-439C-8C4C-5F28DA999A17}" type="slidenum">
              <a:rPr lang="en-US" smtClean="0"/>
              <a:t>‹#›</a:t>
            </a:fld>
            <a:endParaRPr lang="en-US"/>
          </a:p>
        </p:txBody>
      </p:sp>
    </p:spTree>
    <p:extLst>
      <p:ext uri="{BB962C8B-B14F-4D97-AF65-F5344CB8AC3E}">
        <p14:creationId xmlns:p14="http://schemas.microsoft.com/office/powerpoint/2010/main" val="10539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89733A-D02B-45D0-BFD7-18BDEE91D88C}"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3B14F3-56B3-439C-8C4C-5F28DA999A17}" type="slidenum">
              <a:rPr lang="en-US" smtClean="0"/>
              <a:t>‹#›</a:t>
            </a:fld>
            <a:endParaRPr lang="en-US"/>
          </a:p>
        </p:txBody>
      </p:sp>
    </p:spTree>
    <p:extLst>
      <p:ext uri="{BB962C8B-B14F-4D97-AF65-F5344CB8AC3E}">
        <p14:creationId xmlns:p14="http://schemas.microsoft.com/office/powerpoint/2010/main" val="338793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89733A-D02B-45D0-BFD7-18BDEE91D88C}"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3B14F3-56B3-439C-8C4C-5F28DA999A17}" type="slidenum">
              <a:rPr lang="en-US" smtClean="0"/>
              <a:t>‹#›</a:t>
            </a:fld>
            <a:endParaRPr lang="en-US"/>
          </a:p>
        </p:txBody>
      </p:sp>
    </p:spTree>
    <p:extLst>
      <p:ext uri="{BB962C8B-B14F-4D97-AF65-F5344CB8AC3E}">
        <p14:creationId xmlns:p14="http://schemas.microsoft.com/office/powerpoint/2010/main" val="243495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89733A-D02B-45D0-BFD7-18BDEE91D88C}"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3B14F3-56B3-439C-8C4C-5F28DA999A17}" type="slidenum">
              <a:rPr lang="en-US" smtClean="0"/>
              <a:t>‹#›</a:t>
            </a:fld>
            <a:endParaRPr lang="en-US"/>
          </a:p>
        </p:txBody>
      </p:sp>
    </p:spTree>
    <p:extLst>
      <p:ext uri="{BB962C8B-B14F-4D97-AF65-F5344CB8AC3E}">
        <p14:creationId xmlns:p14="http://schemas.microsoft.com/office/powerpoint/2010/main" val="2036124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89733A-D02B-45D0-BFD7-18BDEE91D88C}"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B14F3-56B3-439C-8C4C-5F28DA999A17}" type="slidenum">
              <a:rPr lang="en-US" smtClean="0"/>
              <a:t>‹#›</a:t>
            </a:fld>
            <a:endParaRPr lang="en-US"/>
          </a:p>
        </p:txBody>
      </p:sp>
    </p:spTree>
    <p:extLst>
      <p:ext uri="{BB962C8B-B14F-4D97-AF65-F5344CB8AC3E}">
        <p14:creationId xmlns:p14="http://schemas.microsoft.com/office/powerpoint/2010/main" val="331803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89733A-D02B-45D0-BFD7-18BDEE91D88C}"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B14F3-56B3-439C-8C4C-5F28DA999A17}" type="slidenum">
              <a:rPr lang="en-US" smtClean="0"/>
              <a:t>‹#›</a:t>
            </a:fld>
            <a:endParaRPr lang="en-US"/>
          </a:p>
        </p:txBody>
      </p:sp>
    </p:spTree>
    <p:extLst>
      <p:ext uri="{BB962C8B-B14F-4D97-AF65-F5344CB8AC3E}">
        <p14:creationId xmlns:p14="http://schemas.microsoft.com/office/powerpoint/2010/main" val="307758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89733A-D02B-45D0-BFD7-18BDEE91D88C}" type="datetimeFigureOut">
              <a:rPr lang="en-US" smtClean="0"/>
              <a:t>4/13/2022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43B14F3-56B3-439C-8C4C-5F28DA999A17}" type="slidenum">
              <a:rPr lang="en-US" smtClean="0"/>
              <a:t>‹#›</a:t>
            </a:fld>
            <a:endParaRPr lang="en-US"/>
          </a:p>
        </p:txBody>
      </p:sp>
    </p:spTree>
    <p:extLst>
      <p:ext uri="{BB962C8B-B14F-4D97-AF65-F5344CB8AC3E}">
        <p14:creationId xmlns:p14="http://schemas.microsoft.com/office/powerpoint/2010/main" val="968890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7391-C04F-4747-A0D9-0D29540B488A}"/>
              </a:ext>
            </a:extLst>
          </p:cNvPr>
          <p:cNvSpPr>
            <a:spLocks noGrp="1"/>
          </p:cNvSpPr>
          <p:nvPr>
            <p:ph type="ctrTitle"/>
          </p:nvPr>
        </p:nvSpPr>
        <p:spPr/>
        <p:txBody>
          <a:bodyPr>
            <a:normAutofit fontScale="90000"/>
          </a:bodyPr>
          <a:lstStyle/>
          <a:p>
            <a:r>
              <a:rPr lang="en-US"/>
              <a:t>Time Series Modeling for Predictive Maintenance</a:t>
            </a:r>
            <a:endParaRPr lang="en-US" dirty="0"/>
          </a:p>
        </p:txBody>
      </p:sp>
      <p:sp>
        <p:nvSpPr>
          <p:cNvPr id="3" name="Subtitle 2">
            <a:extLst>
              <a:ext uri="{FF2B5EF4-FFF2-40B4-BE49-F238E27FC236}">
                <a16:creationId xmlns:a16="http://schemas.microsoft.com/office/drawing/2014/main" id="{C6847CC5-5AAD-4EDD-9322-B379628419FE}"/>
              </a:ext>
            </a:extLst>
          </p:cNvPr>
          <p:cNvSpPr>
            <a:spLocks noGrp="1"/>
          </p:cNvSpPr>
          <p:nvPr>
            <p:ph type="subTitle" idx="1"/>
          </p:nvPr>
        </p:nvSpPr>
        <p:spPr/>
        <p:txBody>
          <a:bodyPr>
            <a:normAutofit fontScale="92500" lnSpcReduction="10000"/>
          </a:bodyPr>
          <a:lstStyle/>
          <a:p>
            <a:r>
              <a:rPr lang="en-US"/>
              <a:t>Samuel Scovronski</a:t>
            </a:r>
          </a:p>
          <a:p>
            <a:r>
              <a:rPr lang="en-US"/>
              <a:t>April. 7</a:t>
            </a:r>
            <a:r>
              <a:rPr lang="en-US" baseline="30000"/>
              <a:t>th</a:t>
            </a:r>
            <a:r>
              <a:rPr lang="en-US"/>
              <a:t>, 2022</a:t>
            </a:r>
            <a:endParaRPr lang="en-US" dirty="0"/>
          </a:p>
        </p:txBody>
      </p:sp>
    </p:spTree>
    <p:extLst>
      <p:ext uri="{BB962C8B-B14F-4D97-AF65-F5344CB8AC3E}">
        <p14:creationId xmlns:p14="http://schemas.microsoft.com/office/powerpoint/2010/main" val="3293035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ounded Rectangle 14">
            <a:extLst>
              <a:ext uri="{FF2B5EF4-FFF2-40B4-BE49-F238E27FC236}">
                <a16:creationId xmlns:a16="http://schemas.microsoft.com/office/drawing/2014/main" id="{AD435D65-E643-4035-87B7-B9A118984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FA8E1E3C-F8D2-4308-8393-52DAD3872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B6081D4-5F83-4C05-AFFE-1395456D38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74" r="61801"/>
          <a:stretch/>
        </p:blipFill>
        <p:spPr>
          <a:xfrm>
            <a:off x="0" y="0"/>
            <a:ext cx="4636008" cy="1441450"/>
          </a:xfrm>
          <a:prstGeom prst="rect">
            <a:avLst/>
          </a:prstGeom>
        </p:spPr>
      </p:pic>
      <p:pic>
        <p:nvPicPr>
          <p:cNvPr id="15" name="Picture 14">
            <a:extLst>
              <a:ext uri="{FF2B5EF4-FFF2-40B4-BE49-F238E27FC236}">
                <a16:creationId xmlns:a16="http://schemas.microsoft.com/office/drawing/2014/main" id="{29A9CE89-5BEA-4699-AEAA-51CEC2198E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D5C423D-CD28-41DC-9416-D65634365549}"/>
              </a:ext>
            </a:extLst>
          </p:cNvPr>
          <p:cNvSpPr>
            <a:spLocks noGrp="1"/>
          </p:cNvSpPr>
          <p:nvPr>
            <p:ph type="title"/>
          </p:nvPr>
        </p:nvSpPr>
        <p:spPr>
          <a:xfrm>
            <a:off x="685800" y="1066163"/>
            <a:ext cx="3306744" cy="5148371"/>
          </a:xfrm>
        </p:spPr>
        <p:txBody>
          <a:bodyPr>
            <a:normAutofit/>
          </a:bodyPr>
          <a:lstStyle/>
          <a:p>
            <a:r>
              <a:rPr lang="en-US">
                <a:solidFill>
                  <a:schemeClr val="bg1"/>
                </a:solidFill>
              </a:rPr>
              <a:t>Evaluation Criteria &amp; Baseline Model</a:t>
            </a:r>
          </a:p>
        </p:txBody>
      </p:sp>
      <p:graphicFrame>
        <p:nvGraphicFramePr>
          <p:cNvPr id="17" name="Content Placeholder 2">
            <a:extLst>
              <a:ext uri="{FF2B5EF4-FFF2-40B4-BE49-F238E27FC236}">
                <a16:creationId xmlns:a16="http://schemas.microsoft.com/office/drawing/2014/main" id="{DC3A7DA6-7756-A460-8477-7F70955C3E96}"/>
              </a:ext>
            </a:extLst>
          </p:cNvPr>
          <p:cNvGraphicFramePr>
            <a:graphicFrameLocks noGrp="1"/>
          </p:cNvGraphicFramePr>
          <p:nvPr>
            <p:ph idx="1"/>
            <p:extLst>
              <p:ext uri="{D42A27DB-BD31-4B8C-83A1-F6EECF244321}">
                <p14:modId xmlns:p14="http://schemas.microsoft.com/office/powerpoint/2010/main" val="984382378"/>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8941245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B84D-DB3D-4CCB-B118-C27336559170}"/>
              </a:ext>
            </a:extLst>
          </p:cNvPr>
          <p:cNvSpPr>
            <a:spLocks noGrp="1"/>
          </p:cNvSpPr>
          <p:nvPr>
            <p:ph type="title"/>
          </p:nvPr>
        </p:nvSpPr>
        <p:spPr>
          <a:xfrm>
            <a:off x="2971800" y="393545"/>
            <a:ext cx="8610600" cy="1293028"/>
          </a:xfrm>
        </p:spPr>
        <p:txBody>
          <a:bodyPr/>
          <a:lstStyle/>
          <a:p>
            <a:r>
              <a:rPr lang="en-US" dirty="0"/>
              <a:t>Model Selection</a:t>
            </a:r>
          </a:p>
        </p:txBody>
      </p:sp>
      <p:graphicFrame>
        <p:nvGraphicFramePr>
          <p:cNvPr id="4" name="Table 3">
            <a:extLst>
              <a:ext uri="{FF2B5EF4-FFF2-40B4-BE49-F238E27FC236}">
                <a16:creationId xmlns:a16="http://schemas.microsoft.com/office/drawing/2014/main" id="{7F635A4B-2655-4F6C-AB5C-062D9E7D8BFC}"/>
              </a:ext>
            </a:extLst>
          </p:cNvPr>
          <p:cNvGraphicFramePr>
            <a:graphicFrameLocks noGrp="1"/>
          </p:cNvGraphicFramePr>
          <p:nvPr>
            <p:extLst>
              <p:ext uri="{D42A27DB-BD31-4B8C-83A1-F6EECF244321}">
                <p14:modId xmlns:p14="http://schemas.microsoft.com/office/powerpoint/2010/main" val="3692774555"/>
              </p:ext>
            </p:extLst>
          </p:nvPr>
        </p:nvGraphicFramePr>
        <p:xfrm>
          <a:off x="626533" y="2896299"/>
          <a:ext cx="4690534" cy="1854200"/>
        </p:xfrm>
        <a:graphic>
          <a:graphicData uri="http://schemas.openxmlformats.org/drawingml/2006/table">
            <a:tbl>
              <a:tblPr firstRow="1" bandRow="1">
                <a:tableStyleId>{5C22544A-7EE6-4342-B048-85BDC9FD1C3A}</a:tableStyleId>
              </a:tblPr>
              <a:tblGrid>
                <a:gridCol w="2345267">
                  <a:extLst>
                    <a:ext uri="{9D8B030D-6E8A-4147-A177-3AD203B41FA5}">
                      <a16:colId xmlns:a16="http://schemas.microsoft.com/office/drawing/2014/main" val="1113527196"/>
                    </a:ext>
                  </a:extLst>
                </a:gridCol>
                <a:gridCol w="2345267">
                  <a:extLst>
                    <a:ext uri="{9D8B030D-6E8A-4147-A177-3AD203B41FA5}">
                      <a16:colId xmlns:a16="http://schemas.microsoft.com/office/drawing/2014/main" val="2731431656"/>
                    </a:ext>
                  </a:extLst>
                </a:gridCol>
              </a:tblGrid>
              <a:tr h="370840">
                <a:tc>
                  <a:txBody>
                    <a:bodyPr/>
                    <a:lstStyle/>
                    <a:p>
                      <a:r>
                        <a:rPr lang="en-US" dirty="0"/>
                        <a:t>Model Type</a:t>
                      </a:r>
                    </a:p>
                  </a:txBody>
                  <a:tcPr/>
                </a:tc>
                <a:tc>
                  <a:txBody>
                    <a:bodyPr/>
                    <a:lstStyle/>
                    <a:p>
                      <a:r>
                        <a:rPr lang="en-US" dirty="0"/>
                        <a:t>F1 Score</a:t>
                      </a:r>
                    </a:p>
                  </a:txBody>
                  <a:tcPr/>
                </a:tc>
                <a:extLst>
                  <a:ext uri="{0D108BD9-81ED-4DB2-BD59-A6C34878D82A}">
                    <a16:rowId xmlns:a16="http://schemas.microsoft.com/office/drawing/2014/main" val="1267220324"/>
                  </a:ext>
                </a:extLst>
              </a:tr>
              <a:tr h="370840">
                <a:tc>
                  <a:txBody>
                    <a:bodyPr/>
                    <a:lstStyle/>
                    <a:p>
                      <a:r>
                        <a:rPr lang="en-US" dirty="0"/>
                        <a:t>Decision Tree</a:t>
                      </a:r>
                    </a:p>
                  </a:txBody>
                  <a:tcPr/>
                </a:tc>
                <a:tc>
                  <a:txBody>
                    <a:bodyPr/>
                    <a:lstStyle/>
                    <a:p>
                      <a:r>
                        <a:rPr lang="en-US" dirty="0"/>
                        <a:t>.0884</a:t>
                      </a:r>
                    </a:p>
                  </a:txBody>
                  <a:tcPr/>
                </a:tc>
                <a:extLst>
                  <a:ext uri="{0D108BD9-81ED-4DB2-BD59-A6C34878D82A}">
                    <a16:rowId xmlns:a16="http://schemas.microsoft.com/office/drawing/2014/main" val="1187538680"/>
                  </a:ext>
                </a:extLst>
              </a:tr>
              <a:tr h="370840">
                <a:tc>
                  <a:txBody>
                    <a:bodyPr/>
                    <a:lstStyle/>
                    <a:p>
                      <a:r>
                        <a:rPr lang="en-US" dirty="0"/>
                        <a:t>Random Forest</a:t>
                      </a:r>
                    </a:p>
                  </a:txBody>
                  <a:tcPr/>
                </a:tc>
                <a:tc>
                  <a:txBody>
                    <a:bodyPr/>
                    <a:lstStyle/>
                    <a:p>
                      <a:r>
                        <a:rPr lang="en-US" dirty="0"/>
                        <a:t>.0524</a:t>
                      </a:r>
                    </a:p>
                  </a:txBody>
                  <a:tcPr/>
                </a:tc>
                <a:extLst>
                  <a:ext uri="{0D108BD9-81ED-4DB2-BD59-A6C34878D82A}">
                    <a16:rowId xmlns:a16="http://schemas.microsoft.com/office/drawing/2014/main" val="1092167671"/>
                  </a:ext>
                </a:extLst>
              </a:tr>
              <a:tr h="370840">
                <a:tc>
                  <a:txBody>
                    <a:bodyPr/>
                    <a:lstStyle/>
                    <a:p>
                      <a:r>
                        <a:rPr lang="en-US" dirty="0"/>
                        <a:t>Logistic Regression</a:t>
                      </a:r>
                    </a:p>
                  </a:txBody>
                  <a:tcPr/>
                </a:tc>
                <a:tc>
                  <a:txBody>
                    <a:bodyPr/>
                    <a:lstStyle/>
                    <a:p>
                      <a:r>
                        <a:rPr lang="en-US" dirty="0"/>
                        <a:t>.0067</a:t>
                      </a:r>
                    </a:p>
                  </a:txBody>
                  <a:tcPr/>
                </a:tc>
                <a:extLst>
                  <a:ext uri="{0D108BD9-81ED-4DB2-BD59-A6C34878D82A}">
                    <a16:rowId xmlns:a16="http://schemas.microsoft.com/office/drawing/2014/main" val="1293282308"/>
                  </a:ext>
                </a:extLst>
              </a:tr>
              <a:tr h="370840">
                <a:tc>
                  <a:txBody>
                    <a:bodyPr/>
                    <a:lstStyle/>
                    <a:p>
                      <a:r>
                        <a:rPr lang="en-US" dirty="0"/>
                        <a:t>Linear SVC</a:t>
                      </a:r>
                    </a:p>
                  </a:txBody>
                  <a:tcPr/>
                </a:tc>
                <a:tc>
                  <a:txBody>
                    <a:bodyPr/>
                    <a:lstStyle/>
                    <a:p>
                      <a:r>
                        <a:rPr lang="en-US" dirty="0"/>
                        <a:t>.0000</a:t>
                      </a:r>
                    </a:p>
                  </a:txBody>
                  <a:tcPr/>
                </a:tc>
                <a:extLst>
                  <a:ext uri="{0D108BD9-81ED-4DB2-BD59-A6C34878D82A}">
                    <a16:rowId xmlns:a16="http://schemas.microsoft.com/office/drawing/2014/main" val="3684436658"/>
                  </a:ext>
                </a:extLst>
              </a:tr>
            </a:tbl>
          </a:graphicData>
        </a:graphic>
      </p:graphicFrame>
      <p:pic>
        <p:nvPicPr>
          <p:cNvPr id="5" name="Picture 4">
            <a:extLst>
              <a:ext uri="{FF2B5EF4-FFF2-40B4-BE49-F238E27FC236}">
                <a16:creationId xmlns:a16="http://schemas.microsoft.com/office/drawing/2014/main" id="{6E699963-6286-40D8-9EC4-4C4EE13571FC}"/>
              </a:ext>
            </a:extLst>
          </p:cNvPr>
          <p:cNvPicPr>
            <a:picLocks noChangeAspect="1"/>
          </p:cNvPicPr>
          <p:nvPr/>
        </p:nvPicPr>
        <p:blipFill>
          <a:blip r:embed="rId2"/>
          <a:stretch>
            <a:fillRect/>
          </a:stretch>
        </p:blipFill>
        <p:spPr>
          <a:xfrm>
            <a:off x="7124580" y="2896299"/>
            <a:ext cx="3979212" cy="3112196"/>
          </a:xfrm>
          <a:prstGeom prst="rect">
            <a:avLst/>
          </a:prstGeom>
        </p:spPr>
      </p:pic>
      <p:sp>
        <p:nvSpPr>
          <p:cNvPr id="6" name="TextBox 5">
            <a:extLst>
              <a:ext uri="{FF2B5EF4-FFF2-40B4-BE49-F238E27FC236}">
                <a16:creationId xmlns:a16="http://schemas.microsoft.com/office/drawing/2014/main" id="{43DD0BFA-9AEF-469B-923F-0A1484085348}"/>
              </a:ext>
            </a:extLst>
          </p:cNvPr>
          <p:cNvSpPr txBox="1"/>
          <p:nvPr/>
        </p:nvSpPr>
        <p:spPr>
          <a:xfrm>
            <a:off x="551921" y="1923655"/>
            <a:ext cx="4652312" cy="646331"/>
          </a:xfrm>
          <a:prstGeom prst="rect">
            <a:avLst/>
          </a:prstGeom>
          <a:noFill/>
        </p:spPr>
        <p:txBody>
          <a:bodyPr wrap="square" rtlCol="0">
            <a:spAutoFit/>
          </a:bodyPr>
          <a:lstStyle/>
          <a:p>
            <a:r>
              <a:rPr lang="en-US" dirty="0"/>
              <a:t>All models used a weighted error during fitting due to the data imbalance</a:t>
            </a:r>
          </a:p>
        </p:txBody>
      </p:sp>
      <p:sp>
        <p:nvSpPr>
          <p:cNvPr id="7" name="TextBox 6">
            <a:extLst>
              <a:ext uri="{FF2B5EF4-FFF2-40B4-BE49-F238E27FC236}">
                <a16:creationId xmlns:a16="http://schemas.microsoft.com/office/drawing/2014/main" id="{758601F6-D988-4EEB-893E-E16AA5C2192C}"/>
              </a:ext>
            </a:extLst>
          </p:cNvPr>
          <p:cNvSpPr txBox="1"/>
          <p:nvPr/>
        </p:nvSpPr>
        <p:spPr>
          <a:xfrm>
            <a:off x="551921" y="5198456"/>
            <a:ext cx="4839758" cy="646331"/>
          </a:xfrm>
          <a:prstGeom prst="rect">
            <a:avLst/>
          </a:prstGeom>
          <a:noFill/>
        </p:spPr>
        <p:txBody>
          <a:bodyPr wrap="square" rtlCol="0">
            <a:spAutoFit/>
          </a:bodyPr>
          <a:lstStyle/>
          <a:p>
            <a:r>
              <a:rPr lang="en-US" dirty="0"/>
              <a:t>Although much better performance than the baseline model, still far from useful</a:t>
            </a:r>
          </a:p>
        </p:txBody>
      </p:sp>
      <p:sp>
        <p:nvSpPr>
          <p:cNvPr id="8" name="TextBox 7">
            <a:extLst>
              <a:ext uri="{FF2B5EF4-FFF2-40B4-BE49-F238E27FC236}">
                <a16:creationId xmlns:a16="http://schemas.microsoft.com/office/drawing/2014/main" id="{3201DEF1-5320-4DA9-94D4-030BD8A8DFE2}"/>
              </a:ext>
            </a:extLst>
          </p:cNvPr>
          <p:cNvSpPr txBox="1"/>
          <p:nvPr/>
        </p:nvSpPr>
        <p:spPr>
          <a:xfrm>
            <a:off x="6337648" y="1923656"/>
            <a:ext cx="5553075" cy="646331"/>
          </a:xfrm>
          <a:prstGeom prst="rect">
            <a:avLst/>
          </a:prstGeom>
          <a:noFill/>
        </p:spPr>
        <p:txBody>
          <a:bodyPr wrap="square" rtlCol="0">
            <a:spAutoFit/>
          </a:bodyPr>
          <a:lstStyle/>
          <a:p>
            <a:r>
              <a:rPr lang="en-US" dirty="0"/>
              <a:t>Conclusion: Decision Tree model performed the best when the training data was overfitted</a:t>
            </a:r>
          </a:p>
        </p:txBody>
      </p:sp>
    </p:spTree>
    <p:extLst>
      <p:ext uri="{BB962C8B-B14F-4D97-AF65-F5344CB8AC3E}">
        <p14:creationId xmlns:p14="http://schemas.microsoft.com/office/powerpoint/2010/main" val="215627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AEC4-C4F7-4B20-A28B-76A049C16018}"/>
              </a:ext>
            </a:extLst>
          </p:cNvPr>
          <p:cNvSpPr>
            <a:spLocks noGrp="1"/>
          </p:cNvSpPr>
          <p:nvPr>
            <p:ph type="title"/>
          </p:nvPr>
        </p:nvSpPr>
        <p:spPr/>
        <p:txBody>
          <a:bodyPr/>
          <a:lstStyle/>
          <a:p>
            <a:r>
              <a:rPr lang="en-US" dirty="0"/>
              <a:t>Oversampling</a:t>
            </a:r>
          </a:p>
        </p:txBody>
      </p:sp>
      <p:graphicFrame>
        <p:nvGraphicFramePr>
          <p:cNvPr id="9" name="Content Placeholder 2">
            <a:extLst>
              <a:ext uri="{FF2B5EF4-FFF2-40B4-BE49-F238E27FC236}">
                <a16:creationId xmlns:a16="http://schemas.microsoft.com/office/drawing/2014/main" id="{357F262D-7117-E4CC-DFA1-3E2D799434D6}"/>
              </a:ext>
            </a:extLst>
          </p:cNvPr>
          <p:cNvGraphicFramePr>
            <a:graphicFrameLocks noGrp="1"/>
          </p:cNvGraphicFramePr>
          <p:nvPr>
            <p:ph idx="1"/>
            <p:extLst>
              <p:ext uri="{D42A27DB-BD31-4B8C-83A1-F6EECF244321}">
                <p14:modId xmlns:p14="http://schemas.microsoft.com/office/powerpoint/2010/main" val="1532358501"/>
              </p:ext>
            </p:extLst>
          </p:nvPr>
        </p:nvGraphicFramePr>
        <p:xfrm>
          <a:off x="1274232" y="1712913"/>
          <a:ext cx="9643535" cy="2339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a:extLst>
              <a:ext uri="{FF2B5EF4-FFF2-40B4-BE49-F238E27FC236}">
                <a16:creationId xmlns:a16="http://schemas.microsoft.com/office/drawing/2014/main" id="{C4843E22-174C-4280-BF4F-6A386F68B07E}"/>
              </a:ext>
            </a:extLst>
          </p:cNvPr>
          <p:cNvGraphicFramePr>
            <a:graphicFrameLocks noGrp="1"/>
          </p:cNvGraphicFramePr>
          <p:nvPr>
            <p:extLst>
              <p:ext uri="{D42A27DB-BD31-4B8C-83A1-F6EECF244321}">
                <p14:modId xmlns:p14="http://schemas.microsoft.com/office/powerpoint/2010/main" val="3304846068"/>
              </p:ext>
            </p:extLst>
          </p:nvPr>
        </p:nvGraphicFramePr>
        <p:xfrm>
          <a:off x="474136" y="4809067"/>
          <a:ext cx="5181600" cy="1508758"/>
        </p:xfrm>
        <a:graphic>
          <a:graphicData uri="http://schemas.openxmlformats.org/drawingml/2006/table">
            <a:tbl>
              <a:tblPr firstRow="1" bandRow="1">
                <a:tableStyleId>{5C22544A-7EE6-4342-B048-85BDC9FD1C3A}</a:tableStyleId>
              </a:tblPr>
              <a:tblGrid>
                <a:gridCol w="1100664">
                  <a:extLst>
                    <a:ext uri="{9D8B030D-6E8A-4147-A177-3AD203B41FA5}">
                      <a16:colId xmlns:a16="http://schemas.microsoft.com/office/drawing/2014/main" val="964837443"/>
                    </a:ext>
                  </a:extLst>
                </a:gridCol>
                <a:gridCol w="971976">
                  <a:extLst>
                    <a:ext uri="{9D8B030D-6E8A-4147-A177-3AD203B41FA5}">
                      <a16:colId xmlns:a16="http://schemas.microsoft.com/office/drawing/2014/main" val="3468870543"/>
                    </a:ext>
                  </a:extLst>
                </a:gridCol>
                <a:gridCol w="1036320">
                  <a:extLst>
                    <a:ext uri="{9D8B030D-6E8A-4147-A177-3AD203B41FA5}">
                      <a16:colId xmlns:a16="http://schemas.microsoft.com/office/drawing/2014/main" val="4280703816"/>
                    </a:ext>
                  </a:extLst>
                </a:gridCol>
                <a:gridCol w="1036320">
                  <a:extLst>
                    <a:ext uri="{9D8B030D-6E8A-4147-A177-3AD203B41FA5}">
                      <a16:colId xmlns:a16="http://schemas.microsoft.com/office/drawing/2014/main" val="1857291552"/>
                    </a:ext>
                  </a:extLst>
                </a:gridCol>
                <a:gridCol w="1036320">
                  <a:extLst>
                    <a:ext uri="{9D8B030D-6E8A-4147-A177-3AD203B41FA5}">
                      <a16:colId xmlns:a16="http://schemas.microsoft.com/office/drawing/2014/main" val="10285839"/>
                    </a:ext>
                  </a:extLst>
                </a:gridCol>
              </a:tblGrid>
              <a:tr h="404924">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Dataset</a:t>
                      </a: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Precision</a:t>
                      </a: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Recall</a:t>
                      </a: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F1 Score </a:t>
                      </a: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68580" marR="68580" marT="0" marB="0"/>
                </a:tc>
                <a:extLst>
                  <a:ext uri="{0D108BD9-81ED-4DB2-BD59-A6C34878D82A}">
                    <a16:rowId xmlns:a16="http://schemas.microsoft.com/office/drawing/2014/main" val="542682053"/>
                  </a:ext>
                </a:extLst>
              </a:tr>
              <a:tr h="404924">
                <a:tc>
                  <a:txBody>
                    <a:bodyPr/>
                    <a:lstStyle/>
                    <a:p>
                      <a:r>
                        <a:rPr lang="en-US" sz="1600" dirty="0"/>
                        <a:t>Train</a:t>
                      </a:r>
                    </a:p>
                  </a:txBody>
                  <a:tcPr/>
                </a:tc>
                <a:tc>
                  <a:txBody>
                    <a:bodyPr/>
                    <a:lstStyle/>
                    <a:p>
                      <a:r>
                        <a:rPr lang="en-US" dirty="0"/>
                        <a:t>.99</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2925434211"/>
                  </a:ext>
                </a:extLst>
              </a:tr>
              <a:tr h="698910">
                <a:tc>
                  <a:txBody>
                    <a:bodyPr/>
                    <a:lstStyle/>
                    <a:p>
                      <a:r>
                        <a:rPr lang="en-US" sz="1600" dirty="0"/>
                        <a:t>Validation</a:t>
                      </a:r>
                    </a:p>
                  </a:txBody>
                  <a:tcPr/>
                </a:tc>
                <a:tc>
                  <a:txBody>
                    <a:bodyPr/>
                    <a:lstStyle/>
                    <a:p>
                      <a:r>
                        <a:rPr lang="en-US" dirty="0"/>
                        <a:t>.99</a:t>
                      </a:r>
                    </a:p>
                  </a:txBody>
                  <a:tcPr/>
                </a:tc>
                <a:tc>
                  <a:txBody>
                    <a:bodyPr/>
                    <a:lstStyle/>
                    <a:p>
                      <a:r>
                        <a:rPr lang="en-US" dirty="0"/>
                        <a:t>1.0</a:t>
                      </a:r>
                    </a:p>
                  </a:txBody>
                  <a:tcPr/>
                </a:tc>
                <a:tc>
                  <a:txBody>
                    <a:bodyPr/>
                    <a:lstStyle/>
                    <a:p>
                      <a:r>
                        <a:rPr lang="en-US" dirty="0"/>
                        <a:t>.99</a:t>
                      </a:r>
                    </a:p>
                  </a:txBody>
                  <a:tcPr/>
                </a:tc>
                <a:tc>
                  <a:txBody>
                    <a:bodyPr/>
                    <a:lstStyle/>
                    <a:p>
                      <a:r>
                        <a:rPr lang="en-US" dirty="0"/>
                        <a:t>.99</a:t>
                      </a:r>
                    </a:p>
                  </a:txBody>
                  <a:tcPr/>
                </a:tc>
                <a:extLst>
                  <a:ext uri="{0D108BD9-81ED-4DB2-BD59-A6C34878D82A}">
                    <a16:rowId xmlns:a16="http://schemas.microsoft.com/office/drawing/2014/main" val="477283979"/>
                  </a:ext>
                </a:extLst>
              </a:tr>
            </a:tbl>
          </a:graphicData>
        </a:graphic>
      </p:graphicFrame>
      <p:graphicFrame>
        <p:nvGraphicFramePr>
          <p:cNvPr id="5" name="Table 4">
            <a:extLst>
              <a:ext uri="{FF2B5EF4-FFF2-40B4-BE49-F238E27FC236}">
                <a16:creationId xmlns:a16="http://schemas.microsoft.com/office/drawing/2014/main" id="{29EA8F95-7A6D-403B-9D1E-BFC8123B0EBF}"/>
              </a:ext>
            </a:extLst>
          </p:cNvPr>
          <p:cNvGraphicFramePr>
            <a:graphicFrameLocks noGrp="1"/>
          </p:cNvGraphicFramePr>
          <p:nvPr>
            <p:extLst>
              <p:ext uri="{D42A27DB-BD31-4B8C-83A1-F6EECF244321}">
                <p14:modId xmlns:p14="http://schemas.microsoft.com/office/powerpoint/2010/main" val="4135353959"/>
              </p:ext>
            </p:extLst>
          </p:nvPr>
        </p:nvGraphicFramePr>
        <p:xfrm>
          <a:off x="6536264" y="4758267"/>
          <a:ext cx="5181600" cy="1508758"/>
        </p:xfrm>
        <a:graphic>
          <a:graphicData uri="http://schemas.openxmlformats.org/drawingml/2006/table">
            <a:tbl>
              <a:tblPr firstRow="1" bandRow="1">
                <a:tableStyleId>{5C22544A-7EE6-4342-B048-85BDC9FD1C3A}</a:tableStyleId>
              </a:tblPr>
              <a:tblGrid>
                <a:gridCol w="1100664">
                  <a:extLst>
                    <a:ext uri="{9D8B030D-6E8A-4147-A177-3AD203B41FA5}">
                      <a16:colId xmlns:a16="http://schemas.microsoft.com/office/drawing/2014/main" val="964837443"/>
                    </a:ext>
                  </a:extLst>
                </a:gridCol>
                <a:gridCol w="971976">
                  <a:extLst>
                    <a:ext uri="{9D8B030D-6E8A-4147-A177-3AD203B41FA5}">
                      <a16:colId xmlns:a16="http://schemas.microsoft.com/office/drawing/2014/main" val="3468870543"/>
                    </a:ext>
                  </a:extLst>
                </a:gridCol>
                <a:gridCol w="1036320">
                  <a:extLst>
                    <a:ext uri="{9D8B030D-6E8A-4147-A177-3AD203B41FA5}">
                      <a16:colId xmlns:a16="http://schemas.microsoft.com/office/drawing/2014/main" val="4280703816"/>
                    </a:ext>
                  </a:extLst>
                </a:gridCol>
                <a:gridCol w="1036320">
                  <a:extLst>
                    <a:ext uri="{9D8B030D-6E8A-4147-A177-3AD203B41FA5}">
                      <a16:colId xmlns:a16="http://schemas.microsoft.com/office/drawing/2014/main" val="1857291552"/>
                    </a:ext>
                  </a:extLst>
                </a:gridCol>
                <a:gridCol w="1036320">
                  <a:extLst>
                    <a:ext uri="{9D8B030D-6E8A-4147-A177-3AD203B41FA5}">
                      <a16:colId xmlns:a16="http://schemas.microsoft.com/office/drawing/2014/main" val="10285839"/>
                    </a:ext>
                  </a:extLst>
                </a:gridCol>
              </a:tblGrid>
              <a:tr h="404924">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Dataset</a:t>
                      </a: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Precision</a:t>
                      </a: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Recall</a:t>
                      </a: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F1 Score </a:t>
                      </a: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68580" marR="68580" marT="0" marB="0"/>
                </a:tc>
                <a:extLst>
                  <a:ext uri="{0D108BD9-81ED-4DB2-BD59-A6C34878D82A}">
                    <a16:rowId xmlns:a16="http://schemas.microsoft.com/office/drawing/2014/main" val="542682053"/>
                  </a:ext>
                </a:extLst>
              </a:tr>
              <a:tr h="404924">
                <a:tc>
                  <a:txBody>
                    <a:bodyPr/>
                    <a:lstStyle/>
                    <a:p>
                      <a:r>
                        <a:rPr lang="en-US" sz="1600" dirty="0"/>
                        <a:t>Train</a:t>
                      </a:r>
                    </a:p>
                  </a:txBody>
                  <a:tcPr/>
                </a:tc>
                <a:tc>
                  <a:txBody>
                    <a:bodyPr/>
                    <a:lstStyle/>
                    <a:p>
                      <a:r>
                        <a:rPr lang="en-US" dirty="0"/>
                        <a:t>.99</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2925434211"/>
                  </a:ext>
                </a:extLst>
              </a:tr>
              <a:tr h="698910">
                <a:tc>
                  <a:txBody>
                    <a:bodyPr/>
                    <a:lstStyle/>
                    <a:p>
                      <a:r>
                        <a:rPr lang="en-US" sz="1600" dirty="0"/>
                        <a:t>Validation</a:t>
                      </a:r>
                    </a:p>
                  </a:txBody>
                  <a:tcPr/>
                </a:tc>
                <a:tc>
                  <a:txBody>
                    <a:bodyPr/>
                    <a:lstStyle/>
                    <a:p>
                      <a:r>
                        <a:rPr lang="en-US" dirty="0"/>
                        <a:t>.97</a:t>
                      </a:r>
                    </a:p>
                  </a:txBody>
                  <a:tcPr/>
                </a:tc>
                <a:tc>
                  <a:txBody>
                    <a:bodyPr/>
                    <a:lstStyle/>
                    <a:p>
                      <a:r>
                        <a:rPr lang="en-US" dirty="0"/>
                        <a:t>.21</a:t>
                      </a:r>
                    </a:p>
                  </a:txBody>
                  <a:tcPr/>
                </a:tc>
                <a:tc>
                  <a:txBody>
                    <a:bodyPr/>
                    <a:lstStyle/>
                    <a:p>
                      <a:r>
                        <a:rPr lang="en-US" dirty="0"/>
                        <a:t>.35</a:t>
                      </a:r>
                    </a:p>
                  </a:txBody>
                  <a:tcPr/>
                </a:tc>
                <a:tc>
                  <a:txBody>
                    <a:bodyPr/>
                    <a:lstStyle/>
                    <a:p>
                      <a:r>
                        <a:rPr lang="en-US" dirty="0"/>
                        <a:t>.60</a:t>
                      </a:r>
                    </a:p>
                  </a:txBody>
                  <a:tcPr/>
                </a:tc>
                <a:extLst>
                  <a:ext uri="{0D108BD9-81ED-4DB2-BD59-A6C34878D82A}">
                    <a16:rowId xmlns:a16="http://schemas.microsoft.com/office/drawing/2014/main" val="477283979"/>
                  </a:ext>
                </a:extLst>
              </a:tr>
            </a:tbl>
          </a:graphicData>
        </a:graphic>
      </p:graphicFrame>
      <p:sp>
        <p:nvSpPr>
          <p:cNvPr id="6" name="TextBox 5">
            <a:extLst>
              <a:ext uri="{FF2B5EF4-FFF2-40B4-BE49-F238E27FC236}">
                <a16:creationId xmlns:a16="http://schemas.microsoft.com/office/drawing/2014/main" id="{8B6BD7A0-BB29-4F79-8606-FE7B905D4478}"/>
              </a:ext>
            </a:extLst>
          </p:cNvPr>
          <p:cNvSpPr txBox="1"/>
          <p:nvPr/>
        </p:nvSpPr>
        <p:spPr>
          <a:xfrm>
            <a:off x="927102" y="4246311"/>
            <a:ext cx="4331945" cy="369332"/>
          </a:xfrm>
          <a:prstGeom prst="rect">
            <a:avLst/>
          </a:prstGeom>
          <a:noFill/>
        </p:spPr>
        <p:txBody>
          <a:bodyPr wrap="square" rtlCol="0">
            <a:spAutoFit/>
          </a:bodyPr>
          <a:lstStyle/>
          <a:p>
            <a:r>
              <a:rPr lang="en-US" dirty="0"/>
              <a:t>Model Results: SMOTE before splitting</a:t>
            </a:r>
          </a:p>
        </p:txBody>
      </p:sp>
      <p:sp>
        <p:nvSpPr>
          <p:cNvPr id="7" name="TextBox 6">
            <a:extLst>
              <a:ext uri="{FF2B5EF4-FFF2-40B4-BE49-F238E27FC236}">
                <a16:creationId xmlns:a16="http://schemas.microsoft.com/office/drawing/2014/main" id="{691D39AC-C380-4530-8E6F-898566ECCAB8}"/>
              </a:ext>
            </a:extLst>
          </p:cNvPr>
          <p:cNvSpPr txBox="1"/>
          <p:nvPr/>
        </p:nvSpPr>
        <p:spPr>
          <a:xfrm>
            <a:off x="7200900" y="4233333"/>
            <a:ext cx="4063998" cy="369332"/>
          </a:xfrm>
          <a:prstGeom prst="rect">
            <a:avLst/>
          </a:prstGeom>
          <a:noFill/>
        </p:spPr>
        <p:txBody>
          <a:bodyPr wrap="square" rtlCol="0">
            <a:spAutoFit/>
          </a:bodyPr>
          <a:lstStyle/>
          <a:p>
            <a:r>
              <a:rPr lang="en-US" dirty="0"/>
              <a:t>Model Results: SMOTE after splitting</a:t>
            </a:r>
          </a:p>
        </p:txBody>
      </p:sp>
    </p:spTree>
    <p:extLst>
      <p:ext uri="{BB962C8B-B14F-4D97-AF65-F5344CB8AC3E}">
        <p14:creationId xmlns:p14="http://schemas.microsoft.com/office/powerpoint/2010/main" val="258155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C7AC-A056-4389-B299-54ED51D49446}"/>
              </a:ext>
            </a:extLst>
          </p:cNvPr>
          <p:cNvSpPr>
            <a:spLocks noGrp="1"/>
          </p:cNvSpPr>
          <p:nvPr>
            <p:ph type="title"/>
          </p:nvPr>
        </p:nvSpPr>
        <p:spPr>
          <a:xfrm>
            <a:off x="2895600" y="764373"/>
            <a:ext cx="8610600" cy="1293028"/>
          </a:xfrm>
        </p:spPr>
        <p:txBody>
          <a:bodyPr/>
          <a:lstStyle/>
          <a:p>
            <a:r>
              <a:rPr lang="en-US"/>
              <a:t>Model Refinement</a:t>
            </a:r>
            <a:endParaRPr lang="en-US" dirty="0"/>
          </a:p>
        </p:txBody>
      </p:sp>
      <p:graphicFrame>
        <p:nvGraphicFramePr>
          <p:cNvPr id="6" name="Content Placeholder 2">
            <a:extLst>
              <a:ext uri="{FF2B5EF4-FFF2-40B4-BE49-F238E27FC236}">
                <a16:creationId xmlns:a16="http://schemas.microsoft.com/office/drawing/2014/main" id="{A7510BE6-CC55-E7D3-C434-641338E5E9DF}"/>
              </a:ext>
            </a:extLst>
          </p:cNvPr>
          <p:cNvGraphicFramePr>
            <a:graphicFrameLocks noGrp="1"/>
          </p:cNvGraphicFramePr>
          <p:nvPr>
            <p:ph idx="1"/>
            <p:extLst>
              <p:ext uri="{D42A27DB-BD31-4B8C-83A1-F6EECF244321}">
                <p14:modId xmlns:p14="http://schemas.microsoft.com/office/powerpoint/2010/main" val="3717047509"/>
              </p:ext>
            </p:extLst>
          </p:nvPr>
        </p:nvGraphicFramePr>
        <p:xfrm>
          <a:off x="685800" y="2194561"/>
          <a:ext cx="10820400" cy="2129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a:extLst>
              <a:ext uri="{FF2B5EF4-FFF2-40B4-BE49-F238E27FC236}">
                <a16:creationId xmlns:a16="http://schemas.microsoft.com/office/drawing/2014/main" id="{EF101809-50D8-48A5-AF1F-3917E6497130}"/>
              </a:ext>
            </a:extLst>
          </p:cNvPr>
          <p:cNvGraphicFramePr>
            <a:graphicFrameLocks noGrp="1"/>
          </p:cNvGraphicFramePr>
          <p:nvPr>
            <p:extLst>
              <p:ext uri="{D42A27DB-BD31-4B8C-83A1-F6EECF244321}">
                <p14:modId xmlns:p14="http://schemas.microsoft.com/office/powerpoint/2010/main" val="1189812302"/>
              </p:ext>
            </p:extLst>
          </p:nvPr>
        </p:nvGraphicFramePr>
        <p:xfrm>
          <a:off x="3314696" y="4584869"/>
          <a:ext cx="5810254" cy="1508758"/>
        </p:xfrm>
        <a:graphic>
          <a:graphicData uri="http://schemas.openxmlformats.org/drawingml/2006/table">
            <a:tbl>
              <a:tblPr firstRow="1" bandRow="1">
                <a:tableStyleId>{5C22544A-7EE6-4342-B048-85BDC9FD1C3A}</a:tableStyleId>
              </a:tblPr>
              <a:tblGrid>
                <a:gridCol w="1234201">
                  <a:extLst>
                    <a:ext uri="{9D8B030D-6E8A-4147-A177-3AD203B41FA5}">
                      <a16:colId xmlns:a16="http://schemas.microsoft.com/office/drawing/2014/main" val="964837443"/>
                    </a:ext>
                  </a:extLst>
                </a:gridCol>
                <a:gridCol w="1089900">
                  <a:extLst>
                    <a:ext uri="{9D8B030D-6E8A-4147-A177-3AD203B41FA5}">
                      <a16:colId xmlns:a16="http://schemas.microsoft.com/office/drawing/2014/main" val="3468870543"/>
                    </a:ext>
                  </a:extLst>
                </a:gridCol>
                <a:gridCol w="1162051">
                  <a:extLst>
                    <a:ext uri="{9D8B030D-6E8A-4147-A177-3AD203B41FA5}">
                      <a16:colId xmlns:a16="http://schemas.microsoft.com/office/drawing/2014/main" val="4280703816"/>
                    </a:ext>
                  </a:extLst>
                </a:gridCol>
                <a:gridCol w="1162051">
                  <a:extLst>
                    <a:ext uri="{9D8B030D-6E8A-4147-A177-3AD203B41FA5}">
                      <a16:colId xmlns:a16="http://schemas.microsoft.com/office/drawing/2014/main" val="1857291552"/>
                    </a:ext>
                  </a:extLst>
                </a:gridCol>
                <a:gridCol w="1162051">
                  <a:extLst>
                    <a:ext uri="{9D8B030D-6E8A-4147-A177-3AD203B41FA5}">
                      <a16:colId xmlns:a16="http://schemas.microsoft.com/office/drawing/2014/main" val="10285839"/>
                    </a:ext>
                  </a:extLst>
                </a:gridCol>
              </a:tblGrid>
              <a:tr h="404924">
                <a:tc>
                  <a:txBody>
                    <a:bodyPr/>
                    <a:lstStyle/>
                    <a:p>
                      <a:pPr marL="0" marR="0">
                        <a:lnSpc>
                          <a:spcPct val="107000"/>
                        </a:lnSpc>
                        <a:spcBef>
                          <a:spcPts val="0"/>
                        </a:spcBef>
                        <a:spcAft>
                          <a:spcPts val="0"/>
                        </a:spcAft>
                      </a:pPr>
                      <a:r>
                        <a:rPr lang="en-US" sz="1600">
                          <a:effectLst/>
                        </a:rPr>
                        <a:t>Dataset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Precision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Recall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F1 Score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Accuracy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2682053"/>
                  </a:ext>
                </a:extLst>
              </a:tr>
              <a:tr h="404924">
                <a:tc>
                  <a:txBody>
                    <a:bodyPr/>
                    <a:lstStyle/>
                    <a:p>
                      <a:r>
                        <a:rPr lang="en-US" sz="1600"/>
                        <a:t>Test</a:t>
                      </a:r>
                      <a:endParaRPr lang="en-US" sz="1600" dirty="0"/>
                    </a:p>
                  </a:txBody>
                  <a:tcPr/>
                </a:tc>
                <a:tc>
                  <a:txBody>
                    <a:bodyPr/>
                    <a:lstStyle/>
                    <a:p>
                      <a:r>
                        <a:rPr lang="en-US"/>
                        <a:t>.94</a:t>
                      </a:r>
                      <a:endParaRPr lang="en-US" dirty="0"/>
                    </a:p>
                  </a:txBody>
                  <a:tcPr/>
                </a:tc>
                <a:tc>
                  <a:txBody>
                    <a:bodyPr/>
                    <a:lstStyle/>
                    <a:p>
                      <a:r>
                        <a:rPr lang="en-US"/>
                        <a:t>.83</a:t>
                      </a:r>
                      <a:endParaRPr lang="en-US" dirty="0"/>
                    </a:p>
                  </a:txBody>
                  <a:tcPr/>
                </a:tc>
                <a:tc>
                  <a:txBody>
                    <a:bodyPr/>
                    <a:lstStyle/>
                    <a:p>
                      <a:r>
                        <a:rPr lang="en-US"/>
                        <a:t>.88</a:t>
                      </a:r>
                      <a:endParaRPr lang="en-US" dirty="0"/>
                    </a:p>
                  </a:txBody>
                  <a:tcPr/>
                </a:tc>
                <a:tc>
                  <a:txBody>
                    <a:bodyPr/>
                    <a:lstStyle/>
                    <a:p>
                      <a:r>
                        <a:rPr lang="en-US"/>
                        <a:t>.89</a:t>
                      </a:r>
                      <a:endParaRPr lang="en-US" dirty="0"/>
                    </a:p>
                  </a:txBody>
                  <a:tcPr/>
                </a:tc>
                <a:extLst>
                  <a:ext uri="{0D108BD9-81ED-4DB2-BD59-A6C34878D82A}">
                    <a16:rowId xmlns:a16="http://schemas.microsoft.com/office/drawing/2014/main" val="2925434211"/>
                  </a:ext>
                </a:extLst>
              </a:tr>
              <a:tr h="698910">
                <a:tc>
                  <a:txBody>
                    <a:bodyPr/>
                    <a:lstStyle/>
                    <a:p>
                      <a:r>
                        <a:rPr lang="en-US" sz="1600"/>
                        <a:t>Validation</a:t>
                      </a:r>
                      <a:endParaRPr lang="en-US" sz="1600" dirty="0"/>
                    </a:p>
                  </a:txBody>
                  <a:tcPr/>
                </a:tc>
                <a:tc>
                  <a:txBody>
                    <a:bodyPr/>
                    <a:lstStyle/>
                    <a:p>
                      <a:r>
                        <a:rPr lang="en-US"/>
                        <a:t>.94</a:t>
                      </a:r>
                      <a:endParaRPr lang="en-US" dirty="0"/>
                    </a:p>
                  </a:txBody>
                  <a:tcPr/>
                </a:tc>
                <a:tc>
                  <a:txBody>
                    <a:bodyPr/>
                    <a:lstStyle/>
                    <a:p>
                      <a:r>
                        <a:rPr lang="en-US"/>
                        <a:t>.86</a:t>
                      </a:r>
                      <a:endParaRPr lang="en-US" dirty="0"/>
                    </a:p>
                  </a:txBody>
                  <a:tcPr/>
                </a:tc>
                <a:tc>
                  <a:txBody>
                    <a:bodyPr/>
                    <a:lstStyle/>
                    <a:p>
                      <a:r>
                        <a:rPr lang="en-US"/>
                        <a:t>.90</a:t>
                      </a:r>
                      <a:endParaRPr lang="en-US" dirty="0"/>
                    </a:p>
                  </a:txBody>
                  <a:tcPr/>
                </a:tc>
                <a:tc>
                  <a:txBody>
                    <a:bodyPr/>
                    <a:lstStyle/>
                    <a:p>
                      <a:r>
                        <a:rPr lang="en-US" dirty="0"/>
                        <a:t>.90</a:t>
                      </a:r>
                    </a:p>
                  </a:txBody>
                  <a:tcPr/>
                </a:tc>
                <a:extLst>
                  <a:ext uri="{0D108BD9-81ED-4DB2-BD59-A6C34878D82A}">
                    <a16:rowId xmlns:a16="http://schemas.microsoft.com/office/drawing/2014/main" val="477283979"/>
                  </a:ext>
                </a:extLst>
              </a:tr>
            </a:tbl>
          </a:graphicData>
        </a:graphic>
      </p:graphicFrame>
    </p:spTree>
    <p:extLst>
      <p:ext uri="{BB962C8B-B14F-4D97-AF65-F5344CB8AC3E}">
        <p14:creationId xmlns:p14="http://schemas.microsoft.com/office/powerpoint/2010/main" val="33814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3BC7-A48D-4363-82BB-16A8B17F14DE}"/>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348F2CA8-6FD9-4073-9406-D327432BC148}"/>
              </a:ext>
            </a:extLst>
          </p:cNvPr>
          <p:cNvSpPr>
            <a:spLocks noGrp="1"/>
          </p:cNvSpPr>
          <p:nvPr>
            <p:ph idx="1"/>
          </p:nvPr>
        </p:nvSpPr>
        <p:spPr/>
        <p:txBody>
          <a:bodyPr/>
          <a:lstStyle/>
          <a:p>
            <a:r>
              <a:rPr lang="en-US" dirty="0"/>
              <a:t>Create a tradeoff curve between the f1 score and the prediction horizon by creating multiple models</a:t>
            </a:r>
          </a:p>
          <a:p>
            <a:r>
              <a:rPr lang="en-US" dirty="0"/>
              <a:t>Combine these models to give a probability of failure within X amount of time</a:t>
            </a:r>
          </a:p>
        </p:txBody>
      </p:sp>
    </p:spTree>
    <p:extLst>
      <p:ext uri="{BB962C8B-B14F-4D97-AF65-F5344CB8AC3E}">
        <p14:creationId xmlns:p14="http://schemas.microsoft.com/office/powerpoint/2010/main" val="350383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DA34-41DE-49EF-85B8-492F418B34C6}"/>
              </a:ext>
            </a:extLst>
          </p:cNvPr>
          <p:cNvSpPr>
            <a:spLocks noGrp="1"/>
          </p:cNvSpPr>
          <p:nvPr>
            <p:ph type="title"/>
          </p:nvPr>
        </p:nvSpPr>
        <p:spPr/>
        <p:txBody>
          <a:bodyPr/>
          <a:lstStyle/>
          <a:p>
            <a:r>
              <a:rPr lang="en-US" dirty="0"/>
              <a:t>Problem Statement</a:t>
            </a:r>
          </a:p>
        </p:txBody>
      </p:sp>
      <p:graphicFrame>
        <p:nvGraphicFramePr>
          <p:cNvPr id="6" name="Content Placeholder 2">
            <a:extLst>
              <a:ext uri="{FF2B5EF4-FFF2-40B4-BE49-F238E27FC236}">
                <a16:creationId xmlns:a16="http://schemas.microsoft.com/office/drawing/2014/main" id="{1B1DAAA5-1F43-97BF-F2D0-63A8CE5120C6}"/>
              </a:ext>
            </a:extLst>
          </p:cNvPr>
          <p:cNvGraphicFramePr>
            <a:graphicFrameLocks noGrp="1"/>
          </p:cNvGraphicFramePr>
          <p:nvPr>
            <p:ph idx="1"/>
          </p:nvPr>
        </p:nvGraphicFramePr>
        <p:xfrm>
          <a:off x="409575" y="1520825"/>
          <a:ext cx="10515600" cy="3670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4056AE24-BC6A-4195-8989-3E67C367A9B8}"/>
              </a:ext>
            </a:extLst>
          </p:cNvPr>
          <p:cNvSpPr txBox="1">
            <a:spLocks/>
          </p:cNvSpPr>
          <p:nvPr/>
        </p:nvSpPr>
        <p:spPr>
          <a:xfrm>
            <a:off x="1755925" y="5645952"/>
            <a:ext cx="7905660" cy="6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FFC000"/>
                </a:solidFill>
              </a:rPr>
              <a:t>Can we reliably predict when a failure will occur with sufficient time for an intervention?   </a:t>
            </a:r>
          </a:p>
        </p:txBody>
      </p:sp>
    </p:spTree>
    <p:extLst>
      <p:ext uri="{BB962C8B-B14F-4D97-AF65-F5344CB8AC3E}">
        <p14:creationId xmlns:p14="http://schemas.microsoft.com/office/powerpoint/2010/main" val="286483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DA34-41DE-49EF-85B8-492F418B34C6}"/>
              </a:ext>
            </a:extLst>
          </p:cNvPr>
          <p:cNvSpPr>
            <a:spLocks noGrp="1"/>
          </p:cNvSpPr>
          <p:nvPr>
            <p:ph type="title"/>
          </p:nvPr>
        </p:nvSpPr>
        <p:spPr/>
        <p:txBody>
          <a:bodyPr/>
          <a:lstStyle/>
          <a:p>
            <a:r>
              <a:rPr lang="en-US" dirty="0"/>
              <a:t>Why is it important?</a:t>
            </a:r>
          </a:p>
        </p:txBody>
      </p:sp>
      <p:pic>
        <p:nvPicPr>
          <p:cNvPr id="1026" name="Picture 2" descr="Can't Start Your Engines? 7 Common Car Engine Problems - Motor Era">
            <a:extLst>
              <a:ext uri="{FF2B5EF4-FFF2-40B4-BE49-F238E27FC236}">
                <a16:creationId xmlns:a16="http://schemas.microsoft.com/office/drawing/2014/main" id="{C29189BD-85E5-438E-9839-52AA44120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618701"/>
            <a:ext cx="2603500" cy="17378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0AE9695-D57B-4205-B197-58849B85DD63}"/>
              </a:ext>
            </a:extLst>
          </p:cNvPr>
          <p:cNvSpPr/>
          <p:nvPr/>
        </p:nvSpPr>
        <p:spPr>
          <a:xfrm>
            <a:off x="1076326" y="3737271"/>
            <a:ext cx="4987698" cy="461665"/>
          </a:xfrm>
          <a:prstGeom prst="rect">
            <a:avLst/>
          </a:prstGeom>
        </p:spPr>
        <p:txBody>
          <a:bodyPr wrap="square">
            <a:spAutoFit/>
          </a:bodyPr>
          <a:lstStyle/>
          <a:p>
            <a:pPr marL="285750" indent="-285750">
              <a:buFont typeface="Arial" panose="020B0604020202020204" pitchFamily="34" charset="0"/>
              <a:buChar char="•"/>
            </a:pPr>
            <a:r>
              <a:rPr lang="en-US" sz="2400" dirty="0"/>
              <a:t>Minimize maintenance costs</a:t>
            </a:r>
          </a:p>
        </p:txBody>
      </p:sp>
      <p:sp>
        <p:nvSpPr>
          <p:cNvPr id="5" name="Rectangle 4">
            <a:extLst>
              <a:ext uri="{FF2B5EF4-FFF2-40B4-BE49-F238E27FC236}">
                <a16:creationId xmlns:a16="http://schemas.microsoft.com/office/drawing/2014/main" id="{06E29342-E69F-4F77-8960-3DA6F1C0EE94}"/>
              </a:ext>
            </a:extLst>
          </p:cNvPr>
          <p:cNvSpPr/>
          <p:nvPr/>
        </p:nvSpPr>
        <p:spPr>
          <a:xfrm>
            <a:off x="4976813" y="5489051"/>
            <a:ext cx="5815012" cy="461665"/>
          </a:xfrm>
          <a:prstGeom prst="rect">
            <a:avLst/>
          </a:prstGeom>
        </p:spPr>
        <p:txBody>
          <a:bodyPr wrap="square">
            <a:spAutoFit/>
          </a:bodyPr>
          <a:lstStyle/>
          <a:p>
            <a:pPr marL="285750" indent="-285750">
              <a:buFont typeface="Arial" panose="020B0604020202020204" pitchFamily="34" charset="0"/>
              <a:buChar char="•"/>
            </a:pPr>
            <a:r>
              <a:rPr lang="en-US" sz="2400" dirty="0"/>
              <a:t>Sell replacements before failure</a:t>
            </a:r>
          </a:p>
        </p:txBody>
      </p:sp>
      <p:pic>
        <p:nvPicPr>
          <p:cNvPr id="1028" name="Picture 4" descr="Medicare &amp; Cash-Pay PT | Maintenance Care &amp; Self-Payment | WebPT">
            <a:extLst>
              <a:ext uri="{FF2B5EF4-FFF2-40B4-BE49-F238E27FC236}">
                <a16:creationId xmlns:a16="http://schemas.microsoft.com/office/drawing/2014/main" id="{0FD90E4A-66C4-4C16-94D3-3694377EA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523" y="3315203"/>
            <a:ext cx="3245304" cy="15537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sing 'Unscheduled' Oil Analysis for Early Predictive Maintenance">
            <a:extLst>
              <a:ext uri="{FF2B5EF4-FFF2-40B4-BE49-F238E27FC236}">
                <a16:creationId xmlns:a16="http://schemas.microsoft.com/office/drawing/2014/main" id="{C82873BD-A007-449F-B27C-7AAC0C7D25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90" y="4524766"/>
            <a:ext cx="3595044" cy="202184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38CFE0E-D421-49D7-B03A-0DEA5C91EEBB}"/>
              </a:ext>
            </a:extLst>
          </p:cNvPr>
          <p:cNvSpPr/>
          <p:nvPr/>
        </p:nvSpPr>
        <p:spPr>
          <a:xfrm>
            <a:off x="4767262" y="2162314"/>
            <a:ext cx="5081588" cy="461665"/>
          </a:xfrm>
          <a:prstGeom prst="rect">
            <a:avLst/>
          </a:prstGeom>
        </p:spPr>
        <p:txBody>
          <a:bodyPr wrap="square">
            <a:spAutoFit/>
          </a:bodyPr>
          <a:lstStyle/>
          <a:p>
            <a:pPr marL="285750" indent="-285750">
              <a:buFont typeface="Arial" panose="020B0604020202020204" pitchFamily="34" charset="0"/>
              <a:buChar char="•"/>
            </a:pPr>
            <a:r>
              <a:rPr lang="en-US" sz="2400" dirty="0"/>
              <a:t>Minimize unplanned downtime</a:t>
            </a:r>
          </a:p>
        </p:txBody>
      </p:sp>
    </p:spTree>
    <p:extLst>
      <p:ext uri="{BB962C8B-B14F-4D97-AF65-F5344CB8AC3E}">
        <p14:creationId xmlns:p14="http://schemas.microsoft.com/office/powerpoint/2010/main" val="4252076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AD435D65-E643-4035-87B7-B9A118984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8E1E3C-F8D2-4308-8393-52DAD3872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B6081D4-5F83-4C05-AFFE-1395456D38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74" r="61801"/>
          <a:stretch/>
        </p:blipFill>
        <p:spPr>
          <a:xfrm>
            <a:off x="0" y="0"/>
            <a:ext cx="4636008" cy="1441450"/>
          </a:xfrm>
          <a:prstGeom prst="rect">
            <a:avLst/>
          </a:prstGeom>
        </p:spPr>
      </p:pic>
      <p:pic>
        <p:nvPicPr>
          <p:cNvPr id="15" name="Picture 14">
            <a:extLst>
              <a:ext uri="{FF2B5EF4-FFF2-40B4-BE49-F238E27FC236}">
                <a16:creationId xmlns:a16="http://schemas.microsoft.com/office/drawing/2014/main" id="{29A9CE89-5BEA-4699-AEAA-51CEC2198E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BED21DEF-E255-4589-91B7-10B253C745FD}"/>
              </a:ext>
            </a:extLst>
          </p:cNvPr>
          <p:cNvSpPr>
            <a:spLocks noGrp="1"/>
          </p:cNvSpPr>
          <p:nvPr>
            <p:ph type="title"/>
          </p:nvPr>
        </p:nvSpPr>
        <p:spPr>
          <a:xfrm>
            <a:off x="685800" y="1066163"/>
            <a:ext cx="3306744" cy="5148371"/>
          </a:xfrm>
        </p:spPr>
        <p:txBody>
          <a:bodyPr>
            <a:normAutofit/>
          </a:bodyPr>
          <a:lstStyle/>
          <a:p>
            <a:r>
              <a:rPr lang="en-US">
                <a:solidFill>
                  <a:schemeClr val="bg1"/>
                </a:solidFill>
              </a:rPr>
              <a:t>Data Source</a:t>
            </a:r>
          </a:p>
        </p:txBody>
      </p:sp>
      <p:graphicFrame>
        <p:nvGraphicFramePr>
          <p:cNvPr id="5" name="Content Placeholder 2">
            <a:extLst>
              <a:ext uri="{FF2B5EF4-FFF2-40B4-BE49-F238E27FC236}">
                <a16:creationId xmlns:a16="http://schemas.microsoft.com/office/drawing/2014/main" id="{6979426C-5234-A85F-74D0-53AE06B87F1A}"/>
              </a:ext>
            </a:extLst>
          </p:cNvPr>
          <p:cNvGraphicFramePr>
            <a:graphicFrameLocks noGrp="1"/>
          </p:cNvGraphicFramePr>
          <p:nvPr>
            <p:ph idx="1"/>
            <p:extLst>
              <p:ext uri="{D42A27DB-BD31-4B8C-83A1-F6EECF244321}">
                <p14:modId xmlns:p14="http://schemas.microsoft.com/office/powerpoint/2010/main" val="2519513206"/>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626293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9213-E292-402A-92BD-30BC64B04966}"/>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69B760E3-AB09-44C7-B920-6B33DBA93759}"/>
              </a:ext>
            </a:extLst>
          </p:cNvPr>
          <p:cNvSpPr>
            <a:spLocks noGrp="1"/>
          </p:cNvSpPr>
          <p:nvPr>
            <p:ph idx="1"/>
          </p:nvPr>
        </p:nvSpPr>
        <p:spPr>
          <a:xfrm>
            <a:off x="605102" y="2273351"/>
            <a:ext cx="6443133" cy="520598"/>
          </a:xfrm>
        </p:spPr>
        <p:txBody>
          <a:bodyPr/>
          <a:lstStyle/>
          <a:p>
            <a:r>
              <a:rPr lang="en-US" dirty="0"/>
              <a:t>Machine age makes no difference</a:t>
            </a:r>
          </a:p>
        </p:txBody>
      </p:sp>
      <p:pic>
        <p:nvPicPr>
          <p:cNvPr id="1026" name="Picture 2" descr="How to Speed Up Your Older Computer: Five Options - Ask Leo!">
            <a:extLst>
              <a:ext uri="{FF2B5EF4-FFF2-40B4-BE49-F238E27FC236}">
                <a16:creationId xmlns:a16="http://schemas.microsoft.com/office/drawing/2014/main" id="{6B2B0962-6707-4334-9D61-5636AE482E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44" r="18823"/>
          <a:stretch/>
        </p:blipFill>
        <p:spPr bwMode="auto">
          <a:xfrm>
            <a:off x="7391400" y="2057401"/>
            <a:ext cx="1628775" cy="12406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st computer 2022: The top Mac, PC, and Chromebook picks | ZDNet">
            <a:extLst>
              <a:ext uri="{FF2B5EF4-FFF2-40B4-BE49-F238E27FC236}">
                <a16:creationId xmlns:a16="http://schemas.microsoft.com/office/drawing/2014/main" id="{0641A477-5340-4EA2-AB86-20FAF8867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5063" y="2000251"/>
            <a:ext cx="1747837" cy="1309190"/>
          </a:xfrm>
          <a:prstGeom prst="rect">
            <a:avLst/>
          </a:prstGeom>
          <a:noFill/>
          <a:extLst>
            <a:ext uri="{909E8E84-426E-40DD-AFC4-6F175D3DCCD1}">
              <a14:hiddenFill xmlns:a14="http://schemas.microsoft.com/office/drawing/2010/main">
                <a:solidFill>
                  <a:srgbClr val="FFFFFF"/>
                </a:solidFill>
              </a14:hiddenFill>
            </a:ext>
          </a:extLst>
        </p:spPr>
      </p:pic>
      <p:sp>
        <p:nvSpPr>
          <p:cNvPr id="9" name="Equals 8">
            <a:extLst>
              <a:ext uri="{FF2B5EF4-FFF2-40B4-BE49-F238E27FC236}">
                <a16:creationId xmlns:a16="http://schemas.microsoft.com/office/drawing/2014/main" id="{8BAECFE1-2368-4E49-A23B-9A61BBF6D4A9}"/>
              </a:ext>
            </a:extLst>
          </p:cNvPr>
          <p:cNvSpPr/>
          <p:nvPr/>
        </p:nvSpPr>
        <p:spPr>
          <a:xfrm>
            <a:off x="9296400" y="2533650"/>
            <a:ext cx="561975" cy="3810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ontent Placeholder 2">
            <a:extLst>
              <a:ext uri="{FF2B5EF4-FFF2-40B4-BE49-F238E27FC236}">
                <a16:creationId xmlns:a16="http://schemas.microsoft.com/office/drawing/2014/main" id="{096CAAC8-6BEA-47BC-A171-731152A7D0CA}"/>
              </a:ext>
            </a:extLst>
          </p:cNvPr>
          <p:cNvSpPr txBox="1">
            <a:spLocks/>
          </p:cNvSpPr>
          <p:nvPr/>
        </p:nvSpPr>
        <p:spPr>
          <a:xfrm>
            <a:off x="470647" y="3970979"/>
            <a:ext cx="2400301" cy="520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Data spikes</a:t>
            </a:r>
          </a:p>
        </p:txBody>
      </p:sp>
      <p:sp>
        <p:nvSpPr>
          <p:cNvPr id="13" name="Content Placeholder 2">
            <a:extLst>
              <a:ext uri="{FF2B5EF4-FFF2-40B4-BE49-F238E27FC236}">
                <a16:creationId xmlns:a16="http://schemas.microsoft.com/office/drawing/2014/main" id="{8E9B1E6F-840A-4A7A-944F-D4790164E333}"/>
              </a:ext>
            </a:extLst>
          </p:cNvPr>
          <p:cNvSpPr txBox="1">
            <a:spLocks/>
          </p:cNvSpPr>
          <p:nvPr/>
        </p:nvSpPr>
        <p:spPr>
          <a:xfrm>
            <a:off x="470647" y="5668607"/>
            <a:ext cx="3097306" cy="621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Synthetic data</a:t>
            </a:r>
          </a:p>
        </p:txBody>
      </p:sp>
      <p:pic>
        <p:nvPicPr>
          <p:cNvPr id="1032" name="Picture 8" descr="Modelling error (when input is a sinusoidal wave signal). | Download  Scientific Diagram">
            <a:extLst>
              <a:ext uri="{FF2B5EF4-FFF2-40B4-BE49-F238E27FC236}">
                <a16:creationId xmlns:a16="http://schemas.microsoft.com/office/drawing/2014/main" id="{AEABECE5-BA50-4839-9303-6DCFE52029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2474" y="4843489"/>
            <a:ext cx="24098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pikey Cactus stock photo. Image of canyon, spikes, long - 131254342">
            <a:extLst>
              <a:ext uri="{FF2B5EF4-FFF2-40B4-BE49-F238E27FC236}">
                <a16:creationId xmlns:a16="http://schemas.microsoft.com/office/drawing/2014/main" id="{84BABE55-EC20-4781-A4C1-1198A99F13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6668" y="3326347"/>
            <a:ext cx="2400301" cy="160602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nalog and Digital Modulation - NI">
            <a:extLst>
              <a:ext uri="{FF2B5EF4-FFF2-40B4-BE49-F238E27FC236}">
                <a16:creationId xmlns:a16="http://schemas.microsoft.com/office/drawing/2014/main" id="{8EC6363B-D62A-4695-8051-C82CB18F8F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5301" y="5509956"/>
            <a:ext cx="2834793" cy="935264"/>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070C7E0A-5E5B-4DC4-86F9-7906123B7D94}"/>
              </a:ext>
            </a:extLst>
          </p:cNvPr>
          <p:cNvSpPr/>
          <p:nvPr/>
        </p:nvSpPr>
        <p:spPr>
          <a:xfrm>
            <a:off x="7029027" y="5791226"/>
            <a:ext cx="959223" cy="376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065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84B2B-8A8A-49D9-ADF7-350C757DD8A5}"/>
              </a:ext>
            </a:extLst>
          </p:cNvPr>
          <p:cNvSpPr>
            <a:spLocks noGrp="1"/>
          </p:cNvSpPr>
          <p:nvPr>
            <p:ph type="title"/>
          </p:nvPr>
        </p:nvSpPr>
        <p:spPr>
          <a:xfrm>
            <a:off x="2943225" y="707223"/>
            <a:ext cx="8610600" cy="1293028"/>
          </a:xfrm>
        </p:spPr>
        <p:txBody>
          <a:bodyPr/>
          <a:lstStyle/>
          <a:p>
            <a:r>
              <a:rPr lang="en-US" dirty="0"/>
              <a:t>Machine Age Does Not Impact Performance</a:t>
            </a:r>
          </a:p>
        </p:txBody>
      </p:sp>
      <p:pic>
        <p:nvPicPr>
          <p:cNvPr id="4" name="Content Placeholder 3">
            <a:extLst>
              <a:ext uri="{FF2B5EF4-FFF2-40B4-BE49-F238E27FC236}">
                <a16:creationId xmlns:a16="http://schemas.microsoft.com/office/drawing/2014/main" id="{3C4C298F-ABEF-4336-B452-66AEEE75B1A8}"/>
              </a:ext>
            </a:extLst>
          </p:cNvPr>
          <p:cNvPicPr>
            <a:picLocks noGrp="1"/>
          </p:cNvPicPr>
          <p:nvPr>
            <p:ph idx="1"/>
          </p:nvPr>
        </p:nvPicPr>
        <p:blipFill>
          <a:blip r:embed="rId2"/>
          <a:stretch>
            <a:fillRect/>
          </a:stretch>
        </p:blipFill>
        <p:spPr>
          <a:xfrm>
            <a:off x="486845" y="3075621"/>
            <a:ext cx="4447464" cy="3449955"/>
          </a:xfrm>
          <a:prstGeom prst="rect">
            <a:avLst/>
          </a:prstGeom>
        </p:spPr>
      </p:pic>
      <p:pic>
        <p:nvPicPr>
          <p:cNvPr id="5" name="Picture 4">
            <a:extLst>
              <a:ext uri="{FF2B5EF4-FFF2-40B4-BE49-F238E27FC236}">
                <a16:creationId xmlns:a16="http://schemas.microsoft.com/office/drawing/2014/main" id="{6EC9A9E7-40F4-4310-9B4D-AA1267A4A419}"/>
              </a:ext>
            </a:extLst>
          </p:cNvPr>
          <p:cNvPicPr/>
          <p:nvPr/>
        </p:nvPicPr>
        <p:blipFill>
          <a:blip r:embed="rId3"/>
          <a:stretch>
            <a:fillRect/>
          </a:stretch>
        </p:blipFill>
        <p:spPr>
          <a:xfrm>
            <a:off x="7180780" y="3075622"/>
            <a:ext cx="4524375" cy="3449955"/>
          </a:xfrm>
          <a:prstGeom prst="rect">
            <a:avLst/>
          </a:prstGeom>
        </p:spPr>
      </p:pic>
      <p:sp>
        <p:nvSpPr>
          <p:cNvPr id="6" name="TextBox 5">
            <a:extLst>
              <a:ext uri="{FF2B5EF4-FFF2-40B4-BE49-F238E27FC236}">
                <a16:creationId xmlns:a16="http://schemas.microsoft.com/office/drawing/2014/main" id="{0B0BEEAF-0776-44E1-8795-70B1EB0575A1}"/>
              </a:ext>
            </a:extLst>
          </p:cNvPr>
          <p:cNvSpPr txBox="1"/>
          <p:nvPr/>
        </p:nvSpPr>
        <p:spPr>
          <a:xfrm>
            <a:off x="1101723" y="2136503"/>
            <a:ext cx="3454400" cy="646331"/>
          </a:xfrm>
          <a:prstGeom prst="rect">
            <a:avLst/>
          </a:prstGeom>
          <a:noFill/>
        </p:spPr>
        <p:txBody>
          <a:bodyPr wrap="square" rtlCol="0">
            <a:spAutoFit/>
          </a:bodyPr>
          <a:lstStyle/>
          <a:p>
            <a:r>
              <a:rPr lang="en-US" dirty="0"/>
              <a:t>Older machines do not experience more failures</a:t>
            </a:r>
          </a:p>
        </p:txBody>
      </p:sp>
      <p:sp>
        <p:nvSpPr>
          <p:cNvPr id="7" name="TextBox 6">
            <a:extLst>
              <a:ext uri="{FF2B5EF4-FFF2-40B4-BE49-F238E27FC236}">
                <a16:creationId xmlns:a16="http://schemas.microsoft.com/office/drawing/2014/main" id="{C0DD6993-F284-433F-83E8-C7C7FB397782}"/>
              </a:ext>
            </a:extLst>
          </p:cNvPr>
          <p:cNvSpPr txBox="1"/>
          <p:nvPr/>
        </p:nvSpPr>
        <p:spPr>
          <a:xfrm>
            <a:off x="7559675" y="2136503"/>
            <a:ext cx="4032250" cy="646331"/>
          </a:xfrm>
          <a:prstGeom prst="rect">
            <a:avLst/>
          </a:prstGeom>
          <a:noFill/>
        </p:spPr>
        <p:txBody>
          <a:bodyPr wrap="square" rtlCol="0">
            <a:spAutoFit/>
          </a:bodyPr>
          <a:lstStyle/>
          <a:p>
            <a:r>
              <a:rPr lang="en-US" dirty="0"/>
              <a:t>Machines experience 0.3% more errors in general per year of usage</a:t>
            </a:r>
          </a:p>
        </p:txBody>
      </p:sp>
    </p:spTree>
    <p:extLst>
      <p:ext uri="{BB962C8B-B14F-4D97-AF65-F5344CB8AC3E}">
        <p14:creationId xmlns:p14="http://schemas.microsoft.com/office/powerpoint/2010/main" val="263958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E371-B47B-4BA1-A872-288E7D090E84}"/>
              </a:ext>
            </a:extLst>
          </p:cNvPr>
          <p:cNvSpPr>
            <a:spLocks noGrp="1"/>
          </p:cNvSpPr>
          <p:nvPr>
            <p:ph type="title"/>
          </p:nvPr>
        </p:nvSpPr>
        <p:spPr/>
        <p:txBody>
          <a:bodyPr/>
          <a:lstStyle/>
          <a:p>
            <a:r>
              <a:rPr lang="en-US" dirty="0"/>
              <a:t>Sensor Anomalies &amp; Failure Prediction</a:t>
            </a:r>
          </a:p>
        </p:txBody>
      </p:sp>
      <p:pic>
        <p:nvPicPr>
          <p:cNvPr id="4" name="Content Placeholder 3">
            <a:extLst>
              <a:ext uri="{FF2B5EF4-FFF2-40B4-BE49-F238E27FC236}">
                <a16:creationId xmlns:a16="http://schemas.microsoft.com/office/drawing/2014/main" id="{A03BCABA-4D78-4296-BF96-95451CBC069C}"/>
              </a:ext>
            </a:extLst>
          </p:cNvPr>
          <p:cNvPicPr>
            <a:picLocks noGrp="1"/>
          </p:cNvPicPr>
          <p:nvPr>
            <p:ph idx="1"/>
          </p:nvPr>
        </p:nvPicPr>
        <p:blipFill>
          <a:blip r:embed="rId2"/>
          <a:stretch>
            <a:fillRect/>
          </a:stretch>
        </p:blipFill>
        <p:spPr>
          <a:xfrm>
            <a:off x="173073" y="2671613"/>
            <a:ext cx="5484778" cy="3821262"/>
          </a:xfrm>
          <a:prstGeom prst="rect">
            <a:avLst/>
          </a:prstGeom>
        </p:spPr>
      </p:pic>
      <p:pic>
        <p:nvPicPr>
          <p:cNvPr id="5" name="Picture 4">
            <a:extLst>
              <a:ext uri="{FF2B5EF4-FFF2-40B4-BE49-F238E27FC236}">
                <a16:creationId xmlns:a16="http://schemas.microsoft.com/office/drawing/2014/main" id="{3127795F-77E1-4BEE-8815-07826C528257}"/>
              </a:ext>
            </a:extLst>
          </p:cNvPr>
          <p:cNvPicPr/>
          <p:nvPr/>
        </p:nvPicPr>
        <p:blipFill>
          <a:blip r:embed="rId3"/>
          <a:stretch>
            <a:fillRect/>
          </a:stretch>
        </p:blipFill>
        <p:spPr>
          <a:xfrm>
            <a:off x="6096000" y="3429000"/>
            <a:ext cx="5782310" cy="3095625"/>
          </a:xfrm>
          <a:prstGeom prst="rect">
            <a:avLst/>
          </a:prstGeom>
        </p:spPr>
      </p:pic>
      <p:sp>
        <p:nvSpPr>
          <p:cNvPr id="6" name="TextBox 5">
            <a:extLst>
              <a:ext uri="{FF2B5EF4-FFF2-40B4-BE49-F238E27FC236}">
                <a16:creationId xmlns:a16="http://schemas.microsoft.com/office/drawing/2014/main" id="{D639FE3D-EABD-4C0A-A85B-ADD5D941DA62}"/>
              </a:ext>
            </a:extLst>
          </p:cNvPr>
          <p:cNvSpPr txBox="1"/>
          <p:nvPr/>
        </p:nvSpPr>
        <p:spPr>
          <a:xfrm>
            <a:off x="920747" y="1690688"/>
            <a:ext cx="4137027" cy="646331"/>
          </a:xfrm>
          <a:prstGeom prst="rect">
            <a:avLst/>
          </a:prstGeom>
          <a:noFill/>
        </p:spPr>
        <p:txBody>
          <a:bodyPr wrap="square" rtlCol="0">
            <a:spAutoFit/>
          </a:bodyPr>
          <a:lstStyle/>
          <a:p>
            <a:r>
              <a:rPr lang="en-US" dirty="0"/>
              <a:t>The moving average shows deviations from typical operations</a:t>
            </a:r>
          </a:p>
        </p:txBody>
      </p:sp>
      <p:sp>
        <p:nvSpPr>
          <p:cNvPr id="7" name="TextBox 6">
            <a:extLst>
              <a:ext uri="{FF2B5EF4-FFF2-40B4-BE49-F238E27FC236}">
                <a16:creationId xmlns:a16="http://schemas.microsoft.com/office/drawing/2014/main" id="{FA97B0A1-5C84-4747-9281-9C16E1804702}"/>
              </a:ext>
            </a:extLst>
          </p:cNvPr>
          <p:cNvSpPr txBox="1"/>
          <p:nvPr/>
        </p:nvSpPr>
        <p:spPr>
          <a:xfrm>
            <a:off x="7035797" y="2337019"/>
            <a:ext cx="4137027" cy="646331"/>
          </a:xfrm>
          <a:prstGeom prst="rect">
            <a:avLst/>
          </a:prstGeom>
          <a:noFill/>
        </p:spPr>
        <p:txBody>
          <a:bodyPr wrap="square" rtlCol="0">
            <a:spAutoFit/>
          </a:bodyPr>
          <a:lstStyle/>
          <a:p>
            <a:r>
              <a:rPr lang="en-US" dirty="0"/>
              <a:t>The failures that occur occasionally overlap with the deviations</a:t>
            </a:r>
          </a:p>
        </p:txBody>
      </p:sp>
    </p:spTree>
    <p:extLst>
      <p:ext uri="{BB962C8B-B14F-4D97-AF65-F5344CB8AC3E}">
        <p14:creationId xmlns:p14="http://schemas.microsoft.com/office/powerpoint/2010/main" val="290776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15FA5E9-6A0B-4A0F-8F65-04FF17AE1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69E9129-40A7-431A-9059-A3164DCE6B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B9D6B0B7-C11F-495A-82C7-F17236894217}"/>
              </a:ext>
            </a:extLst>
          </p:cNvPr>
          <p:cNvSpPr>
            <a:spLocks noGrp="1"/>
          </p:cNvSpPr>
          <p:nvPr>
            <p:ph type="title"/>
          </p:nvPr>
        </p:nvSpPr>
        <p:spPr>
          <a:xfrm>
            <a:off x="685800" y="888665"/>
            <a:ext cx="3306744" cy="1293028"/>
          </a:xfrm>
        </p:spPr>
        <p:txBody>
          <a:bodyPr vert="horz" lIns="91440" tIns="45720" rIns="91440" bIns="45720" rtlCol="0" anchor="ctr">
            <a:normAutofit/>
          </a:bodyPr>
          <a:lstStyle/>
          <a:p>
            <a:r>
              <a:rPr lang="en-US" sz="2700" dirty="0"/>
              <a:t>Synthetic or Measured Data?</a:t>
            </a:r>
          </a:p>
        </p:txBody>
      </p:sp>
      <p:sp>
        <p:nvSpPr>
          <p:cNvPr id="5" name="TextBox 4">
            <a:extLst>
              <a:ext uri="{FF2B5EF4-FFF2-40B4-BE49-F238E27FC236}">
                <a16:creationId xmlns:a16="http://schemas.microsoft.com/office/drawing/2014/main" id="{22E02CAF-2025-4531-AEDB-E755D0798675}"/>
              </a:ext>
            </a:extLst>
          </p:cNvPr>
          <p:cNvSpPr txBox="1"/>
          <p:nvPr/>
        </p:nvSpPr>
        <p:spPr>
          <a:xfrm>
            <a:off x="685801" y="2334827"/>
            <a:ext cx="3306742" cy="3883858"/>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600"/>
              <a:t>The data owner did not state if the data was generated or collected from machines</a:t>
            </a:r>
          </a:p>
          <a:p>
            <a:pPr indent="-228600" defTabSz="914400">
              <a:lnSpc>
                <a:spcPct val="90000"/>
              </a:lnSpc>
              <a:spcAft>
                <a:spcPts val="600"/>
              </a:spcAft>
              <a:buFont typeface="Arial" panose="020B0604020202020204" pitchFamily="34" charset="0"/>
              <a:buChar char="•"/>
            </a:pPr>
            <a:endParaRPr lang="en-US" sz="1600"/>
          </a:p>
          <a:p>
            <a:pPr indent="-228600" defTabSz="914400">
              <a:lnSpc>
                <a:spcPct val="90000"/>
              </a:lnSpc>
              <a:spcAft>
                <a:spcPts val="600"/>
              </a:spcAft>
              <a:buFont typeface="Arial" panose="020B0604020202020204" pitchFamily="34" charset="0"/>
              <a:buChar char="•"/>
            </a:pPr>
            <a:r>
              <a:rPr lang="en-US" sz="1600"/>
              <a:t>Although there is no way to conclusively test if the data was generated, based on the distribution the data seems like it was generated because it is almost perfectly normally distributed</a:t>
            </a:r>
          </a:p>
        </p:txBody>
      </p:sp>
      <p:sp>
        <p:nvSpPr>
          <p:cNvPr id="14" name="Rounded Rectangle 14">
            <a:extLst>
              <a:ext uri="{FF2B5EF4-FFF2-40B4-BE49-F238E27FC236}">
                <a16:creationId xmlns:a16="http://schemas.microsoft.com/office/drawing/2014/main" id="{6BFDDC8F-8D60-424D-8471-B32F1CB03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BAB87E8-AAD1-4A81-9425-0DCB1A05A48B}"/>
              </a:ext>
            </a:extLst>
          </p:cNvPr>
          <p:cNvPicPr>
            <a:picLocks noGrp="1"/>
          </p:cNvPicPr>
          <p:nvPr>
            <p:ph idx="1"/>
          </p:nvPr>
        </p:nvPicPr>
        <p:blipFill>
          <a:blip r:embed="rId3"/>
          <a:stretch>
            <a:fillRect/>
          </a:stretch>
        </p:blipFill>
        <p:spPr>
          <a:xfrm>
            <a:off x="4961492" y="1336566"/>
            <a:ext cx="6114980" cy="4607567"/>
          </a:xfrm>
          <a:prstGeom prst="rect">
            <a:avLst/>
          </a:prstGeom>
        </p:spPr>
      </p:pic>
    </p:spTree>
    <p:extLst>
      <p:ext uri="{BB962C8B-B14F-4D97-AF65-F5344CB8AC3E}">
        <p14:creationId xmlns:p14="http://schemas.microsoft.com/office/powerpoint/2010/main" val="35792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5BEA-1924-4666-9897-8DDE82DFC0E4}"/>
              </a:ext>
            </a:extLst>
          </p:cNvPr>
          <p:cNvSpPr>
            <a:spLocks noGrp="1"/>
          </p:cNvSpPr>
          <p:nvPr>
            <p:ph type="title"/>
          </p:nvPr>
        </p:nvSpPr>
        <p:spPr>
          <a:xfrm>
            <a:off x="618066" y="180013"/>
            <a:ext cx="10515600" cy="1325563"/>
          </a:xfrm>
        </p:spPr>
        <p:txBody>
          <a:bodyPr/>
          <a:lstStyle/>
          <a:p>
            <a:r>
              <a:rPr lang="en-US" dirty="0"/>
              <a:t>Data Preparation</a:t>
            </a:r>
          </a:p>
        </p:txBody>
      </p:sp>
      <p:sp>
        <p:nvSpPr>
          <p:cNvPr id="3" name="Content Placeholder 2">
            <a:extLst>
              <a:ext uri="{FF2B5EF4-FFF2-40B4-BE49-F238E27FC236}">
                <a16:creationId xmlns:a16="http://schemas.microsoft.com/office/drawing/2014/main" id="{0DFF94ED-0ADC-45F6-B346-EFD4CC937FE0}"/>
              </a:ext>
            </a:extLst>
          </p:cNvPr>
          <p:cNvSpPr>
            <a:spLocks noGrp="1"/>
          </p:cNvSpPr>
          <p:nvPr>
            <p:ph idx="1"/>
          </p:nvPr>
        </p:nvSpPr>
        <p:spPr>
          <a:xfrm>
            <a:off x="282696" y="1334845"/>
            <a:ext cx="6736332" cy="1875619"/>
          </a:xfrm>
        </p:spPr>
        <p:txBody>
          <a:bodyPr>
            <a:normAutofit fontScale="92500" lnSpcReduction="10000"/>
          </a:bodyPr>
          <a:lstStyle/>
          <a:p>
            <a:pPr marL="0" indent="0">
              <a:buNone/>
            </a:pPr>
            <a:r>
              <a:rPr lang="en-US" sz="2600" dirty="0"/>
              <a:t>1. Windowing Data and Feature Extraction</a:t>
            </a:r>
          </a:p>
          <a:p>
            <a:pPr lvl="1"/>
            <a:r>
              <a:rPr lang="en-US" sz="2200" dirty="0"/>
              <a:t>The data series was grouped into time windows</a:t>
            </a:r>
          </a:p>
          <a:p>
            <a:pPr lvl="1"/>
            <a:r>
              <a:rPr lang="en-US" sz="2200" dirty="0"/>
              <a:t>Window size was held constant and was advanced one time step between groups</a:t>
            </a:r>
          </a:p>
          <a:p>
            <a:pPr lvl="1"/>
            <a:r>
              <a:rPr lang="en-US" sz="2200" dirty="0"/>
              <a:t>Statistical values were calculated on each window</a:t>
            </a:r>
          </a:p>
        </p:txBody>
      </p:sp>
      <p:sp>
        <p:nvSpPr>
          <p:cNvPr id="7" name="Content Placeholder 2">
            <a:extLst>
              <a:ext uri="{FF2B5EF4-FFF2-40B4-BE49-F238E27FC236}">
                <a16:creationId xmlns:a16="http://schemas.microsoft.com/office/drawing/2014/main" id="{542A921C-04B2-439F-805F-396280FB278E}"/>
              </a:ext>
            </a:extLst>
          </p:cNvPr>
          <p:cNvSpPr txBox="1">
            <a:spLocks/>
          </p:cNvSpPr>
          <p:nvPr/>
        </p:nvSpPr>
        <p:spPr>
          <a:xfrm>
            <a:off x="5665217" y="3545144"/>
            <a:ext cx="6244087" cy="117900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2. Standardization</a:t>
            </a:r>
          </a:p>
          <a:p>
            <a:pPr lvl="1"/>
            <a:r>
              <a:rPr lang="en-US" dirty="0"/>
              <a:t>Mean of 0 and standard deviation of 1</a:t>
            </a:r>
          </a:p>
          <a:p>
            <a:pPr lvl="1"/>
            <a:r>
              <a:rPr lang="en-US" dirty="0"/>
              <a:t>minimize the impact on feature importance</a:t>
            </a:r>
          </a:p>
        </p:txBody>
      </p:sp>
      <p:pic>
        <p:nvPicPr>
          <p:cNvPr id="1028" name="Picture 4" descr="Normalization vs Standardization — Quantitative analysis | by Shay Geller |  Towards Data Science">
            <a:extLst>
              <a:ext uri="{FF2B5EF4-FFF2-40B4-BE49-F238E27FC236}">
                <a16:creationId xmlns:a16="http://schemas.microsoft.com/office/drawing/2014/main" id="{FF797EA5-8FAB-4A0D-9382-31D62C929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96" y="3210464"/>
            <a:ext cx="4807788" cy="18756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t Started — TSFEL 0.1.4 documentation">
            <a:extLst>
              <a:ext uri="{FF2B5EF4-FFF2-40B4-BE49-F238E27FC236}">
                <a16:creationId xmlns:a16="http://schemas.microsoft.com/office/drawing/2014/main" id="{FAA9DADD-73C1-4D58-8FD9-10DAF99C6F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245"/>
          <a:stretch/>
        </p:blipFill>
        <p:spPr bwMode="auto">
          <a:xfrm>
            <a:off x="7165835" y="1182722"/>
            <a:ext cx="4408099" cy="198442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E0B2F9B4-D591-4FB9-9779-37A898BEE577}"/>
              </a:ext>
            </a:extLst>
          </p:cNvPr>
          <p:cNvSpPr txBox="1">
            <a:spLocks/>
          </p:cNvSpPr>
          <p:nvPr/>
        </p:nvSpPr>
        <p:spPr>
          <a:xfrm>
            <a:off x="282696" y="5393507"/>
            <a:ext cx="6244087" cy="1179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3. Target Value</a:t>
            </a:r>
          </a:p>
          <a:p>
            <a:pPr lvl="1"/>
            <a:r>
              <a:rPr lang="en-US" sz="2000" dirty="0"/>
              <a:t>Predicting failure 5 timesteps in the future</a:t>
            </a:r>
          </a:p>
          <a:p>
            <a:pPr lvl="1"/>
            <a:r>
              <a:rPr lang="en-US" sz="2000" dirty="0"/>
              <a:t>Need to offset the failure timestamp</a:t>
            </a:r>
          </a:p>
          <a:p>
            <a:pPr lvl="1"/>
            <a:endParaRPr lang="en-US" dirty="0"/>
          </a:p>
        </p:txBody>
      </p:sp>
    </p:spTree>
    <p:extLst>
      <p:ext uri="{BB962C8B-B14F-4D97-AF65-F5344CB8AC3E}">
        <p14:creationId xmlns:p14="http://schemas.microsoft.com/office/powerpoint/2010/main" val="384956951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otalTime>17</TotalTime>
  <Words>690</Words>
  <Application>Microsoft Office PowerPoint</Application>
  <PresentationFormat>Widescreen</PresentationFormat>
  <Paragraphs>125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Times New Roman</vt:lpstr>
      <vt:lpstr>Vapor Trail</vt:lpstr>
      <vt:lpstr>Time Series Modeling for Predictive Maintenance</vt:lpstr>
      <vt:lpstr>Problem Statement</vt:lpstr>
      <vt:lpstr>Why is it important?</vt:lpstr>
      <vt:lpstr>Data Source</vt:lpstr>
      <vt:lpstr>Data Exploration</vt:lpstr>
      <vt:lpstr>Machine Age Does Not Impact Performance</vt:lpstr>
      <vt:lpstr>Sensor Anomalies &amp; Failure Prediction</vt:lpstr>
      <vt:lpstr>Synthetic or Measured Data?</vt:lpstr>
      <vt:lpstr>Data Preparation</vt:lpstr>
      <vt:lpstr>Evaluation Criteria &amp; Baseline Model</vt:lpstr>
      <vt:lpstr>Model Selection</vt:lpstr>
      <vt:lpstr>Oversampling</vt:lpstr>
      <vt:lpstr>Model Refinement</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Modeling for Predictive Maintenance</dc:title>
  <dc:creator>Scovronski, Sam</dc:creator>
  <cp:lastModifiedBy>Scovronski, Sam</cp:lastModifiedBy>
  <cp:revision>2</cp:revision>
  <dcterms:created xsi:type="dcterms:W3CDTF">2022-04-13T21:01:17Z</dcterms:created>
  <dcterms:modified xsi:type="dcterms:W3CDTF">2022-04-13T21:18:55Z</dcterms:modified>
</cp:coreProperties>
</file>