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70" r:id="rId5"/>
    <p:sldId id="275" r:id="rId6"/>
    <p:sldId id="272" r:id="rId7"/>
    <p:sldId id="274" r:id="rId8"/>
    <p:sldId id="273" r:id="rId9"/>
    <p:sldId id="259" r:id="rId10"/>
    <p:sldId id="257" r:id="rId11"/>
    <p:sldId id="258" r:id="rId12"/>
    <p:sldId id="260" r:id="rId13"/>
    <p:sldId id="261" r:id="rId14"/>
    <p:sldId id="262" r:id="rId15"/>
    <p:sldId id="267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28" d="100"/>
          <a:sy n="228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932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4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3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E6EA15-38AF-47A0-87ED-96D417FEB01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775F-2E94-42CF-9196-B42AD08D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1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2686-58A7-4953-8E82-6D52E399B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Dependency Injection, Testing, and Mocks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F2181-5577-47BB-8C43-7BFCFCD8F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Scobie Smith</a:t>
            </a:r>
          </a:p>
          <a:p>
            <a:r>
              <a:rPr lang="en-US" dirty="0"/>
              <a:t>December 1, 2021</a:t>
            </a:r>
          </a:p>
        </p:txBody>
      </p:sp>
    </p:spTree>
    <p:extLst>
      <p:ext uri="{BB962C8B-B14F-4D97-AF65-F5344CB8AC3E}">
        <p14:creationId xmlns:p14="http://schemas.microsoft.com/office/powerpoint/2010/main" val="88784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5704-408E-4ED4-86A3-A9A9D407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Decouple the system under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78DC-BE50-4B30-B455-1DEDA9B5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dependency injection to achieve decoupling.</a:t>
            </a:r>
          </a:p>
          <a:p>
            <a:r>
              <a:rPr lang="en-US" dirty="0"/>
              <a:t>External dependencies must be expressed by interfaces.</a:t>
            </a:r>
          </a:p>
          <a:p>
            <a:r>
              <a:rPr lang="en-US" dirty="0"/>
              <a:t>Normal operation: Pass in instance implementing the interface.</a:t>
            </a:r>
          </a:p>
          <a:p>
            <a:r>
              <a:rPr lang="en-US" dirty="0"/>
              <a:t>Test situation: Pass in a mock implementation of the interface.</a:t>
            </a:r>
          </a:p>
          <a:p>
            <a:r>
              <a:rPr lang="en-US" dirty="0"/>
              <a:t>If an external system does not provide interfaces, it is necessary to create a wrapper/façade (with interfaces) to encapsulate it.</a:t>
            </a:r>
          </a:p>
        </p:txBody>
      </p:sp>
    </p:spTree>
    <p:extLst>
      <p:ext uri="{BB962C8B-B14F-4D97-AF65-F5344CB8AC3E}">
        <p14:creationId xmlns:p14="http://schemas.microsoft.com/office/powerpoint/2010/main" val="405075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787BCE-51D4-430C-BE06-1F96DF12F95C}"/>
              </a:ext>
            </a:extLst>
          </p:cNvPr>
          <p:cNvSpPr/>
          <p:nvPr/>
        </p:nvSpPr>
        <p:spPr>
          <a:xfrm>
            <a:off x="5020848" y="2827745"/>
            <a:ext cx="2528171" cy="17244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C501B53-34C1-4767-955C-5C03C020ADC4}"/>
              </a:ext>
            </a:extLst>
          </p:cNvPr>
          <p:cNvSpPr/>
          <p:nvPr/>
        </p:nvSpPr>
        <p:spPr>
          <a:xfrm>
            <a:off x="2373680" y="2096017"/>
            <a:ext cx="1465545" cy="868472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8D868D84-0838-438D-8C28-A376DE03ED3E}"/>
              </a:ext>
            </a:extLst>
          </p:cNvPr>
          <p:cNvSpPr/>
          <p:nvPr/>
        </p:nvSpPr>
        <p:spPr>
          <a:xfrm>
            <a:off x="1640907" y="2801651"/>
            <a:ext cx="1465545" cy="868472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8BC53F5-44CD-4756-971B-C866C3E6DE79}"/>
              </a:ext>
            </a:extLst>
          </p:cNvPr>
          <p:cNvSpPr/>
          <p:nvPr/>
        </p:nvSpPr>
        <p:spPr>
          <a:xfrm>
            <a:off x="908134" y="3507285"/>
            <a:ext cx="1465545" cy="86847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5A7C1-E660-45FC-9046-5E4AB9E0B5C3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839225" y="2530253"/>
            <a:ext cx="1181623" cy="878391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E37883-8BD9-4041-9CEE-9A1BB6A9CBA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106452" y="3271900"/>
            <a:ext cx="1914396" cy="418053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56C30-B98A-421F-80EE-800334F5A438}"/>
              </a:ext>
            </a:extLst>
          </p:cNvPr>
          <p:cNvCxnSpPr>
            <a:cxnSpLocks/>
          </p:cNvCxnSpPr>
          <p:nvPr/>
        </p:nvCxnSpPr>
        <p:spPr>
          <a:xfrm flipV="1">
            <a:off x="2373679" y="3941521"/>
            <a:ext cx="2647169" cy="73068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BABCE-3DAC-46C1-B8AC-442020C8FC6E}"/>
              </a:ext>
            </a:extLst>
          </p:cNvPr>
          <p:cNvSpPr/>
          <p:nvPr/>
        </p:nvSpPr>
        <p:spPr>
          <a:xfrm>
            <a:off x="9052142" y="1850714"/>
            <a:ext cx="1645085" cy="3678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4EF874-6E83-405D-B36C-747D8244BF15}"/>
              </a:ext>
            </a:extLst>
          </p:cNvPr>
          <p:cNvCxnSpPr>
            <a:cxnSpLocks/>
          </p:cNvCxnSpPr>
          <p:nvPr/>
        </p:nvCxnSpPr>
        <p:spPr>
          <a:xfrm flipV="1">
            <a:off x="7549017" y="3093788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40ACA5-84D7-406E-A3D4-D8067A289D80}"/>
              </a:ext>
            </a:extLst>
          </p:cNvPr>
          <p:cNvCxnSpPr>
            <a:cxnSpLocks/>
          </p:cNvCxnSpPr>
          <p:nvPr/>
        </p:nvCxnSpPr>
        <p:spPr>
          <a:xfrm flipV="1">
            <a:off x="7549015" y="3356827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7C8560-8683-40B2-ADD7-8187C1922DDD}"/>
              </a:ext>
            </a:extLst>
          </p:cNvPr>
          <p:cNvCxnSpPr>
            <a:cxnSpLocks/>
          </p:cNvCxnSpPr>
          <p:nvPr/>
        </p:nvCxnSpPr>
        <p:spPr>
          <a:xfrm flipV="1">
            <a:off x="7549014" y="3622870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C5DE1B-6034-4821-8C26-EB45EDFEC8E2}"/>
              </a:ext>
            </a:extLst>
          </p:cNvPr>
          <p:cNvCxnSpPr>
            <a:cxnSpLocks/>
          </p:cNvCxnSpPr>
          <p:nvPr/>
        </p:nvCxnSpPr>
        <p:spPr>
          <a:xfrm flipV="1">
            <a:off x="7549013" y="3897784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D484D9-B7BE-4E24-8908-5768C476DEFE}"/>
              </a:ext>
            </a:extLst>
          </p:cNvPr>
          <p:cNvCxnSpPr>
            <a:cxnSpLocks/>
          </p:cNvCxnSpPr>
          <p:nvPr/>
        </p:nvCxnSpPr>
        <p:spPr>
          <a:xfrm flipV="1">
            <a:off x="7549013" y="4174031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0AA1622-5C33-4D40-9458-34956079A748}"/>
              </a:ext>
            </a:extLst>
          </p:cNvPr>
          <p:cNvSpPr/>
          <p:nvPr/>
        </p:nvSpPr>
        <p:spPr>
          <a:xfrm>
            <a:off x="707718" y="1410613"/>
            <a:ext cx="7384095" cy="3855145"/>
          </a:xfrm>
          <a:custGeom>
            <a:avLst/>
            <a:gdLst>
              <a:gd name="connsiteX0" fmla="*/ 0 w 7384095"/>
              <a:gd name="connsiteY0" fmla="*/ 0 h 3855145"/>
              <a:gd name="connsiteX1" fmla="*/ 7384095 w 7384095"/>
              <a:gd name="connsiteY1" fmla="*/ 0 h 3855145"/>
              <a:gd name="connsiteX2" fmla="*/ 7384095 w 7384095"/>
              <a:gd name="connsiteY2" fmla="*/ 3855145 h 3855145"/>
              <a:gd name="connsiteX3" fmla="*/ 0 w 7384095"/>
              <a:gd name="connsiteY3" fmla="*/ 3855145 h 3855145"/>
              <a:gd name="connsiteX4" fmla="*/ 0 w 7384095"/>
              <a:gd name="connsiteY4" fmla="*/ 0 h 385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4095" h="3855145" extrusionOk="0">
                <a:moveTo>
                  <a:pt x="0" y="0"/>
                </a:moveTo>
                <a:cubicBezTo>
                  <a:pt x="2209216" y="-144035"/>
                  <a:pt x="6490090" y="31229"/>
                  <a:pt x="7384095" y="0"/>
                </a:cubicBezTo>
                <a:cubicBezTo>
                  <a:pt x="7452604" y="1077696"/>
                  <a:pt x="7519259" y="3433655"/>
                  <a:pt x="7384095" y="3855145"/>
                </a:cubicBezTo>
                <a:cubicBezTo>
                  <a:pt x="6037566" y="3945381"/>
                  <a:pt x="1639140" y="3750872"/>
                  <a:pt x="0" y="3855145"/>
                </a:cubicBezTo>
                <a:cubicBezTo>
                  <a:pt x="-67036" y="2529704"/>
                  <a:pt x="-125906" y="1664023"/>
                  <a:pt x="0" y="0"/>
                </a:cubicBezTo>
                <a:close/>
              </a:path>
            </a:pathLst>
          </a:custGeom>
          <a:noFill/>
          <a:ln w="9525">
            <a:prstDash val="sysDash"/>
            <a:extLst>
              <a:ext uri="{C807C97D-BFC1-408E-A445-0C87EB9F89A2}">
                <ask:lineSketchStyleProps xmlns:ask="http://schemas.microsoft.com/office/drawing/2018/sketchyshapes" sd="13147353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D02864-9BE5-43BB-8726-898AF082E0E0}"/>
              </a:ext>
            </a:extLst>
          </p:cNvPr>
          <p:cNvSpPr txBox="1"/>
          <p:nvPr/>
        </p:nvSpPr>
        <p:spPr>
          <a:xfrm>
            <a:off x="739036" y="1443236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</a:rPr>
              <a:t>System under test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89C612-76FB-4F8B-8C2B-2E11E8162546}"/>
              </a:ext>
            </a:extLst>
          </p:cNvPr>
          <p:cNvSpPr txBox="1"/>
          <p:nvPr/>
        </p:nvSpPr>
        <p:spPr>
          <a:xfrm>
            <a:off x="964504" y="5569907"/>
            <a:ext cx="5795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under test includes external systems, not just the component we are trying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tests are also exercising the back-end dependencies, not just the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this is not true unit test set-up, but an integration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external systems here are not represented by interfaces, making it harder to isolate the component.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231B9-A857-4195-A513-B21AC0358269}"/>
              </a:ext>
            </a:extLst>
          </p:cNvPr>
          <p:cNvSpPr txBox="1"/>
          <p:nvPr/>
        </p:nvSpPr>
        <p:spPr>
          <a:xfrm>
            <a:off x="3989144" y="275467"/>
            <a:ext cx="459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 true unit test…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… but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06581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787BCE-51D4-430C-BE06-1F96DF12F95C}"/>
              </a:ext>
            </a:extLst>
          </p:cNvPr>
          <p:cNvSpPr/>
          <p:nvPr/>
        </p:nvSpPr>
        <p:spPr>
          <a:xfrm>
            <a:off x="5020848" y="2827745"/>
            <a:ext cx="2528171" cy="17244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C501B53-34C1-4767-955C-5C03C020ADC4}"/>
              </a:ext>
            </a:extLst>
          </p:cNvPr>
          <p:cNvSpPr/>
          <p:nvPr/>
        </p:nvSpPr>
        <p:spPr>
          <a:xfrm>
            <a:off x="1740073" y="2149188"/>
            <a:ext cx="1684744" cy="868472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Mock&lt;</a:t>
            </a:r>
            <a:r>
              <a:rPr lang="en-US" sz="1200" dirty="0" err="1"/>
              <a:t>INetwork</a:t>
            </a:r>
            <a:r>
              <a:rPr lang="en-US" sz="1200" dirty="0"/>
              <a:t>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5A7C1-E660-45FC-9046-5E4AB9E0B5C3}"/>
              </a:ext>
            </a:extLst>
          </p:cNvPr>
          <p:cNvCxnSpPr>
            <a:cxnSpLocks/>
          </p:cNvCxnSpPr>
          <p:nvPr/>
        </p:nvCxnSpPr>
        <p:spPr>
          <a:xfrm>
            <a:off x="3812089" y="2583424"/>
            <a:ext cx="1208757" cy="859373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E37883-8BD9-4041-9CEE-9A1BB6A9CBA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99145" y="3350715"/>
            <a:ext cx="1421703" cy="339238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56C30-B98A-421F-80EE-800334F5A438}"/>
              </a:ext>
            </a:extLst>
          </p:cNvPr>
          <p:cNvCxnSpPr>
            <a:cxnSpLocks/>
          </p:cNvCxnSpPr>
          <p:nvPr/>
        </p:nvCxnSpPr>
        <p:spPr>
          <a:xfrm flipV="1">
            <a:off x="3361151" y="3941521"/>
            <a:ext cx="1659697" cy="147579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BABCE-3DAC-46C1-B8AC-442020C8FC6E}"/>
              </a:ext>
            </a:extLst>
          </p:cNvPr>
          <p:cNvSpPr/>
          <p:nvPr/>
        </p:nvSpPr>
        <p:spPr>
          <a:xfrm>
            <a:off x="9052142" y="1850714"/>
            <a:ext cx="1645085" cy="3678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4EF874-6E83-405D-B36C-747D8244BF15}"/>
              </a:ext>
            </a:extLst>
          </p:cNvPr>
          <p:cNvCxnSpPr>
            <a:cxnSpLocks/>
          </p:cNvCxnSpPr>
          <p:nvPr/>
        </p:nvCxnSpPr>
        <p:spPr>
          <a:xfrm flipV="1">
            <a:off x="7549017" y="3093788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40ACA5-84D7-406E-A3D4-D8067A289D80}"/>
              </a:ext>
            </a:extLst>
          </p:cNvPr>
          <p:cNvCxnSpPr>
            <a:cxnSpLocks/>
          </p:cNvCxnSpPr>
          <p:nvPr/>
        </p:nvCxnSpPr>
        <p:spPr>
          <a:xfrm flipV="1">
            <a:off x="7549015" y="3356827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7C8560-8683-40B2-ADD7-8187C1922DDD}"/>
              </a:ext>
            </a:extLst>
          </p:cNvPr>
          <p:cNvCxnSpPr>
            <a:cxnSpLocks/>
          </p:cNvCxnSpPr>
          <p:nvPr/>
        </p:nvCxnSpPr>
        <p:spPr>
          <a:xfrm flipV="1">
            <a:off x="7549014" y="3622870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C5DE1B-6034-4821-8C26-EB45EDFEC8E2}"/>
              </a:ext>
            </a:extLst>
          </p:cNvPr>
          <p:cNvCxnSpPr>
            <a:cxnSpLocks/>
          </p:cNvCxnSpPr>
          <p:nvPr/>
        </p:nvCxnSpPr>
        <p:spPr>
          <a:xfrm flipV="1">
            <a:off x="7549013" y="3897784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D484D9-B7BE-4E24-8908-5768C476DEFE}"/>
              </a:ext>
            </a:extLst>
          </p:cNvPr>
          <p:cNvCxnSpPr>
            <a:cxnSpLocks/>
          </p:cNvCxnSpPr>
          <p:nvPr/>
        </p:nvCxnSpPr>
        <p:spPr>
          <a:xfrm flipV="1">
            <a:off x="7549013" y="4174031"/>
            <a:ext cx="1503123" cy="1187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0AA1622-5C33-4D40-9458-34956079A748}"/>
              </a:ext>
            </a:extLst>
          </p:cNvPr>
          <p:cNvSpPr/>
          <p:nvPr/>
        </p:nvSpPr>
        <p:spPr>
          <a:xfrm>
            <a:off x="4505195" y="2005077"/>
            <a:ext cx="3586618" cy="3260030"/>
          </a:xfrm>
          <a:custGeom>
            <a:avLst/>
            <a:gdLst>
              <a:gd name="connsiteX0" fmla="*/ 0 w 3586618"/>
              <a:gd name="connsiteY0" fmla="*/ 0 h 3260030"/>
              <a:gd name="connsiteX1" fmla="*/ 3586618 w 3586618"/>
              <a:gd name="connsiteY1" fmla="*/ 0 h 3260030"/>
              <a:gd name="connsiteX2" fmla="*/ 3586618 w 3586618"/>
              <a:gd name="connsiteY2" fmla="*/ 3260030 h 3260030"/>
              <a:gd name="connsiteX3" fmla="*/ 0 w 3586618"/>
              <a:gd name="connsiteY3" fmla="*/ 3260030 h 3260030"/>
              <a:gd name="connsiteX4" fmla="*/ 0 w 3586618"/>
              <a:gd name="connsiteY4" fmla="*/ 0 h 326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6618" h="3260030" extrusionOk="0">
                <a:moveTo>
                  <a:pt x="0" y="0"/>
                </a:moveTo>
                <a:cubicBezTo>
                  <a:pt x="924242" y="-144035"/>
                  <a:pt x="2256421" y="31229"/>
                  <a:pt x="3586618" y="0"/>
                </a:cubicBezTo>
                <a:cubicBezTo>
                  <a:pt x="3655127" y="744206"/>
                  <a:pt x="3721782" y="2468369"/>
                  <a:pt x="3586618" y="3260030"/>
                </a:cubicBezTo>
                <a:cubicBezTo>
                  <a:pt x="3052261" y="3350266"/>
                  <a:pt x="420910" y="3155757"/>
                  <a:pt x="0" y="3260030"/>
                </a:cubicBezTo>
                <a:cubicBezTo>
                  <a:pt x="-67036" y="2330959"/>
                  <a:pt x="-125906" y="1361975"/>
                  <a:pt x="0" y="0"/>
                </a:cubicBezTo>
                <a:close/>
              </a:path>
            </a:pathLst>
          </a:custGeom>
          <a:noFill/>
          <a:ln w="9525">
            <a:prstDash val="sysDash"/>
            <a:extLst>
              <a:ext uri="{C807C97D-BFC1-408E-A445-0C87EB9F89A2}">
                <ask:lineSketchStyleProps xmlns:ask="http://schemas.microsoft.com/office/drawing/2018/sketchyshapes" sd="13147353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D02864-9BE5-43BB-8726-898AF082E0E0}"/>
              </a:ext>
            </a:extLst>
          </p:cNvPr>
          <p:cNvSpPr txBox="1"/>
          <p:nvPr/>
        </p:nvSpPr>
        <p:spPr>
          <a:xfrm>
            <a:off x="4901853" y="2140775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</a:rPr>
              <a:t>System under test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89C612-76FB-4F8B-8C2B-2E11E8162546}"/>
              </a:ext>
            </a:extLst>
          </p:cNvPr>
          <p:cNvSpPr txBox="1"/>
          <p:nvPr/>
        </p:nvSpPr>
        <p:spPr>
          <a:xfrm>
            <a:off x="964504" y="5569907"/>
            <a:ext cx="61574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external systems define their APIs with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systems can be replaced with mock (fake) implementations, which define API responses for test purposes.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actual external systems are not involved in the test at 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component receives an implementation of the interface, rather than instantiating the object (new).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component always uses the interface API, whether it is a mock or the real external system.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231B9-A857-4195-A513-B21AC0358269}"/>
              </a:ext>
            </a:extLst>
          </p:cNvPr>
          <p:cNvSpPr txBox="1"/>
          <p:nvPr/>
        </p:nvSpPr>
        <p:spPr>
          <a:xfrm>
            <a:off x="3989144" y="275467"/>
            <a:ext cx="5420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unit testing…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… using interfaces and mocking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41504A-DDC9-4640-AD9E-E8901A0197A3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424817" y="2583424"/>
            <a:ext cx="352823" cy="0"/>
          </a:xfrm>
          <a:prstGeom prst="line">
            <a:avLst/>
          </a:prstGeom>
          <a:ln w="1270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B5B1AC88-2D53-4478-9F3D-D32C074402BC}"/>
              </a:ext>
            </a:extLst>
          </p:cNvPr>
          <p:cNvSpPr/>
          <p:nvPr/>
        </p:nvSpPr>
        <p:spPr>
          <a:xfrm>
            <a:off x="1525053" y="2916479"/>
            <a:ext cx="1684744" cy="868472"/>
          </a:xfrm>
          <a:prstGeom prst="snip1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Mock&lt;</a:t>
            </a:r>
            <a:r>
              <a:rPr lang="en-US" sz="1200" dirty="0" err="1"/>
              <a:t>IDatabase</a:t>
            </a:r>
            <a:r>
              <a:rPr lang="en-US" sz="1200" dirty="0"/>
              <a:t>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D230C3-E1BF-4176-85C5-FFBB6CAD7424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3209797" y="3350715"/>
            <a:ext cx="352823" cy="0"/>
          </a:xfrm>
          <a:prstGeom prst="line">
            <a:avLst/>
          </a:prstGeom>
          <a:ln w="1270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BBFFB3CE-492D-49C4-B017-3D1CED83667C}"/>
              </a:ext>
            </a:extLst>
          </p:cNvPr>
          <p:cNvSpPr/>
          <p:nvPr/>
        </p:nvSpPr>
        <p:spPr>
          <a:xfrm>
            <a:off x="1288095" y="3654864"/>
            <a:ext cx="1684744" cy="868472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Mock&lt;</a:t>
            </a:r>
            <a:r>
              <a:rPr lang="en-US" sz="1200" dirty="0" err="1"/>
              <a:t>IFileSystem</a:t>
            </a:r>
            <a:r>
              <a:rPr lang="en-US" sz="1200" dirty="0"/>
              <a:t>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655CE2-F61E-4BE2-8FA1-9052ECD6C30B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2972839" y="4089100"/>
            <a:ext cx="352823" cy="0"/>
          </a:xfrm>
          <a:prstGeom prst="line">
            <a:avLst/>
          </a:prstGeom>
          <a:ln w="1270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3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D40A-BAF5-4A89-8420-5344F02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is a “mock”?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EED5-BFF0-4EF3-98F3-B460F42F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8104"/>
            <a:ext cx="8946541" cy="4650296"/>
          </a:xfrm>
        </p:spPr>
        <p:txBody>
          <a:bodyPr/>
          <a:lstStyle/>
          <a:p>
            <a:r>
              <a:rPr lang="en-US" dirty="0"/>
              <a:t>An object that fakes an implementation of its target</a:t>
            </a:r>
          </a:p>
          <a:p>
            <a:r>
              <a:rPr lang="en-US" dirty="0"/>
              <a:t>It implements the same interface as the original</a:t>
            </a:r>
          </a:p>
          <a:p>
            <a:r>
              <a:rPr lang="en-US" dirty="0"/>
              <a:t>This assumes there is a public interface</a:t>
            </a:r>
          </a:p>
          <a:p>
            <a:pPr lvl="1"/>
            <a:r>
              <a:rPr lang="en-US" dirty="0" err="1"/>
              <a:t>Moq</a:t>
            </a:r>
            <a:r>
              <a:rPr lang="en-US" dirty="0"/>
              <a:t> requires at least public virtual methods</a:t>
            </a:r>
          </a:p>
          <a:p>
            <a:r>
              <a:rPr lang="en-US" dirty="0"/>
              <a:t>Only the needed methods or properties are given implementations</a:t>
            </a:r>
          </a:p>
          <a:p>
            <a:r>
              <a:rPr lang="en-US" dirty="0"/>
              <a:t>The implementations are just test results at most</a:t>
            </a:r>
          </a:p>
          <a:p>
            <a:r>
              <a:rPr lang="en-US" dirty="0"/>
              <a:t>After a test is run, it is possible to call a verify method on the mocks</a:t>
            </a:r>
          </a:p>
          <a:p>
            <a:pPr lvl="1"/>
            <a:r>
              <a:rPr lang="en-US" dirty="0"/>
              <a:t>To verify that the expected method was called</a:t>
            </a:r>
          </a:p>
          <a:p>
            <a:pPr lvl="1"/>
            <a:r>
              <a:rPr lang="en-US" dirty="0"/>
              <a:t>Count how many calls, etc.</a:t>
            </a:r>
          </a:p>
          <a:p>
            <a:r>
              <a:rPr lang="en-US" dirty="0"/>
              <a:t>Examples in demo code</a:t>
            </a:r>
          </a:p>
        </p:txBody>
      </p:sp>
    </p:spTree>
    <p:extLst>
      <p:ext uri="{BB962C8B-B14F-4D97-AF65-F5344CB8AC3E}">
        <p14:creationId xmlns:p14="http://schemas.microsoft.com/office/powerpoint/2010/main" val="155271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4FE4-1A06-4BDE-BC89-F093AE1A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issues to distinguish: bad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AA1D-6A84-4FAE-8811-30B80B3F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Bad: Overkill with complex (error-prone), superfluous unit tests.</a:t>
            </a:r>
          </a:p>
          <a:p>
            <a:r>
              <a:rPr lang="en-US" dirty="0"/>
              <a:t>Bad: Hard-to-maintain unit tests…</a:t>
            </a:r>
          </a:p>
          <a:p>
            <a:pPr lvl="1"/>
            <a:r>
              <a:rPr lang="en-US" dirty="0"/>
              <a:t>Hard to add test data</a:t>
            </a:r>
          </a:p>
          <a:p>
            <a:pPr lvl="1"/>
            <a:r>
              <a:rPr lang="en-US" dirty="0"/>
              <a:t>Hard to read</a:t>
            </a:r>
          </a:p>
          <a:p>
            <a:pPr lvl="1"/>
            <a:r>
              <a:rPr lang="en-US" dirty="0"/>
              <a:t>Hard to know they test what we intend</a:t>
            </a:r>
          </a:p>
        </p:txBody>
      </p:sp>
    </p:spTree>
    <p:extLst>
      <p:ext uri="{BB962C8B-B14F-4D97-AF65-F5344CB8AC3E}">
        <p14:creationId xmlns:p14="http://schemas.microsoft.com/office/powerpoint/2010/main" val="100084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6984-02D1-46C9-84BE-EB10C571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issues to distinguish: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DC79-246F-47D9-A9F9-3499CBA7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Good: Unit tests that are relatively “brittle”.</a:t>
            </a:r>
          </a:p>
          <a:p>
            <a:pPr lvl="1"/>
            <a:r>
              <a:rPr lang="en-US" dirty="0"/>
              <a:t>Not too smart to pass under changing circumstances</a:t>
            </a:r>
          </a:p>
          <a:p>
            <a:pPr lvl="1"/>
            <a:r>
              <a:rPr lang="en-US" dirty="0"/>
              <a:t>If in doubt, more likely to fail</a:t>
            </a:r>
          </a:p>
          <a:p>
            <a:r>
              <a:rPr lang="en-US" dirty="0"/>
              <a:t>Good: Infrastructure to create unit tests easily.</a:t>
            </a:r>
          </a:p>
          <a:p>
            <a:pPr lvl="1"/>
            <a:r>
              <a:rPr lang="en-US" dirty="0"/>
              <a:t>Do not need to create tons of set-up code each time</a:t>
            </a:r>
          </a:p>
          <a:p>
            <a:pPr lvl="1"/>
            <a:r>
              <a:rPr lang="en-US" dirty="0"/>
              <a:t>Can add and use mocks easily</a:t>
            </a:r>
          </a:p>
          <a:p>
            <a:r>
              <a:rPr lang="en-US" dirty="0"/>
              <a:t>Good: Testable code—designed for unit testing.</a:t>
            </a:r>
          </a:p>
          <a:p>
            <a:pPr lvl="1"/>
            <a:r>
              <a:rPr lang="en-US" dirty="0"/>
              <a:t>Mocking is necessary, hence dependency injection</a:t>
            </a:r>
          </a:p>
          <a:p>
            <a:pPr lvl="1"/>
            <a:r>
              <a:rPr lang="en-US" dirty="0"/>
              <a:t>Possible with good design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7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ED43-7965-49D7-BC69-4BE8B4EB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8D06-972F-4894-8CD7-0BC2F5AC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Loss: Good unit testing adds overhead (developer time).</a:t>
            </a:r>
          </a:p>
          <a:p>
            <a:pPr lvl="1"/>
            <a:r>
              <a:rPr lang="en-US" dirty="0"/>
              <a:t>Create the infrastructure (mostly one-time, though adding mocks).</a:t>
            </a:r>
          </a:p>
          <a:p>
            <a:pPr lvl="1"/>
            <a:r>
              <a:rPr lang="en-US" dirty="0"/>
              <a:t>Design code for testability while being readable, maintainable.</a:t>
            </a:r>
          </a:p>
          <a:p>
            <a:pPr lvl="1"/>
            <a:r>
              <a:rPr lang="en-US" dirty="0"/>
              <a:t>Create unit tests (prudent choice of code coverage).</a:t>
            </a:r>
          </a:p>
          <a:p>
            <a:r>
              <a:rPr lang="en-US" dirty="0"/>
              <a:t>Gain: Good unit testing can reduce other testing.</a:t>
            </a:r>
          </a:p>
          <a:p>
            <a:pPr lvl="1"/>
            <a:r>
              <a:rPr lang="en-US" dirty="0"/>
              <a:t>Integration testing could focus purely on integration of components.</a:t>
            </a:r>
          </a:p>
          <a:p>
            <a:pPr lvl="1"/>
            <a:r>
              <a:rPr lang="en-US" dirty="0"/>
              <a:t>Manual testing could do the same (if not already).</a:t>
            </a:r>
          </a:p>
          <a:p>
            <a:r>
              <a:rPr lang="en-US" dirty="0"/>
              <a:t>Gain: Good unit testing reduces bugs.</a:t>
            </a:r>
          </a:p>
          <a:p>
            <a:pPr lvl="1"/>
            <a:r>
              <a:rPr lang="en-US" dirty="0"/>
              <a:t>Catch my bugs during development (if generally TDD).</a:t>
            </a:r>
          </a:p>
          <a:p>
            <a:pPr lvl="1"/>
            <a:r>
              <a:rPr lang="en-US" dirty="0"/>
              <a:t>Push-button regression catches new “unrelated” bugs.</a:t>
            </a:r>
          </a:p>
        </p:txBody>
      </p:sp>
    </p:spTree>
    <p:extLst>
      <p:ext uri="{BB962C8B-B14F-4D97-AF65-F5344CB8AC3E}">
        <p14:creationId xmlns:p14="http://schemas.microsoft.com/office/powerpoint/2010/main" val="75101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2C0-9108-4636-9918-5BB81E96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vs. long-term: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0C9F-D0AA-4384-9037-AD3F9B99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8132"/>
            <a:ext cx="8946541" cy="4520267"/>
          </a:xfrm>
        </p:spPr>
        <p:txBody>
          <a:bodyPr>
            <a:normAutofit/>
          </a:bodyPr>
          <a:lstStyle/>
          <a:p>
            <a:r>
              <a:rPr lang="en-US" dirty="0"/>
              <a:t>Hours before vs. after development/deployment.</a:t>
            </a:r>
          </a:p>
          <a:p>
            <a:pPr lvl="1"/>
            <a:r>
              <a:rPr lang="en-US" dirty="0"/>
              <a:t>Spend more hours afterward fixing more bugs.</a:t>
            </a:r>
          </a:p>
          <a:p>
            <a:pPr lvl="1"/>
            <a:r>
              <a:rPr lang="en-US" dirty="0"/>
              <a:t>Spend more hours beforehand writing tests (fixing fewer bugs).</a:t>
            </a:r>
          </a:p>
          <a:p>
            <a:r>
              <a:rPr lang="en-US" dirty="0"/>
              <a:t>Hidden cost of bug fixing…</a:t>
            </a:r>
          </a:p>
          <a:p>
            <a:pPr lvl="1"/>
            <a:r>
              <a:rPr lang="en-US" dirty="0"/>
              <a:t>Bugs are by nature unpredictable and thus introduce risk—time, impact.</a:t>
            </a:r>
          </a:p>
          <a:p>
            <a:pPr lvl="1"/>
            <a:r>
              <a:rPr lang="en-US" dirty="0"/>
              <a:t>Fixing bugs is unpredictably harder than writing tests—diverting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Meanwhile, planned development is also delayed.</a:t>
            </a:r>
          </a:p>
          <a:p>
            <a:pPr lvl="1"/>
            <a:r>
              <a:rPr lang="en-US" dirty="0"/>
              <a:t>Debugging is a skill/art, but not a well-defined discipline (skillset)—less potential to grow reusable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0887-8FA1-45C3-B3AD-B0CCC134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vs. long-term: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1499-1836-45C0-9A97-D6B1136E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0048"/>
            <a:ext cx="9032909" cy="4608351"/>
          </a:xfrm>
        </p:spPr>
        <p:txBody>
          <a:bodyPr/>
          <a:lstStyle/>
          <a:p>
            <a:r>
              <a:rPr lang="en-US" dirty="0"/>
              <a:t>Hidden gain of good unit testing…</a:t>
            </a:r>
          </a:p>
          <a:p>
            <a:pPr lvl="1"/>
            <a:r>
              <a:rPr lang="en-US" dirty="0"/>
              <a:t>Unit testing can reduce risk.</a:t>
            </a:r>
          </a:p>
          <a:p>
            <a:pPr lvl="1"/>
            <a:r>
              <a:rPr lang="en-US" dirty="0"/>
              <a:t>Accumulation of unit tests adds increasing value to regression capability.</a:t>
            </a:r>
          </a:p>
          <a:p>
            <a:pPr lvl="1"/>
            <a:r>
              <a:rPr lang="en-US" dirty="0"/>
              <a:t>Reusable skillset grows in the process, speeding up test development.</a:t>
            </a:r>
          </a:p>
          <a:p>
            <a:r>
              <a:rPr lang="en-US" dirty="0"/>
              <a:t>But gaps remain with unit testing.</a:t>
            </a:r>
          </a:p>
          <a:p>
            <a:pPr lvl="1"/>
            <a:r>
              <a:rPr lang="en-US" dirty="0"/>
              <a:t>Still get bugs (integration, hard to automate, etc.).</a:t>
            </a:r>
          </a:p>
          <a:p>
            <a:pPr lvl="1"/>
            <a:r>
              <a:rPr lang="en-US" dirty="0"/>
              <a:t>Environment-configuration bugs.</a:t>
            </a:r>
          </a:p>
          <a:p>
            <a:pPr lvl="1"/>
            <a:r>
              <a:rPr lang="en-US" dirty="0"/>
              <a:t>Consider other automated testing for these issues (functional).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0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0707-4AE1-4C8B-A8E4-66BE778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means... 							never having to say “new”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540F-B2A6-47C7-B7E4-6F98BDD4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42130" cy="4195481"/>
          </a:xfrm>
        </p:spPr>
        <p:txBody>
          <a:bodyPr/>
          <a:lstStyle/>
          <a:p>
            <a:r>
              <a:rPr lang="en-US" dirty="0"/>
              <a:t>When a method needs an external dependency, such as a database, service, etc., </a:t>
            </a:r>
            <a:r>
              <a:rPr lang="en-US" b="1" i="1" dirty="0"/>
              <a:t>don’t</a:t>
            </a:r>
            <a:r>
              <a:rPr lang="en-US" dirty="0"/>
              <a:t> do this:</a:t>
            </a:r>
          </a:p>
          <a:p>
            <a:pPr marL="0" indent="0">
              <a:buNone/>
            </a:pPr>
            <a:r>
              <a:rPr lang="en-US" dirty="0"/>
              <a:t>			Service </a:t>
            </a:r>
            <a:r>
              <a:rPr lang="en-US" dirty="0" err="1"/>
              <a:t>myService</a:t>
            </a:r>
            <a:r>
              <a:rPr lang="en-US" dirty="0"/>
              <a:t> = new Service(arg1);</a:t>
            </a:r>
          </a:p>
          <a:p>
            <a:pPr marL="0" indent="0">
              <a:buNone/>
            </a:pPr>
            <a:r>
              <a:rPr lang="en-US" dirty="0"/>
              <a:t>... which hardcodes the creation of the dependency, making isolated unit tests of this code impossible.</a:t>
            </a:r>
          </a:p>
          <a:p>
            <a:endParaRPr lang="en-US" dirty="0"/>
          </a:p>
          <a:p>
            <a:r>
              <a:rPr lang="en-US" dirty="0"/>
              <a:t>Instead, pass in an interface to the constructor—</a:t>
            </a:r>
            <a:r>
              <a:rPr lang="en-US" b="1" i="1" dirty="0"/>
              <a:t>inject</a:t>
            </a:r>
            <a:r>
              <a:rPr lang="en-US" dirty="0"/>
              <a:t> it:</a:t>
            </a:r>
          </a:p>
          <a:p>
            <a:pPr marL="0" indent="0">
              <a:buNone/>
            </a:pPr>
            <a:r>
              <a:rPr lang="en-US" dirty="0"/>
              <a:t>			public </a:t>
            </a:r>
            <a:r>
              <a:rPr lang="en-US" dirty="0" err="1"/>
              <a:t>UsefulClass</a:t>
            </a:r>
            <a:r>
              <a:rPr lang="en-US" dirty="0"/>
              <a:t>(</a:t>
            </a:r>
            <a:r>
              <a:rPr lang="en-US" b="1" dirty="0" err="1"/>
              <a:t>IService</a:t>
            </a:r>
            <a:r>
              <a:rPr lang="en-US" b="1" dirty="0"/>
              <a:t> </a:t>
            </a:r>
            <a:r>
              <a:rPr lang="en-US" b="1" dirty="0" err="1"/>
              <a:t>myService</a:t>
            </a:r>
            <a:r>
              <a:rPr lang="en-US" dirty="0"/>
              <a:t>);</a:t>
            </a:r>
          </a:p>
          <a:p>
            <a:r>
              <a:rPr lang="en-US" dirty="0"/>
              <a:t>And then </a:t>
            </a:r>
            <a:r>
              <a:rPr lang="en-US" i="1" dirty="0"/>
              <a:t>register a binding </a:t>
            </a:r>
            <a:r>
              <a:rPr lang="en-US" dirty="0"/>
              <a:t>in the DI container to specify how this </a:t>
            </a:r>
            <a:r>
              <a:rPr lang="en-US" dirty="0" err="1"/>
              <a:t>IService</a:t>
            </a:r>
            <a:r>
              <a:rPr lang="en-US" dirty="0"/>
              <a:t> is to be instantiated, when </a:t>
            </a:r>
            <a:r>
              <a:rPr lang="en-US" dirty="0" err="1"/>
              <a:t>UsefulClass</a:t>
            </a:r>
            <a:r>
              <a:rPr lang="en-US" dirty="0"/>
              <a:t> is created.</a:t>
            </a:r>
          </a:p>
        </p:txBody>
      </p:sp>
    </p:spTree>
    <p:extLst>
      <p:ext uri="{BB962C8B-B14F-4D97-AF65-F5344CB8AC3E}">
        <p14:creationId xmlns:p14="http://schemas.microsoft.com/office/powerpoint/2010/main" val="31464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7D40-8FF4-4AF2-AFE5-53ACE1B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is a chain reaction of object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BE51-C934-4F5B-9526-BF686D85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binding is resolved, by getting the implementation specified, then the constructor of this class is called...</a:t>
            </a:r>
          </a:p>
          <a:p>
            <a:r>
              <a:rPr lang="en-US" dirty="0"/>
              <a:t>This means those constructor-injected interfaces are resolved in turn, injecting these objects into the newly instantiated class.</a:t>
            </a:r>
          </a:p>
          <a:p>
            <a:r>
              <a:rPr lang="en-US" dirty="0"/>
              <a:t>And each time a binding is resolved to create an object, this process is repeated, injected the objects required by the constructor.</a:t>
            </a:r>
          </a:p>
          <a:p>
            <a:r>
              <a:rPr lang="en-US" dirty="0"/>
              <a:t>It is the DI container that maintains all these mappings (registrations, bindings).</a:t>
            </a:r>
          </a:p>
          <a:p>
            <a:r>
              <a:rPr lang="en-US" dirty="0"/>
              <a:t>The chain reaction starts at the top level, e.g., when the App is resolved.</a:t>
            </a:r>
          </a:p>
        </p:txBody>
      </p:sp>
    </p:spTree>
    <p:extLst>
      <p:ext uri="{BB962C8B-B14F-4D97-AF65-F5344CB8AC3E}">
        <p14:creationId xmlns:p14="http://schemas.microsoft.com/office/powerpoint/2010/main" val="8768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787BCE-51D4-430C-BE06-1F96DF12F95C}"/>
              </a:ext>
            </a:extLst>
          </p:cNvPr>
          <p:cNvSpPr/>
          <p:nvPr/>
        </p:nvSpPr>
        <p:spPr>
          <a:xfrm>
            <a:off x="4914216" y="3853820"/>
            <a:ext cx="2634786" cy="15778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(library)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No hardcoded</a:t>
            </a:r>
          </a:p>
          <a:p>
            <a:pPr algn="ctr"/>
            <a:r>
              <a:rPr lang="en-US" sz="1600" dirty="0"/>
              <a:t>dependencies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C501B53-34C1-4767-955C-5C03C020ADC4}"/>
              </a:ext>
            </a:extLst>
          </p:cNvPr>
          <p:cNvSpPr/>
          <p:nvPr/>
        </p:nvSpPr>
        <p:spPr>
          <a:xfrm>
            <a:off x="1996291" y="2135925"/>
            <a:ext cx="1465545" cy="868472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ILogger</a:t>
            </a:r>
            <a:endParaRPr lang="en-US" sz="1200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8D868D84-0838-438D-8C28-A376DE03ED3E}"/>
              </a:ext>
            </a:extLst>
          </p:cNvPr>
          <p:cNvSpPr/>
          <p:nvPr/>
        </p:nvSpPr>
        <p:spPr>
          <a:xfrm>
            <a:off x="1629903" y="2857613"/>
            <a:ext cx="1465545" cy="868472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IRepository</a:t>
            </a:r>
            <a:endParaRPr lang="en-US" sz="1200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8BC53F5-44CD-4756-971B-C866C3E6DE79}"/>
              </a:ext>
            </a:extLst>
          </p:cNvPr>
          <p:cNvSpPr/>
          <p:nvPr/>
        </p:nvSpPr>
        <p:spPr>
          <a:xfrm>
            <a:off x="1298688" y="3631943"/>
            <a:ext cx="1465545" cy="86847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IService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5A7C1-E660-45FC-9046-5E4AB9E0B5C3}"/>
              </a:ext>
            </a:extLst>
          </p:cNvPr>
          <p:cNvCxnSpPr>
            <a:cxnSpLocks/>
          </p:cNvCxnSpPr>
          <p:nvPr/>
        </p:nvCxnSpPr>
        <p:spPr>
          <a:xfrm>
            <a:off x="3458497" y="2857613"/>
            <a:ext cx="1454943" cy="1450691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E37883-8BD9-4041-9CEE-9A1BB6A9CBAF}"/>
              </a:ext>
            </a:extLst>
          </p:cNvPr>
          <p:cNvCxnSpPr>
            <a:cxnSpLocks/>
          </p:cNvCxnSpPr>
          <p:nvPr/>
        </p:nvCxnSpPr>
        <p:spPr>
          <a:xfrm>
            <a:off x="3095448" y="3605319"/>
            <a:ext cx="1818753" cy="870521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56C30-B98A-421F-80EE-800334F5A43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764233" y="4360143"/>
            <a:ext cx="2149983" cy="282604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BABCE-3DAC-46C1-B8AC-442020C8FC6E}"/>
              </a:ext>
            </a:extLst>
          </p:cNvPr>
          <p:cNvSpPr/>
          <p:nvPr/>
        </p:nvSpPr>
        <p:spPr>
          <a:xfrm>
            <a:off x="9166804" y="3522213"/>
            <a:ext cx="2007332" cy="20069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 suite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4EF874-6E83-405D-B36C-747D8244BF15}"/>
              </a:ext>
            </a:extLst>
          </p:cNvPr>
          <p:cNvCxnSpPr>
            <a:cxnSpLocks/>
          </p:cNvCxnSpPr>
          <p:nvPr/>
        </p:nvCxnSpPr>
        <p:spPr>
          <a:xfrm flipV="1">
            <a:off x="7549017" y="4066179"/>
            <a:ext cx="1617787" cy="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40ACA5-84D7-406E-A3D4-D8067A289D80}"/>
              </a:ext>
            </a:extLst>
          </p:cNvPr>
          <p:cNvCxnSpPr>
            <a:cxnSpLocks/>
          </p:cNvCxnSpPr>
          <p:nvPr/>
        </p:nvCxnSpPr>
        <p:spPr>
          <a:xfrm flipV="1">
            <a:off x="7549015" y="4315426"/>
            <a:ext cx="1617789" cy="13794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7C8560-8683-40B2-ADD7-8187C1922DDD}"/>
              </a:ext>
            </a:extLst>
          </p:cNvPr>
          <p:cNvCxnSpPr>
            <a:cxnSpLocks/>
          </p:cNvCxnSpPr>
          <p:nvPr/>
        </p:nvCxnSpPr>
        <p:spPr>
          <a:xfrm>
            <a:off x="7549014" y="4595262"/>
            <a:ext cx="1617790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C5DE1B-6034-4821-8C26-EB45EDFEC8E2}"/>
              </a:ext>
            </a:extLst>
          </p:cNvPr>
          <p:cNvCxnSpPr>
            <a:cxnSpLocks/>
          </p:cNvCxnSpPr>
          <p:nvPr/>
        </p:nvCxnSpPr>
        <p:spPr>
          <a:xfrm>
            <a:off x="7549013" y="4870176"/>
            <a:ext cx="1617791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D484D9-B7BE-4E24-8908-5768C476DEFE}"/>
              </a:ext>
            </a:extLst>
          </p:cNvPr>
          <p:cNvCxnSpPr>
            <a:cxnSpLocks/>
          </p:cNvCxnSpPr>
          <p:nvPr/>
        </p:nvCxnSpPr>
        <p:spPr>
          <a:xfrm>
            <a:off x="7549013" y="5146423"/>
            <a:ext cx="1617791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0AA1622-5C33-4D40-9458-34956079A748}"/>
              </a:ext>
            </a:extLst>
          </p:cNvPr>
          <p:cNvSpPr/>
          <p:nvPr/>
        </p:nvSpPr>
        <p:spPr>
          <a:xfrm>
            <a:off x="707718" y="1410613"/>
            <a:ext cx="7384095" cy="4118577"/>
          </a:xfrm>
          <a:custGeom>
            <a:avLst/>
            <a:gdLst>
              <a:gd name="connsiteX0" fmla="*/ 0 w 7384095"/>
              <a:gd name="connsiteY0" fmla="*/ 0 h 4118577"/>
              <a:gd name="connsiteX1" fmla="*/ 7384095 w 7384095"/>
              <a:gd name="connsiteY1" fmla="*/ 0 h 4118577"/>
              <a:gd name="connsiteX2" fmla="*/ 7384095 w 7384095"/>
              <a:gd name="connsiteY2" fmla="*/ 4118577 h 4118577"/>
              <a:gd name="connsiteX3" fmla="*/ 0 w 7384095"/>
              <a:gd name="connsiteY3" fmla="*/ 4118577 h 4118577"/>
              <a:gd name="connsiteX4" fmla="*/ 0 w 7384095"/>
              <a:gd name="connsiteY4" fmla="*/ 0 h 411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4095" h="4118577" extrusionOk="0">
                <a:moveTo>
                  <a:pt x="0" y="0"/>
                </a:moveTo>
                <a:cubicBezTo>
                  <a:pt x="2209216" y="-144035"/>
                  <a:pt x="6490090" y="31229"/>
                  <a:pt x="7384095" y="0"/>
                </a:cubicBezTo>
                <a:cubicBezTo>
                  <a:pt x="7452604" y="513446"/>
                  <a:pt x="7519259" y="2723866"/>
                  <a:pt x="7384095" y="4118577"/>
                </a:cubicBezTo>
                <a:cubicBezTo>
                  <a:pt x="6037566" y="4208813"/>
                  <a:pt x="1639140" y="4014304"/>
                  <a:pt x="0" y="4118577"/>
                </a:cubicBezTo>
                <a:cubicBezTo>
                  <a:pt x="-67036" y="2516036"/>
                  <a:pt x="-125906" y="1611822"/>
                  <a:pt x="0" y="0"/>
                </a:cubicBezTo>
                <a:close/>
              </a:path>
            </a:pathLst>
          </a:custGeom>
          <a:noFill/>
          <a:ln w="9525">
            <a:prstDash val="sysDash"/>
            <a:extLst>
              <a:ext uri="{C807C97D-BFC1-408E-A445-0C87EB9F89A2}">
                <ask:lineSketchStyleProps xmlns:ask="http://schemas.microsoft.com/office/drawing/2018/sketchyshapes" sd="13147353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D02864-9BE5-43BB-8726-898AF082E0E0}"/>
              </a:ext>
            </a:extLst>
          </p:cNvPr>
          <p:cNvSpPr txBox="1"/>
          <p:nvPr/>
        </p:nvSpPr>
        <p:spPr>
          <a:xfrm>
            <a:off x="739036" y="1443236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</a:rPr>
              <a:t>The whole system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89C612-76FB-4F8B-8C2B-2E11E8162546}"/>
              </a:ext>
            </a:extLst>
          </p:cNvPr>
          <p:cNvSpPr txBox="1"/>
          <p:nvPr/>
        </p:nvSpPr>
        <p:spPr>
          <a:xfrm>
            <a:off x="964503" y="5569907"/>
            <a:ext cx="5922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 library has no hardcoded calls to new for external dependencies. So, it is fully unit-testable.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 library also has no direct reference to the DI container or how the dependencies are created.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factory for object creation is separated into code outside the library, in the application executable.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the application exe code holds DI container and any factory code, which might include use of 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the app’s real functionality is in the library, which now is testable.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dependencies are usually referenced via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unit test suite swaps in its own DI container with mocks for the external dependencies.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231B9-A857-4195-A513-B21AC0358269}"/>
              </a:ext>
            </a:extLst>
          </p:cNvPr>
          <p:cNvSpPr txBox="1"/>
          <p:nvPr/>
        </p:nvSpPr>
        <p:spPr>
          <a:xfrm>
            <a:off x="2676267" y="263230"/>
            <a:ext cx="6997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… factoring out how objects are instantiated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C058F-9F5A-49C2-AA7A-BC9312E0F30E}"/>
              </a:ext>
            </a:extLst>
          </p:cNvPr>
          <p:cNvSpPr/>
          <p:nvPr/>
        </p:nvSpPr>
        <p:spPr>
          <a:xfrm>
            <a:off x="4914216" y="1534278"/>
            <a:ext cx="2634786" cy="207104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Executable application</a:t>
            </a:r>
          </a:p>
          <a:p>
            <a:pPr algn="ctr"/>
            <a:r>
              <a:rPr lang="en-US" sz="1600" dirty="0"/>
              <a:t>(console)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784B1-1F72-43CB-B709-7D8EFD4DED4F}"/>
              </a:ext>
            </a:extLst>
          </p:cNvPr>
          <p:cNvSpPr/>
          <p:nvPr/>
        </p:nvSpPr>
        <p:spPr>
          <a:xfrm>
            <a:off x="5064156" y="2287236"/>
            <a:ext cx="2334905" cy="12349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 object factory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BD578E-0F81-4580-AA16-A05EFFE7BCE2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>
            <a:off x="6231609" y="3522213"/>
            <a:ext cx="0" cy="331607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04DD90-BA60-4D3F-B047-477D20B3B279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461836" y="2570161"/>
            <a:ext cx="1602320" cy="163020"/>
          </a:xfrm>
          <a:prstGeom prst="line">
            <a:avLst/>
          </a:prstGeom>
          <a:ln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069B57-E09E-4591-A5C3-E6C48C339927}"/>
              </a:ext>
            </a:extLst>
          </p:cNvPr>
          <p:cNvCxnSpPr>
            <a:cxnSpLocks/>
            <a:stCxn id="5" idx="0"/>
            <a:endCxn id="26" idx="1"/>
          </p:cNvCxnSpPr>
          <p:nvPr/>
        </p:nvCxnSpPr>
        <p:spPr>
          <a:xfrm flipV="1">
            <a:off x="3095448" y="2904725"/>
            <a:ext cx="1968708" cy="387124"/>
          </a:xfrm>
          <a:prstGeom prst="line">
            <a:avLst/>
          </a:prstGeom>
          <a:ln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2277DC-AFD3-4EE5-AF47-706DD2341B81}"/>
              </a:ext>
            </a:extLst>
          </p:cNvPr>
          <p:cNvCxnSpPr>
            <a:cxnSpLocks/>
          </p:cNvCxnSpPr>
          <p:nvPr/>
        </p:nvCxnSpPr>
        <p:spPr>
          <a:xfrm flipV="1">
            <a:off x="2764233" y="3068664"/>
            <a:ext cx="2299923" cy="924266"/>
          </a:xfrm>
          <a:prstGeom prst="line">
            <a:avLst/>
          </a:prstGeom>
          <a:ln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BD0265C-2EDA-4014-B234-30C72E34D82D}"/>
              </a:ext>
            </a:extLst>
          </p:cNvPr>
          <p:cNvSpPr/>
          <p:nvPr/>
        </p:nvSpPr>
        <p:spPr>
          <a:xfrm>
            <a:off x="9160333" y="1732060"/>
            <a:ext cx="2020273" cy="143952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 object factory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Includes mocks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2AD74A-B9BD-46EB-B086-30EB2623366B}"/>
              </a:ext>
            </a:extLst>
          </p:cNvPr>
          <p:cNvCxnSpPr>
            <a:cxnSpLocks/>
          </p:cNvCxnSpPr>
          <p:nvPr/>
        </p:nvCxnSpPr>
        <p:spPr>
          <a:xfrm>
            <a:off x="10226166" y="3178833"/>
            <a:ext cx="0" cy="331607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99B76A-D1F0-4412-A430-A0B8C8A0B7F1}"/>
              </a:ext>
            </a:extLst>
          </p:cNvPr>
          <p:cNvCxnSpPr>
            <a:cxnSpLocks/>
          </p:cNvCxnSpPr>
          <p:nvPr/>
        </p:nvCxnSpPr>
        <p:spPr>
          <a:xfrm>
            <a:off x="8836619" y="1835669"/>
            <a:ext cx="330185" cy="121502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7FD323-6492-47AF-B3B3-8F2619182D18}"/>
              </a:ext>
            </a:extLst>
          </p:cNvPr>
          <p:cNvCxnSpPr>
            <a:cxnSpLocks/>
          </p:cNvCxnSpPr>
          <p:nvPr/>
        </p:nvCxnSpPr>
        <p:spPr>
          <a:xfrm>
            <a:off x="8836619" y="1922892"/>
            <a:ext cx="330184" cy="128319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F9DFCDF-911B-4468-AA65-E77B69921A07}"/>
              </a:ext>
            </a:extLst>
          </p:cNvPr>
          <p:cNvCxnSpPr>
            <a:cxnSpLocks/>
          </p:cNvCxnSpPr>
          <p:nvPr/>
        </p:nvCxnSpPr>
        <p:spPr>
          <a:xfrm>
            <a:off x="8836619" y="1997827"/>
            <a:ext cx="337997" cy="13809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C50DDDB-9928-435D-BE5C-3CD419347D40}"/>
              </a:ext>
            </a:extLst>
          </p:cNvPr>
          <p:cNvSpPr txBox="1"/>
          <p:nvPr/>
        </p:nvSpPr>
        <p:spPr>
          <a:xfrm>
            <a:off x="8351922" y="1672296"/>
            <a:ext cx="70243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2080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FA5E-5F93-4E3C-991C-C49ADF82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3A3D-98F4-4351-95C4-D2ADEC20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Possible to introduce DI piecemeal</a:t>
            </a:r>
          </a:p>
          <a:p>
            <a:pPr lvl="1"/>
            <a:r>
              <a:rPr lang="en-US" dirty="0"/>
              <a:t>Start with new code</a:t>
            </a:r>
          </a:p>
          <a:p>
            <a:pPr lvl="1"/>
            <a:r>
              <a:rPr lang="en-US" dirty="0"/>
              <a:t>A chosen, existing component could be decoupled</a:t>
            </a:r>
          </a:p>
          <a:p>
            <a:pPr lvl="1"/>
            <a:r>
              <a:rPr lang="en-US" dirty="0"/>
              <a:t>Progressive introduction: leave new in place until ready</a:t>
            </a:r>
          </a:p>
          <a:p>
            <a:pPr lvl="1"/>
            <a:r>
              <a:rPr lang="en-US" dirty="0"/>
              <a:t>Add registrations to the object factory before applying these in constructor injection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4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E031-6F8A-4D7A-8DC8-CABEF15F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frameworks explored</a:t>
            </a:r>
            <a:br>
              <a:rPr lang="en-US" dirty="0"/>
            </a:br>
            <a:r>
              <a:rPr lang="en-US" dirty="0"/>
              <a:t>                          in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2111-8D8E-4245-9AB6-5AFB21C5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SimpleInjector</a:t>
            </a:r>
            <a:endParaRPr lang="en-US" dirty="0"/>
          </a:p>
          <a:p>
            <a:r>
              <a:rPr lang="en-US" dirty="0" err="1"/>
              <a:t>LightInject</a:t>
            </a:r>
            <a:endParaRPr lang="en-US" dirty="0"/>
          </a:p>
          <a:p>
            <a:r>
              <a:rPr lang="en-US" dirty="0" err="1"/>
              <a:t>Autofac</a:t>
            </a:r>
            <a:endParaRPr lang="en-US" dirty="0"/>
          </a:p>
          <a:p>
            <a:r>
              <a:rPr lang="en-US" dirty="0"/>
              <a:t>Unity</a:t>
            </a:r>
          </a:p>
          <a:p>
            <a:r>
              <a:rPr lang="en-US" dirty="0" err="1"/>
              <a:t>Ninject</a:t>
            </a:r>
            <a:endParaRPr lang="en-US" dirty="0"/>
          </a:p>
          <a:p>
            <a:r>
              <a:rPr lang="en-US" dirty="0"/>
              <a:t>Grace</a:t>
            </a:r>
          </a:p>
          <a:p>
            <a:endParaRPr lang="en-US" dirty="0"/>
          </a:p>
          <a:p>
            <a:r>
              <a:rPr lang="en-US" dirty="0"/>
              <a:t>There is a Word doc discusses more details of comparison, features, and evaluation of these.</a:t>
            </a:r>
          </a:p>
        </p:txBody>
      </p:sp>
    </p:spTree>
    <p:extLst>
      <p:ext uri="{BB962C8B-B14F-4D97-AF65-F5344CB8AC3E}">
        <p14:creationId xmlns:p14="http://schemas.microsoft.com/office/powerpoint/2010/main" val="52245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BB41-A491-4513-BF2F-E133AB49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271"/>
          </a:xfrm>
        </p:spPr>
        <p:txBody>
          <a:bodyPr/>
          <a:lstStyle/>
          <a:p>
            <a:r>
              <a:rPr lang="en-US" dirty="0"/>
              <a:t>My preferred choices...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A833-C30A-4421-894E-22A6DE26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8742"/>
            <a:ext cx="8946541" cy="49872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Yes: syntax, speed, simplicity, features</a:t>
            </a:r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LightInject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Maybe or ok: so </a:t>
            </a:r>
            <a:r>
              <a:rPr lang="en-US" dirty="0" err="1"/>
              <a:t>so</a:t>
            </a:r>
            <a:r>
              <a:rPr lang="en-US" dirty="0"/>
              <a:t> syntax, full featured, more complex</a:t>
            </a:r>
          </a:p>
          <a:p>
            <a:pPr lvl="1"/>
            <a:r>
              <a:rPr lang="en-US" dirty="0" err="1"/>
              <a:t>Autofac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Probably not use, because showing its age</a:t>
            </a:r>
          </a:p>
          <a:p>
            <a:pPr lvl="1"/>
            <a:r>
              <a:rPr lang="en-US" dirty="0"/>
              <a:t>Unity</a:t>
            </a:r>
          </a:p>
          <a:p>
            <a:pPr lvl="1"/>
            <a:r>
              <a:rPr lang="en-US" dirty="0" err="1"/>
              <a:t>Ninject</a:t>
            </a:r>
            <a:r>
              <a:rPr lang="en-US" dirty="0"/>
              <a:t> (</a:t>
            </a:r>
          </a:p>
          <a:p>
            <a:endParaRPr lang="en-US" dirty="0"/>
          </a:p>
          <a:p>
            <a:r>
              <a:rPr lang="en-US" dirty="0"/>
              <a:t>No way: painful syntax, lack of docs/help, features?</a:t>
            </a:r>
          </a:p>
          <a:p>
            <a:pPr lvl="1"/>
            <a:r>
              <a:rPr lang="en-US" dirty="0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241628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285E-659B-48F2-8192-64DF40F0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demo code...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D785-62C7-4D6C-96BA-183C307C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2239"/>
            <a:ext cx="9131257" cy="53353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Intended to exemplify some uses relevant to us</a:t>
            </a:r>
          </a:p>
          <a:p>
            <a:r>
              <a:rPr lang="en-US" dirty="0" err="1"/>
              <a:t>App.cs</a:t>
            </a:r>
            <a:r>
              <a:rPr lang="en-US" dirty="0"/>
              <a:t>: Shows the simple application...</a:t>
            </a:r>
          </a:p>
          <a:p>
            <a:pPr lvl="1"/>
            <a:r>
              <a:rPr lang="en-US" dirty="0"/>
              <a:t>Get orders from service</a:t>
            </a:r>
          </a:p>
          <a:p>
            <a:pPr lvl="1"/>
            <a:r>
              <a:rPr lang="en-US" dirty="0"/>
              <a:t>Do logging</a:t>
            </a:r>
          </a:p>
          <a:p>
            <a:pPr lvl="1"/>
            <a:r>
              <a:rPr lang="en-US" dirty="0"/>
              <a:t>Execute transaction of the order</a:t>
            </a:r>
          </a:p>
          <a:p>
            <a:r>
              <a:rPr lang="en-US" dirty="0"/>
              <a:t>Order grabs product from Product Repo</a:t>
            </a:r>
          </a:p>
          <a:p>
            <a:r>
              <a:rPr lang="en-US" dirty="0"/>
              <a:t>Two kinds of logs:</a:t>
            </a:r>
          </a:p>
          <a:p>
            <a:pPr lvl="1"/>
            <a:r>
              <a:rPr lang="en-US" dirty="0"/>
              <a:t>Simple text to console</a:t>
            </a:r>
          </a:p>
          <a:p>
            <a:pPr lvl="1"/>
            <a:r>
              <a:rPr lang="en-US" dirty="0"/>
              <a:t>Write to database</a:t>
            </a:r>
          </a:p>
          <a:p>
            <a:r>
              <a:rPr lang="en-US" dirty="0"/>
              <a:t>Transaction derived classes based on category of product</a:t>
            </a:r>
          </a:p>
          <a:p>
            <a:pPr lvl="1"/>
            <a:r>
              <a:rPr lang="en-US" dirty="0"/>
              <a:t>Computer, Peripheral, Storage</a:t>
            </a:r>
          </a:p>
          <a:p>
            <a:r>
              <a:rPr lang="en-US" dirty="0"/>
              <a:t>Factories...</a:t>
            </a:r>
          </a:p>
          <a:p>
            <a:pPr lvl="1"/>
            <a:r>
              <a:rPr lang="en-US" dirty="0"/>
              <a:t>To make Order</a:t>
            </a:r>
          </a:p>
          <a:p>
            <a:pPr lvl="1"/>
            <a:r>
              <a:rPr lang="en-US" dirty="0"/>
              <a:t>To make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8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0004-3018-42F5-9158-289C5A10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testing...</a:t>
            </a:r>
            <a:br>
              <a:rPr lang="en-US" dirty="0"/>
            </a:br>
            <a:r>
              <a:rPr lang="en-US" dirty="0"/>
              <a:t>            requirements for the “ideal”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560C-6845-4C97-8A1A-549AB8D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unit</a:t>
            </a:r>
            <a:r>
              <a:rPr lang="en-US" dirty="0"/>
              <a:t> test should test only the operation of the component in question, not all the external systems that is uses.</a:t>
            </a:r>
          </a:p>
          <a:p>
            <a:r>
              <a:rPr lang="en-US" dirty="0"/>
              <a:t>True unit testing requires designing components to be testable.</a:t>
            </a:r>
          </a:p>
          <a:p>
            <a:r>
              <a:rPr lang="en-US" dirty="0"/>
              <a:t>A component needs to be able to be isolated from external dependencies.</a:t>
            </a:r>
          </a:p>
          <a:p>
            <a:r>
              <a:rPr lang="en-US" dirty="0"/>
              <a:t>For example, the problem arises when we directly instantiate external systems with C# new—hardcoding the dependency.</a:t>
            </a:r>
          </a:p>
          <a:p>
            <a:r>
              <a:rPr lang="en-US" dirty="0"/>
              <a:t>Decoupling the component requires use of interfaces and dependency injection.</a:t>
            </a:r>
          </a:p>
        </p:txBody>
      </p:sp>
    </p:spTree>
    <p:extLst>
      <p:ext uri="{BB962C8B-B14F-4D97-AF65-F5344CB8AC3E}">
        <p14:creationId xmlns:p14="http://schemas.microsoft.com/office/powerpoint/2010/main" val="1048037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14534</TotalTime>
  <Words>1425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Dependency Injection, Testing, and Mocks</vt:lpstr>
      <vt:lpstr>Dependency injection means...        never having to say “new”</vt:lpstr>
      <vt:lpstr>Injection is a chain reaction of object resolution</vt:lpstr>
      <vt:lpstr>PowerPoint Presentation</vt:lpstr>
      <vt:lpstr>Adding dependency injection</vt:lpstr>
      <vt:lpstr>DI frameworks explored                           in the sample code</vt:lpstr>
      <vt:lpstr>My preferred choices...</vt:lpstr>
      <vt:lpstr>The demo code...</vt:lpstr>
      <vt:lpstr>Unit testing...             requirements for the “ideal” </vt:lpstr>
      <vt:lpstr>Decouple the system under test</vt:lpstr>
      <vt:lpstr>PowerPoint Presentation</vt:lpstr>
      <vt:lpstr>PowerPoint Presentation</vt:lpstr>
      <vt:lpstr>What really is a “mock”?</vt:lpstr>
      <vt:lpstr>Different issues to distinguish: bad </vt:lpstr>
      <vt:lpstr>Different issues to distinguish: good</vt:lpstr>
      <vt:lpstr>Cost considerations</vt:lpstr>
      <vt:lpstr>Short-term vs. long-term: bugs</vt:lpstr>
      <vt:lpstr>Short-term vs. long-term: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Moq</dc:title>
  <dc:creator>Scobie Smith (V)</dc:creator>
  <cp:lastModifiedBy>S. Smith</cp:lastModifiedBy>
  <cp:revision>178</cp:revision>
  <dcterms:created xsi:type="dcterms:W3CDTF">2021-08-27T23:23:16Z</dcterms:created>
  <dcterms:modified xsi:type="dcterms:W3CDTF">2021-12-01T03:17:30Z</dcterms:modified>
</cp:coreProperties>
</file>