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2" r:id="rId5"/>
    <p:sldId id="264" r:id="rId6"/>
    <p:sldId id="267" r:id="rId7"/>
    <p:sldId id="280" r:id="rId8"/>
    <p:sldId id="269" r:id="rId9"/>
    <p:sldId id="273" r:id="rId10"/>
    <p:sldId id="270" r:id="rId11"/>
    <p:sldId id="271" r:id="rId12"/>
    <p:sldId id="275" r:id="rId13"/>
    <p:sldId id="277" r:id="rId14"/>
    <p:sldId id="284" r:id="rId15"/>
    <p:sldId id="285" r:id="rId16"/>
    <p:sldId id="279" r:id="rId17"/>
    <p:sldId id="283" r:id="rId18"/>
    <p:sldId id="274" r:id="rId19"/>
    <p:sldId id="27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8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993BF8-4214-443B-81D5-80B467B105BC}" v="215" dt="2024-05-01T19:03:07.950"/>
    <p1510:client id="{2B03B5B5-7305-4BD0-B554-9BB357600F53}" v="6" dt="2024-05-01T22:50:05.055"/>
    <p1510:client id="{3FA5B360-3AE5-4B67-B76B-BF6F8B512FE0}" v="41" dt="2024-05-01T16:33:42.936"/>
  </p1510:revLst>
</p1510:revInfo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–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245" y="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1T18:36:50.5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4801 1 24575,'-9'0'0,"1"1"0,0 0 0,0 1 0,-1 0 0,1 1 0,1-1 0,-1 1 0,0 1 0,1 0 0,-8 4 0,-15 12 0,-29 24 0,17-11 0,-155 118-343,-123 84-732,-106 8-2252,-21-24 811,313-155 2086,74-35 91,-1253 614-3276,37 62 2680,1169-640 1253,-149 86 4091,218-132-4747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1T18:36:59.1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327 1 24575,'0'16'0,"-4"135"0,1-128 0,0 0 0,-2 0 0,0 0 0,-12 31 0,-2-6 0,-78 191 0,70-180 0,-69 107 0,85-150 0,5-9 0,1-1 0,1 1 0,-1 0 0,1 1 0,1-1 0,-1 1 0,1 0 0,-2 8 0,5-15 0,0 0 0,0 0 0,0 1 0,0-1 0,0 0 0,0 0 0,0 0 0,0 0 0,1 0 0,-1 0 0,0 0 0,1 0 0,-1 0 0,1 0 0,-1 0 0,1 0 0,0-1 0,-1 1 0,1 0 0,0 0 0,-1 0 0,1-1 0,0 1 0,0 0 0,0-1 0,0 1 0,0-1 0,0 1 0,0-1 0,0 1 0,0-1 0,1 1 0,37 6 0,-37-7 0,57 1 0,0-3 0,0-2 0,74-15 0,-108 15 0,25-4 0,398-67 0,-307 45 0,156-54 0,-261 72-1365,-9 3-5461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21916-B89E-336A-2319-CB01C2E74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08804C-F4B2-D184-2220-E0A0D1F64D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21A00-C5C0-C83E-91AB-5739D121C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D467F-663A-43F3-863D-D10492084D4A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EE556-2BCE-B10E-88A4-4F4492F19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93F8D-FA87-DD5F-B6EB-10056184B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54335-EB7D-497C-8B8D-A974B94707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260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48350-264D-0457-7CD3-DEA67D4FF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884249-CD2F-5DAE-8721-A8B1F324C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8E481-1A2D-C926-9E4F-A24772DCF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D467F-663A-43F3-863D-D10492084D4A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1255F-68D0-B498-E8E5-6B0978A3C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57AA7-D498-88ED-4EC4-0A1BDC491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54335-EB7D-497C-8B8D-A974B94707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277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C5B75E-F37C-0076-C791-C4D3B4F175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DDDC89-6A17-6644-7269-77E916A5A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4E612-FC70-7A73-5546-75131316D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D467F-663A-43F3-863D-D10492084D4A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D7235-352E-C7E8-A744-377C4DF93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61C12-F0DB-CC0C-755C-0031B81BE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54335-EB7D-497C-8B8D-A974B94707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2104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27DA-5F12-16BF-2892-91033FB08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AE23A-AE5D-4D3A-E154-518FB88F8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BFEF6-59D0-F840-6BDC-4481EF9CD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D467F-663A-43F3-863D-D10492084D4A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C398A-002D-F8AA-B501-617F6817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9A010-12C0-B417-6E47-B6EDE7733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54335-EB7D-497C-8B8D-A974B94707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870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564C8-C224-512E-7DEB-9D6843A0E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C552D-CF66-ED98-5B56-A5952EFD4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6D08B-9BB5-9796-7374-87A6914D8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D467F-663A-43F3-863D-D10492084D4A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01A24-D341-7607-05DD-978089AB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6264A-9FD0-A1C4-51CC-3B316064A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54335-EB7D-497C-8B8D-A974B94707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456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432B3-2762-C1A6-0F7C-64D6AE133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76BAA-2CC3-BBC7-FC34-D3C325CD8A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12578E-3C33-0ACB-0EE2-FE1715C194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EE2EC2-940F-3A59-5088-55AFE5672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D467F-663A-43F3-863D-D10492084D4A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8055AF-A1CB-17DC-B417-9F805F48B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83672-883B-CC6D-CFC8-45BD7A799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54335-EB7D-497C-8B8D-A974B94707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8864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4485D-C019-6A04-BD0F-5F3FC0578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34E358-E3B1-1293-87AF-49E2E4B9F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40615A-8388-D53F-8089-AC4C29876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EA83A5-C452-778B-0177-7DFF58C8A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50C3A9-23F7-A391-AB1D-D3378FAA06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A2251D-5F50-6FD8-B6B6-9683BFB7D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D467F-663A-43F3-863D-D10492084D4A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7A5A63-26C0-7907-F0C4-6C1480B19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05200F-46C1-F7F0-8C9E-7AA613875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54335-EB7D-497C-8B8D-A974B94707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369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93724-EBEF-B992-4FDF-90E533AD2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421256-2A1D-6200-C2EE-5ABE7A5B1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D467F-663A-43F3-863D-D10492084D4A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FA9A8F-FCE9-2821-D2C0-D5B973937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CD4B6-D5FF-9109-D37C-D75B764F5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54335-EB7D-497C-8B8D-A974B94707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487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6C0AF7-B0F2-5455-963B-3513852DC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D467F-663A-43F3-863D-D10492084D4A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C1AE9-C901-56B1-6D8B-175C798FD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B9F44B-AF0A-BBD7-5910-5BA89486A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54335-EB7D-497C-8B8D-A974B94707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822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0587B-6AD3-BD50-D185-62E07EF5C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4D7AE-DF5C-2DEC-7BD1-31DB251E0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A4A9E4-2BED-A074-5963-8321DB15F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019DE5-319F-2056-B2AF-3FDD1CFE0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D467F-663A-43F3-863D-D10492084D4A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E1249-5DC1-E683-A52D-13D2402CF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D2C90-E511-CAA9-D0EE-CF0675E37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54335-EB7D-497C-8B8D-A974B94707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6182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EB9E6-3807-293B-581F-0D0862F6D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3D9998-D5A7-FD06-7EFB-E7B83D25D0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9184E0-BA54-5059-A3A9-70996972B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568B1-EA9A-6BDF-810B-12D0BED0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D467F-663A-43F3-863D-D10492084D4A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7B46E-D49F-0FE3-AD10-5954F6091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C0B78-9488-1D53-6DAC-62FD25DC8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54335-EB7D-497C-8B8D-A974B94707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635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898AE4-74A0-B8B2-7144-32E738DAA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77A63-36FC-A9BD-C68B-F1021E75E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BF65F-8E4B-B2AA-3061-7C84FDAE28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1D467F-663A-43F3-863D-D10492084D4A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E2DCC-EBC0-3DA7-6007-B5A048C8FF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B3CA7-6A66-C981-74D5-2BF1CE139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854335-EB7D-497C-8B8D-A974B94707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7585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2.xml"/><Relationship Id="rId4" Type="http://schemas.openxmlformats.org/officeDocument/2006/relationships/image" Target="../media/image6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tower with a tower in the background&#10;&#10;Description automatically generated with medium confidence">
            <a:extLst>
              <a:ext uri="{FF2B5EF4-FFF2-40B4-BE49-F238E27FC236}">
                <a16:creationId xmlns:a16="http://schemas.microsoft.com/office/drawing/2014/main" id="{4B844380-AE0A-D6B4-15EF-1CAF7830F8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5" r="33059"/>
          <a:stretch/>
        </p:blipFill>
        <p:spPr>
          <a:xfrm>
            <a:off x="1" y="0"/>
            <a:ext cx="4503174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7B54CE-1115-F028-DF77-946ECC73FBF0}"/>
              </a:ext>
            </a:extLst>
          </p:cNvPr>
          <p:cNvSpPr/>
          <p:nvPr/>
        </p:nvSpPr>
        <p:spPr>
          <a:xfrm>
            <a:off x="4503174" y="0"/>
            <a:ext cx="7688826" cy="6858000"/>
          </a:xfrm>
          <a:prstGeom prst="rect">
            <a:avLst/>
          </a:prstGeom>
          <a:solidFill>
            <a:srgbClr val="00386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4C8262-072E-2D3B-4ECE-AB1AF8D2A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24279" y="3429000"/>
            <a:ext cx="6312655" cy="1655762"/>
          </a:xfrm>
          <a:noFill/>
        </p:spPr>
        <p:txBody>
          <a:bodyPr anchor="t">
            <a:noAutofit/>
          </a:bodyPr>
          <a:lstStyle/>
          <a:p>
            <a:pPr algn="l"/>
            <a:r>
              <a:rPr lang="en-GB" b="1" dirty="0">
                <a:solidFill>
                  <a:schemeClr val="bg1"/>
                </a:solidFill>
              </a:rPr>
              <a:t>Open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R</a:t>
            </a:r>
            <a:r>
              <a:rPr lang="en-GB" dirty="0">
                <a:solidFill>
                  <a:schemeClr val="bg1"/>
                </a:solidFill>
              </a:rPr>
              <a:t>esource </a:t>
            </a:r>
            <a:r>
              <a:rPr lang="en-GB" b="1" dirty="0">
                <a:solidFill>
                  <a:schemeClr val="bg1"/>
                </a:solidFill>
              </a:rPr>
              <a:t>A</a:t>
            </a:r>
            <a:r>
              <a:rPr lang="en-GB" dirty="0">
                <a:solidFill>
                  <a:schemeClr val="bg1"/>
                </a:solidFill>
              </a:rPr>
              <a:t>llocation to </a:t>
            </a:r>
            <a:r>
              <a:rPr lang="en-GB" b="1" dirty="0">
                <a:solidFill>
                  <a:schemeClr val="bg1"/>
                </a:solidFill>
              </a:rPr>
              <a:t>S</a:t>
            </a:r>
            <a:r>
              <a:rPr lang="en-GB" dirty="0">
                <a:solidFill>
                  <a:schemeClr val="bg1"/>
                </a:solidFill>
              </a:rPr>
              <a:t>ervice Function Chains </a:t>
            </a:r>
            <a:r>
              <a:rPr lang="en-GB" b="1" dirty="0">
                <a:solidFill>
                  <a:schemeClr val="bg1"/>
                </a:solidFill>
              </a:rPr>
              <a:t>E</a:t>
            </a:r>
            <a:r>
              <a:rPr lang="en-GB" dirty="0">
                <a:solidFill>
                  <a:schemeClr val="bg1"/>
                </a:solidFill>
              </a:rPr>
              <a:t>mulator</a:t>
            </a:r>
          </a:p>
          <a:p>
            <a:pPr algn="l"/>
            <a:endParaRPr lang="en-GB" dirty="0">
              <a:solidFill>
                <a:schemeClr val="bg1"/>
              </a:solidFill>
            </a:endParaRPr>
          </a:p>
          <a:p>
            <a:pPr algn="l"/>
            <a:endParaRPr lang="en-GB" dirty="0">
              <a:solidFill>
                <a:schemeClr val="bg1"/>
              </a:solidFill>
            </a:endParaRPr>
          </a:p>
          <a:p>
            <a:pPr algn="l"/>
            <a:endParaRPr lang="en-GB" dirty="0">
              <a:solidFill>
                <a:schemeClr val="bg1"/>
              </a:solidFill>
            </a:endParaRPr>
          </a:p>
          <a:p>
            <a:pPr algn="l"/>
            <a:r>
              <a:rPr lang="en-GB" dirty="0">
                <a:solidFill>
                  <a:schemeClr val="bg1"/>
                </a:solidFill>
              </a:rPr>
              <a:t>Theviyanthan K.</a:t>
            </a:r>
          </a:p>
        </p:txBody>
      </p:sp>
      <p:pic>
        <p:nvPicPr>
          <p:cNvPr id="8" name="Picture 7" descr="A blue and white logo&#10;&#10;Description automatically generated">
            <a:extLst>
              <a:ext uri="{FF2B5EF4-FFF2-40B4-BE49-F238E27FC236}">
                <a16:creationId xmlns:a16="http://schemas.microsoft.com/office/drawing/2014/main" id="{91B009BB-04CF-65AA-E93A-3FD19BBC75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279" y="1655762"/>
            <a:ext cx="6179714" cy="865159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0653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787BFB-1117-4DED-F4E6-85CFD65C9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solidFill>
                  <a:srgbClr val="003865"/>
                </a:solidFill>
              </a:rPr>
              <a:t>Why can’t I use a simulator?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95D760-8C27-DF24-3D85-CB9CDFA9B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Simulators don’t provide high fidelity.</a:t>
            </a:r>
          </a:p>
          <a:p>
            <a:r>
              <a:rPr lang="en-GB"/>
              <a:t>A major challenge in online experimentation is excessive time consumption.</a:t>
            </a:r>
          </a:p>
          <a:p>
            <a:r>
              <a:rPr lang="en-GB"/>
              <a:t>The use of simulators nullifies this challenge.</a:t>
            </a:r>
          </a:p>
          <a:p>
            <a:r>
              <a:rPr lang="en-GB"/>
              <a:t>This means an algorithm that runs fast on a simulator may not necessarily be fast on a real network. </a:t>
            </a:r>
          </a:p>
          <a:p>
            <a:r>
              <a:rPr lang="en-GB"/>
              <a:t>An algorithm’s ability to adapt to an uncertain environment cannot be tested.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8891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67E31-28DB-03A1-1B12-DD5E86784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solidFill>
                  <a:srgbClr val="003865"/>
                </a:solidFill>
              </a:rPr>
              <a:t>Why do I need an emulator?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21330-C657-6B49-9965-BB1F553F9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Emulators offer higher fidelity than simulators.</a:t>
            </a:r>
          </a:p>
          <a:p>
            <a:r>
              <a:rPr lang="en-GB"/>
              <a:t>They are closer to real networks. So, online experimentations on emulators consume time just like real networks.</a:t>
            </a:r>
          </a:p>
          <a:p>
            <a:r>
              <a:rPr lang="en-GB"/>
              <a:t>This means that an algorithm’s ability to address such challenges can be tested with high fidelity.</a:t>
            </a:r>
          </a:p>
          <a:p>
            <a:r>
              <a:rPr lang="en-GB"/>
              <a:t>Provides a more uncertain environment than a simulator.</a:t>
            </a:r>
          </a:p>
          <a:p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58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8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3DC56F-7E19-99A5-A330-0E6BBD5A4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solidFill>
                  <a:schemeClr val="bg1"/>
                </a:solidFill>
              </a:rPr>
              <a:t>How does </a:t>
            </a:r>
            <a:r>
              <a:rPr lang="en-GB" b="1" err="1">
                <a:solidFill>
                  <a:schemeClr val="bg1"/>
                </a:solidFill>
              </a:rPr>
              <a:t>OpenRASE</a:t>
            </a:r>
            <a:r>
              <a:rPr lang="en-GB" b="1">
                <a:solidFill>
                  <a:schemeClr val="bg1"/>
                </a:solidFill>
              </a:rPr>
              <a:t> work?</a:t>
            </a:r>
          </a:p>
        </p:txBody>
      </p:sp>
    </p:spTree>
    <p:extLst>
      <p:ext uri="{BB962C8B-B14F-4D97-AF65-F5344CB8AC3E}">
        <p14:creationId xmlns:p14="http://schemas.microsoft.com/office/powerpoint/2010/main" val="2720479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51793-CC87-996D-0F7D-8F65CECE7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solidFill>
                  <a:srgbClr val="003865"/>
                </a:solidFill>
              </a:rPr>
              <a:t>Architecture</a:t>
            </a:r>
          </a:p>
        </p:txBody>
      </p:sp>
      <p:pic>
        <p:nvPicPr>
          <p:cNvPr id="6" name="Picture 5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F6F67B79-F4D3-1263-1BD0-3D8D2393DD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6" t="5158" r="4190" b="5705"/>
          <a:stretch/>
        </p:blipFill>
        <p:spPr>
          <a:xfrm>
            <a:off x="2303362" y="1224626"/>
            <a:ext cx="7361499" cy="53553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0033F10-59C8-F1C0-9F3C-E53F7F2CD573}"/>
              </a:ext>
            </a:extLst>
          </p:cNvPr>
          <p:cNvSpPr txBox="1"/>
          <p:nvPr/>
        </p:nvSpPr>
        <p:spPr>
          <a:xfrm>
            <a:off x="838200" y="4879103"/>
            <a:ext cx="477282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buFont typeface=""/>
              <a:buChar char="•"/>
            </a:pPr>
            <a:r>
              <a:rPr lang="en-GB" dirty="0">
                <a:cs typeface="Arial"/>
              </a:rPr>
              <a:t>Built on top of Mininet.</a:t>
            </a:r>
            <a:r>
              <a:rPr lang="en-US" dirty="0">
                <a:cs typeface="Arial"/>
              </a:rPr>
              <a:t>​</a:t>
            </a:r>
          </a:p>
          <a:p>
            <a:pPr marL="228600" indent="-228600">
              <a:buFont typeface=""/>
              <a:buChar char="•"/>
            </a:pPr>
            <a:r>
              <a:rPr lang="en-GB" dirty="0">
                <a:cs typeface="Arial"/>
              </a:rPr>
              <a:t>Uses Docker to virtualize network functions.</a:t>
            </a:r>
            <a:r>
              <a:rPr lang="en-US" dirty="0">
                <a:cs typeface="Arial"/>
              </a:rPr>
              <a:t>​</a:t>
            </a:r>
          </a:p>
          <a:p>
            <a:pPr marL="228600" indent="-228600">
              <a:buFont typeface=""/>
              <a:buChar char="•"/>
            </a:pPr>
            <a:r>
              <a:rPr lang="en-GB" dirty="0">
                <a:cs typeface="Arial"/>
              </a:rPr>
              <a:t>Uses the Ryu SDN controller.</a:t>
            </a:r>
            <a:r>
              <a:rPr lang="en-US" dirty="0">
                <a:cs typeface="Arial"/>
              </a:rPr>
              <a:t>​</a:t>
            </a:r>
          </a:p>
          <a:p>
            <a:pPr marL="228600" indent="-228600">
              <a:buFont typeface=""/>
              <a:buChar char="•"/>
            </a:pPr>
            <a:r>
              <a:rPr lang="en-GB" dirty="0">
                <a:cs typeface="Arial"/>
              </a:rPr>
              <a:t>HTTP based.</a:t>
            </a:r>
            <a:r>
              <a:rPr lang="en-US" dirty="0">
                <a:cs typeface="Arial"/>
              </a:rPr>
              <a:t>​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92DC511-F7D6-6839-7118-7D056CCB67A7}"/>
              </a:ext>
            </a:extLst>
          </p:cNvPr>
          <p:cNvGrpSpPr/>
          <p:nvPr/>
        </p:nvGrpSpPr>
        <p:grpSpPr>
          <a:xfrm>
            <a:off x="2430780" y="1789748"/>
            <a:ext cx="6355080" cy="4289684"/>
            <a:chOff x="2430780" y="1789748"/>
            <a:chExt cx="6355080" cy="4289684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B4E9880-8C45-6B70-F490-DDCB2212068B}"/>
                </a:ext>
              </a:extLst>
            </p:cNvPr>
            <p:cNvCxnSpPr/>
            <p:nvPr/>
          </p:nvCxnSpPr>
          <p:spPr>
            <a:xfrm>
              <a:off x="2430780" y="3581400"/>
              <a:ext cx="419862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14F9B6D-506A-44F2-B160-B27FC8988C94}"/>
                </a:ext>
              </a:extLst>
            </p:cNvPr>
            <p:cNvCxnSpPr/>
            <p:nvPr/>
          </p:nvCxnSpPr>
          <p:spPr>
            <a:xfrm flipV="1">
              <a:off x="6736080" y="2301240"/>
              <a:ext cx="106680" cy="120396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587F1F1-B5C8-7215-3727-3DCCC7C09718}"/>
                </a:ext>
              </a:extLst>
            </p:cNvPr>
            <p:cNvCxnSpPr/>
            <p:nvPr/>
          </p:nvCxnSpPr>
          <p:spPr>
            <a:xfrm flipH="1" flipV="1">
              <a:off x="6728460" y="1813560"/>
              <a:ext cx="129540" cy="38862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B426F69-A628-B023-F862-3B16EBE1C7C6}"/>
                </a:ext>
              </a:extLst>
            </p:cNvPr>
            <p:cNvCxnSpPr/>
            <p:nvPr/>
          </p:nvCxnSpPr>
          <p:spPr>
            <a:xfrm>
              <a:off x="6842760" y="1801654"/>
              <a:ext cx="205740" cy="42338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58643FB-E7A3-57D8-23F7-C3974D675A62}"/>
                </a:ext>
              </a:extLst>
            </p:cNvPr>
            <p:cNvCxnSpPr/>
            <p:nvPr/>
          </p:nvCxnSpPr>
          <p:spPr>
            <a:xfrm flipV="1">
              <a:off x="7147560" y="1789748"/>
              <a:ext cx="190500" cy="41243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93419C0-C4CE-D8EE-E9CF-C0612211AE21}"/>
                </a:ext>
              </a:extLst>
            </p:cNvPr>
            <p:cNvCxnSpPr/>
            <p:nvPr/>
          </p:nvCxnSpPr>
          <p:spPr>
            <a:xfrm flipH="1">
              <a:off x="7284720" y="1801654"/>
              <a:ext cx="266700" cy="42338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1B0E7E3-DC38-3313-47C3-4A0BEFF79B2F}"/>
                </a:ext>
              </a:extLst>
            </p:cNvPr>
            <p:cNvCxnSpPr/>
            <p:nvPr/>
          </p:nvCxnSpPr>
          <p:spPr>
            <a:xfrm>
              <a:off x="7048500" y="2301240"/>
              <a:ext cx="0" cy="312420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A6703F9-884A-959D-5FB3-BBC6FC93F9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29400" y="5562600"/>
              <a:ext cx="316230" cy="41910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71F126A-DBD2-91D9-DD86-1F56125C4334}"/>
                </a:ext>
              </a:extLst>
            </p:cNvPr>
            <p:cNvCxnSpPr/>
            <p:nvPr/>
          </p:nvCxnSpPr>
          <p:spPr>
            <a:xfrm flipV="1">
              <a:off x="6850380" y="5479267"/>
              <a:ext cx="392430" cy="60016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5876305-6643-E252-F76A-AF4A9090A084}"/>
                </a:ext>
              </a:extLst>
            </p:cNvPr>
            <p:cNvCxnSpPr/>
            <p:nvPr/>
          </p:nvCxnSpPr>
          <p:spPr>
            <a:xfrm flipV="1">
              <a:off x="7242810" y="4079583"/>
              <a:ext cx="621030" cy="129251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B098BD9-E79B-E1FE-3641-89381037EFBB}"/>
                </a:ext>
              </a:extLst>
            </p:cNvPr>
            <p:cNvCxnSpPr/>
            <p:nvPr/>
          </p:nvCxnSpPr>
          <p:spPr>
            <a:xfrm>
              <a:off x="7901940" y="3863340"/>
              <a:ext cx="883920" cy="3897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6737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F1946-3CD2-7794-70AC-D4535AF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3865"/>
                </a:solidFill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17BAD-5A62-D476-6871-86AD9BE8E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Evaluating </a:t>
            </a:r>
            <a:r>
              <a:rPr lang="en-US" dirty="0" err="1"/>
              <a:t>OpenRASE</a:t>
            </a:r>
            <a:endParaRPr lang="en-US" dirty="0"/>
          </a:p>
          <a:p>
            <a:r>
              <a:rPr lang="en-US" dirty="0"/>
              <a:t>Developing Genetic Algorithms on top of </a:t>
            </a:r>
            <a:r>
              <a:rPr lang="en-US" dirty="0" err="1"/>
              <a:t>OpenRASE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468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1DC59-A653-1409-6022-08C1DFBD6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3865"/>
                </a:solidFill>
              </a:rPr>
              <a:t>Challenges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9DB8DE1-0C8B-3E60-0127-D539001102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2021" y="2269356"/>
            <a:ext cx="8367957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64AE3C-69CE-495E-FE92-B3BC6AD9A581}"/>
              </a:ext>
            </a:extLst>
          </p:cNvPr>
          <p:cNvSpPr txBox="1"/>
          <p:nvPr/>
        </p:nvSpPr>
        <p:spPr>
          <a:xfrm>
            <a:off x="977958" y="1376516"/>
            <a:ext cx="103758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Running a 4ary fat tree topology with a Ryu controller running the REST router app exhausts all CPU cores.</a:t>
            </a:r>
          </a:p>
        </p:txBody>
      </p:sp>
    </p:spTree>
    <p:extLst>
      <p:ext uri="{BB962C8B-B14F-4D97-AF65-F5344CB8AC3E}">
        <p14:creationId xmlns:p14="http://schemas.microsoft.com/office/powerpoint/2010/main" val="1093581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8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28A83D-3363-3845-9CEA-FA0B94B13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solidFill>
                  <a:schemeClr val="bg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641379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8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3DC56F-7E19-99A5-A330-0E6BBD5A4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bg1"/>
                </a:solidFill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511508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8A9C3-7D1C-1964-3FD0-74181BC21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solidFill>
                  <a:srgbClr val="003865"/>
                </a:solidFill>
              </a:rPr>
              <a:t>ALEVIN vs. </a:t>
            </a:r>
            <a:r>
              <a:rPr lang="en-GB" b="1" err="1">
                <a:solidFill>
                  <a:srgbClr val="003865"/>
                </a:solidFill>
              </a:rPr>
              <a:t>OpenRASE</a:t>
            </a:r>
            <a:endParaRPr lang="en-GB" b="1">
              <a:solidFill>
                <a:srgbClr val="003865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47FA7AF-6193-3B71-2F5D-F4647EAE61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6791244"/>
              </p:ext>
            </p:extLst>
          </p:nvPr>
        </p:nvGraphicFramePr>
        <p:xfrm>
          <a:off x="838200" y="1340155"/>
          <a:ext cx="10353675" cy="50393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451225">
                  <a:extLst>
                    <a:ext uri="{9D8B030D-6E8A-4147-A177-3AD203B41FA5}">
                      <a16:colId xmlns:a16="http://schemas.microsoft.com/office/drawing/2014/main" val="425485137"/>
                    </a:ext>
                  </a:extLst>
                </a:gridCol>
                <a:gridCol w="3451225">
                  <a:extLst>
                    <a:ext uri="{9D8B030D-6E8A-4147-A177-3AD203B41FA5}">
                      <a16:colId xmlns:a16="http://schemas.microsoft.com/office/drawing/2014/main" val="2688937215"/>
                    </a:ext>
                  </a:extLst>
                </a:gridCol>
                <a:gridCol w="3451225">
                  <a:extLst>
                    <a:ext uri="{9D8B030D-6E8A-4147-A177-3AD203B41FA5}">
                      <a16:colId xmlns:a16="http://schemas.microsoft.com/office/drawing/2014/main" val="2155603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ALEVIN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err="1"/>
                        <a:t>OpenRASE</a:t>
                      </a:r>
                      <a:endParaRPr lang="en-US" sz="1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477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Simulated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Emulated.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972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Hosts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Simulated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Docker containers as hosts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341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Switches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Simulated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Open </a:t>
                      </a:r>
                      <a:r>
                        <a:rPr lang="en-US" sz="1400" err="1"/>
                        <a:t>vSwitches</a:t>
                      </a:r>
                      <a:r>
                        <a:rPr lang="en-US" sz="1400"/>
                        <a:t> using Mininet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421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VNFs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Simulated &amp; abstract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7 distinct, real VNFs. Allows addition of more VNFs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526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VNF resource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Arbitrary, static, &amp; user-specified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VNF demands are calibrated through benchmarking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261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VNF behavior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Static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Dynamic based on input traffic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066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Deployment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Simulated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Emulated real code deployment using Docker containers and Mininet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470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Programming 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Java 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Python based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447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Tool resource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69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Use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Rapid designing and prototyping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High-fidelity 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06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New resource demands and 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Can be added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Adding new demands and metrics need changes to the emulator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716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2875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D8AEB-B765-E463-64FB-9A14FA6A1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solidFill>
                  <a:srgbClr val="003865"/>
                </a:solidFill>
              </a:rPr>
              <a:t>Design</a:t>
            </a:r>
          </a:p>
        </p:txBody>
      </p:sp>
      <p:pic>
        <p:nvPicPr>
          <p:cNvPr id="5" name="Content Placeholder 4" descr="A diagram of a company&#10;&#10;Description automatically generated">
            <a:extLst>
              <a:ext uri="{FF2B5EF4-FFF2-40B4-BE49-F238E27FC236}">
                <a16:creationId xmlns:a16="http://schemas.microsoft.com/office/drawing/2014/main" id="{514D9926-4EA9-E2A8-57E0-FC1FACC315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2" t="8931" r="5229" b="8771"/>
          <a:stretch/>
        </p:blipFill>
        <p:spPr>
          <a:xfrm>
            <a:off x="1911751" y="1574977"/>
            <a:ext cx="8368497" cy="4917898"/>
          </a:xfrm>
        </p:spPr>
      </p:pic>
    </p:spTree>
    <p:extLst>
      <p:ext uri="{BB962C8B-B14F-4D97-AF65-F5344CB8AC3E}">
        <p14:creationId xmlns:p14="http://schemas.microsoft.com/office/powerpoint/2010/main" val="2127047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8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112E1B-FC94-3F1F-B90B-8E7394084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solidFill>
                  <a:schemeClr val="bg2"/>
                </a:solidFill>
              </a:rPr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40248693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83F63-B8E1-9C99-18B1-42628028A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solidFill>
                  <a:srgbClr val="003865"/>
                </a:solidFill>
              </a:rPr>
              <a:t>What are Service Function Chains (SFCs)?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CBE49-0D75-74CD-B479-02110C4A0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GB" dirty="0"/>
              <a:t>SFCs combine both Network Function Virtualization and Software Defined Networking and create a service overlay over the physical network.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879FDE-B86F-23B0-F080-ABA6DD34EF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42" y="3400021"/>
            <a:ext cx="5942965" cy="29851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0C8206-6B9D-DAB7-D70E-C62065D729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234921"/>
            <a:ext cx="5942965" cy="36201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2CA7D9-FA03-A97B-AAF9-E09E2EF9EDF9}"/>
              </a:ext>
            </a:extLst>
          </p:cNvPr>
          <p:cNvSpPr txBox="1"/>
          <p:nvPr/>
        </p:nvSpPr>
        <p:spPr>
          <a:xfrm>
            <a:off x="542925" y="3009140"/>
            <a:ext cx="2876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/>
              <a:t>A traditional network: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5433DA-7E63-8C86-D4E0-2B2D3A106462}"/>
              </a:ext>
            </a:extLst>
          </p:cNvPr>
          <p:cNvSpPr txBox="1"/>
          <p:nvPr/>
        </p:nvSpPr>
        <p:spPr>
          <a:xfrm>
            <a:off x="7048500" y="3009140"/>
            <a:ext cx="2876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/>
              <a:t>A Service Function Chain:</a:t>
            </a:r>
          </a:p>
        </p:txBody>
      </p:sp>
    </p:spTree>
    <p:extLst>
      <p:ext uri="{BB962C8B-B14F-4D97-AF65-F5344CB8AC3E}">
        <p14:creationId xmlns:p14="http://schemas.microsoft.com/office/powerpoint/2010/main" val="917807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85CC8-AF2A-17CA-D89E-76CA79CD9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solidFill>
                  <a:srgbClr val="003865"/>
                </a:solidFill>
              </a:rPr>
              <a:t>Network Function Virtualization Resource Allocation (NFV-RA)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E9B7B-CD62-83BF-A70F-1FAB54599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The NFV-RA problem deals with the composition of and resource allocation to SFCs.</a:t>
            </a:r>
          </a:p>
          <a:p>
            <a:r>
              <a:rPr lang="en-GB"/>
              <a:t>It is composed of three sub-problems:</a:t>
            </a:r>
          </a:p>
          <a:p>
            <a:pPr lvl="1"/>
            <a:r>
              <a:rPr lang="en-GB"/>
              <a:t>Virtual Network Function (VNF) Chain Composition (VNF-CC)</a:t>
            </a:r>
          </a:p>
          <a:p>
            <a:pPr lvl="1"/>
            <a:r>
              <a:rPr lang="en-GB"/>
              <a:t>Virtual Network Function Forwarding Graph Embedding (VNF-FGE)</a:t>
            </a:r>
          </a:p>
          <a:p>
            <a:pPr lvl="1"/>
            <a:r>
              <a:rPr lang="en-GB"/>
              <a:t>Virtual Network Function Scheduling (VNF-SCH)</a:t>
            </a:r>
          </a:p>
          <a:p>
            <a:pPr lvl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97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DB72D64E-0EA6-A1F1-821D-AB7BB9008FE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8" t="7243" r="5450" b="7298"/>
          <a:stretch/>
        </p:blipFill>
        <p:spPr bwMode="auto">
          <a:xfrm>
            <a:off x="2128837" y="481891"/>
            <a:ext cx="7934325" cy="589421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70075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8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2FC5CE-7366-43A6-E8F8-B1987D816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solidFill>
                  <a:schemeClr val="bg1"/>
                </a:solidFill>
              </a:rPr>
              <a:t>What am I trying to do?</a:t>
            </a:r>
          </a:p>
        </p:txBody>
      </p:sp>
    </p:spTree>
    <p:extLst>
      <p:ext uri="{BB962C8B-B14F-4D97-AF65-F5344CB8AC3E}">
        <p14:creationId xmlns:p14="http://schemas.microsoft.com/office/powerpoint/2010/main" val="4095873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B108F-B62E-27CD-0707-86F7CC2E7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3865"/>
                </a:solidFill>
              </a:rPr>
              <a:t>My Research</a:t>
            </a:r>
          </a:p>
        </p:txBody>
      </p:sp>
      <p:pic>
        <p:nvPicPr>
          <p:cNvPr id="4" name="Content Placeholder 3" descr="Genetic algorithm in casting gating system design">
            <a:extLst>
              <a:ext uri="{FF2B5EF4-FFF2-40B4-BE49-F238E27FC236}">
                <a16:creationId xmlns:a16="http://schemas.microsoft.com/office/drawing/2014/main" id="{F4EA5B22-6296-2CCA-FC20-E2F14EBAA1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4765" y="1960934"/>
            <a:ext cx="5741348" cy="4351338"/>
          </a:xfr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2E6095E7-C085-4A6D-A83F-0F84C60918D1}"/>
              </a:ext>
            </a:extLst>
          </p:cNvPr>
          <p:cNvSpPr/>
          <p:nvPr/>
        </p:nvSpPr>
        <p:spPr>
          <a:xfrm>
            <a:off x="3735421" y="2587556"/>
            <a:ext cx="2997659" cy="2149813"/>
          </a:xfrm>
          <a:prstGeom prst="ellipse">
            <a:avLst/>
          </a:prstGeom>
          <a:solidFill>
            <a:srgbClr val="E71224">
              <a:alpha val="5000"/>
            </a:srgbClr>
          </a:solidFill>
          <a:ln w="36000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de-DE">
              <a:solidFill>
                <a:srgbClr val="E71224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3178DE0-02E8-E394-502C-0B23132851BD}"/>
                  </a:ext>
                </a:extLst>
              </p14:cNvPr>
              <p14:cNvContentPartPr/>
              <p14:nvPr/>
            </p14:nvContentPartPr>
            <p14:xfrm>
              <a:off x="5616199" y="1565816"/>
              <a:ext cx="1728360" cy="9550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3178DE0-02E8-E394-502C-0B23132851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98559" y="1548176"/>
                <a:ext cx="1764000" cy="9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8EBE9C5E-D1BB-25D3-BB5B-4A474AA0BE99}"/>
                  </a:ext>
                </a:extLst>
              </p14:cNvPr>
              <p14:cNvContentPartPr/>
              <p14:nvPr/>
            </p14:nvContentPartPr>
            <p14:xfrm>
              <a:off x="5630959" y="2207696"/>
              <a:ext cx="502200" cy="3427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8EBE9C5E-D1BB-25D3-BB5B-4A474AA0BE9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13319" y="2190056"/>
                <a:ext cx="537840" cy="378360"/>
              </a:xfrm>
              <a:prstGeom prst="rect">
                <a:avLst/>
              </a:prstGeom>
            </p:spPr>
          </p:pic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D0163D8C-854D-B625-74A8-3A023FFD96BF}"/>
              </a:ext>
            </a:extLst>
          </p:cNvPr>
          <p:cNvSpPr txBox="1"/>
          <p:nvPr/>
        </p:nvSpPr>
        <p:spPr>
          <a:xfrm>
            <a:off x="7428322" y="1216058"/>
            <a:ext cx="3645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Evaluation is done on a live network, so it is going to be time-consuming.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67DC35D-1D29-9A30-EFA8-327C0FABE875}"/>
              </a:ext>
            </a:extLst>
          </p:cNvPr>
          <p:cNvSpPr txBox="1"/>
          <p:nvPr/>
        </p:nvSpPr>
        <p:spPr>
          <a:xfrm>
            <a:off x="7344559" y="2990321"/>
            <a:ext cx="46945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I plan to use Genetic Algorithms to solve the VNF-CC and VNF-FGE problems.</a:t>
            </a:r>
          </a:p>
        </p:txBody>
      </p:sp>
    </p:spTree>
    <p:extLst>
      <p:ext uri="{BB962C8B-B14F-4D97-AF65-F5344CB8AC3E}">
        <p14:creationId xmlns:p14="http://schemas.microsoft.com/office/powerpoint/2010/main" val="3981971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8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8CE39-AEE2-8DF7-2A1A-8B91BCAA8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solidFill>
                  <a:schemeClr val="bg1"/>
                </a:solidFill>
              </a:rPr>
              <a:t>Why do I need </a:t>
            </a:r>
            <a:r>
              <a:rPr lang="en-GB" b="1" err="1">
                <a:solidFill>
                  <a:schemeClr val="bg1"/>
                </a:solidFill>
              </a:rPr>
              <a:t>OpenRASE</a:t>
            </a:r>
            <a:endParaRPr lang="en-GB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603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6FA28-E80A-24CE-2D96-43AE10BFA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solidFill>
                  <a:srgbClr val="003865"/>
                </a:solidFill>
              </a:rPr>
              <a:t>Tools used in literature</a:t>
            </a:r>
          </a:p>
        </p:txBody>
      </p:sp>
      <p:pic>
        <p:nvPicPr>
          <p:cNvPr id="5" name="Picture 4" descr="A graph with blue bars&#10;&#10;Description automatically generated">
            <a:extLst>
              <a:ext uri="{FF2B5EF4-FFF2-40B4-BE49-F238E27FC236}">
                <a16:creationId xmlns:a16="http://schemas.microsoft.com/office/drawing/2014/main" id="{DD49371C-36F3-7B57-B324-BE178CA7B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769" y="1369442"/>
            <a:ext cx="7140461" cy="5343875"/>
          </a:xfrm>
          <a:prstGeom prst="rect">
            <a:avLst/>
          </a:prstGeom>
        </p:spPr>
      </p:pic>
      <p:sp>
        <p:nvSpPr>
          <p:cNvPr id="10" name="Овал 9">
            <a:extLst>
              <a:ext uri="{FF2B5EF4-FFF2-40B4-BE49-F238E27FC236}">
                <a16:creationId xmlns:a16="http://schemas.microsoft.com/office/drawing/2014/main" id="{9160A424-C59F-4E7D-8566-E14E1AC0CDFB}"/>
              </a:ext>
            </a:extLst>
          </p:cNvPr>
          <p:cNvSpPr/>
          <p:nvPr/>
        </p:nvSpPr>
        <p:spPr>
          <a:xfrm>
            <a:off x="3752767" y="5952578"/>
            <a:ext cx="702500" cy="331489"/>
          </a:xfrm>
          <a:prstGeom prst="ellips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sp>
        <p:nvSpPr>
          <p:cNvPr id="22" name="Овал 9">
            <a:extLst>
              <a:ext uri="{FF2B5EF4-FFF2-40B4-BE49-F238E27FC236}">
                <a16:creationId xmlns:a16="http://schemas.microsoft.com/office/drawing/2014/main" id="{B28097F9-3663-C345-854F-5EBCE7A94962}"/>
              </a:ext>
            </a:extLst>
          </p:cNvPr>
          <p:cNvSpPr/>
          <p:nvPr/>
        </p:nvSpPr>
        <p:spPr>
          <a:xfrm>
            <a:off x="2945371" y="5952577"/>
            <a:ext cx="702500" cy="331489"/>
          </a:xfrm>
          <a:prstGeom prst="ellips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sp>
        <p:nvSpPr>
          <p:cNvPr id="23" name="Овал 9">
            <a:extLst>
              <a:ext uri="{FF2B5EF4-FFF2-40B4-BE49-F238E27FC236}">
                <a16:creationId xmlns:a16="http://schemas.microsoft.com/office/drawing/2014/main" id="{D05C31FD-C1BE-B90E-09C1-35787BB7D760}"/>
              </a:ext>
            </a:extLst>
          </p:cNvPr>
          <p:cNvSpPr/>
          <p:nvPr/>
        </p:nvSpPr>
        <p:spPr>
          <a:xfrm>
            <a:off x="6268092" y="5958390"/>
            <a:ext cx="702500" cy="331489"/>
          </a:xfrm>
          <a:prstGeom prst="ellips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B8D8E93-560F-92FD-A3CF-89DE4B362035}"/>
              </a:ext>
            </a:extLst>
          </p:cNvPr>
          <p:cNvCxnSpPr/>
          <p:nvPr/>
        </p:nvCxnSpPr>
        <p:spPr>
          <a:xfrm>
            <a:off x="1489435" y="4100660"/>
            <a:ext cx="1455936" cy="18519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5596481-6DAC-DEF6-3A8C-B51249DBEEC9}"/>
              </a:ext>
            </a:extLst>
          </p:cNvPr>
          <p:cNvCxnSpPr/>
          <p:nvPr/>
        </p:nvCxnSpPr>
        <p:spPr>
          <a:xfrm>
            <a:off x="1489435" y="4015819"/>
            <a:ext cx="2545237" cy="19367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E0A4E60-50AE-4F70-82A8-046D55F74283}"/>
              </a:ext>
            </a:extLst>
          </p:cNvPr>
          <p:cNvCxnSpPr/>
          <p:nvPr/>
        </p:nvCxnSpPr>
        <p:spPr>
          <a:xfrm>
            <a:off x="1621410" y="3940404"/>
            <a:ext cx="4845378" cy="20121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F187E524-171E-962A-DD66-16C8D22EB8CB}"/>
              </a:ext>
            </a:extLst>
          </p:cNvPr>
          <p:cNvSpPr/>
          <p:nvPr/>
        </p:nvSpPr>
        <p:spPr>
          <a:xfrm>
            <a:off x="603315" y="3308808"/>
            <a:ext cx="1809947" cy="8861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Simulators</a:t>
            </a:r>
          </a:p>
        </p:txBody>
      </p:sp>
    </p:spTree>
    <p:extLst>
      <p:ext uri="{BB962C8B-B14F-4D97-AF65-F5344CB8AC3E}">
        <p14:creationId xmlns:p14="http://schemas.microsoft.com/office/powerpoint/2010/main" val="3679548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455</Words>
  <Application>Microsoft Office PowerPoint</Application>
  <PresentationFormat>Widescreen</PresentationFormat>
  <Paragraphs>84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Aptos</vt:lpstr>
      <vt:lpstr>Aptos Display</vt:lpstr>
      <vt:lpstr>Arial</vt:lpstr>
      <vt:lpstr>Office Theme</vt:lpstr>
      <vt:lpstr>PowerPoint Presentation</vt:lpstr>
      <vt:lpstr>Background</vt:lpstr>
      <vt:lpstr>What are Service Function Chains (SFCs)?</vt:lpstr>
      <vt:lpstr>Network Function Virtualization Resource Allocation (NFV-RA)</vt:lpstr>
      <vt:lpstr>PowerPoint Presentation</vt:lpstr>
      <vt:lpstr>What am I trying to do?</vt:lpstr>
      <vt:lpstr>My Research</vt:lpstr>
      <vt:lpstr>Why do I need OpenRASE</vt:lpstr>
      <vt:lpstr>Tools used in literature</vt:lpstr>
      <vt:lpstr>Why can’t I use a simulator?</vt:lpstr>
      <vt:lpstr>Why do I need an emulator?</vt:lpstr>
      <vt:lpstr>How does OpenRASE work?</vt:lpstr>
      <vt:lpstr>Architecture</vt:lpstr>
      <vt:lpstr>Future Work</vt:lpstr>
      <vt:lpstr>Challenges</vt:lpstr>
      <vt:lpstr>Questions?</vt:lpstr>
      <vt:lpstr>Appendix</vt:lpstr>
      <vt:lpstr>ALEVIN vs. OpenRASE</vt:lpstr>
      <vt:lpstr>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OpenRASE</dc:title>
  <dc:creator>Theviyanthan Krishnamohan (PGR)</dc:creator>
  <cp:lastModifiedBy>Paul Harvey</cp:lastModifiedBy>
  <cp:revision>2</cp:revision>
  <dcterms:created xsi:type="dcterms:W3CDTF">2024-04-30T18:43:12Z</dcterms:created>
  <dcterms:modified xsi:type="dcterms:W3CDTF">2024-05-02T10:36:10Z</dcterms:modified>
</cp:coreProperties>
</file>