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79" r:id="rId3"/>
    <p:sldId id="487" r:id="rId4"/>
    <p:sldId id="499" r:id="rId5"/>
    <p:sldId id="495" r:id="rId6"/>
    <p:sldId id="488" r:id="rId7"/>
    <p:sldId id="480" r:id="rId8"/>
    <p:sldId id="489" r:id="rId9"/>
    <p:sldId id="481" r:id="rId10"/>
    <p:sldId id="482" r:id="rId11"/>
    <p:sldId id="483" r:id="rId12"/>
    <p:sldId id="496" r:id="rId13"/>
    <p:sldId id="490" r:id="rId14"/>
    <p:sldId id="497" r:id="rId15"/>
    <p:sldId id="500" r:id="rId16"/>
    <p:sldId id="491" r:id="rId17"/>
    <p:sldId id="492" r:id="rId18"/>
    <p:sldId id="493" r:id="rId19"/>
    <p:sldId id="498" r:id="rId20"/>
    <p:sldId id="494" r:id="rId21"/>
    <p:sldId id="48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ACE02-FB83-9B5A-4DCF-597163CFA2CF}" v="2086" dt="2024-05-02T15:22:38.247"/>
    <p1510:client id="{D3AE8443-6B19-56DC-342E-78685E68DF33}" v="56" dt="2024-05-03T08:22:04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5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4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4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4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7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9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559E32-3873-7D45-B9C6-C4F839B3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1BC6CA5-FB54-8746-B1B1-0D09602CEA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699336"/>
            <a:ext cx="2452283" cy="4575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DECEF87-946C-834D-8550-61FE3D91A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49235" y="1705343"/>
            <a:ext cx="9210963" cy="452612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Body text Arial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55F9-A3F2-1242-A5F3-5AAACC9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B56C0B-E29B-4842-B417-82BD0105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1A95EC-0528-8A4C-BE96-445CDE1B3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133" y="1705342"/>
            <a:ext cx="11487066" cy="4932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Body text Arial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5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3" r:id="rId2"/>
    <p:sldLayoutId id="2147483652" r:id="rId3"/>
    <p:sldLayoutId id="2147483653" r:id="rId4"/>
    <p:sldLayoutId id="2147483649" r:id="rId5"/>
    <p:sldLayoutId id="2147483654" r:id="rId6"/>
    <p:sldLayoutId id="2147483687" r:id="rId7"/>
    <p:sldLayoutId id="2147483656" r:id="rId8"/>
    <p:sldLayoutId id="2147483684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Gilbert Scott Building">
            <a:extLst>
              <a:ext uri="{FF2B5EF4-FFF2-40B4-BE49-F238E27FC236}">
                <a16:creationId xmlns:a16="http://schemas.microsoft.com/office/drawing/2014/main" id="{BAB3C4BD-A67A-4D47-6D5C-637F167E7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710117"/>
            <a:ext cx="7944632" cy="737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A Brief Introduction to O-RAN and </a:t>
            </a:r>
            <a:r>
              <a:rPr lang="en-GB" dirty="0" err="1">
                <a:solidFill>
                  <a:schemeClr val="tx1"/>
                </a:solidFill>
                <a:latin typeface="Arial"/>
                <a:cs typeface="Arial"/>
              </a:rPr>
              <a:t>xApps</a:t>
            </a:r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2576945"/>
            <a:ext cx="5680364" cy="10621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chemeClr val="tx1"/>
                </a:solidFill>
                <a:latin typeface="Arial"/>
                <a:cs typeface="Arial"/>
              </a:rPr>
              <a:t>Dr Philip Rodgers</a:t>
            </a:r>
          </a:p>
          <a:p>
            <a:r>
              <a:rPr lang="en-GB">
                <a:solidFill>
                  <a:schemeClr val="tx1"/>
                </a:solidFill>
                <a:latin typeface="Arial"/>
                <a:cs typeface="Arial"/>
              </a:rPr>
              <a:t>SANS 2024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75267F-91F2-529A-BB5F-5F7C9A8CA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5" t="9524" r="40023" b="19669"/>
          <a:stretch/>
        </p:blipFill>
        <p:spPr>
          <a:xfrm>
            <a:off x="1070061" y="1472968"/>
            <a:ext cx="3574502" cy="5114355"/>
          </a:xfrm>
          <a:prstGeom prst="rect">
            <a:avLst/>
          </a:prstGeom>
          <a:noFill/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654B3A-4612-38CB-E0E5-E3F0FC9DD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975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Radio Unit (O-RU)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Distributed Unit (O-DU)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/>
                <a:cs typeface="Arial"/>
              </a:rPr>
              <a:t>Centralised</a:t>
            </a:r>
            <a:r>
              <a:rPr lang="en-US" dirty="0">
                <a:latin typeface="Arial"/>
                <a:cs typeface="Arial"/>
              </a:rPr>
              <a:t> Unit (O-CU)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3B58"/>
                </a:solidFill>
                <a:latin typeface="Arial"/>
                <a:cs typeface="Arial"/>
              </a:rPr>
              <a:t>(Near) Real-Time RIC</a:t>
            </a:r>
            <a:r>
              <a:rPr lang="en-US" dirty="0">
                <a:latin typeface="Arial"/>
                <a:cs typeface="Arial"/>
              </a:rPr>
              <a:t> (</a:t>
            </a:r>
            <a:r>
              <a:rPr lang="en-US" dirty="0" err="1">
                <a:latin typeface="Arial"/>
                <a:cs typeface="Arial"/>
              </a:rPr>
              <a:t>rtRIC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3B58"/>
                </a:solidFill>
                <a:latin typeface="Arial"/>
                <a:cs typeface="Arial"/>
              </a:rPr>
              <a:t>This is where </a:t>
            </a:r>
            <a:r>
              <a:rPr lang="en-US" dirty="0" err="1">
                <a:solidFill>
                  <a:srgbClr val="003B58"/>
                </a:solidFill>
                <a:latin typeface="Arial"/>
                <a:cs typeface="Arial"/>
              </a:rPr>
              <a:t>xApps</a:t>
            </a:r>
            <a:r>
              <a:rPr lang="en-US" dirty="0">
                <a:solidFill>
                  <a:srgbClr val="003B58"/>
                </a:solidFill>
                <a:latin typeface="Arial"/>
                <a:cs typeface="Arial"/>
              </a:rPr>
              <a:t> live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3B58"/>
                </a:solidFill>
                <a:latin typeface="Arial"/>
                <a:cs typeface="Arial"/>
              </a:rPr>
              <a:t>Non-Real-Time RIC (</a:t>
            </a:r>
            <a:r>
              <a:rPr lang="en-US" dirty="0" err="1">
                <a:solidFill>
                  <a:srgbClr val="003B58"/>
                </a:solidFill>
                <a:latin typeface="Arial"/>
                <a:cs typeface="Arial"/>
              </a:rPr>
              <a:t>ntRIC</a:t>
            </a:r>
            <a:r>
              <a:rPr lang="en-US" dirty="0">
                <a:solidFill>
                  <a:srgbClr val="003B58"/>
                </a:solidFill>
                <a:latin typeface="Arial"/>
                <a:cs typeface="Arial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3B58"/>
                </a:solidFill>
                <a:latin typeface="Arial"/>
                <a:cs typeface="Arial"/>
              </a:rPr>
              <a:t>This is where </a:t>
            </a:r>
            <a:r>
              <a:rPr lang="en-US" dirty="0" err="1">
                <a:solidFill>
                  <a:srgbClr val="003B58"/>
                </a:solidFill>
                <a:latin typeface="Arial"/>
                <a:cs typeface="Arial"/>
              </a:rPr>
              <a:t>rApps</a:t>
            </a:r>
            <a:r>
              <a:rPr lang="en-US" dirty="0">
                <a:solidFill>
                  <a:srgbClr val="003B58"/>
                </a:solidFill>
                <a:latin typeface="Arial"/>
                <a:cs typeface="Arial"/>
              </a:rPr>
              <a:t> live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5E82EFD5-86A3-8D10-6AD9-4D681C2B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High-level Overview of O-RAN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5D82D-D4C1-B517-7DBD-A6281E117D3D}"/>
              </a:ext>
            </a:extLst>
          </p:cNvPr>
          <p:cNvSpPr txBox="1"/>
          <p:nvPr/>
        </p:nvSpPr>
        <p:spPr>
          <a:xfrm>
            <a:off x="10582894" y="658486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https://www.o-ran.org/</a:t>
            </a:r>
            <a:endParaRPr lang="en-US" sz="1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41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54810D7-1AD7-658C-9A59-0403B5D8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Control Loops and Interfaces of O-RAN</a:t>
            </a:r>
            <a:endParaRPr lang="en-US" dirty="0"/>
          </a:p>
        </p:txBody>
      </p:sp>
      <p:pic>
        <p:nvPicPr>
          <p:cNvPr id="3" name="Picture 2" descr="Open RAN Series: Open RAN Intelligence (Part 3 of 3)">
            <a:extLst>
              <a:ext uri="{FF2B5EF4-FFF2-40B4-BE49-F238E27FC236}">
                <a16:creationId xmlns:a16="http://schemas.microsoft.com/office/drawing/2014/main" id="{B527AFAB-194F-FB27-40B7-8A2A96AFE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54" y="1627188"/>
            <a:ext cx="7731842" cy="460692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A63D6-4BAA-0301-9A82-C81CFCE5F7A4}"/>
              </a:ext>
            </a:extLst>
          </p:cNvPr>
          <p:cNvSpPr txBox="1"/>
          <p:nvPr/>
        </p:nvSpPr>
        <p:spPr>
          <a:xfrm>
            <a:off x="6377049" y="6584868"/>
            <a:ext cx="60781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https://www.aspiretechnology.com/blog/open-ran-series-open-ran-intelligence-part-3-of-3/</a:t>
            </a:r>
            <a:endParaRPr lang="en-US" sz="1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305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D11-8D2E-DA4D-98A2-908011AD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Building the Testbed</a:t>
            </a:r>
            <a:endParaRPr lang="en-US" dirty="0"/>
          </a:p>
        </p:txBody>
      </p:sp>
      <p:pic>
        <p:nvPicPr>
          <p:cNvPr id="7" name="Picture 6" descr="A black and white illustration of two people with tools&#10;&#10;Description automatically generated">
            <a:extLst>
              <a:ext uri="{FF2B5EF4-FFF2-40B4-BE49-F238E27FC236}">
                <a16:creationId xmlns:a16="http://schemas.microsoft.com/office/drawing/2014/main" id="{7305068B-51FA-A9F7-74F2-0705179CE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4" t="55221" r="55029" b="9167"/>
          <a:stretch/>
        </p:blipFill>
        <p:spPr>
          <a:xfrm>
            <a:off x="3051824" y="1603989"/>
            <a:ext cx="6257297" cy="47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1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F1E7-84A3-A349-8AEB-5A5CFDB8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Testbed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26FB39-A85F-6DA4-0350-77D79097CB4C}"/>
              </a:ext>
            </a:extLst>
          </p:cNvPr>
          <p:cNvSpPr/>
          <p:nvPr/>
        </p:nvSpPr>
        <p:spPr>
          <a:xfrm>
            <a:off x="4234359" y="2329205"/>
            <a:ext cx="3385163" cy="8377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tx2"/>
                </a:solidFill>
                <a:ea typeface="Calibri"/>
                <a:cs typeface="Calibri"/>
              </a:rPr>
              <a:t>OAIC Near-RT RIC</a:t>
            </a:r>
          </a:p>
        </p:txBody>
      </p:sp>
    </p:spTree>
    <p:extLst>
      <p:ext uri="{BB962C8B-B14F-4D97-AF65-F5344CB8AC3E}">
        <p14:creationId xmlns:p14="http://schemas.microsoft.com/office/powerpoint/2010/main" val="182249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F1E7-84A3-A349-8AEB-5A5CFDB8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Testbed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D361B4-B7BA-0D5E-AA34-EDA0B0512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08596"/>
              </p:ext>
            </p:extLst>
          </p:nvPr>
        </p:nvGraphicFramePr>
        <p:xfrm>
          <a:off x="3196441" y="1642753"/>
          <a:ext cx="8233448" cy="49405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8051">
                  <a:extLst>
                    <a:ext uri="{9D8B030D-6E8A-4147-A177-3AD203B41FA5}">
                      <a16:colId xmlns:a16="http://schemas.microsoft.com/office/drawing/2014/main" val="2179767020"/>
                    </a:ext>
                  </a:extLst>
                </a:gridCol>
                <a:gridCol w="6011251">
                  <a:extLst>
                    <a:ext uri="{9D8B030D-6E8A-4147-A177-3AD203B41FA5}">
                      <a16:colId xmlns:a16="http://schemas.microsoft.com/office/drawing/2014/main" val="3586380958"/>
                    </a:ext>
                  </a:extLst>
                </a:gridCol>
                <a:gridCol w="1084146">
                  <a:extLst>
                    <a:ext uri="{9D8B030D-6E8A-4147-A177-3AD203B41FA5}">
                      <a16:colId xmlns:a16="http://schemas.microsoft.com/office/drawing/2014/main" val="261525676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  <a:latin typeface="Courier New"/>
                        </a:rPr>
                        <a:t>NAMESPACE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2279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  <a:latin typeface="Courier New"/>
                        </a:rPr>
                        <a:t>deployment-ricplt-a1mediator-6ccd8896d7-9zfkp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871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  <a:latin typeface="Courier New"/>
                        </a:rPr>
                        <a:t>deployment-ricplt-alarmmanager-56d79dc55-phsjg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3619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deployment-ricplt-appmgr-6fd6664755-dvjt9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303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deployment-ricplt-e2mgr-66cdc4d6b6-kvwlj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6082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deployment-ricplt-e2term-alpha-db9c45968-524bc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776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deployment-ricplt-jaegeradapter-76ddbf9c9-hhcbw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1244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deployment-ricplt-o1mediator-677ff764d7-g7vsr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08119"/>
                  </a:ext>
                </a:extLst>
              </a:tr>
              <a:tr h="277090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deployment-ricplt-rtmgr-578c64f5cf-l6rrn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0231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deployment-ricplt-submgr-7f6499555d-jxh46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0422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deployment-ricplt-vespamgr-84f7d87dfb-6g7kx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162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deployment-ricplt-xapp-onboarder-5958856fc8-7qvk8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984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r4-infrastructure-kong-646b68bd88-9g7fc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177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r4-infrastructure-prometheus-alertmanager-75dff54776-tff7m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737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r4-infrastructure-prometheus-server-5fd7695-l82mm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224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ricplt-influxdb-meta-0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57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effectLst/>
                          <a:latin typeface="Courier New"/>
                        </a:rPr>
                        <a:t>ricplt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statefulset-ricplt-dbaas-server-0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4136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GB" sz="1200" err="1">
                          <a:effectLst/>
                          <a:latin typeface="Courier New"/>
                        </a:rPr>
                        <a:t>ricxapp</a:t>
                      </a:r>
                      <a:endParaRPr lang="en-GB" sz="1200" dirty="0" err="1">
                        <a:effectLst/>
                        <a:latin typeface="Courier New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ricxapp-scp-kpimon-7f8f588455-mhrhv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  <a:latin typeface="Courier New"/>
                        </a:rPr>
                        <a:t>Running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9272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26FB39-A85F-6DA4-0350-77D79097CB4C}"/>
              </a:ext>
            </a:extLst>
          </p:cNvPr>
          <p:cNvSpPr/>
          <p:nvPr/>
        </p:nvSpPr>
        <p:spPr>
          <a:xfrm>
            <a:off x="5619814" y="587491"/>
            <a:ext cx="3385163" cy="8377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tx2"/>
                </a:solidFill>
                <a:ea typeface="Calibri"/>
                <a:cs typeface="Calibri"/>
              </a:rPr>
              <a:t>OAIC Near-RT RIC</a:t>
            </a:r>
          </a:p>
        </p:txBody>
      </p:sp>
    </p:spTree>
    <p:extLst>
      <p:ext uri="{BB962C8B-B14F-4D97-AF65-F5344CB8AC3E}">
        <p14:creationId xmlns:p14="http://schemas.microsoft.com/office/powerpoint/2010/main" val="310252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F1E7-84A3-A349-8AEB-5A5CFDB8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Testbed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26FB39-A85F-6DA4-0350-77D79097CB4C}"/>
              </a:ext>
            </a:extLst>
          </p:cNvPr>
          <p:cNvSpPr/>
          <p:nvPr/>
        </p:nvSpPr>
        <p:spPr>
          <a:xfrm>
            <a:off x="4234359" y="2329205"/>
            <a:ext cx="3385163" cy="8377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tx2"/>
                </a:solidFill>
                <a:ea typeface="Calibri"/>
                <a:cs typeface="Calibri"/>
              </a:rPr>
              <a:t>OAIC Near-RT RIC</a:t>
            </a:r>
          </a:p>
        </p:txBody>
      </p:sp>
    </p:spTree>
    <p:extLst>
      <p:ext uri="{BB962C8B-B14F-4D97-AF65-F5344CB8AC3E}">
        <p14:creationId xmlns:p14="http://schemas.microsoft.com/office/powerpoint/2010/main" val="178119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F1E7-84A3-A349-8AEB-5A5CFDB8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Testbed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26FB39-A85F-6DA4-0350-77D79097CB4C}"/>
              </a:ext>
            </a:extLst>
          </p:cNvPr>
          <p:cNvSpPr/>
          <p:nvPr/>
        </p:nvSpPr>
        <p:spPr>
          <a:xfrm>
            <a:off x="4234359" y="2329205"/>
            <a:ext cx="3385163" cy="8377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tx2"/>
                </a:solidFill>
                <a:ea typeface="Calibri"/>
                <a:cs typeface="Calibri"/>
              </a:rPr>
              <a:t>OAIC Near-RT RIC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16218E-238A-4C8D-DA06-231E61717251}"/>
              </a:ext>
            </a:extLst>
          </p:cNvPr>
          <p:cNvSpPr/>
          <p:nvPr/>
        </p:nvSpPr>
        <p:spPr>
          <a:xfrm>
            <a:off x="6442988" y="3828913"/>
            <a:ext cx="3838586" cy="113105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chemeClr val="tx2"/>
                </a:solidFill>
                <a:ea typeface="Calibri"/>
                <a:cs typeface="Calibri"/>
              </a:rPr>
              <a:t>srsRAN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275A1D-DB7A-1193-68B8-576E6093566B}"/>
              </a:ext>
            </a:extLst>
          </p:cNvPr>
          <p:cNvSpPr/>
          <p:nvPr/>
        </p:nvSpPr>
        <p:spPr>
          <a:xfrm>
            <a:off x="9203375" y="4343488"/>
            <a:ext cx="887950" cy="403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ea typeface="Calibri"/>
                <a:cs typeface="Calibri"/>
              </a:rPr>
              <a:t>gNB</a:t>
            </a:r>
            <a:endParaRPr lang="en-US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88430B-7659-D675-5107-8D24C1AD761D}"/>
              </a:ext>
            </a:extLst>
          </p:cNvPr>
          <p:cNvSpPr/>
          <p:nvPr/>
        </p:nvSpPr>
        <p:spPr>
          <a:xfrm>
            <a:off x="6743742" y="4345286"/>
            <a:ext cx="887950" cy="403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ea typeface="Calibri"/>
                <a:cs typeface="Calibri"/>
              </a:rPr>
              <a:t>srsUE</a:t>
            </a:r>
            <a:endParaRPr lang="en-US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77743-726E-0CCD-CCBC-6C8966D6A824}"/>
              </a:ext>
            </a:extLst>
          </p:cNvPr>
          <p:cNvCxnSpPr>
            <a:cxnSpLocks/>
          </p:cNvCxnSpPr>
          <p:nvPr/>
        </p:nvCxnSpPr>
        <p:spPr>
          <a:xfrm flipH="1" flipV="1">
            <a:off x="7173955" y="3165583"/>
            <a:ext cx="5039" cy="666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16">
            <a:extLst>
              <a:ext uri="{FF2B5EF4-FFF2-40B4-BE49-F238E27FC236}">
                <a16:creationId xmlns:a16="http://schemas.microsoft.com/office/drawing/2014/main" id="{719112E2-5927-F5FF-E46D-01FFB08C51FF}"/>
              </a:ext>
            </a:extLst>
          </p:cNvPr>
          <p:cNvSpPr txBox="1"/>
          <p:nvPr/>
        </p:nvSpPr>
        <p:spPr>
          <a:xfrm>
            <a:off x="7227753" y="3297201"/>
            <a:ext cx="731411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ea typeface="Calibri"/>
                <a:cs typeface="Calibri"/>
              </a:rPr>
              <a:t>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764444-6F48-1CEF-AB17-36935B9C5390}"/>
              </a:ext>
            </a:extLst>
          </p:cNvPr>
          <p:cNvSpPr/>
          <p:nvPr/>
        </p:nvSpPr>
        <p:spPr>
          <a:xfrm>
            <a:off x="7975357" y="4345285"/>
            <a:ext cx="887950" cy="403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ea typeface="Calibri"/>
                <a:cs typeface="Calibri"/>
              </a:rPr>
              <a:t>srsEPC</a:t>
            </a:r>
            <a:endParaRPr lang="en-US" err="1"/>
          </a:p>
        </p:txBody>
      </p:sp>
      <p:pic>
        <p:nvPicPr>
          <p:cNvPr id="12" name="Graphic 11" descr="Cell Tower with solid fill">
            <a:extLst>
              <a:ext uri="{FF2B5EF4-FFF2-40B4-BE49-F238E27FC236}">
                <a16:creationId xmlns:a16="http://schemas.microsoft.com/office/drawing/2014/main" id="{DAF1C34A-2155-3343-6CEF-8D03DDA79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9034" y="3832761"/>
            <a:ext cx="1112322" cy="11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F1E7-84A3-A349-8AEB-5A5CFDB8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Testbed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26FB39-A85F-6DA4-0350-77D79097CB4C}"/>
              </a:ext>
            </a:extLst>
          </p:cNvPr>
          <p:cNvSpPr/>
          <p:nvPr/>
        </p:nvSpPr>
        <p:spPr>
          <a:xfrm>
            <a:off x="4234359" y="2329205"/>
            <a:ext cx="3385163" cy="8377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tx2"/>
                </a:solidFill>
                <a:ea typeface="Calibri"/>
                <a:cs typeface="Calibri"/>
              </a:rPr>
              <a:t>OAIC Near-RT RIC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16218E-238A-4C8D-DA06-231E61717251}"/>
              </a:ext>
            </a:extLst>
          </p:cNvPr>
          <p:cNvSpPr/>
          <p:nvPr/>
        </p:nvSpPr>
        <p:spPr>
          <a:xfrm>
            <a:off x="6442988" y="3828913"/>
            <a:ext cx="3838586" cy="113105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chemeClr val="tx2"/>
                </a:solidFill>
                <a:ea typeface="Calibri"/>
                <a:cs typeface="Calibri"/>
              </a:rPr>
              <a:t>srsRAN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275A1D-DB7A-1193-68B8-576E6093566B}"/>
              </a:ext>
            </a:extLst>
          </p:cNvPr>
          <p:cNvSpPr/>
          <p:nvPr/>
        </p:nvSpPr>
        <p:spPr>
          <a:xfrm>
            <a:off x="9203375" y="4343488"/>
            <a:ext cx="887950" cy="403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ea typeface="Calibri"/>
                <a:cs typeface="Calibri"/>
              </a:rPr>
              <a:t>gNB</a:t>
            </a:r>
            <a:endParaRPr lang="en-US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88430B-7659-D675-5107-8D24C1AD761D}"/>
              </a:ext>
            </a:extLst>
          </p:cNvPr>
          <p:cNvSpPr/>
          <p:nvPr/>
        </p:nvSpPr>
        <p:spPr>
          <a:xfrm>
            <a:off x="6743742" y="4345286"/>
            <a:ext cx="887950" cy="403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ea typeface="Calibri"/>
                <a:cs typeface="Calibri"/>
              </a:rPr>
              <a:t>srsUE</a:t>
            </a:r>
            <a:endParaRPr lang="en-US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77743-726E-0CCD-CCBC-6C8966D6A824}"/>
              </a:ext>
            </a:extLst>
          </p:cNvPr>
          <p:cNvCxnSpPr>
            <a:cxnSpLocks/>
          </p:cNvCxnSpPr>
          <p:nvPr/>
        </p:nvCxnSpPr>
        <p:spPr>
          <a:xfrm flipH="1" flipV="1">
            <a:off x="7173955" y="3165583"/>
            <a:ext cx="5039" cy="666277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16">
            <a:extLst>
              <a:ext uri="{FF2B5EF4-FFF2-40B4-BE49-F238E27FC236}">
                <a16:creationId xmlns:a16="http://schemas.microsoft.com/office/drawing/2014/main" id="{719112E2-5927-F5FF-E46D-01FFB08C51FF}"/>
              </a:ext>
            </a:extLst>
          </p:cNvPr>
          <p:cNvSpPr txBox="1"/>
          <p:nvPr/>
        </p:nvSpPr>
        <p:spPr>
          <a:xfrm>
            <a:off x="7227753" y="3297201"/>
            <a:ext cx="731411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solidFill>
                  <a:srgbClr val="000000"/>
                </a:solidFill>
                <a:ea typeface="Calibri"/>
                <a:cs typeface="Calibri"/>
              </a:rPr>
              <a:t>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764444-6F48-1CEF-AB17-36935B9C5390}"/>
              </a:ext>
            </a:extLst>
          </p:cNvPr>
          <p:cNvSpPr/>
          <p:nvPr/>
        </p:nvSpPr>
        <p:spPr>
          <a:xfrm>
            <a:off x="7975357" y="4345285"/>
            <a:ext cx="887950" cy="4030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ea typeface="Calibri"/>
                <a:cs typeface="Calibri"/>
              </a:rPr>
              <a:t>srsEPC</a:t>
            </a:r>
            <a:endParaRPr lang="en-US" err="1"/>
          </a:p>
        </p:txBody>
      </p:sp>
      <p:pic>
        <p:nvPicPr>
          <p:cNvPr id="12" name="Graphic 11" descr="Cell Tower with solid fill">
            <a:extLst>
              <a:ext uri="{FF2B5EF4-FFF2-40B4-BE49-F238E27FC236}">
                <a16:creationId xmlns:a16="http://schemas.microsoft.com/office/drawing/2014/main" id="{DAF1C34A-2155-3343-6CEF-8D03DDA79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9034" y="3832761"/>
            <a:ext cx="1112322" cy="11222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91EC8B-8284-3138-4BE4-90169692A0D7}"/>
              </a:ext>
            </a:extLst>
          </p:cNvPr>
          <p:cNvSpPr/>
          <p:nvPr/>
        </p:nvSpPr>
        <p:spPr>
          <a:xfrm>
            <a:off x="1710227" y="2130361"/>
            <a:ext cx="1194729" cy="6405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rgbClr val="000000"/>
                </a:solidFill>
                <a:ea typeface="Calibri"/>
                <a:cs typeface="Calibri"/>
              </a:rPr>
              <a:t>xApp</a:t>
            </a:r>
            <a:endParaRPr lang="en-US" err="1">
              <a:solidFill>
                <a:srgbClr val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44D9AC-2EDE-28B6-4786-E342737DE23F}"/>
              </a:ext>
            </a:extLst>
          </p:cNvPr>
          <p:cNvSpPr/>
          <p:nvPr/>
        </p:nvSpPr>
        <p:spPr>
          <a:xfrm>
            <a:off x="1855069" y="2275203"/>
            <a:ext cx="1194729" cy="6405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rgbClr val="000000"/>
                </a:solidFill>
                <a:ea typeface="Calibri"/>
                <a:cs typeface="Calibri"/>
              </a:rPr>
              <a:t>xApp</a:t>
            </a:r>
            <a:endParaRPr lang="en-US" err="1">
              <a:solidFill>
                <a:srgbClr val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C8454C-5067-14E3-DFBF-BF7D0B80735C}"/>
              </a:ext>
            </a:extLst>
          </p:cNvPr>
          <p:cNvSpPr/>
          <p:nvPr/>
        </p:nvSpPr>
        <p:spPr>
          <a:xfrm>
            <a:off x="1999912" y="2429942"/>
            <a:ext cx="1194729" cy="6306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err="1">
                <a:solidFill>
                  <a:srgbClr val="000000"/>
                </a:solidFill>
                <a:ea typeface="Calibri"/>
                <a:cs typeface="Calibri"/>
              </a:rPr>
              <a:t>xApp</a:t>
            </a:r>
            <a:endParaRPr lang="en-US" sz="2800">
              <a:solidFill>
                <a:srgbClr val="000000"/>
              </a:solidFill>
              <a:ea typeface="Calibri"/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4DD981-DB4D-CEB6-26E9-DF49FAA81425}"/>
              </a:ext>
            </a:extLst>
          </p:cNvPr>
          <p:cNvCxnSpPr/>
          <p:nvPr/>
        </p:nvCxnSpPr>
        <p:spPr>
          <a:xfrm flipH="1">
            <a:off x="3188525" y="2793670"/>
            <a:ext cx="1044129" cy="4858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8BA915D0-6FBB-4D3F-CCE6-B4ED3840F95D}"/>
              </a:ext>
            </a:extLst>
          </p:cNvPr>
          <p:cNvSpPr txBox="1"/>
          <p:nvPr/>
        </p:nvSpPr>
        <p:spPr>
          <a:xfrm>
            <a:off x="3384467" y="2243717"/>
            <a:ext cx="7413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solidFill>
                  <a:srgbClr val="000000"/>
                </a:solidFill>
                <a:ea typeface="Calibri"/>
                <a:cs typeface="Calibri"/>
              </a:rPr>
              <a:t>RMR</a:t>
            </a:r>
          </a:p>
        </p:txBody>
      </p:sp>
    </p:spTree>
    <p:extLst>
      <p:ext uri="{BB962C8B-B14F-4D97-AF65-F5344CB8AC3E}">
        <p14:creationId xmlns:p14="http://schemas.microsoft.com/office/powerpoint/2010/main" val="168042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F1E7-84A3-A349-8AEB-5A5CFDB8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Testbed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26FB39-A85F-6DA4-0350-77D79097CB4C}"/>
              </a:ext>
            </a:extLst>
          </p:cNvPr>
          <p:cNvSpPr/>
          <p:nvPr/>
        </p:nvSpPr>
        <p:spPr>
          <a:xfrm>
            <a:off x="6886515" y="2329205"/>
            <a:ext cx="3385163" cy="8377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tx2"/>
                </a:solidFill>
                <a:ea typeface="Calibri"/>
                <a:cs typeface="Calibri"/>
              </a:rPr>
              <a:t>OAIC Near-RT RIC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16218E-238A-4C8D-DA06-231E61717251}"/>
              </a:ext>
            </a:extLst>
          </p:cNvPr>
          <p:cNvSpPr/>
          <p:nvPr/>
        </p:nvSpPr>
        <p:spPr>
          <a:xfrm>
            <a:off x="6442988" y="3828913"/>
            <a:ext cx="3838586" cy="113105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chemeClr val="tx2"/>
                </a:solidFill>
                <a:ea typeface="Calibri"/>
                <a:cs typeface="Calibri"/>
              </a:rPr>
              <a:t>srsRAN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275A1D-DB7A-1193-68B8-576E6093566B}"/>
              </a:ext>
            </a:extLst>
          </p:cNvPr>
          <p:cNvSpPr/>
          <p:nvPr/>
        </p:nvSpPr>
        <p:spPr>
          <a:xfrm>
            <a:off x="9203375" y="4343488"/>
            <a:ext cx="887950" cy="40304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rgbClr val="000000"/>
                </a:solidFill>
                <a:ea typeface="Calibri"/>
                <a:cs typeface="Calibri"/>
              </a:rPr>
              <a:t>gNB</a:t>
            </a:r>
            <a:endParaRPr lang="en-US" err="1">
              <a:solidFill>
                <a:srgbClr val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88430B-7659-D675-5107-8D24C1AD761D}"/>
              </a:ext>
            </a:extLst>
          </p:cNvPr>
          <p:cNvSpPr/>
          <p:nvPr/>
        </p:nvSpPr>
        <p:spPr>
          <a:xfrm>
            <a:off x="6743742" y="4345286"/>
            <a:ext cx="887950" cy="40304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rgbClr val="000000"/>
                </a:solidFill>
                <a:ea typeface="Calibri"/>
                <a:cs typeface="Calibri"/>
              </a:rPr>
              <a:t>srsUE</a:t>
            </a:r>
            <a:endParaRPr lang="en-US" err="1">
              <a:solidFill>
                <a:srgbClr val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77743-726E-0CCD-CCBC-6C8966D6A824}"/>
              </a:ext>
            </a:extLst>
          </p:cNvPr>
          <p:cNvCxnSpPr>
            <a:cxnSpLocks/>
          </p:cNvCxnSpPr>
          <p:nvPr/>
        </p:nvCxnSpPr>
        <p:spPr>
          <a:xfrm flipH="1" flipV="1">
            <a:off x="9826111" y="3165583"/>
            <a:ext cx="5039" cy="666277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16">
            <a:extLst>
              <a:ext uri="{FF2B5EF4-FFF2-40B4-BE49-F238E27FC236}">
                <a16:creationId xmlns:a16="http://schemas.microsoft.com/office/drawing/2014/main" id="{719112E2-5927-F5FF-E46D-01FFB08C51FF}"/>
              </a:ext>
            </a:extLst>
          </p:cNvPr>
          <p:cNvSpPr txBox="1"/>
          <p:nvPr/>
        </p:nvSpPr>
        <p:spPr>
          <a:xfrm>
            <a:off x="9879909" y="3297201"/>
            <a:ext cx="731411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solidFill>
                  <a:srgbClr val="000000"/>
                </a:solidFill>
                <a:ea typeface="Calibri"/>
                <a:cs typeface="Calibri"/>
              </a:rPr>
              <a:t>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764444-6F48-1CEF-AB17-36935B9C5390}"/>
              </a:ext>
            </a:extLst>
          </p:cNvPr>
          <p:cNvSpPr/>
          <p:nvPr/>
        </p:nvSpPr>
        <p:spPr>
          <a:xfrm>
            <a:off x="7975357" y="4345285"/>
            <a:ext cx="887950" cy="40304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rgbClr val="000000"/>
                </a:solidFill>
                <a:ea typeface="Calibri"/>
                <a:cs typeface="Calibri"/>
              </a:rPr>
              <a:t>srsEPC</a:t>
            </a:r>
            <a:endParaRPr lang="en-US" err="1">
              <a:solidFill>
                <a:srgbClr val="000000"/>
              </a:solidFill>
            </a:endParaRPr>
          </a:p>
        </p:txBody>
      </p:sp>
      <p:pic>
        <p:nvPicPr>
          <p:cNvPr id="12" name="Graphic 11" descr="Cell Tower with solid fill">
            <a:extLst>
              <a:ext uri="{FF2B5EF4-FFF2-40B4-BE49-F238E27FC236}">
                <a16:creationId xmlns:a16="http://schemas.microsoft.com/office/drawing/2014/main" id="{DAF1C34A-2155-3343-6CEF-8D03DDA79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9034" y="3832761"/>
            <a:ext cx="1112322" cy="11222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91EC8B-8284-3138-4BE4-90169692A0D7}"/>
              </a:ext>
            </a:extLst>
          </p:cNvPr>
          <p:cNvSpPr/>
          <p:nvPr/>
        </p:nvSpPr>
        <p:spPr>
          <a:xfrm>
            <a:off x="1175837" y="2130361"/>
            <a:ext cx="1194729" cy="6405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rgbClr val="000000"/>
                </a:solidFill>
                <a:ea typeface="Calibri"/>
                <a:cs typeface="Calibri"/>
              </a:rPr>
              <a:t>xApp</a:t>
            </a:r>
            <a:endParaRPr lang="en-US" err="1">
              <a:solidFill>
                <a:srgbClr val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44D9AC-2EDE-28B6-4786-E342737DE23F}"/>
              </a:ext>
            </a:extLst>
          </p:cNvPr>
          <p:cNvSpPr/>
          <p:nvPr/>
        </p:nvSpPr>
        <p:spPr>
          <a:xfrm>
            <a:off x="1320680" y="2275203"/>
            <a:ext cx="1194729" cy="6405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rgbClr val="000000"/>
                </a:solidFill>
                <a:ea typeface="Calibri"/>
                <a:cs typeface="Calibri"/>
              </a:rPr>
              <a:t>xApp</a:t>
            </a:r>
            <a:endParaRPr lang="en-US" err="1">
              <a:solidFill>
                <a:srgbClr val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C8454C-5067-14E3-DFBF-BF7D0B80735C}"/>
              </a:ext>
            </a:extLst>
          </p:cNvPr>
          <p:cNvSpPr/>
          <p:nvPr/>
        </p:nvSpPr>
        <p:spPr>
          <a:xfrm>
            <a:off x="1465523" y="2429942"/>
            <a:ext cx="1194729" cy="6306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err="1">
                <a:solidFill>
                  <a:srgbClr val="000000"/>
                </a:solidFill>
                <a:ea typeface="Calibri"/>
                <a:cs typeface="Calibri"/>
              </a:rPr>
              <a:t>xApp</a:t>
            </a:r>
            <a:endParaRPr lang="en-US" sz="2800">
              <a:solidFill>
                <a:srgbClr val="000000"/>
              </a:solidFill>
              <a:ea typeface="Calibri"/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4DD981-DB4D-CEB6-26E9-DF49FAA81425}"/>
              </a:ext>
            </a:extLst>
          </p:cNvPr>
          <p:cNvCxnSpPr/>
          <p:nvPr/>
        </p:nvCxnSpPr>
        <p:spPr>
          <a:xfrm flipH="1">
            <a:off x="2654135" y="2793670"/>
            <a:ext cx="1044129" cy="4858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8BA915D0-6FBB-4D3F-CCE6-B4ED3840F95D}"/>
              </a:ext>
            </a:extLst>
          </p:cNvPr>
          <p:cNvSpPr txBox="1"/>
          <p:nvPr/>
        </p:nvSpPr>
        <p:spPr>
          <a:xfrm>
            <a:off x="2850078" y="2243717"/>
            <a:ext cx="7413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solidFill>
                  <a:srgbClr val="000000"/>
                </a:solidFill>
                <a:ea typeface="Calibri"/>
                <a:cs typeface="Calibri"/>
              </a:rPr>
              <a:t>RMR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0E8C24-9529-A3C7-7F69-FC91A184B54B}"/>
              </a:ext>
            </a:extLst>
          </p:cNvPr>
          <p:cNvSpPr/>
          <p:nvPr/>
        </p:nvSpPr>
        <p:spPr>
          <a:xfrm>
            <a:off x="4083492" y="4069996"/>
            <a:ext cx="1754308" cy="628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chemeClr val="tx2"/>
                </a:solidFill>
                <a:ea typeface="Calibri"/>
                <a:cs typeface="Calibri"/>
              </a:rPr>
              <a:t>Scenario</a:t>
            </a: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23DF9B-E85E-FE7E-7E3F-16E7D4EBA80F}"/>
              </a:ext>
            </a:extLst>
          </p:cNvPr>
          <p:cNvCxnSpPr>
            <a:cxnSpLocks/>
          </p:cNvCxnSpPr>
          <p:nvPr/>
        </p:nvCxnSpPr>
        <p:spPr>
          <a:xfrm>
            <a:off x="5840319" y="4394137"/>
            <a:ext cx="601321" cy="1258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894DCC-AE8E-8E76-2EF6-0641FCDD7C13}"/>
              </a:ext>
            </a:extLst>
          </p:cNvPr>
          <p:cNvSpPr/>
          <p:nvPr/>
        </p:nvSpPr>
        <p:spPr>
          <a:xfrm>
            <a:off x="3694845" y="2320185"/>
            <a:ext cx="2153752" cy="8375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000000"/>
                </a:solidFill>
                <a:ea typeface="Calibri"/>
                <a:cs typeface="Calibri"/>
              </a:rPr>
              <a:t>Pseudo-RIC</a:t>
            </a:r>
          </a:p>
          <a:p>
            <a:pPr algn="ctr"/>
            <a:r>
              <a:rPr lang="en-GB" sz="2400" dirty="0">
                <a:solidFill>
                  <a:srgbClr val="000000"/>
                </a:solidFill>
                <a:ea typeface="Calibri"/>
                <a:cs typeface="Calibri"/>
              </a:rPr>
              <a:t>*telemetry*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77DB35-230E-644B-F431-45EE55BA7911}"/>
              </a:ext>
            </a:extLst>
          </p:cNvPr>
          <p:cNvCxnSpPr>
            <a:cxnSpLocks/>
          </p:cNvCxnSpPr>
          <p:nvPr/>
        </p:nvCxnSpPr>
        <p:spPr>
          <a:xfrm flipH="1">
            <a:off x="5840680" y="2783773"/>
            <a:ext cx="1044129" cy="4858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8">
            <a:extLst>
              <a:ext uri="{FF2B5EF4-FFF2-40B4-BE49-F238E27FC236}">
                <a16:creationId xmlns:a16="http://schemas.microsoft.com/office/drawing/2014/main" id="{B864E754-FC13-2231-BCE9-8ABE06E37D67}"/>
              </a:ext>
            </a:extLst>
          </p:cNvPr>
          <p:cNvSpPr txBox="1"/>
          <p:nvPr/>
        </p:nvSpPr>
        <p:spPr>
          <a:xfrm>
            <a:off x="6036623" y="2233820"/>
            <a:ext cx="7413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solidFill>
                  <a:srgbClr val="000000"/>
                </a:solidFill>
                <a:ea typeface="Calibri"/>
                <a:cs typeface="Calibri"/>
              </a:rPr>
              <a:t>RMR</a:t>
            </a:r>
          </a:p>
        </p:txBody>
      </p:sp>
    </p:spTree>
    <p:extLst>
      <p:ext uri="{BB962C8B-B14F-4D97-AF65-F5344CB8AC3E}">
        <p14:creationId xmlns:p14="http://schemas.microsoft.com/office/powerpoint/2010/main" val="318080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B18BC13-9438-52AA-22A1-1842CF32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27" y="0"/>
            <a:ext cx="860006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9F1E7-84A3-A349-8AEB-5A5CFDB8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9" y="1414367"/>
            <a:ext cx="9210963" cy="8887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9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D11-8D2E-DA4D-98A2-908011AD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Who Am I?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Placeholder 4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BA3C67B4-68DC-38C9-565B-77C5F30643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9159" t="358" r="4830" b="9003"/>
          <a:stretch/>
        </p:blipFill>
        <p:spPr>
          <a:xfrm>
            <a:off x="0" y="1843888"/>
            <a:ext cx="3654504" cy="50084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8C308-46F8-B245-BCE1-912B1645A3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5702" y="1705343"/>
            <a:ext cx="9210963" cy="4526124"/>
          </a:xfrm>
          <a:noFill/>
          <a:ln>
            <a:solidFill>
              <a:srgbClr val="FFFFFF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Abridged history …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BSc (hons) in Computer Science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Worked in industry as a software engineer</a:t>
            </a:r>
            <a:endParaRPr lang="en-US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Got a PhD in Artificial Intelligence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Teacher/Lecturer at Strathclyde and Caledonian Universities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Moved to industry with Rakuten Mobile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Academic collaborations on Autonomous Networks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… and now back to academia</a:t>
            </a:r>
          </a:p>
        </p:txBody>
      </p:sp>
    </p:spTree>
    <p:extLst>
      <p:ext uri="{BB962C8B-B14F-4D97-AF65-F5344CB8AC3E}">
        <p14:creationId xmlns:p14="http://schemas.microsoft.com/office/powerpoint/2010/main" val="1097243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8156B8-F1AA-53C5-8563-7F9815EA4181}"/>
              </a:ext>
            </a:extLst>
          </p:cNvPr>
          <p:cNvSpPr/>
          <p:nvPr/>
        </p:nvSpPr>
        <p:spPr>
          <a:xfrm>
            <a:off x="2361570" y="1857768"/>
            <a:ext cx="2153751" cy="34987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E79534-6779-2A81-39A9-D290F296103B}"/>
              </a:ext>
            </a:extLst>
          </p:cNvPr>
          <p:cNvSpPr/>
          <p:nvPr/>
        </p:nvSpPr>
        <p:spPr>
          <a:xfrm>
            <a:off x="2739418" y="3887364"/>
            <a:ext cx="1398048" cy="9824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>
                <a:solidFill>
                  <a:srgbClr val="000000"/>
                </a:solidFill>
                <a:ea typeface="Calibri"/>
                <a:cs typeface="Calibri"/>
              </a:rPr>
              <a:t>Validation and Testing</a:t>
            </a:r>
            <a:endParaRPr lang="en-US" sz="200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E55D13-5966-D439-11E1-3FACA06206DA}"/>
              </a:ext>
            </a:extLst>
          </p:cNvPr>
          <p:cNvCxnSpPr>
            <a:cxnSpLocks/>
          </p:cNvCxnSpPr>
          <p:nvPr/>
        </p:nvCxnSpPr>
        <p:spPr>
          <a:xfrm flipV="1">
            <a:off x="1587694" y="4329722"/>
            <a:ext cx="763258" cy="5039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4B513A-F08D-F67A-5BA1-6166B3F0C679}"/>
              </a:ext>
            </a:extLst>
          </p:cNvPr>
          <p:cNvCxnSpPr>
            <a:cxnSpLocks/>
          </p:cNvCxnSpPr>
          <p:nvPr/>
        </p:nvCxnSpPr>
        <p:spPr>
          <a:xfrm flipV="1">
            <a:off x="4048226" y="3128697"/>
            <a:ext cx="339524" cy="792229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668A55-B7BA-490F-DF7A-532273C1B646}"/>
              </a:ext>
            </a:extLst>
          </p:cNvPr>
          <p:cNvCxnSpPr>
            <a:cxnSpLocks/>
          </p:cNvCxnSpPr>
          <p:nvPr/>
        </p:nvCxnSpPr>
        <p:spPr>
          <a:xfrm>
            <a:off x="4189469" y="4394136"/>
            <a:ext cx="469076" cy="1259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89F1E7-84A3-A349-8AEB-5A5CFDB8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xApp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Validation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26FB39-A85F-6DA4-0350-77D79097CB4C}"/>
              </a:ext>
            </a:extLst>
          </p:cNvPr>
          <p:cNvSpPr/>
          <p:nvPr/>
        </p:nvSpPr>
        <p:spPr>
          <a:xfrm>
            <a:off x="7470385" y="2329205"/>
            <a:ext cx="3385163" cy="8377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solidFill>
                  <a:schemeClr val="tx2"/>
                </a:solidFill>
                <a:ea typeface="Calibri"/>
                <a:cs typeface="Calibri"/>
              </a:rPr>
              <a:t>OAIC Near-RT RIC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16218E-238A-4C8D-DA06-231E61717251}"/>
              </a:ext>
            </a:extLst>
          </p:cNvPr>
          <p:cNvSpPr/>
          <p:nvPr/>
        </p:nvSpPr>
        <p:spPr>
          <a:xfrm>
            <a:off x="7026858" y="3828913"/>
            <a:ext cx="3838586" cy="113105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chemeClr val="tx2"/>
                </a:solidFill>
                <a:ea typeface="Calibri"/>
                <a:cs typeface="Calibri"/>
              </a:rPr>
              <a:t>srsRAN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275A1D-DB7A-1193-68B8-576E6093566B}"/>
              </a:ext>
            </a:extLst>
          </p:cNvPr>
          <p:cNvSpPr/>
          <p:nvPr/>
        </p:nvSpPr>
        <p:spPr>
          <a:xfrm>
            <a:off x="9787245" y="4343488"/>
            <a:ext cx="887950" cy="40304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rgbClr val="000000"/>
                </a:solidFill>
                <a:ea typeface="Calibri"/>
                <a:cs typeface="Calibri"/>
              </a:rPr>
              <a:t>gNB</a:t>
            </a:r>
            <a:endParaRPr lang="en-US" err="1">
              <a:solidFill>
                <a:srgbClr val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88430B-7659-D675-5107-8D24C1AD761D}"/>
              </a:ext>
            </a:extLst>
          </p:cNvPr>
          <p:cNvSpPr/>
          <p:nvPr/>
        </p:nvSpPr>
        <p:spPr>
          <a:xfrm>
            <a:off x="7327612" y="4345286"/>
            <a:ext cx="887950" cy="40304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rgbClr val="000000"/>
                </a:solidFill>
                <a:ea typeface="Calibri"/>
                <a:cs typeface="Calibri"/>
              </a:rPr>
              <a:t>srsUE</a:t>
            </a:r>
            <a:endParaRPr lang="en-US" err="1">
              <a:solidFill>
                <a:srgbClr val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77743-726E-0CCD-CCBC-6C8966D6A824}"/>
              </a:ext>
            </a:extLst>
          </p:cNvPr>
          <p:cNvCxnSpPr>
            <a:cxnSpLocks/>
          </p:cNvCxnSpPr>
          <p:nvPr/>
        </p:nvCxnSpPr>
        <p:spPr>
          <a:xfrm flipH="1" flipV="1">
            <a:off x="10409981" y="3165583"/>
            <a:ext cx="5039" cy="666277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16">
            <a:extLst>
              <a:ext uri="{FF2B5EF4-FFF2-40B4-BE49-F238E27FC236}">
                <a16:creationId xmlns:a16="http://schemas.microsoft.com/office/drawing/2014/main" id="{719112E2-5927-F5FF-E46D-01FFB08C51FF}"/>
              </a:ext>
            </a:extLst>
          </p:cNvPr>
          <p:cNvSpPr txBox="1"/>
          <p:nvPr/>
        </p:nvSpPr>
        <p:spPr>
          <a:xfrm>
            <a:off x="10463779" y="3297201"/>
            <a:ext cx="731411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solidFill>
                  <a:srgbClr val="000000"/>
                </a:solidFill>
                <a:ea typeface="Calibri"/>
                <a:cs typeface="Calibri"/>
              </a:rPr>
              <a:t>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764444-6F48-1CEF-AB17-36935B9C5390}"/>
              </a:ext>
            </a:extLst>
          </p:cNvPr>
          <p:cNvSpPr/>
          <p:nvPr/>
        </p:nvSpPr>
        <p:spPr>
          <a:xfrm>
            <a:off x="8559227" y="4345285"/>
            <a:ext cx="887950" cy="40304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rgbClr val="000000"/>
                </a:solidFill>
                <a:ea typeface="Calibri"/>
                <a:cs typeface="Calibri"/>
              </a:rPr>
              <a:t>srsEPC</a:t>
            </a:r>
            <a:endParaRPr lang="en-US" err="1">
              <a:solidFill>
                <a:srgbClr val="000000"/>
              </a:solidFill>
            </a:endParaRPr>
          </a:p>
        </p:txBody>
      </p:sp>
      <p:pic>
        <p:nvPicPr>
          <p:cNvPr id="12" name="Graphic 11" descr="Cell Tower with solid fill">
            <a:extLst>
              <a:ext uri="{FF2B5EF4-FFF2-40B4-BE49-F238E27FC236}">
                <a16:creationId xmlns:a16="http://schemas.microsoft.com/office/drawing/2014/main" id="{DAF1C34A-2155-3343-6CEF-8D03DDA79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2904" y="3832761"/>
            <a:ext cx="1112322" cy="11222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91EC8B-8284-3138-4BE4-90169692A0D7}"/>
              </a:ext>
            </a:extLst>
          </p:cNvPr>
          <p:cNvSpPr/>
          <p:nvPr/>
        </p:nvSpPr>
        <p:spPr>
          <a:xfrm>
            <a:off x="2561291" y="2417348"/>
            <a:ext cx="907742" cy="3535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err="1">
                <a:solidFill>
                  <a:srgbClr val="000000"/>
                </a:solidFill>
                <a:ea typeface="Calibri"/>
                <a:cs typeface="Calibri"/>
              </a:rPr>
              <a:t>xApp</a:t>
            </a:r>
            <a:endParaRPr lang="en-US" sz="1400" err="1">
              <a:solidFill>
                <a:srgbClr val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44D9AC-2EDE-28B6-4786-E342737DE23F}"/>
              </a:ext>
            </a:extLst>
          </p:cNvPr>
          <p:cNvSpPr/>
          <p:nvPr/>
        </p:nvSpPr>
        <p:spPr>
          <a:xfrm>
            <a:off x="2706134" y="2562190"/>
            <a:ext cx="907742" cy="3535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err="1">
                <a:solidFill>
                  <a:srgbClr val="000000"/>
                </a:solidFill>
                <a:ea typeface="Calibri"/>
                <a:cs typeface="Calibri"/>
              </a:rPr>
              <a:t>xApp</a:t>
            </a:r>
            <a:endParaRPr lang="en-US" sz="1400" err="1">
              <a:solidFill>
                <a:srgbClr val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C8454C-5067-14E3-DFBF-BF7D0B80735C}"/>
              </a:ext>
            </a:extLst>
          </p:cNvPr>
          <p:cNvSpPr/>
          <p:nvPr/>
        </p:nvSpPr>
        <p:spPr>
          <a:xfrm>
            <a:off x="2850977" y="2707032"/>
            <a:ext cx="907742" cy="3535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err="1">
                <a:solidFill>
                  <a:srgbClr val="000000"/>
                </a:solidFill>
                <a:ea typeface="Calibri"/>
                <a:cs typeface="Calibri"/>
              </a:rPr>
              <a:t>xApp</a:t>
            </a:r>
            <a:endParaRPr lang="en-US" sz="1400">
              <a:solidFill>
                <a:srgbClr val="000000"/>
              </a:solidFill>
              <a:ea typeface="Calibri"/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4DD981-DB4D-CEB6-26E9-DF49FAA81425}"/>
              </a:ext>
            </a:extLst>
          </p:cNvPr>
          <p:cNvCxnSpPr/>
          <p:nvPr/>
        </p:nvCxnSpPr>
        <p:spPr>
          <a:xfrm flipH="1" flipV="1">
            <a:off x="3752602" y="2788632"/>
            <a:ext cx="529532" cy="5038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8BA915D0-6FBB-4D3F-CCE6-B4ED3840F95D}"/>
              </a:ext>
            </a:extLst>
          </p:cNvPr>
          <p:cNvSpPr txBox="1"/>
          <p:nvPr/>
        </p:nvSpPr>
        <p:spPr>
          <a:xfrm>
            <a:off x="3631870" y="2124964"/>
            <a:ext cx="7413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solidFill>
                  <a:srgbClr val="000000"/>
                </a:solidFill>
                <a:ea typeface="Calibri"/>
                <a:cs typeface="Calibri"/>
              </a:rPr>
              <a:t>RMR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0E8C24-9529-A3C7-7F69-FC91A184B54B}"/>
              </a:ext>
            </a:extLst>
          </p:cNvPr>
          <p:cNvSpPr/>
          <p:nvPr/>
        </p:nvSpPr>
        <p:spPr>
          <a:xfrm>
            <a:off x="4667362" y="4069996"/>
            <a:ext cx="1754308" cy="628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chemeClr val="tx2"/>
                </a:solidFill>
                <a:ea typeface="Calibri"/>
                <a:cs typeface="Calibri"/>
              </a:rPr>
              <a:t>Scenario</a:t>
            </a: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23DF9B-E85E-FE7E-7E3F-16E7D4EBA80F}"/>
              </a:ext>
            </a:extLst>
          </p:cNvPr>
          <p:cNvCxnSpPr>
            <a:cxnSpLocks/>
          </p:cNvCxnSpPr>
          <p:nvPr/>
        </p:nvCxnSpPr>
        <p:spPr>
          <a:xfrm>
            <a:off x="6424189" y="4394137"/>
            <a:ext cx="601321" cy="1258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894DCC-AE8E-8E76-2EF6-0641FCDD7C13}"/>
              </a:ext>
            </a:extLst>
          </p:cNvPr>
          <p:cNvSpPr/>
          <p:nvPr/>
        </p:nvSpPr>
        <p:spPr>
          <a:xfrm>
            <a:off x="4278715" y="2320185"/>
            <a:ext cx="2153752" cy="8375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000000"/>
                </a:solidFill>
                <a:ea typeface="Calibri"/>
                <a:cs typeface="Calibri"/>
              </a:rPr>
              <a:t>Pseudo-RIC</a:t>
            </a:r>
          </a:p>
          <a:p>
            <a:pPr algn="ctr"/>
            <a:r>
              <a:rPr lang="en-GB" sz="2400" dirty="0">
                <a:solidFill>
                  <a:srgbClr val="000000"/>
                </a:solidFill>
                <a:ea typeface="Calibri"/>
                <a:cs typeface="Calibri"/>
              </a:rPr>
              <a:t>*telemetry*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77DB35-230E-644B-F431-45EE55BA7911}"/>
              </a:ext>
            </a:extLst>
          </p:cNvPr>
          <p:cNvCxnSpPr>
            <a:cxnSpLocks/>
          </p:cNvCxnSpPr>
          <p:nvPr/>
        </p:nvCxnSpPr>
        <p:spPr>
          <a:xfrm flipH="1">
            <a:off x="6424550" y="2783773"/>
            <a:ext cx="1044129" cy="4858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8">
            <a:extLst>
              <a:ext uri="{FF2B5EF4-FFF2-40B4-BE49-F238E27FC236}">
                <a16:creationId xmlns:a16="http://schemas.microsoft.com/office/drawing/2014/main" id="{B864E754-FC13-2231-BCE9-8ABE06E37D67}"/>
              </a:ext>
            </a:extLst>
          </p:cNvPr>
          <p:cNvSpPr txBox="1"/>
          <p:nvPr/>
        </p:nvSpPr>
        <p:spPr>
          <a:xfrm>
            <a:off x="6620493" y="2233820"/>
            <a:ext cx="7413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solidFill>
                  <a:srgbClr val="000000"/>
                </a:solidFill>
                <a:ea typeface="Calibri"/>
                <a:cs typeface="Calibri"/>
              </a:rPr>
              <a:t>RMR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38BAE85-9B90-B313-62DA-77EC225937DA}"/>
              </a:ext>
            </a:extLst>
          </p:cNvPr>
          <p:cNvSpPr/>
          <p:nvPr/>
        </p:nvSpPr>
        <p:spPr>
          <a:xfrm>
            <a:off x="277990" y="3944045"/>
            <a:ext cx="1075975" cy="4624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err="1">
                <a:solidFill>
                  <a:srgbClr val="000000"/>
                </a:solidFill>
                <a:ea typeface="Calibri"/>
                <a:cs typeface="Calibri"/>
              </a:rPr>
              <a:t>xApp</a:t>
            </a:r>
            <a:endParaRPr lang="en-US" sz="20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C4F718-9F08-29F6-79CD-94093392DB0B}"/>
              </a:ext>
            </a:extLst>
          </p:cNvPr>
          <p:cNvSpPr/>
          <p:nvPr/>
        </p:nvSpPr>
        <p:spPr>
          <a:xfrm>
            <a:off x="680132" y="4317401"/>
            <a:ext cx="845667" cy="4570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>
                <a:solidFill>
                  <a:srgbClr val="000000"/>
                </a:solidFill>
                <a:ea typeface="Calibri"/>
                <a:cs typeface="Calibri"/>
              </a:rPr>
              <a:t>XML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1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F6167417-1614-B8FA-ABC5-C25242867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9" t="358" r="4830" b="9003"/>
          <a:stretch/>
        </p:blipFill>
        <p:spPr>
          <a:xfrm>
            <a:off x="3982" y="2291498"/>
            <a:ext cx="3327021" cy="4568296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D042F-868F-834F-96EA-D677E5DC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3542" y="1816485"/>
            <a:ext cx="8623159" cy="50402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O-RAN offers a more open and inclusive alternative to vendor-specific solutions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>
                <a:latin typeface="Arial"/>
                <a:cs typeface="Arial"/>
              </a:rPr>
              <a:t>xApps</a:t>
            </a:r>
            <a:r>
              <a:rPr lang="en-US" dirty="0">
                <a:latin typeface="Arial"/>
                <a:cs typeface="Arial"/>
              </a:rPr>
              <a:t> are an important part of an O-RAN solution</a:t>
            </a:r>
          </a:p>
          <a:p>
            <a:pPr>
              <a:lnSpc>
                <a:spcPct val="150000"/>
              </a:lnSpc>
            </a:pPr>
            <a:r>
              <a:rPr lang="en-US" err="1">
                <a:latin typeface="Arial"/>
                <a:cs typeface="Arial"/>
              </a:rPr>
              <a:t>xApps</a:t>
            </a:r>
            <a:r>
              <a:rPr lang="en-US" dirty="0">
                <a:latin typeface="Arial"/>
                <a:cs typeface="Arial"/>
              </a:rPr>
              <a:t> afford the ability to introduce intelligence into the network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Bringing us closer to autonomous networks</a:t>
            </a:r>
          </a:p>
          <a:p>
            <a:pPr>
              <a:lnSpc>
                <a:spcPct val="150000"/>
              </a:lnSpc>
            </a:pPr>
            <a:r>
              <a:rPr lang="en-US" err="1">
                <a:latin typeface="Arial"/>
                <a:cs typeface="Arial"/>
              </a:rPr>
              <a:t>xApps</a:t>
            </a:r>
            <a:r>
              <a:rPr lang="en-US" dirty="0">
                <a:latin typeface="Arial"/>
                <a:cs typeface="Arial"/>
              </a:rPr>
              <a:t> do not need to be built by telcos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Specialist </a:t>
            </a:r>
            <a:r>
              <a:rPr lang="en-US" dirty="0" err="1">
                <a:latin typeface="Arial"/>
                <a:cs typeface="Arial"/>
              </a:rPr>
              <a:t>xApp</a:t>
            </a:r>
            <a:r>
              <a:rPr lang="en-US" dirty="0">
                <a:latin typeface="Arial"/>
                <a:cs typeface="Arial"/>
              </a:rPr>
              <a:t> developers/providers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Provided to telcos via an App Store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9F1E7-84A3-A349-8AEB-5A5CFDB8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 anchor="t">
            <a:normAutofit/>
          </a:bodyPr>
          <a:lstStyle/>
          <a:p>
            <a:r>
              <a:rPr lang="en-US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708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University at sunset">
            <a:extLst>
              <a:ext uri="{FF2B5EF4-FFF2-40B4-BE49-F238E27FC236}">
                <a16:creationId xmlns:a16="http://schemas.microsoft.com/office/drawing/2014/main" id="{11FDCD37-95D4-D94F-8143-5384ADC6A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75F20C-468E-F742-9149-B8A5FEBC29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886" y="1889351"/>
            <a:ext cx="5842000" cy="1931535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Arial"/>
                <a:cs typeface="Arial"/>
              </a:rPr>
              <a:t>philip.rodgers@glasgow.ac.uk</a:t>
            </a:r>
            <a:br>
              <a:rPr lang="en-GB" dirty="0"/>
            </a:b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D11-8D2E-DA4D-98A2-908011AD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What Am I Doing?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8C308-46F8-B245-BCE1-912B1645A3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5702" y="1705343"/>
            <a:ext cx="9210963" cy="4526124"/>
          </a:xfr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I am a research associate here at the University of Glasgow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Still in the field of Autonomous Networks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The current goal is to create an App Store for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xApps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Funded by EPSRC IAA award EP/X5257161/1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xApps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are "cross-layer applications" that (hopefully) make mobile networks run smarter and more efficient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B2CA1CD-E994-6DFF-DEA6-1793E085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8293" t="-631" r="19919" b="82282"/>
          <a:stretch/>
        </p:blipFill>
        <p:spPr>
          <a:xfrm>
            <a:off x="-1" y="1566799"/>
            <a:ext cx="2326719" cy="52945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00EA8-DC1E-B459-B420-783A935292BF}"/>
              </a:ext>
            </a:extLst>
          </p:cNvPr>
          <p:cNvSpPr txBox="1"/>
          <p:nvPr/>
        </p:nvSpPr>
        <p:spPr>
          <a:xfrm>
            <a:off x="10549247" y="6580909"/>
            <a:ext cx="24047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 dirty="0">
                <a:ea typeface="+mn-lt"/>
                <a:cs typeface="+mn-lt"/>
              </a:rPr>
              <a:t>https://xkcd.com/1133</a:t>
            </a:r>
            <a:endParaRPr lang="en-GB" sz="1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60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D11-8D2E-DA4D-98A2-908011AD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865"/>
                </a:solidFill>
                <a:latin typeface="Arial"/>
                <a:cs typeface="Arial"/>
              </a:rPr>
              <a:t>Towards Autonomous Open Radio Access Networks</a:t>
            </a: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B2CA1CD-E994-6DFF-DEA6-1793E085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609" t="-617" r="13826" b="60597"/>
          <a:stretch/>
        </p:blipFill>
        <p:spPr>
          <a:xfrm>
            <a:off x="420651" y="1577236"/>
            <a:ext cx="1262970" cy="51492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00EA8-DC1E-B459-B420-783A935292BF}"/>
              </a:ext>
            </a:extLst>
          </p:cNvPr>
          <p:cNvSpPr txBox="1"/>
          <p:nvPr/>
        </p:nvSpPr>
        <p:spPr>
          <a:xfrm>
            <a:off x="6843631" y="6580909"/>
            <a:ext cx="63086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ea typeface="+mn-lt"/>
                <a:cs typeface="+mn-lt"/>
              </a:rPr>
              <a:t>Adrian </a:t>
            </a:r>
            <a:r>
              <a:rPr lang="en-GB" sz="1200" dirty="0" err="1">
                <a:ea typeface="+mn-lt"/>
                <a:cs typeface="+mn-lt"/>
              </a:rPr>
              <a:t>Kliks</a:t>
            </a:r>
            <a:r>
              <a:rPr lang="en-GB" sz="1200" dirty="0">
                <a:ea typeface="+mn-lt"/>
                <a:cs typeface="+mn-lt"/>
              </a:rPr>
              <a:t>, Marcin </a:t>
            </a:r>
            <a:r>
              <a:rPr lang="en-GB" sz="1200" dirty="0" err="1">
                <a:ea typeface="+mn-lt"/>
                <a:cs typeface="+mn-lt"/>
              </a:rPr>
              <a:t>Dryjanski</a:t>
            </a:r>
            <a:r>
              <a:rPr lang="en-GB" sz="1200" dirty="0">
                <a:ea typeface="+mn-lt"/>
                <a:cs typeface="+mn-lt"/>
              </a:rPr>
              <a:t>, Vishnu Ram OV, Leon Wong, Paul Harvey.  May, 2023</a:t>
            </a:r>
            <a:endParaRPr lang="en-GB">
              <a:ea typeface="Calibri"/>
              <a:cs typeface="Calibri"/>
            </a:endParaRPr>
          </a:p>
        </p:txBody>
      </p:sp>
      <p:pic>
        <p:nvPicPr>
          <p:cNvPr id="5" name="Picture 4" descr="A diagram of software application&#10;&#10;Description automatically generated">
            <a:extLst>
              <a:ext uri="{FF2B5EF4-FFF2-40B4-BE49-F238E27FC236}">
                <a16:creationId xmlns:a16="http://schemas.microsoft.com/office/drawing/2014/main" id="{F923CD5C-936B-D356-D716-9AE3B2D11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25" y="1725376"/>
            <a:ext cx="9496816" cy="43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5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F1E7-84A3-A349-8AEB-5A5CFDB8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xApps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D042F-868F-834F-96EA-D677E5DCBC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133" y="1824095"/>
            <a:ext cx="11487066" cy="4932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AE1734-030E-D64E-3D8A-5E9E31DAFFB8}"/>
              </a:ext>
            </a:extLst>
          </p:cNvPr>
          <p:cNvSpPr txBox="1">
            <a:spLocks/>
          </p:cNvSpPr>
          <p:nvPr/>
        </p:nvSpPr>
        <p:spPr>
          <a:xfrm>
            <a:off x="3595010" y="1420776"/>
            <a:ext cx="7988434" cy="5338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 err="1">
                <a:latin typeface="Arial"/>
                <a:cs typeface="Arial"/>
              </a:rPr>
              <a:t>xApps</a:t>
            </a:r>
            <a:r>
              <a:rPr lang="en-US" b="1" dirty="0">
                <a:latin typeface="Arial"/>
                <a:cs typeface="Arial"/>
              </a:rPr>
              <a:t> are intended to implement RAN functions: -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3B58"/>
                </a:solidFill>
                <a:latin typeface="Arial"/>
                <a:cs typeface="Arial"/>
              </a:rPr>
              <a:t>Dynamic </a:t>
            </a:r>
            <a:r>
              <a:rPr lang="en-US" b="1" dirty="0" err="1">
                <a:solidFill>
                  <a:srgbClr val="003B58"/>
                </a:solidFill>
                <a:latin typeface="Arial"/>
                <a:cs typeface="Arial"/>
              </a:rPr>
              <a:t>optimisation</a:t>
            </a:r>
            <a:endParaRPr lang="en-US" b="1" dirty="0" err="1">
              <a:solidFill>
                <a:srgbClr val="003B58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3B58"/>
                </a:solidFill>
                <a:latin typeface="Arial"/>
                <a:cs typeface="Arial"/>
              </a:rPr>
              <a:t>Closed-loop automation</a:t>
            </a:r>
            <a:endParaRPr lang="en-US" b="1" dirty="0">
              <a:solidFill>
                <a:srgbClr val="003B58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3B58"/>
                </a:solidFill>
                <a:latin typeface="Arial"/>
                <a:cs typeface="Arial"/>
              </a:rPr>
              <a:t>Service differentiation</a:t>
            </a:r>
            <a:endParaRPr lang="en-US" b="1" dirty="0">
              <a:solidFill>
                <a:srgbClr val="003B58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>
                <a:solidFill>
                  <a:srgbClr val="003B58"/>
                </a:solidFill>
                <a:latin typeface="Arial"/>
                <a:cs typeface="Arial"/>
              </a:rPr>
              <a:t>Load balancing</a:t>
            </a:r>
            <a:endParaRPr lang="en-US" b="1" dirty="0">
              <a:solidFill>
                <a:srgbClr val="003B58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3B58"/>
                </a:solidFill>
                <a:latin typeface="Arial"/>
                <a:cs typeface="Arial"/>
              </a:rPr>
              <a:t>Mobility</a:t>
            </a:r>
            <a:endParaRPr lang="en-US" b="1" dirty="0">
              <a:solidFill>
                <a:srgbClr val="003B58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3B58"/>
                </a:solidFill>
                <a:latin typeface="Arial"/>
                <a:cs typeface="Arial"/>
              </a:rPr>
              <a:t>Energy efficiency</a:t>
            </a:r>
            <a:endParaRPr lang="en-US" b="1" dirty="0">
              <a:solidFill>
                <a:srgbClr val="003B58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3B58"/>
                </a:solidFill>
                <a:latin typeface="Arial"/>
                <a:cs typeface="Arial"/>
              </a:rPr>
              <a:t>Coverage </a:t>
            </a:r>
            <a:r>
              <a:rPr lang="en-US" b="1" dirty="0" err="1">
                <a:solidFill>
                  <a:srgbClr val="003B58"/>
                </a:solidFill>
                <a:latin typeface="Arial"/>
                <a:cs typeface="Arial"/>
              </a:rPr>
              <a:t>optimisation</a:t>
            </a:r>
            <a:endParaRPr lang="en-US" b="1" dirty="0" err="1">
              <a:solidFill>
                <a:srgbClr val="003B58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3B58"/>
              </a:solidFill>
            </a:endParaRPr>
          </a:p>
        </p:txBody>
      </p:sp>
      <p:pic>
        <p:nvPicPr>
          <p:cNvPr id="4" name="Graphic 3" descr="Decision chart outline">
            <a:extLst>
              <a:ext uri="{FF2B5EF4-FFF2-40B4-BE49-F238E27FC236}">
                <a16:creationId xmlns:a16="http://schemas.microsoft.com/office/drawing/2014/main" id="{C33BA3FD-709F-B5B9-23D3-7F7A90C50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567" y="2658649"/>
            <a:ext cx="2365331" cy="23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6D11-8D2E-DA4D-98A2-908011AD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Open RAN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8C308-46F8-B245-BCE1-912B1645A3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5702" y="1705343"/>
            <a:ext cx="9210963" cy="4526124"/>
          </a:xfr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Open Radio Access Network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 paradigm shift in the telecommunications industry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Away from single-vendor, monolithic solutions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To multi-vendor, modular solutions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Open and flexible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Lower barrier to entry and TCO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Scalable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B2CA1CD-E994-6DFF-DEA6-1793E085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5561" t="-453" r="-6217" b="-1731"/>
          <a:stretch/>
        </p:blipFill>
        <p:spPr>
          <a:xfrm flipH="1">
            <a:off x="845065" y="1707694"/>
            <a:ext cx="707876" cy="50149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E0F05-9843-7F8B-64E1-C8D91403582E}"/>
              </a:ext>
            </a:extLst>
          </p:cNvPr>
          <p:cNvSpPr txBox="1"/>
          <p:nvPr/>
        </p:nvSpPr>
        <p:spPr>
          <a:xfrm>
            <a:off x="10549247" y="6580909"/>
            <a:ext cx="24047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 dirty="0">
                <a:ea typeface="+mn-lt"/>
                <a:cs typeface="+mn-lt"/>
              </a:rPr>
              <a:t>https://xkcd.com/1133</a:t>
            </a:r>
            <a:endParaRPr lang="en-GB" sz="1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41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 Quick Comparison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186663-B037-264F-A59C-3BE30C4D5A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664625" y="1627188"/>
            <a:ext cx="8716699" cy="46069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B60D57-9ED0-9C87-41E8-3064AA9ED25F}"/>
              </a:ext>
            </a:extLst>
          </p:cNvPr>
          <p:cNvSpPr txBox="1"/>
          <p:nvPr/>
        </p:nvSpPr>
        <p:spPr>
          <a:xfrm>
            <a:off x="7148945" y="5961413"/>
            <a:ext cx="33963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https://uk.mathworks.com/discovery/o-ran.html</a:t>
            </a:r>
            <a:endParaRPr lang="en-US" sz="1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84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F1E7-84A3-A349-8AEB-5A5CFDB8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Key O-RAN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D042F-868F-834F-96EA-D677E5DCBC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4803" y="1715238"/>
            <a:ext cx="9150825" cy="4932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/>
            </a:pP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Open Interfaces</a:t>
            </a:r>
            <a:endParaRPr lang="en-US" b="1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Interoperability and Compatibility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Mix and Match components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"Off-the-shelf" components 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b="1" err="1">
                <a:solidFill>
                  <a:schemeClr val="tx1"/>
                </a:solidFill>
                <a:latin typeface="Arial"/>
                <a:cs typeface="Arial"/>
              </a:rPr>
              <a:t>Virtualisation</a:t>
            </a:r>
            <a:endParaRPr lang="en-US" b="1" err="1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Emphasis on software-based solutions running on standard hardware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Software Defined Networks (SDN)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Network Function </a:t>
            </a:r>
            <a:r>
              <a:rPr lang="en-US" err="1">
                <a:solidFill>
                  <a:schemeClr val="tx1"/>
                </a:solidFill>
                <a:latin typeface="Arial"/>
                <a:cs typeface="Arial"/>
              </a:rPr>
              <a:t>Virtualisation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(NFV)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Cloud-Native Architecture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Micro-services, containers, resource allocation, cost effectiveness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raphic 3" descr="Internet Of Things outline">
            <a:extLst>
              <a:ext uri="{FF2B5EF4-FFF2-40B4-BE49-F238E27FC236}">
                <a16:creationId xmlns:a16="http://schemas.microsoft.com/office/drawing/2014/main" id="{96DDFCDE-B482-3397-E3EF-52D6D6FBB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910" y="2913184"/>
            <a:ext cx="1994597" cy="19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7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547495-D59D-A149-B657-228A0782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O-RAN Alliance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O-RAN ALLIANCE e.V">
            <a:extLst>
              <a:ext uri="{FF2B5EF4-FFF2-40B4-BE49-F238E27FC236}">
                <a16:creationId xmlns:a16="http://schemas.microsoft.com/office/drawing/2014/main" id="{7CAD25A5-8124-A5BD-65E5-5DF1D6A8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843" y="1424779"/>
            <a:ext cx="2743198" cy="980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E7E20-A94C-ECAD-2575-6A01B7A5DBA9}"/>
              </a:ext>
            </a:extLst>
          </p:cNvPr>
          <p:cNvSpPr txBox="1"/>
          <p:nvPr/>
        </p:nvSpPr>
        <p:spPr>
          <a:xfrm>
            <a:off x="1607128" y="2903517"/>
            <a:ext cx="927462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Museosansrounded"/>
              </a:rPr>
              <a:t>"O-RAN ALLIANCE is a world-wide community of mobile operators, vendors, and research &amp; academic institutions with the mission to re-shape Radio Access Networks to be more intelligent, open, virtualized and fully interoperable."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2B782-95DD-A938-8FC5-143963216162}"/>
              </a:ext>
            </a:extLst>
          </p:cNvPr>
          <p:cNvSpPr txBox="1"/>
          <p:nvPr/>
        </p:nvSpPr>
        <p:spPr>
          <a:xfrm>
            <a:off x="10582894" y="658486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https://www.o-ran.org/</a:t>
            </a:r>
            <a:endParaRPr lang="en-US" sz="1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523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 Brief Introduction to O-RAN and xApps</vt:lpstr>
      <vt:lpstr>Who Am I?</vt:lpstr>
      <vt:lpstr>What Am I Doing?</vt:lpstr>
      <vt:lpstr>Towards Autonomous Open Radio Access Networks</vt:lpstr>
      <vt:lpstr>xApps</vt:lpstr>
      <vt:lpstr>Open RAN</vt:lpstr>
      <vt:lpstr>A Quick Comparison</vt:lpstr>
      <vt:lpstr>Key O-RAN Features</vt:lpstr>
      <vt:lpstr>O-RAN Alliance</vt:lpstr>
      <vt:lpstr>High-level Overview of O-RAN</vt:lpstr>
      <vt:lpstr>Control Loops and Interfaces of O-RAN</vt:lpstr>
      <vt:lpstr>Building the Testbed</vt:lpstr>
      <vt:lpstr>Testbed</vt:lpstr>
      <vt:lpstr>Testbed</vt:lpstr>
      <vt:lpstr>Testbed</vt:lpstr>
      <vt:lpstr>Testbed</vt:lpstr>
      <vt:lpstr>Testbed</vt:lpstr>
      <vt:lpstr>Testbed</vt:lpstr>
      <vt:lpstr>Scenario</vt:lpstr>
      <vt:lpstr>xApp Validation</vt:lpstr>
      <vt:lpstr>Conclusions</vt:lpstr>
      <vt:lpstr>philip.rodgers@glasgow.ac.uk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revision>585</cp:revision>
  <dcterms:created xsi:type="dcterms:W3CDTF">2021-01-06T14:22:07Z</dcterms:created>
  <dcterms:modified xsi:type="dcterms:W3CDTF">2024-05-03T08:22:17Z</dcterms:modified>
  <cp:category/>
</cp:coreProperties>
</file>